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10" r:id="rId4"/>
    <p:sldMasterId id="2147483897" r:id="rId5"/>
    <p:sldMasterId id="2147483899" r:id="rId6"/>
    <p:sldMasterId id="2147483905" r:id="rId7"/>
  </p:sldMasterIdLst>
  <p:notesMasterIdLst>
    <p:notesMasterId r:id="rId60"/>
  </p:notesMasterIdLst>
  <p:handoutMasterIdLst>
    <p:handoutMasterId r:id="rId61"/>
  </p:handoutMasterIdLst>
  <p:sldIdLst>
    <p:sldId id="664" r:id="rId8"/>
    <p:sldId id="406" r:id="rId9"/>
    <p:sldId id="1003" r:id="rId10"/>
    <p:sldId id="610" r:id="rId11"/>
    <p:sldId id="806" r:id="rId12"/>
    <p:sldId id="1005" r:id="rId13"/>
    <p:sldId id="1006" r:id="rId14"/>
    <p:sldId id="269" r:id="rId15"/>
    <p:sldId id="258" r:id="rId16"/>
    <p:sldId id="259" r:id="rId17"/>
    <p:sldId id="260" r:id="rId18"/>
    <p:sldId id="261" r:id="rId19"/>
    <p:sldId id="1020" r:id="rId20"/>
    <p:sldId id="263" r:id="rId21"/>
    <p:sldId id="266" r:id="rId22"/>
    <p:sldId id="1021" r:id="rId23"/>
    <p:sldId id="1019" r:id="rId24"/>
    <p:sldId id="265" r:id="rId25"/>
    <p:sldId id="264" r:id="rId26"/>
    <p:sldId id="1004" r:id="rId27"/>
    <p:sldId id="777" r:id="rId28"/>
    <p:sldId id="256" r:id="rId29"/>
    <p:sldId id="271" r:id="rId30"/>
    <p:sldId id="274" r:id="rId31"/>
    <p:sldId id="280" r:id="rId32"/>
    <p:sldId id="275" r:id="rId33"/>
    <p:sldId id="284" r:id="rId34"/>
    <p:sldId id="286" r:id="rId35"/>
    <p:sldId id="287" r:id="rId36"/>
    <p:sldId id="281" r:id="rId37"/>
    <p:sldId id="283" r:id="rId38"/>
    <p:sldId id="273" r:id="rId39"/>
    <p:sldId id="272" r:id="rId40"/>
    <p:sldId id="278" r:id="rId41"/>
    <p:sldId id="276" r:id="rId42"/>
    <p:sldId id="282" r:id="rId43"/>
    <p:sldId id="279" r:id="rId44"/>
    <p:sldId id="1009" r:id="rId45"/>
    <p:sldId id="1008" r:id="rId46"/>
    <p:sldId id="1011" r:id="rId47"/>
    <p:sldId id="944" r:id="rId48"/>
    <p:sldId id="966" r:id="rId49"/>
    <p:sldId id="1010" r:id="rId50"/>
    <p:sldId id="778" r:id="rId51"/>
    <p:sldId id="1015" r:id="rId52"/>
    <p:sldId id="1012" r:id="rId53"/>
    <p:sldId id="1014" r:id="rId54"/>
    <p:sldId id="1017" r:id="rId55"/>
    <p:sldId id="779" r:id="rId56"/>
    <p:sldId id="1016" r:id="rId57"/>
    <p:sldId id="1002" r:id="rId58"/>
    <p:sldId id="776"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a:srgbClr val="000000"/>
    <a:srgbClr val="78BE21"/>
    <a:srgbClr val="0D0D0D"/>
    <a:srgbClr val="E8E8E8"/>
    <a:srgbClr val="B20738"/>
    <a:srgbClr val="00A3E2"/>
    <a:srgbClr val="2C2C2C"/>
    <a:srgbClr val="F5F5F5"/>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8DA5A9-6825-8819-192D-E70F22025D89}" v="1088" dt="2021-03-02T22:45:58.845"/>
    <p1510:client id="{919107B9-5851-44BD-A795-078D47E1ECDE}" v="10" dt="2021-03-03T15:15:52.570"/>
    <p1510:client id="{AF161601-C92E-4002-AC81-FDEA6B727AAA}" v="156" dt="2021-03-02T22:22:54.327"/>
    <p1510:client id="{BC6BB09F-00BC-B000-A250-633032461C57}" v="2" dt="2021-03-02T20:09:18.277"/>
    <p1510:client id="{F3FB8E88-D3BA-408B-BB45-C63C4BF8C686}" v="65" dt="2021-03-02T20:15:31.6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92" autoAdjust="0"/>
    <p:restoredTop sz="92216" autoAdjust="0"/>
  </p:normalViewPr>
  <p:slideViewPr>
    <p:cSldViewPr snapToGrid="0">
      <p:cViewPr varScale="1">
        <p:scale>
          <a:sx n="90" d="100"/>
          <a:sy n="90" d="100"/>
        </p:scale>
        <p:origin x="474" y="96"/>
      </p:cViewPr>
      <p:guideLst>
        <p:guide orient="horz" pos="2160"/>
        <p:guide pos="3840"/>
      </p:guideLst>
    </p:cSldViewPr>
  </p:slideViewPr>
  <p:outlineViewPr>
    <p:cViewPr>
      <p:scale>
        <a:sx n="33" d="100"/>
        <a:sy n="33" d="100"/>
      </p:scale>
      <p:origin x="0" y="-202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45E046-525E-AF4D-BACB-A7BAE790E572}" type="doc">
      <dgm:prSet loTypeId="urn:microsoft.com/office/officeart/2005/8/layout/hProcess11" loCatId="" qsTypeId="urn:microsoft.com/office/officeart/2005/8/quickstyle/simple1" qsCatId="simple" csTypeId="urn:microsoft.com/office/officeart/2005/8/colors/accent1_2" csCatId="accent1" phldr="1"/>
      <dgm:spPr/>
      <dgm:t>
        <a:bodyPr/>
        <a:lstStyle/>
        <a:p>
          <a:endParaRPr lang="en-US"/>
        </a:p>
      </dgm:t>
    </dgm:pt>
    <dgm:pt modelId="{708010CC-5572-354E-A83B-A1E719C10FBB}">
      <dgm:prSet phldrT="[Text]" custT="1"/>
      <dgm:spPr/>
      <dgm:t>
        <a:bodyPr/>
        <a:lstStyle/>
        <a:p>
          <a:pPr>
            <a:buSzPts val="2400"/>
          </a:pPr>
          <a:r>
            <a:rPr lang="en-US" sz="2000" dirty="0">
              <a:solidFill>
                <a:schemeClr val="accent2"/>
              </a:solidFill>
              <a:latin typeface="Calibri" panose="020F0502020204030204" pitchFamily="34" charset="0"/>
              <a:cs typeface="Calibri" panose="020F0502020204030204" pitchFamily="34" charset="0"/>
            </a:rPr>
            <a:t>Phase 1: </a:t>
          </a:r>
        </a:p>
        <a:p>
          <a:pPr>
            <a:buSzPts val="2400"/>
          </a:pPr>
          <a:r>
            <a:rPr lang="en-US" sz="2000" dirty="0">
              <a:solidFill>
                <a:schemeClr val="accent2"/>
              </a:solidFill>
              <a:latin typeface="Calibri" panose="020F0502020204030204" pitchFamily="34" charset="0"/>
              <a:cs typeface="Calibri" panose="020F0502020204030204" pitchFamily="34" charset="0"/>
            </a:rPr>
            <a:t>Research </a:t>
          </a:r>
        </a:p>
        <a:p>
          <a:pPr>
            <a:buSzPts val="2400"/>
          </a:pPr>
          <a:r>
            <a:rPr lang="en-US" sz="1600" dirty="0">
              <a:solidFill>
                <a:schemeClr val="accent5"/>
              </a:solidFill>
              <a:latin typeface="Calibri" panose="020F0502020204030204" pitchFamily="34" charset="0"/>
              <a:cs typeface="Calibri" panose="020F0502020204030204" pitchFamily="34" charset="0"/>
            </a:rPr>
            <a:t>2019-2020</a:t>
          </a:r>
        </a:p>
      </dgm:t>
    </dgm:pt>
    <dgm:pt modelId="{4489AF2D-FA7F-2F4B-858F-9036F976837D}" type="parTrans" cxnId="{1E205A88-7F16-4A4F-9918-CDE6C64FEF64}">
      <dgm:prSet/>
      <dgm:spPr/>
      <dgm:t>
        <a:bodyPr/>
        <a:lstStyle/>
        <a:p>
          <a:endParaRPr lang="en-US"/>
        </a:p>
      </dgm:t>
    </dgm:pt>
    <dgm:pt modelId="{262999AD-71CE-0846-9782-8648A8C2F20C}" type="sibTrans" cxnId="{1E205A88-7F16-4A4F-9918-CDE6C64FEF64}">
      <dgm:prSet/>
      <dgm:spPr/>
      <dgm:t>
        <a:bodyPr/>
        <a:lstStyle/>
        <a:p>
          <a:endParaRPr lang="en-US"/>
        </a:p>
      </dgm:t>
    </dgm:pt>
    <dgm:pt modelId="{3A040879-84A0-C64F-A67C-E817A6C784AA}">
      <dgm:prSet phldrT="[Text]" custT="1"/>
      <dgm:spPr/>
      <dgm:t>
        <a:bodyPr/>
        <a:lstStyle/>
        <a:p>
          <a:pPr>
            <a:buSzPts val="2400"/>
          </a:pPr>
          <a:r>
            <a:rPr lang="en-US" sz="2000" dirty="0">
              <a:latin typeface="Calibri" panose="020F0502020204030204" pitchFamily="34" charset="0"/>
              <a:cs typeface="Calibri" panose="020F0502020204030204" pitchFamily="34" charset="0"/>
            </a:rPr>
            <a:t>Phase 2: </a:t>
          </a:r>
        </a:p>
        <a:p>
          <a:pPr>
            <a:buSzPts val="2400"/>
          </a:pPr>
          <a:r>
            <a:rPr lang="en-US" sz="2000" dirty="0">
              <a:latin typeface="Calibri" panose="020F0502020204030204" pitchFamily="34" charset="0"/>
              <a:cs typeface="Calibri" panose="020F0502020204030204" pitchFamily="34" charset="0"/>
            </a:rPr>
            <a:t>Pilot &amp; Proposal </a:t>
          </a:r>
        </a:p>
        <a:p>
          <a:pPr>
            <a:buSzPts val="2400"/>
          </a:pPr>
          <a:r>
            <a:rPr lang="en-US" sz="1600" dirty="0">
              <a:solidFill>
                <a:schemeClr val="accent5"/>
              </a:solidFill>
              <a:latin typeface="Calibri" panose="020F0502020204030204" pitchFamily="34" charset="0"/>
              <a:cs typeface="Calibri" panose="020F0502020204030204" pitchFamily="34" charset="0"/>
            </a:rPr>
            <a:t>2021-2022</a:t>
          </a:r>
        </a:p>
      </dgm:t>
    </dgm:pt>
    <dgm:pt modelId="{3275BD31-9E1E-8248-A289-0746B6B0AF1A}" type="parTrans" cxnId="{1F767E63-AA8F-1741-804D-F872B0C81E48}">
      <dgm:prSet/>
      <dgm:spPr/>
      <dgm:t>
        <a:bodyPr/>
        <a:lstStyle/>
        <a:p>
          <a:endParaRPr lang="en-US"/>
        </a:p>
      </dgm:t>
    </dgm:pt>
    <dgm:pt modelId="{AD3E536E-1AF1-0445-BBD1-5F3F63CC0101}" type="sibTrans" cxnId="{1F767E63-AA8F-1741-804D-F872B0C81E48}">
      <dgm:prSet/>
      <dgm:spPr/>
      <dgm:t>
        <a:bodyPr/>
        <a:lstStyle/>
        <a:p>
          <a:endParaRPr lang="en-US"/>
        </a:p>
      </dgm:t>
    </dgm:pt>
    <dgm:pt modelId="{80D1D6FF-4BDF-2D45-A7FF-AF1CECE72C1E}">
      <dgm:prSet phldrT="[Text]" custT="1"/>
      <dgm:spPr/>
      <dgm:t>
        <a:bodyPr/>
        <a:lstStyle/>
        <a:p>
          <a:pPr>
            <a:buSzPts val="2400"/>
          </a:pPr>
          <a:r>
            <a:rPr lang="en-US" sz="2000" dirty="0">
              <a:latin typeface="Calibri" panose="020F0502020204030204" pitchFamily="34" charset="0"/>
              <a:cs typeface="Calibri" panose="020F0502020204030204" pitchFamily="34" charset="0"/>
            </a:rPr>
            <a:t>Phase 3: Implementation </a:t>
          </a:r>
          <a:r>
            <a:rPr lang="en-US" sz="1600" dirty="0">
              <a:solidFill>
                <a:schemeClr val="accent5"/>
              </a:solidFill>
              <a:latin typeface="Calibri" panose="020F0502020204030204" pitchFamily="34" charset="0"/>
              <a:cs typeface="Calibri" panose="020F0502020204030204" pitchFamily="34" charset="0"/>
            </a:rPr>
            <a:t>2023</a:t>
          </a:r>
        </a:p>
      </dgm:t>
    </dgm:pt>
    <dgm:pt modelId="{047A2AAF-A0CF-A34E-8514-6E42492BA4DF}" type="parTrans" cxnId="{785AB076-006B-044B-807C-2FDE34487F12}">
      <dgm:prSet/>
      <dgm:spPr/>
      <dgm:t>
        <a:bodyPr/>
        <a:lstStyle/>
        <a:p>
          <a:endParaRPr lang="en-US"/>
        </a:p>
      </dgm:t>
    </dgm:pt>
    <dgm:pt modelId="{2EDC76C5-7175-A340-8519-4DC9863E0B1F}" type="sibTrans" cxnId="{785AB076-006B-044B-807C-2FDE34487F12}">
      <dgm:prSet/>
      <dgm:spPr/>
      <dgm:t>
        <a:bodyPr/>
        <a:lstStyle/>
        <a:p>
          <a:endParaRPr lang="en-US"/>
        </a:p>
      </dgm:t>
    </dgm:pt>
    <dgm:pt modelId="{4471E4F0-99DB-FD49-8544-D550CCF8093D}">
      <dgm:prSet custT="1"/>
      <dgm:spPr/>
      <dgm:t>
        <a:bodyPr/>
        <a:lstStyle/>
        <a:p>
          <a:r>
            <a:rPr lang="en-US" sz="2000" dirty="0">
              <a:latin typeface="Calibri" panose="020F0502020204030204" pitchFamily="34" charset="0"/>
              <a:cs typeface="Calibri" panose="020F0502020204030204" pitchFamily="34" charset="0"/>
            </a:rPr>
            <a:t>Phase 4: </a:t>
          </a:r>
        </a:p>
        <a:p>
          <a:r>
            <a:rPr lang="en-US" sz="2000" dirty="0">
              <a:latin typeface="Calibri" panose="020F0502020204030204" pitchFamily="34" charset="0"/>
              <a:cs typeface="Calibri" panose="020F0502020204030204" pitchFamily="34" charset="0"/>
            </a:rPr>
            <a:t>Ongoing Operations </a:t>
          </a:r>
        </a:p>
        <a:p>
          <a:r>
            <a:rPr lang="en-US" sz="1600" dirty="0">
              <a:solidFill>
                <a:schemeClr val="tx1"/>
              </a:solidFill>
              <a:latin typeface="Calibri" panose="020F0502020204030204" pitchFamily="34" charset="0"/>
              <a:cs typeface="Calibri" panose="020F0502020204030204" pitchFamily="34" charset="0"/>
            </a:rPr>
            <a:t>2024 and beyond</a:t>
          </a:r>
        </a:p>
      </dgm:t>
    </dgm:pt>
    <dgm:pt modelId="{4958420E-7497-554E-BA4F-38ACD889AF21}" type="parTrans" cxnId="{18D4CF8B-B50A-5D49-B3F6-3C727545FEA9}">
      <dgm:prSet/>
      <dgm:spPr/>
      <dgm:t>
        <a:bodyPr/>
        <a:lstStyle/>
        <a:p>
          <a:endParaRPr lang="en-US"/>
        </a:p>
      </dgm:t>
    </dgm:pt>
    <dgm:pt modelId="{BEF0432C-BB37-804C-8870-A9F632D3DC47}" type="sibTrans" cxnId="{18D4CF8B-B50A-5D49-B3F6-3C727545FEA9}">
      <dgm:prSet/>
      <dgm:spPr/>
      <dgm:t>
        <a:bodyPr/>
        <a:lstStyle/>
        <a:p>
          <a:endParaRPr lang="en-US"/>
        </a:p>
      </dgm:t>
    </dgm:pt>
    <dgm:pt modelId="{E0959CFF-BBAC-2B48-9C67-B481D6C56BBB}" type="pres">
      <dgm:prSet presAssocID="{AF45E046-525E-AF4D-BACB-A7BAE790E572}" presName="Name0" presStyleCnt="0">
        <dgm:presLayoutVars>
          <dgm:dir/>
          <dgm:resizeHandles val="exact"/>
        </dgm:presLayoutVars>
      </dgm:prSet>
      <dgm:spPr/>
    </dgm:pt>
    <dgm:pt modelId="{5A43BF0F-4ACF-504F-A1C4-1E7A73639A29}" type="pres">
      <dgm:prSet presAssocID="{AF45E046-525E-AF4D-BACB-A7BAE790E572}" presName="arrow" presStyleLbl="bgShp" presStyleIdx="0" presStyleCnt="1"/>
      <dgm:spPr/>
    </dgm:pt>
    <dgm:pt modelId="{8CDE8F78-7194-5F4B-B930-1DF38E1B33E8}" type="pres">
      <dgm:prSet presAssocID="{AF45E046-525E-AF4D-BACB-A7BAE790E572}" presName="points" presStyleCnt="0"/>
      <dgm:spPr/>
    </dgm:pt>
    <dgm:pt modelId="{4ACD487B-7E9F-5746-B236-F6C2B112612E}" type="pres">
      <dgm:prSet presAssocID="{708010CC-5572-354E-A83B-A1E719C10FBB}" presName="compositeA" presStyleCnt="0"/>
      <dgm:spPr/>
    </dgm:pt>
    <dgm:pt modelId="{B97E9553-F03F-644C-8FD0-E19768F6F003}" type="pres">
      <dgm:prSet presAssocID="{708010CC-5572-354E-A83B-A1E719C10FBB}" presName="textA" presStyleLbl="revTx" presStyleIdx="0" presStyleCnt="4">
        <dgm:presLayoutVars>
          <dgm:bulletEnabled val="1"/>
        </dgm:presLayoutVars>
      </dgm:prSet>
      <dgm:spPr/>
    </dgm:pt>
    <dgm:pt modelId="{F25805FD-D073-444A-86C4-A4A4D0AD7571}" type="pres">
      <dgm:prSet presAssocID="{708010CC-5572-354E-A83B-A1E719C10FBB}" presName="circleA" presStyleLbl="node1" presStyleIdx="0" presStyleCnt="4"/>
      <dgm:spPr>
        <a:solidFill>
          <a:schemeClr val="accent2"/>
        </a:solidFill>
      </dgm:spPr>
    </dgm:pt>
    <dgm:pt modelId="{E95620C6-1165-B044-9EFD-003E52F6452A}" type="pres">
      <dgm:prSet presAssocID="{708010CC-5572-354E-A83B-A1E719C10FBB}" presName="spaceA" presStyleCnt="0"/>
      <dgm:spPr/>
    </dgm:pt>
    <dgm:pt modelId="{C320B5CB-DAB4-4C41-B375-25A70232EAB3}" type="pres">
      <dgm:prSet presAssocID="{262999AD-71CE-0846-9782-8648A8C2F20C}" presName="space" presStyleCnt="0"/>
      <dgm:spPr/>
    </dgm:pt>
    <dgm:pt modelId="{806D30CE-31E3-3F4D-8143-4C70B8395E71}" type="pres">
      <dgm:prSet presAssocID="{3A040879-84A0-C64F-A67C-E817A6C784AA}" presName="compositeB" presStyleCnt="0"/>
      <dgm:spPr/>
    </dgm:pt>
    <dgm:pt modelId="{3760DC3F-D53F-414F-BBF8-FCF5E1A4223C}" type="pres">
      <dgm:prSet presAssocID="{3A040879-84A0-C64F-A67C-E817A6C784AA}" presName="textB" presStyleLbl="revTx" presStyleIdx="1" presStyleCnt="4">
        <dgm:presLayoutVars>
          <dgm:bulletEnabled val="1"/>
        </dgm:presLayoutVars>
      </dgm:prSet>
      <dgm:spPr/>
    </dgm:pt>
    <dgm:pt modelId="{8CE133DB-8178-1C4E-A6EA-41AC4D855651}" type="pres">
      <dgm:prSet presAssocID="{3A040879-84A0-C64F-A67C-E817A6C784AA}" presName="circleB" presStyleLbl="node1" presStyleIdx="1" presStyleCnt="4"/>
      <dgm:spPr/>
    </dgm:pt>
    <dgm:pt modelId="{B9FDD670-0E71-8641-955B-B794E5D90C2A}" type="pres">
      <dgm:prSet presAssocID="{3A040879-84A0-C64F-A67C-E817A6C784AA}" presName="spaceB" presStyleCnt="0"/>
      <dgm:spPr/>
    </dgm:pt>
    <dgm:pt modelId="{01558880-016A-E64E-8B4B-8DE16C631FBD}" type="pres">
      <dgm:prSet presAssocID="{AD3E536E-1AF1-0445-BBD1-5F3F63CC0101}" presName="space" presStyleCnt="0"/>
      <dgm:spPr/>
    </dgm:pt>
    <dgm:pt modelId="{CAC4A17E-AF84-5F4F-BE6A-0628A2A3C241}" type="pres">
      <dgm:prSet presAssocID="{80D1D6FF-4BDF-2D45-A7FF-AF1CECE72C1E}" presName="compositeA" presStyleCnt="0"/>
      <dgm:spPr/>
    </dgm:pt>
    <dgm:pt modelId="{37BDF15C-BD0D-6344-82FC-8F1112798A45}" type="pres">
      <dgm:prSet presAssocID="{80D1D6FF-4BDF-2D45-A7FF-AF1CECE72C1E}" presName="textA" presStyleLbl="revTx" presStyleIdx="2" presStyleCnt="4">
        <dgm:presLayoutVars>
          <dgm:bulletEnabled val="1"/>
        </dgm:presLayoutVars>
      </dgm:prSet>
      <dgm:spPr/>
    </dgm:pt>
    <dgm:pt modelId="{EABF3B75-B566-C147-8DBD-AE1E607D3AB5}" type="pres">
      <dgm:prSet presAssocID="{80D1D6FF-4BDF-2D45-A7FF-AF1CECE72C1E}" presName="circleA" presStyleLbl="node1" presStyleIdx="2" presStyleCnt="4"/>
      <dgm:spPr/>
    </dgm:pt>
    <dgm:pt modelId="{1C863E4B-8AAF-2940-8B4C-F9396416FE6B}" type="pres">
      <dgm:prSet presAssocID="{80D1D6FF-4BDF-2D45-A7FF-AF1CECE72C1E}" presName="spaceA" presStyleCnt="0"/>
      <dgm:spPr/>
    </dgm:pt>
    <dgm:pt modelId="{E775BD3E-5DB0-3C4A-92FC-AB44DDABA594}" type="pres">
      <dgm:prSet presAssocID="{2EDC76C5-7175-A340-8519-4DC9863E0B1F}" presName="space" presStyleCnt="0"/>
      <dgm:spPr/>
    </dgm:pt>
    <dgm:pt modelId="{171892CC-EE05-DF43-A9A5-5F3FEF064620}" type="pres">
      <dgm:prSet presAssocID="{4471E4F0-99DB-FD49-8544-D550CCF8093D}" presName="compositeB" presStyleCnt="0"/>
      <dgm:spPr/>
    </dgm:pt>
    <dgm:pt modelId="{26565A16-EC47-774D-87F7-CCF525E22B9A}" type="pres">
      <dgm:prSet presAssocID="{4471E4F0-99DB-FD49-8544-D550CCF8093D}" presName="textB" presStyleLbl="revTx" presStyleIdx="3" presStyleCnt="4">
        <dgm:presLayoutVars>
          <dgm:bulletEnabled val="1"/>
        </dgm:presLayoutVars>
      </dgm:prSet>
      <dgm:spPr/>
    </dgm:pt>
    <dgm:pt modelId="{4106E29D-BD1B-1342-AEBA-E2B09A7E7DE0}" type="pres">
      <dgm:prSet presAssocID="{4471E4F0-99DB-FD49-8544-D550CCF8093D}" presName="circleB" presStyleLbl="node1" presStyleIdx="3" presStyleCnt="4"/>
      <dgm:spPr/>
    </dgm:pt>
    <dgm:pt modelId="{7F3DB211-EDC0-8E44-A42F-D0735CB967DB}" type="pres">
      <dgm:prSet presAssocID="{4471E4F0-99DB-FD49-8544-D550CCF8093D}" presName="spaceB" presStyleCnt="0"/>
      <dgm:spPr/>
    </dgm:pt>
  </dgm:ptLst>
  <dgm:cxnLst>
    <dgm:cxn modelId="{6686BA28-8945-4346-818C-6F2D8E9825D6}" type="presOf" srcId="{AF45E046-525E-AF4D-BACB-A7BAE790E572}" destId="{E0959CFF-BBAC-2B48-9C67-B481D6C56BBB}" srcOrd="0" destOrd="0" presId="urn:microsoft.com/office/officeart/2005/8/layout/hProcess11"/>
    <dgm:cxn modelId="{2D46645D-B966-9E47-98B7-A8ACA570051A}" type="presOf" srcId="{708010CC-5572-354E-A83B-A1E719C10FBB}" destId="{B97E9553-F03F-644C-8FD0-E19768F6F003}" srcOrd="0" destOrd="0" presId="urn:microsoft.com/office/officeart/2005/8/layout/hProcess11"/>
    <dgm:cxn modelId="{1F767E63-AA8F-1741-804D-F872B0C81E48}" srcId="{AF45E046-525E-AF4D-BACB-A7BAE790E572}" destId="{3A040879-84A0-C64F-A67C-E817A6C784AA}" srcOrd="1" destOrd="0" parTransId="{3275BD31-9E1E-8248-A289-0746B6B0AF1A}" sibTransId="{AD3E536E-1AF1-0445-BBD1-5F3F63CC0101}"/>
    <dgm:cxn modelId="{785AB076-006B-044B-807C-2FDE34487F12}" srcId="{AF45E046-525E-AF4D-BACB-A7BAE790E572}" destId="{80D1D6FF-4BDF-2D45-A7FF-AF1CECE72C1E}" srcOrd="2" destOrd="0" parTransId="{047A2AAF-A0CF-A34E-8514-6E42492BA4DF}" sibTransId="{2EDC76C5-7175-A340-8519-4DC9863E0B1F}"/>
    <dgm:cxn modelId="{C9136657-2B04-5F4F-AF0E-86A765766235}" type="presOf" srcId="{3A040879-84A0-C64F-A67C-E817A6C784AA}" destId="{3760DC3F-D53F-414F-BBF8-FCF5E1A4223C}" srcOrd="0" destOrd="0" presId="urn:microsoft.com/office/officeart/2005/8/layout/hProcess11"/>
    <dgm:cxn modelId="{1E205A88-7F16-4A4F-9918-CDE6C64FEF64}" srcId="{AF45E046-525E-AF4D-BACB-A7BAE790E572}" destId="{708010CC-5572-354E-A83B-A1E719C10FBB}" srcOrd="0" destOrd="0" parTransId="{4489AF2D-FA7F-2F4B-858F-9036F976837D}" sibTransId="{262999AD-71CE-0846-9782-8648A8C2F20C}"/>
    <dgm:cxn modelId="{18D4CF8B-B50A-5D49-B3F6-3C727545FEA9}" srcId="{AF45E046-525E-AF4D-BACB-A7BAE790E572}" destId="{4471E4F0-99DB-FD49-8544-D550CCF8093D}" srcOrd="3" destOrd="0" parTransId="{4958420E-7497-554E-BA4F-38ACD889AF21}" sibTransId="{BEF0432C-BB37-804C-8870-A9F632D3DC47}"/>
    <dgm:cxn modelId="{4F7543D9-C13E-DF41-A0FC-07E28C46B411}" type="presOf" srcId="{4471E4F0-99DB-FD49-8544-D550CCF8093D}" destId="{26565A16-EC47-774D-87F7-CCF525E22B9A}" srcOrd="0" destOrd="0" presId="urn:microsoft.com/office/officeart/2005/8/layout/hProcess11"/>
    <dgm:cxn modelId="{1B0ED6E8-EB65-D149-889C-06DB7789C307}" type="presOf" srcId="{80D1D6FF-4BDF-2D45-A7FF-AF1CECE72C1E}" destId="{37BDF15C-BD0D-6344-82FC-8F1112798A45}" srcOrd="0" destOrd="0" presId="urn:microsoft.com/office/officeart/2005/8/layout/hProcess11"/>
    <dgm:cxn modelId="{933E39E3-8F9B-964F-BDDD-1BE80B889239}" type="presParOf" srcId="{E0959CFF-BBAC-2B48-9C67-B481D6C56BBB}" destId="{5A43BF0F-4ACF-504F-A1C4-1E7A73639A29}" srcOrd="0" destOrd="0" presId="urn:microsoft.com/office/officeart/2005/8/layout/hProcess11"/>
    <dgm:cxn modelId="{4831097C-DD32-5E4B-A995-645E5624804A}" type="presParOf" srcId="{E0959CFF-BBAC-2B48-9C67-B481D6C56BBB}" destId="{8CDE8F78-7194-5F4B-B930-1DF38E1B33E8}" srcOrd="1" destOrd="0" presId="urn:microsoft.com/office/officeart/2005/8/layout/hProcess11"/>
    <dgm:cxn modelId="{43E73E8D-E3EA-454A-BB97-B20CD6F537EA}" type="presParOf" srcId="{8CDE8F78-7194-5F4B-B930-1DF38E1B33E8}" destId="{4ACD487B-7E9F-5746-B236-F6C2B112612E}" srcOrd="0" destOrd="0" presId="urn:microsoft.com/office/officeart/2005/8/layout/hProcess11"/>
    <dgm:cxn modelId="{B6443106-CB10-6448-852E-796C85B934EC}" type="presParOf" srcId="{4ACD487B-7E9F-5746-B236-F6C2B112612E}" destId="{B97E9553-F03F-644C-8FD0-E19768F6F003}" srcOrd="0" destOrd="0" presId="urn:microsoft.com/office/officeart/2005/8/layout/hProcess11"/>
    <dgm:cxn modelId="{2A634EA0-55FA-7E42-B055-9E51FE9D6A82}" type="presParOf" srcId="{4ACD487B-7E9F-5746-B236-F6C2B112612E}" destId="{F25805FD-D073-444A-86C4-A4A4D0AD7571}" srcOrd="1" destOrd="0" presId="urn:microsoft.com/office/officeart/2005/8/layout/hProcess11"/>
    <dgm:cxn modelId="{D59D0954-181E-924B-BC29-5D26F1106803}" type="presParOf" srcId="{4ACD487B-7E9F-5746-B236-F6C2B112612E}" destId="{E95620C6-1165-B044-9EFD-003E52F6452A}" srcOrd="2" destOrd="0" presId="urn:microsoft.com/office/officeart/2005/8/layout/hProcess11"/>
    <dgm:cxn modelId="{A900A896-AA63-5F4A-8F08-9E454CBBD1EF}" type="presParOf" srcId="{8CDE8F78-7194-5F4B-B930-1DF38E1B33E8}" destId="{C320B5CB-DAB4-4C41-B375-25A70232EAB3}" srcOrd="1" destOrd="0" presId="urn:microsoft.com/office/officeart/2005/8/layout/hProcess11"/>
    <dgm:cxn modelId="{D30610D3-59C9-874C-99FB-9170C4CC2F91}" type="presParOf" srcId="{8CDE8F78-7194-5F4B-B930-1DF38E1B33E8}" destId="{806D30CE-31E3-3F4D-8143-4C70B8395E71}" srcOrd="2" destOrd="0" presId="urn:microsoft.com/office/officeart/2005/8/layout/hProcess11"/>
    <dgm:cxn modelId="{FAF676E0-C710-7645-B2A9-10DC754D7D87}" type="presParOf" srcId="{806D30CE-31E3-3F4D-8143-4C70B8395E71}" destId="{3760DC3F-D53F-414F-BBF8-FCF5E1A4223C}" srcOrd="0" destOrd="0" presId="urn:microsoft.com/office/officeart/2005/8/layout/hProcess11"/>
    <dgm:cxn modelId="{12BC4C75-04CC-084C-B276-6DE55E72ACCA}" type="presParOf" srcId="{806D30CE-31E3-3F4D-8143-4C70B8395E71}" destId="{8CE133DB-8178-1C4E-A6EA-41AC4D855651}" srcOrd="1" destOrd="0" presId="urn:microsoft.com/office/officeart/2005/8/layout/hProcess11"/>
    <dgm:cxn modelId="{1FA1EECC-1984-EA4B-AA2F-16A706B9E5C2}" type="presParOf" srcId="{806D30CE-31E3-3F4D-8143-4C70B8395E71}" destId="{B9FDD670-0E71-8641-955B-B794E5D90C2A}" srcOrd="2" destOrd="0" presId="urn:microsoft.com/office/officeart/2005/8/layout/hProcess11"/>
    <dgm:cxn modelId="{3F0F4708-483A-1B45-A1AE-04A13DA4CDB2}" type="presParOf" srcId="{8CDE8F78-7194-5F4B-B930-1DF38E1B33E8}" destId="{01558880-016A-E64E-8B4B-8DE16C631FBD}" srcOrd="3" destOrd="0" presId="urn:microsoft.com/office/officeart/2005/8/layout/hProcess11"/>
    <dgm:cxn modelId="{27C77256-5FDE-6F46-A651-0FC3AF4D9820}" type="presParOf" srcId="{8CDE8F78-7194-5F4B-B930-1DF38E1B33E8}" destId="{CAC4A17E-AF84-5F4F-BE6A-0628A2A3C241}" srcOrd="4" destOrd="0" presId="urn:microsoft.com/office/officeart/2005/8/layout/hProcess11"/>
    <dgm:cxn modelId="{F62BD511-6D52-1D48-B42A-C2F37DBD6C2E}" type="presParOf" srcId="{CAC4A17E-AF84-5F4F-BE6A-0628A2A3C241}" destId="{37BDF15C-BD0D-6344-82FC-8F1112798A45}" srcOrd="0" destOrd="0" presId="urn:microsoft.com/office/officeart/2005/8/layout/hProcess11"/>
    <dgm:cxn modelId="{C8C96CD0-9F77-CE4A-87D3-762146358A3C}" type="presParOf" srcId="{CAC4A17E-AF84-5F4F-BE6A-0628A2A3C241}" destId="{EABF3B75-B566-C147-8DBD-AE1E607D3AB5}" srcOrd="1" destOrd="0" presId="urn:microsoft.com/office/officeart/2005/8/layout/hProcess11"/>
    <dgm:cxn modelId="{B59D09B2-E715-6F4E-AB92-3CDE76827C5A}" type="presParOf" srcId="{CAC4A17E-AF84-5F4F-BE6A-0628A2A3C241}" destId="{1C863E4B-8AAF-2940-8B4C-F9396416FE6B}" srcOrd="2" destOrd="0" presId="urn:microsoft.com/office/officeart/2005/8/layout/hProcess11"/>
    <dgm:cxn modelId="{5A18B89B-630F-B142-B191-3DC52D05B671}" type="presParOf" srcId="{8CDE8F78-7194-5F4B-B930-1DF38E1B33E8}" destId="{E775BD3E-5DB0-3C4A-92FC-AB44DDABA594}" srcOrd="5" destOrd="0" presId="urn:microsoft.com/office/officeart/2005/8/layout/hProcess11"/>
    <dgm:cxn modelId="{922EF203-4040-B74E-9D34-2B962FCA3067}" type="presParOf" srcId="{8CDE8F78-7194-5F4B-B930-1DF38E1B33E8}" destId="{171892CC-EE05-DF43-A9A5-5F3FEF064620}" srcOrd="6" destOrd="0" presId="urn:microsoft.com/office/officeart/2005/8/layout/hProcess11"/>
    <dgm:cxn modelId="{35FA8622-CA12-6640-8D52-4CD8DF945399}" type="presParOf" srcId="{171892CC-EE05-DF43-A9A5-5F3FEF064620}" destId="{26565A16-EC47-774D-87F7-CCF525E22B9A}" srcOrd="0" destOrd="0" presId="urn:microsoft.com/office/officeart/2005/8/layout/hProcess11"/>
    <dgm:cxn modelId="{716223DF-2D60-3B43-BA1E-04CA32F3D30B}" type="presParOf" srcId="{171892CC-EE05-DF43-A9A5-5F3FEF064620}" destId="{4106E29D-BD1B-1342-AEBA-E2B09A7E7DE0}" srcOrd="1" destOrd="0" presId="urn:microsoft.com/office/officeart/2005/8/layout/hProcess11"/>
    <dgm:cxn modelId="{08638101-8BF1-CA49-AED7-D4DE9B53029A}" type="presParOf" srcId="{171892CC-EE05-DF43-A9A5-5F3FEF064620}" destId="{7F3DB211-EDC0-8E44-A42F-D0735CB967DB}"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43BF0F-4ACF-504F-A1C4-1E7A73639A29}">
      <dsp:nvSpPr>
        <dsp:cNvPr id="0" name=""/>
        <dsp:cNvSpPr/>
      </dsp:nvSpPr>
      <dsp:spPr>
        <a:xfrm>
          <a:off x="0" y="1172028"/>
          <a:ext cx="10787743" cy="1562704"/>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7E9553-F03F-644C-8FD0-E19768F6F003}">
      <dsp:nvSpPr>
        <dsp:cNvPr id="0" name=""/>
        <dsp:cNvSpPr/>
      </dsp:nvSpPr>
      <dsp:spPr>
        <a:xfrm>
          <a:off x="4859" y="0"/>
          <a:ext cx="2337168" cy="1562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SzPts val="2400"/>
            <a:buNone/>
          </a:pPr>
          <a:r>
            <a:rPr lang="en-US" sz="2000" kern="1200" dirty="0">
              <a:solidFill>
                <a:schemeClr val="accent2"/>
              </a:solidFill>
              <a:latin typeface="Calibri" panose="020F0502020204030204" pitchFamily="34" charset="0"/>
              <a:cs typeface="Calibri" panose="020F0502020204030204" pitchFamily="34" charset="0"/>
            </a:rPr>
            <a:t>Phase 1: </a:t>
          </a:r>
        </a:p>
        <a:p>
          <a:pPr marL="0" lvl="0" indent="0" algn="ctr" defTabSz="889000">
            <a:lnSpc>
              <a:spcPct val="90000"/>
            </a:lnSpc>
            <a:spcBef>
              <a:spcPct val="0"/>
            </a:spcBef>
            <a:spcAft>
              <a:spcPct val="35000"/>
            </a:spcAft>
            <a:buSzPts val="2400"/>
            <a:buNone/>
          </a:pPr>
          <a:r>
            <a:rPr lang="en-US" sz="2000" kern="1200" dirty="0">
              <a:solidFill>
                <a:schemeClr val="accent2"/>
              </a:solidFill>
              <a:latin typeface="Calibri" panose="020F0502020204030204" pitchFamily="34" charset="0"/>
              <a:cs typeface="Calibri" panose="020F0502020204030204" pitchFamily="34" charset="0"/>
            </a:rPr>
            <a:t>Research </a:t>
          </a:r>
        </a:p>
        <a:p>
          <a:pPr marL="0" lvl="0" indent="0" algn="ctr" defTabSz="889000">
            <a:lnSpc>
              <a:spcPct val="90000"/>
            </a:lnSpc>
            <a:spcBef>
              <a:spcPct val="0"/>
            </a:spcBef>
            <a:spcAft>
              <a:spcPct val="35000"/>
            </a:spcAft>
            <a:buSzPts val="2400"/>
            <a:buNone/>
          </a:pPr>
          <a:r>
            <a:rPr lang="en-US" sz="1600" kern="1200" dirty="0">
              <a:solidFill>
                <a:schemeClr val="accent5"/>
              </a:solidFill>
              <a:latin typeface="Calibri" panose="020F0502020204030204" pitchFamily="34" charset="0"/>
              <a:cs typeface="Calibri" panose="020F0502020204030204" pitchFamily="34" charset="0"/>
            </a:rPr>
            <a:t>2019-2020</a:t>
          </a:r>
        </a:p>
      </dsp:txBody>
      <dsp:txXfrm>
        <a:off x="4859" y="0"/>
        <a:ext cx="2337168" cy="1562704"/>
      </dsp:txXfrm>
    </dsp:sp>
    <dsp:sp modelId="{F25805FD-D073-444A-86C4-A4A4D0AD7571}">
      <dsp:nvSpPr>
        <dsp:cNvPr id="0" name=""/>
        <dsp:cNvSpPr/>
      </dsp:nvSpPr>
      <dsp:spPr>
        <a:xfrm>
          <a:off x="978105" y="1758042"/>
          <a:ext cx="390676" cy="390676"/>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60DC3F-D53F-414F-BBF8-FCF5E1A4223C}">
      <dsp:nvSpPr>
        <dsp:cNvPr id="0" name=""/>
        <dsp:cNvSpPr/>
      </dsp:nvSpPr>
      <dsp:spPr>
        <a:xfrm>
          <a:off x="2458886" y="2344057"/>
          <a:ext cx="2337168" cy="1562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SzPts val="2400"/>
            <a:buNone/>
          </a:pPr>
          <a:r>
            <a:rPr lang="en-US" sz="2000" kern="1200" dirty="0">
              <a:latin typeface="Calibri" panose="020F0502020204030204" pitchFamily="34" charset="0"/>
              <a:cs typeface="Calibri" panose="020F0502020204030204" pitchFamily="34" charset="0"/>
            </a:rPr>
            <a:t>Phase 2: </a:t>
          </a:r>
        </a:p>
        <a:p>
          <a:pPr marL="0" lvl="0" indent="0" algn="ctr" defTabSz="889000">
            <a:lnSpc>
              <a:spcPct val="90000"/>
            </a:lnSpc>
            <a:spcBef>
              <a:spcPct val="0"/>
            </a:spcBef>
            <a:spcAft>
              <a:spcPct val="35000"/>
            </a:spcAft>
            <a:buSzPts val="2400"/>
            <a:buNone/>
          </a:pPr>
          <a:r>
            <a:rPr lang="en-US" sz="2000" kern="1200" dirty="0">
              <a:latin typeface="Calibri" panose="020F0502020204030204" pitchFamily="34" charset="0"/>
              <a:cs typeface="Calibri" panose="020F0502020204030204" pitchFamily="34" charset="0"/>
            </a:rPr>
            <a:t>Pilot &amp; Proposal </a:t>
          </a:r>
        </a:p>
        <a:p>
          <a:pPr marL="0" lvl="0" indent="0" algn="ctr" defTabSz="889000">
            <a:lnSpc>
              <a:spcPct val="90000"/>
            </a:lnSpc>
            <a:spcBef>
              <a:spcPct val="0"/>
            </a:spcBef>
            <a:spcAft>
              <a:spcPct val="35000"/>
            </a:spcAft>
            <a:buSzPts val="2400"/>
            <a:buNone/>
          </a:pPr>
          <a:r>
            <a:rPr lang="en-US" sz="1600" kern="1200" dirty="0">
              <a:solidFill>
                <a:schemeClr val="accent5"/>
              </a:solidFill>
              <a:latin typeface="Calibri" panose="020F0502020204030204" pitchFamily="34" charset="0"/>
              <a:cs typeface="Calibri" panose="020F0502020204030204" pitchFamily="34" charset="0"/>
            </a:rPr>
            <a:t>2021-2022</a:t>
          </a:r>
        </a:p>
      </dsp:txBody>
      <dsp:txXfrm>
        <a:off x="2458886" y="2344057"/>
        <a:ext cx="2337168" cy="1562704"/>
      </dsp:txXfrm>
    </dsp:sp>
    <dsp:sp modelId="{8CE133DB-8178-1C4E-A6EA-41AC4D855651}">
      <dsp:nvSpPr>
        <dsp:cNvPr id="0" name=""/>
        <dsp:cNvSpPr/>
      </dsp:nvSpPr>
      <dsp:spPr>
        <a:xfrm>
          <a:off x="3432132" y="1758042"/>
          <a:ext cx="390676" cy="39067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BDF15C-BD0D-6344-82FC-8F1112798A45}">
      <dsp:nvSpPr>
        <dsp:cNvPr id="0" name=""/>
        <dsp:cNvSpPr/>
      </dsp:nvSpPr>
      <dsp:spPr>
        <a:xfrm>
          <a:off x="4912913" y="0"/>
          <a:ext cx="2337168" cy="1562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SzPts val="2400"/>
            <a:buNone/>
          </a:pPr>
          <a:r>
            <a:rPr lang="en-US" sz="2000" kern="1200" dirty="0">
              <a:latin typeface="Calibri" panose="020F0502020204030204" pitchFamily="34" charset="0"/>
              <a:cs typeface="Calibri" panose="020F0502020204030204" pitchFamily="34" charset="0"/>
            </a:rPr>
            <a:t>Phase 3: Implementation </a:t>
          </a:r>
          <a:r>
            <a:rPr lang="en-US" sz="1600" kern="1200" dirty="0">
              <a:solidFill>
                <a:schemeClr val="accent5"/>
              </a:solidFill>
              <a:latin typeface="Calibri" panose="020F0502020204030204" pitchFamily="34" charset="0"/>
              <a:cs typeface="Calibri" panose="020F0502020204030204" pitchFamily="34" charset="0"/>
            </a:rPr>
            <a:t>2023</a:t>
          </a:r>
        </a:p>
      </dsp:txBody>
      <dsp:txXfrm>
        <a:off x="4912913" y="0"/>
        <a:ext cx="2337168" cy="1562704"/>
      </dsp:txXfrm>
    </dsp:sp>
    <dsp:sp modelId="{EABF3B75-B566-C147-8DBD-AE1E607D3AB5}">
      <dsp:nvSpPr>
        <dsp:cNvPr id="0" name=""/>
        <dsp:cNvSpPr/>
      </dsp:nvSpPr>
      <dsp:spPr>
        <a:xfrm>
          <a:off x="5886159" y="1758042"/>
          <a:ext cx="390676" cy="39067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565A16-EC47-774D-87F7-CCF525E22B9A}">
      <dsp:nvSpPr>
        <dsp:cNvPr id="0" name=""/>
        <dsp:cNvSpPr/>
      </dsp:nvSpPr>
      <dsp:spPr>
        <a:xfrm>
          <a:off x="7366940" y="2344057"/>
          <a:ext cx="2337168" cy="1562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Phase 4: </a:t>
          </a:r>
        </a:p>
        <a:p>
          <a:pPr marL="0" lvl="0" indent="0" algn="ctr"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Ongoing Operations </a:t>
          </a:r>
        </a:p>
        <a:p>
          <a:pPr marL="0" lvl="0" indent="0" algn="ctr" defTabSz="889000">
            <a:lnSpc>
              <a:spcPct val="90000"/>
            </a:lnSpc>
            <a:spcBef>
              <a:spcPct val="0"/>
            </a:spcBef>
            <a:spcAft>
              <a:spcPct val="35000"/>
            </a:spcAft>
            <a:buNone/>
          </a:pPr>
          <a:r>
            <a:rPr lang="en-US" sz="1600" kern="1200" dirty="0">
              <a:solidFill>
                <a:schemeClr val="tx1"/>
              </a:solidFill>
              <a:latin typeface="Calibri" panose="020F0502020204030204" pitchFamily="34" charset="0"/>
              <a:cs typeface="Calibri" panose="020F0502020204030204" pitchFamily="34" charset="0"/>
            </a:rPr>
            <a:t>2024 and beyond</a:t>
          </a:r>
        </a:p>
      </dsp:txBody>
      <dsp:txXfrm>
        <a:off x="7366940" y="2344057"/>
        <a:ext cx="2337168" cy="1562704"/>
      </dsp:txXfrm>
    </dsp:sp>
    <dsp:sp modelId="{4106E29D-BD1B-1342-AEBA-E2B09A7E7DE0}">
      <dsp:nvSpPr>
        <dsp:cNvPr id="0" name=""/>
        <dsp:cNvSpPr/>
      </dsp:nvSpPr>
      <dsp:spPr>
        <a:xfrm>
          <a:off x="8340187" y="1758042"/>
          <a:ext cx="390676" cy="39067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04DE5-F1A9-4D45-BF54-BEFDBA739CA2}" type="datetimeFigureOut">
              <a:rPr lang="en-US" smtClean="0">
                <a:latin typeface="NeueHaasGroteskText Std" panose="020B0504020202020204" pitchFamily="34" charset="0"/>
              </a:rPr>
              <a:t>3/3/2021</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ueHaasGroteskText Std" panose="020B0504020202020204" pitchFamily="34" charset="0"/>
              </a:defRPr>
            </a:lvl1pPr>
          </a:lstStyle>
          <a:p>
            <a:fld id="{A50CD39D-89B0-4C68-805A-35C75A7C20C8}" type="datetimeFigureOut">
              <a:rPr lang="en-US" smtClean="0"/>
              <a:pPr/>
              <a:t>3/3/2021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2415700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924472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FA2CF5-EFC9-4E81-B685-FB357650B8EC}"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813762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FA2CF5-EFC9-4E81-B685-FB357650B8EC}"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603986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FA2CF5-EFC9-4E81-B685-FB357650B8EC}"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097765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09FA2CF5-EFC9-4E81-B685-FB357650B8EC}"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311630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600" b="0" kern="1400" spc="-50" dirty="0">
                <a:effectLst/>
                <a:latin typeface="Calibri Light" panose="020F0302020204030204" pitchFamily="34" charset="0"/>
                <a:ea typeface="Times New Roman" panose="02020603050405020304" pitchFamily="18" charset="0"/>
                <a:cs typeface="Times New Roman" panose="02020603050405020304" pitchFamily="18" charset="0"/>
              </a:rPr>
              <a:t>GIS results provided by Rick Moore </a:t>
            </a:r>
          </a:p>
          <a:p>
            <a:pPr marL="0" marR="0" algn="ctr">
              <a:spcBef>
                <a:spcPts val="0"/>
              </a:spcBef>
              <a:spcAft>
                <a:spcPts val="0"/>
              </a:spcAft>
            </a:pPr>
            <a:r>
              <a:rPr lang="en-US" sz="1600" b="1" kern="1400" spc="-50" dirty="0">
                <a:effectLst/>
                <a:latin typeface="Calibri Light" panose="020F0302020204030204" pitchFamily="34" charset="0"/>
                <a:ea typeface="Times New Roman" panose="02020603050405020304" pitchFamily="18" charset="0"/>
                <a:cs typeface="Times New Roman" panose="02020603050405020304" pitchFamily="18" charset="0"/>
              </a:rPr>
              <a:t>MnDOT Accuracy Test Results</a:t>
            </a:r>
            <a:endParaRPr lang="en-US" sz="1600" kern="1400" spc="-5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kern="1400" spc="-50" dirty="0">
                <a:effectLst/>
                <a:latin typeface="Calibri Light" panose="020F0302020204030204" pitchFamily="34" charset="0"/>
                <a:ea typeface="Times New Roman" panose="02020603050405020304" pitchFamily="18" charset="0"/>
                <a:cs typeface="Times New Roman" panose="02020603050405020304" pitchFamily="18" charset="0"/>
              </a:rPr>
              <a:t>Evaluation of High-Density Quality Level – 0 (HD QL0)</a:t>
            </a:r>
            <a:endParaRPr lang="en-US" sz="1600" kern="1400" spc="-5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kern="1400" spc="-50" dirty="0">
                <a:effectLst/>
                <a:latin typeface="Calibri Light" panose="020F0302020204030204" pitchFamily="34" charset="0"/>
                <a:ea typeface="Times New Roman" panose="02020603050405020304" pitchFamily="18" charset="0"/>
                <a:cs typeface="Times New Roman" panose="02020603050405020304" pitchFamily="18" charset="0"/>
              </a:rPr>
              <a:t>2020 Goodhue County Lidar Procurement Project </a:t>
            </a:r>
            <a:endParaRPr lang="en-US" sz="1600" kern="1400" spc="-5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3DGeomatics Lidar Acquisition Team Member Colin Lee (MnDOT Photogrammetrist) and MnDOT surveyors from the District-6 office analyzed a sample of high-density quality level-0 (HD QL0), lidar point cloud data (~30 point per square meter) from the 2020 Goodhue County lidar data acquisition.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HD QL0 Criteria</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Standard QL0  </a:t>
            </a:r>
            <a:r>
              <a:rPr lang="en-US"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8.0 Pulse Density (ANPD) [pulse/m</a:t>
            </a:r>
            <a:r>
              <a:rPr lang="en-US" sz="900"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2286000" marR="0" indent="-2286000">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High Density QL0</a:t>
            </a:r>
            <a:r>
              <a:rPr lang="en-US"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 Points/ m</a:t>
            </a:r>
            <a:r>
              <a:rPr lang="en-US" sz="900"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(exceeds minimum base spec for QL0 with a work order defined additional amount of points equal to or greater than 30 points per sq meter [suggested description described as HD QL0 or HD QL0-30])</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Results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Test points represent open, hard, smooth surfaces.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test results are showing that 90% of the lidar points evaluated have elevation values within 0.033 (ft) to 0.066 (ft) of actual, onsite, vertical survey results.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As expected, a few outliers are falling up to 0.30 (ft) outside of the 90% distribution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Unit Conversion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Converting these results to centimeters, we see that the vertical accuracy of this HD QL0-30 lidar data is within 1.0 (cm) to 2.0 (cm) of onsite, vertical survey results.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These values are better than the minimum lidar base specification of ≤ 0.03 m (≤ 3.0 cm / 1.181 in).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ts val="1175"/>
              </a:lnSpc>
              <a:spcBef>
                <a:spcPts val="0"/>
              </a:spcBef>
              <a:spcAft>
                <a:spcPts val="0"/>
              </a:spcAft>
            </a:pPr>
            <a:r>
              <a:rPr lang="en-US"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0.033 ft = 0.396 inches = 1.00584 cm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ts val="1175"/>
              </a:lnSpc>
              <a:spcBef>
                <a:spcPts val="0"/>
              </a:spcBef>
              <a:spcAft>
                <a:spcPts val="0"/>
              </a:spcAft>
            </a:pPr>
            <a:r>
              <a:rPr lang="en-US"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0.066 ft = 0.792 inches = 2.01168 cm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ts val="1175"/>
              </a:lnSpc>
              <a:spcBef>
                <a:spcPts val="0"/>
              </a:spcBef>
              <a:spcAft>
                <a:spcPts val="0"/>
              </a:spcAft>
            </a:pPr>
            <a:r>
              <a:rPr lang="en-US"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b="1"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Disclaimer</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 publicly funded QL-0 lidar acquisitions must adhere to the USGS Lidar Base Specification vertical accuracy, pulse spacing and density criteria.  Although the 2020 Goodhue County QL0 lidar data procurement project collected Quality Level 0 (QL0), Non-vegetated vertical accuracy </a:t>
            </a:r>
            <a:r>
              <a:rPr lang="en-US" sz="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RMSEz</a:t>
            </a:r>
            <a:r>
              <a:rPr lang="en-US"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5.0 cm as defined by USGS Lidar Base Specifications, the statement of work (SOW) was unique, it specified the </a:t>
            </a:r>
            <a:r>
              <a:rPr lang="en-US"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acquisition collect lidar points at 30 points per square meter nominal pulsed density.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ts val="1175"/>
              </a:lnSpc>
              <a:spcBef>
                <a:spcPts val="0"/>
              </a:spcBef>
              <a:spcAft>
                <a:spcPts val="0"/>
              </a:spcAft>
            </a:pPr>
            <a:r>
              <a:rPr lang="en-US"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Goodhue SOW stated:</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Aggregate Nominal Pulse Spacing (ANPS) (m) ≤0.35</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Aggregate Nominal Pulse Density (NPD) (pls/m2) ≥ 8.0</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DEM cell size (minimum) = 1.5m /1 foot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Point cloud deliverable must ≥30</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3C959E0-DA43-4680-990A-E69862CFF984}" type="slidenum">
              <a:rPr lang="en-US" smtClean="0"/>
              <a:t>15</a:t>
            </a:fld>
            <a:endParaRPr lang="en-US"/>
          </a:p>
        </p:txBody>
      </p:sp>
    </p:spTree>
    <p:extLst>
      <p:ext uri="{BB962C8B-B14F-4D97-AF65-F5344CB8AC3E}">
        <p14:creationId xmlns:p14="http://schemas.microsoft.com/office/powerpoint/2010/main" val="3127466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kern="1400" spc="-50" dirty="0">
                <a:effectLst/>
                <a:latin typeface="Calibri Light" panose="020F0302020204030204" pitchFamily="34" charset="0"/>
                <a:ea typeface="Times New Roman" panose="02020603050405020304" pitchFamily="18" charset="0"/>
                <a:cs typeface="Times New Roman" panose="02020603050405020304" pitchFamily="18" charset="0"/>
              </a:rPr>
              <a:t>GIS results provided by Rick Moore </a:t>
            </a:r>
          </a:p>
          <a:p>
            <a:pPr marL="0" marR="0" algn="l">
              <a:spcBef>
                <a:spcPts val="0"/>
              </a:spcBef>
              <a:spcAft>
                <a:spcPts val="0"/>
              </a:spcAft>
            </a:pPr>
            <a:endParaRPr lang="en-US" sz="2800" b="1" kern="1400" spc="-5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800" b="1" kern="1400" spc="-50" dirty="0">
                <a:effectLst/>
                <a:latin typeface="Calibri Light" panose="020F0302020204030204" pitchFamily="34" charset="0"/>
                <a:ea typeface="Times New Roman" panose="02020603050405020304" pitchFamily="18" charset="0"/>
                <a:cs typeface="Times New Roman" panose="02020603050405020304" pitchFamily="18" charset="0"/>
              </a:rPr>
              <a:t>MnDOT Accuracy Test Results</a:t>
            </a:r>
            <a:endParaRPr lang="en-US" sz="2800" kern="1400" spc="-5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200" kern="1400" spc="-50" dirty="0">
                <a:effectLst/>
                <a:latin typeface="Calibri Light" panose="020F0302020204030204" pitchFamily="34" charset="0"/>
                <a:ea typeface="Times New Roman" panose="02020603050405020304" pitchFamily="18" charset="0"/>
                <a:cs typeface="Times New Roman" panose="02020603050405020304" pitchFamily="18" charset="0"/>
              </a:rPr>
              <a:t>Evaluation of High-Density Quality Level – 0 (HD QL0)</a:t>
            </a:r>
            <a:endParaRPr lang="en-US" sz="2800" kern="1400" spc="-5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200" kern="1400" spc="-50" dirty="0">
                <a:effectLst/>
                <a:latin typeface="Calibri Light" panose="020F0302020204030204" pitchFamily="34" charset="0"/>
                <a:ea typeface="Times New Roman" panose="02020603050405020304" pitchFamily="18" charset="0"/>
                <a:cs typeface="Times New Roman" panose="02020603050405020304" pitchFamily="18" charset="0"/>
              </a:rPr>
              <a:t>2020 Goodhue County Lidar Procurement Project </a:t>
            </a:r>
            <a:endParaRPr lang="en-US" sz="2800" kern="1400" spc="-5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3DGeomatics Lidar Acquisition Team Member Colin Lee (MnDOT Photogrammetrist) and MnDOT surveyors from the District-6 office analyzed a sample of high-density quality level-0 (HD QL0), lidar point cloud data (~30 point per square meter) from the 2020 Goodhue County lidar data acquisition.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HD QL0 Criteria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Standard QL0  </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8.0 Pulse Density (ANPD) [pulse/m</a:t>
            </a:r>
            <a:r>
              <a:rPr lang="en-US" sz="1200"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0" marR="0" indent="-228600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High Density QL0</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 Points/ m</a:t>
            </a:r>
            <a:r>
              <a:rPr lang="en-US" sz="1200"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10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(exceeds minimum base spec for QL0 with a work order defined additional amount of points equal to or greater than 30 points per sq meter [suggested description described as HD QL0 or HD QL0-30])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Results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Test points represent open, hard, smooth surfaces.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test results are showing that 90% of the lidar points evaluated have elevation values within 0.033 (ft) to 0.066 (ft) of actual, onsite, vertical survey results.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As expected, a few outliers are falling up to 0.30 (ft) outside of the 90% distribution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Unit Conversion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Converting these results to centimeters, we see that the vertical accuracy of this HD QL0-30 lidar data is within 1.0 (cm) to 2.0 (cm) of onsite, vertical survey results.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These values are better than the minimum lidar base specification of ≤ 0.03 m (≤ 3.0 cm / 1.181 in).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ts val="1175"/>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0.033 ft = 0.396 inches = 1.00584 cm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ts val="1175"/>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0.066 ft = 0.792 inches = 2.01168 cm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ts val="1175"/>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1100" b="1"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Disclaimer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 publicly funded QL-0 lidar acquisitions must adhere to the USGS Lidar Base Specification vertical accuracy, pulse spacing and density criteria.  Although the 2020 Goodhue County QL0 lidar data procurement project collected Quality Level 0 (QL0), Non-vegetated vertical accuracy </a:t>
            </a:r>
            <a:r>
              <a:rPr lang="en-US" sz="11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RMSEz</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5.0 cm as defined by USGS Lidar Base Specifications, the statement of work (SOW) was unique, it specified the </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acquisition collect lidar points at 30 points per square meter nominal pulsed density.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ts val="1175"/>
              </a:lnSpc>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Goodhue SOW stated: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Aggregate Nominal Pulse Spacing (ANPS) (m) ≤0.35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Aggregate Nominal Pulse Density (NPD) (pls/m2) ≥ 8.0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DEM cell size (minimum) = 1.5m /1 foot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Point cloud deliverable must ≥30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3C959E0-DA43-4680-990A-E69862CFF984}" type="slidenum">
              <a:rPr lang="en-US" smtClean="0"/>
              <a:t>16</a:t>
            </a:fld>
            <a:endParaRPr lang="en-US"/>
          </a:p>
        </p:txBody>
      </p:sp>
    </p:spTree>
    <p:extLst>
      <p:ext uri="{BB962C8B-B14F-4D97-AF65-F5344CB8AC3E}">
        <p14:creationId xmlns:p14="http://schemas.microsoft.com/office/powerpoint/2010/main" val="1476580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412498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20</a:t>
            </a:fld>
            <a:endParaRPr lang="en-US" dirty="0"/>
          </a:p>
        </p:txBody>
      </p:sp>
    </p:spTree>
    <p:extLst>
      <p:ext uri="{BB962C8B-B14F-4D97-AF65-F5344CB8AC3E}">
        <p14:creationId xmlns:p14="http://schemas.microsoft.com/office/powerpoint/2010/main" val="3766681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491214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1195310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579656a543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g579656a543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g579656a543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66642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579656a543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579656a543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g579656a543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75941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579656a543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579656a543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g579656a543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18377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579656a543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579656a543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g579656a543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63721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579656a543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579656a543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g579656a543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59536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579656a543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579656a543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g579656a543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583559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579656a543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579656a543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g579656a543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29325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579656a543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579656a543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g579656a543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43775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579656a543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579656a543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g579656a543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74209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6253452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579656a543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579656a543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g579656a543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885124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579656a543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579656a543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4" name="Google Shape;494;g579656a543_0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547428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579656a543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579656a543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g579656a543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614740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579656a543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579656a543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g579656a543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515900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579656a543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579656a543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g579656a543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577335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579656a543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579656a543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4" name="Google Shape;494;g579656a543_0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325297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12154555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10921432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579656a543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579656a543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g579656a543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17664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3070071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8495535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17992197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36022172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51</a:t>
            </a:fld>
            <a:endParaRPr lang="en-US" dirty="0"/>
          </a:p>
        </p:txBody>
      </p:sp>
    </p:spTree>
    <p:extLst>
      <p:ext uri="{BB962C8B-B14F-4D97-AF65-F5344CB8AC3E}">
        <p14:creationId xmlns:p14="http://schemas.microsoft.com/office/powerpoint/2010/main" val="24627954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pPr/>
              <a:t>52</a:t>
            </a:fld>
            <a:endParaRPr lang="en-US" dirty="0"/>
          </a:p>
        </p:txBody>
      </p:sp>
    </p:spTree>
    <p:extLst>
      <p:ext uri="{BB962C8B-B14F-4D97-AF65-F5344CB8AC3E}">
        <p14:creationId xmlns:p14="http://schemas.microsoft.com/office/powerpoint/2010/main" val="15360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a:t>
            </a:fld>
            <a:endParaRPr lang="en-US" dirty="0"/>
          </a:p>
        </p:txBody>
      </p:sp>
    </p:spTree>
    <p:extLst>
      <p:ext uri="{BB962C8B-B14F-4D97-AF65-F5344CB8AC3E}">
        <p14:creationId xmlns:p14="http://schemas.microsoft.com/office/powerpoint/2010/main" val="3562941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a:t>
            </a:fld>
            <a:endParaRPr lang="en-US" dirty="0"/>
          </a:p>
        </p:txBody>
      </p:sp>
    </p:spTree>
    <p:extLst>
      <p:ext uri="{BB962C8B-B14F-4D97-AF65-F5344CB8AC3E}">
        <p14:creationId xmlns:p14="http://schemas.microsoft.com/office/powerpoint/2010/main" val="3146188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7</a:t>
            </a:fld>
            <a:endParaRPr lang="en-US" dirty="0"/>
          </a:p>
        </p:txBody>
      </p:sp>
    </p:spTree>
    <p:extLst>
      <p:ext uri="{BB962C8B-B14F-4D97-AF65-F5344CB8AC3E}">
        <p14:creationId xmlns:p14="http://schemas.microsoft.com/office/powerpoint/2010/main" val="2300032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636571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Sean</a:t>
            </a:r>
            <a:r>
              <a:rPr lang="en-US"/>
              <a:t> – 3DGeo Background</a:t>
            </a:r>
          </a:p>
          <a:p>
            <a:endParaRPr lang="en-US"/>
          </a:p>
          <a:p>
            <a:pPr marL="0" indent="0">
              <a:spcBef>
                <a:spcPts val="0"/>
              </a:spcBef>
              <a:buNone/>
            </a:pPr>
            <a:r>
              <a:rPr lang="en-US" b="1"/>
              <a:t>What is the GAC?</a:t>
            </a:r>
          </a:p>
          <a:p>
            <a:pPr>
              <a:spcBef>
                <a:spcPts val="0"/>
              </a:spcBef>
              <a:spcAft>
                <a:spcPts val="0"/>
              </a:spcAft>
            </a:pPr>
            <a:r>
              <a:rPr lang="en-US" sz="1200"/>
              <a:t>The Minnesota </a:t>
            </a:r>
            <a:r>
              <a:rPr lang="en-US" sz="1200" b="1" i="1"/>
              <a:t>Geospatial Advisory Council </a:t>
            </a:r>
            <a:r>
              <a:rPr lang="en-US" sz="1200"/>
              <a:t>is the coordinating body for the Minnesota geospatial community. </a:t>
            </a:r>
          </a:p>
          <a:p>
            <a:pPr>
              <a:spcBef>
                <a:spcPts val="0"/>
              </a:spcBef>
              <a:spcAft>
                <a:spcPts val="0"/>
              </a:spcAft>
            </a:pPr>
            <a:r>
              <a:rPr lang="en-US" sz="1200" b="1"/>
              <a:t>Cross-section of organizations </a:t>
            </a:r>
            <a:r>
              <a:rPr lang="en-US" sz="1200"/>
              <a:t>that include counties, cities, universities, business, nonprofit organizations, federal and state agencies, tribal government, and other stakeholder groups.</a:t>
            </a:r>
          </a:p>
          <a:p>
            <a:pPr marL="0" indent="0">
              <a:spcBef>
                <a:spcPts val="0"/>
              </a:spcBef>
              <a:spcAft>
                <a:spcPts val="0"/>
              </a:spcAft>
              <a:buNone/>
            </a:pPr>
            <a:endParaRPr lang="en-US" b="1"/>
          </a:p>
          <a:p>
            <a:pPr marL="0" indent="0">
              <a:buNone/>
            </a:pPr>
            <a:r>
              <a:rPr lang="en-US" b="1"/>
              <a:t>What is the 3D Geomatics Committee?</a:t>
            </a:r>
          </a:p>
          <a:p>
            <a:pPr>
              <a:spcBef>
                <a:spcPts val="0"/>
              </a:spcBef>
              <a:spcAft>
                <a:spcPts val="0"/>
              </a:spcAft>
            </a:pPr>
            <a:r>
              <a:rPr lang="en-US" sz="1200"/>
              <a:t>The </a:t>
            </a:r>
            <a:r>
              <a:rPr lang="en-US" sz="1200" b="1" i="1"/>
              <a:t>3D Geomatics Committee </a:t>
            </a:r>
            <a:r>
              <a:rPr lang="en-US" sz="1200"/>
              <a:t>(3DGeo) is a committee under GAC that works to identify and promote the need for planning, funding, acquisition, and management of three-dimensional geomatic data and derived products. </a:t>
            </a:r>
          </a:p>
          <a:p>
            <a:endParaRPr lang="en-US"/>
          </a:p>
          <a:p>
            <a:endParaRPr lang="en-US"/>
          </a:p>
          <a:p>
            <a:pPr marL="4445" lvl="1">
              <a:spcBef>
                <a:spcPts val="500"/>
              </a:spcBef>
              <a:spcAft>
                <a:spcPts val="1000"/>
              </a:spcAft>
              <a:buClr>
                <a:srgbClr val="003865"/>
              </a:buClr>
              <a:buSzPct val="85000"/>
            </a:pPr>
            <a:r>
              <a:rPr lang="en-US" sz="1400" b="1">
                <a:solidFill>
                  <a:srgbClr val="003865"/>
                </a:solidFill>
              </a:rPr>
              <a:t>Sector Expertise</a:t>
            </a:r>
          </a:p>
          <a:p>
            <a:pPr marL="461645" lvl="1" indent="-457200">
              <a:spcBef>
                <a:spcPts val="500"/>
              </a:spcBef>
              <a:spcAft>
                <a:spcPts val="1000"/>
              </a:spcAft>
              <a:buClr>
                <a:srgbClr val="003865"/>
              </a:buClr>
              <a:buSzPct val="85000"/>
              <a:buFont typeface="Wingdings" panose="05000000000000000000" pitchFamily="2" charset="2"/>
              <a:buChar char="§"/>
            </a:pPr>
            <a:r>
              <a:rPr lang="en-US" sz="1200">
                <a:solidFill>
                  <a:srgbClr val="003865"/>
                </a:solidFill>
              </a:rPr>
              <a:t>Lidar acquisition relies on subject matter expertise from different sectors in 3DGeo</a:t>
            </a:r>
          </a:p>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776552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5FCFA44A-D627-46D4-991B-9510B5E5467A}" type="datetime1">
              <a:rPr lang="en-US" smtClean="0"/>
              <a:t>3/3/2021</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9738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5F2793E-E4BD-4E62-80CF-85729068BF19}" type="datetime1">
              <a:rPr lang="en-US" smtClean="0"/>
              <a:t>3/3/2021</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Quote Solid Red Background">
  <p:cSld name="Quote Solid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72"/>
        <p:cNvGrpSpPr/>
        <p:nvPr/>
      </p:nvGrpSpPr>
      <p:grpSpPr>
        <a:xfrm>
          <a:off x="0" y="0"/>
          <a:ext cx="0" cy="0"/>
          <a:chOff x="0" y="0"/>
          <a:chExt cx="0" cy="0"/>
        </a:xfrm>
      </p:grpSpPr>
      <p:sp>
        <p:nvSpPr>
          <p:cNvPr id="373" name="Google Shape;373;p45"/>
          <p:cNvSpPr txBox="1">
            <a:spLocks noGrp="1"/>
          </p:cNvSpPr>
          <p:nvPr>
            <p:ph type="title"/>
          </p:nvPr>
        </p:nvSpPr>
        <p:spPr>
          <a:xfrm>
            <a:off x="838200" y="1389685"/>
            <a:ext cx="10515600" cy="1340989"/>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2"/>
              </a:buClr>
              <a:buSzPts val="7000"/>
              <a:buFont typeface="Calibri"/>
              <a:buNone/>
              <a:defRPr sz="7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4" name="Google Shape;374;p45"/>
          <p:cNvSpPr txBox="1">
            <a:spLocks noGrp="1"/>
          </p:cNvSpPr>
          <p:nvPr>
            <p:ph type="body" idx="1"/>
          </p:nvPr>
        </p:nvSpPr>
        <p:spPr>
          <a:xfrm>
            <a:off x="838200" y="2925699"/>
            <a:ext cx="10515600" cy="2673435"/>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Clr>
                <a:schemeClr val="lt1"/>
              </a:buClr>
              <a:buSzPts val="2500"/>
              <a:buFont typeface="Arial"/>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 name="Google Shape;375;p4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6" name="Google Shape;376;p4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4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642476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Quote Solid Light Background">
  <p:cSld name="Quote Solid Light Background">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378"/>
        <p:cNvGrpSpPr/>
        <p:nvPr/>
      </p:nvGrpSpPr>
      <p:grpSpPr>
        <a:xfrm>
          <a:off x="0" y="0"/>
          <a:ext cx="0" cy="0"/>
          <a:chOff x="0" y="0"/>
          <a:chExt cx="0" cy="0"/>
        </a:xfrm>
      </p:grpSpPr>
      <p:sp>
        <p:nvSpPr>
          <p:cNvPr id="379" name="Google Shape;379;p46"/>
          <p:cNvSpPr txBox="1">
            <a:spLocks noGrp="1"/>
          </p:cNvSpPr>
          <p:nvPr>
            <p:ph type="title"/>
          </p:nvPr>
        </p:nvSpPr>
        <p:spPr>
          <a:xfrm>
            <a:off x="0" y="1389685"/>
            <a:ext cx="12192000" cy="1340989"/>
          </a:xfrm>
          <a:prstGeom prst="rect">
            <a:avLst/>
          </a:prstGeom>
          <a:solidFill>
            <a:schemeClr val="dk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2"/>
              </a:buClr>
              <a:buSzPts val="7000"/>
              <a:buFont typeface="Calibri"/>
              <a:buNone/>
              <a:defRPr sz="7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0" name="Google Shape;380;p46"/>
          <p:cNvSpPr txBox="1">
            <a:spLocks noGrp="1"/>
          </p:cNvSpPr>
          <p:nvPr>
            <p:ph type="body" idx="1"/>
          </p:nvPr>
        </p:nvSpPr>
        <p:spPr>
          <a:xfrm>
            <a:off x="838200" y="2925699"/>
            <a:ext cx="10515600" cy="2673435"/>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Font typeface="Arial"/>
              <a:buNone/>
              <a:defRPr>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1" name="Google Shape;381;p4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2" name="Google Shape;382;p4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3" name="Google Shape;383;p4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32740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Quote Full Image Background">
  <p:cSld name="Quote Full Image Background">
    <p:bg>
      <p:bgPr>
        <a:solidFill>
          <a:schemeClr val="lt1"/>
        </a:solidFill>
        <a:effectLst/>
      </p:bgPr>
    </p:bg>
    <p:spTree>
      <p:nvGrpSpPr>
        <p:cNvPr id="1" name="Shape 384"/>
        <p:cNvGrpSpPr/>
        <p:nvPr/>
      </p:nvGrpSpPr>
      <p:grpSpPr>
        <a:xfrm>
          <a:off x="0" y="0"/>
          <a:ext cx="0" cy="0"/>
          <a:chOff x="0" y="0"/>
          <a:chExt cx="0" cy="0"/>
        </a:xfrm>
      </p:grpSpPr>
      <p:sp>
        <p:nvSpPr>
          <p:cNvPr id="385" name="Google Shape;385;p47"/>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6" name="Google Shape;386;p47"/>
          <p:cNvSpPr txBox="1">
            <a:spLocks noGrp="1"/>
          </p:cNvSpPr>
          <p:nvPr>
            <p:ph type="title"/>
          </p:nvPr>
        </p:nvSpPr>
        <p:spPr>
          <a:xfrm>
            <a:off x="838200" y="1389685"/>
            <a:ext cx="10515600" cy="1340989"/>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7" name="Google Shape;387;p47"/>
          <p:cNvSpPr txBox="1">
            <a:spLocks noGrp="1"/>
          </p:cNvSpPr>
          <p:nvPr>
            <p:ph type="body" idx="1"/>
          </p:nvPr>
        </p:nvSpPr>
        <p:spPr>
          <a:xfrm>
            <a:off x="838200" y="2925699"/>
            <a:ext cx="10515600" cy="2673435"/>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8" name="Google Shape;388;p4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9" name="Google Shape;389;p4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0" name="Google Shape;390;p4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711520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ig Number - Image Background">
  <p:cSld name="Big Number - Image Background">
    <p:bg>
      <p:bgPr>
        <a:solidFill>
          <a:schemeClr val="lt1"/>
        </a:solidFill>
        <a:effectLst/>
      </p:bgPr>
    </p:bg>
    <p:spTree>
      <p:nvGrpSpPr>
        <p:cNvPr id="1" name="Shape 391"/>
        <p:cNvGrpSpPr/>
        <p:nvPr/>
      </p:nvGrpSpPr>
      <p:grpSpPr>
        <a:xfrm>
          <a:off x="0" y="0"/>
          <a:ext cx="0" cy="0"/>
          <a:chOff x="0" y="0"/>
          <a:chExt cx="0" cy="0"/>
        </a:xfrm>
      </p:grpSpPr>
      <p:sp>
        <p:nvSpPr>
          <p:cNvPr id="392" name="Google Shape;392;p48"/>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3" name="Google Shape;393;p48"/>
          <p:cNvSpPr>
            <a:spLocks noGrp="1"/>
          </p:cNvSpPr>
          <p:nvPr>
            <p:ph type="title"/>
          </p:nvPr>
        </p:nvSpPr>
        <p:spPr>
          <a:xfrm>
            <a:off x="5424138" y="624469"/>
            <a:ext cx="5198328" cy="5072440"/>
          </a:xfrm>
          <a:prstGeom prst="ellipse">
            <a:avLst/>
          </a:prstGeom>
          <a:solidFill>
            <a:schemeClr val="lt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4" name="Google Shape;394;p48"/>
          <p:cNvSpPr txBox="1">
            <a:spLocks noGrp="1"/>
          </p:cNvSpPr>
          <p:nvPr>
            <p:ph type="body" idx="1"/>
          </p:nvPr>
        </p:nvSpPr>
        <p:spPr>
          <a:xfrm>
            <a:off x="1005465" y="0"/>
            <a:ext cx="3986213" cy="508635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40000"/>
              <a:buNone/>
              <a:defRPr sz="40000" i="0">
                <a:solidFill>
                  <a:schemeClr val="lt1"/>
                </a:solidFill>
              </a:defRPr>
            </a:lvl1pPr>
            <a:lvl2pPr marL="914400" lvl="1" indent="-228600" algn="l">
              <a:lnSpc>
                <a:spcPct val="100000"/>
              </a:lnSpc>
              <a:spcBef>
                <a:spcPts val="500"/>
              </a:spcBef>
              <a:spcAft>
                <a:spcPts val="0"/>
              </a:spcAft>
              <a:buSzPts val="2100"/>
              <a:buNone/>
              <a:defRPr/>
            </a:lvl2pPr>
            <a:lvl3pPr marL="1371600" lvl="2" indent="-228600" algn="l">
              <a:lnSpc>
                <a:spcPct val="100000"/>
              </a:lnSpc>
              <a:spcBef>
                <a:spcPts val="1000"/>
              </a:spcBef>
              <a:spcAft>
                <a:spcPts val="0"/>
              </a:spcAft>
              <a:buSzPts val="1700"/>
              <a:buNone/>
              <a:defRPr/>
            </a:lvl3pPr>
            <a:lvl4pPr marL="1828800" lvl="3" indent="-228600" algn="l">
              <a:lnSpc>
                <a:spcPct val="100000"/>
              </a:lnSpc>
              <a:spcBef>
                <a:spcPts val="1000"/>
              </a:spcBef>
              <a:spcAft>
                <a:spcPts val="0"/>
              </a:spcAft>
              <a:buSzPts val="1700"/>
              <a:buNone/>
              <a:defRPr/>
            </a:lvl4pPr>
            <a:lvl5pPr marL="2286000" lvl="4" indent="-228600" algn="l">
              <a:lnSpc>
                <a:spcPct val="100000"/>
              </a:lnSpc>
              <a:spcBef>
                <a:spcPts val="1000"/>
              </a:spcBef>
              <a:spcAft>
                <a:spcPts val="0"/>
              </a:spcAft>
              <a:buSzPts val="170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5" name="Google Shape;395;p4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6" name="Google Shape;396;p4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7" name="Google Shape;397;p4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873961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ig Number - Red Background">
  <p:cSld name="Big Number -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98"/>
        <p:cNvGrpSpPr/>
        <p:nvPr/>
      </p:nvGrpSpPr>
      <p:grpSpPr>
        <a:xfrm>
          <a:off x="0" y="0"/>
          <a:ext cx="0" cy="0"/>
          <a:chOff x="0" y="0"/>
          <a:chExt cx="0" cy="0"/>
        </a:xfrm>
      </p:grpSpPr>
      <p:sp>
        <p:nvSpPr>
          <p:cNvPr id="399" name="Google Shape;399;p49"/>
          <p:cNvSpPr>
            <a:spLocks noGrp="1"/>
          </p:cNvSpPr>
          <p:nvPr>
            <p:ph type="title"/>
          </p:nvPr>
        </p:nvSpPr>
        <p:spPr>
          <a:xfrm>
            <a:off x="5424138" y="624469"/>
            <a:ext cx="5198328" cy="5072440"/>
          </a:xfrm>
          <a:prstGeom prst="ellipse">
            <a:avLst/>
          </a:prstGeom>
          <a:solidFill>
            <a:schemeClr val="lt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0" name="Google Shape;400;p49"/>
          <p:cNvSpPr txBox="1">
            <a:spLocks noGrp="1"/>
          </p:cNvSpPr>
          <p:nvPr>
            <p:ph type="body" idx="1"/>
          </p:nvPr>
        </p:nvSpPr>
        <p:spPr>
          <a:xfrm>
            <a:off x="1005465" y="0"/>
            <a:ext cx="3986213" cy="508635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40000"/>
              <a:buNone/>
              <a:defRPr sz="40000" i="0">
                <a:solidFill>
                  <a:schemeClr val="lt1"/>
                </a:solidFill>
              </a:defRPr>
            </a:lvl1pPr>
            <a:lvl2pPr marL="914400" lvl="1" indent="-228600" algn="l">
              <a:lnSpc>
                <a:spcPct val="100000"/>
              </a:lnSpc>
              <a:spcBef>
                <a:spcPts val="500"/>
              </a:spcBef>
              <a:spcAft>
                <a:spcPts val="0"/>
              </a:spcAft>
              <a:buSzPts val="2100"/>
              <a:buNone/>
              <a:defRPr/>
            </a:lvl2pPr>
            <a:lvl3pPr marL="1371600" lvl="2" indent="-228600" algn="l">
              <a:lnSpc>
                <a:spcPct val="100000"/>
              </a:lnSpc>
              <a:spcBef>
                <a:spcPts val="1000"/>
              </a:spcBef>
              <a:spcAft>
                <a:spcPts val="0"/>
              </a:spcAft>
              <a:buSzPts val="1700"/>
              <a:buNone/>
              <a:defRPr/>
            </a:lvl3pPr>
            <a:lvl4pPr marL="1828800" lvl="3" indent="-228600" algn="l">
              <a:lnSpc>
                <a:spcPct val="100000"/>
              </a:lnSpc>
              <a:spcBef>
                <a:spcPts val="1000"/>
              </a:spcBef>
              <a:spcAft>
                <a:spcPts val="0"/>
              </a:spcAft>
              <a:buSzPts val="1700"/>
              <a:buNone/>
              <a:defRPr/>
            </a:lvl4pPr>
            <a:lvl5pPr marL="2286000" lvl="4" indent="-228600" algn="l">
              <a:lnSpc>
                <a:spcPct val="100000"/>
              </a:lnSpc>
              <a:spcBef>
                <a:spcPts val="1000"/>
              </a:spcBef>
              <a:spcAft>
                <a:spcPts val="0"/>
              </a:spcAft>
              <a:buSzPts val="170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1" name="Google Shape;401;p4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2" name="Google Shape;402;p4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3" name="Google Shape;403;p4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14524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1_Quote Solid Red Background">
  <p:cSld name="1_Quote Solid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404"/>
        <p:cNvGrpSpPr/>
        <p:nvPr/>
      </p:nvGrpSpPr>
      <p:grpSpPr>
        <a:xfrm>
          <a:off x="0" y="0"/>
          <a:ext cx="0" cy="0"/>
          <a:chOff x="0" y="0"/>
          <a:chExt cx="0" cy="0"/>
        </a:xfrm>
      </p:grpSpPr>
      <p:sp>
        <p:nvSpPr>
          <p:cNvPr id="405" name="Google Shape;405;p50"/>
          <p:cNvSpPr txBox="1">
            <a:spLocks noGrp="1"/>
          </p:cNvSpPr>
          <p:nvPr>
            <p:ph type="title"/>
          </p:nvPr>
        </p:nvSpPr>
        <p:spPr>
          <a:xfrm>
            <a:off x="838200" y="2212733"/>
            <a:ext cx="10515600" cy="1472163"/>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6" name="Google Shape;406;p50"/>
          <p:cNvSpPr txBox="1">
            <a:spLocks noGrp="1"/>
          </p:cNvSpPr>
          <p:nvPr>
            <p:ph type="body" idx="1"/>
          </p:nvPr>
        </p:nvSpPr>
        <p:spPr>
          <a:xfrm>
            <a:off x="838200" y="3684897"/>
            <a:ext cx="10515600" cy="2517600"/>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7" name="Google Shape;407;p5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8" name="Google Shape;408;p5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9" name="Google Shape;409;p5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10" name="Google Shape;410;p50"/>
          <p:cNvSpPr/>
          <p:nvPr/>
        </p:nvSpPr>
        <p:spPr>
          <a:xfrm>
            <a:off x="0" y="0"/>
            <a:ext cx="12192000" cy="1651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11" name="Google Shape;411;p50" descr="Minnesota IT Services Geospatial Information Office logo"/>
          <p:cNvPicPr preferRelativeResize="0"/>
          <p:nvPr/>
        </p:nvPicPr>
        <p:blipFill rotWithShape="1">
          <a:blip r:embed="rId2">
            <a:alphaModFix/>
          </a:blip>
          <a:srcRect/>
          <a:stretch/>
        </p:blipFill>
        <p:spPr>
          <a:xfrm>
            <a:off x="7169553" y="53188"/>
            <a:ext cx="4492035" cy="1621624"/>
          </a:xfrm>
          <a:prstGeom prst="rect">
            <a:avLst/>
          </a:prstGeom>
          <a:noFill/>
          <a:ln>
            <a:noFill/>
          </a:ln>
        </p:spPr>
      </p:pic>
    </p:spTree>
    <p:extLst>
      <p:ext uri="{BB962C8B-B14F-4D97-AF65-F5344CB8AC3E}">
        <p14:creationId xmlns:p14="http://schemas.microsoft.com/office/powerpoint/2010/main" val="11005964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2_Quote Solid Light Background">
  <p:cSld name="2_Quote Solid Light Background">
    <p:bg>
      <p:bgPr>
        <a:solidFill>
          <a:srgbClr val="E8E8E8"/>
        </a:solidFill>
        <a:effectLst/>
      </p:bgPr>
    </p:bg>
    <p:spTree>
      <p:nvGrpSpPr>
        <p:cNvPr id="1" name="Shape 412"/>
        <p:cNvGrpSpPr/>
        <p:nvPr/>
      </p:nvGrpSpPr>
      <p:grpSpPr>
        <a:xfrm>
          <a:off x="0" y="0"/>
          <a:ext cx="0" cy="0"/>
          <a:chOff x="0" y="0"/>
          <a:chExt cx="0" cy="0"/>
        </a:xfrm>
      </p:grpSpPr>
      <p:sp>
        <p:nvSpPr>
          <p:cNvPr id="413" name="Google Shape;413;p51"/>
          <p:cNvSpPr txBox="1">
            <a:spLocks noGrp="1"/>
          </p:cNvSpPr>
          <p:nvPr>
            <p:ph type="title"/>
          </p:nvPr>
        </p:nvSpPr>
        <p:spPr>
          <a:xfrm>
            <a:off x="0" y="1651380"/>
            <a:ext cx="12192000" cy="1733266"/>
          </a:xfrm>
          <a:prstGeom prst="rect">
            <a:avLst/>
          </a:prstGeom>
          <a:solidFill>
            <a:schemeClr val="dk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4" name="Google Shape;414;p51"/>
          <p:cNvSpPr txBox="1">
            <a:spLocks noGrp="1"/>
          </p:cNvSpPr>
          <p:nvPr>
            <p:ph type="body" idx="1"/>
          </p:nvPr>
        </p:nvSpPr>
        <p:spPr>
          <a:xfrm>
            <a:off x="838200" y="3521123"/>
            <a:ext cx="10515600" cy="2681374"/>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None/>
              <a:defRPr>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5" name="Google Shape;415;p5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6" name="Google Shape;416;p5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7" name="Google Shape;417;p5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1"/>
                </a:solidFill>
                <a:latin typeface="Calibri"/>
                <a:ea typeface="Calibri"/>
                <a:cs typeface="Calibri"/>
                <a:sym typeface="Calibri"/>
              </a:defRPr>
            </a:lvl1pPr>
            <a:lvl2pPr marL="0" lvl="1" indent="0" algn="r">
              <a:spcBef>
                <a:spcPts val="0"/>
              </a:spcBef>
              <a:buNone/>
              <a:defRPr sz="1200" b="0" i="0" u="none" strike="noStrike" cap="none">
                <a:solidFill>
                  <a:schemeClr val="dk1"/>
                </a:solidFill>
                <a:latin typeface="Calibri"/>
                <a:ea typeface="Calibri"/>
                <a:cs typeface="Calibri"/>
                <a:sym typeface="Calibri"/>
              </a:defRPr>
            </a:lvl2pPr>
            <a:lvl3pPr marL="0" lvl="2" indent="0" algn="r">
              <a:spcBef>
                <a:spcPts val="0"/>
              </a:spcBef>
              <a:buNone/>
              <a:defRPr sz="1200" b="0" i="0" u="none" strike="noStrike" cap="none">
                <a:solidFill>
                  <a:schemeClr val="dk1"/>
                </a:solidFill>
                <a:latin typeface="Calibri"/>
                <a:ea typeface="Calibri"/>
                <a:cs typeface="Calibri"/>
                <a:sym typeface="Calibri"/>
              </a:defRPr>
            </a:lvl3pPr>
            <a:lvl4pPr marL="0" lvl="3" indent="0" algn="r">
              <a:spcBef>
                <a:spcPts val="0"/>
              </a:spcBef>
              <a:buNone/>
              <a:defRPr sz="1200" b="0" i="0" u="none" strike="noStrike" cap="none">
                <a:solidFill>
                  <a:schemeClr val="dk1"/>
                </a:solidFill>
                <a:latin typeface="Calibri"/>
                <a:ea typeface="Calibri"/>
                <a:cs typeface="Calibri"/>
                <a:sym typeface="Calibri"/>
              </a:defRPr>
            </a:lvl4pPr>
            <a:lvl5pPr marL="0" lvl="4" indent="0" algn="r">
              <a:spcBef>
                <a:spcPts val="0"/>
              </a:spcBef>
              <a:buNone/>
              <a:defRPr sz="1200" b="0" i="0" u="none" strike="noStrike" cap="none">
                <a:solidFill>
                  <a:schemeClr val="dk1"/>
                </a:solidFill>
                <a:latin typeface="Calibri"/>
                <a:ea typeface="Calibri"/>
                <a:cs typeface="Calibri"/>
                <a:sym typeface="Calibri"/>
              </a:defRPr>
            </a:lvl5pPr>
            <a:lvl6pPr marL="0" lvl="5" indent="0" algn="r">
              <a:spcBef>
                <a:spcPts val="0"/>
              </a:spcBef>
              <a:buNone/>
              <a:defRPr sz="1200" b="0" i="0" u="none" strike="noStrike" cap="none">
                <a:solidFill>
                  <a:schemeClr val="dk1"/>
                </a:solidFill>
                <a:latin typeface="Calibri"/>
                <a:ea typeface="Calibri"/>
                <a:cs typeface="Calibri"/>
                <a:sym typeface="Calibri"/>
              </a:defRPr>
            </a:lvl6pPr>
            <a:lvl7pPr marL="0" lvl="6" indent="0" algn="r">
              <a:spcBef>
                <a:spcPts val="0"/>
              </a:spcBef>
              <a:buNone/>
              <a:defRPr sz="1200" b="0" i="0" u="none" strike="noStrike" cap="none">
                <a:solidFill>
                  <a:schemeClr val="dk1"/>
                </a:solidFill>
                <a:latin typeface="Calibri"/>
                <a:ea typeface="Calibri"/>
                <a:cs typeface="Calibri"/>
                <a:sym typeface="Calibri"/>
              </a:defRPr>
            </a:lvl7pPr>
            <a:lvl8pPr marL="0" lvl="7" indent="0" algn="r">
              <a:spcBef>
                <a:spcPts val="0"/>
              </a:spcBef>
              <a:buNone/>
              <a:defRPr sz="1200" b="0" i="0" u="none" strike="noStrike" cap="none">
                <a:solidFill>
                  <a:schemeClr val="dk1"/>
                </a:solidFill>
                <a:latin typeface="Calibri"/>
                <a:ea typeface="Calibri"/>
                <a:cs typeface="Calibri"/>
                <a:sym typeface="Calibri"/>
              </a:defRPr>
            </a:lvl8pPr>
            <a:lvl9pPr marL="0" lvl="8" indent="0" algn="r">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18" name="Google Shape;418;p51"/>
          <p:cNvSpPr/>
          <p:nvPr/>
        </p:nvSpPr>
        <p:spPr>
          <a:xfrm>
            <a:off x="0" y="0"/>
            <a:ext cx="12192000" cy="1651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19" name="Google Shape;419;p51" descr="Minnesota IT Services Geospatial Information Office logo"/>
          <p:cNvPicPr preferRelativeResize="0"/>
          <p:nvPr/>
        </p:nvPicPr>
        <p:blipFill rotWithShape="1">
          <a:blip r:embed="rId2">
            <a:alphaModFix/>
          </a:blip>
          <a:srcRect/>
          <a:stretch/>
        </p:blipFill>
        <p:spPr>
          <a:xfrm>
            <a:off x="7169553" y="53188"/>
            <a:ext cx="4492035" cy="1621624"/>
          </a:xfrm>
          <a:prstGeom prst="rect">
            <a:avLst/>
          </a:prstGeom>
          <a:noFill/>
          <a:ln>
            <a:noFill/>
          </a:ln>
        </p:spPr>
      </p:pic>
    </p:spTree>
    <p:extLst>
      <p:ext uri="{BB962C8B-B14F-4D97-AF65-F5344CB8AC3E}">
        <p14:creationId xmlns:p14="http://schemas.microsoft.com/office/powerpoint/2010/main" val="961021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4A3C099-5EC2-43F6-A7D0-182790C2B3E6}" type="datetime1">
              <a:rPr lang="en-US" smtClean="0"/>
              <a:t>3/3/2021</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9B8E2EA-4B89-4281-BBEF-7CD031D4ED69}" type="datetime1">
              <a:rPr lang="en-US" smtClean="0"/>
              <a:t>3/3/2021</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49488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p>
            <a:fld id="{58590A64-B99D-4826-A0A2-1883B5FE8AB5}" type="datetime1">
              <a:rPr lang="en-US" smtClean="0"/>
              <a:t>3/3/2021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5808DC4-8CD0-49C4-99EC-0090EA36A8FE}" type="datetime1">
              <a:rPr lang="en-US" smtClean="0"/>
              <a:t>3/3/2021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BC6EC739-627D-4747-9F4D-A01AA6DA2848}" type="datetime1">
              <a:rPr lang="en-US" smtClean="0"/>
              <a:t>3/3/2021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456FDE5-C81F-49DA-AC3B-1B06CFC9F11F}" type="datetime1">
              <a:rPr lang="en-US" smtClean="0"/>
              <a:t>3/3/2021</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6DB5C8A-DC58-43D5-A615-B91809572D05}" type="datetime1">
              <a:rPr lang="en-US" smtClean="0"/>
              <a:t>3/3/2021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29E9444-0DBD-40D0-BF8B-2A4BC4BD514B}" type="datetime1">
              <a:rPr lang="en-US" smtClean="0"/>
              <a:t>3/3/2021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A37237E-8265-4ECF-8166-2A7D326A9351}" type="datetime1">
              <a:rPr lang="en-US" smtClean="0"/>
              <a:t>3/3/2021</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pic>
        <p:nvPicPr>
          <p:cNvPr id="11" name="Picture 10"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7667" y="939886"/>
            <a:ext cx="7557100" cy="2728112"/>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4D887E7C-A9F5-4E4A-96A4-14AB08F3E6E7}" type="datetime1">
              <a:rPr lang="en-US" smtClean="0"/>
              <a:t>3/3/2021</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68119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73A510E-C043-49E3-89B2-A73C98AD7E5E}" type="datetime1">
              <a:rPr lang="en-US" smtClean="0"/>
              <a:t>3/3/2021</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2780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0288E1EC-B45D-40E0-830C-1ED4D259CC24}" type="datetime1">
              <a:rPr lang="en-US" smtClean="0"/>
              <a:t>3/3/2021</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60824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797ACE57-0508-4646-8C2F-50157A155FB8}" type="datetime1">
              <a:rPr lang="en-US" smtClean="0"/>
              <a:t>3/3/2021</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23646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EA02726-0B35-480F-93D8-7A49827EC818}" type="datetime1">
              <a:rPr lang="en-US" smtClean="0"/>
              <a:t>3/3/2021</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63256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F6F1F1E0-319E-4785-8370-0D74CAB2E340}" type="datetime1">
              <a:rPr lang="en-US" smtClean="0"/>
              <a:t>3/3/2021</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2069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2CB7C80-0A1E-45A4-89BE-3A468D08E6E8}" type="datetime1">
              <a:rPr lang="en-US" smtClean="0"/>
              <a:t>3/3/2021</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34532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4" name="Date Placeholder 3"/>
          <p:cNvSpPr>
            <a:spLocks noGrp="1"/>
          </p:cNvSpPr>
          <p:nvPr>
            <p:ph type="dt" sz="half" idx="10"/>
          </p:nvPr>
        </p:nvSpPr>
        <p:spPr/>
        <p:txBody>
          <a:bodyPr/>
          <a:lstStyle/>
          <a:p>
            <a:fld id="{69FF93A2-39D9-4426-AB1C-AF8C41BA3F37}" type="datetime1">
              <a:rPr lang="en-US" smtClean="0"/>
              <a:t>3/3/2021</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22812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8E95CE56-05C9-4025-AC6B-6142D70E8839}" type="datetime1">
              <a:rPr lang="en-US" smtClean="0"/>
              <a:t>3/3/2021</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5112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1DE691A6-7626-455C-A189-14B56DAC5A01}" type="datetime1">
              <a:rPr lang="en-US" smtClean="0"/>
              <a:t>3/3/2021</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97887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FC6BD885-23BB-4683-A77C-2E67983619D5}" type="datetime1">
              <a:rPr lang="en-US" smtClean="0"/>
              <a:t>3/3/2021</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4237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6" name="Picture Placeholder 5"/>
          <p:cNvSpPr>
            <a:spLocks noGrp="1"/>
          </p:cNvSpPr>
          <p:nvPr>
            <p:ph type="pic" sz="quarter" idx="17"/>
          </p:nvPr>
        </p:nvSpPr>
        <p:spPr>
          <a:xfrm>
            <a:off x="0" y="0"/>
            <a:ext cx="12192000" cy="3380732"/>
          </a:xfrm>
        </p:spPr>
        <p:txBody>
          <a:bodyPr/>
          <a:lstStyle/>
          <a:p>
            <a:endParaRPr lang="en-US" dirty="0"/>
          </a:p>
        </p:txBody>
      </p:sp>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p:spPr>
        <p:txBody>
          <a:bodyPr/>
          <a:lstStyle/>
          <a:p>
            <a:fld id="{0B3153AF-295A-4FB9-8528-58ED0850F22B}" type="datetime1">
              <a:rPr lang="en-US" smtClean="0"/>
              <a:t>3/3/2021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C3B7C0DF-9E0A-412B-A0EA-1E2DFD91A686}" type="datetime1">
              <a:rPr lang="en-US" smtClean="0"/>
              <a:t>3/3/2021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B8AFACB-25FA-4B5B-9996-259BFDA569A9}" type="datetime1">
              <a:rPr lang="en-US" smtClean="0"/>
              <a:t>3/3/2021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13DD7CE2-7AD7-427C-A7F8-EEEFB558B12D}" type="datetime1">
              <a:rPr lang="en-US" smtClean="0"/>
              <a:t>3/3/2021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99159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46828ED1-88F3-4280-A7D0-465ABE883FA5}" type="datetime1">
              <a:rPr lang="en-US" smtClean="0"/>
              <a:t>3/3/2021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FECCB6FE-00A5-4902-9E5D-0DA0EED2532C}" type="datetime1">
              <a:rPr lang="en-US" smtClean="0"/>
              <a:t>3/3/2021</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94290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9E744416-D2DA-4AC5-BA60-2A1FDA5628F5}" type="datetime1">
              <a:rPr lang="en-US" smtClean="0"/>
              <a:t>3/3/2021</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104247D4-1BBB-49E5-BE46-61BD52DE4378}" type="datetime1">
              <a:rPr lang="en-US" smtClean="0"/>
              <a:t>3/3/2021</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69326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AE1001DA-B129-4E6F-BB69-86685FF0E575}" type="datetime1">
              <a:rPr lang="en-US" smtClean="0"/>
              <a:t>3/3/2021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34028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821775AA-3E62-4945-8A4A-31D2A0705AC5}" type="datetime1">
              <a:rPr lang="en-US" smtClean="0"/>
              <a:t>3/3/2021</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fld id="{F303117C-FA79-4EC7-898E-5A7B10A66A4B}" type="datetime1">
              <a:rPr lang="en-US" smtClean="0"/>
              <a:t>3/3/2021</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07B67BD-A18B-4856-B8CD-D60F039BF647}" type="datetime1">
              <a:rPr lang="en-US" smtClean="0"/>
              <a:t>3/3/2021</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7A342E1D-C9B8-4345-8A74-997723AFD972}" type="datetime1">
              <a:rPr lang="en-US" smtClean="0"/>
              <a:t>3/3/2021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0DE321BF-8250-4629-BD29-13AFE6776ABD}" type="datetime1">
              <a:rPr lang="en-US" smtClean="0"/>
              <a:t>3/3/2021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5ACAFEA2-D33A-4BEB-A1D4-8A1590CBE1DE}" type="datetime1">
              <a:rPr lang="en-US" smtClean="0"/>
              <a:t>3/3/2021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3B785D7F-94EE-4139-9C63-A16F762E4CE0}" type="datetime1">
              <a:rPr lang="en-US" smtClean="0"/>
              <a:t>3/3/2021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fld id="{703BFA1A-2823-494A-A930-2F783A269CF3}" type="datetime1">
              <a:rPr lang="en-US" smtClean="0"/>
              <a:t>3/3/2021</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25C2B3B2-DBBB-43B3-AFB4-201A29176B41}" type="datetime1">
              <a:rPr lang="en-US" smtClean="0"/>
              <a:t>3/3/2021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752251A5-5EA6-4241-BDED-0A7B6E348337}" type="datetime1">
              <a:rPr lang="en-US" smtClean="0"/>
              <a:t>3/3/2021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BB880C99-09FB-4EE5-96F9-B1FBC48C16C7}" type="datetime1">
              <a:rPr lang="en-US" smtClean="0"/>
              <a:t>3/3/2021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26AB9F33-43AC-4945-8B44-879CE431C805}" type="datetime1">
              <a:rPr lang="en-US" smtClean="0"/>
              <a:t>3/3/2021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555963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pic>
        <p:nvPicPr>
          <p:cNvPr id="15" name="Picture 14"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103988"/>
            <a:ext cx="4492035" cy="1621624"/>
          </a:xfrm>
          <a:prstGeom prst="rect">
            <a:avLst/>
          </a:prstGeom>
        </p:spPr>
      </p:pic>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fld id="{FC26F3AD-DFC5-491A-8781-317E0187EDE4}" type="datetime1">
              <a:rPr lang="en-US" smtClean="0"/>
              <a:t>3/3/2021</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822502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76EC1505-B7D9-42CF-AF7A-DE0BC516D7D9}" type="datetime1">
              <a:rPr lang="en-US" smtClean="0"/>
              <a:t>3/3/2021</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Information Technology for Minnesota Government | mn.gov/mnit</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91800" y="339367"/>
            <a:ext cx="113608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 name="Shape 5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0913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6" name="Title 8"/>
          <p:cNvSpPr>
            <a:spLocks noGrp="1"/>
          </p:cNvSpPr>
          <p:nvPr>
            <p:ph type="ctrTitle" hasCustomPrompt="1"/>
          </p:nvPr>
        </p:nvSpPr>
        <p:spPr>
          <a:xfrm>
            <a:off x="816864" y="5413800"/>
            <a:ext cx="10468864" cy="682200"/>
          </a:xfrm>
          <a:prstGeom prst="rect">
            <a:avLst/>
          </a:prstGeom>
          <a:ln>
            <a:noFill/>
          </a:ln>
        </p:spPr>
        <p:txBody>
          <a:bodyPr tIns="0" rIns="18288">
            <a:normAutofit/>
            <a:scene3d>
              <a:camera prst="orthographicFront"/>
              <a:lightRig rig="freezing" dir="t">
                <a:rot lat="0" lon="0" rev="5640000"/>
              </a:lightRig>
            </a:scene3d>
            <a:sp3d prstMaterial="flat">
              <a:bevelT w="0" h="0"/>
              <a:contourClr>
                <a:schemeClr val="tx2"/>
              </a:contourClr>
            </a:sp3d>
          </a:bodyPr>
          <a:lstStyle>
            <a:lvl1pPr algn="ctr" rtl="0">
              <a:spcBef>
                <a:spcPct val="0"/>
              </a:spcBef>
              <a:buNone/>
              <a:defRPr sz="3200" b="1">
                <a:ln>
                  <a:noFill/>
                </a:ln>
                <a:solidFill>
                  <a:srgbClr val="000000"/>
                </a:solidFill>
                <a:effectLst>
                  <a:outerShdw blurRad="38100" dist="25400" dir="5400000" algn="tl" rotWithShape="0">
                    <a:srgbClr val="002060">
                      <a:alpha val="43000"/>
                    </a:srgbClr>
                  </a:outerShdw>
                </a:effectLst>
                <a:latin typeface="+mj-lt"/>
                <a:ea typeface="+mj-ea"/>
                <a:cs typeface="+mj-cs"/>
              </a:defRPr>
            </a:lvl1pPr>
          </a:lstStyle>
          <a:p>
            <a:r>
              <a:rPr lang="en-US" altLang="en-US" noProof="0" dirty="0"/>
              <a:t>Click to edit Section title style</a:t>
            </a:r>
            <a:endParaRPr lang="en-US" dirty="0"/>
          </a:p>
        </p:txBody>
      </p:sp>
      <p:sp>
        <p:nvSpPr>
          <p:cNvPr id="7" name="Subtitle 16"/>
          <p:cNvSpPr>
            <a:spLocks noGrp="1"/>
          </p:cNvSpPr>
          <p:nvPr>
            <p:ph type="subTitle" idx="1" hasCustomPrompt="1"/>
          </p:nvPr>
        </p:nvSpPr>
        <p:spPr>
          <a:xfrm>
            <a:off x="812800" y="5943600"/>
            <a:ext cx="10472928" cy="713936"/>
          </a:xfrm>
          <a:prstGeom prst="rect">
            <a:avLst/>
          </a:prstGeom>
        </p:spPr>
        <p:txBody>
          <a:bodyPr lIns="0" rIns="18288"/>
          <a:lstStyle>
            <a:lvl1pPr marL="0" marR="45720" indent="0" algn="ctr">
              <a:buNone/>
              <a:defRPr sz="2400">
                <a:solidFill>
                  <a:srgbClr val="000000"/>
                </a:solidFill>
                <a:effectLst/>
                <a:latin typeface="AvenirNext LT Pro Regular" panose="020B050402020202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Section subtitle style</a:t>
            </a:r>
          </a:p>
        </p:txBody>
      </p:sp>
    </p:spTree>
    <p:extLst>
      <p:ext uri="{BB962C8B-B14F-4D97-AF65-F5344CB8AC3E}">
        <p14:creationId xmlns:p14="http://schemas.microsoft.com/office/powerpoint/2010/main" val="34967290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10972800" cy="3581400"/>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609600" y="685800"/>
            <a:ext cx="10972800" cy="685800"/>
          </a:xfrm>
        </p:spPr>
        <p:txBody>
          <a:bodyPr/>
          <a:lstStyle/>
          <a:p>
            <a:r>
              <a:rPr lang="en-US"/>
              <a:t>Click to edit Master title style</a:t>
            </a:r>
            <a:endParaRPr lang="en-US" dirty="0"/>
          </a:p>
        </p:txBody>
      </p:sp>
    </p:spTree>
    <p:extLst>
      <p:ext uri="{BB962C8B-B14F-4D97-AF65-F5344CB8AC3E}">
        <p14:creationId xmlns:p14="http://schemas.microsoft.com/office/powerpoint/2010/main" val="4895739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600202"/>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2"/>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57577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209800"/>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209800"/>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9"/>
          <p:cNvSpPr>
            <a:spLocks noGrp="1"/>
          </p:cNvSpPr>
          <p:nvPr>
            <p:ph type="body" sz="quarter" idx="10" hasCustomPrompt="1"/>
          </p:nvPr>
        </p:nvSpPr>
        <p:spPr>
          <a:xfrm>
            <a:off x="609600" y="1676400"/>
            <a:ext cx="5410200" cy="533400"/>
          </a:xfrm>
        </p:spPr>
        <p:txBody>
          <a:bodyPr/>
          <a:lstStyle>
            <a:lvl1pPr marL="0" indent="0">
              <a:buNone/>
              <a:defRPr sz="2800" baseline="0">
                <a:latin typeface="Myriad Pro (Body)"/>
              </a:defRPr>
            </a:lvl1pPr>
          </a:lstStyle>
          <a:p>
            <a:pPr lvl="0"/>
            <a:r>
              <a:rPr lang="en-US" sz="2800" dirty="0">
                <a:latin typeface="AvenirNext LT Pro Bold" panose="020B0804020202020204" pitchFamily="34" charset="0"/>
              </a:rPr>
              <a:t>Column Title</a:t>
            </a:r>
            <a:endParaRPr lang="en-US" dirty="0"/>
          </a:p>
        </p:txBody>
      </p:sp>
      <p:sp>
        <p:nvSpPr>
          <p:cNvPr id="6" name="Text Placeholder 9"/>
          <p:cNvSpPr>
            <a:spLocks noGrp="1"/>
          </p:cNvSpPr>
          <p:nvPr>
            <p:ph type="body" sz="quarter" idx="11" hasCustomPrompt="1"/>
          </p:nvPr>
        </p:nvSpPr>
        <p:spPr>
          <a:xfrm>
            <a:off x="6205764" y="1676400"/>
            <a:ext cx="5410200" cy="533400"/>
          </a:xfrm>
        </p:spPr>
        <p:txBody>
          <a:bodyPr/>
          <a:lstStyle>
            <a:lvl1pPr marL="0" indent="0">
              <a:buNone/>
              <a:defRPr sz="2800" baseline="0">
                <a:latin typeface="Myriad Pro (Body)"/>
              </a:defRPr>
            </a:lvl1pPr>
          </a:lstStyle>
          <a:p>
            <a:pPr lvl="0"/>
            <a:r>
              <a:rPr lang="en-US" sz="2800" dirty="0">
                <a:latin typeface="AvenirNext LT Pro Bold" panose="020B0804020202020204" pitchFamily="34" charset="0"/>
              </a:rPr>
              <a:t>Column Title</a:t>
            </a:r>
            <a:endParaRPr lang="en-US" dirty="0"/>
          </a:p>
        </p:txBody>
      </p:sp>
    </p:spTree>
    <p:extLst>
      <p:ext uri="{BB962C8B-B14F-4D97-AF65-F5344CB8AC3E}">
        <p14:creationId xmlns:p14="http://schemas.microsoft.com/office/powerpoint/2010/main" val="26147403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4000" b="1">
                <a:ln>
                  <a:noFill/>
                </a:ln>
                <a:solidFill>
                  <a:srgbClr val="000000"/>
                </a:solidFill>
                <a:effectLst/>
                <a:latin typeface="+mj-lt"/>
                <a:ea typeface="+mj-ea"/>
                <a:cs typeface="+mj-cs"/>
              </a:defRPr>
            </a:lvl1pPr>
          </a:lstStyle>
          <a:p>
            <a:r>
              <a:rPr lang="en-US" noProof="0" dirty="0"/>
              <a:t>Click to edit Master title style</a:t>
            </a:r>
            <a:endParaRPr lang="en-US" dirty="0"/>
          </a:p>
        </p:txBody>
      </p:sp>
    </p:spTree>
    <p:extLst>
      <p:ext uri="{BB962C8B-B14F-4D97-AF65-F5344CB8AC3E}">
        <p14:creationId xmlns:p14="http://schemas.microsoft.com/office/powerpoint/2010/main" val="40025983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29117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Split White BG)">
  <p:cSld name="Title and Content (Split White BG)">
    <p:bg>
      <p:bgPr>
        <a:solidFill>
          <a:schemeClr val="lt1"/>
        </a:solidFill>
        <a:effectLst/>
      </p:bgPr>
    </p:bg>
    <p:spTree>
      <p:nvGrpSpPr>
        <p:cNvPr id="1" name="Shape 15"/>
        <p:cNvGrpSpPr/>
        <p:nvPr/>
      </p:nvGrpSpPr>
      <p:grpSpPr>
        <a:xfrm>
          <a:off x="0" y="0"/>
          <a:ext cx="0" cy="0"/>
          <a:chOff x="0" y="0"/>
          <a:chExt cx="0" cy="0"/>
        </a:xfrm>
      </p:grpSpPr>
      <p:sp>
        <p:nvSpPr>
          <p:cNvPr id="16" name="Google Shape;16;p2"/>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 name="Google Shape;17;p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
          <p:cNvSpPr txBox="1">
            <a:spLocks noGrp="1"/>
          </p:cNvSpPr>
          <p:nvPr>
            <p:ph type="body" idx="1"/>
          </p:nvPr>
        </p:nvSpPr>
        <p:spPr>
          <a:xfrm>
            <a:off x="838200" y="1594624"/>
            <a:ext cx="5181600" cy="4582339"/>
          </a:xfrm>
          <a:prstGeom prst="rect">
            <a:avLst/>
          </a:prstGeom>
          <a:solidFill>
            <a:schemeClr val="lt1"/>
          </a:solidFill>
          <a:ln>
            <a:noFill/>
          </a:ln>
        </p:spPr>
        <p:txBody>
          <a:bodyPr spcFirstLastPara="1" wrap="square" lIns="91425" tIns="45700" rIns="91425" bIns="45700" anchor="t" anchorCtr="0"/>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2"/>
          <p:cNvSpPr txBox="1">
            <a:spLocks noGrp="1"/>
          </p:cNvSpPr>
          <p:nvPr>
            <p:ph type="body" idx="2"/>
          </p:nvPr>
        </p:nvSpPr>
        <p:spPr>
          <a:xfrm>
            <a:off x="6172200" y="1594624"/>
            <a:ext cx="5181600" cy="4582339"/>
          </a:xfrm>
          <a:prstGeom prst="rect">
            <a:avLst/>
          </a:prstGeom>
          <a:solidFill>
            <a:schemeClr val="lt1"/>
          </a:solidFill>
          <a:ln>
            <a:noFill/>
          </a:ln>
        </p:spPr>
        <p:txBody>
          <a:bodyPr spcFirstLastPara="1" wrap="square" lIns="91425" tIns="45700" rIns="91425" bIns="45700" anchor="t" anchorCtr="0"/>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3" name="Google Shape;23;p2"/>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2"/>
              </a:solidFill>
              <a:latin typeface="Calibri"/>
              <a:ea typeface="Calibri"/>
              <a:cs typeface="Calibri"/>
              <a:sym typeface="Calibri"/>
            </a:endParaRPr>
          </a:p>
        </p:txBody>
      </p:sp>
    </p:spTree>
    <p:extLst>
      <p:ext uri="{BB962C8B-B14F-4D97-AF65-F5344CB8AC3E}">
        <p14:creationId xmlns:p14="http://schemas.microsoft.com/office/powerpoint/2010/main" val="28806069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Logo Only)">
  <p:cSld name="Title Slide (Logo Only)">
    <p:bg>
      <p:bgPr>
        <a:solidFill>
          <a:schemeClr val="dk1"/>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ctrTitle"/>
          </p:nvPr>
        </p:nvSpPr>
        <p:spPr>
          <a:xfrm>
            <a:off x="0" y="4188564"/>
            <a:ext cx="12192000" cy="1199223"/>
          </a:xfrm>
          <a:prstGeom prst="rect">
            <a:avLst/>
          </a:prstGeom>
          <a:solidFill>
            <a:schemeClr val="accent2"/>
          </a:solidFill>
          <a:ln>
            <a:noFill/>
          </a:ln>
        </p:spPr>
        <p:txBody>
          <a:bodyPr spcFirstLastPara="1" wrap="square" lIns="182875" tIns="91425" rIns="182875" bIns="91425" anchor="ctr" anchorCtr="0"/>
          <a:lstStyle>
            <a:lvl1pPr lvl="0" algn="ctr">
              <a:lnSpc>
                <a:spcPct val="90000"/>
              </a:lnSpc>
              <a:spcBef>
                <a:spcPts val="0"/>
              </a:spcBef>
              <a:spcAft>
                <a:spcPts val="0"/>
              </a:spcAft>
              <a:buClr>
                <a:schemeClr val="dk1"/>
              </a:buClr>
              <a:buSzPts val="3600"/>
              <a:buFont typeface="Calibri"/>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
          <p:cNvSpPr/>
          <p:nvPr/>
        </p:nvSpPr>
        <p:spPr>
          <a:xfrm>
            <a:off x="0" y="5387786"/>
            <a:ext cx="12192000" cy="147021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 name="Google Shape;27;p3"/>
          <p:cNvSpPr txBox="1">
            <a:spLocks noGrp="1"/>
          </p:cNvSpPr>
          <p:nvPr>
            <p:ph type="body" idx="1"/>
          </p:nvPr>
        </p:nvSpPr>
        <p:spPr>
          <a:xfrm>
            <a:off x="2802467" y="5644884"/>
            <a:ext cx="6587067" cy="90306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70329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B1A4575-DDB9-4094-929B-6674B660F02D}" type="datetime1">
              <a:rPr lang="en-US" smtClean="0"/>
              <a:t>3/3/2021</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Slide (Logo Only)">
  <p:cSld name="1_Title Slide (Logo Only)">
    <p:bg>
      <p:bgPr>
        <a:solidFill>
          <a:schemeClr val="lt1"/>
        </a:solidFill>
        <a:effectLst/>
      </p:bgPr>
    </p:bg>
    <p:spTree>
      <p:nvGrpSpPr>
        <p:cNvPr id="1" name="Shape 31"/>
        <p:cNvGrpSpPr/>
        <p:nvPr/>
      </p:nvGrpSpPr>
      <p:grpSpPr>
        <a:xfrm>
          <a:off x="0" y="0"/>
          <a:ext cx="0" cy="0"/>
          <a:chOff x="0" y="0"/>
          <a:chExt cx="0" cy="0"/>
        </a:xfrm>
      </p:grpSpPr>
      <p:sp>
        <p:nvSpPr>
          <p:cNvPr id="32" name="Google Shape;32;p4"/>
          <p:cNvSpPr txBox="1">
            <a:spLocks noGrp="1"/>
          </p:cNvSpPr>
          <p:nvPr>
            <p:ph type="ctrTitle"/>
          </p:nvPr>
        </p:nvSpPr>
        <p:spPr>
          <a:xfrm>
            <a:off x="0" y="4188564"/>
            <a:ext cx="12192000" cy="1199223"/>
          </a:xfrm>
          <a:prstGeom prst="rect">
            <a:avLst/>
          </a:prstGeom>
          <a:solidFill>
            <a:schemeClr val="accent1"/>
          </a:solidFill>
          <a:ln>
            <a:noFill/>
          </a:ln>
        </p:spPr>
        <p:txBody>
          <a:bodyPr spcFirstLastPara="1" wrap="square" lIns="182875" tIns="91425" rIns="182875" bIns="91425"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3" name="Google Shape;33;p4" descr="Minnesota IT Services Geospatial Information Office logo"/>
          <p:cNvPicPr preferRelativeResize="0"/>
          <p:nvPr/>
        </p:nvPicPr>
        <p:blipFill rotWithShape="1">
          <a:blip r:embed="rId2">
            <a:alphaModFix/>
          </a:blip>
          <a:srcRect/>
          <a:stretch/>
        </p:blipFill>
        <p:spPr>
          <a:xfrm>
            <a:off x="2497667" y="939886"/>
            <a:ext cx="7557100" cy="2728112"/>
          </a:xfrm>
          <a:prstGeom prst="rect">
            <a:avLst/>
          </a:prstGeom>
          <a:noFill/>
          <a:ln>
            <a:noFill/>
          </a:ln>
        </p:spPr>
      </p:pic>
      <p:sp>
        <p:nvSpPr>
          <p:cNvPr id="34" name="Google Shape;34;p4"/>
          <p:cNvSpPr/>
          <p:nvPr/>
        </p:nvSpPr>
        <p:spPr>
          <a:xfrm>
            <a:off x="0" y="5387786"/>
            <a:ext cx="12192000" cy="1470213"/>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 name="Google Shape;35;p4"/>
          <p:cNvSpPr txBox="1">
            <a:spLocks noGrp="1"/>
          </p:cNvSpPr>
          <p:nvPr>
            <p:ph type="body" idx="1"/>
          </p:nvPr>
        </p:nvSpPr>
        <p:spPr>
          <a:xfrm>
            <a:off x="2802467" y="5644884"/>
            <a:ext cx="6587067" cy="90306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39355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Photo)">
  <p:cSld name="Title Slide (Photo)">
    <p:bg>
      <p:bgPr>
        <a:solidFill>
          <a:schemeClr val="lt1"/>
        </a:solidFill>
        <a:effectLst/>
      </p:bgPr>
    </p:bg>
    <p:spTree>
      <p:nvGrpSpPr>
        <p:cNvPr id="1" name="Shape 39"/>
        <p:cNvGrpSpPr/>
        <p:nvPr/>
      </p:nvGrpSpPr>
      <p:grpSpPr>
        <a:xfrm>
          <a:off x="0" y="0"/>
          <a:ext cx="0" cy="0"/>
          <a:chOff x="0" y="0"/>
          <a:chExt cx="0" cy="0"/>
        </a:xfrm>
      </p:grpSpPr>
      <p:sp>
        <p:nvSpPr>
          <p:cNvPr id="40" name="Google Shape;40;p5"/>
          <p:cNvSpPr txBox="1">
            <a:spLocks noGrp="1"/>
          </p:cNvSpPr>
          <p:nvPr>
            <p:ph type="ctrTitle"/>
          </p:nvPr>
        </p:nvSpPr>
        <p:spPr>
          <a:xfrm>
            <a:off x="0" y="3477837"/>
            <a:ext cx="12192000" cy="1295182"/>
          </a:xfrm>
          <a:prstGeom prst="rect">
            <a:avLst/>
          </a:prstGeom>
          <a:solidFill>
            <a:schemeClr val="accent1"/>
          </a:solidFill>
          <a:ln>
            <a:noFill/>
          </a:ln>
        </p:spPr>
        <p:txBody>
          <a:bodyPr spcFirstLastPara="1" wrap="square" lIns="182875" tIns="91425" rIns="182875" bIns="91425"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
          <p:cNvSpPr/>
          <p:nvPr/>
        </p:nvSpPr>
        <p:spPr>
          <a:xfrm>
            <a:off x="0" y="4773019"/>
            <a:ext cx="12192000" cy="2084981"/>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5"/>
          <p:cNvSpPr txBox="1">
            <a:spLocks noGrp="1"/>
          </p:cNvSpPr>
          <p:nvPr>
            <p:ph type="body" idx="1"/>
          </p:nvPr>
        </p:nvSpPr>
        <p:spPr>
          <a:xfrm>
            <a:off x="2802467" y="5041204"/>
            <a:ext cx="6587067" cy="1097128"/>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5"/>
          <p:cNvSpPr>
            <a:spLocks noGrp="1"/>
          </p:cNvSpPr>
          <p:nvPr>
            <p:ph type="pic" idx="2"/>
          </p:nvPr>
        </p:nvSpPr>
        <p:spPr>
          <a:xfrm>
            <a:off x="0" y="0"/>
            <a:ext cx="12192000" cy="3380732"/>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525593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Agenda">
  <p:cSld name="Agenda">
    <p:bg>
      <p:bgPr>
        <a:solidFill>
          <a:srgbClr val="E8E8E8"/>
        </a:solidFill>
        <a:effectLst/>
      </p:bgPr>
    </p:bg>
    <p:spTree>
      <p:nvGrpSpPr>
        <p:cNvPr id="1" name="Shape 44"/>
        <p:cNvGrpSpPr/>
        <p:nvPr/>
      </p:nvGrpSpPr>
      <p:grpSpPr>
        <a:xfrm>
          <a:off x="0" y="0"/>
          <a:ext cx="0" cy="0"/>
          <a:chOff x="0" y="0"/>
          <a:chExt cx="0" cy="0"/>
        </a:xfrm>
      </p:grpSpPr>
      <p:sp>
        <p:nvSpPr>
          <p:cNvPr id="45" name="Google Shape;45;p6"/>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6" name="Google Shape;46;p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0" name="Google Shape;50;p6"/>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6421931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Slide">
  <p:cSld name="Section Slide">
    <p:bg>
      <p:bgPr>
        <a:solidFill>
          <a:schemeClr val="lt1"/>
        </a:solidFill>
        <a:effectLst/>
      </p:bgPr>
    </p:bg>
    <p:spTree>
      <p:nvGrpSpPr>
        <p:cNvPr id="1" name="Shape 51"/>
        <p:cNvGrpSpPr/>
        <p:nvPr/>
      </p:nvGrpSpPr>
      <p:grpSpPr>
        <a:xfrm>
          <a:off x="0" y="0"/>
          <a:ext cx="0" cy="0"/>
          <a:chOff x="0" y="0"/>
          <a:chExt cx="0" cy="0"/>
        </a:xfrm>
      </p:grpSpPr>
      <p:sp>
        <p:nvSpPr>
          <p:cNvPr id="52" name="Google Shape;52;p7"/>
          <p:cNvSpPr txBox="1">
            <a:spLocks noGrp="1"/>
          </p:cNvSpPr>
          <p:nvPr>
            <p:ph type="ctrTitle"/>
          </p:nvPr>
        </p:nvSpPr>
        <p:spPr>
          <a:xfrm>
            <a:off x="0" y="4188564"/>
            <a:ext cx="12192000" cy="1199223"/>
          </a:xfrm>
          <a:prstGeom prst="rect">
            <a:avLst/>
          </a:prstGeom>
          <a:solidFill>
            <a:schemeClr val="accent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7"/>
          <p:cNvSpPr/>
          <p:nvPr/>
        </p:nvSpPr>
        <p:spPr>
          <a:xfrm>
            <a:off x="0" y="5387786"/>
            <a:ext cx="12192000" cy="1470213"/>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4" name="Google Shape;54;p7"/>
          <p:cNvSpPr txBox="1">
            <a:spLocks noGrp="1"/>
          </p:cNvSpPr>
          <p:nvPr>
            <p:ph type="body" idx="1"/>
          </p:nvPr>
        </p:nvSpPr>
        <p:spPr>
          <a:xfrm>
            <a:off x="2802467" y="5644884"/>
            <a:ext cx="6587067" cy="44097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100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5" name="Google Shape;55;p7" descr="Minnesota IT Services Geospatial Information Office logo"/>
          <p:cNvPicPr preferRelativeResize="0"/>
          <p:nvPr/>
        </p:nvPicPr>
        <p:blipFill rotWithShape="1">
          <a:blip r:embed="rId2">
            <a:alphaModFix/>
          </a:blip>
          <a:srcRect/>
          <a:stretch/>
        </p:blipFill>
        <p:spPr>
          <a:xfrm>
            <a:off x="7169553" y="103988"/>
            <a:ext cx="4492035" cy="1621624"/>
          </a:xfrm>
          <a:prstGeom prst="rect">
            <a:avLst/>
          </a:prstGeom>
          <a:noFill/>
          <a:ln>
            <a:noFill/>
          </a:ln>
        </p:spPr>
      </p:pic>
      <p:sp>
        <p:nvSpPr>
          <p:cNvPr id="56" name="Google Shape;56;p7"/>
          <p:cNvSpPr>
            <a:spLocks noGrp="1"/>
          </p:cNvSpPr>
          <p:nvPr>
            <p:ph type="pic" idx="2"/>
          </p:nvPr>
        </p:nvSpPr>
        <p:spPr>
          <a:xfrm>
            <a:off x="0" y="1789113"/>
            <a:ext cx="12192000" cy="22987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83008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White)" type="obj">
  <p:cSld name="Title and Content (White)">
    <p:spTree>
      <p:nvGrpSpPr>
        <p:cNvPr id="1" name="Shape 60"/>
        <p:cNvGrpSpPr/>
        <p:nvPr/>
      </p:nvGrpSpPr>
      <p:grpSpPr>
        <a:xfrm>
          <a:off x="0" y="0"/>
          <a:ext cx="0" cy="0"/>
          <a:chOff x="0" y="0"/>
          <a:chExt cx="0" cy="0"/>
        </a:xfrm>
      </p:grpSpPr>
      <p:sp>
        <p:nvSpPr>
          <p:cNvPr id="61" name="Google Shape;61;p8"/>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2" name="Google Shape;62;p8"/>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1"/>
              </a:buClr>
              <a:buSzPts val="2500"/>
              <a:buChar char="•"/>
              <a:defRPr/>
            </a:lvl1pPr>
            <a:lvl2pPr marL="914400" lvl="1" indent="-361950" algn="l">
              <a:lnSpc>
                <a:spcPct val="100000"/>
              </a:lnSpc>
              <a:spcBef>
                <a:spcPts val="1000"/>
              </a:spcBef>
              <a:spcAft>
                <a:spcPts val="0"/>
              </a:spcAft>
              <a:buClr>
                <a:schemeClr val="accent1"/>
              </a:buClr>
              <a:buSzPts val="2100"/>
              <a:buChar char="•"/>
              <a:defRPr/>
            </a:lvl2pPr>
            <a:lvl3pPr marL="1371600" lvl="2" indent="-336550" algn="l">
              <a:lnSpc>
                <a:spcPct val="100000"/>
              </a:lnSpc>
              <a:spcBef>
                <a:spcPts val="1000"/>
              </a:spcBef>
              <a:spcAft>
                <a:spcPts val="0"/>
              </a:spcAft>
              <a:buClr>
                <a:schemeClr val="accent1"/>
              </a:buClr>
              <a:buSzPts val="1700"/>
              <a:buChar char="•"/>
              <a:defRPr/>
            </a:lvl3pPr>
            <a:lvl4pPr marL="1828800" lvl="3" indent="-336550" algn="l">
              <a:lnSpc>
                <a:spcPct val="100000"/>
              </a:lnSpc>
              <a:spcBef>
                <a:spcPts val="1000"/>
              </a:spcBef>
              <a:spcAft>
                <a:spcPts val="0"/>
              </a:spcAft>
              <a:buClr>
                <a:schemeClr val="accent1"/>
              </a:buClr>
              <a:buSzPts val="1700"/>
              <a:buChar char="•"/>
              <a:defRPr/>
            </a:lvl4pPr>
            <a:lvl5pPr marL="2286000" lvl="4" indent="-336550" algn="l">
              <a:lnSpc>
                <a:spcPct val="100000"/>
              </a:lnSpc>
              <a:spcBef>
                <a:spcPts val="1000"/>
              </a:spcBef>
              <a:spcAft>
                <a:spcPts val="0"/>
              </a:spcAft>
              <a:buClr>
                <a:schemeClr val="accent1"/>
              </a:buClr>
              <a:buSzPts val="17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8"/>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847674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itle and Content (White)">
  <p:cSld name="1_Title and Content (White)">
    <p:spTree>
      <p:nvGrpSpPr>
        <p:cNvPr id="1" name="Shape 68"/>
        <p:cNvGrpSpPr/>
        <p:nvPr/>
      </p:nvGrpSpPr>
      <p:grpSpPr>
        <a:xfrm>
          <a:off x="0" y="0"/>
          <a:ext cx="0" cy="0"/>
          <a:chOff x="0" y="0"/>
          <a:chExt cx="0" cy="0"/>
        </a:xfrm>
      </p:grpSpPr>
      <p:sp>
        <p:nvSpPr>
          <p:cNvPr id="69" name="Google Shape;69;p9"/>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0" name="Google Shape;70;p9"/>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9"/>
          <p:cNvSpPr txBox="1">
            <a:spLocks noGrp="1"/>
          </p:cNvSpPr>
          <p:nvPr>
            <p:ph type="body" idx="1"/>
          </p:nvPr>
        </p:nvSpPr>
        <p:spPr>
          <a:xfrm>
            <a:off x="838200" y="1825625"/>
            <a:ext cx="7340600" cy="4351338"/>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1"/>
              </a:buClr>
              <a:buSzPts val="2500"/>
              <a:buChar char="•"/>
              <a:defRPr/>
            </a:lvl1pPr>
            <a:lvl2pPr marL="914400" lvl="1" indent="-361950" algn="l">
              <a:lnSpc>
                <a:spcPct val="100000"/>
              </a:lnSpc>
              <a:spcBef>
                <a:spcPts val="1000"/>
              </a:spcBef>
              <a:spcAft>
                <a:spcPts val="0"/>
              </a:spcAft>
              <a:buClr>
                <a:schemeClr val="accent1"/>
              </a:buClr>
              <a:buSzPts val="2100"/>
              <a:buChar char="•"/>
              <a:defRPr/>
            </a:lvl2pPr>
            <a:lvl3pPr marL="1371600" lvl="2" indent="-336550" algn="l">
              <a:lnSpc>
                <a:spcPct val="100000"/>
              </a:lnSpc>
              <a:spcBef>
                <a:spcPts val="1000"/>
              </a:spcBef>
              <a:spcAft>
                <a:spcPts val="0"/>
              </a:spcAft>
              <a:buClr>
                <a:schemeClr val="accent1"/>
              </a:buClr>
              <a:buSzPts val="1700"/>
              <a:buChar char="•"/>
              <a:defRPr/>
            </a:lvl3pPr>
            <a:lvl4pPr marL="1828800" lvl="3" indent="-336550" algn="l">
              <a:lnSpc>
                <a:spcPct val="100000"/>
              </a:lnSpc>
              <a:spcBef>
                <a:spcPts val="1000"/>
              </a:spcBef>
              <a:spcAft>
                <a:spcPts val="0"/>
              </a:spcAft>
              <a:buClr>
                <a:schemeClr val="accent1"/>
              </a:buClr>
              <a:buSzPts val="1700"/>
              <a:buChar char="•"/>
              <a:defRPr/>
            </a:lvl4pPr>
            <a:lvl5pPr marL="2286000" lvl="4" indent="-336550" algn="l">
              <a:lnSpc>
                <a:spcPct val="100000"/>
              </a:lnSpc>
              <a:spcBef>
                <a:spcPts val="1000"/>
              </a:spcBef>
              <a:spcAft>
                <a:spcPts val="0"/>
              </a:spcAft>
              <a:buClr>
                <a:schemeClr val="accent1"/>
              </a:buClr>
              <a:buSzPts val="17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5" name="Google Shape;75;p9"/>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6" name="Google Shape;76;p9" descr="Decorative image of map and compass. " title="Decorative image of map and compass. "/>
          <p:cNvPicPr preferRelativeResize="0"/>
          <p:nvPr/>
        </p:nvPicPr>
        <p:blipFill rotWithShape="1">
          <a:blip r:embed="rId2">
            <a:alphaModFix/>
          </a:blip>
          <a:srcRect/>
          <a:stretch/>
        </p:blipFill>
        <p:spPr>
          <a:xfrm>
            <a:off x="8353425" y="1329434"/>
            <a:ext cx="3838575" cy="4800600"/>
          </a:xfrm>
          <a:prstGeom prst="rect">
            <a:avLst/>
          </a:prstGeom>
          <a:noFill/>
          <a:ln>
            <a:noFill/>
          </a:ln>
        </p:spPr>
      </p:pic>
    </p:spTree>
    <p:extLst>
      <p:ext uri="{BB962C8B-B14F-4D97-AF65-F5344CB8AC3E}">
        <p14:creationId xmlns:p14="http://schemas.microsoft.com/office/powerpoint/2010/main" val="8663414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Content (Split Boxed)">
  <p:cSld name="Title and Content (Split Boxed)">
    <p:bg>
      <p:bgPr>
        <a:solidFill>
          <a:srgbClr val="E8E8E8"/>
        </a:solidFill>
        <a:effectLst/>
      </p:bgPr>
    </p:bg>
    <p:spTree>
      <p:nvGrpSpPr>
        <p:cNvPr id="1" name="Shape 85"/>
        <p:cNvGrpSpPr/>
        <p:nvPr/>
      </p:nvGrpSpPr>
      <p:grpSpPr>
        <a:xfrm>
          <a:off x="0" y="0"/>
          <a:ext cx="0" cy="0"/>
          <a:chOff x="0" y="0"/>
          <a:chExt cx="0" cy="0"/>
        </a:xfrm>
      </p:grpSpPr>
      <p:sp>
        <p:nvSpPr>
          <p:cNvPr id="86" name="Google Shape;86;p11"/>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7" name="Google Shape;87;p11"/>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1"/>
          <p:cNvSpPr txBox="1">
            <a:spLocks noGrp="1"/>
          </p:cNvSpPr>
          <p:nvPr>
            <p:ph type="body" idx="1"/>
          </p:nvPr>
        </p:nvSpPr>
        <p:spPr>
          <a:xfrm>
            <a:off x="838200" y="1594624"/>
            <a:ext cx="5181600" cy="4582339"/>
          </a:xfrm>
          <a:prstGeom prst="rect">
            <a:avLst/>
          </a:prstGeom>
          <a:solidFill>
            <a:schemeClr val="lt1"/>
          </a:solidFill>
          <a:ln>
            <a:noFill/>
          </a:ln>
        </p:spPr>
        <p:txBody>
          <a:bodyPr spcFirstLastPara="1" wrap="square" lIns="91425" tIns="45700" rIns="91425" bIns="45700" anchor="t" anchorCtr="0"/>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1"/>
          <p:cNvSpPr txBox="1">
            <a:spLocks noGrp="1"/>
          </p:cNvSpPr>
          <p:nvPr>
            <p:ph type="body" idx="2"/>
          </p:nvPr>
        </p:nvSpPr>
        <p:spPr>
          <a:xfrm>
            <a:off x="6172200" y="1594624"/>
            <a:ext cx="5181600" cy="4582339"/>
          </a:xfrm>
          <a:prstGeom prst="rect">
            <a:avLst/>
          </a:prstGeom>
          <a:solidFill>
            <a:schemeClr val="lt1"/>
          </a:solidFill>
          <a:ln>
            <a:noFill/>
          </a:ln>
        </p:spPr>
        <p:txBody>
          <a:bodyPr spcFirstLastPara="1" wrap="square" lIns="91425" tIns="45700" rIns="91425" bIns="45700" anchor="t" anchorCtr="0"/>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367914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ck Overlay, Gray Title">
  <p:cSld name="Black Overlay, Gray Title">
    <p:spTree>
      <p:nvGrpSpPr>
        <p:cNvPr id="1" name="Shape 93"/>
        <p:cNvGrpSpPr/>
        <p:nvPr/>
      </p:nvGrpSpPr>
      <p:grpSpPr>
        <a:xfrm>
          <a:off x="0" y="0"/>
          <a:ext cx="0" cy="0"/>
          <a:chOff x="0" y="0"/>
          <a:chExt cx="0" cy="0"/>
        </a:xfrm>
      </p:grpSpPr>
      <p:sp>
        <p:nvSpPr>
          <p:cNvPr id="94" name="Google Shape;94;p12"/>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 name="Google Shape;95;p1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2"/>
          <p:cNvSpPr>
            <a:spLocks noGrp="1"/>
          </p:cNvSpPr>
          <p:nvPr>
            <p:ph type="pic" idx="2"/>
          </p:nvPr>
        </p:nvSpPr>
        <p:spPr>
          <a:xfrm>
            <a:off x="0" y="1219198"/>
            <a:ext cx="12192000" cy="5638802"/>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12"/>
          <p:cNvSpPr txBox="1">
            <a:spLocks noGrp="1"/>
          </p:cNvSpPr>
          <p:nvPr>
            <p:ph type="body" idx="1"/>
          </p:nvPr>
        </p:nvSpPr>
        <p:spPr>
          <a:xfrm>
            <a:off x="0" y="2609242"/>
            <a:ext cx="5683624" cy="2858714"/>
          </a:xfrm>
          <a:prstGeom prst="rect">
            <a:avLst/>
          </a:prstGeom>
          <a:solidFill>
            <a:schemeClr val="dk1">
              <a:alpha val="87843"/>
            </a:schemeClr>
          </a:solidFill>
          <a:ln>
            <a:noFill/>
          </a:ln>
        </p:spPr>
        <p:txBody>
          <a:bodyPr spcFirstLastPara="1" wrap="square" lIns="91425" tIns="45700" rIns="274300" bIns="45700" anchor="ctr" anchorCtr="0"/>
          <a:lstStyle>
            <a:lvl1pPr marL="457200" lvl="0" indent="-387350" algn="l">
              <a:lnSpc>
                <a:spcPct val="100000"/>
              </a:lnSpc>
              <a:spcBef>
                <a:spcPts val="0"/>
              </a:spcBef>
              <a:spcAft>
                <a:spcPts val="0"/>
              </a:spcAft>
              <a:buClr>
                <a:schemeClr val="accent2"/>
              </a:buClr>
              <a:buSzPts val="2500"/>
              <a:buChar char="•"/>
              <a:defRPr sz="2500">
                <a:solidFill>
                  <a:schemeClr val="lt1"/>
                </a:solidFill>
              </a:defRPr>
            </a:lvl1pPr>
            <a:lvl2pPr marL="914400" lvl="1" indent="-361950" algn="l">
              <a:lnSpc>
                <a:spcPct val="100000"/>
              </a:lnSpc>
              <a:spcBef>
                <a:spcPts val="1000"/>
              </a:spcBef>
              <a:spcAft>
                <a:spcPts val="0"/>
              </a:spcAft>
              <a:buClr>
                <a:schemeClr val="accent2"/>
              </a:buClr>
              <a:buSzPts val="2100"/>
              <a:buChar char="•"/>
              <a:defRPr sz="2100">
                <a:solidFill>
                  <a:schemeClr val="lt1"/>
                </a:solidFill>
              </a:defRPr>
            </a:lvl2pPr>
            <a:lvl3pPr marL="1371600" lvl="2" indent="-336550" algn="l">
              <a:lnSpc>
                <a:spcPct val="100000"/>
              </a:lnSpc>
              <a:spcBef>
                <a:spcPts val="1000"/>
              </a:spcBef>
              <a:spcAft>
                <a:spcPts val="0"/>
              </a:spcAft>
              <a:buClr>
                <a:schemeClr val="accent2"/>
              </a:buClr>
              <a:buSzPts val="1700"/>
              <a:buChar char="•"/>
              <a:defRPr sz="1700">
                <a:solidFill>
                  <a:schemeClr val="lt1"/>
                </a:solidFill>
              </a:defRPr>
            </a:lvl3pPr>
            <a:lvl4pPr marL="1828800" lvl="3" indent="-336550" algn="l">
              <a:lnSpc>
                <a:spcPct val="100000"/>
              </a:lnSpc>
              <a:spcBef>
                <a:spcPts val="1000"/>
              </a:spcBef>
              <a:spcAft>
                <a:spcPts val="0"/>
              </a:spcAft>
              <a:buClr>
                <a:schemeClr val="accent2"/>
              </a:buClr>
              <a:buSzPts val="1700"/>
              <a:buChar char="•"/>
              <a:defRPr sz="1700">
                <a:solidFill>
                  <a:schemeClr val="lt1"/>
                </a:solidFill>
              </a:defRPr>
            </a:lvl4pPr>
            <a:lvl5pPr marL="2286000" lvl="4" indent="-336550" algn="l">
              <a:lnSpc>
                <a:spcPct val="100000"/>
              </a:lnSpc>
              <a:spcBef>
                <a:spcPts val="1000"/>
              </a:spcBef>
              <a:spcAft>
                <a:spcPts val="0"/>
              </a:spcAft>
              <a:buClr>
                <a:schemeClr val="accent2"/>
              </a:buClr>
              <a:buSzPts val="1700"/>
              <a:buChar char="•"/>
              <a:defRPr sz="1700">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1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287013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ck Overlay, White Title">
  <p:cSld name="Black Overlay, White Title">
    <p:spTree>
      <p:nvGrpSpPr>
        <p:cNvPr id="1" name="Shape 101"/>
        <p:cNvGrpSpPr/>
        <p:nvPr/>
      </p:nvGrpSpPr>
      <p:grpSpPr>
        <a:xfrm>
          <a:off x="0" y="0"/>
          <a:ext cx="0" cy="0"/>
          <a:chOff x="0" y="0"/>
          <a:chExt cx="0" cy="0"/>
        </a:xfrm>
      </p:grpSpPr>
      <p:sp>
        <p:nvSpPr>
          <p:cNvPr id="102" name="Google Shape;102;p13"/>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3"/>
          <p:cNvSpPr>
            <a:spLocks noGrp="1"/>
          </p:cNvSpPr>
          <p:nvPr>
            <p:ph type="pic" idx="2"/>
          </p:nvPr>
        </p:nvSpPr>
        <p:spPr>
          <a:xfrm>
            <a:off x="0" y="1219198"/>
            <a:ext cx="12192000" cy="5638802"/>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13"/>
          <p:cNvSpPr txBox="1">
            <a:spLocks noGrp="1"/>
          </p:cNvSpPr>
          <p:nvPr>
            <p:ph type="body" idx="1"/>
          </p:nvPr>
        </p:nvSpPr>
        <p:spPr>
          <a:xfrm>
            <a:off x="0" y="2609242"/>
            <a:ext cx="5683624" cy="2858714"/>
          </a:xfrm>
          <a:prstGeom prst="rect">
            <a:avLst/>
          </a:prstGeom>
          <a:solidFill>
            <a:schemeClr val="dk1">
              <a:alpha val="87843"/>
            </a:schemeClr>
          </a:solidFill>
          <a:ln>
            <a:noFill/>
          </a:ln>
        </p:spPr>
        <p:txBody>
          <a:bodyPr spcFirstLastPara="1" wrap="square" lIns="91425" tIns="45700" rIns="274300" bIns="45700" anchor="ctr" anchorCtr="0"/>
          <a:lstStyle>
            <a:lvl1pPr marL="457200" lvl="0" indent="-387350" algn="l">
              <a:lnSpc>
                <a:spcPct val="100000"/>
              </a:lnSpc>
              <a:spcBef>
                <a:spcPts val="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928985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Content (Solid White)">
  <p:cSld name="Title and Content (Solid White)">
    <p:bg>
      <p:bgPr>
        <a:solidFill>
          <a:schemeClr val="lt1"/>
        </a:solidFill>
        <a:effectLst/>
      </p:bgPr>
    </p:bg>
    <p:spTree>
      <p:nvGrpSpPr>
        <p:cNvPr id="1" name="Shape 108"/>
        <p:cNvGrpSpPr/>
        <p:nvPr/>
      </p:nvGrpSpPr>
      <p:grpSpPr>
        <a:xfrm>
          <a:off x="0" y="0"/>
          <a:ext cx="0" cy="0"/>
          <a:chOff x="0" y="0"/>
          <a:chExt cx="0" cy="0"/>
        </a:xfrm>
      </p:grpSpPr>
      <p:sp>
        <p:nvSpPr>
          <p:cNvPr id="109" name="Google Shape;109;p14"/>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4"/>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1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95350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825625"/>
            <a:ext cx="73406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1F98F37-6EA6-42C7-B49A-6A174BAA1F35}" type="datetime1">
              <a:rPr lang="en-US" smtClean="0"/>
              <a:t>3/3/2021</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Decorative image of map and compass. " title="Decorative image of map and compass. "/>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53425" y="1329434"/>
            <a:ext cx="3838575" cy="4800600"/>
          </a:xfrm>
          <a:prstGeom prst="rect">
            <a:avLst/>
          </a:prstGeom>
        </p:spPr>
      </p:pic>
    </p:spTree>
    <p:extLst>
      <p:ext uri="{BB962C8B-B14F-4D97-AF65-F5344CB8AC3E}">
        <p14:creationId xmlns:p14="http://schemas.microsoft.com/office/powerpoint/2010/main" val="38980359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Content (Solid Dark)">
  <p:cSld name="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15"/>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1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1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734142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Title and Content (Solid Dark)">
  <p:cSld name="1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120"/>
        <p:cNvGrpSpPr/>
        <p:nvPr/>
      </p:nvGrpSpPr>
      <p:grpSpPr>
        <a:xfrm>
          <a:off x="0" y="0"/>
          <a:ext cx="0" cy="0"/>
          <a:chOff x="0" y="0"/>
          <a:chExt cx="0" cy="0"/>
        </a:xfrm>
      </p:grpSpPr>
      <p:sp>
        <p:nvSpPr>
          <p:cNvPr id="121" name="Google Shape;121;p1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16"/>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1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889373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Content (Solid Lt Gray)">
  <p:cSld name="Title and Content (Solid Lt Gray)">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126"/>
        <p:cNvGrpSpPr/>
        <p:nvPr/>
      </p:nvGrpSpPr>
      <p:grpSpPr>
        <a:xfrm>
          <a:off x="0" y="0"/>
          <a:ext cx="0" cy="0"/>
          <a:chOff x="0" y="0"/>
          <a:chExt cx="0" cy="0"/>
        </a:xfrm>
      </p:grpSpPr>
      <p:sp>
        <p:nvSpPr>
          <p:cNvPr id="127" name="Google Shape;127;p17"/>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7"/>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1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2"/>
                </a:solidFill>
                <a:latin typeface="Calibri"/>
                <a:ea typeface="Calibri"/>
                <a:cs typeface="Calibri"/>
                <a:sym typeface="Calibri"/>
              </a:defRPr>
            </a:lvl1pPr>
            <a:lvl2pPr marL="0" lvl="1" indent="0" algn="r">
              <a:spcBef>
                <a:spcPts val="0"/>
              </a:spcBef>
              <a:buNone/>
              <a:defRPr sz="1200" b="0" i="0" u="none" strike="noStrike" cap="none">
                <a:solidFill>
                  <a:schemeClr val="dk2"/>
                </a:solidFill>
                <a:latin typeface="Calibri"/>
                <a:ea typeface="Calibri"/>
                <a:cs typeface="Calibri"/>
                <a:sym typeface="Calibri"/>
              </a:defRPr>
            </a:lvl2pPr>
            <a:lvl3pPr marL="0" lvl="2" indent="0" algn="r">
              <a:spcBef>
                <a:spcPts val="0"/>
              </a:spcBef>
              <a:buNone/>
              <a:defRPr sz="1200" b="0" i="0" u="none" strike="noStrike" cap="none">
                <a:solidFill>
                  <a:schemeClr val="dk2"/>
                </a:solidFill>
                <a:latin typeface="Calibri"/>
                <a:ea typeface="Calibri"/>
                <a:cs typeface="Calibri"/>
                <a:sym typeface="Calibri"/>
              </a:defRPr>
            </a:lvl3pPr>
            <a:lvl4pPr marL="0" lvl="3" indent="0" algn="r">
              <a:spcBef>
                <a:spcPts val="0"/>
              </a:spcBef>
              <a:buNone/>
              <a:defRPr sz="1200" b="0" i="0" u="none" strike="noStrike" cap="none">
                <a:solidFill>
                  <a:schemeClr val="dk2"/>
                </a:solidFill>
                <a:latin typeface="Calibri"/>
                <a:ea typeface="Calibri"/>
                <a:cs typeface="Calibri"/>
                <a:sym typeface="Calibri"/>
              </a:defRPr>
            </a:lvl4pPr>
            <a:lvl5pPr marL="0" lvl="4" indent="0" algn="r">
              <a:spcBef>
                <a:spcPts val="0"/>
              </a:spcBef>
              <a:buNone/>
              <a:defRPr sz="1200" b="0" i="0" u="none" strike="noStrike" cap="none">
                <a:solidFill>
                  <a:schemeClr val="dk2"/>
                </a:solidFill>
                <a:latin typeface="Calibri"/>
                <a:ea typeface="Calibri"/>
                <a:cs typeface="Calibri"/>
                <a:sym typeface="Calibri"/>
              </a:defRPr>
            </a:lvl5pPr>
            <a:lvl6pPr marL="0" lvl="5" indent="0" algn="r">
              <a:spcBef>
                <a:spcPts val="0"/>
              </a:spcBef>
              <a:buNone/>
              <a:defRPr sz="1200" b="0" i="0" u="none" strike="noStrike" cap="none">
                <a:solidFill>
                  <a:schemeClr val="dk2"/>
                </a:solidFill>
                <a:latin typeface="Calibri"/>
                <a:ea typeface="Calibri"/>
                <a:cs typeface="Calibri"/>
                <a:sym typeface="Calibri"/>
              </a:defRPr>
            </a:lvl6pPr>
            <a:lvl7pPr marL="0" lvl="6" indent="0" algn="r">
              <a:spcBef>
                <a:spcPts val="0"/>
              </a:spcBef>
              <a:buNone/>
              <a:defRPr sz="1200" b="0" i="0" u="none" strike="noStrike" cap="none">
                <a:solidFill>
                  <a:schemeClr val="dk2"/>
                </a:solidFill>
                <a:latin typeface="Calibri"/>
                <a:ea typeface="Calibri"/>
                <a:cs typeface="Calibri"/>
                <a:sym typeface="Calibri"/>
              </a:defRPr>
            </a:lvl7pPr>
            <a:lvl8pPr marL="0" lvl="7" indent="0" algn="r">
              <a:spcBef>
                <a:spcPts val="0"/>
              </a:spcBef>
              <a:buNone/>
              <a:defRPr sz="1200" b="0" i="0" u="none" strike="noStrike" cap="none">
                <a:solidFill>
                  <a:schemeClr val="dk2"/>
                </a:solidFill>
                <a:latin typeface="Calibri"/>
                <a:ea typeface="Calibri"/>
                <a:cs typeface="Calibri"/>
                <a:sym typeface="Calibri"/>
              </a:defRPr>
            </a:lvl8pPr>
            <a:lvl9pPr marL="0" lvl="8" indent="0" algn="r">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831653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2_Title and Content (Solid Dark)">
  <p:cSld name="2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132"/>
        <p:cNvGrpSpPr/>
        <p:nvPr/>
      </p:nvGrpSpPr>
      <p:grpSpPr>
        <a:xfrm>
          <a:off x="0" y="0"/>
          <a:ext cx="0" cy="0"/>
          <a:chOff x="0" y="0"/>
          <a:chExt cx="0" cy="0"/>
        </a:xfrm>
      </p:grpSpPr>
      <p:sp>
        <p:nvSpPr>
          <p:cNvPr id="133" name="Google Shape;133;p18"/>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18"/>
          <p:cNvSpPr txBox="1">
            <a:spLocks noGrp="1"/>
          </p:cNvSpPr>
          <p:nvPr>
            <p:ph type="body" idx="1"/>
          </p:nvPr>
        </p:nvSpPr>
        <p:spPr>
          <a:xfrm>
            <a:off x="838200" y="1366345"/>
            <a:ext cx="6234953"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18"/>
          <p:cNvSpPr>
            <a:spLocks noGrp="1"/>
          </p:cNvSpPr>
          <p:nvPr>
            <p:ph type="pic" idx="2"/>
          </p:nvPr>
        </p:nvSpPr>
        <p:spPr>
          <a:xfrm>
            <a:off x="7653566" y="1364826"/>
            <a:ext cx="4538434" cy="453843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2"/>
              </a:buClr>
              <a:buSzPts val="2500"/>
              <a:buFont typeface="Arial"/>
              <a:buChar char="•"/>
              <a:defRPr sz="2500" b="0" i="0" u="none" strike="noStrike" cap="none">
                <a:solidFill>
                  <a:schemeClr val="lt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1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64402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3_Title and Content (Solid Dark)">
  <p:cSld name="3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139"/>
        <p:cNvGrpSpPr/>
        <p:nvPr/>
      </p:nvGrpSpPr>
      <p:grpSpPr>
        <a:xfrm>
          <a:off x="0" y="0"/>
          <a:ext cx="0" cy="0"/>
          <a:chOff x="0" y="0"/>
          <a:chExt cx="0" cy="0"/>
        </a:xfrm>
      </p:grpSpPr>
      <p:sp>
        <p:nvSpPr>
          <p:cNvPr id="140" name="Google Shape;140;p19"/>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19"/>
          <p:cNvSpPr txBox="1">
            <a:spLocks noGrp="1"/>
          </p:cNvSpPr>
          <p:nvPr>
            <p:ph type="body" idx="1"/>
          </p:nvPr>
        </p:nvSpPr>
        <p:spPr>
          <a:xfrm>
            <a:off x="838200" y="1366345"/>
            <a:ext cx="6234953"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19"/>
          <p:cNvSpPr>
            <a:spLocks noGrp="1"/>
          </p:cNvSpPr>
          <p:nvPr>
            <p:ph type="pic" idx="2"/>
          </p:nvPr>
        </p:nvSpPr>
        <p:spPr>
          <a:xfrm>
            <a:off x="7653566" y="1364826"/>
            <a:ext cx="4538434" cy="453843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2"/>
              </a:buClr>
              <a:buSzPts val="2500"/>
              <a:buFont typeface="Arial"/>
              <a:buChar char="•"/>
              <a:defRPr sz="2500" b="0" i="0" u="none" strike="noStrike" cap="none">
                <a:solidFill>
                  <a:schemeClr val="lt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1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1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165342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Title and Content (Solid Lt Gray)">
  <p:cSld name="1_Title and Content (Solid Lt Gray)">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20"/>
          <p:cNvSpPr txBox="1">
            <a:spLocks noGrp="1"/>
          </p:cNvSpPr>
          <p:nvPr>
            <p:ph type="body" idx="1"/>
          </p:nvPr>
        </p:nvSpPr>
        <p:spPr>
          <a:xfrm>
            <a:off x="838200" y="1366345"/>
            <a:ext cx="6234953"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dk1"/>
              </a:buClr>
              <a:buSzPts val="2500"/>
              <a:buChar char="•"/>
              <a:defRPr>
                <a:solidFill>
                  <a:schemeClr val="dk1"/>
                </a:solidFill>
              </a:defRPr>
            </a:lvl1pPr>
            <a:lvl2pPr marL="914400" lvl="1" indent="-361950" algn="l">
              <a:lnSpc>
                <a:spcPct val="100000"/>
              </a:lnSpc>
              <a:spcBef>
                <a:spcPts val="1000"/>
              </a:spcBef>
              <a:spcAft>
                <a:spcPts val="0"/>
              </a:spcAft>
              <a:buClr>
                <a:schemeClr val="dk1"/>
              </a:buClr>
              <a:buSzPts val="2100"/>
              <a:buChar char="•"/>
              <a:defRPr>
                <a:solidFill>
                  <a:schemeClr val="dk1"/>
                </a:solidFill>
              </a:defRPr>
            </a:lvl2pPr>
            <a:lvl3pPr marL="1371600" lvl="2" indent="-336550" algn="l">
              <a:lnSpc>
                <a:spcPct val="100000"/>
              </a:lnSpc>
              <a:spcBef>
                <a:spcPts val="1000"/>
              </a:spcBef>
              <a:spcAft>
                <a:spcPts val="0"/>
              </a:spcAft>
              <a:buClr>
                <a:schemeClr val="dk1"/>
              </a:buClr>
              <a:buSzPts val="1700"/>
              <a:buChar char="•"/>
              <a:defRPr>
                <a:solidFill>
                  <a:schemeClr val="dk1"/>
                </a:solidFill>
              </a:defRPr>
            </a:lvl3pPr>
            <a:lvl4pPr marL="1828800" lvl="3" indent="-336550" algn="l">
              <a:lnSpc>
                <a:spcPct val="100000"/>
              </a:lnSpc>
              <a:spcBef>
                <a:spcPts val="1000"/>
              </a:spcBef>
              <a:spcAft>
                <a:spcPts val="0"/>
              </a:spcAft>
              <a:buClr>
                <a:schemeClr val="dk1"/>
              </a:buClr>
              <a:buSzPts val="1700"/>
              <a:buChar char="•"/>
              <a:defRPr>
                <a:solidFill>
                  <a:schemeClr val="dk1"/>
                </a:solidFill>
              </a:defRPr>
            </a:lvl4pPr>
            <a:lvl5pPr marL="2286000" lvl="4" indent="-336550" algn="l">
              <a:lnSpc>
                <a:spcPct val="100000"/>
              </a:lnSpc>
              <a:spcBef>
                <a:spcPts val="1000"/>
              </a:spcBef>
              <a:spcAft>
                <a:spcPts val="0"/>
              </a:spcAft>
              <a:buClr>
                <a:schemeClr val="dk1"/>
              </a:buClr>
              <a:buSzPts val="1700"/>
              <a:buChar char="•"/>
              <a:defRPr>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20"/>
          <p:cNvSpPr>
            <a:spLocks noGrp="1"/>
          </p:cNvSpPr>
          <p:nvPr>
            <p:ph type="pic" idx="2"/>
          </p:nvPr>
        </p:nvSpPr>
        <p:spPr>
          <a:xfrm>
            <a:off x="7653566" y="1364826"/>
            <a:ext cx="4538434" cy="453843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 name="Google Shape;150;p2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2"/>
                </a:solidFill>
                <a:latin typeface="Calibri"/>
                <a:ea typeface="Calibri"/>
                <a:cs typeface="Calibri"/>
                <a:sym typeface="Calibri"/>
              </a:defRPr>
            </a:lvl1pPr>
            <a:lvl2pPr marL="0" lvl="1" indent="0" algn="r">
              <a:spcBef>
                <a:spcPts val="0"/>
              </a:spcBef>
              <a:buNone/>
              <a:defRPr sz="1200" b="0" i="0" u="none" strike="noStrike" cap="none">
                <a:solidFill>
                  <a:schemeClr val="dk2"/>
                </a:solidFill>
                <a:latin typeface="Calibri"/>
                <a:ea typeface="Calibri"/>
                <a:cs typeface="Calibri"/>
                <a:sym typeface="Calibri"/>
              </a:defRPr>
            </a:lvl2pPr>
            <a:lvl3pPr marL="0" lvl="2" indent="0" algn="r">
              <a:spcBef>
                <a:spcPts val="0"/>
              </a:spcBef>
              <a:buNone/>
              <a:defRPr sz="1200" b="0" i="0" u="none" strike="noStrike" cap="none">
                <a:solidFill>
                  <a:schemeClr val="dk2"/>
                </a:solidFill>
                <a:latin typeface="Calibri"/>
                <a:ea typeface="Calibri"/>
                <a:cs typeface="Calibri"/>
                <a:sym typeface="Calibri"/>
              </a:defRPr>
            </a:lvl3pPr>
            <a:lvl4pPr marL="0" lvl="3" indent="0" algn="r">
              <a:spcBef>
                <a:spcPts val="0"/>
              </a:spcBef>
              <a:buNone/>
              <a:defRPr sz="1200" b="0" i="0" u="none" strike="noStrike" cap="none">
                <a:solidFill>
                  <a:schemeClr val="dk2"/>
                </a:solidFill>
                <a:latin typeface="Calibri"/>
                <a:ea typeface="Calibri"/>
                <a:cs typeface="Calibri"/>
                <a:sym typeface="Calibri"/>
              </a:defRPr>
            </a:lvl4pPr>
            <a:lvl5pPr marL="0" lvl="4" indent="0" algn="r">
              <a:spcBef>
                <a:spcPts val="0"/>
              </a:spcBef>
              <a:buNone/>
              <a:defRPr sz="1200" b="0" i="0" u="none" strike="noStrike" cap="none">
                <a:solidFill>
                  <a:schemeClr val="dk2"/>
                </a:solidFill>
                <a:latin typeface="Calibri"/>
                <a:ea typeface="Calibri"/>
                <a:cs typeface="Calibri"/>
                <a:sym typeface="Calibri"/>
              </a:defRPr>
            </a:lvl5pPr>
            <a:lvl6pPr marL="0" lvl="5" indent="0" algn="r">
              <a:spcBef>
                <a:spcPts val="0"/>
              </a:spcBef>
              <a:buNone/>
              <a:defRPr sz="1200" b="0" i="0" u="none" strike="noStrike" cap="none">
                <a:solidFill>
                  <a:schemeClr val="dk2"/>
                </a:solidFill>
                <a:latin typeface="Calibri"/>
                <a:ea typeface="Calibri"/>
                <a:cs typeface="Calibri"/>
                <a:sym typeface="Calibri"/>
              </a:defRPr>
            </a:lvl6pPr>
            <a:lvl7pPr marL="0" lvl="6" indent="0" algn="r">
              <a:spcBef>
                <a:spcPts val="0"/>
              </a:spcBef>
              <a:buNone/>
              <a:defRPr sz="1200" b="0" i="0" u="none" strike="noStrike" cap="none">
                <a:solidFill>
                  <a:schemeClr val="dk2"/>
                </a:solidFill>
                <a:latin typeface="Calibri"/>
                <a:ea typeface="Calibri"/>
                <a:cs typeface="Calibri"/>
                <a:sym typeface="Calibri"/>
              </a:defRPr>
            </a:lvl7pPr>
            <a:lvl8pPr marL="0" lvl="7" indent="0" algn="r">
              <a:spcBef>
                <a:spcPts val="0"/>
              </a:spcBef>
              <a:buNone/>
              <a:defRPr sz="1200" b="0" i="0" u="none" strike="noStrike" cap="none">
                <a:solidFill>
                  <a:schemeClr val="dk2"/>
                </a:solidFill>
                <a:latin typeface="Calibri"/>
                <a:ea typeface="Calibri"/>
                <a:cs typeface="Calibri"/>
                <a:sym typeface="Calibri"/>
              </a:defRPr>
            </a:lvl8pPr>
            <a:lvl9pPr marL="0" lvl="8" indent="0" algn="r">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942302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eam Page (4 Up)">
  <p:cSld name="Team Page (4 Up)">
    <p:spTree>
      <p:nvGrpSpPr>
        <p:cNvPr id="1" name="Shape 153"/>
        <p:cNvGrpSpPr/>
        <p:nvPr/>
      </p:nvGrpSpPr>
      <p:grpSpPr>
        <a:xfrm>
          <a:off x="0" y="0"/>
          <a:ext cx="0" cy="0"/>
          <a:chOff x="0" y="0"/>
          <a:chExt cx="0" cy="0"/>
        </a:xfrm>
      </p:grpSpPr>
      <p:sp>
        <p:nvSpPr>
          <p:cNvPr id="154" name="Google Shape;154;p21"/>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5" name="Google Shape;155;p21"/>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21"/>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7" name="Google Shape;157;p21"/>
          <p:cNvSpPr>
            <a:spLocks noGrp="1"/>
          </p:cNvSpPr>
          <p:nvPr>
            <p:ph type="pic" idx="2"/>
          </p:nvPr>
        </p:nvSpPr>
        <p:spPr>
          <a:xfrm>
            <a:off x="806332" y="1981899"/>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 name="Google Shape;158;p21"/>
          <p:cNvSpPr txBox="1">
            <a:spLocks noGrp="1"/>
          </p:cNvSpPr>
          <p:nvPr>
            <p:ph type="body" idx="1"/>
          </p:nvPr>
        </p:nvSpPr>
        <p:spPr>
          <a:xfrm>
            <a:off x="581719" y="4345147"/>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21"/>
          <p:cNvSpPr>
            <a:spLocks noGrp="1"/>
          </p:cNvSpPr>
          <p:nvPr>
            <p:ph type="pic" idx="3"/>
          </p:nvPr>
        </p:nvSpPr>
        <p:spPr>
          <a:xfrm>
            <a:off x="3646176" y="1967573"/>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 name="Google Shape;160;p21"/>
          <p:cNvSpPr txBox="1">
            <a:spLocks noGrp="1"/>
          </p:cNvSpPr>
          <p:nvPr>
            <p:ph type="body" idx="4"/>
          </p:nvPr>
        </p:nvSpPr>
        <p:spPr>
          <a:xfrm>
            <a:off x="3421563" y="4345147"/>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21"/>
          <p:cNvSpPr>
            <a:spLocks noGrp="1"/>
          </p:cNvSpPr>
          <p:nvPr>
            <p:ph type="pic" idx="5"/>
          </p:nvPr>
        </p:nvSpPr>
        <p:spPr>
          <a:xfrm>
            <a:off x="6486020" y="1967573"/>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21"/>
          <p:cNvSpPr txBox="1">
            <a:spLocks noGrp="1"/>
          </p:cNvSpPr>
          <p:nvPr>
            <p:ph type="body" idx="6"/>
          </p:nvPr>
        </p:nvSpPr>
        <p:spPr>
          <a:xfrm>
            <a:off x="6261407" y="4345147"/>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21"/>
          <p:cNvSpPr>
            <a:spLocks noGrp="1"/>
          </p:cNvSpPr>
          <p:nvPr>
            <p:ph type="pic" idx="7"/>
          </p:nvPr>
        </p:nvSpPr>
        <p:spPr>
          <a:xfrm>
            <a:off x="9325864" y="1967573"/>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4" name="Google Shape;164;p21"/>
          <p:cNvSpPr txBox="1">
            <a:spLocks noGrp="1"/>
          </p:cNvSpPr>
          <p:nvPr>
            <p:ph type="body" idx="8"/>
          </p:nvPr>
        </p:nvSpPr>
        <p:spPr>
          <a:xfrm>
            <a:off x="9101251" y="4341161"/>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21"/>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6" name="Google Shape;166;p2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2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2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093324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eam Page (3 Up)">
  <p:cSld name="Team Page (3 Up)">
    <p:spTree>
      <p:nvGrpSpPr>
        <p:cNvPr id="1" name="Shape 169"/>
        <p:cNvGrpSpPr/>
        <p:nvPr/>
      </p:nvGrpSpPr>
      <p:grpSpPr>
        <a:xfrm>
          <a:off x="0" y="0"/>
          <a:ext cx="0" cy="0"/>
          <a:chOff x="0" y="0"/>
          <a:chExt cx="0" cy="0"/>
        </a:xfrm>
      </p:grpSpPr>
      <p:sp>
        <p:nvSpPr>
          <p:cNvPr id="170" name="Google Shape;170;p22"/>
          <p:cNvSpPr/>
          <p:nvPr/>
        </p:nvSpPr>
        <p:spPr>
          <a:xfrm>
            <a:off x="0" y="0"/>
            <a:ext cx="12192000" cy="1219200"/>
          </a:xfrm>
          <a:prstGeom prst="rect">
            <a:avLst/>
          </a:prstGeom>
          <a:solidFill>
            <a:srgbClr val="0038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1" name="Google Shape;171;p2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p22"/>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3" name="Google Shape;173;p22"/>
          <p:cNvSpPr>
            <a:spLocks noGrp="1"/>
          </p:cNvSpPr>
          <p:nvPr>
            <p:ph type="pic" idx="2"/>
          </p:nvPr>
        </p:nvSpPr>
        <p:spPr>
          <a:xfrm>
            <a:off x="1572814" y="1964392"/>
            <a:ext cx="2332190" cy="2332190"/>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4" name="Google Shape;174;p22"/>
          <p:cNvSpPr txBox="1">
            <a:spLocks noGrp="1"/>
          </p:cNvSpPr>
          <p:nvPr>
            <p:ph type="body" idx="1"/>
          </p:nvPr>
        </p:nvSpPr>
        <p:spPr>
          <a:xfrm>
            <a:off x="1469225" y="4564988"/>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22"/>
          <p:cNvSpPr>
            <a:spLocks noGrp="1"/>
          </p:cNvSpPr>
          <p:nvPr>
            <p:ph type="pic" idx="3"/>
          </p:nvPr>
        </p:nvSpPr>
        <p:spPr>
          <a:xfrm>
            <a:off x="4824541" y="1964392"/>
            <a:ext cx="2317864" cy="2317864"/>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Google Shape;176;p22"/>
          <p:cNvSpPr txBox="1">
            <a:spLocks noGrp="1"/>
          </p:cNvSpPr>
          <p:nvPr>
            <p:ph type="body" idx="4"/>
          </p:nvPr>
        </p:nvSpPr>
        <p:spPr>
          <a:xfrm>
            <a:off x="4712235" y="4564988"/>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 name="Google Shape;177;p22"/>
          <p:cNvSpPr>
            <a:spLocks noGrp="1"/>
          </p:cNvSpPr>
          <p:nvPr>
            <p:ph type="pic" idx="5"/>
          </p:nvPr>
        </p:nvSpPr>
        <p:spPr>
          <a:xfrm>
            <a:off x="8067551" y="1964392"/>
            <a:ext cx="2317864" cy="2317864"/>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8" name="Google Shape;178;p22"/>
          <p:cNvSpPr txBox="1">
            <a:spLocks noGrp="1"/>
          </p:cNvSpPr>
          <p:nvPr>
            <p:ph type="body" idx="6"/>
          </p:nvPr>
        </p:nvSpPr>
        <p:spPr>
          <a:xfrm>
            <a:off x="7955245" y="4564988"/>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22"/>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0" name="Google Shape;180;p2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2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2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500073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eam Page 4-Up White Vertical">
  <p:cSld name="Team Page 4-Up White Vertical">
    <p:spTree>
      <p:nvGrpSpPr>
        <p:cNvPr id="1" name="Shape 183"/>
        <p:cNvGrpSpPr/>
        <p:nvPr/>
      </p:nvGrpSpPr>
      <p:grpSpPr>
        <a:xfrm>
          <a:off x="0" y="0"/>
          <a:ext cx="0" cy="0"/>
          <a:chOff x="0" y="0"/>
          <a:chExt cx="0" cy="0"/>
        </a:xfrm>
      </p:grpSpPr>
      <p:sp>
        <p:nvSpPr>
          <p:cNvPr id="184" name="Google Shape;184;p23"/>
          <p:cNvSpPr/>
          <p:nvPr/>
        </p:nvSpPr>
        <p:spPr>
          <a:xfrm>
            <a:off x="0" y="0"/>
            <a:ext cx="12192000" cy="1219200"/>
          </a:xfrm>
          <a:prstGeom prst="rect">
            <a:avLst/>
          </a:prstGeom>
          <a:solidFill>
            <a:srgbClr val="0038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5" name="Google Shape;185;p23"/>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23"/>
          <p:cNvSpPr>
            <a:spLocks noGrp="1"/>
          </p:cNvSpPr>
          <p:nvPr>
            <p:ph type="pic" idx="2"/>
          </p:nvPr>
        </p:nvSpPr>
        <p:spPr>
          <a:xfrm>
            <a:off x="806332" y="1981899"/>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 name="Google Shape;187;p23"/>
          <p:cNvSpPr txBox="1">
            <a:spLocks noGrp="1"/>
          </p:cNvSpPr>
          <p:nvPr>
            <p:ph type="body" idx="1"/>
          </p:nvPr>
        </p:nvSpPr>
        <p:spPr>
          <a:xfrm>
            <a:off x="581719" y="4345146"/>
            <a:ext cx="2542477" cy="1623853"/>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23"/>
          <p:cNvSpPr>
            <a:spLocks noGrp="1"/>
          </p:cNvSpPr>
          <p:nvPr>
            <p:ph type="pic" idx="3"/>
          </p:nvPr>
        </p:nvSpPr>
        <p:spPr>
          <a:xfrm>
            <a:off x="3646176" y="1967573"/>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9" name="Google Shape;189;p23"/>
          <p:cNvSpPr txBox="1">
            <a:spLocks noGrp="1"/>
          </p:cNvSpPr>
          <p:nvPr>
            <p:ph type="body" idx="4"/>
          </p:nvPr>
        </p:nvSpPr>
        <p:spPr>
          <a:xfrm>
            <a:off x="3421563" y="4345147"/>
            <a:ext cx="2542477" cy="162385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23"/>
          <p:cNvSpPr>
            <a:spLocks noGrp="1"/>
          </p:cNvSpPr>
          <p:nvPr>
            <p:ph type="pic" idx="5"/>
          </p:nvPr>
        </p:nvSpPr>
        <p:spPr>
          <a:xfrm>
            <a:off x="6486020" y="1967573"/>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1" name="Google Shape;191;p23"/>
          <p:cNvSpPr txBox="1">
            <a:spLocks noGrp="1"/>
          </p:cNvSpPr>
          <p:nvPr>
            <p:ph type="body" idx="6"/>
          </p:nvPr>
        </p:nvSpPr>
        <p:spPr>
          <a:xfrm>
            <a:off x="6261407" y="4345147"/>
            <a:ext cx="2542477" cy="162385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23"/>
          <p:cNvSpPr>
            <a:spLocks noGrp="1"/>
          </p:cNvSpPr>
          <p:nvPr>
            <p:ph type="pic" idx="7"/>
          </p:nvPr>
        </p:nvSpPr>
        <p:spPr>
          <a:xfrm>
            <a:off x="9325864" y="1967573"/>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3" name="Google Shape;193;p23"/>
          <p:cNvSpPr txBox="1">
            <a:spLocks noGrp="1"/>
          </p:cNvSpPr>
          <p:nvPr>
            <p:ph type="body" idx="8"/>
          </p:nvPr>
        </p:nvSpPr>
        <p:spPr>
          <a:xfrm>
            <a:off x="9101251" y="4341161"/>
            <a:ext cx="2542477" cy="1627838"/>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23"/>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5" name="Google Shape;195;p2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2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2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532273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eam Page 4-Up Gray BG Horizontal">
  <p:cSld name="Team Page 4-Up Gray BG Horizontal">
    <p:spTree>
      <p:nvGrpSpPr>
        <p:cNvPr id="1" name="Shape 198"/>
        <p:cNvGrpSpPr/>
        <p:nvPr/>
      </p:nvGrpSpPr>
      <p:grpSpPr>
        <a:xfrm>
          <a:off x="0" y="0"/>
          <a:ext cx="0" cy="0"/>
          <a:chOff x="0" y="0"/>
          <a:chExt cx="0" cy="0"/>
        </a:xfrm>
      </p:grpSpPr>
      <p:sp>
        <p:nvSpPr>
          <p:cNvPr id="199" name="Google Shape;199;p24"/>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0" name="Google Shape;200;p24"/>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24"/>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2" name="Google Shape;202;p24"/>
          <p:cNvSpPr>
            <a:spLocks noGrp="1"/>
          </p:cNvSpPr>
          <p:nvPr>
            <p:ph type="pic" idx="2"/>
          </p:nvPr>
        </p:nvSpPr>
        <p:spPr>
          <a:xfrm>
            <a:off x="806332" y="167477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3" name="Google Shape;203;p24"/>
          <p:cNvSpPr txBox="1">
            <a:spLocks noGrp="1"/>
          </p:cNvSpPr>
          <p:nvPr>
            <p:ph type="body" idx="1"/>
          </p:nvPr>
        </p:nvSpPr>
        <p:spPr>
          <a:xfrm>
            <a:off x="2876550"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24"/>
          <p:cNvSpPr>
            <a:spLocks noGrp="1"/>
          </p:cNvSpPr>
          <p:nvPr>
            <p:ph type="pic" idx="3"/>
          </p:nvPr>
        </p:nvSpPr>
        <p:spPr>
          <a:xfrm>
            <a:off x="806331" y="393936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5" name="Google Shape;205;p24"/>
          <p:cNvSpPr txBox="1">
            <a:spLocks noGrp="1"/>
          </p:cNvSpPr>
          <p:nvPr>
            <p:ph type="body" idx="4"/>
          </p:nvPr>
        </p:nvSpPr>
        <p:spPr>
          <a:xfrm>
            <a:off x="2876550" y="3939361"/>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24"/>
          <p:cNvSpPr>
            <a:spLocks noGrp="1"/>
          </p:cNvSpPr>
          <p:nvPr>
            <p:ph type="pic" idx="5"/>
          </p:nvPr>
        </p:nvSpPr>
        <p:spPr>
          <a:xfrm>
            <a:off x="6199805" y="167477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7" name="Google Shape;207;p24"/>
          <p:cNvSpPr txBox="1">
            <a:spLocks noGrp="1"/>
          </p:cNvSpPr>
          <p:nvPr>
            <p:ph type="body" idx="6"/>
          </p:nvPr>
        </p:nvSpPr>
        <p:spPr>
          <a:xfrm>
            <a:off x="8270023"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24"/>
          <p:cNvSpPr>
            <a:spLocks noGrp="1"/>
          </p:cNvSpPr>
          <p:nvPr>
            <p:ph type="pic" idx="7"/>
          </p:nvPr>
        </p:nvSpPr>
        <p:spPr>
          <a:xfrm>
            <a:off x="6199805" y="393936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9" name="Google Shape;209;p24"/>
          <p:cNvSpPr txBox="1">
            <a:spLocks noGrp="1"/>
          </p:cNvSpPr>
          <p:nvPr>
            <p:ph type="body" idx="8"/>
          </p:nvPr>
        </p:nvSpPr>
        <p:spPr>
          <a:xfrm>
            <a:off x="8270023" y="393936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24"/>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1" name="Google Shape;211;p2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2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2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3684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A58E950-06C4-4DC8-B03C-4107DDC0AE76}" type="datetime1">
              <a:rPr lang="en-US" smtClean="0"/>
              <a:t>3/3/2021</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eam Page 4 Up White BG Horizontal">
  <p:cSld name="Team Page 4 Up White BG Horizontal">
    <p:spTree>
      <p:nvGrpSpPr>
        <p:cNvPr id="1" name="Shape 214"/>
        <p:cNvGrpSpPr/>
        <p:nvPr/>
      </p:nvGrpSpPr>
      <p:grpSpPr>
        <a:xfrm>
          <a:off x="0" y="0"/>
          <a:ext cx="0" cy="0"/>
          <a:chOff x="0" y="0"/>
          <a:chExt cx="0" cy="0"/>
        </a:xfrm>
      </p:grpSpPr>
      <p:sp>
        <p:nvSpPr>
          <p:cNvPr id="215" name="Google Shape;215;p25"/>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6" name="Google Shape;216;p25"/>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7" name="Google Shape;217;p25"/>
          <p:cNvSpPr>
            <a:spLocks noGrp="1"/>
          </p:cNvSpPr>
          <p:nvPr>
            <p:ph type="pic" idx="2"/>
          </p:nvPr>
        </p:nvSpPr>
        <p:spPr>
          <a:xfrm>
            <a:off x="806332" y="167477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8" name="Google Shape;218;p25"/>
          <p:cNvSpPr txBox="1">
            <a:spLocks noGrp="1"/>
          </p:cNvSpPr>
          <p:nvPr>
            <p:ph type="body" idx="1"/>
          </p:nvPr>
        </p:nvSpPr>
        <p:spPr>
          <a:xfrm>
            <a:off x="2876550"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25"/>
          <p:cNvSpPr>
            <a:spLocks noGrp="1"/>
          </p:cNvSpPr>
          <p:nvPr>
            <p:ph type="pic" idx="3"/>
          </p:nvPr>
        </p:nvSpPr>
        <p:spPr>
          <a:xfrm>
            <a:off x="806331" y="393936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0" name="Google Shape;220;p25"/>
          <p:cNvSpPr txBox="1">
            <a:spLocks noGrp="1"/>
          </p:cNvSpPr>
          <p:nvPr>
            <p:ph type="body" idx="4"/>
          </p:nvPr>
        </p:nvSpPr>
        <p:spPr>
          <a:xfrm>
            <a:off x="2876550" y="3939361"/>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 name="Google Shape;221;p25"/>
          <p:cNvSpPr>
            <a:spLocks noGrp="1"/>
          </p:cNvSpPr>
          <p:nvPr>
            <p:ph type="pic" idx="5"/>
          </p:nvPr>
        </p:nvSpPr>
        <p:spPr>
          <a:xfrm>
            <a:off x="6199805" y="167477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2" name="Google Shape;222;p25"/>
          <p:cNvSpPr txBox="1">
            <a:spLocks noGrp="1"/>
          </p:cNvSpPr>
          <p:nvPr>
            <p:ph type="body" idx="6"/>
          </p:nvPr>
        </p:nvSpPr>
        <p:spPr>
          <a:xfrm>
            <a:off x="8270023"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25"/>
          <p:cNvSpPr>
            <a:spLocks noGrp="1"/>
          </p:cNvSpPr>
          <p:nvPr>
            <p:ph type="pic" idx="7"/>
          </p:nvPr>
        </p:nvSpPr>
        <p:spPr>
          <a:xfrm>
            <a:off x="6199805" y="393936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4" name="Google Shape;224;p25"/>
          <p:cNvSpPr txBox="1">
            <a:spLocks noGrp="1"/>
          </p:cNvSpPr>
          <p:nvPr>
            <p:ph type="body" idx="8"/>
          </p:nvPr>
        </p:nvSpPr>
        <p:spPr>
          <a:xfrm>
            <a:off x="8270023" y="393936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25"/>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6" name="Google Shape;226;p2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2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2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911204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eam Page Duo Gray Horizontal">
  <p:cSld name="Team Page Duo Gray Horizontal">
    <p:spTree>
      <p:nvGrpSpPr>
        <p:cNvPr id="1" name="Shape 229"/>
        <p:cNvGrpSpPr/>
        <p:nvPr/>
      </p:nvGrpSpPr>
      <p:grpSpPr>
        <a:xfrm>
          <a:off x="0" y="0"/>
          <a:ext cx="0" cy="0"/>
          <a:chOff x="0" y="0"/>
          <a:chExt cx="0" cy="0"/>
        </a:xfrm>
      </p:grpSpPr>
      <p:sp>
        <p:nvSpPr>
          <p:cNvPr id="230" name="Google Shape;230;p26"/>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1" name="Google Shape;231;p2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2" name="Google Shape;232;p26"/>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3" name="Google Shape;233;p26"/>
          <p:cNvSpPr>
            <a:spLocks noGrp="1"/>
          </p:cNvSpPr>
          <p:nvPr>
            <p:ph type="pic" idx="2"/>
          </p:nvPr>
        </p:nvSpPr>
        <p:spPr>
          <a:xfrm>
            <a:off x="806332" y="2571729"/>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4" name="Google Shape;234;p26"/>
          <p:cNvSpPr txBox="1">
            <a:spLocks noGrp="1"/>
          </p:cNvSpPr>
          <p:nvPr>
            <p:ph type="body" idx="1"/>
          </p:nvPr>
        </p:nvSpPr>
        <p:spPr>
          <a:xfrm>
            <a:off x="2876550" y="257173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p26"/>
          <p:cNvSpPr>
            <a:spLocks noGrp="1"/>
          </p:cNvSpPr>
          <p:nvPr>
            <p:ph type="pic" idx="3"/>
          </p:nvPr>
        </p:nvSpPr>
        <p:spPr>
          <a:xfrm>
            <a:off x="6199805" y="2571729"/>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6" name="Google Shape;236;p26"/>
          <p:cNvSpPr txBox="1">
            <a:spLocks noGrp="1"/>
          </p:cNvSpPr>
          <p:nvPr>
            <p:ph type="body" idx="4"/>
          </p:nvPr>
        </p:nvSpPr>
        <p:spPr>
          <a:xfrm>
            <a:off x="8270023" y="257173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26"/>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8" name="Google Shape;238;p2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2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2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366196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eam Page 2 Up White BG Horizontal">
  <p:cSld name="Team Page 2 Up White BG Horizontal">
    <p:spTree>
      <p:nvGrpSpPr>
        <p:cNvPr id="1" name="Shape 241"/>
        <p:cNvGrpSpPr/>
        <p:nvPr/>
      </p:nvGrpSpPr>
      <p:grpSpPr>
        <a:xfrm>
          <a:off x="0" y="0"/>
          <a:ext cx="0" cy="0"/>
          <a:chOff x="0" y="0"/>
          <a:chExt cx="0" cy="0"/>
        </a:xfrm>
      </p:grpSpPr>
      <p:sp>
        <p:nvSpPr>
          <p:cNvPr id="242" name="Google Shape;242;p27"/>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3" name="Google Shape;243;p27"/>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p27"/>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5" name="Google Shape;245;p27"/>
          <p:cNvSpPr>
            <a:spLocks noGrp="1"/>
          </p:cNvSpPr>
          <p:nvPr>
            <p:ph type="pic" idx="2"/>
          </p:nvPr>
        </p:nvSpPr>
        <p:spPr>
          <a:xfrm>
            <a:off x="806332" y="2800328"/>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6" name="Google Shape;246;p27"/>
          <p:cNvSpPr txBox="1">
            <a:spLocks noGrp="1"/>
          </p:cNvSpPr>
          <p:nvPr>
            <p:ph type="body" idx="1"/>
          </p:nvPr>
        </p:nvSpPr>
        <p:spPr>
          <a:xfrm>
            <a:off x="2876550" y="2800329"/>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27"/>
          <p:cNvSpPr>
            <a:spLocks noGrp="1"/>
          </p:cNvSpPr>
          <p:nvPr>
            <p:ph type="pic" idx="3"/>
          </p:nvPr>
        </p:nvSpPr>
        <p:spPr>
          <a:xfrm>
            <a:off x="6199805" y="2800328"/>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8" name="Google Shape;248;p27"/>
          <p:cNvSpPr txBox="1">
            <a:spLocks noGrp="1"/>
          </p:cNvSpPr>
          <p:nvPr>
            <p:ph type="body" idx="4"/>
          </p:nvPr>
        </p:nvSpPr>
        <p:spPr>
          <a:xfrm>
            <a:off x="8270023" y="2800329"/>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2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2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2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663804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ig Image - Red Title">
  <p:cSld name="Big Image - Red Title">
    <p:bg>
      <p:bgPr>
        <a:solidFill>
          <a:schemeClr val="lt1"/>
        </a:solidFill>
        <a:effectLst/>
      </p:bgPr>
    </p:bg>
    <p:spTree>
      <p:nvGrpSpPr>
        <p:cNvPr id="1" name="Shape 252"/>
        <p:cNvGrpSpPr/>
        <p:nvPr/>
      </p:nvGrpSpPr>
      <p:grpSpPr>
        <a:xfrm>
          <a:off x="0" y="0"/>
          <a:ext cx="0" cy="0"/>
          <a:chOff x="0" y="0"/>
          <a:chExt cx="0" cy="0"/>
        </a:xfrm>
      </p:grpSpPr>
      <p:sp>
        <p:nvSpPr>
          <p:cNvPr id="253" name="Google Shape;253;p28"/>
          <p:cNvSpPr>
            <a:spLocks noGrp="1"/>
          </p:cNvSpPr>
          <p:nvPr>
            <p:ph type="pic" idx="2"/>
          </p:nvPr>
        </p:nvSpPr>
        <p:spPr>
          <a:xfrm>
            <a:off x="0" y="2"/>
            <a:ext cx="12192000" cy="6857998"/>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4" name="Google Shape;254;p28"/>
          <p:cNvSpPr txBox="1">
            <a:spLocks noGrp="1"/>
          </p:cNvSpPr>
          <p:nvPr>
            <p:ph type="title"/>
          </p:nvPr>
        </p:nvSpPr>
        <p:spPr>
          <a:xfrm>
            <a:off x="1" y="5638801"/>
            <a:ext cx="12192000" cy="1219200"/>
          </a:xfrm>
          <a:prstGeom prst="rect">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5" name="Google Shape;255;p2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2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2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37749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ig Image - Black Title">
  <p:cSld name="Big Image - Black Title">
    <p:bg>
      <p:bgPr>
        <a:solidFill>
          <a:schemeClr val="lt1"/>
        </a:solidFill>
        <a:effectLst/>
      </p:bgPr>
    </p:bg>
    <p:spTree>
      <p:nvGrpSpPr>
        <p:cNvPr id="1" name="Shape 258"/>
        <p:cNvGrpSpPr/>
        <p:nvPr/>
      </p:nvGrpSpPr>
      <p:grpSpPr>
        <a:xfrm>
          <a:off x="0" y="0"/>
          <a:ext cx="0" cy="0"/>
          <a:chOff x="0" y="0"/>
          <a:chExt cx="0" cy="0"/>
        </a:xfrm>
      </p:grpSpPr>
      <p:sp>
        <p:nvSpPr>
          <p:cNvPr id="259" name="Google Shape;259;p29"/>
          <p:cNvSpPr>
            <a:spLocks noGrp="1"/>
          </p:cNvSpPr>
          <p:nvPr>
            <p:ph type="pic" idx="2"/>
          </p:nvPr>
        </p:nvSpPr>
        <p:spPr>
          <a:xfrm>
            <a:off x="0" y="2"/>
            <a:ext cx="12192000" cy="685799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0" name="Google Shape;260;p29"/>
          <p:cNvSpPr txBox="1">
            <a:spLocks noGrp="1"/>
          </p:cNvSpPr>
          <p:nvPr>
            <p:ph type="title"/>
          </p:nvPr>
        </p:nvSpPr>
        <p:spPr>
          <a:xfrm>
            <a:off x="1" y="5638801"/>
            <a:ext cx="12192000" cy="1219200"/>
          </a:xfrm>
          <a:prstGeom prst="rect">
            <a:avLst/>
          </a:prstGeom>
          <a:solidFill>
            <a:srgbClr val="0D0D0D">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1" name="Google Shape;261;p2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2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 name="Google Shape;263;p2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507322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ig Image - Blue Title">
  <p:cSld name="Big Image - Blue Title">
    <p:bg>
      <p:bgPr>
        <a:solidFill>
          <a:schemeClr val="lt1"/>
        </a:solidFill>
        <a:effectLst/>
      </p:bgPr>
    </p:bg>
    <p:spTree>
      <p:nvGrpSpPr>
        <p:cNvPr id="1" name="Shape 264"/>
        <p:cNvGrpSpPr/>
        <p:nvPr/>
      </p:nvGrpSpPr>
      <p:grpSpPr>
        <a:xfrm>
          <a:off x="0" y="0"/>
          <a:ext cx="0" cy="0"/>
          <a:chOff x="0" y="0"/>
          <a:chExt cx="0" cy="0"/>
        </a:xfrm>
      </p:grpSpPr>
      <p:sp>
        <p:nvSpPr>
          <p:cNvPr id="265" name="Google Shape;265;p30"/>
          <p:cNvSpPr>
            <a:spLocks noGrp="1"/>
          </p:cNvSpPr>
          <p:nvPr>
            <p:ph type="pic" idx="2"/>
          </p:nvPr>
        </p:nvSpPr>
        <p:spPr>
          <a:xfrm>
            <a:off x="0" y="2"/>
            <a:ext cx="12192000" cy="685799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6" name="Google Shape;266;p30"/>
          <p:cNvSpPr txBox="1">
            <a:spLocks noGrp="1"/>
          </p:cNvSpPr>
          <p:nvPr>
            <p:ph type="title"/>
          </p:nvPr>
        </p:nvSpPr>
        <p:spPr>
          <a:xfrm>
            <a:off x="1" y="5638800"/>
            <a:ext cx="12192000" cy="1219200"/>
          </a:xfrm>
          <a:prstGeom prst="rect">
            <a:avLst/>
          </a:prstGeom>
          <a:solidFill>
            <a:srgbClr val="78BE21">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dk2"/>
              </a:buClr>
              <a:buSzPts val="3600"/>
              <a:buFont typeface="Calibri"/>
              <a:buNone/>
              <a:defRPr sz="3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7" name="Google Shape;267;p3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3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3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167648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de - Gray Background">
  <p:cSld name="Code - Gray Background">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270"/>
        <p:cNvGrpSpPr/>
        <p:nvPr/>
      </p:nvGrpSpPr>
      <p:grpSpPr>
        <a:xfrm>
          <a:off x="0" y="0"/>
          <a:ext cx="0" cy="0"/>
          <a:chOff x="0" y="0"/>
          <a:chExt cx="0" cy="0"/>
        </a:xfrm>
      </p:grpSpPr>
      <p:sp>
        <p:nvSpPr>
          <p:cNvPr id="271" name="Google Shape;271;p31"/>
          <p:cNvSpPr/>
          <p:nvPr/>
        </p:nvSpPr>
        <p:spPr>
          <a:xfrm>
            <a:off x="0" y="0"/>
            <a:ext cx="12192000" cy="11597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2" name="Google Shape;272;p31"/>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3" name="Google Shape;273;p3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3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3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290512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7_Title and Content (Solid Dark)">
  <p:cSld name="7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276"/>
        <p:cNvGrpSpPr/>
        <p:nvPr/>
      </p:nvGrpSpPr>
      <p:grpSpPr>
        <a:xfrm>
          <a:off x="0" y="0"/>
          <a:ext cx="0" cy="0"/>
          <a:chOff x="0" y="0"/>
          <a:chExt cx="0" cy="0"/>
        </a:xfrm>
      </p:grpSpPr>
      <p:sp>
        <p:nvSpPr>
          <p:cNvPr id="277" name="Google Shape;277;p32"/>
          <p:cNvSpPr/>
          <p:nvPr/>
        </p:nvSpPr>
        <p:spPr>
          <a:xfrm>
            <a:off x="0" y="0"/>
            <a:ext cx="12192000" cy="11597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8" name="Google Shape;278;p3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3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3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3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563915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5_Title and Content (Solid Dark)">
  <p:cSld name="5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282"/>
        <p:cNvGrpSpPr/>
        <p:nvPr/>
      </p:nvGrpSpPr>
      <p:grpSpPr>
        <a:xfrm>
          <a:off x="0" y="0"/>
          <a:ext cx="0" cy="0"/>
          <a:chOff x="0" y="0"/>
          <a:chExt cx="0" cy="0"/>
        </a:xfrm>
      </p:grpSpPr>
      <p:sp>
        <p:nvSpPr>
          <p:cNvPr id="283" name="Google Shape;283;p33"/>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2"/>
              </a:buClr>
              <a:buSzPts val="4400"/>
              <a:buFont typeface="Calibri"/>
              <a:buNone/>
              <a:defRPr b="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4" name="Google Shape;284;p33"/>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85" name="Google Shape;285;p33"/>
          <p:cNvPicPr preferRelativeResize="0"/>
          <p:nvPr/>
        </p:nvPicPr>
        <p:blipFill rotWithShape="1">
          <a:blip r:embed="rId2">
            <a:alphaModFix/>
          </a:blip>
          <a:srcRect/>
          <a:stretch/>
        </p:blipFill>
        <p:spPr>
          <a:xfrm>
            <a:off x="4976787" y="504855"/>
            <a:ext cx="9618920" cy="5413315"/>
          </a:xfrm>
          <a:prstGeom prst="rect">
            <a:avLst/>
          </a:prstGeom>
          <a:noFill/>
          <a:ln>
            <a:noFill/>
          </a:ln>
          <a:effectLst>
            <a:outerShdw blurRad="292100" dist="139700" dir="2700000" algn="tl" rotWithShape="0">
              <a:srgbClr val="333333">
                <a:alpha val="64705"/>
              </a:srgbClr>
            </a:outerShdw>
          </a:effectLst>
        </p:spPr>
      </p:pic>
      <p:sp>
        <p:nvSpPr>
          <p:cNvPr id="286" name="Google Shape;286;p33" descr="Screenshot"/>
          <p:cNvSpPr>
            <a:spLocks noGrp="1"/>
          </p:cNvSpPr>
          <p:nvPr>
            <p:ph type="pic" idx="2"/>
          </p:nvPr>
        </p:nvSpPr>
        <p:spPr>
          <a:xfrm>
            <a:off x="4976787" y="1067565"/>
            <a:ext cx="9516215" cy="485060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7" name="Google Shape;287;p3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3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3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448672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6_Title and Content (Solid Dark)">
  <p:cSld name="6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290"/>
        <p:cNvGrpSpPr/>
        <p:nvPr/>
      </p:nvGrpSpPr>
      <p:grpSpPr>
        <a:xfrm>
          <a:off x="0" y="0"/>
          <a:ext cx="0" cy="0"/>
          <a:chOff x="0" y="0"/>
          <a:chExt cx="0" cy="0"/>
        </a:xfrm>
      </p:grpSpPr>
      <p:sp>
        <p:nvSpPr>
          <p:cNvPr id="291" name="Google Shape;291;p34"/>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34"/>
          <p:cNvSpPr txBox="1">
            <a:spLocks noGrp="1"/>
          </p:cNvSpPr>
          <p:nvPr>
            <p:ph type="body" idx="1"/>
          </p:nvPr>
        </p:nvSpPr>
        <p:spPr>
          <a:xfrm>
            <a:off x="815895" y="1365203"/>
            <a:ext cx="10555696" cy="156718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SzPts val="1700"/>
              <a:buChar char="•"/>
              <a:defRPr>
                <a:solidFill>
                  <a:schemeClr val="lt1"/>
                </a:solidFill>
              </a:defRPr>
            </a:lvl4pPr>
            <a:lvl5pPr marL="2286000" lvl="4" indent="-336550" algn="l">
              <a:lnSpc>
                <a:spcPct val="100000"/>
              </a:lnSpc>
              <a:spcBef>
                <a:spcPts val="1000"/>
              </a:spcBef>
              <a:spcAft>
                <a:spcPts val="0"/>
              </a:spcAft>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3" name="Google Shape;293;p34"/>
          <p:cNvPicPr preferRelativeResize="0"/>
          <p:nvPr/>
        </p:nvPicPr>
        <p:blipFill rotWithShape="1">
          <a:blip r:embed="rId2">
            <a:alphaModFix/>
          </a:blip>
          <a:srcRect/>
          <a:stretch/>
        </p:blipFill>
        <p:spPr>
          <a:xfrm>
            <a:off x="1373458" y="3222702"/>
            <a:ext cx="9387470" cy="5283060"/>
          </a:xfrm>
          <a:prstGeom prst="rect">
            <a:avLst/>
          </a:prstGeom>
          <a:noFill/>
          <a:ln>
            <a:noFill/>
          </a:ln>
          <a:effectLst>
            <a:outerShdw blurRad="292100" dist="139700" dir="2700000" algn="tl" rotWithShape="0">
              <a:srgbClr val="333333">
                <a:alpha val="64705"/>
              </a:srgbClr>
            </a:outerShdw>
          </a:effectLst>
        </p:spPr>
      </p:pic>
      <p:sp>
        <p:nvSpPr>
          <p:cNvPr id="294" name="Google Shape;294;p34" descr="Screenshot"/>
          <p:cNvSpPr>
            <a:spLocks noGrp="1"/>
          </p:cNvSpPr>
          <p:nvPr>
            <p:ph type="pic" idx="2"/>
          </p:nvPr>
        </p:nvSpPr>
        <p:spPr>
          <a:xfrm>
            <a:off x="1373459" y="3771871"/>
            <a:ext cx="9287236" cy="473388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5" name="Google Shape;295;p3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3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3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85054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09B6D40-80D2-4CAB-BFA5-8424ADD63056}" type="datetime1">
              <a:rPr lang="en-US" smtClean="0"/>
              <a:t>3/3/2021</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creenshot Light Background Horizontal">
  <p:cSld name="Screenshot Light Background Horizontal">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298"/>
        <p:cNvGrpSpPr/>
        <p:nvPr/>
      </p:nvGrpSpPr>
      <p:grpSpPr>
        <a:xfrm>
          <a:off x="0" y="0"/>
          <a:ext cx="0" cy="0"/>
          <a:chOff x="0" y="0"/>
          <a:chExt cx="0" cy="0"/>
        </a:xfrm>
      </p:grpSpPr>
      <p:sp>
        <p:nvSpPr>
          <p:cNvPr id="299" name="Google Shape;299;p35"/>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1"/>
              </a:buClr>
              <a:buSzPts val="4400"/>
              <a:buFont typeface="Calibri"/>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0" name="Google Shape;300;p35"/>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1" name="Google Shape;301;p35"/>
          <p:cNvPicPr preferRelativeResize="0"/>
          <p:nvPr/>
        </p:nvPicPr>
        <p:blipFill rotWithShape="1">
          <a:blip r:embed="rId2">
            <a:alphaModFix/>
          </a:blip>
          <a:srcRect/>
          <a:stretch/>
        </p:blipFill>
        <p:spPr>
          <a:xfrm>
            <a:off x="4976787" y="504855"/>
            <a:ext cx="9618920" cy="5413315"/>
          </a:xfrm>
          <a:prstGeom prst="rect">
            <a:avLst/>
          </a:prstGeom>
          <a:noFill/>
          <a:ln>
            <a:noFill/>
          </a:ln>
          <a:effectLst>
            <a:outerShdw blurRad="292100" dist="139700" dir="2700000" algn="tl" rotWithShape="0">
              <a:srgbClr val="333333">
                <a:alpha val="64705"/>
              </a:srgbClr>
            </a:outerShdw>
          </a:effectLst>
        </p:spPr>
      </p:pic>
      <p:sp>
        <p:nvSpPr>
          <p:cNvPr id="302" name="Google Shape;302;p35" descr="Screenshot"/>
          <p:cNvSpPr>
            <a:spLocks noGrp="1"/>
          </p:cNvSpPr>
          <p:nvPr>
            <p:ph type="pic" idx="2"/>
          </p:nvPr>
        </p:nvSpPr>
        <p:spPr>
          <a:xfrm>
            <a:off x="4976787" y="1067565"/>
            <a:ext cx="9516215" cy="485060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3" name="Google Shape;303;p3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3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3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516171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creenshot Light Background Vertical">
  <p:cSld name="Screenshot Light Background Vertical">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306"/>
        <p:cNvGrpSpPr/>
        <p:nvPr/>
      </p:nvGrpSpPr>
      <p:grpSpPr>
        <a:xfrm>
          <a:off x="0" y="0"/>
          <a:ext cx="0" cy="0"/>
          <a:chOff x="0" y="0"/>
          <a:chExt cx="0" cy="0"/>
        </a:xfrm>
      </p:grpSpPr>
      <p:sp>
        <p:nvSpPr>
          <p:cNvPr id="307" name="Google Shape;307;p3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36"/>
          <p:cNvSpPr txBox="1">
            <a:spLocks noGrp="1"/>
          </p:cNvSpPr>
          <p:nvPr>
            <p:ph type="body" idx="1"/>
          </p:nvPr>
        </p:nvSpPr>
        <p:spPr>
          <a:xfrm>
            <a:off x="815895" y="1365203"/>
            <a:ext cx="10555696" cy="156718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1"/>
                </a:solidFill>
              </a:defRPr>
            </a:lvl1pPr>
            <a:lvl2pPr marL="914400" lvl="1" indent="-361950" algn="l">
              <a:lnSpc>
                <a:spcPct val="100000"/>
              </a:lnSpc>
              <a:spcBef>
                <a:spcPts val="1000"/>
              </a:spcBef>
              <a:spcAft>
                <a:spcPts val="0"/>
              </a:spcAft>
              <a:buSzPts val="2100"/>
              <a:buChar char="•"/>
              <a:defRPr>
                <a:solidFill>
                  <a:schemeClr val="dk1"/>
                </a:solidFill>
              </a:defRPr>
            </a:lvl2pPr>
            <a:lvl3pPr marL="1371600" lvl="2" indent="-336550" algn="l">
              <a:lnSpc>
                <a:spcPct val="100000"/>
              </a:lnSpc>
              <a:spcBef>
                <a:spcPts val="1000"/>
              </a:spcBef>
              <a:spcAft>
                <a:spcPts val="0"/>
              </a:spcAft>
              <a:buSzPts val="1700"/>
              <a:buChar char="•"/>
              <a:defRPr>
                <a:solidFill>
                  <a:schemeClr val="dk1"/>
                </a:solidFill>
              </a:defRPr>
            </a:lvl3pPr>
            <a:lvl4pPr marL="1828800" lvl="3" indent="-336550" algn="l">
              <a:lnSpc>
                <a:spcPct val="100000"/>
              </a:lnSpc>
              <a:spcBef>
                <a:spcPts val="1000"/>
              </a:spcBef>
              <a:spcAft>
                <a:spcPts val="0"/>
              </a:spcAft>
              <a:buSzPts val="1700"/>
              <a:buChar char="•"/>
              <a:defRPr>
                <a:solidFill>
                  <a:schemeClr val="lt1"/>
                </a:solidFill>
              </a:defRPr>
            </a:lvl4pPr>
            <a:lvl5pPr marL="2286000" lvl="4" indent="-336550" algn="l">
              <a:lnSpc>
                <a:spcPct val="100000"/>
              </a:lnSpc>
              <a:spcBef>
                <a:spcPts val="1000"/>
              </a:spcBef>
              <a:spcAft>
                <a:spcPts val="0"/>
              </a:spcAft>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9" name="Google Shape;309;p36"/>
          <p:cNvPicPr preferRelativeResize="0"/>
          <p:nvPr/>
        </p:nvPicPr>
        <p:blipFill rotWithShape="1">
          <a:blip r:embed="rId2">
            <a:alphaModFix/>
          </a:blip>
          <a:srcRect/>
          <a:stretch/>
        </p:blipFill>
        <p:spPr>
          <a:xfrm>
            <a:off x="1373458" y="3222702"/>
            <a:ext cx="9387470" cy="5283060"/>
          </a:xfrm>
          <a:prstGeom prst="rect">
            <a:avLst/>
          </a:prstGeom>
          <a:noFill/>
          <a:ln>
            <a:noFill/>
          </a:ln>
          <a:effectLst>
            <a:outerShdw blurRad="292100" dist="139700" dir="2700000" algn="tl" rotWithShape="0">
              <a:srgbClr val="333333">
                <a:alpha val="64705"/>
              </a:srgbClr>
            </a:outerShdw>
          </a:effectLst>
        </p:spPr>
      </p:pic>
      <p:sp>
        <p:nvSpPr>
          <p:cNvPr id="310" name="Google Shape;310;p36"/>
          <p:cNvSpPr>
            <a:spLocks noGrp="1"/>
          </p:cNvSpPr>
          <p:nvPr>
            <p:ph type="pic" idx="2"/>
          </p:nvPr>
        </p:nvSpPr>
        <p:spPr>
          <a:xfrm>
            <a:off x="1373459" y="3771871"/>
            <a:ext cx="9287236" cy="473388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1" name="Google Shape;311;p3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3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3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914639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ingle Quote Red Background">
  <p:cSld name="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14"/>
        <p:cNvGrpSpPr/>
        <p:nvPr/>
      </p:nvGrpSpPr>
      <p:grpSpPr>
        <a:xfrm>
          <a:off x="0" y="0"/>
          <a:ext cx="0" cy="0"/>
          <a:chOff x="0" y="0"/>
          <a:chExt cx="0" cy="0"/>
        </a:xfrm>
      </p:grpSpPr>
      <p:sp>
        <p:nvSpPr>
          <p:cNvPr id="315" name="Google Shape;315;p37"/>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2"/>
              </a:buClr>
              <a:buSzPts val="4400"/>
              <a:buFont typeface="Calibri"/>
              <a:buNone/>
              <a:defRPr b="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6" name="Google Shape;316;p37"/>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17" name="Google Shape;317;p37" descr="Computer"/>
          <p:cNvPicPr preferRelativeResize="0"/>
          <p:nvPr/>
        </p:nvPicPr>
        <p:blipFill rotWithShape="1">
          <a:blip r:embed="rId2">
            <a:alphaModFix/>
          </a:blip>
          <a:srcRect/>
          <a:stretch/>
        </p:blipFill>
        <p:spPr>
          <a:xfrm>
            <a:off x="4712851" y="434836"/>
            <a:ext cx="6828661" cy="6050713"/>
          </a:xfrm>
          <a:prstGeom prst="rect">
            <a:avLst/>
          </a:prstGeom>
          <a:noFill/>
          <a:ln>
            <a:noFill/>
          </a:ln>
          <a:effectLst>
            <a:outerShdw blurRad="76200" sy="23000" kx="-1200000" algn="bl" rotWithShape="0">
              <a:srgbClr val="000000">
                <a:alpha val="20000"/>
              </a:srgbClr>
            </a:outerShdw>
          </a:effectLst>
        </p:spPr>
      </p:pic>
      <p:sp>
        <p:nvSpPr>
          <p:cNvPr id="318" name="Google Shape;318;p37"/>
          <p:cNvSpPr>
            <a:spLocks noGrp="1"/>
          </p:cNvSpPr>
          <p:nvPr>
            <p:ph type="pic" idx="2"/>
          </p:nvPr>
        </p:nvSpPr>
        <p:spPr>
          <a:xfrm>
            <a:off x="4976787" y="691882"/>
            <a:ext cx="6300787" cy="3411537"/>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9" name="Google Shape;319;p3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3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 name="Google Shape;321;p3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884010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3_Single Quote Red Background">
  <p:cSld name="3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22"/>
        <p:cNvGrpSpPr/>
        <p:nvPr/>
      </p:nvGrpSpPr>
      <p:grpSpPr>
        <a:xfrm>
          <a:off x="0" y="0"/>
          <a:ext cx="0" cy="0"/>
          <a:chOff x="0" y="0"/>
          <a:chExt cx="0" cy="0"/>
        </a:xfrm>
      </p:grpSpPr>
      <p:sp>
        <p:nvSpPr>
          <p:cNvPr id="323" name="Google Shape;323;p38"/>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2"/>
              </a:buClr>
              <a:buSzPts val="4400"/>
              <a:buFont typeface="Calibri"/>
              <a:buNone/>
              <a:defRPr b="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4" name="Google Shape;324;p38"/>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25" name="Google Shape;325;p38"/>
          <p:cNvPicPr preferRelativeResize="0"/>
          <p:nvPr/>
        </p:nvPicPr>
        <p:blipFill rotWithShape="1">
          <a:blip r:embed="rId2">
            <a:alphaModFix/>
          </a:blip>
          <a:srcRect/>
          <a:stretch/>
        </p:blipFill>
        <p:spPr>
          <a:xfrm>
            <a:off x="4976787" y="504855"/>
            <a:ext cx="9618920" cy="5413315"/>
          </a:xfrm>
          <a:prstGeom prst="rect">
            <a:avLst/>
          </a:prstGeom>
          <a:noFill/>
          <a:ln>
            <a:noFill/>
          </a:ln>
          <a:effectLst>
            <a:outerShdw blurRad="292100" dist="139700" dir="2700000" algn="tl" rotWithShape="0">
              <a:srgbClr val="333333">
                <a:alpha val="64705"/>
              </a:srgbClr>
            </a:outerShdw>
          </a:effectLst>
        </p:spPr>
      </p:pic>
      <p:sp>
        <p:nvSpPr>
          <p:cNvPr id="326" name="Google Shape;326;p38" descr="Screenshot"/>
          <p:cNvSpPr>
            <a:spLocks noGrp="1"/>
          </p:cNvSpPr>
          <p:nvPr>
            <p:ph type="pic" idx="2"/>
          </p:nvPr>
        </p:nvSpPr>
        <p:spPr>
          <a:xfrm>
            <a:off x="4976787" y="1067565"/>
            <a:ext cx="9516215" cy="485060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7" name="Google Shape;327;p3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3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3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621300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2_Single Quote Red Background">
  <p:cSld name="2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30"/>
        <p:cNvGrpSpPr/>
        <p:nvPr/>
      </p:nvGrpSpPr>
      <p:grpSpPr>
        <a:xfrm>
          <a:off x="0" y="0"/>
          <a:ext cx="0" cy="0"/>
          <a:chOff x="0" y="0"/>
          <a:chExt cx="0" cy="0"/>
        </a:xfrm>
      </p:grpSpPr>
      <p:sp>
        <p:nvSpPr>
          <p:cNvPr id="331" name="Google Shape;331;p39"/>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2" name="Google Shape;332;p39"/>
          <p:cNvSpPr txBox="1">
            <a:spLocks noGrp="1"/>
          </p:cNvSpPr>
          <p:nvPr>
            <p:ph type="body" idx="1"/>
          </p:nvPr>
        </p:nvSpPr>
        <p:spPr>
          <a:xfrm>
            <a:off x="815895" y="1365203"/>
            <a:ext cx="10555696" cy="156718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SzPts val="1700"/>
              <a:buChar char="•"/>
              <a:defRPr>
                <a:solidFill>
                  <a:schemeClr val="lt1"/>
                </a:solidFill>
              </a:defRPr>
            </a:lvl4pPr>
            <a:lvl5pPr marL="2286000" lvl="4" indent="-336550" algn="l">
              <a:lnSpc>
                <a:spcPct val="100000"/>
              </a:lnSpc>
              <a:spcBef>
                <a:spcPts val="1000"/>
              </a:spcBef>
              <a:spcAft>
                <a:spcPts val="0"/>
              </a:spcAft>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3" name="Google Shape;333;p39"/>
          <p:cNvPicPr preferRelativeResize="0"/>
          <p:nvPr/>
        </p:nvPicPr>
        <p:blipFill rotWithShape="1">
          <a:blip r:embed="rId2">
            <a:alphaModFix/>
          </a:blip>
          <a:srcRect/>
          <a:stretch/>
        </p:blipFill>
        <p:spPr>
          <a:xfrm>
            <a:off x="1373458" y="3222702"/>
            <a:ext cx="9387470" cy="5283060"/>
          </a:xfrm>
          <a:prstGeom prst="rect">
            <a:avLst/>
          </a:prstGeom>
          <a:noFill/>
          <a:ln>
            <a:noFill/>
          </a:ln>
          <a:effectLst>
            <a:outerShdw blurRad="292100" dist="139700" dir="2700000" algn="tl" rotWithShape="0">
              <a:srgbClr val="333333">
                <a:alpha val="64705"/>
              </a:srgbClr>
            </a:outerShdw>
          </a:effectLst>
        </p:spPr>
      </p:pic>
      <p:sp>
        <p:nvSpPr>
          <p:cNvPr id="334" name="Google Shape;334;p39" descr="Screenshot"/>
          <p:cNvSpPr>
            <a:spLocks noGrp="1"/>
          </p:cNvSpPr>
          <p:nvPr>
            <p:ph type="pic" idx="2"/>
          </p:nvPr>
        </p:nvSpPr>
        <p:spPr>
          <a:xfrm>
            <a:off x="1373459" y="3771871"/>
            <a:ext cx="9287236" cy="473388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5" name="Google Shape;335;p3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3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3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87350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_Single Quote Red Background">
  <p:cSld name="1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38"/>
        <p:cNvGrpSpPr/>
        <p:nvPr/>
      </p:nvGrpSpPr>
      <p:grpSpPr>
        <a:xfrm>
          <a:off x="0" y="0"/>
          <a:ext cx="0" cy="0"/>
          <a:chOff x="0" y="0"/>
          <a:chExt cx="0" cy="0"/>
        </a:xfrm>
      </p:grpSpPr>
      <p:sp>
        <p:nvSpPr>
          <p:cNvPr id="339" name="Google Shape;339;p40"/>
          <p:cNvSpPr/>
          <p:nvPr/>
        </p:nvSpPr>
        <p:spPr>
          <a:xfrm>
            <a:off x="866887" y="601818"/>
            <a:ext cx="10515600" cy="5450408"/>
          </a:xfrm>
          <a:custGeom>
            <a:avLst/>
            <a:gdLst/>
            <a:ahLst/>
            <a:cxnLst/>
            <a:rect l="l" t="t" r="r" b="b"/>
            <a:pathLst>
              <a:path w="10515600" h="5450408" extrusionOk="0">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0" name="Google Shape;340;p40"/>
          <p:cNvSpPr txBox="1">
            <a:spLocks noGrp="1"/>
          </p:cNvSpPr>
          <p:nvPr>
            <p:ph type="title"/>
          </p:nvPr>
        </p:nvSpPr>
        <p:spPr>
          <a:xfrm>
            <a:off x="1387736" y="1438507"/>
            <a:ext cx="9488245" cy="2219093"/>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5000"/>
              <a:buFont typeface="Calibri"/>
              <a:buNone/>
              <a:defRPr sz="5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40"/>
          <p:cNvSpPr txBox="1">
            <a:spLocks noGrp="1"/>
          </p:cNvSpPr>
          <p:nvPr>
            <p:ph type="body" idx="1"/>
          </p:nvPr>
        </p:nvSpPr>
        <p:spPr>
          <a:xfrm>
            <a:off x="1387736" y="4126416"/>
            <a:ext cx="9488245" cy="1015739"/>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400"/>
              <a:buNone/>
              <a:defRPr sz="2400" i="1">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2" name="Google Shape;342;p4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4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4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879336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8_Title and Content (Solid Dark)">
  <p:cSld name="8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345"/>
        <p:cNvGrpSpPr/>
        <p:nvPr/>
      </p:nvGrpSpPr>
      <p:grpSpPr>
        <a:xfrm>
          <a:off x="0" y="0"/>
          <a:ext cx="0" cy="0"/>
          <a:chOff x="0" y="0"/>
          <a:chExt cx="0" cy="0"/>
        </a:xfrm>
      </p:grpSpPr>
      <p:sp>
        <p:nvSpPr>
          <p:cNvPr id="346" name="Google Shape;346;p41"/>
          <p:cNvSpPr/>
          <p:nvPr/>
        </p:nvSpPr>
        <p:spPr>
          <a:xfrm>
            <a:off x="866887" y="601818"/>
            <a:ext cx="10515600" cy="5450408"/>
          </a:xfrm>
          <a:custGeom>
            <a:avLst/>
            <a:gdLst/>
            <a:ahLst/>
            <a:cxnLst/>
            <a:rect l="l" t="t" r="r" b="b"/>
            <a:pathLst>
              <a:path w="10515600" h="5450408" extrusionOk="0">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7" name="Google Shape;347;p41"/>
          <p:cNvSpPr txBox="1">
            <a:spLocks noGrp="1"/>
          </p:cNvSpPr>
          <p:nvPr>
            <p:ph type="title"/>
          </p:nvPr>
        </p:nvSpPr>
        <p:spPr>
          <a:xfrm>
            <a:off x="1387736" y="1438507"/>
            <a:ext cx="9488245" cy="2219093"/>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5000"/>
              <a:buFont typeface="Calibri"/>
              <a:buNone/>
              <a:defRPr sz="5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 name="Google Shape;348;p41"/>
          <p:cNvSpPr txBox="1">
            <a:spLocks noGrp="1"/>
          </p:cNvSpPr>
          <p:nvPr>
            <p:ph type="body" idx="1"/>
          </p:nvPr>
        </p:nvSpPr>
        <p:spPr>
          <a:xfrm>
            <a:off x="1387736" y="4126416"/>
            <a:ext cx="9488245" cy="1015739"/>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400"/>
              <a:buNone/>
              <a:defRPr sz="2400" i="1">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 name="Google Shape;349;p4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0" name="Google Shape;350;p4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1" name="Google Shape;351;p4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529544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Full Image Black Circle Overlay">
  <p:cSld name="Full Image Black Circle Overlay">
    <p:bg>
      <p:bgPr>
        <a:solidFill>
          <a:schemeClr val="lt1"/>
        </a:solidFill>
        <a:effectLst/>
      </p:bgPr>
    </p:bg>
    <p:spTree>
      <p:nvGrpSpPr>
        <p:cNvPr id="1" name="Shape 352"/>
        <p:cNvGrpSpPr/>
        <p:nvPr/>
      </p:nvGrpSpPr>
      <p:grpSpPr>
        <a:xfrm>
          <a:off x="0" y="0"/>
          <a:ext cx="0" cy="0"/>
          <a:chOff x="0" y="0"/>
          <a:chExt cx="0" cy="0"/>
        </a:xfrm>
      </p:grpSpPr>
      <p:sp>
        <p:nvSpPr>
          <p:cNvPr id="353" name="Google Shape;353;p42"/>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4" name="Google Shape;354;p42"/>
          <p:cNvSpPr>
            <a:spLocks noGrp="1"/>
          </p:cNvSpPr>
          <p:nvPr>
            <p:ph type="title"/>
          </p:nvPr>
        </p:nvSpPr>
        <p:spPr>
          <a:xfrm>
            <a:off x="6146624" y="685800"/>
            <a:ext cx="5486400" cy="5486400"/>
          </a:xfrm>
          <a:prstGeom prst="ellipse">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5500"/>
              <a:buFont typeface="Calibri"/>
              <a:buNone/>
              <a:defRPr sz="5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5" name="Google Shape;355;p4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 name="Google Shape;356;p4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7" name="Google Shape;357;p4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009691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Full Image Multiple Circle Overlay">
  <p:cSld name="Full Image Multiple Circle Overlay">
    <p:bg>
      <p:bgPr>
        <a:solidFill>
          <a:schemeClr val="lt1"/>
        </a:solidFill>
        <a:effectLst/>
      </p:bgPr>
    </p:bg>
    <p:spTree>
      <p:nvGrpSpPr>
        <p:cNvPr id="1" name="Shape 358"/>
        <p:cNvGrpSpPr/>
        <p:nvPr/>
      </p:nvGrpSpPr>
      <p:grpSpPr>
        <a:xfrm>
          <a:off x="0" y="0"/>
          <a:ext cx="0" cy="0"/>
          <a:chOff x="0" y="0"/>
          <a:chExt cx="0" cy="0"/>
        </a:xfrm>
      </p:grpSpPr>
      <p:sp>
        <p:nvSpPr>
          <p:cNvPr id="359" name="Google Shape;359;p43"/>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0" name="Google Shape;360;p43"/>
          <p:cNvSpPr>
            <a:spLocks noGrp="1"/>
          </p:cNvSpPr>
          <p:nvPr>
            <p:ph type="title"/>
          </p:nvPr>
        </p:nvSpPr>
        <p:spPr>
          <a:xfrm>
            <a:off x="5720397" y="912530"/>
            <a:ext cx="4661388" cy="4661388"/>
          </a:xfrm>
          <a:prstGeom prst="ellipse">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4500"/>
              <a:buFont typeface="Calibri"/>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43"/>
          <p:cNvSpPr>
            <a:spLocks noGrp="1"/>
          </p:cNvSpPr>
          <p:nvPr>
            <p:ph type="body" idx="1"/>
          </p:nvPr>
        </p:nvSpPr>
        <p:spPr>
          <a:xfrm>
            <a:off x="9544816" y="524007"/>
            <a:ext cx="2155300" cy="2155300"/>
          </a:xfrm>
          <a:prstGeom prst="ellipse">
            <a:avLst/>
          </a:prstGeom>
          <a:solidFill>
            <a:srgbClr val="78BE21">
              <a:alpha val="87450"/>
            </a:srgbClr>
          </a:solid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500"/>
              <a:buNone/>
              <a:defRPr sz="2500">
                <a:solidFill>
                  <a:schemeClr val="dk2"/>
                </a:solidFill>
                <a:latin typeface="Calibri"/>
                <a:ea typeface="Calibri"/>
                <a:cs typeface="Calibri"/>
                <a:sym typeface="Calibri"/>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2" name="Google Shape;362;p43"/>
          <p:cNvSpPr>
            <a:spLocks noGrp="1"/>
          </p:cNvSpPr>
          <p:nvPr>
            <p:ph type="body" idx="3"/>
          </p:nvPr>
        </p:nvSpPr>
        <p:spPr>
          <a:xfrm>
            <a:off x="9251002" y="3581845"/>
            <a:ext cx="2637978" cy="2637978"/>
          </a:xfrm>
          <a:prstGeom prst="ellipse">
            <a:avLst/>
          </a:prstGeom>
          <a:solidFill>
            <a:srgbClr val="000000">
              <a:alpha val="87450"/>
            </a:srgbClr>
          </a:solid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500"/>
              <a:buNone/>
              <a:defRPr sz="2500">
                <a:solidFill>
                  <a:schemeClr val="lt1"/>
                </a:solidFill>
                <a:latin typeface="Calibri"/>
                <a:ea typeface="Calibri"/>
                <a:cs typeface="Calibri"/>
                <a:sym typeface="Calibri"/>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3" name="Google Shape;363;p4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4" name="Google Shape;364;p4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4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174863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Quote Black Box Overlay">
  <p:cSld name="Quote Black Box Overlay">
    <p:bg>
      <p:bgPr>
        <a:solidFill>
          <a:schemeClr val="lt1"/>
        </a:solidFill>
        <a:effectLst/>
      </p:bgPr>
    </p:bg>
    <p:spTree>
      <p:nvGrpSpPr>
        <p:cNvPr id="1" name="Shape 366"/>
        <p:cNvGrpSpPr/>
        <p:nvPr/>
      </p:nvGrpSpPr>
      <p:grpSpPr>
        <a:xfrm>
          <a:off x="0" y="0"/>
          <a:ext cx="0" cy="0"/>
          <a:chOff x="0" y="0"/>
          <a:chExt cx="0" cy="0"/>
        </a:xfrm>
      </p:grpSpPr>
      <p:sp>
        <p:nvSpPr>
          <p:cNvPr id="367" name="Google Shape;367;p44"/>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8" name="Google Shape;368;p44"/>
          <p:cNvSpPr txBox="1">
            <a:spLocks noGrp="1"/>
          </p:cNvSpPr>
          <p:nvPr>
            <p:ph type="title"/>
          </p:nvPr>
        </p:nvSpPr>
        <p:spPr>
          <a:xfrm>
            <a:off x="2299475" y="1609867"/>
            <a:ext cx="7593051" cy="3638266"/>
          </a:xfrm>
          <a:prstGeom prst="rect">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9" name="Google Shape;369;p4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 name="Google Shape;370;p4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1" name="Google Shape;371;p4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0688291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2.xml"/><Relationship Id="rId1" Type="http://schemas.openxmlformats.org/officeDocument/2006/relationships/slideLayout" Target="../slideLayouts/slideLayout52.xml"/><Relationship Id="rId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5.xml"/><Relationship Id="rId7" Type="http://schemas.openxmlformats.org/officeDocument/2006/relationships/image" Target="../media/image8.jpe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theme" Target="../theme/theme3.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9" Type="http://schemas.openxmlformats.org/officeDocument/2006/relationships/slideLayout" Target="../slideLayouts/slideLayout96.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42" Type="http://schemas.openxmlformats.org/officeDocument/2006/relationships/slideLayout" Target="../slideLayouts/slideLayout99.xml"/><Relationship Id="rId47" Type="http://schemas.openxmlformats.org/officeDocument/2006/relationships/slideLayout" Target="../slideLayouts/slideLayout104.xml"/><Relationship Id="rId50" Type="http://schemas.openxmlformats.org/officeDocument/2006/relationships/theme" Target="../theme/theme4.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slideLayout" Target="../slideLayouts/slideLayout95.xml"/><Relationship Id="rId46" Type="http://schemas.openxmlformats.org/officeDocument/2006/relationships/slideLayout" Target="../slideLayouts/slideLayout103.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41" Type="http://schemas.openxmlformats.org/officeDocument/2006/relationships/slideLayout" Target="../slideLayouts/slideLayout98.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40" Type="http://schemas.openxmlformats.org/officeDocument/2006/relationships/slideLayout" Target="../slideLayouts/slideLayout97.xml"/><Relationship Id="rId45" Type="http://schemas.openxmlformats.org/officeDocument/2006/relationships/slideLayout" Target="../slideLayouts/slideLayout102.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49" Type="http://schemas.openxmlformats.org/officeDocument/2006/relationships/slideLayout" Target="../slideLayouts/slideLayout106.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4" Type="http://schemas.openxmlformats.org/officeDocument/2006/relationships/slideLayout" Target="../slideLayouts/slideLayout101.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43" Type="http://schemas.openxmlformats.org/officeDocument/2006/relationships/slideLayout" Target="../slideLayouts/slideLayout100.xml"/><Relationship Id="rId48" Type="http://schemas.openxmlformats.org/officeDocument/2006/relationships/slideLayout" Target="../slideLayouts/slideLayout105.xml"/><Relationship Id="rId8"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87D8B48-CF1F-4BDC-BCA4-5A57DC9E0A63}" type="datetime1">
              <a:rPr lang="en-US" smtClean="0"/>
              <a:t>3/3/2021</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820" r:id="rId7"/>
    <p:sldLayoutId id="2147483790" r:id="rId8"/>
    <p:sldLayoutId id="2147483789" r:id="rId9"/>
    <p:sldLayoutId id="2147483714" r:id="rId10"/>
    <p:sldLayoutId id="2147483738" r:id="rId11"/>
    <p:sldLayoutId id="2147483739" r:id="rId12"/>
    <p:sldLayoutId id="2147483780" r:id="rId13"/>
    <p:sldLayoutId id="2147483773" r:id="rId14"/>
    <p:sldLayoutId id="2147483800" r:id="rId15"/>
    <p:sldLayoutId id="2147483688" r:id="rId16"/>
    <p:sldLayoutId id="2147483801" r:id="rId17"/>
    <p:sldLayoutId id="2147483802" r:id="rId18"/>
    <p:sldLayoutId id="2147483803" r:id="rId19"/>
    <p:sldLayoutId id="2147483744" r:id="rId20"/>
    <p:sldLayoutId id="2147483793" r:id="rId21"/>
    <p:sldLayoutId id="2147483772" r:id="rId22"/>
    <p:sldLayoutId id="2147483767" r:id="rId23"/>
    <p:sldLayoutId id="2147483769" r:id="rId24"/>
    <p:sldLayoutId id="2147483771" r:id="rId25"/>
    <p:sldLayoutId id="2147483770" r:id="rId26"/>
    <p:sldLayoutId id="2147483732" r:id="rId27"/>
    <p:sldLayoutId id="2147483794" r:id="rId28"/>
    <p:sldLayoutId id="2147483733" r:id="rId29"/>
    <p:sldLayoutId id="2147483747" r:id="rId30"/>
    <p:sldLayoutId id="2147483818" r:id="rId31"/>
    <p:sldLayoutId id="2147483805" r:id="rId32"/>
    <p:sldLayoutId id="2147483806" r:id="rId33"/>
    <p:sldLayoutId id="2147483750" r:id="rId34"/>
    <p:sldLayoutId id="2147483765" r:id="rId35"/>
    <p:sldLayoutId id="2147483781" r:id="rId36"/>
    <p:sldLayoutId id="2147483809" r:id="rId37"/>
    <p:sldLayoutId id="2147483808" r:id="rId38"/>
    <p:sldLayoutId id="2147483807" r:id="rId39"/>
    <p:sldLayoutId id="2147483819" r:id="rId40"/>
    <p:sldLayoutId id="2147483754" r:id="rId41"/>
    <p:sldLayoutId id="2147483755" r:id="rId42"/>
    <p:sldLayoutId id="2147483759" r:id="rId43"/>
    <p:sldLayoutId id="2147483753" r:id="rId44"/>
    <p:sldLayoutId id="2147483763" r:id="rId45"/>
    <p:sldLayoutId id="2147483762" r:id="rId46"/>
    <p:sldLayoutId id="2147483758" r:id="rId47"/>
    <p:sldLayoutId id="2147483756" r:id="rId48"/>
    <p:sldLayoutId id="2147483798" r:id="rId49"/>
    <p:sldLayoutId id="2147483797" r:id="rId50"/>
    <p:sldLayoutId id="2147483896" r:id="rId5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F405B">
            <a:alpha val="25098"/>
          </a:srgb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5841" b="20523"/>
          <a:stretch/>
        </p:blipFill>
        <p:spPr>
          <a:xfrm>
            <a:off x="0" y="0"/>
            <a:ext cx="12192000" cy="5172364"/>
          </a:xfrm>
          <a:prstGeom prst="rect">
            <a:avLst/>
          </a:prstGeom>
          <a:effectLst>
            <a:glow>
              <a:schemeClr val="accent1"/>
            </a:glow>
            <a:reflection endPos="0" dir="5400000" sy="-100000" algn="bl" rotWithShape="0"/>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6257" y="228600"/>
            <a:ext cx="7719487" cy="1066800"/>
          </a:xfrm>
          <a:prstGeom prst="rect">
            <a:avLst/>
          </a:prstGeom>
          <a:effectLst>
            <a:glow rad="1905000">
              <a:schemeClr val="bg1">
                <a:alpha val="38000"/>
              </a:schemeClr>
            </a:glow>
            <a:outerShdw blurRad="1079500" dist="127000" dir="5400000" sx="161000" sy="161000" algn="ctr" rotWithShape="0">
              <a:schemeClr val="bg1">
                <a:alpha val="44000"/>
              </a:schemeClr>
            </a:outerShdw>
          </a:effectLst>
        </p:spPr>
      </p:pic>
      <p:sp>
        <p:nvSpPr>
          <p:cNvPr id="4" name="TextBox 3"/>
          <p:cNvSpPr txBox="1"/>
          <p:nvPr userDrawn="1"/>
        </p:nvSpPr>
        <p:spPr>
          <a:xfrm>
            <a:off x="10744200" y="4876800"/>
            <a:ext cx="1600200" cy="230832"/>
          </a:xfrm>
          <a:prstGeom prst="rect">
            <a:avLst/>
          </a:prstGeom>
          <a:noFill/>
        </p:spPr>
        <p:txBody>
          <a:bodyPr wrap="square" rtlCol="0">
            <a:spAutoFit/>
          </a:bodyPr>
          <a:lstStyle/>
          <a:p>
            <a:r>
              <a:rPr lang="en-US" sz="900" i="1" dirty="0">
                <a:solidFill>
                  <a:schemeClr val="bg1"/>
                </a:solidFill>
              </a:rPr>
              <a:t>Photo credit: Ernesto Ruiz</a:t>
            </a:r>
          </a:p>
        </p:txBody>
      </p:sp>
    </p:spTree>
    <p:extLst>
      <p:ext uri="{BB962C8B-B14F-4D97-AF65-F5344CB8AC3E}">
        <p14:creationId xmlns:p14="http://schemas.microsoft.com/office/powerpoint/2010/main" val="323260802"/>
      </p:ext>
    </p:extLst>
  </p:cSld>
  <p:clrMap bg1="lt1" tx1="dk1" bg2="lt2" tx2="dk2" accent1="accent1" accent2="accent2" accent3="accent3" accent4="accent4" accent5="accent5" accent6="accent6" hlink="hlink" folHlink="folHlink"/>
  <p:sldLayoutIdLst>
    <p:sldLayoutId id="2147483898" r:id="rId1"/>
  </p:sldLayoutIdLst>
  <p:hf sldNum="0" hdr="0" ftr="0" dt="0"/>
  <p:txStyles>
    <p:titleStyle>
      <a:lvl1pPr algn="l" rtl="0" eaLnBrk="1" fontAlgn="base" hangingPunct="1">
        <a:spcBef>
          <a:spcPct val="0"/>
        </a:spcBef>
        <a:spcAft>
          <a:spcPct val="0"/>
        </a:spcAft>
        <a:defRPr sz="4000" kern="1200">
          <a:solidFill>
            <a:srgbClr val="08202E"/>
          </a:solidFill>
          <a:latin typeface="+mj-lt"/>
          <a:ea typeface="+mj-ea"/>
          <a:cs typeface="+mj-cs"/>
        </a:defRPr>
      </a:lvl1pPr>
      <a:lvl2pPr algn="l" rtl="0" eaLnBrk="1" fontAlgn="base" hangingPunct="1">
        <a:spcBef>
          <a:spcPct val="0"/>
        </a:spcBef>
        <a:spcAft>
          <a:spcPct val="0"/>
        </a:spcAft>
        <a:defRPr sz="4000">
          <a:solidFill>
            <a:srgbClr val="08202E"/>
          </a:solidFill>
          <a:latin typeface="Avenir Next Demi Bold" panose="020B0703020202020204" pitchFamily="34" charset="0"/>
        </a:defRPr>
      </a:lvl2pPr>
      <a:lvl3pPr algn="l" rtl="0" eaLnBrk="1" fontAlgn="base" hangingPunct="1">
        <a:spcBef>
          <a:spcPct val="0"/>
        </a:spcBef>
        <a:spcAft>
          <a:spcPct val="0"/>
        </a:spcAft>
        <a:defRPr sz="4000">
          <a:solidFill>
            <a:srgbClr val="08202E"/>
          </a:solidFill>
          <a:latin typeface="Avenir Next Demi Bold" panose="020B0703020202020204" pitchFamily="34" charset="0"/>
        </a:defRPr>
      </a:lvl3pPr>
      <a:lvl4pPr algn="l" rtl="0" eaLnBrk="1" fontAlgn="base" hangingPunct="1">
        <a:spcBef>
          <a:spcPct val="0"/>
        </a:spcBef>
        <a:spcAft>
          <a:spcPct val="0"/>
        </a:spcAft>
        <a:defRPr sz="4000">
          <a:solidFill>
            <a:srgbClr val="08202E"/>
          </a:solidFill>
          <a:latin typeface="Avenir Next Demi Bold" panose="020B0703020202020204" pitchFamily="34" charset="0"/>
        </a:defRPr>
      </a:lvl4pPr>
      <a:lvl5pPr algn="l" rtl="0" eaLnBrk="1" fontAlgn="base" hangingPunct="1">
        <a:spcBef>
          <a:spcPct val="0"/>
        </a:spcBef>
        <a:spcAft>
          <a:spcPct val="0"/>
        </a:spcAft>
        <a:defRPr sz="4000">
          <a:solidFill>
            <a:srgbClr val="08202E"/>
          </a:solidFill>
          <a:latin typeface="Avenir Next Demi Bold" panose="020B0703020202020204" pitchFamily="34" charset="0"/>
        </a:defRPr>
      </a:lvl5pPr>
      <a:lvl6pPr marL="457200" algn="l" rtl="0" eaLnBrk="1" fontAlgn="base" hangingPunct="1">
        <a:spcBef>
          <a:spcPct val="0"/>
        </a:spcBef>
        <a:spcAft>
          <a:spcPct val="0"/>
        </a:spcAft>
        <a:defRPr sz="5000">
          <a:solidFill>
            <a:schemeClr val="tx2"/>
          </a:solidFill>
          <a:latin typeface="Avenir Next Demi Bold" panose="020B0703020202020204" pitchFamily="34" charset="0"/>
        </a:defRPr>
      </a:lvl6pPr>
      <a:lvl7pPr marL="914400" algn="l" rtl="0" eaLnBrk="1" fontAlgn="base" hangingPunct="1">
        <a:spcBef>
          <a:spcPct val="0"/>
        </a:spcBef>
        <a:spcAft>
          <a:spcPct val="0"/>
        </a:spcAft>
        <a:defRPr sz="5000">
          <a:solidFill>
            <a:schemeClr val="tx2"/>
          </a:solidFill>
          <a:latin typeface="Avenir Next Demi Bold" panose="020B0703020202020204" pitchFamily="34" charset="0"/>
        </a:defRPr>
      </a:lvl7pPr>
      <a:lvl8pPr marL="1371600" algn="l" rtl="0" eaLnBrk="1" fontAlgn="base" hangingPunct="1">
        <a:spcBef>
          <a:spcPct val="0"/>
        </a:spcBef>
        <a:spcAft>
          <a:spcPct val="0"/>
        </a:spcAft>
        <a:defRPr sz="5000">
          <a:solidFill>
            <a:schemeClr val="tx2"/>
          </a:solidFill>
          <a:latin typeface="Avenir Next Demi Bold" panose="020B0703020202020204" pitchFamily="34" charset="0"/>
        </a:defRPr>
      </a:lvl8pPr>
      <a:lvl9pPr marL="1828800" algn="l" rtl="0" eaLnBrk="1" fontAlgn="base" hangingPunct="1">
        <a:spcBef>
          <a:spcPct val="0"/>
        </a:spcBef>
        <a:spcAft>
          <a:spcPct val="0"/>
        </a:spcAft>
        <a:defRPr sz="5000">
          <a:solidFill>
            <a:schemeClr val="tx2"/>
          </a:solidFill>
          <a:latin typeface="Avenir Next Demi Bold" panose="020B0703020202020204" pitchFamily="34" charset="0"/>
        </a:defRPr>
      </a:lvl9pPr>
    </p:titleStyle>
    <p:bodyStyle>
      <a:lvl1pPr marL="273050" indent="-273050" algn="l" rtl="0" eaLnBrk="1" fontAlgn="base" hangingPunct="1">
        <a:spcBef>
          <a:spcPct val="20000"/>
        </a:spcBef>
        <a:spcAft>
          <a:spcPct val="0"/>
        </a:spcAft>
        <a:buClr>
          <a:srgbClr val="08202E"/>
        </a:buClr>
        <a:buSzPct val="95000"/>
        <a:buFont typeface="Wingdings 2" panose="05020102010507070707" pitchFamily="18" charset="2"/>
        <a:buChar char=""/>
        <a:defRPr sz="2600" kern="1200">
          <a:solidFill>
            <a:srgbClr val="08202E"/>
          </a:solidFill>
          <a:latin typeface="+mn-lt"/>
          <a:ea typeface="+mn-ea"/>
          <a:cs typeface="+mn-cs"/>
        </a:defRPr>
      </a:lvl1pPr>
      <a:lvl2pPr marL="639763" indent="-246063" algn="l" rtl="0" eaLnBrk="1" fontAlgn="base" hangingPunct="1">
        <a:spcBef>
          <a:spcPct val="20000"/>
        </a:spcBef>
        <a:spcAft>
          <a:spcPct val="0"/>
        </a:spcAft>
        <a:buClr>
          <a:srgbClr val="08202E"/>
        </a:buClr>
        <a:buSzPct val="85000"/>
        <a:buFont typeface="Wingdings 2" panose="05020102010507070707" pitchFamily="18" charset="2"/>
        <a:buChar char=""/>
        <a:defRPr sz="2400" kern="1200">
          <a:solidFill>
            <a:srgbClr val="08202E"/>
          </a:solidFill>
          <a:latin typeface="+mn-lt"/>
          <a:ea typeface="+mn-ea"/>
          <a:cs typeface="+mn-cs"/>
        </a:defRPr>
      </a:lvl2pPr>
      <a:lvl3pPr marL="914400" indent="-246063" algn="l" rtl="0" eaLnBrk="1" fontAlgn="base" hangingPunct="1">
        <a:spcBef>
          <a:spcPct val="20000"/>
        </a:spcBef>
        <a:spcAft>
          <a:spcPct val="0"/>
        </a:spcAft>
        <a:buClr>
          <a:srgbClr val="08202E"/>
        </a:buClr>
        <a:buSzPct val="70000"/>
        <a:buFont typeface="Wingdings 2" panose="05020102010507070707" pitchFamily="18" charset="2"/>
        <a:buChar char=""/>
        <a:defRPr sz="2100" kern="1200">
          <a:solidFill>
            <a:srgbClr val="08202E"/>
          </a:solidFill>
          <a:latin typeface="+mn-lt"/>
          <a:ea typeface="+mn-ea"/>
          <a:cs typeface="+mn-cs"/>
        </a:defRPr>
      </a:lvl3pPr>
      <a:lvl4pPr marL="1187450" indent="-209550" algn="l" rtl="0" eaLnBrk="1" fontAlgn="base" hangingPunct="1">
        <a:spcBef>
          <a:spcPct val="20000"/>
        </a:spcBef>
        <a:spcAft>
          <a:spcPct val="0"/>
        </a:spcAft>
        <a:buClr>
          <a:srgbClr val="08202E"/>
        </a:buClr>
        <a:buSzPct val="65000"/>
        <a:buFont typeface="Wingdings 2" panose="05020102010507070707" pitchFamily="18" charset="2"/>
        <a:buChar char=""/>
        <a:defRPr sz="2000" kern="1200">
          <a:solidFill>
            <a:srgbClr val="08202E"/>
          </a:solidFill>
          <a:latin typeface="+mn-lt"/>
          <a:ea typeface="+mn-ea"/>
          <a:cs typeface="+mn-cs"/>
        </a:defRPr>
      </a:lvl4pPr>
      <a:lvl5pPr marL="1462088" indent="-209550" algn="l" rtl="0" eaLnBrk="1" fontAlgn="base" hangingPunct="1">
        <a:spcBef>
          <a:spcPct val="20000"/>
        </a:spcBef>
        <a:spcAft>
          <a:spcPct val="0"/>
        </a:spcAft>
        <a:buClr>
          <a:srgbClr val="08202E"/>
        </a:buClr>
        <a:buSzPct val="65000"/>
        <a:buFont typeface="Wingdings 2" panose="05020102010507070707" pitchFamily="18" charset="2"/>
        <a:buChar char=""/>
        <a:defRPr sz="2000" kern="1200">
          <a:solidFill>
            <a:srgbClr val="08202E"/>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2050" name="Title Placeholder 8"/>
          <p:cNvSpPr>
            <a:spLocks noGrp="1"/>
          </p:cNvSpPr>
          <p:nvPr>
            <p:ph type="title"/>
          </p:nvPr>
        </p:nvSpPr>
        <p:spPr bwMode="auto">
          <a:xfrm>
            <a:off x="609600" y="515938"/>
            <a:ext cx="1097280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2051" name="Text Placeholder 29"/>
          <p:cNvSpPr>
            <a:spLocks noGrp="1"/>
          </p:cNvSpPr>
          <p:nvPr>
            <p:ph type="body" idx="1"/>
          </p:nvPr>
        </p:nvSpPr>
        <p:spPr bwMode="auto">
          <a:xfrm>
            <a:off x="609600" y="1524000"/>
            <a:ext cx="1097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246717663"/>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Lst>
  <p:hf sldNum="0" hdr="0" ftr="0" dt="0"/>
  <p:txStyles>
    <p:titleStyle>
      <a:lvl1pPr algn="l" rtl="0" eaLnBrk="0" fontAlgn="base" hangingPunct="0">
        <a:spcBef>
          <a:spcPct val="0"/>
        </a:spcBef>
        <a:spcAft>
          <a:spcPct val="0"/>
        </a:spcAft>
        <a:defRPr sz="4000" b="1" kern="1200">
          <a:solidFill>
            <a:srgbClr val="000000"/>
          </a:solidFill>
          <a:latin typeface="+mj-lt"/>
          <a:ea typeface="+mj-ea"/>
          <a:cs typeface="+mj-cs"/>
        </a:defRPr>
      </a:lvl1pPr>
      <a:lvl2pPr algn="l" rtl="0" eaLnBrk="0" fontAlgn="base" hangingPunct="0">
        <a:spcBef>
          <a:spcPct val="0"/>
        </a:spcBef>
        <a:spcAft>
          <a:spcPct val="0"/>
        </a:spcAft>
        <a:defRPr sz="4000" b="1">
          <a:solidFill>
            <a:srgbClr val="000000"/>
          </a:solidFill>
          <a:latin typeface="Avenir Next Demi Bold" panose="020B0703020202020204" pitchFamily="34" charset="0"/>
        </a:defRPr>
      </a:lvl2pPr>
      <a:lvl3pPr algn="l" rtl="0" eaLnBrk="0" fontAlgn="base" hangingPunct="0">
        <a:spcBef>
          <a:spcPct val="0"/>
        </a:spcBef>
        <a:spcAft>
          <a:spcPct val="0"/>
        </a:spcAft>
        <a:defRPr sz="4000" b="1">
          <a:solidFill>
            <a:srgbClr val="000000"/>
          </a:solidFill>
          <a:latin typeface="Avenir Next Demi Bold" panose="020B0703020202020204" pitchFamily="34" charset="0"/>
        </a:defRPr>
      </a:lvl3pPr>
      <a:lvl4pPr algn="l" rtl="0" eaLnBrk="0" fontAlgn="base" hangingPunct="0">
        <a:spcBef>
          <a:spcPct val="0"/>
        </a:spcBef>
        <a:spcAft>
          <a:spcPct val="0"/>
        </a:spcAft>
        <a:defRPr sz="4000" b="1">
          <a:solidFill>
            <a:srgbClr val="000000"/>
          </a:solidFill>
          <a:latin typeface="Avenir Next Demi Bold" panose="020B0703020202020204" pitchFamily="34" charset="0"/>
        </a:defRPr>
      </a:lvl4pPr>
      <a:lvl5pPr algn="l" rtl="0" eaLnBrk="0" fontAlgn="base" hangingPunct="0">
        <a:spcBef>
          <a:spcPct val="0"/>
        </a:spcBef>
        <a:spcAft>
          <a:spcPct val="0"/>
        </a:spcAft>
        <a:defRPr sz="4000" b="1">
          <a:solidFill>
            <a:srgbClr val="000000"/>
          </a:solidFill>
          <a:latin typeface="Avenir Next Demi Bold" panose="020B0703020202020204" pitchFamily="34" charset="0"/>
        </a:defRPr>
      </a:lvl5pPr>
      <a:lvl6pPr marL="457200" algn="l" rtl="0" eaLnBrk="1" fontAlgn="base" hangingPunct="1">
        <a:spcBef>
          <a:spcPct val="0"/>
        </a:spcBef>
        <a:spcAft>
          <a:spcPct val="0"/>
        </a:spcAft>
        <a:defRPr sz="5000">
          <a:solidFill>
            <a:schemeClr val="tx2"/>
          </a:solidFill>
          <a:latin typeface="Avenir Next Demi Bold" panose="020B0703020202020204" pitchFamily="34" charset="0"/>
        </a:defRPr>
      </a:lvl6pPr>
      <a:lvl7pPr marL="914400" algn="l" rtl="0" eaLnBrk="1" fontAlgn="base" hangingPunct="1">
        <a:spcBef>
          <a:spcPct val="0"/>
        </a:spcBef>
        <a:spcAft>
          <a:spcPct val="0"/>
        </a:spcAft>
        <a:defRPr sz="5000">
          <a:solidFill>
            <a:schemeClr val="tx2"/>
          </a:solidFill>
          <a:latin typeface="Avenir Next Demi Bold" panose="020B0703020202020204" pitchFamily="34" charset="0"/>
        </a:defRPr>
      </a:lvl7pPr>
      <a:lvl8pPr marL="1371600" algn="l" rtl="0" eaLnBrk="1" fontAlgn="base" hangingPunct="1">
        <a:spcBef>
          <a:spcPct val="0"/>
        </a:spcBef>
        <a:spcAft>
          <a:spcPct val="0"/>
        </a:spcAft>
        <a:defRPr sz="5000">
          <a:solidFill>
            <a:schemeClr val="tx2"/>
          </a:solidFill>
          <a:latin typeface="Avenir Next Demi Bold" panose="020B0703020202020204" pitchFamily="34" charset="0"/>
        </a:defRPr>
      </a:lvl8pPr>
      <a:lvl9pPr marL="1828800" algn="l" rtl="0" eaLnBrk="1" fontAlgn="base" hangingPunct="1">
        <a:spcBef>
          <a:spcPct val="0"/>
        </a:spcBef>
        <a:spcAft>
          <a:spcPct val="0"/>
        </a:spcAft>
        <a:defRPr sz="5000">
          <a:solidFill>
            <a:schemeClr val="tx2"/>
          </a:solidFill>
          <a:latin typeface="Avenir Next Demi Bold" panose="020B0703020202020204" pitchFamily="34" charset="0"/>
        </a:defRPr>
      </a:lvl9pPr>
    </p:titleStyle>
    <p:bodyStyle>
      <a:lvl1pPr marL="273050" indent="-273050" algn="l" rtl="0" eaLnBrk="0" fontAlgn="base" hangingPunct="0">
        <a:spcBef>
          <a:spcPct val="20000"/>
        </a:spcBef>
        <a:spcAft>
          <a:spcPct val="0"/>
        </a:spcAft>
        <a:buClr>
          <a:srgbClr val="08202E"/>
        </a:buClr>
        <a:buSzPct val="95000"/>
        <a:buFont typeface="Wingdings 2" panose="05020102010507070707" pitchFamily="18" charset="2"/>
        <a:buChar char=""/>
        <a:defRPr sz="2600" kern="1200">
          <a:solidFill>
            <a:srgbClr val="000000"/>
          </a:solidFill>
          <a:latin typeface="Myriad Pro (Body)"/>
          <a:ea typeface="+mn-ea"/>
          <a:cs typeface="+mn-cs"/>
        </a:defRPr>
      </a:lvl1pPr>
      <a:lvl2pPr marL="639763" indent="-246063" algn="l" rtl="0" eaLnBrk="0" fontAlgn="base" hangingPunct="0">
        <a:spcBef>
          <a:spcPct val="20000"/>
        </a:spcBef>
        <a:spcAft>
          <a:spcPct val="0"/>
        </a:spcAft>
        <a:buClr>
          <a:srgbClr val="08202E"/>
        </a:buClr>
        <a:buSzPct val="85000"/>
        <a:buFont typeface="Wingdings 2" panose="05020102010507070707" pitchFamily="18" charset="2"/>
        <a:buChar char=""/>
        <a:defRPr sz="2400" kern="1200">
          <a:solidFill>
            <a:srgbClr val="000000"/>
          </a:solidFill>
          <a:latin typeface="Myriad Pro (Body)"/>
          <a:ea typeface="+mn-ea"/>
          <a:cs typeface="+mn-cs"/>
        </a:defRPr>
      </a:lvl2pPr>
      <a:lvl3pPr marL="914400" indent="-246063" algn="l" rtl="0" eaLnBrk="0" fontAlgn="base" hangingPunct="0">
        <a:spcBef>
          <a:spcPct val="20000"/>
        </a:spcBef>
        <a:spcAft>
          <a:spcPct val="0"/>
        </a:spcAft>
        <a:buClr>
          <a:srgbClr val="08202E"/>
        </a:buClr>
        <a:buSzPct val="70000"/>
        <a:buFont typeface="Wingdings 2" panose="05020102010507070707" pitchFamily="18" charset="2"/>
        <a:buChar char=""/>
        <a:defRPr sz="2100" kern="1200">
          <a:solidFill>
            <a:srgbClr val="000000"/>
          </a:solidFill>
          <a:latin typeface="Myriad Pro (Body)"/>
          <a:ea typeface="+mn-ea"/>
          <a:cs typeface="+mn-cs"/>
        </a:defRPr>
      </a:lvl3pPr>
      <a:lvl4pPr marL="1187450" indent="-209550" algn="l" rtl="0" eaLnBrk="0" fontAlgn="base" hangingPunct="0">
        <a:spcBef>
          <a:spcPct val="20000"/>
        </a:spcBef>
        <a:spcAft>
          <a:spcPct val="0"/>
        </a:spcAft>
        <a:buClr>
          <a:srgbClr val="08202E"/>
        </a:buClr>
        <a:buSzPct val="65000"/>
        <a:buFont typeface="Wingdings 2" panose="05020102010507070707" pitchFamily="18" charset="2"/>
        <a:buChar char=""/>
        <a:defRPr sz="2000" kern="1200">
          <a:solidFill>
            <a:srgbClr val="000000"/>
          </a:solidFill>
          <a:latin typeface="Myriad Pro (Body)"/>
          <a:ea typeface="+mn-ea"/>
          <a:cs typeface="+mn-cs"/>
        </a:defRPr>
      </a:lvl4pPr>
      <a:lvl5pPr marL="1462088" indent="-209550" algn="l" rtl="0" eaLnBrk="0" fontAlgn="base" hangingPunct="0">
        <a:spcBef>
          <a:spcPct val="20000"/>
        </a:spcBef>
        <a:spcAft>
          <a:spcPct val="0"/>
        </a:spcAft>
        <a:buClr>
          <a:srgbClr val="08202E"/>
        </a:buClr>
        <a:buSzPct val="65000"/>
        <a:buFont typeface="Wingdings 2" panose="05020102010507070707" pitchFamily="18" charset="2"/>
        <a:buChar char=""/>
        <a:defRPr sz="2000" kern="1200">
          <a:solidFill>
            <a:srgbClr val="000000"/>
          </a:solidFill>
          <a:latin typeface="Myriad Pro (Body)"/>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38735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L="914400" marR="0" lvl="1" indent="-361950"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2"/>
                </a:solidFill>
                <a:latin typeface="Calibri"/>
                <a:ea typeface="Calibri"/>
                <a:cs typeface="Calibri"/>
                <a:sym typeface="Calibri"/>
              </a:defRPr>
            </a:lvl1pPr>
            <a:lvl2pPr marL="0" marR="0" lvl="1" indent="0" algn="r" rtl="0">
              <a:spcBef>
                <a:spcPts val="0"/>
              </a:spcBef>
              <a:buNone/>
              <a:defRPr sz="1200" b="0" i="0" u="none" strike="noStrike" cap="none">
                <a:solidFill>
                  <a:schemeClr val="dk2"/>
                </a:solidFill>
                <a:latin typeface="Calibri"/>
                <a:ea typeface="Calibri"/>
                <a:cs typeface="Calibri"/>
                <a:sym typeface="Calibri"/>
              </a:defRPr>
            </a:lvl2pPr>
            <a:lvl3pPr marL="0" marR="0" lvl="2" indent="0" algn="r" rtl="0">
              <a:spcBef>
                <a:spcPts val="0"/>
              </a:spcBef>
              <a:buNone/>
              <a:defRPr sz="1200" b="0" i="0" u="none" strike="noStrike" cap="none">
                <a:solidFill>
                  <a:schemeClr val="dk2"/>
                </a:solidFill>
                <a:latin typeface="Calibri"/>
                <a:ea typeface="Calibri"/>
                <a:cs typeface="Calibri"/>
                <a:sym typeface="Calibri"/>
              </a:defRPr>
            </a:lvl3pPr>
            <a:lvl4pPr marL="0" marR="0" lvl="3" indent="0" algn="r" rtl="0">
              <a:spcBef>
                <a:spcPts val="0"/>
              </a:spcBef>
              <a:buNone/>
              <a:defRPr sz="1200" b="0" i="0" u="none" strike="noStrike" cap="none">
                <a:solidFill>
                  <a:schemeClr val="dk2"/>
                </a:solidFill>
                <a:latin typeface="Calibri"/>
                <a:ea typeface="Calibri"/>
                <a:cs typeface="Calibri"/>
                <a:sym typeface="Calibri"/>
              </a:defRPr>
            </a:lvl4pPr>
            <a:lvl5pPr marL="0" marR="0" lvl="4" indent="0" algn="r" rtl="0">
              <a:spcBef>
                <a:spcPts val="0"/>
              </a:spcBef>
              <a:buNone/>
              <a:defRPr sz="1200" b="0" i="0" u="none" strike="noStrike" cap="none">
                <a:solidFill>
                  <a:schemeClr val="dk2"/>
                </a:solidFill>
                <a:latin typeface="Calibri"/>
                <a:ea typeface="Calibri"/>
                <a:cs typeface="Calibri"/>
                <a:sym typeface="Calibri"/>
              </a:defRPr>
            </a:lvl5pPr>
            <a:lvl6pPr marL="0" marR="0" lvl="5" indent="0" algn="r" rtl="0">
              <a:spcBef>
                <a:spcPts val="0"/>
              </a:spcBef>
              <a:buNone/>
              <a:defRPr sz="1200" b="0" i="0" u="none" strike="noStrike" cap="none">
                <a:solidFill>
                  <a:schemeClr val="dk2"/>
                </a:solidFill>
                <a:latin typeface="Calibri"/>
                <a:ea typeface="Calibri"/>
                <a:cs typeface="Calibri"/>
                <a:sym typeface="Calibri"/>
              </a:defRPr>
            </a:lvl6pPr>
            <a:lvl7pPr marL="0" marR="0" lvl="6" indent="0" algn="r" rtl="0">
              <a:spcBef>
                <a:spcPts val="0"/>
              </a:spcBef>
              <a:buNone/>
              <a:defRPr sz="1200" b="0" i="0" u="none" strike="noStrike" cap="none">
                <a:solidFill>
                  <a:schemeClr val="dk2"/>
                </a:solidFill>
                <a:latin typeface="Calibri"/>
                <a:ea typeface="Calibri"/>
                <a:cs typeface="Calibri"/>
                <a:sym typeface="Calibri"/>
              </a:defRPr>
            </a:lvl7pPr>
            <a:lvl8pPr marL="0" marR="0" lvl="7" indent="0" algn="r" rtl="0">
              <a:spcBef>
                <a:spcPts val="0"/>
              </a:spcBef>
              <a:buNone/>
              <a:defRPr sz="1200" b="0" i="0" u="none" strike="noStrike" cap="none">
                <a:solidFill>
                  <a:schemeClr val="dk2"/>
                </a:solidFill>
                <a:latin typeface="Calibri"/>
                <a:ea typeface="Calibri"/>
                <a:cs typeface="Calibri"/>
                <a:sym typeface="Calibri"/>
              </a:defRPr>
            </a:lvl8pPr>
            <a:lvl9pPr marL="0" marR="0" lvl="8" indent="0" algn="r" rtl="0">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97458771"/>
      </p:ext>
    </p:extLst>
  </p:cSld>
  <p:clrMap bg1="lt1" tx1="dk1" bg2="dk2"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 id="2147483923" r:id="rId18"/>
    <p:sldLayoutId id="2147483924" r:id="rId19"/>
    <p:sldLayoutId id="2147483925" r:id="rId20"/>
    <p:sldLayoutId id="2147483926" r:id="rId21"/>
    <p:sldLayoutId id="2147483927" r:id="rId22"/>
    <p:sldLayoutId id="2147483928" r:id="rId23"/>
    <p:sldLayoutId id="2147483929" r:id="rId24"/>
    <p:sldLayoutId id="2147483930" r:id="rId25"/>
    <p:sldLayoutId id="2147483931" r:id="rId26"/>
    <p:sldLayoutId id="2147483932" r:id="rId27"/>
    <p:sldLayoutId id="2147483933" r:id="rId28"/>
    <p:sldLayoutId id="2147483934" r:id="rId29"/>
    <p:sldLayoutId id="2147483935" r:id="rId30"/>
    <p:sldLayoutId id="2147483936" r:id="rId31"/>
    <p:sldLayoutId id="2147483937" r:id="rId32"/>
    <p:sldLayoutId id="2147483938" r:id="rId33"/>
    <p:sldLayoutId id="2147483939" r:id="rId34"/>
    <p:sldLayoutId id="2147483940" r:id="rId35"/>
    <p:sldLayoutId id="2147483941" r:id="rId36"/>
    <p:sldLayoutId id="2147483942" r:id="rId37"/>
    <p:sldLayoutId id="2147483943" r:id="rId38"/>
    <p:sldLayoutId id="2147483944" r:id="rId39"/>
    <p:sldLayoutId id="2147483945" r:id="rId40"/>
    <p:sldLayoutId id="2147483946" r:id="rId41"/>
    <p:sldLayoutId id="2147483947" r:id="rId42"/>
    <p:sldLayoutId id="2147483948" r:id="rId43"/>
    <p:sldLayoutId id="2147483949" r:id="rId44"/>
    <p:sldLayoutId id="2147483950" r:id="rId45"/>
    <p:sldLayoutId id="2147483951" r:id="rId46"/>
    <p:sldLayoutId id="2147483952" r:id="rId47"/>
    <p:sldLayoutId id="2147483953" r:id="rId48"/>
    <p:sldLayoutId id="2147483954" r:id="rId4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www.mngeo.state.mn.us/workgroup/archiving/" TargetMode="External"/><Relationship Id="rId2" Type="http://schemas.openxmlformats.org/officeDocument/2006/relationships/notesSlide" Target="../notesSlides/notesSlide20.xml"/><Relationship Id="rId1" Type="http://schemas.openxmlformats.org/officeDocument/2006/relationships/slideLayout" Target="../slideLayouts/slideLayout58.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hyperlink" Target="http://www.mngeo.state.mn.us/workgroup/archiving/Archiving_Implementation_Workgroup_Final_Report.pdf" TargetMode="External"/><Relationship Id="rId2" Type="http://schemas.openxmlformats.org/officeDocument/2006/relationships/notesSlide" Target="../notesSlides/notesSlide22.xml"/><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3" Type="http://schemas.openxmlformats.org/officeDocument/2006/relationships/hyperlink" Target="http://www.mngeo.state.mn.us/workgroup/archiving/Archiving_Implementation_Workgroup_Final_Report.pdf" TargetMode="External"/><Relationship Id="rId2" Type="http://schemas.openxmlformats.org/officeDocument/2006/relationships/notesSlide" Target="../notesSlides/notesSlide23.xml"/><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3" Type="http://schemas.openxmlformats.org/officeDocument/2006/relationships/hyperlink" Target="http://www.mngeo.state.mn.us/workgroup/archiving/Archiving_Implementation_Workgroup_Final_Report.pdf" TargetMode="External"/><Relationship Id="rId2" Type="http://schemas.openxmlformats.org/officeDocument/2006/relationships/notesSlide" Target="../notesSlides/notesSlide24.xml"/><Relationship Id="rId1" Type="http://schemas.openxmlformats.org/officeDocument/2006/relationships/slideLayout" Target="../slideLayouts/slideLayout58.xml"/><Relationship Id="rId4" Type="http://schemas.openxmlformats.org/officeDocument/2006/relationships/hyperlink" Target="http://www.mngeo.state.mn.us/workgroup/archiving/Archiving_Strategy_Report.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3" Type="http://schemas.openxmlformats.org/officeDocument/2006/relationships/hyperlink" Target="http://www.mngeo.state.mn.us/workgroup/archiving/Archiving_Implementation_Workgroup_Final_Report.pdf" TargetMode="External"/><Relationship Id="rId2" Type="http://schemas.openxmlformats.org/officeDocument/2006/relationships/notesSlide" Target="../notesSlides/notesSlide27.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www.mngeo.state.mn.us/workgroup/archiving/Archiving_Implementation_Workgroup_Final_Report.pdf" TargetMode="External"/><Relationship Id="rId2" Type="http://schemas.openxmlformats.org/officeDocument/2006/relationships/notesSlide" Target="../notesSlides/notesSlide28.xml"/><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www.mngeo.state.mn.us/workgroup/archiving/Archiving_Implementation_Workgroup_Final_Report.pdf" TargetMode="External"/><Relationship Id="rId7" Type="http://schemas.openxmlformats.org/officeDocument/2006/relationships/diagramColors" Target="../diagrams/colors1.xml"/><Relationship Id="rId2" Type="http://schemas.openxmlformats.org/officeDocument/2006/relationships/notesSlide" Target="../notesSlides/notesSlide29.xml"/><Relationship Id="rId1" Type="http://schemas.openxmlformats.org/officeDocument/2006/relationships/slideLayout" Target="../slideLayouts/slideLayout5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5.xml"/></Relationships>
</file>

<file path=ppt/slides/_rels/slide34.xml.rels><?xml version="1.0" encoding="UTF-8" standalone="yes"?>
<Relationships xmlns="http://schemas.openxmlformats.org/package/2006/relationships"><Relationship Id="rId3" Type="http://schemas.openxmlformats.org/officeDocument/2006/relationships/hyperlink" Target="http://www.mngeo.state.mn.us/workgroup/archiving/" TargetMode="External"/><Relationship Id="rId2" Type="http://schemas.openxmlformats.org/officeDocument/2006/relationships/notesSlide" Target="../notesSlides/notesSlide32.xml"/><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3477837"/>
            <a:ext cx="12192000" cy="1295182"/>
          </a:xfrm>
        </p:spPr>
        <p:txBody>
          <a:bodyPr/>
          <a:lstStyle/>
          <a:p>
            <a:r>
              <a:rPr lang="en-US" dirty="0"/>
              <a:t>Minnesota Geospatial Advisory Council</a:t>
            </a:r>
          </a:p>
        </p:txBody>
      </p:sp>
      <p:pic>
        <p:nvPicPr>
          <p:cNvPr id="3" name="Picture Placeholder 2"/>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a:stretch>
            <a:fillRect/>
          </a:stretch>
        </p:blipFill>
        <p:spPr/>
      </p:pic>
      <p:pic>
        <p:nvPicPr>
          <p:cNvPr id="7" name="Picture Placeholder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2192000" cy="3380732"/>
          </a:xfrm>
          <a:prstGeom prst="rect">
            <a:avLst/>
          </a:prstGeom>
        </p:spPr>
      </p:pic>
      <p:sp>
        <p:nvSpPr>
          <p:cNvPr id="9" name="Text Placeholder 2"/>
          <p:cNvSpPr txBox="1">
            <a:spLocks/>
          </p:cNvSpPr>
          <p:nvPr/>
        </p:nvSpPr>
        <p:spPr>
          <a:xfrm>
            <a:off x="2802467" y="5193604"/>
            <a:ext cx="6587067" cy="1097128"/>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0"/>
              </a:spcBef>
              <a:spcAft>
                <a:spcPts val="1000"/>
              </a:spcAft>
              <a:buClr>
                <a:schemeClr val="accent1"/>
              </a:buClr>
              <a:buFont typeface="Arial" panose="020B0604020202020204" pitchFamily="34" charset="0"/>
              <a:buNone/>
              <a:defRPr sz="18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March 3, 2021</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69182"/>
            <a:ext cx="2607995" cy="588818"/>
          </a:xfrm>
          <a:prstGeom prst="rect">
            <a:avLst/>
          </a:prstGeom>
        </p:spPr>
      </p:pic>
    </p:spTree>
    <p:extLst>
      <p:ext uri="{BB962C8B-B14F-4D97-AF65-F5344CB8AC3E}">
        <p14:creationId xmlns:p14="http://schemas.microsoft.com/office/powerpoint/2010/main" val="3315941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9641-BA66-45DF-90A4-2E85FA08CD20}"/>
              </a:ext>
            </a:extLst>
          </p:cNvPr>
          <p:cNvSpPr>
            <a:spLocks noGrp="1"/>
          </p:cNvSpPr>
          <p:nvPr>
            <p:ph type="title"/>
          </p:nvPr>
        </p:nvSpPr>
        <p:spPr>
          <a:xfrm>
            <a:off x="6518474" y="218778"/>
            <a:ext cx="5532012" cy="914400"/>
          </a:xfrm>
        </p:spPr>
        <p:txBody>
          <a:bodyPr>
            <a:normAutofit/>
          </a:bodyPr>
          <a:lstStyle/>
          <a:p>
            <a:r>
              <a:rPr lang="en-US"/>
              <a:t>Lidar Acquisition Updates</a:t>
            </a:r>
            <a:endParaRPr lang="en-US">
              <a:cs typeface="Calibri"/>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5929" b="13135"/>
          <a:stretch/>
        </p:blipFill>
        <p:spPr>
          <a:xfrm>
            <a:off x="334905" y="340907"/>
            <a:ext cx="6742776" cy="6420444"/>
          </a:xfrm>
          <a:prstGeom prst="rect">
            <a:avLst/>
          </a:prstGeom>
          <a:ln w="15875">
            <a:solidFill>
              <a:srgbClr val="003865"/>
            </a:solidFill>
          </a:ln>
        </p:spPr>
      </p:pic>
    </p:spTree>
    <p:extLst>
      <p:ext uri="{BB962C8B-B14F-4D97-AF65-F5344CB8AC3E}">
        <p14:creationId xmlns:p14="http://schemas.microsoft.com/office/powerpoint/2010/main" val="3877661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4065C-C91B-47C4-964E-A6A3490B4DF4}"/>
              </a:ext>
            </a:extLst>
          </p:cNvPr>
          <p:cNvSpPr>
            <a:spLocks noGrp="1"/>
          </p:cNvSpPr>
          <p:nvPr>
            <p:ph type="title"/>
          </p:nvPr>
        </p:nvSpPr>
        <p:spPr/>
        <p:txBody>
          <a:bodyPr/>
          <a:lstStyle/>
          <a:p>
            <a:r>
              <a:rPr lang="en-US">
                <a:ea typeface="+mj-lt"/>
                <a:cs typeface="+mj-lt"/>
              </a:rPr>
              <a:t>Lidar Acquisition Updates</a:t>
            </a:r>
            <a:endParaRPr lang="en-US"/>
          </a:p>
        </p:txBody>
      </p:sp>
      <p:sp>
        <p:nvSpPr>
          <p:cNvPr id="3" name="Content Placeholder 2">
            <a:extLst>
              <a:ext uri="{FF2B5EF4-FFF2-40B4-BE49-F238E27FC236}">
                <a16:creationId xmlns:a16="http://schemas.microsoft.com/office/drawing/2014/main" id="{794310BD-2327-44CA-B028-F2F8CF799518}"/>
              </a:ext>
            </a:extLst>
          </p:cNvPr>
          <p:cNvSpPr>
            <a:spLocks noGrp="1"/>
          </p:cNvSpPr>
          <p:nvPr>
            <p:ph sz="half" idx="1"/>
          </p:nvPr>
        </p:nvSpPr>
        <p:spPr>
          <a:xfrm>
            <a:off x="470503" y="2123261"/>
            <a:ext cx="5181600" cy="4582339"/>
          </a:xfrm>
        </p:spPr>
        <p:txBody>
          <a:bodyPr vert="horz" lIns="91440" tIns="45720" rIns="91440" bIns="45720" rtlCol="0" anchor="t">
            <a:normAutofit fontScale="92500"/>
          </a:bodyPr>
          <a:lstStyle/>
          <a:p>
            <a:r>
              <a:rPr lang="en-US" b="1"/>
              <a:t>Rainy Lake LAB </a:t>
            </a:r>
            <a:r>
              <a:rPr lang="en-US"/>
              <a:t>Kickoff Meeting Thursday 03/04/21</a:t>
            </a:r>
          </a:p>
          <a:p>
            <a:pPr lvl="1"/>
            <a:r>
              <a:rPr lang="en-US"/>
              <a:t>QL1 Lidar to be flown Spring 2021</a:t>
            </a:r>
            <a:endParaRPr lang="en-US">
              <a:cs typeface="Calibri"/>
            </a:endParaRPr>
          </a:p>
          <a:p>
            <a:r>
              <a:rPr lang="en-US"/>
              <a:t>Lake Superior “</a:t>
            </a:r>
            <a:r>
              <a:rPr lang="en-US" b="1">
                <a:solidFill>
                  <a:srgbClr val="003865"/>
                </a:solidFill>
              </a:rPr>
              <a:t>Recommended for funding</a:t>
            </a:r>
            <a:r>
              <a:rPr lang="en-US"/>
              <a:t>” by 3DEP as a Spring 2021 collection</a:t>
            </a:r>
          </a:p>
          <a:p>
            <a:pPr lvl="1"/>
            <a:r>
              <a:rPr lang="en-US"/>
              <a:t>Joint Funding Agreements being finalized</a:t>
            </a:r>
          </a:p>
          <a:p>
            <a:pPr lvl="1"/>
            <a:r>
              <a:rPr lang="en-US"/>
              <a:t>LAB Partners: </a:t>
            </a:r>
            <a:endParaRPr lang="en-US">
              <a:cs typeface="Calibri"/>
            </a:endParaRPr>
          </a:p>
          <a:p>
            <a:pPr lvl="2"/>
            <a:r>
              <a:rPr lang="en-US"/>
              <a:t>USGS, NRCS State and Federal Offices, MN DNR, MnDOT, MnGeo, Lake and St Louis Counties</a:t>
            </a:r>
            <a:endParaRPr lang="en-US">
              <a:cs typeface="Calibri"/>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5844" y="1649542"/>
            <a:ext cx="6043787" cy="4835029"/>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0578AA2E-40A2-4478-B6C2-DD49DA46286F}"/>
              </a:ext>
            </a:extLst>
          </p:cNvPr>
          <p:cNvSpPr txBox="1"/>
          <p:nvPr/>
        </p:nvSpPr>
        <p:spPr>
          <a:xfrm>
            <a:off x="292369" y="1518914"/>
            <a:ext cx="4559549" cy="477054"/>
          </a:xfrm>
          <a:prstGeom prst="rect">
            <a:avLst/>
          </a:prstGeom>
          <a:noFill/>
        </p:spPr>
        <p:txBody>
          <a:bodyPr wrap="square">
            <a:spAutoFit/>
          </a:bodyPr>
          <a:lstStyle/>
          <a:p>
            <a:r>
              <a:rPr kumimoji="0" lang="en-US" sz="2500" b="1" i="0" u="none" strike="noStrike" kern="1200" cap="none" spc="0" normalizeH="0" baseline="0" noProof="0">
                <a:ln>
                  <a:noFill/>
                </a:ln>
                <a:solidFill>
                  <a:srgbClr val="003865"/>
                </a:solidFill>
                <a:effectLst/>
                <a:uLnTx/>
                <a:uFillTx/>
                <a:latin typeface="Calibri"/>
                <a:ea typeface="+mn-ea"/>
                <a:cs typeface="+mn-cs"/>
              </a:rPr>
              <a:t>North East Forested LAA</a:t>
            </a:r>
            <a:endParaRPr lang="en-US" sz="2500" b="1"/>
          </a:p>
        </p:txBody>
      </p:sp>
    </p:spTree>
    <p:extLst>
      <p:ext uri="{BB962C8B-B14F-4D97-AF65-F5344CB8AC3E}">
        <p14:creationId xmlns:p14="http://schemas.microsoft.com/office/powerpoint/2010/main" val="405013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4065C-C91B-47C4-964E-A6A3490B4DF4}"/>
              </a:ext>
            </a:extLst>
          </p:cNvPr>
          <p:cNvSpPr>
            <a:spLocks noGrp="1"/>
          </p:cNvSpPr>
          <p:nvPr>
            <p:ph type="title"/>
          </p:nvPr>
        </p:nvSpPr>
        <p:spPr/>
        <p:txBody>
          <a:bodyPr/>
          <a:lstStyle/>
          <a:p>
            <a:r>
              <a:rPr lang="en-US">
                <a:ea typeface="+mj-lt"/>
                <a:cs typeface="+mj-lt"/>
              </a:rPr>
              <a:t>Lidar Acquisition Updates</a:t>
            </a:r>
            <a:endParaRPr lang="en-US"/>
          </a:p>
        </p:txBody>
      </p:sp>
      <p:sp>
        <p:nvSpPr>
          <p:cNvPr id="3" name="Content Placeholder 2">
            <a:extLst>
              <a:ext uri="{FF2B5EF4-FFF2-40B4-BE49-F238E27FC236}">
                <a16:creationId xmlns:a16="http://schemas.microsoft.com/office/drawing/2014/main" id="{794310BD-2327-44CA-B028-F2F8CF799518}"/>
              </a:ext>
            </a:extLst>
          </p:cNvPr>
          <p:cNvSpPr>
            <a:spLocks noGrp="1"/>
          </p:cNvSpPr>
          <p:nvPr>
            <p:ph sz="half" idx="1"/>
          </p:nvPr>
        </p:nvSpPr>
        <p:spPr>
          <a:xfrm>
            <a:off x="323145" y="2123261"/>
            <a:ext cx="5181600" cy="4582339"/>
          </a:xfrm>
        </p:spPr>
        <p:txBody>
          <a:bodyPr vert="horz" lIns="91440" tIns="45720" rIns="91440" bIns="45720" rtlCol="0" anchor="t">
            <a:normAutofit fontScale="92500"/>
          </a:bodyPr>
          <a:lstStyle/>
          <a:p>
            <a:r>
              <a:rPr lang="en-US"/>
              <a:t>Goodhue County collected </a:t>
            </a:r>
            <a:r>
              <a:rPr lang="en-US" b="1"/>
              <a:t>QL0 in Spring 2020</a:t>
            </a:r>
            <a:endParaRPr lang="en-US">
              <a:cs typeface="Calibri"/>
            </a:endParaRPr>
          </a:p>
          <a:p>
            <a:r>
              <a:rPr lang="en-US" b="1"/>
              <a:t>Pine</a:t>
            </a:r>
            <a:r>
              <a:rPr lang="en-US"/>
              <a:t> County also has 3DEP lidar, QL2</a:t>
            </a:r>
            <a:endParaRPr lang="en-US">
              <a:cs typeface="Calibri"/>
            </a:endParaRPr>
          </a:p>
          <a:p>
            <a:r>
              <a:rPr lang="en-US"/>
              <a:t>The SE Driftless, Le Sueur, and Missouri River Big Sioux block applications were “</a:t>
            </a:r>
            <a:r>
              <a:rPr lang="en-US" b="1"/>
              <a:t>Recommended for funding</a:t>
            </a:r>
            <a:r>
              <a:rPr lang="en-US"/>
              <a:t>” by 3DEP as a Spring 2021 collection</a:t>
            </a:r>
          </a:p>
          <a:p>
            <a:pPr lvl="1"/>
            <a:r>
              <a:rPr lang="en-US"/>
              <a:t>LAB Partners:</a:t>
            </a:r>
            <a:endParaRPr lang="en-US">
              <a:cs typeface="Calibri"/>
            </a:endParaRPr>
          </a:p>
          <a:p>
            <a:pPr lvl="2"/>
            <a:r>
              <a:rPr lang="en-US"/>
              <a:t>USGS, NRCS State and Federal Offices, MnDOT, MnGeo, and Nobles, Le Sueur, Winona, and other partners</a:t>
            </a:r>
            <a:endParaRPr lang="en-US">
              <a:cs typeface="Calibri"/>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4745" y="1464753"/>
            <a:ext cx="6445954" cy="515676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775F1AC4-4B83-4C44-99B7-8D582746F964}"/>
              </a:ext>
            </a:extLst>
          </p:cNvPr>
          <p:cNvSpPr txBox="1"/>
          <p:nvPr/>
        </p:nvSpPr>
        <p:spPr>
          <a:xfrm>
            <a:off x="153955" y="1548792"/>
            <a:ext cx="2841172" cy="477054"/>
          </a:xfrm>
          <a:prstGeom prst="rect">
            <a:avLst/>
          </a:prstGeom>
          <a:noFill/>
        </p:spPr>
        <p:txBody>
          <a:bodyPr wrap="square">
            <a:spAutoFit/>
          </a:bodyPr>
          <a:lstStyle/>
          <a:p>
            <a:r>
              <a:rPr kumimoji="0" lang="en-US" sz="2500" b="1" i="0" u="none" strike="noStrike" kern="1200" cap="none" spc="0" normalizeH="0" baseline="0" noProof="0">
                <a:ln>
                  <a:noFill/>
                </a:ln>
                <a:solidFill>
                  <a:srgbClr val="003865"/>
                </a:solidFill>
                <a:effectLst/>
                <a:uLnTx/>
                <a:uFillTx/>
                <a:latin typeface="Calibri"/>
                <a:ea typeface="+mn-ea"/>
                <a:cs typeface="+mn-cs"/>
              </a:rPr>
              <a:t>Rainy Lake LAB </a:t>
            </a:r>
            <a:endParaRPr lang="en-US" b="1"/>
          </a:p>
        </p:txBody>
      </p:sp>
    </p:spTree>
    <p:extLst>
      <p:ext uri="{BB962C8B-B14F-4D97-AF65-F5344CB8AC3E}">
        <p14:creationId xmlns:p14="http://schemas.microsoft.com/office/powerpoint/2010/main" val="3975097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4065C-C91B-47C4-964E-A6A3490B4DF4}"/>
              </a:ext>
            </a:extLst>
          </p:cNvPr>
          <p:cNvSpPr>
            <a:spLocks noGrp="1"/>
          </p:cNvSpPr>
          <p:nvPr>
            <p:ph type="title"/>
          </p:nvPr>
        </p:nvSpPr>
        <p:spPr/>
        <p:txBody>
          <a:bodyPr/>
          <a:lstStyle/>
          <a:p>
            <a:r>
              <a:rPr lang="en-US">
                <a:ea typeface="+mj-lt"/>
                <a:cs typeface="+mj-lt"/>
              </a:rPr>
              <a:t>Lidar Acquisition Updates</a:t>
            </a:r>
            <a:endParaRPr lang="en-US"/>
          </a:p>
        </p:txBody>
      </p:sp>
      <p:sp>
        <p:nvSpPr>
          <p:cNvPr id="3" name="Content Placeholder 2">
            <a:extLst>
              <a:ext uri="{FF2B5EF4-FFF2-40B4-BE49-F238E27FC236}">
                <a16:creationId xmlns:a16="http://schemas.microsoft.com/office/drawing/2014/main" id="{794310BD-2327-44CA-B028-F2F8CF799518}"/>
              </a:ext>
            </a:extLst>
          </p:cNvPr>
          <p:cNvSpPr>
            <a:spLocks noGrp="1"/>
          </p:cNvSpPr>
          <p:nvPr>
            <p:ph sz="half" idx="1"/>
          </p:nvPr>
        </p:nvSpPr>
        <p:spPr>
          <a:xfrm>
            <a:off x="1883098" y="5355055"/>
            <a:ext cx="8987518" cy="1187280"/>
          </a:xfrm>
        </p:spPr>
        <p:txBody>
          <a:bodyPr vert="horz" lIns="91440" tIns="45720" rIns="91440" bIns="45720" rtlCol="0" anchor="t">
            <a:normAutofit/>
          </a:bodyPr>
          <a:lstStyle/>
          <a:p>
            <a:r>
              <a:rPr lang="en-US" dirty="0">
                <a:cs typeface="Calibri"/>
              </a:rPr>
              <a:t>Stakeholder coordination and collaboration of the MN Lidar Plan is the success to this massive initiative.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0177" y="1149892"/>
            <a:ext cx="3390090" cy="2712072"/>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A07A315-CFE2-4ED0-9DA9-35AF4CFF56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542" y="1149892"/>
            <a:ext cx="3390089" cy="271207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00ECE5A9-BDA8-4EF6-905C-B6AE935FB6E8}"/>
              </a:ext>
            </a:extLst>
          </p:cNvPr>
          <p:cNvPicPr>
            <a:picLocks noChangeAspect="1"/>
          </p:cNvPicPr>
          <p:nvPr/>
        </p:nvPicPr>
        <p:blipFill>
          <a:blip r:embed="rId5"/>
          <a:stretch>
            <a:fillRect/>
          </a:stretch>
        </p:blipFill>
        <p:spPr>
          <a:xfrm>
            <a:off x="612541" y="3988947"/>
            <a:ext cx="10966918" cy="1091995"/>
          </a:xfrm>
          <a:prstGeom prst="rect">
            <a:avLst/>
          </a:prstGeom>
        </p:spPr>
      </p:pic>
    </p:spTree>
    <p:extLst>
      <p:ext uri="{BB962C8B-B14F-4D97-AF65-F5344CB8AC3E}">
        <p14:creationId xmlns:p14="http://schemas.microsoft.com/office/powerpoint/2010/main" val="1230559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4065C-C91B-47C4-964E-A6A3490B4DF4}"/>
              </a:ext>
            </a:extLst>
          </p:cNvPr>
          <p:cNvSpPr>
            <a:spLocks noGrp="1"/>
          </p:cNvSpPr>
          <p:nvPr>
            <p:ph type="title"/>
          </p:nvPr>
        </p:nvSpPr>
        <p:spPr/>
        <p:txBody>
          <a:bodyPr/>
          <a:lstStyle/>
          <a:p>
            <a:r>
              <a:rPr lang="en-US">
                <a:ea typeface="+mj-lt"/>
                <a:cs typeface="+mj-lt"/>
              </a:rPr>
              <a:t>Lidar Acquisition Updates</a:t>
            </a:r>
            <a:endParaRPr lang="en-US"/>
          </a:p>
        </p:txBody>
      </p:sp>
      <p:pic>
        <p:nvPicPr>
          <p:cNvPr id="4" name="Picture 3">
            <a:extLst>
              <a:ext uri="{FF2B5EF4-FFF2-40B4-BE49-F238E27FC236}">
                <a16:creationId xmlns:a16="http://schemas.microsoft.com/office/drawing/2014/main" id="{3D263269-5FE3-4FEF-8E83-61F1F0E2E950}"/>
              </a:ext>
            </a:extLst>
          </p:cNvPr>
          <p:cNvPicPr>
            <a:picLocks noChangeAspect="1"/>
          </p:cNvPicPr>
          <p:nvPr/>
        </p:nvPicPr>
        <p:blipFill>
          <a:blip r:embed="rId3"/>
          <a:stretch>
            <a:fillRect/>
          </a:stretch>
        </p:blipFill>
        <p:spPr>
          <a:xfrm>
            <a:off x="2143431" y="940287"/>
            <a:ext cx="7305556" cy="5765313"/>
          </a:xfrm>
          <a:prstGeom prst="rect">
            <a:avLst/>
          </a:prstGeom>
        </p:spPr>
      </p:pic>
    </p:spTree>
    <p:extLst>
      <p:ext uri="{BB962C8B-B14F-4D97-AF65-F5344CB8AC3E}">
        <p14:creationId xmlns:p14="http://schemas.microsoft.com/office/powerpoint/2010/main" val="1659366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Early Results – Culvert Capture High Density QL0 (30pts/m</a:t>
            </a:r>
            <a:r>
              <a:rPr lang="en-US" baseline="30000"/>
              <a:t>2</a:t>
            </a:r>
            <a:r>
              <a:rPr lang="en-US"/>
              <a:t>)</a:t>
            </a:r>
          </a:p>
        </p:txBody>
      </p:sp>
      <p:grpSp>
        <p:nvGrpSpPr>
          <p:cNvPr id="3" name="Group 2">
            <a:extLst>
              <a:ext uri="{FF2B5EF4-FFF2-40B4-BE49-F238E27FC236}">
                <a16:creationId xmlns:a16="http://schemas.microsoft.com/office/drawing/2014/main" id="{D8BD3193-9340-454C-B7C8-E8C9271803B5}"/>
              </a:ext>
            </a:extLst>
          </p:cNvPr>
          <p:cNvGrpSpPr/>
          <p:nvPr/>
        </p:nvGrpSpPr>
        <p:grpSpPr>
          <a:xfrm>
            <a:off x="498513" y="1513206"/>
            <a:ext cx="11136240" cy="5054744"/>
            <a:chOff x="419490" y="1513206"/>
            <a:chExt cx="11136240" cy="5054744"/>
          </a:xfrm>
        </p:grpSpPr>
        <p:pic>
          <p:nvPicPr>
            <p:cNvPr id="6" name="Picture 5">
              <a:extLst>
                <a:ext uri="{FF2B5EF4-FFF2-40B4-BE49-F238E27FC236}">
                  <a16:creationId xmlns:a16="http://schemas.microsoft.com/office/drawing/2014/main" id="{A10FB24C-C27E-471D-980A-31A505BC70B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19490" y="1513840"/>
              <a:ext cx="3479800" cy="2368550"/>
            </a:xfrm>
            <a:prstGeom prst="rect">
              <a:avLst/>
            </a:prstGeom>
            <a:ln>
              <a:solidFill>
                <a:schemeClr val="accent1"/>
              </a:solidFill>
            </a:ln>
          </p:spPr>
        </p:pic>
        <p:pic>
          <p:nvPicPr>
            <p:cNvPr id="7" name="Picture 6">
              <a:extLst>
                <a:ext uri="{FF2B5EF4-FFF2-40B4-BE49-F238E27FC236}">
                  <a16:creationId xmlns:a16="http://schemas.microsoft.com/office/drawing/2014/main" id="{17745EA4-6274-4484-ABCD-060F6806A270}"/>
                </a:ext>
              </a:extLst>
            </p:cNvPr>
            <p:cNvPicPr/>
            <p:nvPr/>
          </p:nvPicPr>
          <p:blipFill>
            <a:blip r:embed="rId4"/>
            <a:stretch>
              <a:fillRect/>
            </a:stretch>
          </p:blipFill>
          <p:spPr>
            <a:xfrm>
              <a:off x="4112796" y="1513206"/>
              <a:ext cx="3602078" cy="2366010"/>
            </a:xfrm>
            <a:prstGeom prst="rect">
              <a:avLst/>
            </a:prstGeom>
            <a:ln>
              <a:solidFill>
                <a:schemeClr val="accent1"/>
              </a:solidFill>
            </a:ln>
          </p:spPr>
        </p:pic>
        <p:pic>
          <p:nvPicPr>
            <p:cNvPr id="8" name="Picture 7">
              <a:extLst>
                <a:ext uri="{FF2B5EF4-FFF2-40B4-BE49-F238E27FC236}">
                  <a16:creationId xmlns:a16="http://schemas.microsoft.com/office/drawing/2014/main" id="{6DFFF2F2-F902-4251-879B-52F2E429B39D}"/>
                </a:ext>
              </a:extLst>
            </p:cNvPr>
            <p:cNvPicPr/>
            <p:nvPr/>
          </p:nvPicPr>
          <p:blipFill>
            <a:blip r:embed="rId5"/>
            <a:stretch>
              <a:fillRect/>
            </a:stretch>
          </p:blipFill>
          <p:spPr>
            <a:xfrm>
              <a:off x="7915909" y="1516380"/>
              <a:ext cx="3639820" cy="2364504"/>
            </a:xfrm>
            <a:prstGeom prst="rect">
              <a:avLst/>
            </a:prstGeom>
            <a:ln>
              <a:solidFill>
                <a:schemeClr val="accent1"/>
              </a:solidFill>
            </a:ln>
          </p:spPr>
        </p:pic>
        <p:pic>
          <p:nvPicPr>
            <p:cNvPr id="9" name="Picture 8">
              <a:extLst>
                <a:ext uri="{FF2B5EF4-FFF2-40B4-BE49-F238E27FC236}">
                  <a16:creationId xmlns:a16="http://schemas.microsoft.com/office/drawing/2014/main" id="{73D2FDCC-D445-4693-9B2C-5C02819A246C}"/>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19490" y="4099702"/>
              <a:ext cx="3479800" cy="2468246"/>
            </a:xfrm>
            <a:prstGeom prst="rect">
              <a:avLst/>
            </a:prstGeom>
            <a:ln>
              <a:solidFill>
                <a:schemeClr val="accent1"/>
              </a:solidFill>
            </a:ln>
          </p:spPr>
        </p:pic>
        <p:pic>
          <p:nvPicPr>
            <p:cNvPr id="11" name="Picture 10">
              <a:extLst>
                <a:ext uri="{FF2B5EF4-FFF2-40B4-BE49-F238E27FC236}">
                  <a16:creationId xmlns:a16="http://schemas.microsoft.com/office/drawing/2014/main" id="{E83B694B-5B6F-49FE-AF6E-379BB259F629}"/>
                </a:ext>
              </a:extLst>
            </p:cNvPr>
            <p:cNvPicPr/>
            <p:nvPr/>
          </p:nvPicPr>
          <p:blipFill>
            <a:blip r:embed="rId7">
              <a:extLst>
                <a:ext uri="{28A0092B-C50C-407E-A947-70E740481C1C}">
                  <a14:useLocalDpi xmlns:a14="http://schemas.microsoft.com/office/drawing/2010/main" val="0"/>
                </a:ext>
              </a:extLst>
            </a:blip>
            <a:stretch>
              <a:fillRect/>
            </a:stretch>
          </p:blipFill>
          <p:spPr>
            <a:xfrm>
              <a:off x="7915910" y="4099703"/>
              <a:ext cx="3639820" cy="2463432"/>
            </a:xfrm>
            <a:prstGeom prst="rect">
              <a:avLst/>
            </a:prstGeom>
            <a:ln>
              <a:solidFill>
                <a:schemeClr val="accent1"/>
              </a:solidFill>
            </a:ln>
          </p:spPr>
        </p:pic>
        <p:pic>
          <p:nvPicPr>
            <p:cNvPr id="12" name="Picture 11">
              <a:extLst>
                <a:ext uri="{FF2B5EF4-FFF2-40B4-BE49-F238E27FC236}">
                  <a16:creationId xmlns:a16="http://schemas.microsoft.com/office/drawing/2014/main" id="{5E527C70-559C-491C-9D53-368D81D67B4A}"/>
                </a:ext>
              </a:extLst>
            </p:cNvPr>
            <p:cNvPicPr/>
            <p:nvPr/>
          </p:nvPicPr>
          <p:blipFill>
            <a:blip r:embed="rId8"/>
            <a:stretch>
              <a:fillRect/>
            </a:stretch>
          </p:blipFill>
          <p:spPr>
            <a:xfrm>
              <a:off x="4112796" y="4099704"/>
              <a:ext cx="3602079" cy="2468246"/>
            </a:xfrm>
            <a:prstGeom prst="rect">
              <a:avLst/>
            </a:prstGeom>
            <a:ln>
              <a:solidFill>
                <a:schemeClr val="accent1"/>
              </a:solidFill>
            </a:ln>
          </p:spPr>
        </p:pic>
        <p:sp>
          <p:nvSpPr>
            <p:cNvPr id="13" name="TextBox 12">
              <a:extLst>
                <a:ext uri="{FF2B5EF4-FFF2-40B4-BE49-F238E27FC236}">
                  <a16:creationId xmlns:a16="http://schemas.microsoft.com/office/drawing/2014/main" id="{E688BFCA-F6F5-4EA0-8E80-82CC50038970}"/>
                </a:ext>
              </a:extLst>
            </p:cNvPr>
            <p:cNvSpPr txBox="1"/>
            <p:nvPr/>
          </p:nvSpPr>
          <p:spPr>
            <a:xfrm>
              <a:off x="10007372" y="3608089"/>
              <a:ext cx="1543400" cy="276999"/>
            </a:xfrm>
            <a:prstGeom prst="rect">
              <a:avLst/>
            </a:prstGeom>
            <a:solidFill>
              <a:schemeClr val="bg1">
                <a:lumMod val="95000"/>
              </a:schemeClr>
            </a:solidFill>
          </p:spPr>
          <p:txBody>
            <a:bodyPr wrap="square" rtlCol="0">
              <a:spAutoFit/>
            </a:bodyPr>
            <a:lstStyle/>
            <a:p>
              <a:r>
                <a:rPr lang="en-US" sz="1200" dirty="0"/>
                <a:t>Existing 3-meter DEM</a:t>
              </a:r>
            </a:p>
          </p:txBody>
        </p:sp>
        <p:sp>
          <p:nvSpPr>
            <p:cNvPr id="14" name="TextBox 13">
              <a:extLst>
                <a:ext uri="{FF2B5EF4-FFF2-40B4-BE49-F238E27FC236}">
                  <a16:creationId xmlns:a16="http://schemas.microsoft.com/office/drawing/2014/main" id="{3FDBBEEC-D40F-4C20-AAFF-C0F2F7B8651F}"/>
                </a:ext>
              </a:extLst>
            </p:cNvPr>
            <p:cNvSpPr txBox="1"/>
            <p:nvPr/>
          </p:nvSpPr>
          <p:spPr>
            <a:xfrm>
              <a:off x="6147813" y="3601029"/>
              <a:ext cx="1552280" cy="276999"/>
            </a:xfrm>
            <a:prstGeom prst="rect">
              <a:avLst/>
            </a:prstGeom>
            <a:solidFill>
              <a:schemeClr val="bg1">
                <a:lumMod val="95000"/>
              </a:schemeClr>
            </a:solidFill>
          </p:spPr>
          <p:txBody>
            <a:bodyPr wrap="square" rtlCol="0">
              <a:spAutoFit/>
            </a:bodyPr>
            <a:lstStyle/>
            <a:p>
              <a:r>
                <a:rPr lang="en-US" sz="1200" dirty="0"/>
                <a:t>Existing 1-meter DEM</a:t>
              </a:r>
            </a:p>
          </p:txBody>
        </p:sp>
        <p:sp>
          <p:nvSpPr>
            <p:cNvPr id="15" name="TextBox 14">
              <a:extLst>
                <a:ext uri="{FF2B5EF4-FFF2-40B4-BE49-F238E27FC236}">
                  <a16:creationId xmlns:a16="http://schemas.microsoft.com/office/drawing/2014/main" id="{C34F9BC3-2724-47F1-9898-A906CBB2EE62}"/>
                </a:ext>
              </a:extLst>
            </p:cNvPr>
            <p:cNvSpPr txBox="1"/>
            <p:nvPr/>
          </p:nvSpPr>
          <p:spPr>
            <a:xfrm>
              <a:off x="2663886" y="6286136"/>
              <a:ext cx="1235404" cy="276999"/>
            </a:xfrm>
            <a:prstGeom prst="rect">
              <a:avLst/>
            </a:prstGeom>
            <a:solidFill>
              <a:schemeClr val="bg1">
                <a:lumMod val="95000"/>
              </a:schemeClr>
            </a:solidFill>
          </p:spPr>
          <p:txBody>
            <a:bodyPr wrap="square" rtlCol="0">
              <a:spAutoFit/>
            </a:bodyPr>
            <a:lstStyle/>
            <a:p>
              <a:r>
                <a:rPr lang="en-US" sz="1200" dirty="0"/>
                <a:t>QL0 1-foot DEM</a:t>
              </a:r>
            </a:p>
          </p:txBody>
        </p:sp>
        <p:sp>
          <p:nvSpPr>
            <p:cNvPr id="16" name="TextBox 15">
              <a:extLst>
                <a:ext uri="{FF2B5EF4-FFF2-40B4-BE49-F238E27FC236}">
                  <a16:creationId xmlns:a16="http://schemas.microsoft.com/office/drawing/2014/main" id="{7F1178F6-0E56-44CF-A175-76029FC95C9C}"/>
                </a:ext>
              </a:extLst>
            </p:cNvPr>
            <p:cNvSpPr txBox="1"/>
            <p:nvPr/>
          </p:nvSpPr>
          <p:spPr>
            <a:xfrm>
              <a:off x="5894087" y="6290949"/>
              <a:ext cx="1811905" cy="276999"/>
            </a:xfrm>
            <a:prstGeom prst="rect">
              <a:avLst/>
            </a:prstGeom>
            <a:solidFill>
              <a:schemeClr val="bg1">
                <a:lumMod val="95000"/>
              </a:schemeClr>
            </a:solidFill>
          </p:spPr>
          <p:txBody>
            <a:bodyPr wrap="square" rtlCol="0">
              <a:spAutoFit/>
            </a:bodyPr>
            <a:lstStyle/>
            <a:p>
              <a:r>
                <a:rPr lang="en-US" sz="1200" dirty="0"/>
                <a:t>Existing 3-meter DEM HPI</a:t>
              </a:r>
            </a:p>
          </p:txBody>
        </p:sp>
        <p:sp>
          <p:nvSpPr>
            <p:cNvPr id="17" name="TextBox 16">
              <a:extLst>
                <a:ext uri="{FF2B5EF4-FFF2-40B4-BE49-F238E27FC236}">
                  <a16:creationId xmlns:a16="http://schemas.microsoft.com/office/drawing/2014/main" id="{BF2F8E7C-5989-47E2-81E6-7C103DDCE5AD}"/>
                </a:ext>
              </a:extLst>
            </p:cNvPr>
            <p:cNvSpPr txBox="1"/>
            <p:nvPr/>
          </p:nvSpPr>
          <p:spPr>
            <a:xfrm>
              <a:off x="10127673" y="6286199"/>
              <a:ext cx="1427953" cy="276999"/>
            </a:xfrm>
            <a:prstGeom prst="rect">
              <a:avLst/>
            </a:prstGeom>
            <a:solidFill>
              <a:schemeClr val="bg1">
                <a:lumMod val="95000"/>
              </a:schemeClr>
            </a:solidFill>
          </p:spPr>
          <p:txBody>
            <a:bodyPr wrap="square" rtlCol="0">
              <a:spAutoFit/>
            </a:bodyPr>
            <a:lstStyle/>
            <a:p>
              <a:r>
                <a:rPr lang="en-US" sz="1200" dirty="0"/>
                <a:t>QL0 1-foot DEM HPI</a:t>
              </a:r>
            </a:p>
          </p:txBody>
        </p:sp>
      </p:grpSp>
    </p:spTree>
    <p:extLst>
      <p:ext uri="{BB962C8B-B14F-4D97-AF65-F5344CB8AC3E}">
        <p14:creationId xmlns:p14="http://schemas.microsoft.com/office/powerpoint/2010/main" val="940845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Early Results – Culvert Capture High Density QL0 (30pts/m</a:t>
            </a:r>
            <a:r>
              <a:rPr lang="en-US" baseline="30000"/>
              <a:t>2</a:t>
            </a:r>
            <a:r>
              <a:rPr lang="en-US"/>
              <a:t>)</a:t>
            </a:r>
          </a:p>
        </p:txBody>
      </p:sp>
      <p:pic>
        <p:nvPicPr>
          <p:cNvPr id="6" name="Picture 5">
            <a:extLst>
              <a:ext uri="{FF2B5EF4-FFF2-40B4-BE49-F238E27FC236}">
                <a16:creationId xmlns:a16="http://schemas.microsoft.com/office/drawing/2014/main" id="{A10FB24C-C27E-471D-980A-31A505BC70B9}"/>
              </a:ext>
            </a:extLst>
          </p:cNvPr>
          <p:cNvPicPr/>
          <p:nvPr/>
        </p:nvPicPr>
        <p:blipFill>
          <a:blip r:embed="rId3">
            <a:extLst>
              <a:ext uri="{28A0092B-C50C-407E-A947-70E740481C1C}">
                <a14:useLocalDpi xmlns:a14="http://schemas.microsoft.com/office/drawing/2010/main" val="0"/>
              </a:ext>
            </a:extLst>
          </a:blip>
          <a:srcRect/>
          <a:stretch/>
        </p:blipFill>
        <p:spPr>
          <a:xfrm>
            <a:off x="541107" y="1524046"/>
            <a:ext cx="3479615" cy="2368550"/>
          </a:xfrm>
          <a:prstGeom prst="rect">
            <a:avLst/>
          </a:prstGeom>
          <a:ln>
            <a:solidFill>
              <a:schemeClr val="accent1"/>
            </a:solidFill>
          </a:ln>
        </p:spPr>
      </p:pic>
      <p:pic>
        <p:nvPicPr>
          <p:cNvPr id="7" name="Picture 6">
            <a:extLst>
              <a:ext uri="{FF2B5EF4-FFF2-40B4-BE49-F238E27FC236}">
                <a16:creationId xmlns:a16="http://schemas.microsoft.com/office/drawing/2014/main" id="{17745EA4-6274-4484-ABCD-060F6806A270}"/>
              </a:ext>
            </a:extLst>
          </p:cNvPr>
          <p:cNvPicPr/>
          <p:nvPr/>
        </p:nvPicPr>
        <p:blipFill>
          <a:blip r:embed="rId4">
            <a:extLst>
              <a:ext uri="{28A0092B-C50C-407E-A947-70E740481C1C}">
                <a14:useLocalDpi xmlns:a14="http://schemas.microsoft.com/office/drawing/2010/main" val="0"/>
              </a:ext>
            </a:extLst>
          </a:blip>
          <a:srcRect/>
          <a:stretch/>
        </p:blipFill>
        <p:spPr>
          <a:xfrm>
            <a:off x="4286116" y="1524046"/>
            <a:ext cx="3627271" cy="2379390"/>
          </a:xfrm>
          <a:prstGeom prst="rect">
            <a:avLst/>
          </a:prstGeom>
          <a:ln>
            <a:solidFill>
              <a:schemeClr val="accent1"/>
            </a:solidFill>
          </a:ln>
        </p:spPr>
      </p:pic>
      <p:pic>
        <p:nvPicPr>
          <p:cNvPr id="8" name="Picture 7">
            <a:extLst>
              <a:ext uri="{FF2B5EF4-FFF2-40B4-BE49-F238E27FC236}">
                <a16:creationId xmlns:a16="http://schemas.microsoft.com/office/drawing/2014/main" id="{6DFFF2F2-F902-4251-879B-52F2E429B39D}"/>
              </a:ext>
            </a:extLst>
          </p:cNvPr>
          <p:cNvPicPr/>
          <p:nvPr/>
        </p:nvPicPr>
        <p:blipFill>
          <a:blip r:embed="rId5">
            <a:extLst>
              <a:ext uri="{28A0092B-C50C-407E-A947-70E740481C1C}">
                <a14:useLocalDpi xmlns:a14="http://schemas.microsoft.com/office/drawing/2010/main" val="0"/>
              </a:ext>
            </a:extLst>
          </a:blip>
          <a:srcRect/>
          <a:stretch/>
        </p:blipFill>
        <p:spPr>
          <a:xfrm>
            <a:off x="8152242" y="1516380"/>
            <a:ext cx="3469771" cy="2366010"/>
          </a:xfrm>
          <a:prstGeom prst="rect">
            <a:avLst/>
          </a:prstGeom>
          <a:ln>
            <a:solidFill>
              <a:schemeClr val="accent1"/>
            </a:solidFill>
          </a:ln>
        </p:spPr>
      </p:pic>
      <p:pic>
        <p:nvPicPr>
          <p:cNvPr id="9" name="Picture 8">
            <a:extLst>
              <a:ext uri="{FF2B5EF4-FFF2-40B4-BE49-F238E27FC236}">
                <a16:creationId xmlns:a16="http://schemas.microsoft.com/office/drawing/2014/main" id="{73D2FDCC-D445-4693-9B2C-5C02819A246C}"/>
              </a:ext>
            </a:extLst>
          </p:cNvPr>
          <p:cNvPicPr/>
          <p:nvPr/>
        </p:nvPicPr>
        <p:blipFill>
          <a:blip r:embed="rId6">
            <a:extLst>
              <a:ext uri="{28A0092B-C50C-407E-A947-70E740481C1C}">
                <a14:useLocalDpi xmlns:a14="http://schemas.microsoft.com/office/drawing/2010/main" val="0"/>
              </a:ext>
            </a:extLst>
          </a:blip>
          <a:srcRect/>
          <a:stretch/>
        </p:blipFill>
        <p:spPr>
          <a:xfrm>
            <a:off x="528343" y="4167547"/>
            <a:ext cx="3479800" cy="2354491"/>
          </a:xfrm>
          <a:prstGeom prst="rect">
            <a:avLst/>
          </a:prstGeom>
          <a:ln>
            <a:solidFill>
              <a:schemeClr val="accent1"/>
            </a:solidFill>
          </a:ln>
        </p:spPr>
      </p:pic>
      <p:pic>
        <p:nvPicPr>
          <p:cNvPr id="11" name="Picture 10">
            <a:extLst>
              <a:ext uri="{FF2B5EF4-FFF2-40B4-BE49-F238E27FC236}">
                <a16:creationId xmlns:a16="http://schemas.microsoft.com/office/drawing/2014/main" id="{E83B694B-5B6F-49FE-AF6E-379BB259F629}"/>
              </a:ext>
            </a:extLst>
          </p:cNvPr>
          <p:cNvPicPr/>
          <p:nvPr/>
        </p:nvPicPr>
        <p:blipFill>
          <a:blip r:embed="rId7">
            <a:extLst>
              <a:ext uri="{28A0092B-C50C-407E-A947-70E740481C1C}">
                <a14:useLocalDpi xmlns:a14="http://schemas.microsoft.com/office/drawing/2010/main" val="0"/>
              </a:ext>
            </a:extLst>
          </a:blip>
          <a:srcRect/>
          <a:stretch/>
        </p:blipFill>
        <p:spPr>
          <a:xfrm>
            <a:off x="8152242" y="4132040"/>
            <a:ext cx="3469771" cy="2371090"/>
          </a:xfrm>
          <a:prstGeom prst="rect">
            <a:avLst/>
          </a:prstGeom>
          <a:ln>
            <a:solidFill>
              <a:schemeClr val="accent1"/>
            </a:solidFill>
          </a:ln>
        </p:spPr>
      </p:pic>
      <p:pic>
        <p:nvPicPr>
          <p:cNvPr id="12" name="Picture 11">
            <a:extLst>
              <a:ext uri="{FF2B5EF4-FFF2-40B4-BE49-F238E27FC236}">
                <a16:creationId xmlns:a16="http://schemas.microsoft.com/office/drawing/2014/main" id="{5E527C70-559C-491C-9D53-368D81D67B4A}"/>
              </a:ext>
            </a:extLst>
          </p:cNvPr>
          <p:cNvPicPr/>
          <p:nvPr/>
        </p:nvPicPr>
        <p:blipFill>
          <a:blip r:embed="rId8" cstate="print">
            <a:extLst>
              <a:ext uri="{28A0092B-C50C-407E-A947-70E740481C1C}">
                <a14:useLocalDpi xmlns:a14="http://schemas.microsoft.com/office/drawing/2010/main" val="0"/>
              </a:ext>
            </a:extLst>
          </a:blip>
          <a:srcRect/>
          <a:stretch/>
        </p:blipFill>
        <p:spPr>
          <a:xfrm>
            <a:off x="4286116" y="4155098"/>
            <a:ext cx="3627271" cy="2379391"/>
          </a:xfrm>
          <a:prstGeom prst="rect">
            <a:avLst/>
          </a:prstGeom>
          <a:ln>
            <a:solidFill>
              <a:schemeClr val="accent1"/>
            </a:solidFill>
          </a:ln>
        </p:spPr>
      </p:pic>
      <p:sp>
        <p:nvSpPr>
          <p:cNvPr id="13" name="TextBox 12">
            <a:extLst>
              <a:ext uri="{FF2B5EF4-FFF2-40B4-BE49-F238E27FC236}">
                <a16:creationId xmlns:a16="http://schemas.microsoft.com/office/drawing/2014/main" id="{E688BFCA-F6F5-4EA0-8E80-82CC50038970}"/>
              </a:ext>
            </a:extLst>
          </p:cNvPr>
          <p:cNvSpPr txBox="1"/>
          <p:nvPr/>
        </p:nvSpPr>
        <p:spPr>
          <a:xfrm>
            <a:off x="10053681" y="3596451"/>
            <a:ext cx="1568332" cy="285939"/>
          </a:xfrm>
          <a:prstGeom prst="rect">
            <a:avLst/>
          </a:prstGeom>
          <a:solidFill>
            <a:schemeClr val="bg1">
              <a:lumMod val="95000"/>
            </a:schemeClr>
          </a:solidFill>
        </p:spPr>
        <p:txBody>
          <a:bodyPr wrap="square" rtlCol="0">
            <a:spAutoFit/>
          </a:bodyPr>
          <a:lstStyle/>
          <a:p>
            <a:r>
              <a:rPr lang="en-US" sz="1200" dirty="0"/>
              <a:t>Existing 3-meter DEM</a:t>
            </a:r>
          </a:p>
        </p:txBody>
      </p:sp>
      <p:sp>
        <p:nvSpPr>
          <p:cNvPr id="14" name="TextBox 13">
            <a:extLst>
              <a:ext uri="{FF2B5EF4-FFF2-40B4-BE49-F238E27FC236}">
                <a16:creationId xmlns:a16="http://schemas.microsoft.com/office/drawing/2014/main" id="{3FDBBEEC-D40F-4C20-AAFF-C0F2F7B8651F}"/>
              </a:ext>
            </a:extLst>
          </p:cNvPr>
          <p:cNvSpPr txBox="1"/>
          <p:nvPr/>
        </p:nvSpPr>
        <p:spPr>
          <a:xfrm>
            <a:off x="6321645" y="3617421"/>
            <a:ext cx="1580453" cy="287748"/>
          </a:xfrm>
          <a:prstGeom prst="rect">
            <a:avLst/>
          </a:prstGeom>
          <a:solidFill>
            <a:schemeClr val="bg1">
              <a:lumMod val="95000"/>
            </a:schemeClr>
          </a:solidFill>
        </p:spPr>
        <p:txBody>
          <a:bodyPr wrap="square" rtlCol="0">
            <a:spAutoFit/>
          </a:bodyPr>
          <a:lstStyle/>
          <a:p>
            <a:r>
              <a:rPr lang="en-US" sz="1200" dirty="0"/>
              <a:t>Existing 1-meter DEM</a:t>
            </a:r>
          </a:p>
        </p:txBody>
      </p:sp>
      <p:sp>
        <p:nvSpPr>
          <p:cNvPr id="15" name="TextBox 14">
            <a:extLst>
              <a:ext uri="{FF2B5EF4-FFF2-40B4-BE49-F238E27FC236}">
                <a16:creationId xmlns:a16="http://schemas.microsoft.com/office/drawing/2014/main" id="{C34F9BC3-2724-47F1-9898-A906CBB2EE62}"/>
              </a:ext>
            </a:extLst>
          </p:cNvPr>
          <p:cNvSpPr txBox="1"/>
          <p:nvPr/>
        </p:nvSpPr>
        <p:spPr>
          <a:xfrm>
            <a:off x="2737663" y="6245039"/>
            <a:ext cx="1270480" cy="276999"/>
          </a:xfrm>
          <a:prstGeom prst="rect">
            <a:avLst/>
          </a:prstGeom>
          <a:solidFill>
            <a:schemeClr val="bg1">
              <a:lumMod val="95000"/>
            </a:schemeClr>
          </a:solidFill>
        </p:spPr>
        <p:txBody>
          <a:bodyPr wrap="square" rtlCol="0">
            <a:spAutoFit/>
          </a:bodyPr>
          <a:lstStyle/>
          <a:p>
            <a:r>
              <a:rPr lang="en-US" sz="1200" dirty="0"/>
              <a:t>QL0 1-foot DEM</a:t>
            </a:r>
          </a:p>
        </p:txBody>
      </p:sp>
      <p:sp>
        <p:nvSpPr>
          <p:cNvPr id="16" name="TextBox 15">
            <a:extLst>
              <a:ext uri="{FF2B5EF4-FFF2-40B4-BE49-F238E27FC236}">
                <a16:creationId xmlns:a16="http://schemas.microsoft.com/office/drawing/2014/main" id="{7F1178F6-0E56-44CF-A175-76029FC95C9C}"/>
              </a:ext>
            </a:extLst>
          </p:cNvPr>
          <p:cNvSpPr txBox="1"/>
          <p:nvPr/>
        </p:nvSpPr>
        <p:spPr>
          <a:xfrm>
            <a:off x="6092604" y="6254025"/>
            <a:ext cx="1825019" cy="276999"/>
          </a:xfrm>
          <a:prstGeom prst="rect">
            <a:avLst/>
          </a:prstGeom>
          <a:solidFill>
            <a:schemeClr val="bg1">
              <a:lumMod val="95000"/>
            </a:schemeClr>
          </a:solidFill>
        </p:spPr>
        <p:txBody>
          <a:bodyPr wrap="square" rtlCol="0">
            <a:spAutoFit/>
          </a:bodyPr>
          <a:lstStyle/>
          <a:p>
            <a:r>
              <a:rPr lang="en-US" sz="1200" dirty="0"/>
              <a:t>Existing 3-meter DEM HPI</a:t>
            </a:r>
          </a:p>
        </p:txBody>
      </p:sp>
      <p:sp>
        <p:nvSpPr>
          <p:cNvPr id="17" name="TextBox 16">
            <a:extLst>
              <a:ext uri="{FF2B5EF4-FFF2-40B4-BE49-F238E27FC236}">
                <a16:creationId xmlns:a16="http://schemas.microsoft.com/office/drawing/2014/main" id="{BF2F8E7C-5989-47E2-81E6-7C103DDCE5AD}"/>
              </a:ext>
            </a:extLst>
          </p:cNvPr>
          <p:cNvSpPr txBox="1"/>
          <p:nvPr/>
        </p:nvSpPr>
        <p:spPr>
          <a:xfrm>
            <a:off x="10194523" y="6226131"/>
            <a:ext cx="1427490" cy="276999"/>
          </a:xfrm>
          <a:prstGeom prst="rect">
            <a:avLst/>
          </a:prstGeom>
          <a:solidFill>
            <a:schemeClr val="bg1">
              <a:lumMod val="95000"/>
            </a:schemeClr>
          </a:solidFill>
        </p:spPr>
        <p:txBody>
          <a:bodyPr wrap="square" rtlCol="0">
            <a:spAutoFit/>
          </a:bodyPr>
          <a:lstStyle/>
          <a:p>
            <a:r>
              <a:rPr lang="en-US" sz="1200" dirty="0"/>
              <a:t>QL0 1-foot DEM HPI</a:t>
            </a:r>
          </a:p>
        </p:txBody>
      </p:sp>
    </p:spTree>
    <p:extLst>
      <p:ext uri="{BB962C8B-B14F-4D97-AF65-F5344CB8AC3E}">
        <p14:creationId xmlns:p14="http://schemas.microsoft.com/office/powerpoint/2010/main" val="2159987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C2FC1-52E9-4183-9558-5460303C9358}"/>
              </a:ext>
            </a:extLst>
          </p:cNvPr>
          <p:cNvSpPr>
            <a:spLocks noGrp="1"/>
          </p:cNvSpPr>
          <p:nvPr>
            <p:ph type="title"/>
          </p:nvPr>
        </p:nvSpPr>
        <p:spPr/>
        <p:txBody>
          <a:bodyPr/>
          <a:lstStyle/>
          <a:p>
            <a:r>
              <a:rPr lang="en-US" dirty="0">
                <a:ea typeface="+mj-lt"/>
                <a:cs typeface="+mj-lt"/>
              </a:rPr>
              <a:t>Early Results</a:t>
            </a:r>
            <a:endParaRPr lang="en-US" dirty="0"/>
          </a:p>
        </p:txBody>
      </p:sp>
      <p:sp>
        <p:nvSpPr>
          <p:cNvPr id="4" name="TextBox 3">
            <a:extLst>
              <a:ext uri="{FF2B5EF4-FFF2-40B4-BE49-F238E27FC236}">
                <a16:creationId xmlns:a16="http://schemas.microsoft.com/office/drawing/2014/main" id="{B5D33863-EC83-423A-9CAA-0DF97857D9BF}"/>
              </a:ext>
            </a:extLst>
          </p:cNvPr>
          <p:cNvSpPr txBox="1"/>
          <p:nvPr/>
        </p:nvSpPr>
        <p:spPr>
          <a:xfrm>
            <a:off x="171655" y="5352413"/>
            <a:ext cx="5192888" cy="523220"/>
          </a:xfrm>
          <a:prstGeom prst="rect">
            <a:avLst/>
          </a:prstGeom>
          <a:noFill/>
        </p:spPr>
        <p:txBody>
          <a:bodyPr wrap="square">
            <a:spAutoFit/>
          </a:bodyPr>
          <a:lstStyle/>
          <a:p>
            <a:r>
              <a:rPr lang="en-US" sz="1400" i="1" dirty="0">
                <a:solidFill>
                  <a:srgbClr val="003865"/>
                </a:solidFill>
              </a:rPr>
              <a:t>Imagery colored QL0 Lidar Point Cloud. Lake </a:t>
            </a:r>
            <a:r>
              <a:rPr lang="en-US" sz="1400" i="1" dirty="0" err="1">
                <a:solidFill>
                  <a:srgbClr val="003865"/>
                </a:solidFill>
              </a:rPr>
              <a:t>Byllesby</a:t>
            </a:r>
            <a:r>
              <a:rPr lang="en-US" sz="1400" i="1" dirty="0">
                <a:solidFill>
                  <a:srgbClr val="003865"/>
                </a:solidFill>
              </a:rPr>
              <a:t> Dam &amp; Reservoir Dakota County. </a:t>
            </a:r>
          </a:p>
        </p:txBody>
      </p:sp>
      <p:pic>
        <p:nvPicPr>
          <p:cNvPr id="5" name="Picture 2">
            <a:extLst>
              <a:ext uri="{FF2B5EF4-FFF2-40B4-BE49-F238E27FC236}">
                <a16:creationId xmlns:a16="http://schemas.microsoft.com/office/drawing/2014/main" id="{F02F9DA4-B501-468F-98B8-356A49D511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55" y="1560109"/>
            <a:ext cx="5731565" cy="37509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35B1728-F746-4AAB-8E48-E447E7DB22AF}"/>
              </a:ext>
            </a:extLst>
          </p:cNvPr>
          <p:cNvPicPr/>
          <p:nvPr/>
        </p:nvPicPr>
        <p:blipFill>
          <a:blip r:embed="rId3">
            <a:extLst>
              <a:ext uri="{28A0092B-C50C-407E-A947-70E740481C1C}">
                <a14:useLocalDpi xmlns:a14="http://schemas.microsoft.com/office/drawing/2010/main" val="0"/>
              </a:ext>
            </a:extLst>
          </a:blip>
          <a:stretch>
            <a:fillRect/>
          </a:stretch>
        </p:blipFill>
        <p:spPr>
          <a:xfrm>
            <a:off x="6096000" y="1546919"/>
            <a:ext cx="5843752" cy="3764162"/>
          </a:xfrm>
          <a:prstGeom prst="rect">
            <a:avLst/>
          </a:prstGeom>
        </p:spPr>
      </p:pic>
      <p:sp>
        <p:nvSpPr>
          <p:cNvPr id="7" name="TextBox 6">
            <a:extLst>
              <a:ext uri="{FF2B5EF4-FFF2-40B4-BE49-F238E27FC236}">
                <a16:creationId xmlns:a16="http://schemas.microsoft.com/office/drawing/2014/main" id="{330A6E25-5109-46E8-8A43-C70FEADF6988}"/>
              </a:ext>
            </a:extLst>
          </p:cNvPr>
          <p:cNvSpPr txBox="1"/>
          <p:nvPr/>
        </p:nvSpPr>
        <p:spPr>
          <a:xfrm>
            <a:off x="6096000" y="5352413"/>
            <a:ext cx="5192888" cy="523220"/>
          </a:xfrm>
          <a:prstGeom prst="rect">
            <a:avLst/>
          </a:prstGeom>
          <a:noFill/>
        </p:spPr>
        <p:txBody>
          <a:bodyPr wrap="square">
            <a:spAutoFit/>
          </a:bodyPr>
          <a:lstStyle/>
          <a:p>
            <a:r>
              <a:rPr lang="en-US" sz="1400" i="1">
                <a:solidFill>
                  <a:srgbClr val="003865"/>
                </a:solidFill>
              </a:rPr>
              <a:t>HD QL0 Lidar Point Cloud. Lake </a:t>
            </a:r>
            <a:r>
              <a:rPr lang="en-US" sz="1400" i="1" err="1">
                <a:solidFill>
                  <a:srgbClr val="003865"/>
                </a:solidFill>
              </a:rPr>
              <a:t>Byllesby</a:t>
            </a:r>
            <a:r>
              <a:rPr lang="en-US" sz="1400" i="1">
                <a:solidFill>
                  <a:srgbClr val="003865"/>
                </a:solidFill>
              </a:rPr>
              <a:t> Dam &amp; Reservoir Dakota County. </a:t>
            </a:r>
          </a:p>
        </p:txBody>
      </p:sp>
    </p:spTree>
    <p:extLst>
      <p:ext uri="{BB962C8B-B14F-4D97-AF65-F5344CB8AC3E}">
        <p14:creationId xmlns:p14="http://schemas.microsoft.com/office/powerpoint/2010/main" val="320436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CE67B-D982-463F-A2EA-42EEE29B5C87}"/>
              </a:ext>
            </a:extLst>
          </p:cNvPr>
          <p:cNvSpPr>
            <a:spLocks noGrp="1"/>
          </p:cNvSpPr>
          <p:nvPr>
            <p:ph type="title"/>
          </p:nvPr>
        </p:nvSpPr>
        <p:spPr/>
        <p:txBody>
          <a:bodyPr/>
          <a:lstStyle/>
          <a:p>
            <a:r>
              <a:rPr lang="en-US"/>
              <a:t>Next steps</a:t>
            </a:r>
          </a:p>
        </p:txBody>
      </p:sp>
      <p:sp>
        <p:nvSpPr>
          <p:cNvPr id="3" name="Content Placeholder 2">
            <a:extLst>
              <a:ext uri="{FF2B5EF4-FFF2-40B4-BE49-F238E27FC236}">
                <a16:creationId xmlns:a16="http://schemas.microsoft.com/office/drawing/2014/main" id="{4E2F013A-8FEC-4C04-9AB4-8676513ED0B2}"/>
              </a:ext>
            </a:extLst>
          </p:cNvPr>
          <p:cNvSpPr>
            <a:spLocks noGrp="1"/>
          </p:cNvSpPr>
          <p:nvPr>
            <p:ph idx="1"/>
          </p:nvPr>
        </p:nvSpPr>
        <p:spPr>
          <a:xfrm>
            <a:off x="206050" y="1511391"/>
            <a:ext cx="5760338" cy="5051593"/>
          </a:xfrm>
        </p:spPr>
        <p:txBody>
          <a:bodyPr vert="horz" lIns="91440" tIns="45720" rIns="91440" bIns="45720" rtlCol="0" anchor="t">
            <a:normAutofit/>
          </a:bodyPr>
          <a:lstStyle/>
          <a:p>
            <a:pPr marL="0" indent="0">
              <a:buNone/>
            </a:pPr>
            <a:r>
              <a:rPr lang="en-US" b="1">
                <a:cs typeface="Calibri"/>
              </a:rPr>
              <a:t>Future Acquisitions Under Consideration</a:t>
            </a:r>
          </a:p>
          <a:p>
            <a:pPr lvl="1"/>
            <a:r>
              <a:rPr lang="en-US">
                <a:cs typeface="Calibri"/>
              </a:rPr>
              <a:t>Central Mississippi River LAB  </a:t>
            </a:r>
          </a:p>
          <a:p>
            <a:pPr lvl="1"/>
            <a:r>
              <a:rPr lang="en-US">
                <a:cs typeface="Calibri"/>
              </a:rPr>
              <a:t>Red River North &amp; South  LAB</a:t>
            </a:r>
          </a:p>
          <a:p>
            <a:pPr lvl="1"/>
            <a:r>
              <a:rPr lang="en-US">
                <a:cs typeface="Calibri"/>
              </a:rPr>
              <a:t>Upper Mississippi River LAB</a:t>
            </a:r>
          </a:p>
          <a:p>
            <a:pPr lvl="1"/>
            <a:r>
              <a:rPr lang="en-US">
                <a:cs typeface="Calibri"/>
              </a:rPr>
              <a:t>Other LAB's considered as potential partners are identified</a:t>
            </a:r>
            <a:endParaRPr lang="en-US"/>
          </a:p>
        </p:txBody>
      </p:sp>
      <p:pic>
        <p:nvPicPr>
          <p:cNvPr id="8" name="Picture 7">
            <a:extLst>
              <a:ext uri="{FF2B5EF4-FFF2-40B4-BE49-F238E27FC236}">
                <a16:creationId xmlns:a16="http://schemas.microsoft.com/office/drawing/2014/main" id="{B43A5F50-6BA8-4ED6-8BCD-974AA1C25D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929" b="13135"/>
          <a:stretch/>
        </p:blipFill>
        <p:spPr>
          <a:xfrm>
            <a:off x="5966388" y="924185"/>
            <a:ext cx="5921890" cy="5781415"/>
          </a:xfrm>
          <a:prstGeom prst="rect">
            <a:avLst/>
          </a:prstGeom>
          <a:ln w="15875">
            <a:solidFill>
              <a:srgbClr val="003865"/>
            </a:solidFill>
          </a:ln>
        </p:spPr>
      </p:pic>
    </p:spTree>
    <p:extLst>
      <p:ext uri="{BB962C8B-B14F-4D97-AF65-F5344CB8AC3E}">
        <p14:creationId xmlns:p14="http://schemas.microsoft.com/office/powerpoint/2010/main" val="2745846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9641-BA66-45DF-90A4-2E85FA08CD20}"/>
              </a:ext>
            </a:extLst>
          </p:cNvPr>
          <p:cNvSpPr>
            <a:spLocks noGrp="1"/>
          </p:cNvSpPr>
          <p:nvPr>
            <p:ph type="title"/>
          </p:nvPr>
        </p:nvSpPr>
        <p:spPr>
          <a:xfrm>
            <a:off x="838199" y="127233"/>
            <a:ext cx="10908323" cy="914400"/>
          </a:xfrm>
        </p:spPr>
        <p:txBody>
          <a:bodyPr>
            <a:normAutofit/>
          </a:bodyPr>
          <a:lstStyle/>
          <a:p>
            <a:r>
              <a:rPr lang="en-US"/>
              <a:t>Outreach: Central Mississippi River Lidar Acquisition Block</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621" y="1470435"/>
            <a:ext cx="6512145" cy="5209716"/>
          </a:xfrm>
          <a:prstGeom prst="rect">
            <a:avLst/>
          </a:prstGeom>
          <a:ln>
            <a:noFill/>
          </a:ln>
          <a:effectLst>
            <a:outerShdw blurRad="292100" dist="139700" dir="2700000" algn="tl" rotWithShape="0">
              <a:srgbClr val="333333">
                <a:alpha val="65000"/>
              </a:srgbClr>
            </a:outerShdw>
          </a:effectLst>
        </p:spPr>
      </p:pic>
      <p:graphicFrame>
        <p:nvGraphicFramePr>
          <p:cNvPr id="11" name="Table 10">
            <a:extLst>
              <a:ext uri="{FF2B5EF4-FFF2-40B4-BE49-F238E27FC236}">
                <a16:creationId xmlns:a16="http://schemas.microsoft.com/office/drawing/2014/main" id="{A3C68094-3C2A-48EB-B887-BF35D3332ECE}"/>
              </a:ext>
            </a:extLst>
          </p:cNvPr>
          <p:cNvGraphicFramePr>
            <a:graphicFrameLocks noGrp="1"/>
          </p:cNvGraphicFramePr>
          <p:nvPr/>
        </p:nvGraphicFramePr>
        <p:xfrm>
          <a:off x="7440243" y="2530218"/>
          <a:ext cx="4389120" cy="2819121"/>
        </p:xfrm>
        <a:graphic>
          <a:graphicData uri="http://schemas.openxmlformats.org/drawingml/2006/table">
            <a:tbl>
              <a:tblPr firstRow="1" firstCol="1" bandRow="1"/>
              <a:tblGrid>
                <a:gridCol w="1097280">
                  <a:extLst>
                    <a:ext uri="{9D8B030D-6E8A-4147-A177-3AD203B41FA5}">
                      <a16:colId xmlns:a16="http://schemas.microsoft.com/office/drawing/2014/main" val="1899118131"/>
                    </a:ext>
                  </a:extLst>
                </a:gridCol>
                <a:gridCol w="1097280">
                  <a:extLst>
                    <a:ext uri="{9D8B030D-6E8A-4147-A177-3AD203B41FA5}">
                      <a16:colId xmlns:a16="http://schemas.microsoft.com/office/drawing/2014/main" val="3671612849"/>
                    </a:ext>
                  </a:extLst>
                </a:gridCol>
                <a:gridCol w="1097280">
                  <a:extLst>
                    <a:ext uri="{9D8B030D-6E8A-4147-A177-3AD203B41FA5}">
                      <a16:colId xmlns:a16="http://schemas.microsoft.com/office/drawing/2014/main" val="1680706696"/>
                    </a:ext>
                  </a:extLst>
                </a:gridCol>
                <a:gridCol w="1097280">
                  <a:extLst>
                    <a:ext uri="{9D8B030D-6E8A-4147-A177-3AD203B41FA5}">
                      <a16:colId xmlns:a16="http://schemas.microsoft.com/office/drawing/2014/main" val="2709806048"/>
                    </a:ext>
                  </a:extLst>
                </a:gridCol>
              </a:tblGrid>
              <a:tr h="914400">
                <a:tc gridSpan="2">
                  <a:txBody>
                    <a:bodyPr/>
                    <a:lstStyle/>
                    <a:p>
                      <a:pPr marL="0" marR="0" algn="ctr">
                        <a:lnSpc>
                          <a:spcPct val="112000"/>
                        </a:lnSpc>
                        <a:spcBef>
                          <a:spcPts val="1000"/>
                        </a:spcBef>
                        <a:spcAft>
                          <a:spcPts val="1000"/>
                        </a:spcAft>
                      </a:pPr>
                      <a:r>
                        <a:rPr lang="en-US" sz="1800" b="1" kern="1200">
                          <a:solidFill>
                            <a:schemeClr val="bg1"/>
                          </a:solidFill>
                          <a:effectLst/>
                          <a:latin typeface="Calibri"/>
                          <a:ea typeface="Times New Roman" panose="02020603050405020304" pitchFamily="18" charset="0"/>
                          <a:cs typeface="Times New Roman"/>
                        </a:rPr>
                        <a:t>Estimated USGS   3DEP Contribution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3865"/>
                    </a:solidFill>
                  </a:tcPr>
                </a:tc>
                <a:tc hMerge="1">
                  <a:txBody>
                    <a:bodyPr/>
                    <a:lstStyle/>
                    <a:p>
                      <a:pPr marL="0" marR="0">
                        <a:lnSpc>
                          <a:spcPct val="112000"/>
                        </a:lnSpc>
                        <a:spcBef>
                          <a:spcPts val="1000"/>
                        </a:spcBef>
                        <a:spcAft>
                          <a:spcPts val="1000"/>
                        </a:spcAft>
                      </a:pPr>
                      <a:endParaRPr lang="en-US" sz="1800" b="1" kern="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5BB5FF"/>
                      </a:solidFill>
                      <a:prstDash val="solid"/>
                      <a:round/>
                      <a:headEnd type="none" w="med" len="med"/>
                      <a:tailEnd type="none" w="med" len="med"/>
                    </a:lnL>
                    <a:lnR w="12700" cap="flat" cmpd="sng" algn="ctr">
                      <a:solidFill>
                        <a:srgbClr val="5BB5FF"/>
                      </a:solidFill>
                      <a:prstDash val="solid"/>
                      <a:round/>
                      <a:headEnd type="none" w="med" len="med"/>
                      <a:tailEnd type="none" w="med" len="med"/>
                    </a:lnR>
                    <a:lnT w="12700" cap="flat" cmpd="sng" algn="ctr">
                      <a:solidFill>
                        <a:srgbClr val="5BB5FF"/>
                      </a:solidFill>
                      <a:prstDash val="solid"/>
                      <a:round/>
                      <a:headEnd type="none" w="med" len="med"/>
                      <a:tailEnd type="none" w="med" len="med"/>
                    </a:lnT>
                    <a:lnB w="19050" cap="flat" cmpd="sng" algn="ctr">
                      <a:solidFill>
                        <a:srgbClr val="0991FF"/>
                      </a:solidFill>
                      <a:prstDash val="solid"/>
                      <a:round/>
                      <a:headEnd type="none" w="med" len="med"/>
                      <a:tailEnd type="none" w="med" len="med"/>
                    </a:lnB>
                  </a:tcPr>
                </a:tc>
                <a:tc gridSpan="2">
                  <a:txBody>
                    <a:bodyPr/>
                    <a:lstStyle/>
                    <a:p>
                      <a:pPr marL="0" marR="0" algn="ctr">
                        <a:lnSpc>
                          <a:spcPct val="112000"/>
                        </a:lnSpc>
                        <a:spcBef>
                          <a:spcPts val="1000"/>
                        </a:spcBef>
                        <a:spcAft>
                          <a:spcPts val="1000"/>
                        </a:spcAft>
                      </a:pPr>
                      <a:r>
                        <a:rPr lang="en-US" sz="1800" b="1" kern="1200">
                          <a:solidFill>
                            <a:schemeClr val="bg1"/>
                          </a:solidFill>
                          <a:effectLst/>
                          <a:latin typeface="Calibri"/>
                          <a:ea typeface="Times New Roman" panose="02020603050405020304" pitchFamily="18" charset="0"/>
                          <a:cs typeface="Times New Roman"/>
                        </a:rPr>
                        <a:t>Total Partner Contributions Needed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3865"/>
                    </a:solidFill>
                  </a:tcPr>
                </a:tc>
                <a:tc hMerge="1">
                  <a:txBody>
                    <a:bodyPr/>
                    <a:lstStyle/>
                    <a:p>
                      <a:pPr marL="0" marR="0">
                        <a:lnSpc>
                          <a:spcPct val="112000"/>
                        </a:lnSpc>
                        <a:spcBef>
                          <a:spcPts val="1000"/>
                        </a:spcBef>
                        <a:spcAft>
                          <a:spcPts val="1000"/>
                        </a:spcAft>
                      </a:pPr>
                      <a:endParaRPr lang="en-US" sz="1800" b="1" kern="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5BB5FF"/>
                      </a:solidFill>
                      <a:prstDash val="solid"/>
                      <a:round/>
                      <a:headEnd type="none" w="med" len="med"/>
                      <a:tailEnd type="none" w="med" len="med"/>
                    </a:lnL>
                    <a:lnR w="12700" cap="flat" cmpd="sng" algn="ctr">
                      <a:solidFill>
                        <a:srgbClr val="5BB5FF"/>
                      </a:solidFill>
                      <a:prstDash val="solid"/>
                      <a:round/>
                      <a:headEnd type="none" w="med" len="med"/>
                      <a:tailEnd type="none" w="med" len="med"/>
                    </a:lnR>
                    <a:lnT w="12700" cap="flat" cmpd="sng" algn="ctr">
                      <a:solidFill>
                        <a:srgbClr val="5BB5FF"/>
                      </a:solidFill>
                      <a:prstDash val="solid"/>
                      <a:round/>
                      <a:headEnd type="none" w="med" len="med"/>
                      <a:tailEnd type="none" w="med" len="med"/>
                    </a:lnT>
                    <a:lnB w="19050" cap="flat" cmpd="sng" algn="ctr">
                      <a:solidFill>
                        <a:srgbClr val="0991FF"/>
                      </a:solidFill>
                      <a:prstDash val="solid"/>
                      <a:round/>
                      <a:headEnd type="none" w="med" len="med"/>
                      <a:tailEnd type="none" w="med" len="med"/>
                    </a:lnB>
                  </a:tcPr>
                </a:tc>
                <a:extLst>
                  <a:ext uri="{0D108BD9-81ED-4DB2-BD59-A6C34878D82A}">
                    <a16:rowId xmlns:a16="http://schemas.microsoft.com/office/drawing/2014/main" val="2369484116"/>
                  </a:ext>
                </a:extLst>
              </a:tr>
              <a:tr h="457200">
                <a:tc>
                  <a:txBody>
                    <a:bodyPr/>
                    <a:lstStyle/>
                    <a:p>
                      <a:pPr marL="0" marR="0" algn="ctr">
                        <a:lnSpc>
                          <a:spcPct val="112000"/>
                        </a:lnSpc>
                        <a:spcBef>
                          <a:spcPts val="1000"/>
                        </a:spcBef>
                        <a:spcAft>
                          <a:spcPts val="1000"/>
                        </a:spcAft>
                      </a:pPr>
                      <a:r>
                        <a:rPr lang="en-US" sz="1800" b="1" kern="1200">
                          <a:solidFill>
                            <a:schemeClr val="bg1"/>
                          </a:solidFill>
                          <a:effectLst/>
                          <a:latin typeface="Calibri"/>
                          <a:ea typeface="Times New Roman" panose="02020603050405020304" pitchFamily="18" charset="0"/>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3865"/>
                    </a:solidFill>
                  </a:tcPr>
                </a:tc>
                <a:tc>
                  <a:txBody>
                    <a:bodyPr/>
                    <a:lstStyle/>
                    <a:p>
                      <a:pPr marL="0" marR="0" algn="ctr">
                        <a:lnSpc>
                          <a:spcPct val="112000"/>
                        </a:lnSpc>
                        <a:spcBef>
                          <a:spcPts val="1000"/>
                        </a:spcBef>
                        <a:spcAft>
                          <a:spcPts val="1000"/>
                        </a:spcAft>
                      </a:pPr>
                      <a:r>
                        <a:rPr lang="en-US" sz="1800" b="1" kern="1200">
                          <a:solidFill>
                            <a:schemeClr val="bg1"/>
                          </a:solidFill>
                          <a:effectLst/>
                          <a:latin typeface="Calibri"/>
                          <a:ea typeface="Times New Roman" panose="02020603050405020304" pitchFamily="18" charset="0"/>
                          <a:cs typeface="Times New Roman"/>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3865"/>
                    </a:solidFill>
                  </a:tcPr>
                </a:tc>
                <a:tc>
                  <a:txBody>
                    <a:bodyPr/>
                    <a:lstStyle/>
                    <a:p>
                      <a:pPr marL="0" marR="0" algn="ctr">
                        <a:lnSpc>
                          <a:spcPct val="112000"/>
                        </a:lnSpc>
                        <a:spcBef>
                          <a:spcPts val="1000"/>
                        </a:spcBef>
                        <a:spcAft>
                          <a:spcPts val="1000"/>
                        </a:spcAft>
                      </a:pPr>
                      <a:r>
                        <a:rPr lang="en-US" sz="1800" b="1" kern="1200">
                          <a:solidFill>
                            <a:schemeClr val="bg1"/>
                          </a:solidFill>
                          <a:effectLst/>
                          <a:latin typeface="Calibri"/>
                          <a:ea typeface="Times New Roman" panose="02020603050405020304" pitchFamily="18" charset="0"/>
                          <a:cs typeface="Times New Roman"/>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3865"/>
                    </a:solidFill>
                  </a:tcPr>
                </a:tc>
                <a:tc>
                  <a:txBody>
                    <a:bodyPr/>
                    <a:lstStyle/>
                    <a:p>
                      <a:pPr marL="0" marR="0" algn="ctr">
                        <a:lnSpc>
                          <a:spcPct val="112000"/>
                        </a:lnSpc>
                        <a:spcBef>
                          <a:spcPts val="1000"/>
                        </a:spcBef>
                        <a:spcAft>
                          <a:spcPts val="1000"/>
                        </a:spcAft>
                      </a:pPr>
                      <a:r>
                        <a:rPr lang="en-US" sz="1800" b="1" kern="1200">
                          <a:solidFill>
                            <a:schemeClr val="bg1"/>
                          </a:solidFill>
                          <a:effectLst/>
                          <a:latin typeface="Calibri"/>
                          <a:ea typeface="Times New Roman" panose="02020603050405020304" pitchFamily="18" charset="0"/>
                          <a:cs typeface="Times New Roman"/>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3865"/>
                    </a:solidFill>
                  </a:tcPr>
                </a:tc>
                <a:extLst>
                  <a:ext uri="{0D108BD9-81ED-4DB2-BD59-A6C34878D82A}">
                    <a16:rowId xmlns:a16="http://schemas.microsoft.com/office/drawing/2014/main" val="545057453"/>
                  </a:ext>
                </a:extLst>
              </a:tr>
              <a:tr h="624561">
                <a:tc>
                  <a:txBody>
                    <a:bodyPr/>
                    <a:lstStyle/>
                    <a:p>
                      <a:pPr marL="0" marR="0" algn="ctr">
                        <a:lnSpc>
                          <a:spcPct val="112000"/>
                        </a:lnSpc>
                        <a:spcBef>
                          <a:spcPts val="1000"/>
                        </a:spcBef>
                        <a:spcAft>
                          <a:spcPts val="1000"/>
                        </a:spcAft>
                      </a:pPr>
                      <a:r>
                        <a:rPr lang="en-US" sz="1600">
                          <a:solidFill>
                            <a:schemeClr val="bg1"/>
                          </a:solidFill>
                          <a:effectLst/>
                          <a:latin typeface="Calibri"/>
                          <a:ea typeface="Times New Roman" panose="02020603050405020304" pitchFamily="18" charset="0"/>
                          <a:cs typeface="Times New Roman"/>
                        </a:rPr>
                        <a:t>40%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tx2">
                        <a:lumMod val="50000"/>
                        <a:lumOff val="50000"/>
                      </a:schemeClr>
                    </a:solidFill>
                  </a:tcPr>
                </a:tc>
                <a:tc>
                  <a:txBody>
                    <a:bodyPr/>
                    <a:lstStyle/>
                    <a:p>
                      <a:pPr marL="0" marR="0" lvl="0" indent="0" algn="ctr" defTabSz="914400" rtl="0" eaLnBrk="1" fontAlgn="auto" latinLnBrk="0" hangingPunct="1">
                        <a:lnSpc>
                          <a:spcPct val="112000"/>
                        </a:lnSpc>
                        <a:spcBef>
                          <a:spcPts val="1000"/>
                        </a:spcBef>
                        <a:spcAft>
                          <a:spcPts val="1000"/>
                        </a:spcAft>
                        <a:buClrTx/>
                        <a:buSzTx/>
                        <a:buFontTx/>
                        <a:buNone/>
                        <a:tabLst/>
                        <a:defRPr/>
                      </a:pPr>
                      <a:r>
                        <a:rPr lang="en-US" sz="1600">
                          <a:solidFill>
                            <a:schemeClr val="bg1"/>
                          </a:solidFill>
                          <a:effectLst/>
                          <a:latin typeface="+mn-lt"/>
                          <a:ea typeface="Times New Roman" panose="02020603050405020304" pitchFamily="18" charset="0"/>
                          <a:cs typeface="Times New Roman"/>
                        </a:rPr>
                        <a:t>$1,387,584</a:t>
                      </a:r>
                      <a:endParaRPr lang="en-US" sz="1600">
                        <a:solidFill>
                          <a:schemeClr val="bg1"/>
                        </a:solidFill>
                        <a:effectLst/>
                        <a:latin typeface="Calibri"/>
                        <a:ea typeface="Times New Roman" panose="02020603050405020304" pitchFamily="18" charset="0"/>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tx2">
                        <a:lumMod val="50000"/>
                        <a:lumOff val="50000"/>
                      </a:schemeClr>
                    </a:solidFill>
                  </a:tcPr>
                </a:tc>
                <a:tc>
                  <a:txBody>
                    <a:bodyPr/>
                    <a:lstStyle/>
                    <a:p>
                      <a:pPr marL="0" marR="0" algn="ctr">
                        <a:lnSpc>
                          <a:spcPct val="112000"/>
                        </a:lnSpc>
                        <a:spcBef>
                          <a:spcPts val="1000"/>
                        </a:spcBef>
                        <a:spcAft>
                          <a:spcPts val="1000"/>
                        </a:spcAft>
                      </a:pPr>
                      <a:r>
                        <a:rPr lang="en-US" sz="1600">
                          <a:solidFill>
                            <a:schemeClr val="bg1"/>
                          </a:solidFill>
                          <a:effectLst/>
                          <a:latin typeface="Calibri"/>
                          <a:ea typeface="Times New Roman" panose="02020603050405020304" pitchFamily="18" charset="0"/>
                          <a:cs typeface="Times New Roman"/>
                        </a:rPr>
                        <a:t>60%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tx2">
                        <a:lumMod val="50000"/>
                        <a:lumOff val="50000"/>
                      </a:schemeClr>
                    </a:solidFill>
                  </a:tcPr>
                </a:tc>
                <a:tc>
                  <a:txBody>
                    <a:bodyPr/>
                    <a:lstStyle/>
                    <a:p>
                      <a:pPr marL="0" marR="0" algn="ctr">
                        <a:lnSpc>
                          <a:spcPct val="112000"/>
                        </a:lnSpc>
                        <a:spcBef>
                          <a:spcPts val="1000"/>
                        </a:spcBef>
                        <a:spcAft>
                          <a:spcPts val="1000"/>
                        </a:spcAft>
                      </a:pPr>
                      <a:r>
                        <a:rPr lang="en-US" sz="1600">
                          <a:solidFill>
                            <a:schemeClr val="bg1"/>
                          </a:solidFill>
                          <a:effectLst/>
                          <a:latin typeface="+mn-lt"/>
                          <a:ea typeface="Times New Roman" panose="02020603050405020304" pitchFamily="18" charset="0"/>
                          <a:cs typeface="Times New Roman"/>
                        </a:rPr>
                        <a:t>$2,081,376</a:t>
                      </a:r>
                      <a:endParaRPr lang="en-US" sz="1600">
                        <a:solidFill>
                          <a:schemeClr val="bg1"/>
                        </a:solidFill>
                        <a:effectLst/>
                        <a:latin typeface="Calibri"/>
                        <a:ea typeface="Times New Roman" panose="02020603050405020304" pitchFamily="18" charset="0"/>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tx2">
                        <a:lumMod val="50000"/>
                        <a:lumOff val="50000"/>
                      </a:schemeClr>
                    </a:solidFill>
                  </a:tcPr>
                </a:tc>
                <a:extLst>
                  <a:ext uri="{0D108BD9-81ED-4DB2-BD59-A6C34878D82A}">
                    <a16:rowId xmlns:a16="http://schemas.microsoft.com/office/drawing/2014/main" val="80241293"/>
                  </a:ext>
                </a:extLst>
              </a:tr>
              <a:tr h="822960">
                <a:tc gridSpan="4">
                  <a:txBody>
                    <a:bodyPr/>
                    <a:lstStyle/>
                    <a:p>
                      <a:pPr marL="0" marR="0" algn="ctr">
                        <a:lnSpc>
                          <a:spcPct val="112000"/>
                        </a:lnSpc>
                        <a:spcBef>
                          <a:spcPts val="1000"/>
                        </a:spcBef>
                        <a:spcAft>
                          <a:spcPts val="1000"/>
                        </a:spcAft>
                      </a:pPr>
                      <a:r>
                        <a:rPr lang="en-US" sz="1600">
                          <a:effectLst/>
                          <a:latin typeface="Calibri"/>
                          <a:ea typeface="Times New Roman" panose="02020603050405020304" pitchFamily="18" charset="0"/>
                          <a:cs typeface="Times New Roman"/>
                        </a:rPr>
                        <a:t>10,512 square miles at $330 per square mile = </a:t>
                      </a:r>
                      <a:r>
                        <a:rPr lang="en-US" sz="1600" b="1">
                          <a:effectLst/>
                          <a:latin typeface="+mn-lt"/>
                          <a:ea typeface="Times New Roman" panose="02020603050405020304" pitchFamily="18" charset="0"/>
                          <a:cs typeface="Times New Roman"/>
                        </a:rPr>
                        <a:t>$3,468,960 </a:t>
                      </a:r>
                      <a:r>
                        <a:rPr lang="en-US" sz="1600" b="0">
                          <a:effectLst/>
                          <a:latin typeface="Calibri"/>
                          <a:ea typeface="Times New Roman" panose="02020603050405020304" pitchFamily="18" charset="0"/>
                          <a:cs typeface="Times New Roman"/>
                        </a:rPr>
                        <a:t>TOTAL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ctr">
                        <a:lnSpc>
                          <a:spcPct val="112000"/>
                        </a:lnSpc>
                        <a:spcBef>
                          <a:spcPts val="1000"/>
                        </a:spcBef>
                        <a:spcAft>
                          <a:spcPts val="1000"/>
                        </a:spcAft>
                      </a:pP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pPr marL="0" marR="0" algn="ctr">
                        <a:lnSpc>
                          <a:spcPct val="112000"/>
                        </a:lnSpc>
                        <a:spcBef>
                          <a:spcPts val="1000"/>
                        </a:spcBef>
                        <a:spcAft>
                          <a:spcPts val="1000"/>
                        </a:spcAft>
                      </a:pP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pPr marL="0" marR="0" algn="ctr">
                        <a:lnSpc>
                          <a:spcPct val="112000"/>
                        </a:lnSpc>
                        <a:spcBef>
                          <a:spcPts val="1000"/>
                        </a:spcBef>
                        <a:spcAft>
                          <a:spcPts val="1000"/>
                        </a:spcAft>
                      </a:pP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69174514"/>
                  </a:ext>
                </a:extLst>
              </a:tr>
            </a:tbl>
          </a:graphicData>
        </a:graphic>
      </p:graphicFrame>
    </p:spTree>
    <p:extLst>
      <p:ext uri="{BB962C8B-B14F-4D97-AF65-F5344CB8AC3E}">
        <p14:creationId xmlns:p14="http://schemas.microsoft.com/office/powerpoint/2010/main" val="2351250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Welcome</a:t>
            </a:r>
          </a:p>
        </p:txBody>
      </p:sp>
      <p:sp>
        <p:nvSpPr>
          <p:cNvPr id="2" name="Text Placeholder 1"/>
          <p:cNvSpPr>
            <a:spLocks noGrp="1"/>
          </p:cNvSpPr>
          <p:nvPr>
            <p:ph idx="1"/>
          </p:nvPr>
        </p:nvSpPr>
        <p:spPr/>
        <p:txBody>
          <a:bodyPr>
            <a:normAutofit/>
          </a:bodyPr>
          <a:lstStyle/>
          <a:p>
            <a:r>
              <a:rPr lang="en-US" b="1" dirty="0"/>
              <a:t>Introductions</a:t>
            </a:r>
          </a:p>
          <a:p>
            <a:r>
              <a:rPr lang="en-US" b="1" dirty="0"/>
              <a:t>Approve agenda</a:t>
            </a:r>
          </a:p>
          <a:p>
            <a:r>
              <a:rPr lang="en-US" b="1" dirty="0"/>
              <a:t>Approve December and January minutes</a:t>
            </a:r>
          </a:p>
        </p:txBody>
      </p:sp>
    </p:spTree>
    <p:extLst>
      <p:ext uri="{BB962C8B-B14F-4D97-AF65-F5344CB8AC3E}">
        <p14:creationId xmlns:p14="http://schemas.microsoft.com/office/powerpoint/2010/main" val="883963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urple flower&#10;&#10;Description automatically generated">
            <a:extLst>
              <a:ext uri="{FF2B5EF4-FFF2-40B4-BE49-F238E27FC236}">
                <a16:creationId xmlns:a16="http://schemas.microsoft.com/office/drawing/2014/main" id="{F86F0808-E0AF-49E8-9402-6B7161A960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122"/>
          <a:stretch/>
        </p:blipFill>
        <p:spPr>
          <a:xfrm>
            <a:off x="0" y="0"/>
            <a:ext cx="12191999" cy="6858000"/>
          </a:xfrm>
          <a:prstGeom prst="rect">
            <a:avLst/>
          </a:prstGeom>
          <a:noFill/>
        </p:spPr>
      </p:pic>
      <p:sp>
        <p:nvSpPr>
          <p:cNvPr id="10" name="Title 9"/>
          <p:cNvSpPr>
            <a:spLocks noGrp="1"/>
          </p:cNvSpPr>
          <p:nvPr>
            <p:ph type="title"/>
          </p:nvPr>
        </p:nvSpPr>
        <p:spPr>
          <a:xfrm>
            <a:off x="1" y="5638801"/>
            <a:ext cx="12192000" cy="1219200"/>
          </a:xfrm>
        </p:spPr>
        <p:txBody>
          <a:bodyPr anchor="ctr">
            <a:normAutofit/>
          </a:bodyPr>
          <a:lstStyle/>
          <a:p>
            <a:r>
              <a:rPr lang="en-US" dirty="0"/>
              <a:t>Break</a:t>
            </a:r>
          </a:p>
        </p:txBody>
      </p:sp>
    </p:spTree>
    <p:extLst>
      <p:ext uri="{BB962C8B-B14F-4D97-AF65-F5344CB8AC3E}">
        <p14:creationId xmlns:p14="http://schemas.microsoft.com/office/powerpoint/2010/main" val="3456539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8</a:t>
            </a:r>
          </a:p>
        </p:txBody>
      </p:sp>
      <p:sp>
        <p:nvSpPr>
          <p:cNvPr id="2" name="Text Placeholder 1"/>
          <p:cNvSpPr>
            <a:spLocks noGrp="1"/>
          </p:cNvSpPr>
          <p:nvPr>
            <p:ph idx="1"/>
          </p:nvPr>
        </p:nvSpPr>
        <p:spPr/>
        <p:txBody>
          <a:bodyPr>
            <a:normAutofit/>
          </a:bodyPr>
          <a:lstStyle/>
          <a:p>
            <a:pPr marL="0" indent="0">
              <a:buNone/>
            </a:pPr>
            <a:r>
              <a:rPr lang="en-US" b="1" dirty="0"/>
              <a:t>Archiving Implementation Report and </a:t>
            </a:r>
            <a:br>
              <a:rPr lang="en-US" b="1" dirty="0"/>
            </a:br>
            <a:r>
              <a:rPr lang="en-US" b="1" dirty="0"/>
              <a:t>Pilot Workgroup Approval</a:t>
            </a:r>
          </a:p>
          <a:p>
            <a:pPr marL="0" indent="0">
              <a:buNone/>
            </a:pPr>
            <a:r>
              <a:rPr lang="en-US" dirty="0"/>
              <a:t>Ryan Mattke</a:t>
            </a:r>
          </a:p>
        </p:txBody>
      </p:sp>
    </p:spTree>
    <p:extLst>
      <p:ext uri="{BB962C8B-B14F-4D97-AF65-F5344CB8AC3E}">
        <p14:creationId xmlns:p14="http://schemas.microsoft.com/office/powerpoint/2010/main" val="94614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Calibri"/>
              <a:buNone/>
            </a:pPr>
            <a:r>
              <a:rPr lang="en-US" dirty="0"/>
              <a:t>Archiving Implementation Workgroup - Final Report</a:t>
            </a:r>
            <a:endParaRPr dirty="0"/>
          </a:p>
        </p:txBody>
      </p:sp>
      <p:sp>
        <p:nvSpPr>
          <p:cNvPr id="426" name="Google Shape;426;p52"/>
          <p:cNvSpPr txBox="1">
            <a:spLocks noGrp="1"/>
          </p:cNvSpPr>
          <p:nvPr>
            <p:ph type="body" idx="1"/>
          </p:nvPr>
        </p:nvSpPr>
        <p:spPr>
          <a:xfrm>
            <a:off x="466725" y="1404125"/>
            <a:ext cx="10887075" cy="17391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dirty="0"/>
              <a:t>Mission statement:</a:t>
            </a:r>
            <a:endParaRPr sz="2400" b="1" dirty="0"/>
          </a:p>
          <a:p>
            <a:pPr marL="0" lvl="0" indent="0">
              <a:spcBef>
                <a:spcPts val="0"/>
              </a:spcBef>
              <a:buNone/>
            </a:pPr>
            <a:r>
              <a:rPr lang="en-US" sz="2400" dirty="0"/>
              <a:t>Define and facilitate the implementation of an archive for Minnesota geospatial data by building on the work of the </a:t>
            </a:r>
            <a:r>
              <a:rPr lang="en-US" sz="2400" u="sng" dirty="0">
                <a:hlinkClick r:id="rId3"/>
              </a:rPr>
              <a:t>Archiving Workgroup</a:t>
            </a:r>
            <a:r>
              <a:rPr lang="en-US" sz="2400" dirty="0"/>
              <a:t> </a:t>
            </a:r>
            <a:endParaRPr sz="2400" dirty="0"/>
          </a:p>
          <a:p>
            <a:pPr marL="0" marR="0" lvl="0" indent="0" algn="l" rtl="0">
              <a:lnSpc>
                <a:spcPct val="100000"/>
              </a:lnSpc>
              <a:spcBef>
                <a:spcPts val="0"/>
              </a:spcBef>
              <a:spcAft>
                <a:spcPts val="0"/>
              </a:spcAft>
              <a:buNone/>
            </a:pPr>
            <a:endParaRPr sz="2400" dirty="0"/>
          </a:p>
        </p:txBody>
      </p:sp>
      <p:pic>
        <p:nvPicPr>
          <p:cNvPr id="1026" name="Picture 2" descr="http://www.mngeo.state.mn.us/workgroup/archiving/digitalstewardshippyrami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7715" y="2720437"/>
            <a:ext cx="7296570" cy="41020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3"/>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lvl="0"/>
            <a:r>
              <a:rPr lang="en-US" dirty="0"/>
              <a:t>Archiving Implementation Workgroup</a:t>
            </a:r>
            <a:endParaRPr dirty="0"/>
          </a:p>
        </p:txBody>
      </p:sp>
      <p:sp>
        <p:nvSpPr>
          <p:cNvPr id="433" name="Google Shape;433;p53"/>
          <p:cNvSpPr txBox="1">
            <a:spLocks noGrp="1"/>
          </p:cNvSpPr>
          <p:nvPr>
            <p:ph type="body" idx="1"/>
          </p:nvPr>
        </p:nvSpPr>
        <p:spPr>
          <a:xfrm>
            <a:off x="1" y="1411752"/>
            <a:ext cx="12268200" cy="5179548"/>
          </a:xfrm>
          <a:prstGeom prst="rect">
            <a:avLst/>
          </a:prstGeom>
          <a:solidFill>
            <a:schemeClr val="lt1"/>
          </a:solidFill>
          <a:ln>
            <a:noFill/>
          </a:ln>
        </p:spPr>
        <p:txBody>
          <a:bodyPr spcFirstLastPara="1" wrap="square" lIns="91425" tIns="45700" rIns="91425" bIns="45700" numCol="2" anchor="t" anchorCtr="0">
            <a:noAutofit/>
          </a:bodyPr>
          <a:lstStyle/>
          <a:p>
            <a:pPr marL="0" marR="0" lvl="0" indent="0" algn="l" rtl="0">
              <a:lnSpc>
                <a:spcPct val="100000"/>
              </a:lnSpc>
              <a:spcBef>
                <a:spcPts val="0"/>
              </a:spcBef>
              <a:spcAft>
                <a:spcPts val="0"/>
              </a:spcAft>
              <a:buNone/>
            </a:pPr>
            <a:r>
              <a:rPr lang="en-US" sz="2400" b="1" dirty="0"/>
              <a:t>Members:</a:t>
            </a:r>
            <a:endParaRPr sz="2400" b="1" dirty="0"/>
          </a:p>
          <a:p>
            <a:r>
              <a:rPr lang="en-US" sz="2200" dirty="0"/>
              <a:t>Sarah </a:t>
            </a:r>
            <a:r>
              <a:rPr lang="en-US" sz="2200" dirty="0" err="1"/>
              <a:t>Barsness</a:t>
            </a:r>
            <a:r>
              <a:rPr lang="en-US" sz="2200" baseline="30000" dirty="0">
                <a:solidFill>
                  <a:schemeClr val="accent3"/>
                </a:solidFill>
              </a:rPr>
              <a:t>*</a:t>
            </a:r>
            <a:r>
              <a:rPr lang="en-US" sz="2200" dirty="0"/>
              <a:t> - </a:t>
            </a:r>
            <a:r>
              <a:rPr lang="en-US" sz="2200" dirty="0">
                <a:solidFill>
                  <a:schemeClr val="accent2"/>
                </a:solidFill>
              </a:rPr>
              <a:t>Minnesota State Archives</a:t>
            </a:r>
          </a:p>
          <a:p>
            <a:r>
              <a:rPr lang="en-US" sz="2200" dirty="0"/>
              <a:t>David Brandt</a:t>
            </a:r>
            <a:r>
              <a:rPr lang="en-US" sz="2200" baseline="30000" dirty="0">
                <a:solidFill>
                  <a:schemeClr val="accent3"/>
                </a:solidFill>
              </a:rPr>
              <a:t>+</a:t>
            </a:r>
            <a:r>
              <a:rPr lang="en-US" sz="2200" dirty="0"/>
              <a:t> - </a:t>
            </a:r>
            <a:r>
              <a:rPr lang="en-US" sz="2200" dirty="0">
                <a:solidFill>
                  <a:schemeClr val="accent2"/>
                </a:solidFill>
              </a:rPr>
              <a:t>Washington County</a:t>
            </a:r>
          </a:p>
          <a:p>
            <a:r>
              <a:rPr lang="en-US" sz="2200" dirty="0"/>
              <a:t>Jennifer Corcoran - </a:t>
            </a:r>
            <a:r>
              <a:rPr lang="en-US" sz="2200" dirty="0">
                <a:solidFill>
                  <a:schemeClr val="accent2"/>
                </a:solidFill>
              </a:rPr>
              <a:t>MN DNR</a:t>
            </a:r>
          </a:p>
          <a:p>
            <a:r>
              <a:rPr lang="en-US" sz="2200" dirty="0"/>
              <a:t>Jon </a:t>
            </a:r>
            <a:r>
              <a:rPr lang="en-US" sz="2200" dirty="0" err="1"/>
              <a:t>Hoekenga</a:t>
            </a:r>
            <a:r>
              <a:rPr lang="en-US" sz="2200" dirty="0"/>
              <a:t> - </a:t>
            </a:r>
            <a:r>
              <a:rPr lang="en-US" sz="2200" dirty="0">
                <a:solidFill>
                  <a:schemeClr val="accent2"/>
                </a:solidFill>
              </a:rPr>
              <a:t>Met Council</a:t>
            </a:r>
          </a:p>
          <a:p>
            <a:r>
              <a:rPr lang="en-US" sz="2200" dirty="0"/>
              <a:t>Melinda </a:t>
            </a:r>
            <a:r>
              <a:rPr lang="en-US" sz="2200" dirty="0" err="1"/>
              <a:t>Kernik</a:t>
            </a:r>
            <a:r>
              <a:rPr lang="en-US" sz="2200" dirty="0"/>
              <a:t> - </a:t>
            </a:r>
            <a:r>
              <a:rPr lang="en-US" sz="2200" dirty="0">
                <a:solidFill>
                  <a:schemeClr val="accent2"/>
                </a:solidFill>
              </a:rPr>
              <a:t>UMN Libraries</a:t>
            </a:r>
          </a:p>
          <a:p>
            <a:r>
              <a:rPr lang="en-US" sz="2200" dirty="0"/>
              <a:t>Len </a:t>
            </a:r>
            <a:r>
              <a:rPr lang="en-US" sz="2200" dirty="0" err="1"/>
              <a:t>Kne</a:t>
            </a:r>
            <a:r>
              <a:rPr lang="en-US" sz="2200" baseline="30000" dirty="0">
                <a:solidFill>
                  <a:schemeClr val="accent3"/>
                </a:solidFill>
              </a:rPr>
              <a:t>*</a:t>
            </a:r>
            <a:r>
              <a:rPr lang="en-US" sz="2200" dirty="0"/>
              <a:t> - </a:t>
            </a:r>
            <a:r>
              <a:rPr lang="en-US" sz="2200" dirty="0">
                <a:solidFill>
                  <a:schemeClr val="accent2"/>
                </a:solidFill>
              </a:rPr>
              <a:t>UMN / U-Spatial</a:t>
            </a:r>
          </a:p>
          <a:p>
            <a:r>
              <a:rPr lang="en-US" sz="2200" dirty="0"/>
              <a:t>Leanne Knott - </a:t>
            </a:r>
            <a:r>
              <a:rPr lang="en-US" sz="2200" dirty="0">
                <a:solidFill>
                  <a:schemeClr val="accent2"/>
                </a:solidFill>
              </a:rPr>
              <a:t>Goodhue County</a:t>
            </a:r>
          </a:p>
          <a:p>
            <a:r>
              <a:rPr lang="en-US" sz="2200" dirty="0"/>
              <a:t>Carol </a:t>
            </a:r>
            <a:r>
              <a:rPr lang="en-US" sz="2200" dirty="0" err="1"/>
              <a:t>Kussmann</a:t>
            </a:r>
            <a:r>
              <a:rPr lang="en-US" sz="2200" baseline="30000" dirty="0"/>
              <a:t> </a:t>
            </a:r>
            <a:r>
              <a:rPr lang="en-US" sz="2200" baseline="30000" dirty="0">
                <a:solidFill>
                  <a:schemeClr val="accent3"/>
                </a:solidFill>
              </a:rPr>
              <a:t>+</a:t>
            </a:r>
            <a:r>
              <a:rPr lang="en-US" sz="2200" dirty="0"/>
              <a:t> - </a:t>
            </a:r>
            <a:r>
              <a:rPr lang="en-US" sz="2200" dirty="0">
                <a:solidFill>
                  <a:schemeClr val="accent2"/>
                </a:solidFill>
              </a:rPr>
              <a:t>UMN Libraries </a:t>
            </a:r>
          </a:p>
          <a:p>
            <a:r>
              <a:rPr lang="en-US" sz="2200" dirty="0"/>
              <a:t>Brent Lund</a:t>
            </a:r>
            <a:r>
              <a:rPr lang="en-US" sz="2200" baseline="30000" dirty="0">
                <a:solidFill>
                  <a:schemeClr val="accent3"/>
                </a:solidFill>
              </a:rPr>
              <a:t>*</a:t>
            </a:r>
            <a:r>
              <a:rPr lang="en-US" sz="2200" dirty="0"/>
              <a:t> - </a:t>
            </a:r>
            <a:r>
              <a:rPr lang="en-US" sz="2200" dirty="0">
                <a:solidFill>
                  <a:schemeClr val="accent2"/>
                </a:solidFill>
              </a:rPr>
              <a:t>MNIT / </a:t>
            </a:r>
            <a:r>
              <a:rPr lang="en-US" sz="2200" dirty="0" err="1">
                <a:solidFill>
                  <a:schemeClr val="accent2"/>
                </a:solidFill>
              </a:rPr>
              <a:t>MnGeo</a:t>
            </a:r>
            <a:endParaRPr lang="en-US" sz="2200" dirty="0">
              <a:solidFill>
                <a:schemeClr val="accent2"/>
              </a:solidFill>
            </a:endParaRPr>
          </a:p>
          <a:p>
            <a:pPr marL="114300" indent="0">
              <a:buNone/>
            </a:pPr>
            <a:endParaRPr lang="en-US" sz="2200" dirty="0"/>
          </a:p>
          <a:p>
            <a:endParaRPr lang="en-US" sz="2200" dirty="0"/>
          </a:p>
          <a:p>
            <a:r>
              <a:rPr lang="en-US" sz="2200" dirty="0"/>
              <a:t>Karen Majewicz</a:t>
            </a:r>
            <a:r>
              <a:rPr lang="en-US" sz="2200" baseline="30000" dirty="0">
                <a:solidFill>
                  <a:schemeClr val="accent3"/>
                </a:solidFill>
              </a:rPr>
              <a:t>* + </a:t>
            </a:r>
            <a:r>
              <a:rPr lang="en-US" sz="2200" dirty="0"/>
              <a:t>-</a:t>
            </a:r>
            <a:r>
              <a:rPr lang="en-US" sz="2200" dirty="0">
                <a:solidFill>
                  <a:schemeClr val="accent2"/>
                </a:solidFill>
              </a:rPr>
              <a:t>UMN Libraries (Vice Chair)</a:t>
            </a:r>
          </a:p>
          <a:p>
            <a:r>
              <a:rPr lang="en-US" sz="2200" dirty="0" err="1"/>
              <a:t>Andra</a:t>
            </a:r>
            <a:r>
              <a:rPr lang="en-US" sz="2200" dirty="0"/>
              <a:t> Mathews</a:t>
            </a:r>
            <a:r>
              <a:rPr lang="en-US" sz="2200" baseline="30000" dirty="0"/>
              <a:t> </a:t>
            </a:r>
            <a:r>
              <a:rPr lang="en-US" sz="2200" baseline="30000" dirty="0">
                <a:solidFill>
                  <a:schemeClr val="accent3"/>
                </a:solidFill>
              </a:rPr>
              <a:t>+</a:t>
            </a:r>
            <a:r>
              <a:rPr lang="en-US" sz="2200" dirty="0"/>
              <a:t> - </a:t>
            </a:r>
            <a:r>
              <a:rPr lang="en-US" sz="2200" dirty="0">
                <a:solidFill>
                  <a:schemeClr val="accent2"/>
                </a:solidFill>
              </a:rPr>
              <a:t>MN DOT</a:t>
            </a:r>
          </a:p>
          <a:p>
            <a:r>
              <a:rPr lang="en-US" sz="2200" dirty="0"/>
              <a:t>Ryan </a:t>
            </a:r>
            <a:r>
              <a:rPr lang="en-US" sz="2200" dirty="0" err="1"/>
              <a:t>Mattke</a:t>
            </a:r>
            <a:r>
              <a:rPr lang="en-US" sz="2200" baseline="30000" dirty="0">
                <a:solidFill>
                  <a:schemeClr val="accent3"/>
                </a:solidFill>
              </a:rPr>
              <a:t>* +</a:t>
            </a:r>
            <a:r>
              <a:rPr lang="en-US" sz="2200" dirty="0">
                <a:solidFill>
                  <a:schemeClr val="accent3"/>
                </a:solidFill>
              </a:rPr>
              <a:t> </a:t>
            </a:r>
            <a:r>
              <a:rPr lang="en-US" sz="2200" dirty="0"/>
              <a:t>- </a:t>
            </a:r>
            <a:r>
              <a:rPr lang="en-US" sz="2200" dirty="0">
                <a:solidFill>
                  <a:schemeClr val="accent2"/>
                </a:solidFill>
              </a:rPr>
              <a:t>UMN Libraries (Chair)</a:t>
            </a:r>
          </a:p>
          <a:p>
            <a:r>
              <a:rPr lang="en-US" sz="2200" dirty="0"/>
              <a:t>Nancy Rader - </a:t>
            </a:r>
            <a:r>
              <a:rPr lang="en-US" sz="2200" dirty="0">
                <a:solidFill>
                  <a:schemeClr val="accent2"/>
                </a:solidFill>
              </a:rPr>
              <a:t>MNIT / </a:t>
            </a:r>
            <a:r>
              <a:rPr lang="en-US" sz="2200" dirty="0" err="1">
                <a:solidFill>
                  <a:schemeClr val="accent2"/>
                </a:solidFill>
              </a:rPr>
              <a:t>MnGeo</a:t>
            </a:r>
            <a:endParaRPr lang="en-US" sz="2200" dirty="0">
              <a:solidFill>
                <a:schemeClr val="accent2"/>
              </a:solidFill>
            </a:endParaRPr>
          </a:p>
          <a:p>
            <a:r>
              <a:rPr lang="en-US" sz="2200" dirty="0"/>
              <a:t>Soren </a:t>
            </a:r>
            <a:r>
              <a:rPr lang="en-US" sz="2200" dirty="0" err="1"/>
              <a:t>Rundquist</a:t>
            </a:r>
            <a:r>
              <a:rPr lang="en-US" sz="2200" dirty="0"/>
              <a:t> - </a:t>
            </a:r>
            <a:r>
              <a:rPr lang="en-US" sz="2200" dirty="0">
                <a:solidFill>
                  <a:schemeClr val="accent2"/>
                </a:solidFill>
              </a:rPr>
              <a:t>EWG</a:t>
            </a:r>
          </a:p>
          <a:p>
            <a:r>
              <a:rPr lang="en-US" sz="2200" dirty="0"/>
              <a:t>Zeb Thomas - </a:t>
            </a:r>
            <a:r>
              <a:rPr lang="en-US" sz="2200" dirty="0">
                <a:solidFill>
                  <a:schemeClr val="accent2"/>
                </a:solidFill>
              </a:rPr>
              <a:t>MNIT / MN DNR</a:t>
            </a:r>
          </a:p>
          <a:p>
            <a:r>
              <a:rPr lang="en-US" sz="2200" dirty="0"/>
              <a:t>Ben </a:t>
            </a:r>
            <a:r>
              <a:rPr lang="en-US" sz="2200" dirty="0" err="1"/>
              <a:t>Timerson</a:t>
            </a:r>
            <a:r>
              <a:rPr lang="en-US" sz="2200" dirty="0"/>
              <a:t> - </a:t>
            </a:r>
            <a:r>
              <a:rPr lang="en-US" sz="2200" dirty="0">
                <a:solidFill>
                  <a:schemeClr val="accent2"/>
                </a:solidFill>
              </a:rPr>
              <a:t>MN DOT</a:t>
            </a:r>
          </a:p>
          <a:p>
            <a:r>
              <a:rPr lang="en-US" sz="2200" dirty="0"/>
              <a:t>Brandon </a:t>
            </a:r>
            <a:r>
              <a:rPr lang="en-US" sz="2200" dirty="0" err="1"/>
              <a:t>Tourtelotte</a:t>
            </a:r>
            <a:r>
              <a:rPr lang="en-US" sz="2200" baseline="30000" dirty="0"/>
              <a:t> </a:t>
            </a:r>
            <a:r>
              <a:rPr lang="en-US" sz="2200" baseline="30000" dirty="0">
                <a:solidFill>
                  <a:schemeClr val="accent3"/>
                </a:solidFill>
              </a:rPr>
              <a:t>+</a:t>
            </a:r>
            <a:r>
              <a:rPr lang="en-US" sz="2200" dirty="0"/>
              <a:t>- </a:t>
            </a:r>
            <a:r>
              <a:rPr lang="en-US" sz="2200" dirty="0">
                <a:solidFill>
                  <a:schemeClr val="accent2"/>
                </a:solidFill>
              </a:rPr>
              <a:t>Pro-West &amp; Associates</a:t>
            </a:r>
          </a:p>
          <a:p>
            <a:pPr marL="0" marR="0" lvl="0" indent="0" algn="l" rtl="0">
              <a:lnSpc>
                <a:spcPct val="100000"/>
              </a:lnSpc>
              <a:spcBef>
                <a:spcPts val="0"/>
              </a:spcBef>
              <a:spcAft>
                <a:spcPts val="0"/>
              </a:spcAft>
              <a:buNone/>
            </a:pPr>
            <a:r>
              <a:rPr lang="en-US" sz="2400" dirty="0"/>
              <a:t> </a:t>
            </a:r>
          </a:p>
          <a:p>
            <a:pPr marL="0" marR="0" lvl="0" indent="0" algn="l" rtl="0">
              <a:lnSpc>
                <a:spcPct val="100000"/>
              </a:lnSpc>
              <a:spcBef>
                <a:spcPts val="0"/>
              </a:spcBef>
              <a:spcAft>
                <a:spcPts val="0"/>
              </a:spcAft>
              <a:buNone/>
            </a:pPr>
            <a:endParaRPr lang="en-US" sz="2400" dirty="0"/>
          </a:p>
          <a:p>
            <a:pPr marL="0" marR="0" lvl="0" indent="0" algn="l" rtl="0">
              <a:lnSpc>
                <a:spcPct val="100000"/>
              </a:lnSpc>
              <a:spcBef>
                <a:spcPts val="0"/>
              </a:spcBef>
              <a:spcAft>
                <a:spcPts val="0"/>
              </a:spcAft>
              <a:buNone/>
            </a:pPr>
            <a:r>
              <a:rPr lang="en-US" sz="2400" baseline="30000" dirty="0">
                <a:solidFill>
                  <a:schemeClr val="accent3"/>
                </a:solidFill>
              </a:rPr>
              <a:t>*</a:t>
            </a:r>
            <a:r>
              <a:rPr lang="en-US" sz="2400" dirty="0">
                <a:solidFill>
                  <a:schemeClr val="accent3"/>
                </a:solidFill>
              </a:rPr>
              <a:t> Subgroup Lead</a:t>
            </a:r>
          </a:p>
          <a:p>
            <a:pPr marL="0" marR="0" lvl="0" indent="0" algn="l" rtl="0">
              <a:lnSpc>
                <a:spcPct val="100000"/>
              </a:lnSpc>
              <a:spcBef>
                <a:spcPts val="0"/>
              </a:spcBef>
              <a:spcAft>
                <a:spcPts val="0"/>
              </a:spcAft>
              <a:buNone/>
            </a:pPr>
            <a:r>
              <a:rPr lang="en-US" baseline="30000" dirty="0">
                <a:solidFill>
                  <a:schemeClr val="accent3"/>
                </a:solidFill>
              </a:rPr>
              <a:t>+</a:t>
            </a:r>
            <a:r>
              <a:rPr lang="en-US" dirty="0">
                <a:solidFill>
                  <a:schemeClr val="accent3"/>
                </a:solidFill>
              </a:rPr>
              <a:t> Final Report Subgroup</a:t>
            </a:r>
            <a:endParaRPr dirty="0">
              <a:solidFill>
                <a:schemeClr val="accent3"/>
              </a:solidFill>
            </a:endParaRPr>
          </a:p>
        </p:txBody>
      </p:sp>
    </p:spTree>
    <p:extLst>
      <p:ext uri="{BB962C8B-B14F-4D97-AF65-F5344CB8AC3E}">
        <p14:creationId xmlns:p14="http://schemas.microsoft.com/office/powerpoint/2010/main" val="1473825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5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lvl="0"/>
            <a:r>
              <a:rPr lang="en-US" dirty="0"/>
              <a:t>Archiving Implementation Workgroup - Final Report</a:t>
            </a:r>
            <a:endParaRPr dirty="0"/>
          </a:p>
        </p:txBody>
      </p:sp>
      <p:sp>
        <p:nvSpPr>
          <p:cNvPr id="455" name="Google Shape;455;p56"/>
          <p:cNvSpPr txBox="1">
            <a:spLocks noGrp="1"/>
          </p:cNvSpPr>
          <p:nvPr>
            <p:ph type="body" idx="1"/>
          </p:nvPr>
        </p:nvSpPr>
        <p:spPr>
          <a:xfrm>
            <a:off x="281606" y="1515114"/>
            <a:ext cx="11518129" cy="526734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dirty="0">
                <a:hlinkClick r:id="rId3"/>
              </a:rPr>
              <a:t>Final Report</a:t>
            </a:r>
            <a:r>
              <a:rPr lang="en-US" sz="2400" b="1" dirty="0"/>
              <a:t> - Selected Key Findings:</a:t>
            </a:r>
            <a:endParaRPr sz="2400" b="1" dirty="0"/>
          </a:p>
          <a:p>
            <a:pPr marL="76200" lvl="0" indent="0">
              <a:spcBef>
                <a:spcPts val="0"/>
              </a:spcBef>
              <a:spcAft>
                <a:spcPts val="1200"/>
              </a:spcAft>
              <a:buSzPts val="2400"/>
              <a:buNone/>
            </a:pPr>
            <a:endParaRPr lang="en-US" dirty="0"/>
          </a:p>
          <a:p>
            <a:pPr marL="76200" lvl="0" indent="0">
              <a:spcBef>
                <a:spcPts val="0"/>
              </a:spcBef>
              <a:spcAft>
                <a:spcPts val="1200"/>
              </a:spcAft>
              <a:buSzPts val="2400"/>
              <a:buNone/>
            </a:pPr>
            <a:r>
              <a:rPr lang="en-US" dirty="0">
                <a:solidFill>
                  <a:schemeClr val="accent2"/>
                </a:solidFill>
              </a:rPr>
              <a:t>1. Program Design</a:t>
            </a:r>
          </a:p>
          <a:p>
            <a:pPr lvl="1" indent="-381000">
              <a:spcBef>
                <a:spcPts val="0"/>
              </a:spcBef>
              <a:spcAft>
                <a:spcPts val="1200"/>
              </a:spcAft>
              <a:buSzPts val="2400"/>
            </a:pPr>
            <a:r>
              <a:rPr lang="en-US" b="1" dirty="0"/>
              <a:t>Governance framework</a:t>
            </a:r>
            <a:r>
              <a:rPr lang="en-US" dirty="0"/>
              <a:t> consists of a GAC Archiving Committee, an Operations Group, and a Working Team</a:t>
            </a:r>
          </a:p>
          <a:p>
            <a:pPr lvl="1" indent="-381000">
              <a:spcBef>
                <a:spcPts val="0"/>
              </a:spcBef>
              <a:spcAft>
                <a:spcPts val="1200"/>
              </a:spcAft>
              <a:buSzPts val="2400"/>
            </a:pPr>
            <a:r>
              <a:rPr lang="en-US" b="1" dirty="0"/>
              <a:t>Staffing needs</a:t>
            </a:r>
            <a:r>
              <a:rPr lang="en-US" dirty="0"/>
              <a:t> will be ongoing and include at least one full-time Archivist. Recommendations also include at least one Archival Assistant and a software developer ‒ full time at first, part-time after launch. </a:t>
            </a:r>
          </a:p>
          <a:p>
            <a:pPr lvl="1" indent="-381000">
              <a:spcBef>
                <a:spcPts val="0"/>
              </a:spcBef>
              <a:spcAft>
                <a:spcPts val="1200"/>
              </a:spcAft>
              <a:buSzPts val="2400"/>
            </a:pPr>
            <a:r>
              <a:rPr lang="en-US" b="1" dirty="0"/>
              <a:t>Coordination strategy</a:t>
            </a:r>
            <a:r>
              <a:rPr lang="en-US" dirty="0"/>
              <a:t> includes an outline of the benefits for the Minnesota geospatial community, as well as specific roles for Data Providers, Data Consumers, and Project Sponsors</a:t>
            </a:r>
          </a:p>
        </p:txBody>
      </p:sp>
    </p:spTree>
    <p:extLst>
      <p:ext uri="{BB962C8B-B14F-4D97-AF65-F5344CB8AC3E}">
        <p14:creationId xmlns:p14="http://schemas.microsoft.com/office/powerpoint/2010/main" val="1472619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5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lvl="0"/>
            <a:r>
              <a:rPr lang="en-US" dirty="0"/>
              <a:t>Archiving Implementation Workgroup - Final Report</a:t>
            </a:r>
            <a:endParaRPr dirty="0"/>
          </a:p>
        </p:txBody>
      </p:sp>
      <p:sp>
        <p:nvSpPr>
          <p:cNvPr id="455" name="Google Shape;455;p56"/>
          <p:cNvSpPr txBox="1">
            <a:spLocks noGrp="1"/>
          </p:cNvSpPr>
          <p:nvPr>
            <p:ph type="body" idx="1"/>
          </p:nvPr>
        </p:nvSpPr>
        <p:spPr>
          <a:xfrm>
            <a:off x="281606" y="1515114"/>
            <a:ext cx="11518129" cy="526734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dirty="0">
                <a:hlinkClick r:id="rId3"/>
              </a:rPr>
              <a:t>Final Report</a:t>
            </a:r>
            <a:r>
              <a:rPr lang="en-US" sz="2400" b="1" dirty="0"/>
              <a:t> - Selected Key Findings:</a:t>
            </a:r>
          </a:p>
          <a:p>
            <a:pPr marL="0" marR="0" lvl="0" indent="0" algn="l" rtl="0">
              <a:lnSpc>
                <a:spcPct val="100000"/>
              </a:lnSpc>
              <a:spcBef>
                <a:spcPts val="0"/>
              </a:spcBef>
              <a:spcAft>
                <a:spcPts val="0"/>
              </a:spcAft>
              <a:buNone/>
            </a:pPr>
            <a:endParaRPr lang="en-US" sz="2400" b="1" dirty="0"/>
          </a:p>
          <a:p>
            <a:pPr marL="0" marR="0" lvl="0" indent="0" algn="l" rtl="0">
              <a:lnSpc>
                <a:spcPct val="100000"/>
              </a:lnSpc>
              <a:spcBef>
                <a:spcPts val="0"/>
              </a:spcBef>
              <a:spcAft>
                <a:spcPts val="0"/>
              </a:spcAft>
              <a:buNone/>
            </a:pPr>
            <a:endParaRPr lang="en-US" dirty="0"/>
          </a:p>
          <a:p>
            <a:pPr marL="76200" indent="0">
              <a:spcBef>
                <a:spcPts val="0"/>
              </a:spcBef>
              <a:buSzPts val="2400"/>
              <a:buNone/>
            </a:pPr>
            <a:r>
              <a:rPr lang="en-US" dirty="0">
                <a:solidFill>
                  <a:schemeClr val="accent2"/>
                </a:solidFill>
              </a:rPr>
              <a:t>2. Technology</a:t>
            </a:r>
          </a:p>
          <a:p>
            <a:pPr marL="76200" indent="0">
              <a:spcBef>
                <a:spcPts val="0"/>
              </a:spcBef>
              <a:buSzPts val="2400"/>
              <a:buNone/>
            </a:pPr>
            <a:endParaRPr lang="en-US" dirty="0"/>
          </a:p>
          <a:p>
            <a:pPr lvl="1" indent="-381000">
              <a:spcBef>
                <a:spcPts val="0"/>
              </a:spcBef>
              <a:spcAft>
                <a:spcPts val="1200"/>
              </a:spcAft>
              <a:buSzPts val="2400"/>
            </a:pPr>
            <a:r>
              <a:rPr lang="en-US" b="1" dirty="0"/>
              <a:t>File formats </a:t>
            </a:r>
            <a:r>
              <a:rPr lang="en-US" dirty="0"/>
              <a:t>– the archive will store the original formats, but may also create and store alternative formats.</a:t>
            </a:r>
          </a:p>
          <a:p>
            <a:pPr lvl="1" indent="-381000">
              <a:spcBef>
                <a:spcPts val="0"/>
              </a:spcBef>
              <a:spcAft>
                <a:spcPts val="1200"/>
              </a:spcAft>
              <a:buSzPts val="2400"/>
            </a:pPr>
            <a:r>
              <a:rPr lang="en-US" b="1" dirty="0"/>
              <a:t>Metadata </a:t>
            </a:r>
            <a:r>
              <a:rPr lang="en-US" dirty="0"/>
              <a:t>– necessary for archiving includes descriptive metadata, structural &amp; technical metadata, and administrative metadata.</a:t>
            </a:r>
          </a:p>
          <a:p>
            <a:pPr lvl="1" indent="-381000">
              <a:spcBef>
                <a:spcPts val="0"/>
              </a:spcBef>
              <a:spcAft>
                <a:spcPts val="1200"/>
              </a:spcAft>
              <a:buSzPts val="2400"/>
            </a:pPr>
            <a:r>
              <a:rPr lang="en-US" b="1" dirty="0"/>
              <a:t>Infrastructure </a:t>
            </a:r>
            <a:r>
              <a:rPr lang="en-US" dirty="0"/>
              <a:t>– recommendations for storage, discovery platform, and exit strategy.</a:t>
            </a:r>
          </a:p>
        </p:txBody>
      </p:sp>
    </p:spTree>
    <p:extLst>
      <p:ext uri="{BB962C8B-B14F-4D97-AF65-F5344CB8AC3E}">
        <p14:creationId xmlns:p14="http://schemas.microsoft.com/office/powerpoint/2010/main" val="3398243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5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lvl="0"/>
            <a:r>
              <a:rPr lang="en-US" dirty="0"/>
              <a:t>Archiving Implementation Workgroup - Final Report</a:t>
            </a:r>
            <a:endParaRPr dirty="0"/>
          </a:p>
        </p:txBody>
      </p:sp>
      <p:sp>
        <p:nvSpPr>
          <p:cNvPr id="455" name="Google Shape;455;p56"/>
          <p:cNvSpPr txBox="1">
            <a:spLocks noGrp="1"/>
          </p:cNvSpPr>
          <p:nvPr>
            <p:ph type="body" idx="1"/>
          </p:nvPr>
        </p:nvSpPr>
        <p:spPr>
          <a:xfrm>
            <a:off x="281606" y="1458411"/>
            <a:ext cx="11518129" cy="539959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dirty="0">
                <a:hlinkClick r:id="rId3"/>
              </a:rPr>
              <a:t>Final Report</a:t>
            </a:r>
            <a:r>
              <a:rPr lang="en-US" sz="2400" b="1" dirty="0"/>
              <a:t> - Selected Key Findings:</a:t>
            </a:r>
            <a:endParaRPr sz="2400" b="1" dirty="0"/>
          </a:p>
          <a:p>
            <a:pPr marL="76200" lvl="0" indent="0">
              <a:spcBef>
                <a:spcPts val="0"/>
              </a:spcBef>
              <a:buSzPts val="2400"/>
              <a:buNone/>
            </a:pPr>
            <a:endParaRPr lang="en-US" dirty="0"/>
          </a:p>
          <a:p>
            <a:pPr marL="76200" lvl="0" indent="0">
              <a:spcBef>
                <a:spcPts val="0"/>
              </a:spcBef>
              <a:spcAft>
                <a:spcPts val="1200"/>
              </a:spcAft>
              <a:buSzPts val="2400"/>
              <a:buNone/>
            </a:pPr>
            <a:r>
              <a:rPr lang="en-US" dirty="0">
                <a:solidFill>
                  <a:schemeClr val="accent2"/>
                </a:solidFill>
              </a:rPr>
              <a:t>3. Workflows</a:t>
            </a:r>
          </a:p>
          <a:p>
            <a:pPr marL="876300" lvl="1">
              <a:spcBef>
                <a:spcPts val="0"/>
              </a:spcBef>
              <a:spcAft>
                <a:spcPts val="1200"/>
              </a:spcAft>
              <a:buSzPts val="2400"/>
            </a:pPr>
            <a:r>
              <a:rPr lang="en-US" sz="2000" dirty="0"/>
              <a:t>Building on the previous work outlined in the </a:t>
            </a:r>
            <a:r>
              <a:rPr lang="en-US" sz="2000" dirty="0">
                <a:hlinkClick r:id="rId4"/>
              </a:rPr>
              <a:t>Archiving Strategy Report</a:t>
            </a:r>
            <a:r>
              <a:rPr lang="en-US" sz="2000" dirty="0"/>
              <a:t>, the group devised two paths for adding geospatial data to the archive: </a:t>
            </a:r>
            <a:endParaRPr lang="en-US" sz="2000" b="1" dirty="0"/>
          </a:p>
          <a:p>
            <a:pPr marL="990600" lvl="2" indent="0">
              <a:spcBef>
                <a:spcPts val="0"/>
              </a:spcBef>
              <a:spcAft>
                <a:spcPts val="1200"/>
              </a:spcAft>
              <a:buSzPts val="2400"/>
              <a:buNone/>
            </a:pPr>
            <a:r>
              <a:rPr lang="en-US" sz="2000" b="1" dirty="0"/>
              <a:t>Path 1: Data ingested from the Commons</a:t>
            </a:r>
            <a:r>
              <a:rPr lang="en-US" sz="2000" dirty="0"/>
              <a:t> – all Commons data will by default be eligible for archiving and will be added to the archive on an annual basis or more frequently as deemed by the Archivist or data provider.</a:t>
            </a:r>
            <a:endParaRPr lang="en-US" sz="2000" b="1" dirty="0"/>
          </a:p>
          <a:p>
            <a:pPr marL="990600" lvl="2" indent="0">
              <a:spcBef>
                <a:spcPts val="0"/>
              </a:spcBef>
              <a:spcAft>
                <a:spcPts val="1200"/>
              </a:spcAft>
              <a:buSzPts val="2400"/>
              <a:buNone/>
            </a:pPr>
            <a:r>
              <a:rPr lang="en-US" sz="2000" b="1" dirty="0"/>
              <a:t>Path 2: Items added directly from data providers </a:t>
            </a:r>
            <a:r>
              <a:rPr lang="en-US" sz="2000" dirty="0"/>
              <a:t>– all other eligible data. This data will receive curatorial review before being accepted, and the Archivist will work with the data provider to prepare files for consumption.</a:t>
            </a:r>
          </a:p>
          <a:p>
            <a:pPr marL="990600" lvl="2" indent="0">
              <a:spcBef>
                <a:spcPts val="0"/>
              </a:spcBef>
              <a:spcAft>
                <a:spcPts val="1200"/>
              </a:spcAft>
              <a:buSzPts val="2400"/>
              <a:buNone/>
            </a:pPr>
            <a:endParaRPr lang="en-US" sz="2000" dirty="0"/>
          </a:p>
          <a:p>
            <a:pPr lvl="3" indent="-381000">
              <a:spcBef>
                <a:spcPts val="0"/>
              </a:spcBef>
              <a:spcAft>
                <a:spcPts val="1200"/>
              </a:spcAft>
              <a:buSzPts val="2400"/>
            </a:pPr>
            <a:endParaRPr lang="en-US" dirty="0"/>
          </a:p>
        </p:txBody>
      </p:sp>
    </p:spTree>
    <p:extLst>
      <p:ext uri="{BB962C8B-B14F-4D97-AF65-F5344CB8AC3E}">
        <p14:creationId xmlns:p14="http://schemas.microsoft.com/office/powerpoint/2010/main" val="2428316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5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lvl="0"/>
            <a:r>
              <a:rPr lang="en-US" dirty="0"/>
              <a:t>Archiving Implementation Workgroup - Final Report</a:t>
            </a:r>
            <a:endParaRPr dirty="0"/>
          </a:p>
        </p:txBody>
      </p:sp>
      <p:pic>
        <p:nvPicPr>
          <p:cNvPr id="5" name="Picture 4" descr="Diagram&#10;&#10;Description automatically generated">
            <a:extLst>
              <a:ext uri="{FF2B5EF4-FFF2-40B4-BE49-F238E27FC236}">
                <a16:creationId xmlns:a16="http://schemas.microsoft.com/office/drawing/2014/main" id="{A0070302-C0EE-AF4B-A264-986E663C970A}"/>
              </a:ext>
            </a:extLst>
          </p:cNvPr>
          <p:cNvPicPr>
            <a:picLocks noChangeAspect="1"/>
          </p:cNvPicPr>
          <p:nvPr/>
        </p:nvPicPr>
        <p:blipFill>
          <a:blip r:embed="rId3"/>
          <a:stretch>
            <a:fillRect/>
          </a:stretch>
        </p:blipFill>
        <p:spPr>
          <a:xfrm>
            <a:off x="1524000" y="1371600"/>
            <a:ext cx="9144000" cy="5486400"/>
          </a:xfrm>
          <a:prstGeom prst="rect">
            <a:avLst/>
          </a:prstGeom>
        </p:spPr>
      </p:pic>
    </p:spTree>
    <p:extLst>
      <p:ext uri="{BB962C8B-B14F-4D97-AF65-F5344CB8AC3E}">
        <p14:creationId xmlns:p14="http://schemas.microsoft.com/office/powerpoint/2010/main" val="1152441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5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lvl="0"/>
            <a:r>
              <a:rPr lang="en-US" dirty="0"/>
              <a:t>Archiving Implementation Workgroup - Final Report</a:t>
            </a:r>
            <a:endParaRPr dirty="0"/>
          </a:p>
        </p:txBody>
      </p:sp>
      <p:pic>
        <p:nvPicPr>
          <p:cNvPr id="3" name="Picture 2" descr="Diagram&#10;&#10;Description automatically generated">
            <a:extLst>
              <a:ext uri="{FF2B5EF4-FFF2-40B4-BE49-F238E27FC236}">
                <a16:creationId xmlns:a16="http://schemas.microsoft.com/office/drawing/2014/main" id="{B2D1B975-40B4-294E-A638-8C019CC4D72A}"/>
              </a:ext>
            </a:extLst>
          </p:cNvPr>
          <p:cNvPicPr>
            <a:picLocks noChangeAspect="1"/>
          </p:cNvPicPr>
          <p:nvPr/>
        </p:nvPicPr>
        <p:blipFill>
          <a:blip r:embed="rId3"/>
          <a:stretch>
            <a:fillRect/>
          </a:stretch>
        </p:blipFill>
        <p:spPr>
          <a:xfrm>
            <a:off x="1300336" y="1963633"/>
            <a:ext cx="9043319" cy="4033405"/>
          </a:xfrm>
          <a:prstGeom prst="rect">
            <a:avLst/>
          </a:prstGeom>
        </p:spPr>
      </p:pic>
    </p:spTree>
    <p:extLst>
      <p:ext uri="{BB962C8B-B14F-4D97-AF65-F5344CB8AC3E}">
        <p14:creationId xmlns:p14="http://schemas.microsoft.com/office/powerpoint/2010/main" val="2331300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5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lvl="0"/>
            <a:r>
              <a:rPr lang="en-US" dirty="0"/>
              <a:t>Archiving Implementation Workgroup - Final Report</a:t>
            </a:r>
            <a:endParaRPr dirty="0"/>
          </a:p>
        </p:txBody>
      </p:sp>
      <p:sp>
        <p:nvSpPr>
          <p:cNvPr id="455" name="Google Shape;455;p56"/>
          <p:cNvSpPr txBox="1">
            <a:spLocks noGrp="1"/>
          </p:cNvSpPr>
          <p:nvPr>
            <p:ph type="body" idx="1"/>
          </p:nvPr>
        </p:nvSpPr>
        <p:spPr>
          <a:xfrm>
            <a:off x="281606" y="1458411"/>
            <a:ext cx="11518129" cy="539959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dirty="0">
                <a:hlinkClick r:id="rId3"/>
              </a:rPr>
              <a:t>Final Report</a:t>
            </a:r>
            <a:r>
              <a:rPr lang="en-US" sz="2400" b="1" dirty="0"/>
              <a:t> - Selected Key Findings:</a:t>
            </a:r>
          </a:p>
          <a:p>
            <a:pPr marL="114300" indent="0">
              <a:buNone/>
            </a:pPr>
            <a:endParaRPr lang="en-US" dirty="0"/>
          </a:p>
          <a:p>
            <a:pPr marL="114300" indent="0">
              <a:buNone/>
            </a:pPr>
            <a:r>
              <a:rPr lang="en-US" dirty="0"/>
              <a:t>The archive system will require continual administration and management. These tasks are designed to ensure accurate preservation and continuous accessibility of the collections. Key activities will include:</a:t>
            </a:r>
          </a:p>
          <a:p>
            <a:pPr lvl="1"/>
            <a:r>
              <a:rPr lang="en-US" dirty="0"/>
              <a:t>Data management</a:t>
            </a:r>
          </a:p>
          <a:p>
            <a:pPr lvl="1"/>
            <a:r>
              <a:rPr lang="en-US" dirty="0"/>
              <a:t>Fixity checks</a:t>
            </a:r>
          </a:p>
          <a:p>
            <a:pPr lvl="1"/>
            <a:r>
              <a:rPr lang="en-US" dirty="0"/>
              <a:t>Performing backups</a:t>
            </a:r>
          </a:p>
          <a:p>
            <a:pPr lvl="1"/>
            <a:r>
              <a:rPr lang="en-US" dirty="0"/>
              <a:t>Verifying file format accessibility</a:t>
            </a:r>
          </a:p>
          <a:p>
            <a:pPr lvl="1"/>
            <a:r>
              <a:rPr lang="en-US" dirty="0"/>
              <a:t>Conducting systems Review</a:t>
            </a:r>
          </a:p>
        </p:txBody>
      </p:sp>
    </p:spTree>
    <p:extLst>
      <p:ext uri="{BB962C8B-B14F-4D97-AF65-F5344CB8AC3E}">
        <p14:creationId xmlns:p14="http://schemas.microsoft.com/office/powerpoint/2010/main" val="633714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graphicFrame>
        <p:nvGraphicFramePr>
          <p:cNvPr id="7" name="Content Placeholder 6" descr="Agenda"/>
          <p:cNvGraphicFramePr>
            <a:graphicFrameLocks noGrp="1"/>
          </p:cNvGraphicFramePr>
          <p:nvPr>
            <p:ph type="tbl" sz="quarter" idx="13"/>
            <p:extLst>
              <p:ext uri="{D42A27DB-BD31-4B8C-83A1-F6EECF244321}">
                <p14:modId xmlns:p14="http://schemas.microsoft.com/office/powerpoint/2010/main" val="3827742938"/>
              </p:ext>
            </p:extLst>
          </p:nvPr>
        </p:nvGraphicFramePr>
        <p:xfrm>
          <a:off x="1221823" y="1336628"/>
          <a:ext cx="9312065" cy="5494306"/>
        </p:xfrm>
        <a:graphic>
          <a:graphicData uri="http://schemas.openxmlformats.org/drawingml/2006/table">
            <a:tbl>
              <a:tblPr firstRow="1" bandRow="1">
                <a:tableStyleId>{C083E6E3-FA7D-4D7B-A595-EF9225AFEA82}</a:tableStyleId>
              </a:tblPr>
              <a:tblGrid>
                <a:gridCol w="1514899">
                  <a:extLst>
                    <a:ext uri="{9D8B030D-6E8A-4147-A177-3AD203B41FA5}">
                      <a16:colId xmlns:a16="http://schemas.microsoft.com/office/drawing/2014/main" val="20000"/>
                    </a:ext>
                  </a:extLst>
                </a:gridCol>
                <a:gridCol w="7797166">
                  <a:extLst>
                    <a:ext uri="{9D8B030D-6E8A-4147-A177-3AD203B41FA5}">
                      <a16:colId xmlns:a16="http://schemas.microsoft.com/office/drawing/2014/main" val="20001"/>
                    </a:ext>
                  </a:extLst>
                </a:gridCol>
              </a:tblGrid>
              <a:tr h="311950">
                <a:tc>
                  <a:txBody>
                    <a:bodyPr/>
                    <a:lstStyle/>
                    <a:p>
                      <a:pPr algn="ctr"/>
                      <a:r>
                        <a:rPr lang="en-US" sz="1400" dirty="0"/>
                        <a:t>Time</a:t>
                      </a:r>
                    </a:p>
                  </a:txBody>
                  <a:tcPr marL="108825"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n-US" sz="1400" dirty="0"/>
                        <a:t>Topic</a:t>
                      </a:r>
                    </a:p>
                  </a:txBody>
                  <a:tcPr marL="217650"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0"/>
                  </a:ext>
                </a:extLst>
              </a:tr>
              <a:tr h="408210">
                <a:tc>
                  <a:txBody>
                    <a:bodyPr/>
                    <a:lstStyle/>
                    <a:p>
                      <a:pPr algn="ctr"/>
                      <a:r>
                        <a:rPr lang="en-US" sz="1400" dirty="0"/>
                        <a:t>10:00</a:t>
                      </a:r>
                    </a:p>
                  </a:txBody>
                  <a:tcPr marL="108825"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Welcome, introductions, approve previous minutes</a:t>
                      </a:r>
                    </a:p>
                  </a:txBody>
                  <a:tcPr marL="217650"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8210">
                <a:tc>
                  <a:txBody>
                    <a:bodyPr/>
                    <a:lstStyle/>
                    <a:p>
                      <a:pPr algn="ctr"/>
                      <a:r>
                        <a:rPr lang="en-US" sz="1400" dirty="0"/>
                        <a:t>10:10</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Committee annual reports and edits to EPC charter – Review </a:t>
                      </a:r>
                      <a:r>
                        <a:rPr lang="en-US" sz="1400" dirty="0"/>
                        <a:t>and</a:t>
                      </a:r>
                      <a:r>
                        <a:rPr lang="en-US" sz="1400" baseline="0" dirty="0"/>
                        <a:t> accept</a:t>
                      </a: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08210">
                <a:tc>
                  <a:txBody>
                    <a:bodyPr/>
                    <a:lstStyle/>
                    <a:p>
                      <a:pPr algn="ctr"/>
                      <a:r>
                        <a:rPr lang="en-US" sz="1400" dirty="0"/>
                        <a:t>10:15</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GAC accomplishments and work plan – Review and approve</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8210">
                <a:tc>
                  <a:txBody>
                    <a:bodyPr/>
                    <a:lstStyle/>
                    <a:p>
                      <a:pPr algn="ctr"/>
                      <a:r>
                        <a:rPr lang="en-US" sz="1400" dirty="0"/>
                        <a:t>10:25</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Making progress on GAC priorities and initiatives; metrics, etc.</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4082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10:40</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Outreach Committee Success Story Hub</a:t>
                      </a: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5483296"/>
                  </a:ext>
                </a:extLst>
              </a:tr>
              <a:tr h="408210">
                <a:tc>
                  <a:txBody>
                    <a:bodyPr/>
                    <a:lstStyle/>
                    <a:p>
                      <a:pPr algn="ctr"/>
                      <a:r>
                        <a:rPr lang="en-US" sz="1400" dirty="0"/>
                        <a:t>10:50</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Lidar update</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5657480"/>
                  </a:ext>
                </a:extLst>
              </a:tr>
              <a:tr h="408210">
                <a:tc>
                  <a:txBody>
                    <a:bodyPr/>
                    <a:lstStyle/>
                    <a:p>
                      <a:pPr algn="ctr"/>
                      <a:r>
                        <a:rPr lang="en-US" sz="1400" dirty="0"/>
                        <a:t>11:00</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Break</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89852389"/>
                  </a:ext>
                </a:extLst>
              </a:tr>
              <a:tr h="408210">
                <a:tc>
                  <a:txBody>
                    <a:bodyPr/>
                    <a:lstStyle/>
                    <a:p>
                      <a:pPr algn="ctr"/>
                      <a:r>
                        <a:rPr lang="en-US" sz="1400" dirty="0"/>
                        <a:t>11:05</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noProof="0" dirty="0">
                          <a:latin typeface="+mn-lt"/>
                        </a:rPr>
                        <a:t>Archiving implementation report and Pilot Workgroup approval</a:t>
                      </a: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4082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11:20</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Legislative update</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53378525"/>
                  </a:ext>
                </a:extLst>
              </a:tr>
              <a:tr h="4082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11:25</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GAC priority projects and initiatives updates</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3707150"/>
                  </a:ext>
                </a:extLst>
              </a:tr>
              <a:tr h="4082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11:45</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Announcements</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408210">
                <a:tc>
                  <a:txBody>
                    <a:bodyPr/>
                    <a:lstStyle/>
                    <a:p>
                      <a:pPr algn="ctr"/>
                      <a:r>
                        <a:rPr lang="en-US" sz="1400" dirty="0"/>
                        <a:t>noon</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Adjourn</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1298639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5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lvl="0"/>
            <a:r>
              <a:rPr lang="en-US" dirty="0"/>
              <a:t>Archiving Implementation Workgroup - Final Report</a:t>
            </a:r>
            <a:endParaRPr dirty="0"/>
          </a:p>
        </p:txBody>
      </p:sp>
      <p:sp>
        <p:nvSpPr>
          <p:cNvPr id="455" name="Google Shape;455;p56"/>
          <p:cNvSpPr txBox="1">
            <a:spLocks noGrp="1"/>
          </p:cNvSpPr>
          <p:nvPr>
            <p:ph type="body" idx="1"/>
          </p:nvPr>
        </p:nvSpPr>
        <p:spPr>
          <a:xfrm>
            <a:off x="281606" y="1458411"/>
            <a:ext cx="11518129" cy="539959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dirty="0">
                <a:hlinkClick r:id="rId3"/>
              </a:rPr>
              <a:t>Final Report</a:t>
            </a:r>
            <a:r>
              <a:rPr lang="en-US" sz="2400" b="1" dirty="0"/>
              <a:t> - Selected Key Findings:</a:t>
            </a:r>
          </a:p>
          <a:p>
            <a:pPr marL="0" marR="0" lvl="0" indent="0" algn="l" rtl="0">
              <a:lnSpc>
                <a:spcPct val="100000"/>
              </a:lnSpc>
              <a:spcBef>
                <a:spcPts val="0"/>
              </a:spcBef>
              <a:spcAft>
                <a:spcPts val="0"/>
              </a:spcAft>
              <a:buNone/>
            </a:pPr>
            <a:endParaRPr lang="en-US" sz="2400" b="1" dirty="0"/>
          </a:p>
          <a:p>
            <a:pPr marL="0" marR="0" lvl="0" indent="0" algn="l" rtl="0">
              <a:lnSpc>
                <a:spcPct val="100000"/>
              </a:lnSpc>
              <a:spcBef>
                <a:spcPts val="0"/>
              </a:spcBef>
              <a:spcAft>
                <a:spcPts val="0"/>
              </a:spcAft>
              <a:buNone/>
            </a:pPr>
            <a:endParaRPr lang="en-US" dirty="0"/>
          </a:p>
          <a:p>
            <a:pPr marL="0" marR="0" lvl="0" indent="0" algn="l" rtl="0">
              <a:lnSpc>
                <a:spcPct val="100000"/>
              </a:lnSpc>
              <a:spcBef>
                <a:spcPts val="0"/>
              </a:spcBef>
              <a:spcAft>
                <a:spcPts val="0"/>
              </a:spcAft>
              <a:buNone/>
            </a:pPr>
            <a:endParaRPr lang="en-US" sz="2400" dirty="0"/>
          </a:p>
          <a:p>
            <a:pPr marL="76200" indent="0">
              <a:spcBef>
                <a:spcPts val="0"/>
              </a:spcBef>
              <a:buSzPts val="2400"/>
              <a:buNone/>
            </a:pPr>
            <a:r>
              <a:rPr lang="en-US" sz="2800" dirty="0">
                <a:solidFill>
                  <a:schemeClr val="accent2"/>
                </a:solidFill>
              </a:rPr>
              <a:t>4. Funding</a:t>
            </a:r>
          </a:p>
          <a:p>
            <a:pPr marL="533400" lvl="1" indent="0">
              <a:spcBef>
                <a:spcPts val="0"/>
              </a:spcBef>
              <a:buSzPts val="2400"/>
              <a:buNone/>
            </a:pPr>
            <a:endParaRPr lang="en-US" sz="2400" dirty="0"/>
          </a:p>
          <a:p>
            <a:pPr marL="533400" lvl="1" indent="0">
              <a:spcBef>
                <a:spcPts val="0"/>
              </a:spcBef>
              <a:buSzPts val="2400"/>
              <a:buNone/>
            </a:pPr>
            <a:r>
              <a:rPr lang="en-US" sz="2400" dirty="0"/>
              <a:t>Our</a:t>
            </a:r>
            <a:r>
              <a:rPr lang="en-US" sz="2400" b="1" dirty="0"/>
              <a:t> Funding strategy</a:t>
            </a:r>
            <a:r>
              <a:rPr lang="en-US" sz="2400" dirty="0"/>
              <a:t> recommendation is to pursue a legislative appropriation while also exploring the potential for grant funding during the implementation phase.</a:t>
            </a:r>
          </a:p>
        </p:txBody>
      </p:sp>
    </p:spTree>
    <p:extLst>
      <p:ext uri="{BB962C8B-B14F-4D97-AF65-F5344CB8AC3E}">
        <p14:creationId xmlns:p14="http://schemas.microsoft.com/office/powerpoint/2010/main" val="19785899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5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lvl="0"/>
            <a:r>
              <a:rPr lang="en-US" dirty="0"/>
              <a:t>Archiving Pilot Workgroup - Proposed</a:t>
            </a:r>
            <a:endParaRPr dirty="0"/>
          </a:p>
        </p:txBody>
      </p:sp>
      <p:sp>
        <p:nvSpPr>
          <p:cNvPr id="455" name="Google Shape;455;p56"/>
          <p:cNvSpPr txBox="1">
            <a:spLocks noGrp="1"/>
          </p:cNvSpPr>
          <p:nvPr>
            <p:ph type="body" idx="1"/>
          </p:nvPr>
        </p:nvSpPr>
        <p:spPr>
          <a:xfrm>
            <a:off x="281606" y="1436914"/>
            <a:ext cx="11518129" cy="5345549"/>
          </a:xfrm>
          <a:prstGeom prst="rect">
            <a:avLst/>
          </a:prstGeom>
          <a:solidFill>
            <a:schemeClr val="lt1"/>
          </a:solidFill>
          <a:ln>
            <a:noFill/>
          </a:ln>
        </p:spPr>
        <p:txBody>
          <a:bodyPr spcFirstLastPara="1" wrap="square" lIns="91425" tIns="45700" rIns="91425" bIns="45700" anchor="t" anchorCtr="0">
            <a:noAutofit/>
          </a:bodyPr>
          <a:lstStyle/>
          <a:p>
            <a:pPr marL="0" indent="0">
              <a:spcBef>
                <a:spcPts val="0"/>
              </a:spcBef>
              <a:buNone/>
            </a:pPr>
            <a:r>
              <a:rPr lang="en-US" sz="2800" b="1" dirty="0">
                <a:hlinkClick r:id="rId3"/>
              </a:rPr>
              <a:t>Final Report</a:t>
            </a:r>
            <a:r>
              <a:rPr lang="en-US" sz="2800" b="1" dirty="0"/>
              <a:t> - Selected Key Findings: </a:t>
            </a:r>
          </a:p>
          <a:p>
            <a:pPr marL="0" indent="0" algn="ctr">
              <a:spcBef>
                <a:spcPts val="0"/>
              </a:spcBef>
              <a:buNone/>
            </a:pPr>
            <a:endParaRPr lang="en-US" sz="2800" b="1" dirty="0"/>
          </a:p>
          <a:p>
            <a:pPr marL="0" indent="0">
              <a:spcBef>
                <a:spcPts val="0"/>
              </a:spcBef>
              <a:buNone/>
            </a:pPr>
            <a:r>
              <a:rPr lang="en-US" sz="2800" b="1" dirty="0"/>
              <a:t>TIMELINE</a:t>
            </a:r>
          </a:p>
          <a:p>
            <a:pPr marL="0" lvl="0" indent="0">
              <a:spcBef>
                <a:spcPts val="0"/>
              </a:spcBef>
              <a:buNone/>
            </a:pPr>
            <a:endParaRPr lang="en-US" sz="2800" b="1" dirty="0"/>
          </a:p>
        </p:txBody>
      </p:sp>
      <p:graphicFrame>
        <p:nvGraphicFramePr>
          <p:cNvPr id="2" name="Diagram 1">
            <a:extLst>
              <a:ext uri="{FF2B5EF4-FFF2-40B4-BE49-F238E27FC236}">
                <a16:creationId xmlns:a16="http://schemas.microsoft.com/office/drawing/2014/main" id="{D8F52402-ACFE-3C4F-97FA-6EBF5B2DAD63}"/>
              </a:ext>
            </a:extLst>
          </p:cNvPr>
          <p:cNvGraphicFramePr/>
          <p:nvPr/>
        </p:nvGraphicFramePr>
        <p:xfrm>
          <a:off x="646798" y="2798838"/>
          <a:ext cx="10787743" cy="39067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64595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en-US" dirty="0"/>
              <a:t>Archiving Implementation Workgroup - Final Report</a:t>
            </a:r>
            <a:endParaRPr dirty="0"/>
          </a:p>
        </p:txBody>
      </p:sp>
      <p:sp>
        <p:nvSpPr>
          <p:cNvPr id="490" name="Google Shape;490;p61"/>
          <p:cNvSpPr txBox="1">
            <a:spLocks noGrp="1"/>
          </p:cNvSpPr>
          <p:nvPr>
            <p:ph type="body" idx="1"/>
          </p:nvPr>
        </p:nvSpPr>
        <p:spPr>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lang="en-US" sz="2400" b="1" dirty="0"/>
          </a:p>
          <a:p>
            <a:pPr marL="0" marR="0" lvl="0" indent="0" algn="l" rtl="0">
              <a:lnSpc>
                <a:spcPct val="100000"/>
              </a:lnSpc>
              <a:spcBef>
                <a:spcPts val="0"/>
              </a:spcBef>
              <a:spcAft>
                <a:spcPts val="0"/>
              </a:spcAft>
              <a:buNone/>
            </a:pPr>
            <a:r>
              <a:rPr lang="en-US" sz="4000" b="1" dirty="0"/>
              <a:t>Next Steps</a:t>
            </a:r>
          </a:p>
          <a:p>
            <a:pPr marL="0" marR="0" lvl="0" indent="0" algn="l" rtl="0">
              <a:lnSpc>
                <a:spcPct val="100000"/>
              </a:lnSpc>
              <a:spcBef>
                <a:spcPts val="0"/>
              </a:spcBef>
              <a:spcAft>
                <a:spcPts val="0"/>
              </a:spcAft>
              <a:buNone/>
            </a:pPr>
            <a:endParaRPr sz="4000" b="1" dirty="0"/>
          </a:p>
          <a:p>
            <a:pPr marL="533400" lvl="0" indent="-457200">
              <a:spcBef>
                <a:spcPts val="0"/>
              </a:spcBef>
              <a:spcAft>
                <a:spcPts val="1200"/>
              </a:spcAft>
              <a:buSzPts val="2400"/>
              <a:buFont typeface="+mj-lt"/>
              <a:buAutoNum type="arabicPeriod"/>
            </a:pPr>
            <a:r>
              <a:rPr lang="en-US" sz="2400" dirty="0"/>
              <a:t>Create an </a:t>
            </a:r>
            <a:r>
              <a:rPr lang="en-US" sz="2400" b="1" dirty="0"/>
              <a:t>Archiving Pilot Workgroup</a:t>
            </a:r>
            <a:endParaRPr lang="en-US" sz="2400" dirty="0"/>
          </a:p>
          <a:p>
            <a:pPr marL="533400" indent="-457200">
              <a:spcBef>
                <a:spcPts val="0"/>
              </a:spcBef>
              <a:spcAft>
                <a:spcPts val="1200"/>
              </a:spcAft>
              <a:buSzPts val="2400"/>
              <a:buFont typeface="+mj-lt"/>
              <a:buAutoNum type="arabicPeriod"/>
            </a:pPr>
            <a:r>
              <a:rPr lang="en-US" dirty="0"/>
              <a:t>Continue to pursue </a:t>
            </a:r>
            <a:r>
              <a:rPr lang="en-US" b="1" dirty="0"/>
              <a:t>funding strategies</a:t>
            </a:r>
            <a:r>
              <a:rPr lang="en-US" dirty="0"/>
              <a:t> in order to build the foundation for a funding ask, likely in the 2023 legislative session.</a:t>
            </a:r>
          </a:p>
        </p:txBody>
      </p:sp>
    </p:spTree>
    <p:extLst>
      <p:ext uri="{BB962C8B-B14F-4D97-AF65-F5344CB8AC3E}">
        <p14:creationId xmlns:p14="http://schemas.microsoft.com/office/powerpoint/2010/main" val="2100683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6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en-US" dirty="0"/>
              <a:t>Archiving Implementation Workgroup - Final Report</a:t>
            </a:r>
            <a:endParaRPr dirty="0"/>
          </a:p>
        </p:txBody>
      </p:sp>
      <p:sp>
        <p:nvSpPr>
          <p:cNvPr id="497" name="Google Shape;497;p62"/>
          <p:cNvSpPr txBox="1">
            <a:spLocks noGrp="1"/>
          </p:cNvSpPr>
          <p:nvPr>
            <p:ph type="body" idx="1"/>
          </p:nvPr>
        </p:nvSpPr>
        <p:spPr>
          <a:prstGeom prst="rect">
            <a:avLst/>
          </a:prstGeom>
          <a:solidFill>
            <a:schemeClr val="lt1"/>
          </a:solidFill>
          <a:ln>
            <a:noFill/>
          </a:ln>
        </p:spPr>
        <p:txBody>
          <a:bodyPr spcFirstLastPara="1" wrap="square" lIns="91425" tIns="45700" rIns="91425" bIns="45700" anchor="t" anchorCtr="0">
            <a:noAutofit/>
          </a:bodyPr>
          <a:lstStyle/>
          <a:p>
            <a:pPr marL="228600" lvl="0" indent="-69850" algn="ctr" rtl="0">
              <a:lnSpc>
                <a:spcPct val="100000"/>
              </a:lnSpc>
              <a:spcBef>
                <a:spcPts val="2000"/>
              </a:spcBef>
              <a:spcAft>
                <a:spcPts val="0"/>
              </a:spcAft>
              <a:buSzPts val="2500"/>
              <a:buNone/>
            </a:pPr>
            <a:endParaRPr lang="en-US" sz="4800" b="1" dirty="0"/>
          </a:p>
          <a:p>
            <a:pPr marL="228600" lvl="0" indent="-69850" algn="ctr" rtl="0">
              <a:lnSpc>
                <a:spcPct val="100000"/>
              </a:lnSpc>
              <a:spcBef>
                <a:spcPts val="2000"/>
              </a:spcBef>
              <a:spcAft>
                <a:spcPts val="0"/>
              </a:spcAft>
              <a:buSzPts val="2500"/>
              <a:buNone/>
            </a:pPr>
            <a:r>
              <a:rPr lang="en-US" sz="4800" b="1" dirty="0"/>
              <a:t>Questions?</a:t>
            </a:r>
            <a:endParaRPr lang="en-US" sz="4800" dirty="0"/>
          </a:p>
        </p:txBody>
      </p:sp>
    </p:spTree>
    <p:extLst>
      <p:ext uri="{BB962C8B-B14F-4D97-AF65-F5344CB8AC3E}">
        <p14:creationId xmlns:p14="http://schemas.microsoft.com/office/powerpoint/2010/main" val="23189989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5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lvl="0"/>
            <a:r>
              <a:rPr lang="en-US" dirty="0"/>
              <a:t>Archiving Pilot Workgroup - Proposed</a:t>
            </a:r>
            <a:endParaRPr dirty="0"/>
          </a:p>
        </p:txBody>
      </p:sp>
      <p:sp>
        <p:nvSpPr>
          <p:cNvPr id="455" name="Google Shape;455;p56"/>
          <p:cNvSpPr txBox="1">
            <a:spLocks noGrp="1"/>
          </p:cNvSpPr>
          <p:nvPr>
            <p:ph type="body" idx="1"/>
          </p:nvPr>
        </p:nvSpPr>
        <p:spPr>
          <a:xfrm>
            <a:off x="281606" y="1515114"/>
            <a:ext cx="11518129" cy="5342886"/>
          </a:xfrm>
          <a:prstGeom prst="rect">
            <a:avLst/>
          </a:prstGeom>
          <a:solidFill>
            <a:schemeClr val="lt1"/>
          </a:solidFill>
          <a:ln>
            <a:noFill/>
          </a:ln>
        </p:spPr>
        <p:txBody>
          <a:bodyPr spcFirstLastPara="1" wrap="square" lIns="91425" tIns="45700" rIns="91425" bIns="45700" anchor="t" anchorCtr="0">
            <a:noAutofit/>
          </a:bodyPr>
          <a:lstStyle/>
          <a:p>
            <a:pPr marL="0" lvl="0" indent="0">
              <a:spcBef>
                <a:spcPts val="0"/>
              </a:spcBef>
              <a:buNone/>
            </a:pPr>
            <a:r>
              <a:rPr lang="en-US" sz="2400" b="1" dirty="0"/>
              <a:t>Mission Statement:</a:t>
            </a:r>
          </a:p>
          <a:p>
            <a:pPr marL="0" lvl="0" indent="0">
              <a:spcBef>
                <a:spcPts val="0"/>
              </a:spcBef>
              <a:buNone/>
            </a:pPr>
            <a:r>
              <a:rPr lang="en-US" dirty="0"/>
              <a:t>Evaluate and test a range of potential archive technologies, create a proof of concept with sample sets of data, and continue to perform community outreach in order to build on the work of the </a:t>
            </a:r>
            <a:r>
              <a:rPr lang="en-US" u="sng" dirty="0">
                <a:hlinkClick r:id="rId3"/>
              </a:rPr>
              <a:t>Archiving Implementation Workgroup and the Archiving Workgroup</a:t>
            </a:r>
            <a:r>
              <a:rPr lang="en-US" dirty="0"/>
              <a:t>.</a:t>
            </a:r>
          </a:p>
          <a:p>
            <a:pPr marL="0" lvl="0" indent="0">
              <a:spcBef>
                <a:spcPts val="0"/>
              </a:spcBef>
              <a:buNone/>
            </a:pPr>
            <a:endParaRPr lang="en-US" b="1" dirty="0"/>
          </a:p>
          <a:p>
            <a:pPr marL="0" lvl="0" indent="0">
              <a:spcBef>
                <a:spcPts val="0"/>
              </a:spcBef>
              <a:buNone/>
            </a:pPr>
            <a:r>
              <a:rPr lang="en-US" b="1" dirty="0"/>
              <a:t>Objectives:</a:t>
            </a:r>
          </a:p>
          <a:p>
            <a:pPr lvl="1" indent="-457200">
              <a:spcBef>
                <a:spcPts val="0"/>
              </a:spcBef>
              <a:spcAft>
                <a:spcPts val="1200"/>
              </a:spcAft>
              <a:buFont typeface="+mj-lt"/>
              <a:buAutoNum type="arabicPeriod"/>
            </a:pPr>
            <a:r>
              <a:rPr lang="en-US" dirty="0"/>
              <a:t>Evaluate and test potential archive technologies</a:t>
            </a:r>
          </a:p>
          <a:p>
            <a:pPr lvl="1" indent="-457200">
              <a:spcBef>
                <a:spcPts val="0"/>
              </a:spcBef>
              <a:spcAft>
                <a:spcPts val="1200"/>
              </a:spcAft>
              <a:buFont typeface="+mj-lt"/>
              <a:buAutoNum type="arabicPeriod"/>
            </a:pPr>
            <a:r>
              <a:rPr lang="en-US" dirty="0"/>
              <a:t>Create a proof of concept with pilot data sets in a repository</a:t>
            </a:r>
          </a:p>
          <a:p>
            <a:pPr lvl="1" indent="-457200">
              <a:spcBef>
                <a:spcPts val="0"/>
              </a:spcBef>
              <a:spcAft>
                <a:spcPts val="1200"/>
              </a:spcAft>
              <a:buFont typeface="+mj-lt"/>
              <a:buAutoNum type="arabicPeriod"/>
            </a:pPr>
            <a:r>
              <a:rPr lang="en-US" dirty="0"/>
              <a:t>Send appropriate communications in order to continue to build support for the archiving effort within identified stakeholder communities</a:t>
            </a:r>
          </a:p>
        </p:txBody>
      </p:sp>
    </p:spTree>
    <p:extLst>
      <p:ext uri="{BB962C8B-B14F-4D97-AF65-F5344CB8AC3E}">
        <p14:creationId xmlns:p14="http://schemas.microsoft.com/office/powerpoint/2010/main" val="717052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56"/>
          <p:cNvSpPr txBox="1">
            <a:spLocks noGrp="1"/>
          </p:cNvSpPr>
          <p:nvPr>
            <p:ph type="title"/>
          </p:nvPr>
        </p:nvSpPr>
        <p:spPr>
          <a:xfrm>
            <a:off x="838200" y="223837"/>
            <a:ext cx="10515600" cy="914400"/>
          </a:xfrm>
          <a:prstGeom prst="rect">
            <a:avLst/>
          </a:prstGeom>
          <a:noFill/>
          <a:ln>
            <a:noFill/>
          </a:ln>
        </p:spPr>
        <p:txBody>
          <a:bodyPr spcFirstLastPara="1" wrap="square" lIns="91425" tIns="45700" rIns="91425" bIns="45700" anchor="ctr" anchorCtr="0">
            <a:noAutofit/>
          </a:bodyPr>
          <a:lstStyle/>
          <a:p>
            <a:pPr lvl="0"/>
            <a:r>
              <a:rPr lang="en-US" dirty="0"/>
              <a:t>Archiving Pilot Workgroup - Proposed</a:t>
            </a:r>
            <a:endParaRPr dirty="0"/>
          </a:p>
        </p:txBody>
      </p:sp>
      <p:sp>
        <p:nvSpPr>
          <p:cNvPr id="455" name="Google Shape;455;p56"/>
          <p:cNvSpPr txBox="1">
            <a:spLocks noGrp="1"/>
          </p:cNvSpPr>
          <p:nvPr>
            <p:ph type="body" idx="1"/>
          </p:nvPr>
        </p:nvSpPr>
        <p:spPr>
          <a:xfrm>
            <a:off x="237507" y="1594624"/>
            <a:ext cx="5934694" cy="4582339"/>
          </a:xfrm>
          <a:prstGeom prst="rect">
            <a:avLst/>
          </a:prstGeom>
          <a:solidFill>
            <a:schemeClr val="lt1"/>
          </a:solidFill>
          <a:ln>
            <a:noFill/>
          </a:ln>
        </p:spPr>
        <p:txBody>
          <a:bodyPr spcFirstLastPara="1" wrap="square" lIns="91425" tIns="45700" rIns="91425" bIns="45700" anchor="t" anchorCtr="0">
            <a:noAutofit/>
          </a:bodyPr>
          <a:lstStyle/>
          <a:p>
            <a:pPr marL="0" lvl="0" indent="0">
              <a:spcBef>
                <a:spcPts val="0"/>
              </a:spcBef>
              <a:buNone/>
            </a:pPr>
            <a:r>
              <a:rPr lang="en-US" sz="2400" b="1" dirty="0"/>
              <a:t>Group Members</a:t>
            </a:r>
          </a:p>
          <a:p>
            <a:pPr marL="76200" lvl="0" indent="0">
              <a:spcBef>
                <a:spcPts val="0"/>
              </a:spcBef>
              <a:buSzPts val="2400"/>
              <a:buNone/>
            </a:pPr>
            <a:endParaRPr lang="en-US" sz="2400" dirty="0"/>
          </a:p>
          <a:p>
            <a:pPr marL="76200" lvl="0" indent="0">
              <a:spcBef>
                <a:spcPts val="0"/>
              </a:spcBef>
              <a:spcAft>
                <a:spcPts val="1200"/>
              </a:spcAft>
              <a:buSzPts val="2400"/>
              <a:buNone/>
            </a:pPr>
            <a:r>
              <a:rPr lang="en-US" sz="2000" dirty="0"/>
              <a:t>Pilot Subgroup</a:t>
            </a:r>
          </a:p>
          <a:p>
            <a:pPr indent="-381000">
              <a:spcBef>
                <a:spcPts val="0"/>
              </a:spcBef>
              <a:spcAft>
                <a:spcPts val="1200"/>
              </a:spcAft>
              <a:buSzPts val="2400"/>
            </a:pPr>
            <a:r>
              <a:rPr lang="en-US" sz="1800" dirty="0"/>
              <a:t>Sarah </a:t>
            </a:r>
            <a:r>
              <a:rPr lang="en-US" sz="1800" dirty="0" err="1"/>
              <a:t>Barsness</a:t>
            </a:r>
            <a:r>
              <a:rPr lang="en-US" sz="1800" dirty="0"/>
              <a:t> - Minnesota State Archives</a:t>
            </a:r>
          </a:p>
          <a:p>
            <a:pPr indent="-381000">
              <a:spcBef>
                <a:spcPts val="0"/>
              </a:spcBef>
              <a:spcAft>
                <a:spcPts val="1200"/>
              </a:spcAft>
              <a:buSzPts val="2400"/>
            </a:pPr>
            <a:r>
              <a:rPr lang="en-US" sz="1800" dirty="0"/>
              <a:t>Melinda </a:t>
            </a:r>
            <a:r>
              <a:rPr lang="en-US" sz="1800" dirty="0" err="1"/>
              <a:t>Kernik</a:t>
            </a:r>
            <a:r>
              <a:rPr lang="en-US" sz="1800" dirty="0"/>
              <a:t> – UMN Libraries</a:t>
            </a:r>
          </a:p>
          <a:p>
            <a:pPr indent="-381000">
              <a:spcBef>
                <a:spcPts val="0"/>
              </a:spcBef>
              <a:spcAft>
                <a:spcPts val="1200"/>
              </a:spcAft>
              <a:buSzPts val="2400"/>
            </a:pPr>
            <a:r>
              <a:rPr lang="en-US" sz="1800" dirty="0"/>
              <a:t>Carol </a:t>
            </a:r>
            <a:r>
              <a:rPr lang="en-US" sz="1800" dirty="0" err="1"/>
              <a:t>Kussmann</a:t>
            </a:r>
            <a:r>
              <a:rPr lang="en-US" sz="1800" dirty="0"/>
              <a:t> – UMN Libraries</a:t>
            </a:r>
          </a:p>
          <a:p>
            <a:pPr indent="-381000">
              <a:spcBef>
                <a:spcPts val="0"/>
              </a:spcBef>
              <a:spcAft>
                <a:spcPts val="1200"/>
              </a:spcAft>
              <a:buSzPts val="2400"/>
            </a:pPr>
            <a:r>
              <a:rPr lang="en-US" sz="1800" dirty="0"/>
              <a:t>Karen Majewicz – UMN Libraries (</a:t>
            </a:r>
            <a:r>
              <a:rPr lang="en-US" sz="1800" dirty="0">
                <a:solidFill>
                  <a:schemeClr val="accent2"/>
                </a:solidFill>
              </a:rPr>
              <a:t>Subgroup Lead</a:t>
            </a:r>
            <a:r>
              <a:rPr lang="en-US" sz="1800" dirty="0"/>
              <a:t>)</a:t>
            </a:r>
          </a:p>
          <a:p>
            <a:pPr indent="-381000">
              <a:spcBef>
                <a:spcPts val="0"/>
              </a:spcBef>
              <a:spcAft>
                <a:spcPts val="1200"/>
              </a:spcAft>
              <a:buSzPts val="2400"/>
            </a:pPr>
            <a:r>
              <a:rPr lang="en-US" sz="1800" dirty="0"/>
              <a:t>Ryan </a:t>
            </a:r>
            <a:r>
              <a:rPr lang="en-US" sz="1800" dirty="0" err="1"/>
              <a:t>Mattke</a:t>
            </a:r>
            <a:r>
              <a:rPr lang="en-US" sz="1800" dirty="0"/>
              <a:t> – UMN Libraries</a:t>
            </a:r>
          </a:p>
          <a:p>
            <a:pPr indent="-381000">
              <a:spcBef>
                <a:spcPts val="0"/>
              </a:spcBef>
              <a:spcAft>
                <a:spcPts val="1200"/>
              </a:spcAft>
              <a:buSzPts val="2400"/>
            </a:pPr>
            <a:r>
              <a:rPr lang="en-US" sz="1800" dirty="0"/>
              <a:t>Zeb Thomas - MNIT / MN DNR</a:t>
            </a:r>
          </a:p>
        </p:txBody>
      </p:sp>
      <p:sp>
        <p:nvSpPr>
          <p:cNvPr id="2" name="Text Placeholder 1">
            <a:extLst>
              <a:ext uri="{FF2B5EF4-FFF2-40B4-BE49-F238E27FC236}">
                <a16:creationId xmlns:a16="http://schemas.microsoft.com/office/drawing/2014/main" id="{DF9C9910-B644-6749-8DFD-10C838370FC8}"/>
              </a:ext>
            </a:extLst>
          </p:cNvPr>
          <p:cNvSpPr>
            <a:spLocks noGrp="1"/>
          </p:cNvSpPr>
          <p:nvPr>
            <p:ph type="body" idx="2"/>
          </p:nvPr>
        </p:nvSpPr>
        <p:spPr>
          <a:xfrm>
            <a:off x="6172200" y="1594624"/>
            <a:ext cx="6019800" cy="4582339"/>
          </a:xfrm>
        </p:spPr>
        <p:txBody>
          <a:bodyPr/>
          <a:lstStyle/>
          <a:p>
            <a:pPr marL="76200" lvl="0" indent="0">
              <a:spcBef>
                <a:spcPts val="0"/>
              </a:spcBef>
              <a:spcAft>
                <a:spcPts val="1200"/>
              </a:spcAft>
              <a:buSzPts val="2400"/>
              <a:buNone/>
            </a:pPr>
            <a:r>
              <a:rPr lang="en-US" sz="2000" dirty="0"/>
              <a:t>Outreach Subgroup</a:t>
            </a:r>
          </a:p>
          <a:p>
            <a:pPr indent="-381000">
              <a:spcBef>
                <a:spcPts val="0"/>
              </a:spcBef>
              <a:spcAft>
                <a:spcPts val="1200"/>
              </a:spcAft>
              <a:buSzPts val="2400"/>
            </a:pPr>
            <a:r>
              <a:rPr lang="en-US" sz="1800" dirty="0" err="1"/>
              <a:t>Andra</a:t>
            </a:r>
            <a:r>
              <a:rPr lang="en-US" sz="1800" dirty="0"/>
              <a:t> Mathews – MN DOT</a:t>
            </a:r>
          </a:p>
          <a:p>
            <a:pPr indent="-381000">
              <a:spcBef>
                <a:spcPts val="0"/>
              </a:spcBef>
              <a:spcAft>
                <a:spcPts val="1200"/>
              </a:spcAft>
              <a:buSzPts val="2400"/>
            </a:pPr>
            <a:r>
              <a:rPr lang="en-US" sz="1800" dirty="0"/>
              <a:t>Ryan </a:t>
            </a:r>
            <a:r>
              <a:rPr lang="en-US" sz="1800" dirty="0" err="1"/>
              <a:t>Mattke</a:t>
            </a:r>
            <a:r>
              <a:rPr lang="en-US" sz="1800" dirty="0"/>
              <a:t> – UMN Libraries (</a:t>
            </a:r>
            <a:r>
              <a:rPr lang="en-US" sz="1800" dirty="0">
                <a:solidFill>
                  <a:schemeClr val="accent2"/>
                </a:solidFill>
              </a:rPr>
              <a:t>Subgroup Lead</a:t>
            </a:r>
            <a:r>
              <a:rPr lang="en-US" sz="1800" dirty="0"/>
              <a:t>)</a:t>
            </a:r>
          </a:p>
          <a:p>
            <a:pPr indent="-381000">
              <a:spcBef>
                <a:spcPts val="0"/>
              </a:spcBef>
              <a:spcAft>
                <a:spcPts val="1200"/>
              </a:spcAft>
              <a:buSzPts val="2400"/>
            </a:pPr>
            <a:r>
              <a:rPr lang="en-US" sz="1800" dirty="0"/>
              <a:t>Nancy Rader - MNIT / </a:t>
            </a:r>
            <a:r>
              <a:rPr lang="en-US" sz="1800" dirty="0" err="1"/>
              <a:t>MnGeo</a:t>
            </a:r>
            <a:endParaRPr lang="en-US" sz="2000" dirty="0"/>
          </a:p>
          <a:p>
            <a:pPr marL="533400" lvl="1" indent="0">
              <a:spcBef>
                <a:spcPts val="0"/>
              </a:spcBef>
              <a:spcAft>
                <a:spcPts val="1200"/>
              </a:spcAft>
              <a:buSzPts val="2400"/>
              <a:buNone/>
            </a:pPr>
            <a:endParaRPr lang="en-US" sz="2000" dirty="0"/>
          </a:p>
          <a:p>
            <a:pPr marL="76200" lvl="0" indent="0">
              <a:spcBef>
                <a:spcPts val="0"/>
              </a:spcBef>
              <a:spcAft>
                <a:spcPts val="1200"/>
              </a:spcAft>
              <a:buSzPts val="2400"/>
              <a:buNone/>
            </a:pPr>
            <a:r>
              <a:rPr lang="en-US" sz="2000" dirty="0"/>
              <a:t>Resource People (consulted as needed)</a:t>
            </a:r>
          </a:p>
          <a:p>
            <a:pPr indent="-381000">
              <a:spcBef>
                <a:spcPts val="0"/>
              </a:spcBef>
              <a:spcAft>
                <a:spcPts val="1200"/>
              </a:spcAft>
              <a:buSzPts val="2400"/>
            </a:pPr>
            <a:r>
              <a:rPr lang="en-US" sz="1800" dirty="0"/>
              <a:t>Jon </a:t>
            </a:r>
            <a:r>
              <a:rPr lang="en-US" sz="1800" dirty="0" err="1"/>
              <a:t>Hoekenga</a:t>
            </a:r>
            <a:r>
              <a:rPr lang="en-US" sz="1800" dirty="0"/>
              <a:t> - Met Council</a:t>
            </a:r>
          </a:p>
          <a:p>
            <a:pPr indent="-381000">
              <a:spcBef>
                <a:spcPts val="0"/>
              </a:spcBef>
              <a:spcAft>
                <a:spcPts val="1200"/>
              </a:spcAft>
              <a:buSzPts val="2400"/>
            </a:pPr>
            <a:r>
              <a:rPr lang="en-US" sz="1800" dirty="0"/>
              <a:t>Randy </a:t>
            </a:r>
            <a:r>
              <a:rPr lang="en-US" sz="1800" dirty="0" err="1"/>
              <a:t>Knippel</a:t>
            </a:r>
            <a:r>
              <a:rPr lang="en-US" sz="1800" dirty="0"/>
              <a:t> - Dakota County </a:t>
            </a:r>
          </a:p>
          <a:p>
            <a:pPr indent="-381000">
              <a:spcBef>
                <a:spcPts val="0"/>
              </a:spcBef>
              <a:spcAft>
                <a:spcPts val="1200"/>
              </a:spcAft>
              <a:buSzPts val="2400"/>
            </a:pPr>
            <a:r>
              <a:rPr lang="en-US" sz="1800" dirty="0"/>
              <a:t>Brent Lund - MNIT / </a:t>
            </a:r>
            <a:r>
              <a:rPr lang="en-US" sz="1800" dirty="0" err="1"/>
              <a:t>MnGeo</a:t>
            </a:r>
            <a:endParaRPr lang="en-US" sz="1800" dirty="0"/>
          </a:p>
          <a:p>
            <a:pPr indent="-381000">
              <a:spcBef>
                <a:spcPts val="0"/>
              </a:spcBef>
              <a:spcAft>
                <a:spcPts val="1200"/>
              </a:spcAft>
              <a:buSzPts val="2400"/>
            </a:pPr>
            <a:r>
              <a:rPr lang="en-US" sz="1800" dirty="0"/>
              <a:t>Jesse Reinhardt - Hennepin County</a:t>
            </a:r>
          </a:p>
          <a:p>
            <a:endParaRPr lang="en-US" dirty="0"/>
          </a:p>
        </p:txBody>
      </p:sp>
    </p:spTree>
    <p:extLst>
      <p:ext uri="{BB962C8B-B14F-4D97-AF65-F5344CB8AC3E}">
        <p14:creationId xmlns:p14="http://schemas.microsoft.com/office/powerpoint/2010/main" val="20595609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5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lvl="0"/>
            <a:r>
              <a:rPr lang="en-US" dirty="0"/>
              <a:t>Archiving Pilot Workgroup - Proposed</a:t>
            </a:r>
            <a:endParaRPr dirty="0"/>
          </a:p>
        </p:txBody>
      </p:sp>
      <p:sp>
        <p:nvSpPr>
          <p:cNvPr id="455" name="Google Shape;455;p56"/>
          <p:cNvSpPr txBox="1">
            <a:spLocks noGrp="1"/>
          </p:cNvSpPr>
          <p:nvPr>
            <p:ph type="body" idx="1"/>
          </p:nvPr>
        </p:nvSpPr>
        <p:spPr>
          <a:xfrm>
            <a:off x="281606" y="1515114"/>
            <a:ext cx="11518129" cy="5267349"/>
          </a:xfrm>
          <a:prstGeom prst="rect">
            <a:avLst/>
          </a:prstGeom>
          <a:solidFill>
            <a:schemeClr val="lt1"/>
          </a:solidFill>
          <a:ln>
            <a:noFill/>
          </a:ln>
        </p:spPr>
        <p:txBody>
          <a:bodyPr spcFirstLastPara="1" wrap="square" lIns="91425" tIns="45700" rIns="91425" bIns="45700" anchor="t" anchorCtr="0">
            <a:noAutofit/>
          </a:bodyPr>
          <a:lstStyle/>
          <a:p>
            <a:pPr marL="0" lvl="0" indent="0">
              <a:spcBef>
                <a:spcPts val="0"/>
              </a:spcBef>
              <a:buNone/>
            </a:pPr>
            <a:r>
              <a:rPr lang="en-US" sz="2400" b="1" dirty="0"/>
              <a:t>Planned activities and deliverables:</a:t>
            </a:r>
          </a:p>
          <a:p>
            <a:pPr marL="0" lvl="0" indent="0">
              <a:spcBef>
                <a:spcPts val="0"/>
              </a:spcBef>
              <a:buNone/>
            </a:pPr>
            <a:endParaRPr lang="en-US" sz="2400" b="1" dirty="0"/>
          </a:p>
          <a:p>
            <a:pPr lvl="0" indent="-381000">
              <a:spcBef>
                <a:spcPts val="0"/>
              </a:spcBef>
              <a:spcAft>
                <a:spcPts val="1200"/>
              </a:spcAft>
              <a:buSzPts val="2400"/>
            </a:pPr>
            <a:r>
              <a:rPr lang="en-US" dirty="0"/>
              <a:t>Evaluate and test potential archive technologies (</a:t>
            </a:r>
            <a:r>
              <a:rPr lang="en-US" dirty="0">
                <a:solidFill>
                  <a:schemeClr val="accent2"/>
                </a:solidFill>
              </a:rPr>
              <a:t>May-October 2021</a:t>
            </a:r>
            <a:r>
              <a:rPr lang="en-US" dirty="0"/>
              <a:t>)</a:t>
            </a:r>
          </a:p>
          <a:p>
            <a:pPr indent="-381000">
              <a:spcBef>
                <a:spcPts val="0"/>
              </a:spcBef>
              <a:spcAft>
                <a:spcPts val="1200"/>
              </a:spcAft>
              <a:buSzPts val="2400"/>
            </a:pPr>
            <a:r>
              <a:rPr lang="en-US" dirty="0"/>
              <a:t>Draft outline of presentation for GIS/LIS (</a:t>
            </a:r>
            <a:r>
              <a:rPr lang="en-US" dirty="0">
                <a:solidFill>
                  <a:schemeClr val="accent2"/>
                </a:solidFill>
              </a:rPr>
              <a:t>May 2021</a:t>
            </a:r>
            <a:r>
              <a:rPr lang="en-US" dirty="0"/>
              <a:t>)</a:t>
            </a:r>
          </a:p>
          <a:p>
            <a:pPr lvl="0" indent="-381000">
              <a:spcBef>
                <a:spcPts val="0"/>
              </a:spcBef>
              <a:spcAft>
                <a:spcPts val="1200"/>
              </a:spcAft>
              <a:buSzPts val="2400"/>
            </a:pPr>
            <a:r>
              <a:rPr lang="en-US" dirty="0"/>
              <a:t>Create a proof of concept with pilot data sets in a repository (</a:t>
            </a:r>
            <a:r>
              <a:rPr lang="en-US" dirty="0">
                <a:solidFill>
                  <a:schemeClr val="accent2"/>
                </a:solidFill>
              </a:rPr>
              <a:t>October 2021</a:t>
            </a:r>
            <a:r>
              <a:rPr lang="en-US" dirty="0"/>
              <a:t>)</a:t>
            </a:r>
          </a:p>
          <a:p>
            <a:pPr lvl="0" indent="-381000">
              <a:spcBef>
                <a:spcPts val="0"/>
              </a:spcBef>
              <a:spcAft>
                <a:spcPts val="1200"/>
              </a:spcAft>
              <a:buSzPts val="2400"/>
            </a:pPr>
            <a:r>
              <a:rPr lang="en-US" dirty="0"/>
              <a:t>Engage with data creators at various levels of government, academic institutions, and relevant stakeholders (begin sending communications by </a:t>
            </a:r>
            <a:r>
              <a:rPr lang="en-US" dirty="0">
                <a:solidFill>
                  <a:schemeClr val="accent2"/>
                </a:solidFill>
              </a:rPr>
              <a:t>July 2021</a:t>
            </a:r>
            <a:r>
              <a:rPr lang="en-US" dirty="0"/>
              <a:t>)</a:t>
            </a:r>
          </a:p>
          <a:p>
            <a:pPr lvl="0" indent="-381000">
              <a:spcBef>
                <a:spcPts val="0"/>
              </a:spcBef>
              <a:spcAft>
                <a:spcPts val="1200"/>
              </a:spcAft>
              <a:buSzPts val="2400"/>
            </a:pPr>
            <a:r>
              <a:rPr lang="en-US" dirty="0"/>
              <a:t>Present at 2021 GIS/LIS (</a:t>
            </a:r>
            <a:r>
              <a:rPr lang="en-US" dirty="0">
                <a:solidFill>
                  <a:schemeClr val="accent2"/>
                </a:solidFill>
              </a:rPr>
              <a:t>October 2021</a:t>
            </a:r>
            <a:r>
              <a:rPr lang="en-US" dirty="0"/>
              <a:t>)</a:t>
            </a:r>
          </a:p>
          <a:p>
            <a:pPr indent="-381000">
              <a:spcBef>
                <a:spcPts val="0"/>
              </a:spcBef>
              <a:spcAft>
                <a:spcPts val="1200"/>
              </a:spcAft>
              <a:buSzPts val="2400"/>
            </a:pPr>
            <a:r>
              <a:rPr lang="en-US" dirty="0"/>
              <a:t>Report for GAC (</a:t>
            </a:r>
            <a:r>
              <a:rPr lang="en-US" dirty="0">
                <a:solidFill>
                  <a:schemeClr val="accent2"/>
                </a:solidFill>
              </a:rPr>
              <a:t>December 2021</a:t>
            </a:r>
            <a:r>
              <a:rPr lang="en-US" dirty="0"/>
              <a:t>)</a:t>
            </a:r>
          </a:p>
          <a:p>
            <a:pPr lvl="0" indent="-381000">
              <a:spcBef>
                <a:spcPts val="0"/>
              </a:spcBef>
              <a:buSzPts val="2400"/>
            </a:pPr>
            <a:endParaRPr lang="en-US" dirty="0"/>
          </a:p>
        </p:txBody>
      </p:sp>
    </p:spTree>
    <p:extLst>
      <p:ext uri="{BB962C8B-B14F-4D97-AF65-F5344CB8AC3E}">
        <p14:creationId xmlns:p14="http://schemas.microsoft.com/office/powerpoint/2010/main" val="1369141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6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en-US" dirty="0"/>
              <a:t>Archiving Pilot Workgroup - Proposed</a:t>
            </a:r>
            <a:endParaRPr dirty="0"/>
          </a:p>
        </p:txBody>
      </p:sp>
      <p:sp>
        <p:nvSpPr>
          <p:cNvPr id="497" name="Google Shape;497;p62"/>
          <p:cNvSpPr txBox="1">
            <a:spLocks noGrp="1"/>
          </p:cNvSpPr>
          <p:nvPr>
            <p:ph type="body" idx="1"/>
          </p:nvPr>
        </p:nvSpPr>
        <p:spPr>
          <a:prstGeom prst="rect">
            <a:avLst/>
          </a:prstGeom>
          <a:solidFill>
            <a:schemeClr val="lt1"/>
          </a:solidFill>
          <a:ln>
            <a:noFill/>
          </a:ln>
        </p:spPr>
        <p:txBody>
          <a:bodyPr spcFirstLastPara="1" wrap="square" lIns="91425" tIns="45700" rIns="91425" bIns="45700" anchor="t" anchorCtr="0">
            <a:noAutofit/>
          </a:bodyPr>
          <a:lstStyle/>
          <a:p>
            <a:pPr marL="228600" lvl="0" indent="-69850" algn="ctr" rtl="0">
              <a:lnSpc>
                <a:spcPct val="100000"/>
              </a:lnSpc>
              <a:spcBef>
                <a:spcPts val="2000"/>
              </a:spcBef>
              <a:spcAft>
                <a:spcPts val="0"/>
              </a:spcAft>
              <a:buSzPts val="2500"/>
              <a:buNone/>
            </a:pPr>
            <a:endParaRPr sz="4800" b="1" dirty="0"/>
          </a:p>
          <a:p>
            <a:pPr marL="228600" lvl="0" indent="-69850" algn="ctr" rtl="0">
              <a:lnSpc>
                <a:spcPct val="100000"/>
              </a:lnSpc>
              <a:spcBef>
                <a:spcPts val="2000"/>
              </a:spcBef>
              <a:spcAft>
                <a:spcPts val="0"/>
              </a:spcAft>
              <a:buSzPts val="2500"/>
              <a:buNone/>
            </a:pPr>
            <a:r>
              <a:rPr lang="en-US" sz="4800" b="1" dirty="0"/>
              <a:t>Questions?</a:t>
            </a:r>
            <a:endParaRPr sz="4800" dirty="0"/>
          </a:p>
        </p:txBody>
      </p:sp>
    </p:spTree>
    <p:extLst>
      <p:ext uri="{BB962C8B-B14F-4D97-AF65-F5344CB8AC3E}">
        <p14:creationId xmlns:p14="http://schemas.microsoft.com/office/powerpoint/2010/main" val="35999763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9</a:t>
            </a:r>
          </a:p>
        </p:txBody>
      </p:sp>
      <p:sp>
        <p:nvSpPr>
          <p:cNvPr id="2" name="Text Placeholder 1"/>
          <p:cNvSpPr>
            <a:spLocks noGrp="1"/>
          </p:cNvSpPr>
          <p:nvPr>
            <p:ph idx="1"/>
          </p:nvPr>
        </p:nvSpPr>
        <p:spPr/>
        <p:txBody>
          <a:bodyPr vert="horz" lIns="91440" tIns="45720" rIns="91440" bIns="45720" rtlCol="0" anchor="t">
            <a:normAutofit/>
          </a:bodyPr>
          <a:lstStyle/>
          <a:p>
            <a:pPr marL="0" indent="0">
              <a:buNone/>
            </a:pPr>
            <a:r>
              <a:rPr lang="en-US" b="1" dirty="0"/>
              <a:t>Legislative Update</a:t>
            </a:r>
          </a:p>
          <a:p>
            <a:pPr marL="0" indent="0">
              <a:buNone/>
            </a:pPr>
            <a:r>
              <a:rPr lang="en-US" dirty="0"/>
              <a:t>Dan Ross</a:t>
            </a:r>
          </a:p>
          <a:p>
            <a:pPr marL="0" indent="0">
              <a:buNone/>
            </a:pPr>
            <a:r>
              <a:rPr lang="en-US" dirty="0">
                <a:cs typeface="Calibri"/>
              </a:rPr>
              <a:t>Digital Coast Act – signed December 2020</a:t>
            </a:r>
          </a:p>
          <a:p>
            <a:pPr lvl="1"/>
            <a:r>
              <a:rPr lang="en-US" dirty="0"/>
              <a:t>Provides statutory authority for and revises the National Oceanic and Atmospheric Administration's (NOAA's) Digital Coast program. (The program currently exists under NOAA to provide data, tools, and training that communities use to manage their coastal resources.)</a:t>
            </a:r>
            <a:endParaRPr lang="en-US" dirty="0">
              <a:cs typeface="Calibri"/>
            </a:endParaRPr>
          </a:p>
          <a:p>
            <a:pPr marL="0" indent="0">
              <a:buNone/>
            </a:pPr>
            <a:r>
              <a:rPr lang="en-US" dirty="0">
                <a:cs typeface="Calibri"/>
              </a:rPr>
              <a:t>Victoria Reinhardt – </a:t>
            </a:r>
            <a:r>
              <a:rPr lang="en-US" dirty="0" err="1">
                <a:cs typeface="Calibri"/>
              </a:rPr>
              <a:t>NACo</a:t>
            </a:r>
            <a:r>
              <a:rPr lang="en-US" dirty="0">
                <a:cs typeface="Calibri"/>
              </a:rPr>
              <a:t> efforts</a:t>
            </a:r>
          </a:p>
        </p:txBody>
      </p:sp>
    </p:spTree>
    <p:extLst>
      <p:ext uri="{BB962C8B-B14F-4D97-AF65-F5344CB8AC3E}">
        <p14:creationId xmlns:p14="http://schemas.microsoft.com/office/powerpoint/2010/main" val="1711337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10</a:t>
            </a:r>
          </a:p>
        </p:txBody>
      </p:sp>
      <p:sp>
        <p:nvSpPr>
          <p:cNvPr id="2" name="Text Placeholder 1"/>
          <p:cNvSpPr>
            <a:spLocks noGrp="1"/>
          </p:cNvSpPr>
          <p:nvPr>
            <p:ph idx="1"/>
          </p:nvPr>
        </p:nvSpPr>
        <p:spPr/>
        <p:txBody>
          <a:bodyPr>
            <a:normAutofit/>
          </a:bodyPr>
          <a:lstStyle/>
          <a:p>
            <a:pPr marL="0" indent="0">
              <a:buNone/>
            </a:pPr>
            <a:r>
              <a:rPr lang="en-US" b="1" dirty="0"/>
              <a:t>Updates on GAC Priority Projects and Initiatives</a:t>
            </a:r>
          </a:p>
          <a:p>
            <a:pPr marL="0" indent="0">
              <a:buNone/>
            </a:pPr>
            <a:r>
              <a:rPr lang="en-US" dirty="0"/>
              <a:t>Cory Richter</a:t>
            </a:r>
          </a:p>
        </p:txBody>
      </p:sp>
    </p:spTree>
    <p:extLst>
      <p:ext uri="{BB962C8B-B14F-4D97-AF65-F5344CB8AC3E}">
        <p14:creationId xmlns:p14="http://schemas.microsoft.com/office/powerpoint/2010/main" val="1581771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2</a:t>
            </a:r>
          </a:p>
        </p:txBody>
      </p:sp>
      <p:sp>
        <p:nvSpPr>
          <p:cNvPr id="2" name="Text Placeholder 1"/>
          <p:cNvSpPr>
            <a:spLocks noGrp="1"/>
          </p:cNvSpPr>
          <p:nvPr>
            <p:ph idx="1"/>
          </p:nvPr>
        </p:nvSpPr>
        <p:spPr/>
        <p:txBody>
          <a:bodyPr>
            <a:normAutofit/>
          </a:bodyPr>
          <a:lstStyle/>
          <a:p>
            <a:pPr marL="0" indent="0">
              <a:buNone/>
            </a:pPr>
            <a:r>
              <a:rPr lang="en-US" b="1" dirty="0"/>
              <a:t>Committee Annual Reports and </a:t>
            </a:r>
            <a:br>
              <a:rPr lang="en-US" b="1" dirty="0"/>
            </a:br>
            <a:r>
              <a:rPr lang="en-US" b="1" dirty="0"/>
              <a:t>Edits to EPC Charter – Review and Accept</a:t>
            </a:r>
          </a:p>
          <a:p>
            <a:pPr marL="0" indent="0">
              <a:buNone/>
            </a:pPr>
            <a:r>
              <a:rPr lang="en-US" dirty="0"/>
              <a:t>All</a:t>
            </a:r>
          </a:p>
        </p:txBody>
      </p:sp>
    </p:spTree>
    <p:extLst>
      <p:ext uri="{BB962C8B-B14F-4D97-AF65-F5344CB8AC3E}">
        <p14:creationId xmlns:p14="http://schemas.microsoft.com/office/powerpoint/2010/main" val="24872567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en-US" dirty="0"/>
              <a:t>Updates on GAC Priority Projects and Initiatives</a:t>
            </a:r>
            <a:endParaRPr dirty="0"/>
          </a:p>
        </p:txBody>
      </p:sp>
      <p:sp>
        <p:nvSpPr>
          <p:cNvPr id="490" name="Google Shape;490;p61"/>
          <p:cNvSpPr txBox="1">
            <a:spLocks noGrp="1"/>
          </p:cNvSpPr>
          <p:nvPr>
            <p:ph type="body" idx="1"/>
          </p:nvPr>
        </p:nvSpPr>
        <p:spPr>
          <a:prstGeom prst="rect">
            <a:avLst/>
          </a:prstGeom>
          <a:solidFill>
            <a:schemeClr val="lt1"/>
          </a:solidFill>
          <a:ln>
            <a:noFill/>
          </a:ln>
        </p:spPr>
        <p:txBody>
          <a:bodyPr spcFirstLastPara="1" wrap="square" lIns="91425" tIns="45700" rIns="91425" bIns="45700" anchor="t" anchorCtr="0">
            <a:noAutofit/>
          </a:bodyPr>
          <a:lstStyle/>
          <a:p>
            <a:pPr marL="0" indent="0">
              <a:buNone/>
            </a:pPr>
            <a:r>
              <a:rPr lang="en-US" sz="2400" dirty="0">
                <a:ea typeface="+mn-lt"/>
                <a:cs typeface="+mn-lt"/>
              </a:rPr>
              <a:t>1. Most recent success </a:t>
            </a:r>
          </a:p>
          <a:p>
            <a:pPr marL="0" indent="0">
              <a:buNone/>
            </a:pPr>
            <a:r>
              <a:rPr lang="en-US" sz="2400" dirty="0">
                <a:ea typeface="+mn-lt"/>
                <a:cs typeface="+mn-lt"/>
              </a:rPr>
              <a:t>2. Experiencing a barrier?</a:t>
            </a:r>
          </a:p>
          <a:p>
            <a:pPr marL="0" indent="0">
              <a:buNone/>
            </a:pPr>
            <a:r>
              <a:rPr lang="en-US" sz="2400" dirty="0">
                <a:ea typeface="+mn-lt"/>
                <a:cs typeface="+mn-lt"/>
              </a:rPr>
              <a:t>3. Next task</a:t>
            </a:r>
            <a:endParaRPr lang="en-US" sz="2400" dirty="0"/>
          </a:p>
          <a:p>
            <a:pPr marL="0" marR="0" lvl="0" indent="0" algn="l" rtl="0">
              <a:lnSpc>
                <a:spcPct val="100000"/>
              </a:lnSpc>
              <a:spcBef>
                <a:spcPts val="0"/>
              </a:spcBef>
              <a:spcAft>
                <a:spcPts val="0"/>
              </a:spcAft>
              <a:buNone/>
            </a:pPr>
            <a:endParaRPr lang="en-US" sz="2400" b="1" dirty="0"/>
          </a:p>
        </p:txBody>
      </p:sp>
    </p:spTree>
    <p:extLst>
      <p:ext uri="{BB962C8B-B14F-4D97-AF65-F5344CB8AC3E}">
        <p14:creationId xmlns:p14="http://schemas.microsoft.com/office/powerpoint/2010/main" val="38582814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GAC Priorities</a:t>
            </a:r>
          </a:p>
        </p:txBody>
      </p:sp>
      <p:graphicFrame>
        <p:nvGraphicFramePr>
          <p:cNvPr id="2" name="Table 1"/>
          <p:cNvGraphicFramePr>
            <a:graphicFrameLocks noGrp="1"/>
          </p:cNvGraphicFramePr>
          <p:nvPr>
            <p:extLst>
              <p:ext uri="{D42A27DB-BD31-4B8C-83A1-F6EECF244321}">
                <p14:modId xmlns:p14="http://schemas.microsoft.com/office/powerpoint/2010/main" val="1538430263"/>
              </p:ext>
            </p:extLst>
          </p:nvPr>
        </p:nvGraphicFramePr>
        <p:xfrm>
          <a:off x="375781" y="1336791"/>
          <a:ext cx="11436263" cy="4995844"/>
        </p:xfrm>
        <a:graphic>
          <a:graphicData uri="http://schemas.openxmlformats.org/drawingml/2006/table">
            <a:tbl>
              <a:tblPr>
                <a:tableStyleId>{5C22544A-7EE6-4342-B048-85BDC9FD1C3A}</a:tableStyleId>
              </a:tblPr>
              <a:tblGrid>
                <a:gridCol w="1152394">
                  <a:extLst>
                    <a:ext uri="{9D8B030D-6E8A-4147-A177-3AD203B41FA5}">
                      <a16:colId xmlns:a16="http://schemas.microsoft.com/office/drawing/2014/main" val="1837296339"/>
                    </a:ext>
                  </a:extLst>
                </a:gridCol>
                <a:gridCol w="4334006">
                  <a:extLst>
                    <a:ext uri="{9D8B030D-6E8A-4147-A177-3AD203B41FA5}">
                      <a16:colId xmlns:a16="http://schemas.microsoft.com/office/drawing/2014/main" val="1836324951"/>
                    </a:ext>
                  </a:extLst>
                </a:gridCol>
                <a:gridCol w="1478071">
                  <a:extLst>
                    <a:ext uri="{9D8B030D-6E8A-4147-A177-3AD203B41FA5}">
                      <a16:colId xmlns:a16="http://schemas.microsoft.com/office/drawing/2014/main" val="2608705875"/>
                    </a:ext>
                  </a:extLst>
                </a:gridCol>
                <a:gridCol w="2203798">
                  <a:extLst>
                    <a:ext uri="{9D8B030D-6E8A-4147-A177-3AD203B41FA5}">
                      <a16:colId xmlns:a16="http://schemas.microsoft.com/office/drawing/2014/main" val="887950405"/>
                    </a:ext>
                  </a:extLst>
                </a:gridCol>
                <a:gridCol w="2267994">
                  <a:extLst>
                    <a:ext uri="{9D8B030D-6E8A-4147-A177-3AD203B41FA5}">
                      <a16:colId xmlns:a16="http://schemas.microsoft.com/office/drawing/2014/main" val="3554509381"/>
                    </a:ext>
                  </a:extLst>
                </a:gridCol>
              </a:tblGrid>
              <a:tr h="707440">
                <a:tc>
                  <a:txBody>
                    <a:bodyPr/>
                    <a:lstStyle/>
                    <a:p>
                      <a:pPr algn="ctr" fontAlgn="b"/>
                      <a:r>
                        <a:rPr lang="en-US" sz="2000" b="1" u="none" strike="noStrike" dirty="0">
                          <a:effectLst/>
                        </a:rPr>
                        <a:t>GAC Rank</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b="1" u="none" strike="noStrike" dirty="0">
                          <a:effectLst/>
                        </a:rPr>
                        <a:t>Project or Initiative Description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Status</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Project Owner</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Champion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1933252473"/>
                  </a:ext>
                </a:extLst>
              </a:tr>
              <a:tr h="357367">
                <a:tc>
                  <a:txBody>
                    <a:bodyPr/>
                    <a:lstStyle/>
                    <a:p>
                      <a:pPr algn="ctr" fontAlgn="b"/>
                      <a:r>
                        <a:rPr lang="en-US" sz="2000" u="none" strike="noStrike">
                          <a:effectLst/>
                        </a:rPr>
                        <a:t>1</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All Public Data Free and Open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many</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2652842675"/>
                  </a:ext>
                </a:extLst>
              </a:tr>
              <a:tr h="357367">
                <a:tc>
                  <a:txBody>
                    <a:bodyPr/>
                    <a:lstStyle/>
                    <a:p>
                      <a:pPr algn="ctr" fontAlgn="b"/>
                      <a:r>
                        <a:rPr lang="en-US" sz="2000" u="none" strike="noStrike">
                          <a:effectLst/>
                        </a:rPr>
                        <a:t>2</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t-BR" sz="2000" b="0" i="0" u="none" strike="noStrike" dirty="0">
                          <a:solidFill>
                            <a:srgbClr val="003865"/>
                          </a:solidFill>
                          <a:effectLst/>
                          <a:latin typeface="Calibri" panose="020F0502020204030204" pitchFamily="34" charset="0"/>
                        </a:rPr>
                        <a:t>Parcel Data</a:t>
                      </a:r>
                    </a:p>
                  </a:txBody>
                  <a:tcPr marL="7620" marR="7620" marT="7620" marB="0" anchor="b">
                    <a:solidFill>
                      <a:schemeClr val="accent2">
                        <a:lumMod val="40000"/>
                        <a:lumOff val="60000"/>
                      </a:schemeClr>
                    </a:solidFill>
                  </a:tcPr>
                </a:tc>
                <a:tc>
                  <a:txBody>
                    <a:bodyPr/>
                    <a:lstStyle/>
                    <a:p>
                      <a:pPr algn="ctr" fontAlgn="b"/>
                      <a:r>
                        <a:rPr lang="en-US" sz="2000" u="none" strike="noStrike">
                          <a:effectLst/>
                        </a:rPr>
                        <a:t>Active</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Mark Kotz</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2973844051"/>
                  </a:ext>
                </a:extLst>
              </a:tr>
              <a:tr h="357367">
                <a:tc>
                  <a:txBody>
                    <a:bodyPr/>
                    <a:lstStyle/>
                    <a:p>
                      <a:pPr algn="ctr" fontAlgn="b"/>
                      <a:r>
                        <a:rPr lang="en-US" sz="2000" u="none" strike="noStrike">
                          <a:effectLst/>
                        </a:rPr>
                        <a:t>3</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Updated and Aligned Boundary Data</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Preston Dowell</a:t>
                      </a: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3267190993"/>
                  </a:ext>
                </a:extLst>
              </a:tr>
              <a:tr h="357367">
                <a:tc>
                  <a:txBody>
                    <a:bodyPr/>
                    <a:lstStyle/>
                    <a:p>
                      <a:pPr algn="ctr" fontAlgn="b"/>
                      <a:r>
                        <a:rPr lang="en-US" sz="2000" u="none" strike="noStrike">
                          <a:effectLst/>
                        </a:rPr>
                        <a:t>4</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Road Centerline Data</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err="1">
                          <a:effectLst/>
                        </a:rPr>
                        <a:t>MnGeo</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b="0" i="0" u="none" strike="noStrike" baseline="0" dirty="0">
                          <a:solidFill>
                            <a:schemeClr val="dk1"/>
                          </a:solidFill>
                          <a:effectLst/>
                          <a:latin typeface="+mn-l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637472554"/>
                  </a:ext>
                </a:extLst>
              </a:tr>
              <a:tr h="357367">
                <a:tc>
                  <a:txBody>
                    <a:bodyPr/>
                    <a:lstStyle/>
                    <a:p>
                      <a:pPr algn="ctr" fontAlgn="b"/>
                      <a:r>
                        <a:rPr lang="en-US" sz="2000" u="none" strike="noStrike">
                          <a:effectLst/>
                        </a:rPr>
                        <a:t>5</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Address Points Data</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3865"/>
                          </a:solidFill>
                          <a:effectLst/>
                          <a:uLnTx/>
                          <a:uFillTx/>
                          <a:latin typeface="+mn-lt"/>
                          <a:ea typeface="+mn-ea"/>
                          <a:cs typeface="+mn-cs"/>
                        </a:rPr>
                        <a:t>MnGeo</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kumimoji="0" lang="en-US" sz="2000" b="0" i="0" u="none" strike="noStrike" kern="1200" cap="none" spc="0" normalizeH="0" baseline="0" noProof="0" dirty="0">
                          <a:ln>
                            <a:noFill/>
                          </a:ln>
                          <a:solidFill>
                            <a:srgbClr val="003865"/>
                          </a:solidFill>
                          <a:effectLst/>
                          <a:uLnTx/>
                          <a:uFillTx/>
                          <a:latin typeface="+mn-lt"/>
                          <a:ea typeface="+mn-ea"/>
                          <a:cs typeface="+mn-cs"/>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3238369850"/>
                  </a:ext>
                </a:extLst>
              </a:tr>
              <a:tr h="357367">
                <a:tc>
                  <a:txBody>
                    <a:bodyPr/>
                    <a:lstStyle/>
                    <a:p>
                      <a:pPr algn="ctr" fontAlgn="b"/>
                      <a:r>
                        <a:rPr lang="en-US" sz="2000" u="none" strike="noStrike">
                          <a:effectLst/>
                        </a:rPr>
                        <a:t>6</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Underground Utilities Data</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Steve Swazee</a:t>
                      </a: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Barb Cedarberg</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1288398579"/>
                  </a:ext>
                </a:extLst>
              </a:tr>
              <a:tr h="357367">
                <a:tc>
                  <a:txBody>
                    <a:bodyPr/>
                    <a:lstStyle/>
                    <a:p>
                      <a:pPr algn="ctr" fontAlgn="b"/>
                      <a:r>
                        <a:rPr lang="en-US" sz="2000" u="none" strike="noStrike" dirty="0">
                          <a:effectLst/>
                        </a:rPr>
                        <a:t>7</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Critical Infrastructure Data</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Stacey Stark</a:t>
                      </a: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Steve Swazee</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974934633"/>
                  </a:ext>
                </a:extLst>
              </a:tr>
              <a:tr h="357367">
                <a:tc>
                  <a:txBody>
                    <a:bodyPr/>
                    <a:lstStyle/>
                    <a:p>
                      <a:pPr algn="ctr" fontAlgn="b"/>
                      <a:r>
                        <a:rPr lang="en-US" sz="2000" u="none" strike="noStrike" dirty="0">
                          <a:effectLst/>
                        </a:rPr>
                        <a:t>8</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New Lidar Acquisition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0" i="0" u="none" strike="noStrike" dirty="0">
                          <a:solidFill>
                            <a:schemeClr val="dk1"/>
                          </a:solidFill>
                          <a:effectLst/>
                          <a:latin typeface="+mn-l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Gerry Sjerven</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3265454513"/>
                  </a:ext>
                </a:extLst>
              </a:tr>
              <a:tr h="357367">
                <a:tc>
                  <a:txBody>
                    <a:bodyPr/>
                    <a:lstStyle/>
                    <a:p>
                      <a:pPr algn="ctr" fontAlgn="b"/>
                      <a:r>
                        <a:rPr lang="en-US" sz="2000" u="none" strike="noStrike" dirty="0">
                          <a:effectLst/>
                        </a:rPr>
                        <a:t>9</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srgbClr val="003865"/>
                          </a:solidFill>
                          <a:effectLst/>
                          <a:uLnTx/>
                          <a:uFillTx/>
                          <a:latin typeface="+mn-lt"/>
                          <a:ea typeface="+mn-ea"/>
                          <a:cs typeface="+mn-cs"/>
                        </a:rPr>
                        <a:t>Image Service Improvements</a:t>
                      </a:r>
                      <a:endParaRPr kumimoji="0" lang="pt-BR"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Dan Ross</a:t>
                      </a:r>
                    </a:p>
                  </a:txBody>
                  <a:tcPr marL="7620" marR="7620" marT="7620" marB="0" anchor="b">
                    <a:solidFill>
                      <a:schemeClr val="accent2">
                        <a:lumMod val="40000"/>
                        <a:lumOff val="60000"/>
                      </a:schemeClr>
                    </a:solidFill>
                  </a:tcPr>
                </a:tc>
                <a:extLst>
                  <a:ext uri="{0D108BD9-81ED-4DB2-BD59-A6C34878D82A}">
                    <a16:rowId xmlns:a16="http://schemas.microsoft.com/office/drawing/2014/main" val="301172505"/>
                  </a:ext>
                </a:extLst>
              </a:tr>
              <a:tr h="35736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10</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Archiving Implementation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kumimoji="0" lang="en-US" sz="2000" b="0" i="0" u="none" strike="noStrike" kern="1200" cap="none" spc="0" normalizeH="0" baseline="0" noProof="0" dirty="0">
                          <a:ln>
                            <a:noFill/>
                          </a:ln>
                          <a:solidFill>
                            <a:srgbClr val="003865"/>
                          </a:solidFill>
                          <a:effectLst/>
                          <a:uLnTx/>
                          <a:uFillTx/>
                          <a:latin typeface="+mn-lt"/>
                          <a:ea typeface="+mn-ea"/>
                          <a:cs typeface="+mn-cs"/>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Calibri" panose="020F0502020204030204" pitchFamily="34" charset="0"/>
                          <a:ea typeface="+mn-ea"/>
                          <a:cs typeface="+mn-cs"/>
                        </a:rPr>
                        <a:t>Ryan Mattke</a:t>
                      </a: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many</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10011"/>
                  </a:ext>
                </a:extLst>
              </a:tr>
              <a:tr h="35736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11</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srgbClr val="003865"/>
                          </a:solidFill>
                          <a:effectLst/>
                          <a:uLnTx/>
                          <a:uFillTx/>
                          <a:latin typeface="+mn-lt"/>
                          <a:ea typeface="+mn-ea"/>
                          <a:cs typeface="+mn-cs"/>
                        </a:rPr>
                        <a:t>Culvert Data Standard</a:t>
                      </a:r>
                      <a:endParaRPr kumimoji="0" lang="pt-BR"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algn="ctr" fontAlgn="b"/>
                      <a:r>
                        <a:rPr kumimoji="0" lang="en-US" sz="2000" b="0" i="0" u="none" strike="noStrike" kern="1200" cap="none" spc="0" normalizeH="0" baseline="0" noProof="0" dirty="0">
                          <a:ln>
                            <a:noFill/>
                          </a:ln>
                          <a:solidFill>
                            <a:srgbClr val="003865"/>
                          </a:solidFill>
                          <a:effectLst/>
                          <a:uLnTx/>
                          <a:uFillTx/>
                          <a:latin typeface="+mn-lt"/>
                          <a:ea typeface="+mn-ea"/>
                          <a:cs typeface="+mn-cs"/>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Rick Moore</a:t>
                      </a: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Jonathan Lord</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10012"/>
                  </a:ext>
                </a:extLst>
              </a:tr>
              <a:tr h="35736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12</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U.S. National Grid Materials</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Randy Knippel</a:t>
                      </a: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Calibri" panose="020F0502020204030204" pitchFamily="34" charset="0"/>
                          <a:ea typeface="+mn-ea"/>
                          <a:cs typeface="+mn-cs"/>
                        </a:rPr>
                        <a:t>Randy Knippel</a:t>
                      </a:r>
                    </a:p>
                  </a:txBody>
                  <a:tcPr marL="7620" marR="7620" marT="7620" marB="0" anchor="b">
                    <a:solidFill>
                      <a:schemeClr val="accent2">
                        <a:lumMod val="40000"/>
                        <a:lumOff val="60000"/>
                      </a:schemeClr>
                    </a:solidFill>
                  </a:tcPr>
                </a:tc>
                <a:extLst>
                  <a:ext uri="{0D108BD9-81ED-4DB2-BD59-A6C34878D82A}">
                    <a16:rowId xmlns:a16="http://schemas.microsoft.com/office/drawing/2014/main" val="1086357677"/>
                  </a:ext>
                </a:extLst>
              </a:tr>
            </a:tbl>
          </a:graphicData>
        </a:graphic>
      </p:graphicFrame>
    </p:spTree>
    <p:extLst>
      <p:ext uri="{BB962C8B-B14F-4D97-AF65-F5344CB8AC3E}">
        <p14:creationId xmlns:p14="http://schemas.microsoft.com/office/powerpoint/2010/main" val="3417779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GAC Priorities</a:t>
            </a:r>
          </a:p>
        </p:txBody>
      </p:sp>
      <p:graphicFrame>
        <p:nvGraphicFramePr>
          <p:cNvPr id="2" name="Table 1"/>
          <p:cNvGraphicFramePr>
            <a:graphicFrameLocks noGrp="1"/>
          </p:cNvGraphicFramePr>
          <p:nvPr>
            <p:extLst>
              <p:ext uri="{D42A27DB-BD31-4B8C-83A1-F6EECF244321}">
                <p14:modId xmlns:p14="http://schemas.microsoft.com/office/powerpoint/2010/main" val="1606104449"/>
              </p:ext>
            </p:extLst>
          </p:nvPr>
        </p:nvGraphicFramePr>
        <p:xfrm>
          <a:off x="375781" y="1336791"/>
          <a:ext cx="11423737" cy="4898330"/>
        </p:xfrm>
        <a:graphic>
          <a:graphicData uri="http://schemas.openxmlformats.org/drawingml/2006/table">
            <a:tbl>
              <a:tblPr>
                <a:tableStyleId>{5C22544A-7EE6-4342-B048-85BDC9FD1C3A}</a:tableStyleId>
              </a:tblPr>
              <a:tblGrid>
                <a:gridCol w="1132788">
                  <a:extLst>
                    <a:ext uri="{9D8B030D-6E8A-4147-A177-3AD203B41FA5}">
                      <a16:colId xmlns:a16="http://schemas.microsoft.com/office/drawing/2014/main" val="1837296339"/>
                    </a:ext>
                  </a:extLst>
                </a:gridCol>
                <a:gridCol w="4353612">
                  <a:extLst>
                    <a:ext uri="{9D8B030D-6E8A-4147-A177-3AD203B41FA5}">
                      <a16:colId xmlns:a16="http://schemas.microsoft.com/office/drawing/2014/main" val="1836324951"/>
                    </a:ext>
                  </a:extLst>
                </a:gridCol>
                <a:gridCol w="1503123">
                  <a:extLst>
                    <a:ext uri="{9D8B030D-6E8A-4147-A177-3AD203B41FA5}">
                      <a16:colId xmlns:a16="http://schemas.microsoft.com/office/drawing/2014/main" val="2608705875"/>
                    </a:ext>
                  </a:extLst>
                </a:gridCol>
                <a:gridCol w="2178746">
                  <a:extLst>
                    <a:ext uri="{9D8B030D-6E8A-4147-A177-3AD203B41FA5}">
                      <a16:colId xmlns:a16="http://schemas.microsoft.com/office/drawing/2014/main" val="887950405"/>
                    </a:ext>
                  </a:extLst>
                </a:gridCol>
                <a:gridCol w="2255468">
                  <a:extLst>
                    <a:ext uri="{9D8B030D-6E8A-4147-A177-3AD203B41FA5}">
                      <a16:colId xmlns:a16="http://schemas.microsoft.com/office/drawing/2014/main" val="3554509381"/>
                    </a:ext>
                  </a:extLst>
                </a:gridCol>
              </a:tblGrid>
              <a:tr h="707440">
                <a:tc>
                  <a:txBody>
                    <a:bodyPr/>
                    <a:lstStyle/>
                    <a:p>
                      <a:pPr algn="ctr" fontAlgn="b"/>
                      <a:r>
                        <a:rPr lang="en-US" sz="2000" b="1" u="none" strike="noStrike" dirty="0">
                          <a:effectLst/>
                        </a:rPr>
                        <a:t>GAC Rank</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b="1" u="none" strike="noStrike" dirty="0">
                          <a:effectLst/>
                        </a:rPr>
                        <a:t>Project or Initiative Description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Status</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Project Owner</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Champion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1933252473"/>
                  </a:ext>
                </a:extLst>
              </a:tr>
              <a:tr h="35736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13</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Accurate Hydro-DEMs</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Sean Vaughn</a:t>
                      </a: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Calibri" panose="020F0502020204030204" pitchFamily="34" charset="0"/>
                          <a:ea typeface="+mn-ea"/>
                          <a:cs typeface="+mn-cs"/>
                        </a:rPr>
                        <a:t>many</a:t>
                      </a:r>
                    </a:p>
                  </a:txBody>
                  <a:tcPr marL="7620" marR="7620" marT="7620" marB="0" anchor="b">
                    <a:solidFill>
                      <a:schemeClr val="accent2">
                        <a:lumMod val="40000"/>
                        <a:lumOff val="60000"/>
                      </a:schemeClr>
                    </a:solidFill>
                  </a:tcPr>
                </a:tc>
                <a:extLst>
                  <a:ext uri="{0D108BD9-81ED-4DB2-BD59-A6C34878D82A}">
                    <a16:rowId xmlns:a16="http://schemas.microsoft.com/office/drawing/2014/main" val="3130286447"/>
                  </a:ext>
                </a:extLst>
              </a:tr>
              <a:tr h="357367">
                <a:tc>
                  <a:txBody>
                    <a:bodyPr/>
                    <a:lstStyle/>
                    <a:p>
                      <a:pPr algn="ctr" fontAlgn="b"/>
                      <a:r>
                        <a:rPr lang="en-US" sz="2000" u="none" strike="noStrike" dirty="0">
                          <a:effectLst/>
                        </a:rPr>
                        <a:t>14</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err="1">
                          <a:effectLst/>
                        </a:rPr>
                        <a:t>Remonumentation</a:t>
                      </a:r>
                      <a:r>
                        <a:rPr lang="en-US" sz="2000" u="none" strike="noStrike" dirty="0">
                          <a:effectLst/>
                        </a:rPr>
                        <a:t> of Section Corners</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lvl="0" algn="l">
                        <a:buNone/>
                      </a:pPr>
                      <a:r>
                        <a:rPr lang="en-US" sz="2000" b="0" i="0" u="none" strike="noStrike" noProof="0" dirty="0">
                          <a:effectLst/>
                        </a:rPr>
                        <a:t>Pat Veraguth</a:t>
                      </a:r>
                    </a:p>
                  </a:txBody>
                  <a:tcPr marL="7620" marR="7620" marT="7620" marB="0" anchor="b">
                    <a:solidFill>
                      <a:schemeClr val="accent2">
                        <a:lumMod val="40000"/>
                        <a:lumOff val="60000"/>
                      </a:schemeClr>
                    </a:solidFill>
                  </a:tcPr>
                </a:tc>
                <a:tc>
                  <a:txBody>
                    <a:bodyPr/>
                    <a:lstStyle/>
                    <a:p>
                      <a:pPr algn="l" fontAlgn="b"/>
                      <a:r>
                        <a:rPr lang="en-US" sz="2000" b="0" i="0" u="none" strike="noStrike" dirty="0">
                          <a:solidFill>
                            <a:srgbClr val="003865"/>
                          </a:solidFill>
                          <a:effectLst/>
                          <a:latin typeface="Calibri" panose="020F0502020204030204" pitchFamily="34" charset="0"/>
                        </a:rPr>
                        <a:t>Dan Ross</a:t>
                      </a:r>
                    </a:p>
                  </a:txBody>
                  <a:tcPr marL="7620" marR="7620" marT="7620" marB="0" anchor="b">
                    <a:solidFill>
                      <a:schemeClr val="accent2">
                        <a:lumMod val="40000"/>
                        <a:lumOff val="60000"/>
                      </a:schemeClr>
                    </a:solidFill>
                  </a:tcPr>
                </a:tc>
                <a:extLst>
                  <a:ext uri="{0D108BD9-81ED-4DB2-BD59-A6C34878D82A}">
                    <a16:rowId xmlns:a16="http://schemas.microsoft.com/office/drawing/2014/main" val="2652842675"/>
                  </a:ext>
                </a:extLst>
              </a:tr>
              <a:tr h="357367">
                <a:tc>
                  <a:txBody>
                    <a:bodyPr/>
                    <a:lstStyle/>
                    <a:p>
                      <a:pPr algn="ctr" fontAlgn="b"/>
                      <a:r>
                        <a:rPr lang="en-US" sz="2000" u="none" strike="noStrike" dirty="0">
                          <a:effectLst/>
                        </a:rPr>
                        <a:t>15</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t-BR" sz="2000" b="0" i="0" u="none" strike="noStrike" dirty="0">
                          <a:solidFill>
                            <a:srgbClr val="003865"/>
                          </a:solidFill>
                          <a:effectLst/>
                          <a:latin typeface="Calibri" panose="020F0502020204030204" pitchFamily="34" charset="0"/>
                        </a:rPr>
                        <a:t>Trails Data Standard</a:t>
                      </a: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Sandra Yassin</a:t>
                      </a:r>
                    </a:p>
                  </a:txBody>
                  <a:tcPr marL="7620" marR="7620" marT="7620" marB="0" anchor="b">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2973844051"/>
                  </a:ext>
                </a:extLst>
              </a:tr>
              <a:tr h="357367">
                <a:tc>
                  <a:txBody>
                    <a:bodyPr/>
                    <a:lstStyle/>
                    <a:p>
                      <a:pPr algn="ctr" fontAlgn="b"/>
                      <a:r>
                        <a:rPr lang="en-US" sz="2000" u="none" strike="noStrike" dirty="0">
                          <a:effectLst/>
                        </a:rPr>
                        <a:t>16</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Success Stories for Geospatial Technology</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3267190993"/>
                  </a:ext>
                </a:extLst>
              </a:tr>
              <a:tr h="357367">
                <a:tc>
                  <a:txBody>
                    <a:bodyPr/>
                    <a:lstStyle/>
                    <a:p>
                      <a:pPr algn="ctr" fontAlgn="b"/>
                      <a:r>
                        <a:rPr lang="en-US" sz="2000" u="none" strike="noStrike" dirty="0">
                          <a:effectLst/>
                        </a:rPr>
                        <a:t>17</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Geospatial Commons Advisory Group</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637472554"/>
                  </a:ext>
                </a:extLst>
              </a:tr>
              <a:tr h="357367">
                <a:tc>
                  <a:txBody>
                    <a:bodyPr/>
                    <a:lstStyle/>
                    <a:p>
                      <a:pPr algn="ctr" fontAlgn="b"/>
                      <a:r>
                        <a:rPr lang="en-US" sz="2000" u="none" strike="noStrike" dirty="0">
                          <a:effectLst/>
                        </a:rPr>
                        <a:t>18</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NG911 Forum</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3238369850"/>
                  </a:ext>
                </a:extLst>
              </a:tr>
              <a:tr h="357367">
                <a:tc>
                  <a:txBody>
                    <a:bodyPr/>
                    <a:lstStyle/>
                    <a:p>
                      <a:pPr algn="ctr" fontAlgn="b"/>
                      <a:r>
                        <a:rPr lang="en-US" sz="2000" u="none" strike="noStrike" dirty="0">
                          <a:effectLst/>
                        </a:rPr>
                        <a:t>19</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3865"/>
                          </a:solidFill>
                          <a:effectLst/>
                          <a:uLnTx/>
                          <a:uFillTx/>
                          <a:latin typeface="+mn-lt"/>
                          <a:ea typeface="+mn-ea"/>
                          <a:cs typeface="+mn-cs"/>
                        </a:rPr>
                        <a:t>Basemap</a:t>
                      </a:r>
                      <a:r>
                        <a:rPr kumimoji="0" lang="en-US" sz="2000" b="0" i="0" u="none" strike="noStrike" kern="1200" cap="none" spc="0" normalizeH="0" baseline="0" noProof="0" dirty="0">
                          <a:ln>
                            <a:noFill/>
                          </a:ln>
                          <a:solidFill>
                            <a:srgbClr val="003865"/>
                          </a:solidFill>
                          <a:effectLst/>
                          <a:uLnTx/>
                          <a:uFillTx/>
                          <a:latin typeface="+mn-lt"/>
                          <a:ea typeface="+mn-ea"/>
                          <a:cs typeface="+mn-cs"/>
                        </a:rPr>
                        <a:t> Services</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1288398579"/>
                  </a:ext>
                </a:extLst>
              </a:tr>
              <a:tr h="357367">
                <a:tc>
                  <a:txBody>
                    <a:bodyPr/>
                    <a:lstStyle/>
                    <a:p>
                      <a:pPr algn="ctr" fontAlgn="b"/>
                      <a:r>
                        <a:rPr lang="en-US" sz="2000" b="0" i="0" u="none" strike="noStrike" dirty="0">
                          <a:solidFill>
                            <a:srgbClr val="003865"/>
                          </a:solidFill>
                          <a:effectLst/>
                          <a:latin typeface="Calibri" panose="020F0502020204030204" pitchFamily="34" charset="0"/>
                        </a:rPr>
                        <a:t>20</a:t>
                      </a: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Parks Data Standard</a:t>
                      </a: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2139740677"/>
                  </a:ext>
                </a:extLst>
              </a:tr>
              <a:tr h="357367">
                <a:tc>
                  <a:txBody>
                    <a:bodyPr/>
                    <a:lstStyle/>
                    <a:p>
                      <a:pPr algn="ctr" fontAlgn="b"/>
                      <a:r>
                        <a:rPr lang="en-US" sz="2000" b="0" i="0" u="none" strike="noStrike" dirty="0">
                          <a:solidFill>
                            <a:srgbClr val="003865"/>
                          </a:solidFill>
                          <a:effectLst/>
                          <a:latin typeface="Calibri" panose="020F0502020204030204" pitchFamily="34" charset="0"/>
                        </a:rPr>
                        <a:t>21</a:t>
                      </a: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Optical, Lidar, Radar, Aerial and Satellite Imagery Strategy</a:t>
                      </a: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3530615119"/>
                  </a:ext>
                </a:extLst>
              </a:tr>
              <a:tr h="357367">
                <a:tc>
                  <a:txBody>
                    <a:bodyPr/>
                    <a:lstStyle/>
                    <a:p>
                      <a:pPr algn="ctr" fontAlgn="b"/>
                      <a:r>
                        <a:rPr lang="en-US" sz="2000" b="0" i="0" u="none" strike="noStrike" dirty="0">
                          <a:solidFill>
                            <a:srgbClr val="003865"/>
                          </a:solidFill>
                          <a:effectLst/>
                          <a:latin typeface="Calibri" panose="020F0502020204030204" pitchFamily="34" charset="0"/>
                        </a:rPr>
                        <a:t>22</a:t>
                      </a: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High-res Climate Projection Data</a:t>
                      </a: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2552937032"/>
                  </a:ext>
                </a:extLst>
              </a:tr>
              <a:tr h="357367">
                <a:tc>
                  <a:txBody>
                    <a:bodyPr/>
                    <a:lstStyle/>
                    <a:p>
                      <a:pPr algn="ctr" fontAlgn="b"/>
                      <a:r>
                        <a:rPr lang="en-US" sz="2000" b="0" i="0" u="none" strike="noStrike" dirty="0">
                          <a:solidFill>
                            <a:srgbClr val="003865"/>
                          </a:solidFill>
                          <a:effectLst/>
                          <a:latin typeface="Calibri" panose="020F0502020204030204" pitchFamily="34" charset="0"/>
                        </a:rPr>
                        <a:t>23</a:t>
                      </a: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Criminal Justice Info Best Practices</a:t>
                      </a: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2063475715"/>
                  </a:ext>
                </a:extLst>
              </a:tr>
            </a:tbl>
          </a:graphicData>
        </a:graphic>
      </p:graphicFrame>
    </p:spTree>
    <p:extLst>
      <p:ext uri="{BB962C8B-B14F-4D97-AF65-F5344CB8AC3E}">
        <p14:creationId xmlns:p14="http://schemas.microsoft.com/office/powerpoint/2010/main" val="27501887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GAC Priorities</a:t>
            </a:r>
          </a:p>
        </p:txBody>
      </p:sp>
      <p:graphicFrame>
        <p:nvGraphicFramePr>
          <p:cNvPr id="2" name="Table 1"/>
          <p:cNvGraphicFramePr>
            <a:graphicFrameLocks noGrp="1"/>
          </p:cNvGraphicFramePr>
          <p:nvPr>
            <p:extLst>
              <p:ext uri="{D42A27DB-BD31-4B8C-83A1-F6EECF244321}">
                <p14:modId xmlns:p14="http://schemas.microsoft.com/office/powerpoint/2010/main" val="3824277760"/>
              </p:ext>
            </p:extLst>
          </p:nvPr>
        </p:nvGraphicFramePr>
        <p:xfrm>
          <a:off x="400833" y="1336791"/>
          <a:ext cx="11423737" cy="2494275"/>
        </p:xfrm>
        <a:graphic>
          <a:graphicData uri="http://schemas.openxmlformats.org/drawingml/2006/table">
            <a:tbl>
              <a:tblPr>
                <a:tableStyleId>{5C22544A-7EE6-4342-B048-85BDC9FD1C3A}</a:tableStyleId>
              </a:tblPr>
              <a:tblGrid>
                <a:gridCol w="1139868">
                  <a:extLst>
                    <a:ext uri="{9D8B030D-6E8A-4147-A177-3AD203B41FA5}">
                      <a16:colId xmlns:a16="http://schemas.microsoft.com/office/drawing/2014/main" val="1837296339"/>
                    </a:ext>
                  </a:extLst>
                </a:gridCol>
                <a:gridCol w="4346532">
                  <a:extLst>
                    <a:ext uri="{9D8B030D-6E8A-4147-A177-3AD203B41FA5}">
                      <a16:colId xmlns:a16="http://schemas.microsoft.com/office/drawing/2014/main" val="1836324951"/>
                    </a:ext>
                  </a:extLst>
                </a:gridCol>
                <a:gridCol w="1453019">
                  <a:extLst>
                    <a:ext uri="{9D8B030D-6E8A-4147-A177-3AD203B41FA5}">
                      <a16:colId xmlns:a16="http://schemas.microsoft.com/office/drawing/2014/main" val="2608705875"/>
                    </a:ext>
                  </a:extLst>
                </a:gridCol>
                <a:gridCol w="2192055">
                  <a:extLst>
                    <a:ext uri="{9D8B030D-6E8A-4147-A177-3AD203B41FA5}">
                      <a16:colId xmlns:a16="http://schemas.microsoft.com/office/drawing/2014/main" val="887950405"/>
                    </a:ext>
                  </a:extLst>
                </a:gridCol>
                <a:gridCol w="2292263">
                  <a:extLst>
                    <a:ext uri="{9D8B030D-6E8A-4147-A177-3AD203B41FA5}">
                      <a16:colId xmlns:a16="http://schemas.microsoft.com/office/drawing/2014/main" val="3554509381"/>
                    </a:ext>
                  </a:extLst>
                </a:gridCol>
              </a:tblGrid>
              <a:tr h="707440">
                <a:tc>
                  <a:txBody>
                    <a:bodyPr/>
                    <a:lstStyle/>
                    <a:p>
                      <a:pPr algn="ctr" fontAlgn="b"/>
                      <a:r>
                        <a:rPr lang="en-US" sz="2000" b="1" u="none" strike="noStrike" dirty="0">
                          <a:effectLst/>
                        </a:rPr>
                        <a:t>GAC Rank</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b="1" u="none" strike="noStrike" dirty="0">
                          <a:effectLst/>
                        </a:rPr>
                        <a:t>Project or Initiative Description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Status</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Project Owner</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Champion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1933252473"/>
                  </a:ext>
                </a:extLst>
              </a:tr>
              <a:tr h="35736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24</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Licensed Businesses Data</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4039609707"/>
                  </a:ext>
                </a:extLst>
              </a:tr>
              <a:tr h="35736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25</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Snow Emergency Parking Restriction Data</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865"/>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3130286447"/>
                  </a:ext>
                </a:extLst>
              </a:tr>
              <a:tr h="357367">
                <a:tc>
                  <a:txBody>
                    <a:bodyPr/>
                    <a:lstStyle/>
                    <a:p>
                      <a:pPr algn="ctr" fontAlgn="b"/>
                      <a:r>
                        <a:rPr lang="en-US" sz="2000" u="none" strike="noStrike" dirty="0">
                          <a:effectLst/>
                        </a:rPr>
                        <a:t>26</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Geospatial Data Asset Inventory</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3267190993"/>
                  </a:ext>
                </a:extLst>
              </a:tr>
              <a:tr h="357367">
                <a:tc>
                  <a:txBody>
                    <a:bodyPr/>
                    <a:lstStyle/>
                    <a:p>
                      <a:pPr algn="ctr" fontAlgn="b"/>
                      <a:r>
                        <a:rPr lang="en-US" sz="2000" u="none" strike="noStrike" dirty="0">
                          <a:effectLst/>
                        </a:rPr>
                        <a:t>27</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Property Crimes Data</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637472554"/>
                  </a:ext>
                </a:extLst>
              </a:tr>
              <a:tr h="357367">
                <a:tc>
                  <a:txBody>
                    <a:bodyPr/>
                    <a:lstStyle/>
                    <a:p>
                      <a:pPr algn="ctr" fontAlgn="b"/>
                      <a:r>
                        <a:rPr lang="en-US" sz="2000" u="none" strike="noStrike" dirty="0">
                          <a:effectLst/>
                        </a:rPr>
                        <a:t>28</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Street Parking Restrictions Data Standard</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3238369850"/>
                  </a:ext>
                </a:extLst>
              </a:tr>
            </a:tbl>
          </a:graphicData>
        </a:graphic>
      </p:graphicFrame>
    </p:spTree>
    <p:extLst>
      <p:ext uri="{BB962C8B-B14F-4D97-AF65-F5344CB8AC3E}">
        <p14:creationId xmlns:p14="http://schemas.microsoft.com/office/powerpoint/2010/main" val="35967560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Priority 2: Statewide publicly available parcel data</a:t>
            </a:r>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lnSpcReduction="10000"/>
          </a:bodyPr>
          <a:lstStyle/>
          <a:p>
            <a:pPr marL="457200" indent="-457200">
              <a:buAutoNum type="arabicPeriod"/>
            </a:pPr>
            <a:r>
              <a:rPr lang="en-US" dirty="0"/>
              <a:t>Most recent success: </a:t>
            </a:r>
          </a:p>
          <a:p>
            <a:pPr lvl="1"/>
            <a:r>
              <a:rPr lang="en-US" dirty="0"/>
              <a:t>Meeting of the Parcel and Land Records Committee and establishment of an Open Data Parcel subcommittee co-chaired by Ryan Stovern and Alison </a:t>
            </a:r>
            <a:r>
              <a:rPr lang="en-US" dirty="0" err="1"/>
              <a:t>Slaats</a:t>
            </a:r>
            <a:r>
              <a:rPr lang="en-US"/>
              <a:t>.</a:t>
            </a:r>
            <a:r>
              <a:rPr lang="en-US" dirty="0"/>
              <a:t> </a:t>
            </a:r>
            <a:r>
              <a:rPr lang="en-US" dirty="0">
                <a:ea typeface="+mn-lt"/>
                <a:cs typeface="+mn-lt"/>
              </a:rPr>
              <a:t>The </a:t>
            </a:r>
            <a:r>
              <a:rPr lang="en-US" dirty="0"/>
              <a:t>goal of the subcommittee is to build an aggregated parcel data viewer, educate end users on proper parcel data usage, work with outreach committee to advocate for open data.</a:t>
            </a:r>
            <a:endParaRPr lang="en-US" dirty="0">
              <a:cs typeface="Calibri"/>
            </a:endParaRPr>
          </a:p>
          <a:p>
            <a:pPr marL="0" indent="0">
              <a:buNone/>
            </a:pPr>
            <a:r>
              <a:rPr lang="en-US" dirty="0"/>
              <a:t>2. If you are experiencing a barrier:</a:t>
            </a:r>
          </a:p>
          <a:p>
            <a:pPr lvl="1"/>
            <a:r>
              <a:rPr lang="en-US" dirty="0"/>
              <a:t>none</a:t>
            </a:r>
          </a:p>
          <a:p>
            <a:pPr marL="0" indent="0">
              <a:buNone/>
            </a:pPr>
            <a:r>
              <a:rPr lang="en-US" dirty="0"/>
              <a:t>3. Next task: </a:t>
            </a:r>
          </a:p>
          <a:p>
            <a:pPr lvl="1"/>
            <a:r>
              <a:rPr lang="en-US" dirty="0"/>
              <a:t>Set up of meeting of subcommittee to define next steps and timeline to work towards sharing parcel data publicly for open data counties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9052081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Priority 3: </a:t>
            </a:r>
            <a:r>
              <a:rPr lang="en-US" sz="4000" dirty="0">
                <a:ea typeface="+mj-lt"/>
                <a:cs typeface="+mj-lt"/>
              </a:rPr>
              <a:t>Updated and aligned boundary data </a:t>
            </a:r>
            <a:endParaRPr lang="en-US" sz="4000"/>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t>Most recent success: </a:t>
            </a:r>
          </a:p>
          <a:p>
            <a:pPr lvl="1"/>
            <a:r>
              <a:rPr lang="en-US" dirty="0"/>
              <a:t>The Parcel and Land Records Committee established the Boundary </a:t>
            </a:r>
            <a:r>
              <a:rPr lang="en-US"/>
              <a:t>Alignment subcommittee. </a:t>
            </a:r>
            <a:endParaRPr lang="en-US">
              <a:ea typeface="+mn-lt"/>
              <a:cs typeface="+mn-lt"/>
            </a:endParaRPr>
          </a:p>
          <a:p>
            <a:pPr marL="0" indent="0">
              <a:buNone/>
            </a:pPr>
            <a:r>
              <a:rPr lang="en-US" dirty="0"/>
              <a:t>2. If you are experiencing a barrier:</a:t>
            </a:r>
          </a:p>
          <a:p>
            <a:pPr lvl="1"/>
            <a:r>
              <a:rPr lang="en-US" dirty="0"/>
              <a:t>none</a:t>
            </a:r>
          </a:p>
          <a:p>
            <a:pPr marL="0" indent="0">
              <a:buNone/>
            </a:pPr>
            <a:r>
              <a:rPr lang="en-US" dirty="0"/>
              <a:t>3. Next task: </a:t>
            </a:r>
          </a:p>
          <a:p>
            <a:pPr lvl="1"/>
            <a:r>
              <a:rPr lang="en-US" dirty="0"/>
              <a:t>A goal of the subcommittee is to build a PLSS inventory map and increase awareness on why alignment is necessary. </a:t>
            </a:r>
            <a:endParaRPr lang="en-US" dirty="0">
              <a:cs typeface="Calibri"/>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6033755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Priority 4: Road Centerline Data</a:t>
            </a:r>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t>Most recent success: </a:t>
            </a:r>
          </a:p>
          <a:p>
            <a:pPr lvl="1"/>
            <a:r>
              <a:rPr lang="en-US" dirty="0"/>
              <a:t>Internal statewide aggregation of road centerlines with address ranges to the NG911 data model</a:t>
            </a:r>
            <a:endParaRPr lang="en-US" dirty="0">
              <a:cs typeface="Calibri"/>
            </a:endParaRPr>
          </a:p>
          <a:p>
            <a:pPr marL="0" indent="0">
              <a:buNone/>
            </a:pPr>
            <a:r>
              <a:rPr lang="en-US" dirty="0"/>
              <a:t>2. If you are experiencing a barrier:</a:t>
            </a:r>
          </a:p>
          <a:p>
            <a:pPr lvl="1"/>
            <a:r>
              <a:rPr lang="en-US" dirty="0">
                <a:cs typeface="Calibri"/>
              </a:rPr>
              <a:t>Challenges but not barriers</a:t>
            </a:r>
          </a:p>
          <a:p>
            <a:pPr marL="0" indent="0">
              <a:buNone/>
            </a:pPr>
            <a:r>
              <a:rPr lang="en-US" dirty="0"/>
              <a:t>3. Next task: </a:t>
            </a:r>
          </a:p>
          <a:p>
            <a:pPr lvl="1"/>
            <a:r>
              <a:rPr lang="en-US" dirty="0">
                <a:cs typeface="Calibri"/>
              </a:rPr>
              <a:t>Snapping across county boundaries</a:t>
            </a:r>
            <a:endParaRPr lang="en-US" dirty="0"/>
          </a:p>
          <a:p>
            <a:pPr marL="0" indent="0">
              <a:buNone/>
            </a:pPr>
            <a:endParaRPr lang="en-US" dirty="0"/>
          </a:p>
        </p:txBody>
      </p:sp>
    </p:spTree>
    <p:extLst>
      <p:ext uri="{BB962C8B-B14F-4D97-AF65-F5344CB8AC3E}">
        <p14:creationId xmlns:p14="http://schemas.microsoft.com/office/powerpoint/2010/main" val="5219616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Priority 5: Address Points Data</a:t>
            </a:r>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t>Most recent success: </a:t>
            </a:r>
          </a:p>
          <a:p>
            <a:pPr lvl="1"/>
            <a:r>
              <a:rPr lang="en-US" dirty="0">
                <a:ea typeface="+mn-lt"/>
                <a:cs typeface="+mn-lt"/>
              </a:rPr>
              <a:t>Statewide aggregation of address points to the NG911 data model</a:t>
            </a:r>
          </a:p>
          <a:p>
            <a:pPr marL="0" indent="0">
              <a:buNone/>
            </a:pPr>
            <a:r>
              <a:rPr lang="en-US" dirty="0"/>
              <a:t>2. If you are experiencing a barrier:</a:t>
            </a:r>
          </a:p>
          <a:p>
            <a:pPr lvl="1"/>
            <a:r>
              <a:rPr lang="en-US" dirty="0">
                <a:ea typeface="+mn-lt"/>
                <a:cs typeface="+mn-lt"/>
              </a:rPr>
              <a:t>Challenges but not barriers – not currently available to provide to the public</a:t>
            </a:r>
          </a:p>
          <a:p>
            <a:pPr marL="0" indent="0">
              <a:buNone/>
            </a:pPr>
            <a:r>
              <a:rPr lang="en-US" dirty="0"/>
              <a:t>3. Next task: </a:t>
            </a:r>
            <a:endParaRPr lang="en-US" dirty="0">
              <a:cs typeface="Calibri"/>
            </a:endParaRPr>
          </a:p>
          <a:p>
            <a:pPr lvl="1"/>
            <a:r>
              <a:rPr lang="en-US" dirty="0"/>
              <a:t>Statewide aggregation of updated data from authoritative sources</a:t>
            </a:r>
            <a:endParaRPr lang="en-US" dirty="0">
              <a:cs typeface="Calibri"/>
            </a:endParaRPr>
          </a:p>
          <a:p>
            <a:pPr marL="0" indent="0">
              <a:buNone/>
            </a:pPr>
            <a:endParaRPr lang="en-US" dirty="0"/>
          </a:p>
        </p:txBody>
      </p:sp>
    </p:spTree>
    <p:extLst>
      <p:ext uri="{BB962C8B-B14F-4D97-AF65-F5344CB8AC3E}">
        <p14:creationId xmlns:p14="http://schemas.microsoft.com/office/powerpoint/2010/main" val="9662532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Priority 8: New Lidar Acquisition</a:t>
            </a:r>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t>Most recent success: </a:t>
            </a:r>
          </a:p>
          <a:p>
            <a:pPr lvl="1"/>
            <a:r>
              <a:rPr lang="en-US" dirty="0">
                <a:ea typeface="+mn-lt"/>
                <a:cs typeface="+mn-lt"/>
              </a:rPr>
              <a:t>Successful grants for NE MN and Southern MN</a:t>
            </a:r>
            <a:endParaRPr lang="en-US" dirty="0"/>
          </a:p>
          <a:p>
            <a:pPr marL="0" indent="0">
              <a:buNone/>
            </a:pPr>
            <a:r>
              <a:rPr lang="en-US" dirty="0"/>
              <a:t>2. If you are experiencing a barrier:</a:t>
            </a:r>
          </a:p>
          <a:p>
            <a:pPr lvl="1"/>
            <a:r>
              <a:rPr lang="en-US" dirty="0">
                <a:ea typeface="+mn-lt"/>
                <a:cs typeface="+mn-lt"/>
              </a:rPr>
              <a:t>Challenges but not barriers </a:t>
            </a:r>
            <a:endParaRPr lang="en-US" dirty="0">
              <a:cs typeface="Calibri"/>
            </a:endParaRPr>
          </a:p>
          <a:p>
            <a:pPr marL="0" indent="0">
              <a:buNone/>
            </a:pPr>
            <a:r>
              <a:rPr lang="en-US" dirty="0"/>
              <a:t>3. Next task: </a:t>
            </a:r>
            <a:endParaRPr lang="en-US" dirty="0">
              <a:cs typeface="Calibri"/>
            </a:endParaRPr>
          </a:p>
          <a:p>
            <a:pPr lvl="1"/>
            <a:r>
              <a:rPr lang="en-US" dirty="0"/>
              <a:t>Completion of Joint Funding Agreements with each funding partner and completion of Task Order for each acquisition</a:t>
            </a:r>
            <a:endParaRPr lang="en-US" dirty="0">
              <a:cs typeface="Calibri"/>
            </a:endParaRPr>
          </a:p>
          <a:p>
            <a:pPr marL="0" indent="0">
              <a:buNone/>
            </a:pPr>
            <a:endParaRPr lang="en-US" dirty="0"/>
          </a:p>
        </p:txBody>
      </p:sp>
    </p:spTree>
    <p:extLst>
      <p:ext uri="{BB962C8B-B14F-4D97-AF65-F5344CB8AC3E}">
        <p14:creationId xmlns:p14="http://schemas.microsoft.com/office/powerpoint/2010/main" val="665532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Autofit/>
          </a:bodyPr>
          <a:lstStyle/>
          <a:p>
            <a:r>
              <a:rPr lang="en-US" sz="2800" dirty="0"/>
              <a:t>Priority 9: </a:t>
            </a:r>
            <a:r>
              <a:rPr lang="en-US" sz="2800" dirty="0">
                <a:effectLst/>
              </a:rPr>
              <a:t>Improvements to the MnGeo Image Service, such as Web Mercator support, tiling, and complementary options such as “composite of latest leaf off imagery”, and downloading options</a:t>
            </a:r>
            <a:endParaRPr lang="en-US" sz="2800" dirty="0"/>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a:normAutofit fontScale="92500"/>
          </a:bodyPr>
          <a:lstStyle/>
          <a:p>
            <a:pPr marL="457200" indent="-457200">
              <a:buAutoNum type="arabicPeriod"/>
            </a:pPr>
            <a:r>
              <a:rPr lang="en-US" dirty="0"/>
              <a:t>Most recent success: </a:t>
            </a:r>
          </a:p>
          <a:p>
            <a:pPr lvl="1"/>
            <a:r>
              <a:rPr lang="en-US" dirty="0"/>
              <a:t>Update of image service with Ramsey County 0.5 ft 2020 leaf-off imagery (natural color and CIR) </a:t>
            </a:r>
          </a:p>
          <a:p>
            <a:pPr lvl="1"/>
            <a:r>
              <a:rPr lang="en-US" dirty="0"/>
              <a:t>Update of composite image service with 2020 leaf-off imagery of the 7-county Twin Cities metropolitan area and 2019 statewide NAIP leaf-on imagery from the USDA Farm Service Agency</a:t>
            </a:r>
          </a:p>
          <a:p>
            <a:pPr marL="0" indent="0">
              <a:buNone/>
            </a:pPr>
            <a:r>
              <a:rPr lang="en-US" dirty="0"/>
              <a:t>2. If you are experiencing a barrier:</a:t>
            </a:r>
          </a:p>
          <a:p>
            <a:pPr lvl="1"/>
            <a:r>
              <a:rPr lang="en-US" dirty="0"/>
              <a:t>none</a:t>
            </a:r>
          </a:p>
          <a:p>
            <a:pPr marL="0" indent="0">
              <a:buNone/>
            </a:pPr>
            <a:r>
              <a:rPr lang="en-US" dirty="0"/>
              <a:t>3. Next task: </a:t>
            </a:r>
          </a:p>
          <a:p>
            <a:pPr lvl="1"/>
            <a:r>
              <a:rPr lang="en-US" dirty="0"/>
              <a:t>Follow up on recommendations of Image Service Sustainability Committee to </a:t>
            </a:r>
            <a:r>
              <a:rPr lang="en-US"/>
              <a:t>add and retire </a:t>
            </a:r>
            <a:r>
              <a:rPr lang="en-US" dirty="0"/>
              <a:t>some </a:t>
            </a:r>
            <a:r>
              <a:rPr lang="en-US"/>
              <a:t>image layers.</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29709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3</a:t>
            </a:r>
          </a:p>
        </p:txBody>
      </p:sp>
      <p:sp>
        <p:nvSpPr>
          <p:cNvPr id="9" name="Text Placeholder 1"/>
          <p:cNvSpPr>
            <a:spLocks noGrp="1"/>
          </p:cNvSpPr>
          <p:nvPr>
            <p:ph idx="1"/>
          </p:nvPr>
        </p:nvSpPr>
        <p:spPr>
          <a:xfrm>
            <a:off x="838200" y="1825625"/>
            <a:ext cx="7622406" cy="4351338"/>
          </a:xfrm>
        </p:spPr>
        <p:txBody>
          <a:bodyPr>
            <a:normAutofit/>
          </a:bodyPr>
          <a:lstStyle/>
          <a:p>
            <a:pPr marL="0" indent="0">
              <a:buNone/>
            </a:pPr>
            <a:r>
              <a:rPr lang="en-US" b="1" dirty="0"/>
              <a:t>GAC Accomplishments and Work Plan – </a:t>
            </a:r>
            <a:br>
              <a:rPr lang="en-US" b="1" dirty="0"/>
            </a:br>
            <a:r>
              <a:rPr lang="en-US" b="1" dirty="0"/>
              <a:t>Review and Approve</a:t>
            </a:r>
          </a:p>
          <a:p>
            <a:pPr marL="0" indent="0">
              <a:buNone/>
            </a:pPr>
            <a:r>
              <a:rPr lang="en-US" dirty="0"/>
              <a:t>Mark Kotz</a:t>
            </a:r>
          </a:p>
          <a:p>
            <a:pPr marL="0" indent="0">
              <a:buNone/>
            </a:pPr>
            <a:endParaRPr lang="en-US" b="1" dirty="0"/>
          </a:p>
        </p:txBody>
      </p:sp>
    </p:spTree>
    <p:extLst>
      <p:ext uri="{BB962C8B-B14F-4D97-AF65-F5344CB8AC3E}">
        <p14:creationId xmlns:p14="http://schemas.microsoft.com/office/powerpoint/2010/main" val="32992175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fontScale="90000"/>
          </a:bodyPr>
          <a:lstStyle/>
          <a:p>
            <a:r>
              <a:rPr lang="en-US" sz="4000" dirty="0"/>
              <a:t>Priority 14: </a:t>
            </a:r>
            <a:r>
              <a:rPr lang="en-US" sz="4000" dirty="0" err="1">
                <a:ea typeface="+mj-lt"/>
                <a:cs typeface="+mj-lt"/>
              </a:rPr>
              <a:t>Remonumentation</a:t>
            </a:r>
            <a:r>
              <a:rPr lang="en-US" sz="4000" dirty="0">
                <a:ea typeface="+mj-lt"/>
                <a:cs typeface="+mj-lt"/>
              </a:rPr>
              <a:t> of all section corners</a:t>
            </a:r>
            <a:endParaRPr lang="en-US" sz="4000" dirty="0"/>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t>Most recent success: </a:t>
            </a:r>
          </a:p>
          <a:p>
            <a:pPr lvl="1"/>
            <a:r>
              <a:rPr lang="en-US" dirty="0"/>
              <a:t>Parcel and Land Records Committee established the </a:t>
            </a:r>
            <a:r>
              <a:rPr lang="en-US" dirty="0" err="1"/>
              <a:t>Remonumentation</a:t>
            </a:r>
            <a:r>
              <a:rPr lang="en-US" dirty="0"/>
              <a:t> subcommittee.</a:t>
            </a:r>
            <a:endParaRPr lang="en-US" dirty="0">
              <a:cs typeface="Calibri"/>
            </a:endParaRPr>
          </a:p>
          <a:p>
            <a:pPr marL="0" indent="0">
              <a:buNone/>
            </a:pPr>
            <a:r>
              <a:rPr lang="en-US" dirty="0"/>
              <a:t>2. If you are experiencing a barrier:</a:t>
            </a:r>
          </a:p>
          <a:p>
            <a:pPr lvl="1"/>
            <a:r>
              <a:rPr lang="en-US" dirty="0"/>
              <a:t>none</a:t>
            </a:r>
          </a:p>
          <a:p>
            <a:pPr marL="0" indent="0">
              <a:buNone/>
            </a:pPr>
            <a:r>
              <a:rPr lang="en-US" dirty="0"/>
              <a:t>3. Next task: </a:t>
            </a:r>
          </a:p>
          <a:p>
            <a:pPr lvl="1"/>
            <a:r>
              <a:rPr lang="en-US">
                <a:ea typeface="+mn-lt"/>
                <a:cs typeface="+mn-lt"/>
              </a:rPr>
              <a:t>A goal</a:t>
            </a:r>
            <a:r>
              <a:rPr lang="en-US" dirty="0">
                <a:ea typeface="+mn-lt"/>
                <a:cs typeface="+mn-lt"/>
              </a:rPr>
              <a:t> of the subcommittee is to build a legislative proposal for </a:t>
            </a:r>
            <a:r>
              <a:rPr lang="en-US" dirty="0" err="1">
                <a:ea typeface="+mn-lt"/>
                <a:cs typeface="+mn-lt"/>
              </a:rPr>
              <a:t>remonumentation</a:t>
            </a:r>
            <a:endParaRPr lang="en-US">
              <a:ea typeface="+mn-lt"/>
              <a:cs typeface="+mn-lt"/>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1992927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11</a:t>
            </a:r>
          </a:p>
        </p:txBody>
      </p:sp>
      <p:sp>
        <p:nvSpPr>
          <p:cNvPr id="5" name="Text Placeholder 1"/>
          <p:cNvSpPr>
            <a:spLocks noGrp="1"/>
          </p:cNvSpPr>
          <p:nvPr>
            <p:ph idx="1"/>
          </p:nvPr>
        </p:nvSpPr>
        <p:spPr>
          <a:xfrm>
            <a:off x="838200" y="1825625"/>
            <a:ext cx="7622406" cy="4351338"/>
          </a:xfrm>
        </p:spPr>
        <p:txBody>
          <a:bodyPr vert="horz" lIns="91440" tIns="45720" rIns="91440" bIns="45720" rtlCol="0" anchor="t">
            <a:normAutofit/>
          </a:bodyPr>
          <a:lstStyle/>
          <a:p>
            <a:pPr marL="0" indent="0">
              <a:buNone/>
            </a:pPr>
            <a:r>
              <a:rPr lang="en-US" b="1" dirty="0"/>
              <a:t>Announcements</a:t>
            </a:r>
          </a:p>
        </p:txBody>
      </p:sp>
    </p:spTree>
    <p:extLst>
      <p:ext uri="{BB962C8B-B14F-4D97-AF65-F5344CB8AC3E}">
        <p14:creationId xmlns:p14="http://schemas.microsoft.com/office/powerpoint/2010/main" val="18774237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Next Meeting</a:t>
            </a:r>
          </a:p>
        </p:txBody>
      </p:sp>
      <p:sp>
        <p:nvSpPr>
          <p:cNvPr id="9" name="Content Placeholder 8"/>
          <p:cNvSpPr>
            <a:spLocks noGrp="1"/>
          </p:cNvSpPr>
          <p:nvPr>
            <p:ph idx="1"/>
          </p:nvPr>
        </p:nvSpPr>
        <p:spPr/>
        <p:txBody>
          <a:bodyPr/>
          <a:lstStyle/>
          <a:p>
            <a:pPr marL="0" indent="0">
              <a:buNone/>
            </a:pPr>
            <a:endParaRPr lang="en-US" sz="2400" b="1" dirty="0"/>
          </a:p>
          <a:p>
            <a:r>
              <a:rPr lang="en-US" sz="2400" b="1" dirty="0"/>
              <a:t>May 26, 2021</a:t>
            </a:r>
            <a:br>
              <a:rPr lang="en-US" sz="2400" b="1" dirty="0"/>
            </a:br>
            <a:endParaRPr lang="en-US" sz="2400" b="1" dirty="0"/>
          </a:p>
        </p:txBody>
      </p:sp>
    </p:spTree>
    <p:extLst>
      <p:ext uri="{BB962C8B-B14F-4D97-AF65-F5344CB8AC3E}">
        <p14:creationId xmlns:p14="http://schemas.microsoft.com/office/powerpoint/2010/main" val="1657179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sp>
        <p:nvSpPr>
          <p:cNvPr id="9" name="Text Placeholder 1"/>
          <p:cNvSpPr>
            <a:spLocks noGrp="1"/>
          </p:cNvSpPr>
          <p:nvPr>
            <p:ph idx="1"/>
          </p:nvPr>
        </p:nvSpPr>
        <p:spPr>
          <a:xfrm>
            <a:off x="838200" y="1825625"/>
            <a:ext cx="7622406" cy="4351338"/>
          </a:xfrm>
        </p:spPr>
        <p:txBody>
          <a:bodyPr vert="horz" lIns="91440" tIns="45720" rIns="91440" bIns="45720" rtlCol="0" anchor="t">
            <a:normAutofit/>
          </a:bodyPr>
          <a:lstStyle/>
          <a:p>
            <a:pPr marL="0" indent="0">
              <a:buNone/>
            </a:pPr>
            <a:r>
              <a:rPr lang="en-US" b="1" dirty="0"/>
              <a:t>Making Progress on GAC Priorities and Initiatives; Metrics, Etc.</a:t>
            </a:r>
          </a:p>
          <a:p>
            <a:pPr marL="0" indent="0">
              <a:buNone/>
            </a:pPr>
            <a:r>
              <a:rPr lang="en-US" dirty="0"/>
              <a:t>Cory Richter, Dan Ross</a:t>
            </a:r>
          </a:p>
        </p:txBody>
      </p:sp>
    </p:spTree>
    <p:extLst>
      <p:ext uri="{BB962C8B-B14F-4D97-AF65-F5344CB8AC3E}">
        <p14:creationId xmlns:p14="http://schemas.microsoft.com/office/powerpoint/2010/main" val="3700365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5</a:t>
            </a:r>
          </a:p>
        </p:txBody>
      </p:sp>
      <p:sp>
        <p:nvSpPr>
          <p:cNvPr id="9" name="Text Placeholder 1"/>
          <p:cNvSpPr>
            <a:spLocks noGrp="1"/>
          </p:cNvSpPr>
          <p:nvPr>
            <p:ph idx="1"/>
          </p:nvPr>
        </p:nvSpPr>
        <p:spPr>
          <a:xfrm>
            <a:off x="838200" y="1825625"/>
            <a:ext cx="7622406" cy="4351338"/>
          </a:xfrm>
        </p:spPr>
        <p:txBody>
          <a:bodyPr>
            <a:normAutofit/>
          </a:bodyPr>
          <a:lstStyle/>
          <a:p>
            <a:pPr marL="0" indent="0">
              <a:buNone/>
            </a:pPr>
            <a:r>
              <a:rPr lang="en-US" b="1" dirty="0"/>
              <a:t>Outreach Committee Success Story Hub</a:t>
            </a:r>
          </a:p>
          <a:p>
            <a:pPr marL="0" indent="0">
              <a:buNone/>
            </a:pPr>
            <a:r>
              <a:rPr lang="en-US" dirty="0"/>
              <a:t>Brad Anderson, Kyle Wikstrom</a:t>
            </a:r>
          </a:p>
          <a:p>
            <a:pPr marL="0" indent="0">
              <a:buNone/>
            </a:pPr>
            <a:endParaRPr lang="en-US" b="1" dirty="0"/>
          </a:p>
        </p:txBody>
      </p:sp>
    </p:spTree>
    <p:extLst>
      <p:ext uri="{BB962C8B-B14F-4D97-AF65-F5344CB8AC3E}">
        <p14:creationId xmlns:p14="http://schemas.microsoft.com/office/powerpoint/2010/main" val="2461676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6</a:t>
            </a:r>
          </a:p>
        </p:txBody>
      </p:sp>
      <p:sp>
        <p:nvSpPr>
          <p:cNvPr id="2" name="Text Placeholder 1"/>
          <p:cNvSpPr>
            <a:spLocks noGrp="1"/>
          </p:cNvSpPr>
          <p:nvPr>
            <p:ph idx="1"/>
          </p:nvPr>
        </p:nvSpPr>
        <p:spPr>
          <a:xfrm>
            <a:off x="838200" y="1825625"/>
            <a:ext cx="7340600" cy="2756885"/>
          </a:xfrm>
        </p:spPr>
        <p:txBody>
          <a:bodyPr vert="horz" lIns="91440" tIns="45720" rIns="91440" bIns="45720" rtlCol="0" anchor="t">
            <a:normAutofit/>
          </a:bodyPr>
          <a:lstStyle/>
          <a:p>
            <a:pPr marL="0" indent="0">
              <a:buNone/>
            </a:pPr>
            <a:r>
              <a:rPr lang="en-US" b="1"/>
              <a:t>Update on the Minnesota Lidar Plan</a:t>
            </a:r>
          </a:p>
          <a:p>
            <a:pPr marL="0" indent="0">
              <a:buNone/>
            </a:pPr>
            <a:r>
              <a:rPr lang="en-US"/>
              <a:t>3D Geomatics Committee Co-Chairs </a:t>
            </a:r>
            <a:endParaRPr lang="en-US">
              <a:cs typeface="Calibri"/>
            </a:endParaRPr>
          </a:p>
          <a:p>
            <a:pPr marL="690245" indent="-233045"/>
            <a:r>
              <a:rPr lang="en-US" sz="2000"/>
              <a:t>Sean Vaughn (DNR-MNIT)</a:t>
            </a:r>
            <a:endParaRPr lang="en-US" sz="2000">
              <a:cs typeface="Calibri"/>
            </a:endParaRPr>
          </a:p>
          <a:p>
            <a:pPr marL="690245" indent="-233045"/>
            <a:r>
              <a:rPr lang="en-US" sz="2000"/>
              <a:t>Gerry Sjerven (MN Power) </a:t>
            </a:r>
            <a:endParaRPr lang="en-US" sz="2000">
              <a:cs typeface="Calibri"/>
            </a:endParaRPr>
          </a:p>
        </p:txBody>
      </p:sp>
    </p:spTree>
    <p:extLst>
      <p:ext uri="{BB962C8B-B14F-4D97-AF65-F5344CB8AC3E}">
        <p14:creationId xmlns:p14="http://schemas.microsoft.com/office/powerpoint/2010/main" val="1733146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3DGeo Workgroups</a:t>
            </a:r>
          </a:p>
        </p:txBody>
      </p:sp>
      <p:sp>
        <p:nvSpPr>
          <p:cNvPr id="6" name="Rectangle 5">
            <a:extLst>
              <a:ext uri="{FF2B5EF4-FFF2-40B4-BE49-F238E27FC236}">
                <a16:creationId xmlns:a16="http://schemas.microsoft.com/office/drawing/2014/main" id="{2382E4AA-EDE7-42F0-AF3E-E16DC798546D}"/>
              </a:ext>
            </a:extLst>
          </p:cNvPr>
          <p:cNvSpPr/>
          <p:nvPr/>
        </p:nvSpPr>
        <p:spPr>
          <a:xfrm>
            <a:off x="6392039" y="1413075"/>
            <a:ext cx="5690886" cy="3647152"/>
          </a:xfrm>
          <a:prstGeom prst="rect">
            <a:avLst/>
          </a:prstGeom>
        </p:spPr>
        <p:txBody>
          <a:bodyPr wrap="square" lIns="91440" tIns="45720" rIns="91440" bIns="45720" anchor="t">
            <a:spAutoFit/>
          </a:bodyPr>
          <a:lstStyle/>
          <a:p>
            <a:pPr marL="4445" lvl="1">
              <a:spcBef>
                <a:spcPts val="500"/>
              </a:spcBef>
              <a:spcAft>
                <a:spcPts val="1000"/>
              </a:spcAft>
              <a:buClr>
                <a:srgbClr val="003865"/>
              </a:buClr>
              <a:buSzPct val="85000"/>
            </a:pPr>
            <a:r>
              <a:rPr lang="en-US" sz="2800">
                <a:solidFill>
                  <a:srgbClr val="003865"/>
                </a:solidFill>
              </a:rPr>
              <a:t>3DGeo Workgroup Update</a:t>
            </a:r>
          </a:p>
          <a:p>
            <a:pPr marL="461645" lvl="1" indent="-457200">
              <a:spcBef>
                <a:spcPts val="500"/>
              </a:spcBef>
              <a:spcAft>
                <a:spcPts val="1000"/>
              </a:spcAft>
              <a:buClr>
                <a:srgbClr val="003865"/>
              </a:buClr>
              <a:buSzPct val="85000"/>
              <a:buFont typeface="Wingdings" panose="05000000000000000000" pitchFamily="2" charset="2"/>
              <a:buChar char="§"/>
            </a:pPr>
            <a:r>
              <a:rPr lang="en-US" sz="2800">
                <a:solidFill>
                  <a:srgbClr val="003865"/>
                </a:solidFill>
              </a:rPr>
              <a:t>Workgroups/Subgroups</a:t>
            </a:r>
            <a:endParaRPr lang="en-US" sz="2800">
              <a:solidFill>
                <a:srgbClr val="003865"/>
              </a:solidFill>
              <a:cs typeface="Calibri"/>
            </a:endParaRPr>
          </a:p>
          <a:p>
            <a:pPr marL="747395" lvl="2" indent="-285750">
              <a:spcBef>
                <a:spcPts val="500"/>
              </a:spcBef>
              <a:spcAft>
                <a:spcPts val="1000"/>
              </a:spcAft>
              <a:buClr>
                <a:srgbClr val="003865"/>
              </a:buClr>
              <a:buSzPct val="85000"/>
              <a:buFont typeface="Arial" panose="020B0604020202020204" pitchFamily="34" charset="0"/>
              <a:buChar char="•"/>
            </a:pPr>
            <a:r>
              <a:rPr lang="en-US" sz="2000">
                <a:solidFill>
                  <a:srgbClr val="003865"/>
                </a:solidFill>
              </a:rPr>
              <a:t>Hydrogeomorphology</a:t>
            </a:r>
            <a:endParaRPr lang="en-US" sz="2000">
              <a:solidFill>
                <a:srgbClr val="003865"/>
              </a:solidFill>
              <a:cs typeface="Calibri"/>
            </a:endParaRPr>
          </a:p>
          <a:p>
            <a:pPr marL="747395" lvl="2" indent="-285750">
              <a:spcBef>
                <a:spcPts val="500"/>
              </a:spcBef>
              <a:spcAft>
                <a:spcPts val="1000"/>
              </a:spcAft>
              <a:buClr>
                <a:srgbClr val="003865"/>
              </a:buClr>
              <a:buSzPct val="85000"/>
              <a:buFont typeface="Arial" panose="020B0604020202020204" pitchFamily="34" charset="0"/>
              <a:buChar char="•"/>
            </a:pPr>
            <a:r>
              <a:rPr lang="en-US" sz="2000">
                <a:solidFill>
                  <a:srgbClr val="003865"/>
                </a:solidFill>
              </a:rPr>
              <a:t>Vegetation</a:t>
            </a:r>
            <a:endParaRPr lang="en-US" sz="2000">
              <a:solidFill>
                <a:srgbClr val="003865"/>
              </a:solidFill>
              <a:cs typeface="Calibri"/>
            </a:endParaRPr>
          </a:p>
          <a:p>
            <a:pPr marL="747395" lvl="2" indent="-285750">
              <a:spcBef>
                <a:spcPts val="500"/>
              </a:spcBef>
              <a:spcAft>
                <a:spcPts val="1000"/>
              </a:spcAft>
              <a:buClr>
                <a:srgbClr val="003865"/>
              </a:buClr>
              <a:buSzPct val="85000"/>
              <a:buFont typeface="Arial" panose="020B0604020202020204" pitchFamily="34" charset="0"/>
              <a:buChar char="•"/>
            </a:pPr>
            <a:r>
              <a:rPr lang="en-US" sz="2000">
                <a:solidFill>
                  <a:srgbClr val="003865"/>
                </a:solidFill>
              </a:rPr>
              <a:t>Education</a:t>
            </a:r>
            <a:endParaRPr lang="en-US" sz="2000">
              <a:solidFill>
                <a:srgbClr val="003865"/>
              </a:solidFill>
              <a:cs typeface="Calibri"/>
            </a:endParaRPr>
          </a:p>
          <a:p>
            <a:pPr marL="747395" lvl="2" indent="-285750">
              <a:spcBef>
                <a:spcPts val="500"/>
              </a:spcBef>
              <a:spcAft>
                <a:spcPts val="1000"/>
              </a:spcAft>
              <a:buClr>
                <a:srgbClr val="003865"/>
              </a:buClr>
              <a:buSzPct val="85000"/>
              <a:buFont typeface="Arial" panose="020B0604020202020204" pitchFamily="34" charset="0"/>
              <a:buChar char="•"/>
            </a:pPr>
            <a:r>
              <a:rPr lang="en-US" sz="2000">
                <a:solidFill>
                  <a:srgbClr val="003865"/>
                </a:solidFill>
              </a:rPr>
              <a:t>Human Infrastructure &amp; Cultural Resources</a:t>
            </a:r>
            <a:endParaRPr lang="en-US" sz="2000">
              <a:solidFill>
                <a:srgbClr val="003865"/>
              </a:solidFill>
              <a:cs typeface="Calibri"/>
            </a:endParaRPr>
          </a:p>
          <a:p>
            <a:pPr marL="747395" lvl="2" indent="-285750">
              <a:spcBef>
                <a:spcPts val="500"/>
              </a:spcBef>
              <a:spcAft>
                <a:spcPts val="1000"/>
              </a:spcAft>
              <a:buClr>
                <a:srgbClr val="003865"/>
              </a:buClr>
              <a:buSzPct val="85000"/>
              <a:buFont typeface="Arial" panose="020B0604020202020204" pitchFamily="34" charset="0"/>
              <a:buChar char="•"/>
            </a:pPr>
            <a:r>
              <a:rPr lang="en-US" sz="2000">
                <a:solidFill>
                  <a:srgbClr val="003865"/>
                </a:solidFill>
              </a:rPr>
              <a:t>Data Acquisition</a:t>
            </a:r>
            <a:endParaRPr lang="en-US" sz="2000">
              <a:solidFill>
                <a:srgbClr val="003865"/>
              </a:solidFill>
              <a:cs typeface="Calibri"/>
            </a:endParaRPr>
          </a:p>
        </p:txBody>
      </p:sp>
      <p:pic>
        <p:nvPicPr>
          <p:cNvPr id="8" name="Picture 7">
            <a:extLst>
              <a:ext uri="{FF2B5EF4-FFF2-40B4-BE49-F238E27FC236}">
                <a16:creationId xmlns:a16="http://schemas.microsoft.com/office/drawing/2014/main" id="{0B60D119-9178-4626-BA0D-504B8F1C8CB5}"/>
              </a:ext>
            </a:extLst>
          </p:cNvPr>
          <p:cNvPicPr>
            <a:picLocks noChangeAspect="1"/>
          </p:cNvPicPr>
          <p:nvPr/>
        </p:nvPicPr>
        <p:blipFill rotWithShape="1">
          <a:blip r:embed="rId3"/>
          <a:srcRect l="1635" r="1965"/>
          <a:stretch/>
        </p:blipFill>
        <p:spPr>
          <a:xfrm>
            <a:off x="3305" y="62630"/>
            <a:ext cx="6208946" cy="6540090"/>
          </a:xfrm>
          <a:prstGeom prst="rect">
            <a:avLst/>
          </a:prstGeom>
          <a:ln>
            <a:solidFill>
              <a:schemeClr val="accent1"/>
            </a:solidFill>
          </a:ln>
        </p:spPr>
      </p:pic>
    </p:spTree>
    <p:extLst>
      <p:ext uri="{BB962C8B-B14F-4D97-AF65-F5344CB8AC3E}">
        <p14:creationId xmlns:p14="http://schemas.microsoft.com/office/powerpoint/2010/main" val="3879216147"/>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2.xml><?xml version="1.0" encoding="utf-8"?>
<a:theme xmlns:a="http://schemas.openxmlformats.org/drawingml/2006/main" name="Section Break">
  <a:themeElements>
    <a:clrScheme name="MCWD Revised">
      <a:dk1>
        <a:srgbClr val="0F405B"/>
      </a:dk1>
      <a:lt1>
        <a:sysClr val="window" lastClr="FFFFFF"/>
      </a:lt1>
      <a:dk2>
        <a:srgbClr val="55575A"/>
      </a:dk2>
      <a:lt2>
        <a:srgbClr val="B6BCC2"/>
      </a:lt2>
      <a:accent1>
        <a:srgbClr val="DBE6B6"/>
      </a:accent1>
      <a:accent2>
        <a:srgbClr val="009DD9"/>
      </a:accent2>
      <a:accent3>
        <a:srgbClr val="009DD9"/>
      </a:accent3>
      <a:accent4>
        <a:srgbClr val="FAD23F"/>
      </a:accent4>
      <a:accent5>
        <a:srgbClr val="DBE6B6"/>
      </a:accent5>
      <a:accent6>
        <a:srgbClr val="FAD23F"/>
      </a:accent6>
      <a:hlink>
        <a:srgbClr val="00ADEF"/>
      </a:hlink>
      <a:folHlink>
        <a:srgbClr val="8EC7E1"/>
      </a:folHlink>
    </a:clrScheme>
    <a:fontScheme name="MCWD">
      <a:majorFont>
        <a:latin typeface="Avenir Next Demi Bold"/>
        <a:ea typeface=""/>
        <a:cs typeface=""/>
      </a:majorFont>
      <a:minorFont>
        <a:latin typeface="Myriad Pro"/>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Presentation1" id="{0D975988-9025-4ADE-BA74-B6538625B757}" vid="{9B4A3928-E47F-4409-A3D4-2F2211A5A4F4}"/>
    </a:ext>
  </a:extLst>
</a:theme>
</file>

<file path=ppt/theme/theme3.xml><?xml version="1.0" encoding="utf-8"?>
<a:theme xmlns:a="http://schemas.openxmlformats.org/drawingml/2006/main" name="Bulleted Lists - Body">
  <a:themeElements>
    <a:clrScheme name="MCWD Revised">
      <a:dk1>
        <a:srgbClr val="0F405B"/>
      </a:dk1>
      <a:lt1>
        <a:sysClr val="window" lastClr="FFFFFF"/>
      </a:lt1>
      <a:dk2>
        <a:srgbClr val="55575A"/>
      </a:dk2>
      <a:lt2>
        <a:srgbClr val="B6BCC2"/>
      </a:lt2>
      <a:accent1>
        <a:srgbClr val="DBE6B6"/>
      </a:accent1>
      <a:accent2>
        <a:srgbClr val="009DD9"/>
      </a:accent2>
      <a:accent3>
        <a:srgbClr val="009DD9"/>
      </a:accent3>
      <a:accent4>
        <a:srgbClr val="FAD23F"/>
      </a:accent4>
      <a:accent5>
        <a:srgbClr val="DBE6B6"/>
      </a:accent5>
      <a:accent6>
        <a:srgbClr val="FAD23F"/>
      </a:accent6>
      <a:hlink>
        <a:srgbClr val="00ADEF"/>
      </a:hlink>
      <a:folHlink>
        <a:srgbClr val="8EC7E1"/>
      </a:folHlink>
    </a:clrScheme>
    <a:fontScheme name="MCWD">
      <a:majorFont>
        <a:latin typeface="Avenir Next Demi Bold"/>
        <a:ea typeface=""/>
        <a:cs typeface=""/>
      </a:majorFont>
      <a:minorFont>
        <a:latin typeface="Myriad Pro"/>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Presentation1" id="{0D975988-9025-4ADE-BA74-B6538625B757}" vid="{22766F26-DB1D-4AB9-B366-40BB30CC7306}"/>
    </a:ext>
  </a:extLst>
</a:theme>
</file>

<file path=ppt/theme/theme4.xml><?xml version="1.0" encoding="utf-8"?>
<a:theme xmlns:a="http://schemas.openxmlformats.org/drawingml/2006/main" name="1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90D08A28131A4EBD9BAB197DC58E3D" ma:contentTypeVersion="2" ma:contentTypeDescription="Create a new document." ma:contentTypeScope="" ma:versionID="a33bedf2373486a6234f968e153ba960">
  <xsd:schema xmlns:xsd="http://www.w3.org/2001/XMLSchema" xmlns:xs="http://www.w3.org/2001/XMLSchema" xmlns:p="http://schemas.microsoft.com/office/2006/metadata/properties" xmlns:ns2="affaad78-b1e1-469e-b10e-4b7567490b0e" targetNamespace="http://schemas.microsoft.com/office/2006/metadata/properties" ma:root="true" ma:fieldsID="5c0554056a946de50cc54d0694fb9896" ns2:_="">
    <xsd:import namespace="affaad78-b1e1-469e-b10e-4b7567490b0e"/>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faad78-b1e1-469e-b10e-4b7567490b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F59F72D-C2A8-461C-8C66-ACD341DB60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faad78-b1e1-469e-b10e-4b7567490b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4FC3EB5-FC22-4196-BCE6-EC70ECAB6EA7}">
  <ds:schemaRefs>
    <ds:schemaRef ds:uri="http://schemas.microsoft.com/sharepoint/v3/contenttype/forms"/>
  </ds:schemaRefs>
</ds:datastoreItem>
</file>

<file path=customXml/itemProps3.xml><?xml version="1.0" encoding="utf-8"?>
<ds:datastoreItem xmlns:ds="http://schemas.openxmlformats.org/officeDocument/2006/customXml" ds:itemID="{E70A1614-972F-4A67-A9F6-32A9C3B08B00}">
  <ds:schemaRefs>
    <ds:schemaRef ds:uri="http://purl.org/dc/terms/"/>
    <ds:schemaRef ds:uri="http://schemas.openxmlformats.org/package/2006/metadata/core-properties"/>
    <ds:schemaRef ds:uri="http://schemas.microsoft.com/office/2006/documentManagement/types"/>
    <ds:schemaRef ds:uri="affaad78-b1e1-469e-b10e-4b7567490b0e"/>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3300</Words>
  <Application>Microsoft Office PowerPoint</Application>
  <PresentationFormat>Widescreen</PresentationFormat>
  <Paragraphs>563</Paragraphs>
  <Slides>52</Slides>
  <Notes>43</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52</vt:i4>
      </vt:variant>
    </vt:vector>
  </HeadingPairs>
  <TitlesOfParts>
    <vt:vector size="69" baseType="lpstr">
      <vt:lpstr>Arial</vt:lpstr>
      <vt:lpstr>Avenir Next Demi Bold</vt:lpstr>
      <vt:lpstr>AvenirNext LT Pro Bold</vt:lpstr>
      <vt:lpstr>AvenirNext LT Pro Regular</vt:lpstr>
      <vt:lpstr>Calibri</vt:lpstr>
      <vt:lpstr>Calibri Light</vt:lpstr>
      <vt:lpstr>Courier New</vt:lpstr>
      <vt:lpstr>Myriad Pro</vt:lpstr>
      <vt:lpstr>Myriad Pro (Body)</vt:lpstr>
      <vt:lpstr>NeueHaasGroteskText Std</vt:lpstr>
      <vt:lpstr>Symbol</vt:lpstr>
      <vt:lpstr>Wingdings</vt:lpstr>
      <vt:lpstr>Wingdings 2</vt:lpstr>
      <vt:lpstr>MN.IT</vt:lpstr>
      <vt:lpstr>Section Break</vt:lpstr>
      <vt:lpstr>Bulleted Lists - Body</vt:lpstr>
      <vt:lpstr>1_MN.IT</vt:lpstr>
      <vt:lpstr>Minnesota Geospatial Advisory Council</vt:lpstr>
      <vt:lpstr>Welcome</vt:lpstr>
      <vt:lpstr>Agenda</vt:lpstr>
      <vt:lpstr>Agenda Item 2</vt:lpstr>
      <vt:lpstr>Agenda Item 3</vt:lpstr>
      <vt:lpstr>Agenda Item 4</vt:lpstr>
      <vt:lpstr>Agenda Item 5</vt:lpstr>
      <vt:lpstr>Agenda Item 6</vt:lpstr>
      <vt:lpstr>3DGeo Workgroups</vt:lpstr>
      <vt:lpstr>Lidar Acquisition Updates</vt:lpstr>
      <vt:lpstr>Lidar Acquisition Updates</vt:lpstr>
      <vt:lpstr>Lidar Acquisition Updates</vt:lpstr>
      <vt:lpstr>Lidar Acquisition Updates</vt:lpstr>
      <vt:lpstr>Lidar Acquisition Updates</vt:lpstr>
      <vt:lpstr>Early Results – Culvert Capture High Density QL0 (30pts/m2)</vt:lpstr>
      <vt:lpstr>Early Results – Culvert Capture High Density QL0 (30pts/m2)</vt:lpstr>
      <vt:lpstr>Early Results</vt:lpstr>
      <vt:lpstr>Next steps</vt:lpstr>
      <vt:lpstr>Outreach: Central Mississippi River Lidar Acquisition Block</vt:lpstr>
      <vt:lpstr>Break</vt:lpstr>
      <vt:lpstr>Agenda Item 8</vt:lpstr>
      <vt:lpstr>Archiving Implementation Workgroup - Final Report</vt:lpstr>
      <vt:lpstr>Archiving Implementation Workgroup</vt:lpstr>
      <vt:lpstr>Archiving Implementation Workgroup - Final Report</vt:lpstr>
      <vt:lpstr>Archiving Implementation Workgroup - Final Report</vt:lpstr>
      <vt:lpstr>Archiving Implementation Workgroup - Final Report</vt:lpstr>
      <vt:lpstr>Archiving Implementation Workgroup - Final Report</vt:lpstr>
      <vt:lpstr>Archiving Implementation Workgroup - Final Report</vt:lpstr>
      <vt:lpstr>Archiving Implementation Workgroup - Final Report</vt:lpstr>
      <vt:lpstr>Archiving Implementation Workgroup - Final Report</vt:lpstr>
      <vt:lpstr>Archiving Pilot Workgroup - Proposed</vt:lpstr>
      <vt:lpstr>Archiving Implementation Workgroup - Final Report</vt:lpstr>
      <vt:lpstr>Archiving Implementation Workgroup - Final Report</vt:lpstr>
      <vt:lpstr>Archiving Pilot Workgroup - Proposed</vt:lpstr>
      <vt:lpstr>Archiving Pilot Workgroup - Proposed</vt:lpstr>
      <vt:lpstr>Archiving Pilot Workgroup - Proposed</vt:lpstr>
      <vt:lpstr>Archiving Pilot Workgroup - Proposed</vt:lpstr>
      <vt:lpstr>Agenda Item 9</vt:lpstr>
      <vt:lpstr>Agenda Item 10</vt:lpstr>
      <vt:lpstr>Updates on GAC Priority Projects and Initiatives</vt:lpstr>
      <vt:lpstr>GAC Priorities</vt:lpstr>
      <vt:lpstr>GAC Priorities</vt:lpstr>
      <vt:lpstr>GAC Priorities</vt:lpstr>
      <vt:lpstr>Priority 2: Statewide publicly available parcel data</vt:lpstr>
      <vt:lpstr>Priority 3: Updated and aligned boundary data </vt:lpstr>
      <vt:lpstr>Priority 4: Road Centerline Data</vt:lpstr>
      <vt:lpstr>Priority 5: Address Points Data</vt:lpstr>
      <vt:lpstr>Priority 8: New Lidar Acquisition</vt:lpstr>
      <vt:lpstr>Priority 9: Improvements to the MnGeo Image Service, such as Web Mercator support, tiling, and complementary options such as “composite of latest leaf off imagery”, and downloading options</vt:lpstr>
      <vt:lpstr>Priority 14: Remonumentation of all section corners</vt:lpstr>
      <vt:lpstr>Agenda Item 11</vt:lpstr>
      <vt:lpstr>Next Meeting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 Item 2</dc:title>
  <dc:creator/>
  <cp:lastModifiedBy/>
  <cp:revision>8</cp:revision>
  <dcterms:created xsi:type="dcterms:W3CDTF">2020-12-01T19:50:41Z</dcterms:created>
  <dcterms:modified xsi:type="dcterms:W3CDTF">2021-03-03T15:19:07Z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0x0101007E90D08A28131A4EBD9BAB197DC58E3D</vt:lpwstr>
  </property>
</Properties>
</file>