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177" r:id="rId10"/>
    <p:sldMasterId id="2147484187" r:id="rId11"/>
    <p:sldMasterId id="2147484202" r:id="rId12"/>
    <p:sldMasterId id="2147484204" r:id="rId13"/>
    <p:sldMasterId id="2147484254" r:id="rId14"/>
  </p:sldMasterIdLst>
  <p:notesMasterIdLst>
    <p:notesMasterId r:id="rId75"/>
  </p:notesMasterIdLst>
  <p:handoutMasterIdLst>
    <p:handoutMasterId r:id="rId76"/>
  </p:handoutMasterIdLst>
  <p:sldIdLst>
    <p:sldId id="664" r:id="rId15"/>
    <p:sldId id="406" r:id="rId16"/>
    <p:sldId id="1045" r:id="rId17"/>
    <p:sldId id="1934" r:id="rId18"/>
    <p:sldId id="1003" r:id="rId19"/>
    <p:sldId id="610" r:id="rId20"/>
    <p:sldId id="806" r:id="rId21"/>
    <p:sldId id="1927" r:id="rId22"/>
    <p:sldId id="1928" r:id="rId23"/>
    <p:sldId id="1929" r:id="rId24"/>
    <p:sldId id="1930" r:id="rId25"/>
    <p:sldId id="1931" r:id="rId26"/>
    <p:sldId id="1006" r:id="rId27"/>
    <p:sldId id="269" r:id="rId28"/>
    <p:sldId id="1923" r:id="rId29"/>
    <p:sldId id="257" r:id="rId30"/>
    <p:sldId id="258" r:id="rId31"/>
    <p:sldId id="1924" r:id="rId32"/>
    <p:sldId id="1925" r:id="rId33"/>
    <p:sldId id="261" r:id="rId34"/>
    <p:sldId id="262" r:id="rId35"/>
    <p:sldId id="1926" r:id="rId36"/>
    <p:sldId id="264" r:id="rId37"/>
    <p:sldId id="265" r:id="rId38"/>
    <p:sldId id="1004" r:id="rId39"/>
    <p:sldId id="1040" r:id="rId40"/>
    <p:sldId id="256" r:id="rId41"/>
    <p:sldId id="260" r:id="rId42"/>
    <p:sldId id="272" r:id="rId43"/>
    <p:sldId id="271" r:id="rId44"/>
    <p:sldId id="263" r:id="rId45"/>
    <p:sldId id="259" r:id="rId46"/>
    <p:sldId id="273" r:id="rId47"/>
    <p:sldId id="1920" r:id="rId48"/>
    <p:sldId id="1932" r:id="rId49"/>
    <p:sldId id="1008" r:id="rId50"/>
    <p:sldId id="1011" r:id="rId51"/>
    <p:sldId id="944" r:id="rId52"/>
    <p:sldId id="966" r:id="rId53"/>
    <p:sldId id="1025" r:id="rId54"/>
    <p:sldId id="1015" r:id="rId55"/>
    <p:sldId id="1062" r:id="rId56"/>
    <p:sldId id="1012" r:id="rId57"/>
    <p:sldId id="1014" r:id="rId58"/>
    <p:sldId id="1921" r:id="rId59"/>
    <p:sldId id="1058" r:id="rId60"/>
    <p:sldId id="1028" r:id="rId61"/>
    <p:sldId id="1030" r:id="rId62"/>
    <p:sldId id="1057" r:id="rId63"/>
    <p:sldId id="1027" r:id="rId64"/>
    <p:sldId id="1026" r:id="rId65"/>
    <p:sldId id="1016" r:id="rId66"/>
    <p:sldId id="1063" r:id="rId67"/>
    <p:sldId id="1017" r:id="rId68"/>
    <p:sldId id="1899" r:id="rId69"/>
    <p:sldId id="1935" r:id="rId70"/>
    <p:sldId id="1922" r:id="rId71"/>
    <p:sldId id="1048" r:id="rId72"/>
    <p:sldId id="1049" r:id="rId73"/>
    <p:sldId id="193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7284D-F08C-6716-81FB-36FB435D085C}" v="56" dt="2022-05-24T21:41:40.426"/>
    <p1510:client id="{86971A8E-E313-44B9-B521-100C3CEB1F75}" v="25" dt="2022-05-25T13:29:06.404"/>
    <p1510:client id="{8AB34A86-861A-AB8B-8316-C736BE3005E0}" v="132" dt="2022-05-24T21:15:25.877"/>
    <p1510:client id="{B01C95D7-0E23-4B00-9569-94FFDFF3ECAD}" v="24" dt="2022-05-25T12:42:42.274"/>
    <p1510:client id="{EA4D396F-390C-4A64-A399-902D1935605F}" v="22" dt="2022-05-24T15:19:50.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2" autoAdjust="0"/>
    <p:restoredTop sz="92216" autoAdjust="0"/>
  </p:normalViewPr>
  <p:slideViewPr>
    <p:cSldViewPr snapToGrid="0">
      <p:cViewPr varScale="1">
        <p:scale>
          <a:sx n="84" d="100"/>
          <a:sy n="84" d="100"/>
        </p:scale>
        <p:origin x="114" y="846"/>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5/26/2022</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2ac6c4e2f6_2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12ac6c4e2f6_2_8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We are proposing a work group that will evaluate existing practices and potential strategies for transferring, storing, transforming, documenting, and archiving imagery data. The group will also try estimate the monetary investment involved in the original collection of data to support the argument for its preservation.</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We aim to have a report completed by December 2022.</a:t>
            </a:r>
            <a:endParaRPr>
              <a:solidFill>
                <a:schemeClr val="dk1"/>
              </a:solidFill>
            </a:endParaRPr>
          </a:p>
        </p:txBody>
      </p:sp>
      <p:sp>
        <p:nvSpPr>
          <p:cNvPr id="488" name="Google Shape;488;g12ac6c4e2f6_2_8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ac6c4e2f6_2_8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12ac6c4e2f6_2_8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12ac6c4e2f6_2_8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Alternate cover slide – simple version without photo. </a:t>
            </a:r>
            <a:endParaRPr/>
          </a:p>
        </p:txBody>
      </p:sp>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1480ea8d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121480ea8d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ba942235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fba942235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1c63e2c65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101c63e2c65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1c63e2c65_0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g101c63e2c65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c523a68e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something about where data layers come from -- why assemble them this way. focus on geocommons</a:t>
            </a:r>
            <a:endParaRPr/>
          </a:p>
        </p:txBody>
      </p:sp>
      <p:sp>
        <p:nvSpPr>
          <p:cNvPr id="167" name="Google Shape;167;gfc523a68e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523a68e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fc523a68e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c523a68ed_1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Flexibility, speed</a:t>
            </a:r>
            <a:endParaRPr/>
          </a:p>
        </p:txBody>
      </p:sp>
      <p:sp>
        <p:nvSpPr>
          <p:cNvPr id="185" name="Google Shape;185;gfc523a68ed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cddcb94a0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cddcb94a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12cddcb94a0_1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82258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15455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092143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81011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1724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2ac6c4e2f6_2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12ac6c4e2f6_2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12ac6c4e2f6_2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2ac6c4e2f6_2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2ac6c4e2f6_2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 Image Service Sustainability Committee has recommended some of MNGeo’s web services be retired. What should be done with this material?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 U of MN Libraries is currently backing-up imagery from the state.  How do we make sense of these datasets and provide some kind of public record? (whether it's simply a public facing record or interactive index)</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66" name="Google Shape;466;g12ac6c4e2f6_2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2ac6c4e2f6_2_8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12ac6c4e2f6_2_8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have had several Archiving Working Groups over the past few years - looking at policies, workflows, and technology options - but these groups have primarily focused on vector 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some unique challenges when it comes to archiving imagery.  In particular, large file sizes complicate providing access (both within the discovery platform and with transferring files)</a:t>
            </a:r>
            <a:endParaRPr/>
          </a:p>
        </p:txBody>
      </p:sp>
      <p:sp>
        <p:nvSpPr>
          <p:cNvPr id="476" name="Google Shape;476;g12ac6c4e2f6_2_8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5/26/2022</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5/26/2022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29046453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rgbClr val="7A001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40"/>
              </a:spcBef>
              <a:spcAft>
                <a:spcPts val="0"/>
              </a:spcAft>
              <a:buClr>
                <a:schemeClr val="dk1"/>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36550" algn="l" rtl="0">
              <a:lnSpc>
                <a:spcPct val="100000"/>
              </a:lnSpc>
              <a:spcBef>
                <a:spcPts val="560"/>
              </a:spcBef>
              <a:spcAft>
                <a:spcPts val="0"/>
              </a:spcAft>
              <a:buClr>
                <a:schemeClr val="dk1"/>
              </a:buClr>
              <a:buSzPts val="1700"/>
              <a:buFont typeface="Arial"/>
              <a:buChar char="•"/>
              <a:defRPr sz="2000" b="0" i="0" u="none" strike="noStrike" cap="none">
                <a:solidFill>
                  <a:schemeClr val="dk2"/>
                </a:solidFill>
                <a:latin typeface="Arial"/>
                <a:ea typeface="Arial"/>
                <a:cs typeface="Arial"/>
                <a:sym typeface="Arial"/>
              </a:defRPr>
            </a:lvl2pPr>
            <a:lvl3pPr marL="1371600" marR="0" lvl="2" indent="-302894" algn="l" rtl="0">
              <a:lnSpc>
                <a:spcPct val="100000"/>
              </a:lnSpc>
              <a:spcBef>
                <a:spcPts val="480"/>
              </a:spcBef>
              <a:spcAft>
                <a:spcPts val="0"/>
              </a:spcAft>
              <a:buClr>
                <a:schemeClr val="dk1"/>
              </a:buClr>
              <a:buSzPts val="1170"/>
              <a:buFont typeface="Arial"/>
              <a:buChar char="•"/>
              <a:defRPr sz="1800" b="0" i="0" u="none" strike="noStrike" cap="none">
                <a:solidFill>
                  <a:schemeClr val="dk2"/>
                </a:solidFill>
                <a:latin typeface="Arial"/>
                <a:ea typeface="Arial"/>
                <a:cs typeface="Arial"/>
                <a:sym typeface="Arial"/>
              </a:defRPr>
            </a:lvl3pPr>
            <a:lvl4pPr marL="1828800" marR="0" lvl="3" indent="-279400" algn="l" rtl="0">
              <a:lnSpc>
                <a:spcPct val="100000"/>
              </a:lnSpc>
              <a:spcBef>
                <a:spcPts val="400"/>
              </a:spcBef>
              <a:spcAft>
                <a:spcPts val="0"/>
              </a:spcAft>
              <a:buClr>
                <a:schemeClr val="dk1"/>
              </a:buClr>
              <a:buSzPts val="800"/>
              <a:buFont typeface="Arial"/>
              <a:buChar char="•"/>
              <a:defRPr sz="1600" b="0" i="0" u="none" strike="noStrike" cap="none">
                <a:solidFill>
                  <a:schemeClr val="dk2"/>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
        <p:nvSpPr>
          <p:cNvPr id="18" name="Google Shape;18;p3"/>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19" name="Google Shape;19;p3"/>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Tree>
    <p:extLst>
      <p:ext uri="{BB962C8B-B14F-4D97-AF65-F5344CB8AC3E}">
        <p14:creationId xmlns:p14="http://schemas.microsoft.com/office/powerpoint/2010/main" val="1142086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Cover Slide 1">
  <p:cSld name="Cover Slide 1">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22" name="Google Shape;22;p4"/>
          <p:cNvSpPr/>
          <p:nvPr/>
        </p:nvSpPr>
        <p:spPr>
          <a:xfrm>
            <a:off x="244549" y="190499"/>
            <a:ext cx="11608786" cy="6529942"/>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 name="Google Shape;23;p4"/>
          <p:cNvSpPr/>
          <p:nvPr/>
        </p:nvSpPr>
        <p:spPr>
          <a:xfrm>
            <a:off x="8691294" y="287081"/>
            <a:ext cx="3043505" cy="23723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24;p4"/>
          <p:cNvSpPr txBox="1"/>
          <p:nvPr/>
        </p:nvSpPr>
        <p:spPr>
          <a:xfrm>
            <a:off x="282418" y="345987"/>
            <a:ext cx="844674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Innovative Research  •  Minnesota Value  •  Global Relevance</a:t>
            </a:r>
            <a:endParaRPr sz="2000" b="1" i="0" u="none" strike="noStrike" cap="none">
              <a:solidFill>
                <a:schemeClr val="lt1"/>
              </a:solidFill>
              <a:latin typeface="Arial Black"/>
              <a:ea typeface="Arial Black"/>
              <a:cs typeface="Arial Black"/>
              <a:sym typeface="Arial Black"/>
            </a:endParaRPr>
          </a:p>
        </p:txBody>
      </p:sp>
      <p:sp>
        <p:nvSpPr>
          <p:cNvPr id="25" name="Google Shape;25;p4"/>
          <p:cNvSpPr txBox="1"/>
          <p:nvPr/>
        </p:nvSpPr>
        <p:spPr>
          <a:xfrm>
            <a:off x="6209556" y="6169967"/>
            <a:ext cx="5525244"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Discover the Economy of the Future</a:t>
            </a:r>
            <a:endParaRPr sz="2000" b="1" i="0" u="none" strike="noStrike" cap="none">
              <a:solidFill>
                <a:schemeClr val="lt1"/>
              </a:solidFill>
              <a:latin typeface="Arial Black"/>
              <a:ea typeface="Arial Black"/>
              <a:cs typeface="Arial Black"/>
              <a:sym typeface="Arial Black"/>
            </a:endParaRPr>
          </a:p>
        </p:txBody>
      </p:sp>
      <p:pic>
        <p:nvPicPr>
          <p:cNvPr id="26" name="Google Shape;26;p4"/>
          <p:cNvPicPr preferRelativeResize="0"/>
          <p:nvPr/>
        </p:nvPicPr>
        <p:blipFill rotWithShape="1">
          <a:blip r:embed="rId3">
            <a:alphaModFix/>
          </a:blip>
          <a:srcRect l="18925" t="24673" r="17459" b="13019"/>
          <a:stretch/>
        </p:blipFill>
        <p:spPr>
          <a:xfrm>
            <a:off x="8943075" y="893160"/>
            <a:ext cx="2569922" cy="1258583"/>
          </a:xfrm>
          <a:prstGeom prst="rect">
            <a:avLst/>
          </a:prstGeom>
          <a:noFill/>
          <a:ln>
            <a:noFill/>
          </a:ln>
        </p:spPr>
      </p:pic>
      <p:sp>
        <p:nvSpPr>
          <p:cNvPr id="27" name="Google Shape;27;p4"/>
          <p:cNvSpPr txBox="1">
            <a:spLocks noGrp="1"/>
          </p:cNvSpPr>
          <p:nvPr>
            <p:ph type="body" idx="1"/>
          </p:nvPr>
        </p:nvSpPr>
        <p:spPr>
          <a:xfrm>
            <a:off x="282418" y="2718349"/>
            <a:ext cx="11583988" cy="166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6000"/>
              <a:buFont typeface="Arial"/>
              <a:buNone/>
              <a:defRPr sz="6000" b="1" i="0" u="none" strike="noStrike" cap="none">
                <a:solidFill>
                  <a:schemeClr val="lt1"/>
                </a:solidFill>
                <a:latin typeface="Arial Black"/>
                <a:ea typeface="Arial Black"/>
                <a:cs typeface="Arial Black"/>
                <a:sym typeface="Arial Black"/>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91497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Cover Slide 2">
  <p:cSld name="Cover Slide 2">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0" y="-190499"/>
            <a:ext cx="12192000" cy="7048500"/>
          </a:xfrm>
          <a:prstGeom prst="rect">
            <a:avLst/>
          </a:prstGeom>
          <a:noFill/>
          <a:ln>
            <a:noFill/>
          </a:ln>
        </p:spPr>
      </p:pic>
      <p:sp>
        <p:nvSpPr>
          <p:cNvPr id="30" name="Google Shape;30;p5"/>
          <p:cNvSpPr/>
          <p:nvPr/>
        </p:nvSpPr>
        <p:spPr>
          <a:xfrm>
            <a:off x="244549" y="190499"/>
            <a:ext cx="11608786" cy="6529942"/>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 name="Google Shape;31;p5"/>
          <p:cNvSpPr/>
          <p:nvPr/>
        </p:nvSpPr>
        <p:spPr>
          <a:xfrm>
            <a:off x="8610600" y="370838"/>
            <a:ext cx="3043505" cy="23723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5"/>
          <p:cNvSpPr txBox="1"/>
          <p:nvPr/>
        </p:nvSpPr>
        <p:spPr>
          <a:xfrm>
            <a:off x="338665" y="370838"/>
            <a:ext cx="83660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Innovative Research  •  Minnesota Value  •  Global Relevance</a:t>
            </a:r>
            <a:endParaRPr sz="2000" b="1" i="0" u="none" strike="noStrike" cap="none">
              <a:solidFill>
                <a:schemeClr val="lt1"/>
              </a:solidFill>
              <a:latin typeface="Arial Black"/>
              <a:ea typeface="Arial Black"/>
              <a:cs typeface="Arial Black"/>
              <a:sym typeface="Arial Black"/>
            </a:endParaRPr>
          </a:p>
        </p:txBody>
      </p:sp>
      <p:sp>
        <p:nvSpPr>
          <p:cNvPr id="33" name="Google Shape;33;p5"/>
          <p:cNvSpPr txBox="1"/>
          <p:nvPr/>
        </p:nvSpPr>
        <p:spPr>
          <a:xfrm>
            <a:off x="6056404" y="6161424"/>
            <a:ext cx="5597702"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Discover the Economy of the Future</a:t>
            </a:r>
            <a:endParaRPr sz="2000" b="1" i="0" u="none" strike="noStrike" cap="none">
              <a:solidFill>
                <a:schemeClr val="lt1"/>
              </a:solidFill>
              <a:latin typeface="Arial Black"/>
              <a:ea typeface="Arial Black"/>
              <a:cs typeface="Arial Black"/>
              <a:sym typeface="Arial Black"/>
            </a:endParaRPr>
          </a:p>
        </p:txBody>
      </p:sp>
      <p:pic>
        <p:nvPicPr>
          <p:cNvPr id="34" name="Google Shape;34;p5"/>
          <p:cNvPicPr preferRelativeResize="0"/>
          <p:nvPr/>
        </p:nvPicPr>
        <p:blipFill rotWithShape="1">
          <a:blip r:embed="rId3">
            <a:alphaModFix/>
          </a:blip>
          <a:srcRect l="18925" t="24673" r="17459" b="13019"/>
          <a:stretch/>
        </p:blipFill>
        <p:spPr>
          <a:xfrm>
            <a:off x="8847391" y="1004631"/>
            <a:ext cx="2569922" cy="1258583"/>
          </a:xfrm>
          <a:prstGeom prst="rect">
            <a:avLst/>
          </a:prstGeom>
          <a:noFill/>
          <a:ln>
            <a:noFill/>
          </a:ln>
        </p:spPr>
      </p:pic>
      <p:sp>
        <p:nvSpPr>
          <p:cNvPr id="35" name="Google Shape;35;p5"/>
          <p:cNvSpPr txBox="1">
            <a:spLocks noGrp="1"/>
          </p:cNvSpPr>
          <p:nvPr>
            <p:ph type="body" idx="1"/>
          </p:nvPr>
        </p:nvSpPr>
        <p:spPr>
          <a:xfrm>
            <a:off x="282418" y="2718349"/>
            <a:ext cx="11583988" cy="166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6000"/>
              <a:buFont typeface="Arial"/>
              <a:buNone/>
              <a:defRPr sz="6000" b="1" i="0" u="none" strike="noStrike" cap="none">
                <a:solidFill>
                  <a:schemeClr val="lt1"/>
                </a:solidFill>
                <a:latin typeface="Arial Black"/>
                <a:ea typeface="Arial Black"/>
                <a:cs typeface="Arial Black"/>
                <a:sym typeface="Arial Black"/>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92063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Cover Slide 3">
  <p:cSld name="Cover Slide 3">
    <p:spTree>
      <p:nvGrpSpPr>
        <p:cNvPr id="1" name="Shape 36"/>
        <p:cNvGrpSpPr/>
        <p:nvPr/>
      </p:nvGrpSpPr>
      <p:grpSpPr>
        <a:xfrm>
          <a:off x="0" y="0"/>
          <a:ext cx="0" cy="0"/>
          <a:chOff x="0" y="0"/>
          <a:chExt cx="0" cy="0"/>
        </a:xfrm>
      </p:grpSpPr>
      <p:pic>
        <p:nvPicPr>
          <p:cNvPr id="37" name="Google Shape;37;p6" descr="A person wearing a hat&#10;&#10;Description automatically generated"/>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38" name="Google Shape;38;p6"/>
          <p:cNvSpPr/>
          <p:nvPr/>
        </p:nvSpPr>
        <p:spPr>
          <a:xfrm>
            <a:off x="244549" y="190499"/>
            <a:ext cx="11608786" cy="6529942"/>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39;p6"/>
          <p:cNvSpPr/>
          <p:nvPr/>
        </p:nvSpPr>
        <p:spPr>
          <a:xfrm>
            <a:off x="376632" y="287081"/>
            <a:ext cx="3043505" cy="21371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40;p6"/>
          <p:cNvSpPr txBox="1"/>
          <p:nvPr/>
        </p:nvSpPr>
        <p:spPr>
          <a:xfrm>
            <a:off x="291607" y="4933890"/>
            <a:ext cx="1160878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Discover the Economy of the Future</a:t>
            </a:r>
            <a:endParaRPr sz="2400" b="1" i="0" u="none" strike="noStrike" cap="none">
              <a:solidFill>
                <a:schemeClr val="lt1"/>
              </a:solidFill>
              <a:latin typeface="Arial Black"/>
              <a:ea typeface="Arial Black"/>
              <a:cs typeface="Arial Black"/>
              <a:sym typeface="Arial Black"/>
            </a:endParaRPr>
          </a:p>
        </p:txBody>
      </p:sp>
      <p:pic>
        <p:nvPicPr>
          <p:cNvPr id="41" name="Google Shape;41;p6"/>
          <p:cNvPicPr preferRelativeResize="0"/>
          <p:nvPr/>
        </p:nvPicPr>
        <p:blipFill rotWithShape="1">
          <a:blip r:embed="rId3">
            <a:alphaModFix/>
          </a:blip>
          <a:srcRect l="18925" t="24673" r="17459" b="13019"/>
          <a:stretch/>
        </p:blipFill>
        <p:spPr>
          <a:xfrm>
            <a:off x="604310" y="765085"/>
            <a:ext cx="2569922" cy="1258583"/>
          </a:xfrm>
          <a:prstGeom prst="rect">
            <a:avLst/>
          </a:prstGeom>
          <a:noFill/>
          <a:ln>
            <a:noFill/>
          </a:ln>
        </p:spPr>
      </p:pic>
      <p:sp>
        <p:nvSpPr>
          <p:cNvPr id="42" name="Google Shape;42;p6"/>
          <p:cNvSpPr txBox="1">
            <a:spLocks noGrp="1"/>
          </p:cNvSpPr>
          <p:nvPr>
            <p:ph type="body" idx="1"/>
          </p:nvPr>
        </p:nvSpPr>
        <p:spPr>
          <a:xfrm>
            <a:off x="282418" y="2718349"/>
            <a:ext cx="11583988" cy="166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6000"/>
              <a:buFont typeface="Arial"/>
              <a:buNone/>
              <a:defRPr sz="6000" b="1" i="0" u="none" strike="noStrike" cap="none">
                <a:solidFill>
                  <a:schemeClr val="accent2"/>
                </a:solidFill>
                <a:latin typeface="Arial Black"/>
                <a:ea typeface="Arial Black"/>
                <a:cs typeface="Arial Black"/>
                <a:sym typeface="Arial Black"/>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33075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Cover Slide 4">
  <p:cSld name="Cover Slide 4">
    <p:spTree>
      <p:nvGrpSpPr>
        <p:cNvPr id="1"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a:stretch/>
        </p:blipFill>
        <p:spPr>
          <a:xfrm>
            <a:off x="-87370" y="-224849"/>
            <a:ext cx="12279369" cy="7082850"/>
          </a:xfrm>
          <a:prstGeom prst="rect">
            <a:avLst/>
          </a:prstGeom>
          <a:noFill/>
          <a:ln>
            <a:noFill/>
          </a:ln>
        </p:spPr>
      </p:pic>
      <p:sp>
        <p:nvSpPr>
          <p:cNvPr id="45" name="Google Shape;45;p7"/>
          <p:cNvSpPr/>
          <p:nvPr/>
        </p:nvSpPr>
        <p:spPr>
          <a:xfrm>
            <a:off x="244549" y="190499"/>
            <a:ext cx="11608786" cy="6529942"/>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46;p7"/>
          <p:cNvSpPr/>
          <p:nvPr/>
        </p:nvSpPr>
        <p:spPr>
          <a:xfrm>
            <a:off x="8691294" y="287081"/>
            <a:ext cx="3043505" cy="23723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1"/>
              </a:solidFill>
              <a:latin typeface="Arial"/>
              <a:ea typeface="Arial"/>
              <a:cs typeface="Arial"/>
              <a:sym typeface="Arial"/>
            </a:endParaRPr>
          </a:p>
        </p:txBody>
      </p:sp>
      <p:sp>
        <p:nvSpPr>
          <p:cNvPr id="47" name="Google Shape;47;p7"/>
          <p:cNvSpPr txBox="1"/>
          <p:nvPr/>
        </p:nvSpPr>
        <p:spPr>
          <a:xfrm>
            <a:off x="291607" y="6153090"/>
            <a:ext cx="1160878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Discover the Economy of the Future</a:t>
            </a:r>
            <a:endParaRPr sz="2000" b="1" i="0" u="none" strike="noStrike" cap="none">
              <a:solidFill>
                <a:schemeClr val="lt1"/>
              </a:solidFill>
              <a:latin typeface="Arial Black"/>
              <a:ea typeface="Arial Black"/>
              <a:cs typeface="Arial Black"/>
              <a:sym typeface="Arial Black"/>
            </a:endParaRPr>
          </a:p>
        </p:txBody>
      </p:sp>
      <p:pic>
        <p:nvPicPr>
          <p:cNvPr id="48" name="Google Shape;48;p7"/>
          <p:cNvPicPr preferRelativeResize="0"/>
          <p:nvPr/>
        </p:nvPicPr>
        <p:blipFill rotWithShape="1">
          <a:blip r:embed="rId3">
            <a:alphaModFix/>
          </a:blip>
          <a:srcRect l="18925" t="24673" r="17459" b="13019"/>
          <a:stretch/>
        </p:blipFill>
        <p:spPr>
          <a:xfrm>
            <a:off x="8988045" y="930139"/>
            <a:ext cx="2569922" cy="1258583"/>
          </a:xfrm>
          <a:prstGeom prst="rect">
            <a:avLst/>
          </a:prstGeom>
          <a:noFill/>
          <a:ln>
            <a:noFill/>
          </a:ln>
        </p:spPr>
      </p:pic>
      <p:sp>
        <p:nvSpPr>
          <p:cNvPr id="49" name="Google Shape;49;p7"/>
          <p:cNvSpPr txBox="1">
            <a:spLocks noGrp="1"/>
          </p:cNvSpPr>
          <p:nvPr>
            <p:ph type="body" idx="1"/>
          </p:nvPr>
        </p:nvSpPr>
        <p:spPr>
          <a:xfrm>
            <a:off x="282418" y="2718349"/>
            <a:ext cx="11583988" cy="166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6000"/>
              <a:buFont typeface="Arial"/>
              <a:buNone/>
              <a:defRPr sz="6000" b="1" i="0" u="none" strike="noStrike" cap="none">
                <a:solidFill>
                  <a:schemeClr val="accent2"/>
                </a:solidFill>
                <a:latin typeface="Arial Black"/>
                <a:ea typeface="Arial Black"/>
                <a:cs typeface="Arial Black"/>
                <a:sym typeface="Arial Black"/>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649855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Cover Slide 5">
  <p:cSld name="Cover Slide 5">
    <p:spTree>
      <p:nvGrpSpPr>
        <p:cNvPr id="1" name="Shape 50"/>
        <p:cNvGrpSpPr/>
        <p:nvPr/>
      </p:nvGrpSpPr>
      <p:grpSpPr>
        <a:xfrm>
          <a:off x="0" y="0"/>
          <a:ext cx="0" cy="0"/>
          <a:chOff x="0" y="0"/>
          <a:chExt cx="0" cy="0"/>
        </a:xfrm>
      </p:grpSpPr>
      <p:pic>
        <p:nvPicPr>
          <p:cNvPr id="51" name="Google Shape;51;p8" descr="A picture containing indoor, table, filled, food&#10;&#10;Description automatically generated"/>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52" name="Google Shape;52;p8"/>
          <p:cNvSpPr txBox="1"/>
          <p:nvPr/>
        </p:nvSpPr>
        <p:spPr>
          <a:xfrm>
            <a:off x="253241" y="6104626"/>
            <a:ext cx="1160878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Discover the Economy of the Future</a:t>
            </a:r>
            <a:endParaRPr sz="2000" b="1" i="0" u="none" strike="noStrike" cap="none">
              <a:solidFill>
                <a:schemeClr val="lt1"/>
              </a:solidFill>
              <a:latin typeface="Arial Black"/>
              <a:ea typeface="Arial Black"/>
              <a:cs typeface="Arial Black"/>
              <a:sym typeface="Arial Black"/>
            </a:endParaRPr>
          </a:p>
        </p:txBody>
      </p:sp>
      <p:sp>
        <p:nvSpPr>
          <p:cNvPr id="53" name="Google Shape;53;p8"/>
          <p:cNvSpPr/>
          <p:nvPr/>
        </p:nvSpPr>
        <p:spPr>
          <a:xfrm>
            <a:off x="244549" y="190499"/>
            <a:ext cx="11608786" cy="6529942"/>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 name="Google Shape;54;p8"/>
          <p:cNvSpPr/>
          <p:nvPr/>
        </p:nvSpPr>
        <p:spPr>
          <a:xfrm>
            <a:off x="0" y="1"/>
            <a:ext cx="3043505" cy="1891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5" name="Google Shape;55;p8"/>
          <p:cNvPicPr preferRelativeResize="0"/>
          <p:nvPr/>
        </p:nvPicPr>
        <p:blipFill rotWithShape="1">
          <a:blip r:embed="rId3">
            <a:alphaModFix/>
          </a:blip>
          <a:srcRect l="18925" t="24673" r="17459" b="13019"/>
          <a:stretch/>
        </p:blipFill>
        <p:spPr>
          <a:xfrm>
            <a:off x="289520" y="390335"/>
            <a:ext cx="2569922" cy="1258583"/>
          </a:xfrm>
          <a:prstGeom prst="rect">
            <a:avLst/>
          </a:prstGeom>
          <a:noFill/>
          <a:ln>
            <a:noFill/>
          </a:ln>
        </p:spPr>
      </p:pic>
      <p:sp>
        <p:nvSpPr>
          <p:cNvPr id="56" name="Google Shape;56;p8"/>
          <p:cNvSpPr txBox="1">
            <a:spLocks noGrp="1"/>
          </p:cNvSpPr>
          <p:nvPr>
            <p:ph type="body" idx="1"/>
          </p:nvPr>
        </p:nvSpPr>
        <p:spPr>
          <a:xfrm>
            <a:off x="282418" y="2718349"/>
            <a:ext cx="11583988" cy="16605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6000"/>
              <a:buFont typeface="Arial"/>
              <a:buNone/>
              <a:defRPr sz="6000" b="1" i="0" u="none" strike="noStrike" cap="none">
                <a:solidFill>
                  <a:schemeClr val="lt1"/>
                </a:solidFill>
                <a:latin typeface="Arial Black"/>
                <a:ea typeface="Arial Black"/>
                <a:cs typeface="Arial Black"/>
                <a:sym typeface="Arial Black"/>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395260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963641" y="1607419"/>
            <a:ext cx="10363200" cy="114271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9"/>
          <p:cNvSpPr txBox="1">
            <a:spLocks noGrp="1"/>
          </p:cNvSpPr>
          <p:nvPr>
            <p:ph type="body" idx="1"/>
          </p:nvPr>
        </p:nvSpPr>
        <p:spPr>
          <a:xfrm>
            <a:off x="963641" y="2750136"/>
            <a:ext cx="103632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F2F2F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763267"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SzPts val="1000"/>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9"/>
          <p:cNvPicPr preferRelativeResize="0"/>
          <p:nvPr/>
        </p:nvPicPr>
        <p:blipFill rotWithShape="1">
          <a:blip r:embed="rId2">
            <a:alphaModFix/>
          </a:blip>
          <a:srcRect/>
          <a:stretch/>
        </p:blipFill>
        <p:spPr>
          <a:xfrm>
            <a:off x="187767" y="4974743"/>
            <a:ext cx="3325792" cy="1662896"/>
          </a:xfrm>
          <a:prstGeom prst="rect">
            <a:avLst/>
          </a:prstGeom>
          <a:noFill/>
          <a:ln>
            <a:noFill/>
          </a:ln>
        </p:spPr>
      </p:pic>
    </p:spTree>
    <p:extLst>
      <p:ext uri="{BB962C8B-B14F-4D97-AF65-F5344CB8AC3E}">
        <p14:creationId xmlns:p14="http://schemas.microsoft.com/office/powerpoint/2010/main" val="41264062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lt1"/>
        </a:solidFill>
        <a:effectLst/>
      </p:bgPr>
    </p:bg>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963641" y="1607419"/>
            <a:ext cx="10363200" cy="114271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rgbClr val="7A001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body" idx="1"/>
          </p:nvPr>
        </p:nvSpPr>
        <p:spPr>
          <a:xfrm>
            <a:off x="963641" y="2750136"/>
            <a:ext cx="10363200" cy="78233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6" name="Google Shape;66;p10"/>
          <p:cNvPicPr preferRelativeResize="0"/>
          <p:nvPr/>
        </p:nvPicPr>
        <p:blipFill rotWithShape="1">
          <a:blip r:embed="rId2">
            <a:alphaModFix/>
          </a:blip>
          <a:srcRect/>
          <a:stretch/>
        </p:blipFill>
        <p:spPr>
          <a:xfrm>
            <a:off x="963641" y="5262211"/>
            <a:ext cx="2553404" cy="1276702"/>
          </a:xfrm>
          <a:prstGeom prst="rect">
            <a:avLst/>
          </a:prstGeom>
          <a:noFill/>
          <a:ln>
            <a:noFill/>
          </a:ln>
        </p:spPr>
      </p:pic>
    </p:spTree>
    <p:extLst>
      <p:ext uri="{BB962C8B-B14F-4D97-AF65-F5344CB8AC3E}">
        <p14:creationId xmlns:p14="http://schemas.microsoft.com/office/powerpoint/2010/main" val="245365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11"/>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accent1"/>
              </a:buClr>
              <a:buSzPts val="2800"/>
              <a:buFont typeface="Arial"/>
              <a:buChar char="•"/>
              <a:defRPr sz="1800" b="0" i="0" u="none" strike="noStrike" cap="none">
                <a:solidFill>
                  <a:schemeClr val="dk2"/>
                </a:solidFill>
                <a:latin typeface="Arial"/>
                <a:ea typeface="Arial"/>
                <a:cs typeface="Arial"/>
                <a:sym typeface="Arial"/>
              </a:defRPr>
            </a:lvl1pPr>
            <a:lvl2pPr marL="914400" marR="0" lvl="1" indent="-314960" algn="l" rtl="0">
              <a:lnSpc>
                <a:spcPct val="100000"/>
              </a:lnSpc>
              <a:spcBef>
                <a:spcPts val="480"/>
              </a:spcBef>
              <a:spcAft>
                <a:spcPts val="0"/>
              </a:spcAft>
              <a:buClr>
                <a:schemeClr val="accent1"/>
              </a:buClr>
              <a:buSzPts val="1360"/>
              <a:buFont typeface="Arial"/>
              <a:buChar char="•"/>
              <a:defRPr sz="1600" b="0" i="0" u="none" strike="noStrike" cap="none">
                <a:solidFill>
                  <a:schemeClr val="dk2"/>
                </a:solidFill>
                <a:latin typeface="Arial"/>
                <a:ea typeface="Arial"/>
                <a:cs typeface="Arial"/>
                <a:sym typeface="Arial"/>
              </a:defRPr>
            </a:lvl2pPr>
            <a:lvl3pPr marL="1371600" marR="0" lvl="2" indent="-286385" algn="l" rtl="0">
              <a:lnSpc>
                <a:spcPct val="100000"/>
              </a:lnSpc>
              <a:spcBef>
                <a:spcPts val="400"/>
              </a:spcBef>
              <a:spcAft>
                <a:spcPts val="0"/>
              </a:spcAft>
              <a:buClr>
                <a:schemeClr val="accent1"/>
              </a:buClr>
              <a:buSzPts val="910"/>
              <a:buFont typeface="Arial"/>
              <a:buChar char="•"/>
              <a:defRPr sz="1400" b="0" i="0" u="none" strike="noStrike" cap="none">
                <a:solidFill>
                  <a:schemeClr val="dk2"/>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71" name="Google Shape;71;p11"/>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
        <p:nvSpPr>
          <p:cNvPr id="72" name="Google Shape;72;p11"/>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body" idx="2"/>
          </p:nvPr>
        </p:nvSpPr>
        <p:spPr>
          <a:xfrm>
            <a:off x="6197602" y="1600200"/>
            <a:ext cx="5384800" cy="452596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accent1"/>
              </a:buClr>
              <a:buSzPts val="2800"/>
              <a:buFont typeface="Arial"/>
              <a:buChar char="•"/>
              <a:defRPr sz="1800" b="0" i="0" u="none" strike="noStrike" cap="none">
                <a:solidFill>
                  <a:schemeClr val="dk2"/>
                </a:solidFill>
                <a:latin typeface="Arial"/>
                <a:ea typeface="Arial"/>
                <a:cs typeface="Arial"/>
                <a:sym typeface="Arial"/>
              </a:defRPr>
            </a:lvl1pPr>
            <a:lvl2pPr marL="914400" marR="0" lvl="1" indent="-314960" algn="l" rtl="0">
              <a:lnSpc>
                <a:spcPct val="100000"/>
              </a:lnSpc>
              <a:spcBef>
                <a:spcPts val="480"/>
              </a:spcBef>
              <a:spcAft>
                <a:spcPts val="0"/>
              </a:spcAft>
              <a:buClr>
                <a:schemeClr val="accent1"/>
              </a:buClr>
              <a:buSzPts val="1360"/>
              <a:buFont typeface="Arial"/>
              <a:buChar char="•"/>
              <a:defRPr sz="1600" b="0" i="0" u="none" strike="noStrike" cap="none">
                <a:solidFill>
                  <a:schemeClr val="dk2"/>
                </a:solidFill>
                <a:latin typeface="Arial"/>
                <a:ea typeface="Arial"/>
                <a:cs typeface="Arial"/>
                <a:sym typeface="Arial"/>
              </a:defRPr>
            </a:lvl2pPr>
            <a:lvl3pPr marL="1371600" marR="0" lvl="2" indent="-286385" algn="l" rtl="0">
              <a:lnSpc>
                <a:spcPct val="100000"/>
              </a:lnSpc>
              <a:spcBef>
                <a:spcPts val="400"/>
              </a:spcBef>
              <a:spcAft>
                <a:spcPts val="0"/>
              </a:spcAft>
              <a:buClr>
                <a:schemeClr val="accent1"/>
              </a:buClr>
              <a:buSzPts val="910"/>
              <a:buFont typeface="Arial"/>
              <a:buChar char="•"/>
              <a:defRPr sz="1400" b="0" i="0" u="none" strike="noStrike" cap="none">
                <a:solidFill>
                  <a:schemeClr val="dk2"/>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94136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12"/>
          <p:cNvSpPr>
            <a:spLocks noGrp="1"/>
          </p:cNvSpPr>
          <p:nvPr>
            <p:ph type="pic" idx="2"/>
          </p:nvPr>
        </p:nvSpPr>
        <p:spPr>
          <a:xfrm>
            <a:off x="6266123" y="482198"/>
            <a:ext cx="5316277" cy="269798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77" name="Google Shape;77;p12"/>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
        <p:nvSpPr>
          <p:cNvPr id="78" name="Google Shape;78;p12"/>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a:spLocks noGrp="1"/>
          </p:cNvSpPr>
          <p:nvPr>
            <p:ph type="pic" idx="3"/>
          </p:nvPr>
        </p:nvSpPr>
        <p:spPr>
          <a:xfrm>
            <a:off x="6266121" y="3288380"/>
            <a:ext cx="5316277" cy="269798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a:spLocks noGrp="1"/>
          </p:cNvSpPr>
          <p:nvPr>
            <p:ph type="pic" idx="4"/>
          </p:nvPr>
        </p:nvSpPr>
        <p:spPr>
          <a:xfrm>
            <a:off x="609600" y="482198"/>
            <a:ext cx="5332070" cy="550416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cxnSp>
        <p:nvCxnSpPr>
          <p:cNvPr id="81" name="Google Shape;81;p12"/>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Tree>
    <p:extLst>
      <p:ext uri="{BB962C8B-B14F-4D97-AF65-F5344CB8AC3E}">
        <p14:creationId xmlns:p14="http://schemas.microsoft.com/office/powerpoint/2010/main" val="80704002"/>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2"/>
        <p:cNvGrpSpPr/>
        <p:nvPr/>
      </p:nvGrpSpPr>
      <p:grpSpPr>
        <a:xfrm>
          <a:off x="0" y="0"/>
          <a:ext cx="0" cy="0"/>
          <a:chOff x="0" y="0"/>
          <a:chExt cx="0" cy="0"/>
        </a:xfrm>
      </p:grpSpPr>
      <p:sp>
        <p:nvSpPr>
          <p:cNvPr id="83" name="Google Shape;83;p13"/>
          <p:cNvSpPr/>
          <p:nvPr/>
        </p:nvSpPr>
        <p:spPr>
          <a:xfrm>
            <a:off x="6301833" y="469070"/>
            <a:ext cx="5642012" cy="5504166"/>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 name="Google Shape;84;p13"/>
          <p:cNvSpPr txBox="1">
            <a:spLocks noGrp="1"/>
          </p:cNvSpPr>
          <p:nvPr>
            <p:ph type="title"/>
          </p:nvPr>
        </p:nvSpPr>
        <p:spPr>
          <a:xfrm>
            <a:off x="6586331" y="703739"/>
            <a:ext cx="4996069" cy="133545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3"/>
          <p:cNvSpPr>
            <a:spLocks noGrp="1"/>
          </p:cNvSpPr>
          <p:nvPr>
            <p:ph type="pic" idx="2"/>
          </p:nvPr>
        </p:nvSpPr>
        <p:spPr>
          <a:xfrm>
            <a:off x="221517" y="469070"/>
            <a:ext cx="5874484" cy="550416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87" name="Google Shape;87;p13"/>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
        <p:nvSpPr>
          <p:cNvPr id="88" name="Google Shape;88;p13"/>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body" idx="1"/>
          </p:nvPr>
        </p:nvSpPr>
        <p:spPr>
          <a:xfrm>
            <a:off x="6586331" y="2166939"/>
            <a:ext cx="4996069" cy="3508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54275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90"/>
        <p:cNvGrpSpPr/>
        <p:nvPr/>
      </p:nvGrpSpPr>
      <p:grpSpPr>
        <a:xfrm>
          <a:off x="0" y="0"/>
          <a:ext cx="0" cy="0"/>
          <a:chOff x="0" y="0"/>
          <a:chExt cx="0" cy="0"/>
        </a:xfrm>
      </p:grpSpPr>
      <p:sp>
        <p:nvSpPr>
          <p:cNvPr id="91" name="Google Shape;91;p14"/>
          <p:cNvSpPr/>
          <p:nvPr/>
        </p:nvSpPr>
        <p:spPr>
          <a:xfrm>
            <a:off x="281711" y="455943"/>
            <a:ext cx="5642012" cy="5504166"/>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14"/>
          <p:cNvSpPr txBox="1">
            <a:spLocks noGrp="1"/>
          </p:cNvSpPr>
          <p:nvPr>
            <p:ph type="title"/>
          </p:nvPr>
        </p:nvSpPr>
        <p:spPr>
          <a:xfrm>
            <a:off x="440150" y="690612"/>
            <a:ext cx="4996069" cy="133545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4"/>
          <p:cNvSpPr>
            <a:spLocks noGrp="1"/>
          </p:cNvSpPr>
          <p:nvPr>
            <p:ph type="pic" idx="2"/>
          </p:nvPr>
        </p:nvSpPr>
        <p:spPr>
          <a:xfrm>
            <a:off x="6095999" y="455943"/>
            <a:ext cx="5874484" cy="269798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p14"/>
          <p:cNvCxnSpPr/>
          <p:nvPr/>
        </p:nvCxnSpPr>
        <p:spPr>
          <a:xfrm>
            <a:off x="609600" y="6221896"/>
            <a:ext cx="10972800" cy="0"/>
          </a:xfrm>
          <a:prstGeom prst="straightConnector1">
            <a:avLst/>
          </a:prstGeom>
          <a:noFill/>
          <a:ln w="9525" cap="flat" cmpd="sng">
            <a:solidFill>
              <a:srgbClr val="780016"/>
            </a:solidFill>
            <a:prstDash val="solid"/>
            <a:round/>
            <a:headEnd type="none" w="sm" len="sm"/>
            <a:tailEnd type="none" w="sm" len="sm"/>
          </a:ln>
        </p:spPr>
      </p:cxnSp>
      <p:sp>
        <p:nvSpPr>
          <p:cNvPr id="96" name="Google Shape;96;p14"/>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4"/>
          <p:cNvSpPr>
            <a:spLocks noGrp="1"/>
          </p:cNvSpPr>
          <p:nvPr>
            <p:ph type="pic" idx="3"/>
          </p:nvPr>
        </p:nvSpPr>
        <p:spPr>
          <a:xfrm>
            <a:off x="6095998" y="3262125"/>
            <a:ext cx="5874484" cy="269798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1"/>
          </p:nvPr>
        </p:nvSpPr>
        <p:spPr>
          <a:xfrm>
            <a:off x="440150" y="2238900"/>
            <a:ext cx="4996069" cy="3508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1501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rgbClr val="7A0019"/>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01" name="Google Shape;101;p15"/>
          <p:cNvSpPr txBox="1">
            <a:spLocks noGrp="1"/>
          </p:cNvSpPr>
          <p:nvPr>
            <p:ph type="body" idx="1"/>
          </p:nvPr>
        </p:nvSpPr>
        <p:spPr>
          <a:xfrm>
            <a:off x="609600" y="1600200"/>
            <a:ext cx="10972800" cy="452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40"/>
              </a:spcBef>
              <a:spcAft>
                <a:spcPts val="0"/>
              </a:spcAft>
              <a:buClr>
                <a:schemeClr val="dk1"/>
              </a:buClr>
              <a:buSzPts val="2400"/>
              <a:buFont typeface="Arial"/>
              <a:buNone/>
              <a:defRPr sz="2400" b="0"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5"/>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03" name="Google Shape;103;p15"/>
          <p:cNvCxnSpPr/>
          <p:nvPr/>
        </p:nvCxnSpPr>
        <p:spPr>
          <a:xfrm>
            <a:off x="609600" y="6221896"/>
            <a:ext cx="10972800" cy="0"/>
          </a:xfrm>
          <a:prstGeom prst="straightConnector1">
            <a:avLst/>
          </a:prstGeom>
          <a:noFill/>
          <a:ln w="9525" cap="flat" cmpd="sng">
            <a:solidFill>
              <a:srgbClr val="FDC92C"/>
            </a:solidFill>
            <a:prstDash val="solid"/>
            <a:round/>
            <a:headEnd type="none" w="sm" len="sm"/>
            <a:tailEnd type="none" w="sm" len="sm"/>
          </a:ln>
        </p:spPr>
      </p:cxnSp>
      <p:sp>
        <p:nvSpPr>
          <p:cNvPr id="104" name="Google Shape;104;p15"/>
          <p:cNvSpPr txBox="1">
            <a:spLocks noGrp="1"/>
          </p:cNvSpPr>
          <p:nvPr>
            <p:ph type="dt" idx="10"/>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900">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513356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963641" y="1607419"/>
            <a:ext cx="10363200" cy="114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4000" b="1" i="0" u="none" strike="noStrike" cap="none">
                <a:solidFill>
                  <a:srgbClr val="7A001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17"/>
          <p:cNvSpPr txBox="1">
            <a:spLocks noGrp="1"/>
          </p:cNvSpPr>
          <p:nvPr>
            <p:ph type="body" idx="1"/>
          </p:nvPr>
        </p:nvSpPr>
        <p:spPr>
          <a:xfrm>
            <a:off x="963641" y="2750136"/>
            <a:ext cx="10363200" cy="782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1" name="Google Shape;111;p17"/>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1pPr>
            <a:lvl2pPr marL="0" marR="0" lvl="1"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2pPr>
            <a:lvl3pPr marL="0" marR="0" lvl="2"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3pPr>
            <a:lvl4pPr marL="0" marR="0" lvl="3"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4pPr>
            <a:lvl5pPr marL="0" marR="0" lvl="4"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5pPr>
            <a:lvl6pPr marL="0" marR="0" lvl="5"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6pPr>
            <a:lvl7pPr marL="0" marR="0" lvl="6"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7pPr>
            <a:lvl8pPr marL="0" marR="0" lvl="7"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8pPr>
            <a:lvl9pPr marL="0" marR="0" lvl="8" indent="0" algn="r" rtl="0">
              <a:lnSpc>
                <a:spcPct val="100000"/>
              </a:lnSpc>
              <a:spcBef>
                <a:spcPts val="0"/>
              </a:spcBef>
              <a:spcAft>
                <a:spcPts val="0"/>
              </a:spcAft>
              <a:buSzPts val="900"/>
              <a:buNone/>
              <a:defRPr sz="900" b="0" i="0" u="none" strike="noStrike" cap="none">
                <a:solidFill>
                  <a:srgbClr val="7A001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17"/>
          <p:cNvPicPr preferRelativeResize="0"/>
          <p:nvPr/>
        </p:nvPicPr>
        <p:blipFill rotWithShape="1">
          <a:blip r:embed="rId2">
            <a:alphaModFix/>
          </a:blip>
          <a:srcRect/>
          <a:stretch/>
        </p:blipFill>
        <p:spPr>
          <a:xfrm>
            <a:off x="963641" y="5262211"/>
            <a:ext cx="2553404" cy="1276702"/>
          </a:xfrm>
          <a:prstGeom prst="rect">
            <a:avLst/>
          </a:prstGeom>
          <a:noFill/>
          <a:ln>
            <a:noFill/>
          </a:ln>
        </p:spPr>
      </p:pic>
    </p:spTree>
    <p:extLst>
      <p:ext uri="{BB962C8B-B14F-4D97-AF65-F5344CB8AC3E}">
        <p14:creationId xmlns:p14="http://schemas.microsoft.com/office/powerpoint/2010/main" val="322614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Split White BG)">
  <p:cSld name="Title and Content (Split White BG)">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14"/>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838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0" name="Google Shape;60;p14"/>
          <p:cNvSpPr txBox="1">
            <a:spLocks noGrp="1"/>
          </p:cNvSpPr>
          <p:nvPr>
            <p:ph type="body" idx="2"/>
          </p:nvPr>
        </p:nvSpPr>
        <p:spPr>
          <a:xfrm>
            <a:off x="6172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1" name="Google Shape;61;p1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
        <p:nvSpPr>
          <p:cNvPr id="64" name="Google Shape;64;p14"/>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4730970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5"/>
        <p:cNvGrpSpPr/>
        <p:nvPr/>
      </p:nvGrpSpPr>
      <p:grpSpPr>
        <a:xfrm>
          <a:off x="0" y="0"/>
          <a:ext cx="0" cy="0"/>
          <a:chOff x="0" y="0"/>
          <a:chExt cx="0" cy="0"/>
        </a:xfrm>
      </p:grpSpPr>
      <p:sp>
        <p:nvSpPr>
          <p:cNvPr id="66" name="Google Shape;66;p15"/>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67" name="Google Shape;67;p15"/>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1"/>
              </a:buClr>
              <a:buSzPts val="1900"/>
              <a:buChar char="•"/>
              <a:defRPr/>
            </a:lvl1pPr>
            <a:lvl2pPr marL="1219170" lvl="1" indent="-440256" algn="l" rtl="0">
              <a:lnSpc>
                <a:spcPct val="100000"/>
              </a:lnSpc>
              <a:spcBef>
                <a:spcPts val="1067"/>
              </a:spcBef>
              <a:spcAft>
                <a:spcPts val="0"/>
              </a:spcAft>
              <a:buClr>
                <a:schemeClr val="accent1"/>
              </a:buClr>
              <a:buSzPts val="1600"/>
              <a:buChar char="•"/>
              <a:defRPr/>
            </a:lvl2pPr>
            <a:lvl3pPr marL="1828754" lvl="2" indent="-414856" algn="l" rtl="0">
              <a:lnSpc>
                <a:spcPct val="100000"/>
              </a:lnSpc>
              <a:spcBef>
                <a:spcPts val="1067"/>
              </a:spcBef>
              <a:spcAft>
                <a:spcPts val="0"/>
              </a:spcAft>
              <a:buClr>
                <a:schemeClr val="accent1"/>
              </a:buClr>
              <a:buSzPts val="1300"/>
              <a:buChar char="•"/>
              <a:defRPr/>
            </a:lvl3pPr>
            <a:lvl4pPr marL="2438339" lvl="3" indent="-414856" algn="l" rtl="0">
              <a:lnSpc>
                <a:spcPct val="100000"/>
              </a:lnSpc>
              <a:spcBef>
                <a:spcPts val="1067"/>
              </a:spcBef>
              <a:spcAft>
                <a:spcPts val="0"/>
              </a:spcAft>
              <a:buClr>
                <a:schemeClr val="accent1"/>
              </a:buClr>
              <a:buSzPts val="1300"/>
              <a:buChar char="•"/>
              <a:defRPr/>
            </a:lvl4pPr>
            <a:lvl5pPr marL="3047924" lvl="4" indent="-414856" algn="l" rtl="0">
              <a:lnSpc>
                <a:spcPct val="100000"/>
              </a:lnSpc>
              <a:spcBef>
                <a:spcPts val="1067"/>
              </a:spcBef>
              <a:spcAft>
                <a:spcPts val="0"/>
              </a:spcAft>
              <a:buClr>
                <a:schemeClr val="accent1"/>
              </a:buClr>
              <a:buSzPts val="13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9" name="Google Shape;69;p15"/>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
        <p:nvSpPr>
          <p:cNvPr id="72" name="Google Shape;72;p15"/>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67742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73"/>
        <p:cNvGrpSpPr/>
        <p:nvPr/>
      </p:nvGrpSpPr>
      <p:grpSpPr>
        <a:xfrm>
          <a:off x="0" y="0"/>
          <a:ext cx="0" cy="0"/>
          <a:chOff x="0" y="0"/>
          <a:chExt cx="0" cy="0"/>
        </a:xfrm>
      </p:grpSpPr>
      <p:sp>
        <p:nvSpPr>
          <p:cNvPr id="74" name="Google Shape;74;p16"/>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75" name="Google Shape;75;p16"/>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6"/>
          <p:cNvSpPr txBox="1">
            <a:spLocks noGrp="1"/>
          </p:cNvSpPr>
          <p:nvPr>
            <p:ph type="body" idx="1"/>
          </p:nvPr>
        </p:nvSpPr>
        <p:spPr>
          <a:xfrm>
            <a:off x="838200" y="1825625"/>
            <a:ext cx="7340800" cy="43512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1"/>
              </a:buClr>
              <a:buSzPts val="1900"/>
              <a:buChar char="•"/>
              <a:defRPr/>
            </a:lvl1pPr>
            <a:lvl2pPr marL="1219170" lvl="1" indent="-440256" algn="l" rtl="0">
              <a:lnSpc>
                <a:spcPct val="100000"/>
              </a:lnSpc>
              <a:spcBef>
                <a:spcPts val="1067"/>
              </a:spcBef>
              <a:spcAft>
                <a:spcPts val="0"/>
              </a:spcAft>
              <a:buClr>
                <a:schemeClr val="accent1"/>
              </a:buClr>
              <a:buSzPts val="1600"/>
              <a:buChar char="•"/>
              <a:defRPr/>
            </a:lvl2pPr>
            <a:lvl3pPr marL="1828754" lvl="2" indent="-414856" algn="l" rtl="0">
              <a:lnSpc>
                <a:spcPct val="100000"/>
              </a:lnSpc>
              <a:spcBef>
                <a:spcPts val="1067"/>
              </a:spcBef>
              <a:spcAft>
                <a:spcPts val="0"/>
              </a:spcAft>
              <a:buClr>
                <a:schemeClr val="accent1"/>
              </a:buClr>
              <a:buSzPts val="1300"/>
              <a:buChar char="•"/>
              <a:defRPr/>
            </a:lvl3pPr>
            <a:lvl4pPr marL="2438339" lvl="3" indent="-414856" algn="l" rtl="0">
              <a:lnSpc>
                <a:spcPct val="100000"/>
              </a:lnSpc>
              <a:spcBef>
                <a:spcPts val="1067"/>
              </a:spcBef>
              <a:spcAft>
                <a:spcPts val="0"/>
              </a:spcAft>
              <a:buClr>
                <a:schemeClr val="accent1"/>
              </a:buClr>
              <a:buSzPts val="1300"/>
              <a:buChar char="•"/>
              <a:defRPr/>
            </a:lvl4pPr>
            <a:lvl5pPr marL="3047924" lvl="4" indent="-414856" algn="l" rtl="0">
              <a:lnSpc>
                <a:spcPct val="100000"/>
              </a:lnSpc>
              <a:spcBef>
                <a:spcPts val="1067"/>
              </a:spcBef>
              <a:spcAft>
                <a:spcPts val="0"/>
              </a:spcAft>
              <a:buClr>
                <a:schemeClr val="accent1"/>
              </a:buClr>
              <a:buSzPts val="13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7" name="Google Shape;77;p16"/>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6"/>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
        <p:nvSpPr>
          <p:cNvPr id="80" name="Google Shape;80;p16"/>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81" name="Google Shape;81;p16" descr="Decorative image of map and compass. " title="Decorative image of map and compass. "/>
          <p:cNvPicPr preferRelativeResize="0"/>
          <p:nvPr/>
        </p:nvPicPr>
        <p:blipFill rotWithShape="1">
          <a:blip r:embed="rId2">
            <a:alphaModFix/>
          </a:blip>
          <a:srcRect/>
          <a:stretch/>
        </p:blipFill>
        <p:spPr>
          <a:xfrm>
            <a:off x="8353426" y="1329433"/>
            <a:ext cx="3838575" cy="4800600"/>
          </a:xfrm>
          <a:prstGeom prst="rect">
            <a:avLst/>
          </a:prstGeom>
          <a:noFill/>
          <a:ln>
            <a:noFill/>
          </a:ln>
        </p:spPr>
      </p:pic>
    </p:spTree>
    <p:extLst>
      <p:ext uri="{BB962C8B-B14F-4D97-AF65-F5344CB8AC3E}">
        <p14:creationId xmlns:p14="http://schemas.microsoft.com/office/powerpoint/2010/main" val="12544137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0" y="4188564"/>
            <a:ext cx="12192000" cy="1199200"/>
          </a:xfrm>
          <a:prstGeom prst="rect">
            <a:avLst/>
          </a:prstGeom>
          <a:solidFill>
            <a:schemeClr val="accent2"/>
          </a:solidFill>
          <a:ln>
            <a:noFill/>
          </a:ln>
        </p:spPr>
        <p:txBody>
          <a:bodyPr spcFirstLastPara="1" wrap="square" lIns="137150" tIns="68575" rIns="137150" bIns="68575" anchor="ctr" anchorCtr="0">
            <a:noAutofit/>
          </a:bodyPr>
          <a:lstStyle>
            <a:lvl1pPr lvl="0" algn="ctr" rtl="0">
              <a:lnSpc>
                <a:spcPct val="90000"/>
              </a:lnSpc>
              <a:spcBef>
                <a:spcPts val="0"/>
              </a:spcBef>
              <a:spcAft>
                <a:spcPts val="0"/>
              </a:spcAft>
              <a:buClr>
                <a:schemeClr val="dk1"/>
              </a:buClr>
              <a:buSzPts val="2700"/>
              <a:buFont typeface="Calibri"/>
              <a:buNone/>
              <a:defRPr sz="36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7"/>
          <p:cNvSpPr/>
          <p:nvPr/>
        </p:nvSpPr>
        <p:spPr>
          <a:xfrm>
            <a:off x="0" y="5387787"/>
            <a:ext cx="12192000" cy="1470400"/>
          </a:xfrm>
          <a:prstGeom prst="rect">
            <a:avLst/>
          </a:prstGeom>
          <a:solidFill>
            <a:srgbClr val="F2F2F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85" name="Google Shape;85;p17"/>
          <p:cNvSpPr txBox="1">
            <a:spLocks noGrp="1"/>
          </p:cNvSpPr>
          <p:nvPr>
            <p:ph type="body" idx="1"/>
          </p:nvPr>
        </p:nvSpPr>
        <p:spPr>
          <a:xfrm>
            <a:off x="2802467" y="5644884"/>
            <a:ext cx="6587200" cy="9032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6" name="Google Shape;86;p17"/>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7"/>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7"/>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545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0" y="4188564"/>
            <a:ext cx="12192000" cy="1199200"/>
          </a:xfrm>
          <a:prstGeom prst="rect">
            <a:avLst/>
          </a:prstGeom>
          <a:solidFill>
            <a:schemeClr val="accent1"/>
          </a:solidFill>
          <a:ln>
            <a:noFill/>
          </a:ln>
        </p:spPr>
        <p:txBody>
          <a:bodyPr spcFirstLastPara="1" wrap="square" lIns="137150" tIns="68575" rIns="137150" bIns="68575" anchor="ctr" anchorCtr="0">
            <a:noAutofit/>
          </a:bodyPr>
          <a:lstStyle>
            <a:lvl1pPr lvl="0" algn="ct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91" name="Google Shape;91;p18" descr="Minnesota IT Services Geospatial Information Office logo"/>
          <p:cNvPicPr preferRelativeResize="0"/>
          <p:nvPr/>
        </p:nvPicPr>
        <p:blipFill rotWithShape="1">
          <a:blip r:embed="rId2">
            <a:alphaModFix/>
          </a:blip>
          <a:srcRect/>
          <a:stretch/>
        </p:blipFill>
        <p:spPr>
          <a:xfrm>
            <a:off x="2497667" y="939885"/>
            <a:ext cx="7557100" cy="2728112"/>
          </a:xfrm>
          <a:prstGeom prst="rect">
            <a:avLst/>
          </a:prstGeom>
          <a:noFill/>
          <a:ln>
            <a:noFill/>
          </a:ln>
        </p:spPr>
      </p:pic>
      <p:sp>
        <p:nvSpPr>
          <p:cNvPr id="92" name="Google Shape;92;p18"/>
          <p:cNvSpPr/>
          <p:nvPr/>
        </p:nvSpPr>
        <p:spPr>
          <a:xfrm>
            <a:off x="0" y="5387787"/>
            <a:ext cx="12192000" cy="14704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93" name="Google Shape;93;p18"/>
          <p:cNvSpPr txBox="1">
            <a:spLocks noGrp="1"/>
          </p:cNvSpPr>
          <p:nvPr>
            <p:ph type="body" idx="1"/>
          </p:nvPr>
        </p:nvSpPr>
        <p:spPr>
          <a:xfrm>
            <a:off x="2802467" y="5644884"/>
            <a:ext cx="6587200" cy="9032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4" name="Google Shape;94;p1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1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6" name="Google Shape;96;p1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28300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0" y="3477837"/>
            <a:ext cx="12192000" cy="1295200"/>
          </a:xfrm>
          <a:prstGeom prst="rect">
            <a:avLst/>
          </a:prstGeom>
          <a:solidFill>
            <a:schemeClr val="accent1"/>
          </a:solidFill>
          <a:ln>
            <a:noFill/>
          </a:ln>
        </p:spPr>
        <p:txBody>
          <a:bodyPr spcFirstLastPara="1" wrap="square" lIns="137150" tIns="68575" rIns="137150" bIns="68575" anchor="ctr" anchorCtr="0">
            <a:noAutofit/>
          </a:bodyPr>
          <a:lstStyle>
            <a:lvl1pPr lvl="0" algn="ct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19"/>
          <p:cNvSpPr/>
          <p:nvPr/>
        </p:nvSpPr>
        <p:spPr>
          <a:xfrm>
            <a:off x="0" y="4773019"/>
            <a:ext cx="12192000" cy="20852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00" name="Google Shape;100;p19"/>
          <p:cNvSpPr txBox="1">
            <a:spLocks noGrp="1"/>
          </p:cNvSpPr>
          <p:nvPr>
            <p:ph type="body" idx="1"/>
          </p:nvPr>
        </p:nvSpPr>
        <p:spPr>
          <a:xfrm>
            <a:off x="2802467" y="5041204"/>
            <a:ext cx="6587200" cy="10972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1" name="Google Shape;101;p19"/>
          <p:cNvSpPr>
            <a:spLocks noGrp="1"/>
          </p:cNvSpPr>
          <p:nvPr>
            <p:ph type="pic" idx="2"/>
          </p:nvPr>
        </p:nvSpPr>
        <p:spPr>
          <a:xfrm>
            <a:off x="0" y="0"/>
            <a:ext cx="12192000" cy="3380800"/>
          </a:xfrm>
          <a:prstGeom prst="rect">
            <a:avLst/>
          </a:prstGeom>
          <a:noFill/>
          <a:ln>
            <a:noFill/>
          </a:ln>
        </p:spPr>
      </p:sp>
    </p:spTree>
    <p:extLst>
      <p:ext uri="{BB962C8B-B14F-4D97-AF65-F5344CB8AC3E}">
        <p14:creationId xmlns:p14="http://schemas.microsoft.com/office/powerpoint/2010/main" val="30001529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102"/>
        <p:cNvGrpSpPr/>
        <p:nvPr/>
      </p:nvGrpSpPr>
      <p:grpSpPr>
        <a:xfrm>
          <a:off x="0" y="0"/>
          <a:ext cx="0" cy="0"/>
          <a:chOff x="0" y="0"/>
          <a:chExt cx="0" cy="0"/>
        </a:xfrm>
      </p:grpSpPr>
      <p:sp>
        <p:nvSpPr>
          <p:cNvPr id="103" name="Google Shape;103;p20"/>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04" name="Google Shape;104;p20"/>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 name="Google Shape;105;p20"/>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 name="Google Shape;106;p20"/>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0"/>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
        <p:nvSpPr>
          <p:cNvPr id="108" name="Google Shape;108;p20"/>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132594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ctrTitle"/>
          </p:nvPr>
        </p:nvSpPr>
        <p:spPr>
          <a:xfrm>
            <a:off x="0" y="4188564"/>
            <a:ext cx="12192000" cy="1199200"/>
          </a:xfrm>
          <a:prstGeom prst="rect">
            <a:avLst/>
          </a:prstGeom>
          <a:solidFill>
            <a:schemeClr val="accent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1"/>
          <p:cNvSpPr/>
          <p:nvPr/>
        </p:nvSpPr>
        <p:spPr>
          <a:xfrm>
            <a:off x="0" y="5387787"/>
            <a:ext cx="12192000" cy="14704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12" name="Google Shape;112;p21"/>
          <p:cNvSpPr txBox="1">
            <a:spLocks noGrp="1"/>
          </p:cNvSpPr>
          <p:nvPr>
            <p:ph type="body" idx="1"/>
          </p:nvPr>
        </p:nvSpPr>
        <p:spPr>
          <a:xfrm>
            <a:off x="2802467" y="5644884"/>
            <a:ext cx="6587200" cy="4408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1067"/>
              </a:spcBef>
              <a:spcAft>
                <a:spcPts val="0"/>
              </a:spcAft>
              <a:buSzPts val="1400"/>
              <a:buNone/>
              <a:defRPr sz="1867"/>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13" name="Google Shape;113;p21" descr="Minnesota IT Services Geospatial Information Office logo"/>
          <p:cNvPicPr preferRelativeResize="0"/>
          <p:nvPr/>
        </p:nvPicPr>
        <p:blipFill rotWithShape="1">
          <a:blip r:embed="rId2">
            <a:alphaModFix/>
          </a:blip>
          <a:srcRect/>
          <a:stretch/>
        </p:blipFill>
        <p:spPr>
          <a:xfrm>
            <a:off x="7169554" y="103988"/>
            <a:ext cx="4492037" cy="1621624"/>
          </a:xfrm>
          <a:prstGeom prst="rect">
            <a:avLst/>
          </a:prstGeom>
          <a:noFill/>
          <a:ln>
            <a:noFill/>
          </a:ln>
        </p:spPr>
      </p:pic>
      <p:sp>
        <p:nvSpPr>
          <p:cNvPr id="114" name="Google Shape;114;p21"/>
          <p:cNvSpPr>
            <a:spLocks noGrp="1"/>
          </p:cNvSpPr>
          <p:nvPr>
            <p:ph type="pic" idx="2"/>
          </p:nvPr>
        </p:nvSpPr>
        <p:spPr>
          <a:xfrm>
            <a:off x="0" y="1789113"/>
            <a:ext cx="12192000" cy="2298800"/>
          </a:xfrm>
          <a:prstGeom prst="rect">
            <a:avLst/>
          </a:prstGeom>
          <a:noFill/>
          <a:ln>
            <a:noFill/>
          </a:ln>
        </p:spPr>
      </p:sp>
      <p:sp>
        <p:nvSpPr>
          <p:cNvPr id="115" name="Google Shape;115;p21"/>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1"/>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1"/>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7401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118"/>
        <p:cNvGrpSpPr/>
        <p:nvPr/>
      </p:nvGrpSpPr>
      <p:grpSpPr>
        <a:xfrm>
          <a:off x="0" y="0"/>
          <a:ext cx="0" cy="0"/>
          <a:chOff x="0" y="0"/>
          <a:chExt cx="0" cy="0"/>
        </a:xfrm>
      </p:grpSpPr>
      <p:sp>
        <p:nvSpPr>
          <p:cNvPr id="119" name="Google Shape;119;p22"/>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0" name="Google Shape;120;p22"/>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838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2"/>
          <p:cNvSpPr txBox="1">
            <a:spLocks noGrp="1"/>
          </p:cNvSpPr>
          <p:nvPr>
            <p:ph type="body" idx="2"/>
          </p:nvPr>
        </p:nvSpPr>
        <p:spPr>
          <a:xfrm>
            <a:off x="6172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3" name="Google Shape;123;p22"/>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2"/>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22"/>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8023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126"/>
        <p:cNvGrpSpPr/>
        <p:nvPr/>
      </p:nvGrpSpPr>
      <p:grpSpPr>
        <a:xfrm>
          <a:off x="0" y="0"/>
          <a:ext cx="0" cy="0"/>
          <a:chOff x="0" y="0"/>
          <a:chExt cx="0" cy="0"/>
        </a:xfrm>
      </p:grpSpPr>
      <p:sp>
        <p:nvSpPr>
          <p:cNvPr id="127" name="Google Shape;127;p23"/>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8" name="Google Shape;128;p23"/>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23"/>
          <p:cNvSpPr>
            <a:spLocks noGrp="1"/>
          </p:cNvSpPr>
          <p:nvPr>
            <p:ph type="pic" idx="2"/>
          </p:nvPr>
        </p:nvSpPr>
        <p:spPr>
          <a:xfrm>
            <a:off x="0" y="1219199"/>
            <a:ext cx="12192000" cy="5638800"/>
          </a:xfrm>
          <a:prstGeom prst="rect">
            <a:avLst/>
          </a:prstGeom>
          <a:noFill/>
          <a:ln>
            <a:noFill/>
          </a:ln>
        </p:spPr>
      </p:sp>
      <p:sp>
        <p:nvSpPr>
          <p:cNvPr id="130" name="Google Shape;130;p23"/>
          <p:cNvSpPr txBox="1">
            <a:spLocks noGrp="1"/>
          </p:cNvSpPr>
          <p:nvPr>
            <p:ph type="body" idx="1"/>
          </p:nvPr>
        </p:nvSpPr>
        <p:spPr>
          <a:xfrm>
            <a:off x="0" y="2609241"/>
            <a:ext cx="5683600" cy="2858800"/>
          </a:xfrm>
          <a:prstGeom prst="rect">
            <a:avLst/>
          </a:prstGeom>
          <a:solidFill>
            <a:schemeClr val="dk1">
              <a:alpha val="87060"/>
            </a:schemeClr>
          </a:solidFill>
          <a:ln>
            <a:noFill/>
          </a:ln>
        </p:spPr>
        <p:txBody>
          <a:bodyPr spcFirstLastPara="1" wrap="square" lIns="68575" tIns="34275" rIns="205725" bIns="34275" anchor="ctr" anchorCtr="0">
            <a:noAutofit/>
          </a:bodyPr>
          <a:lstStyle>
            <a:lvl1pPr marL="609585" lvl="0" indent="-465655" algn="l" rtl="0">
              <a:lnSpc>
                <a:spcPct val="100000"/>
              </a:lnSpc>
              <a:spcBef>
                <a:spcPts val="0"/>
              </a:spcBef>
              <a:spcAft>
                <a:spcPts val="0"/>
              </a:spcAft>
              <a:buClr>
                <a:schemeClr val="accent2"/>
              </a:buClr>
              <a:buSzPts val="1900"/>
              <a:buChar char="•"/>
              <a:defRPr sz="2533">
                <a:solidFill>
                  <a:schemeClr val="lt1"/>
                </a:solidFill>
              </a:defRPr>
            </a:lvl1pPr>
            <a:lvl2pPr marL="1219170" lvl="1" indent="-440256" algn="l" rtl="0">
              <a:lnSpc>
                <a:spcPct val="100000"/>
              </a:lnSpc>
              <a:spcBef>
                <a:spcPts val="1067"/>
              </a:spcBef>
              <a:spcAft>
                <a:spcPts val="0"/>
              </a:spcAft>
              <a:buClr>
                <a:schemeClr val="accent2"/>
              </a:buClr>
              <a:buSzPts val="1600"/>
              <a:buChar char="•"/>
              <a:defRPr sz="2133">
                <a:solidFill>
                  <a:schemeClr val="lt1"/>
                </a:solidFill>
              </a:defRPr>
            </a:lvl2pPr>
            <a:lvl3pPr marL="1828754" lvl="2" indent="-414856" algn="l" rtl="0">
              <a:lnSpc>
                <a:spcPct val="100000"/>
              </a:lnSpc>
              <a:spcBef>
                <a:spcPts val="1067"/>
              </a:spcBef>
              <a:spcAft>
                <a:spcPts val="0"/>
              </a:spcAft>
              <a:buClr>
                <a:schemeClr val="accent2"/>
              </a:buClr>
              <a:buSzPts val="1300"/>
              <a:buChar char="•"/>
              <a:defRPr sz="1733">
                <a:solidFill>
                  <a:schemeClr val="lt1"/>
                </a:solidFill>
              </a:defRPr>
            </a:lvl3pPr>
            <a:lvl4pPr marL="2438339" lvl="3" indent="-414856" algn="l" rtl="0">
              <a:lnSpc>
                <a:spcPct val="100000"/>
              </a:lnSpc>
              <a:spcBef>
                <a:spcPts val="1067"/>
              </a:spcBef>
              <a:spcAft>
                <a:spcPts val="0"/>
              </a:spcAft>
              <a:buClr>
                <a:schemeClr val="accent2"/>
              </a:buClr>
              <a:buSzPts val="1300"/>
              <a:buChar char="•"/>
              <a:defRPr sz="1733">
                <a:solidFill>
                  <a:schemeClr val="lt1"/>
                </a:solidFill>
              </a:defRPr>
            </a:lvl4pPr>
            <a:lvl5pPr marL="3047924" lvl="4" indent="-414856" algn="l" rtl="0">
              <a:lnSpc>
                <a:spcPct val="100000"/>
              </a:lnSpc>
              <a:spcBef>
                <a:spcPts val="1067"/>
              </a:spcBef>
              <a:spcAft>
                <a:spcPts val="0"/>
              </a:spcAft>
              <a:buClr>
                <a:schemeClr val="accent2"/>
              </a:buClr>
              <a:buSzPts val="1300"/>
              <a:buChar char="•"/>
              <a:defRPr sz="1733">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1" name="Google Shape;131;p23"/>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3"/>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23"/>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91712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4"/>
          <p:cNvSpPr>
            <a:spLocks noGrp="1"/>
          </p:cNvSpPr>
          <p:nvPr>
            <p:ph type="pic" idx="2"/>
          </p:nvPr>
        </p:nvSpPr>
        <p:spPr>
          <a:xfrm>
            <a:off x="0" y="1219199"/>
            <a:ext cx="12192000" cy="5638800"/>
          </a:xfrm>
          <a:prstGeom prst="rect">
            <a:avLst/>
          </a:prstGeom>
          <a:noFill/>
          <a:ln>
            <a:noFill/>
          </a:ln>
        </p:spPr>
      </p:sp>
      <p:sp>
        <p:nvSpPr>
          <p:cNvPr id="137" name="Google Shape;137;p24"/>
          <p:cNvSpPr txBox="1">
            <a:spLocks noGrp="1"/>
          </p:cNvSpPr>
          <p:nvPr>
            <p:ph type="body" idx="1"/>
          </p:nvPr>
        </p:nvSpPr>
        <p:spPr>
          <a:xfrm>
            <a:off x="0" y="2609241"/>
            <a:ext cx="5683600" cy="2858800"/>
          </a:xfrm>
          <a:prstGeom prst="rect">
            <a:avLst/>
          </a:prstGeom>
          <a:solidFill>
            <a:schemeClr val="dk1">
              <a:alpha val="87060"/>
            </a:schemeClr>
          </a:solidFill>
          <a:ln>
            <a:noFill/>
          </a:ln>
        </p:spPr>
        <p:txBody>
          <a:bodyPr spcFirstLastPara="1" wrap="square" lIns="68575" tIns="34275" rIns="205725" bIns="34275" anchor="ctr" anchorCtr="0">
            <a:noAutofit/>
          </a:bodyPr>
          <a:lstStyle>
            <a:lvl1pPr marL="609585" lvl="0" indent="-465655" algn="l" rtl="0">
              <a:lnSpc>
                <a:spcPct val="100000"/>
              </a:lnSpc>
              <a:spcBef>
                <a:spcPts val="0"/>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8" name="Google Shape;138;p2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2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01488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5"/>
          <p:cNvSpPr txBox="1">
            <a:spLocks noGrp="1"/>
          </p:cNvSpPr>
          <p:nvPr>
            <p:ph type="body" idx="1"/>
          </p:nvPr>
        </p:nvSpPr>
        <p:spPr>
          <a:xfrm>
            <a:off x="838200" y="1366345"/>
            <a:ext cx="105156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SzPts val="1900"/>
              <a:buChar char="•"/>
              <a:defRPr>
                <a:solidFill>
                  <a:schemeClr val="dk2"/>
                </a:solidFill>
              </a:defRPr>
            </a:lvl1pPr>
            <a:lvl2pPr marL="1219170" lvl="1" indent="-440256" algn="l" rtl="0">
              <a:lnSpc>
                <a:spcPct val="100000"/>
              </a:lnSpc>
              <a:spcBef>
                <a:spcPts val="1067"/>
              </a:spcBef>
              <a:spcAft>
                <a:spcPts val="0"/>
              </a:spcAft>
              <a:buSzPts val="1600"/>
              <a:buChar char="•"/>
              <a:defRPr>
                <a:solidFill>
                  <a:schemeClr val="dk2"/>
                </a:solidFill>
              </a:defRPr>
            </a:lvl2pPr>
            <a:lvl3pPr marL="1828754" lvl="2" indent="-414856" algn="l" rtl="0">
              <a:lnSpc>
                <a:spcPct val="100000"/>
              </a:lnSpc>
              <a:spcBef>
                <a:spcPts val="1067"/>
              </a:spcBef>
              <a:spcAft>
                <a:spcPts val="0"/>
              </a:spcAft>
              <a:buSzPts val="1300"/>
              <a:buChar char="•"/>
              <a:defRPr>
                <a:solidFill>
                  <a:schemeClr val="dk2"/>
                </a:solidFill>
              </a:defRPr>
            </a:lvl3pPr>
            <a:lvl4pPr marL="2438339" lvl="3" indent="-414856" algn="l" rtl="0">
              <a:lnSpc>
                <a:spcPct val="100000"/>
              </a:lnSpc>
              <a:spcBef>
                <a:spcPts val="1067"/>
              </a:spcBef>
              <a:spcAft>
                <a:spcPts val="0"/>
              </a:spcAft>
              <a:buSzPts val="1300"/>
              <a:buChar char="•"/>
              <a:defRPr>
                <a:solidFill>
                  <a:schemeClr val="dk2"/>
                </a:solidFill>
              </a:defRPr>
            </a:lvl4pPr>
            <a:lvl5pPr marL="3047924" lvl="4" indent="-414856" algn="l" rtl="0">
              <a:lnSpc>
                <a:spcPct val="100000"/>
              </a:lnSpc>
              <a:spcBef>
                <a:spcPts val="1067"/>
              </a:spcBef>
              <a:spcAft>
                <a:spcPts val="0"/>
              </a:spcAft>
              <a:buSzPts val="1300"/>
              <a:buChar char="•"/>
              <a:defRPr>
                <a:solidFill>
                  <a:schemeClr val="dk2"/>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44" name="Google Shape;144;p25"/>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 name="Google Shape;145;p25"/>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p25"/>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9570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9" name="Google Shape;149;p26"/>
          <p:cNvSpPr txBox="1">
            <a:spLocks noGrp="1"/>
          </p:cNvSpPr>
          <p:nvPr>
            <p:ph type="body" idx="1"/>
          </p:nvPr>
        </p:nvSpPr>
        <p:spPr>
          <a:xfrm>
            <a:off x="838200" y="1366345"/>
            <a:ext cx="105156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0" name="Google Shape;150;p26"/>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p26"/>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p26"/>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5680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p27"/>
          <p:cNvSpPr txBox="1">
            <a:spLocks noGrp="1"/>
          </p:cNvSpPr>
          <p:nvPr>
            <p:ph type="body" idx="1"/>
          </p:nvPr>
        </p:nvSpPr>
        <p:spPr>
          <a:xfrm>
            <a:off x="838200" y="1366345"/>
            <a:ext cx="105156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6" name="Google Shape;156;p27"/>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7" name="Google Shape;157;p27"/>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8" name="Google Shape;158;p27"/>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9193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p28"/>
          <p:cNvSpPr txBox="1">
            <a:spLocks noGrp="1"/>
          </p:cNvSpPr>
          <p:nvPr>
            <p:ph type="body" idx="1"/>
          </p:nvPr>
        </p:nvSpPr>
        <p:spPr>
          <a:xfrm>
            <a:off x="838200" y="1366345"/>
            <a:ext cx="105156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SzPts val="1900"/>
              <a:buChar char="•"/>
              <a:defRPr>
                <a:solidFill>
                  <a:schemeClr val="dk2"/>
                </a:solidFill>
              </a:defRPr>
            </a:lvl1pPr>
            <a:lvl2pPr marL="1219170" lvl="1" indent="-440256" algn="l" rtl="0">
              <a:lnSpc>
                <a:spcPct val="100000"/>
              </a:lnSpc>
              <a:spcBef>
                <a:spcPts val="1067"/>
              </a:spcBef>
              <a:spcAft>
                <a:spcPts val="0"/>
              </a:spcAft>
              <a:buSzPts val="1600"/>
              <a:buChar char="•"/>
              <a:defRPr>
                <a:solidFill>
                  <a:schemeClr val="dk2"/>
                </a:solidFill>
              </a:defRPr>
            </a:lvl2pPr>
            <a:lvl3pPr marL="1828754" lvl="2" indent="-414856" algn="l" rtl="0">
              <a:lnSpc>
                <a:spcPct val="100000"/>
              </a:lnSpc>
              <a:spcBef>
                <a:spcPts val="1067"/>
              </a:spcBef>
              <a:spcAft>
                <a:spcPts val="0"/>
              </a:spcAft>
              <a:buSzPts val="1300"/>
              <a:buChar char="•"/>
              <a:defRPr>
                <a:solidFill>
                  <a:schemeClr val="dk2"/>
                </a:solidFill>
              </a:defRPr>
            </a:lvl3pPr>
            <a:lvl4pPr marL="2438339" lvl="3" indent="-414856" algn="l" rtl="0">
              <a:lnSpc>
                <a:spcPct val="100000"/>
              </a:lnSpc>
              <a:spcBef>
                <a:spcPts val="1067"/>
              </a:spcBef>
              <a:spcAft>
                <a:spcPts val="0"/>
              </a:spcAft>
              <a:buSzPts val="1300"/>
              <a:buChar char="•"/>
              <a:defRPr>
                <a:solidFill>
                  <a:schemeClr val="dk2"/>
                </a:solidFill>
              </a:defRPr>
            </a:lvl4pPr>
            <a:lvl5pPr marL="3047924" lvl="4" indent="-414856" algn="l" rtl="0">
              <a:lnSpc>
                <a:spcPct val="100000"/>
              </a:lnSpc>
              <a:spcBef>
                <a:spcPts val="1067"/>
              </a:spcBef>
              <a:spcAft>
                <a:spcPts val="0"/>
              </a:spcAft>
              <a:buSzPts val="1300"/>
              <a:buChar char="•"/>
              <a:defRPr>
                <a:solidFill>
                  <a:schemeClr val="dk2"/>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2" name="Google Shape;162;p2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 name="Google Shape;163;p2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p2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82033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29"/>
          <p:cNvSpPr txBox="1">
            <a:spLocks noGrp="1"/>
          </p:cNvSpPr>
          <p:nvPr>
            <p:ph type="body" idx="1"/>
          </p:nvPr>
        </p:nvSpPr>
        <p:spPr>
          <a:xfrm>
            <a:off x="838200" y="1366345"/>
            <a:ext cx="62348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8" name="Google Shape;168;p29"/>
          <p:cNvSpPr>
            <a:spLocks noGrp="1"/>
          </p:cNvSpPr>
          <p:nvPr>
            <p:ph type="pic" idx="2"/>
          </p:nvPr>
        </p:nvSpPr>
        <p:spPr>
          <a:xfrm>
            <a:off x="7653565" y="1364827"/>
            <a:ext cx="4538400" cy="4538400"/>
          </a:xfrm>
          <a:prstGeom prst="rect">
            <a:avLst/>
          </a:prstGeom>
          <a:noFill/>
          <a:ln>
            <a:noFill/>
          </a:ln>
        </p:spPr>
      </p:sp>
      <p:sp>
        <p:nvSpPr>
          <p:cNvPr id="169" name="Google Shape;169;p29"/>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29"/>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29"/>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16905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p30"/>
          <p:cNvSpPr txBox="1">
            <a:spLocks noGrp="1"/>
          </p:cNvSpPr>
          <p:nvPr>
            <p:ph type="body" idx="1"/>
          </p:nvPr>
        </p:nvSpPr>
        <p:spPr>
          <a:xfrm>
            <a:off x="838200" y="1366345"/>
            <a:ext cx="62348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75" name="Google Shape;175;p30"/>
          <p:cNvSpPr>
            <a:spLocks noGrp="1"/>
          </p:cNvSpPr>
          <p:nvPr>
            <p:ph type="pic" idx="2"/>
          </p:nvPr>
        </p:nvSpPr>
        <p:spPr>
          <a:xfrm>
            <a:off x="7653565" y="1364827"/>
            <a:ext cx="4538400" cy="4538400"/>
          </a:xfrm>
          <a:prstGeom prst="rect">
            <a:avLst/>
          </a:prstGeom>
          <a:noFill/>
          <a:ln>
            <a:noFill/>
          </a:ln>
        </p:spPr>
      </p:sp>
      <p:sp>
        <p:nvSpPr>
          <p:cNvPr id="176" name="Google Shape;176;p30"/>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30"/>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0"/>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8353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p31"/>
          <p:cNvSpPr txBox="1">
            <a:spLocks noGrp="1"/>
          </p:cNvSpPr>
          <p:nvPr>
            <p:ph type="body" idx="1"/>
          </p:nvPr>
        </p:nvSpPr>
        <p:spPr>
          <a:xfrm>
            <a:off x="838200" y="1366345"/>
            <a:ext cx="6234800" cy="47884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dk1"/>
              </a:buClr>
              <a:buSzPts val="1900"/>
              <a:buChar char="•"/>
              <a:defRPr>
                <a:solidFill>
                  <a:schemeClr val="dk1"/>
                </a:solidFill>
              </a:defRPr>
            </a:lvl1pPr>
            <a:lvl2pPr marL="1219170" lvl="1" indent="-440256" algn="l" rtl="0">
              <a:lnSpc>
                <a:spcPct val="100000"/>
              </a:lnSpc>
              <a:spcBef>
                <a:spcPts val="1067"/>
              </a:spcBef>
              <a:spcAft>
                <a:spcPts val="0"/>
              </a:spcAft>
              <a:buClr>
                <a:schemeClr val="dk1"/>
              </a:buClr>
              <a:buSzPts val="1600"/>
              <a:buChar char="•"/>
              <a:defRPr>
                <a:solidFill>
                  <a:schemeClr val="dk1"/>
                </a:solidFill>
              </a:defRPr>
            </a:lvl2pPr>
            <a:lvl3pPr marL="1828754" lvl="2" indent="-414856" algn="l" rtl="0">
              <a:lnSpc>
                <a:spcPct val="100000"/>
              </a:lnSpc>
              <a:spcBef>
                <a:spcPts val="1067"/>
              </a:spcBef>
              <a:spcAft>
                <a:spcPts val="0"/>
              </a:spcAft>
              <a:buClr>
                <a:schemeClr val="dk1"/>
              </a:buClr>
              <a:buSzPts val="1300"/>
              <a:buChar char="•"/>
              <a:defRPr>
                <a:solidFill>
                  <a:schemeClr val="dk1"/>
                </a:solidFill>
              </a:defRPr>
            </a:lvl3pPr>
            <a:lvl4pPr marL="2438339" lvl="3" indent="-414856" algn="l" rtl="0">
              <a:lnSpc>
                <a:spcPct val="100000"/>
              </a:lnSpc>
              <a:spcBef>
                <a:spcPts val="1067"/>
              </a:spcBef>
              <a:spcAft>
                <a:spcPts val="0"/>
              </a:spcAft>
              <a:buClr>
                <a:schemeClr val="dk1"/>
              </a:buClr>
              <a:buSzPts val="1300"/>
              <a:buChar char="•"/>
              <a:defRPr>
                <a:solidFill>
                  <a:schemeClr val="dk1"/>
                </a:solidFill>
              </a:defRPr>
            </a:lvl4pPr>
            <a:lvl5pPr marL="3047924" lvl="4" indent="-414856" algn="l" rtl="0">
              <a:lnSpc>
                <a:spcPct val="100000"/>
              </a:lnSpc>
              <a:spcBef>
                <a:spcPts val="1067"/>
              </a:spcBef>
              <a:spcAft>
                <a:spcPts val="0"/>
              </a:spcAft>
              <a:buClr>
                <a:schemeClr val="dk1"/>
              </a:buClr>
              <a:buSzPts val="1300"/>
              <a:buChar char="•"/>
              <a:defRPr>
                <a:solidFill>
                  <a:schemeClr val="dk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82" name="Google Shape;182;p31"/>
          <p:cNvSpPr>
            <a:spLocks noGrp="1"/>
          </p:cNvSpPr>
          <p:nvPr>
            <p:ph type="pic" idx="2"/>
          </p:nvPr>
        </p:nvSpPr>
        <p:spPr>
          <a:xfrm>
            <a:off x="7653565" y="1364827"/>
            <a:ext cx="4538400" cy="4538400"/>
          </a:xfrm>
          <a:prstGeom prst="rect">
            <a:avLst/>
          </a:prstGeom>
          <a:noFill/>
          <a:ln>
            <a:noFill/>
          </a:ln>
        </p:spPr>
      </p:sp>
      <p:sp>
        <p:nvSpPr>
          <p:cNvPr id="183" name="Google Shape;183;p31"/>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p31"/>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1"/>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0109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86"/>
        <p:cNvGrpSpPr/>
        <p:nvPr/>
      </p:nvGrpSpPr>
      <p:grpSpPr>
        <a:xfrm>
          <a:off x="0" y="0"/>
          <a:ext cx="0" cy="0"/>
          <a:chOff x="0" y="0"/>
          <a:chExt cx="0" cy="0"/>
        </a:xfrm>
      </p:grpSpPr>
      <p:sp>
        <p:nvSpPr>
          <p:cNvPr id="187" name="Google Shape;187;p32"/>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8" name="Google Shape;188;p32"/>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p32"/>
          <p:cNvSpPr/>
          <p:nvPr/>
        </p:nvSpPr>
        <p:spPr>
          <a:xfrm>
            <a:off x="0" y="1216024"/>
            <a:ext cx="12192000" cy="49880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0" name="Google Shape;190;p32"/>
          <p:cNvSpPr>
            <a:spLocks noGrp="1"/>
          </p:cNvSpPr>
          <p:nvPr>
            <p:ph type="pic" idx="2"/>
          </p:nvPr>
        </p:nvSpPr>
        <p:spPr>
          <a:xfrm>
            <a:off x="806332" y="1981899"/>
            <a:ext cx="2094800" cy="2094800"/>
          </a:xfrm>
          <a:prstGeom prst="ellipse">
            <a:avLst/>
          </a:prstGeom>
          <a:solidFill>
            <a:schemeClr val="lt1"/>
          </a:solidFill>
          <a:ln w="28575" cap="flat" cmpd="sng">
            <a:solidFill>
              <a:schemeClr val="lt1"/>
            </a:solidFill>
            <a:prstDash val="solid"/>
            <a:round/>
            <a:headEnd type="none" w="sm" len="sm"/>
            <a:tailEnd type="none" w="sm" len="sm"/>
          </a:ln>
        </p:spPr>
      </p:sp>
      <p:sp>
        <p:nvSpPr>
          <p:cNvPr id="191" name="Google Shape;191;p32"/>
          <p:cNvSpPr txBox="1">
            <a:spLocks noGrp="1"/>
          </p:cNvSpPr>
          <p:nvPr>
            <p:ph type="body" idx="1"/>
          </p:nvPr>
        </p:nvSpPr>
        <p:spPr>
          <a:xfrm>
            <a:off x="581719" y="4345147"/>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2" name="Google Shape;192;p32"/>
          <p:cNvSpPr>
            <a:spLocks noGrp="1"/>
          </p:cNvSpPr>
          <p:nvPr>
            <p:ph type="pic" idx="3"/>
          </p:nvPr>
        </p:nvSpPr>
        <p:spPr>
          <a:xfrm>
            <a:off x="3646176" y="1967573"/>
            <a:ext cx="2094800" cy="2094800"/>
          </a:xfrm>
          <a:prstGeom prst="ellipse">
            <a:avLst/>
          </a:prstGeom>
          <a:solidFill>
            <a:schemeClr val="lt1"/>
          </a:solidFill>
          <a:ln w="28575" cap="flat" cmpd="sng">
            <a:solidFill>
              <a:schemeClr val="lt1"/>
            </a:solidFill>
            <a:prstDash val="solid"/>
            <a:round/>
            <a:headEnd type="none" w="sm" len="sm"/>
            <a:tailEnd type="none" w="sm" len="sm"/>
          </a:ln>
        </p:spPr>
      </p:sp>
      <p:sp>
        <p:nvSpPr>
          <p:cNvPr id="193" name="Google Shape;193;p32"/>
          <p:cNvSpPr txBox="1">
            <a:spLocks noGrp="1"/>
          </p:cNvSpPr>
          <p:nvPr>
            <p:ph type="body" idx="4"/>
          </p:nvPr>
        </p:nvSpPr>
        <p:spPr>
          <a:xfrm>
            <a:off x="3421563" y="4345147"/>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4" name="Google Shape;194;p32"/>
          <p:cNvSpPr>
            <a:spLocks noGrp="1"/>
          </p:cNvSpPr>
          <p:nvPr>
            <p:ph type="pic" idx="5"/>
          </p:nvPr>
        </p:nvSpPr>
        <p:spPr>
          <a:xfrm>
            <a:off x="6486020" y="1967573"/>
            <a:ext cx="2094800" cy="2094800"/>
          </a:xfrm>
          <a:prstGeom prst="ellipse">
            <a:avLst/>
          </a:prstGeom>
          <a:solidFill>
            <a:schemeClr val="lt1"/>
          </a:solidFill>
          <a:ln w="28575" cap="flat" cmpd="sng">
            <a:solidFill>
              <a:schemeClr val="lt1"/>
            </a:solidFill>
            <a:prstDash val="solid"/>
            <a:round/>
            <a:headEnd type="none" w="sm" len="sm"/>
            <a:tailEnd type="none" w="sm" len="sm"/>
          </a:ln>
        </p:spPr>
      </p:sp>
      <p:sp>
        <p:nvSpPr>
          <p:cNvPr id="195" name="Google Shape;195;p32"/>
          <p:cNvSpPr txBox="1">
            <a:spLocks noGrp="1"/>
          </p:cNvSpPr>
          <p:nvPr>
            <p:ph type="body" idx="6"/>
          </p:nvPr>
        </p:nvSpPr>
        <p:spPr>
          <a:xfrm>
            <a:off x="6261407" y="4345147"/>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6" name="Google Shape;196;p32"/>
          <p:cNvSpPr>
            <a:spLocks noGrp="1"/>
          </p:cNvSpPr>
          <p:nvPr>
            <p:ph type="pic" idx="7"/>
          </p:nvPr>
        </p:nvSpPr>
        <p:spPr>
          <a:xfrm>
            <a:off x="9325864" y="1967573"/>
            <a:ext cx="2094800" cy="2094800"/>
          </a:xfrm>
          <a:prstGeom prst="ellipse">
            <a:avLst/>
          </a:prstGeom>
          <a:solidFill>
            <a:schemeClr val="lt1"/>
          </a:solidFill>
          <a:ln w="28575" cap="flat" cmpd="sng">
            <a:solidFill>
              <a:schemeClr val="lt1"/>
            </a:solidFill>
            <a:prstDash val="solid"/>
            <a:round/>
            <a:headEnd type="none" w="sm" len="sm"/>
            <a:tailEnd type="none" w="sm" len="sm"/>
          </a:ln>
        </p:spPr>
      </p:sp>
      <p:sp>
        <p:nvSpPr>
          <p:cNvPr id="197" name="Google Shape;197;p32"/>
          <p:cNvSpPr txBox="1">
            <a:spLocks noGrp="1"/>
          </p:cNvSpPr>
          <p:nvPr>
            <p:ph type="body" idx="8"/>
          </p:nvPr>
        </p:nvSpPr>
        <p:spPr>
          <a:xfrm>
            <a:off x="9101251" y="4341161"/>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8" name="Google Shape;198;p32"/>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9" name="Google Shape;199;p32"/>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2"/>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2"/>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4608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202"/>
        <p:cNvGrpSpPr/>
        <p:nvPr/>
      </p:nvGrpSpPr>
      <p:grpSpPr>
        <a:xfrm>
          <a:off x="0" y="0"/>
          <a:ext cx="0" cy="0"/>
          <a:chOff x="0" y="0"/>
          <a:chExt cx="0" cy="0"/>
        </a:xfrm>
      </p:grpSpPr>
      <p:sp>
        <p:nvSpPr>
          <p:cNvPr id="203" name="Google Shape;203;p33"/>
          <p:cNvSpPr/>
          <p:nvPr/>
        </p:nvSpPr>
        <p:spPr>
          <a:xfrm>
            <a:off x="0" y="0"/>
            <a:ext cx="12192000" cy="1219200"/>
          </a:xfrm>
          <a:prstGeom prst="rect">
            <a:avLst/>
          </a:prstGeom>
          <a:solidFill>
            <a:srgbClr val="00386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04" name="Google Shape;204;p33"/>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3"/>
          <p:cNvSpPr/>
          <p:nvPr/>
        </p:nvSpPr>
        <p:spPr>
          <a:xfrm>
            <a:off x="0" y="1216024"/>
            <a:ext cx="12192000" cy="49880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06" name="Google Shape;206;p33"/>
          <p:cNvSpPr>
            <a:spLocks noGrp="1"/>
          </p:cNvSpPr>
          <p:nvPr>
            <p:ph type="pic" idx="2"/>
          </p:nvPr>
        </p:nvSpPr>
        <p:spPr>
          <a:xfrm>
            <a:off x="1572815" y="1964392"/>
            <a:ext cx="2332400" cy="2332400"/>
          </a:xfrm>
          <a:prstGeom prst="ellipse">
            <a:avLst/>
          </a:prstGeom>
          <a:solidFill>
            <a:schemeClr val="lt1"/>
          </a:solidFill>
          <a:ln w="28575" cap="flat" cmpd="sng">
            <a:solidFill>
              <a:schemeClr val="lt1"/>
            </a:solidFill>
            <a:prstDash val="solid"/>
            <a:round/>
            <a:headEnd type="none" w="sm" len="sm"/>
            <a:tailEnd type="none" w="sm" len="sm"/>
          </a:ln>
        </p:spPr>
      </p:sp>
      <p:sp>
        <p:nvSpPr>
          <p:cNvPr id="207" name="Google Shape;207;p33"/>
          <p:cNvSpPr txBox="1">
            <a:spLocks noGrp="1"/>
          </p:cNvSpPr>
          <p:nvPr>
            <p:ph type="body" idx="1"/>
          </p:nvPr>
        </p:nvSpPr>
        <p:spPr>
          <a:xfrm>
            <a:off x="1469225" y="4564988"/>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8" name="Google Shape;208;p33"/>
          <p:cNvSpPr>
            <a:spLocks noGrp="1"/>
          </p:cNvSpPr>
          <p:nvPr>
            <p:ph type="pic" idx="3"/>
          </p:nvPr>
        </p:nvSpPr>
        <p:spPr>
          <a:xfrm>
            <a:off x="4824541" y="1964392"/>
            <a:ext cx="2318000" cy="2318000"/>
          </a:xfrm>
          <a:prstGeom prst="ellipse">
            <a:avLst/>
          </a:prstGeom>
          <a:solidFill>
            <a:schemeClr val="lt1"/>
          </a:solidFill>
          <a:ln w="28575" cap="flat" cmpd="sng">
            <a:solidFill>
              <a:schemeClr val="lt1"/>
            </a:solidFill>
            <a:prstDash val="solid"/>
            <a:round/>
            <a:headEnd type="none" w="sm" len="sm"/>
            <a:tailEnd type="none" w="sm" len="sm"/>
          </a:ln>
        </p:spPr>
      </p:sp>
      <p:sp>
        <p:nvSpPr>
          <p:cNvPr id="209" name="Google Shape;209;p33"/>
          <p:cNvSpPr txBox="1">
            <a:spLocks noGrp="1"/>
          </p:cNvSpPr>
          <p:nvPr>
            <p:ph type="body" idx="4"/>
          </p:nvPr>
        </p:nvSpPr>
        <p:spPr>
          <a:xfrm>
            <a:off x="4712235" y="4564988"/>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10" name="Google Shape;210;p33"/>
          <p:cNvSpPr>
            <a:spLocks noGrp="1"/>
          </p:cNvSpPr>
          <p:nvPr>
            <p:ph type="pic" idx="5"/>
          </p:nvPr>
        </p:nvSpPr>
        <p:spPr>
          <a:xfrm>
            <a:off x="8067551" y="1964392"/>
            <a:ext cx="2318000" cy="2318000"/>
          </a:xfrm>
          <a:prstGeom prst="ellipse">
            <a:avLst/>
          </a:prstGeom>
          <a:solidFill>
            <a:schemeClr val="lt1"/>
          </a:solidFill>
          <a:ln w="28575" cap="flat" cmpd="sng">
            <a:solidFill>
              <a:schemeClr val="lt1"/>
            </a:solidFill>
            <a:prstDash val="solid"/>
            <a:round/>
            <a:headEnd type="none" w="sm" len="sm"/>
            <a:tailEnd type="none" w="sm" len="sm"/>
          </a:ln>
        </p:spPr>
      </p:sp>
      <p:sp>
        <p:nvSpPr>
          <p:cNvPr id="211" name="Google Shape;211;p33"/>
          <p:cNvSpPr txBox="1">
            <a:spLocks noGrp="1"/>
          </p:cNvSpPr>
          <p:nvPr>
            <p:ph type="body" idx="6"/>
          </p:nvPr>
        </p:nvSpPr>
        <p:spPr>
          <a:xfrm>
            <a:off x="7955245" y="4564988"/>
            <a:ext cx="2542400" cy="7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12" name="Google Shape;212;p33"/>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13" name="Google Shape;213;p33"/>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p33"/>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33"/>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57422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216"/>
        <p:cNvGrpSpPr/>
        <p:nvPr/>
      </p:nvGrpSpPr>
      <p:grpSpPr>
        <a:xfrm>
          <a:off x="0" y="0"/>
          <a:ext cx="0" cy="0"/>
          <a:chOff x="0" y="0"/>
          <a:chExt cx="0" cy="0"/>
        </a:xfrm>
      </p:grpSpPr>
      <p:sp>
        <p:nvSpPr>
          <p:cNvPr id="217" name="Google Shape;217;p34"/>
          <p:cNvSpPr/>
          <p:nvPr/>
        </p:nvSpPr>
        <p:spPr>
          <a:xfrm>
            <a:off x="0" y="0"/>
            <a:ext cx="12192000" cy="1219200"/>
          </a:xfrm>
          <a:prstGeom prst="rect">
            <a:avLst/>
          </a:prstGeom>
          <a:solidFill>
            <a:srgbClr val="00386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18" name="Google Shape;218;p34"/>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p34"/>
          <p:cNvSpPr>
            <a:spLocks noGrp="1"/>
          </p:cNvSpPr>
          <p:nvPr>
            <p:ph type="pic" idx="2"/>
          </p:nvPr>
        </p:nvSpPr>
        <p:spPr>
          <a:xfrm>
            <a:off x="806332" y="1981899"/>
            <a:ext cx="2094800" cy="2094800"/>
          </a:xfrm>
          <a:prstGeom prst="rect">
            <a:avLst/>
          </a:prstGeom>
          <a:solidFill>
            <a:schemeClr val="lt1"/>
          </a:solidFill>
          <a:ln>
            <a:noFill/>
          </a:ln>
        </p:spPr>
      </p:sp>
      <p:sp>
        <p:nvSpPr>
          <p:cNvPr id="220" name="Google Shape;220;p34"/>
          <p:cNvSpPr txBox="1">
            <a:spLocks noGrp="1"/>
          </p:cNvSpPr>
          <p:nvPr>
            <p:ph type="body" idx="1"/>
          </p:nvPr>
        </p:nvSpPr>
        <p:spPr>
          <a:xfrm>
            <a:off x="581719" y="4345147"/>
            <a:ext cx="2542400" cy="16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1" name="Google Shape;221;p34"/>
          <p:cNvSpPr>
            <a:spLocks noGrp="1"/>
          </p:cNvSpPr>
          <p:nvPr>
            <p:ph type="pic" idx="3"/>
          </p:nvPr>
        </p:nvSpPr>
        <p:spPr>
          <a:xfrm>
            <a:off x="3646176" y="1967573"/>
            <a:ext cx="2094800" cy="2094800"/>
          </a:xfrm>
          <a:prstGeom prst="rect">
            <a:avLst/>
          </a:prstGeom>
          <a:solidFill>
            <a:schemeClr val="lt1"/>
          </a:solidFill>
          <a:ln>
            <a:noFill/>
          </a:ln>
        </p:spPr>
      </p:sp>
      <p:sp>
        <p:nvSpPr>
          <p:cNvPr id="222" name="Google Shape;222;p34"/>
          <p:cNvSpPr txBox="1">
            <a:spLocks noGrp="1"/>
          </p:cNvSpPr>
          <p:nvPr>
            <p:ph type="body" idx="4"/>
          </p:nvPr>
        </p:nvSpPr>
        <p:spPr>
          <a:xfrm>
            <a:off x="3421563" y="4345147"/>
            <a:ext cx="2542400" cy="16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3" name="Google Shape;223;p34"/>
          <p:cNvSpPr>
            <a:spLocks noGrp="1"/>
          </p:cNvSpPr>
          <p:nvPr>
            <p:ph type="pic" idx="5"/>
          </p:nvPr>
        </p:nvSpPr>
        <p:spPr>
          <a:xfrm>
            <a:off x="6486020" y="1967573"/>
            <a:ext cx="2094800" cy="2094800"/>
          </a:xfrm>
          <a:prstGeom prst="rect">
            <a:avLst/>
          </a:prstGeom>
          <a:solidFill>
            <a:schemeClr val="lt1"/>
          </a:solidFill>
          <a:ln>
            <a:noFill/>
          </a:ln>
        </p:spPr>
      </p:sp>
      <p:sp>
        <p:nvSpPr>
          <p:cNvPr id="224" name="Google Shape;224;p34"/>
          <p:cNvSpPr txBox="1">
            <a:spLocks noGrp="1"/>
          </p:cNvSpPr>
          <p:nvPr>
            <p:ph type="body" idx="6"/>
          </p:nvPr>
        </p:nvSpPr>
        <p:spPr>
          <a:xfrm>
            <a:off x="6261407" y="4345147"/>
            <a:ext cx="2542400" cy="1624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5" name="Google Shape;225;p34"/>
          <p:cNvSpPr>
            <a:spLocks noGrp="1"/>
          </p:cNvSpPr>
          <p:nvPr>
            <p:ph type="pic" idx="7"/>
          </p:nvPr>
        </p:nvSpPr>
        <p:spPr>
          <a:xfrm>
            <a:off x="9325864" y="1967573"/>
            <a:ext cx="2094800" cy="2094800"/>
          </a:xfrm>
          <a:prstGeom prst="rect">
            <a:avLst/>
          </a:prstGeom>
          <a:solidFill>
            <a:schemeClr val="lt1"/>
          </a:solidFill>
          <a:ln>
            <a:noFill/>
          </a:ln>
        </p:spPr>
      </p:sp>
      <p:sp>
        <p:nvSpPr>
          <p:cNvPr id="226" name="Google Shape;226;p34"/>
          <p:cNvSpPr txBox="1">
            <a:spLocks noGrp="1"/>
          </p:cNvSpPr>
          <p:nvPr>
            <p:ph type="body" idx="8"/>
          </p:nvPr>
        </p:nvSpPr>
        <p:spPr>
          <a:xfrm>
            <a:off x="9101251" y="4341161"/>
            <a:ext cx="2542400" cy="16280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1400"/>
              <a:buNone/>
              <a:defRPr sz="1867" b="0">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7" name="Google Shape;227;p34"/>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28" name="Google Shape;228;p3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9" name="Google Shape;229;p3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p3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268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231"/>
        <p:cNvGrpSpPr/>
        <p:nvPr/>
      </p:nvGrpSpPr>
      <p:grpSpPr>
        <a:xfrm>
          <a:off x="0" y="0"/>
          <a:ext cx="0" cy="0"/>
          <a:chOff x="0" y="0"/>
          <a:chExt cx="0" cy="0"/>
        </a:xfrm>
      </p:grpSpPr>
      <p:sp>
        <p:nvSpPr>
          <p:cNvPr id="232" name="Google Shape;232;p35"/>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33" name="Google Shape;233;p35"/>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4" name="Google Shape;234;p35"/>
          <p:cNvSpPr/>
          <p:nvPr/>
        </p:nvSpPr>
        <p:spPr>
          <a:xfrm>
            <a:off x="0" y="1216024"/>
            <a:ext cx="12192000" cy="49880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35" name="Google Shape;235;p35"/>
          <p:cNvSpPr>
            <a:spLocks noGrp="1"/>
          </p:cNvSpPr>
          <p:nvPr>
            <p:ph type="pic" idx="2"/>
          </p:nvPr>
        </p:nvSpPr>
        <p:spPr>
          <a:xfrm>
            <a:off x="806332" y="1674771"/>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36" name="Google Shape;236;p35"/>
          <p:cNvSpPr txBox="1">
            <a:spLocks noGrp="1"/>
          </p:cNvSpPr>
          <p:nvPr>
            <p:ph type="body" idx="1"/>
          </p:nvPr>
        </p:nvSpPr>
        <p:spPr>
          <a:xfrm>
            <a:off x="2876551" y="1674772"/>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7" name="Google Shape;237;p35"/>
          <p:cNvSpPr>
            <a:spLocks noGrp="1"/>
          </p:cNvSpPr>
          <p:nvPr>
            <p:ph type="pic" idx="3"/>
          </p:nvPr>
        </p:nvSpPr>
        <p:spPr>
          <a:xfrm>
            <a:off x="806331" y="3939361"/>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38" name="Google Shape;238;p35"/>
          <p:cNvSpPr txBox="1">
            <a:spLocks noGrp="1"/>
          </p:cNvSpPr>
          <p:nvPr>
            <p:ph type="body" idx="4"/>
          </p:nvPr>
        </p:nvSpPr>
        <p:spPr>
          <a:xfrm>
            <a:off x="2876551" y="3939361"/>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9" name="Google Shape;239;p35"/>
          <p:cNvSpPr>
            <a:spLocks noGrp="1"/>
          </p:cNvSpPr>
          <p:nvPr>
            <p:ph type="pic" idx="5"/>
          </p:nvPr>
        </p:nvSpPr>
        <p:spPr>
          <a:xfrm>
            <a:off x="6199805" y="1674771"/>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40" name="Google Shape;240;p35"/>
          <p:cNvSpPr txBox="1">
            <a:spLocks noGrp="1"/>
          </p:cNvSpPr>
          <p:nvPr>
            <p:ph type="body" idx="6"/>
          </p:nvPr>
        </p:nvSpPr>
        <p:spPr>
          <a:xfrm>
            <a:off x="8270023" y="1674772"/>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1" name="Google Shape;241;p35"/>
          <p:cNvSpPr>
            <a:spLocks noGrp="1"/>
          </p:cNvSpPr>
          <p:nvPr>
            <p:ph type="pic" idx="7"/>
          </p:nvPr>
        </p:nvSpPr>
        <p:spPr>
          <a:xfrm>
            <a:off x="6199805" y="3939361"/>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42" name="Google Shape;242;p35"/>
          <p:cNvSpPr txBox="1">
            <a:spLocks noGrp="1"/>
          </p:cNvSpPr>
          <p:nvPr>
            <p:ph type="body" idx="8"/>
          </p:nvPr>
        </p:nvSpPr>
        <p:spPr>
          <a:xfrm>
            <a:off x="8270023" y="3939360"/>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1067"/>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3" name="Google Shape;243;p35"/>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44" name="Google Shape;244;p35"/>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5" name="Google Shape;245;p35"/>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35"/>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3694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47"/>
        <p:cNvGrpSpPr/>
        <p:nvPr/>
      </p:nvGrpSpPr>
      <p:grpSpPr>
        <a:xfrm>
          <a:off x="0" y="0"/>
          <a:ext cx="0" cy="0"/>
          <a:chOff x="0" y="0"/>
          <a:chExt cx="0" cy="0"/>
        </a:xfrm>
      </p:grpSpPr>
      <p:sp>
        <p:nvSpPr>
          <p:cNvPr id="248" name="Google Shape;248;p36"/>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49" name="Google Shape;249;p36"/>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0" name="Google Shape;250;p36"/>
          <p:cNvSpPr>
            <a:spLocks noGrp="1"/>
          </p:cNvSpPr>
          <p:nvPr>
            <p:ph type="pic" idx="2"/>
          </p:nvPr>
        </p:nvSpPr>
        <p:spPr>
          <a:xfrm>
            <a:off x="806332" y="1674771"/>
            <a:ext cx="1858800" cy="1858800"/>
          </a:xfrm>
          <a:prstGeom prst="rect">
            <a:avLst/>
          </a:prstGeom>
          <a:solidFill>
            <a:schemeClr val="lt1"/>
          </a:solidFill>
          <a:ln>
            <a:noFill/>
          </a:ln>
        </p:spPr>
      </p:sp>
      <p:sp>
        <p:nvSpPr>
          <p:cNvPr id="251" name="Google Shape;251;p36"/>
          <p:cNvSpPr txBox="1">
            <a:spLocks noGrp="1"/>
          </p:cNvSpPr>
          <p:nvPr>
            <p:ph type="body" idx="1"/>
          </p:nvPr>
        </p:nvSpPr>
        <p:spPr>
          <a:xfrm>
            <a:off x="2876551" y="1674772"/>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2" name="Google Shape;252;p36"/>
          <p:cNvSpPr>
            <a:spLocks noGrp="1"/>
          </p:cNvSpPr>
          <p:nvPr>
            <p:ph type="pic" idx="3"/>
          </p:nvPr>
        </p:nvSpPr>
        <p:spPr>
          <a:xfrm>
            <a:off x="806331" y="3939361"/>
            <a:ext cx="1858800" cy="1858800"/>
          </a:xfrm>
          <a:prstGeom prst="rect">
            <a:avLst/>
          </a:prstGeom>
          <a:solidFill>
            <a:schemeClr val="lt1"/>
          </a:solidFill>
          <a:ln>
            <a:noFill/>
          </a:ln>
        </p:spPr>
      </p:sp>
      <p:sp>
        <p:nvSpPr>
          <p:cNvPr id="253" name="Google Shape;253;p36"/>
          <p:cNvSpPr txBox="1">
            <a:spLocks noGrp="1"/>
          </p:cNvSpPr>
          <p:nvPr>
            <p:ph type="body" idx="4"/>
          </p:nvPr>
        </p:nvSpPr>
        <p:spPr>
          <a:xfrm>
            <a:off x="2876551" y="3939361"/>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4" name="Google Shape;254;p36"/>
          <p:cNvSpPr>
            <a:spLocks noGrp="1"/>
          </p:cNvSpPr>
          <p:nvPr>
            <p:ph type="pic" idx="5"/>
          </p:nvPr>
        </p:nvSpPr>
        <p:spPr>
          <a:xfrm>
            <a:off x="6199805" y="1674771"/>
            <a:ext cx="1858800" cy="1858800"/>
          </a:xfrm>
          <a:prstGeom prst="rect">
            <a:avLst/>
          </a:prstGeom>
          <a:solidFill>
            <a:schemeClr val="lt1"/>
          </a:solidFill>
          <a:ln>
            <a:noFill/>
          </a:ln>
        </p:spPr>
      </p:sp>
      <p:sp>
        <p:nvSpPr>
          <p:cNvPr id="255" name="Google Shape;255;p36"/>
          <p:cNvSpPr txBox="1">
            <a:spLocks noGrp="1"/>
          </p:cNvSpPr>
          <p:nvPr>
            <p:ph type="body" idx="6"/>
          </p:nvPr>
        </p:nvSpPr>
        <p:spPr>
          <a:xfrm>
            <a:off x="8270023" y="1674772"/>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6" name="Google Shape;256;p36"/>
          <p:cNvSpPr>
            <a:spLocks noGrp="1"/>
          </p:cNvSpPr>
          <p:nvPr>
            <p:ph type="pic" idx="7"/>
          </p:nvPr>
        </p:nvSpPr>
        <p:spPr>
          <a:xfrm>
            <a:off x="6199805" y="3939361"/>
            <a:ext cx="1858800" cy="1858800"/>
          </a:xfrm>
          <a:prstGeom prst="rect">
            <a:avLst/>
          </a:prstGeom>
          <a:solidFill>
            <a:schemeClr val="lt1"/>
          </a:solidFill>
          <a:ln>
            <a:noFill/>
          </a:ln>
        </p:spPr>
      </p:sp>
      <p:sp>
        <p:nvSpPr>
          <p:cNvPr id="257" name="Google Shape;257;p36"/>
          <p:cNvSpPr txBox="1">
            <a:spLocks noGrp="1"/>
          </p:cNvSpPr>
          <p:nvPr>
            <p:ph type="body" idx="8"/>
          </p:nvPr>
        </p:nvSpPr>
        <p:spPr>
          <a:xfrm>
            <a:off x="8270023" y="3939360"/>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58" name="Google Shape;258;p36"/>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59" name="Google Shape;259;p36"/>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0" name="Google Shape;260;p36"/>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p36"/>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7726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62"/>
        <p:cNvGrpSpPr/>
        <p:nvPr/>
      </p:nvGrpSpPr>
      <p:grpSpPr>
        <a:xfrm>
          <a:off x="0" y="0"/>
          <a:ext cx="0" cy="0"/>
          <a:chOff x="0" y="0"/>
          <a:chExt cx="0" cy="0"/>
        </a:xfrm>
      </p:grpSpPr>
      <p:sp>
        <p:nvSpPr>
          <p:cNvPr id="263" name="Google Shape;263;p37"/>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64" name="Google Shape;264;p37"/>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5" name="Google Shape;265;p37"/>
          <p:cNvSpPr/>
          <p:nvPr/>
        </p:nvSpPr>
        <p:spPr>
          <a:xfrm>
            <a:off x="0" y="1216024"/>
            <a:ext cx="12192000" cy="4988000"/>
          </a:xfrm>
          <a:prstGeom prst="rect">
            <a:avLst/>
          </a:prstGeom>
          <a:solidFill>
            <a:srgbClr val="E8E8E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66" name="Google Shape;266;p37"/>
          <p:cNvSpPr>
            <a:spLocks noGrp="1"/>
          </p:cNvSpPr>
          <p:nvPr>
            <p:ph type="pic" idx="2"/>
          </p:nvPr>
        </p:nvSpPr>
        <p:spPr>
          <a:xfrm>
            <a:off x="806332" y="2571729"/>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67" name="Google Shape;267;p37"/>
          <p:cNvSpPr txBox="1">
            <a:spLocks noGrp="1"/>
          </p:cNvSpPr>
          <p:nvPr>
            <p:ph type="body" idx="1"/>
          </p:nvPr>
        </p:nvSpPr>
        <p:spPr>
          <a:xfrm>
            <a:off x="2876551" y="2571731"/>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68" name="Google Shape;268;p37"/>
          <p:cNvSpPr>
            <a:spLocks noGrp="1"/>
          </p:cNvSpPr>
          <p:nvPr>
            <p:ph type="pic" idx="3"/>
          </p:nvPr>
        </p:nvSpPr>
        <p:spPr>
          <a:xfrm>
            <a:off x="6199805" y="2571729"/>
            <a:ext cx="1858800" cy="1858800"/>
          </a:xfrm>
          <a:prstGeom prst="ellipse">
            <a:avLst/>
          </a:prstGeom>
          <a:solidFill>
            <a:schemeClr val="lt1"/>
          </a:solidFill>
          <a:ln w="28575" cap="flat" cmpd="sng">
            <a:solidFill>
              <a:schemeClr val="lt1"/>
            </a:solidFill>
            <a:prstDash val="solid"/>
            <a:round/>
            <a:headEnd type="none" w="sm" len="sm"/>
            <a:tailEnd type="none" w="sm" len="sm"/>
          </a:ln>
        </p:spPr>
      </p:sp>
      <p:sp>
        <p:nvSpPr>
          <p:cNvPr id="269" name="Google Shape;269;p37"/>
          <p:cNvSpPr txBox="1">
            <a:spLocks noGrp="1"/>
          </p:cNvSpPr>
          <p:nvPr>
            <p:ph type="body" idx="4"/>
          </p:nvPr>
        </p:nvSpPr>
        <p:spPr>
          <a:xfrm>
            <a:off x="8270023" y="2571731"/>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70" name="Google Shape;270;p37"/>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1" name="Google Shape;271;p37"/>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 name="Google Shape;272;p37"/>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3" name="Google Shape;273;p37"/>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4823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74"/>
        <p:cNvGrpSpPr/>
        <p:nvPr/>
      </p:nvGrpSpPr>
      <p:grpSpPr>
        <a:xfrm>
          <a:off x="0" y="0"/>
          <a:ext cx="0" cy="0"/>
          <a:chOff x="0" y="0"/>
          <a:chExt cx="0" cy="0"/>
        </a:xfrm>
      </p:grpSpPr>
      <p:sp>
        <p:nvSpPr>
          <p:cNvPr id="275" name="Google Shape;275;p38"/>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6" name="Google Shape;276;p38"/>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7" name="Google Shape;277;p38"/>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8" name="Google Shape;278;p38"/>
          <p:cNvSpPr>
            <a:spLocks noGrp="1"/>
          </p:cNvSpPr>
          <p:nvPr>
            <p:ph type="pic" idx="2"/>
          </p:nvPr>
        </p:nvSpPr>
        <p:spPr>
          <a:xfrm>
            <a:off x="806332" y="2800328"/>
            <a:ext cx="1858800" cy="1858800"/>
          </a:xfrm>
          <a:prstGeom prst="rect">
            <a:avLst/>
          </a:prstGeom>
          <a:solidFill>
            <a:schemeClr val="lt1"/>
          </a:solidFill>
          <a:ln>
            <a:noFill/>
          </a:ln>
        </p:spPr>
      </p:sp>
      <p:sp>
        <p:nvSpPr>
          <p:cNvPr id="279" name="Google Shape;279;p38"/>
          <p:cNvSpPr txBox="1">
            <a:spLocks noGrp="1"/>
          </p:cNvSpPr>
          <p:nvPr>
            <p:ph type="body" idx="1"/>
          </p:nvPr>
        </p:nvSpPr>
        <p:spPr>
          <a:xfrm>
            <a:off x="2876551" y="2800329"/>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80" name="Google Shape;280;p38"/>
          <p:cNvSpPr>
            <a:spLocks noGrp="1"/>
          </p:cNvSpPr>
          <p:nvPr>
            <p:ph type="pic" idx="3"/>
          </p:nvPr>
        </p:nvSpPr>
        <p:spPr>
          <a:xfrm>
            <a:off x="6199805" y="2800328"/>
            <a:ext cx="1858800" cy="1858800"/>
          </a:xfrm>
          <a:prstGeom prst="rect">
            <a:avLst/>
          </a:prstGeom>
          <a:solidFill>
            <a:schemeClr val="lt1"/>
          </a:solidFill>
          <a:ln>
            <a:noFill/>
          </a:ln>
        </p:spPr>
      </p:sp>
      <p:sp>
        <p:nvSpPr>
          <p:cNvPr id="281" name="Google Shape;281;p38"/>
          <p:cNvSpPr txBox="1">
            <a:spLocks noGrp="1"/>
          </p:cNvSpPr>
          <p:nvPr>
            <p:ph type="body" idx="4"/>
          </p:nvPr>
        </p:nvSpPr>
        <p:spPr>
          <a:xfrm>
            <a:off x="8270023" y="2800329"/>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82" name="Google Shape;282;p3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3" name="Google Shape;283;p3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4" name="Google Shape;284;p3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9498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85"/>
        <p:cNvGrpSpPr/>
        <p:nvPr/>
      </p:nvGrpSpPr>
      <p:grpSpPr>
        <a:xfrm>
          <a:off x="0" y="0"/>
          <a:ext cx="0" cy="0"/>
          <a:chOff x="0" y="0"/>
          <a:chExt cx="0" cy="0"/>
        </a:xfrm>
      </p:grpSpPr>
      <p:sp>
        <p:nvSpPr>
          <p:cNvPr id="286" name="Google Shape;286;p39"/>
          <p:cNvSpPr>
            <a:spLocks noGrp="1"/>
          </p:cNvSpPr>
          <p:nvPr>
            <p:ph type="pic" idx="2"/>
          </p:nvPr>
        </p:nvSpPr>
        <p:spPr>
          <a:xfrm>
            <a:off x="0" y="1"/>
            <a:ext cx="12192000" cy="6858000"/>
          </a:xfrm>
          <a:prstGeom prst="rect">
            <a:avLst/>
          </a:prstGeom>
          <a:noFill/>
          <a:ln>
            <a:noFill/>
          </a:ln>
        </p:spPr>
      </p:sp>
      <p:sp>
        <p:nvSpPr>
          <p:cNvPr id="287" name="Google Shape;287;p39"/>
          <p:cNvSpPr txBox="1">
            <a:spLocks noGrp="1"/>
          </p:cNvSpPr>
          <p:nvPr>
            <p:ph type="title"/>
          </p:nvPr>
        </p:nvSpPr>
        <p:spPr>
          <a:xfrm>
            <a:off x="1" y="5638801"/>
            <a:ext cx="12192000" cy="1219200"/>
          </a:xfrm>
          <a:prstGeom prst="rect">
            <a:avLst/>
          </a:prstGeom>
          <a:solidFill>
            <a:srgbClr val="003865">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8" name="Google Shape;288;p39"/>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9" name="Google Shape;289;p39"/>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0" name="Google Shape;290;p39"/>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21563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91"/>
        <p:cNvGrpSpPr/>
        <p:nvPr/>
      </p:nvGrpSpPr>
      <p:grpSpPr>
        <a:xfrm>
          <a:off x="0" y="0"/>
          <a:ext cx="0" cy="0"/>
          <a:chOff x="0" y="0"/>
          <a:chExt cx="0" cy="0"/>
        </a:xfrm>
      </p:grpSpPr>
      <p:sp>
        <p:nvSpPr>
          <p:cNvPr id="292" name="Google Shape;292;p40"/>
          <p:cNvSpPr>
            <a:spLocks noGrp="1"/>
          </p:cNvSpPr>
          <p:nvPr>
            <p:ph type="pic" idx="2"/>
          </p:nvPr>
        </p:nvSpPr>
        <p:spPr>
          <a:xfrm>
            <a:off x="0" y="1"/>
            <a:ext cx="12192000" cy="6858000"/>
          </a:xfrm>
          <a:prstGeom prst="rect">
            <a:avLst/>
          </a:prstGeom>
          <a:noFill/>
          <a:ln>
            <a:noFill/>
          </a:ln>
        </p:spPr>
      </p:sp>
      <p:sp>
        <p:nvSpPr>
          <p:cNvPr id="293" name="Google Shape;293;p40"/>
          <p:cNvSpPr txBox="1">
            <a:spLocks noGrp="1"/>
          </p:cNvSpPr>
          <p:nvPr>
            <p:ph type="title"/>
          </p:nvPr>
        </p:nvSpPr>
        <p:spPr>
          <a:xfrm>
            <a:off x="1" y="5638801"/>
            <a:ext cx="12192000" cy="1219200"/>
          </a:xfrm>
          <a:prstGeom prst="rect">
            <a:avLst/>
          </a:prstGeom>
          <a:solidFill>
            <a:srgbClr val="0D0D0D">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4" name="Google Shape;294;p40"/>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5" name="Google Shape;295;p40"/>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6" name="Google Shape;296;p40"/>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38953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97"/>
        <p:cNvGrpSpPr/>
        <p:nvPr/>
      </p:nvGrpSpPr>
      <p:grpSpPr>
        <a:xfrm>
          <a:off x="0" y="0"/>
          <a:ext cx="0" cy="0"/>
          <a:chOff x="0" y="0"/>
          <a:chExt cx="0" cy="0"/>
        </a:xfrm>
      </p:grpSpPr>
      <p:sp>
        <p:nvSpPr>
          <p:cNvPr id="298" name="Google Shape;298;p41"/>
          <p:cNvSpPr>
            <a:spLocks noGrp="1"/>
          </p:cNvSpPr>
          <p:nvPr>
            <p:ph type="pic" idx="2"/>
          </p:nvPr>
        </p:nvSpPr>
        <p:spPr>
          <a:xfrm>
            <a:off x="0" y="1"/>
            <a:ext cx="12192000" cy="6858000"/>
          </a:xfrm>
          <a:prstGeom prst="rect">
            <a:avLst/>
          </a:prstGeom>
          <a:noFill/>
          <a:ln>
            <a:noFill/>
          </a:ln>
        </p:spPr>
      </p:sp>
      <p:sp>
        <p:nvSpPr>
          <p:cNvPr id="299" name="Google Shape;299;p41"/>
          <p:cNvSpPr txBox="1">
            <a:spLocks noGrp="1"/>
          </p:cNvSpPr>
          <p:nvPr>
            <p:ph type="title"/>
          </p:nvPr>
        </p:nvSpPr>
        <p:spPr>
          <a:xfrm>
            <a:off x="1" y="5638800"/>
            <a:ext cx="12192000" cy="1219200"/>
          </a:xfrm>
          <a:prstGeom prst="rect">
            <a:avLst/>
          </a:prstGeom>
          <a:solidFill>
            <a:srgbClr val="78BE21">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2"/>
              </a:buClr>
              <a:buSzPts val="2700"/>
              <a:buFont typeface="Calibri"/>
              <a:buNone/>
              <a:defRPr sz="36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p41"/>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1" name="Google Shape;301;p41"/>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 name="Google Shape;302;p41"/>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03707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3"/>
        <p:cNvGrpSpPr/>
        <p:nvPr/>
      </p:nvGrpSpPr>
      <p:grpSpPr>
        <a:xfrm>
          <a:off x="0" y="0"/>
          <a:ext cx="0" cy="0"/>
          <a:chOff x="0" y="0"/>
          <a:chExt cx="0" cy="0"/>
        </a:xfrm>
      </p:grpSpPr>
      <p:sp>
        <p:nvSpPr>
          <p:cNvPr id="304" name="Google Shape;304;p42"/>
          <p:cNvSpPr/>
          <p:nvPr/>
        </p:nvSpPr>
        <p:spPr>
          <a:xfrm>
            <a:off x="0" y="0"/>
            <a:ext cx="12192000" cy="1160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05" name="Google Shape;305;p42"/>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p42"/>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7" name="Google Shape;307;p42"/>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8" name="Google Shape;308;p42"/>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23095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309"/>
        <p:cNvGrpSpPr/>
        <p:nvPr/>
      </p:nvGrpSpPr>
      <p:grpSpPr>
        <a:xfrm>
          <a:off x="0" y="0"/>
          <a:ext cx="0" cy="0"/>
          <a:chOff x="0" y="0"/>
          <a:chExt cx="0" cy="0"/>
        </a:xfrm>
      </p:grpSpPr>
      <p:sp>
        <p:nvSpPr>
          <p:cNvPr id="310" name="Google Shape;310;p43"/>
          <p:cNvSpPr/>
          <p:nvPr/>
        </p:nvSpPr>
        <p:spPr>
          <a:xfrm>
            <a:off x="0" y="0"/>
            <a:ext cx="12192000" cy="1160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11" name="Google Shape;311;p43"/>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2" name="Google Shape;312;p43"/>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3" name="Google Shape;313;p43"/>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4" name="Google Shape;314;p43"/>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05982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15"/>
        <p:cNvGrpSpPr/>
        <p:nvPr/>
      </p:nvGrpSpPr>
      <p:grpSpPr>
        <a:xfrm>
          <a:off x="0" y="0"/>
          <a:ext cx="0" cy="0"/>
          <a:chOff x="0" y="0"/>
          <a:chExt cx="0" cy="0"/>
        </a:xfrm>
      </p:grpSpPr>
      <p:sp>
        <p:nvSpPr>
          <p:cNvPr id="316" name="Google Shape;316;p44"/>
          <p:cNvSpPr txBox="1">
            <a:spLocks noGrp="1"/>
          </p:cNvSpPr>
          <p:nvPr>
            <p:ph type="title"/>
          </p:nvPr>
        </p:nvSpPr>
        <p:spPr>
          <a:xfrm>
            <a:off x="815897" y="287065"/>
            <a:ext cx="3522000" cy="2734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3300"/>
              <a:buFont typeface="Calibri"/>
              <a:buNone/>
              <a:defRPr b="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7" name="Google Shape;317;p44"/>
          <p:cNvSpPr txBox="1">
            <a:spLocks noGrp="1"/>
          </p:cNvSpPr>
          <p:nvPr>
            <p:ph type="body" idx="1"/>
          </p:nvPr>
        </p:nvSpPr>
        <p:spPr>
          <a:xfrm>
            <a:off x="815975" y="3211513"/>
            <a:ext cx="3521600" cy="24756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18" name="Google Shape;318;p44"/>
          <p:cNvPicPr preferRelativeResize="0"/>
          <p:nvPr/>
        </p:nvPicPr>
        <p:blipFill rotWithShape="1">
          <a:blip r:embed="rId2">
            <a:alphaModFix/>
          </a:blip>
          <a:srcRect/>
          <a:stretch/>
        </p:blipFill>
        <p:spPr>
          <a:xfrm>
            <a:off x="4976787" y="504855"/>
            <a:ext cx="9618924" cy="5413317"/>
          </a:xfrm>
          <a:prstGeom prst="rect">
            <a:avLst/>
          </a:prstGeom>
          <a:noFill/>
          <a:ln>
            <a:noFill/>
          </a:ln>
          <a:effectLst>
            <a:outerShdw blurRad="292100" dist="139700" dir="2700000" algn="tl" rotWithShape="0">
              <a:srgbClr val="333333">
                <a:alpha val="63919"/>
              </a:srgbClr>
            </a:outerShdw>
          </a:effectLst>
        </p:spPr>
      </p:pic>
      <p:sp>
        <p:nvSpPr>
          <p:cNvPr id="319" name="Google Shape;319;p44" descr="Screenshot"/>
          <p:cNvSpPr>
            <a:spLocks noGrp="1"/>
          </p:cNvSpPr>
          <p:nvPr>
            <p:ph type="pic" idx="2"/>
          </p:nvPr>
        </p:nvSpPr>
        <p:spPr>
          <a:xfrm>
            <a:off x="4976787" y="1067565"/>
            <a:ext cx="9516400" cy="4850800"/>
          </a:xfrm>
          <a:prstGeom prst="rect">
            <a:avLst/>
          </a:prstGeom>
          <a:noFill/>
          <a:ln>
            <a:noFill/>
          </a:ln>
        </p:spPr>
      </p:sp>
      <p:sp>
        <p:nvSpPr>
          <p:cNvPr id="320" name="Google Shape;320;p4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1" name="Google Shape;321;p4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2" name="Google Shape;322;p4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97400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5" name="Google Shape;325;p45"/>
          <p:cNvSpPr txBox="1">
            <a:spLocks noGrp="1"/>
          </p:cNvSpPr>
          <p:nvPr>
            <p:ph type="body" idx="1"/>
          </p:nvPr>
        </p:nvSpPr>
        <p:spPr>
          <a:xfrm>
            <a:off x="815895" y="1365203"/>
            <a:ext cx="10556000" cy="15672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SzPts val="1300"/>
              <a:buChar char="•"/>
              <a:defRPr>
                <a:solidFill>
                  <a:schemeClr val="lt1"/>
                </a:solidFill>
              </a:defRPr>
            </a:lvl4pPr>
            <a:lvl5pPr marL="3047924" lvl="4" indent="-414856" algn="l" rtl="0">
              <a:lnSpc>
                <a:spcPct val="100000"/>
              </a:lnSpc>
              <a:spcBef>
                <a:spcPts val="1067"/>
              </a:spcBef>
              <a:spcAft>
                <a:spcPts val="0"/>
              </a:spcAft>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26" name="Google Shape;326;p45"/>
          <p:cNvPicPr preferRelativeResize="0"/>
          <p:nvPr/>
        </p:nvPicPr>
        <p:blipFill rotWithShape="1">
          <a:blip r:embed="rId2">
            <a:alphaModFix/>
          </a:blip>
          <a:srcRect/>
          <a:stretch/>
        </p:blipFill>
        <p:spPr>
          <a:xfrm>
            <a:off x="1373458" y="3222703"/>
            <a:ext cx="9387468" cy="5283061"/>
          </a:xfrm>
          <a:prstGeom prst="rect">
            <a:avLst/>
          </a:prstGeom>
          <a:noFill/>
          <a:ln>
            <a:noFill/>
          </a:ln>
          <a:effectLst>
            <a:outerShdw blurRad="292100" dist="139700" dir="2700000" algn="tl" rotWithShape="0">
              <a:srgbClr val="333333">
                <a:alpha val="63919"/>
              </a:srgbClr>
            </a:outerShdw>
          </a:effectLst>
        </p:spPr>
      </p:pic>
      <p:sp>
        <p:nvSpPr>
          <p:cNvPr id="327" name="Google Shape;327;p45" descr="Screenshot"/>
          <p:cNvSpPr>
            <a:spLocks noGrp="1"/>
          </p:cNvSpPr>
          <p:nvPr>
            <p:ph type="pic" idx="2"/>
          </p:nvPr>
        </p:nvSpPr>
        <p:spPr>
          <a:xfrm>
            <a:off x="1373459" y="3771871"/>
            <a:ext cx="9287200" cy="4734000"/>
          </a:xfrm>
          <a:prstGeom prst="rect">
            <a:avLst/>
          </a:prstGeom>
          <a:noFill/>
          <a:ln>
            <a:noFill/>
          </a:ln>
        </p:spPr>
      </p:sp>
      <p:sp>
        <p:nvSpPr>
          <p:cNvPr id="328" name="Google Shape;328;p45"/>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9" name="Google Shape;329;p45"/>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0" name="Google Shape;330;p45"/>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08718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31"/>
        <p:cNvGrpSpPr/>
        <p:nvPr/>
      </p:nvGrpSpPr>
      <p:grpSpPr>
        <a:xfrm>
          <a:off x="0" y="0"/>
          <a:ext cx="0" cy="0"/>
          <a:chOff x="0" y="0"/>
          <a:chExt cx="0" cy="0"/>
        </a:xfrm>
      </p:grpSpPr>
      <p:sp>
        <p:nvSpPr>
          <p:cNvPr id="332" name="Google Shape;332;p46"/>
          <p:cNvSpPr txBox="1">
            <a:spLocks noGrp="1"/>
          </p:cNvSpPr>
          <p:nvPr>
            <p:ph type="title"/>
          </p:nvPr>
        </p:nvSpPr>
        <p:spPr>
          <a:xfrm>
            <a:off x="815897" y="287065"/>
            <a:ext cx="3522000" cy="2734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3300"/>
              <a:buFont typeface="Calibri"/>
              <a:buNone/>
              <a:defRPr>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3" name="Google Shape;333;p46"/>
          <p:cNvSpPr txBox="1">
            <a:spLocks noGrp="1"/>
          </p:cNvSpPr>
          <p:nvPr>
            <p:ph type="body" idx="1"/>
          </p:nvPr>
        </p:nvSpPr>
        <p:spPr>
          <a:xfrm>
            <a:off x="815975" y="3211513"/>
            <a:ext cx="3521600" cy="24756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SzPts val="1900"/>
              <a:buChar char="•"/>
              <a:defRPr>
                <a:solidFill>
                  <a:schemeClr val="dk2"/>
                </a:solidFill>
              </a:defRPr>
            </a:lvl1pPr>
            <a:lvl2pPr marL="1219170" lvl="1" indent="-440256" algn="l" rtl="0">
              <a:lnSpc>
                <a:spcPct val="100000"/>
              </a:lnSpc>
              <a:spcBef>
                <a:spcPts val="1067"/>
              </a:spcBef>
              <a:spcAft>
                <a:spcPts val="0"/>
              </a:spcAft>
              <a:buSzPts val="1600"/>
              <a:buChar char="•"/>
              <a:defRPr>
                <a:solidFill>
                  <a:schemeClr val="dk2"/>
                </a:solidFill>
              </a:defRPr>
            </a:lvl2pPr>
            <a:lvl3pPr marL="1828754" lvl="2" indent="-414856" algn="l" rtl="0">
              <a:lnSpc>
                <a:spcPct val="100000"/>
              </a:lnSpc>
              <a:spcBef>
                <a:spcPts val="1067"/>
              </a:spcBef>
              <a:spcAft>
                <a:spcPts val="0"/>
              </a:spcAft>
              <a:buSzPts val="1300"/>
              <a:buChar char="•"/>
              <a:defRPr>
                <a:solidFill>
                  <a:schemeClr val="dk2"/>
                </a:solidFill>
              </a:defRPr>
            </a:lvl3pPr>
            <a:lvl4pPr marL="2438339" lvl="3" indent="-414856" algn="l" rtl="0">
              <a:lnSpc>
                <a:spcPct val="100000"/>
              </a:lnSpc>
              <a:spcBef>
                <a:spcPts val="1067"/>
              </a:spcBef>
              <a:spcAft>
                <a:spcPts val="0"/>
              </a:spcAft>
              <a:buSzPts val="1300"/>
              <a:buChar char="•"/>
              <a:defRPr>
                <a:solidFill>
                  <a:schemeClr val="dk2"/>
                </a:solidFill>
              </a:defRPr>
            </a:lvl4pPr>
            <a:lvl5pPr marL="3047924" lvl="4" indent="-414856" algn="l" rtl="0">
              <a:lnSpc>
                <a:spcPct val="100000"/>
              </a:lnSpc>
              <a:spcBef>
                <a:spcPts val="1067"/>
              </a:spcBef>
              <a:spcAft>
                <a:spcPts val="0"/>
              </a:spcAft>
              <a:buSzPts val="1300"/>
              <a:buChar char="•"/>
              <a:defRPr>
                <a:solidFill>
                  <a:schemeClr val="dk2"/>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34" name="Google Shape;334;p46"/>
          <p:cNvPicPr preferRelativeResize="0"/>
          <p:nvPr/>
        </p:nvPicPr>
        <p:blipFill rotWithShape="1">
          <a:blip r:embed="rId2">
            <a:alphaModFix/>
          </a:blip>
          <a:srcRect/>
          <a:stretch/>
        </p:blipFill>
        <p:spPr>
          <a:xfrm>
            <a:off x="4976787" y="504855"/>
            <a:ext cx="9618924" cy="5413317"/>
          </a:xfrm>
          <a:prstGeom prst="rect">
            <a:avLst/>
          </a:prstGeom>
          <a:noFill/>
          <a:ln>
            <a:noFill/>
          </a:ln>
          <a:effectLst>
            <a:outerShdw blurRad="292100" dist="139700" dir="2700000" algn="tl" rotWithShape="0">
              <a:srgbClr val="333333">
                <a:alpha val="63919"/>
              </a:srgbClr>
            </a:outerShdw>
          </a:effectLst>
        </p:spPr>
      </p:pic>
      <p:sp>
        <p:nvSpPr>
          <p:cNvPr id="335" name="Google Shape;335;p46" descr="Screenshot"/>
          <p:cNvSpPr>
            <a:spLocks noGrp="1"/>
          </p:cNvSpPr>
          <p:nvPr>
            <p:ph type="pic" idx="2"/>
          </p:nvPr>
        </p:nvSpPr>
        <p:spPr>
          <a:xfrm>
            <a:off x="4976787" y="1067565"/>
            <a:ext cx="9516400" cy="4850800"/>
          </a:xfrm>
          <a:prstGeom prst="rect">
            <a:avLst/>
          </a:prstGeom>
          <a:noFill/>
          <a:ln>
            <a:noFill/>
          </a:ln>
        </p:spPr>
      </p:sp>
      <p:sp>
        <p:nvSpPr>
          <p:cNvPr id="336" name="Google Shape;336;p46"/>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7" name="Google Shape;337;p46"/>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p46"/>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3355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39"/>
        <p:cNvGrpSpPr/>
        <p:nvPr/>
      </p:nvGrpSpPr>
      <p:grpSpPr>
        <a:xfrm>
          <a:off x="0" y="0"/>
          <a:ext cx="0" cy="0"/>
          <a:chOff x="0" y="0"/>
          <a:chExt cx="0" cy="0"/>
        </a:xfrm>
      </p:grpSpPr>
      <p:sp>
        <p:nvSpPr>
          <p:cNvPr id="340" name="Google Shape;340;p47"/>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700"/>
              <a:buFont typeface="Calibri"/>
              <a:buNone/>
              <a:defRPr sz="36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1" name="Google Shape;341;p47"/>
          <p:cNvSpPr txBox="1">
            <a:spLocks noGrp="1"/>
          </p:cNvSpPr>
          <p:nvPr>
            <p:ph type="body" idx="1"/>
          </p:nvPr>
        </p:nvSpPr>
        <p:spPr>
          <a:xfrm>
            <a:off x="815895" y="1365203"/>
            <a:ext cx="10556000" cy="15672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SzPts val="1900"/>
              <a:buChar char="•"/>
              <a:defRPr>
                <a:solidFill>
                  <a:schemeClr val="dk1"/>
                </a:solidFill>
              </a:defRPr>
            </a:lvl1pPr>
            <a:lvl2pPr marL="1219170" lvl="1" indent="-440256" algn="l" rtl="0">
              <a:lnSpc>
                <a:spcPct val="100000"/>
              </a:lnSpc>
              <a:spcBef>
                <a:spcPts val="1067"/>
              </a:spcBef>
              <a:spcAft>
                <a:spcPts val="0"/>
              </a:spcAft>
              <a:buSzPts val="1600"/>
              <a:buChar char="•"/>
              <a:defRPr>
                <a:solidFill>
                  <a:schemeClr val="dk1"/>
                </a:solidFill>
              </a:defRPr>
            </a:lvl2pPr>
            <a:lvl3pPr marL="1828754" lvl="2" indent="-414856" algn="l" rtl="0">
              <a:lnSpc>
                <a:spcPct val="100000"/>
              </a:lnSpc>
              <a:spcBef>
                <a:spcPts val="1067"/>
              </a:spcBef>
              <a:spcAft>
                <a:spcPts val="0"/>
              </a:spcAft>
              <a:buSzPts val="1300"/>
              <a:buChar char="•"/>
              <a:defRPr>
                <a:solidFill>
                  <a:schemeClr val="dk1"/>
                </a:solidFill>
              </a:defRPr>
            </a:lvl3pPr>
            <a:lvl4pPr marL="2438339" lvl="3" indent="-414856" algn="l" rtl="0">
              <a:lnSpc>
                <a:spcPct val="100000"/>
              </a:lnSpc>
              <a:spcBef>
                <a:spcPts val="1067"/>
              </a:spcBef>
              <a:spcAft>
                <a:spcPts val="0"/>
              </a:spcAft>
              <a:buSzPts val="1300"/>
              <a:buChar char="•"/>
              <a:defRPr>
                <a:solidFill>
                  <a:schemeClr val="lt1"/>
                </a:solidFill>
              </a:defRPr>
            </a:lvl4pPr>
            <a:lvl5pPr marL="3047924" lvl="4" indent="-414856" algn="l" rtl="0">
              <a:lnSpc>
                <a:spcPct val="100000"/>
              </a:lnSpc>
              <a:spcBef>
                <a:spcPts val="1067"/>
              </a:spcBef>
              <a:spcAft>
                <a:spcPts val="0"/>
              </a:spcAft>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42" name="Google Shape;342;p47"/>
          <p:cNvPicPr preferRelativeResize="0"/>
          <p:nvPr/>
        </p:nvPicPr>
        <p:blipFill rotWithShape="1">
          <a:blip r:embed="rId2">
            <a:alphaModFix/>
          </a:blip>
          <a:srcRect/>
          <a:stretch/>
        </p:blipFill>
        <p:spPr>
          <a:xfrm>
            <a:off x="1373458" y="3222703"/>
            <a:ext cx="9387468" cy="5283061"/>
          </a:xfrm>
          <a:prstGeom prst="rect">
            <a:avLst/>
          </a:prstGeom>
          <a:noFill/>
          <a:ln>
            <a:noFill/>
          </a:ln>
          <a:effectLst>
            <a:outerShdw blurRad="292100" dist="139700" dir="2700000" algn="tl" rotWithShape="0">
              <a:srgbClr val="333333">
                <a:alpha val="63919"/>
              </a:srgbClr>
            </a:outerShdw>
          </a:effectLst>
        </p:spPr>
      </p:pic>
      <p:sp>
        <p:nvSpPr>
          <p:cNvPr id="343" name="Google Shape;343;p47"/>
          <p:cNvSpPr>
            <a:spLocks noGrp="1"/>
          </p:cNvSpPr>
          <p:nvPr>
            <p:ph type="pic" idx="2"/>
          </p:nvPr>
        </p:nvSpPr>
        <p:spPr>
          <a:xfrm>
            <a:off x="1373459" y="3771871"/>
            <a:ext cx="9287200" cy="4734000"/>
          </a:xfrm>
          <a:prstGeom prst="rect">
            <a:avLst/>
          </a:prstGeom>
          <a:noFill/>
          <a:ln>
            <a:noFill/>
          </a:ln>
        </p:spPr>
      </p:sp>
      <p:sp>
        <p:nvSpPr>
          <p:cNvPr id="344" name="Google Shape;344;p47"/>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5" name="Google Shape;345;p47"/>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6" name="Google Shape;346;p47"/>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989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47"/>
        <p:cNvGrpSpPr/>
        <p:nvPr/>
      </p:nvGrpSpPr>
      <p:grpSpPr>
        <a:xfrm>
          <a:off x="0" y="0"/>
          <a:ext cx="0" cy="0"/>
          <a:chOff x="0" y="0"/>
          <a:chExt cx="0" cy="0"/>
        </a:xfrm>
      </p:grpSpPr>
      <p:sp>
        <p:nvSpPr>
          <p:cNvPr id="348" name="Google Shape;348;p48"/>
          <p:cNvSpPr txBox="1">
            <a:spLocks noGrp="1"/>
          </p:cNvSpPr>
          <p:nvPr>
            <p:ph type="title"/>
          </p:nvPr>
        </p:nvSpPr>
        <p:spPr>
          <a:xfrm>
            <a:off x="815897" y="287065"/>
            <a:ext cx="3522000" cy="2734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3300"/>
              <a:buFont typeface="Calibri"/>
              <a:buNone/>
              <a:defRPr b="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9" name="Google Shape;349;p48"/>
          <p:cNvSpPr txBox="1">
            <a:spLocks noGrp="1"/>
          </p:cNvSpPr>
          <p:nvPr>
            <p:ph type="body" idx="1"/>
          </p:nvPr>
        </p:nvSpPr>
        <p:spPr>
          <a:xfrm>
            <a:off x="815975" y="3211513"/>
            <a:ext cx="3521600" cy="24756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50" name="Google Shape;350;p48" descr="Computer"/>
          <p:cNvPicPr preferRelativeResize="0"/>
          <p:nvPr/>
        </p:nvPicPr>
        <p:blipFill rotWithShape="1">
          <a:blip r:embed="rId2">
            <a:alphaModFix/>
          </a:blip>
          <a:srcRect/>
          <a:stretch/>
        </p:blipFill>
        <p:spPr>
          <a:xfrm>
            <a:off x="4712851" y="434836"/>
            <a:ext cx="6828660" cy="6050712"/>
          </a:xfrm>
          <a:prstGeom prst="rect">
            <a:avLst/>
          </a:prstGeom>
          <a:noFill/>
          <a:ln>
            <a:noFill/>
          </a:ln>
          <a:effectLst>
            <a:outerShdw blurRad="76200" sy="23000" kx="-1200090" algn="bl" rotWithShape="0">
              <a:srgbClr val="000000">
                <a:alpha val="20000"/>
              </a:srgbClr>
            </a:outerShdw>
          </a:effectLst>
        </p:spPr>
      </p:pic>
      <p:sp>
        <p:nvSpPr>
          <p:cNvPr id="351" name="Google Shape;351;p48"/>
          <p:cNvSpPr>
            <a:spLocks noGrp="1"/>
          </p:cNvSpPr>
          <p:nvPr>
            <p:ph type="pic" idx="2"/>
          </p:nvPr>
        </p:nvSpPr>
        <p:spPr>
          <a:xfrm>
            <a:off x="4976787" y="691881"/>
            <a:ext cx="6300800" cy="3411600"/>
          </a:xfrm>
          <a:prstGeom prst="rect">
            <a:avLst/>
          </a:prstGeom>
          <a:noFill/>
          <a:ln>
            <a:noFill/>
          </a:ln>
        </p:spPr>
      </p:sp>
      <p:sp>
        <p:nvSpPr>
          <p:cNvPr id="352" name="Google Shape;352;p4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3" name="Google Shape;353;p4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4" name="Google Shape;354;p4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34211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815897" y="287065"/>
            <a:ext cx="3522000" cy="2734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3300"/>
              <a:buFont typeface="Calibri"/>
              <a:buNone/>
              <a:defRPr b="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7" name="Google Shape;357;p49"/>
          <p:cNvSpPr txBox="1">
            <a:spLocks noGrp="1"/>
          </p:cNvSpPr>
          <p:nvPr>
            <p:ph type="body" idx="1"/>
          </p:nvPr>
        </p:nvSpPr>
        <p:spPr>
          <a:xfrm>
            <a:off x="815975" y="3211513"/>
            <a:ext cx="3521600" cy="24756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Clr>
                <a:schemeClr val="accent2"/>
              </a:buClr>
              <a:buSzPts val="1300"/>
              <a:buChar char="•"/>
              <a:defRPr>
                <a:solidFill>
                  <a:schemeClr val="lt1"/>
                </a:solidFill>
              </a:defRPr>
            </a:lvl4pPr>
            <a:lvl5pPr marL="3047924" lvl="4" indent="-414856" algn="l" rtl="0">
              <a:lnSpc>
                <a:spcPct val="100000"/>
              </a:lnSpc>
              <a:spcBef>
                <a:spcPts val="1067"/>
              </a:spcBef>
              <a:spcAft>
                <a:spcPts val="0"/>
              </a:spcAft>
              <a:buClr>
                <a:schemeClr val="accent2"/>
              </a:buClr>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58" name="Google Shape;358;p49"/>
          <p:cNvPicPr preferRelativeResize="0"/>
          <p:nvPr/>
        </p:nvPicPr>
        <p:blipFill rotWithShape="1">
          <a:blip r:embed="rId2">
            <a:alphaModFix/>
          </a:blip>
          <a:srcRect/>
          <a:stretch/>
        </p:blipFill>
        <p:spPr>
          <a:xfrm>
            <a:off x="4976787" y="504855"/>
            <a:ext cx="9618924" cy="5413317"/>
          </a:xfrm>
          <a:prstGeom prst="rect">
            <a:avLst/>
          </a:prstGeom>
          <a:noFill/>
          <a:ln>
            <a:noFill/>
          </a:ln>
          <a:effectLst>
            <a:outerShdw blurRad="292100" dist="139700" dir="2700000" algn="tl" rotWithShape="0">
              <a:srgbClr val="333333">
                <a:alpha val="63919"/>
              </a:srgbClr>
            </a:outerShdw>
          </a:effectLst>
        </p:spPr>
      </p:pic>
      <p:sp>
        <p:nvSpPr>
          <p:cNvPr id="359" name="Google Shape;359;p49" descr="Screenshot"/>
          <p:cNvSpPr>
            <a:spLocks noGrp="1"/>
          </p:cNvSpPr>
          <p:nvPr>
            <p:ph type="pic" idx="2"/>
          </p:nvPr>
        </p:nvSpPr>
        <p:spPr>
          <a:xfrm>
            <a:off x="4976787" y="1067565"/>
            <a:ext cx="9516400" cy="4850800"/>
          </a:xfrm>
          <a:prstGeom prst="rect">
            <a:avLst/>
          </a:prstGeom>
          <a:noFill/>
          <a:ln>
            <a:noFill/>
          </a:ln>
        </p:spPr>
      </p:sp>
      <p:sp>
        <p:nvSpPr>
          <p:cNvPr id="360" name="Google Shape;360;p49"/>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1" name="Google Shape;361;p49"/>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2" name="Google Shape;362;p49"/>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66961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63"/>
        <p:cNvGrpSpPr/>
        <p:nvPr/>
      </p:nvGrpSpPr>
      <p:grpSpPr>
        <a:xfrm>
          <a:off x="0" y="0"/>
          <a:ext cx="0" cy="0"/>
          <a:chOff x="0" y="0"/>
          <a:chExt cx="0" cy="0"/>
        </a:xfrm>
      </p:grpSpPr>
      <p:sp>
        <p:nvSpPr>
          <p:cNvPr id="364" name="Google Shape;364;p50"/>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2"/>
              </a:buClr>
              <a:buSzPts val="2700"/>
              <a:buFont typeface="Calibri"/>
              <a:buNone/>
              <a:defRPr sz="36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p50"/>
          <p:cNvSpPr txBox="1">
            <a:spLocks noGrp="1"/>
          </p:cNvSpPr>
          <p:nvPr>
            <p:ph type="body" idx="1"/>
          </p:nvPr>
        </p:nvSpPr>
        <p:spPr>
          <a:xfrm>
            <a:off x="815895" y="1365203"/>
            <a:ext cx="10556000" cy="1567200"/>
          </a:xfrm>
          <a:prstGeom prst="rect">
            <a:avLst/>
          </a:prstGeom>
          <a:noFill/>
          <a:ln>
            <a:noFill/>
          </a:ln>
        </p:spPr>
        <p:txBody>
          <a:bodyPr spcFirstLastPara="1" wrap="square" lIns="68575" tIns="34275" rIns="68575" bIns="34275" anchor="t" anchorCtr="0">
            <a:noAutofit/>
          </a:bodyPr>
          <a:lstStyle>
            <a:lvl1pPr marL="609585" lvl="0" indent="-465655" algn="l" rtl="0">
              <a:lnSpc>
                <a:spcPct val="100000"/>
              </a:lnSpc>
              <a:spcBef>
                <a:spcPts val="1067"/>
              </a:spcBef>
              <a:spcAft>
                <a:spcPts val="0"/>
              </a:spcAft>
              <a:buClr>
                <a:schemeClr val="accent2"/>
              </a:buClr>
              <a:buSzPts val="1900"/>
              <a:buChar char="•"/>
              <a:defRPr>
                <a:solidFill>
                  <a:schemeClr val="lt1"/>
                </a:solidFill>
              </a:defRPr>
            </a:lvl1pPr>
            <a:lvl2pPr marL="1219170" lvl="1" indent="-440256" algn="l" rtl="0">
              <a:lnSpc>
                <a:spcPct val="100000"/>
              </a:lnSpc>
              <a:spcBef>
                <a:spcPts val="1067"/>
              </a:spcBef>
              <a:spcAft>
                <a:spcPts val="0"/>
              </a:spcAft>
              <a:buClr>
                <a:schemeClr val="accent2"/>
              </a:buClr>
              <a:buSzPts val="1600"/>
              <a:buChar char="•"/>
              <a:defRPr>
                <a:solidFill>
                  <a:schemeClr val="lt1"/>
                </a:solidFill>
              </a:defRPr>
            </a:lvl2pPr>
            <a:lvl3pPr marL="1828754" lvl="2" indent="-414856" algn="l" rtl="0">
              <a:lnSpc>
                <a:spcPct val="100000"/>
              </a:lnSpc>
              <a:spcBef>
                <a:spcPts val="1067"/>
              </a:spcBef>
              <a:spcAft>
                <a:spcPts val="0"/>
              </a:spcAft>
              <a:buClr>
                <a:schemeClr val="accent2"/>
              </a:buClr>
              <a:buSzPts val="1300"/>
              <a:buChar char="•"/>
              <a:defRPr>
                <a:solidFill>
                  <a:schemeClr val="lt1"/>
                </a:solidFill>
              </a:defRPr>
            </a:lvl3pPr>
            <a:lvl4pPr marL="2438339" lvl="3" indent="-414856" algn="l" rtl="0">
              <a:lnSpc>
                <a:spcPct val="100000"/>
              </a:lnSpc>
              <a:spcBef>
                <a:spcPts val="1067"/>
              </a:spcBef>
              <a:spcAft>
                <a:spcPts val="0"/>
              </a:spcAft>
              <a:buSzPts val="1300"/>
              <a:buChar char="•"/>
              <a:defRPr>
                <a:solidFill>
                  <a:schemeClr val="lt1"/>
                </a:solidFill>
              </a:defRPr>
            </a:lvl4pPr>
            <a:lvl5pPr marL="3047924" lvl="4" indent="-414856" algn="l" rtl="0">
              <a:lnSpc>
                <a:spcPct val="100000"/>
              </a:lnSpc>
              <a:spcBef>
                <a:spcPts val="1067"/>
              </a:spcBef>
              <a:spcAft>
                <a:spcPts val="0"/>
              </a:spcAft>
              <a:buSzPts val="1300"/>
              <a:buChar char="•"/>
              <a:defRPr>
                <a:solidFill>
                  <a:schemeClr val="lt1"/>
                </a:solidFill>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66" name="Google Shape;366;p50"/>
          <p:cNvPicPr preferRelativeResize="0"/>
          <p:nvPr/>
        </p:nvPicPr>
        <p:blipFill rotWithShape="1">
          <a:blip r:embed="rId2">
            <a:alphaModFix/>
          </a:blip>
          <a:srcRect/>
          <a:stretch/>
        </p:blipFill>
        <p:spPr>
          <a:xfrm>
            <a:off x="1373458" y="3222703"/>
            <a:ext cx="9387468" cy="5283061"/>
          </a:xfrm>
          <a:prstGeom prst="rect">
            <a:avLst/>
          </a:prstGeom>
          <a:noFill/>
          <a:ln>
            <a:noFill/>
          </a:ln>
          <a:effectLst>
            <a:outerShdw blurRad="292100" dist="139700" dir="2700000" algn="tl" rotWithShape="0">
              <a:srgbClr val="333333">
                <a:alpha val="63919"/>
              </a:srgbClr>
            </a:outerShdw>
          </a:effectLst>
        </p:spPr>
      </p:pic>
      <p:sp>
        <p:nvSpPr>
          <p:cNvPr id="367" name="Google Shape;367;p50" descr="Screenshot"/>
          <p:cNvSpPr>
            <a:spLocks noGrp="1"/>
          </p:cNvSpPr>
          <p:nvPr>
            <p:ph type="pic" idx="2"/>
          </p:nvPr>
        </p:nvSpPr>
        <p:spPr>
          <a:xfrm>
            <a:off x="1373459" y="3771871"/>
            <a:ext cx="9287200" cy="4734000"/>
          </a:xfrm>
          <a:prstGeom prst="rect">
            <a:avLst/>
          </a:prstGeom>
          <a:noFill/>
          <a:ln>
            <a:noFill/>
          </a:ln>
        </p:spPr>
      </p:sp>
      <p:sp>
        <p:nvSpPr>
          <p:cNvPr id="368" name="Google Shape;368;p50"/>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9" name="Google Shape;369;p50"/>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0" name="Google Shape;370;p50"/>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90917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1"/>
        <p:cNvGrpSpPr/>
        <p:nvPr/>
      </p:nvGrpSpPr>
      <p:grpSpPr>
        <a:xfrm>
          <a:off x="0" y="0"/>
          <a:ext cx="0" cy="0"/>
          <a:chOff x="0" y="0"/>
          <a:chExt cx="0" cy="0"/>
        </a:xfrm>
      </p:grpSpPr>
      <p:sp>
        <p:nvSpPr>
          <p:cNvPr id="372" name="Google Shape;372;p51"/>
          <p:cNvSpPr/>
          <p:nvPr/>
        </p:nvSpPr>
        <p:spPr>
          <a:xfrm>
            <a:off x="866887" y="601819"/>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73" name="Google Shape;373;p51"/>
          <p:cNvSpPr txBox="1">
            <a:spLocks noGrp="1"/>
          </p:cNvSpPr>
          <p:nvPr>
            <p:ph type="title"/>
          </p:nvPr>
        </p:nvSpPr>
        <p:spPr>
          <a:xfrm>
            <a:off x="1387736" y="1438507"/>
            <a:ext cx="9488000" cy="2219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3800"/>
              <a:buFont typeface="Calibri"/>
              <a:buNone/>
              <a:defRPr sz="5067">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p51"/>
          <p:cNvSpPr txBox="1">
            <a:spLocks noGrp="1"/>
          </p:cNvSpPr>
          <p:nvPr>
            <p:ph type="body" idx="1"/>
          </p:nvPr>
        </p:nvSpPr>
        <p:spPr>
          <a:xfrm>
            <a:off x="1387736" y="4126416"/>
            <a:ext cx="9488000" cy="10160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SzPts val="1800"/>
              <a:buNone/>
              <a:defRPr sz="2400" i="1">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75" name="Google Shape;375;p51"/>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6" name="Google Shape;376;p51"/>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7" name="Google Shape;377;p51"/>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43649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52"/>
          <p:cNvSpPr/>
          <p:nvPr/>
        </p:nvSpPr>
        <p:spPr>
          <a:xfrm>
            <a:off x="866887" y="601819"/>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80" name="Google Shape;380;p52"/>
          <p:cNvSpPr txBox="1">
            <a:spLocks noGrp="1"/>
          </p:cNvSpPr>
          <p:nvPr>
            <p:ph type="title"/>
          </p:nvPr>
        </p:nvSpPr>
        <p:spPr>
          <a:xfrm>
            <a:off x="1387736" y="1438507"/>
            <a:ext cx="9488000" cy="2219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3800"/>
              <a:buFont typeface="Calibri"/>
              <a:buNone/>
              <a:defRPr sz="5067">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1" name="Google Shape;381;p52"/>
          <p:cNvSpPr txBox="1">
            <a:spLocks noGrp="1"/>
          </p:cNvSpPr>
          <p:nvPr>
            <p:ph type="body" idx="1"/>
          </p:nvPr>
        </p:nvSpPr>
        <p:spPr>
          <a:xfrm>
            <a:off x="1387736" y="4126416"/>
            <a:ext cx="9488000" cy="10160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SzPts val="1800"/>
              <a:buNone/>
              <a:defRPr sz="2400" i="1">
                <a:solidFill>
                  <a:schemeClr val="dk2"/>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82" name="Google Shape;382;p52"/>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3" name="Google Shape;383;p52"/>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4" name="Google Shape;384;p52"/>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07608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85"/>
        <p:cNvGrpSpPr/>
        <p:nvPr/>
      </p:nvGrpSpPr>
      <p:grpSpPr>
        <a:xfrm>
          <a:off x="0" y="0"/>
          <a:ext cx="0" cy="0"/>
          <a:chOff x="0" y="0"/>
          <a:chExt cx="0" cy="0"/>
        </a:xfrm>
      </p:grpSpPr>
      <p:sp>
        <p:nvSpPr>
          <p:cNvPr id="386" name="Google Shape;386;p53"/>
          <p:cNvSpPr>
            <a:spLocks noGrp="1"/>
          </p:cNvSpPr>
          <p:nvPr>
            <p:ph type="pic" idx="2"/>
          </p:nvPr>
        </p:nvSpPr>
        <p:spPr>
          <a:xfrm>
            <a:off x="0" y="0"/>
            <a:ext cx="12192000" cy="6858000"/>
          </a:xfrm>
          <a:prstGeom prst="rect">
            <a:avLst/>
          </a:prstGeom>
          <a:noFill/>
          <a:ln>
            <a:noFill/>
          </a:ln>
        </p:spPr>
      </p:sp>
      <p:sp>
        <p:nvSpPr>
          <p:cNvPr id="387" name="Google Shape;387;p53"/>
          <p:cNvSpPr>
            <a:spLocks noGrp="1"/>
          </p:cNvSpPr>
          <p:nvPr>
            <p:ph type="title"/>
          </p:nvPr>
        </p:nvSpPr>
        <p:spPr>
          <a:xfrm>
            <a:off x="6146624" y="685800"/>
            <a:ext cx="5486400" cy="5486400"/>
          </a:xfrm>
          <a:prstGeom prst="ellipse">
            <a:avLst/>
          </a:prstGeom>
          <a:solidFill>
            <a:srgbClr val="003865">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4100"/>
              <a:buFont typeface="Calibri"/>
              <a:buNone/>
              <a:defRPr sz="5467">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8" name="Google Shape;388;p53"/>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9" name="Google Shape;389;p53"/>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0" name="Google Shape;390;p53"/>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00518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91"/>
        <p:cNvGrpSpPr/>
        <p:nvPr/>
      </p:nvGrpSpPr>
      <p:grpSpPr>
        <a:xfrm>
          <a:off x="0" y="0"/>
          <a:ext cx="0" cy="0"/>
          <a:chOff x="0" y="0"/>
          <a:chExt cx="0" cy="0"/>
        </a:xfrm>
      </p:grpSpPr>
      <p:sp>
        <p:nvSpPr>
          <p:cNvPr id="392" name="Google Shape;392;p54"/>
          <p:cNvSpPr>
            <a:spLocks noGrp="1"/>
          </p:cNvSpPr>
          <p:nvPr>
            <p:ph type="pic" idx="2"/>
          </p:nvPr>
        </p:nvSpPr>
        <p:spPr>
          <a:xfrm>
            <a:off x="0" y="0"/>
            <a:ext cx="12192000" cy="6858000"/>
          </a:xfrm>
          <a:prstGeom prst="rect">
            <a:avLst/>
          </a:prstGeom>
          <a:noFill/>
          <a:ln>
            <a:noFill/>
          </a:ln>
        </p:spPr>
      </p:sp>
      <p:sp>
        <p:nvSpPr>
          <p:cNvPr id="393" name="Google Shape;393;p54"/>
          <p:cNvSpPr>
            <a:spLocks noGrp="1"/>
          </p:cNvSpPr>
          <p:nvPr>
            <p:ph type="title"/>
          </p:nvPr>
        </p:nvSpPr>
        <p:spPr>
          <a:xfrm>
            <a:off x="5720397" y="912529"/>
            <a:ext cx="4661600" cy="4661600"/>
          </a:xfrm>
          <a:prstGeom prst="ellipse">
            <a:avLst/>
          </a:prstGeom>
          <a:solidFill>
            <a:srgbClr val="003865">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400"/>
              <a:buFont typeface="Calibri"/>
              <a:buNone/>
              <a:defRPr sz="4533">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4" name="Google Shape;394;p54"/>
          <p:cNvSpPr>
            <a:spLocks noGrp="1"/>
          </p:cNvSpPr>
          <p:nvPr>
            <p:ph type="body" idx="1"/>
          </p:nvPr>
        </p:nvSpPr>
        <p:spPr>
          <a:xfrm>
            <a:off x="9544816" y="524007"/>
            <a:ext cx="2155200" cy="2155200"/>
          </a:xfrm>
          <a:prstGeom prst="ellipse">
            <a:avLst/>
          </a:prstGeom>
          <a:solidFill>
            <a:srgbClr val="78BE21">
              <a:alpha val="86670"/>
            </a:srgbClr>
          </a:solid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SzPts val="1900"/>
              <a:buNone/>
              <a:defRPr sz="2533">
                <a:solidFill>
                  <a:schemeClr val="dk2"/>
                </a:solidFill>
                <a:latin typeface="Calibri"/>
                <a:ea typeface="Calibri"/>
                <a:cs typeface="Calibri"/>
                <a:sym typeface="Calibri"/>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95" name="Google Shape;395;p54"/>
          <p:cNvSpPr>
            <a:spLocks noGrp="1"/>
          </p:cNvSpPr>
          <p:nvPr>
            <p:ph type="body" idx="3"/>
          </p:nvPr>
        </p:nvSpPr>
        <p:spPr>
          <a:xfrm>
            <a:off x="9251003" y="3581845"/>
            <a:ext cx="2638000" cy="2638000"/>
          </a:xfrm>
          <a:prstGeom prst="ellipse">
            <a:avLst/>
          </a:prstGeom>
          <a:solidFill>
            <a:srgbClr val="000000">
              <a:alpha val="86670"/>
            </a:srgbClr>
          </a:solidFill>
          <a:ln>
            <a:noFill/>
          </a:ln>
        </p:spPr>
        <p:txBody>
          <a:bodyPr spcFirstLastPara="1" wrap="square" lIns="68575" tIns="34275" rIns="68575" bIns="34275" anchor="ctr" anchorCtr="0">
            <a:noAutofit/>
          </a:bodyPr>
          <a:lstStyle>
            <a:lvl1pPr marL="609585" lvl="0" indent="-304792" algn="ctr" rtl="0">
              <a:lnSpc>
                <a:spcPct val="100000"/>
              </a:lnSpc>
              <a:spcBef>
                <a:spcPts val="1067"/>
              </a:spcBef>
              <a:spcAft>
                <a:spcPts val="0"/>
              </a:spcAft>
              <a:buSzPts val="1900"/>
              <a:buNone/>
              <a:defRPr sz="2533">
                <a:solidFill>
                  <a:schemeClr val="lt1"/>
                </a:solidFill>
                <a:latin typeface="Calibri"/>
                <a:ea typeface="Calibri"/>
                <a:cs typeface="Calibri"/>
                <a:sym typeface="Calibri"/>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96" name="Google Shape;396;p5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7" name="Google Shape;397;p5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8" name="Google Shape;398;p5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8228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99"/>
        <p:cNvGrpSpPr/>
        <p:nvPr/>
      </p:nvGrpSpPr>
      <p:grpSpPr>
        <a:xfrm>
          <a:off x="0" y="0"/>
          <a:ext cx="0" cy="0"/>
          <a:chOff x="0" y="0"/>
          <a:chExt cx="0" cy="0"/>
        </a:xfrm>
      </p:grpSpPr>
      <p:sp>
        <p:nvSpPr>
          <p:cNvPr id="400" name="Google Shape;400;p55"/>
          <p:cNvSpPr>
            <a:spLocks noGrp="1"/>
          </p:cNvSpPr>
          <p:nvPr>
            <p:ph type="pic" idx="2"/>
          </p:nvPr>
        </p:nvSpPr>
        <p:spPr>
          <a:xfrm>
            <a:off x="0" y="0"/>
            <a:ext cx="12192000" cy="6858000"/>
          </a:xfrm>
          <a:prstGeom prst="rect">
            <a:avLst/>
          </a:prstGeom>
          <a:noFill/>
          <a:ln>
            <a:noFill/>
          </a:ln>
        </p:spPr>
      </p:sp>
      <p:sp>
        <p:nvSpPr>
          <p:cNvPr id="401" name="Google Shape;401;p55"/>
          <p:cNvSpPr txBox="1">
            <a:spLocks noGrp="1"/>
          </p:cNvSpPr>
          <p:nvPr>
            <p:ph type="title"/>
          </p:nvPr>
        </p:nvSpPr>
        <p:spPr>
          <a:xfrm>
            <a:off x="2299475" y="1609867"/>
            <a:ext cx="7593200" cy="3638400"/>
          </a:xfrm>
          <a:prstGeom prst="rect">
            <a:avLst/>
          </a:prstGeom>
          <a:solidFill>
            <a:srgbClr val="003865">
              <a:alpha val="86670"/>
            </a:srgbClr>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5300"/>
              <a:buFont typeface="Calibri"/>
              <a:buNone/>
              <a:defRPr sz="7066">
                <a:solidFill>
                  <a:schemeClr val="lt1"/>
                </a:solidFill>
              </a:defRPr>
            </a:lvl1pPr>
            <a:lvl2pPr lvl="1" algn="l" rtl="0">
              <a:lnSpc>
                <a:spcPct val="100000"/>
              </a:lnSpc>
              <a:spcBef>
                <a:spcPts val="1067"/>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2" name="Google Shape;402;p55"/>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3" name="Google Shape;403;p55"/>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4" name="Google Shape;404;p55"/>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08562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5"/>
        <p:cNvGrpSpPr/>
        <p:nvPr/>
      </p:nvGrpSpPr>
      <p:grpSpPr>
        <a:xfrm>
          <a:off x="0" y="0"/>
          <a:ext cx="0" cy="0"/>
          <a:chOff x="0" y="0"/>
          <a:chExt cx="0" cy="0"/>
        </a:xfrm>
      </p:grpSpPr>
      <p:sp>
        <p:nvSpPr>
          <p:cNvPr id="406" name="Google Shape;406;p56"/>
          <p:cNvSpPr txBox="1">
            <a:spLocks noGrp="1"/>
          </p:cNvSpPr>
          <p:nvPr>
            <p:ph type="title"/>
          </p:nvPr>
        </p:nvSpPr>
        <p:spPr>
          <a:xfrm>
            <a:off x="838200" y="1389685"/>
            <a:ext cx="10515600" cy="1341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5300"/>
              <a:buFont typeface="Calibri"/>
              <a:buNone/>
              <a:defRPr sz="7066">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 name="Google Shape;407;p56"/>
          <p:cNvSpPr txBox="1">
            <a:spLocks noGrp="1"/>
          </p:cNvSpPr>
          <p:nvPr>
            <p:ph type="body" idx="1"/>
          </p:nvPr>
        </p:nvSpPr>
        <p:spPr>
          <a:xfrm>
            <a:off x="838200" y="2925699"/>
            <a:ext cx="10515600" cy="26732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0"/>
              </a:spcBef>
              <a:spcAft>
                <a:spcPts val="0"/>
              </a:spcAft>
              <a:buClr>
                <a:schemeClr val="lt1"/>
              </a:buClr>
              <a:buSzPts val="1900"/>
              <a:buFont typeface="Arial"/>
              <a:buNone/>
              <a:defRPr>
                <a:solidFill>
                  <a:schemeClr val="lt1"/>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08" name="Google Shape;408;p56"/>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9" name="Google Shape;409;p56"/>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0" name="Google Shape;410;p56"/>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56915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411"/>
        <p:cNvGrpSpPr/>
        <p:nvPr/>
      </p:nvGrpSpPr>
      <p:grpSpPr>
        <a:xfrm>
          <a:off x="0" y="0"/>
          <a:ext cx="0" cy="0"/>
          <a:chOff x="0" y="0"/>
          <a:chExt cx="0" cy="0"/>
        </a:xfrm>
      </p:grpSpPr>
      <p:sp>
        <p:nvSpPr>
          <p:cNvPr id="412" name="Google Shape;412;p57"/>
          <p:cNvSpPr txBox="1">
            <a:spLocks noGrp="1"/>
          </p:cNvSpPr>
          <p:nvPr>
            <p:ph type="title"/>
          </p:nvPr>
        </p:nvSpPr>
        <p:spPr>
          <a:xfrm>
            <a:off x="0" y="1389685"/>
            <a:ext cx="12192000" cy="1341200"/>
          </a:xfrm>
          <a:prstGeom prst="rect">
            <a:avLst/>
          </a:prstGeom>
          <a:solidFill>
            <a:schemeClr val="dk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5300"/>
              <a:buFont typeface="Calibri"/>
              <a:buNone/>
              <a:defRPr sz="7066">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3" name="Google Shape;413;p57"/>
          <p:cNvSpPr txBox="1">
            <a:spLocks noGrp="1"/>
          </p:cNvSpPr>
          <p:nvPr>
            <p:ph type="body" idx="1"/>
          </p:nvPr>
        </p:nvSpPr>
        <p:spPr>
          <a:xfrm>
            <a:off x="838200" y="2925699"/>
            <a:ext cx="10515600" cy="26732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0"/>
              </a:spcBef>
              <a:spcAft>
                <a:spcPts val="0"/>
              </a:spcAft>
              <a:buSzPts val="1900"/>
              <a:buFont typeface="Arial"/>
              <a:buNone/>
              <a:defRPr>
                <a:solidFill>
                  <a:schemeClr val="dk1"/>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14" name="Google Shape;414;p57"/>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5" name="Google Shape;415;p57"/>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6" name="Google Shape;416;p57"/>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9313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417"/>
        <p:cNvGrpSpPr/>
        <p:nvPr/>
      </p:nvGrpSpPr>
      <p:grpSpPr>
        <a:xfrm>
          <a:off x="0" y="0"/>
          <a:ext cx="0" cy="0"/>
          <a:chOff x="0" y="0"/>
          <a:chExt cx="0" cy="0"/>
        </a:xfrm>
      </p:grpSpPr>
      <p:sp>
        <p:nvSpPr>
          <p:cNvPr id="418" name="Google Shape;418;p58"/>
          <p:cNvSpPr>
            <a:spLocks noGrp="1"/>
          </p:cNvSpPr>
          <p:nvPr>
            <p:ph type="pic" idx="2"/>
          </p:nvPr>
        </p:nvSpPr>
        <p:spPr>
          <a:xfrm>
            <a:off x="0" y="0"/>
            <a:ext cx="12192000" cy="6858000"/>
          </a:xfrm>
          <a:prstGeom prst="rect">
            <a:avLst/>
          </a:prstGeom>
          <a:noFill/>
          <a:ln>
            <a:noFill/>
          </a:ln>
        </p:spPr>
      </p:sp>
      <p:sp>
        <p:nvSpPr>
          <p:cNvPr id="419" name="Google Shape;419;p58"/>
          <p:cNvSpPr txBox="1">
            <a:spLocks noGrp="1"/>
          </p:cNvSpPr>
          <p:nvPr>
            <p:ph type="title"/>
          </p:nvPr>
        </p:nvSpPr>
        <p:spPr>
          <a:xfrm>
            <a:off x="838200" y="1389685"/>
            <a:ext cx="10515600" cy="1341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5300"/>
              <a:buFont typeface="Calibri"/>
              <a:buNone/>
              <a:defRPr sz="7066">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0" name="Google Shape;420;p58"/>
          <p:cNvSpPr txBox="1">
            <a:spLocks noGrp="1"/>
          </p:cNvSpPr>
          <p:nvPr>
            <p:ph type="body" idx="1"/>
          </p:nvPr>
        </p:nvSpPr>
        <p:spPr>
          <a:xfrm>
            <a:off x="838200" y="2925699"/>
            <a:ext cx="10515600" cy="26732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0"/>
              </a:spcBef>
              <a:spcAft>
                <a:spcPts val="0"/>
              </a:spcAft>
              <a:buSzPts val="1900"/>
              <a:buNone/>
              <a:defRPr>
                <a:solidFill>
                  <a:schemeClr val="lt1"/>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21" name="Google Shape;421;p5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2" name="Google Shape;422;p5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3" name="Google Shape;423;p5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78303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424"/>
        <p:cNvGrpSpPr/>
        <p:nvPr/>
      </p:nvGrpSpPr>
      <p:grpSpPr>
        <a:xfrm>
          <a:off x="0" y="0"/>
          <a:ext cx="0" cy="0"/>
          <a:chOff x="0" y="0"/>
          <a:chExt cx="0" cy="0"/>
        </a:xfrm>
      </p:grpSpPr>
      <p:sp>
        <p:nvSpPr>
          <p:cNvPr id="425" name="Google Shape;425;p59"/>
          <p:cNvSpPr>
            <a:spLocks noGrp="1"/>
          </p:cNvSpPr>
          <p:nvPr>
            <p:ph type="pic" idx="2"/>
          </p:nvPr>
        </p:nvSpPr>
        <p:spPr>
          <a:xfrm>
            <a:off x="0" y="0"/>
            <a:ext cx="12192000" cy="6858000"/>
          </a:xfrm>
          <a:prstGeom prst="rect">
            <a:avLst/>
          </a:prstGeom>
          <a:noFill/>
          <a:ln>
            <a:noFill/>
          </a:ln>
        </p:spPr>
      </p:sp>
      <p:sp>
        <p:nvSpPr>
          <p:cNvPr id="426" name="Google Shape;426;p59"/>
          <p:cNvSpPr>
            <a:spLocks noGrp="1"/>
          </p:cNvSpPr>
          <p:nvPr>
            <p:ph type="title"/>
          </p:nvPr>
        </p:nvSpPr>
        <p:spPr>
          <a:xfrm>
            <a:off x="5424139" y="624469"/>
            <a:ext cx="5198400" cy="5072400"/>
          </a:xfrm>
          <a:prstGeom prst="ellipse">
            <a:avLst/>
          </a:prstGeom>
          <a:solidFill>
            <a:schemeClr val="lt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4500"/>
              <a:buFont typeface="Calibri"/>
              <a:buNone/>
              <a:defRPr sz="60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7" name="Google Shape;427;p59"/>
          <p:cNvSpPr txBox="1">
            <a:spLocks noGrp="1"/>
          </p:cNvSpPr>
          <p:nvPr>
            <p:ph type="body" idx="1"/>
          </p:nvPr>
        </p:nvSpPr>
        <p:spPr>
          <a:xfrm>
            <a:off x="1005465" y="0"/>
            <a:ext cx="3986000" cy="50864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30000"/>
              <a:buNone/>
              <a:defRPr sz="39999" i="0">
                <a:solidFill>
                  <a:schemeClr val="lt1"/>
                </a:solidFill>
              </a:defRPr>
            </a:lvl1pPr>
            <a:lvl2pPr marL="1219170" lvl="1" indent="-304792" algn="l" rtl="0">
              <a:lnSpc>
                <a:spcPct val="100000"/>
              </a:lnSpc>
              <a:spcBef>
                <a:spcPts val="533"/>
              </a:spcBef>
              <a:spcAft>
                <a:spcPts val="0"/>
              </a:spcAft>
              <a:buSzPts val="1600"/>
              <a:buNone/>
              <a:defRPr/>
            </a:lvl2pPr>
            <a:lvl3pPr marL="1828754" lvl="2" indent="-304792" algn="l" rtl="0">
              <a:lnSpc>
                <a:spcPct val="100000"/>
              </a:lnSpc>
              <a:spcBef>
                <a:spcPts val="1067"/>
              </a:spcBef>
              <a:spcAft>
                <a:spcPts val="0"/>
              </a:spcAft>
              <a:buSzPts val="1300"/>
              <a:buNone/>
              <a:defRPr/>
            </a:lvl3pPr>
            <a:lvl4pPr marL="2438339" lvl="3" indent="-304792" algn="l" rtl="0">
              <a:lnSpc>
                <a:spcPct val="100000"/>
              </a:lnSpc>
              <a:spcBef>
                <a:spcPts val="1067"/>
              </a:spcBef>
              <a:spcAft>
                <a:spcPts val="0"/>
              </a:spcAft>
              <a:buSzPts val="1300"/>
              <a:buNone/>
              <a:defRPr/>
            </a:lvl4pPr>
            <a:lvl5pPr marL="3047924" lvl="4" indent="-304792" algn="l" rtl="0">
              <a:lnSpc>
                <a:spcPct val="100000"/>
              </a:lnSpc>
              <a:spcBef>
                <a:spcPts val="1067"/>
              </a:spcBef>
              <a:spcAft>
                <a:spcPts val="0"/>
              </a:spcAft>
              <a:buSzPts val="1300"/>
              <a:buNone/>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28" name="Google Shape;428;p59"/>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9" name="Google Shape;429;p59"/>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0" name="Google Shape;430;p59"/>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57484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31"/>
        <p:cNvGrpSpPr/>
        <p:nvPr/>
      </p:nvGrpSpPr>
      <p:grpSpPr>
        <a:xfrm>
          <a:off x="0" y="0"/>
          <a:ext cx="0" cy="0"/>
          <a:chOff x="0" y="0"/>
          <a:chExt cx="0" cy="0"/>
        </a:xfrm>
      </p:grpSpPr>
      <p:sp>
        <p:nvSpPr>
          <p:cNvPr id="432" name="Google Shape;432;p60"/>
          <p:cNvSpPr>
            <a:spLocks noGrp="1"/>
          </p:cNvSpPr>
          <p:nvPr>
            <p:ph type="title"/>
          </p:nvPr>
        </p:nvSpPr>
        <p:spPr>
          <a:xfrm>
            <a:off x="5424139" y="624469"/>
            <a:ext cx="5198400" cy="5072400"/>
          </a:xfrm>
          <a:prstGeom prst="ellipse">
            <a:avLst/>
          </a:prstGeom>
          <a:solidFill>
            <a:schemeClr val="lt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4500"/>
              <a:buFont typeface="Calibri"/>
              <a:buNone/>
              <a:defRPr sz="60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3" name="Google Shape;433;p60"/>
          <p:cNvSpPr txBox="1">
            <a:spLocks noGrp="1"/>
          </p:cNvSpPr>
          <p:nvPr>
            <p:ph type="body" idx="1"/>
          </p:nvPr>
        </p:nvSpPr>
        <p:spPr>
          <a:xfrm>
            <a:off x="1005465" y="0"/>
            <a:ext cx="3986000" cy="5086400"/>
          </a:xfrm>
          <a:prstGeom prst="rect">
            <a:avLst/>
          </a:prstGeom>
          <a:noFill/>
          <a:ln>
            <a:noFill/>
          </a:ln>
        </p:spPr>
        <p:txBody>
          <a:bodyPr spcFirstLastPara="1" wrap="square" lIns="68575" tIns="34275" rIns="68575" bIns="34275" anchor="t" anchorCtr="0">
            <a:noAutofit/>
          </a:bodyPr>
          <a:lstStyle>
            <a:lvl1pPr marL="609585" lvl="0" indent="-304792" algn="ctr" rtl="0">
              <a:lnSpc>
                <a:spcPct val="100000"/>
              </a:lnSpc>
              <a:spcBef>
                <a:spcPts val="0"/>
              </a:spcBef>
              <a:spcAft>
                <a:spcPts val="0"/>
              </a:spcAft>
              <a:buSzPts val="30000"/>
              <a:buNone/>
              <a:defRPr sz="39999" i="0">
                <a:solidFill>
                  <a:schemeClr val="lt1"/>
                </a:solidFill>
              </a:defRPr>
            </a:lvl1pPr>
            <a:lvl2pPr marL="1219170" lvl="1" indent="-304792" algn="l" rtl="0">
              <a:lnSpc>
                <a:spcPct val="100000"/>
              </a:lnSpc>
              <a:spcBef>
                <a:spcPts val="533"/>
              </a:spcBef>
              <a:spcAft>
                <a:spcPts val="0"/>
              </a:spcAft>
              <a:buSzPts val="1600"/>
              <a:buNone/>
              <a:defRPr/>
            </a:lvl2pPr>
            <a:lvl3pPr marL="1828754" lvl="2" indent="-304792" algn="l" rtl="0">
              <a:lnSpc>
                <a:spcPct val="100000"/>
              </a:lnSpc>
              <a:spcBef>
                <a:spcPts val="1067"/>
              </a:spcBef>
              <a:spcAft>
                <a:spcPts val="0"/>
              </a:spcAft>
              <a:buSzPts val="1300"/>
              <a:buNone/>
              <a:defRPr/>
            </a:lvl3pPr>
            <a:lvl4pPr marL="2438339" lvl="3" indent="-304792" algn="l" rtl="0">
              <a:lnSpc>
                <a:spcPct val="100000"/>
              </a:lnSpc>
              <a:spcBef>
                <a:spcPts val="1067"/>
              </a:spcBef>
              <a:spcAft>
                <a:spcPts val="0"/>
              </a:spcAft>
              <a:buSzPts val="1300"/>
              <a:buNone/>
              <a:defRPr/>
            </a:lvl4pPr>
            <a:lvl5pPr marL="3047924" lvl="4" indent="-304792" algn="l" rtl="0">
              <a:lnSpc>
                <a:spcPct val="100000"/>
              </a:lnSpc>
              <a:spcBef>
                <a:spcPts val="1067"/>
              </a:spcBef>
              <a:spcAft>
                <a:spcPts val="0"/>
              </a:spcAft>
              <a:buSzPts val="1300"/>
              <a:buNone/>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34" name="Google Shape;434;p60"/>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5" name="Google Shape;435;p60"/>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6" name="Google Shape;436;p60"/>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53580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37"/>
        <p:cNvGrpSpPr/>
        <p:nvPr/>
      </p:nvGrpSpPr>
      <p:grpSpPr>
        <a:xfrm>
          <a:off x="0" y="0"/>
          <a:ext cx="0" cy="0"/>
          <a:chOff x="0" y="0"/>
          <a:chExt cx="0" cy="0"/>
        </a:xfrm>
      </p:grpSpPr>
      <p:sp>
        <p:nvSpPr>
          <p:cNvPr id="438" name="Google Shape;438;p61"/>
          <p:cNvSpPr txBox="1">
            <a:spLocks noGrp="1"/>
          </p:cNvSpPr>
          <p:nvPr>
            <p:ph type="title"/>
          </p:nvPr>
        </p:nvSpPr>
        <p:spPr>
          <a:xfrm>
            <a:off x="838200" y="2212733"/>
            <a:ext cx="10515600" cy="147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5300"/>
              <a:buFont typeface="Calibri"/>
              <a:buNone/>
              <a:defRPr sz="7066">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9" name="Google Shape;439;p61"/>
          <p:cNvSpPr txBox="1">
            <a:spLocks noGrp="1"/>
          </p:cNvSpPr>
          <p:nvPr>
            <p:ph type="body" idx="1"/>
          </p:nvPr>
        </p:nvSpPr>
        <p:spPr>
          <a:xfrm>
            <a:off x="838200" y="3684897"/>
            <a:ext cx="10515600" cy="25176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0"/>
              </a:spcBef>
              <a:spcAft>
                <a:spcPts val="0"/>
              </a:spcAft>
              <a:buSzPts val="1900"/>
              <a:buNone/>
              <a:defRPr>
                <a:solidFill>
                  <a:schemeClr val="lt1"/>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40" name="Google Shape;440;p61"/>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1" name="Google Shape;441;p61"/>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2" name="Google Shape;442;p61"/>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443" name="Google Shape;443;p61"/>
          <p:cNvSpPr/>
          <p:nvPr/>
        </p:nvSpPr>
        <p:spPr>
          <a:xfrm>
            <a:off x="0" y="0"/>
            <a:ext cx="12192000" cy="16516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444" name="Google Shape;444;p61" descr="Minnesota IT Services Geospatial Information Office logo"/>
          <p:cNvPicPr preferRelativeResize="0"/>
          <p:nvPr/>
        </p:nvPicPr>
        <p:blipFill rotWithShape="1">
          <a:blip r:embed="rId2">
            <a:alphaModFix/>
          </a:blip>
          <a:srcRect/>
          <a:stretch/>
        </p:blipFill>
        <p:spPr>
          <a:xfrm>
            <a:off x="7169554" y="53188"/>
            <a:ext cx="4492037" cy="1621624"/>
          </a:xfrm>
          <a:prstGeom prst="rect">
            <a:avLst/>
          </a:prstGeom>
          <a:noFill/>
          <a:ln>
            <a:noFill/>
          </a:ln>
        </p:spPr>
      </p:pic>
    </p:spTree>
    <p:extLst>
      <p:ext uri="{BB962C8B-B14F-4D97-AF65-F5344CB8AC3E}">
        <p14:creationId xmlns:p14="http://schemas.microsoft.com/office/powerpoint/2010/main" val="26511121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45"/>
        <p:cNvGrpSpPr/>
        <p:nvPr/>
      </p:nvGrpSpPr>
      <p:grpSpPr>
        <a:xfrm>
          <a:off x="0" y="0"/>
          <a:ext cx="0" cy="0"/>
          <a:chOff x="0" y="0"/>
          <a:chExt cx="0" cy="0"/>
        </a:xfrm>
      </p:grpSpPr>
      <p:sp>
        <p:nvSpPr>
          <p:cNvPr id="446" name="Google Shape;446;p62"/>
          <p:cNvSpPr txBox="1">
            <a:spLocks noGrp="1"/>
          </p:cNvSpPr>
          <p:nvPr>
            <p:ph type="title"/>
          </p:nvPr>
        </p:nvSpPr>
        <p:spPr>
          <a:xfrm>
            <a:off x="0" y="1651380"/>
            <a:ext cx="12192000" cy="1733600"/>
          </a:xfrm>
          <a:prstGeom prst="rect">
            <a:avLst/>
          </a:prstGeom>
          <a:solidFill>
            <a:schemeClr val="dk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5300"/>
              <a:buFont typeface="Calibri"/>
              <a:buNone/>
              <a:defRPr sz="7066">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7" name="Google Shape;447;p62"/>
          <p:cNvSpPr txBox="1">
            <a:spLocks noGrp="1"/>
          </p:cNvSpPr>
          <p:nvPr>
            <p:ph type="body" idx="1"/>
          </p:nvPr>
        </p:nvSpPr>
        <p:spPr>
          <a:xfrm>
            <a:off x="838200" y="3521123"/>
            <a:ext cx="10515600" cy="2681600"/>
          </a:xfrm>
          <a:prstGeom prst="rect">
            <a:avLst/>
          </a:prstGeom>
          <a:noFill/>
          <a:ln>
            <a:noFill/>
          </a:ln>
        </p:spPr>
        <p:txBody>
          <a:bodyPr spcFirstLastPara="1" wrap="square" lIns="68575" tIns="34275" rIns="68575" bIns="34275" anchor="ctr" anchorCtr="0">
            <a:noAutofit/>
          </a:bodyPr>
          <a:lstStyle>
            <a:lvl1pPr marL="609585" lvl="0" indent="-304792" algn="ctr" rtl="0">
              <a:lnSpc>
                <a:spcPct val="100000"/>
              </a:lnSpc>
              <a:spcBef>
                <a:spcPts val="0"/>
              </a:spcBef>
              <a:spcAft>
                <a:spcPts val="0"/>
              </a:spcAft>
              <a:buSzPts val="1900"/>
              <a:buNone/>
              <a:defRPr>
                <a:solidFill>
                  <a:schemeClr val="dk1"/>
                </a:solidFill>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48" name="Google Shape;448;p62"/>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9" name="Google Shape;449;p62"/>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0" name="Google Shape;450;p62"/>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451" name="Google Shape;451;p62"/>
          <p:cNvSpPr/>
          <p:nvPr/>
        </p:nvSpPr>
        <p:spPr>
          <a:xfrm>
            <a:off x="0" y="0"/>
            <a:ext cx="12192000" cy="16516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452" name="Google Shape;452;p62" descr="Minnesota IT Services Geospatial Information Office logo"/>
          <p:cNvPicPr preferRelativeResize="0"/>
          <p:nvPr/>
        </p:nvPicPr>
        <p:blipFill rotWithShape="1">
          <a:blip r:embed="rId2">
            <a:alphaModFix/>
          </a:blip>
          <a:srcRect/>
          <a:stretch/>
        </p:blipFill>
        <p:spPr>
          <a:xfrm>
            <a:off x="7169554" y="53188"/>
            <a:ext cx="4492037" cy="1621624"/>
          </a:xfrm>
          <a:prstGeom prst="rect">
            <a:avLst/>
          </a:prstGeom>
          <a:noFill/>
          <a:ln>
            <a:noFill/>
          </a:ln>
        </p:spPr>
      </p:pic>
    </p:spTree>
    <p:extLst>
      <p:ext uri="{BB962C8B-B14F-4D97-AF65-F5344CB8AC3E}">
        <p14:creationId xmlns:p14="http://schemas.microsoft.com/office/powerpoint/2010/main" val="24397562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5/26/2022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34195843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5/26/2022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42929735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8264844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5/26/2022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156294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5/26/2022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429226030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5/26/2022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287432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5/26/2022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7698724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5/26/2022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980327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5/26/2022</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561879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5/26/2022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12854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5/26/2022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60230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5/26/2022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19221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5/26/2022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3221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5/26/2022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1662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5/26/2022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368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5/26/2022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5/26/2022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78966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5/26/2022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0940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5/26/2022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09480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5/26/2022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13616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5/26/2022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419168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5/26/2022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345592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5/26/2022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16872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5/26/2022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721303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5/26/2022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607141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5/26/2022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8077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5/26/2022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5/26/2022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45543244"/>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4114540197"/>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959315310"/>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011585890"/>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94496699"/>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5/26/2022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36219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992212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147209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5/26/2022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6936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12603257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5/26/2022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32118928"/>
      </p:ext>
    </p:extLst>
  </p:cSld>
  <p:clrMapOvr>
    <a:masterClrMapping/>
  </p:clrMapOvr>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5/26/2022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22640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796488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9915360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5/26/2022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8565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5/26/2022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38180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5/26/2022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49567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5/26/2022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13779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439795"/>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98724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5/26/2022</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688866043"/>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535765134"/>
      </p:ext>
    </p:extLst>
  </p:cSld>
  <p:clrMapOvr>
    <a:masterClrMapping/>
  </p:clrMapOvr>
  <p:hf sldNum="0"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23921001"/>
      </p:ext>
    </p:extLst>
  </p:cSld>
  <p:clrMapOvr>
    <a:masterClrMapping/>
  </p:clrMapOvr>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5/26/2022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9158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5/26/2022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0321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5/26/2022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6855812"/>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5/26/2022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0539560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5/26/2022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4270443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31057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5/26/2022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92141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5/26/2022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5/26/2022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5/26/2022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5/26/2022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5/26/2022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5/26/2022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5/26/2022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5/26/2022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5/26/2022</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5/26/2022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5/26/2022</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5/26/2022</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5/26/2022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5/26/2022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5/26/2022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theme" Target="../theme/theme10.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3" Type="http://schemas.openxmlformats.org/officeDocument/2006/relationships/slideLayout" Target="../slideLayouts/slideLayout237.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theme" Target="../theme/theme11.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3"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5.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theme" Target="../theme/theme7.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8.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5/26/2022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49250" algn="l" rtl="0">
              <a:lnSpc>
                <a:spcPct val="100000"/>
              </a:lnSpc>
              <a:spcBef>
                <a:spcPts val="800"/>
              </a:spcBef>
              <a:spcAft>
                <a:spcPts val="0"/>
              </a:spcAft>
              <a:buClr>
                <a:schemeClr val="accent1"/>
              </a:buClr>
              <a:buSzPts val="1900"/>
              <a:buFont typeface="Arial"/>
              <a:buChar char="•"/>
              <a:defRPr sz="19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80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80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0827455"/>
      </p:ext>
    </p:extLst>
  </p:cSld>
  <p:clrMap bg1="lt1" tx1="dk1" bg2="dk2" tx2="lt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 id="2147484225" r:id="rId21"/>
    <p:sldLayoutId id="2147484226" r:id="rId22"/>
    <p:sldLayoutId id="2147484227" r:id="rId23"/>
    <p:sldLayoutId id="2147484228" r:id="rId24"/>
    <p:sldLayoutId id="2147484229" r:id="rId25"/>
    <p:sldLayoutId id="2147484230" r:id="rId26"/>
    <p:sldLayoutId id="2147484231" r:id="rId27"/>
    <p:sldLayoutId id="2147484232" r:id="rId28"/>
    <p:sldLayoutId id="2147484233" r:id="rId29"/>
    <p:sldLayoutId id="2147484234" r:id="rId30"/>
    <p:sldLayoutId id="2147484235" r:id="rId31"/>
    <p:sldLayoutId id="2147484236" r:id="rId32"/>
    <p:sldLayoutId id="2147484237" r:id="rId33"/>
    <p:sldLayoutId id="2147484238" r:id="rId34"/>
    <p:sldLayoutId id="2147484239" r:id="rId35"/>
    <p:sldLayoutId id="2147484240" r:id="rId36"/>
    <p:sldLayoutId id="2147484241" r:id="rId37"/>
    <p:sldLayoutId id="2147484242" r:id="rId38"/>
    <p:sldLayoutId id="2147484243" r:id="rId39"/>
    <p:sldLayoutId id="2147484244" r:id="rId40"/>
    <p:sldLayoutId id="2147484245" r:id="rId41"/>
    <p:sldLayoutId id="2147484246" r:id="rId42"/>
    <p:sldLayoutId id="2147484247" r:id="rId43"/>
    <p:sldLayoutId id="2147484248" r:id="rId44"/>
    <p:sldLayoutId id="2147484249" r:id="rId45"/>
    <p:sldLayoutId id="2147484250" r:id="rId46"/>
    <p:sldLayoutId id="2147484251" r:id="rId47"/>
    <p:sldLayoutId id="2147484252" r:id="rId48"/>
    <p:sldLayoutId id="2147484253"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5/26/2022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808294"/>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 id="2147484279" r:id="rId25"/>
    <p:sldLayoutId id="2147484280" r:id="rId26"/>
    <p:sldLayoutId id="2147484281" r:id="rId27"/>
    <p:sldLayoutId id="2147484282" r:id="rId28"/>
    <p:sldLayoutId id="2147484283" r:id="rId29"/>
    <p:sldLayoutId id="2147484284" r:id="rId30"/>
    <p:sldLayoutId id="2147484285" r:id="rId31"/>
    <p:sldLayoutId id="2147484286" r:id="rId32"/>
    <p:sldLayoutId id="2147484287" r:id="rId33"/>
    <p:sldLayoutId id="2147484288" r:id="rId34"/>
    <p:sldLayoutId id="2147484289" r:id="rId35"/>
    <p:sldLayoutId id="2147484290" r:id="rId36"/>
    <p:sldLayoutId id="2147484291" r:id="rId37"/>
    <p:sldLayoutId id="2147484292" r:id="rId38"/>
    <p:sldLayoutId id="2147484293" r:id="rId39"/>
    <p:sldLayoutId id="2147484294" r:id="rId40"/>
    <p:sldLayoutId id="2147484295" r:id="rId41"/>
    <p:sldLayoutId id="2147484296" r:id="rId42"/>
    <p:sldLayoutId id="2147484297" r:id="rId43"/>
    <p:sldLayoutId id="2147484298" r:id="rId44"/>
    <p:sldLayoutId id="2147484299" r:id="rId45"/>
    <p:sldLayoutId id="2147484300" r:id="rId46"/>
    <p:sldLayoutId id="2147484301" r:id="rId47"/>
    <p:sldLayoutId id="2147484302" r:id="rId48"/>
    <p:sldLayoutId id="2147484303" r:id="rId49"/>
    <p:sldLayoutId id="2147484304" r:id="rId50"/>
    <p:sldLayoutId id="2147484305" r:id="rId51"/>
    <p:sldLayoutId id="2147484306" r:id="rId52"/>
    <p:sldLayoutId id="2147484307" r:id="rId53"/>
    <p:sldLayoutId id="2147484308" r:id="rId54"/>
    <p:sldLayoutId id="2147484309" r:id="rId5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dt" idx="10"/>
          </p:nvPr>
        </p:nvSpPr>
        <p:spPr>
          <a:xfrm>
            <a:off x="609600" y="6356351"/>
            <a:ext cx="81280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8246324"/>
      </p:ext>
    </p:extLst>
  </p:cSld>
  <p:clrMap bg1="lt1" tx1="dk1" bg2="dk2"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6"/>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6"/>
          <p:cNvSpPr txBox="1">
            <a:spLocks noGrp="1"/>
          </p:cNvSpPr>
          <p:nvPr>
            <p:ph type="dt" idx="10"/>
          </p:nvPr>
        </p:nvSpPr>
        <p:spPr>
          <a:xfrm>
            <a:off x="609600" y="6356351"/>
            <a:ext cx="81279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33954839"/>
      </p:ext>
    </p:extLst>
  </p:cSld>
  <p:clrMap bg1="lt1" tx1="dk1" bg2="dk2" tx2="lt2" accent1="accent1" accent2="accent2" accent3="accent3" accent4="accent4" accent5="accent5" accent6="accent6" hlink="hlink" folHlink="folHlink"/>
  <p:sldLayoutIdLst>
    <p:sldLayoutId id="214748420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8" Type="http://schemas.openxmlformats.org/officeDocument/2006/relationships/hyperlink" Target="https://www.mngeo.state.mn.us/workgroup/archiving/archiving_pilot_workgroup_workplan.pdf" TargetMode="External"/><Relationship Id="rId3" Type="http://schemas.openxmlformats.org/officeDocument/2006/relationships/hyperlink" Target="https://www.mngeo.state.mn.us/workgroup/archiving/archiving_workgroup_charter.pdf" TargetMode="External"/><Relationship Id="rId7" Type="http://schemas.openxmlformats.org/officeDocument/2006/relationships/hyperlink" Target="https://www.mngeo.state.mn.us/workgroup/archiving/archiving_pilot_workgroup_charter.pdf" TargetMode="External"/><Relationship Id="rId2" Type="http://schemas.openxmlformats.org/officeDocument/2006/relationships/notesSlide" Target="../notesSlides/notesSlide9.xml"/><Relationship Id="rId1" Type="http://schemas.openxmlformats.org/officeDocument/2006/relationships/slideLayout" Target="../slideLayouts/slideLayout136.xml"/><Relationship Id="rId6" Type="http://schemas.openxmlformats.org/officeDocument/2006/relationships/hyperlink" Target="https://www.mngeo.state.mn.us/workgroup/archiving/archiving_implementation_workgroup_workplan.pdf" TargetMode="External"/><Relationship Id="rId5" Type="http://schemas.openxmlformats.org/officeDocument/2006/relationships/hyperlink" Target="https://www.mngeo.state.mn.us/workgroup/archiving/archiving_implementation_workgroup_charter.pdf" TargetMode="External"/><Relationship Id="rId10" Type="http://schemas.openxmlformats.org/officeDocument/2006/relationships/hyperlink" Target="https://drive.google.com/file/d/1wQxOYnwwMdd1LSh8owZLrhvVGRNU2o04/view?usp=sharing" TargetMode="External"/><Relationship Id="rId4" Type="http://schemas.openxmlformats.org/officeDocument/2006/relationships/hyperlink" Target="https://www.mngeo.state.mn.us/workgroup/archiving/archiving_workgroup_workplan.pdf" TargetMode="External"/><Relationship Id="rId9" Type="http://schemas.openxmlformats.org/officeDocument/2006/relationships/hyperlink" Target="https://drive.google.com/file/d/1i928GgTt2pxtxLKB96_wam5vW5ShXA3b/view?usp=shar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4.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1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3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sv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1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mngeo.state.mn.us/chouse/criticalinfrastructure.html" TargetMode="External"/><Relationship Id="rId2" Type="http://schemas.openxmlformats.org/officeDocument/2006/relationships/hyperlink" Target="https://gisdata.mn.gov/dataset/struc-law-enforce-mn"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91.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9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36.xml"/><Relationship Id="rId4" Type="http://schemas.openxmlformats.org/officeDocument/2006/relationships/hyperlink" Target="https://maps.dnr.state.mn.us/airphotos/usda/cit/y1940/cit03071.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6.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25, 2022</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5"/>
          <p:cNvSpPr txBox="1">
            <a:spLocks noGrp="1"/>
          </p:cNvSpPr>
          <p:nvPr>
            <p:ph type="title"/>
          </p:nvPr>
        </p:nvSpPr>
        <p:spPr>
          <a:xfrm>
            <a:off x="838200" y="152400"/>
            <a:ext cx="10515600" cy="914400"/>
          </a:xfrm>
          <a:prstGeom prst="rect">
            <a:avLst/>
          </a:prstGeom>
          <a:noFill/>
          <a:ln>
            <a:noFill/>
          </a:ln>
        </p:spPr>
        <p:txBody>
          <a:bodyPr spcFirstLastPara="1" wrap="square" lIns="91433" tIns="45700" rIns="91433" bIns="45700" anchor="ctr" anchorCtr="0">
            <a:noAutofit/>
          </a:bodyPr>
          <a:lstStyle/>
          <a:p>
            <a:pPr algn="ctr"/>
            <a:r>
              <a:rPr lang="en" sz="2800"/>
              <a:t>Archiving Imagery Workgroup </a:t>
            </a:r>
            <a:endParaRPr sz="2800"/>
          </a:p>
          <a:p>
            <a:pPr algn="ctr"/>
            <a:r>
              <a:rPr lang="en"/>
              <a:t>CONTEXT</a:t>
            </a:r>
            <a:endParaRPr/>
          </a:p>
        </p:txBody>
      </p:sp>
      <p:sp>
        <p:nvSpPr>
          <p:cNvPr id="479" name="Google Shape;479;p65"/>
          <p:cNvSpPr txBox="1"/>
          <p:nvPr/>
        </p:nvSpPr>
        <p:spPr>
          <a:xfrm>
            <a:off x="2956900" y="2633867"/>
            <a:ext cx="608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sp>
        <p:nvSpPr>
          <p:cNvPr id="480" name="Google Shape;480;p65"/>
          <p:cNvSpPr txBox="1">
            <a:spLocks noGrp="1"/>
          </p:cNvSpPr>
          <p:nvPr>
            <p:ph type="body" idx="1"/>
          </p:nvPr>
        </p:nvSpPr>
        <p:spPr>
          <a:xfrm>
            <a:off x="415600" y="1536633"/>
            <a:ext cx="11360800" cy="5172400"/>
          </a:xfrm>
          <a:prstGeom prst="rect">
            <a:avLst/>
          </a:prstGeom>
        </p:spPr>
        <p:txBody>
          <a:bodyPr spcFirstLastPara="1" wrap="square" lIns="91433" tIns="45700" rIns="91433" bIns="45700" anchor="t" anchorCtr="0">
            <a:noAutofit/>
          </a:bodyPr>
          <a:lstStyle/>
          <a:p>
            <a:pPr indent="-407076">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Workgroup (2019)</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4">
                  <a:extLst>
                    <a:ext uri="{A12FA001-AC4F-418D-AE19-62706E023703}">
                      <ahyp:hlinkClr xmlns:ahyp="http://schemas.microsoft.com/office/drawing/2018/hyperlinkcolor" val="tx"/>
                    </a:ext>
                  </a:extLst>
                </a:hlinkClick>
              </a:rPr>
              <a:t>Work plan</a:t>
            </a:r>
            <a:endParaRPr sz="1477" b="1">
              <a:solidFill>
                <a:srgbClr val="333333"/>
              </a:solidFill>
              <a:highlight>
                <a:srgbClr val="FFFFFF"/>
              </a:highlight>
              <a:latin typeface="Open Sans"/>
              <a:ea typeface="Open Sans"/>
              <a:cs typeface="Open Sans"/>
              <a:sym typeface="Open Sans"/>
            </a:endParaRPr>
          </a:p>
          <a:p>
            <a:pPr marL="0" indent="0">
              <a:spcBef>
                <a:spcPts val="1333"/>
              </a:spcBef>
              <a:buNone/>
            </a:pPr>
            <a:endParaRPr sz="1477" b="1">
              <a:solidFill>
                <a:srgbClr val="333333"/>
              </a:solidFill>
              <a:highlight>
                <a:srgbClr val="FFFFFF"/>
              </a:highlight>
              <a:latin typeface="Open Sans"/>
              <a:ea typeface="Open Sans"/>
              <a:cs typeface="Open Sans"/>
              <a:sym typeface="Open Sans"/>
            </a:endParaRPr>
          </a:p>
          <a:p>
            <a:pPr indent="-407076">
              <a:spcBef>
                <a:spcPts val="1333"/>
              </a:spcBef>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Implementation Workgroup (2020)</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5">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6">
                  <a:extLst>
                    <a:ext uri="{A12FA001-AC4F-418D-AE19-62706E023703}">
                      <ahyp:hlinkClr xmlns:ahyp="http://schemas.microsoft.com/office/drawing/2018/hyperlinkcolor" val="tx"/>
                    </a:ext>
                  </a:extLst>
                </a:hlinkClick>
              </a:rPr>
              <a:t>Work plan</a:t>
            </a:r>
            <a:endParaRPr sz="1477" b="1">
              <a:solidFill>
                <a:srgbClr val="333333"/>
              </a:solidFill>
              <a:highlight>
                <a:srgbClr val="FFFFFF"/>
              </a:highlight>
              <a:latin typeface="Open Sans"/>
              <a:ea typeface="Open Sans"/>
              <a:cs typeface="Open Sans"/>
              <a:sym typeface="Open Sans"/>
            </a:endParaRPr>
          </a:p>
          <a:p>
            <a:pPr marL="0" indent="0">
              <a:spcBef>
                <a:spcPts val="1333"/>
              </a:spcBef>
              <a:buNone/>
            </a:pPr>
            <a:endParaRPr sz="1477" b="1">
              <a:solidFill>
                <a:srgbClr val="333333"/>
              </a:solidFill>
              <a:highlight>
                <a:srgbClr val="FFFFFF"/>
              </a:highlight>
              <a:latin typeface="Open Sans"/>
              <a:ea typeface="Open Sans"/>
              <a:cs typeface="Open Sans"/>
              <a:sym typeface="Open Sans"/>
            </a:endParaRPr>
          </a:p>
          <a:p>
            <a:pPr indent="-407076">
              <a:spcBef>
                <a:spcPts val="1333"/>
              </a:spcBef>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Pilot Workgroup (2021)</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7">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8">
                  <a:extLst>
                    <a:ext uri="{A12FA001-AC4F-418D-AE19-62706E023703}">
                      <ahyp:hlinkClr xmlns:ahyp="http://schemas.microsoft.com/office/drawing/2018/hyperlinkcolor" val="tx"/>
                    </a:ext>
                  </a:extLst>
                </a:hlinkClick>
              </a:rPr>
              <a:t>Work plan</a:t>
            </a:r>
            <a:endParaRPr sz="1477" u="sng">
              <a:solidFill>
                <a:srgbClr val="0563C1"/>
              </a:solidFill>
              <a:highlight>
                <a:srgbClr val="FFFFFF"/>
              </a:highlight>
              <a:latin typeface="Open Sans"/>
              <a:ea typeface="Open Sans"/>
              <a:cs typeface="Open Sans"/>
              <a:sym typeface="Open Sans"/>
            </a:endParaRPr>
          </a:p>
          <a:p>
            <a:pPr marL="0" indent="0">
              <a:spcBef>
                <a:spcPts val="1333"/>
              </a:spcBef>
              <a:buNone/>
            </a:pPr>
            <a:endParaRPr sz="1477" u="sng">
              <a:solidFill>
                <a:srgbClr val="0563C1"/>
              </a:solidFill>
              <a:highlight>
                <a:srgbClr val="FFFFFF"/>
              </a:highlight>
              <a:latin typeface="Open Sans"/>
              <a:ea typeface="Open Sans"/>
              <a:cs typeface="Open Sans"/>
              <a:sym typeface="Open Sans"/>
            </a:endParaRPr>
          </a:p>
          <a:p>
            <a:pPr indent="-415543">
              <a:lnSpc>
                <a:spcPct val="115000"/>
              </a:lnSpc>
              <a:spcBef>
                <a:spcPts val="1333"/>
              </a:spcBef>
              <a:buClr>
                <a:srgbClr val="333333"/>
              </a:buClr>
              <a:buSzPts val="1308"/>
              <a:buFont typeface="Open Sans"/>
              <a:buAutoNum type="arabicPeriod"/>
            </a:pPr>
            <a:r>
              <a:rPr lang="en" sz="1744" b="1">
                <a:solidFill>
                  <a:srgbClr val="333333"/>
                </a:solidFill>
                <a:highlight>
                  <a:srgbClr val="FFFFFF"/>
                </a:highlight>
                <a:latin typeface="Open Sans"/>
                <a:ea typeface="Open Sans"/>
                <a:cs typeface="Open Sans"/>
                <a:sym typeface="Open Sans"/>
              </a:rPr>
              <a:t>Archiving Imagery Workgroup (2022)</a:t>
            </a:r>
            <a:endParaRPr sz="1744" b="1">
              <a:solidFill>
                <a:srgbClr val="333333"/>
              </a:solidFill>
              <a:highlight>
                <a:srgbClr val="FFFFFF"/>
              </a:highlight>
              <a:latin typeface="Open Sans"/>
              <a:ea typeface="Open Sans"/>
              <a:cs typeface="Open Sans"/>
              <a:sym typeface="Open Sans"/>
            </a:endParaRPr>
          </a:p>
          <a:p>
            <a:pPr lvl="1" indent="-414856">
              <a:spcBef>
                <a:spcPts val="0"/>
              </a:spcBef>
              <a:buSzPts val="1300"/>
              <a:buFont typeface="Open Sans"/>
              <a:buAutoNum type="alphaLcPeriod"/>
            </a:pPr>
            <a:r>
              <a:rPr lang="en" sz="1733" u="sng">
                <a:solidFill>
                  <a:schemeClr val="hlink"/>
                </a:solidFill>
                <a:latin typeface="Open Sans"/>
                <a:ea typeface="Open Sans"/>
                <a:cs typeface="Open Sans"/>
                <a:sym typeface="Open Sans"/>
                <a:hlinkClick r:id="rId9"/>
              </a:rPr>
              <a:t>Proposed Charter</a:t>
            </a:r>
            <a:endParaRPr sz="1477" u="sng">
              <a:solidFill>
                <a:srgbClr val="0563C1"/>
              </a:solidFill>
              <a:highlight>
                <a:schemeClr val="lt1"/>
              </a:highlight>
              <a:latin typeface="Open Sans"/>
              <a:ea typeface="Open Sans"/>
              <a:cs typeface="Open Sans"/>
              <a:sym typeface="Open Sans"/>
            </a:endParaRPr>
          </a:p>
          <a:p>
            <a:pPr lvl="1" indent="-414856">
              <a:spcBef>
                <a:spcPts val="0"/>
              </a:spcBef>
              <a:buSzPts val="1300"/>
              <a:buFont typeface="Open Sans"/>
              <a:buAutoNum type="alphaLcPeriod"/>
            </a:pPr>
            <a:r>
              <a:rPr lang="en" sz="1733" u="sng">
                <a:solidFill>
                  <a:schemeClr val="hlink"/>
                </a:solidFill>
                <a:latin typeface="Open Sans"/>
                <a:ea typeface="Open Sans"/>
                <a:cs typeface="Open Sans"/>
                <a:sym typeface="Open Sans"/>
                <a:hlinkClick r:id="rId10"/>
              </a:rPr>
              <a:t>Proposed Work plan</a:t>
            </a:r>
            <a:endParaRPr sz="1544" b="1">
              <a:solidFill>
                <a:srgbClr val="0563C1"/>
              </a:solidFill>
              <a:highlight>
                <a:srgbClr val="FFFFFF"/>
              </a:highlight>
              <a:latin typeface="Open Sans"/>
              <a:ea typeface="Open Sans"/>
              <a:cs typeface="Open Sans"/>
              <a:sym typeface="Open Sans"/>
            </a:endParaRPr>
          </a:p>
          <a:p>
            <a:pPr marL="0" indent="0">
              <a:buNone/>
            </a:pPr>
            <a:r>
              <a:rPr lang="en"/>
              <a:t>	</a:t>
            </a:r>
            <a:endParaRPr/>
          </a:p>
        </p:txBody>
      </p:sp>
      <p:sp>
        <p:nvSpPr>
          <p:cNvPr id="481" name="Google Shape;481;p65"/>
          <p:cNvSpPr txBox="1"/>
          <p:nvPr/>
        </p:nvSpPr>
        <p:spPr>
          <a:xfrm>
            <a:off x="6096000" y="1536634"/>
            <a:ext cx="503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Open Sans"/>
                <a:ea typeface="Open Sans"/>
                <a:cs typeface="Open Sans"/>
                <a:sym typeface="Open Sans"/>
              </a:rPr>
              <a:t>Policies, priority datasets, and outreach</a:t>
            </a:r>
            <a:endParaRPr sz="1867" kern="0">
              <a:solidFill>
                <a:srgbClr val="000000"/>
              </a:solidFill>
              <a:latin typeface="Open Sans"/>
              <a:ea typeface="Open Sans"/>
              <a:cs typeface="Open Sans"/>
              <a:sym typeface="Open Sans"/>
            </a:endParaRPr>
          </a:p>
        </p:txBody>
      </p:sp>
      <p:sp>
        <p:nvSpPr>
          <p:cNvPr id="482" name="Google Shape;482;p65"/>
          <p:cNvSpPr txBox="1"/>
          <p:nvPr/>
        </p:nvSpPr>
        <p:spPr>
          <a:xfrm>
            <a:off x="6096000" y="2806500"/>
            <a:ext cx="56360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Open Sans"/>
                <a:ea typeface="Open Sans"/>
                <a:cs typeface="Open Sans"/>
                <a:sym typeface="Open Sans"/>
              </a:rPr>
              <a:t>Workflows, technology needs assessment, and funding options</a:t>
            </a:r>
            <a:endParaRPr sz="1867" kern="0">
              <a:solidFill>
                <a:srgbClr val="000000"/>
              </a:solidFill>
              <a:latin typeface="Open Sans"/>
              <a:ea typeface="Open Sans"/>
              <a:cs typeface="Open Sans"/>
              <a:sym typeface="Open Sans"/>
            </a:endParaRPr>
          </a:p>
        </p:txBody>
      </p:sp>
      <p:sp>
        <p:nvSpPr>
          <p:cNvPr id="483" name="Google Shape;483;p65"/>
          <p:cNvSpPr txBox="1"/>
          <p:nvPr/>
        </p:nvSpPr>
        <p:spPr>
          <a:xfrm>
            <a:off x="6096000" y="4000434"/>
            <a:ext cx="5830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Open Sans"/>
                <a:ea typeface="Open Sans"/>
                <a:cs typeface="Open Sans"/>
                <a:sym typeface="Open Sans"/>
              </a:rPr>
              <a:t>Discovery and access technology options</a:t>
            </a:r>
            <a:endParaRPr sz="1867" kern="0">
              <a:solidFill>
                <a:srgbClr val="000000"/>
              </a:solidFill>
              <a:latin typeface="Open Sans"/>
              <a:ea typeface="Open Sans"/>
              <a:cs typeface="Open Sans"/>
              <a:sym typeface="Open Sans"/>
            </a:endParaRPr>
          </a:p>
        </p:txBody>
      </p:sp>
      <p:sp>
        <p:nvSpPr>
          <p:cNvPr id="484" name="Google Shape;484;p65"/>
          <p:cNvSpPr txBox="1"/>
          <p:nvPr/>
        </p:nvSpPr>
        <p:spPr>
          <a:xfrm>
            <a:off x="6096000" y="5367000"/>
            <a:ext cx="5830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Open Sans"/>
                <a:ea typeface="Open Sans"/>
                <a:cs typeface="Open Sans"/>
                <a:sym typeface="Open Sans"/>
              </a:rPr>
              <a:t>Research and document how to archive imagery</a:t>
            </a:r>
            <a:endParaRPr sz="1867" kern="0">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6"/>
          <p:cNvSpPr txBox="1">
            <a:spLocks noGrp="1"/>
          </p:cNvSpPr>
          <p:nvPr>
            <p:ph type="title"/>
          </p:nvPr>
        </p:nvSpPr>
        <p:spPr>
          <a:xfrm>
            <a:off x="838200" y="152400"/>
            <a:ext cx="10515600" cy="914400"/>
          </a:xfrm>
          <a:prstGeom prst="rect">
            <a:avLst/>
          </a:prstGeom>
          <a:noFill/>
          <a:ln>
            <a:noFill/>
          </a:ln>
        </p:spPr>
        <p:txBody>
          <a:bodyPr spcFirstLastPara="1" wrap="square" lIns="91433" tIns="45700" rIns="91433" bIns="45700" anchor="ctr" anchorCtr="0">
            <a:noAutofit/>
          </a:bodyPr>
          <a:lstStyle/>
          <a:p>
            <a:pPr algn="ctr"/>
            <a:r>
              <a:rPr lang="en" sz="2800"/>
              <a:t>Archiving Imagery Workgroup </a:t>
            </a:r>
            <a:endParaRPr sz="2800"/>
          </a:p>
          <a:p>
            <a:pPr algn="ctr"/>
            <a:r>
              <a:rPr lang="en"/>
              <a:t>PROPOSED CHARTER</a:t>
            </a:r>
            <a:endParaRPr/>
          </a:p>
        </p:txBody>
      </p:sp>
      <p:sp>
        <p:nvSpPr>
          <p:cNvPr id="491" name="Google Shape;491;p66"/>
          <p:cNvSpPr txBox="1"/>
          <p:nvPr/>
        </p:nvSpPr>
        <p:spPr>
          <a:xfrm>
            <a:off x="2956900" y="2633867"/>
            <a:ext cx="608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sp>
        <p:nvSpPr>
          <p:cNvPr id="492" name="Google Shape;492;p66"/>
          <p:cNvSpPr txBox="1">
            <a:spLocks noGrp="1"/>
          </p:cNvSpPr>
          <p:nvPr>
            <p:ph type="body" idx="1"/>
          </p:nvPr>
        </p:nvSpPr>
        <p:spPr>
          <a:xfrm>
            <a:off x="415600" y="1536633"/>
            <a:ext cx="11360800" cy="4555200"/>
          </a:xfrm>
          <a:prstGeom prst="rect">
            <a:avLst/>
          </a:prstGeom>
        </p:spPr>
        <p:txBody>
          <a:bodyPr spcFirstLastPara="1" wrap="square" lIns="91433" tIns="45700" rIns="91433" bIns="45700" anchor="t" anchorCtr="0">
            <a:noAutofit/>
          </a:bodyPr>
          <a:lstStyle/>
          <a:p>
            <a:pPr marL="0" indent="0">
              <a:spcBef>
                <a:spcPts val="1867"/>
              </a:spcBef>
              <a:buClr>
                <a:schemeClr val="dk1"/>
              </a:buClr>
              <a:buSzPts val="1100"/>
              <a:buNone/>
            </a:pPr>
            <a:r>
              <a:rPr lang="en" sz="2133" b="1">
                <a:solidFill>
                  <a:srgbClr val="000000"/>
                </a:solidFill>
              </a:rPr>
              <a:t>Objectives</a:t>
            </a:r>
            <a:endParaRPr sz="2133" b="1">
              <a:solidFill>
                <a:srgbClr val="000000"/>
              </a:solidFill>
            </a:endParaRPr>
          </a:p>
          <a:p>
            <a:pPr indent="-431789">
              <a:buClr>
                <a:schemeClr val="dk1"/>
              </a:buClr>
              <a:buSzPts val="1500"/>
              <a:buFont typeface="Calibri"/>
              <a:buChar char="●"/>
            </a:pPr>
            <a:r>
              <a:rPr lang="en" sz="2000"/>
              <a:t>Research the historical and current formats of imagery data</a:t>
            </a:r>
            <a:endParaRPr sz="2000"/>
          </a:p>
          <a:p>
            <a:pPr indent="-431789">
              <a:buClr>
                <a:schemeClr val="dk1"/>
              </a:buClr>
              <a:buSzPts val="1500"/>
              <a:buFont typeface="Calibri"/>
              <a:buChar char="●"/>
            </a:pPr>
            <a:r>
              <a:rPr lang="en" sz="2000"/>
              <a:t>Assess the monetary investment involved in the original creation of Minnesota imagery</a:t>
            </a:r>
            <a:endParaRPr sz="2000"/>
          </a:p>
          <a:p>
            <a:pPr indent="-431789">
              <a:buClr>
                <a:schemeClr val="dk1"/>
              </a:buClr>
              <a:buSzPts val="1500"/>
              <a:buFont typeface="Calibri"/>
              <a:buChar char="●"/>
            </a:pPr>
            <a:r>
              <a:rPr lang="en" sz="2000"/>
              <a:t>Consult with the Image Service Sustainability Committee on planning workflows for image service retirements</a:t>
            </a:r>
            <a:endParaRPr sz="2000"/>
          </a:p>
          <a:p>
            <a:pPr indent="-431789">
              <a:buClr>
                <a:schemeClr val="dk1"/>
              </a:buClr>
              <a:buSzPts val="1500"/>
              <a:buFont typeface="Calibri"/>
              <a:buChar char="●"/>
            </a:pPr>
            <a:r>
              <a:rPr lang="en" sz="2000"/>
              <a:t>Identify any major challenges with archiving imagery data, such as space considerations due to the size of the files</a:t>
            </a:r>
            <a:endParaRPr sz="2000"/>
          </a:p>
          <a:p>
            <a:pPr indent="-431789">
              <a:buClr>
                <a:schemeClr val="dk1"/>
              </a:buClr>
              <a:buSzPts val="1500"/>
              <a:buFont typeface="Calibri"/>
              <a:buChar char="●"/>
            </a:pPr>
            <a:r>
              <a:rPr lang="en" sz="2000"/>
              <a:t>Evaluate existing practices and potential strategies for transferring, storing, transforming, documenting, and archiving imagery data</a:t>
            </a:r>
            <a:endParaRPr sz="2933"/>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7"/>
          <p:cNvSpPr txBox="1">
            <a:spLocks noGrp="1"/>
          </p:cNvSpPr>
          <p:nvPr>
            <p:ph type="title"/>
          </p:nvPr>
        </p:nvSpPr>
        <p:spPr>
          <a:xfrm>
            <a:off x="628651" y="114300"/>
            <a:ext cx="7886800" cy="686000"/>
          </a:xfrm>
          <a:prstGeom prst="rect">
            <a:avLst/>
          </a:prstGeom>
          <a:noFill/>
          <a:ln>
            <a:noFill/>
          </a:ln>
        </p:spPr>
        <p:txBody>
          <a:bodyPr spcFirstLastPara="1" wrap="square" lIns="91433" tIns="45700" rIns="91433" bIns="45700" anchor="ctr" anchorCtr="0">
            <a:noAutofit/>
          </a:bodyPr>
          <a:lstStyle/>
          <a:p>
            <a:r>
              <a:rPr lang="en"/>
              <a:t>Archiving Pilot Workgroup</a:t>
            </a:r>
            <a:endParaRPr/>
          </a:p>
        </p:txBody>
      </p:sp>
      <p:sp>
        <p:nvSpPr>
          <p:cNvPr id="499" name="Google Shape;499;p67"/>
          <p:cNvSpPr txBox="1">
            <a:spLocks noGrp="1"/>
          </p:cNvSpPr>
          <p:nvPr>
            <p:ph type="body" idx="1"/>
          </p:nvPr>
        </p:nvSpPr>
        <p:spPr>
          <a:xfrm>
            <a:off x="838200" y="1594625"/>
            <a:ext cx="10515600" cy="4582400"/>
          </a:xfrm>
          <a:prstGeom prst="rect">
            <a:avLst/>
          </a:prstGeom>
          <a:solidFill>
            <a:schemeClr val="lt1"/>
          </a:solidFill>
          <a:ln>
            <a:noFill/>
          </a:ln>
        </p:spPr>
        <p:txBody>
          <a:bodyPr spcFirstLastPara="1" wrap="square" lIns="91433" tIns="45700" rIns="91433" bIns="45700" anchor="t" anchorCtr="0">
            <a:noAutofit/>
          </a:bodyPr>
          <a:lstStyle/>
          <a:p>
            <a:pPr marL="237061" indent="-84665" algn="ctr">
              <a:spcBef>
                <a:spcPts val="2000"/>
              </a:spcBef>
              <a:buSzPts val="1900"/>
              <a:buNone/>
            </a:pPr>
            <a:endParaRPr sz="4800" b="1"/>
          </a:p>
          <a:p>
            <a:pPr marL="237061" indent="-84665" algn="ctr">
              <a:spcBef>
                <a:spcPts val="2000"/>
              </a:spcBef>
              <a:buSzPts val="1900"/>
              <a:buNone/>
            </a:pPr>
            <a:r>
              <a:rPr lang="en" sz="4800" b="1"/>
              <a:t>Questions?</a:t>
            </a:r>
            <a:endParaRPr sz="4800"/>
          </a:p>
        </p:txBody>
      </p:sp>
      <p:sp>
        <p:nvSpPr>
          <p:cNvPr id="500" name="Google Shape;500;p67"/>
          <p:cNvSpPr txBox="1"/>
          <p:nvPr/>
        </p:nvSpPr>
        <p:spPr>
          <a:xfrm>
            <a:off x="3008600" y="5888901"/>
            <a:ext cx="6174800"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Calibri"/>
                <a:ea typeface="Calibri"/>
                <a:cs typeface="Calibri"/>
                <a:sym typeface="Calibri"/>
              </a:rPr>
              <a:t>Karen Majewicz (chair) - majew030@umn.edu</a:t>
            </a:r>
            <a:endParaRPr sz="1867" kern="0">
              <a:solidFill>
                <a:srgbClr val="000000"/>
              </a:solidFill>
              <a:latin typeface="Calibri"/>
              <a:ea typeface="Calibri"/>
              <a:cs typeface="Calibri"/>
              <a:sym typeface="Calibri"/>
            </a:endParaRPr>
          </a:p>
          <a:p>
            <a:pPr algn="ctr" defTabSz="1219170">
              <a:buClr>
                <a:srgbClr val="000000"/>
              </a:buClr>
            </a:pPr>
            <a:r>
              <a:rPr lang="en" sz="1867" kern="0">
                <a:solidFill>
                  <a:srgbClr val="000000"/>
                </a:solidFill>
                <a:latin typeface="Calibri"/>
                <a:ea typeface="Calibri"/>
                <a:cs typeface="Calibri"/>
                <a:sym typeface="Calibri"/>
              </a:rPr>
              <a:t>Melinda Kernik (vice-chair) - kerni016@umn.edu</a:t>
            </a:r>
            <a:endParaRPr sz="1867" kern="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PLSS legislation update</a:t>
            </a:r>
          </a:p>
          <a:p>
            <a:pPr marL="0" indent="0">
              <a:buNone/>
            </a:pPr>
            <a:r>
              <a:rPr lang="en-US" dirty="0"/>
              <a:t>Pat Veraguth</a:t>
            </a:r>
            <a:endParaRPr lang="en-US" dirty="0">
              <a:cs typeface="Calibri"/>
            </a:endParaRPr>
          </a:p>
        </p:txBody>
      </p:sp>
    </p:spTree>
    <p:extLst>
      <p:ext uri="{BB962C8B-B14F-4D97-AF65-F5344CB8AC3E}">
        <p14:creationId xmlns:p14="http://schemas.microsoft.com/office/powerpoint/2010/main" val="246167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Minnesota Natural Resource Atlas</a:t>
            </a:r>
            <a:endParaRPr lang="en-US" dirty="0"/>
          </a:p>
          <a:p>
            <a:pPr marL="0" indent="0">
              <a:buNone/>
            </a:pPr>
            <a:r>
              <a:rPr lang="en-US" dirty="0"/>
              <a:t>Will Bartsch</a:t>
            </a:r>
            <a:endParaRPr lang="en-US" dirty="0">
              <a:cs typeface="Calibri"/>
            </a:endParaRPr>
          </a:p>
        </p:txBody>
      </p:sp>
    </p:spTree>
    <p:extLst>
      <p:ext uri="{BB962C8B-B14F-4D97-AF65-F5344CB8AC3E}">
        <p14:creationId xmlns:p14="http://schemas.microsoft.com/office/powerpoint/2010/main" val="1733146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p:nvPr/>
        </p:nvSpPr>
        <p:spPr>
          <a:xfrm>
            <a:off x="2142534" y="511283"/>
            <a:ext cx="184666"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6666"/>
              </a:solidFill>
              <a:effectLst/>
              <a:uLnTx/>
              <a:uFillTx/>
              <a:latin typeface="Calibri"/>
              <a:ea typeface="Calibri"/>
              <a:cs typeface="Calibri"/>
              <a:sym typeface="Calibri"/>
            </a:endParaRPr>
          </a:p>
        </p:txBody>
      </p:sp>
      <p:sp>
        <p:nvSpPr>
          <p:cNvPr id="118" name="Google Shape;118;p18"/>
          <p:cNvSpPr/>
          <p:nvPr/>
        </p:nvSpPr>
        <p:spPr>
          <a:xfrm>
            <a:off x="656850" y="695950"/>
            <a:ext cx="10878300" cy="30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8A0028"/>
                </a:solidFill>
                <a:effectLst/>
                <a:uLnTx/>
                <a:uFillTx/>
                <a:latin typeface="Arial"/>
                <a:cs typeface="Arial"/>
                <a:sym typeface="Arial"/>
              </a:rPr>
              <a:t>Minnesota Natural Resource Atlas</a:t>
            </a:r>
            <a:endParaRPr kumimoji="0" sz="4800" b="1" i="0" u="none" strike="noStrike" kern="0" cap="none" spc="0" normalizeH="0" baseline="0" noProof="0">
              <a:ln>
                <a:noFill/>
              </a:ln>
              <a:solidFill>
                <a:srgbClr val="8A0028"/>
              </a:solidFill>
              <a:effectLst/>
              <a:uLnTx/>
              <a:uFillTx/>
              <a:latin typeface="Calibri"/>
              <a:ea typeface="Calibri"/>
              <a:cs typeface="Calibri"/>
              <a:sym typeface="Calibri"/>
            </a:endParaRPr>
          </a:p>
        </p:txBody>
      </p:sp>
      <p:pic>
        <p:nvPicPr>
          <p:cNvPr id="119" name="Google Shape;119;p18"/>
          <p:cNvPicPr preferRelativeResize="0"/>
          <p:nvPr/>
        </p:nvPicPr>
        <p:blipFill rotWithShape="1">
          <a:blip r:embed="rId3">
            <a:alphaModFix/>
          </a:blip>
          <a:srcRect/>
          <a:stretch/>
        </p:blipFill>
        <p:spPr>
          <a:xfrm>
            <a:off x="4248150" y="4203808"/>
            <a:ext cx="3695700" cy="1847851"/>
          </a:xfrm>
          <a:prstGeom prst="rect">
            <a:avLst/>
          </a:prstGeom>
          <a:noFill/>
          <a:ln>
            <a:noFill/>
          </a:ln>
        </p:spPr>
      </p:pic>
      <p:sp>
        <p:nvSpPr>
          <p:cNvPr id="120" name="Google Shape;120;p18"/>
          <p:cNvSpPr/>
          <p:nvPr/>
        </p:nvSpPr>
        <p:spPr>
          <a:xfrm>
            <a:off x="0" y="6271708"/>
            <a:ext cx="12192000" cy="586292"/>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 name="Google Shape;121;p18"/>
          <p:cNvSpPr txBox="1"/>
          <p:nvPr/>
        </p:nvSpPr>
        <p:spPr>
          <a:xfrm>
            <a:off x="0" y="6379441"/>
            <a:ext cx="12192000"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a:cs typeface="Arial"/>
                <a:sym typeface="Arial"/>
              </a:rPr>
              <a:t>Innovative Research • Minnesota Value • Global Relevance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8"/>
          <p:cNvSpPr txBox="1"/>
          <p:nvPr/>
        </p:nvSpPr>
        <p:spPr>
          <a:xfrm>
            <a:off x="732825" y="2638084"/>
            <a:ext cx="8631300" cy="492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Arial"/>
                <a:cs typeface="Arial"/>
                <a:sym typeface="Arial"/>
              </a:rPr>
              <a:t>Will Bartsch</a:t>
            </a:r>
            <a:endParaRPr kumimoji="0" sz="26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Funding &amp; Team</a:t>
            </a:r>
            <a:endParaRPr sz="3600"/>
          </a:p>
        </p:txBody>
      </p:sp>
      <p:sp>
        <p:nvSpPr>
          <p:cNvPr id="128" name="Google Shape;128;p19"/>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16</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29" name="Google Shape;129;p19"/>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30" name="Google Shape;130;p19" descr="Image result for mn sea grant logo"/>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2060"/>
              </a:solidFill>
              <a:effectLst/>
              <a:uLnTx/>
              <a:uFillTx/>
              <a:latin typeface="Times New Roman"/>
              <a:ea typeface="Times New Roman"/>
              <a:cs typeface="Times New Roman"/>
              <a:sym typeface="Times New Roman"/>
            </a:endParaRPr>
          </a:p>
        </p:txBody>
      </p:sp>
      <p:sp>
        <p:nvSpPr>
          <p:cNvPr id="131" name="Google Shape;131;p19"/>
          <p:cNvSpPr/>
          <p:nvPr/>
        </p:nvSpPr>
        <p:spPr>
          <a:xfrm>
            <a:off x="6783300" y="259775"/>
            <a:ext cx="5144400" cy="5724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000" b="1" i="0" u="none" strike="noStrike" kern="0" cap="none" spc="0" normalizeH="0" baseline="0" noProof="0">
                <a:ln>
                  <a:noFill/>
                </a:ln>
                <a:solidFill>
                  <a:srgbClr val="333333"/>
                </a:solidFill>
                <a:effectLst/>
                <a:uLnTx/>
                <a:uFillTx/>
                <a:latin typeface="Arial"/>
                <a:cs typeface="Arial"/>
                <a:sym typeface="Arial"/>
              </a:rPr>
              <a:t>NRRI</a:t>
            </a:r>
            <a:endParaRPr kumimoji="0" sz="2000" b="1"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Lucinda Johnson - Principle Investigator</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Will Bartsch - Project Manager</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Kris Johnson - App Developer</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Norm Will - App Developer (retired)</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Jane Reed - Web Developer</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Kristi Nixon - Data Management</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Megan Quade - Data Management</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Chris Filstrup - Water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Beth Bernhardt - Water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John Du Plissis - Forestry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George Hudak - Geology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Cindy Hagley - Outreach</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2000" b="1" i="0" u="none" strike="noStrike" kern="0" cap="none" spc="0" normalizeH="0" baseline="0" noProof="0">
                <a:ln>
                  <a:noFill/>
                </a:ln>
                <a:solidFill>
                  <a:srgbClr val="333333"/>
                </a:solidFill>
                <a:effectLst/>
                <a:uLnTx/>
                <a:uFillTx/>
                <a:latin typeface="Arial"/>
                <a:cs typeface="Arial"/>
                <a:sym typeface="Arial"/>
              </a:rPr>
              <a:t>U of MN - CFANS</a:t>
            </a:r>
            <a:endParaRPr kumimoji="0" sz="2000" b="1"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David Mulla - Agricultural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Jake Galzki - Agricultural Data</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Mae Davenport - Cultural Resources</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n-US" sz="1900" b="0" i="0" u="none" strike="noStrike" kern="0" cap="none" spc="0" normalizeH="0" baseline="0" noProof="0">
                <a:ln>
                  <a:noFill/>
                </a:ln>
                <a:solidFill>
                  <a:srgbClr val="333333"/>
                </a:solidFill>
                <a:effectLst/>
                <a:uLnTx/>
                <a:uFillTx/>
                <a:latin typeface="Arial"/>
                <a:cs typeface="Arial"/>
                <a:sym typeface="Arial"/>
              </a:rPr>
              <a:t>Sara Roth - Cultural Resources</a:t>
            </a:r>
            <a:endParaRPr kumimoji="0" sz="19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0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0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0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0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000" b="0" i="0" u="none" strike="noStrike" kern="0" cap="none" spc="0" normalizeH="0" baseline="0" noProof="0">
              <a:ln>
                <a:noFill/>
              </a:ln>
              <a:solidFill>
                <a:srgbClr val="333333"/>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Pts val="2300"/>
              <a:buFont typeface="Arial"/>
              <a:buNone/>
              <a:tabLst/>
              <a:defRPr/>
            </a:pPr>
            <a:endParaRPr kumimoji="0" sz="2400" b="0" i="0" u="none" strike="noStrike" kern="0" cap="none" spc="0" normalizeH="0" baseline="0" noProof="0">
              <a:ln>
                <a:noFill/>
              </a:ln>
              <a:solidFill>
                <a:srgbClr val="33333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6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6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6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6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951A05"/>
              </a:solidFill>
              <a:effectLst/>
              <a:uLnTx/>
              <a:uFillTx/>
              <a:latin typeface="Calibri"/>
              <a:ea typeface="Calibri"/>
              <a:cs typeface="Calibri"/>
              <a:sym typeface="Calibri"/>
            </a:endParaRPr>
          </a:p>
        </p:txBody>
      </p:sp>
      <p:pic>
        <p:nvPicPr>
          <p:cNvPr id="132" name="Google Shape;132;p19"/>
          <p:cNvPicPr preferRelativeResize="0"/>
          <p:nvPr/>
        </p:nvPicPr>
        <p:blipFill>
          <a:blip r:embed="rId3">
            <a:alphaModFix/>
          </a:blip>
          <a:stretch>
            <a:fillRect/>
          </a:stretch>
        </p:blipFill>
        <p:spPr>
          <a:xfrm>
            <a:off x="3707850" y="2332600"/>
            <a:ext cx="1666875" cy="1181100"/>
          </a:xfrm>
          <a:prstGeom prst="rect">
            <a:avLst/>
          </a:prstGeom>
          <a:noFill/>
          <a:ln>
            <a:noFill/>
          </a:ln>
        </p:spPr>
      </p:pic>
      <p:sp>
        <p:nvSpPr>
          <p:cNvPr id="133" name="Google Shape;133;p19"/>
          <p:cNvSpPr txBox="1"/>
          <p:nvPr/>
        </p:nvSpPr>
        <p:spPr>
          <a:xfrm>
            <a:off x="655825" y="1260750"/>
            <a:ext cx="4932300" cy="4248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Arial"/>
                <a:cs typeface="Arial"/>
                <a:sym typeface="Arial"/>
              </a:rPr>
              <a:t>Development Funding provided by</a:t>
            </a:r>
            <a:r>
              <a:rPr kumimoji="0" lang="en-US" sz="2200" b="0" i="0" u="none" strike="noStrike" kern="0" cap="none" spc="0" normalizeH="0" baseline="0" noProof="0">
                <a:ln>
                  <a:noFill/>
                </a:ln>
                <a:solidFill>
                  <a:srgbClr val="000000"/>
                </a:solidFill>
                <a:effectLst/>
                <a:uLnTx/>
                <a:uFillTx/>
                <a:latin typeface="Arial"/>
                <a:cs typeface="Arial"/>
                <a:sym typeface="Arial"/>
              </a:rPr>
              <a:t>: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Legislative-Citizen Commission on Minnesota Resources</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Arial"/>
                <a:cs typeface="Arial"/>
                <a:sym typeface="Arial"/>
              </a:rPr>
              <a:t>Maintenance Funding provided by</a:t>
            </a:r>
            <a:r>
              <a:rPr kumimoji="0" lang="en-US" sz="2200" b="0" i="0" u="none" strike="noStrike" kern="0" cap="none" spc="0" normalizeH="0" baseline="0" noProof="0">
                <a:ln>
                  <a:noFill/>
                </a:ln>
                <a:solidFill>
                  <a:srgbClr val="000000"/>
                </a:solidFill>
                <a:effectLst/>
                <a:uLnTx/>
                <a:uFillTx/>
                <a:latin typeface="Arial"/>
                <a:cs typeface="Arial"/>
                <a:sym typeface="Arial"/>
              </a:rPr>
              <a:t>: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Department of Iron Range Resources and Rehabilitation</a:t>
            </a:r>
            <a:endParaRPr kumimoji="0" sz="2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Goal</a:t>
            </a:r>
            <a:endParaRPr sz="3600"/>
          </a:p>
        </p:txBody>
      </p:sp>
      <p:sp>
        <p:nvSpPr>
          <p:cNvPr id="139" name="Google Shape;139;p20"/>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17</a:t>
            </a:fld>
            <a:endParaRPr kumimoji="0" sz="900" b="0" i="0" u="none" strike="noStrike" kern="0" cap="none" spc="0" normalizeH="0" baseline="0" noProof="0">
              <a:ln>
                <a:noFill/>
              </a:ln>
              <a:solidFill>
                <a:srgbClr val="7A0019"/>
              </a:solidFill>
              <a:effectLst/>
              <a:uLnTx/>
              <a:uFillTx/>
              <a:latin typeface="Arial"/>
              <a:ea typeface="Arial"/>
              <a:cs typeface="Arial"/>
              <a:sym typeface="Arial"/>
            </a:endParaRPr>
          </a:p>
        </p:txBody>
      </p:sp>
      <p:sp>
        <p:nvSpPr>
          <p:cNvPr id="140" name="Google Shape;140;p20"/>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41" name="Google Shape;141;p20" descr="Image result for mn sea grant logo"/>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2060"/>
              </a:solidFill>
              <a:effectLst/>
              <a:uLnTx/>
              <a:uFillTx/>
              <a:latin typeface="Times New Roman"/>
              <a:ea typeface="Times New Roman"/>
              <a:cs typeface="Times New Roman"/>
              <a:sym typeface="Times New Roman"/>
            </a:endParaRPr>
          </a:p>
        </p:txBody>
      </p:sp>
      <p:sp>
        <p:nvSpPr>
          <p:cNvPr id="142" name="Google Shape;142;p20"/>
          <p:cNvSpPr/>
          <p:nvPr/>
        </p:nvSpPr>
        <p:spPr>
          <a:xfrm>
            <a:off x="2257750" y="2078075"/>
            <a:ext cx="7351500" cy="187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333333"/>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2800"/>
              <a:buFont typeface="Arial"/>
              <a:buNone/>
              <a:tabLst/>
              <a:defRPr/>
            </a:pPr>
            <a:r>
              <a:rPr kumimoji="0" lang="en-US" sz="3200" b="0" i="0" u="none" strike="noStrike" kern="0" cap="none" spc="0" normalizeH="0" baseline="0" noProof="0">
                <a:ln>
                  <a:noFill/>
                </a:ln>
                <a:solidFill>
                  <a:srgbClr val="333333"/>
                </a:solidFill>
                <a:effectLst/>
                <a:uLnTx/>
                <a:uFillTx/>
                <a:latin typeface="Arial"/>
                <a:cs typeface="Arial"/>
                <a:sym typeface="Arial"/>
              </a:rPr>
              <a:t>Make spatial data more accessible.</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300"/>
              <a:buFont typeface="Arial"/>
              <a:buNone/>
              <a:tabLst/>
              <a:defRPr/>
            </a:pPr>
            <a:endParaRPr kumimoji="0" sz="2400" b="0" i="0" u="none" strike="noStrike" kern="0" cap="none" spc="0" normalizeH="0" baseline="0" noProof="0">
              <a:ln>
                <a:noFill/>
              </a:ln>
              <a:solidFill>
                <a:srgbClr val="333333"/>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951A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951A05"/>
              </a:solidFill>
              <a:effectLst/>
              <a:uLnTx/>
              <a:uFillTx/>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Overview</a:t>
            </a:r>
            <a:endParaRPr sz="3600"/>
          </a:p>
        </p:txBody>
      </p:sp>
      <p:sp>
        <p:nvSpPr>
          <p:cNvPr id="148" name="Google Shape;148;p21"/>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18</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49" name="Google Shape;149;p21"/>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50" name="Google Shape;150;p21" descr="Image result for mn sea grant logo"/>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2060"/>
              </a:solidFill>
              <a:effectLst/>
              <a:uLnTx/>
              <a:uFillTx/>
              <a:latin typeface="Times New Roman"/>
              <a:ea typeface="Times New Roman"/>
              <a:cs typeface="Times New Roman"/>
              <a:sym typeface="Times New Roman"/>
            </a:endParaRPr>
          </a:p>
        </p:txBody>
      </p:sp>
      <p:pic>
        <p:nvPicPr>
          <p:cNvPr id="151" name="Google Shape;151;p21"/>
          <p:cNvPicPr preferRelativeResize="0"/>
          <p:nvPr/>
        </p:nvPicPr>
        <p:blipFill rotWithShape="1">
          <a:blip r:embed="rId3">
            <a:alphaModFix/>
          </a:blip>
          <a:srcRect t="10854" b="10031"/>
          <a:stretch/>
        </p:blipFill>
        <p:spPr>
          <a:xfrm>
            <a:off x="0" y="3566160"/>
            <a:ext cx="12181552" cy="2596896"/>
          </a:xfrm>
          <a:prstGeom prst="rect">
            <a:avLst/>
          </a:prstGeom>
          <a:noFill/>
          <a:ln>
            <a:noFill/>
          </a:ln>
        </p:spPr>
      </p:pic>
      <p:sp>
        <p:nvSpPr>
          <p:cNvPr id="152" name="Google Shape;152;p21"/>
          <p:cNvSpPr/>
          <p:nvPr/>
        </p:nvSpPr>
        <p:spPr>
          <a:xfrm>
            <a:off x="6354475" y="943650"/>
            <a:ext cx="5837400" cy="497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333333"/>
                </a:solidFill>
                <a:effectLst/>
                <a:uLnTx/>
                <a:uFillTx/>
                <a:latin typeface="Arial"/>
                <a:cs typeface="Arial"/>
                <a:sym typeface="Arial"/>
              </a:rPr>
              <a:t>What is it not:</a:t>
            </a:r>
            <a:endParaRPr kumimoji="0" sz="2800" b="0" i="0" u="none" strike="noStrike" kern="0" cap="none" spc="0" normalizeH="0" baseline="0" noProof="0">
              <a:ln>
                <a:noFill/>
              </a:ln>
              <a:solidFill>
                <a:srgbClr val="333333"/>
              </a:solidFill>
              <a:effectLst/>
              <a:uLnTx/>
              <a:uFillTx/>
              <a:latin typeface="Arial"/>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333333"/>
                </a:solidFill>
                <a:effectLst/>
                <a:uLnTx/>
                <a:uFillTx/>
                <a:latin typeface="Arial"/>
                <a:cs typeface="Arial"/>
                <a:sym typeface="Arial"/>
              </a:rPr>
              <a:t>A replacement for a desktop GIS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1800"/>
              </a:spcBef>
              <a:spcAft>
                <a:spcPts val="1800"/>
              </a:spcAft>
              <a:buClr>
                <a:srgbClr val="000000"/>
              </a:buClr>
              <a:buSzPts val="2400"/>
              <a:buFont typeface="Arial"/>
              <a:buNone/>
              <a:tabLst/>
              <a:defRPr/>
            </a:pPr>
            <a:r>
              <a:rPr kumimoji="0" lang="en-US" sz="2400" b="0" i="0" u="none" strike="noStrike" kern="0" cap="none" spc="0" normalizeH="0" baseline="0" noProof="0">
                <a:ln>
                  <a:noFill/>
                </a:ln>
                <a:solidFill>
                  <a:srgbClr val="333333"/>
                </a:solidFill>
                <a:effectLst/>
                <a:uLnTx/>
                <a:uFillTx/>
                <a:latin typeface="Arial"/>
                <a:cs typeface="Arial"/>
                <a:sym typeface="Arial"/>
              </a:rPr>
              <a:t>A regulatory tool</a:t>
            </a:r>
            <a:endParaRPr kumimoji="0" sz="2400" b="0" i="0" u="none" strike="noStrike" kern="0" cap="none" spc="0" normalizeH="0" baseline="0" noProof="0">
              <a:ln>
                <a:noFill/>
              </a:ln>
              <a:solidFill>
                <a:srgbClr val="951A05"/>
              </a:solidFill>
              <a:effectLst/>
              <a:uLnTx/>
              <a:uFillTx/>
              <a:latin typeface="Arial"/>
              <a:cs typeface="Arial"/>
              <a:sym typeface="Arial"/>
            </a:endParaRPr>
          </a:p>
        </p:txBody>
      </p:sp>
      <p:sp>
        <p:nvSpPr>
          <p:cNvPr id="153" name="Google Shape;153;p21"/>
          <p:cNvSpPr/>
          <p:nvPr/>
        </p:nvSpPr>
        <p:spPr>
          <a:xfrm>
            <a:off x="609600" y="943650"/>
            <a:ext cx="4439700" cy="4970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333333"/>
                </a:solidFill>
                <a:effectLst/>
                <a:uLnTx/>
                <a:uFillTx/>
                <a:latin typeface="Arial"/>
                <a:cs typeface="Arial"/>
                <a:sym typeface="Arial"/>
              </a:rPr>
              <a:t>What it is:</a:t>
            </a:r>
            <a:endParaRPr kumimoji="0" sz="2800" b="0" i="0" u="none" strike="noStrike" kern="0" cap="none" spc="0" normalizeH="0" baseline="0" noProof="0">
              <a:ln>
                <a:noFill/>
              </a:ln>
              <a:solidFill>
                <a:srgbClr val="333333"/>
              </a:solidFill>
              <a:effectLst/>
              <a:uLnTx/>
              <a:uFillTx/>
              <a:latin typeface="Arial"/>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333333"/>
                </a:solidFill>
                <a:effectLst/>
                <a:uLnTx/>
                <a:uFillTx/>
                <a:latin typeface="Arial"/>
                <a:cs typeface="Arial"/>
                <a:sym typeface="Arial"/>
              </a:rPr>
              <a:t>A freely available interactive mapping tool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1800"/>
              </a:spcBef>
              <a:spcAft>
                <a:spcPts val="1800"/>
              </a:spcAft>
              <a:buClr>
                <a:srgbClr val="000000"/>
              </a:buClr>
              <a:buSzPts val="2400"/>
              <a:buFont typeface="Arial"/>
              <a:buNone/>
              <a:tabLst/>
              <a:defRPr/>
            </a:pPr>
            <a:r>
              <a:rPr kumimoji="0" lang="en-US" sz="2400" b="0" i="0" u="none" strike="noStrike" kern="0" cap="none" spc="0" normalizeH="0" baseline="0" noProof="0">
                <a:ln>
                  <a:noFill/>
                </a:ln>
                <a:solidFill>
                  <a:srgbClr val="333333"/>
                </a:solidFill>
                <a:effectLst/>
                <a:uLnTx/>
                <a:uFillTx/>
                <a:latin typeface="Arial"/>
                <a:cs typeface="Arial"/>
                <a:sym typeface="Arial"/>
              </a:rPr>
              <a:t>A multidisciplinary spatial database</a:t>
            </a:r>
            <a:endParaRPr kumimoji="0" sz="2400" b="0" i="0" u="none" strike="noStrike" kern="0" cap="none" spc="0" normalizeH="0" baseline="0" noProof="0">
              <a:ln>
                <a:noFill/>
              </a:ln>
              <a:solidFill>
                <a:srgbClr val="951A05"/>
              </a:solidFill>
              <a:effectLst/>
              <a:uLnTx/>
              <a:uFillTx/>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body" idx="1"/>
          </p:nvPr>
        </p:nvSpPr>
        <p:spPr>
          <a:xfrm>
            <a:off x="649775" y="1185525"/>
            <a:ext cx="1851900" cy="782400"/>
          </a:xfrm>
          <a:prstGeom prst="rect">
            <a:avLst/>
          </a:prstGeom>
          <a:noFill/>
          <a:ln>
            <a:noFill/>
          </a:ln>
        </p:spPr>
        <p:txBody>
          <a:bodyPr spcFirstLastPara="1" wrap="square" lIns="91425" tIns="91425" rIns="91425" bIns="91425" anchor="t" anchorCtr="0">
            <a:noAutofit/>
          </a:bodyPr>
          <a:lstStyle/>
          <a:p>
            <a:pPr marL="76200" lvl="0" indent="0" algn="l" rtl="0">
              <a:lnSpc>
                <a:spcPct val="100000"/>
              </a:lnSpc>
              <a:spcBef>
                <a:spcPts val="640"/>
              </a:spcBef>
              <a:spcAft>
                <a:spcPts val="0"/>
              </a:spcAft>
              <a:buSzPts val="2400"/>
              <a:buNone/>
            </a:pPr>
            <a:r>
              <a:rPr lang="en-US" sz="2600"/>
              <a:t>Phase 1</a:t>
            </a:r>
            <a:endParaRPr sz="2600"/>
          </a:p>
          <a:p>
            <a:pPr marL="1371600" lvl="0" indent="0" algn="l" rtl="0">
              <a:lnSpc>
                <a:spcPct val="100000"/>
              </a:lnSpc>
              <a:spcBef>
                <a:spcPts val="0"/>
              </a:spcBef>
              <a:spcAft>
                <a:spcPts val="0"/>
              </a:spcAft>
              <a:buNone/>
            </a:pPr>
            <a:endParaRPr/>
          </a:p>
        </p:txBody>
      </p:sp>
      <p:pic>
        <p:nvPicPr>
          <p:cNvPr id="159" name="Google Shape;159;p22"/>
          <p:cNvPicPr preferRelativeResize="0"/>
          <p:nvPr/>
        </p:nvPicPr>
        <p:blipFill rotWithShape="1">
          <a:blip r:embed="rId3">
            <a:alphaModFix/>
          </a:blip>
          <a:srcRect b="6129"/>
          <a:stretch/>
        </p:blipFill>
        <p:spPr>
          <a:xfrm>
            <a:off x="6359725" y="1790375"/>
            <a:ext cx="3731474" cy="4314821"/>
          </a:xfrm>
          <a:prstGeom prst="rect">
            <a:avLst/>
          </a:prstGeom>
          <a:noFill/>
          <a:ln>
            <a:noFill/>
          </a:ln>
        </p:spPr>
      </p:pic>
      <p:sp>
        <p:nvSpPr>
          <p:cNvPr id="160" name="Google Shape;160;p22"/>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Background</a:t>
            </a:r>
            <a:endParaRPr sz="3600"/>
          </a:p>
        </p:txBody>
      </p:sp>
      <p:sp>
        <p:nvSpPr>
          <p:cNvPr id="161" name="Google Shape;161;p22"/>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19</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62" name="Google Shape;162;p22"/>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63" name="Google Shape;163;p22"/>
          <p:cNvSpPr txBox="1">
            <a:spLocks noGrp="1"/>
          </p:cNvSpPr>
          <p:nvPr>
            <p:ph type="body" idx="1"/>
          </p:nvPr>
        </p:nvSpPr>
        <p:spPr>
          <a:xfrm>
            <a:off x="6359725" y="1185525"/>
            <a:ext cx="1851900" cy="782400"/>
          </a:xfrm>
          <a:prstGeom prst="rect">
            <a:avLst/>
          </a:prstGeom>
          <a:noFill/>
          <a:ln>
            <a:noFill/>
          </a:ln>
        </p:spPr>
        <p:txBody>
          <a:bodyPr spcFirstLastPara="1" wrap="square" lIns="91425" tIns="91425" rIns="91425" bIns="91425" anchor="t" anchorCtr="0">
            <a:noAutofit/>
          </a:bodyPr>
          <a:lstStyle/>
          <a:p>
            <a:pPr marL="76200" lvl="0" indent="0" algn="l" rtl="0">
              <a:lnSpc>
                <a:spcPct val="100000"/>
              </a:lnSpc>
              <a:spcBef>
                <a:spcPts val="640"/>
              </a:spcBef>
              <a:spcAft>
                <a:spcPts val="0"/>
              </a:spcAft>
              <a:buSzPts val="2400"/>
              <a:buNone/>
            </a:pPr>
            <a:r>
              <a:rPr lang="en-US" sz="2600"/>
              <a:t>Phase 2</a:t>
            </a:r>
            <a:endParaRPr sz="2600"/>
          </a:p>
          <a:p>
            <a:pPr marL="1371600" lvl="0" indent="0" algn="l" rtl="0">
              <a:lnSpc>
                <a:spcPct val="100000"/>
              </a:lnSpc>
              <a:spcBef>
                <a:spcPts val="0"/>
              </a:spcBef>
              <a:spcAft>
                <a:spcPts val="0"/>
              </a:spcAft>
              <a:buNone/>
            </a:pPr>
            <a:endParaRPr/>
          </a:p>
        </p:txBody>
      </p:sp>
      <p:pic>
        <p:nvPicPr>
          <p:cNvPr id="164" name="Google Shape;164;p22"/>
          <p:cNvPicPr preferRelativeResize="0"/>
          <p:nvPr/>
        </p:nvPicPr>
        <p:blipFill rotWithShape="1">
          <a:blip r:embed="rId4">
            <a:alphaModFix/>
          </a:blip>
          <a:srcRect b="5740"/>
          <a:stretch/>
        </p:blipFill>
        <p:spPr>
          <a:xfrm>
            <a:off x="609598" y="2010450"/>
            <a:ext cx="3537887" cy="40947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March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Data</a:t>
            </a:r>
            <a:endParaRPr sz="3600"/>
          </a:p>
        </p:txBody>
      </p:sp>
      <p:sp>
        <p:nvSpPr>
          <p:cNvPr id="170" name="Google Shape;170;p23"/>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20</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71" name="Google Shape;171;p23"/>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72" name="Google Shape;172;p23"/>
          <p:cNvSpPr txBox="1">
            <a:spLocks noGrp="1"/>
          </p:cNvSpPr>
          <p:nvPr>
            <p:ph type="body" idx="1"/>
          </p:nvPr>
        </p:nvSpPr>
        <p:spPr>
          <a:xfrm>
            <a:off x="512064" y="1408176"/>
            <a:ext cx="54465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000"/>
              <a:t>Over 500 data layers</a:t>
            </a:r>
            <a:endParaRPr sz="3000"/>
          </a:p>
          <a:p>
            <a:pPr marL="0" lvl="0" indent="0" algn="l" rtl="0">
              <a:lnSpc>
                <a:spcPct val="100000"/>
              </a:lnSpc>
              <a:spcBef>
                <a:spcPts val="2000"/>
              </a:spcBef>
              <a:spcAft>
                <a:spcPts val="0"/>
              </a:spcAft>
              <a:buNone/>
            </a:pPr>
            <a:r>
              <a:rPr lang="en-US" sz="3000"/>
              <a:t>Most data is on our server</a:t>
            </a:r>
            <a:endParaRPr sz="3000"/>
          </a:p>
          <a:p>
            <a:pPr marL="0" lvl="0" indent="0" algn="l" rtl="0">
              <a:lnSpc>
                <a:spcPct val="100000"/>
              </a:lnSpc>
              <a:spcBef>
                <a:spcPts val="2000"/>
              </a:spcBef>
              <a:spcAft>
                <a:spcPts val="0"/>
              </a:spcAft>
              <a:buNone/>
            </a:pPr>
            <a:r>
              <a:rPr lang="en-US" sz="3000"/>
              <a:t>Most data is available for download from source</a:t>
            </a:r>
            <a:endParaRPr sz="3000"/>
          </a:p>
          <a:p>
            <a:pPr marL="0" lvl="0" indent="0" algn="l" rtl="0">
              <a:lnSpc>
                <a:spcPct val="100000"/>
              </a:lnSpc>
              <a:spcBef>
                <a:spcPts val="2000"/>
              </a:spcBef>
              <a:spcAft>
                <a:spcPts val="0"/>
              </a:spcAft>
              <a:buNone/>
            </a:pPr>
            <a:r>
              <a:rPr lang="en-US" sz="3000"/>
              <a:t>Some is brought in via web services from 3rd parties</a:t>
            </a:r>
            <a:endParaRPr sz="3000"/>
          </a:p>
          <a:p>
            <a:pPr marL="0" lvl="0" indent="0" algn="l" rtl="0">
              <a:lnSpc>
                <a:spcPct val="100000"/>
              </a:lnSpc>
              <a:spcBef>
                <a:spcPts val="2000"/>
              </a:spcBef>
              <a:spcAft>
                <a:spcPts val="0"/>
              </a:spcAft>
              <a:buNone/>
            </a:pPr>
            <a:r>
              <a:rPr lang="en-US" sz="3000"/>
              <a:t>Data are regularly updated</a:t>
            </a:r>
            <a:endParaRPr sz="3000"/>
          </a:p>
          <a:p>
            <a:pPr marL="76200" lvl="0" indent="0" algn="l" rtl="0">
              <a:lnSpc>
                <a:spcPct val="100000"/>
              </a:lnSpc>
              <a:spcBef>
                <a:spcPts val="20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0" lvl="0" indent="0" algn="l" rtl="0">
              <a:lnSpc>
                <a:spcPct val="100000"/>
              </a:lnSpc>
              <a:spcBef>
                <a:spcPts val="1200"/>
              </a:spcBef>
              <a:spcAft>
                <a:spcPts val="0"/>
              </a:spcAft>
              <a:buSzPts val="2400"/>
              <a:buNone/>
            </a:pPr>
            <a:endParaRPr sz="2200"/>
          </a:p>
          <a:p>
            <a:pPr marL="76200" lvl="0" indent="0" algn="l" rtl="0">
              <a:lnSpc>
                <a:spcPct val="100000"/>
              </a:lnSpc>
              <a:spcBef>
                <a:spcPts val="1200"/>
              </a:spcBef>
              <a:spcAft>
                <a:spcPts val="0"/>
              </a:spcAft>
              <a:buSzPts val="2400"/>
              <a:buNone/>
            </a:pPr>
            <a:endParaRPr sz="2200"/>
          </a:p>
          <a:p>
            <a:pPr marL="76200" lvl="0" indent="381000" algn="l" rtl="0">
              <a:lnSpc>
                <a:spcPct val="100000"/>
              </a:lnSpc>
              <a:spcBef>
                <a:spcPts val="1200"/>
              </a:spcBef>
              <a:spcAft>
                <a:spcPts val="0"/>
              </a:spcAft>
              <a:buSzPts val="2400"/>
              <a:buNone/>
            </a:pPr>
            <a:endParaRPr/>
          </a:p>
          <a:p>
            <a:pPr marL="1581150" lvl="2" indent="-361950" algn="l" rtl="0">
              <a:lnSpc>
                <a:spcPct val="100000"/>
              </a:lnSpc>
              <a:spcBef>
                <a:spcPts val="640"/>
              </a:spcBef>
              <a:spcAft>
                <a:spcPts val="0"/>
              </a:spcAft>
              <a:buSzPts val="2400"/>
              <a:buFont typeface="Arial"/>
              <a:buNone/>
            </a:pPr>
            <a:endParaRPr/>
          </a:p>
          <a:p>
            <a:pPr marL="762000" lvl="1" indent="0" algn="l" rtl="0">
              <a:lnSpc>
                <a:spcPct val="100000"/>
              </a:lnSpc>
              <a:spcBef>
                <a:spcPts val="640"/>
              </a:spcBef>
              <a:spcAft>
                <a:spcPts val="0"/>
              </a:spcAft>
              <a:buSzPts val="2400"/>
              <a:buFont typeface="Arial"/>
              <a:buNone/>
            </a:pPr>
            <a:endParaRPr/>
          </a:p>
          <a:p>
            <a:pPr marL="0" lvl="1" indent="0" algn="l" rtl="0">
              <a:lnSpc>
                <a:spcPct val="100000"/>
              </a:lnSpc>
              <a:spcBef>
                <a:spcPts val="640"/>
              </a:spcBef>
              <a:spcAft>
                <a:spcPts val="0"/>
              </a:spcAft>
              <a:buSzPts val="2400"/>
              <a:buFont typeface="Arial"/>
              <a:buNone/>
            </a:pPr>
            <a:endParaRPr sz="2600"/>
          </a:p>
        </p:txBody>
      </p:sp>
      <p:pic>
        <p:nvPicPr>
          <p:cNvPr id="173" name="Google Shape;173;p23"/>
          <p:cNvPicPr preferRelativeResize="0"/>
          <p:nvPr/>
        </p:nvPicPr>
        <p:blipFill>
          <a:blip r:embed="rId3">
            <a:alphaModFix/>
          </a:blip>
          <a:stretch>
            <a:fillRect/>
          </a:stretch>
        </p:blipFill>
        <p:spPr>
          <a:xfrm>
            <a:off x="5639091" y="720775"/>
            <a:ext cx="6552909" cy="54164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609600" y="0"/>
            <a:ext cx="11582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a:t>Atlas - Functionality</a:t>
            </a:r>
            <a:endParaRPr/>
          </a:p>
        </p:txBody>
      </p:sp>
      <p:sp>
        <p:nvSpPr>
          <p:cNvPr id="179" name="Google Shape;179;p24"/>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80" name="Google Shape;180;p24"/>
          <p:cNvSpPr txBox="1">
            <a:spLocks noGrp="1"/>
          </p:cNvSpPr>
          <p:nvPr>
            <p:ph type="dt" idx="10"/>
          </p:nvPr>
        </p:nvSpPr>
        <p:spPr>
          <a:xfrm>
            <a:off x="812800" y="6356350"/>
            <a:ext cx="108372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sp>
        <p:nvSpPr>
          <p:cNvPr id="181" name="Google Shape;181;p24"/>
          <p:cNvSpPr txBox="1">
            <a:spLocks noGrp="1"/>
          </p:cNvSpPr>
          <p:nvPr>
            <p:ph type="body" idx="1"/>
          </p:nvPr>
        </p:nvSpPr>
        <p:spPr>
          <a:xfrm>
            <a:off x="509195" y="1496775"/>
            <a:ext cx="11444400" cy="258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000"/>
              <a:t>View multiple data layers simultaneously</a:t>
            </a:r>
            <a:endParaRPr sz="3000"/>
          </a:p>
          <a:p>
            <a:pPr marL="0" lvl="0" indent="0" algn="l" rtl="0">
              <a:lnSpc>
                <a:spcPct val="100000"/>
              </a:lnSpc>
              <a:spcBef>
                <a:spcPts val="1800"/>
              </a:spcBef>
              <a:spcAft>
                <a:spcPts val="0"/>
              </a:spcAft>
              <a:buNone/>
            </a:pPr>
            <a:r>
              <a:rPr lang="en-US" sz="3000"/>
              <a:t>Measure distance, area, elevation</a:t>
            </a:r>
            <a:endParaRPr sz="3000"/>
          </a:p>
          <a:p>
            <a:pPr marL="0" lvl="0" indent="0" algn="l" rtl="0">
              <a:lnSpc>
                <a:spcPct val="100000"/>
              </a:lnSpc>
              <a:spcBef>
                <a:spcPts val="1800"/>
              </a:spcBef>
              <a:spcAft>
                <a:spcPts val="0"/>
              </a:spcAft>
              <a:buNone/>
            </a:pPr>
            <a:r>
              <a:rPr lang="en-US" sz="3000"/>
              <a:t>Summarize data within a boundary</a:t>
            </a:r>
            <a:endParaRPr sz="3000"/>
          </a:p>
          <a:p>
            <a:pPr marL="0" lvl="0" indent="0" algn="l" rtl="0">
              <a:lnSpc>
                <a:spcPct val="100000"/>
              </a:lnSpc>
              <a:spcBef>
                <a:spcPts val="1800"/>
              </a:spcBef>
              <a:spcAft>
                <a:spcPts val="0"/>
              </a:spcAft>
              <a:buNone/>
            </a:pPr>
            <a:r>
              <a:rPr lang="en-US" sz="3000"/>
              <a:t>Create maps</a:t>
            </a:r>
            <a:endParaRPr sz="3000"/>
          </a:p>
          <a:p>
            <a:pPr marL="0" lvl="0" indent="0" algn="l" rtl="0">
              <a:lnSpc>
                <a:spcPct val="100000"/>
              </a:lnSpc>
              <a:spcBef>
                <a:spcPts val="1800"/>
              </a:spcBef>
              <a:spcAft>
                <a:spcPts val="0"/>
              </a:spcAft>
              <a:buNone/>
            </a:pPr>
            <a:r>
              <a:rPr lang="en-US" sz="3000"/>
              <a:t>Share information</a:t>
            </a:r>
            <a:endParaRPr sz="3000"/>
          </a:p>
          <a:p>
            <a:pPr marL="457200" lvl="0" indent="0" algn="l" rtl="0">
              <a:lnSpc>
                <a:spcPct val="100000"/>
              </a:lnSpc>
              <a:spcBef>
                <a:spcPts val="1800"/>
              </a:spcBef>
              <a:spcAft>
                <a:spcPts val="0"/>
              </a:spcAft>
              <a:buNone/>
            </a:pPr>
            <a:endParaRPr sz="2300"/>
          </a:p>
          <a:p>
            <a:pPr marL="457200" lvl="0" indent="0" algn="l" rtl="0">
              <a:lnSpc>
                <a:spcPct val="100000"/>
              </a:lnSpc>
              <a:spcBef>
                <a:spcPts val="1200"/>
              </a:spcBef>
              <a:spcAft>
                <a:spcPts val="0"/>
              </a:spcAft>
              <a:buNone/>
            </a:pPr>
            <a:endParaRPr sz="2300"/>
          </a:p>
          <a:p>
            <a:pPr marL="952500" lvl="1" indent="-190500" algn="l" rtl="0">
              <a:lnSpc>
                <a:spcPct val="100000"/>
              </a:lnSpc>
              <a:spcBef>
                <a:spcPts val="1200"/>
              </a:spcBef>
              <a:spcAft>
                <a:spcPts val="1200"/>
              </a:spcAft>
              <a:buSzPts val="2400"/>
              <a:buFont typeface="Arial"/>
              <a:buNone/>
            </a:pPr>
            <a:endParaRPr sz="2300"/>
          </a:p>
        </p:txBody>
      </p:sp>
      <p:pic>
        <p:nvPicPr>
          <p:cNvPr id="182" name="Google Shape;182;p24"/>
          <p:cNvPicPr preferRelativeResize="0"/>
          <p:nvPr/>
        </p:nvPicPr>
        <p:blipFill>
          <a:blip r:embed="rId3">
            <a:alphaModFix/>
          </a:blip>
          <a:stretch>
            <a:fillRect/>
          </a:stretch>
        </p:blipFill>
        <p:spPr>
          <a:xfrm>
            <a:off x="6628350" y="3082575"/>
            <a:ext cx="5459676" cy="2987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5"/>
          <p:cNvPicPr preferRelativeResize="0"/>
          <p:nvPr/>
        </p:nvPicPr>
        <p:blipFill>
          <a:blip r:embed="rId3">
            <a:alphaModFix/>
          </a:blip>
          <a:stretch>
            <a:fillRect/>
          </a:stretch>
        </p:blipFill>
        <p:spPr>
          <a:xfrm>
            <a:off x="7000354" y="2166700"/>
            <a:ext cx="3845275" cy="2140875"/>
          </a:xfrm>
          <a:prstGeom prst="rect">
            <a:avLst/>
          </a:prstGeom>
          <a:noFill/>
          <a:ln>
            <a:noFill/>
          </a:ln>
        </p:spPr>
      </p:pic>
      <p:sp>
        <p:nvSpPr>
          <p:cNvPr id="188" name="Google Shape;188;p25"/>
          <p:cNvSpPr txBox="1">
            <a:spLocks noGrp="1"/>
          </p:cNvSpPr>
          <p:nvPr>
            <p:ph type="title"/>
          </p:nvPr>
        </p:nvSpPr>
        <p:spPr>
          <a:xfrm>
            <a:off x="609600" y="0"/>
            <a:ext cx="11318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t>Atlas - Open Source Approach</a:t>
            </a:r>
            <a:endParaRPr sz="3600"/>
          </a:p>
        </p:txBody>
      </p:sp>
      <p:sp>
        <p:nvSpPr>
          <p:cNvPr id="189" name="Google Shape;189;p25"/>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22</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190" name="Google Shape;190;p25"/>
          <p:cNvSpPr txBox="1">
            <a:spLocks noGrp="1"/>
          </p:cNvSpPr>
          <p:nvPr>
            <p:ph type="dt" idx="4294967295"/>
          </p:nvPr>
        </p:nvSpPr>
        <p:spPr>
          <a:xfrm>
            <a:off x="609600" y="6356350"/>
            <a:ext cx="8127900" cy="365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88888"/>
                </a:solidFill>
                <a:effectLst/>
                <a:uLnTx/>
                <a:uFillTx/>
                <a:latin typeface="Arial"/>
                <a:ea typeface="Arial"/>
                <a:cs typeface="Arial"/>
                <a:sym typeface="Arial"/>
              </a:rPr>
              <a:t>NRRI • Innovative Research. Minnesota Value. Global Relevance. • www.nrri.umn.edu</a:t>
            </a:r>
            <a:endParaRPr kumimoji="0" sz="900" b="0" i="0" u="none" strike="noStrike" kern="0" cap="none" spc="0" normalizeH="0" baseline="0" noProof="0">
              <a:ln>
                <a:noFill/>
              </a:ln>
              <a:solidFill>
                <a:srgbClr val="888888"/>
              </a:solidFill>
              <a:effectLst/>
              <a:uLnTx/>
              <a:uFillTx/>
              <a:latin typeface="Arial"/>
              <a:ea typeface="Arial"/>
              <a:cs typeface="Arial"/>
              <a:sym typeface="Arial"/>
            </a:endParaRPr>
          </a:p>
        </p:txBody>
      </p:sp>
      <p:pic>
        <p:nvPicPr>
          <p:cNvPr id="191" name="Google Shape;191;p25"/>
          <p:cNvPicPr preferRelativeResize="0"/>
          <p:nvPr/>
        </p:nvPicPr>
        <p:blipFill>
          <a:blip r:embed="rId4">
            <a:alphaModFix/>
          </a:blip>
          <a:stretch>
            <a:fillRect/>
          </a:stretch>
        </p:blipFill>
        <p:spPr>
          <a:xfrm>
            <a:off x="747250" y="2761000"/>
            <a:ext cx="3560325" cy="952275"/>
          </a:xfrm>
          <a:prstGeom prst="rect">
            <a:avLst/>
          </a:prstGeom>
          <a:noFill/>
          <a:ln>
            <a:noFill/>
          </a:ln>
        </p:spPr>
      </p:pic>
      <p:pic>
        <p:nvPicPr>
          <p:cNvPr id="192" name="Google Shape;192;p25"/>
          <p:cNvPicPr preferRelativeResize="0"/>
          <p:nvPr/>
        </p:nvPicPr>
        <p:blipFill>
          <a:blip r:embed="rId5">
            <a:alphaModFix/>
          </a:blip>
          <a:stretch>
            <a:fillRect/>
          </a:stretch>
        </p:blipFill>
        <p:spPr>
          <a:xfrm>
            <a:off x="747250" y="4424638"/>
            <a:ext cx="3689984" cy="952274"/>
          </a:xfrm>
          <a:prstGeom prst="rect">
            <a:avLst/>
          </a:prstGeom>
          <a:noFill/>
          <a:ln>
            <a:noFill/>
          </a:ln>
        </p:spPr>
      </p:pic>
      <p:pic>
        <p:nvPicPr>
          <p:cNvPr id="193" name="Google Shape;193;p25"/>
          <p:cNvPicPr preferRelativeResize="0"/>
          <p:nvPr/>
        </p:nvPicPr>
        <p:blipFill rotWithShape="1">
          <a:blip r:embed="rId6">
            <a:alphaModFix/>
          </a:blip>
          <a:srcRect l="2583" r="2431"/>
          <a:stretch/>
        </p:blipFill>
        <p:spPr>
          <a:xfrm>
            <a:off x="7221250" y="3779150"/>
            <a:ext cx="4258326" cy="2243261"/>
          </a:xfrm>
          <a:prstGeom prst="rect">
            <a:avLst/>
          </a:prstGeom>
          <a:noFill/>
          <a:ln>
            <a:noFill/>
          </a:ln>
        </p:spPr>
      </p:pic>
      <p:sp>
        <p:nvSpPr>
          <p:cNvPr id="194" name="Google Shape;194;p25"/>
          <p:cNvSpPr txBox="1">
            <a:spLocks noGrp="1"/>
          </p:cNvSpPr>
          <p:nvPr>
            <p:ph type="title"/>
          </p:nvPr>
        </p:nvSpPr>
        <p:spPr>
          <a:xfrm>
            <a:off x="803275" y="1268775"/>
            <a:ext cx="25617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solidFill>
                  <a:schemeClr val="dk1"/>
                </a:solidFill>
              </a:rPr>
              <a:t>Client-side</a:t>
            </a:r>
            <a:endParaRPr sz="3600">
              <a:solidFill>
                <a:schemeClr val="dk1"/>
              </a:solidFill>
            </a:endParaRPr>
          </a:p>
        </p:txBody>
      </p:sp>
      <p:sp>
        <p:nvSpPr>
          <p:cNvPr id="195" name="Google Shape;195;p25"/>
          <p:cNvSpPr txBox="1">
            <a:spLocks noGrp="1"/>
          </p:cNvSpPr>
          <p:nvPr>
            <p:ph type="title"/>
          </p:nvPr>
        </p:nvSpPr>
        <p:spPr>
          <a:xfrm>
            <a:off x="7221250" y="1268775"/>
            <a:ext cx="25617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200">
                <a:solidFill>
                  <a:schemeClr val="dk1"/>
                </a:solidFill>
              </a:rPr>
              <a:t>Server-side</a:t>
            </a:r>
            <a:endParaRPr sz="36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4021075" y="2144575"/>
            <a:ext cx="43908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Demonstration</a:t>
            </a:r>
            <a:endParaRPr/>
          </a:p>
        </p:txBody>
      </p:sp>
      <p:sp>
        <p:nvSpPr>
          <p:cNvPr id="202" name="Google Shape;202;p26"/>
          <p:cNvSpPr txBox="1">
            <a:spLocks noGrp="1"/>
          </p:cNvSpPr>
          <p:nvPr>
            <p:ph type="sldNum" idx="12"/>
          </p:nvPr>
        </p:nvSpPr>
        <p:spPr>
          <a:xfrm>
            <a:off x="8737600" y="6356350"/>
            <a:ext cx="28449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23</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963641" y="1607419"/>
            <a:ext cx="10363200" cy="114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5400"/>
              <a:t>Thank You</a:t>
            </a:r>
            <a:endParaRPr/>
          </a:p>
        </p:txBody>
      </p:sp>
      <p:sp>
        <p:nvSpPr>
          <p:cNvPr id="208" name="Google Shape;208;p27"/>
          <p:cNvSpPr txBox="1">
            <a:spLocks noGrp="1"/>
          </p:cNvSpPr>
          <p:nvPr>
            <p:ph type="body" idx="1"/>
          </p:nvPr>
        </p:nvSpPr>
        <p:spPr>
          <a:xfrm>
            <a:off x="963650" y="2750125"/>
            <a:ext cx="3705300" cy="13365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400"/>
              </a:spcBef>
              <a:spcAft>
                <a:spcPts val="0"/>
              </a:spcAft>
              <a:buClr>
                <a:srgbClr val="888888"/>
              </a:buClr>
              <a:buSzPts val="3200"/>
              <a:buFont typeface="Arial"/>
              <a:buNone/>
            </a:pPr>
            <a:r>
              <a:rPr lang="en-US" b="1" dirty="0"/>
              <a:t>Will Bartsch</a:t>
            </a:r>
            <a:endParaRPr dirty="0"/>
          </a:p>
          <a:p>
            <a:pPr marL="457200" marR="0" lvl="0" indent="-228600" algn="l" rtl="0">
              <a:lnSpc>
                <a:spcPct val="100000"/>
              </a:lnSpc>
              <a:spcBef>
                <a:spcPts val="400"/>
              </a:spcBef>
              <a:spcAft>
                <a:spcPts val="0"/>
              </a:spcAft>
              <a:buClr>
                <a:srgbClr val="888888"/>
              </a:buClr>
              <a:buSzPts val="3200"/>
              <a:buFont typeface="Arial"/>
              <a:buNone/>
            </a:pPr>
            <a:r>
              <a:rPr lang="en-US" dirty="0"/>
              <a:t>Research Group Manager</a:t>
            </a:r>
          </a:p>
          <a:p>
            <a:pPr marL="457200" marR="0" lvl="0" indent="-228600" algn="l" rtl="0">
              <a:lnSpc>
                <a:spcPct val="100000"/>
              </a:lnSpc>
              <a:spcBef>
                <a:spcPts val="400"/>
              </a:spcBef>
              <a:spcAft>
                <a:spcPts val="0"/>
              </a:spcAft>
              <a:buClr>
                <a:srgbClr val="888888"/>
              </a:buClr>
              <a:buSzPts val="3200"/>
              <a:buFont typeface="Arial"/>
              <a:buNone/>
            </a:pPr>
            <a:r>
              <a:rPr lang="en-US" dirty="0"/>
              <a:t>Data Collection &amp; Delivery</a:t>
            </a:r>
            <a:endParaRPr dirty="0"/>
          </a:p>
          <a:p>
            <a:pPr marL="457200" marR="0" lvl="0" indent="-228600" algn="l" rtl="0">
              <a:lnSpc>
                <a:spcPct val="100000"/>
              </a:lnSpc>
              <a:spcBef>
                <a:spcPts val="400"/>
              </a:spcBef>
              <a:spcAft>
                <a:spcPts val="0"/>
              </a:spcAft>
              <a:buClr>
                <a:srgbClr val="888888"/>
              </a:buClr>
              <a:buSzPts val="3200"/>
              <a:buFont typeface="Arial"/>
              <a:buNone/>
            </a:pPr>
            <a:r>
              <a:rPr lang="en-US" dirty="0"/>
              <a:t>wbartsch@d.umn.edu</a:t>
            </a:r>
            <a:endParaRPr dirty="0"/>
          </a:p>
        </p:txBody>
      </p:sp>
      <p:sp>
        <p:nvSpPr>
          <p:cNvPr id="209" name="Google Shape;209;p27"/>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7A001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24</a:t>
            </a:fld>
            <a:endParaRPr kumimoji="0" sz="900" b="0" i="0" u="none" strike="noStrike" kern="0" cap="none" spc="0" normalizeH="0" baseline="0" noProof="0">
              <a:ln>
                <a:noFill/>
              </a:ln>
              <a:solidFill>
                <a:srgbClr val="7A0019"/>
              </a:solidFill>
              <a:effectLst/>
              <a:uLnTx/>
              <a:uFillTx/>
              <a:latin typeface="Arial"/>
              <a:cs typeface="Arial"/>
              <a:sym typeface="Arial"/>
            </a:endParaRPr>
          </a:p>
        </p:txBody>
      </p:sp>
      <p:sp>
        <p:nvSpPr>
          <p:cNvPr id="210" name="Google Shape;210;p27"/>
          <p:cNvSpPr txBox="1"/>
          <p:nvPr/>
        </p:nvSpPr>
        <p:spPr>
          <a:xfrm>
            <a:off x="3836160" y="4945206"/>
            <a:ext cx="2908200" cy="1615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333333"/>
                </a:solidFill>
                <a:effectLst/>
                <a:uLnTx/>
                <a:uFillTx/>
                <a:latin typeface="Arial"/>
                <a:ea typeface="Arial"/>
                <a:cs typeface="Arial"/>
                <a:sym typeface="Arial"/>
              </a:rPr>
              <a:t>NRRI Duluth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333333"/>
                </a:solidFill>
                <a:effectLst/>
                <a:uLnTx/>
                <a:uFillTx/>
                <a:latin typeface="Arial"/>
                <a:ea typeface="Arial"/>
                <a:cs typeface="Arial"/>
                <a:sym typeface="Arial"/>
              </a:rPr>
              <a:t>(218) 788-2694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333333"/>
                </a:solidFill>
                <a:effectLst/>
                <a:uLnTx/>
                <a:uFillTx/>
                <a:latin typeface="Arial"/>
                <a:ea typeface="Arial"/>
                <a:cs typeface="Arial"/>
                <a:sym typeface="Arial"/>
              </a:rPr>
              <a:t>5013 Miller Trunk Hwy, Duluth, MN 55811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33333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333333"/>
                </a:solidFill>
                <a:effectLst/>
                <a:uLnTx/>
                <a:uFillTx/>
                <a:latin typeface="Arial"/>
                <a:ea typeface="Arial"/>
                <a:cs typeface="Arial"/>
                <a:sym typeface="Arial"/>
              </a:rPr>
              <a:t>NRRI Coleraine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333333"/>
                </a:solidFill>
                <a:effectLst/>
                <a:uLnTx/>
                <a:uFillTx/>
                <a:latin typeface="Arial"/>
                <a:ea typeface="Arial"/>
                <a:cs typeface="Arial"/>
                <a:sym typeface="Arial"/>
              </a:rPr>
              <a:t>(218) 667-4201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333333"/>
                </a:solidFill>
                <a:effectLst/>
                <a:uLnTx/>
                <a:uFillTx/>
                <a:latin typeface="Arial"/>
                <a:ea typeface="Arial"/>
                <a:cs typeface="Arial"/>
                <a:sym typeface="Arial"/>
              </a:rPr>
              <a:t>One Gayley Avenue, Coleraine, MN 55722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33333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333333"/>
                </a:solidFill>
                <a:effectLst/>
                <a:uLnTx/>
                <a:uFillTx/>
                <a:latin typeface="Arial"/>
                <a:ea typeface="Arial"/>
                <a:cs typeface="Arial"/>
                <a:sym typeface="Arial"/>
              </a:rPr>
              <a:t>nrriinfo@d.umn.edu // www.nrri.umn.edu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1" name="Google Shape;211;p27"/>
          <p:cNvCxnSpPr/>
          <p:nvPr/>
        </p:nvCxnSpPr>
        <p:spPr>
          <a:xfrm>
            <a:off x="3553114" y="5115270"/>
            <a:ext cx="0" cy="1275600"/>
          </a:xfrm>
          <a:prstGeom prst="straightConnector1">
            <a:avLst/>
          </a:prstGeom>
          <a:noFill/>
          <a:ln w="9525" cap="flat" cmpd="sng">
            <a:solidFill>
              <a:srgbClr val="780016"/>
            </a:solidFill>
            <a:prstDash val="solid"/>
            <a:round/>
            <a:headEnd type="none" w="sm" len="sm"/>
            <a:tailEnd type="none" w="sm" len="sm"/>
          </a:ln>
        </p:spPr>
      </p:cxnSp>
      <p:pic>
        <p:nvPicPr>
          <p:cNvPr id="212" name="Google Shape;212;p27" descr="A screenshot of a cell phone&#10;&#10;Description automatically generated"/>
          <p:cNvPicPr preferRelativeResize="0"/>
          <p:nvPr/>
        </p:nvPicPr>
        <p:blipFill rotWithShape="1">
          <a:blip r:embed="rId3">
            <a:alphaModFix/>
          </a:blip>
          <a:srcRect/>
          <a:stretch/>
        </p:blipFill>
        <p:spPr>
          <a:xfrm>
            <a:off x="8543915" y="386685"/>
            <a:ext cx="3038485" cy="3038485"/>
          </a:xfrm>
          <a:prstGeom prst="rect">
            <a:avLst/>
          </a:prstGeom>
          <a:noFill/>
          <a:ln w="76200" cap="flat" cmpd="sng">
            <a:solidFill>
              <a:schemeClr val="dk1"/>
            </a:solidFill>
            <a:prstDash val="solid"/>
            <a:round/>
            <a:headEnd type="none" w="sm" len="sm"/>
            <a:tailEnd type="none" w="sm" len="sm"/>
          </a:ln>
        </p:spPr>
      </p:pic>
      <p:sp>
        <p:nvSpPr>
          <p:cNvPr id="213" name="Google Shape;213;p27"/>
          <p:cNvSpPr txBox="1">
            <a:spLocks noGrp="1"/>
          </p:cNvSpPr>
          <p:nvPr>
            <p:ph type="body" idx="1"/>
          </p:nvPr>
        </p:nvSpPr>
        <p:spPr>
          <a:xfrm>
            <a:off x="4838625" y="2750125"/>
            <a:ext cx="3705300" cy="13365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400"/>
              </a:spcBef>
              <a:spcAft>
                <a:spcPts val="0"/>
              </a:spcAft>
              <a:buClr>
                <a:srgbClr val="888888"/>
              </a:buClr>
              <a:buSzPts val="3200"/>
              <a:buFont typeface="Arial"/>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urple flower&#10;&#10;Description automatically generated">
            <a:extLst>
              <a:ext uri="{FF2B5EF4-FFF2-40B4-BE49-F238E27FC236}">
                <a16:creationId xmlns:a16="http://schemas.microsoft.com/office/drawing/2014/main" id="{BA8D3270-3666-4F28-AEBB-DE4B2927C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345653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Sector Report</a:t>
            </a:r>
          </a:p>
          <a:p>
            <a:pPr marL="0" indent="0">
              <a:buNone/>
            </a:pPr>
            <a:r>
              <a:rPr lang="en-US" dirty="0">
                <a:cs typeface="Calibri"/>
              </a:rPr>
              <a:t>Britta Maddox</a:t>
            </a:r>
          </a:p>
        </p:txBody>
      </p:sp>
    </p:spTree>
    <p:extLst>
      <p:ext uri="{BB962C8B-B14F-4D97-AF65-F5344CB8AC3E}">
        <p14:creationId xmlns:p14="http://schemas.microsoft.com/office/powerpoint/2010/main" val="3014335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D3A8E-533C-43B4-80ED-0609C26E68DA}"/>
              </a:ext>
            </a:extLst>
          </p:cNvPr>
          <p:cNvSpPr>
            <a:spLocks noGrp="1"/>
          </p:cNvSpPr>
          <p:nvPr>
            <p:ph sz="quarter" idx="10"/>
          </p:nvPr>
        </p:nvSpPr>
        <p:spPr/>
        <p:txBody>
          <a:bodyPr/>
          <a:lstStyle/>
          <a:p>
            <a:r>
              <a:rPr lang="en-US" dirty="0"/>
              <a:t>GAC Sector Report</a:t>
            </a:r>
          </a:p>
        </p:txBody>
      </p:sp>
      <p:sp>
        <p:nvSpPr>
          <p:cNvPr id="3" name="Content Placeholder 2">
            <a:extLst>
              <a:ext uri="{FF2B5EF4-FFF2-40B4-BE49-F238E27FC236}">
                <a16:creationId xmlns:a16="http://schemas.microsoft.com/office/drawing/2014/main" id="{523AB474-4FA1-4CD7-B76C-E2A250E82DFD}"/>
              </a:ext>
            </a:extLst>
          </p:cNvPr>
          <p:cNvSpPr>
            <a:spLocks noGrp="1"/>
          </p:cNvSpPr>
          <p:nvPr>
            <p:ph sz="quarter" idx="11"/>
          </p:nvPr>
        </p:nvSpPr>
        <p:spPr>
          <a:xfrm>
            <a:off x="3024963" y="4590260"/>
            <a:ext cx="8430876" cy="560388"/>
          </a:xfrm>
        </p:spPr>
        <p:txBody>
          <a:bodyPr/>
          <a:lstStyle/>
          <a:p>
            <a:r>
              <a:rPr lang="en-US" dirty="0"/>
              <a:t>LAW ENFORCEMENT/PUBLIC SAFETY</a:t>
            </a:r>
          </a:p>
        </p:txBody>
      </p:sp>
    </p:spTree>
    <p:extLst>
      <p:ext uri="{BB962C8B-B14F-4D97-AF65-F5344CB8AC3E}">
        <p14:creationId xmlns:p14="http://schemas.microsoft.com/office/powerpoint/2010/main" val="4086678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5697C960-0C3B-482A-A943-32BA901D94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7AEF-0871-4F6C-A432-627B97C58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242C2381-BBF0-4C51-B5EF-FE01EDCC27E6}"/>
              </a:ext>
            </a:extLst>
          </p:cNvPr>
          <p:cNvSpPr>
            <a:spLocks noGrp="1"/>
          </p:cNvSpPr>
          <p:nvPr>
            <p:ph type="body" sz="quarter" idx="13"/>
          </p:nvPr>
        </p:nvSpPr>
        <p:spPr/>
        <p:txBody>
          <a:bodyPr/>
          <a:lstStyle/>
          <a:p>
            <a:r>
              <a:rPr lang="en-US" dirty="0"/>
              <a:t>Some LE Uses of Geospatial Data and Technology</a:t>
            </a:r>
          </a:p>
        </p:txBody>
      </p:sp>
      <p:sp>
        <p:nvSpPr>
          <p:cNvPr id="5" name="Oval 10">
            <a:extLst>
              <a:ext uri="{FF2B5EF4-FFF2-40B4-BE49-F238E27FC236}">
                <a16:creationId xmlns:a16="http://schemas.microsoft.com/office/drawing/2014/main" id="{288B75FF-D373-41F3-8126-EC4F44F29849}"/>
              </a:ext>
            </a:extLst>
          </p:cNvPr>
          <p:cNvSpPr/>
          <p:nvPr/>
        </p:nvSpPr>
        <p:spPr>
          <a:xfrm>
            <a:off x="422189" y="1623047"/>
            <a:ext cx="741131" cy="7411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TextBox 8">
            <a:extLst>
              <a:ext uri="{FF2B5EF4-FFF2-40B4-BE49-F238E27FC236}">
                <a16:creationId xmlns:a16="http://schemas.microsoft.com/office/drawing/2014/main" id="{34199C10-5753-4423-96D1-F39935BAC479}"/>
              </a:ext>
            </a:extLst>
          </p:cNvPr>
          <p:cNvSpPr txBox="1"/>
          <p:nvPr/>
        </p:nvSpPr>
        <p:spPr>
          <a:xfrm>
            <a:off x="453410" y="1684602"/>
            <a:ext cx="6842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rPr>
              <a:t>01</a:t>
            </a:r>
            <a:endParaRPr kumimoji="0" lang="ko-KR" altLang="en-US"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endParaRPr>
          </a:p>
        </p:txBody>
      </p:sp>
      <p:grpSp>
        <p:nvGrpSpPr>
          <p:cNvPr id="10" name="Group 22">
            <a:extLst>
              <a:ext uri="{FF2B5EF4-FFF2-40B4-BE49-F238E27FC236}">
                <a16:creationId xmlns:a16="http://schemas.microsoft.com/office/drawing/2014/main" id="{292305E2-9AEF-453C-B3F1-22D62D7CE29B}"/>
              </a:ext>
            </a:extLst>
          </p:cNvPr>
          <p:cNvGrpSpPr/>
          <p:nvPr/>
        </p:nvGrpSpPr>
        <p:grpSpPr>
          <a:xfrm>
            <a:off x="1371600" y="1623047"/>
            <a:ext cx="10093960" cy="834370"/>
            <a:chOff x="6210998" y="1433695"/>
            <a:chExt cx="1457346" cy="834370"/>
          </a:xfrm>
        </p:grpSpPr>
        <p:sp>
          <p:nvSpPr>
            <p:cNvPr id="11" name="TextBox 10">
              <a:extLst>
                <a:ext uri="{FF2B5EF4-FFF2-40B4-BE49-F238E27FC236}">
                  <a16:creationId xmlns:a16="http://schemas.microsoft.com/office/drawing/2014/main" id="{13691544-E295-4962-A0A7-18972CBBBB81}"/>
                </a:ext>
              </a:extLst>
            </p:cNvPr>
            <p:cNvSpPr txBox="1"/>
            <p:nvPr/>
          </p:nvSpPr>
          <p:spPr>
            <a:xfrm>
              <a:off x="6210998" y="1433695"/>
              <a:ext cx="14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B6339"/>
                  </a:solidFill>
                  <a:effectLst/>
                  <a:uLnTx/>
                  <a:uFillTx/>
                  <a:latin typeface="Calibri" panose="020F0502020204030204"/>
                  <a:ea typeface="맑은 고딕" panose="020B0503020000020004" pitchFamily="34" charset="-127"/>
                  <a:cs typeface="Calibri" panose="020F0502020204030204" pitchFamily="34" charset="0"/>
                </a:rPr>
                <a:t>Mapping</a:t>
              </a:r>
              <a:endParaRPr kumimoji="0" lang="ko-KR" altLang="en-US" sz="1800" b="1" i="0" u="none" strike="noStrike" kern="1200" cap="none" spc="0" normalizeH="0" baseline="0" noProof="0" dirty="0">
                <a:ln>
                  <a:noFill/>
                </a:ln>
                <a:solidFill>
                  <a:srgbClr val="0B6339"/>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2" name="TextBox 11">
              <a:extLst>
                <a:ext uri="{FF2B5EF4-FFF2-40B4-BE49-F238E27FC236}">
                  <a16:creationId xmlns:a16="http://schemas.microsoft.com/office/drawing/2014/main" id="{1DD59C96-9A99-4231-ACE4-836A2F991CB8}"/>
                </a:ext>
              </a:extLst>
            </p:cNvPr>
            <p:cNvSpPr txBox="1"/>
            <p:nvPr/>
          </p:nvSpPr>
          <p:spPr>
            <a:xfrm>
              <a:off x="6210998" y="1683290"/>
              <a:ext cx="14573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In-car computers (MDC/MDT) utilize mapping software for routing to calls, establishing perimeters for searching, operational layers for things like hydrant locations, property owners, etc</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sp>
        <p:nvSpPr>
          <p:cNvPr id="35" name="Oval 10">
            <a:extLst>
              <a:ext uri="{FF2B5EF4-FFF2-40B4-BE49-F238E27FC236}">
                <a16:creationId xmlns:a16="http://schemas.microsoft.com/office/drawing/2014/main" id="{CF57F098-BF63-40ED-A0C7-034E9E657D71}"/>
              </a:ext>
            </a:extLst>
          </p:cNvPr>
          <p:cNvSpPr/>
          <p:nvPr/>
        </p:nvSpPr>
        <p:spPr>
          <a:xfrm>
            <a:off x="422189" y="2563483"/>
            <a:ext cx="741131" cy="7411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6" name="TextBox 35">
            <a:extLst>
              <a:ext uri="{FF2B5EF4-FFF2-40B4-BE49-F238E27FC236}">
                <a16:creationId xmlns:a16="http://schemas.microsoft.com/office/drawing/2014/main" id="{A1F58958-60CF-4A16-B04B-A9BF9669EDDB}"/>
              </a:ext>
            </a:extLst>
          </p:cNvPr>
          <p:cNvSpPr txBox="1"/>
          <p:nvPr/>
        </p:nvSpPr>
        <p:spPr>
          <a:xfrm>
            <a:off x="453410" y="2625038"/>
            <a:ext cx="6842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rPr>
              <a:t>02</a:t>
            </a:r>
            <a:endParaRPr kumimoji="0" lang="ko-KR" altLang="en-US"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endParaRPr>
          </a:p>
        </p:txBody>
      </p:sp>
      <p:grpSp>
        <p:nvGrpSpPr>
          <p:cNvPr id="37" name="Group 22">
            <a:extLst>
              <a:ext uri="{FF2B5EF4-FFF2-40B4-BE49-F238E27FC236}">
                <a16:creationId xmlns:a16="http://schemas.microsoft.com/office/drawing/2014/main" id="{DD21224F-2B85-4740-8175-38E972FC75DA}"/>
              </a:ext>
            </a:extLst>
          </p:cNvPr>
          <p:cNvGrpSpPr/>
          <p:nvPr/>
        </p:nvGrpSpPr>
        <p:grpSpPr>
          <a:xfrm>
            <a:off x="1371600" y="2563483"/>
            <a:ext cx="10093960" cy="834370"/>
            <a:chOff x="6210998" y="1433695"/>
            <a:chExt cx="1457346" cy="834370"/>
          </a:xfrm>
        </p:grpSpPr>
        <p:sp>
          <p:nvSpPr>
            <p:cNvPr id="38" name="TextBox 37">
              <a:extLst>
                <a:ext uri="{FF2B5EF4-FFF2-40B4-BE49-F238E27FC236}">
                  <a16:creationId xmlns:a16="http://schemas.microsoft.com/office/drawing/2014/main" id="{198926C8-C1AB-4847-9BA7-77002CA59774}"/>
                </a:ext>
              </a:extLst>
            </p:cNvPr>
            <p:cNvSpPr txBox="1"/>
            <p:nvPr/>
          </p:nvSpPr>
          <p:spPr>
            <a:xfrm>
              <a:off x="6210998" y="1433695"/>
              <a:ext cx="14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224E5A"/>
                  </a:solidFill>
                  <a:effectLst/>
                  <a:uLnTx/>
                  <a:uFillTx/>
                  <a:latin typeface="Calibri" panose="020F0502020204030204"/>
                  <a:ea typeface="맑은 고딕" panose="020B0503020000020004" pitchFamily="34" charset="-127"/>
                  <a:cs typeface="Calibri" panose="020F0502020204030204" pitchFamily="34" charset="0"/>
                </a:rPr>
                <a:t>Critical Incidents</a:t>
              </a:r>
              <a:endParaRPr kumimoji="0" lang="ko-KR" altLang="en-US" sz="1800" b="1" i="0" u="none" strike="noStrike" kern="1200" cap="none" spc="0" normalizeH="0" baseline="0" noProof="0" dirty="0">
                <a:ln>
                  <a:noFill/>
                </a:ln>
                <a:solidFill>
                  <a:srgbClr val="224E5A"/>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9" name="TextBox 38">
              <a:extLst>
                <a:ext uri="{FF2B5EF4-FFF2-40B4-BE49-F238E27FC236}">
                  <a16:creationId xmlns:a16="http://schemas.microsoft.com/office/drawing/2014/main" id="{C8844E3D-9213-4E5E-AC54-93294BC86567}"/>
                </a:ext>
              </a:extLst>
            </p:cNvPr>
            <p:cNvSpPr txBox="1"/>
            <p:nvPr/>
          </p:nvSpPr>
          <p:spPr>
            <a:xfrm>
              <a:off x="6210998" y="1683290"/>
              <a:ext cx="14573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Staging response plans for critical incidents including floor plans of buildings, schools, location of resources, drone flights for subject tracking</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sp>
        <p:nvSpPr>
          <p:cNvPr id="40" name="Oval 10">
            <a:extLst>
              <a:ext uri="{FF2B5EF4-FFF2-40B4-BE49-F238E27FC236}">
                <a16:creationId xmlns:a16="http://schemas.microsoft.com/office/drawing/2014/main" id="{6B5F3D33-D1C9-45B7-BAFB-6F97E8CCDED9}"/>
              </a:ext>
            </a:extLst>
          </p:cNvPr>
          <p:cNvSpPr/>
          <p:nvPr/>
        </p:nvSpPr>
        <p:spPr>
          <a:xfrm>
            <a:off x="422189" y="3557635"/>
            <a:ext cx="741131" cy="7411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1" name="TextBox 40">
            <a:extLst>
              <a:ext uri="{FF2B5EF4-FFF2-40B4-BE49-F238E27FC236}">
                <a16:creationId xmlns:a16="http://schemas.microsoft.com/office/drawing/2014/main" id="{1778A0FA-0065-4A5E-869A-FE9864D1E97C}"/>
              </a:ext>
            </a:extLst>
          </p:cNvPr>
          <p:cNvSpPr txBox="1"/>
          <p:nvPr/>
        </p:nvSpPr>
        <p:spPr>
          <a:xfrm>
            <a:off x="453410" y="3619190"/>
            <a:ext cx="6842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rPr>
              <a:t>03</a:t>
            </a:r>
            <a:endParaRPr kumimoji="0" lang="ko-KR" altLang="en-US" sz="3400" b="1" i="0" u="none" strike="noStrike" kern="1200" cap="none" spc="0" normalizeH="0" baseline="0" noProof="0" dirty="0">
              <a:ln w="12700">
                <a:solidFill>
                  <a:prstClr val="white"/>
                </a:solidFill>
              </a:ln>
              <a:solidFill>
                <a:prstClr val="white"/>
              </a:solidFill>
              <a:effectLst/>
              <a:uLnTx/>
              <a:uFillTx/>
              <a:latin typeface="Calibri" panose="020F0502020204030204"/>
              <a:ea typeface="맑은 고딕" panose="020B0503020000020004" pitchFamily="34" charset="-127"/>
              <a:cs typeface="Calibri" panose="020F0502020204030204" pitchFamily="34" charset="0"/>
            </a:endParaRPr>
          </a:p>
        </p:txBody>
      </p:sp>
      <p:grpSp>
        <p:nvGrpSpPr>
          <p:cNvPr id="42" name="Group 22">
            <a:extLst>
              <a:ext uri="{FF2B5EF4-FFF2-40B4-BE49-F238E27FC236}">
                <a16:creationId xmlns:a16="http://schemas.microsoft.com/office/drawing/2014/main" id="{850E6B45-EB99-4E0E-9A5E-1763C233EB12}"/>
              </a:ext>
            </a:extLst>
          </p:cNvPr>
          <p:cNvGrpSpPr/>
          <p:nvPr/>
        </p:nvGrpSpPr>
        <p:grpSpPr>
          <a:xfrm>
            <a:off x="1371600" y="3557635"/>
            <a:ext cx="10093960" cy="588149"/>
            <a:chOff x="6210998" y="1433695"/>
            <a:chExt cx="1457346" cy="588149"/>
          </a:xfrm>
        </p:grpSpPr>
        <p:sp>
          <p:nvSpPr>
            <p:cNvPr id="43" name="TextBox 42">
              <a:extLst>
                <a:ext uri="{FF2B5EF4-FFF2-40B4-BE49-F238E27FC236}">
                  <a16:creationId xmlns:a16="http://schemas.microsoft.com/office/drawing/2014/main" id="{A5D9991A-DB61-4A77-80F5-FE0EA7C8CF04}"/>
                </a:ext>
              </a:extLst>
            </p:cNvPr>
            <p:cNvSpPr txBox="1"/>
            <p:nvPr/>
          </p:nvSpPr>
          <p:spPr>
            <a:xfrm>
              <a:off x="6210998" y="1433695"/>
              <a:ext cx="14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B6339"/>
                  </a:solidFill>
                  <a:effectLst/>
                  <a:uLnTx/>
                  <a:uFillTx/>
                  <a:latin typeface="Calibri" panose="020F0502020204030204"/>
                  <a:ea typeface="맑은 고딕" panose="020B0503020000020004" pitchFamily="34" charset="-127"/>
                  <a:cs typeface="Calibri" panose="020F0502020204030204" pitchFamily="34" charset="0"/>
                </a:rPr>
                <a:t>Crime Analysis and Statistics</a:t>
              </a:r>
              <a:endParaRPr kumimoji="0" lang="ko-KR" altLang="en-US" sz="1800" b="1" i="0" u="none" strike="noStrike" kern="1200" cap="none" spc="0" normalizeH="0" baseline="0" noProof="0" dirty="0">
                <a:ln>
                  <a:noFill/>
                </a:ln>
                <a:solidFill>
                  <a:srgbClr val="0B6339"/>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AD36E611-2839-4EB3-808B-54B8E7B73636}"/>
                </a:ext>
              </a:extLst>
            </p:cNvPr>
            <p:cNvSpPr txBox="1"/>
            <p:nvPr/>
          </p:nvSpPr>
          <p:spPr>
            <a:xfrm>
              <a:off x="6210998" y="1683290"/>
              <a:ext cx="14573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Calibri" panose="020F0502020204030204" pitchFamily="34" charset="0"/>
                  <a:ea typeface="맑은 고딕" panose="020B0503020000020004" pitchFamily="34" charset="-127"/>
                  <a:cs typeface="Calibri" panose="020F0502020204030204" pitchFamily="34" charset="0"/>
                </a:rPr>
                <a:t>Analysis of Calls for Service based on specific locations which often feeds into city planning and resource scheduling</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spTree>
    <p:extLst>
      <p:ext uri="{BB962C8B-B14F-4D97-AF65-F5344CB8AC3E}">
        <p14:creationId xmlns:p14="http://schemas.microsoft.com/office/powerpoint/2010/main" val="219935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774AD-CB98-4282-AD99-72315E3EA8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7AEF-0871-4F6C-A432-627B97C586C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3658701-BC52-44E0-B18B-6A57DC47BD46}"/>
              </a:ext>
            </a:extLst>
          </p:cNvPr>
          <p:cNvSpPr>
            <a:spLocks noGrp="1"/>
          </p:cNvSpPr>
          <p:nvPr>
            <p:ph type="body" sz="quarter" idx="13"/>
          </p:nvPr>
        </p:nvSpPr>
        <p:spPr/>
        <p:txBody>
          <a:bodyPr/>
          <a:lstStyle/>
          <a:p>
            <a:r>
              <a:rPr lang="en-US" dirty="0"/>
              <a:t>Mapping</a:t>
            </a:r>
          </a:p>
        </p:txBody>
      </p:sp>
      <p:sp>
        <p:nvSpPr>
          <p:cNvPr id="4" name="Content Placeholder 3">
            <a:extLst>
              <a:ext uri="{FF2B5EF4-FFF2-40B4-BE49-F238E27FC236}">
                <a16:creationId xmlns:a16="http://schemas.microsoft.com/office/drawing/2014/main" id="{4FEE8082-F33F-40CE-ACAE-559D75813945}"/>
              </a:ext>
            </a:extLst>
          </p:cNvPr>
          <p:cNvSpPr>
            <a:spLocks noGrp="1"/>
          </p:cNvSpPr>
          <p:nvPr>
            <p:ph sz="quarter" idx="15"/>
          </p:nvPr>
        </p:nvSpPr>
        <p:spPr>
          <a:xfrm>
            <a:off x="196638" y="1146643"/>
            <a:ext cx="6127825" cy="4266903"/>
          </a:xfrm>
        </p:spPr>
        <p:txBody>
          <a:bodyPr/>
          <a:lstStyle/>
          <a:p>
            <a:r>
              <a:rPr lang="en-US" dirty="0"/>
              <a:t>Topographical Layers and Imagery</a:t>
            </a:r>
          </a:p>
          <a:p>
            <a:r>
              <a:rPr lang="en-US" dirty="0"/>
              <a:t>AVL/GPS Resource tracking</a:t>
            </a:r>
          </a:p>
          <a:p>
            <a:r>
              <a:rPr lang="en-US" dirty="0"/>
              <a:t>Spatial Bookmarks</a:t>
            </a:r>
          </a:p>
          <a:p>
            <a:r>
              <a:rPr lang="en-US" dirty="0"/>
              <a:t>Operational Layers</a:t>
            </a:r>
          </a:p>
        </p:txBody>
      </p:sp>
      <p:pic>
        <p:nvPicPr>
          <p:cNvPr id="11" name="Picture 10">
            <a:extLst>
              <a:ext uri="{FF2B5EF4-FFF2-40B4-BE49-F238E27FC236}">
                <a16:creationId xmlns:a16="http://schemas.microsoft.com/office/drawing/2014/main" id="{23FDB79A-169C-4EC0-9F5D-49503D1A6567}"/>
              </a:ext>
            </a:extLst>
          </p:cNvPr>
          <p:cNvPicPr>
            <a:picLocks noChangeAspect="1"/>
          </p:cNvPicPr>
          <p:nvPr/>
        </p:nvPicPr>
        <p:blipFill>
          <a:blip r:embed="rId2"/>
          <a:stretch>
            <a:fillRect/>
          </a:stretch>
        </p:blipFill>
        <p:spPr>
          <a:xfrm>
            <a:off x="5306898" y="204262"/>
            <a:ext cx="6688464" cy="4525861"/>
          </a:xfrm>
          <a:prstGeom prst="rect">
            <a:avLst/>
          </a:prstGeom>
        </p:spPr>
      </p:pic>
      <p:pic>
        <p:nvPicPr>
          <p:cNvPr id="13" name="Picture 12">
            <a:extLst>
              <a:ext uri="{FF2B5EF4-FFF2-40B4-BE49-F238E27FC236}">
                <a16:creationId xmlns:a16="http://schemas.microsoft.com/office/drawing/2014/main" id="{C13872FF-DD9A-4927-975D-3CAF6CF4D00F}"/>
              </a:ext>
            </a:extLst>
          </p:cNvPr>
          <p:cNvPicPr>
            <a:picLocks noChangeAspect="1"/>
          </p:cNvPicPr>
          <p:nvPr/>
        </p:nvPicPr>
        <p:blipFill>
          <a:blip r:embed="rId3"/>
          <a:stretch>
            <a:fillRect/>
          </a:stretch>
        </p:blipFill>
        <p:spPr>
          <a:xfrm>
            <a:off x="7890048" y="3280095"/>
            <a:ext cx="3761623" cy="3577905"/>
          </a:xfrm>
          <a:prstGeom prst="rect">
            <a:avLst/>
          </a:prstGeom>
        </p:spPr>
      </p:pic>
      <p:pic>
        <p:nvPicPr>
          <p:cNvPr id="15" name="Picture 14">
            <a:extLst>
              <a:ext uri="{FF2B5EF4-FFF2-40B4-BE49-F238E27FC236}">
                <a16:creationId xmlns:a16="http://schemas.microsoft.com/office/drawing/2014/main" id="{000E4F22-1A61-428B-8DFA-C1894AE69ED9}"/>
              </a:ext>
            </a:extLst>
          </p:cNvPr>
          <p:cNvPicPr>
            <a:picLocks noChangeAspect="1"/>
          </p:cNvPicPr>
          <p:nvPr/>
        </p:nvPicPr>
        <p:blipFill>
          <a:blip r:embed="rId4"/>
          <a:stretch>
            <a:fillRect/>
          </a:stretch>
        </p:blipFill>
        <p:spPr>
          <a:xfrm>
            <a:off x="88544" y="3145871"/>
            <a:ext cx="5661738" cy="2652286"/>
          </a:xfrm>
          <a:prstGeom prst="rect">
            <a:avLst/>
          </a:prstGeom>
        </p:spPr>
      </p:pic>
    </p:spTree>
    <p:extLst>
      <p:ext uri="{BB962C8B-B14F-4D97-AF65-F5344CB8AC3E}">
        <p14:creationId xmlns:p14="http://schemas.microsoft.com/office/powerpoint/2010/main" val="6040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Twin Cities metro </a:t>
            </a:r>
            <a:endParaRPr lang="en-US" dirty="0">
              <a:cs typeface="Calibri"/>
            </a:endParaRPr>
          </a:p>
          <a:p>
            <a:pPr lvl="1">
              <a:lnSpc>
                <a:spcPct val="120000"/>
              </a:lnSpc>
              <a:spcBef>
                <a:spcPts val="0"/>
              </a:spcBef>
              <a:spcAft>
                <a:spcPts val="0"/>
              </a:spcAft>
            </a:pPr>
            <a:r>
              <a:rPr lang="en-US" dirty="0">
                <a:ea typeface="+mn-lt"/>
                <a:cs typeface="+mn-lt"/>
              </a:rPr>
              <a:t>Cory Richter, City of Blaine</a:t>
            </a: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Dale Watt, The Nature Conservancy</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vacant</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Bergen-Albrecht,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Alison </a:t>
            </a:r>
            <a:r>
              <a:rPr lang="en-US" sz="1300" dirty="0" err="1">
                <a:ea typeface="+mn-lt"/>
                <a:cs typeface="+mn-lt"/>
              </a:rPr>
              <a:t>Slaats</a:t>
            </a:r>
            <a:r>
              <a:rPr lang="en-US" sz="1300" dirty="0">
                <a:ea typeface="+mn-lt"/>
                <a:cs typeface="+mn-lt"/>
              </a:rPr>
              <a:t>, </a:t>
            </a:r>
            <a:r>
              <a:rPr lang="en-US" sz="1300" dirty="0" err="1">
                <a:ea typeface="+mn-lt"/>
                <a:cs typeface="+mn-lt"/>
              </a:rPr>
              <a:t>MnGeo</a:t>
            </a:r>
            <a:endParaRPr lang="en-US" sz="1300" dirty="0"/>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69784-7383-4594-AFB8-C654667C56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7AEF-0871-4F6C-A432-627B97C586C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16">
            <a:extLst>
              <a:ext uri="{FF2B5EF4-FFF2-40B4-BE49-F238E27FC236}">
                <a16:creationId xmlns:a16="http://schemas.microsoft.com/office/drawing/2014/main" id="{271F6A1F-3D5A-47EE-B256-41F005294325}"/>
              </a:ext>
            </a:extLst>
          </p:cNvPr>
          <p:cNvSpPr>
            <a:spLocks noGrp="1"/>
          </p:cNvSpPr>
          <p:nvPr>
            <p:ph type="body" sz="quarter" idx="13"/>
          </p:nvPr>
        </p:nvSpPr>
        <p:spPr>
          <a:xfrm>
            <a:off x="239925" y="327122"/>
            <a:ext cx="11348721" cy="752475"/>
          </a:xfrm>
        </p:spPr>
        <p:txBody>
          <a:bodyPr/>
          <a:lstStyle/>
          <a:p>
            <a:r>
              <a:rPr lang="en-US" dirty="0"/>
              <a:t>My Involvement with Spatial Data and LE</a:t>
            </a:r>
          </a:p>
        </p:txBody>
      </p:sp>
      <p:grpSp>
        <p:nvGrpSpPr>
          <p:cNvPr id="6" name="Group 5">
            <a:extLst>
              <a:ext uri="{FF2B5EF4-FFF2-40B4-BE49-F238E27FC236}">
                <a16:creationId xmlns:a16="http://schemas.microsoft.com/office/drawing/2014/main" id="{E4F0A187-F3F4-43E0-A286-11337E935911}"/>
              </a:ext>
            </a:extLst>
          </p:cNvPr>
          <p:cNvGrpSpPr/>
          <p:nvPr/>
        </p:nvGrpSpPr>
        <p:grpSpPr>
          <a:xfrm>
            <a:off x="1422990" y="1441065"/>
            <a:ext cx="9144000" cy="3055094"/>
            <a:chOff x="1524000" y="1485885"/>
            <a:chExt cx="9144000" cy="3055094"/>
          </a:xfrm>
        </p:grpSpPr>
        <p:sp>
          <p:nvSpPr>
            <p:cNvPr id="7" name="Rectangle: Rounded Corners 6">
              <a:extLst>
                <a:ext uri="{FF2B5EF4-FFF2-40B4-BE49-F238E27FC236}">
                  <a16:creationId xmlns:a16="http://schemas.microsoft.com/office/drawing/2014/main" id="{3C4AC4A2-5475-4436-AEF4-455B2CFF33F3}"/>
                </a:ext>
              </a:extLst>
            </p:cNvPr>
            <p:cNvSpPr/>
            <p:nvPr/>
          </p:nvSpPr>
          <p:spPr>
            <a:xfrm>
              <a:off x="1524000" y="3844415"/>
              <a:ext cx="9144000" cy="696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 Sharing Efficiencies and Data Privacy</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8" name="Rectangle: Rounded Corners 7">
              <a:extLst>
                <a:ext uri="{FF2B5EF4-FFF2-40B4-BE49-F238E27FC236}">
                  <a16:creationId xmlns:a16="http://schemas.microsoft.com/office/drawing/2014/main" id="{7C90570D-FBFB-45E2-8D0B-1EF5473C1F0E}"/>
                </a:ext>
              </a:extLst>
            </p:cNvPr>
            <p:cNvSpPr/>
            <p:nvPr/>
          </p:nvSpPr>
          <p:spPr>
            <a:xfrm>
              <a:off x="1524000" y="3058966"/>
              <a:ext cx="9144000" cy="696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Response Plans – Anoka Rhodium</a:t>
              </a:r>
            </a:p>
          </p:txBody>
        </p:sp>
        <p:sp>
          <p:nvSpPr>
            <p:cNvPr id="10" name="Rectangle: Rounded Corners 9">
              <a:extLst>
                <a:ext uri="{FF2B5EF4-FFF2-40B4-BE49-F238E27FC236}">
                  <a16:creationId xmlns:a16="http://schemas.microsoft.com/office/drawing/2014/main" id="{65B231DA-6D3C-4D43-8504-F332E13BC278}"/>
                </a:ext>
              </a:extLst>
            </p:cNvPr>
            <p:cNvSpPr/>
            <p:nvPr/>
          </p:nvSpPr>
          <p:spPr>
            <a:xfrm>
              <a:off x="1524000" y="2271334"/>
              <a:ext cx="9144000" cy="696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CrimeView Analytics (Ongoing WashCo Project) and Accurint</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1DFC7BC2-3123-4327-85DA-318F8942ADC0}"/>
                </a:ext>
              </a:extLst>
            </p:cNvPr>
            <p:cNvSpPr/>
            <p:nvPr/>
          </p:nvSpPr>
          <p:spPr>
            <a:xfrm>
              <a:off x="1524000" y="1485885"/>
              <a:ext cx="9144000" cy="696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0288" marR="0" lvl="2" indent="0" algn="l"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Data Standards and Accuracy - GIS Project, Data Standards Committee, CJIS Charter Workgroup</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2" name="Graphic 11">
              <a:extLst>
                <a:ext uri="{FF2B5EF4-FFF2-40B4-BE49-F238E27FC236}">
                  <a16:creationId xmlns:a16="http://schemas.microsoft.com/office/drawing/2014/main" id="{E0AE0F68-F935-498D-B6D9-3588A7B05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7699" y="1559859"/>
              <a:ext cx="545888" cy="545888"/>
            </a:xfrm>
            <a:prstGeom prst="rect">
              <a:avLst/>
            </a:prstGeom>
          </p:spPr>
        </p:pic>
        <p:pic>
          <p:nvPicPr>
            <p:cNvPr id="13" name="Graphic 12">
              <a:extLst>
                <a:ext uri="{FF2B5EF4-FFF2-40B4-BE49-F238E27FC236}">
                  <a16:creationId xmlns:a16="http://schemas.microsoft.com/office/drawing/2014/main" id="{6A97BA86-31FA-462E-85B3-5ABF5A786C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698" y="2354599"/>
              <a:ext cx="545887" cy="545887"/>
            </a:xfrm>
            <a:prstGeom prst="rect">
              <a:avLst/>
            </a:prstGeom>
          </p:spPr>
        </p:pic>
        <p:pic>
          <p:nvPicPr>
            <p:cNvPr id="14" name="Graphic 13">
              <a:extLst>
                <a:ext uri="{FF2B5EF4-FFF2-40B4-BE49-F238E27FC236}">
                  <a16:creationId xmlns:a16="http://schemas.microsoft.com/office/drawing/2014/main" id="{68B9435A-2731-4244-B84A-EA0693807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2644" y="3957876"/>
              <a:ext cx="695994" cy="512838"/>
            </a:xfrm>
            <a:prstGeom prst="rect">
              <a:avLst/>
            </a:prstGeom>
          </p:spPr>
        </p:pic>
        <p:pic>
          <p:nvPicPr>
            <p:cNvPr id="16" name="Graphic 15">
              <a:extLst>
                <a:ext uri="{FF2B5EF4-FFF2-40B4-BE49-F238E27FC236}">
                  <a16:creationId xmlns:a16="http://schemas.microsoft.com/office/drawing/2014/main" id="{688F5096-F9EC-44F7-8911-F30F4D9AEEA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82644" y="3134304"/>
              <a:ext cx="570421" cy="545887"/>
            </a:xfrm>
            <a:prstGeom prst="rect">
              <a:avLst/>
            </a:prstGeom>
          </p:spPr>
        </p:pic>
      </p:grpSp>
    </p:spTree>
    <p:extLst>
      <p:ext uri="{BB962C8B-B14F-4D97-AF65-F5344CB8AC3E}">
        <p14:creationId xmlns:p14="http://schemas.microsoft.com/office/powerpoint/2010/main" val="22699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20C32A-07CC-4ABE-BEF7-6FA806E6F1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7AEF-0871-4F6C-A432-627B97C586C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00C936E-9710-421F-9653-B11EDBC957C6}"/>
              </a:ext>
            </a:extLst>
          </p:cNvPr>
          <p:cNvSpPr>
            <a:spLocks noGrp="1"/>
          </p:cNvSpPr>
          <p:nvPr>
            <p:ph type="body" sz="quarter" idx="13"/>
          </p:nvPr>
        </p:nvSpPr>
        <p:spPr/>
        <p:txBody>
          <a:bodyPr/>
          <a:lstStyle/>
          <a:p>
            <a:r>
              <a:rPr lang="en-US" dirty="0"/>
              <a:t>CrimeView Analytics</a:t>
            </a:r>
          </a:p>
        </p:txBody>
      </p:sp>
      <p:sp>
        <p:nvSpPr>
          <p:cNvPr id="26" name="Rounded Rectangle 15">
            <a:extLst>
              <a:ext uri="{FF2B5EF4-FFF2-40B4-BE49-F238E27FC236}">
                <a16:creationId xmlns:a16="http://schemas.microsoft.com/office/drawing/2014/main" id="{BD26BC58-D6B3-4042-9555-5C0885BE0BBB}"/>
              </a:ext>
            </a:extLst>
          </p:cNvPr>
          <p:cNvSpPr/>
          <p:nvPr/>
        </p:nvSpPr>
        <p:spPr>
          <a:xfrm>
            <a:off x="9659379" y="1242729"/>
            <a:ext cx="882976" cy="7063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8" name="Rounded Rectangle 17">
            <a:extLst>
              <a:ext uri="{FF2B5EF4-FFF2-40B4-BE49-F238E27FC236}">
                <a16:creationId xmlns:a16="http://schemas.microsoft.com/office/drawing/2014/main" id="{CA51DF2E-8D6C-4DD9-A07B-AC58890A8D71}"/>
              </a:ext>
            </a:extLst>
          </p:cNvPr>
          <p:cNvSpPr/>
          <p:nvPr/>
        </p:nvSpPr>
        <p:spPr>
          <a:xfrm>
            <a:off x="9659379" y="3404769"/>
            <a:ext cx="882976" cy="7063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30" name="Group 23">
            <a:extLst>
              <a:ext uri="{FF2B5EF4-FFF2-40B4-BE49-F238E27FC236}">
                <a16:creationId xmlns:a16="http://schemas.microsoft.com/office/drawing/2014/main" id="{939AF440-C282-49A5-88F1-A38351F3646A}"/>
              </a:ext>
            </a:extLst>
          </p:cNvPr>
          <p:cNvGrpSpPr/>
          <p:nvPr/>
        </p:nvGrpSpPr>
        <p:grpSpPr>
          <a:xfrm>
            <a:off x="8992673" y="2044342"/>
            <a:ext cx="2216390" cy="1121816"/>
            <a:chOff x="5364088" y="2940913"/>
            <a:chExt cx="2771800" cy="1121816"/>
          </a:xfrm>
        </p:grpSpPr>
        <p:sp>
          <p:nvSpPr>
            <p:cNvPr id="31" name="TextBox 30">
              <a:extLst>
                <a:ext uri="{FF2B5EF4-FFF2-40B4-BE49-F238E27FC236}">
                  <a16:creationId xmlns:a16="http://schemas.microsoft.com/office/drawing/2014/main" id="{0340B8CB-DBAB-47DC-9611-0185652C42D7}"/>
                </a:ext>
              </a:extLst>
            </p:cNvPr>
            <p:cNvSpPr txBox="1"/>
            <p:nvPr/>
          </p:nvSpPr>
          <p:spPr>
            <a:xfrm>
              <a:off x="5364088" y="2940913"/>
              <a:ext cx="2771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Statistical Reporting</a:t>
              </a:r>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2" name="TextBox 31">
              <a:extLst>
                <a:ext uri="{FF2B5EF4-FFF2-40B4-BE49-F238E27FC236}">
                  <a16:creationId xmlns:a16="http://schemas.microsoft.com/office/drawing/2014/main" id="{53BEC6DE-0DA0-4F7A-866F-F3CCF60E0AD1}"/>
                </a:ext>
              </a:extLst>
            </p:cNvPr>
            <p:cNvSpPr txBox="1"/>
            <p:nvPr/>
          </p:nvSpPr>
          <p:spPr>
            <a:xfrm>
              <a:off x="5364088" y="3231732"/>
              <a:ext cx="2771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Based on agency metrics for response times or any other criteria; Including public availability of crime data</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grpSp>
        <p:nvGrpSpPr>
          <p:cNvPr id="33" name="Group 30">
            <a:extLst>
              <a:ext uri="{FF2B5EF4-FFF2-40B4-BE49-F238E27FC236}">
                <a16:creationId xmlns:a16="http://schemas.microsoft.com/office/drawing/2014/main" id="{FD96FEFF-FCB9-4E9C-B3E3-386ED0F6CB05}"/>
              </a:ext>
            </a:extLst>
          </p:cNvPr>
          <p:cNvGrpSpPr/>
          <p:nvPr/>
        </p:nvGrpSpPr>
        <p:grpSpPr>
          <a:xfrm>
            <a:off x="8992673" y="4217065"/>
            <a:ext cx="2216390" cy="1491148"/>
            <a:chOff x="5364088" y="2940913"/>
            <a:chExt cx="2771800" cy="1491148"/>
          </a:xfrm>
        </p:grpSpPr>
        <p:sp>
          <p:nvSpPr>
            <p:cNvPr id="34" name="TextBox 33">
              <a:extLst>
                <a:ext uri="{FF2B5EF4-FFF2-40B4-BE49-F238E27FC236}">
                  <a16:creationId xmlns:a16="http://schemas.microsoft.com/office/drawing/2014/main" id="{5A83F8F9-7E5E-488B-B157-675D9282A972}"/>
                </a:ext>
              </a:extLst>
            </p:cNvPr>
            <p:cNvSpPr txBox="1"/>
            <p:nvPr/>
          </p:nvSpPr>
          <p:spPr>
            <a:xfrm>
              <a:off x="5364088" y="2940913"/>
              <a:ext cx="2771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Heat Mapping</a:t>
              </a:r>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5" name="TextBox 34">
              <a:extLst>
                <a:ext uri="{FF2B5EF4-FFF2-40B4-BE49-F238E27FC236}">
                  <a16:creationId xmlns:a16="http://schemas.microsoft.com/office/drawing/2014/main" id="{A32C2368-4AEE-454E-8D1A-EEFD3585AA6E}"/>
                </a:ext>
              </a:extLst>
            </p:cNvPr>
            <p:cNvSpPr txBox="1"/>
            <p:nvPr/>
          </p:nvSpPr>
          <p:spPr>
            <a:xfrm>
              <a:off x="5364088" y="3231732"/>
              <a:ext cx="2771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Calibri" panose="020F0502020204030204" pitchFamily="34" charset="0"/>
                  <a:ea typeface="맑은 고딕" panose="020B0503020000020004" pitchFamily="34" charset="-127"/>
                  <a:cs typeface="Calibri" panose="020F0502020204030204" pitchFamily="34" charset="0"/>
                </a:rPr>
                <a:t>Types of calls based on locations and/or increases in Calls for Service by location and date/time; Often leads to resource allocation of public safety staffing</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pic>
        <p:nvPicPr>
          <p:cNvPr id="47" name="Graphic 46">
            <a:extLst>
              <a:ext uri="{FF2B5EF4-FFF2-40B4-BE49-F238E27FC236}">
                <a16:creationId xmlns:a16="http://schemas.microsoft.com/office/drawing/2014/main" id="{C861AF35-2A3F-450E-9956-5E4CFAEFD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14985" y="1357794"/>
            <a:ext cx="476250" cy="476250"/>
          </a:xfrm>
          <a:prstGeom prst="rect">
            <a:avLst/>
          </a:prstGeom>
        </p:spPr>
      </p:pic>
      <p:pic>
        <p:nvPicPr>
          <p:cNvPr id="51" name="Graphic 50">
            <a:extLst>
              <a:ext uri="{FF2B5EF4-FFF2-40B4-BE49-F238E27FC236}">
                <a16:creationId xmlns:a16="http://schemas.microsoft.com/office/drawing/2014/main" id="{34A5FFDC-01D1-4BE1-B14D-CC2F4B7F6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612" y="3540125"/>
            <a:ext cx="323850" cy="485775"/>
          </a:xfrm>
          <a:prstGeom prst="rect">
            <a:avLst/>
          </a:prstGeom>
        </p:spPr>
      </p:pic>
      <p:pic>
        <p:nvPicPr>
          <p:cNvPr id="5" name="Picture 4">
            <a:extLst>
              <a:ext uri="{FF2B5EF4-FFF2-40B4-BE49-F238E27FC236}">
                <a16:creationId xmlns:a16="http://schemas.microsoft.com/office/drawing/2014/main" id="{8BEFE72A-2C60-4BAE-AE99-71EE3947F89F}"/>
              </a:ext>
            </a:extLst>
          </p:cNvPr>
          <p:cNvPicPr>
            <a:picLocks noChangeAspect="1"/>
          </p:cNvPicPr>
          <p:nvPr/>
        </p:nvPicPr>
        <p:blipFill>
          <a:blip r:embed="rId6"/>
          <a:stretch>
            <a:fillRect/>
          </a:stretch>
        </p:blipFill>
        <p:spPr>
          <a:xfrm>
            <a:off x="477519" y="1105719"/>
            <a:ext cx="7897784" cy="4394487"/>
          </a:xfrm>
          <a:prstGeom prst="rect">
            <a:avLst/>
          </a:prstGeom>
        </p:spPr>
      </p:pic>
      <p:pic>
        <p:nvPicPr>
          <p:cNvPr id="36" name="Graphic 35">
            <a:extLst>
              <a:ext uri="{FF2B5EF4-FFF2-40B4-BE49-F238E27FC236}">
                <a16:creationId xmlns:a16="http://schemas.microsoft.com/office/drawing/2014/main" id="{587E6FD5-D1AA-4319-8E68-D72ECBFCE1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5117" y="1376844"/>
            <a:ext cx="571500" cy="457200"/>
          </a:xfrm>
          <a:prstGeom prst="rect">
            <a:avLst/>
          </a:prstGeom>
        </p:spPr>
      </p:pic>
    </p:spTree>
    <p:extLst>
      <p:ext uri="{BB962C8B-B14F-4D97-AF65-F5344CB8AC3E}">
        <p14:creationId xmlns:p14="http://schemas.microsoft.com/office/powerpoint/2010/main" val="2718711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4CB65357-3993-4C81-B72D-B79310DC15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E7AEF-0871-4F6C-A432-627B97C586CE}"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31542F2F-3091-4B46-8D53-766EB2DDB08A}"/>
              </a:ext>
            </a:extLst>
          </p:cNvPr>
          <p:cNvSpPr>
            <a:spLocks noGrp="1"/>
          </p:cNvSpPr>
          <p:nvPr>
            <p:ph type="body" sz="quarter" idx="13"/>
          </p:nvPr>
        </p:nvSpPr>
        <p:spPr/>
        <p:txBody>
          <a:bodyPr/>
          <a:lstStyle/>
          <a:p>
            <a:r>
              <a:rPr lang="en-US" dirty="0"/>
              <a:t>CJIS Charter Workgroup</a:t>
            </a:r>
          </a:p>
        </p:txBody>
      </p:sp>
      <p:sp>
        <p:nvSpPr>
          <p:cNvPr id="7" name="AutoShape 12">
            <a:extLst>
              <a:ext uri="{FF2B5EF4-FFF2-40B4-BE49-F238E27FC236}">
                <a16:creationId xmlns:a16="http://schemas.microsoft.com/office/drawing/2014/main" id="{5D7903BD-7D60-4AB4-9927-AF70541269B1}"/>
              </a:ext>
            </a:extLst>
          </p:cNvPr>
          <p:cNvSpPr>
            <a:spLocks noChangeArrowheads="1"/>
          </p:cNvSpPr>
          <p:nvPr/>
        </p:nvSpPr>
        <p:spPr bwMode="auto">
          <a:xfrm>
            <a:off x="914400" y="2745158"/>
            <a:ext cx="10400232" cy="1350150"/>
          </a:xfrm>
          <a:prstGeom prst="rightArrow">
            <a:avLst>
              <a:gd name="adj1" fmla="val 45285"/>
              <a:gd name="adj2" fmla="val 76984"/>
            </a:avLst>
          </a:prstGeom>
          <a:solidFill>
            <a:schemeClr val="tx1">
              <a:lumMod val="50000"/>
              <a:lumOff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grpSp>
        <p:nvGrpSpPr>
          <p:cNvPr id="8" name="Group 2">
            <a:extLst>
              <a:ext uri="{FF2B5EF4-FFF2-40B4-BE49-F238E27FC236}">
                <a16:creationId xmlns:a16="http://schemas.microsoft.com/office/drawing/2014/main" id="{83DEFE56-695E-4F1C-9919-8AB269064E88}"/>
              </a:ext>
            </a:extLst>
          </p:cNvPr>
          <p:cNvGrpSpPr/>
          <p:nvPr/>
        </p:nvGrpSpPr>
        <p:grpSpPr>
          <a:xfrm>
            <a:off x="8116213" y="1031847"/>
            <a:ext cx="2002449" cy="1540164"/>
            <a:chOff x="6210998" y="1484495"/>
            <a:chExt cx="1457346" cy="1281133"/>
          </a:xfrm>
        </p:grpSpPr>
        <p:sp>
          <p:nvSpPr>
            <p:cNvPr id="9" name="TextBox 8">
              <a:extLst>
                <a:ext uri="{FF2B5EF4-FFF2-40B4-BE49-F238E27FC236}">
                  <a16:creationId xmlns:a16="http://schemas.microsoft.com/office/drawing/2014/main" id="{B960BFEF-AFBB-4560-9302-7A3F0932DBD0}"/>
                </a:ext>
              </a:extLst>
            </p:cNvPr>
            <p:cNvSpPr txBox="1"/>
            <p:nvPr/>
          </p:nvSpPr>
          <p:spPr>
            <a:xfrm>
              <a:off x="6210998" y="1484495"/>
              <a:ext cx="14573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Summary of Property Crimes</a:t>
              </a:r>
              <a:endParaRPr kumimoji="0" lang="ko-KR" altLang="en-US"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TextBox 9">
              <a:extLst>
                <a:ext uri="{FF2B5EF4-FFF2-40B4-BE49-F238E27FC236}">
                  <a16:creationId xmlns:a16="http://schemas.microsoft.com/office/drawing/2014/main" id="{E75E22BA-0350-4F45-9B21-13445D752998}"/>
                </a:ext>
              </a:extLst>
            </p:cNvPr>
            <p:cNvSpPr txBox="1"/>
            <p:nvPr/>
          </p:nvSpPr>
          <p:spPr>
            <a:xfrm>
              <a:off x="6210998" y="1749965"/>
              <a:ext cx="14573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Begin project with GAC regarding public accessibility of property crime data within the scope of CJIS best practices</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grpSp>
        <p:nvGrpSpPr>
          <p:cNvPr id="11" name="Group 5">
            <a:extLst>
              <a:ext uri="{FF2B5EF4-FFF2-40B4-BE49-F238E27FC236}">
                <a16:creationId xmlns:a16="http://schemas.microsoft.com/office/drawing/2014/main" id="{0B461347-6C7F-43FA-9591-79E7547787F6}"/>
              </a:ext>
            </a:extLst>
          </p:cNvPr>
          <p:cNvGrpSpPr/>
          <p:nvPr/>
        </p:nvGrpSpPr>
        <p:grpSpPr>
          <a:xfrm>
            <a:off x="6271621" y="4437752"/>
            <a:ext cx="2002449" cy="1096467"/>
            <a:chOff x="6210998" y="1484495"/>
            <a:chExt cx="1457346" cy="1096467"/>
          </a:xfrm>
        </p:grpSpPr>
        <p:sp>
          <p:nvSpPr>
            <p:cNvPr id="12" name="TextBox 11">
              <a:extLst>
                <a:ext uri="{FF2B5EF4-FFF2-40B4-BE49-F238E27FC236}">
                  <a16:creationId xmlns:a16="http://schemas.microsoft.com/office/drawing/2014/main" id="{0E643260-47B9-4EF7-82FF-B9CD16199017}"/>
                </a:ext>
              </a:extLst>
            </p:cNvPr>
            <p:cNvSpPr txBox="1"/>
            <p:nvPr/>
          </p:nvSpPr>
          <p:spPr>
            <a:xfrm>
              <a:off x="6210998" y="1484495"/>
              <a:ext cx="14573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GAC Presentation</a:t>
              </a:r>
              <a:endParaRPr kumimoji="0" lang="ko-KR" altLang="en-US"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TextBox 12">
              <a:extLst>
                <a:ext uri="{FF2B5EF4-FFF2-40B4-BE49-F238E27FC236}">
                  <a16:creationId xmlns:a16="http://schemas.microsoft.com/office/drawing/2014/main" id="{462E6A0B-B3E6-49B8-8E73-C8A93E2E8619}"/>
                </a:ext>
              </a:extLst>
            </p:cNvPr>
            <p:cNvSpPr txBox="1"/>
            <p:nvPr/>
          </p:nvSpPr>
          <p:spPr>
            <a:xfrm>
              <a:off x="6210998" y="1749965"/>
              <a:ext cx="14573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Present document to the GAC and identify best place to store this resource for widespread accessibility/use</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sp>
        <p:nvSpPr>
          <p:cNvPr id="15" name="TextBox 14">
            <a:extLst>
              <a:ext uri="{FF2B5EF4-FFF2-40B4-BE49-F238E27FC236}">
                <a16:creationId xmlns:a16="http://schemas.microsoft.com/office/drawing/2014/main" id="{1E9324BB-6011-4D1B-838A-3FB538E40F1F}"/>
              </a:ext>
            </a:extLst>
          </p:cNvPr>
          <p:cNvSpPr txBox="1"/>
          <p:nvPr/>
        </p:nvSpPr>
        <p:spPr>
          <a:xfrm>
            <a:off x="2703280" y="4437752"/>
            <a:ext cx="20024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Research Period</a:t>
            </a:r>
            <a:endParaRPr kumimoji="0" lang="ko-KR" altLang="en-US"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nvGrpSpPr>
          <p:cNvPr id="17" name="Group 11">
            <a:extLst>
              <a:ext uri="{FF2B5EF4-FFF2-40B4-BE49-F238E27FC236}">
                <a16:creationId xmlns:a16="http://schemas.microsoft.com/office/drawing/2014/main" id="{5F3BB38A-851C-4FE5-9A78-FF48020AB478}"/>
              </a:ext>
            </a:extLst>
          </p:cNvPr>
          <p:cNvGrpSpPr/>
          <p:nvPr/>
        </p:nvGrpSpPr>
        <p:grpSpPr>
          <a:xfrm>
            <a:off x="4487451" y="1290877"/>
            <a:ext cx="2002449" cy="1096467"/>
            <a:chOff x="6210998" y="1484495"/>
            <a:chExt cx="1457346" cy="1096467"/>
          </a:xfrm>
        </p:grpSpPr>
        <p:sp>
          <p:nvSpPr>
            <p:cNvPr id="18" name="TextBox 17">
              <a:extLst>
                <a:ext uri="{FF2B5EF4-FFF2-40B4-BE49-F238E27FC236}">
                  <a16:creationId xmlns:a16="http://schemas.microsoft.com/office/drawing/2014/main" id="{A856D21F-4859-40A4-8AEC-81A27A4FFBA3}"/>
                </a:ext>
              </a:extLst>
            </p:cNvPr>
            <p:cNvSpPr txBox="1"/>
            <p:nvPr/>
          </p:nvSpPr>
          <p:spPr>
            <a:xfrm>
              <a:off x="6210998" y="1484495"/>
              <a:ext cx="14573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Second Meeting</a:t>
              </a:r>
              <a:endParaRPr kumimoji="0" lang="ko-KR" altLang="en-US"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9" name="TextBox 18">
              <a:extLst>
                <a:ext uri="{FF2B5EF4-FFF2-40B4-BE49-F238E27FC236}">
                  <a16:creationId xmlns:a16="http://schemas.microsoft.com/office/drawing/2014/main" id="{459B2C49-D1C7-412E-9C12-EA6B6579FFB2}"/>
                </a:ext>
              </a:extLst>
            </p:cNvPr>
            <p:cNvSpPr txBox="1"/>
            <p:nvPr/>
          </p:nvSpPr>
          <p:spPr>
            <a:xfrm>
              <a:off x="6210998" y="1749965"/>
              <a:ext cx="14573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000000"/>
                  </a:solidFill>
                  <a:effectLst/>
                  <a:uLnTx/>
                  <a:uFillTx/>
                  <a:latin typeface="Calibri" panose="020F0502020204030204" pitchFamily="34" charset="0"/>
                  <a:ea typeface="맑은 고딕" panose="020B0503020000020004" pitchFamily="34" charset="-127"/>
                  <a:cs typeface="Calibri" panose="020F0502020204030204" pitchFamily="34" charset="0"/>
                </a:rPr>
                <a:t>Compile all research into a document of CJIS Best Practices regarding sharing of GIS and LE data</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grpSp>
        <p:nvGrpSpPr>
          <p:cNvPr id="20" name="Group 14">
            <a:extLst>
              <a:ext uri="{FF2B5EF4-FFF2-40B4-BE49-F238E27FC236}">
                <a16:creationId xmlns:a16="http://schemas.microsoft.com/office/drawing/2014/main" id="{E231CE79-D578-40DD-9A54-8DD4E3BF5712}"/>
              </a:ext>
            </a:extLst>
          </p:cNvPr>
          <p:cNvGrpSpPr/>
          <p:nvPr/>
        </p:nvGrpSpPr>
        <p:grpSpPr>
          <a:xfrm>
            <a:off x="919109" y="1290877"/>
            <a:ext cx="2002449" cy="911801"/>
            <a:chOff x="6210998" y="1484495"/>
            <a:chExt cx="1457346" cy="911801"/>
          </a:xfrm>
        </p:grpSpPr>
        <p:sp>
          <p:nvSpPr>
            <p:cNvPr id="21" name="TextBox 20">
              <a:extLst>
                <a:ext uri="{FF2B5EF4-FFF2-40B4-BE49-F238E27FC236}">
                  <a16:creationId xmlns:a16="http://schemas.microsoft.com/office/drawing/2014/main" id="{7804EC5A-7201-45E8-A47C-1077FAD21F76}"/>
                </a:ext>
              </a:extLst>
            </p:cNvPr>
            <p:cNvSpPr txBox="1"/>
            <p:nvPr/>
          </p:nvSpPr>
          <p:spPr>
            <a:xfrm>
              <a:off x="6210998" y="1484495"/>
              <a:ext cx="14573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Initial Meeting</a:t>
              </a:r>
              <a:endParaRPr kumimoji="0" lang="ko-KR" altLang="en-US" sz="12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22" name="TextBox 21">
              <a:extLst>
                <a:ext uri="{FF2B5EF4-FFF2-40B4-BE49-F238E27FC236}">
                  <a16:creationId xmlns:a16="http://schemas.microsoft.com/office/drawing/2014/main" id="{99B6CB83-E719-4D3C-BB3D-853F86D3FC3F}"/>
                </a:ext>
              </a:extLst>
            </p:cNvPr>
            <p:cNvSpPr txBox="1"/>
            <p:nvPr/>
          </p:nvSpPr>
          <p:spPr>
            <a:xfrm>
              <a:off x="6210998" y="1749965"/>
              <a:ext cx="14573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Scope of the workgroup, assign research components to SME’s within the Team</a:t>
              </a:r>
              <a:endParaRPr kumimoji="0" lang="ko-KR" altLang="en-US"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grpSp>
      <p:sp>
        <p:nvSpPr>
          <p:cNvPr id="23" name="Oval 18">
            <a:extLst>
              <a:ext uri="{FF2B5EF4-FFF2-40B4-BE49-F238E27FC236}">
                <a16:creationId xmlns:a16="http://schemas.microsoft.com/office/drawing/2014/main" id="{EF161C3E-412E-4572-942A-9CBF0CB006CA}"/>
              </a:ext>
            </a:extLst>
          </p:cNvPr>
          <p:cNvSpPr/>
          <p:nvPr/>
        </p:nvSpPr>
        <p:spPr>
          <a:xfrm>
            <a:off x="1430702" y="2936428"/>
            <a:ext cx="1017738" cy="101773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4" name="Oval 21">
            <a:extLst>
              <a:ext uri="{FF2B5EF4-FFF2-40B4-BE49-F238E27FC236}">
                <a16:creationId xmlns:a16="http://schemas.microsoft.com/office/drawing/2014/main" id="{BC906C6B-455D-4DE3-A4BF-AC8EC0CFBEF3}"/>
              </a:ext>
            </a:extLst>
          </p:cNvPr>
          <p:cNvSpPr/>
          <p:nvPr/>
        </p:nvSpPr>
        <p:spPr>
          <a:xfrm>
            <a:off x="3178829" y="2898811"/>
            <a:ext cx="1017738" cy="1017738"/>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5" name="Oval 24">
            <a:extLst>
              <a:ext uri="{FF2B5EF4-FFF2-40B4-BE49-F238E27FC236}">
                <a16:creationId xmlns:a16="http://schemas.microsoft.com/office/drawing/2014/main" id="{6C803033-7275-4DA9-BF6A-AC627F291383}"/>
              </a:ext>
            </a:extLst>
          </p:cNvPr>
          <p:cNvSpPr/>
          <p:nvPr/>
        </p:nvSpPr>
        <p:spPr>
          <a:xfrm>
            <a:off x="4987435" y="2898811"/>
            <a:ext cx="1017738" cy="101773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6" name="Oval 27">
            <a:extLst>
              <a:ext uri="{FF2B5EF4-FFF2-40B4-BE49-F238E27FC236}">
                <a16:creationId xmlns:a16="http://schemas.microsoft.com/office/drawing/2014/main" id="{44B8AEA2-9C76-4E77-9A94-7D7BC1A61A81}"/>
              </a:ext>
            </a:extLst>
          </p:cNvPr>
          <p:cNvSpPr/>
          <p:nvPr/>
        </p:nvSpPr>
        <p:spPr>
          <a:xfrm>
            <a:off x="6783214" y="2898811"/>
            <a:ext cx="1017738" cy="1017738"/>
          </a:xfrm>
          <a:prstGeom prst="ellipse">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7" name="직사각형 113">
            <a:extLst>
              <a:ext uri="{FF2B5EF4-FFF2-40B4-BE49-F238E27FC236}">
                <a16:creationId xmlns:a16="http://schemas.microsoft.com/office/drawing/2014/main" id="{583E2989-F0A2-4162-92C9-15ADAFE2BCE4}"/>
              </a:ext>
            </a:extLst>
          </p:cNvPr>
          <p:cNvSpPr>
            <a:spLocks noChangeArrowheads="1"/>
          </p:cNvSpPr>
          <p:nvPr/>
        </p:nvSpPr>
        <p:spPr bwMode="auto">
          <a:xfrm>
            <a:off x="1444765" y="3181983"/>
            <a:ext cx="995244" cy="584775"/>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May 20</a:t>
            </a:r>
            <a:r>
              <a:rPr kumimoji="0" lang="en-US" altLang="ko-KR" sz="1600" b="1" i="0" u="none" strike="noStrike" kern="1200" cap="none" spc="0" normalizeH="0" baseline="3000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th</a:t>
            </a: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 2022</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 name="TextBox 27">
            <a:extLst>
              <a:ext uri="{FF2B5EF4-FFF2-40B4-BE49-F238E27FC236}">
                <a16:creationId xmlns:a16="http://schemas.microsoft.com/office/drawing/2014/main" id="{BE119539-33DA-4757-87E4-1A7015301593}"/>
              </a:ext>
            </a:extLst>
          </p:cNvPr>
          <p:cNvSpPr txBox="1"/>
          <p:nvPr/>
        </p:nvSpPr>
        <p:spPr>
          <a:xfrm>
            <a:off x="3228035" y="3152909"/>
            <a:ext cx="9685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Summer 2022</a:t>
            </a:r>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29" name="TextBox 28">
            <a:extLst>
              <a:ext uri="{FF2B5EF4-FFF2-40B4-BE49-F238E27FC236}">
                <a16:creationId xmlns:a16="http://schemas.microsoft.com/office/drawing/2014/main" id="{C8EB71D3-A112-48CD-BB1B-6DCE6B160548}"/>
              </a:ext>
            </a:extLst>
          </p:cNvPr>
          <p:cNvSpPr txBox="1"/>
          <p:nvPr/>
        </p:nvSpPr>
        <p:spPr>
          <a:xfrm>
            <a:off x="4984920" y="3157518"/>
            <a:ext cx="10075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August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2022</a:t>
            </a:r>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0" name="TextBox 29">
            <a:extLst>
              <a:ext uri="{FF2B5EF4-FFF2-40B4-BE49-F238E27FC236}">
                <a16:creationId xmlns:a16="http://schemas.microsoft.com/office/drawing/2014/main" id="{108DBADA-6F6F-4CDB-9F76-BA206EDD6845}"/>
              </a:ext>
            </a:extLst>
          </p:cNvPr>
          <p:cNvSpPr txBox="1"/>
          <p:nvPr/>
        </p:nvSpPr>
        <p:spPr>
          <a:xfrm>
            <a:off x="6959302" y="3106505"/>
            <a:ext cx="6655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rPr>
              <a:t>Fall 2022</a:t>
            </a:r>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Calibri" panose="020F0502020204030204" pitchFamily="34" charset="0"/>
            </a:endParaRPr>
          </a:p>
        </p:txBody>
      </p:sp>
      <p:cxnSp>
        <p:nvCxnSpPr>
          <p:cNvPr id="31" name="Straight Connector 33">
            <a:extLst>
              <a:ext uri="{FF2B5EF4-FFF2-40B4-BE49-F238E27FC236}">
                <a16:creationId xmlns:a16="http://schemas.microsoft.com/office/drawing/2014/main" id="{895970CA-5BB5-43FB-B137-FC0B5E6652D8}"/>
              </a:ext>
            </a:extLst>
          </p:cNvPr>
          <p:cNvCxnSpPr/>
          <p:nvPr/>
        </p:nvCxnSpPr>
        <p:spPr>
          <a:xfrm flipV="1">
            <a:off x="1939571" y="2413248"/>
            <a:ext cx="0" cy="363636"/>
          </a:xfrm>
          <a:prstGeom prst="line">
            <a:avLst/>
          </a:prstGeom>
          <a:ln w="1905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03B57275-8A5C-4774-B3CA-23C7A323328E}"/>
              </a:ext>
            </a:extLst>
          </p:cNvPr>
          <p:cNvCxnSpPr/>
          <p:nvPr/>
        </p:nvCxnSpPr>
        <p:spPr>
          <a:xfrm flipV="1">
            <a:off x="5507913" y="2413248"/>
            <a:ext cx="0" cy="363636"/>
          </a:xfrm>
          <a:prstGeom prst="line">
            <a:avLst/>
          </a:prstGeom>
          <a:ln w="19050">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47E55943-969F-4168-9D2A-826B3B68AFC0}"/>
              </a:ext>
            </a:extLst>
          </p:cNvPr>
          <p:cNvCxnSpPr/>
          <p:nvPr/>
        </p:nvCxnSpPr>
        <p:spPr>
          <a:xfrm flipV="1">
            <a:off x="9126961" y="2413248"/>
            <a:ext cx="0" cy="363636"/>
          </a:xfrm>
          <a:prstGeom prst="line">
            <a:avLst/>
          </a:prstGeom>
          <a:ln w="190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11727170-B322-4485-9F09-FE4CEC7279F7}"/>
              </a:ext>
            </a:extLst>
          </p:cNvPr>
          <p:cNvCxnSpPr/>
          <p:nvPr/>
        </p:nvCxnSpPr>
        <p:spPr>
          <a:xfrm flipV="1">
            <a:off x="7292083" y="4077711"/>
            <a:ext cx="0" cy="363636"/>
          </a:xfrm>
          <a:prstGeom prst="line">
            <a:avLst/>
          </a:prstGeom>
          <a:ln w="19050">
            <a:solidFill>
              <a:schemeClr val="accent5"/>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E12F113A-8370-4FE9-B4A9-10A13A051E88}"/>
              </a:ext>
            </a:extLst>
          </p:cNvPr>
          <p:cNvCxnSpPr/>
          <p:nvPr/>
        </p:nvCxnSpPr>
        <p:spPr>
          <a:xfrm flipV="1">
            <a:off x="3723742" y="4077711"/>
            <a:ext cx="0" cy="363636"/>
          </a:xfrm>
          <a:prstGeom prst="line">
            <a:avLst/>
          </a:prstGeom>
          <a:ln w="19050">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Oval 40">
            <a:extLst>
              <a:ext uri="{FF2B5EF4-FFF2-40B4-BE49-F238E27FC236}">
                <a16:creationId xmlns:a16="http://schemas.microsoft.com/office/drawing/2014/main" id="{4E180700-534D-495D-B504-A59B3C0BCBB4}"/>
              </a:ext>
            </a:extLst>
          </p:cNvPr>
          <p:cNvSpPr/>
          <p:nvPr/>
        </p:nvSpPr>
        <p:spPr>
          <a:xfrm>
            <a:off x="8482211" y="2731585"/>
            <a:ext cx="1384751" cy="1384751"/>
          </a:xfrm>
          <a:prstGeom prst="ellipse">
            <a:avLst/>
          </a:prstGeom>
          <a:solidFill>
            <a:schemeClr val="bg1">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37" name="Oval 41">
            <a:extLst>
              <a:ext uri="{FF2B5EF4-FFF2-40B4-BE49-F238E27FC236}">
                <a16:creationId xmlns:a16="http://schemas.microsoft.com/office/drawing/2014/main" id="{94271A01-FB77-46BC-A320-E9A5DBCB2A00}"/>
              </a:ext>
            </a:extLst>
          </p:cNvPr>
          <p:cNvSpPr/>
          <p:nvPr/>
        </p:nvSpPr>
        <p:spPr>
          <a:xfrm>
            <a:off x="8604648" y="2854022"/>
            <a:ext cx="1139877" cy="1139877"/>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8632E979-E06D-414D-90CB-A1EDB1433806}"/>
              </a:ext>
            </a:extLst>
          </p:cNvPr>
          <p:cNvSpPr txBox="1"/>
          <p:nvPr/>
        </p:nvSpPr>
        <p:spPr>
          <a:xfrm>
            <a:off x="8732169" y="3193128"/>
            <a:ext cx="8848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Calibri" panose="020F0502020204030204" pitchFamily="34" charset="0"/>
              </a:rPr>
              <a:t>2023</a:t>
            </a:r>
            <a:endParaRPr kumimoji="0" lang="ko-KR" altLang="en-US" sz="24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77010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mountain, nature, outdoor, hillside&#10;&#10;Description automatically generated">
            <a:extLst>
              <a:ext uri="{FF2B5EF4-FFF2-40B4-BE49-F238E27FC236}">
                <a16:creationId xmlns:a16="http://schemas.microsoft.com/office/drawing/2014/main" id="{6C15CE2B-1808-45D7-BADE-E36447A7225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5" name="Rectangle 4">
            <a:extLst>
              <a:ext uri="{FF2B5EF4-FFF2-40B4-BE49-F238E27FC236}">
                <a16:creationId xmlns:a16="http://schemas.microsoft.com/office/drawing/2014/main" id="{97994563-C76E-4077-8BE2-2F583FB92F64}"/>
              </a:ext>
            </a:extLst>
          </p:cNvPr>
          <p:cNvSpPr/>
          <p:nvPr/>
        </p:nvSpPr>
        <p:spPr>
          <a:xfrm>
            <a:off x="6126759" y="3586294"/>
            <a:ext cx="6065241" cy="327170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Britta Maddox, Business Analyst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Washington County Sheriff’s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15015 62</a:t>
            </a:r>
            <a:r>
              <a:rPr kumimoji="0" lang="en-US" sz="2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St 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Stillwater, MN 55082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651.390.5435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Britta.Maddox@co.Washington.mn.us</a:t>
            </a:r>
          </a:p>
        </p:txBody>
      </p:sp>
    </p:spTree>
    <p:extLst>
      <p:ext uri="{BB962C8B-B14F-4D97-AF65-F5344CB8AC3E}">
        <p14:creationId xmlns:p14="http://schemas.microsoft.com/office/powerpoint/2010/main" val="2965026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a:xfrm>
            <a:off x="838200" y="1825625"/>
            <a:ext cx="7340600" cy="4530079"/>
          </a:xfrm>
        </p:spPr>
        <p:txBody>
          <a:bodyPr vert="horz" lIns="91440" tIns="45720" rIns="91440" bIns="45720" rtlCol="0" anchor="t">
            <a:normAutofit/>
          </a:bodyPr>
          <a:lstStyle/>
          <a:p>
            <a:pPr marL="0" indent="0">
              <a:buNone/>
            </a:pPr>
            <a:r>
              <a:rPr lang="en-US" b="1" dirty="0"/>
              <a:t>Legislative Update</a:t>
            </a:r>
          </a:p>
          <a:p>
            <a:pPr marL="0" indent="0">
              <a:buNone/>
            </a:pPr>
            <a:r>
              <a:rPr lang="en-US" dirty="0">
                <a:cs typeface="Calibri"/>
              </a:rPr>
              <a:t>Conversations are continuing about the topics of policy,  and funding of geospatial program needs</a:t>
            </a:r>
          </a:p>
          <a:p>
            <a:pPr marL="0" indent="0">
              <a:buNone/>
            </a:pPr>
            <a:endParaRPr lang="en-US" b="1">
              <a:cs typeface="Calibri"/>
            </a:endParaRPr>
          </a:p>
          <a:p>
            <a:pPr marL="0" indent="0">
              <a:buNone/>
            </a:pPr>
            <a:r>
              <a:rPr lang="en-US" b="1">
                <a:cs typeface="Calibri"/>
              </a:rPr>
              <a:t>NSGIC </a:t>
            </a:r>
            <a:r>
              <a:rPr lang="en-US" b="1" dirty="0">
                <a:cs typeface="Calibri"/>
              </a:rPr>
              <a:t>Update</a:t>
            </a:r>
          </a:p>
          <a:p>
            <a:pPr marL="0" indent="0">
              <a:buNone/>
            </a:pPr>
            <a:r>
              <a:rPr lang="en-US" dirty="0">
                <a:cs typeface="Calibri"/>
              </a:rPr>
              <a:t>Nationwide address data</a:t>
            </a:r>
          </a:p>
          <a:p>
            <a:pPr marL="0" indent="0">
              <a:buNone/>
            </a:pPr>
            <a:endParaRPr lang="en-US" b="1"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839501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04FA-7D0F-AB26-02DE-6203FA09B26A}"/>
              </a:ext>
            </a:extLst>
          </p:cNvPr>
          <p:cNvSpPr>
            <a:spLocks noGrp="1"/>
          </p:cNvSpPr>
          <p:nvPr>
            <p:ph type="title"/>
          </p:nvPr>
        </p:nvSpPr>
        <p:spPr/>
        <p:txBody>
          <a:bodyPr/>
          <a:lstStyle/>
          <a:p>
            <a:r>
              <a:rPr lang="en-US" dirty="0">
                <a:cs typeface="Calibri"/>
              </a:rPr>
              <a:t>Agenda Item 9</a:t>
            </a:r>
            <a:endParaRPr lang="en-US" dirty="0"/>
          </a:p>
        </p:txBody>
      </p:sp>
      <p:sp>
        <p:nvSpPr>
          <p:cNvPr id="3" name="Content Placeholder 2">
            <a:extLst>
              <a:ext uri="{FF2B5EF4-FFF2-40B4-BE49-F238E27FC236}">
                <a16:creationId xmlns:a16="http://schemas.microsoft.com/office/drawing/2014/main" id="{D0BD9FF5-0170-05EC-6D42-7017004C10EC}"/>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Open data and outreach</a:t>
            </a:r>
          </a:p>
          <a:p>
            <a:pPr marL="342900" indent="-342900"/>
            <a:r>
              <a:rPr lang="en-US" dirty="0">
                <a:cs typeface="Calibri"/>
              </a:rPr>
              <a:t>Open parcels effort</a:t>
            </a:r>
          </a:p>
          <a:p>
            <a:pPr marL="342900" indent="-342900"/>
            <a:r>
              <a:rPr lang="en-US" dirty="0">
                <a:cs typeface="Calibri"/>
              </a:rPr>
              <a:t>Addresses and roads</a:t>
            </a:r>
          </a:p>
          <a:p>
            <a:pPr marL="342900" indent="-342900"/>
            <a:r>
              <a:rPr lang="en-US" dirty="0">
                <a:cs typeface="Calibri"/>
              </a:rPr>
              <a:t>Role for Outreach Committee?</a:t>
            </a:r>
          </a:p>
        </p:txBody>
      </p:sp>
    </p:spTree>
    <p:extLst>
      <p:ext uri="{BB962C8B-B14F-4D97-AF65-F5344CB8AC3E}">
        <p14:creationId xmlns:p14="http://schemas.microsoft.com/office/powerpoint/2010/main" val="626541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a:t>David Brandt</a:t>
            </a:r>
            <a:endParaRPr lang="en-US">
              <a:cs typeface="Calibri"/>
            </a:endParaRPr>
          </a:p>
        </p:txBody>
      </p:sp>
    </p:spTree>
    <p:extLst>
      <p:ext uri="{BB962C8B-B14F-4D97-AF65-F5344CB8AC3E}">
        <p14:creationId xmlns:p14="http://schemas.microsoft.com/office/powerpoint/2010/main" val="1581771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1896862473"/>
              </p:ext>
            </p:extLst>
          </p:nvPr>
        </p:nvGraphicFramePr>
        <p:xfrm>
          <a:off x="962526" y="1343239"/>
          <a:ext cx="10283869" cy="5030219"/>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Gerry Sjerven</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Jim Bunning</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Barb Cederberg</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Archiving Implementation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Ryan Mattke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Accurate Hydro-DEMs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Sean Vaughn</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many</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Rick Moore</a:t>
                      </a:r>
                      <a:endParaRPr lang="en-US">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Jonathan Lord</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2885125806"/>
              </p:ext>
            </p:extLst>
          </p:nvPr>
        </p:nvGraphicFramePr>
        <p:xfrm>
          <a:off x="990728" y="1345925"/>
          <a:ext cx="10290949" cy="5353211"/>
        </p:xfrm>
        <a:graphic>
          <a:graphicData uri="http://schemas.openxmlformats.org/drawingml/2006/table">
            <a:tbl>
              <a:tblPr>
                <a:tableStyleId>{5C22544A-7EE6-4342-B048-85BDC9FD1C3A}</a:tableStyleId>
              </a:tblPr>
              <a:tblGrid>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err="1">
                          <a:effectLst/>
                        </a:rPr>
                        <a:t>Remonumentation</a:t>
                      </a:r>
                      <a:r>
                        <a:rPr lang="en-US" sz="2000" u="none" strike="noStrike" dirty="0">
                          <a:effectLst/>
                        </a:rPr>
                        <a:t> of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Pat Veraguth</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Strategy Team for All Types of Imagery</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FB6-4756-E0F9-B116-CA6370E955E5}"/>
              </a:ext>
            </a:extLst>
          </p:cNvPr>
          <p:cNvSpPr>
            <a:spLocks noGrp="1"/>
          </p:cNvSpPr>
          <p:nvPr>
            <p:ph type="title"/>
          </p:nvPr>
        </p:nvSpPr>
        <p:spPr/>
        <p:txBody>
          <a:bodyPr/>
          <a:lstStyle/>
          <a:p>
            <a:r>
              <a:rPr lang="en-US" dirty="0">
                <a:cs typeface="Calibri"/>
              </a:rPr>
              <a:t>Alison </a:t>
            </a:r>
            <a:r>
              <a:rPr lang="en-US" dirty="0" err="1">
                <a:cs typeface="Calibri"/>
              </a:rPr>
              <a:t>Slaats</a:t>
            </a:r>
            <a:endParaRPr lang="en-US" dirty="0" err="1"/>
          </a:p>
        </p:txBody>
      </p:sp>
      <p:sp>
        <p:nvSpPr>
          <p:cNvPr id="3" name="Content Placeholder 2">
            <a:extLst>
              <a:ext uri="{FF2B5EF4-FFF2-40B4-BE49-F238E27FC236}">
                <a16:creationId xmlns:a16="http://schemas.microsoft.com/office/drawing/2014/main" id="{70E75EEE-F345-5850-80FC-7DBFC0FBC1AA}"/>
              </a:ext>
            </a:extLst>
          </p:cNvPr>
          <p:cNvSpPr>
            <a:spLocks noGrp="1"/>
          </p:cNvSpPr>
          <p:nvPr>
            <p:ph idx="1"/>
          </p:nvPr>
        </p:nvSpPr>
        <p:spPr>
          <a:xfrm>
            <a:off x="286407" y="4177313"/>
            <a:ext cx="11645462" cy="1999650"/>
          </a:xfrm>
        </p:spPr>
        <p:txBody>
          <a:bodyPr vert="horz" lIns="91440" tIns="45720" rIns="91440" bIns="45720" rtlCol="0" anchor="t">
            <a:normAutofit/>
          </a:bodyPr>
          <a:lstStyle/>
          <a:p>
            <a:pPr marL="0" indent="0" algn="ctr">
              <a:buNone/>
            </a:pPr>
            <a:r>
              <a:rPr lang="en-US" dirty="0"/>
              <a:t>Chief Geospatial Information Officer at State of Minnesota </a:t>
            </a:r>
            <a:endParaRPr lang="en-US" dirty="0">
              <a:cs typeface="Calibri"/>
            </a:endParaRPr>
          </a:p>
          <a:p>
            <a:pPr marL="0" indent="0" algn="ctr">
              <a:buNone/>
            </a:pPr>
            <a:r>
              <a:rPr lang="en-US" dirty="0"/>
              <a:t>Director of </a:t>
            </a:r>
            <a:r>
              <a:rPr lang="en-US" dirty="0" err="1"/>
              <a:t>MnGeo</a:t>
            </a:r>
            <a:r>
              <a:rPr lang="en-US" dirty="0"/>
              <a:t> (Minnesota Geospatial Information Office) at Minnesota IT Services </a:t>
            </a:r>
            <a:endParaRPr lang="en-US">
              <a:cs typeface="Calibri"/>
            </a:endParaRPr>
          </a:p>
          <a:p>
            <a:endParaRPr lang="en-US" dirty="0">
              <a:cs typeface="Calibri"/>
            </a:endParaRPr>
          </a:p>
        </p:txBody>
      </p:sp>
      <p:pic>
        <p:nvPicPr>
          <p:cNvPr id="4" name="Picture 4" descr="alison-slaats-001_tcm38-411411.jpg">
            <a:extLst>
              <a:ext uri="{FF2B5EF4-FFF2-40B4-BE49-F238E27FC236}">
                <a16:creationId xmlns:a16="http://schemas.microsoft.com/office/drawing/2014/main" id="{668A1CC0-4F73-3087-047B-6CE4AADE9B90}"/>
              </a:ext>
            </a:extLst>
          </p:cNvPr>
          <p:cNvPicPr>
            <a:picLocks noChangeAspect="1"/>
          </p:cNvPicPr>
          <p:nvPr/>
        </p:nvPicPr>
        <p:blipFill rotWithShape="1">
          <a:blip r:embed="rId2"/>
          <a:srcRect l="29187" t="1449" r="27751" b="-2899"/>
          <a:stretch/>
        </p:blipFill>
        <p:spPr>
          <a:xfrm>
            <a:off x="4829504" y="1710560"/>
            <a:ext cx="2534492" cy="1991825"/>
          </a:xfrm>
          <a:prstGeom prst="rect">
            <a:avLst/>
          </a:prstGeom>
        </p:spPr>
      </p:pic>
    </p:spTree>
    <p:extLst>
      <p:ext uri="{BB962C8B-B14F-4D97-AF65-F5344CB8AC3E}">
        <p14:creationId xmlns:p14="http://schemas.microsoft.com/office/powerpoint/2010/main" val="2403595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1246345360"/>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16</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49</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33</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April 15, 2022</a:t>
            </a:r>
          </a:p>
          <a:p>
            <a:r>
              <a:rPr lang="en-US" sz="1400" dirty="0"/>
              <a:t>https://gisdata.mn.gov/dataset/bdry-mn-county-open-data-status</a:t>
            </a:r>
          </a:p>
        </p:txBody>
      </p:sp>
      <p:pic>
        <p:nvPicPr>
          <p:cNvPr id="4" name="Picture 3">
            <a:extLst>
              <a:ext uri="{FF2B5EF4-FFF2-40B4-BE49-F238E27FC236}">
                <a16:creationId xmlns:a16="http://schemas.microsoft.com/office/drawing/2014/main" id="{20CD51E2-BB3E-4E49-A9AD-5D6CBFFD4F5C}"/>
              </a:ext>
            </a:extLst>
          </p:cNvPr>
          <p:cNvPicPr>
            <a:picLocks noChangeAspect="1"/>
          </p:cNvPicPr>
          <p:nvPr/>
        </p:nvPicPr>
        <p:blipFill>
          <a:blip r:embed="rId2"/>
          <a:stretch>
            <a:fillRect/>
          </a:stretch>
        </p:blipFill>
        <p:spPr>
          <a:xfrm>
            <a:off x="6972850" y="997991"/>
            <a:ext cx="5016116" cy="5630606"/>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509953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Committee discussed difficult parcel mapping issues along county boundaries. Hopefully this will turn into a process for proper handling and mapping of boundaries.</a:t>
            </a:r>
            <a:endParaRPr lang="en-US" dirty="0">
              <a:cs typeface="Calibri"/>
            </a:endParaRPr>
          </a:p>
          <a:p>
            <a:pPr lvl="1"/>
            <a:r>
              <a:rPr lang="en-US" dirty="0">
                <a:cs typeface="Calibri"/>
              </a:rPr>
              <a:t>PLSS Status Map transitioned to </a:t>
            </a:r>
            <a:r>
              <a:rPr lang="en-US" dirty="0" err="1">
                <a:cs typeface="Calibri"/>
              </a:rPr>
              <a:t>MnGeo</a:t>
            </a:r>
            <a:endParaRPr lang="en-US" dirty="0">
              <a:cs typeface="Calibri"/>
            </a:endParaRPr>
          </a:p>
          <a:p>
            <a:pPr lvl="1"/>
            <a:r>
              <a:rPr lang="en-US" dirty="0">
                <a:ea typeface="+mn-lt"/>
                <a:cs typeface="+mn-lt"/>
              </a:rPr>
              <a:t>Supporting </a:t>
            </a:r>
            <a:r>
              <a:rPr lang="en-US" dirty="0" err="1">
                <a:ea typeface="+mn-lt"/>
                <a:cs typeface="+mn-lt"/>
              </a:rPr>
              <a:t>Remonumentation</a:t>
            </a:r>
            <a:r>
              <a:rPr lang="en-US" dirty="0">
                <a:ea typeface="+mn-lt"/>
                <a:cs typeface="+mn-lt"/>
              </a:rPr>
              <a:t> Subcommittee which is working on Priority 14</a:t>
            </a:r>
          </a:p>
          <a:p>
            <a:pPr lvl="1"/>
            <a:r>
              <a:rPr lang="en-US" dirty="0">
                <a:ea typeface="+mn-lt"/>
                <a:cs typeface="+mn-lt"/>
              </a:rPr>
              <a:t>Supporting/documenting Arrowhead Alignment Project</a:t>
            </a:r>
          </a:p>
          <a:p>
            <a:pPr marL="457200" indent="-457200">
              <a:buAutoNum type="arabicPeriod"/>
            </a:pPr>
            <a:r>
              <a:rPr lang="en-US" dirty="0">
                <a:ea typeface="+mn-lt"/>
                <a:cs typeface="+mn-lt"/>
              </a:rPr>
              <a:t>If you are experiencing a barrier:</a:t>
            </a:r>
          </a:p>
          <a:p>
            <a:pPr lvl="1"/>
            <a:r>
              <a:rPr lang="en-US" dirty="0">
                <a:cs typeface="Calibri"/>
              </a:rPr>
              <a:t>Committee member time</a:t>
            </a:r>
          </a:p>
          <a:p>
            <a:pPr marL="457200" indent="-457200">
              <a:buAutoNum type="arabicPeriod"/>
            </a:pPr>
            <a:r>
              <a:rPr lang="en-US" dirty="0">
                <a:ea typeface="+mn-lt"/>
                <a:cs typeface="+mn-lt"/>
              </a:rPr>
              <a:t>Next Task: </a:t>
            </a:r>
          </a:p>
          <a:p>
            <a:pPr lvl="1"/>
            <a:r>
              <a:rPr lang="en-US" dirty="0">
                <a:cs typeface="Calibri"/>
              </a:rPr>
              <a:t>Update PLSS Status Map</a:t>
            </a:r>
          </a:p>
          <a:p>
            <a:pPr lvl="1"/>
            <a:r>
              <a:rPr lang="en-US" dirty="0">
                <a:ea typeface="+mn-lt"/>
                <a:cs typeface="+mn-lt"/>
              </a:rPr>
              <a:t>Review PLSS Data Standard</a:t>
            </a:r>
            <a:endParaRPr lang="en-US" dirty="0">
              <a:cs typeface="Calibri"/>
            </a:endParaRPr>
          </a:p>
          <a:p>
            <a:pPr lvl="1"/>
            <a:r>
              <a:rPr lang="en-US" dirty="0">
                <a:cs typeface="Calibri"/>
              </a:rPr>
              <a:t>Continue supporting/documenting Arrowhead Alignment Project</a:t>
            </a: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85000" lnSpcReduction="20000"/>
          </a:bodyPr>
          <a:lstStyle/>
          <a:p>
            <a:pPr marL="457200" indent="-457200">
              <a:buAutoNum type="arabicPeriod"/>
            </a:pPr>
            <a:r>
              <a:rPr lang="en-US" dirty="0"/>
              <a:t>Most recent success: </a:t>
            </a:r>
          </a:p>
          <a:p>
            <a:pPr lvl="1"/>
            <a:r>
              <a:rPr lang="en-US" dirty="0">
                <a:cs typeface="Calibri"/>
              </a:rPr>
              <a:t>Updated the </a:t>
            </a:r>
            <a:r>
              <a:rPr lang="en-US" dirty="0"/>
              <a:t>public GAC-standard compiled dataset. Now include 33 opt-in counties</a:t>
            </a:r>
          </a:p>
          <a:p>
            <a:pPr lvl="1"/>
            <a:r>
              <a:rPr lang="en-US" dirty="0"/>
              <a:t>Used the streamlined approved by GAC for including additional counties in opt-in dataset. The PLRC committee’s open data team now updates MnGeo with counties that have opted in. Since last GAC meeting, 3 more counties have opted in: Clearwater, Otter Tail and Pope </a:t>
            </a:r>
          </a:p>
          <a:p>
            <a:pPr lvl="1"/>
            <a:r>
              <a:rPr lang="en-US" dirty="0">
                <a:cs typeface="Calibri"/>
              </a:rPr>
              <a:t>A GovDelivery newsletter was sent to community to share success</a:t>
            </a:r>
            <a:endParaRPr lang="en-US" dirty="0"/>
          </a:p>
          <a:p>
            <a:pPr marL="457200" indent="-457200">
              <a:buFont typeface="+mj-lt"/>
              <a:buAutoNum type="arabicPeriod"/>
            </a:pPr>
            <a:r>
              <a:rPr lang="en-US" dirty="0"/>
              <a:t>If you are experiencing a barrier:</a:t>
            </a:r>
          </a:p>
          <a:p>
            <a:pPr lvl="1"/>
            <a:r>
              <a:rPr lang="en-US" dirty="0"/>
              <a:t>none</a:t>
            </a:r>
          </a:p>
          <a:p>
            <a:pPr marL="457200" indent="-457200">
              <a:buFont typeface="+mj-lt"/>
              <a:buAutoNum type="arabicPeriod"/>
            </a:pPr>
            <a:r>
              <a:rPr lang="en-US" dirty="0"/>
              <a:t>Next task: </a:t>
            </a:r>
          </a:p>
          <a:p>
            <a:pPr lvl="1"/>
            <a:r>
              <a:rPr lang="en-US" dirty="0">
                <a:cs typeface="Calibri"/>
              </a:rPr>
              <a:t>PLRC's open data sub-committee’s outreach team will continue reaching out from county to county to talk about benefits of sharing data and learning more about barriers and follow up on survey results.</a:t>
            </a:r>
          </a:p>
          <a:p>
            <a:pPr lvl="1"/>
            <a:endParaRPr lang="en-US" dirty="0">
              <a:cs typeface="Calibri"/>
            </a:endParaRPr>
          </a:p>
          <a:p>
            <a:pPr marL="0" indent="0">
              <a:buNone/>
            </a:pPr>
            <a:endParaRPr lang="en-US" dirty="0"/>
          </a:p>
          <a:p>
            <a:pPr marL="0" indent="0">
              <a:buNone/>
            </a:pPr>
            <a:endParaRPr lang="en-US" dirty="0">
              <a:cs typeface="Calibri"/>
            </a:endParaRPr>
          </a:p>
        </p:txBody>
      </p:sp>
    </p:spTree>
    <p:extLst>
      <p:ext uri="{BB962C8B-B14F-4D97-AF65-F5344CB8AC3E}">
        <p14:creationId xmlns:p14="http://schemas.microsoft.com/office/powerpoint/2010/main" val="349219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85000" lnSpcReduction="20000"/>
          </a:bodyPr>
          <a:lstStyle/>
          <a:p>
            <a:pPr marL="457200" indent="-457200">
              <a:buAutoNum type="arabicPeriod"/>
            </a:pPr>
            <a:r>
              <a:rPr lang="en-US" dirty="0"/>
              <a:t>Most recent success:</a:t>
            </a:r>
            <a:endParaRPr lang="en-US" dirty="0">
              <a:ea typeface="+mn-lt"/>
              <a:cs typeface="+mn-lt"/>
            </a:endParaRPr>
          </a:p>
          <a:p>
            <a:pPr lvl="1"/>
            <a:r>
              <a:rPr lang="en-US" dirty="0">
                <a:ea typeface="+mn-lt"/>
                <a:cs typeface="+mn-lt"/>
              </a:rPr>
              <a:t>Data submission and validation routines moved to a new portal</a:t>
            </a:r>
          </a:p>
          <a:p>
            <a:pPr marL="457200" indent="-457200">
              <a:buAutoNum type="arabicPeriod"/>
            </a:pPr>
            <a:r>
              <a:rPr lang="en-US" dirty="0"/>
              <a:t>If you are experiencing a barrier:</a:t>
            </a:r>
            <a:endParaRPr lang="en-US" dirty="0">
              <a:ea typeface="+mn-lt"/>
              <a:cs typeface="+mn-lt"/>
            </a:endParaRPr>
          </a:p>
          <a:p>
            <a:pPr lvl="1"/>
            <a:r>
              <a:rPr lang="en-US" sz="2000" dirty="0">
                <a:ea typeface="+mn-lt"/>
                <a:cs typeface="+mn-lt"/>
              </a:rPr>
              <a:t>Work on validation process is still taking precedence over sharing data, but will wrap up in next couple of months</a:t>
            </a:r>
          </a:p>
          <a:p>
            <a:pPr lvl="1"/>
            <a:r>
              <a:rPr lang="en-US" sz="2000" dirty="0">
                <a:ea typeface="+mn-lt"/>
                <a:cs typeface="+mn-lt"/>
              </a:rPr>
              <a:t>Need to work out process similar to parcel “opt-in” process to support sharing of data. GAC involvement is requested</a:t>
            </a:r>
          </a:p>
          <a:p>
            <a:pPr marL="457200" indent="-457200">
              <a:buAutoNum type="arabicPeriod"/>
            </a:pPr>
            <a:r>
              <a:rPr lang="en-US" dirty="0"/>
              <a:t>Next task:</a:t>
            </a:r>
            <a:endParaRPr lang="en-US" dirty="0">
              <a:cs typeface="Calibri"/>
            </a:endParaRPr>
          </a:p>
          <a:p>
            <a:pPr marL="914400" lvl="1"/>
            <a:r>
              <a:rPr lang="en-US" dirty="0">
                <a:cs typeface="Calibri"/>
              </a:rPr>
              <a:t>Define opt-in process with GAC</a:t>
            </a:r>
          </a:p>
          <a:p>
            <a:pPr marL="914400" lvl="1"/>
            <a:r>
              <a:rPr lang="en-US" dirty="0">
                <a:cs typeface="Calibri"/>
              </a:rPr>
              <a:t>Build and automate the ETL process for aggregating data to the GAC standard</a:t>
            </a:r>
          </a:p>
          <a:p>
            <a:pPr marL="914400" lvl="1"/>
            <a:r>
              <a:rPr lang="en-US" dirty="0">
                <a:cs typeface="Calibri"/>
              </a:rPr>
              <a:t>Publish to the Geospatial Commons</a:t>
            </a:r>
          </a:p>
        </p:txBody>
      </p:sp>
    </p:spTree>
    <p:extLst>
      <p:ext uri="{BB962C8B-B14F-4D97-AF65-F5344CB8AC3E}">
        <p14:creationId xmlns:p14="http://schemas.microsoft.com/office/powerpoint/2010/main" val="521961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Address Points Data</a:t>
            </a:r>
          </a:p>
        </p:txBody>
      </p:sp>
      <p:sp>
        <p:nvSpPr>
          <p:cNvPr id="7" name="Content Placeholder 2">
            <a:extLst>
              <a:ext uri="{FF2B5EF4-FFF2-40B4-BE49-F238E27FC236}">
                <a16:creationId xmlns:a16="http://schemas.microsoft.com/office/drawing/2014/main" id="{CF369E56-DFCB-4DCE-889F-4F636071F752}"/>
              </a:ext>
            </a:extLst>
          </p:cNvPr>
          <p:cNvSpPr txBox="1">
            <a:spLocks/>
          </p:cNvSpPr>
          <p:nvPr/>
        </p:nvSpPr>
        <p:spPr>
          <a:xfrm>
            <a:off x="990600" y="1978025"/>
            <a:ext cx="10515600" cy="43513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dirty="0"/>
              <a:t>Most recent success:</a:t>
            </a:r>
            <a:endParaRPr lang="en-US" dirty="0">
              <a:ea typeface="+mn-lt"/>
              <a:cs typeface="+mn-lt"/>
            </a:endParaRPr>
          </a:p>
          <a:p>
            <a:pPr lvl="1"/>
            <a:r>
              <a:rPr lang="en-US" dirty="0">
                <a:ea typeface="+mn-lt"/>
                <a:cs typeface="+mn-lt"/>
              </a:rPr>
              <a:t>Data submission and validation routines moved to a new portal</a:t>
            </a:r>
          </a:p>
          <a:p>
            <a:pPr marL="457200" indent="-457200">
              <a:buAutoNum type="arabicPeriod"/>
            </a:pPr>
            <a:r>
              <a:rPr lang="en-US" dirty="0"/>
              <a:t>If you are experiencing a barrier:</a:t>
            </a:r>
            <a:endParaRPr lang="en-US" dirty="0">
              <a:ea typeface="+mn-lt"/>
              <a:cs typeface="+mn-lt"/>
            </a:endParaRPr>
          </a:p>
          <a:p>
            <a:pPr lvl="1"/>
            <a:r>
              <a:rPr lang="en-US" sz="2000" dirty="0">
                <a:ea typeface="+mn-lt"/>
                <a:cs typeface="+mn-lt"/>
              </a:rPr>
              <a:t>Work on validation process is still taking precedence over sharing data, but will wrap up in next couple of months</a:t>
            </a:r>
          </a:p>
          <a:p>
            <a:pPr lvl="1"/>
            <a:r>
              <a:rPr lang="en-US" sz="2000" dirty="0">
                <a:ea typeface="+mn-lt"/>
                <a:cs typeface="+mn-lt"/>
              </a:rPr>
              <a:t>Need to work out process similar to parcel “opt-in” process to support sharing of data. GAC involvement is requested</a:t>
            </a:r>
          </a:p>
          <a:p>
            <a:pPr marL="457200" indent="-457200">
              <a:buAutoNum type="arabicPeriod"/>
            </a:pPr>
            <a:r>
              <a:rPr lang="en-US" dirty="0"/>
              <a:t>Next task:</a:t>
            </a:r>
            <a:endParaRPr lang="en-US" dirty="0">
              <a:cs typeface="Calibri"/>
            </a:endParaRPr>
          </a:p>
          <a:p>
            <a:pPr marL="914400" lvl="1"/>
            <a:r>
              <a:rPr lang="en-US" dirty="0">
                <a:cs typeface="Calibri"/>
              </a:rPr>
              <a:t>Define opt-in process with GAC</a:t>
            </a:r>
          </a:p>
          <a:p>
            <a:pPr marL="914400" lvl="1"/>
            <a:r>
              <a:rPr lang="en-US" dirty="0">
                <a:cs typeface="Calibri"/>
              </a:rPr>
              <a:t>Build and automate the ETL process for aggregating data to the GAC standard</a:t>
            </a:r>
          </a:p>
          <a:p>
            <a:pPr marL="914400" lvl="1"/>
            <a:r>
              <a:rPr lang="en-US" dirty="0">
                <a:cs typeface="Calibri"/>
              </a:rPr>
              <a:t>Publish to the Geospatial Commons</a:t>
            </a:r>
          </a:p>
        </p:txBody>
      </p:sp>
    </p:spTree>
    <p:extLst>
      <p:ext uri="{BB962C8B-B14F-4D97-AF65-F5344CB8AC3E}">
        <p14:creationId xmlns:p14="http://schemas.microsoft.com/office/powerpoint/2010/main" val="966253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effectLst/>
              </a:rPr>
              <a:t>Improvements to the </a:t>
            </a:r>
            <a:r>
              <a:rPr lang="en-US" sz="2800" dirty="0" err="1">
                <a:effectLst/>
              </a:rPr>
              <a:t>MnGeo</a:t>
            </a:r>
            <a:r>
              <a:rPr lang="en-US" sz="2800" dirty="0">
                <a:effectLst/>
              </a:rPr>
              <a:t>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t>Most recent success:</a:t>
            </a:r>
          </a:p>
          <a:p>
            <a:pPr lvl="1"/>
            <a:r>
              <a:rPr lang="en-US" dirty="0">
                <a:cs typeface="Calibri"/>
              </a:rPr>
              <a:t>Worked on image viewer recommended by </a:t>
            </a:r>
            <a:r>
              <a:rPr lang="en-US" dirty="0">
                <a:ea typeface="+mn-lt"/>
                <a:cs typeface="+mn-lt"/>
              </a:rPr>
              <a:t>Image Service Sustainability Committee</a:t>
            </a:r>
          </a:p>
          <a:p>
            <a:pPr lvl="1"/>
            <a:r>
              <a:rPr lang="en-US" dirty="0">
                <a:ea typeface="+mn-lt"/>
                <a:cs typeface="+mn-lt"/>
              </a:rPr>
              <a:t>Added county imagery from </a:t>
            </a:r>
            <a:r>
              <a:rPr lang="en-US" dirty="0">
                <a:ea typeface="+mn-lt"/>
                <a:cs typeface="Calibri"/>
              </a:rPr>
              <a:t>Koochiching</a:t>
            </a:r>
            <a:r>
              <a:rPr lang="en-US" dirty="0">
                <a:cs typeface="Calibri"/>
              </a:rPr>
              <a:t> County to WMS</a:t>
            </a:r>
            <a:endParaRPr lang="en-US" dirty="0"/>
          </a:p>
          <a:p>
            <a:pPr lvl="1"/>
            <a:endParaRPr lang="en-US" dirty="0"/>
          </a:p>
          <a:p>
            <a:pPr marL="457200" indent="-457200">
              <a:buFont typeface="+mj-lt"/>
              <a:buAutoNum type="arabicPeriod"/>
            </a:pPr>
            <a:r>
              <a:rPr lang="en-US" dirty="0"/>
              <a:t>If you are experiencing a barrier:</a:t>
            </a:r>
          </a:p>
          <a:p>
            <a:pPr lvl="1"/>
            <a:r>
              <a:rPr lang="en-US" dirty="0">
                <a:cs typeface="Calibri"/>
              </a:rPr>
              <a:t>Time constraints to work on recommendations of committee, and did not accomplish removal of suggested retirement image layers</a:t>
            </a:r>
          </a:p>
          <a:p>
            <a:pPr lvl="1"/>
            <a:r>
              <a:rPr lang="en-US" dirty="0">
                <a:cs typeface="Calibri"/>
              </a:rPr>
              <a:t>Issue with Koochiching imagery borders</a:t>
            </a:r>
            <a:endParaRPr lang="en-US" dirty="0"/>
          </a:p>
          <a:p>
            <a:pPr marL="457200" indent="-457200">
              <a:buFont typeface="+mj-lt"/>
              <a:buAutoNum type="arabicPeriod"/>
            </a:pPr>
            <a:r>
              <a:rPr lang="en-US" dirty="0"/>
              <a:t>Next task:</a:t>
            </a:r>
          </a:p>
          <a:p>
            <a:pPr lvl="1"/>
            <a:r>
              <a:rPr lang="en-US" dirty="0">
                <a:cs typeface="Calibri"/>
              </a:rPr>
              <a:t>Adding county imagery Dakota</a:t>
            </a:r>
          </a:p>
          <a:p>
            <a:pPr lvl="1"/>
            <a:r>
              <a:rPr lang="en-US" dirty="0">
                <a:cs typeface="Calibri"/>
              </a:rPr>
              <a:t>In discussion: Le Sueur, Lyon, Lincoln, and Aitkin Counties</a:t>
            </a:r>
          </a:p>
        </p:txBody>
      </p:sp>
    </p:spTree>
    <p:extLst>
      <p:ext uri="{BB962C8B-B14F-4D97-AF65-F5344CB8AC3E}">
        <p14:creationId xmlns:p14="http://schemas.microsoft.com/office/powerpoint/2010/main" val="38970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92128" cy="863698"/>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z="3950" spc="-15" dirty="0"/>
              <a:t>Critical Infrastructure Assessment</a:t>
            </a:r>
            <a:endParaRPr sz="3950" dirty="0"/>
          </a:p>
        </p:txBody>
      </p:sp>
      <p:sp>
        <p:nvSpPr>
          <p:cNvPr id="3" name="object 3"/>
          <p:cNvSpPr txBox="1"/>
          <p:nvPr/>
        </p:nvSpPr>
        <p:spPr>
          <a:xfrm>
            <a:off x="917575" y="1311639"/>
            <a:ext cx="10774553" cy="5923551"/>
          </a:xfrm>
          <a:prstGeom prst="rect">
            <a:avLst/>
          </a:prstGeom>
        </p:spPr>
        <p:txBody>
          <a:bodyPr vert="horz" wrap="square" lIns="0" tIns="211454" rIns="0" bIns="0" rtlCol="0">
            <a:spAutoFit/>
          </a:bodyPr>
          <a:lstStyle/>
          <a:p>
            <a:pPr marL="469900" indent="-457834">
              <a:lnSpc>
                <a:spcPct val="100000"/>
              </a:lnSpc>
              <a:spcBef>
                <a:spcPts val="1664"/>
              </a:spcBef>
              <a:buAutoNum type="arabicPeriod"/>
              <a:tabLst>
                <a:tab pos="469900" algn="l"/>
                <a:tab pos="470534" algn="l"/>
              </a:tabLst>
            </a:pPr>
            <a:r>
              <a:rPr sz="2450" dirty="0">
                <a:solidFill>
                  <a:srgbClr val="003864"/>
                </a:solidFill>
                <a:latin typeface="Calibri"/>
                <a:cs typeface="Calibri"/>
              </a:rPr>
              <a:t>Most</a:t>
            </a:r>
            <a:r>
              <a:rPr sz="2450" spc="25" dirty="0">
                <a:solidFill>
                  <a:srgbClr val="003864"/>
                </a:solidFill>
                <a:latin typeface="Calibri"/>
                <a:cs typeface="Calibri"/>
              </a:rPr>
              <a:t> </a:t>
            </a:r>
            <a:r>
              <a:rPr sz="2450" dirty="0">
                <a:solidFill>
                  <a:srgbClr val="003864"/>
                </a:solidFill>
                <a:latin typeface="Calibri"/>
                <a:cs typeface="Calibri"/>
              </a:rPr>
              <a:t>recent</a:t>
            </a:r>
            <a:r>
              <a:rPr sz="2450" spc="105" dirty="0">
                <a:solidFill>
                  <a:srgbClr val="003864"/>
                </a:solidFill>
                <a:latin typeface="Calibri"/>
                <a:cs typeface="Calibri"/>
              </a:rPr>
              <a:t> </a:t>
            </a:r>
            <a:r>
              <a:rPr sz="2450" spc="5" dirty="0">
                <a:solidFill>
                  <a:srgbClr val="003864"/>
                </a:solidFill>
                <a:latin typeface="Calibri"/>
                <a:cs typeface="Calibri"/>
              </a:rPr>
              <a:t>success:</a:t>
            </a:r>
            <a:endParaRPr sz="2450" dirty="0">
              <a:latin typeface="Calibri"/>
              <a:cs typeface="Calibri"/>
            </a:endParaRPr>
          </a:p>
          <a:p>
            <a:pPr marL="699135" lvl="1" indent="-229235">
              <a:lnSpc>
                <a:spcPts val="2390"/>
              </a:lnSpc>
              <a:spcBef>
                <a:spcPts val="1315"/>
              </a:spcBef>
              <a:buFont typeface="Arial"/>
              <a:buChar char="•"/>
              <a:tabLst>
                <a:tab pos="698500" algn="l"/>
                <a:tab pos="699135" algn="l"/>
              </a:tabLst>
            </a:pPr>
            <a:r>
              <a:rPr lang="en-US" sz="2100" spc="-5" dirty="0">
                <a:solidFill>
                  <a:srgbClr val="003864"/>
                </a:solidFill>
                <a:latin typeface="Calibri"/>
                <a:cs typeface="Calibri"/>
              </a:rPr>
              <a:t>Published </a:t>
            </a:r>
            <a:r>
              <a:rPr lang="en-US" sz="2100" spc="-5" dirty="0">
                <a:solidFill>
                  <a:srgbClr val="003864"/>
                </a:solidFill>
                <a:latin typeface="Calibri"/>
                <a:cs typeface="Calibri"/>
                <a:hlinkClick r:id="rId2"/>
              </a:rPr>
              <a:t>law enforcement dataset </a:t>
            </a:r>
            <a:r>
              <a:rPr lang="en-US" sz="2100" spc="-5" dirty="0">
                <a:solidFill>
                  <a:srgbClr val="003864"/>
                </a:solidFill>
                <a:latin typeface="Calibri"/>
                <a:cs typeface="Calibri"/>
              </a:rPr>
              <a:t>to </a:t>
            </a:r>
            <a:r>
              <a:rPr lang="en-US" sz="2100" spc="-5" dirty="0" err="1">
                <a:solidFill>
                  <a:srgbClr val="003864"/>
                </a:solidFill>
                <a:latin typeface="Calibri"/>
                <a:cs typeface="Calibri"/>
              </a:rPr>
              <a:t>GeoCommons</a:t>
            </a:r>
            <a:r>
              <a:rPr lang="en-US" sz="2100" spc="-5" dirty="0">
                <a:solidFill>
                  <a:srgbClr val="003864"/>
                </a:solidFill>
                <a:latin typeface="Calibri"/>
                <a:cs typeface="Calibri"/>
              </a:rPr>
              <a:t> with app for verification</a:t>
            </a:r>
          </a:p>
          <a:p>
            <a:pPr marL="699135" lvl="1" indent="-229235">
              <a:lnSpc>
                <a:spcPts val="2390"/>
              </a:lnSpc>
              <a:spcBef>
                <a:spcPts val="1315"/>
              </a:spcBef>
              <a:buFont typeface="Arial"/>
              <a:buChar char="•"/>
              <a:tabLst>
                <a:tab pos="698500" algn="l"/>
                <a:tab pos="699135" algn="l"/>
              </a:tabLst>
            </a:pPr>
            <a:r>
              <a:rPr lang="en-US" sz="2100" spc="-5" dirty="0">
                <a:solidFill>
                  <a:srgbClr val="003864"/>
                </a:solidFill>
                <a:latin typeface="Calibri"/>
                <a:cs typeface="Calibri"/>
              </a:rPr>
              <a:t>Published </a:t>
            </a:r>
            <a:r>
              <a:rPr lang="en-US" sz="2100" dirty="0">
                <a:solidFill>
                  <a:srgbClr val="003864"/>
                </a:solidFill>
                <a:latin typeface="Calibri"/>
                <a:cs typeface="Calibri"/>
              </a:rPr>
              <a:t>“</a:t>
            </a:r>
            <a:r>
              <a:rPr lang="en-US" sz="2100" dirty="0">
                <a:solidFill>
                  <a:srgbClr val="003864"/>
                </a:solidFill>
                <a:latin typeface="Calibri"/>
                <a:cs typeface="Calibri"/>
                <a:hlinkClick r:id="rId3"/>
              </a:rPr>
              <a:t>C.I. resource site</a:t>
            </a:r>
            <a:r>
              <a:rPr lang="en-US" sz="2100" dirty="0">
                <a:solidFill>
                  <a:srgbClr val="003864"/>
                </a:solidFill>
                <a:latin typeface="Calibri"/>
                <a:cs typeface="Calibri"/>
              </a:rPr>
              <a:t>” on </a:t>
            </a:r>
            <a:r>
              <a:rPr lang="en-US" sz="2100" dirty="0" err="1">
                <a:solidFill>
                  <a:srgbClr val="003864"/>
                </a:solidFill>
                <a:latin typeface="Calibri"/>
                <a:cs typeface="Calibri"/>
              </a:rPr>
              <a:t>MnGeo</a:t>
            </a:r>
            <a:r>
              <a:rPr lang="en-US" sz="2100" dirty="0">
                <a:solidFill>
                  <a:srgbClr val="003864"/>
                </a:solidFill>
                <a:latin typeface="Calibri"/>
                <a:cs typeface="Calibri"/>
              </a:rPr>
              <a:t> website</a:t>
            </a:r>
            <a:endParaRPr sz="2100" dirty="0">
              <a:latin typeface="Calibri"/>
              <a:cs typeface="Calibri"/>
            </a:endParaRPr>
          </a:p>
          <a:p>
            <a:pPr marL="326390" indent="-314325">
              <a:spcBef>
                <a:spcPts val="1664"/>
              </a:spcBef>
              <a:buFontTx/>
              <a:buAutoNum type="arabicPeriod" startAt="2"/>
              <a:tabLst>
                <a:tab pos="327025" algn="l"/>
              </a:tabLst>
            </a:pPr>
            <a:r>
              <a:rPr sz="2450" spc="-5" dirty="0">
                <a:solidFill>
                  <a:srgbClr val="003864"/>
                </a:solidFill>
                <a:latin typeface="Calibri"/>
                <a:cs typeface="Calibri"/>
              </a:rPr>
              <a:t>If</a:t>
            </a:r>
            <a:r>
              <a:rPr sz="2450" spc="25" dirty="0">
                <a:solidFill>
                  <a:srgbClr val="003864"/>
                </a:solidFill>
                <a:latin typeface="Calibri"/>
                <a:cs typeface="Calibri"/>
              </a:rPr>
              <a:t> </a:t>
            </a:r>
            <a:r>
              <a:rPr sz="2450" spc="5" dirty="0">
                <a:solidFill>
                  <a:srgbClr val="003864"/>
                </a:solidFill>
                <a:latin typeface="Calibri"/>
                <a:cs typeface="Calibri"/>
              </a:rPr>
              <a:t>you</a:t>
            </a:r>
            <a:r>
              <a:rPr sz="2450" spc="10" dirty="0">
                <a:solidFill>
                  <a:srgbClr val="003864"/>
                </a:solidFill>
                <a:latin typeface="Calibri"/>
                <a:cs typeface="Calibri"/>
              </a:rPr>
              <a:t> </a:t>
            </a:r>
            <a:r>
              <a:rPr sz="2450" spc="25" dirty="0">
                <a:solidFill>
                  <a:srgbClr val="003864"/>
                </a:solidFill>
                <a:latin typeface="Calibri"/>
                <a:cs typeface="Calibri"/>
              </a:rPr>
              <a:t>are</a:t>
            </a:r>
            <a:r>
              <a:rPr sz="2450" spc="-70" dirty="0">
                <a:solidFill>
                  <a:srgbClr val="003864"/>
                </a:solidFill>
                <a:latin typeface="Calibri"/>
                <a:cs typeface="Calibri"/>
              </a:rPr>
              <a:t> </a:t>
            </a:r>
            <a:r>
              <a:rPr sz="2450" spc="-5" dirty="0">
                <a:solidFill>
                  <a:srgbClr val="003864"/>
                </a:solidFill>
                <a:latin typeface="Calibri"/>
                <a:cs typeface="Calibri"/>
              </a:rPr>
              <a:t>experiencing</a:t>
            </a:r>
            <a:r>
              <a:rPr sz="2450" spc="295" dirty="0">
                <a:solidFill>
                  <a:srgbClr val="003864"/>
                </a:solidFill>
                <a:latin typeface="Calibri"/>
                <a:cs typeface="Calibri"/>
              </a:rPr>
              <a:t> </a:t>
            </a:r>
            <a:r>
              <a:rPr sz="2450" spc="10" dirty="0">
                <a:solidFill>
                  <a:srgbClr val="003864"/>
                </a:solidFill>
                <a:latin typeface="Calibri"/>
                <a:cs typeface="Calibri"/>
              </a:rPr>
              <a:t>a</a:t>
            </a:r>
            <a:r>
              <a:rPr sz="2450" spc="45" dirty="0">
                <a:solidFill>
                  <a:srgbClr val="003864"/>
                </a:solidFill>
                <a:latin typeface="Calibri"/>
                <a:cs typeface="Calibri"/>
              </a:rPr>
              <a:t> </a:t>
            </a:r>
            <a:r>
              <a:rPr sz="2450" spc="20" dirty="0">
                <a:solidFill>
                  <a:srgbClr val="003864"/>
                </a:solidFill>
                <a:latin typeface="Calibri"/>
                <a:cs typeface="Calibri"/>
              </a:rPr>
              <a:t>barrier:</a:t>
            </a:r>
            <a:r>
              <a:rPr lang="en-US" sz="2450" spc="20" dirty="0">
                <a:solidFill>
                  <a:srgbClr val="003864"/>
                </a:solidFill>
                <a:latin typeface="Calibri"/>
                <a:cs typeface="Calibri"/>
              </a:rPr>
              <a:t> </a:t>
            </a:r>
            <a:r>
              <a:rPr lang="en-US" sz="2100" spc="10" dirty="0">
                <a:solidFill>
                  <a:srgbClr val="003864"/>
                </a:solidFill>
                <a:cs typeface="Calibri"/>
              </a:rPr>
              <a:t>Finding avenues to publicize beyond GIS community</a:t>
            </a:r>
            <a:endParaRPr sz="2100" dirty="0">
              <a:latin typeface="Calibri"/>
              <a:cs typeface="Calibri"/>
            </a:endParaRPr>
          </a:p>
          <a:p>
            <a:pPr marL="326390" indent="-314325">
              <a:lnSpc>
                <a:spcPct val="100000"/>
              </a:lnSpc>
              <a:spcBef>
                <a:spcPts val="1785"/>
              </a:spcBef>
              <a:buAutoNum type="arabicPeriod" startAt="2"/>
              <a:tabLst>
                <a:tab pos="327025" algn="l"/>
              </a:tabLst>
            </a:pPr>
            <a:r>
              <a:rPr sz="2450" spc="-30" dirty="0">
                <a:solidFill>
                  <a:srgbClr val="003864"/>
                </a:solidFill>
                <a:latin typeface="Calibri"/>
                <a:cs typeface="Calibri"/>
              </a:rPr>
              <a:t>Next</a:t>
            </a:r>
            <a:r>
              <a:rPr sz="2450" spc="125" dirty="0">
                <a:solidFill>
                  <a:srgbClr val="003864"/>
                </a:solidFill>
                <a:latin typeface="Calibri"/>
                <a:cs typeface="Calibri"/>
              </a:rPr>
              <a:t> </a:t>
            </a:r>
            <a:r>
              <a:rPr sz="2450" spc="10" dirty="0">
                <a:solidFill>
                  <a:srgbClr val="003864"/>
                </a:solidFill>
                <a:latin typeface="Calibri"/>
                <a:cs typeface="Calibri"/>
              </a:rPr>
              <a:t>task:</a:t>
            </a:r>
            <a:r>
              <a:rPr lang="en-US" sz="2450" spc="10" dirty="0">
                <a:solidFill>
                  <a:srgbClr val="003864"/>
                </a:solidFill>
                <a:latin typeface="Calibri"/>
                <a:cs typeface="Calibri"/>
              </a:rPr>
              <a:t> Forming two subgroups:</a:t>
            </a:r>
            <a:endParaRPr sz="2450" dirty="0">
              <a:latin typeface="Calibri"/>
              <a:cs typeface="Calibri"/>
            </a:endParaRPr>
          </a:p>
          <a:p>
            <a:pPr marL="699135" marR="170815" lvl="1" indent="-229235">
              <a:lnSpc>
                <a:spcPts val="2330"/>
              </a:lnSpc>
              <a:spcBef>
                <a:spcPts val="1480"/>
              </a:spcBef>
              <a:buFont typeface="Arial"/>
              <a:buChar char="•"/>
              <a:tabLst>
                <a:tab pos="698500" algn="l"/>
                <a:tab pos="699135" algn="l"/>
              </a:tabLst>
            </a:pPr>
            <a:r>
              <a:rPr lang="en-US" sz="2100" dirty="0">
                <a:solidFill>
                  <a:srgbClr val="003864"/>
                </a:solidFill>
                <a:latin typeface="Calibri"/>
                <a:cs typeface="Calibri"/>
              </a:rPr>
              <a:t>Data: Develop workflows for maintaining fire and law enforcement datasets. Determine costs and time, and also desired improvements to the current application (e.g., allowing counties to upload data.</a:t>
            </a:r>
          </a:p>
          <a:p>
            <a:pPr marL="699135" marR="170815" lvl="1" indent="-229235">
              <a:lnSpc>
                <a:spcPts val="2330"/>
              </a:lnSpc>
              <a:spcBef>
                <a:spcPts val="1480"/>
              </a:spcBef>
              <a:buFont typeface="Arial"/>
              <a:buChar char="•"/>
              <a:tabLst>
                <a:tab pos="698500" algn="l"/>
                <a:tab pos="699135" algn="l"/>
              </a:tabLst>
            </a:pPr>
            <a:r>
              <a:rPr lang="en-US" sz="2100" dirty="0">
                <a:solidFill>
                  <a:srgbClr val="003864"/>
                </a:solidFill>
                <a:latin typeface="Calibri"/>
                <a:cs typeface="Calibri"/>
              </a:rPr>
              <a:t>Collaborations: How can we help HIFLD get info from the states to improve their data workflow? How can national workgroups help us find other contacts to help us meet our goals? Is there cross-participation in workgroups that would be appropriate and helpful between HIFLD (other national?) workgroups and MN data workgroups (e.g., parcel data and C.I. data). What are our next steps?</a:t>
            </a:r>
          </a:p>
          <a:p>
            <a:pPr marL="699135" marR="170815" lvl="1" indent="-229235">
              <a:lnSpc>
                <a:spcPts val="2330"/>
              </a:lnSpc>
              <a:spcBef>
                <a:spcPts val="1480"/>
              </a:spcBef>
              <a:buFont typeface="Arial"/>
              <a:buChar char="•"/>
              <a:tabLst>
                <a:tab pos="698500" algn="l"/>
                <a:tab pos="699135" algn="l"/>
              </a:tabLst>
            </a:pPr>
            <a:endParaRPr lang="en-US" sz="2100" dirty="0">
              <a:solidFill>
                <a:srgbClr val="003864"/>
              </a:solidFill>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fontScale="90000"/>
          </a:bodyPr>
          <a:lstStyle/>
          <a:p>
            <a:r>
              <a:rPr lang="en-US" dirty="0">
                <a:ea typeface="+mj-lt"/>
                <a:cs typeface="+mj-lt"/>
              </a:rPr>
              <a:t>A project team to develop geospatial data sharing methodologies to support the state’s underground utilities community</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92500"/>
          </a:bodyPr>
          <a:lstStyle/>
          <a:p>
            <a:pPr marL="457200" indent="-457200">
              <a:buAutoNum type="arabicPeriod"/>
            </a:pPr>
            <a:r>
              <a:rPr lang="en-US" dirty="0">
                <a:cs typeface="Calibri"/>
              </a:rPr>
              <a:t>Most recent success:</a:t>
            </a:r>
            <a:endParaRPr lang="en-US" dirty="0">
              <a:ea typeface="+mn-lt"/>
              <a:cs typeface="+mn-lt"/>
            </a:endParaRPr>
          </a:p>
          <a:p>
            <a:pPr marL="1257300" indent="-342900">
              <a:lnSpc>
                <a:spcPct val="170000"/>
              </a:lnSpc>
              <a:spcBef>
                <a:spcPts val="0"/>
              </a:spcBef>
              <a:spcAft>
                <a:spcPts val="0"/>
              </a:spcAft>
              <a:buFont typeface="Arial"/>
              <a:buChar char="•"/>
            </a:pPr>
            <a:r>
              <a:rPr lang="en-US" dirty="0">
                <a:ea typeface="+mn-lt"/>
                <a:cs typeface="+mn-lt"/>
              </a:rPr>
              <a:t>Multiple – See quarterly report</a:t>
            </a:r>
          </a:p>
          <a:p>
            <a:pPr marL="0" indent="0">
              <a:buNone/>
            </a:pPr>
            <a:r>
              <a:rPr lang="en-US" dirty="0">
                <a:cs typeface="Calibri"/>
              </a:rPr>
              <a:t>2.  If you are experiencing a barrier:</a:t>
            </a:r>
            <a:endParaRPr lang="en-US" dirty="0">
              <a:ea typeface="+mn-lt"/>
              <a:cs typeface="+mn-lt"/>
            </a:endParaRPr>
          </a:p>
          <a:p>
            <a:pPr marL="1257300" indent="-342900">
              <a:buFont typeface="Arial"/>
              <a:buChar char="•"/>
            </a:pPr>
            <a:r>
              <a:rPr lang="en-US" dirty="0">
                <a:ea typeface="+mn-lt"/>
                <a:cs typeface="+mn-lt"/>
              </a:rPr>
              <a:t>Working through a highly technical geospatial implementation for the first time on the planet - but making progress</a:t>
            </a:r>
          </a:p>
          <a:p>
            <a:pPr marL="0" indent="0">
              <a:buNone/>
            </a:pPr>
            <a:r>
              <a:rPr lang="en-US" dirty="0">
                <a:cs typeface="Calibri"/>
              </a:rPr>
              <a:t>3.  Next task:</a:t>
            </a:r>
          </a:p>
          <a:p>
            <a:pPr lvl="2"/>
            <a:r>
              <a:rPr lang="en-US" sz="2200" dirty="0">
                <a:ea typeface="+mn-lt"/>
                <a:cs typeface="+mn-lt"/>
              </a:rPr>
              <a:t>Currently 5 different work groups simultaneously working over </a:t>
            </a:r>
            <a:r>
              <a:rPr lang="en-US" sz="2200">
                <a:ea typeface="+mn-lt"/>
                <a:cs typeface="+mn-lt"/>
              </a:rPr>
              <a:t>50 spreadsheet-defined </a:t>
            </a:r>
            <a:r>
              <a:rPr lang="en-US" sz="2200" dirty="0">
                <a:ea typeface="+mn-lt"/>
                <a:cs typeface="+mn-lt"/>
              </a:rPr>
              <a:t>tasks spanning data, legal, security, prototype build, standards, and policy</a:t>
            </a:r>
            <a:endParaRPr lang="en-US" sz="2200" dirty="0">
              <a:cs typeface="Calibri"/>
            </a:endParaRPr>
          </a:p>
          <a:p>
            <a:pPr marL="457200" indent="-457200">
              <a:buAutoNum type="arabicPeriod"/>
            </a:pPr>
            <a:endParaRPr lang="en-US" dirty="0">
              <a:cs typeface="Calibri"/>
            </a:endParaRPr>
          </a:p>
        </p:txBody>
      </p:sp>
    </p:spTree>
    <p:extLst>
      <p:ext uri="{BB962C8B-B14F-4D97-AF65-F5344CB8AC3E}">
        <p14:creationId xmlns:p14="http://schemas.microsoft.com/office/powerpoint/2010/main" val="475881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Maps, procedures, templates and other materials to help </a:t>
            </a:r>
            <a:br>
              <a:rPr lang="en-US" dirty="0">
                <a:ea typeface="+mj-lt"/>
                <a:cs typeface="+mj-lt"/>
              </a:rPr>
            </a:br>
            <a:r>
              <a:rPr lang="en-US" dirty="0">
                <a:ea typeface="+mj-lt"/>
                <a:cs typeface="+mj-lt"/>
              </a:rPr>
              <a:t>all levels of government implement the U.S. National Grid</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85000" lnSpcReduction="20000"/>
          </a:bodyPr>
          <a:lstStyle/>
          <a:p>
            <a:pPr marL="457200" indent="-457200">
              <a:buAutoNum type="arabicPeriod"/>
            </a:pPr>
            <a:r>
              <a:rPr lang="en-US" dirty="0">
                <a:cs typeface="Calibri"/>
              </a:rPr>
              <a:t>Most recent success:</a:t>
            </a:r>
            <a:endParaRPr lang="en-US" dirty="0">
              <a:ea typeface="+mn-lt"/>
              <a:cs typeface="+mn-lt"/>
            </a:endParaRPr>
          </a:p>
          <a:p>
            <a:pPr lvl="1">
              <a:lnSpc>
                <a:spcPct val="170000"/>
              </a:lnSpc>
              <a:spcBef>
                <a:spcPts val="0"/>
              </a:spcBef>
              <a:spcAft>
                <a:spcPts val="0"/>
              </a:spcAft>
            </a:pPr>
            <a:r>
              <a:rPr lang="en-US" sz="2500" dirty="0">
                <a:ea typeface="+mn-lt"/>
                <a:cs typeface="+mn-lt"/>
              </a:rPr>
              <a:t>Developed interface to allow map publishers to contribute to an application that provides access to USNG maps series and map books published anywhere on the Internet</a:t>
            </a:r>
          </a:p>
          <a:p>
            <a:pPr marL="457200" indent="-457200">
              <a:buAutoNum type="arabicPeriod"/>
            </a:pPr>
            <a:r>
              <a:rPr lang="en-US" dirty="0">
                <a:cs typeface="Calibri"/>
              </a:rPr>
              <a:t>If you are experiencing a barrier:</a:t>
            </a:r>
            <a:endParaRPr lang="en-US" dirty="0">
              <a:ea typeface="+mn-lt"/>
              <a:cs typeface="+mn-lt"/>
            </a:endParaRPr>
          </a:p>
          <a:p>
            <a:pPr lvl="1"/>
            <a:r>
              <a:rPr lang="en-US" sz="2500" dirty="0">
                <a:ea typeface="+mn-lt"/>
                <a:cs typeface="+mn-lt"/>
              </a:rPr>
              <a:t>Time</a:t>
            </a:r>
          </a:p>
          <a:p>
            <a:pPr marL="457200" indent="-457200">
              <a:buAutoNum type="arabicPeriod"/>
            </a:pPr>
            <a:r>
              <a:rPr lang="en-US" dirty="0">
                <a:ea typeface="+mn-lt"/>
                <a:cs typeface="+mn-lt"/>
              </a:rPr>
              <a:t>Next task:</a:t>
            </a:r>
          </a:p>
          <a:p>
            <a:pPr lvl="1"/>
            <a:r>
              <a:rPr lang="en-US" sz="2500" dirty="0">
                <a:ea typeface="+mn-lt"/>
                <a:cs typeface="+mn-lt"/>
              </a:rPr>
              <a:t>Complete the above interface</a:t>
            </a:r>
          </a:p>
          <a:p>
            <a:pPr lvl="1"/>
            <a:r>
              <a:rPr lang="en-US" sz="2500" dirty="0">
                <a:ea typeface="+mn-lt"/>
                <a:cs typeface="+mn-lt"/>
              </a:rPr>
              <a:t>Migrate existing documentation from ArcMap to ArcGIS Pro </a:t>
            </a:r>
            <a:endParaRPr lang="en-US" sz="2500" dirty="0">
              <a:cs typeface="Calibri"/>
            </a:endParaRPr>
          </a:p>
          <a:p>
            <a:pPr lvl="1"/>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5" name="Google Shape;45;p1"/>
          <p:cNvSpPr txBox="1"/>
          <p:nvPr/>
        </p:nvSpPr>
        <p:spPr>
          <a:xfrm>
            <a:off x="917575" y="1608819"/>
            <a:ext cx="10146600" cy="590541"/>
          </a:xfrm>
          <a:prstGeom prst="rect">
            <a:avLst/>
          </a:prstGeom>
          <a:noFill/>
          <a:ln>
            <a:noFill/>
          </a:ln>
        </p:spPr>
        <p:txBody>
          <a:bodyPr spcFirstLastPara="1" wrap="square" lIns="0" tIns="211450" rIns="0" bIns="0" anchor="t" anchorCtr="0">
            <a:spAutoFit/>
          </a:bodyPr>
          <a:lstStyle/>
          <a:p>
            <a:pPr marL="12067" marR="0" lvl="0" algn="l" defTabSz="914400" rtl="0" eaLnBrk="1" fontAlgn="auto" latinLnBrk="0" hangingPunct="1">
              <a:lnSpc>
                <a:spcPct val="100000"/>
              </a:lnSpc>
              <a:spcBef>
                <a:spcPts val="0"/>
              </a:spcBef>
              <a:spcAft>
                <a:spcPts val="0"/>
              </a:spcAft>
              <a:buClr>
                <a:srgbClr val="000000"/>
              </a:buClr>
              <a:buSzPts val="2450"/>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Covered in agenda item 3</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Archiving Minnesota geospatial data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541859139"/>
              </p:ext>
            </p:extLst>
          </p:nvPr>
        </p:nvGraphicFramePr>
        <p:xfrm>
          <a:off x="341376" y="1336628"/>
          <a:ext cx="11545823" cy="4064810"/>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11:00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12:35</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Calibri"/>
                        </a:rPr>
                        <a:t>Sector report</a:t>
                      </a: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11:15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12:55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Legislative update</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11:25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Archiving Imagery Workgroup</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1:05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priority projects and initiatives updates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11:30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PLSS legislation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dirty="0"/>
                        <a:t>Announcements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11:35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Minnesota Natural Resource Atlas</a:t>
                      </a:r>
                      <a:endParaRPr lang="en-US" sz="1400" baseline="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2:00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r>
                        <a:rPr lang="en-US" sz="1400" dirty="0"/>
                        <a:t>Adjourn</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algn="ctr"/>
                      <a:r>
                        <a:rPr lang="en-US" sz="1400" dirty="0"/>
                        <a:t>11:50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Break</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defTabSz="914400">
                        <a:buNone/>
                        <a:tabLst/>
                        <a:defRPr/>
                      </a:pP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l" defTabSz="914400">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fontScale="90000"/>
          </a:bodyPr>
          <a:lstStyle/>
          <a:p>
            <a:r>
              <a:rPr lang="en-US" dirty="0">
                <a:ea typeface="+mj-lt"/>
                <a:cs typeface="+mj-lt"/>
              </a:rPr>
              <a:t>Accurate hydro-DEMs (</a:t>
            </a:r>
            <a:r>
              <a:rPr lang="en-US" dirty="0" err="1">
                <a:ea typeface="+mj-lt"/>
                <a:cs typeface="+mj-lt"/>
              </a:rPr>
              <a:t>hDEM</a:t>
            </a:r>
            <a:r>
              <a:rPr lang="en-US" dirty="0">
                <a:ea typeface="+mj-lt"/>
                <a:cs typeface="+mj-lt"/>
              </a:rPr>
              <a:t>) that serve modern </a:t>
            </a:r>
            <a:br>
              <a:rPr lang="en-US" dirty="0">
                <a:ea typeface="+mj-lt"/>
                <a:cs typeface="+mj-lt"/>
              </a:rPr>
            </a:br>
            <a:r>
              <a:rPr lang="en-US" dirty="0">
                <a:ea typeface="+mj-lt"/>
                <a:cs typeface="+mj-lt"/>
              </a:rPr>
              <a:t>flood modeling and hydro-terrain analysis tools, and the development of more accurate watercourses and watersheds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ea typeface="+mn-lt"/>
                <a:cs typeface="+mn-lt"/>
              </a:rPr>
              <a:t>Most recent success:</a:t>
            </a:r>
          </a:p>
          <a:p>
            <a:pPr lvl="1">
              <a:lnSpc>
                <a:spcPct val="170000"/>
              </a:lnSpc>
              <a:spcBef>
                <a:spcPts val="0"/>
              </a:spcBef>
              <a:spcAft>
                <a:spcPts val="0"/>
              </a:spcAft>
            </a:pPr>
            <a:r>
              <a:rPr lang="en-US" dirty="0">
                <a:ea typeface="+mn-lt"/>
                <a:cs typeface="+mn-lt"/>
              </a:rPr>
              <a:t>No success to report related to progress</a:t>
            </a:r>
          </a:p>
          <a:p>
            <a:pPr lvl="1">
              <a:lnSpc>
                <a:spcPct val="170000"/>
              </a:lnSpc>
              <a:spcBef>
                <a:spcPts val="0"/>
              </a:spcBef>
              <a:spcAft>
                <a:spcPts val="0"/>
              </a:spcAft>
            </a:pPr>
            <a:r>
              <a:rPr lang="en-US" dirty="0">
                <a:ea typeface="+mn-lt"/>
                <a:cs typeface="+mn-lt"/>
              </a:rPr>
              <a:t>3D Geomatics is starting to receive more questions about the new high-density lidar coming and the need for DEM Hydro-modification</a:t>
            </a:r>
          </a:p>
          <a:p>
            <a:pPr lvl="2">
              <a:lnSpc>
                <a:spcPct val="170000"/>
              </a:lnSpc>
              <a:spcBef>
                <a:spcPts val="0"/>
              </a:spcBef>
              <a:spcAft>
                <a:spcPts val="0"/>
              </a:spcAft>
            </a:pPr>
            <a:r>
              <a:rPr lang="en-US" dirty="0">
                <a:ea typeface="+mn-lt"/>
                <a:cs typeface="+mn-lt"/>
              </a:rPr>
              <a:t>New Lidar will require DEM Hydro-modification</a:t>
            </a:r>
          </a:p>
          <a:p>
            <a:pPr lvl="2">
              <a:lnSpc>
                <a:spcPct val="170000"/>
              </a:lnSpc>
              <a:spcBef>
                <a:spcPts val="0"/>
              </a:spcBef>
              <a:spcAft>
                <a:spcPts val="0"/>
              </a:spcAft>
            </a:pPr>
            <a:r>
              <a:rPr lang="en-US" dirty="0">
                <a:ea typeface="+mn-lt"/>
                <a:cs typeface="+mn-lt"/>
              </a:rPr>
              <a:t>Previous state investments in DEM hydro-modification and resulting datasets will support new DEM Hydro-modification</a:t>
            </a:r>
          </a:p>
          <a:p>
            <a:pPr marL="457200" indent="-457200">
              <a:buAutoNum type="arabicPeriod"/>
            </a:pPr>
            <a:r>
              <a:rPr lang="en-US" dirty="0">
                <a:ea typeface="+mn-lt"/>
                <a:cs typeface="+mn-lt"/>
              </a:rPr>
              <a:t>If you are experiencing a barrier:</a:t>
            </a:r>
          </a:p>
          <a:p>
            <a:pPr lvl="1"/>
            <a:r>
              <a:rPr lang="en-US" dirty="0">
                <a:ea typeface="+mn-lt"/>
                <a:cs typeface="+mn-lt"/>
              </a:rPr>
              <a:t>Funding</a:t>
            </a:r>
          </a:p>
          <a:p>
            <a:pPr marL="457200" indent="-457200">
              <a:buAutoNum type="arabicPeriod"/>
            </a:pPr>
            <a:r>
              <a:rPr lang="en-US" dirty="0">
                <a:ea typeface="+mn-lt"/>
                <a:cs typeface="+mn-lt"/>
              </a:rPr>
              <a:t>Next task:</a:t>
            </a:r>
          </a:p>
          <a:p>
            <a:pPr lvl="1"/>
            <a:r>
              <a:rPr lang="en-US" dirty="0">
                <a:ea typeface="+mn-lt"/>
                <a:cs typeface="+mn-lt"/>
              </a:rPr>
              <a:t>Continue to build awareness that new Lidar will require DEM hydro-modification and funding</a:t>
            </a:r>
          </a:p>
          <a:p>
            <a:pPr lvl="2"/>
            <a:r>
              <a:rPr lang="en-US" dirty="0">
                <a:ea typeface="+mn-lt"/>
                <a:cs typeface="+mn-lt"/>
              </a:rPr>
              <a:t>Identification of culverts in new lidar will facilitate DEM hydro-modification</a:t>
            </a:r>
            <a:endParaRPr lang="en-US">
              <a:cs typeface="Calibri"/>
            </a:endParaRPr>
          </a:p>
          <a:p>
            <a:pPr lvl="1"/>
            <a:endParaRPr lang="en-US" dirty="0">
              <a:cs typeface="Calibri"/>
            </a:endParaRPr>
          </a:p>
        </p:txBody>
      </p:sp>
    </p:spTree>
    <p:extLst>
      <p:ext uri="{BB962C8B-B14F-4D97-AF65-F5344CB8AC3E}">
        <p14:creationId xmlns:p14="http://schemas.microsoft.com/office/powerpoint/2010/main" val="992269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fontScale="90000"/>
          </a:bodyPr>
          <a:lstStyle/>
          <a:p>
            <a:r>
              <a:rPr lang="en-US" dirty="0">
                <a:ea typeface="+mj-lt"/>
                <a:cs typeface="+mj-lt"/>
              </a:rPr>
              <a:t>Development of a culvert data standard for data sharing across the geospatial and infrastructure asset management communities </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Most recent success:</a:t>
            </a:r>
            <a:endParaRPr lang="en-US" dirty="0">
              <a:ea typeface="+mn-lt"/>
              <a:cs typeface="+mn-lt"/>
            </a:endParaRPr>
          </a:p>
          <a:p>
            <a:pPr lvl="1"/>
            <a:r>
              <a:rPr lang="en-US" dirty="0">
                <a:ea typeface="+mn-lt"/>
                <a:cs typeface="+mn-lt"/>
              </a:rPr>
              <a:t>Identifying resources and interested parties to become partners/members in the committee. Researching Culvert Data practices of other states to identify best practices.</a:t>
            </a:r>
          </a:p>
          <a:p>
            <a:pPr marL="457200" indent="-457200">
              <a:buAutoNum type="arabicPeriod"/>
            </a:pPr>
            <a:r>
              <a:rPr lang="en-US" dirty="0">
                <a:cs typeface="Calibri"/>
              </a:rPr>
              <a:t>If you are experiencing a barrier:</a:t>
            </a:r>
            <a:endParaRPr lang="en-US" dirty="0">
              <a:ea typeface="+mn-lt"/>
              <a:cs typeface="+mn-lt"/>
            </a:endParaRPr>
          </a:p>
          <a:p>
            <a:pPr lvl="1"/>
            <a:r>
              <a:rPr lang="en-US" dirty="0">
                <a:ea typeface="+mn-lt"/>
                <a:cs typeface="+mn-lt"/>
              </a:rPr>
              <a:t>Identifying time to coordinate meetings for the standard. Culvert Data Standard will become high priority in 2022 in tandem with DEM Hydro-modification Subgroup.</a:t>
            </a:r>
          </a:p>
          <a:p>
            <a:pPr marL="457200" indent="-457200">
              <a:buAutoNum type="arabicPeriod"/>
            </a:pPr>
            <a:r>
              <a:rPr lang="en-US" dirty="0">
                <a:cs typeface="Calibri"/>
              </a:rPr>
              <a:t>Next task:</a:t>
            </a:r>
          </a:p>
          <a:p>
            <a:pPr lvl="1"/>
            <a:r>
              <a:rPr lang="en-US" dirty="0">
                <a:ea typeface="+mn-lt"/>
                <a:cs typeface="+mn-lt"/>
              </a:rPr>
              <a:t>Meeting will be set to bring together interested parties for the Culvert Data Standard. Meeting with MnDOT representatives forthcoming</a:t>
            </a:r>
            <a:endParaRPr lang="en-US" dirty="0">
              <a:cs typeface="Calibri"/>
            </a:endParaRPr>
          </a:p>
        </p:txBody>
      </p:sp>
    </p:spTree>
    <p:extLst>
      <p:ext uri="{BB962C8B-B14F-4D97-AF65-F5344CB8AC3E}">
        <p14:creationId xmlns:p14="http://schemas.microsoft.com/office/powerpoint/2010/main" val="422583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err="1">
                <a:ea typeface="+mj-lt"/>
                <a:cs typeface="+mj-lt"/>
              </a:rPr>
              <a:t>Remonumentation</a:t>
            </a:r>
            <a:r>
              <a:rPr lang="en-US" sz="4000" dirty="0">
                <a:ea typeface="+mj-lt"/>
                <a:cs typeface="+mj-lt"/>
              </a:rPr>
              <a:t> of all section corners</a:t>
            </a:r>
            <a:endParaRPr lang="en-US" sz="4000" dirty="0"/>
          </a:p>
        </p:txBody>
      </p:sp>
      <p:sp>
        <p:nvSpPr>
          <p:cNvPr id="5" name="Content Placeholder 2">
            <a:extLst>
              <a:ext uri="{FF2B5EF4-FFF2-40B4-BE49-F238E27FC236}">
                <a16:creationId xmlns:a16="http://schemas.microsoft.com/office/drawing/2014/main" id="{4D7ECD77-4DD7-4713-93AC-1A07DC566D86}"/>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dirty="0">
                <a:cs typeface="Calibri"/>
              </a:rPr>
              <a:t>Covered in agenda item 4</a:t>
            </a:r>
          </a:p>
        </p:txBody>
      </p:sp>
    </p:spTree>
    <p:extLst>
      <p:ext uri="{BB962C8B-B14F-4D97-AF65-F5344CB8AC3E}">
        <p14:creationId xmlns:p14="http://schemas.microsoft.com/office/powerpoint/2010/main" val="2199292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CJIS Data GIS Best Practices</a:t>
            </a:r>
            <a:endParaRPr lang="en-US" sz="4000" dirty="0"/>
          </a:p>
        </p:txBody>
      </p:sp>
      <p:sp>
        <p:nvSpPr>
          <p:cNvPr id="3" name="TextBox 2">
            <a:extLst>
              <a:ext uri="{FF2B5EF4-FFF2-40B4-BE49-F238E27FC236}">
                <a16:creationId xmlns:a16="http://schemas.microsoft.com/office/drawing/2014/main" id="{F65BBB5A-4A4B-4A04-88DB-ED94D3C0951B}"/>
              </a:ext>
            </a:extLst>
          </p:cNvPr>
          <p:cNvSpPr txBox="1"/>
          <p:nvPr/>
        </p:nvSpPr>
        <p:spPr>
          <a:xfrm>
            <a:off x="738554" y="1477108"/>
            <a:ext cx="10515599" cy="327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457200">
              <a:spcBef>
                <a:spcPts val="1000"/>
              </a:spcBef>
              <a:spcAft>
                <a:spcPts val="1000"/>
              </a:spcAft>
              <a:buClr>
                <a:schemeClr val="accent1"/>
              </a:buClr>
              <a:buFont typeface="Arial" panose="020B0604020202020204" pitchFamily="34" charset="0"/>
              <a:buAutoNum type="arabicPeriod"/>
            </a:pPr>
            <a:r>
              <a:rPr lang="en-US" sz="2500" dirty="0">
                <a:cs typeface="Calibri"/>
              </a:rPr>
              <a:t>Most recent success:​</a:t>
            </a:r>
          </a:p>
          <a:p>
            <a:pPr marL="742950" lvl="1" indent="-285750">
              <a:buFont typeface="Arial"/>
              <a:buChar char="•"/>
            </a:pPr>
            <a:r>
              <a:rPr lang="en-US" dirty="0">
                <a:latin typeface="Calibri"/>
                <a:ea typeface="+mn-lt"/>
                <a:cs typeface="Calibri"/>
              </a:rPr>
              <a:t>SMEs met May 24 to begin work</a:t>
            </a:r>
            <a:endParaRPr lang="en-US" dirty="0">
              <a:cs typeface="Calibri"/>
            </a:endParaRPr>
          </a:p>
          <a:p>
            <a:pPr marL="457200" lvl="0" indent="-457200">
              <a:spcBef>
                <a:spcPts val="1000"/>
              </a:spcBef>
              <a:spcAft>
                <a:spcPts val="1000"/>
              </a:spcAft>
              <a:buClr>
                <a:schemeClr val="accent1"/>
              </a:buClr>
              <a:buFont typeface="+mj-lt"/>
              <a:buAutoNum type="arabicPeriod"/>
            </a:pPr>
            <a:r>
              <a:rPr lang="en-US" sz="2500" dirty="0">
                <a:cs typeface="Calibri"/>
              </a:rPr>
              <a:t>If you are experiencing a barrier:​</a:t>
            </a:r>
          </a:p>
          <a:p>
            <a:pPr marL="742950" indent="-285750">
              <a:buFont typeface="Arial"/>
              <a:buChar char="•"/>
            </a:pPr>
            <a:r>
              <a:rPr lang="en-US" dirty="0">
                <a:latin typeface="Calibri"/>
                <a:ea typeface="+mn-lt"/>
                <a:cs typeface="Calibri"/>
              </a:rPr>
              <a:t>Actively recruiting team members should anyone wish to join!</a:t>
            </a:r>
          </a:p>
          <a:p>
            <a:pPr marL="742950" indent="-285750">
              <a:buFont typeface="Arial"/>
              <a:buChar char="•"/>
            </a:pPr>
            <a:endParaRPr lang="en-US" dirty="0">
              <a:ea typeface="+mn-lt"/>
              <a:cs typeface="+mn-lt"/>
            </a:endParaRPr>
          </a:p>
          <a:p>
            <a:pPr marL="457200" lvl="0" indent="-457200">
              <a:spcBef>
                <a:spcPts val="1000"/>
              </a:spcBef>
              <a:spcAft>
                <a:spcPts val="1000"/>
              </a:spcAft>
              <a:buClr>
                <a:schemeClr val="accent1"/>
              </a:buClr>
              <a:buFont typeface="+mj-lt"/>
              <a:buAutoNum type="arabicPeriod" startAt="3"/>
            </a:pPr>
            <a:r>
              <a:rPr lang="en-US" sz="2500" dirty="0">
                <a:cs typeface="Calibri"/>
              </a:rPr>
              <a:t>Next task:​</a:t>
            </a:r>
          </a:p>
          <a:p>
            <a:pPr marL="800100" lvl="1" indent="-342900">
              <a:buFont typeface="Arial" panose="020B0604020202020204" pitchFamily="34" charset="0"/>
              <a:buChar char="•"/>
            </a:pPr>
            <a:r>
              <a:rPr lang="en-US" dirty="0">
                <a:ea typeface="+mn-lt"/>
                <a:cs typeface="+mn-lt"/>
              </a:rPr>
              <a:t>Summary Crime Data - pending the completion of CJIS Data GIS Best Practices as that will be key to what we share for this.</a:t>
            </a:r>
          </a:p>
        </p:txBody>
      </p:sp>
    </p:spTree>
    <p:extLst>
      <p:ext uri="{BB962C8B-B14F-4D97-AF65-F5344CB8AC3E}">
        <p14:creationId xmlns:p14="http://schemas.microsoft.com/office/powerpoint/2010/main" val="1476170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New Lidar Acquisition</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t>Most recent success:</a:t>
            </a:r>
            <a:endParaRPr lang="en-US" dirty="0">
              <a:ea typeface="+mn-lt"/>
              <a:cs typeface="+mn-lt"/>
            </a:endParaRPr>
          </a:p>
          <a:p>
            <a:pPr marL="1028700" lvl="1" indent="-342900"/>
            <a:r>
              <a:rPr lang="en-US" dirty="0">
                <a:ea typeface="+mn-lt"/>
                <a:cs typeface="+mn-lt"/>
              </a:rPr>
              <a:t> Created LAB Coordinators</a:t>
            </a:r>
          </a:p>
          <a:p>
            <a:pPr marL="1028700" lvl="1" indent="-342900"/>
            <a:r>
              <a:rPr lang="en-US" dirty="0">
                <a:ea typeface="+mn-lt"/>
                <a:cs typeface="+mn-lt"/>
              </a:rPr>
              <a:t> Statement of Work and Task Orders approved for Upper and Central Mississippi LAB, awaiting vendor selection</a:t>
            </a:r>
          </a:p>
          <a:p>
            <a:pPr marL="1028700" lvl="1" indent="-342900"/>
            <a:r>
              <a:rPr lang="en-US" dirty="0">
                <a:ea typeface="+mn-lt"/>
                <a:cs typeface="+mn-lt"/>
              </a:rPr>
              <a:t>Spring Flights in progress for SE and SW Minnesota</a:t>
            </a:r>
          </a:p>
          <a:p>
            <a:pPr marL="1028700" lvl="1" indent="-342900"/>
            <a:r>
              <a:rPr lang="en-US" dirty="0">
                <a:ea typeface="+mn-lt"/>
                <a:cs typeface="+mn-lt"/>
              </a:rPr>
              <a:t>Awaiting data for NE Minnesota this summer</a:t>
            </a:r>
          </a:p>
          <a:p>
            <a:pPr marL="457200" indent="-457200">
              <a:buAutoNum type="arabicPeriod"/>
            </a:pPr>
            <a:r>
              <a:rPr lang="en-US" dirty="0"/>
              <a:t>If you are experiencing a barrier:</a:t>
            </a:r>
            <a:endParaRPr lang="en-US" dirty="0">
              <a:ea typeface="+mn-lt"/>
              <a:cs typeface="+mn-lt"/>
            </a:endParaRPr>
          </a:p>
          <a:p>
            <a:pPr marL="971550" lvl="1" indent="-342900"/>
            <a:r>
              <a:rPr lang="en-US" dirty="0">
                <a:ea typeface="+mn-lt"/>
                <a:cs typeface="+mn-lt"/>
              </a:rPr>
              <a:t>Coordinating delivery of data and storage</a:t>
            </a:r>
          </a:p>
          <a:p>
            <a:pPr marL="457200" indent="-457200">
              <a:buAutoNum type="arabicPeriod"/>
            </a:pPr>
            <a:r>
              <a:rPr lang="en-US" dirty="0"/>
              <a:t>Next task: </a:t>
            </a:r>
            <a:endParaRPr lang="en-US" dirty="0">
              <a:cs typeface="Calibri"/>
            </a:endParaRPr>
          </a:p>
          <a:p>
            <a:pPr marL="914400" lvl="1" indent="-342900"/>
            <a:r>
              <a:rPr lang="en-US" dirty="0">
                <a:ea typeface="+mn-lt"/>
                <a:cs typeface="+mn-lt"/>
              </a:rPr>
              <a:t>Outreach for Minnesota River East &amp; West LAB’s for potential 2023 collect</a:t>
            </a:r>
          </a:p>
          <a:p>
            <a:pPr marL="914400" lvl="1" indent="-342900"/>
            <a:r>
              <a:rPr lang="en-US" dirty="0">
                <a:ea typeface="+mn-lt"/>
                <a:cs typeface="+mn-lt"/>
              </a:rPr>
              <a:t>Coordinate communication with the LAB partners</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359196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DC2959-60A5-471E-A65E-9E2141A0661B}"/>
              </a:ext>
            </a:extLst>
          </p:cNvPr>
          <p:cNvSpPr>
            <a:spLocks noGrp="1"/>
          </p:cNvSpPr>
          <p:nvPr>
            <p:ph type="title"/>
          </p:nvPr>
        </p:nvSpPr>
        <p:spPr/>
        <p:txBody>
          <a:bodyPr/>
          <a:lstStyle/>
          <a:p>
            <a:pPr algn="l"/>
            <a:r>
              <a:rPr lang="en-US"/>
              <a:t>MN Lidar Status Map</a:t>
            </a:r>
          </a:p>
        </p:txBody>
      </p:sp>
      <p:pic>
        <p:nvPicPr>
          <p:cNvPr id="3" name="Picture 2" descr="Map&#10;&#10;Description automatically generated">
            <a:extLst>
              <a:ext uri="{FF2B5EF4-FFF2-40B4-BE49-F238E27FC236}">
                <a16:creationId xmlns:a16="http://schemas.microsoft.com/office/drawing/2014/main" id="{B4911280-7239-4F1E-AADE-73C3AB3E31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181"/>
          <a:stretch/>
        </p:blipFill>
        <p:spPr>
          <a:xfrm>
            <a:off x="5524501" y="75282"/>
            <a:ext cx="6566858" cy="6707435"/>
          </a:xfrm>
          <a:prstGeom prst="rect">
            <a:avLst/>
          </a:prstGeom>
          <a:ln>
            <a:solidFill>
              <a:srgbClr val="645C5C"/>
            </a:solidFill>
          </a:ln>
        </p:spPr>
      </p:pic>
      <p:sp>
        <p:nvSpPr>
          <p:cNvPr id="9" name="TextBox 8">
            <a:extLst>
              <a:ext uri="{FF2B5EF4-FFF2-40B4-BE49-F238E27FC236}">
                <a16:creationId xmlns:a16="http://schemas.microsoft.com/office/drawing/2014/main" id="{57749206-E550-4140-835D-A1E212835694}"/>
              </a:ext>
            </a:extLst>
          </p:cNvPr>
          <p:cNvSpPr txBox="1"/>
          <p:nvPr/>
        </p:nvSpPr>
        <p:spPr>
          <a:xfrm>
            <a:off x="176393" y="4355571"/>
            <a:ext cx="5162550" cy="1617046"/>
          </a:xfrm>
          <a:prstGeom prst="rect">
            <a:avLst/>
          </a:prstGeom>
          <a:solidFill>
            <a:srgbClr val="4F5350"/>
          </a:solidFill>
        </p:spPr>
        <p:txBody>
          <a:bodyPr wrap="square">
            <a:spAutoFit/>
          </a:bodyPr>
          <a:lstStyle/>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Spring 2022 Acquisition – 6 Projects  </a:t>
            </a:r>
          </a:p>
          <a:p>
            <a:pPr marL="4572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Poor Spring Weather Conditions</a:t>
            </a:r>
          </a:p>
          <a:p>
            <a:pPr marL="914400" marR="0" lvl="3" indent="-342900" algn="l" defTabSz="914400" rtl="0" eaLnBrk="1" fontAlgn="auto" latinLnBrk="0" hangingPunct="1">
              <a:lnSpc>
                <a:spcPct val="112000"/>
              </a:lnSpc>
              <a:spcBef>
                <a:spcPts val="0"/>
              </a:spcBef>
              <a:spcAft>
                <a:spcPts val="0"/>
              </a:spcAft>
              <a:buClrTx/>
              <a:buSzPct val="75000"/>
              <a:buFont typeface="Courier New" panose="02070309020205020404" pitchFamily="49" charset="0"/>
              <a:buChar char="o"/>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Wet – Standing water, flooding</a:t>
            </a:r>
          </a:p>
          <a:p>
            <a:pPr marL="914400" marR="0" lvl="3" indent="-342900" algn="l" defTabSz="914400" rtl="0" eaLnBrk="1" fontAlgn="auto" latinLnBrk="0" hangingPunct="1">
              <a:lnSpc>
                <a:spcPct val="112000"/>
              </a:lnSpc>
              <a:spcBef>
                <a:spcPts val="0"/>
              </a:spcBef>
              <a:spcAft>
                <a:spcPts val="0"/>
              </a:spcAft>
              <a:buClrTx/>
              <a:buSzPct val="75000"/>
              <a:buFont typeface="Courier New" panose="02070309020205020404" pitchFamily="49" charset="0"/>
              <a:buChar char="o"/>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Partial 2021 data acquisition in SE</a:t>
            </a:r>
          </a:p>
          <a:p>
            <a:pPr marL="4572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As many as 13 Fixed Wing Aircraft Collecting</a:t>
            </a:r>
          </a:p>
        </p:txBody>
      </p:sp>
      <p:sp>
        <p:nvSpPr>
          <p:cNvPr id="5" name="TextBox 4">
            <a:extLst>
              <a:ext uri="{FF2B5EF4-FFF2-40B4-BE49-F238E27FC236}">
                <a16:creationId xmlns:a16="http://schemas.microsoft.com/office/drawing/2014/main" id="{A7CE8F04-3973-5731-542E-08A70D6BF352}"/>
              </a:ext>
            </a:extLst>
          </p:cNvPr>
          <p:cNvSpPr txBox="1"/>
          <p:nvPr/>
        </p:nvSpPr>
        <p:spPr>
          <a:xfrm>
            <a:off x="176393" y="1739544"/>
            <a:ext cx="5162550" cy="2185214"/>
          </a:xfrm>
          <a:prstGeom prst="rect">
            <a:avLst/>
          </a:prstGeom>
          <a:solidFill>
            <a:srgbClr val="4F5350"/>
          </a:solidFill>
          <a:ln>
            <a:solidFill>
              <a:schemeClr val="accent1"/>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Contributions to Minnesota Lidar</a:t>
            </a:r>
            <a:r>
              <a:rPr kumimoji="0" lang="en-US" sz="2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0" i="0" u="none" strike="noStrike" kern="1200" cap="none" spc="0" normalizeH="0" baseline="0" noProof="0" dirty="0">
                <a:ln>
                  <a:noFill/>
                </a:ln>
                <a:solidFill>
                  <a:srgbClr val="FFFFFF"/>
                </a:solidFill>
                <a:effectLst/>
                <a:uLnTx/>
                <a:uFillTx/>
                <a:latin typeface="Calibri"/>
                <a:ea typeface="+mn-ea"/>
                <a:cs typeface="+mn-cs"/>
              </a:rPr>
              <a:t>($ 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Minnesota Partners  </a:t>
            </a:r>
            <a:r>
              <a:rPr kumimoji="0" lang="en-US" sz="1400" b="0" i="0" u="none" strike="noStrike" kern="1200" cap="none" spc="0" normalizeH="0" baseline="0" noProof="0" dirty="0">
                <a:ln>
                  <a:noFill/>
                </a:ln>
                <a:solidFill>
                  <a:srgbClr val="FFFFFF"/>
                </a:solidFill>
                <a:effectLst/>
                <a:uLnTx/>
                <a:uFillTx/>
                <a:latin typeface="Calibri"/>
                <a:ea typeface="+mn-ea"/>
                <a:cs typeface="+mn-cs"/>
              </a:rPr>
              <a:t>(over 40) </a:t>
            </a:r>
            <a:r>
              <a:rPr kumimoji="0" lang="en-US" sz="1800" b="0" i="0" u="none" strike="noStrike" kern="1200" cap="none" spc="0" normalizeH="0" baseline="0" noProof="0" dirty="0">
                <a:ln>
                  <a:noFill/>
                </a:ln>
                <a:solidFill>
                  <a:srgbClr val="FFFFFF"/>
                </a:solidFill>
                <a:effectLst/>
                <a:uLnTx/>
                <a:uFillTx/>
                <a:latin typeface="Calibri"/>
                <a:ea typeface="+mn-ea"/>
                <a:cs typeface="+mn-cs"/>
              </a:rPr>
              <a:t>: 	$  6.05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USGS 3DEP: 			$11.60</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Other Federal			</a:t>
            </a:r>
            <a:r>
              <a:rPr kumimoji="0" lang="en-US" sz="1800" b="0" i="0" u="sng" strike="noStrike" kern="1200" cap="none" spc="0" normalizeH="0" baseline="0" noProof="0" dirty="0">
                <a:ln>
                  <a:noFill/>
                </a:ln>
                <a:solidFill>
                  <a:srgbClr val="FFFFFF"/>
                </a:solidFill>
                <a:effectLst/>
                <a:uLnTx/>
                <a:uFillTx/>
                <a:latin typeface="Calibri"/>
                <a:ea typeface="+mn-ea"/>
                <a:cs typeface="+mn-cs"/>
              </a:rPr>
              <a:t>$  0.45</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2000" b="0" i="0" u="none" strike="noStrike" kern="1200" cap="none" spc="0" normalizeH="0" baseline="0" noProof="0" dirty="0">
                <a:ln>
                  <a:noFill/>
                </a:ln>
                <a:solidFill>
                  <a:srgbClr val="FFC000"/>
                </a:solidFill>
                <a:effectLst/>
                <a:uLnTx/>
                <a:uFillTx/>
                <a:latin typeface="Calibri"/>
                <a:ea typeface="+mn-ea"/>
                <a:cs typeface="+mn-cs"/>
              </a:rPr>
              <a:t>Total:        $</a:t>
            </a:r>
            <a:r>
              <a:rPr kumimoji="0" lang="en-US" sz="2000" b="1" i="0" u="none" strike="noStrike" kern="1200" cap="none" spc="0" normalizeH="0" baseline="0" noProof="0" dirty="0">
                <a:ln>
                  <a:noFill/>
                </a:ln>
                <a:solidFill>
                  <a:srgbClr val="FFC000"/>
                </a:solidFill>
                <a:effectLst/>
                <a:uLnTx/>
                <a:uFillTx/>
                <a:latin typeface="Calibri"/>
                <a:ea typeface="+mn-ea"/>
                <a:cs typeface="+mn-cs"/>
              </a:rPr>
              <a:t>18.1</a:t>
            </a:r>
            <a:r>
              <a:rPr kumimoji="0" lang="en-US" sz="2000" b="0" i="0" u="none" strike="noStrike" kern="1200" cap="none" spc="0" normalizeH="0" baseline="0" noProof="0" dirty="0">
                <a:ln>
                  <a:noFill/>
                </a:ln>
                <a:solidFill>
                  <a:srgbClr val="FFC000"/>
                </a:solidFill>
                <a:effectLst/>
                <a:uLnTx/>
                <a:uFillTx/>
                <a:latin typeface="Calibri"/>
                <a:ea typeface="+mn-ea"/>
                <a:cs typeface="+mn-cs"/>
              </a:rPr>
              <a:t>M  </a:t>
            </a:r>
            <a:endParaRPr kumimoji="0" lang="en-US" sz="1400" b="0" i="0"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749264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05345" y="0"/>
            <a:ext cx="5217201" cy="1188720"/>
          </a:xfrm>
        </p:spPr>
        <p:txBody>
          <a:bodyPr/>
          <a:lstStyle/>
          <a:p>
            <a:r>
              <a:rPr lang="en-US" sz="2400" dirty="0">
                <a:solidFill>
                  <a:srgbClr val="FFC000"/>
                </a:solidFill>
              </a:rPr>
              <a:t>Lidar Acquisition:   </a:t>
            </a:r>
            <a:r>
              <a:rPr lang="en-US" sz="3200" i="1" dirty="0"/>
              <a:t>Central Miss LAB</a:t>
            </a:r>
            <a:endParaRPr lang="en-US" i="1" dirty="0"/>
          </a:p>
        </p:txBody>
      </p:sp>
      <p:sp>
        <p:nvSpPr>
          <p:cNvPr id="11" name="TextBox 10">
            <a:extLst>
              <a:ext uri="{FF2B5EF4-FFF2-40B4-BE49-F238E27FC236}">
                <a16:creationId xmlns:a16="http://schemas.microsoft.com/office/drawing/2014/main" id="{D09DAD00-6AD8-4FD2-AC3C-19DC42C9409D}"/>
              </a:ext>
            </a:extLst>
          </p:cNvPr>
          <p:cNvSpPr txBox="1"/>
          <p:nvPr/>
        </p:nvSpPr>
        <p:spPr>
          <a:xfrm>
            <a:off x="8205763" y="4094480"/>
            <a:ext cx="973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Olmsted</a:t>
            </a:r>
          </a:p>
        </p:txBody>
      </p:sp>
      <p:sp>
        <p:nvSpPr>
          <p:cNvPr id="12" name="TextBox 11">
            <a:extLst>
              <a:ext uri="{FF2B5EF4-FFF2-40B4-BE49-F238E27FC236}">
                <a16:creationId xmlns:a16="http://schemas.microsoft.com/office/drawing/2014/main" id="{7280D4F6-64AA-49EF-9CA9-51DA6FAC69F7}"/>
              </a:ext>
            </a:extLst>
          </p:cNvPr>
          <p:cNvSpPr txBox="1"/>
          <p:nvPr/>
        </p:nvSpPr>
        <p:spPr>
          <a:xfrm>
            <a:off x="4748466" y="2651760"/>
            <a:ext cx="9957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Le Sueur</a:t>
            </a:r>
          </a:p>
        </p:txBody>
      </p:sp>
      <p:pic>
        <p:nvPicPr>
          <p:cNvPr id="3" name="Picture 2">
            <a:extLst>
              <a:ext uri="{FF2B5EF4-FFF2-40B4-BE49-F238E27FC236}">
                <a16:creationId xmlns:a16="http://schemas.microsoft.com/office/drawing/2014/main" id="{83739E5A-CEEE-B798-D36B-694F3E869EEF}"/>
              </a:ext>
            </a:extLst>
          </p:cNvPr>
          <p:cNvPicPr>
            <a:picLocks noChangeAspect="1"/>
          </p:cNvPicPr>
          <p:nvPr/>
        </p:nvPicPr>
        <p:blipFill rotWithShape="1">
          <a:blip r:embed="rId3"/>
          <a:srcRect l="1307" t="4516" r="1770"/>
          <a:stretch/>
        </p:blipFill>
        <p:spPr>
          <a:xfrm>
            <a:off x="5821679" y="108336"/>
            <a:ext cx="5991482" cy="6627744"/>
          </a:xfrm>
          <a:prstGeom prst="rect">
            <a:avLst/>
          </a:prstGeom>
          <a:noFill/>
          <a:ln>
            <a:solidFill>
              <a:srgbClr val="003865"/>
            </a:solidFill>
          </a:ln>
        </p:spPr>
      </p:pic>
      <p:pic>
        <p:nvPicPr>
          <p:cNvPr id="6" name="Picture 5">
            <a:extLst>
              <a:ext uri="{FF2B5EF4-FFF2-40B4-BE49-F238E27FC236}">
                <a16:creationId xmlns:a16="http://schemas.microsoft.com/office/drawing/2014/main" id="{C5682EF7-A57E-F554-9C80-51FF5FC500D7}"/>
              </a:ext>
            </a:extLst>
          </p:cNvPr>
          <p:cNvPicPr>
            <a:picLocks noChangeAspect="1"/>
          </p:cNvPicPr>
          <p:nvPr/>
        </p:nvPicPr>
        <p:blipFill>
          <a:blip r:embed="rId4"/>
          <a:stretch>
            <a:fillRect/>
          </a:stretch>
        </p:blipFill>
        <p:spPr>
          <a:xfrm>
            <a:off x="256684" y="2183446"/>
            <a:ext cx="5217201" cy="2280366"/>
          </a:xfrm>
          <a:prstGeom prst="rect">
            <a:avLst/>
          </a:prstGeom>
          <a:ln>
            <a:solidFill>
              <a:srgbClr val="003865"/>
            </a:solidFill>
          </a:ln>
        </p:spPr>
      </p:pic>
    </p:spTree>
    <p:extLst>
      <p:ext uri="{BB962C8B-B14F-4D97-AF65-F5344CB8AC3E}">
        <p14:creationId xmlns:p14="http://schemas.microsoft.com/office/powerpoint/2010/main" val="1023641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05345" y="0"/>
            <a:ext cx="5217201" cy="1188720"/>
          </a:xfrm>
        </p:spPr>
        <p:txBody>
          <a:bodyPr/>
          <a:lstStyle/>
          <a:p>
            <a:r>
              <a:rPr lang="en-US" sz="2400" dirty="0">
                <a:solidFill>
                  <a:srgbClr val="FFC000"/>
                </a:solidFill>
              </a:rPr>
              <a:t>Lidar Acquisition:   </a:t>
            </a:r>
            <a:r>
              <a:rPr lang="en-US" sz="3200" i="1" dirty="0"/>
              <a:t>Central Miss LAB</a:t>
            </a:r>
            <a:endParaRPr lang="en-US" i="1" dirty="0"/>
          </a:p>
        </p:txBody>
      </p:sp>
      <p:sp>
        <p:nvSpPr>
          <p:cNvPr id="11" name="TextBox 10">
            <a:extLst>
              <a:ext uri="{FF2B5EF4-FFF2-40B4-BE49-F238E27FC236}">
                <a16:creationId xmlns:a16="http://schemas.microsoft.com/office/drawing/2014/main" id="{D09DAD00-6AD8-4FD2-AC3C-19DC42C9409D}"/>
              </a:ext>
            </a:extLst>
          </p:cNvPr>
          <p:cNvSpPr txBox="1"/>
          <p:nvPr/>
        </p:nvSpPr>
        <p:spPr>
          <a:xfrm>
            <a:off x="8205763" y="4094480"/>
            <a:ext cx="973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Olmsted</a:t>
            </a:r>
          </a:p>
        </p:txBody>
      </p:sp>
      <p:sp>
        <p:nvSpPr>
          <p:cNvPr id="12" name="TextBox 11">
            <a:extLst>
              <a:ext uri="{FF2B5EF4-FFF2-40B4-BE49-F238E27FC236}">
                <a16:creationId xmlns:a16="http://schemas.microsoft.com/office/drawing/2014/main" id="{7280D4F6-64AA-49EF-9CA9-51DA6FAC69F7}"/>
              </a:ext>
            </a:extLst>
          </p:cNvPr>
          <p:cNvSpPr txBox="1"/>
          <p:nvPr/>
        </p:nvSpPr>
        <p:spPr>
          <a:xfrm>
            <a:off x="4748466" y="2651760"/>
            <a:ext cx="9957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Le Sueur</a:t>
            </a:r>
          </a:p>
        </p:txBody>
      </p:sp>
      <p:pic>
        <p:nvPicPr>
          <p:cNvPr id="8" name="Picture 7" descr="Map&#10;&#10;Description automatically generated">
            <a:extLst>
              <a:ext uri="{FF2B5EF4-FFF2-40B4-BE49-F238E27FC236}">
                <a16:creationId xmlns:a16="http://schemas.microsoft.com/office/drawing/2014/main" id="{1E865C8C-2581-C9A6-15E7-56F0EDFFF1DF}"/>
              </a:ext>
            </a:extLst>
          </p:cNvPr>
          <p:cNvPicPr>
            <a:picLocks noChangeAspect="1"/>
          </p:cNvPicPr>
          <p:nvPr/>
        </p:nvPicPr>
        <p:blipFill>
          <a:blip r:embed="rId3"/>
          <a:stretch>
            <a:fillRect/>
          </a:stretch>
        </p:blipFill>
        <p:spPr>
          <a:xfrm>
            <a:off x="6364579" y="123798"/>
            <a:ext cx="5722075" cy="6610404"/>
          </a:xfrm>
          <a:prstGeom prst="rect">
            <a:avLst/>
          </a:prstGeom>
          <a:ln w="19050">
            <a:solidFill>
              <a:schemeClr val="tx2"/>
            </a:solidFill>
          </a:ln>
        </p:spPr>
      </p:pic>
      <p:sp>
        <p:nvSpPr>
          <p:cNvPr id="9" name="Content Placeholder 4">
            <a:extLst>
              <a:ext uri="{FF2B5EF4-FFF2-40B4-BE49-F238E27FC236}">
                <a16:creationId xmlns:a16="http://schemas.microsoft.com/office/drawing/2014/main" id="{116828CA-FDBD-BE73-18EF-4934E99712DF}"/>
              </a:ext>
            </a:extLst>
          </p:cNvPr>
          <p:cNvSpPr>
            <a:spLocks noGrp="1"/>
          </p:cNvSpPr>
          <p:nvPr>
            <p:ph sz="half" idx="1"/>
          </p:nvPr>
        </p:nvSpPr>
        <p:spPr>
          <a:xfrm>
            <a:off x="613612" y="1619508"/>
            <a:ext cx="5122570" cy="4632702"/>
          </a:xfrm>
        </p:spPr>
        <p:txBody>
          <a:bodyPr>
            <a:normAutofit/>
          </a:bodyPr>
          <a:lstStyle/>
          <a:p>
            <a:pPr marL="0" indent="0" defTabSz="1200150">
              <a:spcBef>
                <a:spcPts val="600"/>
              </a:spcBef>
              <a:spcAft>
                <a:spcPts val="0"/>
              </a:spcAft>
              <a:buNone/>
            </a:pPr>
            <a:r>
              <a:rPr lang="en-US" sz="2800" b="1" dirty="0">
                <a:solidFill>
                  <a:schemeClr val="tx1"/>
                </a:solidFill>
              </a:rPr>
              <a:t>Acquisition Flight Monitoring </a:t>
            </a:r>
          </a:p>
          <a:p>
            <a:pPr>
              <a:spcBef>
                <a:spcPts val="600"/>
              </a:spcBef>
              <a:spcAft>
                <a:spcPts val="0"/>
              </a:spcAft>
            </a:pPr>
            <a:r>
              <a:rPr lang="en-US" sz="2000" dirty="0">
                <a:solidFill>
                  <a:schemeClr val="tx1"/>
                </a:solidFill>
              </a:rPr>
              <a:t>Aircraft shift in response to conditions</a:t>
            </a:r>
          </a:p>
          <a:p>
            <a:pPr lvl="1">
              <a:spcBef>
                <a:spcPts val="600"/>
              </a:spcBef>
              <a:spcAft>
                <a:spcPts val="0"/>
              </a:spcAft>
            </a:pPr>
            <a:r>
              <a:rPr lang="en-US" sz="1600" dirty="0">
                <a:solidFill>
                  <a:schemeClr val="tx1"/>
                </a:solidFill>
              </a:rPr>
              <a:t>Image shows clouds moving in and the plane shifting off to a different location.</a:t>
            </a:r>
          </a:p>
        </p:txBody>
      </p:sp>
    </p:spTree>
    <p:extLst>
      <p:ext uri="{BB962C8B-B14F-4D97-AF65-F5344CB8AC3E}">
        <p14:creationId xmlns:p14="http://schemas.microsoft.com/office/powerpoint/2010/main" val="349268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11</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a:cs typeface="Calibri"/>
              </a:rPr>
              <a:t>Announcements </a:t>
            </a:r>
            <a:endParaRPr lang="en-US" b="1" dirty="0">
              <a:cs typeface="Calibri"/>
            </a:endParaRPr>
          </a:p>
        </p:txBody>
      </p:sp>
    </p:spTree>
    <p:extLst>
      <p:ext uri="{BB962C8B-B14F-4D97-AF65-F5344CB8AC3E}">
        <p14:creationId xmlns:p14="http://schemas.microsoft.com/office/powerpoint/2010/main" val="380850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September 28, 2022</a:t>
            </a:r>
          </a:p>
          <a:p>
            <a:pPr marL="0" indent="0">
              <a:buNone/>
            </a:pPr>
            <a:endParaRPr lang="en-US" b="1" dirty="0">
              <a:cs typeface="Calibri"/>
            </a:endParaRPr>
          </a:p>
        </p:txBody>
      </p:sp>
    </p:spTree>
    <p:extLst>
      <p:ext uri="{BB962C8B-B14F-4D97-AF65-F5344CB8AC3E}">
        <p14:creationId xmlns:p14="http://schemas.microsoft.com/office/powerpoint/2010/main" val="301963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Archiving Imagery Workgroup</a:t>
            </a:r>
          </a:p>
          <a:p>
            <a:pPr marL="0" indent="0">
              <a:buNone/>
            </a:pPr>
            <a:r>
              <a:rPr lang="en-US" dirty="0"/>
              <a:t>Karen Majewicz, Melinda Kernik</a:t>
            </a: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838200" y="152400"/>
            <a:ext cx="10515600" cy="914400"/>
          </a:xfrm>
          <a:prstGeom prst="rect">
            <a:avLst/>
          </a:prstGeom>
          <a:noFill/>
          <a:ln>
            <a:noFill/>
          </a:ln>
        </p:spPr>
        <p:txBody>
          <a:bodyPr spcFirstLastPara="1" wrap="square" lIns="91433" tIns="45700" rIns="91433" bIns="45700" anchor="ctr" anchorCtr="0">
            <a:noAutofit/>
          </a:bodyPr>
          <a:lstStyle/>
          <a:p>
            <a:pPr algn="ctr"/>
            <a:r>
              <a:rPr lang="en"/>
              <a:t>Archiving Imagery Workgroup</a:t>
            </a:r>
            <a:endParaRPr/>
          </a:p>
        </p:txBody>
      </p:sp>
      <p:sp>
        <p:nvSpPr>
          <p:cNvPr id="459" name="Google Shape;459;p63"/>
          <p:cNvSpPr txBox="1"/>
          <p:nvPr/>
        </p:nvSpPr>
        <p:spPr>
          <a:xfrm>
            <a:off x="2956900" y="2633867"/>
            <a:ext cx="608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460" name="Google Shape;460;p63"/>
          <p:cNvPicPr preferRelativeResize="0"/>
          <p:nvPr/>
        </p:nvPicPr>
        <p:blipFill>
          <a:blip r:embed="rId3">
            <a:alphaModFix/>
          </a:blip>
          <a:stretch>
            <a:fillRect/>
          </a:stretch>
        </p:blipFill>
        <p:spPr>
          <a:xfrm>
            <a:off x="356201" y="1481401"/>
            <a:ext cx="6087599" cy="4767836"/>
          </a:xfrm>
          <a:prstGeom prst="rect">
            <a:avLst/>
          </a:prstGeom>
          <a:noFill/>
          <a:ln>
            <a:noFill/>
          </a:ln>
        </p:spPr>
      </p:pic>
      <p:sp>
        <p:nvSpPr>
          <p:cNvPr id="461" name="Google Shape;461;p63"/>
          <p:cNvSpPr txBox="1"/>
          <p:nvPr/>
        </p:nvSpPr>
        <p:spPr>
          <a:xfrm>
            <a:off x="1051800" y="6249233"/>
            <a:ext cx="46964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200" u="sng" kern="0">
                <a:solidFill>
                  <a:srgbClr val="0563C1"/>
                </a:solidFill>
                <a:latin typeface="Calibri"/>
                <a:ea typeface="Calibri"/>
                <a:cs typeface="Calibri"/>
                <a:sym typeface="Calibri"/>
                <a:hlinkClick r:id="rId4"/>
              </a:rPr>
              <a:t>Aerial image from Cook County (Lake Superior) 1940</a:t>
            </a:r>
            <a:endParaRPr sz="1200" kern="0">
              <a:solidFill>
                <a:srgbClr val="000000"/>
              </a:solidFill>
              <a:latin typeface="Calibri"/>
              <a:ea typeface="Calibri"/>
              <a:cs typeface="Calibri"/>
              <a:sym typeface="Calibri"/>
            </a:endParaRPr>
          </a:p>
        </p:txBody>
      </p:sp>
      <p:sp>
        <p:nvSpPr>
          <p:cNvPr id="462" name="Google Shape;462;p63"/>
          <p:cNvSpPr txBox="1"/>
          <p:nvPr/>
        </p:nvSpPr>
        <p:spPr>
          <a:xfrm>
            <a:off x="7156167" y="2982917"/>
            <a:ext cx="4472800" cy="17648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b="1" kern="0">
                <a:solidFill>
                  <a:srgbClr val="0563C1"/>
                </a:solidFill>
                <a:latin typeface="Calibri"/>
                <a:ea typeface="Calibri"/>
                <a:cs typeface="Calibri"/>
                <a:sym typeface="Calibri"/>
              </a:rPr>
              <a:t>MnGAC Quarterly Meeting</a:t>
            </a:r>
            <a:endParaRPr sz="2400" b="1" kern="0">
              <a:solidFill>
                <a:srgbClr val="0563C1"/>
              </a:solidFill>
              <a:latin typeface="Calibri"/>
              <a:ea typeface="Calibri"/>
              <a:cs typeface="Calibri"/>
              <a:sym typeface="Calibri"/>
            </a:endParaRPr>
          </a:p>
          <a:p>
            <a:pPr defTabSz="1219170">
              <a:buClr>
                <a:srgbClr val="000000"/>
              </a:buClr>
            </a:pPr>
            <a:r>
              <a:rPr lang="en" sz="1867" kern="0">
                <a:solidFill>
                  <a:srgbClr val="000000"/>
                </a:solidFill>
                <a:latin typeface="Calibri"/>
                <a:ea typeface="Calibri"/>
                <a:cs typeface="Calibri"/>
                <a:sym typeface="Calibri"/>
              </a:rPr>
              <a:t>May 25, 2022</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buSzPts val="1100"/>
            </a:pPr>
            <a:r>
              <a:rPr lang="en" sz="1867" kern="0">
                <a:solidFill>
                  <a:srgbClr val="000000"/>
                </a:solidFill>
                <a:latin typeface="Calibri"/>
                <a:ea typeface="Calibri"/>
                <a:cs typeface="Calibri"/>
                <a:sym typeface="Calibri"/>
              </a:rPr>
              <a:t>Karen Majewicz (chair)</a:t>
            </a:r>
            <a:endParaRPr sz="1867" kern="0">
              <a:solidFill>
                <a:srgbClr val="000000"/>
              </a:solidFill>
              <a:latin typeface="Calibri"/>
              <a:ea typeface="Calibri"/>
              <a:cs typeface="Calibri"/>
              <a:sym typeface="Calibri"/>
            </a:endParaRPr>
          </a:p>
          <a:p>
            <a:pPr defTabSz="1219170">
              <a:buClr>
                <a:srgbClr val="000000"/>
              </a:buClr>
              <a:buSzPts val="1100"/>
            </a:pPr>
            <a:r>
              <a:rPr lang="en" sz="1867" kern="0">
                <a:solidFill>
                  <a:srgbClr val="000000"/>
                </a:solidFill>
                <a:latin typeface="Calibri"/>
                <a:ea typeface="Calibri"/>
                <a:cs typeface="Calibri"/>
                <a:sym typeface="Calibri"/>
              </a:rPr>
              <a:t>Melinda Kernik (vice-chair)</a:t>
            </a:r>
            <a:endParaRPr sz="1867" kern="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4"/>
          <p:cNvSpPr txBox="1">
            <a:spLocks noGrp="1"/>
          </p:cNvSpPr>
          <p:nvPr>
            <p:ph type="title"/>
          </p:nvPr>
        </p:nvSpPr>
        <p:spPr>
          <a:xfrm>
            <a:off x="838200" y="152400"/>
            <a:ext cx="10515600" cy="914400"/>
          </a:xfrm>
          <a:prstGeom prst="rect">
            <a:avLst/>
          </a:prstGeom>
          <a:noFill/>
          <a:ln>
            <a:noFill/>
          </a:ln>
        </p:spPr>
        <p:txBody>
          <a:bodyPr spcFirstLastPara="1" wrap="square" lIns="91433" tIns="45700" rIns="91433" bIns="45700" anchor="ctr" anchorCtr="0">
            <a:noAutofit/>
          </a:bodyPr>
          <a:lstStyle/>
          <a:p>
            <a:pPr algn="ctr"/>
            <a:r>
              <a:rPr lang="en" sz="2800"/>
              <a:t>Archiving Imagery Workgroup </a:t>
            </a:r>
            <a:endParaRPr sz="2800"/>
          </a:p>
          <a:p>
            <a:pPr algn="ctr"/>
            <a:r>
              <a:rPr lang="en"/>
              <a:t>MOTIVATION</a:t>
            </a:r>
            <a:endParaRPr/>
          </a:p>
        </p:txBody>
      </p:sp>
      <p:sp>
        <p:nvSpPr>
          <p:cNvPr id="469" name="Google Shape;469;p64"/>
          <p:cNvSpPr txBox="1"/>
          <p:nvPr/>
        </p:nvSpPr>
        <p:spPr>
          <a:xfrm>
            <a:off x="2956900" y="2633867"/>
            <a:ext cx="608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470" name="Google Shape;470;p64"/>
          <p:cNvPicPr preferRelativeResize="0"/>
          <p:nvPr/>
        </p:nvPicPr>
        <p:blipFill>
          <a:blip r:embed="rId3">
            <a:alphaModFix/>
          </a:blip>
          <a:stretch>
            <a:fillRect/>
          </a:stretch>
        </p:blipFill>
        <p:spPr>
          <a:xfrm>
            <a:off x="6306934" y="1508601"/>
            <a:ext cx="4986401" cy="5078233"/>
          </a:xfrm>
          <a:prstGeom prst="rect">
            <a:avLst/>
          </a:prstGeom>
          <a:noFill/>
          <a:ln>
            <a:noFill/>
          </a:ln>
        </p:spPr>
      </p:pic>
      <p:sp>
        <p:nvSpPr>
          <p:cNvPr id="471" name="Google Shape;471;p64"/>
          <p:cNvSpPr txBox="1">
            <a:spLocks noGrp="1"/>
          </p:cNvSpPr>
          <p:nvPr>
            <p:ph type="body" idx="1"/>
          </p:nvPr>
        </p:nvSpPr>
        <p:spPr>
          <a:xfrm>
            <a:off x="415600" y="1536633"/>
            <a:ext cx="5621200" cy="4555200"/>
          </a:xfrm>
          <a:prstGeom prst="rect">
            <a:avLst/>
          </a:prstGeom>
        </p:spPr>
        <p:txBody>
          <a:bodyPr spcFirstLastPara="1" wrap="square" lIns="91433" tIns="45700" rIns="91433" bIns="45700" anchor="t" anchorCtr="0">
            <a:noAutofit/>
          </a:bodyPr>
          <a:lstStyle/>
          <a:p>
            <a:pPr>
              <a:buAutoNum type="arabicParenR"/>
            </a:pPr>
            <a:r>
              <a:rPr lang="en"/>
              <a:t>Imagery web services being retired </a:t>
            </a:r>
            <a:endParaRPr/>
          </a:p>
          <a:p>
            <a:pPr>
              <a:buAutoNum type="arabicParenR"/>
            </a:pPr>
            <a:r>
              <a:rPr lang="en"/>
              <a:t>U of MN Libraries acquiring state imagery</a:t>
            </a:r>
            <a:endParaRPr/>
          </a:p>
          <a:p>
            <a:pPr marL="0" indent="0">
              <a:buNone/>
            </a:pPr>
            <a:endParaRPr/>
          </a:p>
        </p:txBody>
      </p:sp>
      <p:pic>
        <p:nvPicPr>
          <p:cNvPr id="472" name="Google Shape;472;p64"/>
          <p:cNvPicPr preferRelativeResize="0"/>
          <p:nvPr/>
        </p:nvPicPr>
        <p:blipFill>
          <a:blip r:embed="rId4">
            <a:alphaModFix/>
          </a:blip>
          <a:stretch>
            <a:fillRect/>
          </a:stretch>
        </p:blipFill>
        <p:spPr>
          <a:xfrm>
            <a:off x="604618" y="4000685"/>
            <a:ext cx="5702300" cy="850900"/>
          </a:xfrm>
          <a:prstGeom prst="rect">
            <a:avLst/>
          </a:prstGeom>
          <a:noFill/>
          <a:ln>
            <a:noFill/>
          </a:ln>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RRI">
  <a:themeElements>
    <a:clrScheme name="NRRI Theme 2021">
      <a:dk1>
        <a:srgbClr val="333333"/>
      </a:dk1>
      <a:lt1>
        <a:srgbClr val="FFFFFF"/>
      </a:lt1>
      <a:dk2>
        <a:srgbClr val="333333"/>
      </a:dk2>
      <a:lt2>
        <a:srgbClr val="F2F2F2"/>
      </a:lt2>
      <a:accent1>
        <a:srgbClr val="790019"/>
      </a:accent1>
      <a:accent2>
        <a:srgbClr val="FFCC33"/>
      </a:accent2>
      <a:accent3>
        <a:srgbClr val="669933"/>
      </a:accent3>
      <a:accent4>
        <a:srgbClr val="CC6633"/>
      </a:accent4>
      <a:accent5>
        <a:srgbClr val="003366"/>
      </a:accent5>
      <a:accent6>
        <a:srgbClr val="666666"/>
      </a:accent6>
      <a:hlink>
        <a:srgbClr val="790019"/>
      </a:hlink>
      <a:folHlink>
        <a:srgbClr val="7900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RRI">
  <a:themeElements>
    <a:clrScheme name="NRRI Theme 2021">
      <a:dk1>
        <a:srgbClr val="333333"/>
      </a:dk1>
      <a:lt1>
        <a:srgbClr val="FFFFFF"/>
      </a:lt1>
      <a:dk2>
        <a:srgbClr val="333333"/>
      </a:dk2>
      <a:lt2>
        <a:srgbClr val="F2F2F2"/>
      </a:lt2>
      <a:accent1>
        <a:srgbClr val="790019"/>
      </a:accent1>
      <a:accent2>
        <a:srgbClr val="FFCC33"/>
      </a:accent2>
      <a:accent3>
        <a:srgbClr val="669933"/>
      </a:accent3>
      <a:accent4>
        <a:srgbClr val="CC6633"/>
      </a:accent4>
      <a:accent5>
        <a:srgbClr val="003366"/>
      </a:accent5>
      <a:accent6>
        <a:srgbClr val="666666"/>
      </a:accent6>
      <a:hlink>
        <a:srgbClr val="790019"/>
      </a:hlink>
      <a:folHlink>
        <a:srgbClr val="7900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6" ma:contentTypeDescription="Create a new document." ma:contentTypeScope="" ma:versionID="d8096266255757ac7f80ce60e04f4cbb">
  <xsd:schema xmlns:xsd="http://www.w3.org/2001/XMLSchema" xmlns:xs="http://www.w3.org/2001/XMLSchema" xmlns:p="http://schemas.microsoft.com/office/2006/metadata/properties" xmlns:ns2="affaad78-b1e1-469e-b10e-4b7567490b0e" targetNamespace="http://schemas.microsoft.com/office/2006/metadata/properties" ma:root="true" ma:fieldsID="adb39e0d79f6a79fe39973cc7add3eb7" ns2:_="">
    <xsd:import namespace="affaad78-b1e1-469e-b10e-4b7567490b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A1614-972F-4A67-A9F6-32A9C3B08B00}">
  <ds:schemaRefs>
    <ds:schemaRef ds:uri="http://schemas.openxmlformats.org/package/2006/metadata/core-properties"/>
    <ds:schemaRef ds:uri="http://purl.org/dc/dcmitype/"/>
    <ds:schemaRef ds:uri="affaad78-b1e1-469e-b10e-4b7567490b0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514B052-C00C-4F38-AD96-C79AB8BAF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C3EB5-FC22-4196-BCE6-EC70ECAB6E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3213</Words>
  <Application>Microsoft Office PowerPoint</Application>
  <PresentationFormat>Widescreen</PresentationFormat>
  <Paragraphs>613</Paragraphs>
  <Slides>60</Slides>
  <Notes>33</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60</vt:i4>
      </vt:variant>
    </vt:vector>
  </HeadingPairs>
  <TitlesOfParts>
    <vt:vector size="87" baseType="lpstr">
      <vt:lpstr>Arial</vt:lpstr>
      <vt:lpstr>Arial Black</vt:lpstr>
      <vt:lpstr>Arial,Sans-Serif</vt:lpstr>
      <vt:lpstr>Avenir Next Demi Bold</vt:lpstr>
      <vt:lpstr>AvenirNext LT Pro Bold</vt:lpstr>
      <vt:lpstr>AvenirNext LT Pro Regular</vt:lpstr>
      <vt:lpstr>Calibri</vt:lpstr>
      <vt:lpstr>Calibri Light</vt:lpstr>
      <vt:lpstr>Courier New</vt:lpstr>
      <vt:lpstr>Myriad Pro</vt:lpstr>
      <vt:lpstr>Myriad Pro (Body)</vt:lpstr>
      <vt:lpstr>NeueHaasGroteskText Std</vt:lpstr>
      <vt:lpstr>Open Sans</vt:lpstr>
      <vt:lpstr>Times New Roman</vt:lpstr>
      <vt:lpstr>Wingdings</vt:lpstr>
      <vt:lpstr>Wingdings 2</vt:lpstr>
      <vt:lpstr>MN.IT</vt:lpstr>
      <vt:lpstr>Section Break</vt:lpstr>
      <vt:lpstr>Bulleted Lists - Body</vt:lpstr>
      <vt:lpstr>1_MN.IT</vt:lpstr>
      <vt:lpstr>Office Theme</vt:lpstr>
      <vt:lpstr>Custom Design</vt:lpstr>
      <vt:lpstr>Basic Layout</vt:lpstr>
      <vt:lpstr>NRRI</vt:lpstr>
      <vt:lpstr>1_NRRI</vt:lpstr>
      <vt:lpstr>2_MN.IT</vt:lpstr>
      <vt:lpstr>3_Minnesota</vt:lpstr>
      <vt:lpstr>Minnesota Geospatial Advisory Council</vt:lpstr>
      <vt:lpstr>Welcome</vt:lpstr>
      <vt:lpstr>Introductions</vt:lpstr>
      <vt:lpstr>Alison Slaats</vt:lpstr>
      <vt:lpstr>Agenda</vt:lpstr>
      <vt:lpstr>Agenda Item 2</vt:lpstr>
      <vt:lpstr>Agenda Item 3</vt:lpstr>
      <vt:lpstr>Archiving Imagery Workgroup</vt:lpstr>
      <vt:lpstr>Archiving Imagery Workgroup  MOTIVATION</vt:lpstr>
      <vt:lpstr>Archiving Imagery Workgroup  CONTEXT</vt:lpstr>
      <vt:lpstr>Archiving Imagery Workgroup  PROPOSED CHARTER</vt:lpstr>
      <vt:lpstr>Archiving Pilot Workgroup</vt:lpstr>
      <vt:lpstr>Agenda Item 4</vt:lpstr>
      <vt:lpstr>Agenda Item 5</vt:lpstr>
      <vt:lpstr>PowerPoint Presentation</vt:lpstr>
      <vt:lpstr>Atlas - Funding &amp; Team</vt:lpstr>
      <vt:lpstr>Atlas - Goal</vt:lpstr>
      <vt:lpstr>Atlas - Overview</vt:lpstr>
      <vt:lpstr>Atlas - Background</vt:lpstr>
      <vt:lpstr>Atlas -  Data</vt:lpstr>
      <vt:lpstr>Atlas - Functionality</vt:lpstr>
      <vt:lpstr>Atlas - Open Source Approach</vt:lpstr>
      <vt:lpstr>Demonstration</vt:lpstr>
      <vt:lpstr>Thank You</vt:lpstr>
      <vt:lpstr>Break</vt:lpstr>
      <vt:lpstr>Agenda Item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8</vt:lpstr>
      <vt:lpstr>Agenda Item 9</vt:lpstr>
      <vt:lpstr>Agenda Item 10</vt:lpstr>
      <vt:lpstr>Updates on GAC Priority Projects and Initiatives</vt:lpstr>
      <vt:lpstr>GAC Priorities</vt:lpstr>
      <vt:lpstr>GAC Priorities</vt:lpstr>
      <vt:lpstr>Status of Free and Open Data Public Geospatial Data</vt:lpstr>
      <vt:lpstr>Updated and aligned boundary data </vt:lpstr>
      <vt:lpstr>Statewide publicly available parcel data</vt:lpstr>
      <vt:lpstr> Road Centerline Data</vt:lpstr>
      <vt:lpstr> Address Points Data</vt:lpstr>
      <vt:lpstr>Improvements to the MnGeo Image Service, such as Web Mercator support, tiling, and complementary options such as “composite of latest leaf off imagery”, and downloading options</vt:lpstr>
      <vt:lpstr>Critical Infrastructure Assessment</vt:lpstr>
      <vt:lpstr>A project team to develop geospatial data sharing methodologies to support the state’s underground utilities community</vt:lpstr>
      <vt:lpstr>Maps, procedures, templates and other materials to help  all levels of government implement the U.S. National Grid</vt:lpstr>
      <vt:lpstr> </vt:lpstr>
      <vt:lpstr>Accurate hydro-DEMs (hDEM) that serve modern  flood modeling and hydro-terrain analysis tools, and the development of more accurate watercourses and watersheds</vt:lpstr>
      <vt:lpstr>Development of a culvert data standard for data sharing across the geospatial and infrastructure asset management communities </vt:lpstr>
      <vt:lpstr> Remonumentation of all section corners</vt:lpstr>
      <vt:lpstr> CJIS Data GIS Best Practices</vt:lpstr>
      <vt:lpstr> New Lidar Acquisition</vt:lpstr>
      <vt:lpstr>MN Lidar Status Map</vt:lpstr>
      <vt:lpstr>Lidar Acquisition:   Central Miss LAB</vt:lpstr>
      <vt:lpstr>Lidar Acquisition:   Central Miss LAB</vt:lpstr>
      <vt:lpstr>Agenda Item 11</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941</cp:revision>
  <dcterms:created xsi:type="dcterms:W3CDTF">2020-12-01T19:50:41Z</dcterms:created>
  <dcterms:modified xsi:type="dcterms:W3CDTF">2022-05-26T16:12:18Z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