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71" r:id="rId3"/>
    <p:sldId id="272" r:id="rId4"/>
    <p:sldId id="257" r:id="rId5"/>
    <p:sldId id="258" r:id="rId6"/>
    <p:sldId id="260" r:id="rId7"/>
    <p:sldId id="270" r:id="rId8"/>
    <p:sldId id="276" r:id="rId9"/>
    <p:sldId id="277" r:id="rId10"/>
    <p:sldId id="273" r:id="rId11"/>
    <p:sldId id="278" r:id="rId12"/>
    <p:sldId id="274" r:id="rId13"/>
    <p:sldId id="279" r:id="rId14"/>
    <p:sldId id="275" r:id="rId15"/>
  </p:sldIdLst>
  <p:sldSz cx="9144000" cy="6858000" type="screen4x3"/>
  <p:notesSz cx="92360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59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-data.admin.state.mn.us\admindept\gda\home\ccialek\DNR\2011%20South%20MN%20Orthoimagery\Statewide%20Ortho%20Program%20Budget%20by%20Sec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'Partner Contrbutions by Class'!$C$1:$G$1</c:f>
              <c:strCache>
                <c:ptCount val="1"/>
                <c:pt idx="0">
                  <c:v>PROGRAM FUNDS OTHER STATE FEDERAL REGIONAL COUNTY</c:v>
                </c:pt>
              </c:strCache>
            </c:strRef>
          </c:tx>
          <c:dLbls>
            <c:dLbl>
              <c:idx val="0"/>
              <c:layout>
                <c:manualLayout>
                  <c:x val="-0.12505041557305338"/>
                  <c:y val="-9.8825459317585601E-2"/>
                </c:manualLayout>
              </c:layout>
              <c:showPercent val="1"/>
            </c:dLbl>
            <c:txPr>
              <a:bodyPr/>
              <a:lstStyle/>
              <a:p>
                <a:pPr>
                  <a:defRPr sz="2400" b="1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</c:dLbls>
          <c:cat>
            <c:strRef>
              <c:f>'Partner Contrbutions by Class'!$C$1:$G$1</c:f>
              <c:strCache>
                <c:ptCount val="5"/>
                <c:pt idx="0">
                  <c:v>PROGRAM FUNDS</c:v>
                </c:pt>
                <c:pt idx="1">
                  <c:v>OTHER STATE</c:v>
                </c:pt>
                <c:pt idx="2">
                  <c:v>FEDERAL</c:v>
                </c:pt>
                <c:pt idx="3">
                  <c:v>REGIONAL</c:v>
                </c:pt>
                <c:pt idx="4">
                  <c:v>COUNTY</c:v>
                </c:pt>
              </c:strCache>
            </c:strRef>
          </c:cat>
          <c:val>
            <c:numRef>
              <c:f>'Partner Contrbutions by Class'!$C$6:$G$6</c:f>
              <c:numCache>
                <c:formatCode>_("$"* #,##0_);_("$"* \(#,##0\);_("$"* "-"_);_(@_)</c:formatCode>
                <c:ptCount val="5"/>
                <c:pt idx="0">
                  <c:v>640015</c:v>
                </c:pt>
                <c:pt idx="1">
                  <c:v>111373</c:v>
                </c:pt>
                <c:pt idx="2">
                  <c:v>124227</c:v>
                </c:pt>
                <c:pt idx="3">
                  <c:v>74500</c:v>
                </c:pt>
                <c:pt idx="4">
                  <c:v>137899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993489784365265"/>
          <c:y val="0.20960673665791774"/>
          <c:w val="0.29458931604137717"/>
          <c:h val="0.53780381404130984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FDBC975-4975-4B84-AA8A-DFC774710938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E0CD54F-048C-4E6A-A228-5D727CA95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 eaLnBrk="1" latinLnBrk="0" hangingPunct="1">
              <a:defRPr kumimoji="0" sz="3800"/>
            </a:lvl1pPr>
            <a:extLst/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eaLnBrk="1" latinLnBrk="0" hangingPunct="1">
              <a:spcBef>
                <a:spcPts val="0"/>
              </a:spcBef>
              <a:buNone/>
              <a:defRPr kumimoji="0" sz="2000">
                <a:solidFill>
                  <a:schemeClr val="tx1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850F4E-C4CE-4EC0-8546-F1C1CDBE4021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C8D90A-CF31-437A-B28F-5261CDAE5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45895-60ED-4251-B675-4FF70899D852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D253A-3564-4BE0-A775-9CE0BD910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0" hangingPunct="1">
              <a:buNone/>
              <a:defRPr kumimoji="0" lang="en-US" sz="4000" b="1" cap="all" dirty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/>
          <a:lstStyle>
            <a:lvl1pPr marL="374904" eaLnBrk="1" latinLnBrk="0" hangingPunct="1">
              <a:buNone/>
              <a:defRPr kumimoji="0" sz="20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1E4B65-713B-42CF-A5B7-E31F20A5BE31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7ADA41-5A10-4E4F-A2B2-FA98EFE34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2305051" y="3867150"/>
            <a:ext cx="4533900" cy="317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20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eaLnBrk="1" latinLnBrk="0" hangingPunct="1">
              <a:defRPr kumimoji="0" sz="28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7B6B9D-AAB9-4301-B510-264F001467F6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E6422C-A50A-4537-A791-E920D7372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/>
          <p:nvPr/>
        </p:nvSpPr>
        <p:spPr>
          <a:xfrm>
            <a:off x="0" y="401638"/>
            <a:ext cx="8686800" cy="887412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 eaLnBrk="1" latinLnBrk="0" hangingPunct="1">
              <a:defRPr kumimoji="0" sz="4000"/>
            </a:lvl1pPr>
            <a:extLst/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eaLnBrk="1" latinLnBrk="0" hangingPunct="1">
              <a:buNone/>
              <a:defRPr kumimoji="0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sz="2000" b="1"/>
            </a:lvl2pPr>
            <a:lvl3pPr eaLnBrk="1" latinLnBrk="0" hangingPunct="1">
              <a:buNone/>
              <a:defRPr kumimoji="0" sz="1800" b="1"/>
            </a:lvl3pPr>
            <a:lvl4pPr eaLnBrk="1" latinLnBrk="0" hangingPunct="1">
              <a:buNone/>
              <a:defRPr kumimoji="0" sz="1600" b="1"/>
            </a:lvl4pPr>
            <a:lvl5pPr eaLnBrk="1" latinLnBrk="0" hangingPunct="1">
              <a:buNone/>
              <a:defRPr kumimoji="0"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eaLnBrk="1" latinLnBrk="0" hangingPunct="1">
              <a:buNone/>
              <a:defRPr kumimoji="0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sz="2000" b="1"/>
            </a:lvl2pPr>
            <a:lvl3pPr eaLnBrk="1" latinLnBrk="0" hangingPunct="1">
              <a:buNone/>
              <a:defRPr kumimoji="0" sz="1800" b="1"/>
            </a:lvl3pPr>
            <a:lvl4pPr eaLnBrk="1" latinLnBrk="0" hangingPunct="1">
              <a:buNone/>
              <a:defRPr kumimoji="0" sz="1600" b="1"/>
            </a:lvl4pPr>
            <a:lvl5pPr eaLnBrk="1" latinLnBrk="0" hangingPunct="1">
              <a:buNone/>
              <a:defRPr kumimoji="0"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eaLnBrk="1" latinLnBrk="0" hangingPunct="1">
              <a:defRPr kumimoji="0" sz="2400"/>
            </a:lvl1pPr>
            <a:lvl2pPr eaLnBrk="1" latinLnBrk="0" hangingPunct="1">
              <a:defRPr kumimoji="0" sz="2000"/>
            </a:lvl2pPr>
            <a:lvl3pPr eaLnBrk="1" latinLnBrk="0" hangingPunct="1">
              <a:defRPr kumimoji="0" sz="1800"/>
            </a:lvl3pPr>
            <a:lvl4pPr eaLnBrk="1" latinLnBrk="0" hangingPunct="1">
              <a:defRPr kumimoji="0" sz="1600"/>
            </a:lvl4pPr>
            <a:lvl5pPr eaLnBrk="1" latinLnBrk="0" hangingPunct="1">
              <a:defRPr kumimoji="0"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eaLnBrk="1" latinLnBrk="0" hangingPunct="1">
              <a:defRPr kumimoji="0" sz="2400"/>
            </a:lvl1pPr>
            <a:lvl2pPr eaLnBrk="1" latinLnBrk="0" hangingPunct="1">
              <a:defRPr kumimoji="0" sz="2000"/>
            </a:lvl2pPr>
            <a:lvl3pPr eaLnBrk="1" latinLnBrk="0" hangingPunct="1">
              <a:defRPr kumimoji="0" sz="1800"/>
            </a:lvl3pPr>
            <a:lvl4pPr eaLnBrk="1" latinLnBrk="0" hangingPunct="1">
              <a:defRPr kumimoji="0" sz="1600"/>
            </a:lvl4pPr>
            <a:lvl5pPr eaLnBrk="1" latinLnBrk="0" hangingPunct="1">
              <a:defRPr kumimoji="0"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B92DD0-8C13-47CD-A711-0D75A32463C4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03E99A-F0D6-4C7A-8A73-9259F2280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eaLnBrk="1" latinLnBrk="0" hangingPunct="1">
              <a:defRPr kumimoji="0"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AD9D7-AB38-4128-919A-AE11AF71D409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1744C-E5D7-49EE-A6D9-35341234B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0B18F0-ECF1-4CED-AF42-4C4CD5B77E7A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7AE8C4-EC5D-4BA8-B370-5001A3DB5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 eaLnBrk="1" latinLnBrk="0" hangingPunct="1">
              <a:buNone/>
              <a:defRPr kumimoji="0" sz="3600" b="0"/>
            </a:lvl1pPr>
            <a:extLst/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eaLnBrk="1" latinLnBrk="0" hangingPunct="1">
              <a:buNone/>
              <a:defRPr kumimoji="0" sz="1800"/>
            </a:lvl1pPr>
            <a:lvl2pPr eaLnBrk="1" latinLnBrk="0" hangingPunct="1">
              <a:buNone/>
              <a:defRPr kumimoji="0" sz="1200"/>
            </a:lvl2pPr>
            <a:lvl3pPr eaLnBrk="1" latinLnBrk="0" hangingPunct="1">
              <a:buNone/>
              <a:defRPr kumimoji="0" sz="1000"/>
            </a:lvl3pPr>
            <a:lvl4pPr eaLnBrk="1" latinLnBrk="0" hangingPunct="1">
              <a:buNone/>
              <a:defRPr kumimoji="0" sz="900"/>
            </a:lvl4pPr>
            <a:lvl5pPr eaLnBrk="1" latinLnBrk="0" hangingPunct="1">
              <a:buNone/>
              <a:defRPr kumimoji="0"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eaLnBrk="1" latinLnBrk="0" hangingPunct="1">
              <a:defRPr kumimoji="0" sz="3200"/>
            </a:lvl1pPr>
            <a:lvl2pPr eaLnBrk="1" latinLnBrk="0" hangingPunct="1">
              <a:defRPr kumimoji="0" sz="2800"/>
            </a:lvl2pPr>
            <a:lvl3pPr eaLnBrk="1" latinLnBrk="0" hangingPunct="1">
              <a:defRPr kumimoji="0" sz="2400"/>
            </a:lvl3pPr>
            <a:lvl4pPr eaLnBrk="1" latinLnBrk="0" hangingPunct="1">
              <a:defRPr kumimoji="0" sz="2000"/>
            </a:lvl4pPr>
            <a:lvl5pPr eaLnBrk="1" latinLnBrk="0" hangingPunct="1">
              <a:defRPr kumimoji="0"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8C6397-3A1A-4C4F-80BA-22288B2FDF13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168B1A-6FEB-4B6C-83DF-CBA940FB5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7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14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6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7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8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 eaLnBrk="1" latinLnBrk="0" hangingPunct="1">
              <a:buNone/>
              <a:defRPr kumimoji="0" sz="2100" b="0"/>
            </a:lvl1pPr>
            <a:extLst/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eaLnBrk="1" latinLnBrk="0" hangingPunct="1">
              <a:spcBef>
                <a:spcPts val="0"/>
              </a:spcBef>
              <a:buNone/>
              <a:defRPr kumimoji="0" sz="1400">
                <a:solidFill>
                  <a:srgbClr val="FFFFFF"/>
                </a:solidFill>
              </a:defRPr>
            </a:lvl1pPr>
            <a:lvl2pPr eaLnBrk="1" latinLnBrk="0" hangingPunct="1">
              <a:defRPr kumimoji="0" sz="1200"/>
            </a:lvl2pPr>
            <a:lvl3pPr eaLnBrk="1" latinLnBrk="0" hangingPunct="1">
              <a:defRPr kumimoji="0" sz="1000"/>
            </a:lvl3pPr>
            <a:lvl4pPr eaLnBrk="1" latinLnBrk="0" hangingPunct="1">
              <a:defRPr kumimoji="0" sz="900"/>
            </a:lvl4pPr>
            <a:lvl5pPr eaLnBrk="1" latinLnBrk="0" hangingPunct="1">
              <a:defRPr kumimoji="0"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1BB1F5-225D-4F4F-BEC2-C8E43359004A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453DA3-0C8F-449C-B5E3-3B08B1C17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BB2A13A-0024-4B8C-8EE0-EB49F8045409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E65E3EA-5551-49F4-AB5E-799DDB10E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68" r:id="rId2"/>
    <p:sldLayoutId id="2147483671" r:id="rId3"/>
    <p:sldLayoutId id="2147483672" r:id="rId4"/>
    <p:sldLayoutId id="2147483673" r:id="rId5"/>
    <p:sldLayoutId id="2147483669" r:id="rId6"/>
    <p:sldLayoutId id="2147483674" r:id="rId7"/>
    <p:sldLayoutId id="2147483675" r:id="rId8"/>
    <p:sldLayoutId id="2147483676" r:id="rId9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50">
          <a:solidFill>
            <a:srgbClr val="F0E8D5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A28E6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A28E6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Spring Aerial Imagery program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</a:rPr>
              <a:t>Spring Aerial Imagery Program Partnerships       2009 – 2011 </a:t>
            </a:r>
            <a:endParaRPr lang="en-US" sz="3600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effectLst/>
              </a:rPr>
              <a:t>McLeod County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Christy Christensen</a:t>
            </a:r>
          </a:p>
          <a:p>
            <a:pPr>
              <a:buNone/>
            </a:pPr>
            <a:r>
              <a:rPr lang="en-US" dirty="0" smtClean="0"/>
              <a:t>GIS Director</a:t>
            </a:r>
          </a:p>
          <a:p>
            <a:pPr>
              <a:buNone/>
            </a:pPr>
            <a:r>
              <a:rPr lang="en-US" dirty="0" smtClean="0"/>
              <a:t>Hutchinson, MN</a:t>
            </a:r>
          </a:p>
          <a:p>
            <a:pPr>
              <a:buNone/>
            </a:pPr>
            <a:r>
              <a:rPr lang="en-US" sz="2800" dirty="0" smtClean="0"/>
              <a:t>christy.christensen@co.mcleod.mn.us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CCIALEK\Desktop\ImageServiceLeafOffImag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96223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389" t="18205" r="78115" b="14535"/>
          <a:stretch>
            <a:fillRect/>
          </a:stretch>
        </p:blipFill>
        <p:spPr bwMode="auto">
          <a:xfrm>
            <a:off x="0" y="1562986"/>
            <a:ext cx="1754373" cy="510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4859079" y="4391247"/>
            <a:ext cx="903768" cy="893134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Documents and Settings\CCIALEK\Desktop\Dakotalarge sc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846" y="3329923"/>
            <a:ext cx="3168503" cy="244838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ffectLst/>
              </a:rPr>
              <a:t>Next Steps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If you’re interested in discussing a buy-up,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Or interested in learning more,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Or have suggestions to improve the program: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00"/>
                </a:solidFill>
              </a:rPr>
              <a:t>		Contact Chris Cialek or Steve Kloiber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	chris.cialek@state.mn.us        steve.kloiber@state.mn.us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If you have a colleague in the target region 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00"/>
                </a:solidFill>
              </a:rPr>
              <a:t>		Let them know about buy-up options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print"/>
          <a:srcRect t="13158" b="2962"/>
          <a:stretch>
            <a:fillRect/>
          </a:stretch>
        </p:blipFill>
        <p:spPr bwMode="auto">
          <a:xfrm>
            <a:off x="273050" y="749300"/>
            <a:ext cx="8650288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238125" y="190500"/>
            <a:ext cx="8667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rbel" pitchFamily="34" charset="0"/>
              </a:rPr>
              <a:t>http://www.mngeo.state.mn.us/chouse/airphoto/spring2009-2015.html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Why Spring Imagery?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229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Outgrowth of a multi-agency effort to update the National Wetland Inventory for Minnesota</a:t>
            </a:r>
          </a:p>
          <a:p>
            <a:r>
              <a:rPr lang="en-US" dirty="0" smtClean="0"/>
              <a:t>Primarily funded by the </a:t>
            </a:r>
            <a:r>
              <a:rPr lang="en-US" dirty="0" smtClean="0"/>
              <a:t>ENRTF </a:t>
            </a:r>
            <a:r>
              <a:rPr lang="en-US" dirty="0" smtClean="0"/>
              <a:t>as recommended by LCCMR</a:t>
            </a:r>
          </a:p>
          <a:p>
            <a:r>
              <a:rPr lang="en-US" dirty="0" smtClean="0"/>
              <a:t>Intent is to meet or exceed the federal wetland mapping standards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Why do we need a NWI update?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3314" name="Picture 3" descr="wetland_loss_urb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538" y="1628775"/>
            <a:ext cx="3789362" cy="356552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241300" y="5305425"/>
            <a:ext cx="41767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rbel" pitchFamily="34" charset="0"/>
              </a:rPr>
              <a:t>Some things have changed</a:t>
            </a:r>
          </a:p>
          <a:p>
            <a:r>
              <a:rPr lang="en-US" sz="2800">
                <a:latin typeface="Corbel" pitchFamily="34" charset="0"/>
              </a:rPr>
              <a:t> since 1980s.</a:t>
            </a:r>
          </a:p>
        </p:txBody>
      </p:sp>
      <p:pic>
        <p:nvPicPr>
          <p:cNvPr id="7" name="Content Placeholder 4" descr="cook_county_over_delineation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15930"/>
          <a:stretch>
            <a:fillRect/>
          </a:stretch>
        </p:blipFill>
        <p:spPr>
          <a:xfrm>
            <a:off x="4743450" y="1547813"/>
            <a:ext cx="3625850" cy="3805237"/>
          </a:xfrm>
          <a:ln w="19050" cap="sq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4603750" y="5448300"/>
            <a:ext cx="37512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rbel" pitchFamily="34" charset="0"/>
              </a:rPr>
              <a:t>Some things were never</a:t>
            </a:r>
            <a:br>
              <a:rPr lang="en-US" sz="2800">
                <a:latin typeface="Corbel" pitchFamily="34" charset="0"/>
              </a:rPr>
            </a:br>
            <a:r>
              <a:rPr lang="en-US" sz="2800">
                <a:latin typeface="Corbel" pitchFamily="34" charset="0"/>
              </a:rPr>
              <a:t>that accurate.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2859882" y="4583906"/>
            <a:ext cx="681038" cy="1873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1172369" y="3482182"/>
            <a:ext cx="644525" cy="1984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5240337" y="3879851"/>
            <a:ext cx="773113" cy="32861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648575" y="3025775"/>
            <a:ext cx="511175" cy="1603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2" name="TextBox 22"/>
          <p:cNvSpPr txBox="1">
            <a:spLocks noChangeArrowheads="1"/>
          </p:cNvSpPr>
          <p:nvPr/>
        </p:nvSpPr>
        <p:spPr bwMode="auto">
          <a:xfrm>
            <a:off x="6529388" y="4970463"/>
            <a:ext cx="1497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rbel" pitchFamily="34" charset="0"/>
              </a:rPr>
              <a:t>Lake Superior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Imagery Specifications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Statewide Acquisition</a:t>
            </a:r>
          </a:p>
          <a:p>
            <a:r>
              <a:rPr lang="en-US" smtClean="0"/>
              <a:t>Spring, leaf-off</a:t>
            </a:r>
          </a:p>
          <a:p>
            <a:r>
              <a:rPr lang="en-US" smtClean="0"/>
              <a:t>0.5-meter resolution</a:t>
            </a:r>
          </a:p>
          <a:p>
            <a:r>
              <a:rPr lang="en-US" smtClean="0"/>
              <a:t>Four spectral bands (R, G, B, NIR)</a:t>
            </a:r>
          </a:p>
          <a:p>
            <a:r>
              <a:rPr lang="en-US" smtClean="0"/>
              <a:t>Orthorectified &amp; stereo</a:t>
            </a:r>
          </a:p>
          <a:p>
            <a:r>
              <a:rPr lang="en-US" smtClean="0"/>
              <a:t>USGS quarter quad tiles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SAIP – Acquisition Status &amp; Data Access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1463" y="1435100"/>
            <a:ext cx="3255962" cy="4572000"/>
          </a:xfrm>
        </p:spPr>
        <p:txBody>
          <a:bodyPr>
            <a:normAutofit/>
          </a:bodyPr>
          <a:lstStyle/>
          <a:p>
            <a:pPr marL="171450" indent="-1714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Five phases over seven years </a:t>
            </a:r>
          </a:p>
          <a:p>
            <a:pPr marL="171450" indent="-1714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Imagery already acquired for three phases</a:t>
            </a:r>
          </a:p>
          <a:p>
            <a:pPr marL="633413" lvl="1" indent="-1714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/>
              <a:t>Northeast</a:t>
            </a:r>
          </a:p>
          <a:p>
            <a:pPr marL="633413" lvl="1" indent="-1714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/>
              <a:t>East-Central</a:t>
            </a:r>
          </a:p>
          <a:p>
            <a:pPr marL="633413" lvl="1" indent="-1714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/>
              <a:t>South</a:t>
            </a:r>
          </a:p>
          <a:p>
            <a:pPr marL="171450" indent="-1714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Accessed through </a:t>
            </a:r>
            <a:r>
              <a:rPr lang="en-US" dirty="0" err="1" smtClean="0"/>
              <a:t>MnGeo</a:t>
            </a:r>
            <a:r>
              <a:rPr lang="en-US" dirty="0" smtClean="0"/>
              <a:t> image server</a:t>
            </a:r>
          </a:p>
          <a:p>
            <a:pPr marL="171450" indent="-1714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Upcoming phases</a:t>
            </a:r>
          </a:p>
          <a:p>
            <a:pPr marL="636588" lvl="1" indent="-1714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/>
              <a:t>Central Lakes – 2013</a:t>
            </a:r>
          </a:p>
          <a:p>
            <a:pPr marL="636588" lvl="1" indent="-1714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/>
              <a:t>Northwest - 2015</a:t>
            </a:r>
            <a:endParaRPr lang="en-US" sz="1400" dirty="0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1752600" y="6153150"/>
            <a:ext cx="5087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rbel" pitchFamily="34" charset="0"/>
              </a:rPr>
              <a:t>http://geoint.lmic.state.mn.us/cgi-bin/wms?</a:t>
            </a:r>
            <a:endParaRPr lang="en-US" sz="2000">
              <a:latin typeface="Corbel" pitchFamily="34" charset="0"/>
            </a:endParaRPr>
          </a:p>
        </p:txBody>
      </p:sp>
      <p:pic>
        <p:nvPicPr>
          <p:cNvPr id="15364" name="Content Placeholder 6" descr="imagery_status_Sept_20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86200" y="1341438"/>
            <a:ext cx="4333875" cy="4754562"/>
          </a:xfrm>
        </p:spPr>
      </p:pic>
      <p:pic>
        <p:nvPicPr>
          <p:cNvPr id="15365" name="Picture 8" descr="imagery_status_legend_Sept_2011.JPG"/>
          <p:cNvPicPr>
            <a:picLocks noChangeAspect="1"/>
          </p:cNvPicPr>
          <p:nvPr/>
        </p:nvPicPr>
        <p:blipFill>
          <a:blip r:embed="rId3" cstate="print"/>
          <a:srcRect l="2711" t="36707" r="6667" b="2118"/>
          <a:stretch>
            <a:fillRect/>
          </a:stretch>
        </p:blipFill>
        <p:spPr bwMode="auto">
          <a:xfrm>
            <a:off x="6813550" y="4038600"/>
            <a:ext cx="1035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SAIP – Funding &amp; Management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48000"/>
          </a:xfrm>
        </p:spPr>
        <p:txBody>
          <a:bodyPr/>
          <a:lstStyle/>
          <a:p>
            <a:r>
              <a:rPr lang="en-US" dirty="0" smtClean="0"/>
              <a:t>Base funding from </a:t>
            </a:r>
            <a:r>
              <a:rPr lang="en-US" dirty="0" smtClean="0"/>
              <a:t>ENRTF</a:t>
            </a:r>
            <a:endParaRPr lang="en-US" dirty="0" smtClean="0"/>
          </a:p>
          <a:p>
            <a:r>
              <a:rPr lang="en-US" dirty="0" smtClean="0"/>
              <a:t>Co-managed by DNR &amp; MnGeo</a:t>
            </a:r>
          </a:p>
          <a:p>
            <a:r>
              <a:rPr lang="en-US" dirty="0" smtClean="0"/>
              <a:t>Partner funding</a:t>
            </a:r>
          </a:p>
          <a:p>
            <a:pPr lvl="1"/>
            <a:r>
              <a:rPr lang="en-US" dirty="0" smtClean="0"/>
              <a:t>Resolution buy-up</a:t>
            </a:r>
          </a:p>
          <a:p>
            <a:pPr lvl="1"/>
            <a:r>
              <a:rPr lang="en-US" dirty="0" smtClean="0"/>
              <a:t>Expanding acquisition area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00275" y="4189228"/>
          <a:ext cx="4350936" cy="266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468"/>
                <a:gridCol w="2175468"/>
              </a:tblGrid>
              <a:tr h="44373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USGS/NGA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Dakota County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NOAA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Scott County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DNR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Sibley County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MPCA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Murray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County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Metropolitan Council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St. Louis County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MMCD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McLeod County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Rice County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nwi\presentations\images\wtf6_peace_sign_winthrop_MN.JPG"/>
          <p:cNvPicPr>
            <a:picLocks noChangeAspect="1" noChangeArrowheads="1"/>
          </p:cNvPicPr>
          <p:nvPr/>
        </p:nvPicPr>
        <p:blipFill>
          <a:blip r:embed="rId2" cstate="print"/>
          <a:srcRect l="15373" t="10039" r="16667" b="26854"/>
          <a:stretch>
            <a:fillRect/>
          </a:stretch>
        </p:blipFill>
        <p:spPr bwMode="auto">
          <a:xfrm>
            <a:off x="314325" y="1219200"/>
            <a:ext cx="411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C:\Documents and Settings\stkloibe.000\Desktop\smiley_spring_imagery_20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116" r="17969"/>
          <a:stretch>
            <a:fillRect/>
          </a:stretch>
        </p:blipFill>
        <p:spPr>
          <a:xfrm>
            <a:off x="4648200" y="1219200"/>
            <a:ext cx="4114800" cy="4719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Partnership Opportunities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Why?</a:t>
            </a:r>
          </a:p>
          <a:p>
            <a:pPr marL="742950" lvl="1"/>
            <a:r>
              <a:rPr lang="en-US" smtClean="0"/>
              <a:t>Support program</a:t>
            </a:r>
          </a:p>
          <a:p>
            <a:pPr marL="742950" lvl="1"/>
            <a:r>
              <a:rPr lang="en-US" smtClean="0"/>
              <a:t>Improve accuracy</a:t>
            </a:r>
          </a:p>
          <a:p>
            <a:pPr marL="742950" lvl="1"/>
            <a:r>
              <a:rPr lang="en-US" smtClean="0"/>
              <a:t>Complete specific area of interest</a:t>
            </a:r>
          </a:p>
          <a:p>
            <a:pPr marL="742950" lvl="1"/>
            <a:r>
              <a:rPr lang="en-US" smtClean="0"/>
              <a:t>Increase resolution/detail</a:t>
            </a:r>
          </a:p>
          <a:p>
            <a:r>
              <a:rPr lang="en-US" smtClean="0"/>
              <a:t>How?</a:t>
            </a:r>
          </a:p>
          <a:p>
            <a:pPr marL="742950" lvl="1"/>
            <a:r>
              <a:rPr lang="en-US" smtClean="0"/>
              <a:t>Joint Powers Agreement</a:t>
            </a:r>
          </a:p>
          <a:p>
            <a:pPr marL="742950" lvl="1"/>
            <a:r>
              <a:rPr lang="en-US" smtClean="0"/>
              <a:t>Interagency Agreement</a:t>
            </a:r>
          </a:p>
          <a:p>
            <a:pPr marL="742950" lvl="1"/>
            <a:r>
              <a:rPr lang="en-US" smtClean="0"/>
              <a:t>Purchase 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1839" b="10608"/>
          <a:stretch>
            <a:fillRect/>
          </a:stretch>
        </p:blipFill>
        <p:spPr bwMode="auto">
          <a:xfrm>
            <a:off x="1780630" y="138223"/>
            <a:ext cx="5808760" cy="658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oss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gloss</Template>
  <TotalTime>530</TotalTime>
  <Words>245</Words>
  <Application>Microsoft Office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gloss</vt:lpstr>
      <vt:lpstr>Spring Aerial Imagery program</vt:lpstr>
      <vt:lpstr>Why Spring Imagery?</vt:lpstr>
      <vt:lpstr>Why do we need a NWI update?</vt:lpstr>
      <vt:lpstr>Imagery Specifications</vt:lpstr>
      <vt:lpstr>SAIP – Acquisition Status &amp; Data Access</vt:lpstr>
      <vt:lpstr>SAIP – Funding &amp; Management</vt:lpstr>
      <vt:lpstr>Slide 7</vt:lpstr>
      <vt:lpstr>Partnership Opportunities</vt:lpstr>
      <vt:lpstr>Slide 9</vt:lpstr>
      <vt:lpstr>Spring Aerial Imagery Program Partnerships       2009 – 2011 </vt:lpstr>
      <vt:lpstr>McLeod County</vt:lpstr>
      <vt:lpstr>Slide 12</vt:lpstr>
      <vt:lpstr>Next Steps</vt:lpstr>
      <vt:lpstr>Slide 14</vt:lpstr>
    </vt:vector>
  </TitlesOfParts>
  <Company>MN Dept Of Natural Resources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Leaf-Off Aerial Imagery</dc:title>
  <dc:creator>MNDNR</dc:creator>
  <cp:lastModifiedBy>CCIALEK</cp:lastModifiedBy>
  <cp:revision>46</cp:revision>
  <dcterms:created xsi:type="dcterms:W3CDTF">2011-09-14T13:11:47Z</dcterms:created>
  <dcterms:modified xsi:type="dcterms:W3CDTF">2011-11-29T22:51:15Z</dcterms:modified>
</cp:coreProperties>
</file>