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7" r:id="rId3"/>
    <p:sldId id="298" r:id="rId4"/>
    <p:sldId id="299" r:id="rId5"/>
    <p:sldId id="276" r:id="rId6"/>
    <p:sldId id="271" r:id="rId7"/>
    <p:sldId id="289" r:id="rId8"/>
    <p:sldId id="280" r:id="rId9"/>
    <p:sldId id="285" r:id="rId10"/>
    <p:sldId id="287" r:id="rId11"/>
    <p:sldId id="282" r:id="rId12"/>
    <p:sldId id="278" r:id="rId13"/>
    <p:sldId id="265" r:id="rId14"/>
    <p:sldId id="286" r:id="rId15"/>
    <p:sldId id="283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0" r:id="rId24"/>
    <p:sldId id="288" r:id="rId25"/>
    <p:sldId id="30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A5DD89"/>
    <a:srgbClr val="92DE88"/>
    <a:srgbClr val="99CC00"/>
    <a:srgbClr val="BCE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5152-9269-4D69-B17C-8374E9A8C33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5B47C-F75D-4729-AB07-0DC6E6DBA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E94AB-DC3C-4C15-B5E3-7DDF6A5A7AE8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00D31-C637-4204-9464-0E347466D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0D31-C637-4204-9464-0E347466D7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>
                <a:defRPr/>
              </a:pPr>
              <a:endParaRPr lang="en-US" sz="18200" b="1"/>
            </a:p>
          </p:txBody>
        </p:sp>
        <p:pic>
          <p:nvPicPr>
            <p:cNvPr id="7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56388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56388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00" b="1">
                <a:latin typeface="+mn-lt"/>
              </a:endParaRPr>
            </a:p>
          </p:txBody>
        </p:sp>
        <p:pic>
          <p:nvPicPr>
            <p:cNvPr id="12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829050"/>
              <a:ext cx="713882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4" descr="C:\Documents and Settings\stkloibe\Local Settings\Temporary Internet Files\Content.IE5\S52413KM\MCAN04108_0000[1]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1950" y="388620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DCCD-4AEB-4EDA-8E09-56F2E7889CBA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1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71F1-BEAE-419B-BB14-C258308B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833F-B36C-4401-B75C-5C743F5F2897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4A25-7A3E-4E50-8D53-EDCD8B191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AF7D-D1F0-4B72-9CA4-2E50AA709044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FEFC-7C34-4374-BFE7-DFC9E526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6F5E-1E79-4D97-979A-BCB63B5B6AD1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5C2D-AF5F-44CD-AD29-B2D0DF62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7B77-87EF-4877-AA82-431851F57F8C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7667-EE1A-4738-B259-A91DA9AB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6BDA-0DC9-4E1D-A029-9C5463A2BF3A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15F8-570F-46E6-BC2F-E293B2CC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AF9D-604D-4DB8-8A83-A858B755EEC5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3A93-73D7-4CC2-A075-81B8670D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1DA0-53AC-441D-A4C1-13606CC6C7A6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0C63-EFB5-48AB-918B-247A12369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90BE-0D3E-45B2-87A9-7DD1889F2659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FA0F-E067-4EE4-8C73-7CDB3753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>
                <a:defRPr/>
              </a:pPr>
              <a:endParaRPr lang="en-US" sz="18200" b="1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25E230-162C-446B-A30F-2DDE025A997B}" type="datetimeFigureOut">
              <a:rPr lang="en-US"/>
              <a:pPr>
                <a:defRPr/>
              </a:pPr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6B1356-AB16-4B42-8F6B-D76CE63D3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MCj0413526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56388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Cj0413526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8200" y="56388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00" b="1">
                <a:latin typeface="+mn-lt"/>
              </a:endParaRPr>
            </a:p>
          </p:txBody>
        </p:sp>
        <p:pic>
          <p:nvPicPr>
            <p:cNvPr id="1038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516" y="58674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5" name="Picture 4" descr="C:\Documents and Settings\stkloibe\Local Settings\Temporary Internet Files\Content.IE5\S52413KM\MCAN04108_0000[1].wmf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8200" y="5943600"/>
            <a:ext cx="62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558925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Spring Leaf-Off Imagery for Minnesota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14463" y="3349625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July </a:t>
            </a:r>
            <a:r>
              <a:rPr lang="en-US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2010</a:t>
            </a:r>
          </a:p>
        </p:txBody>
      </p:sp>
      <p:pic>
        <p:nvPicPr>
          <p:cNvPr id="3076" name="Picture 4" descr="C:\Documents and Settings\stkloibe\Desktop\ENRTF logo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353" y="5389563"/>
            <a:ext cx="14239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nr_logo_colo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758" y="540357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7735" y="5382042"/>
            <a:ext cx="72438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9523" y="5402125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Six-Inch Resolution?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Tight time window</a:t>
            </a:r>
          </a:p>
          <a:p>
            <a:r>
              <a:rPr lang="en-US" dirty="0" smtClean="0"/>
              <a:t>Large, complex project</a:t>
            </a:r>
          </a:p>
          <a:p>
            <a:r>
              <a:rPr lang="en-US" dirty="0" smtClean="0"/>
              <a:t>Managing risk</a:t>
            </a:r>
          </a:p>
          <a:p>
            <a:pPr lvl="1"/>
            <a:r>
              <a:rPr lang="en-US" dirty="0" smtClean="0"/>
              <a:t>Reduce the number of variables</a:t>
            </a:r>
          </a:p>
          <a:p>
            <a:pPr lvl="1"/>
            <a:r>
              <a:rPr lang="en-US" dirty="0" smtClean="0"/>
              <a:t>Reduces flying time (limit the scope)</a:t>
            </a:r>
          </a:p>
          <a:p>
            <a:r>
              <a:rPr lang="en-US" dirty="0" smtClean="0"/>
              <a:t>Cost vs. benefit consideration</a:t>
            </a:r>
            <a:endParaRPr lang="en-US" dirty="0"/>
          </a:p>
        </p:txBody>
      </p:sp>
      <p:pic>
        <p:nvPicPr>
          <p:cNvPr id="5" name="Content Placeholder 3" descr="t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1532" y="1630016"/>
            <a:ext cx="4633282" cy="3975653"/>
          </a:xfrm>
        </p:spPr>
      </p:pic>
      <p:sp>
        <p:nvSpPr>
          <p:cNvPr id="6" name="Right Arrow 5"/>
          <p:cNvSpPr/>
          <p:nvPr/>
        </p:nvSpPr>
        <p:spPr>
          <a:xfrm rot="2904838">
            <a:off x="6654706" y="3508314"/>
            <a:ext cx="532247" cy="357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3593159">
            <a:off x="6101426" y="3869437"/>
            <a:ext cx="532247" cy="357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981295">
            <a:off x="7148350" y="2342121"/>
            <a:ext cx="532247" cy="357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13098" y="1657557"/>
            <a:ext cx="8360850" cy="3474720"/>
            <a:chOff x="403159" y="3616002"/>
            <a:chExt cx="8360850" cy="3474720"/>
          </a:xfrm>
        </p:grpSpPr>
        <p:pic>
          <p:nvPicPr>
            <p:cNvPr id="23" name="Picture 22" descr="twelve-inch_2400sca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159" y="3616002"/>
              <a:ext cx="4127690" cy="3474720"/>
            </a:xfrm>
            <a:prstGeom prst="rect">
              <a:avLst/>
            </a:prstGeom>
          </p:spPr>
        </p:pic>
        <p:pic>
          <p:nvPicPr>
            <p:cNvPr id="24" name="Picture 23" descr="six-inch_2400sca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3001" y="3616002"/>
              <a:ext cx="4151008" cy="3474720"/>
            </a:xfrm>
            <a:prstGeom prst="rect">
              <a:avLst/>
            </a:prstGeom>
          </p:spPr>
        </p:pic>
      </p:grp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Comparison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93631" y="1657557"/>
            <a:ext cx="8363687" cy="3479897"/>
            <a:chOff x="383692" y="5118051"/>
            <a:chExt cx="8363687" cy="3479897"/>
          </a:xfrm>
        </p:grpSpPr>
        <p:pic>
          <p:nvPicPr>
            <p:cNvPr id="11" name="Picture 10" descr="twelve-inch_1200scal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692" y="5123228"/>
              <a:ext cx="4143235" cy="3474720"/>
            </a:xfrm>
            <a:prstGeom prst="rect">
              <a:avLst/>
            </a:prstGeom>
          </p:spPr>
        </p:pic>
        <p:pic>
          <p:nvPicPr>
            <p:cNvPr id="12" name="Picture 11" descr="six-inch_1200sca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2646" y="5118051"/>
              <a:ext cx="4144733" cy="347472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03159" y="1657557"/>
            <a:ext cx="8363477" cy="3474720"/>
            <a:chOff x="393220" y="1717191"/>
            <a:chExt cx="8363477" cy="3474720"/>
          </a:xfrm>
        </p:grpSpPr>
        <p:pic>
          <p:nvPicPr>
            <p:cNvPr id="20" name="Picture 19" descr="twelve-inch_600scal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220" y="1717191"/>
              <a:ext cx="4127690" cy="3474720"/>
            </a:xfrm>
            <a:prstGeom prst="rect">
              <a:avLst/>
            </a:prstGeom>
          </p:spPr>
        </p:pic>
        <p:pic>
          <p:nvPicPr>
            <p:cNvPr id="21" name="Picture 20" descr="six-inch_600scal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2649" y="1717191"/>
              <a:ext cx="4154048" cy="347472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650976" y="5257800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inch = 200 feet (1:2400)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50976" y="5653707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inch = 100 feet (1:1200)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50976" y="6068664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inch = 50 feet (1:600)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3170582" y="5337313"/>
            <a:ext cx="417444" cy="2882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4.44444E-6 L 0.00209 0.05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5694 L 0.00209 0.113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– Positional Accuracy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9128" y="1866900"/>
          <a:ext cx="7667622" cy="3086751"/>
        </p:xfrm>
        <a:graphic>
          <a:graphicData uri="http://schemas.openxmlformats.org/drawingml/2006/table">
            <a:tbl>
              <a:tblPr/>
              <a:tblGrid>
                <a:gridCol w="1162047"/>
                <a:gridCol w="1733550"/>
                <a:gridCol w="1076325"/>
                <a:gridCol w="1352550"/>
                <a:gridCol w="950448"/>
                <a:gridCol w="1392702"/>
              </a:tblGrid>
              <a:tr h="12559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Map Scale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Ground Sample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Resolution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NMAS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RMSE-c (ft)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NMAS Accuracy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95% (NSSDA) (ft)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ASPRS RMSE-c (ft)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ASPRS Accuracy 95% (NSSDA) (ft)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1:3,000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0.30 m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0.98 ft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5.49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9.50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3.54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6.12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1:5,000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0.50 m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1.64 ft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9.15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15.8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5.80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. 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1:10,000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1.00 m / 3.28 ft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18.3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31.6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11.6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20.1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05150" y="5276850"/>
            <a:ext cx="277563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Tested 95% Accuracy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Northeast 2009 = ±11.5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Acquisition - 2009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quarter" idx="4"/>
          </p:nvPr>
        </p:nvSpPr>
        <p:spPr>
          <a:xfrm>
            <a:off x="457200" y="1514475"/>
            <a:ext cx="4104861" cy="4343400"/>
          </a:xfrm>
        </p:spPr>
        <p:txBody>
          <a:bodyPr/>
          <a:lstStyle/>
          <a:p>
            <a:r>
              <a:rPr lang="en-US" sz="2800" dirty="0" smtClean="0"/>
              <a:t>Funding Partners</a:t>
            </a:r>
          </a:p>
          <a:p>
            <a:pPr lvl="1"/>
            <a:r>
              <a:rPr lang="en-US" sz="2400" dirty="0" smtClean="0"/>
              <a:t>DNR / ENTRF</a:t>
            </a:r>
          </a:p>
          <a:p>
            <a:pPr lvl="1"/>
            <a:r>
              <a:rPr lang="en-US" sz="2400" dirty="0" smtClean="0"/>
              <a:t>MPCA</a:t>
            </a:r>
          </a:p>
          <a:p>
            <a:pPr lvl="1"/>
            <a:r>
              <a:rPr lang="en-US" sz="2400" dirty="0" smtClean="0"/>
              <a:t>St. Louis County</a:t>
            </a:r>
          </a:p>
          <a:p>
            <a:pPr lvl="1"/>
            <a:r>
              <a:rPr lang="en-US" sz="2400" dirty="0" smtClean="0"/>
              <a:t>USGS/NGA</a:t>
            </a:r>
          </a:p>
        </p:txBody>
      </p:sp>
      <p:pic>
        <p:nvPicPr>
          <p:cNvPr id="4" name="Picture 2" descr="D:\nwi\data_acquisition\ne_project_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09416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38" y="2466975"/>
            <a:ext cx="199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10.5 Million 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East-Central Acquisition - 2010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Funding Partners</a:t>
            </a:r>
          </a:p>
          <a:p>
            <a:pPr lvl="1"/>
            <a:r>
              <a:rPr lang="en-US" dirty="0" smtClean="0"/>
              <a:t>DNR / ENTRF</a:t>
            </a:r>
          </a:p>
          <a:p>
            <a:pPr lvl="1"/>
            <a:r>
              <a:rPr lang="en-US" dirty="0" smtClean="0"/>
              <a:t>Metropolitan Council</a:t>
            </a:r>
          </a:p>
          <a:p>
            <a:pPr lvl="1"/>
            <a:r>
              <a:rPr lang="en-US" dirty="0" smtClean="0"/>
              <a:t>USGS/NGA</a:t>
            </a:r>
          </a:p>
          <a:p>
            <a:pPr lvl="1"/>
            <a:r>
              <a:rPr lang="en-US" dirty="0" smtClean="0"/>
              <a:t>Scott County</a:t>
            </a:r>
          </a:p>
          <a:p>
            <a:pPr lvl="1"/>
            <a:r>
              <a:rPr lang="en-US" dirty="0" smtClean="0"/>
              <a:t>Dakota County</a:t>
            </a:r>
          </a:p>
          <a:p>
            <a:pPr lvl="1"/>
            <a:r>
              <a:rPr lang="en-US" dirty="0" smtClean="0"/>
              <a:t>MMCD</a:t>
            </a:r>
          </a:p>
          <a:p>
            <a:r>
              <a:rPr lang="en-US" dirty="0" smtClean="0"/>
              <a:t>In-Kind Partners</a:t>
            </a:r>
          </a:p>
          <a:p>
            <a:pPr lvl="1"/>
            <a:r>
              <a:rPr lang="en-US" dirty="0" err="1" smtClean="0"/>
              <a:t>MnGeo</a:t>
            </a:r>
            <a:endParaRPr lang="en-US" dirty="0" smtClean="0"/>
          </a:p>
          <a:p>
            <a:pPr lvl="1"/>
            <a:r>
              <a:rPr lang="en-US" dirty="0" err="1" smtClean="0"/>
              <a:t>MnDOT</a:t>
            </a:r>
            <a:endParaRPr 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00563" y="2219325"/>
            <a:ext cx="4130675" cy="2925763"/>
            <a:chOff x="4500563" y="2219325"/>
            <a:chExt cx="4131407" cy="2926080"/>
          </a:xfrm>
        </p:grpSpPr>
        <p:pic>
          <p:nvPicPr>
            <p:cNvPr id="14344" name="Picture 5" descr="EC_MN_image_planning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3" y="2219325"/>
              <a:ext cx="4131407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Box 4"/>
            <p:cNvSpPr txBox="1">
              <a:spLocks noChangeArrowheads="1"/>
            </p:cNvSpPr>
            <p:nvPr/>
          </p:nvSpPr>
          <p:spPr bwMode="auto">
            <a:xfrm>
              <a:off x="5631593" y="2372125"/>
              <a:ext cx="1865054" cy="3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4.5 Million Acres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South Acquisition - 2011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Funding Partners</a:t>
            </a:r>
          </a:p>
          <a:p>
            <a:pPr lvl="1"/>
            <a:r>
              <a:rPr lang="en-US" dirty="0" smtClean="0"/>
              <a:t>DNR / ENTRF</a:t>
            </a:r>
          </a:p>
          <a:p>
            <a:pPr lvl="1"/>
            <a:r>
              <a:rPr lang="en-US" dirty="0" smtClean="0"/>
              <a:t>??</a:t>
            </a:r>
          </a:p>
          <a:p>
            <a:r>
              <a:rPr lang="en-US" dirty="0" smtClean="0"/>
              <a:t>In-Kind Partners</a:t>
            </a:r>
          </a:p>
          <a:p>
            <a:pPr lvl="1"/>
            <a:r>
              <a:rPr lang="en-US" dirty="0" err="1" smtClean="0"/>
              <a:t>MnGeo</a:t>
            </a:r>
            <a:endParaRPr lang="en-US" dirty="0" smtClean="0"/>
          </a:p>
          <a:p>
            <a:pPr lvl="1"/>
            <a:r>
              <a:rPr lang="en-US" dirty="0" err="1" smtClean="0"/>
              <a:t>MnDOT</a:t>
            </a:r>
            <a:endParaRPr lang="en-US" dirty="0" smtClean="0"/>
          </a:p>
          <a:p>
            <a:pPr lvl="1"/>
            <a:r>
              <a:rPr lang="en-US" dirty="0" smtClean="0"/>
              <a:t>??</a:t>
            </a:r>
          </a:p>
          <a:p>
            <a:endParaRPr lang="en-US" dirty="0" smtClean="0"/>
          </a:p>
        </p:txBody>
      </p: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4500563" y="2219325"/>
            <a:ext cx="4130675" cy="2925763"/>
            <a:chOff x="4500563" y="2219325"/>
            <a:chExt cx="4131407" cy="2926080"/>
          </a:xfrm>
        </p:grpSpPr>
        <p:pic>
          <p:nvPicPr>
            <p:cNvPr id="14344" name="Picture 5" descr="EC_MN_image_planning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3" y="2219325"/>
              <a:ext cx="4131407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Box 4"/>
            <p:cNvSpPr txBox="1">
              <a:spLocks noChangeArrowheads="1"/>
            </p:cNvSpPr>
            <p:nvPr/>
          </p:nvSpPr>
          <p:spPr bwMode="auto">
            <a:xfrm>
              <a:off x="5631593" y="2372125"/>
              <a:ext cx="1865054" cy="3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4.5 Million Acres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05325" y="2209800"/>
            <a:ext cx="4143375" cy="2925763"/>
            <a:chOff x="142875" y="3171825"/>
            <a:chExt cx="4143375" cy="2926080"/>
          </a:xfrm>
        </p:grpSpPr>
        <p:pic>
          <p:nvPicPr>
            <p:cNvPr id="14342" name="Picture 8" descr="S_MN_image_plannin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5" y="3171825"/>
              <a:ext cx="4143375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Box 4"/>
            <p:cNvSpPr txBox="1">
              <a:spLocks noChangeArrowheads="1"/>
            </p:cNvSpPr>
            <p:nvPr/>
          </p:nvSpPr>
          <p:spPr bwMode="auto">
            <a:xfrm>
              <a:off x="1135793" y="3381775"/>
              <a:ext cx="19929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15.3 Million Acres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 FSA Target Inventory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24" t="19005" r="2011" b="11336"/>
          <a:stretch>
            <a:fillRect/>
          </a:stretch>
        </p:blipFill>
        <p:spPr>
          <a:xfrm>
            <a:off x="0" y="1446213"/>
            <a:ext cx="9144000" cy="5411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Target Requirements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2413" y="1639888"/>
            <a:ext cx="6069012" cy="4525962"/>
          </a:xfrm>
        </p:spPr>
        <p:txBody>
          <a:bodyPr/>
          <a:lstStyle/>
          <a:p>
            <a:r>
              <a:rPr lang="en-US" dirty="0" smtClean="0"/>
              <a:t>Two ways to capture target data</a:t>
            </a:r>
          </a:p>
          <a:p>
            <a:endParaRPr lang="en-US" dirty="0" smtClean="0"/>
          </a:p>
          <a:p>
            <a:r>
              <a:rPr lang="en-US" dirty="0" smtClean="0"/>
              <a:t>Targets (2008)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Physical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Leg Template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76388"/>
            <a:ext cx="9145588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Completed Target</a:t>
            </a:r>
          </a:p>
        </p:txBody>
      </p:sp>
      <p:pic>
        <p:nvPicPr>
          <p:cNvPr id="17411" name="Picture 7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77" b="12663"/>
          <a:stretch>
            <a:fillRect/>
          </a:stretch>
        </p:blipFill>
        <p:spPr>
          <a:xfrm>
            <a:off x="0" y="1119188"/>
            <a:ext cx="9144000" cy="5738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Today’s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Introductions and Overview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Project Specifications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Acquisition Regions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Control Targets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Partnership Opportunities &amp; Schedule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64" t="26747" r="31955" b="7417"/>
          <a:stretch>
            <a:fillRect/>
          </a:stretch>
        </p:blipFill>
        <p:spPr>
          <a:xfrm>
            <a:off x="4824413" y="1227138"/>
            <a:ext cx="4319587" cy="5630862"/>
          </a:xfrm>
          <a:noFill/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1703388"/>
            <a:ext cx="48879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2008 FSA Observation Sheet</a:t>
            </a:r>
          </a:p>
          <a:p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Use the same form</a:t>
            </a:r>
          </a:p>
          <a:p>
            <a:pPr>
              <a:buFont typeface="Arial" charset="0"/>
              <a:buChar char="•"/>
            </a:pPr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Pictures are necessary</a:t>
            </a:r>
          </a:p>
          <a:p>
            <a:pPr>
              <a:buFont typeface="Arial" charset="0"/>
              <a:buChar char="•"/>
            </a:pPr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Will share data with FSA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Needed?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Existing targets need to be re-painted</a:t>
            </a:r>
          </a:p>
          <a:p>
            <a:endParaRPr lang="en-US" smtClean="0"/>
          </a:p>
          <a:p>
            <a:r>
              <a:rPr lang="en-US" smtClean="0"/>
              <a:t>New targets for counties with low numbers</a:t>
            </a:r>
          </a:p>
          <a:p>
            <a:endParaRPr lang="en-US" smtClean="0"/>
          </a:p>
          <a:p>
            <a:r>
              <a:rPr lang="en-US" smtClean="0"/>
              <a:t>Follow up with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0.5-meter data provided at no cost</a:t>
            </a:r>
          </a:p>
          <a:p>
            <a:r>
              <a:rPr lang="en-US" dirty="0" smtClean="0"/>
              <a:t>Option to buy-up to 1-foot</a:t>
            </a:r>
          </a:p>
          <a:p>
            <a:pPr lvl="1"/>
            <a:r>
              <a:rPr lang="en-US" dirty="0" smtClean="0"/>
              <a:t>Cost estimate (based on previous recent experience)   ~ $24/square mile</a:t>
            </a:r>
          </a:p>
          <a:p>
            <a:r>
              <a:rPr lang="en-US" dirty="0" smtClean="0"/>
              <a:t>Assist in target placement or refreshing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/>
              <a:t>November 2010</a:t>
            </a:r>
          </a:p>
          <a:p>
            <a:pPr lvl="1"/>
            <a:r>
              <a:rPr lang="en-US" sz="2000" dirty="0" smtClean="0"/>
              <a:t>Partner agreements drafted</a:t>
            </a:r>
          </a:p>
          <a:p>
            <a:pPr lvl="1"/>
            <a:r>
              <a:rPr lang="en-US" sz="2000" dirty="0" smtClean="0"/>
              <a:t>RFP released</a:t>
            </a:r>
          </a:p>
          <a:p>
            <a:r>
              <a:rPr lang="en-US" sz="2400" b="1" dirty="0" smtClean="0"/>
              <a:t>December 2010</a:t>
            </a:r>
          </a:p>
          <a:p>
            <a:pPr lvl="1"/>
            <a:r>
              <a:rPr lang="en-US" sz="2000" dirty="0" smtClean="0"/>
              <a:t>Vendor selection</a:t>
            </a:r>
          </a:p>
          <a:p>
            <a:pPr lvl="1"/>
            <a:r>
              <a:rPr lang="en-US" sz="2000" dirty="0" smtClean="0"/>
              <a:t>Finalized partner agreements</a:t>
            </a:r>
          </a:p>
          <a:p>
            <a:r>
              <a:rPr lang="en-US" sz="2400" b="1" dirty="0" smtClean="0"/>
              <a:t>January 2011</a:t>
            </a:r>
          </a:p>
          <a:p>
            <a:pPr lvl="1"/>
            <a:r>
              <a:rPr lang="en-US" sz="2000" dirty="0" smtClean="0"/>
              <a:t>Finalize contract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 smtClean="0"/>
              <a:t>March 2011</a:t>
            </a:r>
          </a:p>
          <a:p>
            <a:pPr lvl="1"/>
            <a:r>
              <a:rPr lang="en-US" sz="2000" dirty="0" smtClean="0"/>
              <a:t>Set / refresh targets</a:t>
            </a:r>
          </a:p>
          <a:p>
            <a:r>
              <a:rPr lang="en-US" sz="2400" b="1" dirty="0" smtClean="0"/>
              <a:t>April/May 2011</a:t>
            </a:r>
          </a:p>
          <a:p>
            <a:pPr lvl="1"/>
            <a:r>
              <a:rPr lang="en-US" sz="2000" dirty="0" smtClean="0"/>
              <a:t>Acquire imagery </a:t>
            </a:r>
          </a:p>
          <a:p>
            <a:r>
              <a:rPr lang="en-US" sz="2400" b="1" dirty="0" smtClean="0"/>
              <a:t>September 2011</a:t>
            </a:r>
          </a:p>
          <a:p>
            <a:pPr lvl="1"/>
            <a:r>
              <a:rPr lang="en-US" sz="2000" dirty="0" smtClean="0"/>
              <a:t>Data delivery</a:t>
            </a:r>
          </a:p>
          <a:p>
            <a:r>
              <a:rPr lang="en-US" sz="2400" b="1" dirty="0" smtClean="0"/>
              <a:t>October 2011</a:t>
            </a:r>
          </a:p>
          <a:p>
            <a:pPr lvl="1"/>
            <a:r>
              <a:rPr lang="en-US" sz="2000" dirty="0" smtClean="0"/>
              <a:t>Final QA/QC review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Spring Leaf-Off Imagery for Minnesota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4850" y="1876426"/>
            <a:ext cx="3524250" cy="2962274"/>
          </a:xfr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THANK YOU FOR ATTENDING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 &amp;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38020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steve.kloiber@state.mn.us</a:t>
            </a:r>
          </a:p>
          <a:p>
            <a:pPr>
              <a:buNone/>
            </a:pPr>
            <a:r>
              <a:rPr lang="en-US" sz="2400" dirty="0" smtClean="0"/>
              <a:t>651.259.5164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chris.cialek@state.mn.us</a:t>
            </a:r>
          </a:p>
          <a:p>
            <a:pPr>
              <a:buNone/>
            </a:pPr>
            <a:r>
              <a:rPr lang="en-US" sz="2400" dirty="0" smtClean="0"/>
              <a:t>651.201.2481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peter.jenkins@state.mn.us</a:t>
            </a:r>
          </a:p>
          <a:p>
            <a:pPr>
              <a:buNone/>
            </a:pPr>
            <a:r>
              <a:rPr lang="en-US" sz="2400" dirty="0" smtClean="0"/>
              <a:t>651.366.3457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Steve Kloiber </a:t>
            </a:r>
            <a:r>
              <a:rPr lang="en-US" dirty="0" smtClean="0"/>
              <a:t>– </a:t>
            </a:r>
            <a:r>
              <a:rPr lang="en-US" dirty="0" err="1" smtClean="0"/>
              <a:t>MnDNR</a:t>
            </a:r>
            <a:endParaRPr lang="en-US" dirty="0" smtClean="0"/>
          </a:p>
          <a:p>
            <a:pPr lvl="1"/>
            <a:r>
              <a:rPr lang="en-US" dirty="0" smtClean="0"/>
              <a:t>Primary funding partner; technical guidance</a:t>
            </a:r>
          </a:p>
          <a:p>
            <a:r>
              <a:rPr lang="en-US" b="1" dirty="0" smtClean="0"/>
              <a:t>Chris Cialek </a:t>
            </a:r>
            <a:r>
              <a:rPr lang="en-US" dirty="0" smtClean="0"/>
              <a:t>– MnGeo</a:t>
            </a:r>
          </a:p>
          <a:p>
            <a:pPr lvl="1"/>
            <a:r>
              <a:rPr lang="en-US" dirty="0" smtClean="0"/>
              <a:t>Project management, coordination, contracting</a:t>
            </a:r>
          </a:p>
          <a:p>
            <a:r>
              <a:rPr lang="en-US" b="1" dirty="0" smtClean="0"/>
              <a:t>Pete Jenkins </a:t>
            </a:r>
            <a:r>
              <a:rPr lang="en-US" dirty="0" smtClean="0"/>
              <a:t>– </a:t>
            </a:r>
            <a:r>
              <a:rPr lang="en-US" dirty="0" err="1" smtClean="0"/>
              <a:t>MnDOT</a:t>
            </a:r>
            <a:endParaRPr lang="en-US" dirty="0" smtClean="0"/>
          </a:p>
          <a:p>
            <a:pPr lvl="1"/>
            <a:r>
              <a:rPr lang="en-US" dirty="0" smtClean="0"/>
              <a:t>Control target coordination; technical guidance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Content Placeholder 3" descr="MetroOrthoSampl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79548" y="1426493"/>
            <a:ext cx="4340602" cy="42345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849" y="1381125"/>
            <a:ext cx="3810001" cy="5229225"/>
          </a:xfrm>
        </p:spPr>
        <p:txBody>
          <a:bodyPr/>
          <a:lstStyle/>
          <a:p>
            <a:r>
              <a:rPr lang="en-US" dirty="0" smtClean="0"/>
              <a:t>Statewide project to collect leaf-off color imagery over 5 years</a:t>
            </a:r>
          </a:p>
          <a:p>
            <a:r>
              <a:rPr lang="en-US" dirty="0" smtClean="0"/>
              <a:t>Spurred on by DNR efforts to update wetlands mapping</a:t>
            </a:r>
          </a:p>
          <a:p>
            <a:r>
              <a:rPr lang="en-US" dirty="0" smtClean="0"/>
              <a:t>0.5-meter (20-inch) nominal resolution</a:t>
            </a:r>
          </a:p>
          <a:p>
            <a:r>
              <a:rPr lang="en-US" dirty="0" smtClean="0"/>
              <a:t>Offer local partnership options to buy-up at improved 1-foot 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</a:t>
            </a:r>
            <a:br>
              <a:rPr lang="en-US" dirty="0" smtClean="0"/>
            </a:br>
            <a:r>
              <a:rPr lang="en-US" dirty="0" smtClean="0"/>
              <a:t>Four Spectral Bands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46583" y="4301083"/>
            <a:ext cx="2324910" cy="2218991"/>
            <a:chOff x="5306827" y="1825956"/>
            <a:chExt cx="2324910" cy="2218991"/>
          </a:xfrm>
        </p:grpSpPr>
        <p:pic>
          <p:nvPicPr>
            <p:cNvPr id="6153" name="Picture 4" descr="50cm_Nat_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6827" y="1825956"/>
              <a:ext cx="2324910" cy="182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Box 10"/>
            <p:cNvSpPr txBox="1">
              <a:spLocks noChangeArrowheads="1"/>
            </p:cNvSpPr>
            <p:nvPr/>
          </p:nvSpPr>
          <p:spPr bwMode="auto">
            <a:xfrm>
              <a:off x="5696964" y="3675060"/>
              <a:ext cx="15446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Natural </a:t>
              </a:r>
              <a:r>
                <a:rPr lang="en-US" dirty="0" smtClean="0"/>
                <a:t>Color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18943" y="1969661"/>
            <a:ext cx="2320557" cy="2209743"/>
            <a:chOff x="5309004" y="4096633"/>
            <a:chExt cx="2320557" cy="2209743"/>
          </a:xfrm>
        </p:grpSpPr>
        <p:pic>
          <p:nvPicPr>
            <p:cNvPr id="6155" name="Picture 6" descr="50cm_Color_I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9004" y="4096633"/>
              <a:ext cx="2320557" cy="182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11"/>
            <p:cNvSpPr txBox="1">
              <a:spLocks noChangeArrowheads="1"/>
            </p:cNvSpPr>
            <p:nvPr/>
          </p:nvSpPr>
          <p:spPr bwMode="auto">
            <a:xfrm>
              <a:off x="5671564" y="5936489"/>
              <a:ext cx="15954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Color Infrared</a:t>
              </a:r>
            </a:p>
          </p:txBody>
        </p:sp>
      </p:grpSp>
      <p:sp>
        <p:nvSpPr>
          <p:cNvPr id="16" name="Flowchart: Data 15"/>
          <p:cNvSpPr/>
          <p:nvPr/>
        </p:nvSpPr>
        <p:spPr>
          <a:xfrm>
            <a:off x="1461053" y="4071739"/>
            <a:ext cx="2524539" cy="626165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>
            <a:off x="1461053" y="3666440"/>
            <a:ext cx="2524539" cy="626165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>
            <a:off x="1461053" y="3261142"/>
            <a:ext cx="2524539" cy="626165"/>
          </a:xfrm>
          <a:prstGeom prst="flowChartInputOutp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/>
          <p:cNvSpPr/>
          <p:nvPr/>
        </p:nvSpPr>
        <p:spPr>
          <a:xfrm>
            <a:off x="1461053" y="2855844"/>
            <a:ext cx="2524539" cy="626165"/>
          </a:xfrm>
          <a:prstGeom prst="flowChartInputOutp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7442" y="44229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7442" y="398449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7442" y="354606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7442" y="310764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IR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4055165" y="3210339"/>
            <a:ext cx="188844" cy="11231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4416284" y="2766399"/>
            <a:ext cx="188844" cy="11231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1"/>
            <a:endCxn id="6153" idx="1"/>
          </p:cNvCxnSpPr>
          <p:nvPr/>
        </p:nvCxnSpPr>
        <p:spPr>
          <a:xfrm rot="10800000" flipH="1" flipV="1">
            <a:off x="4244009" y="3771900"/>
            <a:ext cx="1102574" cy="1443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1"/>
            <a:endCxn id="6155" idx="1"/>
          </p:cNvCxnSpPr>
          <p:nvPr/>
        </p:nvCxnSpPr>
        <p:spPr>
          <a:xfrm rot="10800000" flipH="1">
            <a:off x="4605127" y="2883892"/>
            <a:ext cx="713815" cy="44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Specifications – Leaf-Off</a:t>
            </a:r>
          </a:p>
        </p:txBody>
      </p:sp>
      <p:pic>
        <p:nvPicPr>
          <p:cNvPr id="7171" name="Picture 4" descr="FSA_2008_Summer_1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1390650"/>
            <a:ext cx="665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N_2009_Spring_1f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1390650"/>
            <a:ext cx="6667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– Leaf-Off</a:t>
            </a:r>
            <a:endParaRPr lang="en-US" dirty="0"/>
          </a:p>
        </p:txBody>
      </p:sp>
      <p:pic>
        <p:nvPicPr>
          <p:cNvPr id="6" name="Content Placeholder 5" descr="spring_leaf-off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0750"/>
            <a:ext cx="4038600" cy="3024862"/>
          </a:xfrm>
        </p:spPr>
      </p:pic>
      <p:pic>
        <p:nvPicPr>
          <p:cNvPr id="10" name="Content Placeholder 9" descr="farmed_wetland_spring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75" y="1934369"/>
            <a:ext cx="3524250" cy="3857625"/>
          </a:xfrm>
        </p:spPr>
      </p:pic>
      <p:sp>
        <p:nvSpPr>
          <p:cNvPr id="11" name="TextBox 10"/>
          <p:cNvSpPr txBox="1"/>
          <p:nvPr/>
        </p:nvSpPr>
        <p:spPr>
          <a:xfrm>
            <a:off x="904875" y="5791200"/>
            <a:ext cx="313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Seasonally High Water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4925" y="537210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Better view of the land beneath</a:t>
            </a:r>
            <a:br>
              <a:rPr lang="en-US" dirty="0" smtClean="0"/>
            </a:br>
            <a:r>
              <a:rPr lang="en-US" dirty="0" smtClean="0"/>
              <a:t>the tree canopy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- Format</a:t>
            </a:r>
          </a:p>
        </p:txBody>
      </p:sp>
      <p:pic>
        <p:nvPicPr>
          <p:cNvPr id="12291" name="Content Placeholder 4" descr="softcopy_stere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429"/>
            <a:ext cx="4038600" cy="268580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err="1" smtClean="0"/>
              <a:t>ortho</a:t>
            </a:r>
            <a:r>
              <a:rPr lang="en-US" dirty="0" smtClean="0"/>
              <a:t>-rectified quarter quad</a:t>
            </a:r>
          </a:p>
          <a:p>
            <a:pPr lvl="1"/>
            <a:r>
              <a:rPr lang="en-US" dirty="0" smtClean="0"/>
              <a:t>*.tif</a:t>
            </a:r>
          </a:p>
          <a:p>
            <a:r>
              <a:rPr lang="en-US" dirty="0" smtClean="0"/>
              <a:t>Compressed county mosaic</a:t>
            </a:r>
          </a:p>
          <a:p>
            <a:pPr lvl="1"/>
            <a:r>
              <a:rPr lang="en-US" dirty="0" smtClean="0"/>
              <a:t>*.jp2</a:t>
            </a:r>
          </a:p>
          <a:p>
            <a:r>
              <a:rPr lang="en-US" dirty="0" smtClean="0"/>
              <a:t>Digital stereo pairs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2738" y="1419225"/>
            <a:ext cx="40386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- Resolution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0975" y="64579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50-cm or 30cm</a:t>
            </a:r>
            <a:endParaRPr lang="en-US" dirty="0"/>
          </a:p>
        </p:txBody>
      </p:sp>
      <p:pic>
        <p:nvPicPr>
          <p:cNvPr id="10" name="Picture 9" descr="half_meter_900scale.JPG"/>
          <p:cNvPicPr>
            <a:picLocks noChangeAspect="1"/>
          </p:cNvPicPr>
          <p:nvPr/>
        </p:nvPicPr>
        <p:blipFill>
          <a:blip r:embed="rId3" cstate="print"/>
          <a:srcRect t="21870" r="21870"/>
          <a:stretch>
            <a:fillRect/>
          </a:stretch>
        </p:blipFill>
        <p:spPr>
          <a:xfrm>
            <a:off x="1000125" y="1190625"/>
            <a:ext cx="7144249" cy="5264555"/>
          </a:xfrm>
          <a:prstGeom prst="rect">
            <a:avLst/>
          </a:prstGeom>
        </p:spPr>
      </p:pic>
      <p:pic>
        <p:nvPicPr>
          <p:cNvPr id="11" name="Picture 10" descr="one_foot_900scale.JPG"/>
          <p:cNvPicPr>
            <a:picLocks noChangeAspect="1"/>
          </p:cNvPicPr>
          <p:nvPr/>
        </p:nvPicPr>
        <p:blipFill>
          <a:blip r:embed="rId4" cstate="print"/>
          <a:srcRect t="22048" r="21979"/>
          <a:stretch>
            <a:fillRect/>
          </a:stretch>
        </p:blipFill>
        <p:spPr>
          <a:xfrm>
            <a:off x="1000125" y="1190625"/>
            <a:ext cx="7134225" cy="525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W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510</Words>
  <Application>Microsoft Office PowerPoint</Application>
  <PresentationFormat>On-screen Show (4:3)</PresentationFormat>
  <Paragraphs>169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MWI</vt:lpstr>
      <vt:lpstr>Spring Leaf-Off Imagery for Minnesota</vt:lpstr>
      <vt:lpstr>Agenda for Today’s Meeting</vt:lpstr>
      <vt:lpstr>Steering Committee</vt:lpstr>
      <vt:lpstr>Overview</vt:lpstr>
      <vt:lpstr>Project Specifications  Four Spectral Bands</vt:lpstr>
      <vt:lpstr>Project Specifications – Leaf-Off</vt:lpstr>
      <vt:lpstr>Project Specifications – Leaf-Off</vt:lpstr>
      <vt:lpstr>Project Specifications - Format</vt:lpstr>
      <vt:lpstr>Project Specifications - Resolution</vt:lpstr>
      <vt:lpstr>Why Not Six-Inch Resolution?</vt:lpstr>
      <vt:lpstr>Resolution Comparison</vt:lpstr>
      <vt:lpstr>Project Specifications – Positional Accuracy</vt:lpstr>
      <vt:lpstr>Northeast Acquisition - 2009</vt:lpstr>
      <vt:lpstr> East-Central Acquisition - 2010</vt:lpstr>
      <vt:lpstr>South Acquisition - 2011</vt:lpstr>
      <vt:lpstr>2008 FSA Target Inventory</vt:lpstr>
      <vt:lpstr>2011 Target Requirements</vt:lpstr>
      <vt:lpstr>Single Leg Template</vt:lpstr>
      <vt:lpstr>Completed Target</vt:lpstr>
      <vt:lpstr>Physical Features</vt:lpstr>
      <vt:lpstr>Documentation</vt:lpstr>
      <vt:lpstr>What is Needed?</vt:lpstr>
      <vt:lpstr>Partnership Opportunities</vt:lpstr>
      <vt:lpstr>Acquisition Schedule</vt:lpstr>
      <vt:lpstr>Spring Leaf-Off Imagery for Minnesota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MNDNR</dc:creator>
  <cp:lastModifiedBy>CCIALEK</cp:lastModifiedBy>
  <cp:revision>126</cp:revision>
  <dcterms:created xsi:type="dcterms:W3CDTF">2009-07-17T15:09:04Z</dcterms:created>
  <dcterms:modified xsi:type="dcterms:W3CDTF">2010-07-07T16:18:05Z</dcterms:modified>
</cp:coreProperties>
</file>