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6" r:id="rId1"/>
  </p:sldMasterIdLst>
  <p:notesMasterIdLst>
    <p:notesMasterId r:id="rId60"/>
  </p:notesMasterIdLst>
  <p:handoutMasterIdLst>
    <p:handoutMasterId r:id="rId61"/>
  </p:handoutMasterIdLst>
  <p:sldIdLst>
    <p:sldId id="306" r:id="rId2"/>
    <p:sldId id="331" r:id="rId3"/>
    <p:sldId id="307" r:id="rId4"/>
    <p:sldId id="399" r:id="rId5"/>
    <p:sldId id="425" r:id="rId6"/>
    <p:sldId id="424" r:id="rId7"/>
    <p:sldId id="310" r:id="rId8"/>
    <p:sldId id="308" r:id="rId9"/>
    <p:sldId id="371" r:id="rId10"/>
    <p:sldId id="311" r:id="rId11"/>
    <p:sldId id="426" r:id="rId12"/>
    <p:sldId id="427" r:id="rId13"/>
    <p:sldId id="428" r:id="rId14"/>
    <p:sldId id="402" r:id="rId15"/>
    <p:sldId id="372" r:id="rId16"/>
    <p:sldId id="400" r:id="rId17"/>
    <p:sldId id="333" r:id="rId18"/>
    <p:sldId id="373" r:id="rId19"/>
    <p:sldId id="380" r:id="rId20"/>
    <p:sldId id="388" r:id="rId21"/>
    <p:sldId id="358" r:id="rId22"/>
    <p:sldId id="381" r:id="rId23"/>
    <p:sldId id="336" r:id="rId24"/>
    <p:sldId id="337" r:id="rId25"/>
    <p:sldId id="382" r:id="rId26"/>
    <p:sldId id="338" r:id="rId27"/>
    <p:sldId id="339" r:id="rId28"/>
    <p:sldId id="374" r:id="rId29"/>
    <p:sldId id="375" r:id="rId30"/>
    <p:sldId id="376" r:id="rId31"/>
    <p:sldId id="364" r:id="rId32"/>
    <p:sldId id="368" r:id="rId33"/>
    <p:sldId id="363" r:id="rId34"/>
    <p:sldId id="383" r:id="rId35"/>
    <p:sldId id="410" r:id="rId36"/>
    <p:sldId id="344" r:id="rId37"/>
    <p:sldId id="348" r:id="rId38"/>
    <p:sldId id="359" r:id="rId39"/>
    <p:sldId id="360" r:id="rId40"/>
    <p:sldId id="455" r:id="rId41"/>
    <p:sldId id="351" r:id="rId42"/>
    <p:sldId id="349" r:id="rId43"/>
    <p:sldId id="457" r:id="rId44"/>
    <p:sldId id="429" r:id="rId45"/>
    <p:sldId id="458" r:id="rId46"/>
    <p:sldId id="440" r:id="rId47"/>
    <p:sldId id="441" r:id="rId48"/>
    <p:sldId id="442" r:id="rId49"/>
    <p:sldId id="443" r:id="rId50"/>
    <p:sldId id="444" r:id="rId51"/>
    <p:sldId id="445" r:id="rId52"/>
    <p:sldId id="446" r:id="rId53"/>
    <p:sldId id="448" r:id="rId54"/>
    <p:sldId id="450" r:id="rId55"/>
    <p:sldId id="454" r:id="rId56"/>
    <p:sldId id="451" r:id="rId57"/>
    <p:sldId id="423" r:id="rId58"/>
    <p:sldId id="452" r:id="rId59"/>
  </p:sldIdLst>
  <p:sldSz cx="9144000" cy="6858000" type="screen4x3"/>
  <p:notesSz cx="7010400" cy="9296400"/>
  <p:custShowLst>
    <p:custShow name="Custom Show 1" id="0">
      <p:sldLst/>
    </p:custShow>
  </p:custShowLst>
  <p:defaultTextStyle>
    <a:defPPr>
      <a:defRPr lang="en-US"/>
    </a:defPPr>
    <a:lvl1pPr algn="ctr" rtl="0" eaLnBrk="0" fontAlgn="base" hangingPunct="0">
      <a:spcBef>
        <a:spcPct val="50000"/>
      </a:spcBef>
      <a:spcAft>
        <a:spcPct val="0"/>
      </a:spcAft>
      <a:buClr>
        <a:srgbClr val="990000"/>
      </a:buClr>
      <a:buSzPct val="90000"/>
      <a:buFont typeface="Wingdings" pitchFamily="2" charset="2"/>
      <a:buChar char="n"/>
      <a:defRPr sz="1200" kern="1200">
        <a:solidFill>
          <a:schemeClr val="tx1"/>
        </a:solidFill>
        <a:latin typeface="Times New Roman" pitchFamily="18" charset="0"/>
        <a:ea typeface="+mn-ea"/>
        <a:cs typeface="+mn-cs"/>
      </a:defRPr>
    </a:lvl1pPr>
    <a:lvl2pPr marL="457200" algn="ctr" rtl="0" eaLnBrk="0" fontAlgn="base" hangingPunct="0">
      <a:spcBef>
        <a:spcPct val="50000"/>
      </a:spcBef>
      <a:spcAft>
        <a:spcPct val="0"/>
      </a:spcAft>
      <a:buClr>
        <a:srgbClr val="990000"/>
      </a:buClr>
      <a:buSzPct val="90000"/>
      <a:buFont typeface="Wingdings" pitchFamily="2" charset="2"/>
      <a:buChar char="n"/>
      <a:defRPr sz="1200" kern="1200">
        <a:solidFill>
          <a:schemeClr val="tx1"/>
        </a:solidFill>
        <a:latin typeface="Times New Roman" pitchFamily="18" charset="0"/>
        <a:ea typeface="+mn-ea"/>
        <a:cs typeface="+mn-cs"/>
      </a:defRPr>
    </a:lvl2pPr>
    <a:lvl3pPr marL="914400" algn="ctr" rtl="0" eaLnBrk="0" fontAlgn="base" hangingPunct="0">
      <a:spcBef>
        <a:spcPct val="50000"/>
      </a:spcBef>
      <a:spcAft>
        <a:spcPct val="0"/>
      </a:spcAft>
      <a:buClr>
        <a:srgbClr val="990000"/>
      </a:buClr>
      <a:buSzPct val="90000"/>
      <a:buFont typeface="Wingdings" pitchFamily="2" charset="2"/>
      <a:buChar char="n"/>
      <a:defRPr sz="1200" kern="1200">
        <a:solidFill>
          <a:schemeClr val="tx1"/>
        </a:solidFill>
        <a:latin typeface="Times New Roman" pitchFamily="18" charset="0"/>
        <a:ea typeface="+mn-ea"/>
        <a:cs typeface="+mn-cs"/>
      </a:defRPr>
    </a:lvl3pPr>
    <a:lvl4pPr marL="1371600" algn="ctr" rtl="0" eaLnBrk="0" fontAlgn="base" hangingPunct="0">
      <a:spcBef>
        <a:spcPct val="50000"/>
      </a:spcBef>
      <a:spcAft>
        <a:spcPct val="0"/>
      </a:spcAft>
      <a:buClr>
        <a:srgbClr val="990000"/>
      </a:buClr>
      <a:buSzPct val="90000"/>
      <a:buFont typeface="Wingdings" pitchFamily="2" charset="2"/>
      <a:buChar char="n"/>
      <a:defRPr sz="1200" kern="1200">
        <a:solidFill>
          <a:schemeClr val="tx1"/>
        </a:solidFill>
        <a:latin typeface="Times New Roman" pitchFamily="18" charset="0"/>
        <a:ea typeface="+mn-ea"/>
        <a:cs typeface="+mn-cs"/>
      </a:defRPr>
    </a:lvl4pPr>
    <a:lvl5pPr marL="1828800" algn="ctr" rtl="0" eaLnBrk="0" fontAlgn="base" hangingPunct="0">
      <a:spcBef>
        <a:spcPct val="50000"/>
      </a:spcBef>
      <a:spcAft>
        <a:spcPct val="0"/>
      </a:spcAft>
      <a:buClr>
        <a:srgbClr val="990000"/>
      </a:buClr>
      <a:buSzPct val="90000"/>
      <a:buFont typeface="Wingdings" pitchFamily="2" charset="2"/>
      <a:buChar char="n"/>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A0A858"/>
    <a:srgbClr val="33CC33"/>
    <a:srgbClr val="FF9933"/>
    <a:srgbClr val="FF0000"/>
    <a:srgbClr val="808000"/>
    <a:srgbClr val="6699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40" autoAdjust="0"/>
    <p:restoredTop sz="94595" autoAdjust="0"/>
  </p:normalViewPr>
  <p:slideViewPr>
    <p:cSldViewPr snapToGrid="0" snapToObjects="1">
      <p:cViewPr>
        <p:scale>
          <a:sx n="100" d="100"/>
          <a:sy n="100" d="100"/>
        </p:scale>
        <p:origin x="-1914" y="-360"/>
      </p:cViewPr>
      <p:guideLst>
        <p:guide orient="horz" pos="5760"/>
        <p:guide pos="9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9804"/>
    </p:cViewPr>
  </p:sorterViewPr>
  <p:notesViewPr>
    <p:cSldViewPr snapToGrid="0" snapToObjects="1">
      <p:cViewPr>
        <p:scale>
          <a:sx n="100" d="100"/>
          <a:sy n="100" d="100"/>
        </p:scale>
        <p:origin x="-840"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6" name="Text Box 6"/>
          <p:cNvSpPr txBox="1">
            <a:spLocks noChangeArrowheads="1"/>
          </p:cNvSpPr>
          <p:nvPr/>
        </p:nvSpPr>
        <p:spPr bwMode="auto">
          <a:xfrm>
            <a:off x="201854" y="166236"/>
            <a:ext cx="2572830" cy="3548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675" tIns="45837" rIns="91675" bIns="45837" anchor="ctr">
            <a:spAutoFit/>
          </a:bodyPr>
          <a:lstStyle>
            <a:lvl1pPr algn="l" defTabSz="909638">
              <a:spcBef>
                <a:spcPct val="0"/>
              </a:spcBef>
              <a:defRPr sz="2400">
                <a:solidFill>
                  <a:schemeClr val="tx1"/>
                </a:solidFill>
                <a:latin typeface="Times New Roman" pitchFamily="18" charset="0"/>
              </a:defRPr>
            </a:lvl1pPr>
            <a:lvl2pPr marL="455613" algn="l" defTabSz="909638">
              <a:spcBef>
                <a:spcPct val="0"/>
              </a:spcBef>
              <a:defRPr sz="2400">
                <a:solidFill>
                  <a:schemeClr val="tx1"/>
                </a:solidFill>
                <a:latin typeface="Times New Roman" pitchFamily="18" charset="0"/>
              </a:defRPr>
            </a:lvl2pPr>
            <a:lvl3pPr marL="909638" algn="l" defTabSz="909638">
              <a:spcBef>
                <a:spcPct val="0"/>
              </a:spcBef>
              <a:defRPr sz="2400">
                <a:solidFill>
                  <a:schemeClr val="tx1"/>
                </a:solidFill>
                <a:latin typeface="Times New Roman" pitchFamily="18" charset="0"/>
              </a:defRPr>
            </a:lvl3pPr>
            <a:lvl4pPr marL="1365250" algn="l" defTabSz="909638">
              <a:spcBef>
                <a:spcPct val="0"/>
              </a:spcBef>
              <a:defRPr sz="2400">
                <a:solidFill>
                  <a:schemeClr val="tx1"/>
                </a:solidFill>
                <a:latin typeface="Times New Roman" pitchFamily="18" charset="0"/>
              </a:defRPr>
            </a:lvl4pPr>
            <a:lvl5pPr marL="1819275" algn="l" defTabSz="909638">
              <a:spcBef>
                <a:spcPct val="0"/>
              </a:spcBef>
              <a:defRPr sz="2400">
                <a:solidFill>
                  <a:schemeClr val="tx1"/>
                </a:solidFill>
                <a:latin typeface="Times New Roman" pitchFamily="18" charset="0"/>
              </a:defRPr>
            </a:lvl5pPr>
            <a:lvl6pPr marL="2276475" defTabSz="909638" eaLnBrk="0" fontAlgn="base" hangingPunct="0">
              <a:spcBef>
                <a:spcPct val="0"/>
              </a:spcBef>
              <a:spcAft>
                <a:spcPct val="0"/>
              </a:spcAft>
              <a:defRPr sz="2400">
                <a:solidFill>
                  <a:schemeClr val="tx1"/>
                </a:solidFill>
                <a:latin typeface="Times New Roman" pitchFamily="18" charset="0"/>
              </a:defRPr>
            </a:lvl6pPr>
            <a:lvl7pPr marL="2733675" defTabSz="909638" eaLnBrk="0" fontAlgn="base" hangingPunct="0">
              <a:spcBef>
                <a:spcPct val="0"/>
              </a:spcBef>
              <a:spcAft>
                <a:spcPct val="0"/>
              </a:spcAft>
              <a:defRPr sz="2400">
                <a:solidFill>
                  <a:schemeClr val="tx1"/>
                </a:solidFill>
                <a:latin typeface="Times New Roman" pitchFamily="18" charset="0"/>
              </a:defRPr>
            </a:lvl7pPr>
            <a:lvl8pPr marL="3190875" defTabSz="909638" eaLnBrk="0" fontAlgn="base" hangingPunct="0">
              <a:spcBef>
                <a:spcPct val="0"/>
              </a:spcBef>
              <a:spcAft>
                <a:spcPct val="0"/>
              </a:spcAft>
              <a:defRPr sz="2400">
                <a:solidFill>
                  <a:schemeClr val="tx1"/>
                </a:solidFill>
                <a:latin typeface="Times New Roman" pitchFamily="18" charset="0"/>
              </a:defRPr>
            </a:lvl8pPr>
            <a:lvl9pPr marL="3648075" defTabSz="909638" eaLnBrk="0" fontAlgn="base" hangingPunct="0">
              <a:spcBef>
                <a:spcPct val="0"/>
              </a:spcBef>
              <a:spcAft>
                <a:spcPct val="0"/>
              </a:spcAft>
              <a:defRPr sz="2400">
                <a:solidFill>
                  <a:schemeClr val="tx1"/>
                </a:solidFill>
                <a:latin typeface="Times New Roman" pitchFamily="18" charset="0"/>
              </a:defRPr>
            </a:lvl9pPr>
          </a:lstStyle>
          <a:p>
            <a:pPr>
              <a:lnSpc>
                <a:spcPct val="50000"/>
              </a:lnSpc>
              <a:spcBef>
                <a:spcPct val="50000"/>
              </a:spcBef>
              <a:buFont typeface="Wingdings" pitchFamily="2" charset="2"/>
              <a:buNone/>
              <a:defRPr/>
            </a:pPr>
            <a:r>
              <a:rPr lang="en-US" altLang="en-US" sz="1000">
                <a:latin typeface="Arial" charset="0"/>
              </a:rPr>
              <a:t>Safeguarding GIS Data Through Metadata</a:t>
            </a:r>
          </a:p>
          <a:p>
            <a:pPr>
              <a:lnSpc>
                <a:spcPct val="50000"/>
              </a:lnSpc>
              <a:spcBef>
                <a:spcPct val="50000"/>
              </a:spcBef>
              <a:buFont typeface="Wingdings" pitchFamily="2" charset="2"/>
              <a:buNone/>
              <a:defRPr/>
            </a:pPr>
            <a:endParaRPr lang="en-US" altLang="en-US" sz="1200">
              <a:latin typeface="Arial" charset="0"/>
            </a:endParaRPr>
          </a:p>
        </p:txBody>
      </p:sp>
      <p:sp>
        <p:nvSpPr>
          <p:cNvPr id="25608" name="Text Box 8"/>
          <p:cNvSpPr txBox="1">
            <a:spLocks noChangeArrowheads="1"/>
          </p:cNvSpPr>
          <p:nvPr/>
        </p:nvSpPr>
        <p:spPr bwMode="auto">
          <a:xfrm>
            <a:off x="5344309" y="198205"/>
            <a:ext cx="1263987" cy="169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675" tIns="45837" rIns="91675" bIns="45837" anchor="ctr">
            <a:spAutoFit/>
          </a:bodyPr>
          <a:lstStyle>
            <a:lvl1pPr algn="l" defTabSz="909638">
              <a:spcBef>
                <a:spcPct val="0"/>
              </a:spcBef>
              <a:defRPr sz="2400">
                <a:solidFill>
                  <a:schemeClr val="tx1"/>
                </a:solidFill>
                <a:latin typeface="Times New Roman" pitchFamily="18" charset="0"/>
              </a:defRPr>
            </a:lvl1pPr>
            <a:lvl2pPr marL="455613" algn="l" defTabSz="909638">
              <a:spcBef>
                <a:spcPct val="0"/>
              </a:spcBef>
              <a:defRPr sz="2400">
                <a:solidFill>
                  <a:schemeClr val="tx1"/>
                </a:solidFill>
                <a:latin typeface="Times New Roman" pitchFamily="18" charset="0"/>
              </a:defRPr>
            </a:lvl2pPr>
            <a:lvl3pPr marL="909638" algn="l" defTabSz="909638">
              <a:spcBef>
                <a:spcPct val="0"/>
              </a:spcBef>
              <a:defRPr sz="2400">
                <a:solidFill>
                  <a:schemeClr val="tx1"/>
                </a:solidFill>
                <a:latin typeface="Times New Roman" pitchFamily="18" charset="0"/>
              </a:defRPr>
            </a:lvl3pPr>
            <a:lvl4pPr marL="1365250" algn="l" defTabSz="909638">
              <a:spcBef>
                <a:spcPct val="0"/>
              </a:spcBef>
              <a:defRPr sz="2400">
                <a:solidFill>
                  <a:schemeClr val="tx1"/>
                </a:solidFill>
                <a:latin typeface="Times New Roman" pitchFamily="18" charset="0"/>
              </a:defRPr>
            </a:lvl4pPr>
            <a:lvl5pPr marL="1819275" algn="l" defTabSz="909638">
              <a:spcBef>
                <a:spcPct val="0"/>
              </a:spcBef>
              <a:defRPr sz="2400">
                <a:solidFill>
                  <a:schemeClr val="tx1"/>
                </a:solidFill>
                <a:latin typeface="Times New Roman" pitchFamily="18" charset="0"/>
              </a:defRPr>
            </a:lvl5pPr>
            <a:lvl6pPr marL="2276475" defTabSz="909638" eaLnBrk="0" fontAlgn="base" hangingPunct="0">
              <a:spcBef>
                <a:spcPct val="0"/>
              </a:spcBef>
              <a:spcAft>
                <a:spcPct val="0"/>
              </a:spcAft>
              <a:defRPr sz="2400">
                <a:solidFill>
                  <a:schemeClr val="tx1"/>
                </a:solidFill>
                <a:latin typeface="Times New Roman" pitchFamily="18" charset="0"/>
              </a:defRPr>
            </a:lvl6pPr>
            <a:lvl7pPr marL="2733675" defTabSz="909638" eaLnBrk="0" fontAlgn="base" hangingPunct="0">
              <a:spcBef>
                <a:spcPct val="0"/>
              </a:spcBef>
              <a:spcAft>
                <a:spcPct val="0"/>
              </a:spcAft>
              <a:defRPr sz="2400">
                <a:solidFill>
                  <a:schemeClr val="tx1"/>
                </a:solidFill>
                <a:latin typeface="Times New Roman" pitchFamily="18" charset="0"/>
              </a:defRPr>
            </a:lvl7pPr>
            <a:lvl8pPr marL="3190875" defTabSz="909638" eaLnBrk="0" fontAlgn="base" hangingPunct="0">
              <a:spcBef>
                <a:spcPct val="0"/>
              </a:spcBef>
              <a:spcAft>
                <a:spcPct val="0"/>
              </a:spcAft>
              <a:defRPr sz="2400">
                <a:solidFill>
                  <a:schemeClr val="tx1"/>
                </a:solidFill>
                <a:latin typeface="Times New Roman" pitchFamily="18" charset="0"/>
              </a:defRPr>
            </a:lvl8pPr>
            <a:lvl9pPr marL="3648075" defTabSz="909638" eaLnBrk="0" fontAlgn="base" hangingPunct="0">
              <a:spcBef>
                <a:spcPct val="0"/>
              </a:spcBef>
              <a:spcAft>
                <a:spcPct val="0"/>
              </a:spcAft>
              <a:defRPr sz="2400">
                <a:solidFill>
                  <a:schemeClr val="tx1"/>
                </a:solidFill>
                <a:latin typeface="Times New Roman" pitchFamily="18" charset="0"/>
              </a:defRPr>
            </a:lvl9pPr>
          </a:lstStyle>
          <a:p>
            <a:pPr algn="r">
              <a:lnSpc>
                <a:spcPct val="50000"/>
              </a:lnSpc>
              <a:spcBef>
                <a:spcPct val="50000"/>
              </a:spcBef>
              <a:buFont typeface="Wingdings" pitchFamily="2" charset="2"/>
              <a:buNone/>
              <a:defRPr/>
            </a:pPr>
            <a:r>
              <a:rPr lang="en-US" altLang="en-US" sz="1000">
                <a:latin typeface="Arial" charset="0"/>
              </a:rPr>
              <a:t>September 1, 2004</a:t>
            </a:r>
            <a:endParaRPr lang="en-US" altLang="en-US" sz="1200"/>
          </a:p>
        </p:txBody>
      </p:sp>
      <p:sp>
        <p:nvSpPr>
          <p:cNvPr id="25609" name="Text Box 9"/>
          <p:cNvSpPr txBox="1">
            <a:spLocks noChangeArrowheads="1"/>
          </p:cNvSpPr>
          <p:nvPr/>
        </p:nvSpPr>
        <p:spPr bwMode="auto">
          <a:xfrm>
            <a:off x="201854" y="8884008"/>
            <a:ext cx="4146004" cy="399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675" tIns="45837" rIns="91675" bIns="45837" anchor="ctr">
            <a:spAutoFit/>
          </a:bodyPr>
          <a:lstStyle>
            <a:lvl1pPr algn="l" defTabSz="909638">
              <a:spcBef>
                <a:spcPct val="0"/>
              </a:spcBef>
              <a:defRPr sz="2400">
                <a:solidFill>
                  <a:schemeClr val="tx1"/>
                </a:solidFill>
                <a:latin typeface="Times New Roman" pitchFamily="18" charset="0"/>
              </a:defRPr>
            </a:lvl1pPr>
            <a:lvl2pPr marL="455613" algn="l" defTabSz="909638">
              <a:spcBef>
                <a:spcPct val="0"/>
              </a:spcBef>
              <a:defRPr sz="2400">
                <a:solidFill>
                  <a:schemeClr val="tx1"/>
                </a:solidFill>
                <a:latin typeface="Times New Roman" pitchFamily="18" charset="0"/>
              </a:defRPr>
            </a:lvl2pPr>
            <a:lvl3pPr marL="909638" algn="l" defTabSz="909638">
              <a:spcBef>
                <a:spcPct val="0"/>
              </a:spcBef>
              <a:defRPr sz="2400">
                <a:solidFill>
                  <a:schemeClr val="tx1"/>
                </a:solidFill>
                <a:latin typeface="Times New Roman" pitchFamily="18" charset="0"/>
              </a:defRPr>
            </a:lvl3pPr>
            <a:lvl4pPr marL="1365250" algn="l" defTabSz="909638">
              <a:spcBef>
                <a:spcPct val="0"/>
              </a:spcBef>
              <a:defRPr sz="2400">
                <a:solidFill>
                  <a:schemeClr val="tx1"/>
                </a:solidFill>
                <a:latin typeface="Times New Roman" pitchFamily="18" charset="0"/>
              </a:defRPr>
            </a:lvl4pPr>
            <a:lvl5pPr marL="1819275" algn="l" defTabSz="909638">
              <a:spcBef>
                <a:spcPct val="0"/>
              </a:spcBef>
              <a:defRPr sz="2400">
                <a:solidFill>
                  <a:schemeClr val="tx1"/>
                </a:solidFill>
                <a:latin typeface="Times New Roman" pitchFamily="18" charset="0"/>
              </a:defRPr>
            </a:lvl5pPr>
            <a:lvl6pPr marL="2276475" defTabSz="909638" eaLnBrk="0" fontAlgn="base" hangingPunct="0">
              <a:spcBef>
                <a:spcPct val="0"/>
              </a:spcBef>
              <a:spcAft>
                <a:spcPct val="0"/>
              </a:spcAft>
              <a:defRPr sz="2400">
                <a:solidFill>
                  <a:schemeClr val="tx1"/>
                </a:solidFill>
                <a:latin typeface="Times New Roman" pitchFamily="18" charset="0"/>
              </a:defRPr>
            </a:lvl6pPr>
            <a:lvl7pPr marL="2733675" defTabSz="909638" eaLnBrk="0" fontAlgn="base" hangingPunct="0">
              <a:spcBef>
                <a:spcPct val="0"/>
              </a:spcBef>
              <a:spcAft>
                <a:spcPct val="0"/>
              </a:spcAft>
              <a:defRPr sz="2400">
                <a:solidFill>
                  <a:schemeClr val="tx1"/>
                </a:solidFill>
                <a:latin typeface="Times New Roman" pitchFamily="18" charset="0"/>
              </a:defRPr>
            </a:lvl7pPr>
            <a:lvl8pPr marL="3190875" defTabSz="909638" eaLnBrk="0" fontAlgn="base" hangingPunct="0">
              <a:spcBef>
                <a:spcPct val="0"/>
              </a:spcBef>
              <a:spcAft>
                <a:spcPct val="0"/>
              </a:spcAft>
              <a:defRPr sz="2400">
                <a:solidFill>
                  <a:schemeClr val="tx1"/>
                </a:solidFill>
                <a:latin typeface="Times New Roman" pitchFamily="18" charset="0"/>
              </a:defRPr>
            </a:lvl8pPr>
            <a:lvl9pPr marL="3648075" defTabSz="909638" eaLnBrk="0" fontAlgn="base" hangingPunct="0">
              <a:spcBef>
                <a:spcPct val="0"/>
              </a:spcBef>
              <a:spcAft>
                <a:spcPct val="0"/>
              </a:spcAft>
              <a:defRPr sz="2400">
                <a:solidFill>
                  <a:schemeClr val="tx1"/>
                </a:solidFill>
                <a:latin typeface="Times New Roman" pitchFamily="18" charset="0"/>
              </a:defRPr>
            </a:lvl9pPr>
          </a:lstStyle>
          <a:p>
            <a:pPr>
              <a:buFont typeface="Wingdings" pitchFamily="2" charset="2"/>
              <a:buNone/>
              <a:defRPr/>
            </a:pPr>
            <a:r>
              <a:rPr lang="en-US" altLang="en-US" sz="1000">
                <a:latin typeface="Arial" charset="0"/>
              </a:rPr>
              <a:t>Chris Cialek &amp; Nancy Rader</a:t>
            </a:r>
          </a:p>
          <a:p>
            <a:pPr>
              <a:buFont typeface="Wingdings" pitchFamily="2" charset="2"/>
              <a:buNone/>
              <a:defRPr/>
            </a:pPr>
            <a:r>
              <a:rPr lang="en-US" altLang="en-US" sz="1000">
                <a:latin typeface="Arial" charset="0"/>
              </a:rPr>
              <a:t>MN Land Management Information Center</a:t>
            </a:r>
            <a:endParaRPr lang="en-US" altLang="en-US" sz="1200">
              <a:latin typeface="Arial" charset="0"/>
            </a:endParaRPr>
          </a:p>
        </p:txBody>
      </p:sp>
      <p:sp>
        <p:nvSpPr>
          <p:cNvPr id="25610" name="Text Box 10"/>
          <p:cNvSpPr txBox="1">
            <a:spLocks noChangeArrowheads="1"/>
          </p:cNvSpPr>
          <p:nvPr/>
        </p:nvSpPr>
        <p:spPr bwMode="auto">
          <a:xfrm>
            <a:off x="6319934" y="8960732"/>
            <a:ext cx="341228" cy="2445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675" tIns="45837" rIns="91675" bIns="45837" anchor="ctr">
            <a:spAutoFit/>
          </a:bodyPr>
          <a:lstStyle>
            <a:lvl1pPr algn="l" defTabSz="909638">
              <a:spcBef>
                <a:spcPct val="0"/>
              </a:spcBef>
              <a:defRPr sz="2400">
                <a:solidFill>
                  <a:schemeClr val="tx1"/>
                </a:solidFill>
                <a:latin typeface="Times New Roman" pitchFamily="18" charset="0"/>
              </a:defRPr>
            </a:lvl1pPr>
            <a:lvl2pPr marL="455613" algn="l" defTabSz="909638">
              <a:spcBef>
                <a:spcPct val="0"/>
              </a:spcBef>
              <a:defRPr sz="2400">
                <a:solidFill>
                  <a:schemeClr val="tx1"/>
                </a:solidFill>
                <a:latin typeface="Times New Roman" pitchFamily="18" charset="0"/>
              </a:defRPr>
            </a:lvl2pPr>
            <a:lvl3pPr marL="909638" algn="l" defTabSz="909638">
              <a:spcBef>
                <a:spcPct val="0"/>
              </a:spcBef>
              <a:defRPr sz="2400">
                <a:solidFill>
                  <a:schemeClr val="tx1"/>
                </a:solidFill>
                <a:latin typeface="Times New Roman" pitchFamily="18" charset="0"/>
              </a:defRPr>
            </a:lvl3pPr>
            <a:lvl4pPr marL="1365250" algn="l" defTabSz="909638">
              <a:spcBef>
                <a:spcPct val="0"/>
              </a:spcBef>
              <a:defRPr sz="2400">
                <a:solidFill>
                  <a:schemeClr val="tx1"/>
                </a:solidFill>
                <a:latin typeface="Times New Roman" pitchFamily="18" charset="0"/>
              </a:defRPr>
            </a:lvl4pPr>
            <a:lvl5pPr marL="1819275" algn="l" defTabSz="909638">
              <a:spcBef>
                <a:spcPct val="0"/>
              </a:spcBef>
              <a:defRPr sz="2400">
                <a:solidFill>
                  <a:schemeClr val="tx1"/>
                </a:solidFill>
                <a:latin typeface="Times New Roman" pitchFamily="18" charset="0"/>
              </a:defRPr>
            </a:lvl5pPr>
            <a:lvl6pPr marL="2276475" defTabSz="909638" eaLnBrk="0" fontAlgn="base" hangingPunct="0">
              <a:spcBef>
                <a:spcPct val="0"/>
              </a:spcBef>
              <a:spcAft>
                <a:spcPct val="0"/>
              </a:spcAft>
              <a:defRPr sz="2400">
                <a:solidFill>
                  <a:schemeClr val="tx1"/>
                </a:solidFill>
                <a:latin typeface="Times New Roman" pitchFamily="18" charset="0"/>
              </a:defRPr>
            </a:lvl6pPr>
            <a:lvl7pPr marL="2733675" defTabSz="909638" eaLnBrk="0" fontAlgn="base" hangingPunct="0">
              <a:spcBef>
                <a:spcPct val="0"/>
              </a:spcBef>
              <a:spcAft>
                <a:spcPct val="0"/>
              </a:spcAft>
              <a:defRPr sz="2400">
                <a:solidFill>
                  <a:schemeClr val="tx1"/>
                </a:solidFill>
                <a:latin typeface="Times New Roman" pitchFamily="18" charset="0"/>
              </a:defRPr>
            </a:lvl7pPr>
            <a:lvl8pPr marL="3190875" defTabSz="909638" eaLnBrk="0" fontAlgn="base" hangingPunct="0">
              <a:spcBef>
                <a:spcPct val="0"/>
              </a:spcBef>
              <a:spcAft>
                <a:spcPct val="0"/>
              </a:spcAft>
              <a:defRPr sz="2400">
                <a:solidFill>
                  <a:schemeClr val="tx1"/>
                </a:solidFill>
                <a:latin typeface="Times New Roman" pitchFamily="18" charset="0"/>
              </a:defRPr>
            </a:lvl8pPr>
            <a:lvl9pPr marL="3648075" defTabSz="909638" eaLnBrk="0" fontAlgn="base" hangingPunct="0">
              <a:spcBef>
                <a:spcPct val="0"/>
              </a:spcBef>
              <a:spcAft>
                <a:spcPct val="0"/>
              </a:spcAft>
              <a:defRPr sz="2400">
                <a:solidFill>
                  <a:schemeClr val="tx1"/>
                </a:solidFill>
                <a:latin typeface="Times New Roman" pitchFamily="18" charset="0"/>
              </a:defRPr>
            </a:lvl9pPr>
          </a:lstStyle>
          <a:p>
            <a:pPr algn="r">
              <a:spcBef>
                <a:spcPct val="50000"/>
              </a:spcBef>
              <a:buFont typeface="Wingdings" pitchFamily="2" charset="2"/>
              <a:buNone/>
              <a:defRPr/>
            </a:pPr>
            <a:fld id="{A5C6113C-97E4-4A17-98A2-ACA38856DFFE}" type="slidenum">
              <a:rPr lang="en-US" altLang="en-US" sz="1000">
                <a:latin typeface="Arial" charset="0"/>
              </a:rPr>
              <a:pPr algn="r">
                <a:spcBef>
                  <a:spcPct val="50000"/>
                </a:spcBef>
                <a:buFont typeface="Wingdings" pitchFamily="2" charset="2"/>
                <a:buNone/>
                <a:defRPr/>
              </a:pPr>
              <a:t>‹#›</a:t>
            </a:fld>
            <a:endParaRPr lang="en-US" altLang="en-US" sz="1200"/>
          </a:p>
        </p:txBody>
      </p:sp>
    </p:spTree>
    <p:extLst>
      <p:ext uri="{BB962C8B-B14F-4D97-AF65-F5344CB8AC3E}">
        <p14:creationId xmlns:p14="http://schemas.microsoft.com/office/powerpoint/2010/main" val="1499963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4"/>
          <p:cNvSpPr>
            <a:spLocks noChangeArrowheads="1" noTextEdit="1"/>
          </p:cNvSpPr>
          <p:nvPr>
            <p:ph type="sldImg" idx="2"/>
          </p:nvPr>
        </p:nvSpPr>
        <p:spPr bwMode="auto">
          <a:xfrm>
            <a:off x="1174750" y="695325"/>
            <a:ext cx="4637088" cy="34782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989" name="Rectangle 5"/>
          <p:cNvSpPr>
            <a:spLocks noGrp="1" noChangeArrowheads="1"/>
          </p:cNvSpPr>
          <p:nvPr>
            <p:ph type="body" sz="quarter" idx="3"/>
          </p:nvPr>
        </p:nvSpPr>
        <p:spPr bwMode="auto">
          <a:xfrm>
            <a:off x="930769" y="4403643"/>
            <a:ext cx="5121629" cy="1235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69" tIns="46635" rIns="93269" bIns="46635" numCol="1" anchor="t" anchorCtr="0" compatLnSpc="1">
            <a:prstTxWarp prst="textNoShape">
              <a:avLst/>
            </a:prstTxWarp>
            <a:spAutoFit/>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41992" name="Rectangle 8"/>
          <p:cNvSpPr>
            <a:spLocks noGrp="1" noChangeArrowheads="1"/>
          </p:cNvSpPr>
          <p:nvPr>
            <p:ph type="hdr" sz="quarter"/>
          </p:nvPr>
        </p:nvSpPr>
        <p:spPr bwMode="auto">
          <a:xfrm>
            <a:off x="0" y="1"/>
            <a:ext cx="3037413" cy="465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75" tIns="45837" rIns="91675" bIns="45837" numCol="1" anchor="t" anchorCtr="0" compatLnSpc="1">
            <a:prstTxWarp prst="textNoShape">
              <a:avLst/>
            </a:prstTxWarp>
          </a:bodyPr>
          <a:lstStyle>
            <a:lvl1pPr algn="l" defTabSz="916733">
              <a:spcBef>
                <a:spcPct val="0"/>
              </a:spcBef>
              <a:buClrTx/>
              <a:buSzTx/>
              <a:buFontTx/>
              <a:buNone/>
              <a:defRPr smtClean="0"/>
            </a:lvl1pPr>
          </a:lstStyle>
          <a:p>
            <a:pPr>
              <a:defRPr/>
            </a:pPr>
            <a:r>
              <a:rPr lang="en-US" altLang="en-US"/>
              <a:t>LMIC Metadata Workshop, 2001</a:t>
            </a:r>
          </a:p>
        </p:txBody>
      </p:sp>
      <p:sp>
        <p:nvSpPr>
          <p:cNvPr id="41993" name="Rectangle 9"/>
          <p:cNvSpPr>
            <a:spLocks noGrp="1" noChangeArrowheads="1"/>
          </p:cNvSpPr>
          <p:nvPr>
            <p:ph type="dt" idx="1"/>
          </p:nvPr>
        </p:nvSpPr>
        <p:spPr bwMode="auto">
          <a:xfrm>
            <a:off x="3971386" y="1"/>
            <a:ext cx="3037413" cy="465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75" tIns="45837" rIns="91675" bIns="45837" numCol="1" anchor="t" anchorCtr="0" compatLnSpc="1">
            <a:prstTxWarp prst="textNoShape">
              <a:avLst/>
            </a:prstTxWarp>
          </a:bodyPr>
          <a:lstStyle>
            <a:lvl1pPr algn="r" defTabSz="916733">
              <a:spcBef>
                <a:spcPct val="0"/>
              </a:spcBef>
              <a:buClrTx/>
              <a:buSzTx/>
              <a:buFontTx/>
              <a:buNone/>
              <a:defRPr smtClean="0"/>
            </a:lvl1pPr>
          </a:lstStyle>
          <a:p>
            <a:pPr>
              <a:defRPr/>
            </a:pPr>
            <a:r>
              <a:rPr lang="en-US" altLang="en-US"/>
              <a:t>12/14/01</a:t>
            </a:r>
          </a:p>
        </p:txBody>
      </p:sp>
      <p:sp>
        <p:nvSpPr>
          <p:cNvPr id="41994" name="Rectangle 10"/>
          <p:cNvSpPr>
            <a:spLocks noGrp="1" noChangeArrowheads="1"/>
          </p:cNvSpPr>
          <p:nvPr>
            <p:ph type="ftr" sz="quarter" idx="4"/>
          </p:nvPr>
        </p:nvSpPr>
        <p:spPr bwMode="auto">
          <a:xfrm>
            <a:off x="0" y="8831261"/>
            <a:ext cx="3037413" cy="463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75" tIns="45837" rIns="91675" bIns="45837" numCol="1" anchor="b" anchorCtr="0" compatLnSpc="1">
            <a:prstTxWarp prst="textNoShape">
              <a:avLst/>
            </a:prstTxWarp>
          </a:bodyPr>
          <a:lstStyle>
            <a:lvl1pPr algn="l" defTabSz="916733">
              <a:spcBef>
                <a:spcPct val="0"/>
              </a:spcBef>
              <a:buClrTx/>
              <a:buSzTx/>
              <a:buFontTx/>
              <a:buNone/>
              <a:defRPr smtClean="0"/>
            </a:lvl1pPr>
          </a:lstStyle>
          <a:p>
            <a:pPr>
              <a:defRPr/>
            </a:pPr>
            <a:r>
              <a:rPr lang="en-US" altLang="en-US"/>
              <a:t>Chris Cialek &amp; Nancy Rader</a:t>
            </a:r>
          </a:p>
        </p:txBody>
      </p:sp>
      <p:sp>
        <p:nvSpPr>
          <p:cNvPr id="41995" name="Rectangle 11"/>
          <p:cNvSpPr>
            <a:spLocks noGrp="1" noChangeArrowheads="1"/>
          </p:cNvSpPr>
          <p:nvPr>
            <p:ph type="sldNum" sz="quarter" idx="5"/>
          </p:nvPr>
        </p:nvSpPr>
        <p:spPr bwMode="auto">
          <a:xfrm>
            <a:off x="3971386" y="8831261"/>
            <a:ext cx="3037413" cy="463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75" tIns="45837" rIns="91675" bIns="45837" numCol="1" anchor="b" anchorCtr="0" compatLnSpc="1">
            <a:prstTxWarp prst="textNoShape">
              <a:avLst/>
            </a:prstTxWarp>
          </a:bodyPr>
          <a:lstStyle>
            <a:lvl1pPr algn="r" defTabSz="916733">
              <a:spcBef>
                <a:spcPct val="0"/>
              </a:spcBef>
              <a:buClrTx/>
              <a:buSzTx/>
              <a:buFontTx/>
              <a:buNone/>
              <a:defRPr smtClean="0"/>
            </a:lvl1pPr>
          </a:lstStyle>
          <a:p>
            <a:pPr>
              <a:defRPr/>
            </a:pPr>
            <a:fld id="{FCF5A009-3BD6-4628-A12B-A498A3D2E324}" type="slidenum">
              <a:rPr lang="en-US" altLang="en-US"/>
              <a:pPr>
                <a:defRPr/>
              </a:pPr>
              <a:t>‹#›</a:t>
            </a:fld>
            <a:endParaRPr lang="en-US" altLang="en-US"/>
          </a:p>
        </p:txBody>
      </p:sp>
    </p:spTree>
    <p:extLst>
      <p:ext uri="{BB962C8B-B14F-4D97-AF65-F5344CB8AC3E}">
        <p14:creationId xmlns:p14="http://schemas.microsoft.com/office/powerpoint/2010/main" val="1678757684"/>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8"/>
          <p:cNvSpPr>
            <a:spLocks noGrp="1" noChangeArrowheads="1"/>
          </p:cNvSpPr>
          <p:nvPr>
            <p:ph type="hdr" sz="quarter"/>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r>
              <a:rPr lang="en-US" altLang="en-US"/>
              <a:t>LMIC Metadata Workshop, 2001</a:t>
            </a:r>
          </a:p>
        </p:txBody>
      </p:sp>
      <p:sp>
        <p:nvSpPr>
          <p:cNvPr id="71683" name="Rectangle 9"/>
          <p:cNvSpPr>
            <a:spLocks noGrp="1" noChangeArrowheads="1"/>
          </p:cNvSpPr>
          <p:nvPr>
            <p:ph type="dt" sz="quarter" idx="1"/>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r>
              <a:rPr lang="en-US" altLang="en-US"/>
              <a:t>12/14/01</a:t>
            </a:r>
          </a:p>
        </p:txBody>
      </p:sp>
      <p:sp>
        <p:nvSpPr>
          <p:cNvPr id="71684" name="Rectangle 10"/>
          <p:cNvSpPr>
            <a:spLocks noGrp="1" noChangeArrowheads="1"/>
          </p:cNvSpPr>
          <p:nvPr>
            <p:ph type="ftr" sz="quarter" idx="4"/>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r>
              <a:rPr lang="en-US" altLang="en-US"/>
              <a:t>Chris Cialek &amp; Nancy Rader</a:t>
            </a:r>
          </a:p>
        </p:txBody>
      </p:sp>
      <p:sp>
        <p:nvSpPr>
          <p:cNvPr id="71685" name="Rectangle 11"/>
          <p:cNvSpPr>
            <a:spLocks noGrp="1" noChangeArrowheads="1"/>
          </p:cNvSpPr>
          <p:nvPr>
            <p:ph type="sldNum" sz="quarter" idx="5"/>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fld id="{0203F3D9-BE5A-4312-B62F-0EB982BAEDBD}" type="slidenum">
              <a:rPr lang="en-US" altLang="en-US"/>
              <a:pPr/>
              <a:t>1</a:t>
            </a:fld>
            <a:endParaRPr lang="en-US" altLang="en-US"/>
          </a:p>
        </p:txBody>
      </p:sp>
      <p:sp>
        <p:nvSpPr>
          <p:cNvPr id="71686" name="Rectangle 2"/>
          <p:cNvSpPr>
            <a:spLocks noChangeArrowheads="1" noTextEdit="1"/>
          </p:cNvSpPr>
          <p:nvPr>
            <p:ph type="sldImg"/>
          </p:nvPr>
        </p:nvSpPr>
        <p:spPr>
          <a:ln/>
        </p:spPr>
      </p:sp>
      <p:sp>
        <p:nvSpPr>
          <p:cNvPr id="71687" name="Rectangle 3"/>
          <p:cNvSpPr>
            <a:spLocks noGrp="1" noChangeArrowheads="1"/>
          </p:cNvSpPr>
          <p:nvPr>
            <p:ph type="body" idx="1"/>
          </p:nvPr>
        </p:nvSpPr>
        <p:spPr>
          <a:xfrm>
            <a:off x="930769" y="4403643"/>
            <a:ext cx="5121629" cy="276526"/>
          </a:xfrm>
          <a:noFill/>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8"/>
          <p:cNvSpPr>
            <a:spLocks noGrp="1" noChangeArrowheads="1"/>
          </p:cNvSpPr>
          <p:nvPr>
            <p:ph type="hdr" sz="quarter"/>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r>
              <a:rPr lang="en-US" altLang="en-US"/>
              <a:t>LMIC Metadata Workshop, 2001</a:t>
            </a:r>
          </a:p>
        </p:txBody>
      </p:sp>
      <p:sp>
        <p:nvSpPr>
          <p:cNvPr id="81923" name="Rectangle 9"/>
          <p:cNvSpPr>
            <a:spLocks noGrp="1" noChangeArrowheads="1"/>
          </p:cNvSpPr>
          <p:nvPr>
            <p:ph type="dt" sz="quarter" idx="1"/>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r>
              <a:rPr lang="en-US" altLang="en-US"/>
              <a:t>12/14/01</a:t>
            </a:r>
          </a:p>
        </p:txBody>
      </p:sp>
      <p:sp>
        <p:nvSpPr>
          <p:cNvPr id="81924" name="Rectangle 10"/>
          <p:cNvSpPr>
            <a:spLocks noGrp="1" noChangeArrowheads="1"/>
          </p:cNvSpPr>
          <p:nvPr>
            <p:ph type="ftr" sz="quarter" idx="4"/>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r>
              <a:rPr lang="en-US" altLang="en-US"/>
              <a:t>Chris Cialek &amp; Nancy Rader</a:t>
            </a:r>
          </a:p>
        </p:txBody>
      </p:sp>
      <p:sp>
        <p:nvSpPr>
          <p:cNvPr id="81925" name="Rectangle 11"/>
          <p:cNvSpPr>
            <a:spLocks noGrp="1" noChangeArrowheads="1"/>
          </p:cNvSpPr>
          <p:nvPr>
            <p:ph type="sldNum" sz="quarter" idx="5"/>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fld id="{1A9175DF-ACAE-4BA2-887C-820104FB7E19}" type="slidenum">
              <a:rPr lang="en-US" altLang="en-US"/>
              <a:pPr/>
              <a:t>51</a:t>
            </a:fld>
            <a:endParaRPr lang="en-US" altLang="en-US"/>
          </a:p>
        </p:txBody>
      </p:sp>
      <p:sp>
        <p:nvSpPr>
          <p:cNvPr id="81926" name="Rectangle 2"/>
          <p:cNvSpPr>
            <a:spLocks noChangeArrowheads="1" noTextEdit="1"/>
          </p:cNvSpPr>
          <p:nvPr>
            <p:ph type="sldImg"/>
          </p:nvPr>
        </p:nvSpPr>
        <p:spPr>
          <a:ln/>
        </p:spPr>
      </p:sp>
      <p:sp>
        <p:nvSpPr>
          <p:cNvPr id="81927" name="Rectangle 3"/>
          <p:cNvSpPr>
            <a:spLocks noGrp="1" noChangeArrowheads="1"/>
          </p:cNvSpPr>
          <p:nvPr>
            <p:ph type="body" idx="1"/>
          </p:nvPr>
        </p:nvSpPr>
        <p:spPr>
          <a:xfrm>
            <a:off x="930769" y="4403642"/>
            <a:ext cx="5121629" cy="278847"/>
          </a:xfrm>
          <a:noFill/>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8"/>
          <p:cNvSpPr>
            <a:spLocks noGrp="1" noChangeArrowheads="1"/>
          </p:cNvSpPr>
          <p:nvPr>
            <p:ph type="hdr" sz="quarter"/>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r>
              <a:rPr lang="en-US" altLang="en-US"/>
              <a:t>LMIC Metadata Workshop, 2001</a:t>
            </a:r>
          </a:p>
        </p:txBody>
      </p:sp>
      <p:sp>
        <p:nvSpPr>
          <p:cNvPr id="82947" name="Rectangle 9"/>
          <p:cNvSpPr>
            <a:spLocks noGrp="1" noChangeArrowheads="1"/>
          </p:cNvSpPr>
          <p:nvPr>
            <p:ph type="dt" sz="quarter" idx="1"/>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r>
              <a:rPr lang="en-US" altLang="en-US"/>
              <a:t>12/14/01</a:t>
            </a:r>
          </a:p>
        </p:txBody>
      </p:sp>
      <p:sp>
        <p:nvSpPr>
          <p:cNvPr id="82948" name="Rectangle 10"/>
          <p:cNvSpPr>
            <a:spLocks noGrp="1" noChangeArrowheads="1"/>
          </p:cNvSpPr>
          <p:nvPr>
            <p:ph type="ftr" sz="quarter" idx="4"/>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r>
              <a:rPr lang="en-US" altLang="en-US"/>
              <a:t>Chris Cialek &amp; Nancy Rader</a:t>
            </a:r>
          </a:p>
        </p:txBody>
      </p:sp>
      <p:sp>
        <p:nvSpPr>
          <p:cNvPr id="82949" name="Rectangle 11"/>
          <p:cNvSpPr>
            <a:spLocks noGrp="1" noChangeArrowheads="1"/>
          </p:cNvSpPr>
          <p:nvPr>
            <p:ph type="sldNum" sz="quarter" idx="5"/>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fld id="{413269C7-0D75-4571-9BFD-F0FB5A94D356}" type="slidenum">
              <a:rPr lang="en-US" altLang="en-US"/>
              <a:pPr/>
              <a:t>52</a:t>
            </a:fld>
            <a:endParaRPr lang="en-US" altLang="en-US"/>
          </a:p>
        </p:txBody>
      </p:sp>
      <p:sp>
        <p:nvSpPr>
          <p:cNvPr id="82950" name="Rectangle 2"/>
          <p:cNvSpPr>
            <a:spLocks noChangeArrowheads="1" noTextEdit="1"/>
          </p:cNvSpPr>
          <p:nvPr>
            <p:ph type="sldImg"/>
          </p:nvPr>
        </p:nvSpPr>
        <p:spPr>
          <a:ln/>
        </p:spPr>
      </p:sp>
      <p:sp>
        <p:nvSpPr>
          <p:cNvPr id="82951" name="Rectangle 3"/>
          <p:cNvSpPr>
            <a:spLocks noGrp="1" noChangeArrowheads="1"/>
          </p:cNvSpPr>
          <p:nvPr>
            <p:ph type="body" idx="1"/>
          </p:nvPr>
        </p:nvSpPr>
        <p:spPr>
          <a:xfrm>
            <a:off x="930769" y="4403642"/>
            <a:ext cx="5121629" cy="278847"/>
          </a:xfrm>
          <a:noFill/>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8"/>
          <p:cNvSpPr>
            <a:spLocks noGrp="1" noChangeArrowheads="1"/>
          </p:cNvSpPr>
          <p:nvPr>
            <p:ph type="hdr" sz="quarter"/>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r>
              <a:rPr lang="en-US" altLang="en-US"/>
              <a:t>LMIC Metadata Workshop, 2001</a:t>
            </a:r>
          </a:p>
        </p:txBody>
      </p:sp>
      <p:sp>
        <p:nvSpPr>
          <p:cNvPr id="83971" name="Rectangle 9"/>
          <p:cNvSpPr>
            <a:spLocks noGrp="1" noChangeArrowheads="1"/>
          </p:cNvSpPr>
          <p:nvPr>
            <p:ph type="dt" sz="quarter" idx="1"/>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r>
              <a:rPr lang="en-US" altLang="en-US"/>
              <a:t>12/14/01</a:t>
            </a:r>
          </a:p>
        </p:txBody>
      </p:sp>
      <p:sp>
        <p:nvSpPr>
          <p:cNvPr id="83972" name="Rectangle 10"/>
          <p:cNvSpPr>
            <a:spLocks noGrp="1" noChangeArrowheads="1"/>
          </p:cNvSpPr>
          <p:nvPr>
            <p:ph type="ftr" sz="quarter" idx="4"/>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r>
              <a:rPr lang="en-US" altLang="en-US"/>
              <a:t>Chris Cialek &amp; Nancy Rader</a:t>
            </a:r>
          </a:p>
        </p:txBody>
      </p:sp>
      <p:sp>
        <p:nvSpPr>
          <p:cNvPr id="83973" name="Rectangle 11"/>
          <p:cNvSpPr>
            <a:spLocks noGrp="1" noChangeArrowheads="1"/>
          </p:cNvSpPr>
          <p:nvPr>
            <p:ph type="sldNum" sz="quarter" idx="5"/>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fld id="{C0EB29F1-3EA1-4D38-B963-A230A08683CE}" type="slidenum">
              <a:rPr lang="en-US" altLang="en-US"/>
              <a:pPr/>
              <a:t>53</a:t>
            </a:fld>
            <a:endParaRPr lang="en-US" altLang="en-US"/>
          </a:p>
        </p:txBody>
      </p:sp>
      <p:sp>
        <p:nvSpPr>
          <p:cNvPr id="83974" name="Rectangle 2"/>
          <p:cNvSpPr>
            <a:spLocks noChangeArrowheads="1" noTextEdit="1"/>
          </p:cNvSpPr>
          <p:nvPr>
            <p:ph type="sldImg"/>
          </p:nvPr>
        </p:nvSpPr>
        <p:spPr>
          <a:ln/>
        </p:spPr>
      </p:sp>
      <p:sp>
        <p:nvSpPr>
          <p:cNvPr id="83975" name="Rectangle 3"/>
          <p:cNvSpPr>
            <a:spLocks noGrp="1" noChangeArrowheads="1"/>
          </p:cNvSpPr>
          <p:nvPr>
            <p:ph type="body" idx="1"/>
          </p:nvPr>
        </p:nvSpPr>
        <p:spPr>
          <a:xfrm>
            <a:off x="930769" y="4403642"/>
            <a:ext cx="5121629" cy="278847"/>
          </a:xfrm>
          <a:noFill/>
        </p:spPr>
        <p:txBody>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8"/>
          <p:cNvSpPr>
            <a:spLocks noGrp="1" noChangeArrowheads="1"/>
          </p:cNvSpPr>
          <p:nvPr>
            <p:ph type="hdr" sz="quarter"/>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r>
              <a:rPr lang="en-US" altLang="en-US"/>
              <a:t>LMIC Metadata Workshop, 2001</a:t>
            </a:r>
          </a:p>
        </p:txBody>
      </p:sp>
      <p:sp>
        <p:nvSpPr>
          <p:cNvPr id="84995" name="Rectangle 9"/>
          <p:cNvSpPr>
            <a:spLocks noGrp="1" noChangeArrowheads="1"/>
          </p:cNvSpPr>
          <p:nvPr>
            <p:ph type="dt" sz="quarter" idx="1"/>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r>
              <a:rPr lang="en-US" altLang="en-US"/>
              <a:t>12/14/01</a:t>
            </a:r>
          </a:p>
        </p:txBody>
      </p:sp>
      <p:sp>
        <p:nvSpPr>
          <p:cNvPr id="84996" name="Rectangle 10"/>
          <p:cNvSpPr>
            <a:spLocks noGrp="1" noChangeArrowheads="1"/>
          </p:cNvSpPr>
          <p:nvPr>
            <p:ph type="ftr" sz="quarter" idx="4"/>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r>
              <a:rPr lang="en-US" altLang="en-US"/>
              <a:t>Chris Cialek &amp; Nancy Rader</a:t>
            </a:r>
          </a:p>
        </p:txBody>
      </p:sp>
      <p:sp>
        <p:nvSpPr>
          <p:cNvPr id="84997" name="Rectangle 11"/>
          <p:cNvSpPr>
            <a:spLocks noGrp="1" noChangeArrowheads="1"/>
          </p:cNvSpPr>
          <p:nvPr>
            <p:ph type="sldNum" sz="quarter" idx="5"/>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fld id="{924C219C-D409-436C-8E0F-4DEE8DFAFBA5}" type="slidenum">
              <a:rPr lang="en-US" altLang="en-US"/>
              <a:pPr/>
              <a:t>54</a:t>
            </a:fld>
            <a:endParaRPr lang="en-US" altLang="en-US"/>
          </a:p>
        </p:txBody>
      </p:sp>
      <p:sp>
        <p:nvSpPr>
          <p:cNvPr id="84998" name="Rectangle 2"/>
          <p:cNvSpPr>
            <a:spLocks noChangeArrowheads="1" noTextEdit="1"/>
          </p:cNvSpPr>
          <p:nvPr>
            <p:ph type="sldImg"/>
          </p:nvPr>
        </p:nvSpPr>
        <p:spPr>
          <a:ln/>
        </p:spPr>
      </p:sp>
      <p:sp>
        <p:nvSpPr>
          <p:cNvPr id="84999" name="Rectangle 3"/>
          <p:cNvSpPr>
            <a:spLocks noGrp="1" noChangeArrowheads="1"/>
          </p:cNvSpPr>
          <p:nvPr>
            <p:ph type="body" idx="1"/>
          </p:nvPr>
        </p:nvSpPr>
        <p:spPr>
          <a:xfrm>
            <a:off x="930769" y="4403642"/>
            <a:ext cx="5121629" cy="278847"/>
          </a:xfrm>
          <a:noFill/>
        </p:spPr>
        <p:txBody>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8"/>
          <p:cNvSpPr>
            <a:spLocks noGrp="1" noChangeArrowheads="1"/>
          </p:cNvSpPr>
          <p:nvPr>
            <p:ph type="hdr" sz="quarter"/>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r>
              <a:rPr lang="en-US" altLang="en-US"/>
              <a:t>LMIC Metadata Workshop, 2001</a:t>
            </a:r>
          </a:p>
        </p:txBody>
      </p:sp>
      <p:sp>
        <p:nvSpPr>
          <p:cNvPr id="86019" name="Rectangle 9"/>
          <p:cNvSpPr>
            <a:spLocks noGrp="1" noChangeArrowheads="1"/>
          </p:cNvSpPr>
          <p:nvPr>
            <p:ph type="dt" sz="quarter" idx="1"/>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r>
              <a:rPr lang="en-US" altLang="en-US"/>
              <a:t>12/14/01</a:t>
            </a:r>
          </a:p>
        </p:txBody>
      </p:sp>
      <p:sp>
        <p:nvSpPr>
          <p:cNvPr id="86020" name="Rectangle 10"/>
          <p:cNvSpPr>
            <a:spLocks noGrp="1" noChangeArrowheads="1"/>
          </p:cNvSpPr>
          <p:nvPr>
            <p:ph type="ftr" sz="quarter" idx="4"/>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r>
              <a:rPr lang="en-US" altLang="en-US"/>
              <a:t>Chris Cialek &amp; Nancy Rader</a:t>
            </a:r>
          </a:p>
        </p:txBody>
      </p:sp>
      <p:sp>
        <p:nvSpPr>
          <p:cNvPr id="86021" name="Rectangle 11"/>
          <p:cNvSpPr>
            <a:spLocks noGrp="1" noChangeArrowheads="1"/>
          </p:cNvSpPr>
          <p:nvPr>
            <p:ph type="sldNum" sz="quarter" idx="5"/>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fld id="{FA74815A-EEEE-4D2E-BD59-F28B164089BB}" type="slidenum">
              <a:rPr lang="en-US" altLang="en-US"/>
              <a:pPr/>
              <a:t>55</a:t>
            </a:fld>
            <a:endParaRPr lang="en-US" altLang="en-US"/>
          </a:p>
        </p:txBody>
      </p:sp>
      <p:sp>
        <p:nvSpPr>
          <p:cNvPr id="86022" name="Rectangle 2"/>
          <p:cNvSpPr>
            <a:spLocks noChangeArrowheads="1" noTextEdit="1"/>
          </p:cNvSpPr>
          <p:nvPr>
            <p:ph type="sldImg"/>
          </p:nvPr>
        </p:nvSpPr>
        <p:spPr>
          <a:ln/>
        </p:spPr>
      </p:sp>
      <p:sp>
        <p:nvSpPr>
          <p:cNvPr id="86023" name="Rectangle 3"/>
          <p:cNvSpPr>
            <a:spLocks noGrp="1" noChangeArrowheads="1"/>
          </p:cNvSpPr>
          <p:nvPr>
            <p:ph type="body" idx="1"/>
          </p:nvPr>
        </p:nvSpPr>
        <p:spPr>
          <a:xfrm>
            <a:off x="930769" y="4403642"/>
            <a:ext cx="5121629" cy="278847"/>
          </a:xfrm>
          <a:noFill/>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8"/>
          <p:cNvSpPr>
            <a:spLocks noGrp="1" noChangeArrowheads="1"/>
          </p:cNvSpPr>
          <p:nvPr>
            <p:ph type="hdr" sz="quarter"/>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r>
              <a:rPr lang="en-US" altLang="en-US"/>
              <a:t>LMIC Metadata Workshop, 2001</a:t>
            </a:r>
          </a:p>
        </p:txBody>
      </p:sp>
      <p:sp>
        <p:nvSpPr>
          <p:cNvPr id="72707" name="Rectangle 9"/>
          <p:cNvSpPr>
            <a:spLocks noGrp="1" noChangeArrowheads="1"/>
          </p:cNvSpPr>
          <p:nvPr>
            <p:ph type="dt" sz="quarter" idx="1"/>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r>
              <a:rPr lang="en-US" altLang="en-US"/>
              <a:t>12/14/01</a:t>
            </a:r>
          </a:p>
        </p:txBody>
      </p:sp>
      <p:sp>
        <p:nvSpPr>
          <p:cNvPr id="72708" name="Rectangle 10"/>
          <p:cNvSpPr>
            <a:spLocks noGrp="1" noChangeArrowheads="1"/>
          </p:cNvSpPr>
          <p:nvPr>
            <p:ph type="ftr" sz="quarter" idx="4"/>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r>
              <a:rPr lang="en-US" altLang="en-US"/>
              <a:t>Chris Cialek &amp; Nancy Rader</a:t>
            </a:r>
          </a:p>
        </p:txBody>
      </p:sp>
      <p:sp>
        <p:nvSpPr>
          <p:cNvPr id="72709" name="Rectangle 11"/>
          <p:cNvSpPr>
            <a:spLocks noGrp="1" noChangeArrowheads="1"/>
          </p:cNvSpPr>
          <p:nvPr>
            <p:ph type="sldNum" sz="quarter" idx="5"/>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fld id="{BFC14E12-A3C6-4DAB-8EFE-E40164EE74F0}" type="slidenum">
              <a:rPr lang="en-US" altLang="en-US"/>
              <a:pPr/>
              <a:t>2</a:t>
            </a:fld>
            <a:endParaRPr lang="en-US" altLang="en-US"/>
          </a:p>
        </p:txBody>
      </p:sp>
      <p:sp>
        <p:nvSpPr>
          <p:cNvPr id="72710" name="Rectangle 2"/>
          <p:cNvSpPr>
            <a:spLocks noChangeArrowheads="1" noTextEdit="1"/>
          </p:cNvSpPr>
          <p:nvPr>
            <p:ph type="sldImg"/>
          </p:nvPr>
        </p:nvSpPr>
        <p:spPr>
          <a:xfrm>
            <a:off x="149225" y="1096963"/>
            <a:ext cx="2508250" cy="1881187"/>
          </a:xfrm>
          <a:ln/>
        </p:spPr>
      </p:sp>
      <p:sp>
        <p:nvSpPr>
          <p:cNvPr id="72711" name="Rectangle 3"/>
          <p:cNvSpPr>
            <a:spLocks noGrp="1" noChangeArrowheads="1"/>
          </p:cNvSpPr>
          <p:nvPr>
            <p:ph type="body" idx="1"/>
          </p:nvPr>
        </p:nvSpPr>
        <p:spPr>
          <a:xfrm>
            <a:off x="2958915" y="1019791"/>
            <a:ext cx="3817592" cy="2716964"/>
          </a:xfrm>
          <a:noFill/>
        </p:spPr>
        <p:txBody>
          <a:bodyPr lIns="93792" tIns="46896" rIns="93792" bIns="46896"/>
          <a:lstStyle/>
          <a:p>
            <a:r>
              <a:rPr lang="en-US" altLang="en-US" i="1" smtClean="0">
                <a:latin typeface="Swis721 Blk BT" pitchFamily="34" charset="0"/>
              </a:rPr>
              <a:t>Metadata refers to background information about something.</a:t>
            </a:r>
            <a:endParaRPr lang="en-US" altLang="en-US" smtClean="0"/>
          </a:p>
          <a:p>
            <a:r>
              <a:rPr lang="en-US" altLang="en-US" smtClean="0"/>
              <a:t>Metadata is just like the information you would learn on the labels of tuna and cat food. </a:t>
            </a:r>
          </a:p>
          <a:p>
            <a:r>
              <a:rPr lang="en-US" altLang="en-US" smtClean="0"/>
              <a:t>On the labels, you could learn everything about the can’s contents: the nutritional values of the food, the number of calories and fat grams, whether it contains preservatives, the weight, the company that packed it and its location, and more. </a:t>
            </a:r>
          </a:p>
          <a:p>
            <a:r>
              <a:rPr lang="en-US" altLang="en-US" smtClean="0"/>
              <a:t>Then you would use that information to make a decision about what to do with the contents of the can — whether to eat it yourself or feed it to your cat.</a:t>
            </a:r>
          </a:p>
          <a:p>
            <a:pPr>
              <a:spcAft>
                <a:spcPct val="50000"/>
              </a:spcAft>
            </a:pPr>
            <a:r>
              <a:rPr lang="en-US" altLang="en-US" smtClean="0"/>
              <a:t>The labels on the cans contain the metadata.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8"/>
          <p:cNvSpPr>
            <a:spLocks noGrp="1" noChangeArrowheads="1"/>
          </p:cNvSpPr>
          <p:nvPr>
            <p:ph type="hdr" sz="quarter"/>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r>
              <a:rPr lang="en-US" altLang="en-US"/>
              <a:t>LMIC Metadata Workshop, 2001</a:t>
            </a:r>
          </a:p>
        </p:txBody>
      </p:sp>
      <p:sp>
        <p:nvSpPr>
          <p:cNvPr id="73731" name="Rectangle 9"/>
          <p:cNvSpPr>
            <a:spLocks noGrp="1" noChangeArrowheads="1"/>
          </p:cNvSpPr>
          <p:nvPr>
            <p:ph type="dt" sz="quarter" idx="1"/>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r>
              <a:rPr lang="en-US" altLang="en-US"/>
              <a:t>12/14/01</a:t>
            </a:r>
          </a:p>
        </p:txBody>
      </p:sp>
      <p:sp>
        <p:nvSpPr>
          <p:cNvPr id="73732" name="Rectangle 10"/>
          <p:cNvSpPr>
            <a:spLocks noGrp="1" noChangeArrowheads="1"/>
          </p:cNvSpPr>
          <p:nvPr>
            <p:ph type="ftr" sz="quarter" idx="4"/>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r>
              <a:rPr lang="en-US" altLang="en-US"/>
              <a:t>Chris Cialek &amp; Nancy Rader</a:t>
            </a:r>
          </a:p>
        </p:txBody>
      </p:sp>
      <p:sp>
        <p:nvSpPr>
          <p:cNvPr id="73733" name="Rectangle 11"/>
          <p:cNvSpPr>
            <a:spLocks noGrp="1" noChangeArrowheads="1"/>
          </p:cNvSpPr>
          <p:nvPr>
            <p:ph type="sldNum" sz="quarter" idx="5"/>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fld id="{CDF6255B-B02E-4A9C-ACFD-07EE3B6ECABA}" type="slidenum">
              <a:rPr lang="en-US" altLang="en-US"/>
              <a:pPr/>
              <a:t>3</a:t>
            </a:fld>
            <a:endParaRPr lang="en-US" altLang="en-US"/>
          </a:p>
        </p:txBody>
      </p:sp>
      <p:sp>
        <p:nvSpPr>
          <p:cNvPr id="73734" name="Rectangle 2"/>
          <p:cNvSpPr>
            <a:spLocks noChangeArrowheads="1" noTextEdit="1"/>
          </p:cNvSpPr>
          <p:nvPr>
            <p:ph type="sldImg"/>
          </p:nvPr>
        </p:nvSpPr>
        <p:spPr>
          <a:ln/>
        </p:spPr>
      </p:sp>
      <p:sp>
        <p:nvSpPr>
          <p:cNvPr id="73735" name="Rectangle 3"/>
          <p:cNvSpPr>
            <a:spLocks noGrp="1" noChangeArrowheads="1"/>
          </p:cNvSpPr>
          <p:nvPr>
            <p:ph type="body" idx="1"/>
          </p:nvPr>
        </p:nvSpPr>
        <p:spPr>
          <a:xfrm>
            <a:off x="930769" y="4403643"/>
            <a:ext cx="5121629" cy="276526"/>
          </a:xfrm>
          <a:noFill/>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8"/>
          <p:cNvSpPr>
            <a:spLocks noGrp="1" noChangeArrowheads="1"/>
          </p:cNvSpPr>
          <p:nvPr>
            <p:ph type="hdr" sz="quarter"/>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r>
              <a:rPr lang="en-US" altLang="en-US"/>
              <a:t>LMIC Metadata Workshop, 2001</a:t>
            </a:r>
          </a:p>
        </p:txBody>
      </p:sp>
      <p:sp>
        <p:nvSpPr>
          <p:cNvPr id="74755" name="Rectangle 9"/>
          <p:cNvSpPr>
            <a:spLocks noGrp="1" noChangeArrowheads="1"/>
          </p:cNvSpPr>
          <p:nvPr>
            <p:ph type="dt" sz="quarter" idx="1"/>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r>
              <a:rPr lang="en-US" altLang="en-US"/>
              <a:t>12/14/01</a:t>
            </a:r>
          </a:p>
        </p:txBody>
      </p:sp>
      <p:sp>
        <p:nvSpPr>
          <p:cNvPr id="74756" name="Rectangle 10"/>
          <p:cNvSpPr>
            <a:spLocks noGrp="1" noChangeArrowheads="1"/>
          </p:cNvSpPr>
          <p:nvPr>
            <p:ph type="ftr" sz="quarter" idx="4"/>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r>
              <a:rPr lang="en-US" altLang="en-US"/>
              <a:t>Chris Cialek &amp; Nancy Rader</a:t>
            </a:r>
          </a:p>
        </p:txBody>
      </p:sp>
      <p:sp>
        <p:nvSpPr>
          <p:cNvPr id="74757" name="Rectangle 11"/>
          <p:cNvSpPr>
            <a:spLocks noGrp="1" noChangeArrowheads="1"/>
          </p:cNvSpPr>
          <p:nvPr>
            <p:ph type="sldNum" sz="quarter" idx="5"/>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fld id="{C6827EA1-D5D4-434A-A7C2-0AA7F4202AB6}" type="slidenum">
              <a:rPr lang="en-US" altLang="en-US"/>
              <a:pPr/>
              <a:t>6</a:t>
            </a:fld>
            <a:endParaRPr lang="en-US" altLang="en-US"/>
          </a:p>
        </p:txBody>
      </p:sp>
      <p:sp>
        <p:nvSpPr>
          <p:cNvPr id="74758" name="Rectangle 2"/>
          <p:cNvSpPr>
            <a:spLocks noChangeArrowheads="1" noTextEdit="1"/>
          </p:cNvSpPr>
          <p:nvPr>
            <p:ph type="sldImg"/>
          </p:nvPr>
        </p:nvSpPr>
        <p:spPr>
          <a:ln/>
        </p:spPr>
      </p:sp>
      <p:sp>
        <p:nvSpPr>
          <p:cNvPr id="74759" name="Rectangle 3"/>
          <p:cNvSpPr>
            <a:spLocks noGrp="1" noChangeArrowheads="1"/>
          </p:cNvSpPr>
          <p:nvPr>
            <p:ph type="body" idx="1"/>
          </p:nvPr>
        </p:nvSpPr>
        <p:spPr>
          <a:xfrm>
            <a:off x="930769" y="4403643"/>
            <a:ext cx="5121629" cy="276526"/>
          </a:xfrm>
          <a:noFill/>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8"/>
          <p:cNvSpPr>
            <a:spLocks noGrp="1" noChangeArrowheads="1"/>
          </p:cNvSpPr>
          <p:nvPr>
            <p:ph type="hdr" sz="quarter"/>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r>
              <a:rPr lang="en-US" altLang="en-US"/>
              <a:t>LMIC Metadata Workshop, 2001</a:t>
            </a:r>
          </a:p>
        </p:txBody>
      </p:sp>
      <p:sp>
        <p:nvSpPr>
          <p:cNvPr id="75779" name="Rectangle 9"/>
          <p:cNvSpPr>
            <a:spLocks noGrp="1" noChangeArrowheads="1"/>
          </p:cNvSpPr>
          <p:nvPr>
            <p:ph type="dt" sz="quarter" idx="1"/>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r>
              <a:rPr lang="en-US" altLang="en-US"/>
              <a:t>12/14/01</a:t>
            </a:r>
          </a:p>
        </p:txBody>
      </p:sp>
      <p:sp>
        <p:nvSpPr>
          <p:cNvPr id="75780" name="Rectangle 10"/>
          <p:cNvSpPr>
            <a:spLocks noGrp="1" noChangeArrowheads="1"/>
          </p:cNvSpPr>
          <p:nvPr>
            <p:ph type="ftr" sz="quarter" idx="4"/>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r>
              <a:rPr lang="en-US" altLang="en-US"/>
              <a:t>Chris Cialek &amp; Nancy Rader</a:t>
            </a:r>
          </a:p>
        </p:txBody>
      </p:sp>
      <p:sp>
        <p:nvSpPr>
          <p:cNvPr id="75781" name="Rectangle 11"/>
          <p:cNvSpPr>
            <a:spLocks noGrp="1" noChangeArrowheads="1"/>
          </p:cNvSpPr>
          <p:nvPr>
            <p:ph type="sldNum" sz="quarter" idx="5"/>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fld id="{9564D9B5-5D21-4F52-9D33-014A79AE2604}" type="slidenum">
              <a:rPr lang="en-US" altLang="en-US"/>
              <a:pPr/>
              <a:t>9</a:t>
            </a:fld>
            <a:endParaRPr lang="en-US" altLang="en-US"/>
          </a:p>
        </p:txBody>
      </p:sp>
      <p:sp>
        <p:nvSpPr>
          <p:cNvPr id="75782" name="Rectangle 2"/>
          <p:cNvSpPr>
            <a:spLocks noChangeArrowheads="1" noTextEdit="1"/>
          </p:cNvSpPr>
          <p:nvPr>
            <p:ph type="sldImg"/>
          </p:nvPr>
        </p:nvSpPr>
        <p:spPr>
          <a:xfrm>
            <a:off x="149225" y="1096963"/>
            <a:ext cx="2508250" cy="1881187"/>
          </a:xfrm>
          <a:ln/>
        </p:spPr>
      </p:sp>
      <p:sp>
        <p:nvSpPr>
          <p:cNvPr id="75783" name="Rectangle 3"/>
          <p:cNvSpPr>
            <a:spLocks noGrp="1" noChangeArrowheads="1"/>
          </p:cNvSpPr>
          <p:nvPr>
            <p:ph type="body" idx="1"/>
          </p:nvPr>
        </p:nvSpPr>
        <p:spPr>
          <a:xfrm>
            <a:off x="2958915" y="1019791"/>
            <a:ext cx="3817592" cy="3381762"/>
          </a:xfrm>
          <a:noFill/>
        </p:spPr>
        <p:txBody>
          <a:bodyPr lIns="93792" tIns="46896" rIns="93792" bIns="46896"/>
          <a:lstStyle/>
          <a:p>
            <a:r>
              <a:rPr lang="en-US" altLang="en-US" smtClean="0"/>
              <a:t>We often use metadata without even knowing it.</a:t>
            </a:r>
          </a:p>
          <a:p>
            <a:r>
              <a:rPr lang="en-US" altLang="en-US" smtClean="0"/>
              <a:t>When you go to a library, how do you pick out a book about a particular subject you’re interested in?</a:t>
            </a:r>
          </a:p>
          <a:p>
            <a:r>
              <a:rPr lang="en-US" altLang="en-US" smtClean="0"/>
              <a:t>In the past, you would have searched manually through a card catalog system to find what you were looking for. Now, you probably use a computer-based search engine to more quickly find what you’re looking for.</a:t>
            </a:r>
          </a:p>
          <a:p>
            <a:r>
              <a:rPr lang="en-US" altLang="en-US" smtClean="0"/>
              <a:t>In either case, your search consists of looking through a list of titles, publication dates, abstracts, and other pertinent information that you can use to decide whether the publications you find are the ones you need.</a:t>
            </a:r>
          </a:p>
          <a:p>
            <a:r>
              <a:rPr lang="en-US" altLang="en-US" smtClean="0"/>
              <a:t>Consequently, without even knowing it, many people already rely on metadata to find what they need in their daily lives.</a:t>
            </a:r>
          </a:p>
          <a:p>
            <a:pPr marL="230383" lvl="1" indent="-115192"/>
            <a:endParaRPr lang="en-US" altLang="en-US" smtClean="0"/>
          </a:p>
          <a:p>
            <a:pPr>
              <a:spcAft>
                <a:spcPct val="50000"/>
              </a:spcAft>
            </a:pPr>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8"/>
          <p:cNvSpPr>
            <a:spLocks noGrp="1" noChangeArrowheads="1"/>
          </p:cNvSpPr>
          <p:nvPr>
            <p:ph type="hdr" sz="quarter"/>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r>
              <a:rPr lang="en-US" altLang="en-US"/>
              <a:t>LMIC Metadata Workshop, 2001</a:t>
            </a:r>
          </a:p>
        </p:txBody>
      </p:sp>
      <p:sp>
        <p:nvSpPr>
          <p:cNvPr id="76803" name="Rectangle 9"/>
          <p:cNvSpPr>
            <a:spLocks noGrp="1" noChangeArrowheads="1"/>
          </p:cNvSpPr>
          <p:nvPr>
            <p:ph type="dt" sz="quarter" idx="1"/>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r>
              <a:rPr lang="en-US" altLang="en-US"/>
              <a:t>12/14/01</a:t>
            </a:r>
          </a:p>
        </p:txBody>
      </p:sp>
      <p:sp>
        <p:nvSpPr>
          <p:cNvPr id="76804" name="Rectangle 10"/>
          <p:cNvSpPr>
            <a:spLocks noGrp="1" noChangeArrowheads="1"/>
          </p:cNvSpPr>
          <p:nvPr>
            <p:ph type="ftr" sz="quarter" idx="4"/>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r>
              <a:rPr lang="en-US" altLang="en-US"/>
              <a:t>Chris Cialek &amp; Nancy Rader</a:t>
            </a:r>
          </a:p>
        </p:txBody>
      </p:sp>
      <p:sp>
        <p:nvSpPr>
          <p:cNvPr id="76805" name="Rectangle 11"/>
          <p:cNvSpPr>
            <a:spLocks noGrp="1" noChangeArrowheads="1"/>
          </p:cNvSpPr>
          <p:nvPr>
            <p:ph type="sldNum" sz="quarter" idx="5"/>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fld id="{0429CDE1-8E1D-47C8-B202-BABBD189589F}" type="slidenum">
              <a:rPr lang="en-US" altLang="en-US"/>
              <a:pPr/>
              <a:t>11</a:t>
            </a:fld>
            <a:endParaRPr lang="en-US" altLang="en-US"/>
          </a:p>
        </p:txBody>
      </p:sp>
      <p:sp>
        <p:nvSpPr>
          <p:cNvPr id="76806" name="Rectangle 2"/>
          <p:cNvSpPr>
            <a:spLocks noChangeArrowheads="1" noTextEdit="1"/>
          </p:cNvSpPr>
          <p:nvPr>
            <p:ph type="sldImg"/>
          </p:nvPr>
        </p:nvSpPr>
        <p:spPr>
          <a:ln/>
        </p:spPr>
      </p:sp>
      <p:sp>
        <p:nvSpPr>
          <p:cNvPr id="76807" name="Rectangle 3"/>
          <p:cNvSpPr>
            <a:spLocks noGrp="1" noChangeArrowheads="1"/>
          </p:cNvSpPr>
          <p:nvPr>
            <p:ph type="body" idx="1"/>
          </p:nvPr>
        </p:nvSpPr>
        <p:spPr>
          <a:xfrm>
            <a:off x="930769" y="4403642"/>
            <a:ext cx="5121629" cy="1954865"/>
          </a:xfrm>
          <a:noFill/>
        </p:spPr>
        <p:txBody>
          <a:bodyPr/>
          <a:lstStyle/>
          <a:p>
            <a:pPr lvl="1"/>
            <a:r>
              <a:rPr lang="en-US" altLang="en-US" smtClean="0">
                <a:latin typeface="Arial" charset="0"/>
              </a:rPr>
              <a:t>Established by the FGDC </a:t>
            </a:r>
          </a:p>
          <a:p>
            <a:pPr lvl="1"/>
            <a:r>
              <a:rPr lang="en-US" altLang="en-US" smtClean="0">
                <a:latin typeface="Arial" charset="0"/>
              </a:rPr>
              <a:t>v1.0 in 1994, v2.0 approved 1998</a:t>
            </a:r>
          </a:p>
          <a:p>
            <a:pPr lvl="1"/>
            <a:r>
              <a:rPr lang="en-US" altLang="en-US" smtClean="0">
                <a:latin typeface="Arial" charset="0"/>
              </a:rPr>
              <a:t>Structured, thorough, complex</a:t>
            </a:r>
          </a:p>
          <a:p>
            <a:pPr lvl="1"/>
            <a:r>
              <a:rPr lang="en-US" altLang="en-US" smtClean="0">
                <a:latin typeface="Arial" charset="0"/>
              </a:rPr>
              <a:t>Foundation standard for the NSDI</a:t>
            </a:r>
          </a:p>
          <a:p>
            <a:pPr lvl="1"/>
            <a:r>
              <a:rPr lang="en-US" altLang="en-US" smtClean="0">
                <a:latin typeface="Arial" charset="0"/>
              </a:rPr>
              <a:t>“Mandatory” for federal agencies</a:t>
            </a:r>
          </a:p>
          <a:p>
            <a:pPr lvl="1"/>
            <a:r>
              <a:rPr lang="en-US" altLang="en-US" smtClean="0">
                <a:latin typeface="Arial" charset="0"/>
              </a:rPr>
              <a:t>Entire GIS data user community encouraged to use</a:t>
            </a:r>
          </a:p>
          <a:p>
            <a:pPr lvl="1"/>
            <a:r>
              <a:rPr lang="en-US" altLang="en-US" smtClean="0">
                <a:latin typeface="Arial" charset="0"/>
              </a:rPr>
              <a:t>www.fgdc.gov/metadata/contstan.html</a:t>
            </a:r>
          </a:p>
          <a:p>
            <a:endParaRPr lang="en-US"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8"/>
          <p:cNvSpPr>
            <a:spLocks noGrp="1" noChangeArrowheads="1"/>
          </p:cNvSpPr>
          <p:nvPr>
            <p:ph type="hdr" sz="quarter"/>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r>
              <a:rPr lang="en-US" altLang="en-US"/>
              <a:t>LMIC Metadata Workshop, 2001</a:t>
            </a:r>
          </a:p>
        </p:txBody>
      </p:sp>
      <p:sp>
        <p:nvSpPr>
          <p:cNvPr id="77827" name="Rectangle 9"/>
          <p:cNvSpPr>
            <a:spLocks noGrp="1" noChangeArrowheads="1"/>
          </p:cNvSpPr>
          <p:nvPr>
            <p:ph type="dt" sz="quarter" idx="1"/>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r>
              <a:rPr lang="en-US" altLang="en-US"/>
              <a:t>12/14/01</a:t>
            </a:r>
          </a:p>
        </p:txBody>
      </p:sp>
      <p:sp>
        <p:nvSpPr>
          <p:cNvPr id="77828" name="Rectangle 10"/>
          <p:cNvSpPr>
            <a:spLocks noGrp="1" noChangeArrowheads="1"/>
          </p:cNvSpPr>
          <p:nvPr>
            <p:ph type="ftr" sz="quarter" idx="4"/>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r>
              <a:rPr lang="en-US" altLang="en-US"/>
              <a:t>Chris Cialek &amp; Nancy Rader</a:t>
            </a:r>
          </a:p>
        </p:txBody>
      </p:sp>
      <p:sp>
        <p:nvSpPr>
          <p:cNvPr id="77829" name="Rectangle 11"/>
          <p:cNvSpPr>
            <a:spLocks noGrp="1" noChangeArrowheads="1"/>
          </p:cNvSpPr>
          <p:nvPr>
            <p:ph type="sldNum" sz="quarter" idx="5"/>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fld id="{7585A26E-97E0-41D3-BC8E-730AB6D46521}" type="slidenum">
              <a:rPr lang="en-US" altLang="en-US"/>
              <a:pPr/>
              <a:t>12</a:t>
            </a:fld>
            <a:endParaRPr lang="en-US" altLang="en-US"/>
          </a:p>
        </p:txBody>
      </p:sp>
      <p:sp>
        <p:nvSpPr>
          <p:cNvPr id="77830" name="Rectangle 2"/>
          <p:cNvSpPr>
            <a:spLocks noChangeArrowheads="1" noTextEdit="1"/>
          </p:cNvSpPr>
          <p:nvPr>
            <p:ph type="sldImg"/>
          </p:nvPr>
        </p:nvSpPr>
        <p:spPr>
          <a:ln/>
        </p:spPr>
      </p:sp>
      <p:sp>
        <p:nvSpPr>
          <p:cNvPr id="77831" name="Rectangle 3"/>
          <p:cNvSpPr>
            <a:spLocks noGrp="1" noChangeArrowheads="1"/>
          </p:cNvSpPr>
          <p:nvPr>
            <p:ph type="body" idx="1"/>
          </p:nvPr>
        </p:nvSpPr>
        <p:spPr>
          <a:xfrm>
            <a:off x="930769" y="4403643"/>
            <a:ext cx="5121629" cy="276526"/>
          </a:xfrm>
          <a:noFill/>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8"/>
          <p:cNvSpPr>
            <a:spLocks noGrp="1" noChangeArrowheads="1"/>
          </p:cNvSpPr>
          <p:nvPr>
            <p:ph type="hdr" sz="quarter"/>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r>
              <a:rPr lang="en-US" altLang="en-US"/>
              <a:t>LMIC Metadata Workshop, 2001</a:t>
            </a:r>
          </a:p>
        </p:txBody>
      </p:sp>
      <p:sp>
        <p:nvSpPr>
          <p:cNvPr id="78851" name="Rectangle 9"/>
          <p:cNvSpPr>
            <a:spLocks noGrp="1" noChangeArrowheads="1"/>
          </p:cNvSpPr>
          <p:nvPr>
            <p:ph type="dt" sz="quarter" idx="1"/>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r>
              <a:rPr lang="en-US" altLang="en-US"/>
              <a:t>12/14/01</a:t>
            </a:r>
          </a:p>
        </p:txBody>
      </p:sp>
      <p:sp>
        <p:nvSpPr>
          <p:cNvPr id="78852" name="Rectangle 10"/>
          <p:cNvSpPr>
            <a:spLocks noGrp="1" noChangeArrowheads="1"/>
          </p:cNvSpPr>
          <p:nvPr>
            <p:ph type="ftr" sz="quarter" idx="4"/>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r>
              <a:rPr lang="en-US" altLang="en-US"/>
              <a:t>Chris Cialek &amp; Nancy Rader</a:t>
            </a:r>
          </a:p>
        </p:txBody>
      </p:sp>
      <p:sp>
        <p:nvSpPr>
          <p:cNvPr id="78853" name="Rectangle 11"/>
          <p:cNvSpPr>
            <a:spLocks noGrp="1" noChangeArrowheads="1"/>
          </p:cNvSpPr>
          <p:nvPr>
            <p:ph type="sldNum" sz="quarter" idx="5"/>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fld id="{0B97BC35-E7A4-452E-A3F6-671E0F65ED98}" type="slidenum">
              <a:rPr lang="en-US" altLang="en-US"/>
              <a:pPr/>
              <a:t>13</a:t>
            </a:fld>
            <a:endParaRPr lang="en-US" altLang="en-US"/>
          </a:p>
        </p:txBody>
      </p:sp>
      <p:sp>
        <p:nvSpPr>
          <p:cNvPr id="78854" name="Rectangle 2"/>
          <p:cNvSpPr>
            <a:spLocks noChangeArrowheads="1" noTextEdit="1"/>
          </p:cNvSpPr>
          <p:nvPr>
            <p:ph type="sldImg"/>
          </p:nvPr>
        </p:nvSpPr>
        <p:spPr>
          <a:ln/>
        </p:spPr>
      </p:sp>
      <p:sp>
        <p:nvSpPr>
          <p:cNvPr id="78855" name="Rectangle 3"/>
          <p:cNvSpPr>
            <a:spLocks noGrp="1" noChangeArrowheads="1"/>
          </p:cNvSpPr>
          <p:nvPr>
            <p:ph type="body" idx="1"/>
          </p:nvPr>
        </p:nvSpPr>
        <p:spPr>
          <a:xfrm>
            <a:off x="930769" y="4403643"/>
            <a:ext cx="5121629" cy="1475339"/>
          </a:xfrm>
          <a:noFill/>
        </p:spPr>
        <p:txBody>
          <a:bodyPr/>
          <a:lstStyle/>
          <a:p>
            <a:pPr lvl="1"/>
            <a:r>
              <a:rPr lang="en-US" altLang="en-US" smtClean="0"/>
              <a:t>International geospatial metadata standard</a:t>
            </a:r>
          </a:p>
          <a:p>
            <a:pPr lvl="1"/>
            <a:r>
              <a:rPr lang="en-US" altLang="en-US" smtClean="0"/>
              <a:t>Conceptual design approved May 2003</a:t>
            </a:r>
          </a:p>
          <a:p>
            <a:pPr lvl="1"/>
            <a:r>
              <a:rPr lang="en-US" altLang="en-US" smtClean="0"/>
              <a:t>Implementation schema draft under review:            ISO 19139</a:t>
            </a:r>
          </a:p>
          <a:p>
            <a:pPr lvl="1"/>
            <a:r>
              <a:rPr lang="en-US" altLang="en-US" smtClean="0"/>
              <a:t>Quite complex, but only 30 core elements</a:t>
            </a:r>
          </a:p>
          <a:p>
            <a:pPr lvl="1"/>
            <a:r>
              <a:rPr lang="en-US" altLang="en-US" smtClean="0"/>
              <a:t>Crosswalk to CSDGM: http://ogcengine.nima.mil/metadata/index.htm</a:t>
            </a:r>
          </a:p>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8"/>
          <p:cNvSpPr>
            <a:spLocks noGrp="1" noChangeArrowheads="1"/>
          </p:cNvSpPr>
          <p:nvPr>
            <p:ph type="hdr" sz="quarter"/>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r>
              <a:rPr lang="en-US" altLang="en-US"/>
              <a:t>LMIC Metadata Workshop, 2001</a:t>
            </a:r>
          </a:p>
        </p:txBody>
      </p:sp>
      <p:sp>
        <p:nvSpPr>
          <p:cNvPr id="80899" name="Rectangle 9"/>
          <p:cNvSpPr>
            <a:spLocks noGrp="1" noChangeArrowheads="1"/>
          </p:cNvSpPr>
          <p:nvPr>
            <p:ph type="dt" sz="quarter" idx="1"/>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r>
              <a:rPr lang="en-US" altLang="en-US"/>
              <a:t>12/14/01</a:t>
            </a:r>
          </a:p>
        </p:txBody>
      </p:sp>
      <p:sp>
        <p:nvSpPr>
          <p:cNvPr id="80900" name="Rectangle 10"/>
          <p:cNvSpPr>
            <a:spLocks noGrp="1" noChangeArrowheads="1"/>
          </p:cNvSpPr>
          <p:nvPr>
            <p:ph type="ftr" sz="quarter" idx="4"/>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r>
              <a:rPr lang="en-US" altLang="en-US"/>
              <a:t>Chris Cialek &amp; Nancy Rader</a:t>
            </a:r>
          </a:p>
        </p:txBody>
      </p:sp>
      <p:sp>
        <p:nvSpPr>
          <p:cNvPr id="80901" name="Rectangle 11"/>
          <p:cNvSpPr>
            <a:spLocks noGrp="1" noChangeArrowheads="1"/>
          </p:cNvSpPr>
          <p:nvPr>
            <p:ph type="sldNum" sz="quarter" idx="5"/>
          </p:nvPr>
        </p:nvSpPr>
        <p:spPr>
          <a:noFill/>
        </p:spPr>
        <p:txBody>
          <a:bodyPr/>
          <a:lstStyle>
            <a:lvl1pPr defTabSz="916733">
              <a:defRPr sz="1200">
                <a:solidFill>
                  <a:schemeClr val="tx1"/>
                </a:solidFill>
                <a:latin typeface="Times New Roman" pitchFamily="18" charset="0"/>
              </a:defRPr>
            </a:lvl1pPr>
            <a:lvl2pPr marL="748745" indent="-287979" defTabSz="916733">
              <a:defRPr sz="1200">
                <a:solidFill>
                  <a:schemeClr val="tx1"/>
                </a:solidFill>
                <a:latin typeface="Times New Roman" pitchFamily="18" charset="0"/>
              </a:defRPr>
            </a:lvl2pPr>
            <a:lvl3pPr marL="1151915" indent="-230383" defTabSz="916733">
              <a:defRPr sz="1200">
                <a:solidFill>
                  <a:schemeClr val="tx1"/>
                </a:solidFill>
                <a:latin typeface="Times New Roman" pitchFamily="18" charset="0"/>
              </a:defRPr>
            </a:lvl3pPr>
            <a:lvl4pPr marL="1612682" indent="-230383" defTabSz="916733">
              <a:defRPr sz="1200">
                <a:solidFill>
                  <a:schemeClr val="tx1"/>
                </a:solidFill>
                <a:latin typeface="Times New Roman" pitchFamily="18" charset="0"/>
              </a:defRPr>
            </a:lvl4pPr>
            <a:lvl5pPr marL="2073448" indent="-230383" defTabSz="916733">
              <a:defRPr sz="1200">
                <a:solidFill>
                  <a:schemeClr val="tx1"/>
                </a:solidFill>
                <a:latin typeface="Times New Roman" pitchFamily="18" charset="0"/>
              </a:defRPr>
            </a:lvl5pPr>
            <a:lvl6pPr marL="2534214"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94980"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55746"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916512" indent="-230383" algn="ctr" defTabSz="916733"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fld id="{F42A86BC-C669-49EC-9EBF-45F4598F476E}" type="slidenum">
              <a:rPr lang="en-US" altLang="en-US"/>
              <a:pPr/>
              <a:t>47</a:t>
            </a:fld>
            <a:endParaRPr lang="en-US" altLang="en-US"/>
          </a:p>
        </p:txBody>
      </p:sp>
      <p:sp>
        <p:nvSpPr>
          <p:cNvPr id="80902" name="Rectangle 2"/>
          <p:cNvSpPr>
            <a:spLocks noChangeArrowheads="1" noTextEdit="1"/>
          </p:cNvSpPr>
          <p:nvPr>
            <p:ph type="sldImg"/>
          </p:nvPr>
        </p:nvSpPr>
        <p:spPr>
          <a:ln/>
        </p:spPr>
      </p:sp>
      <p:sp>
        <p:nvSpPr>
          <p:cNvPr id="80903" name="Rectangle 3"/>
          <p:cNvSpPr>
            <a:spLocks noGrp="1" noChangeArrowheads="1"/>
          </p:cNvSpPr>
          <p:nvPr>
            <p:ph type="body" idx="1"/>
          </p:nvPr>
        </p:nvSpPr>
        <p:spPr>
          <a:xfrm>
            <a:off x="930769" y="4403642"/>
            <a:ext cx="5121629" cy="278847"/>
          </a:xfrm>
          <a:noFill/>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447800" cy="6858000"/>
          </a:xfrm>
          <a:prstGeom prst="rect">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sz="2800" b="1">
              <a:latin typeface="Arial" charset="0"/>
            </a:endParaRPr>
          </a:p>
        </p:txBody>
      </p:sp>
    </p:spTree>
    <p:extLst>
      <p:ext uri="{BB962C8B-B14F-4D97-AF65-F5344CB8AC3E}">
        <p14:creationId xmlns:p14="http://schemas.microsoft.com/office/powerpoint/2010/main" val="35378987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457316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228600"/>
            <a:ext cx="18859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228600"/>
            <a:ext cx="55054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182516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228600"/>
            <a:ext cx="7543800" cy="60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987225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5438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752600"/>
            <a:ext cx="33528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752600"/>
            <a:ext cx="33528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3528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99947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5438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752600"/>
            <a:ext cx="33528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752600"/>
            <a:ext cx="33528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297703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5438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1752600"/>
            <a:ext cx="33528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752600"/>
            <a:ext cx="33528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3528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833311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498496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4833974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1752600"/>
            <a:ext cx="33528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752600"/>
            <a:ext cx="33528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912898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84492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8586125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024193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949682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4690260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228600"/>
            <a:ext cx="7543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752600" y="1752600"/>
            <a:ext cx="6858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8" name="Line 5"/>
          <p:cNvSpPr>
            <a:spLocks noChangeShapeType="1"/>
          </p:cNvSpPr>
          <p:nvPr/>
        </p:nvSpPr>
        <p:spPr bwMode="auto">
          <a:xfrm>
            <a:off x="1371600" y="914400"/>
            <a:ext cx="77724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 name="Rectangle 4"/>
          <p:cNvSpPr>
            <a:spLocks noChangeArrowheads="1"/>
          </p:cNvSpPr>
          <p:nvPr/>
        </p:nvSpPr>
        <p:spPr bwMode="auto">
          <a:xfrm>
            <a:off x="0" y="0"/>
            <a:ext cx="1143000" cy="6858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Tree>
  </p:cSld>
  <p:clrMap bg1="lt1" tx1="dk1" bg2="lt2" tx2="dk2" accent1="accent1" accent2="accent2" accent3="accent3" accent4="accent4" accent5="accent5" accent6="accent6" hlink="hlink" folHlink="folHlink"/>
  <p:sldLayoutIdLst>
    <p:sldLayoutId id="2147483717"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Lst>
  <p:transition/>
  <p:timing>
    <p:tnLst>
      <p:par>
        <p:cTn id="1" dur="indefinite" restart="never" nodeType="tmRoot"/>
      </p:par>
    </p:tnLst>
  </p:timing>
  <p:txStyles>
    <p:titleStyle>
      <a:lvl1pPr algn="l" rtl="0" eaLnBrk="0" fontAlgn="base" hangingPunct="0">
        <a:lnSpc>
          <a:spcPts val="3400"/>
        </a:lnSpc>
        <a:spcBef>
          <a:spcPct val="0"/>
        </a:spcBef>
        <a:spcAft>
          <a:spcPct val="0"/>
        </a:spcAft>
        <a:defRPr sz="2800" i="1">
          <a:solidFill>
            <a:schemeClr val="tx1"/>
          </a:solidFill>
          <a:latin typeface="+mj-lt"/>
          <a:ea typeface="+mj-ea"/>
          <a:cs typeface="+mj-cs"/>
        </a:defRPr>
      </a:lvl1pPr>
      <a:lvl2pPr algn="l" rtl="0" eaLnBrk="0" fontAlgn="base" hangingPunct="0">
        <a:lnSpc>
          <a:spcPts val="3400"/>
        </a:lnSpc>
        <a:spcBef>
          <a:spcPct val="0"/>
        </a:spcBef>
        <a:spcAft>
          <a:spcPct val="0"/>
        </a:spcAft>
        <a:defRPr sz="2800" i="1">
          <a:solidFill>
            <a:schemeClr val="tx1"/>
          </a:solidFill>
          <a:latin typeface="Arial Black" pitchFamily="34" charset="0"/>
        </a:defRPr>
      </a:lvl2pPr>
      <a:lvl3pPr algn="l" rtl="0" eaLnBrk="0" fontAlgn="base" hangingPunct="0">
        <a:lnSpc>
          <a:spcPts val="3400"/>
        </a:lnSpc>
        <a:spcBef>
          <a:spcPct val="0"/>
        </a:spcBef>
        <a:spcAft>
          <a:spcPct val="0"/>
        </a:spcAft>
        <a:defRPr sz="2800" i="1">
          <a:solidFill>
            <a:schemeClr val="tx1"/>
          </a:solidFill>
          <a:latin typeface="Arial Black" pitchFamily="34" charset="0"/>
        </a:defRPr>
      </a:lvl3pPr>
      <a:lvl4pPr algn="l" rtl="0" eaLnBrk="0" fontAlgn="base" hangingPunct="0">
        <a:lnSpc>
          <a:spcPts val="3400"/>
        </a:lnSpc>
        <a:spcBef>
          <a:spcPct val="0"/>
        </a:spcBef>
        <a:spcAft>
          <a:spcPct val="0"/>
        </a:spcAft>
        <a:defRPr sz="2800" i="1">
          <a:solidFill>
            <a:schemeClr val="tx1"/>
          </a:solidFill>
          <a:latin typeface="Arial Black" pitchFamily="34" charset="0"/>
        </a:defRPr>
      </a:lvl4pPr>
      <a:lvl5pPr algn="l" rtl="0" eaLnBrk="0" fontAlgn="base" hangingPunct="0">
        <a:lnSpc>
          <a:spcPts val="3400"/>
        </a:lnSpc>
        <a:spcBef>
          <a:spcPct val="0"/>
        </a:spcBef>
        <a:spcAft>
          <a:spcPct val="0"/>
        </a:spcAft>
        <a:defRPr sz="2800" i="1">
          <a:solidFill>
            <a:schemeClr val="tx1"/>
          </a:solidFill>
          <a:latin typeface="Arial Black" pitchFamily="34" charset="0"/>
        </a:defRPr>
      </a:lvl5pPr>
      <a:lvl6pPr marL="457200" algn="l" rtl="0" eaLnBrk="0" fontAlgn="base" hangingPunct="0">
        <a:lnSpc>
          <a:spcPts val="3400"/>
        </a:lnSpc>
        <a:spcBef>
          <a:spcPct val="0"/>
        </a:spcBef>
        <a:spcAft>
          <a:spcPct val="0"/>
        </a:spcAft>
        <a:defRPr sz="2800" i="1">
          <a:solidFill>
            <a:schemeClr val="tx1"/>
          </a:solidFill>
          <a:latin typeface="Arial Black" pitchFamily="34" charset="0"/>
        </a:defRPr>
      </a:lvl6pPr>
      <a:lvl7pPr marL="914400" algn="l" rtl="0" eaLnBrk="0" fontAlgn="base" hangingPunct="0">
        <a:lnSpc>
          <a:spcPts val="3400"/>
        </a:lnSpc>
        <a:spcBef>
          <a:spcPct val="0"/>
        </a:spcBef>
        <a:spcAft>
          <a:spcPct val="0"/>
        </a:spcAft>
        <a:defRPr sz="2800" i="1">
          <a:solidFill>
            <a:schemeClr val="tx1"/>
          </a:solidFill>
          <a:latin typeface="Arial Black" pitchFamily="34" charset="0"/>
        </a:defRPr>
      </a:lvl7pPr>
      <a:lvl8pPr marL="1371600" algn="l" rtl="0" eaLnBrk="0" fontAlgn="base" hangingPunct="0">
        <a:lnSpc>
          <a:spcPts val="3400"/>
        </a:lnSpc>
        <a:spcBef>
          <a:spcPct val="0"/>
        </a:spcBef>
        <a:spcAft>
          <a:spcPct val="0"/>
        </a:spcAft>
        <a:defRPr sz="2800" i="1">
          <a:solidFill>
            <a:schemeClr val="tx1"/>
          </a:solidFill>
          <a:latin typeface="Arial Black" pitchFamily="34" charset="0"/>
        </a:defRPr>
      </a:lvl8pPr>
      <a:lvl9pPr marL="1828800" algn="l" rtl="0" eaLnBrk="0" fontAlgn="base" hangingPunct="0">
        <a:lnSpc>
          <a:spcPts val="3400"/>
        </a:lnSpc>
        <a:spcBef>
          <a:spcPct val="0"/>
        </a:spcBef>
        <a:spcAft>
          <a:spcPct val="0"/>
        </a:spcAft>
        <a:defRPr sz="2800" i="1">
          <a:solidFill>
            <a:schemeClr val="tx1"/>
          </a:solidFill>
          <a:latin typeface="Arial Black" pitchFamily="34" charset="0"/>
        </a:defRPr>
      </a:lvl9pPr>
    </p:titleStyle>
    <p:bodyStyle>
      <a:lvl1pPr marL="342900" indent="-342900" algn="l" rtl="0" eaLnBrk="0" fontAlgn="base" hangingPunct="0">
        <a:lnSpc>
          <a:spcPts val="3000"/>
        </a:lnSpc>
        <a:spcBef>
          <a:spcPts val="1800"/>
        </a:spcBef>
        <a:spcAft>
          <a:spcPct val="0"/>
        </a:spcAft>
        <a:buClr>
          <a:schemeClr val="accent1"/>
        </a:buClr>
        <a:buSzPct val="90000"/>
        <a:buFont typeface="Wingdings" pitchFamily="2" charset="2"/>
        <a:buChar char="n"/>
        <a:defRPr sz="2000" b="1">
          <a:solidFill>
            <a:schemeClr val="tx1"/>
          </a:solidFill>
          <a:latin typeface="+mn-lt"/>
          <a:ea typeface="+mn-ea"/>
          <a:cs typeface="+mn-cs"/>
        </a:defRPr>
      </a:lvl1pPr>
      <a:lvl2pPr marL="742950" indent="-285750" algn="l" rtl="0" eaLnBrk="0" fontAlgn="base" hangingPunct="0">
        <a:lnSpc>
          <a:spcPts val="2600"/>
        </a:lnSpc>
        <a:spcBef>
          <a:spcPts val="6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fgdc.gov/metadata/geospatial-metadata-standards#csdg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www.mngeo.state.mn.us/committee/standards/mgmg/metadata.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9.wmf"/><Relationship Id="rId5" Type="http://schemas.openxmlformats.org/officeDocument/2006/relationships/oleObject" Target="../embeddings/oleObject4.bin"/><Relationship Id="rId4" Type="http://schemas.openxmlformats.org/officeDocument/2006/relationships/hyperlink" Target="http://www.fgdc.gov/metadata/geospatial-metadata-standards#fgdcendorsedisostandard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1.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mngeo.state.mn.us/chouse/airphoto/"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1.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rand.org/pubs/monographs/MG142.htm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fgdc.gov/policyandplanning/Access%20Guidelines.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mngeo.state.mn.us/chouse/mme/" TargetMode="Externa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png"/><Relationship Id="rId4" Type="http://schemas.openxmlformats.org/officeDocument/2006/relationships/image" Target="../media/image3.emf"/></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ph type="ctrTitle" idx="4294967295"/>
          </p:nvPr>
        </p:nvSpPr>
        <p:spPr>
          <a:xfrm>
            <a:off x="1524000" y="914400"/>
            <a:ext cx="7086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a:lstStyle/>
          <a:p>
            <a:pPr algn="ctr">
              <a:lnSpc>
                <a:spcPts val="5000"/>
              </a:lnSpc>
            </a:pPr>
            <a:r>
              <a:rPr lang="en-US" altLang="en-US" i="0" smtClean="0">
                <a:solidFill>
                  <a:schemeClr val="accent1"/>
                </a:solidFill>
                <a:latin typeface="Tahoma" charset="0"/>
              </a:rPr>
              <a:t/>
            </a:r>
            <a:br>
              <a:rPr lang="en-US" altLang="en-US" i="0" smtClean="0">
                <a:solidFill>
                  <a:schemeClr val="accent1"/>
                </a:solidFill>
                <a:latin typeface="Tahoma" charset="0"/>
              </a:rPr>
            </a:br>
            <a:r>
              <a:rPr lang="en-US" altLang="en-US" i="0" smtClean="0">
                <a:solidFill>
                  <a:schemeClr val="accent1"/>
                </a:solidFill>
                <a:latin typeface="Tahoma" charset="0"/>
              </a:rPr>
              <a:t> </a:t>
            </a:r>
            <a:r>
              <a:rPr lang="en-US" altLang="en-US" sz="4000" b="1" i="0" smtClean="0">
                <a:solidFill>
                  <a:schemeClr val="accent1"/>
                </a:solidFill>
                <a:latin typeface="Tahoma" charset="0"/>
              </a:rPr>
              <a:t>Safeguarding GIS Data through Metadata</a:t>
            </a:r>
          </a:p>
        </p:txBody>
      </p:sp>
      <p:sp>
        <p:nvSpPr>
          <p:cNvPr id="3075" name="Rectangle 3"/>
          <p:cNvSpPr>
            <a:spLocks noChangeArrowheads="1"/>
          </p:cNvSpPr>
          <p:nvPr>
            <p:ph type="subTitle" idx="4294967295"/>
          </p:nvPr>
        </p:nvSpPr>
        <p:spPr>
          <a:xfrm>
            <a:off x="1981200" y="3352800"/>
            <a:ext cx="6172200" cy="1600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a:lstStyle/>
          <a:p>
            <a:pPr marL="0" indent="0" algn="r">
              <a:lnSpc>
                <a:spcPts val="1200"/>
              </a:lnSpc>
              <a:buFont typeface="Wingdings" pitchFamily="2" charset="2"/>
              <a:buNone/>
            </a:pPr>
            <a:r>
              <a:rPr lang="en-US" altLang="en-US" dirty="0" smtClean="0">
                <a:latin typeface="Tahoma" charset="0"/>
              </a:rPr>
              <a:t>Christopher Cialek</a:t>
            </a:r>
          </a:p>
          <a:p>
            <a:pPr marL="0" indent="0" algn="r">
              <a:lnSpc>
                <a:spcPts val="1200"/>
              </a:lnSpc>
              <a:buFont typeface="Wingdings" pitchFamily="2" charset="2"/>
              <a:buNone/>
            </a:pPr>
            <a:r>
              <a:rPr lang="en-US" altLang="en-US" dirty="0" smtClean="0">
                <a:latin typeface="Tahoma" charset="0"/>
              </a:rPr>
              <a:t>&amp; Nancy Rader</a:t>
            </a:r>
          </a:p>
          <a:p>
            <a:pPr marL="0" indent="0" algn="r">
              <a:lnSpc>
                <a:spcPts val="1200"/>
              </a:lnSpc>
              <a:buFont typeface="Wingdings" pitchFamily="2" charset="2"/>
              <a:buNone/>
            </a:pPr>
            <a:r>
              <a:rPr lang="en-US" altLang="en-US" b="0" dirty="0" smtClean="0">
                <a:latin typeface="Tahoma" charset="0"/>
              </a:rPr>
              <a:t>Minnesota Geospatial</a:t>
            </a:r>
          </a:p>
          <a:p>
            <a:pPr marL="0" indent="0" algn="r">
              <a:lnSpc>
                <a:spcPts val="1200"/>
              </a:lnSpc>
              <a:buFont typeface="Wingdings" pitchFamily="2" charset="2"/>
              <a:buNone/>
            </a:pPr>
            <a:r>
              <a:rPr lang="en-US" altLang="en-US" b="0" dirty="0" smtClean="0">
                <a:latin typeface="Tahoma" charset="0"/>
              </a:rPr>
              <a:t>Information Office</a:t>
            </a:r>
          </a:p>
          <a:p>
            <a:pPr marL="0" indent="0" algn="ctr">
              <a:lnSpc>
                <a:spcPts val="1200"/>
              </a:lnSpc>
              <a:buFont typeface="Wingdings" pitchFamily="2" charset="2"/>
              <a:buNone/>
            </a:pPr>
            <a:endParaRPr lang="en-US" altLang="en-US" b="0" dirty="0" smtClean="0"/>
          </a:p>
          <a:p>
            <a:pPr marL="0" indent="0" algn="r">
              <a:lnSpc>
                <a:spcPts val="1200"/>
              </a:lnSpc>
              <a:buFont typeface="Wingdings" pitchFamily="2" charset="2"/>
              <a:buNone/>
            </a:pPr>
            <a:r>
              <a:rPr lang="en-US" altLang="en-US" sz="1800" b="0" dirty="0" smtClean="0">
                <a:latin typeface="Tahoma" charset="0"/>
              </a:rPr>
              <a:t>September 2004, </a:t>
            </a:r>
            <a:r>
              <a:rPr lang="en-US" altLang="en-US" sz="1800" b="0" dirty="0" smtClean="0">
                <a:latin typeface="Tahoma" charset="0"/>
              </a:rPr>
              <a:t>updated </a:t>
            </a:r>
            <a:r>
              <a:rPr lang="en-US" altLang="en-US" sz="1800" b="0" dirty="0" smtClean="0">
                <a:latin typeface="Tahoma" charset="0"/>
              </a:rPr>
              <a:t>May 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r>
              <a:rPr lang="en-US" altLang="en-US" smtClean="0"/>
              <a:t>What are Metadata Used For?</a:t>
            </a:r>
          </a:p>
        </p:txBody>
      </p:sp>
      <p:sp>
        <p:nvSpPr>
          <p:cNvPr id="358405" name="Rectangle 5"/>
          <p:cNvSpPr>
            <a:spLocks noGrp="1" noChangeArrowheads="1"/>
          </p:cNvSpPr>
          <p:nvPr>
            <p:ph type="body" idx="1"/>
          </p:nvPr>
        </p:nvSpPr>
        <p:spPr/>
        <p:txBody>
          <a:bodyPr/>
          <a:lstStyle/>
          <a:p>
            <a:r>
              <a:rPr lang="en-US" altLang="en-US" sz="2800" i="1" smtClean="0"/>
              <a:t>MANAGING DATABASES</a:t>
            </a:r>
          </a:p>
          <a:p>
            <a:r>
              <a:rPr lang="en-US" altLang="en-US" sz="2800" i="1" smtClean="0"/>
              <a:t>COMPARING DATA SETS</a:t>
            </a:r>
          </a:p>
          <a:p>
            <a:r>
              <a:rPr lang="en-US" altLang="en-US" sz="2800" i="1" smtClean="0"/>
              <a:t>FACILITATING DATA SHARING</a:t>
            </a:r>
          </a:p>
          <a:p>
            <a:r>
              <a:rPr lang="en-US" altLang="en-US" sz="2800" i="1" smtClean="0"/>
              <a:t>PROVIDING TECHNICAL SPECS</a:t>
            </a:r>
          </a:p>
          <a:p>
            <a:r>
              <a:rPr lang="en-US" altLang="en-US" sz="2800" i="1" smtClean="0"/>
              <a:t>FINDING DATA</a:t>
            </a:r>
            <a:endParaRPr lang="en-US" alt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358405">
                                            <p:txEl>
                                              <p:pRg st="0" end="0"/>
                                            </p:txEl>
                                          </p:spTgt>
                                        </p:tgtEl>
                                        <p:attrNameLst>
                                          <p:attrName>style.visibility</p:attrName>
                                        </p:attrNameLst>
                                      </p:cBhvr>
                                      <p:to>
                                        <p:strVal val="visible"/>
                                      </p:to>
                                    </p:set>
                                    <p:animEffect transition="in" filter="wipe(up)">
                                      <p:cBhvr>
                                        <p:cTn id="7" dur="500"/>
                                        <p:tgtEl>
                                          <p:spTgt spid="358405">
                                            <p:txEl>
                                              <p:pRg st="0" end="0"/>
                                            </p:txEl>
                                          </p:spTgt>
                                        </p:tgtEl>
                                      </p:cBhvr>
                                    </p:animEffect>
                                  </p:childTnLst>
                                </p:cTn>
                              </p:par>
                            </p:childTnLst>
                          </p:cTn>
                        </p:par>
                        <p:par>
                          <p:cTn id="8" fill="hold" nodeType="afterGroup">
                            <p:stCondLst>
                              <p:cond delay="1000"/>
                            </p:stCondLst>
                            <p:childTnLst>
                              <p:par>
                                <p:cTn id="9" presetID="22" presetClass="entr" presetSubtype="1" fill="hold" grpId="0" nodeType="afterEffect">
                                  <p:stCondLst>
                                    <p:cond delay="500"/>
                                  </p:stCondLst>
                                  <p:childTnLst>
                                    <p:set>
                                      <p:cBhvr>
                                        <p:cTn id="10" dur="1" fill="hold">
                                          <p:stCondLst>
                                            <p:cond delay="0"/>
                                          </p:stCondLst>
                                        </p:cTn>
                                        <p:tgtEl>
                                          <p:spTgt spid="358405">
                                            <p:txEl>
                                              <p:pRg st="1" end="1"/>
                                            </p:txEl>
                                          </p:spTgt>
                                        </p:tgtEl>
                                        <p:attrNameLst>
                                          <p:attrName>style.visibility</p:attrName>
                                        </p:attrNameLst>
                                      </p:cBhvr>
                                      <p:to>
                                        <p:strVal val="visible"/>
                                      </p:to>
                                    </p:set>
                                    <p:animEffect transition="in" filter="wipe(up)">
                                      <p:cBhvr>
                                        <p:cTn id="11" dur="500"/>
                                        <p:tgtEl>
                                          <p:spTgt spid="358405">
                                            <p:txEl>
                                              <p:pRg st="1" end="1"/>
                                            </p:txEl>
                                          </p:spTgt>
                                        </p:tgtEl>
                                      </p:cBhvr>
                                    </p:animEffect>
                                  </p:childTnLst>
                                </p:cTn>
                              </p:par>
                            </p:childTnLst>
                          </p:cTn>
                        </p:par>
                        <p:par>
                          <p:cTn id="12" fill="hold" nodeType="afterGroup">
                            <p:stCondLst>
                              <p:cond delay="2000"/>
                            </p:stCondLst>
                            <p:childTnLst>
                              <p:par>
                                <p:cTn id="13" presetID="22" presetClass="entr" presetSubtype="1" fill="hold" grpId="0" nodeType="afterEffect">
                                  <p:stCondLst>
                                    <p:cond delay="500"/>
                                  </p:stCondLst>
                                  <p:childTnLst>
                                    <p:set>
                                      <p:cBhvr>
                                        <p:cTn id="14" dur="1" fill="hold">
                                          <p:stCondLst>
                                            <p:cond delay="0"/>
                                          </p:stCondLst>
                                        </p:cTn>
                                        <p:tgtEl>
                                          <p:spTgt spid="358405">
                                            <p:txEl>
                                              <p:pRg st="2" end="2"/>
                                            </p:txEl>
                                          </p:spTgt>
                                        </p:tgtEl>
                                        <p:attrNameLst>
                                          <p:attrName>style.visibility</p:attrName>
                                        </p:attrNameLst>
                                      </p:cBhvr>
                                      <p:to>
                                        <p:strVal val="visible"/>
                                      </p:to>
                                    </p:set>
                                    <p:animEffect transition="in" filter="wipe(up)">
                                      <p:cBhvr>
                                        <p:cTn id="15" dur="500"/>
                                        <p:tgtEl>
                                          <p:spTgt spid="358405">
                                            <p:txEl>
                                              <p:pRg st="2" end="2"/>
                                            </p:txEl>
                                          </p:spTgt>
                                        </p:tgtEl>
                                      </p:cBhvr>
                                    </p:animEffect>
                                  </p:childTnLst>
                                </p:cTn>
                              </p:par>
                            </p:childTnLst>
                          </p:cTn>
                        </p:par>
                        <p:par>
                          <p:cTn id="16" fill="hold" nodeType="afterGroup">
                            <p:stCondLst>
                              <p:cond delay="3000"/>
                            </p:stCondLst>
                            <p:childTnLst>
                              <p:par>
                                <p:cTn id="17" presetID="22" presetClass="entr" presetSubtype="1" fill="hold" grpId="0" nodeType="afterEffect">
                                  <p:stCondLst>
                                    <p:cond delay="500"/>
                                  </p:stCondLst>
                                  <p:childTnLst>
                                    <p:set>
                                      <p:cBhvr>
                                        <p:cTn id="18" dur="1" fill="hold">
                                          <p:stCondLst>
                                            <p:cond delay="0"/>
                                          </p:stCondLst>
                                        </p:cTn>
                                        <p:tgtEl>
                                          <p:spTgt spid="358405">
                                            <p:txEl>
                                              <p:pRg st="3" end="3"/>
                                            </p:txEl>
                                          </p:spTgt>
                                        </p:tgtEl>
                                        <p:attrNameLst>
                                          <p:attrName>style.visibility</p:attrName>
                                        </p:attrNameLst>
                                      </p:cBhvr>
                                      <p:to>
                                        <p:strVal val="visible"/>
                                      </p:to>
                                    </p:set>
                                    <p:animEffect transition="in" filter="wipe(up)">
                                      <p:cBhvr>
                                        <p:cTn id="19" dur="500"/>
                                        <p:tgtEl>
                                          <p:spTgt spid="358405">
                                            <p:txEl>
                                              <p:pRg st="3" end="3"/>
                                            </p:txEl>
                                          </p:spTgt>
                                        </p:tgtEl>
                                      </p:cBhvr>
                                    </p:animEffect>
                                  </p:childTnLst>
                                </p:cTn>
                              </p:par>
                            </p:childTnLst>
                          </p:cTn>
                        </p:par>
                        <p:par>
                          <p:cTn id="20" fill="hold" nodeType="afterGroup">
                            <p:stCondLst>
                              <p:cond delay="4000"/>
                            </p:stCondLst>
                            <p:childTnLst>
                              <p:par>
                                <p:cTn id="21" presetID="22" presetClass="entr" presetSubtype="1" fill="hold" grpId="0" nodeType="afterEffect">
                                  <p:stCondLst>
                                    <p:cond delay="500"/>
                                  </p:stCondLst>
                                  <p:childTnLst>
                                    <p:set>
                                      <p:cBhvr>
                                        <p:cTn id="22" dur="1" fill="hold">
                                          <p:stCondLst>
                                            <p:cond delay="0"/>
                                          </p:stCondLst>
                                        </p:cTn>
                                        <p:tgtEl>
                                          <p:spTgt spid="358405">
                                            <p:txEl>
                                              <p:pRg st="4" end="4"/>
                                            </p:txEl>
                                          </p:spTgt>
                                        </p:tgtEl>
                                        <p:attrNameLst>
                                          <p:attrName>style.visibility</p:attrName>
                                        </p:attrNameLst>
                                      </p:cBhvr>
                                      <p:to>
                                        <p:strVal val="visible"/>
                                      </p:to>
                                    </p:set>
                                    <p:animEffect transition="in" filter="wipe(up)">
                                      <p:cBhvr>
                                        <p:cTn id="23" dur="500"/>
                                        <p:tgtEl>
                                          <p:spTgt spid="35840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mtClean="0"/>
              <a:t>Standards</a:t>
            </a:r>
          </a:p>
        </p:txBody>
      </p:sp>
      <p:sp>
        <p:nvSpPr>
          <p:cNvPr id="571395" name="Rectangle 3"/>
          <p:cNvSpPr>
            <a:spLocks noGrp="1" noChangeArrowheads="1"/>
          </p:cNvSpPr>
          <p:nvPr>
            <p:ph type="body" idx="1"/>
          </p:nvPr>
        </p:nvSpPr>
        <p:spPr>
          <a:xfrm>
            <a:off x="1752600" y="1524000"/>
            <a:ext cx="6781800" cy="5105400"/>
          </a:xfrm>
        </p:spPr>
        <p:txBody>
          <a:bodyPr/>
          <a:lstStyle/>
          <a:p>
            <a:r>
              <a:rPr lang="en-US" altLang="en-US" sz="2800" dirty="0" smtClean="0"/>
              <a:t>Content Standard for Digital Geospatial Metadata (CSDGM)</a:t>
            </a:r>
          </a:p>
          <a:p>
            <a:endParaRPr lang="en-US" altLang="en-US" sz="2800" dirty="0" smtClean="0"/>
          </a:p>
          <a:p>
            <a:pPr lvl="1"/>
            <a:r>
              <a:rPr lang="en-US" altLang="en-US" sz="2000" b="1" dirty="0" smtClean="0"/>
              <a:t>Established by the FGDC in 1994</a:t>
            </a:r>
          </a:p>
          <a:p>
            <a:pPr lvl="1"/>
            <a:r>
              <a:rPr lang="en-US" altLang="en-US" sz="2000" b="1" dirty="0" smtClean="0"/>
              <a:t>Foundation standard for the NSDI</a:t>
            </a:r>
          </a:p>
          <a:p>
            <a:pPr lvl="1"/>
            <a:r>
              <a:rPr lang="en-US" altLang="en-US" sz="2000" b="1" dirty="0" smtClean="0"/>
              <a:t>“Mandatory” for federal agencies</a:t>
            </a:r>
          </a:p>
          <a:p>
            <a:pPr lvl="1"/>
            <a:r>
              <a:rPr lang="en-US" altLang="en-US" sz="2000" b="1" dirty="0" smtClean="0">
                <a:hlinkClick r:id="rId3"/>
              </a:rPr>
              <a:t>www.fgdc.gov/metadata/geospatial-metadata-standards#csdgm</a:t>
            </a:r>
            <a:endParaRPr lang="en-US" altLang="en-US" sz="2000" b="1" dirty="0" smtClean="0"/>
          </a:p>
        </p:txBody>
      </p:sp>
      <p:pic>
        <p:nvPicPr>
          <p:cNvPr id="13316" name="Picture 4" descr="fgdche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8100"/>
            <a:ext cx="54864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71395">
                                            <p:txEl>
                                              <p:pRg st="0" end="0"/>
                                            </p:txEl>
                                          </p:spTgt>
                                        </p:tgtEl>
                                        <p:attrNameLst>
                                          <p:attrName>style.visibility</p:attrName>
                                        </p:attrNameLst>
                                      </p:cBhvr>
                                      <p:to>
                                        <p:strVal val="visible"/>
                                      </p:to>
                                    </p:set>
                                    <p:animEffect transition="in" filter="wipe(up)">
                                      <p:cBhvr>
                                        <p:cTn id="7" dur="500"/>
                                        <p:tgtEl>
                                          <p:spTgt spid="571395">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71395">
                                            <p:txEl>
                                              <p:pRg st="2" end="2"/>
                                            </p:txEl>
                                          </p:spTgt>
                                        </p:tgtEl>
                                        <p:attrNameLst>
                                          <p:attrName>style.visibility</p:attrName>
                                        </p:attrNameLst>
                                      </p:cBhvr>
                                      <p:to>
                                        <p:strVal val="visible"/>
                                      </p:to>
                                    </p:set>
                                    <p:animEffect transition="in" filter="wipe(up)">
                                      <p:cBhvr>
                                        <p:cTn id="11" dur="500"/>
                                        <p:tgtEl>
                                          <p:spTgt spid="571395">
                                            <p:txEl>
                                              <p:pRg st="2" end="2"/>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71395">
                                            <p:txEl>
                                              <p:pRg st="3" end="3"/>
                                            </p:txEl>
                                          </p:spTgt>
                                        </p:tgtEl>
                                        <p:attrNameLst>
                                          <p:attrName>style.visibility</p:attrName>
                                        </p:attrNameLst>
                                      </p:cBhvr>
                                      <p:to>
                                        <p:strVal val="visible"/>
                                      </p:to>
                                    </p:set>
                                    <p:animEffect transition="in" filter="wipe(up)">
                                      <p:cBhvr>
                                        <p:cTn id="15" dur="500"/>
                                        <p:tgtEl>
                                          <p:spTgt spid="571395">
                                            <p:txEl>
                                              <p:pRg st="3" end="3"/>
                                            </p:txEl>
                                          </p:spTgt>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71395">
                                            <p:txEl>
                                              <p:pRg st="4" end="4"/>
                                            </p:txEl>
                                          </p:spTgt>
                                        </p:tgtEl>
                                        <p:attrNameLst>
                                          <p:attrName>style.visibility</p:attrName>
                                        </p:attrNameLst>
                                      </p:cBhvr>
                                      <p:to>
                                        <p:strVal val="visible"/>
                                      </p:to>
                                    </p:set>
                                    <p:animEffect transition="in" filter="wipe(up)">
                                      <p:cBhvr>
                                        <p:cTn id="19" dur="500"/>
                                        <p:tgtEl>
                                          <p:spTgt spid="5713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5"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mtClean="0"/>
              <a:t>Standards</a:t>
            </a:r>
          </a:p>
        </p:txBody>
      </p:sp>
      <p:sp>
        <p:nvSpPr>
          <p:cNvPr id="573443" name="Rectangle 3"/>
          <p:cNvSpPr>
            <a:spLocks noGrp="1" noChangeArrowheads="1"/>
          </p:cNvSpPr>
          <p:nvPr>
            <p:ph type="body" idx="1"/>
          </p:nvPr>
        </p:nvSpPr>
        <p:spPr>
          <a:xfrm>
            <a:off x="1752600" y="1524000"/>
            <a:ext cx="6172200" cy="4114800"/>
          </a:xfrm>
        </p:spPr>
        <p:txBody>
          <a:bodyPr/>
          <a:lstStyle/>
          <a:p>
            <a:r>
              <a:rPr lang="en-US" altLang="en-US" sz="2800" smtClean="0"/>
              <a:t>Minnesota Geographic                               Metadata Guidelines (MGMG)</a:t>
            </a:r>
          </a:p>
          <a:p>
            <a:endParaRPr lang="en-US" altLang="en-US" sz="2800" smtClean="0"/>
          </a:p>
          <a:p>
            <a:pPr lvl="1"/>
            <a:r>
              <a:rPr lang="en-US" altLang="en-US" sz="2000" b="1" smtClean="0"/>
              <a:t>Derived from the federal standard in 1998</a:t>
            </a:r>
          </a:p>
          <a:p>
            <a:pPr lvl="1"/>
            <a:r>
              <a:rPr lang="en-US" altLang="en-US" sz="2000" b="1" smtClean="0"/>
              <a:t>Simplified, but retains all required fields</a:t>
            </a:r>
          </a:p>
          <a:p>
            <a:pPr lvl="1"/>
            <a:r>
              <a:rPr lang="en-US" altLang="en-US" sz="2000" b="1" smtClean="0"/>
              <a:t>Became state standard in 1999</a:t>
            </a:r>
          </a:p>
          <a:p>
            <a:pPr lvl="1"/>
            <a:r>
              <a:rPr lang="en-US" altLang="en-US" sz="1800" b="1" smtClean="0">
                <a:hlinkClick r:id="rId3"/>
              </a:rPr>
              <a:t>www.mngeo.state.mn.us/committee/standards/mgmg/metadata.htm</a:t>
            </a:r>
            <a:endParaRPr lang="en-US" altLang="en-US" sz="1800" b="1" smtClean="0"/>
          </a:p>
        </p:txBody>
      </p:sp>
      <p:pic>
        <p:nvPicPr>
          <p:cNvPr id="14340" name="Picture 4" descr="logo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5188" y="298450"/>
            <a:ext cx="1700212"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73443">
                                            <p:txEl>
                                              <p:pRg st="0" end="0"/>
                                            </p:txEl>
                                          </p:spTgt>
                                        </p:tgtEl>
                                        <p:attrNameLst>
                                          <p:attrName>style.visibility</p:attrName>
                                        </p:attrNameLst>
                                      </p:cBhvr>
                                      <p:to>
                                        <p:strVal val="visible"/>
                                      </p:to>
                                    </p:set>
                                    <p:animEffect transition="in" filter="wipe(up)">
                                      <p:cBhvr>
                                        <p:cTn id="7" dur="500"/>
                                        <p:tgtEl>
                                          <p:spTgt spid="573443">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1000"/>
                                  </p:stCondLst>
                                  <p:childTnLst>
                                    <p:set>
                                      <p:cBhvr>
                                        <p:cTn id="10" dur="1" fill="hold">
                                          <p:stCondLst>
                                            <p:cond delay="0"/>
                                          </p:stCondLst>
                                        </p:cTn>
                                        <p:tgtEl>
                                          <p:spTgt spid="573443">
                                            <p:txEl>
                                              <p:pRg st="2" end="2"/>
                                            </p:txEl>
                                          </p:spTgt>
                                        </p:tgtEl>
                                        <p:attrNameLst>
                                          <p:attrName>style.visibility</p:attrName>
                                        </p:attrNameLst>
                                      </p:cBhvr>
                                      <p:to>
                                        <p:strVal val="visible"/>
                                      </p:to>
                                    </p:set>
                                    <p:animEffect transition="in" filter="wipe(up)">
                                      <p:cBhvr>
                                        <p:cTn id="11" dur="500"/>
                                        <p:tgtEl>
                                          <p:spTgt spid="573443">
                                            <p:txEl>
                                              <p:pRg st="2" end="2"/>
                                            </p:txEl>
                                          </p:spTgt>
                                        </p:tgtEl>
                                      </p:cBhvr>
                                    </p:animEffect>
                                  </p:childTnLst>
                                </p:cTn>
                              </p:par>
                            </p:childTnLst>
                          </p:cTn>
                        </p:par>
                        <p:par>
                          <p:cTn id="12" fill="hold" nodeType="afterGroup">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573443">
                                            <p:txEl>
                                              <p:pRg st="3" end="3"/>
                                            </p:txEl>
                                          </p:spTgt>
                                        </p:tgtEl>
                                        <p:attrNameLst>
                                          <p:attrName>style.visibility</p:attrName>
                                        </p:attrNameLst>
                                      </p:cBhvr>
                                      <p:to>
                                        <p:strVal val="visible"/>
                                      </p:to>
                                    </p:set>
                                    <p:animEffect transition="in" filter="wipe(up)">
                                      <p:cBhvr>
                                        <p:cTn id="15" dur="500"/>
                                        <p:tgtEl>
                                          <p:spTgt spid="573443">
                                            <p:txEl>
                                              <p:pRg st="3" end="3"/>
                                            </p:txEl>
                                          </p:spTgt>
                                        </p:tgtEl>
                                      </p:cBhvr>
                                    </p:animEffect>
                                  </p:childTnLst>
                                </p:cTn>
                              </p:par>
                            </p:childTnLst>
                          </p:cTn>
                        </p:par>
                        <p:par>
                          <p:cTn id="16" fill="hold" nodeType="afterGroup">
                            <p:stCondLst>
                              <p:cond delay="2500"/>
                            </p:stCondLst>
                            <p:childTnLst>
                              <p:par>
                                <p:cTn id="17" presetID="22" presetClass="entr" presetSubtype="1" fill="hold" grpId="0" nodeType="afterEffect">
                                  <p:stCondLst>
                                    <p:cond delay="0"/>
                                  </p:stCondLst>
                                  <p:childTnLst>
                                    <p:set>
                                      <p:cBhvr>
                                        <p:cTn id="18" dur="1" fill="hold">
                                          <p:stCondLst>
                                            <p:cond delay="0"/>
                                          </p:stCondLst>
                                        </p:cTn>
                                        <p:tgtEl>
                                          <p:spTgt spid="573443">
                                            <p:txEl>
                                              <p:pRg st="4" end="4"/>
                                            </p:txEl>
                                          </p:spTgt>
                                        </p:tgtEl>
                                        <p:attrNameLst>
                                          <p:attrName>style.visibility</p:attrName>
                                        </p:attrNameLst>
                                      </p:cBhvr>
                                      <p:to>
                                        <p:strVal val="visible"/>
                                      </p:to>
                                    </p:set>
                                    <p:animEffect transition="in" filter="wipe(up)">
                                      <p:cBhvr>
                                        <p:cTn id="19" dur="500"/>
                                        <p:tgtEl>
                                          <p:spTgt spid="5734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4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mtClean="0"/>
              <a:t>Standards</a:t>
            </a:r>
          </a:p>
        </p:txBody>
      </p:sp>
      <p:sp>
        <p:nvSpPr>
          <p:cNvPr id="575491" name="Rectangle 3"/>
          <p:cNvSpPr>
            <a:spLocks noGrp="1" noChangeArrowheads="1"/>
          </p:cNvSpPr>
          <p:nvPr>
            <p:ph type="body" idx="1"/>
          </p:nvPr>
        </p:nvSpPr>
        <p:spPr>
          <a:xfrm>
            <a:off x="1752600" y="1577975"/>
            <a:ext cx="6991350" cy="4899025"/>
          </a:xfrm>
        </p:spPr>
        <p:txBody>
          <a:bodyPr/>
          <a:lstStyle/>
          <a:p>
            <a:r>
              <a:rPr lang="en-US" altLang="en-US" sz="2800" dirty="0" smtClean="0"/>
              <a:t>ISO 19115  Geographic Information: Metadata</a:t>
            </a:r>
          </a:p>
          <a:p>
            <a:endParaRPr lang="en-US" altLang="en-US" sz="2800" dirty="0" smtClean="0"/>
          </a:p>
          <a:p>
            <a:pPr lvl="1"/>
            <a:r>
              <a:rPr lang="en-US" altLang="en-US" sz="2000" b="1" dirty="0" smtClean="0"/>
              <a:t>International geospatial metadata </a:t>
            </a:r>
            <a:r>
              <a:rPr lang="en-US" altLang="en-US" sz="2000" b="1" dirty="0" smtClean="0"/>
              <a:t>standard</a:t>
            </a:r>
            <a:endParaRPr lang="en-US" altLang="en-US" sz="2000" b="1" dirty="0" smtClean="0"/>
          </a:p>
          <a:p>
            <a:pPr lvl="1"/>
            <a:endParaRPr lang="en-US" altLang="en-US" sz="2000" b="1" dirty="0" smtClean="0"/>
          </a:p>
          <a:p>
            <a:pPr lvl="1"/>
            <a:r>
              <a:rPr lang="en-US" altLang="en-US" sz="2000" b="1" dirty="0" smtClean="0"/>
              <a:t>More information: </a:t>
            </a:r>
            <a:r>
              <a:rPr lang="en-US" altLang="en-US" sz="2000" b="1" dirty="0" smtClean="0">
                <a:hlinkClick r:id="rId4"/>
              </a:rPr>
              <a:t>www.fgdc.gov/metadata/geospatial-metadata-standards#fgdcendorsedisostandards</a:t>
            </a:r>
            <a:endParaRPr lang="en-US" altLang="en-US" sz="2000" dirty="0" smtClean="0"/>
          </a:p>
        </p:txBody>
      </p:sp>
      <p:graphicFrame>
        <p:nvGraphicFramePr>
          <p:cNvPr id="15364" name="Object 4">
            <a:hlinkClick r:id="" action="ppaction://ole?verb=0"/>
          </p:cNvPr>
          <p:cNvGraphicFramePr>
            <a:graphicFrameLocks/>
          </p:cNvGraphicFramePr>
          <p:nvPr/>
        </p:nvGraphicFramePr>
        <p:xfrm>
          <a:off x="7224713" y="250825"/>
          <a:ext cx="1519237" cy="1327150"/>
        </p:xfrm>
        <a:graphic>
          <a:graphicData uri="http://schemas.openxmlformats.org/presentationml/2006/ole">
            <mc:AlternateContent xmlns:mc="http://schemas.openxmlformats.org/markup-compatibility/2006">
              <mc:Choice xmlns:v="urn:schemas-microsoft-com:vml" Requires="v">
                <p:oleObj spid="_x0000_s15365" r:id="rId5" imgW="1516605" imgH="1324850" progId="">
                  <p:embed/>
                </p:oleObj>
              </mc:Choice>
              <mc:Fallback>
                <p:oleObj r:id="rId5" imgW="1516605" imgH="1324850" progId="">
                  <p:embed/>
                  <p:pic>
                    <p:nvPicPr>
                      <p:cNvPr id="0"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24713" y="250825"/>
                        <a:ext cx="1519237" cy="13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75491">
                                            <p:txEl>
                                              <p:pRg st="0" end="0"/>
                                            </p:txEl>
                                          </p:spTgt>
                                        </p:tgtEl>
                                        <p:attrNameLst>
                                          <p:attrName>style.visibility</p:attrName>
                                        </p:attrNameLst>
                                      </p:cBhvr>
                                      <p:to>
                                        <p:strVal val="visible"/>
                                      </p:to>
                                    </p:set>
                                    <p:animEffect transition="in" filter="wipe(up)">
                                      <p:cBhvr>
                                        <p:cTn id="7" dur="500"/>
                                        <p:tgtEl>
                                          <p:spTgt spid="575491">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1000"/>
                                  </p:stCondLst>
                                  <p:childTnLst>
                                    <p:set>
                                      <p:cBhvr>
                                        <p:cTn id="10" dur="1" fill="hold">
                                          <p:stCondLst>
                                            <p:cond delay="0"/>
                                          </p:stCondLst>
                                        </p:cTn>
                                        <p:tgtEl>
                                          <p:spTgt spid="575491">
                                            <p:txEl>
                                              <p:pRg st="2" end="2"/>
                                            </p:txEl>
                                          </p:spTgt>
                                        </p:tgtEl>
                                        <p:attrNameLst>
                                          <p:attrName>style.visibility</p:attrName>
                                        </p:attrNameLst>
                                      </p:cBhvr>
                                      <p:to>
                                        <p:strVal val="visible"/>
                                      </p:to>
                                    </p:set>
                                    <p:animEffect transition="in" filter="wipe(up)">
                                      <p:cBhvr>
                                        <p:cTn id="11" dur="500"/>
                                        <p:tgtEl>
                                          <p:spTgt spid="575491">
                                            <p:txEl>
                                              <p:pRg st="2" end="2"/>
                                            </p:txEl>
                                          </p:spTgt>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75491">
                                            <p:txEl>
                                              <p:pRg st="4" end="4"/>
                                            </p:txEl>
                                          </p:spTgt>
                                        </p:tgtEl>
                                        <p:attrNameLst>
                                          <p:attrName>style.visibility</p:attrName>
                                        </p:attrNameLst>
                                      </p:cBhvr>
                                      <p:to>
                                        <p:strVal val="visible"/>
                                      </p:to>
                                    </p:set>
                                    <p:animEffect transition="in" filter="wipe(up)">
                                      <p:cBhvr>
                                        <p:cTn id="14" dur="500"/>
                                        <p:tgtEl>
                                          <p:spTgt spid="5754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49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1"/>
          <p:cNvSpPr txBox="1">
            <a:spLocks noChangeArrowheads="1"/>
          </p:cNvSpPr>
          <p:nvPr/>
        </p:nvSpPr>
        <p:spPr bwMode="auto">
          <a:xfrm>
            <a:off x="3505200" y="5334000"/>
            <a:ext cx="4953000" cy="149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2800" b="1" i="1">
                <a:latin typeface="Arial Black" pitchFamily="34" charset="0"/>
              </a:rPr>
              <a:t>Metadata Structure Examples</a:t>
            </a:r>
          </a:p>
          <a:p>
            <a:pPr algn="r">
              <a:buFont typeface="Wingdings" pitchFamily="2" charset="2"/>
              <a:buNone/>
            </a:pPr>
            <a:endParaRPr lang="en-US" altLang="en-US" sz="2400" i="1">
              <a:latin typeface="Arial" charset="0"/>
            </a:endParaRPr>
          </a:p>
        </p:txBody>
      </p:sp>
      <p:grpSp>
        <p:nvGrpSpPr>
          <p:cNvPr id="522307" name="Group 67"/>
          <p:cNvGrpSpPr>
            <a:grpSpLocks/>
          </p:cNvGrpSpPr>
          <p:nvPr/>
        </p:nvGrpSpPr>
        <p:grpSpPr bwMode="auto">
          <a:xfrm>
            <a:off x="3810000" y="3767138"/>
            <a:ext cx="2405063" cy="957262"/>
            <a:chOff x="2400" y="2373"/>
            <a:chExt cx="1515" cy="603"/>
          </a:xfrm>
        </p:grpSpPr>
        <p:sp>
          <p:nvSpPr>
            <p:cNvPr id="16429" name="Rectangle 52"/>
            <p:cNvSpPr>
              <a:spLocks noChangeArrowheads="1"/>
            </p:cNvSpPr>
            <p:nvPr/>
          </p:nvSpPr>
          <p:spPr bwMode="auto">
            <a:xfrm>
              <a:off x="2400" y="2400"/>
              <a:ext cx="288" cy="144"/>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16430" name="Rectangle 53"/>
            <p:cNvSpPr>
              <a:spLocks noChangeArrowheads="1"/>
            </p:cNvSpPr>
            <p:nvPr/>
          </p:nvSpPr>
          <p:spPr bwMode="auto">
            <a:xfrm>
              <a:off x="2400" y="2616"/>
              <a:ext cx="288" cy="144"/>
            </a:xfrm>
            <a:prstGeom prst="rect">
              <a:avLst/>
            </a:prstGeom>
            <a:solidFill>
              <a:srgbClr val="00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16431" name="Rectangle 54"/>
            <p:cNvSpPr>
              <a:spLocks noChangeArrowheads="1"/>
            </p:cNvSpPr>
            <p:nvPr/>
          </p:nvSpPr>
          <p:spPr bwMode="auto">
            <a:xfrm>
              <a:off x="2400" y="2832"/>
              <a:ext cx="288" cy="144"/>
            </a:xfrm>
            <a:prstGeom prst="rect">
              <a:avLst/>
            </a:prstGeom>
            <a:solidFill>
              <a:srgbClr val="00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16432" name="Text Box 55"/>
            <p:cNvSpPr txBox="1">
              <a:spLocks noChangeArrowheads="1"/>
            </p:cNvSpPr>
            <p:nvPr/>
          </p:nvSpPr>
          <p:spPr bwMode="auto">
            <a:xfrm>
              <a:off x="2789" y="2373"/>
              <a:ext cx="5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l">
                <a:buFont typeface="Wingdings" pitchFamily="2" charset="2"/>
                <a:buNone/>
              </a:pPr>
              <a:r>
                <a:rPr lang="en-US" altLang="en-US">
                  <a:latin typeface="Arial" charset="0"/>
                </a:rPr>
                <a:t>mandatory</a:t>
              </a:r>
            </a:p>
          </p:txBody>
        </p:sp>
        <p:sp>
          <p:nvSpPr>
            <p:cNvPr id="16433" name="Text Box 57"/>
            <p:cNvSpPr txBox="1">
              <a:spLocks noChangeArrowheads="1"/>
            </p:cNvSpPr>
            <p:nvPr/>
          </p:nvSpPr>
          <p:spPr bwMode="auto">
            <a:xfrm>
              <a:off x="2789" y="2601"/>
              <a:ext cx="112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l">
                <a:buFont typeface="Wingdings" pitchFamily="2" charset="2"/>
                <a:buNone/>
              </a:pPr>
              <a:r>
                <a:rPr lang="en-US" altLang="en-US">
                  <a:latin typeface="Arial" charset="0"/>
                </a:rPr>
                <a:t>mandatory, if applicable</a:t>
              </a:r>
            </a:p>
          </p:txBody>
        </p:sp>
        <p:sp>
          <p:nvSpPr>
            <p:cNvPr id="16434" name="Text Box 58"/>
            <p:cNvSpPr txBox="1">
              <a:spLocks noChangeArrowheads="1"/>
            </p:cNvSpPr>
            <p:nvPr/>
          </p:nvSpPr>
          <p:spPr bwMode="auto">
            <a:xfrm>
              <a:off x="2789" y="2803"/>
              <a:ext cx="45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l">
                <a:buFont typeface="Wingdings" pitchFamily="2" charset="2"/>
                <a:buNone/>
              </a:pPr>
              <a:r>
                <a:rPr lang="en-US" altLang="en-US">
                  <a:latin typeface="Arial" charset="0"/>
                </a:rPr>
                <a:t>optional</a:t>
              </a:r>
            </a:p>
          </p:txBody>
        </p:sp>
      </p:grpSp>
      <p:grpSp>
        <p:nvGrpSpPr>
          <p:cNvPr id="522304" name="Group 64"/>
          <p:cNvGrpSpPr>
            <a:grpSpLocks/>
          </p:cNvGrpSpPr>
          <p:nvPr/>
        </p:nvGrpSpPr>
        <p:grpSpPr bwMode="auto">
          <a:xfrm>
            <a:off x="1600200" y="93663"/>
            <a:ext cx="1752600" cy="6535737"/>
            <a:chOff x="1008" y="59"/>
            <a:chExt cx="1104" cy="4117"/>
          </a:xfrm>
        </p:grpSpPr>
        <p:grpSp>
          <p:nvGrpSpPr>
            <p:cNvPr id="16409" name="Group 62"/>
            <p:cNvGrpSpPr>
              <a:grpSpLocks/>
            </p:cNvGrpSpPr>
            <p:nvPr/>
          </p:nvGrpSpPr>
          <p:grpSpPr bwMode="auto">
            <a:xfrm>
              <a:off x="1008" y="288"/>
              <a:ext cx="1104" cy="3888"/>
              <a:chOff x="1008" y="288"/>
              <a:chExt cx="1104" cy="3888"/>
            </a:xfrm>
          </p:grpSpPr>
          <p:sp>
            <p:nvSpPr>
              <p:cNvPr id="16411" name="Rectangle 5"/>
              <p:cNvSpPr>
                <a:spLocks noChangeArrowheads="1"/>
              </p:cNvSpPr>
              <p:nvPr/>
            </p:nvSpPr>
            <p:spPr bwMode="auto">
              <a:xfrm>
                <a:off x="1008" y="288"/>
                <a:ext cx="1104" cy="388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buFont typeface="Wingdings" pitchFamily="2" charset="2"/>
                  <a:buNone/>
                </a:pPr>
                <a:r>
                  <a:rPr lang="en-US" altLang="en-US" b="1">
                    <a:latin typeface="Arial" charset="0"/>
                  </a:rPr>
                  <a:t>LINEAGE</a:t>
                </a:r>
              </a:p>
            </p:txBody>
          </p:sp>
          <p:sp>
            <p:nvSpPr>
              <p:cNvPr id="16412" name="Rectangle 21"/>
              <p:cNvSpPr>
                <a:spLocks noChangeArrowheads="1"/>
              </p:cNvSpPr>
              <p:nvPr/>
            </p:nvSpPr>
            <p:spPr bwMode="auto">
              <a:xfrm>
                <a:off x="1056" y="456"/>
                <a:ext cx="1008" cy="2136"/>
              </a:xfrm>
              <a:prstGeom prst="rect">
                <a:avLst/>
              </a:prstGeom>
              <a:solidFill>
                <a:srgbClr val="00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buFont typeface="Wingdings" pitchFamily="2" charset="2"/>
                  <a:buNone/>
                </a:pPr>
                <a:r>
                  <a:rPr lang="en-US" altLang="en-US" b="1">
                    <a:latin typeface="Arial" charset="0"/>
                  </a:rPr>
                  <a:t>Source Information</a:t>
                </a:r>
              </a:p>
            </p:txBody>
          </p:sp>
          <p:sp>
            <p:nvSpPr>
              <p:cNvPr id="16413" name="Rectangle 6"/>
              <p:cNvSpPr>
                <a:spLocks noChangeArrowheads="1"/>
              </p:cNvSpPr>
              <p:nvPr/>
            </p:nvSpPr>
            <p:spPr bwMode="auto">
              <a:xfrm>
                <a:off x="1104" y="624"/>
                <a:ext cx="912" cy="384"/>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buFont typeface="Wingdings" pitchFamily="2" charset="2"/>
                  <a:buNone/>
                </a:pPr>
                <a:r>
                  <a:rPr lang="en-US" altLang="en-US">
                    <a:latin typeface="Arial" charset="0"/>
                  </a:rPr>
                  <a:t>Source Citation</a:t>
                </a:r>
              </a:p>
            </p:txBody>
          </p:sp>
          <p:sp>
            <p:nvSpPr>
              <p:cNvPr id="16414" name="Rectangle 7"/>
              <p:cNvSpPr>
                <a:spLocks noChangeArrowheads="1"/>
              </p:cNvSpPr>
              <p:nvPr/>
            </p:nvSpPr>
            <p:spPr bwMode="auto">
              <a:xfrm>
                <a:off x="1104" y="1476"/>
                <a:ext cx="912" cy="684"/>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spcBef>
                    <a:spcPct val="0"/>
                  </a:spcBef>
                  <a:buFont typeface="Wingdings" pitchFamily="2" charset="2"/>
                  <a:buNone/>
                </a:pPr>
                <a:r>
                  <a:rPr lang="en-US" altLang="en-US">
                    <a:latin typeface="Arial" charset="0"/>
                  </a:rPr>
                  <a:t>Source Time Period</a:t>
                </a:r>
              </a:p>
              <a:p>
                <a:pPr>
                  <a:spcBef>
                    <a:spcPct val="0"/>
                  </a:spcBef>
                  <a:buFont typeface="Wingdings" pitchFamily="2" charset="2"/>
                  <a:buNone/>
                </a:pPr>
                <a:r>
                  <a:rPr lang="en-US" altLang="en-US">
                    <a:latin typeface="Arial" charset="0"/>
                  </a:rPr>
                  <a:t>of Content</a:t>
                </a:r>
              </a:p>
            </p:txBody>
          </p:sp>
          <p:sp>
            <p:nvSpPr>
              <p:cNvPr id="16415" name="Rectangle 8"/>
              <p:cNvSpPr>
                <a:spLocks noChangeArrowheads="1"/>
              </p:cNvSpPr>
              <p:nvPr/>
            </p:nvSpPr>
            <p:spPr bwMode="auto">
              <a:xfrm>
                <a:off x="1152" y="768"/>
                <a:ext cx="816" cy="19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buFont typeface="Wingdings" pitchFamily="2" charset="2"/>
                  <a:buNone/>
                </a:pPr>
                <a:r>
                  <a:rPr lang="en-US" altLang="en-US" sz="1000">
                    <a:latin typeface="Arial" charset="0"/>
                  </a:rPr>
                  <a:t>Citation Information</a:t>
                </a:r>
              </a:p>
            </p:txBody>
          </p:sp>
          <p:sp>
            <p:nvSpPr>
              <p:cNvPr id="16416" name="Rectangle 9"/>
              <p:cNvSpPr>
                <a:spLocks noChangeArrowheads="1"/>
              </p:cNvSpPr>
              <p:nvPr/>
            </p:nvSpPr>
            <p:spPr bwMode="auto">
              <a:xfrm>
                <a:off x="1104" y="1056"/>
                <a:ext cx="912" cy="144"/>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buFont typeface="Wingdings" pitchFamily="2" charset="2"/>
                  <a:buNone/>
                </a:pPr>
                <a:r>
                  <a:rPr lang="en-US" altLang="en-US" sz="1000">
                    <a:latin typeface="Arial" charset="0"/>
                  </a:rPr>
                  <a:t>Source Scale</a:t>
                </a:r>
              </a:p>
            </p:txBody>
          </p:sp>
          <p:sp>
            <p:nvSpPr>
              <p:cNvPr id="16417" name="Rectangle 15"/>
              <p:cNvSpPr>
                <a:spLocks noChangeArrowheads="1"/>
              </p:cNvSpPr>
              <p:nvPr/>
            </p:nvSpPr>
            <p:spPr bwMode="auto">
              <a:xfrm>
                <a:off x="1104" y="1248"/>
                <a:ext cx="912" cy="144"/>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buFont typeface="Wingdings" pitchFamily="2" charset="2"/>
                  <a:buNone/>
                </a:pPr>
                <a:r>
                  <a:rPr lang="en-US" altLang="en-US" sz="1000">
                    <a:latin typeface="Arial" charset="0"/>
                  </a:rPr>
                  <a:t>Type of Source Media</a:t>
                </a:r>
              </a:p>
            </p:txBody>
          </p:sp>
          <p:sp>
            <p:nvSpPr>
              <p:cNvPr id="16418" name="Rectangle 17"/>
              <p:cNvSpPr>
                <a:spLocks noChangeArrowheads="1"/>
              </p:cNvSpPr>
              <p:nvPr/>
            </p:nvSpPr>
            <p:spPr bwMode="auto">
              <a:xfrm>
                <a:off x="1152" y="1776"/>
                <a:ext cx="816" cy="144"/>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buFont typeface="Wingdings" pitchFamily="2" charset="2"/>
                  <a:buNone/>
                </a:pPr>
                <a:r>
                  <a:rPr lang="en-US" altLang="en-US" sz="1000">
                    <a:latin typeface="Arial" charset="0"/>
                  </a:rPr>
                  <a:t>Time Period Info</a:t>
                </a:r>
              </a:p>
            </p:txBody>
          </p:sp>
          <p:sp>
            <p:nvSpPr>
              <p:cNvPr id="16419" name="Rectangle 18"/>
              <p:cNvSpPr>
                <a:spLocks noChangeArrowheads="1"/>
              </p:cNvSpPr>
              <p:nvPr/>
            </p:nvSpPr>
            <p:spPr bwMode="auto">
              <a:xfrm>
                <a:off x="1152" y="1968"/>
                <a:ext cx="816" cy="144"/>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buFont typeface="Wingdings" pitchFamily="2" charset="2"/>
                  <a:buNone/>
                </a:pPr>
                <a:r>
                  <a:rPr lang="en-US" altLang="en-US" sz="1000">
                    <a:latin typeface="Arial" charset="0"/>
                  </a:rPr>
                  <a:t>Source Currentness</a:t>
                </a:r>
              </a:p>
            </p:txBody>
          </p:sp>
          <p:sp>
            <p:nvSpPr>
              <p:cNvPr id="16420" name="Rectangle 19"/>
              <p:cNvSpPr>
                <a:spLocks noChangeArrowheads="1"/>
              </p:cNvSpPr>
              <p:nvPr/>
            </p:nvSpPr>
            <p:spPr bwMode="auto">
              <a:xfrm>
                <a:off x="1104" y="2400"/>
                <a:ext cx="912" cy="144"/>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buFont typeface="Wingdings" pitchFamily="2" charset="2"/>
                  <a:buNone/>
                </a:pPr>
                <a:r>
                  <a:rPr lang="en-US" altLang="en-US" sz="1000">
                    <a:latin typeface="Arial" charset="0"/>
                  </a:rPr>
                  <a:t>Source Contribution</a:t>
                </a:r>
              </a:p>
            </p:txBody>
          </p:sp>
          <p:sp>
            <p:nvSpPr>
              <p:cNvPr id="16421" name="Rectangle 20"/>
              <p:cNvSpPr>
                <a:spLocks noChangeArrowheads="1"/>
              </p:cNvSpPr>
              <p:nvPr/>
            </p:nvSpPr>
            <p:spPr bwMode="auto">
              <a:xfrm>
                <a:off x="1104" y="2208"/>
                <a:ext cx="912" cy="144"/>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buFont typeface="Wingdings" pitchFamily="2" charset="2"/>
                  <a:buNone/>
                </a:pPr>
                <a:r>
                  <a:rPr lang="en-US" altLang="en-US" sz="1000">
                    <a:latin typeface="Arial" charset="0"/>
                  </a:rPr>
                  <a:t>Source Citation Abbrev</a:t>
                </a:r>
              </a:p>
            </p:txBody>
          </p:sp>
          <p:sp>
            <p:nvSpPr>
              <p:cNvPr id="16422" name="Rectangle 23"/>
              <p:cNvSpPr>
                <a:spLocks noChangeArrowheads="1"/>
              </p:cNvSpPr>
              <p:nvPr/>
            </p:nvSpPr>
            <p:spPr bwMode="auto">
              <a:xfrm>
                <a:off x="1056" y="2688"/>
                <a:ext cx="1008" cy="1392"/>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buFont typeface="Wingdings" pitchFamily="2" charset="2"/>
                  <a:buNone/>
                </a:pPr>
                <a:r>
                  <a:rPr lang="en-US" altLang="en-US" b="1">
                    <a:latin typeface="Arial" charset="0"/>
                  </a:rPr>
                  <a:t>Process Step</a:t>
                </a:r>
              </a:p>
            </p:txBody>
          </p:sp>
          <p:sp>
            <p:nvSpPr>
              <p:cNvPr id="16423" name="Rectangle 27"/>
              <p:cNvSpPr>
                <a:spLocks noChangeArrowheads="1"/>
              </p:cNvSpPr>
              <p:nvPr/>
            </p:nvSpPr>
            <p:spPr bwMode="auto">
              <a:xfrm>
                <a:off x="1104" y="3216"/>
                <a:ext cx="912" cy="144"/>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buFont typeface="Wingdings" pitchFamily="2" charset="2"/>
                  <a:buNone/>
                </a:pPr>
                <a:r>
                  <a:rPr lang="en-US" altLang="en-US" sz="1000">
                    <a:latin typeface="Arial" charset="0"/>
                  </a:rPr>
                  <a:t>Process Date &amp; Time</a:t>
                </a:r>
              </a:p>
            </p:txBody>
          </p:sp>
          <p:sp>
            <p:nvSpPr>
              <p:cNvPr id="16424" name="Rectangle 28"/>
              <p:cNvSpPr>
                <a:spLocks noChangeArrowheads="1"/>
              </p:cNvSpPr>
              <p:nvPr/>
            </p:nvSpPr>
            <p:spPr bwMode="auto">
              <a:xfrm>
                <a:off x="1104" y="3024"/>
                <a:ext cx="912" cy="144"/>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buFont typeface="Wingdings" pitchFamily="2" charset="2"/>
                  <a:buNone/>
                </a:pPr>
                <a:r>
                  <a:rPr lang="en-US" altLang="en-US" sz="1000">
                    <a:latin typeface="Arial" charset="0"/>
                  </a:rPr>
                  <a:t>Source Used Citation</a:t>
                </a:r>
              </a:p>
            </p:txBody>
          </p:sp>
          <p:sp>
            <p:nvSpPr>
              <p:cNvPr id="16425" name="Rectangle 29"/>
              <p:cNvSpPr>
                <a:spLocks noChangeArrowheads="1"/>
              </p:cNvSpPr>
              <p:nvPr/>
            </p:nvSpPr>
            <p:spPr bwMode="auto">
              <a:xfrm>
                <a:off x="1104" y="2832"/>
                <a:ext cx="912" cy="144"/>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buFont typeface="Wingdings" pitchFamily="2" charset="2"/>
                  <a:buNone/>
                </a:pPr>
                <a:r>
                  <a:rPr lang="en-US" altLang="en-US" sz="1000">
                    <a:latin typeface="Arial" charset="0"/>
                  </a:rPr>
                  <a:t>Process Description</a:t>
                </a:r>
              </a:p>
            </p:txBody>
          </p:sp>
          <p:sp>
            <p:nvSpPr>
              <p:cNvPr id="16426" name="Rectangle 31"/>
              <p:cNvSpPr>
                <a:spLocks noChangeArrowheads="1"/>
              </p:cNvSpPr>
              <p:nvPr/>
            </p:nvSpPr>
            <p:spPr bwMode="auto">
              <a:xfrm>
                <a:off x="1104" y="3408"/>
                <a:ext cx="912" cy="144"/>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buFont typeface="Wingdings" pitchFamily="2" charset="2"/>
                  <a:buNone/>
                </a:pPr>
                <a:r>
                  <a:rPr lang="en-US" altLang="en-US" sz="1000">
                    <a:latin typeface="Arial" charset="0"/>
                  </a:rPr>
                  <a:t>Source Produced</a:t>
                </a:r>
              </a:p>
            </p:txBody>
          </p:sp>
          <p:sp>
            <p:nvSpPr>
              <p:cNvPr id="16427" name="Rectangle 33"/>
              <p:cNvSpPr>
                <a:spLocks noChangeArrowheads="1"/>
              </p:cNvSpPr>
              <p:nvPr/>
            </p:nvSpPr>
            <p:spPr bwMode="auto">
              <a:xfrm>
                <a:off x="1104" y="3600"/>
                <a:ext cx="912" cy="384"/>
              </a:xfrm>
              <a:prstGeom prst="rect">
                <a:avLst/>
              </a:prstGeom>
              <a:solidFill>
                <a:srgbClr val="00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buFont typeface="Wingdings" pitchFamily="2" charset="2"/>
                  <a:buNone/>
                </a:pPr>
                <a:r>
                  <a:rPr lang="en-US" altLang="en-US">
                    <a:latin typeface="Arial" charset="0"/>
                  </a:rPr>
                  <a:t>Process</a:t>
                </a:r>
                <a:r>
                  <a:rPr lang="en-US" altLang="en-US" sz="1000">
                    <a:latin typeface="Arial" charset="0"/>
                  </a:rPr>
                  <a:t> </a:t>
                </a:r>
                <a:r>
                  <a:rPr lang="en-US" altLang="en-US">
                    <a:latin typeface="Arial" charset="0"/>
                  </a:rPr>
                  <a:t>Contact</a:t>
                </a:r>
              </a:p>
            </p:txBody>
          </p:sp>
          <p:sp>
            <p:nvSpPr>
              <p:cNvPr id="16428" name="Rectangle 34"/>
              <p:cNvSpPr>
                <a:spLocks noChangeArrowheads="1"/>
              </p:cNvSpPr>
              <p:nvPr/>
            </p:nvSpPr>
            <p:spPr bwMode="auto">
              <a:xfrm>
                <a:off x="1152" y="3744"/>
                <a:ext cx="816" cy="19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buFont typeface="Wingdings" pitchFamily="2" charset="2"/>
                  <a:buNone/>
                </a:pPr>
                <a:r>
                  <a:rPr lang="en-US" altLang="en-US" sz="1000">
                    <a:latin typeface="Arial" charset="0"/>
                  </a:rPr>
                  <a:t>Contact Information</a:t>
                </a:r>
              </a:p>
            </p:txBody>
          </p:sp>
        </p:grpSp>
        <p:sp>
          <p:nvSpPr>
            <p:cNvPr id="16410" name="Text Box 59"/>
            <p:cNvSpPr txBox="1">
              <a:spLocks noChangeArrowheads="1"/>
            </p:cNvSpPr>
            <p:nvPr/>
          </p:nvSpPr>
          <p:spPr bwMode="auto">
            <a:xfrm>
              <a:off x="1254" y="59"/>
              <a:ext cx="57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buFont typeface="Wingdings" pitchFamily="2" charset="2"/>
                <a:buNone/>
              </a:pPr>
              <a:r>
                <a:rPr lang="en-US" altLang="en-US" sz="1400">
                  <a:latin typeface="Arial Black" pitchFamily="34" charset="0"/>
                </a:rPr>
                <a:t>CSDGM</a:t>
              </a:r>
            </a:p>
          </p:txBody>
        </p:sp>
      </p:grpSp>
      <p:grpSp>
        <p:nvGrpSpPr>
          <p:cNvPr id="522305" name="Group 65"/>
          <p:cNvGrpSpPr>
            <a:grpSpLocks/>
          </p:cNvGrpSpPr>
          <p:nvPr/>
        </p:nvGrpSpPr>
        <p:grpSpPr bwMode="auto">
          <a:xfrm>
            <a:off x="3962400" y="93663"/>
            <a:ext cx="1752600" cy="2192337"/>
            <a:chOff x="2496" y="59"/>
            <a:chExt cx="1104" cy="1381"/>
          </a:xfrm>
        </p:grpSpPr>
        <p:sp>
          <p:nvSpPr>
            <p:cNvPr id="16407" name="Rectangle 35"/>
            <p:cNvSpPr>
              <a:spLocks noChangeArrowheads="1"/>
            </p:cNvSpPr>
            <p:nvPr/>
          </p:nvSpPr>
          <p:spPr bwMode="auto">
            <a:xfrm>
              <a:off x="2496" y="288"/>
              <a:ext cx="1104" cy="115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marL="457200" indent="-457200" algn="l">
                <a:lnSpc>
                  <a:spcPts val="3000"/>
                </a:lnSpc>
                <a:spcBef>
                  <a:spcPts val="1800"/>
                </a:spcBef>
                <a:buClr>
                  <a:schemeClr val="accent1"/>
                </a:buClr>
                <a:defRPr sz="2000" b="1">
                  <a:solidFill>
                    <a:schemeClr val="tx1"/>
                  </a:solidFill>
                  <a:latin typeface="Arial" charset="0"/>
                </a:defRPr>
              </a:lvl1pPr>
              <a:lvl2pPr marL="914400" indent="-457200" algn="l">
                <a:lnSpc>
                  <a:spcPts val="2600"/>
                </a:lnSpc>
                <a:spcBef>
                  <a:spcPts val="600"/>
                </a:spcBef>
                <a:buChar char="–"/>
                <a:defRPr sz="1600">
                  <a:solidFill>
                    <a:schemeClr val="tx1"/>
                  </a:solidFill>
                  <a:latin typeface="Arial" charset="0"/>
                </a:defRPr>
              </a:lvl2pPr>
              <a:lvl3pPr marL="1371600" indent="-457200" algn="l">
                <a:spcBef>
                  <a:spcPct val="20000"/>
                </a:spcBef>
                <a:buChar char="•"/>
                <a:defRPr sz="2400">
                  <a:solidFill>
                    <a:schemeClr val="tx1"/>
                  </a:solidFill>
                  <a:latin typeface="Times New Roman" pitchFamily="18" charset="0"/>
                </a:defRPr>
              </a:lvl3pPr>
              <a:lvl4pPr marL="1828800" indent="-457200" algn="l">
                <a:spcBef>
                  <a:spcPct val="20000"/>
                </a:spcBef>
                <a:buChar char="–"/>
                <a:defRPr sz="2000">
                  <a:solidFill>
                    <a:schemeClr val="tx1"/>
                  </a:solidFill>
                  <a:latin typeface="Times New Roman" pitchFamily="18" charset="0"/>
                </a:defRPr>
              </a:lvl4pPr>
              <a:lvl5pPr marL="2286000" indent="-457200" algn="l">
                <a:spcBef>
                  <a:spcPct val="20000"/>
                </a:spcBef>
                <a:buChar char="»"/>
                <a:defRPr sz="2000">
                  <a:solidFill>
                    <a:schemeClr val="tx1"/>
                  </a:solidFill>
                  <a:latin typeface="Times New Roman" pitchFamily="18" charset="0"/>
                </a:defRPr>
              </a:lvl5pPr>
              <a:lvl6pPr marL="2743200" indent="-457200" eaLnBrk="0" fontAlgn="base" hangingPunct="0">
                <a:spcBef>
                  <a:spcPct val="20000"/>
                </a:spcBef>
                <a:spcAft>
                  <a:spcPct val="0"/>
                </a:spcAft>
                <a:buChar char="»"/>
                <a:defRPr sz="2000">
                  <a:solidFill>
                    <a:schemeClr val="tx1"/>
                  </a:solidFill>
                  <a:latin typeface="Times New Roman" pitchFamily="18" charset="0"/>
                </a:defRPr>
              </a:lvl6pPr>
              <a:lvl7pPr marL="3200400" indent="-457200" eaLnBrk="0" fontAlgn="base" hangingPunct="0">
                <a:spcBef>
                  <a:spcPct val="20000"/>
                </a:spcBef>
                <a:spcAft>
                  <a:spcPct val="0"/>
                </a:spcAft>
                <a:buChar char="»"/>
                <a:defRPr sz="2000">
                  <a:solidFill>
                    <a:schemeClr val="tx1"/>
                  </a:solidFill>
                  <a:latin typeface="Times New Roman" pitchFamily="18" charset="0"/>
                </a:defRPr>
              </a:lvl7pPr>
              <a:lvl8pPr marL="3657600" indent="-457200" eaLnBrk="0" fontAlgn="base" hangingPunct="0">
                <a:spcBef>
                  <a:spcPct val="20000"/>
                </a:spcBef>
                <a:spcAft>
                  <a:spcPct val="0"/>
                </a:spcAft>
                <a:buChar char="»"/>
                <a:defRPr sz="2000">
                  <a:solidFill>
                    <a:schemeClr val="tx1"/>
                  </a:solidFill>
                  <a:latin typeface="Times New Roman" pitchFamily="18" charset="0"/>
                </a:defRPr>
              </a:lvl8pPr>
              <a:lvl9pPr marL="4114800" indent="-457200" eaLnBrk="0" fontAlgn="base" hangingPunct="0">
                <a:spcBef>
                  <a:spcPct val="20000"/>
                </a:spcBef>
                <a:spcAft>
                  <a:spcPct val="0"/>
                </a:spcAft>
                <a:buChar char="»"/>
                <a:defRPr sz="2000">
                  <a:solidFill>
                    <a:schemeClr val="tx1"/>
                  </a:solidFill>
                  <a:latin typeface="Times New Roman" pitchFamily="18" charset="0"/>
                </a:defRPr>
              </a:lvl9pPr>
            </a:lstStyle>
            <a:p>
              <a:pPr algn="ctr">
                <a:lnSpc>
                  <a:spcPct val="100000"/>
                </a:lnSpc>
                <a:spcBef>
                  <a:spcPct val="50000"/>
                </a:spcBef>
                <a:buClr>
                  <a:srgbClr val="990000"/>
                </a:buClr>
                <a:buFont typeface="Wingdings" pitchFamily="2" charset="2"/>
                <a:buNone/>
              </a:pPr>
              <a:r>
                <a:rPr lang="en-US" altLang="en-US" sz="1200"/>
                <a:t>LINEAGE</a:t>
              </a:r>
            </a:p>
            <a:p>
              <a:pPr algn="ctr">
                <a:lnSpc>
                  <a:spcPct val="100000"/>
                </a:lnSpc>
                <a:spcBef>
                  <a:spcPct val="50000"/>
                </a:spcBef>
                <a:buClr>
                  <a:srgbClr val="990000"/>
                </a:buClr>
                <a:buFont typeface="Wingdings" pitchFamily="2" charset="2"/>
                <a:buNone/>
              </a:pPr>
              <a:endParaRPr lang="en-US" altLang="en-US" sz="1200">
                <a:latin typeface="Times New Roman" pitchFamily="18" charset="0"/>
              </a:endParaRPr>
            </a:p>
          </p:txBody>
        </p:sp>
        <p:sp>
          <p:nvSpPr>
            <p:cNvPr id="16408" name="Text Box 60"/>
            <p:cNvSpPr txBox="1">
              <a:spLocks noChangeArrowheads="1"/>
            </p:cNvSpPr>
            <p:nvPr/>
          </p:nvSpPr>
          <p:spPr bwMode="auto">
            <a:xfrm>
              <a:off x="2816" y="59"/>
              <a:ext cx="51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buFont typeface="Wingdings" pitchFamily="2" charset="2"/>
                <a:buNone/>
              </a:pPr>
              <a:r>
                <a:rPr lang="en-US" altLang="en-US" sz="1400">
                  <a:latin typeface="Arial Black" pitchFamily="34" charset="0"/>
                </a:rPr>
                <a:t>MGMG</a:t>
              </a:r>
            </a:p>
          </p:txBody>
        </p:sp>
      </p:grpSp>
      <p:grpSp>
        <p:nvGrpSpPr>
          <p:cNvPr id="522306" name="Group 66"/>
          <p:cNvGrpSpPr>
            <a:grpSpLocks/>
          </p:cNvGrpSpPr>
          <p:nvPr/>
        </p:nvGrpSpPr>
        <p:grpSpPr bwMode="auto">
          <a:xfrm>
            <a:off x="6553200" y="93663"/>
            <a:ext cx="1752600" cy="4935537"/>
            <a:chOff x="4128" y="59"/>
            <a:chExt cx="1104" cy="3109"/>
          </a:xfrm>
        </p:grpSpPr>
        <p:grpSp>
          <p:nvGrpSpPr>
            <p:cNvPr id="16391" name="Group 63"/>
            <p:cNvGrpSpPr>
              <a:grpSpLocks/>
            </p:cNvGrpSpPr>
            <p:nvPr/>
          </p:nvGrpSpPr>
          <p:grpSpPr bwMode="auto">
            <a:xfrm>
              <a:off x="4128" y="288"/>
              <a:ext cx="1104" cy="2880"/>
              <a:chOff x="4128" y="288"/>
              <a:chExt cx="1104" cy="2880"/>
            </a:xfrm>
          </p:grpSpPr>
          <p:sp>
            <p:nvSpPr>
              <p:cNvPr id="16393" name="Rectangle 36"/>
              <p:cNvSpPr>
                <a:spLocks noChangeArrowheads="1"/>
              </p:cNvSpPr>
              <p:nvPr/>
            </p:nvSpPr>
            <p:spPr bwMode="auto">
              <a:xfrm>
                <a:off x="4128" y="288"/>
                <a:ext cx="1104" cy="288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marL="457200" indent="-457200" algn="l">
                  <a:lnSpc>
                    <a:spcPts val="3000"/>
                  </a:lnSpc>
                  <a:spcBef>
                    <a:spcPts val="1800"/>
                  </a:spcBef>
                  <a:buClr>
                    <a:schemeClr val="accent1"/>
                  </a:buClr>
                  <a:defRPr sz="2000" b="1">
                    <a:solidFill>
                      <a:schemeClr val="tx1"/>
                    </a:solidFill>
                    <a:latin typeface="Arial" charset="0"/>
                  </a:defRPr>
                </a:lvl1pPr>
                <a:lvl2pPr marL="914400" indent="-457200" algn="l">
                  <a:lnSpc>
                    <a:spcPts val="2600"/>
                  </a:lnSpc>
                  <a:spcBef>
                    <a:spcPts val="600"/>
                  </a:spcBef>
                  <a:buChar char="–"/>
                  <a:defRPr sz="1600">
                    <a:solidFill>
                      <a:schemeClr val="tx1"/>
                    </a:solidFill>
                    <a:latin typeface="Arial" charset="0"/>
                  </a:defRPr>
                </a:lvl2pPr>
                <a:lvl3pPr marL="1371600" indent="-457200" algn="l">
                  <a:spcBef>
                    <a:spcPct val="20000"/>
                  </a:spcBef>
                  <a:buChar char="•"/>
                  <a:defRPr sz="2400">
                    <a:solidFill>
                      <a:schemeClr val="tx1"/>
                    </a:solidFill>
                    <a:latin typeface="Times New Roman" pitchFamily="18" charset="0"/>
                  </a:defRPr>
                </a:lvl3pPr>
                <a:lvl4pPr marL="1828800" indent="-457200" algn="l">
                  <a:spcBef>
                    <a:spcPct val="20000"/>
                  </a:spcBef>
                  <a:buChar char="–"/>
                  <a:defRPr sz="2000">
                    <a:solidFill>
                      <a:schemeClr val="tx1"/>
                    </a:solidFill>
                    <a:latin typeface="Times New Roman" pitchFamily="18" charset="0"/>
                  </a:defRPr>
                </a:lvl4pPr>
                <a:lvl5pPr marL="2286000" indent="-457200" algn="l">
                  <a:spcBef>
                    <a:spcPct val="20000"/>
                  </a:spcBef>
                  <a:buChar char="»"/>
                  <a:defRPr sz="2000">
                    <a:solidFill>
                      <a:schemeClr val="tx1"/>
                    </a:solidFill>
                    <a:latin typeface="Times New Roman" pitchFamily="18" charset="0"/>
                  </a:defRPr>
                </a:lvl5pPr>
                <a:lvl6pPr marL="2743200" indent="-457200" eaLnBrk="0" fontAlgn="base" hangingPunct="0">
                  <a:spcBef>
                    <a:spcPct val="20000"/>
                  </a:spcBef>
                  <a:spcAft>
                    <a:spcPct val="0"/>
                  </a:spcAft>
                  <a:buChar char="»"/>
                  <a:defRPr sz="2000">
                    <a:solidFill>
                      <a:schemeClr val="tx1"/>
                    </a:solidFill>
                    <a:latin typeface="Times New Roman" pitchFamily="18" charset="0"/>
                  </a:defRPr>
                </a:lvl6pPr>
                <a:lvl7pPr marL="3200400" indent="-457200" eaLnBrk="0" fontAlgn="base" hangingPunct="0">
                  <a:spcBef>
                    <a:spcPct val="20000"/>
                  </a:spcBef>
                  <a:spcAft>
                    <a:spcPct val="0"/>
                  </a:spcAft>
                  <a:buChar char="»"/>
                  <a:defRPr sz="2000">
                    <a:solidFill>
                      <a:schemeClr val="tx1"/>
                    </a:solidFill>
                    <a:latin typeface="Times New Roman" pitchFamily="18" charset="0"/>
                  </a:defRPr>
                </a:lvl7pPr>
                <a:lvl8pPr marL="3657600" indent="-457200" eaLnBrk="0" fontAlgn="base" hangingPunct="0">
                  <a:spcBef>
                    <a:spcPct val="20000"/>
                  </a:spcBef>
                  <a:spcAft>
                    <a:spcPct val="0"/>
                  </a:spcAft>
                  <a:buChar char="»"/>
                  <a:defRPr sz="2000">
                    <a:solidFill>
                      <a:schemeClr val="tx1"/>
                    </a:solidFill>
                    <a:latin typeface="Times New Roman" pitchFamily="18" charset="0"/>
                  </a:defRPr>
                </a:lvl8pPr>
                <a:lvl9pPr marL="4114800" indent="-457200" eaLnBrk="0" fontAlgn="base" hangingPunct="0">
                  <a:spcBef>
                    <a:spcPct val="20000"/>
                  </a:spcBef>
                  <a:spcAft>
                    <a:spcPct val="0"/>
                  </a:spcAft>
                  <a:buChar char="»"/>
                  <a:defRPr sz="2000">
                    <a:solidFill>
                      <a:schemeClr val="tx1"/>
                    </a:solidFill>
                    <a:latin typeface="Times New Roman" pitchFamily="18" charset="0"/>
                  </a:defRPr>
                </a:lvl9pPr>
              </a:lstStyle>
              <a:p>
                <a:pPr algn="ctr">
                  <a:lnSpc>
                    <a:spcPct val="100000"/>
                  </a:lnSpc>
                  <a:spcBef>
                    <a:spcPct val="50000"/>
                  </a:spcBef>
                  <a:buClr>
                    <a:srgbClr val="990000"/>
                  </a:buClr>
                  <a:buFont typeface="Wingdings" pitchFamily="2" charset="2"/>
                  <a:buNone/>
                </a:pPr>
                <a:r>
                  <a:rPr lang="en-US" altLang="en-US" sz="1200"/>
                  <a:t>LINEAGE</a:t>
                </a:r>
              </a:p>
              <a:p>
                <a:pPr algn="ctr">
                  <a:lnSpc>
                    <a:spcPct val="100000"/>
                  </a:lnSpc>
                  <a:spcBef>
                    <a:spcPct val="50000"/>
                  </a:spcBef>
                  <a:buClr>
                    <a:srgbClr val="990000"/>
                  </a:buClr>
                  <a:buFont typeface="Wingdings" pitchFamily="2" charset="2"/>
                  <a:buNone/>
                </a:pPr>
                <a:endParaRPr lang="en-US" altLang="en-US" sz="1200">
                  <a:latin typeface="Times New Roman" pitchFamily="18" charset="0"/>
                </a:endParaRPr>
              </a:p>
            </p:txBody>
          </p:sp>
          <p:sp>
            <p:nvSpPr>
              <p:cNvPr id="16394" name="Rectangle 37"/>
              <p:cNvSpPr>
                <a:spLocks noChangeArrowheads="1"/>
              </p:cNvSpPr>
              <p:nvPr/>
            </p:nvSpPr>
            <p:spPr bwMode="auto">
              <a:xfrm>
                <a:off x="4176" y="552"/>
                <a:ext cx="1008" cy="168"/>
              </a:xfrm>
              <a:prstGeom prst="rect">
                <a:avLst/>
              </a:prstGeom>
              <a:solidFill>
                <a:srgbClr val="00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buFont typeface="Wingdings" pitchFamily="2" charset="2"/>
                  <a:buNone/>
                </a:pPr>
                <a:r>
                  <a:rPr lang="en-US" altLang="en-US" b="1">
                    <a:latin typeface="Arial" charset="0"/>
                  </a:rPr>
                  <a:t>Statement</a:t>
                </a:r>
              </a:p>
            </p:txBody>
          </p:sp>
          <p:sp>
            <p:nvSpPr>
              <p:cNvPr id="16395" name="Rectangle 38"/>
              <p:cNvSpPr>
                <a:spLocks noChangeArrowheads="1"/>
              </p:cNvSpPr>
              <p:nvPr/>
            </p:nvSpPr>
            <p:spPr bwMode="auto">
              <a:xfrm>
                <a:off x="4176" y="768"/>
                <a:ext cx="1008" cy="2304"/>
              </a:xfrm>
              <a:prstGeom prst="rect">
                <a:avLst/>
              </a:prstGeom>
              <a:solidFill>
                <a:srgbClr val="00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buFont typeface="Wingdings" pitchFamily="2" charset="2"/>
                  <a:buNone/>
                </a:pPr>
                <a:r>
                  <a:rPr lang="en-US" altLang="en-US" b="1">
                    <a:latin typeface="Arial" charset="0"/>
                  </a:rPr>
                  <a:t>Process Step</a:t>
                </a:r>
              </a:p>
            </p:txBody>
          </p:sp>
          <p:sp>
            <p:nvSpPr>
              <p:cNvPr id="16396" name="Rectangle 40"/>
              <p:cNvSpPr>
                <a:spLocks noChangeArrowheads="1"/>
              </p:cNvSpPr>
              <p:nvPr/>
            </p:nvSpPr>
            <p:spPr bwMode="auto">
              <a:xfrm>
                <a:off x="4224" y="960"/>
                <a:ext cx="912" cy="144"/>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buFont typeface="Wingdings" pitchFamily="2" charset="2"/>
                  <a:buNone/>
                </a:pPr>
                <a:r>
                  <a:rPr lang="en-US" altLang="en-US" sz="1000">
                    <a:latin typeface="Arial" charset="0"/>
                  </a:rPr>
                  <a:t>Description</a:t>
                </a:r>
              </a:p>
            </p:txBody>
          </p:sp>
          <p:sp>
            <p:nvSpPr>
              <p:cNvPr id="16397" name="Rectangle 41"/>
              <p:cNvSpPr>
                <a:spLocks noChangeArrowheads="1"/>
              </p:cNvSpPr>
              <p:nvPr/>
            </p:nvSpPr>
            <p:spPr bwMode="auto">
              <a:xfrm>
                <a:off x="4224" y="1128"/>
                <a:ext cx="912" cy="144"/>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buFont typeface="Wingdings" pitchFamily="2" charset="2"/>
                  <a:buNone/>
                </a:pPr>
                <a:r>
                  <a:rPr lang="en-US" altLang="en-US" sz="1000">
                    <a:latin typeface="Arial" charset="0"/>
                  </a:rPr>
                  <a:t>Rationale</a:t>
                </a:r>
              </a:p>
            </p:txBody>
          </p:sp>
          <p:sp>
            <p:nvSpPr>
              <p:cNvPr id="16398" name="Rectangle 42"/>
              <p:cNvSpPr>
                <a:spLocks noChangeArrowheads="1"/>
              </p:cNvSpPr>
              <p:nvPr/>
            </p:nvSpPr>
            <p:spPr bwMode="auto">
              <a:xfrm>
                <a:off x="4224" y="1476"/>
                <a:ext cx="912" cy="144"/>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buFont typeface="Wingdings" pitchFamily="2" charset="2"/>
                  <a:buNone/>
                </a:pPr>
                <a:r>
                  <a:rPr lang="en-US" altLang="en-US" sz="1000">
                    <a:latin typeface="Arial" charset="0"/>
                  </a:rPr>
                  <a:t>Processor</a:t>
                </a:r>
              </a:p>
            </p:txBody>
          </p:sp>
          <p:sp>
            <p:nvSpPr>
              <p:cNvPr id="16399" name="Rectangle 43"/>
              <p:cNvSpPr>
                <a:spLocks noChangeArrowheads="1"/>
              </p:cNvSpPr>
              <p:nvPr/>
            </p:nvSpPr>
            <p:spPr bwMode="auto">
              <a:xfrm>
                <a:off x="4224" y="1296"/>
                <a:ext cx="912" cy="144"/>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buFont typeface="Wingdings" pitchFamily="2" charset="2"/>
                  <a:buNone/>
                </a:pPr>
                <a:r>
                  <a:rPr lang="en-US" altLang="en-US" sz="1000">
                    <a:latin typeface="Arial" charset="0"/>
                  </a:rPr>
                  <a:t>Date &amp; Time</a:t>
                </a:r>
              </a:p>
            </p:txBody>
          </p:sp>
          <p:sp>
            <p:nvSpPr>
              <p:cNvPr id="16400" name="Rectangle 44"/>
              <p:cNvSpPr>
                <a:spLocks noChangeArrowheads="1"/>
              </p:cNvSpPr>
              <p:nvPr/>
            </p:nvSpPr>
            <p:spPr bwMode="auto">
              <a:xfrm>
                <a:off x="4224" y="1644"/>
                <a:ext cx="912" cy="1332"/>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buFont typeface="Wingdings" pitchFamily="2" charset="2"/>
                  <a:buNone/>
                </a:pPr>
                <a:r>
                  <a:rPr lang="en-US" altLang="en-US" sz="1000">
                    <a:latin typeface="Arial" charset="0"/>
                  </a:rPr>
                  <a:t>Source</a:t>
                </a:r>
              </a:p>
            </p:txBody>
          </p:sp>
          <p:sp>
            <p:nvSpPr>
              <p:cNvPr id="16401" name="Rectangle 45"/>
              <p:cNvSpPr>
                <a:spLocks noChangeArrowheads="1"/>
              </p:cNvSpPr>
              <p:nvPr/>
            </p:nvSpPr>
            <p:spPr bwMode="auto">
              <a:xfrm>
                <a:off x="4272" y="1776"/>
                <a:ext cx="816" cy="144"/>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buFont typeface="Wingdings" pitchFamily="2" charset="2"/>
                  <a:buNone/>
                </a:pPr>
                <a:r>
                  <a:rPr lang="en-US" altLang="en-US" sz="1000">
                    <a:latin typeface="Arial" charset="0"/>
                  </a:rPr>
                  <a:t>Description</a:t>
                </a:r>
              </a:p>
            </p:txBody>
          </p:sp>
          <p:sp>
            <p:nvSpPr>
              <p:cNvPr id="16402" name="Rectangle 46"/>
              <p:cNvSpPr>
                <a:spLocks noChangeArrowheads="1"/>
              </p:cNvSpPr>
              <p:nvPr/>
            </p:nvSpPr>
            <p:spPr bwMode="auto">
              <a:xfrm>
                <a:off x="4272" y="1968"/>
                <a:ext cx="816" cy="144"/>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buFont typeface="Wingdings" pitchFamily="2" charset="2"/>
                  <a:buNone/>
                </a:pPr>
                <a:r>
                  <a:rPr lang="en-US" altLang="en-US" sz="1000">
                    <a:latin typeface="Arial" charset="0"/>
                  </a:rPr>
                  <a:t>Scale</a:t>
                </a:r>
              </a:p>
            </p:txBody>
          </p:sp>
          <p:sp>
            <p:nvSpPr>
              <p:cNvPr id="16403" name="Rectangle 47"/>
              <p:cNvSpPr>
                <a:spLocks noChangeArrowheads="1"/>
              </p:cNvSpPr>
              <p:nvPr/>
            </p:nvSpPr>
            <p:spPr bwMode="auto">
              <a:xfrm>
                <a:off x="4272" y="2160"/>
                <a:ext cx="816" cy="144"/>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buFont typeface="Wingdings" pitchFamily="2" charset="2"/>
                  <a:buNone/>
                </a:pPr>
                <a:r>
                  <a:rPr lang="en-US" altLang="en-US" sz="1000">
                    <a:latin typeface="Arial" charset="0"/>
                  </a:rPr>
                  <a:t>Spatial Reference Sys</a:t>
                </a:r>
              </a:p>
            </p:txBody>
          </p:sp>
          <p:sp>
            <p:nvSpPr>
              <p:cNvPr id="16404" name="Rectangle 48"/>
              <p:cNvSpPr>
                <a:spLocks noChangeArrowheads="1"/>
              </p:cNvSpPr>
              <p:nvPr/>
            </p:nvSpPr>
            <p:spPr bwMode="auto">
              <a:xfrm>
                <a:off x="4272" y="2352"/>
                <a:ext cx="816" cy="144"/>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buFont typeface="Wingdings" pitchFamily="2" charset="2"/>
                  <a:buNone/>
                </a:pPr>
                <a:r>
                  <a:rPr lang="en-US" altLang="en-US" sz="1000">
                    <a:latin typeface="Arial" charset="0"/>
                  </a:rPr>
                  <a:t>Source Citation</a:t>
                </a:r>
              </a:p>
            </p:txBody>
          </p:sp>
          <p:sp>
            <p:nvSpPr>
              <p:cNvPr id="16405" name="Rectangle 49"/>
              <p:cNvSpPr>
                <a:spLocks noChangeArrowheads="1"/>
              </p:cNvSpPr>
              <p:nvPr/>
            </p:nvSpPr>
            <p:spPr bwMode="auto">
              <a:xfrm>
                <a:off x="4272" y="2544"/>
                <a:ext cx="816" cy="144"/>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buFont typeface="Wingdings" pitchFamily="2" charset="2"/>
                  <a:buNone/>
                </a:pPr>
                <a:r>
                  <a:rPr lang="en-US" altLang="en-US" sz="1000">
                    <a:latin typeface="Arial" charset="0"/>
                  </a:rPr>
                  <a:t>Source Extent</a:t>
                </a:r>
              </a:p>
            </p:txBody>
          </p:sp>
          <p:sp>
            <p:nvSpPr>
              <p:cNvPr id="16406" name="Rectangle 50"/>
              <p:cNvSpPr>
                <a:spLocks noChangeArrowheads="1"/>
              </p:cNvSpPr>
              <p:nvPr/>
            </p:nvSpPr>
            <p:spPr bwMode="auto">
              <a:xfrm>
                <a:off x="4272" y="2736"/>
                <a:ext cx="816" cy="144"/>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buFont typeface="Wingdings" pitchFamily="2" charset="2"/>
                  <a:buNone/>
                </a:pPr>
                <a:r>
                  <a:rPr lang="en-US" altLang="en-US" sz="1000">
                    <a:latin typeface="Arial" charset="0"/>
                  </a:rPr>
                  <a:t>Source Step</a:t>
                </a:r>
              </a:p>
            </p:txBody>
          </p:sp>
        </p:grpSp>
        <p:sp>
          <p:nvSpPr>
            <p:cNvPr id="16392" name="Text Box 61"/>
            <p:cNvSpPr txBox="1">
              <a:spLocks noChangeArrowheads="1"/>
            </p:cNvSpPr>
            <p:nvPr/>
          </p:nvSpPr>
          <p:spPr bwMode="auto">
            <a:xfrm>
              <a:off x="4487" y="59"/>
              <a:ext cx="33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buFont typeface="Wingdings" pitchFamily="2" charset="2"/>
                <a:buNone/>
              </a:pPr>
              <a:r>
                <a:rPr lang="en-US" altLang="en-US" sz="1400">
                  <a:latin typeface="Arial Black" pitchFamily="34" charset="0"/>
                </a:rPr>
                <a:t>ISO</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22304"/>
                                        </p:tgtEl>
                                        <p:attrNameLst>
                                          <p:attrName>style.visibility</p:attrName>
                                        </p:attrNameLst>
                                      </p:cBhvr>
                                      <p:to>
                                        <p:strVal val="visible"/>
                                      </p:to>
                                    </p:set>
                                    <p:animEffect transition="in" filter="wipe(up)">
                                      <p:cBhvr>
                                        <p:cTn id="7" dur="500"/>
                                        <p:tgtEl>
                                          <p:spTgt spid="522304"/>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522307"/>
                                        </p:tgtEl>
                                        <p:attrNameLst>
                                          <p:attrName>style.visibility</p:attrName>
                                        </p:attrNameLst>
                                      </p:cBhvr>
                                      <p:to>
                                        <p:strVal val="visible"/>
                                      </p:to>
                                    </p:set>
                                    <p:animEffect transition="in" filter="wipe(up)">
                                      <p:cBhvr>
                                        <p:cTn id="11" dur="500"/>
                                        <p:tgtEl>
                                          <p:spTgt spid="52230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522305"/>
                                        </p:tgtEl>
                                        <p:attrNameLst>
                                          <p:attrName>style.visibility</p:attrName>
                                        </p:attrNameLst>
                                      </p:cBhvr>
                                      <p:to>
                                        <p:strVal val="visible"/>
                                      </p:to>
                                    </p:set>
                                    <p:animEffect transition="in" filter="wipe(up)">
                                      <p:cBhvr>
                                        <p:cTn id="16" dur="500"/>
                                        <p:tgtEl>
                                          <p:spTgt spid="52230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522306"/>
                                        </p:tgtEl>
                                        <p:attrNameLst>
                                          <p:attrName>style.visibility</p:attrName>
                                        </p:attrNameLst>
                                      </p:cBhvr>
                                      <p:to>
                                        <p:strVal val="visible"/>
                                      </p:to>
                                    </p:set>
                                    <p:animEffect transition="in" filter="wipe(up)">
                                      <p:cBhvr>
                                        <p:cTn id="21" dur="500"/>
                                        <p:tgtEl>
                                          <p:spTgt spid="522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bookma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1363" y="0"/>
            <a:ext cx="33226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Grp="1" noChangeArrowheads="1"/>
          </p:cNvSpPr>
          <p:nvPr>
            <p:ph type="ctrTitle" idx="4294967295"/>
          </p:nvPr>
        </p:nvSpPr>
        <p:spPr>
          <a:xfrm>
            <a:off x="2438400" y="1371600"/>
            <a:ext cx="3657600" cy="3276600"/>
          </a:xfrm>
          <a:extLst>
            <a:ext uri="{909E8E84-426E-40DD-AFC4-6F175D3DCCD1}">
              <a14:hiddenFill xmlns:a14="http://schemas.microsoft.com/office/drawing/2010/main">
                <a:solidFill>
                  <a:srgbClr val="FFFFFF"/>
                </a:solidFill>
              </a14:hiddenFill>
            </a:ext>
          </a:extLst>
        </p:spPr>
        <p:txBody>
          <a:bodyPr wrap="none" anchor="ctr"/>
          <a:lstStyle/>
          <a:p>
            <a:pPr>
              <a:lnSpc>
                <a:spcPts val="4500"/>
              </a:lnSpc>
            </a:pPr>
            <a:r>
              <a:rPr lang="en-US" altLang="en-US" sz="4000" i="0" smtClean="0">
                <a:solidFill>
                  <a:schemeClr val="accent1"/>
                </a:solidFill>
                <a:latin typeface="Tahoma" charset="0"/>
              </a:rPr>
              <a:t>The</a:t>
            </a:r>
            <a:r>
              <a:rPr lang="en-US" altLang="en-US" sz="4000" b="1" i="0" smtClean="0">
                <a:solidFill>
                  <a:schemeClr val="accent1"/>
                </a:solidFill>
                <a:latin typeface="Tahoma" charset="0"/>
              </a:rPr>
              <a:t/>
            </a:r>
            <a:br>
              <a:rPr lang="en-US" altLang="en-US" sz="4000" b="1" i="0" smtClean="0">
                <a:solidFill>
                  <a:schemeClr val="accent1"/>
                </a:solidFill>
                <a:latin typeface="Tahoma" charset="0"/>
              </a:rPr>
            </a:br>
            <a:r>
              <a:rPr lang="en-US" altLang="en-US" sz="4000" b="1" i="0" smtClean="0">
                <a:solidFill>
                  <a:schemeClr val="accent1"/>
                </a:solidFill>
                <a:latin typeface="Tahoma" charset="0"/>
              </a:rPr>
              <a:t>M</a:t>
            </a:r>
            <a:r>
              <a:rPr lang="en-US" altLang="en-US" sz="4000" i="0" smtClean="0">
                <a:solidFill>
                  <a:schemeClr val="accent1"/>
                </a:solidFill>
                <a:latin typeface="Tahoma" charset="0"/>
              </a:rPr>
              <a:t>innesota</a:t>
            </a:r>
            <a:r>
              <a:rPr lang="en-US" altLang="en-US" sz="4000" b="1" i="0" smtClean="0">
                <a:solidFill>
                  <a:schemeClr val="accent1"/>
                </a:solidFill>
                <a:latin typeface="Tahoma" charset="0"/>
              </a:rPr>
              <a:t/>
            </a:r>
            <a:br>
              <a:rPr lang="en-US" altLang="en-US" sz="4000" b="1" i="0" smtClean="0">
                <a:solidFill>
                  <a:schemeClr val="accent1"/>
                </a:solidFill>
                <a:latin typeface="Tahoma" charset="0"/>
              </a:rPr>
            </a:br>
            <a:r>
              <a:rPr lang="en-US" altLang="en-US" sz="4000" b="1" i="0" smtClean="0">
                <a:solidFill>
                  <a:schemeClr val="accent1"/>
                </a:solidFill>
                <a:latin typeface="Tahoma" charset="0"/>
              </a:rPr>
              <a:t>G</a:t>
            </a:r>
            <a:r>
              <a:rPr lang="en-US" altLang="en-US" sz="4000" i="0" smtClean="0">
                <a:solidFill>
                  <a:schemeClr val="accent1"/>
                </a:solidFill>
                <a:latin typeface="Tahoma" charset="0"/>
              </a:rPr>
              <a:t>eographic</a:t>
            </a:r>
            <a:r>
              <a:rPr lang="en-US" altLang="en-US" sz="4000" b="1" i="0" smtClean="0">
                <a:solidFill>
                  <a:schemeClr val="accent1"/>
                </a:solidFill>
                <a:latin typeface="Tahoma" charset="0"/>
              </a:rPr>
              <a:t> </a:t>
            </a:r>
            <a:br>
              <a:rPr lang="en-US" altLang="en-US" sz="4000" b="1" i="0" smtClean="0">
                <a:solidFill>
                  <a:schemeClr val="accent1"/>
                </a:solidFill>
                <a:latin typeface="Tahoma" charset="0"/>
              </a:rPr>
            </a:br>
            <a:r>
              <a:rPr lang="en-US" altLang="en-US" sz="4000" b="1" i="0" smtClean="0">
                <a:solidFill>
                  <a:schemeClr val="accent1"/>
                </a:solidFill>
                <a:latin typeface="Tahoma" charset="0"/>
              </a:rPr>
              <a:t>M</a:t>
            </a:r>
            <a:r>
              <a:rPr lang="en-US" altLang="en-US" sz="4000" i="0" smtClean="0">
                <a:solidFill>
                  <a:schemeClr val="accent1"/>
                </a:solidFill>
                <a:latin typeface="Tahoma" charset="0"/>
              </a:rPr>
              <a:t>etadata</a:t>
            </a:r>
            <a:r>
              <a:rPr lang="en-US" altLang="en-US" sz="4000" b="1" i="0" smtClean="0">
                <a:solidFill>
                  <a:schemeClr val="accent1"/>
                </a:solidFill>
                <a:latin typeface="Tahoma" charset="0"/>
              </a:rPr>
              <a:t> </a:t>
            </a:r>
            <a:br>
              <a:rPr lang="en-US" altLang="en-US" sz="4000" b="1" i="0" smtClean="0">
                <a:solidFill>
                  <a:schemeClr val="accent1"/>
                </a:solidFill>
                <a:latin typeface="Tahoma" charset="0"/>
              </a:rPr>
            </a:br>
            <a:r>
              <a:rPr lang="en-US" altLang="en-US" sz="4000" b="1" i="0" smtClean="0">
                <a:solidFill>
                  <a:schemeClr val="accent1"/>
                </a:solidFill>
                <a:latin typeface="Tahoma" charset="0"/>
              </a:rPr>
              <a:t>G</a:t>
            </a:r>
            <a:r>
              <a:rPr lang="en-US" altLang="en-US" sz="4000" i="0" smtClean="0">
                <a:solidFill>
                  <a:schemeClr val="accent1"/>
                </a:solidFill>
                <a:latin typeface="Tahoma" charset="0"/>
              </a:rPr>
              <a:t>uidelines</a:t>
            </a:r>
            <a:endParaRPr lang="en-US" altLang="en-US" sz="3600" smtClean="0"/>
          </a:p>
        </p:txBody>
      </p:sp>
      <p:sp>
        <p:nvSpPr>
          <p:cNvPr id="2" name="Rectangle 1"/>
          <p:cNvSpPr/>
          <p:nvPr/>
        </p:nvSpPr>
        <p:spPr bwMode="auto">
          <a:xfrm>
            <a:off x="6477000" y="5676900"/>
            <a:ext cx="1752600" cy="41910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
                <a:srgbClr val="990000"/>
              </a:buClr>
              <a:buSzPct val="90000"/>
              <a:buFont typeface="Wingdings" pitchFamily="2" charset="2"/>
              <a:buChar char="n"/>
              <a:tabLst/>
            </a:pPr>
            <a:endParaRPr kumimoji="0" lang="en-US" sz="12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t>The MGMG</a:t>
            </a:r>
          </a:p>
        </p:txBody>
      </p:sp>
      <p:sp>
        <p:nvSpPr>
          <p:cNvPr id="520195" name="Rectangle 3"/>
          <p:cNvSpPr>
            <a:spLocks noGrp="1" noChangeArrowheads="1"/>
          </p:cNvSpPr>
          <p:nvPr>
            <p:ph type="body" idx="1"/>
          </p:nvPr>
        </p:nvSpPr>
        <p:spPr>
          <a:xfrm>
            <a:off x="1752600" y="1752600"/>
            <a:ext cx="7162800" cy="4572000"/>
          </a:xfrm>
        </p:spPr>
        <p:txBody>
          <a:bodyPr/>
          <a:lstStyle/>
          <a:p>
            <a:r>
              <a:rPr lang="en-US" altLang="en-US" sz="2800" i="1" smtClean="0"/>
              <a:t>SUBSET OF A FEDERAL STANDARD</a:t>
            </a:r>
          </a:p>
          <a:p>
            <a:r>
              <a:rPr lang="en-US" altLang="en-US" sz="2800" i="1" smtClean="0"/>
              <a:t>MADE UP OF SEVEN SECTIONS</a:t>
            </a:r>
          </a:p>
          <a:p>
            <a:r>
              <a:rPr lang="en-US" altLang="en-US" sz="2800" i="1" smtClean="0"/>
              <a:t>DRIVES WEB SEARCH TOOLS</a:t>
            </a:r>
          </a:p>
          <a:p>
            <a:r>
              <a:rPr lang="en-US" altLang="en-US" sz="2800" i="1" smtClean="0"/>
              <a:t>USED BY OVER 100 ORGS IN MN</a:t>
            </a:r>
          </a:p>
          <a:p>
            <a:r>
              <a:rPr lang="en-US" altLang="en-US" sz="2800" i="1" smtClean="0"/>
              <a:t>MN STANDARD; FGDC RECOGNIZED</a:t>
            </a:r>
            <a:endParaRPr lang="en-US" alt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520195">
                                            <p:txEl>
                                              <p:pRg st="0" end="0"/>
                                            </p:txEl>
                                          </p:spTgt>
                                        </p:tgtEl>
                                        <p:attrNameLst>
                                          <p:attrName>style.visibility</p:attrName>
                                        </p:attrNameLst>
                                      </p:cBhvr>
                                      <p:to>
                                        <p:strVal val="visible"/>
                                      </p:to>
                                    </p:set>
                                    <p:animEffect transition="in" filter="wipe(up)">
                                      <p:cBhvr>
                                        <p:cTn id="7" dur="500"/>
                                        <p:tgtEl>
                                          <p:spTgt spid="520195">
                                            <p:txEl>
                                              <p:pRg st="0" end="0"/>
                                            </p:txEl>
                                          </p:spTgt>
                                        </p:tgtEl>
                                      </p:cBhvr>
                                    </p:animEffect>
                                  </p:childTnLst>
                                </p:cTn>
                              </p:par>
                            </p:childTnLst>
                          </p:cTn>
                        </p:par>
                        <p:par>
                          <p:cTn id="8" fill="hold" nodeType="afterGroup">
                            <p:stCondLst>
                              <p:cond delay="1000"/>
                            </p:stCondLst>
                            <p:childTnLst>
                              <p:par>
                                <p:cTn id="9" presetID="22" presetClass="entr" presetSubtype="1" fill="hold" grpId="0" nodeType="afterEffect">
                                  <p:stCondLst>
                                    <p:cond delay="500"/>
                                  </p:stCondLst>
                                  <p:childTnLst>
                                    <p:set>
                                      <p:cBhvr>
                                        <p:cTn id="10" dur="1" fill="hold">
                                          <p:stCondLst>
                                            <p:cond delay="0"/>
                                          </p:stCondLst>
                                        </p:cTn>
                                        <p:tgtEl>
                                          <p:spTgt spid="520195">
                                            <p:txEl>
                                              <p:pRg st="1" end="1"/>
                                            </p:txEl>
                                          </p:spTgt>
                                        </p:tgtEl>
                                        <p:attrNameLst>
                                          <p:attrName>style.visibility</p:attrName>
                                        </p:attrNameLst>
                                      </p:cBhvr>
                                      <p:to>
                                        <p:strVal val="visible"/>
                                      </p:to>
                                    </p:set>
                                    <p:animEffect transition="in" filter="wipe(up)">
                                      <p:cBhvr>
                                        <p:cTn id="11" dur="500"/>
                                        <p:tgtEl>
                                          <p:spTgt spid="520195">
                                            <p:txEl>
                                              <p:pRg st="1" end="1"/>
                                            </p:txEl>
                                          </p:spTgt>
                                        </p:tgtEl>
                                      </p:cBhvr>
                                    </p:animEffect>
                                  </p:childTnLst>
                                </p:cTn>
                              </p:par>
                            </p:childTnLst>
                          </p:cTn>
                        </p:par>
                        <p:par>
                          <p:cTn id="12" fill="hold" nodeType="afterGroup">
                            <p:stCondLst>
                              <p:cond delay="2000"/>
                            </p:stCondLst>
                            <p:childTnLst>
                              <p:par>
                                <p:cTn id="13" presetID="22" presetClass="entr" presetSubtype="1" fill="hold" grpId="0" nodeType="afterEffect">
                                  <p:stCondLst>
                                    <p:cond delay="500"/>
                                  </p:stCondLst>
                                  <p:childTnLst>
                                    <p:set>
                                      <p:cBhvr>
                                        <p:cTn id="14" dur="1" fill="hold">
                                          <p:stCondLst>
                                            <p:cond delay="0"/>
                                          </p:stCondLst>
                                        </p:cTn>
                                        <p:tgtEl>
                                          <p:spTgt spid="520195">
                                            <p:txEl>
                                              <p:pRg st="2" end="2"/>
                                            </p:txEl>
                                          </p:spTgt>
                                        </p:tgtEl>
                                        <p:attrNameLst>
                                          <p:attrName>style.visibility</p:attrName>
                                        </p:attrNameLst>
                                      </p:cBhvr>
                                      <p:to>
                                        <p:strVal val="visible"/>
                                      </p:to>
                                    </p:set>
                                    <p:animEffect transition="in" filter="wipe(up)">
                                      <p:cBhvr>
                                        <p:cTn id="15" dur="500"/>
                                        <p:tgtEl>
                                          <p:spTgt spid="520195">
                                            <p:txEl>
                                              <p:pRg st="2" end="2"/>
                                            </p:txEl>
                                          </p:spTgt>
                                        </p:tgtEl>
                                      </p:cBhvr>
                                    </p:animEffect>
                                  </p:childTnLst>
                                </p:cTn>
                              </p:par>
                            </p:childTnLst>
                          </p:cTn>
                        </p:par>
                        <p:par>
                          <p:cTn id="16" fill="hold" nodeType="afterGroup">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520195">
                                            <p:txEl>
                                              <p:pRg st="3" end="3"/>
                                            </p:txEl>
                                          </p:spTgt>
                                        </p:tgtEl>
                                        <p:attrNameLst>
                                          <p:attrName>style.visibility</p:attrName>
                                        </p:attrNameLst>
                                      </p:cBhvr>
                                      <p:to>
                                        <p:strVal val="visible"/>
                                      </p:to>
                                    </p:set>
                                    <p:animEffect transition="in" filter="wipe(up)">
                                      <p:cBhvr>
                                        <p:cTn id="19" dur="500"/>
                                        <p:tgtEl>
                                          <p:spTgt spid="520195">
                                            <p:txEl>
                                              <p:pRg st="3" end="3"/>
                                            </p:txEl>
                                          </p:spTgt>
                                        </p:tgtEl>
                                      </p:cBhvr>
                                    </p:animEffect>
                                  </p:childTnLst>
                                </p:cTn>
                              </p:par>
                            </p:childTnLst>
                          </p:cTn>
                        </p:par>
                        <p:par>
                          <p:cTn id="20" fill="hold" nodeType="afterGroup">
                            <p:stCondLst>
                              <p:cond delay="3500"/>
                            </p:stCondLst>
                            <p:childTnLst>
                              <p:par>
                                <p:cTn id="21" presetID="22" presetClass="entr" presetSubtype="1" fill="hold" grpId="0" nodeType="afterEffect">
                                  <p:stCondLst>
                                    <p:cond delay="500"/>
                                  </p:stCondLst>
                                  <p:childTnLst>
                                    <p:set>
                                      <p:cBhvr>
                                        <p:cTn id="22" dur="1" fill="hold">
                                          <p:stCondLst>
                                            <p:cond delay="0"/>
                                          </p:stCondLst>
                                        </p:cTn>
                                        <p:tgtEl>
                                          <p:spTgt spid="520195">
                                            <p:txEl>
                                              <p:pRg st="4" end="4"/>
                                            </p:txEl>
                                          </p:spTgt>
                                        </p:tgtEl>
                                        <p:attrNameLst>
                                          <p:attrName>style.visibility</p:attrName>
                                        </p:attrNameLst>
                                      </p:cBhvr>
                                      <p:to>
                                        <p:strVal val="visible"/>
                                      </p:to>
                                    </p:set>
                                    <p:animEffect transition="in" filter="wipe(up)">
                                      <p:cBhvr>
                                        <p:cTn id="23" dur="500"/>
                                        <p:tgtEl>
                                          <p:spTgt spid="520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19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9144000" cy="6858000"/>
          </a:xfrm>
          <a:prstGeom prst="rect">
            <a:avLst/>
          </a:prstGeom>
          <a:solidFill>
            <a:srgbClr val="FFFFFF"/>
          </a:solidFill>
          <a:ln w="12700">
            <a:solidFill>
              <a:srgbClr val="FFFF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graphicFrame>
        <p:nvGraphicFramePr>
          <p:cNvPr id="19459" name="Object 3"/>
          <p:cNvGraphicFramePr>
            <a:graphicFrameLocks noChangeAspect="1"/>
          </p:cNvGraphicFramePr>
          <p:nvPr>
            <p:extLst>
              <p:ext uri="{D42A27DB-BD31-4B8C-83A1-F6EECF244321}">
                <p14:modId xmlns:p14="http://schemas.microsoft.com/office/powerpoint/2010/main" val="251618210"/>
              </p:ext>
            </p:extLst>
          </p:nvPr>
        </p:nvGraphicFramePr>
        <p:xfrm>
          <a:off x="163513" y="279400"/>
          <a:ext cx="8818562" cy="6300788"/>
        </p:xfrm>
        <a:graphic>
          <a:graphicData uri="http://schemas.openxmlformats.org/presentationml/2006/ole">
            <mc:AlternateContent xmlns:mc="http://schemas.openxmlformats.org/markup-compatibility/2006">
              <mc:Choice xmlns:v="urn:schemas-microsoft-com:vml" Requires="v">
                <p:oleObj spid="_x0000_s19460" name="Document" r:id="rId3" imgW="8816340" imgH="6298692" progId="Word.Document.8">
                  <p:embed/>
                </p:oleObj>
              </mc:Choice>
              <mc:Fallback>
                <p:oleObj name="Document" r:id="rId3" imgW="8816340" imgH="6298692"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513" y="279400"/>
                        <a:ext cx="8818562" cy="6300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tangle 1"/>
          <p:cNvSpPr/>
          <p:nvPr/>
        </p:nvSpPr>
        <p:spPr bwMode="auto">
          <a:xfrm>
            <a:off x="3124200" y="1143000"/>
            <a:ext cx="2819400" cy="15240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
                <a:srgbClr val="990000"/>
              </a:buClr>
              <a:buSzPct val="90000"/>
              <a:buFont typeface="Wingdings" pitchFamily="2" charset="2"/>
              <a:buChar char="n"/>
              <a:tabLst/>
            </a:pPr>
            <a:endParaRPr kumimoji="0" lang="en-US" sz="12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71042" name="Group 2"/>
          <p:cNvGrpSpPr>
            <a:grpSpLocks/>
          </p:cNvGrpSpPr>
          <p:nvPr/>
        </p:nvGrpSpPr>
        <p:grpSpPr bwMode="auto">
          <a:xfrm>
            <a:off x="1335088" y="1001713"/>
            <a:ext cx="1135062" cy="5551487"/>
            <a:chOff x="841" y="631"/>
            <a:chExt cx="715" cy="3497"/>
          </a:xfrm>
        </p:grpSpPr>
        <p:sp>
          <p:nvSpPr>
            <p:cNvPr id="20485" name="Rectangle 3"/>
            <p:cNvSpPr>
              <a:spLocks noChangeArrowheads="1"/>
            </p:cNvSpPr>
            <p:nvPr/>
          </p:nvSpPr>
          <p:spPr bwMode="auto">
            <a:xfrm>
              <a:off x="841" y="1505"/>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486" name="Line 4"/>
            <p:cNvSpPr>
              <a:spLocks noChangeShapeType="1"/>
            </p:cNvSpPr>
            <p:nvPr/>
          </p:nvSpPr>
          <p:spPr bwMode="auto">
            <a:xfrm>
              <a:off x="841" y="150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7" name="Line 5"/>
            <p:cNvSpPr>
              <a:spLocks noChangeShapeType="1"/>
            </p:cNvSpPr>
            <p:nvPr/>
          </p:nvSpPr>
          <p:spPr bwMode="auto">
            <a:xfrm>
              <a:off x="841" y="1505"/>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8" name="Rectangle 6"/>
            <p:cNvSpPr>
              <a:spLocks noChangeArrowheads="1"/>
            </p:cNvSpPr>
            <p:nvPr/>
          </p:nvSpPr>
          <p:spPr bwMode="auto">
            <a:xfrm>
              <a:off x="865" y="1512"/>
              <a:ext cx="667" cy="2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489" name="Rectangle 7"/>
            <p:cNvSpPr>
              <a:spLocks noChangeArrowheads="1"/>
            </p:cNvSpPr>
            <p:nvPr/>
          </p:nvSpPr>
          <p:spPr bwMode="auto">
            <a:xfrm>
              <a:off x="1532" y="1505"/>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490" name="Line 8"/>
            <p:cNvSpPr>
              <a:spLocks noChangeShapeType="1"/>
            </p:cNvSpPr>
            <p:nvPr/>
          </p:nvSpPr>
          <p:spPr bwMode="auto">
            <a:xfrm>
              <a:off x="1532" y="150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1" name="Line 9"/>
            <p:cNvSpPr>
              <a:spLocks noChangeShapeType="1"/>
            </p:cNvSpPr>
            <p:nvPr/>
          </p:nvSpPr>
          <p:spPr bwMode="auto">
            <a:xfrm>
              <a:off x="1532" y="1505"/>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2" name="Rectangle 10"/>
            <p:cNvSpPr>
              <a:spLocks noChangeArrowheads="1"/>
            </p:cNvSpPr>
            <p:nvPr/>
          </p:nvSpPr>
          <p:spPr bwMode="auto">
            <a:xfrm>
              <a:off x="841" y="1532"/>
              <a:ext cx="24" cy="162"/>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493" name="Line 11"/>
            <p:cNvSpPr>
              <a:spLocks noChangeShapeType="1"/>
            </p:cNvSpPr>
            <p:nvPr/>
          </p:nvSpPr>
          <p:spPr bwMode="auto">
            <a:xfrm>
              <a:off x="841" y="1532"/>
              <a:ext cx="1" cy="16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4" name="Rectangle 12"/>
            <p:cNvSpPr>
              <a:spLocks noChangeArrowheads="1"/>
            </p:cNvSpPr>
            <p:nvPr/>
          </p:nvSpPr>
          <p:spPr bwMode="auto">
            <a:xfrm>
              <a:off x="1532" y="1532"/>
              <a:ext cx="24" cy="162"/>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495" name="Line 13"/>
            <p:cNvSpPr>
              <a:spLocks noChangeShapeType="1"/>
            </p:cNvSpPr>
            <p:nvPr/>
          </p:nvSpPr>
          <p:spPr bwMode="auto">
            <a:xfrm>
              <a:off x="1532" y="1532"/>
              <a:ext cx="1" cy="16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6" name="Rectangle 14"/>
            <p:cNvSpPr>
              <a:spLocks noChangeArrowheads="1"/>
            </p:cNvSpPr>
            <p:nvPr/>
          </p:nvSpPr>
          <p:spPr bwMode="auto">
            <a:xfrm>
              <a:off x="865" y="1721"/>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497" name="Rectangle 15"/>
            <p:cNvSpPr>
              <a:spLocks noChangeArrowheads="1"/>
            </p:cNvSpPr>
            <p:nvPr/>
          </p:nvSpPr>
          <p:spPr bwMode="auto">
            <a:xfrm>
              <a:off x="927" y="1723"/>
              <a:ext cx="2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Abstract</a:t>
              </a:r>
              <a:endParaRPr lang="en-US" altLang="en-US"/>
            </a:p>
          </p:txBody>
        </p:sp>
        <p:sp>
          <p:nvSpPr>
            <p:cNvPr id="20498" name="Rectangle 16"/>
            <p:cNvSpPr>
              <a:spLocks noChangeArrowheads="1"/>
            </p:cNvSpPr>
            <p:nvPr/>
          </p:nvSpPr>
          <p:spPr bwMode="auto">
            <a:xfrm>
              <a:off x="865" y="1803"/>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499" name="Rectangle 17"/>
            <p:cNvSpPr>
              <a:spLocks noChangeArrowheads="1"/>
            </p:cNvSpPr>
            <p:nvPr/>
          </p:nvSpPr>
          <p:spPr bwMode="auto">
            <a:xfrm>
              <a:off x="841" y="1694"/>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500" name="Line 18"/>
            <p:cNvSpPr>
              <a:spLocks noChangeShapeType="1"/>
            </p:cNvSpPr>
            <p:nvPr/>
          </p:nvSpPr>
          <p:spPr bwMode="auto">
            <a:xfrm>
              <a:off x="841" y="1694"/>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1" name="Line 19"/>
            <p:cNvSpPr>
              <a:spLocks noChangeShapeType="1"/>
            </p:cNvSpPr>
            <p:nvPr/>
          </p:nvSpPr>
          <p:spPr bwMode="auto">
            <a:xfrm>
              <a:off x="841" y="1694"/>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2" name="Rectangle 20"/>
            <p:cNvSpPr>
              <a:spLocks noChangeArrowheads="1"/>
            </p:cNvSpPr>
            <p:nvPr/>
          </p:nvSpPr>
          <p:spPr bwMode="auto">
            <a:xfrm>
              <a:off x="865" y="1701"/>
              <a:ext cx="667" cy="2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503" name="Rectangle 21"/>
            <p:cNvSpPr>
              <a:spLocks noChangeArrowheads="1"/>
            </p:cNvSpPr>
            <p:nvPr/>
          </p:nvSpPr>
          <p:spPr bwMode="auto">
            <a:xfrm>
              <a:off x="1532" y="1694"/>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504" name="Line 22"/>
            <p:cNvSpPr>
              <a:spLocks noChangeShapeType="1"/>
            </p:cNvSpPr>
            <p:nvPr/>
          </p:nvSpPr>
          <p:spPr bwMode="auto">
            <a:xfrm>
              <a:off x="1532" y="1694"/>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5" name="Line 23"/>
            <p:cNvSpPr>
              <a:spLocks noChangeShapeType="1"/>
            </p:cNvSpPr>
            <p:nvPr/>
          </p:nvSpPr>
          <p:spPr bwMode="auto">
            <a:xfrm>
              <a:off x="1532" y="1694"/>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6" name="Rectangle 24"/>
            <p:cNvSpPr>
              <a:spLocks noChangeArrowheads="1"/>
            </p:cNvSpPr>
            <p:nvPr/>
          </p:nvSpPr>
          <p:spPr bwMode="auto">
            <a:xfrm>
              <a:off x="841" y="1721"/>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507" name="Line 25"/>
            <p:cNvSpPr>
              <a:spLocks noChangeShapeType="1"/>
            </p:cNvSpPr>
            <p:nvPr/>
          </p:nvSpPr>
          <p:spPr bwMode="auto">
            <a:xfrm>
              <a:off x="841" y="1721"/>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8" name="Rectangle 26"/>
            <p:cNvSpPr>
              <a:spLocks noChangeArrowheads="1"/>
            </p:cNvSpPr>
            <p:nvPr/>
          </p:nvSpPr>
          <p:spPr bwMode="auto">
            <a:xfrm>
              <a:off x="1532" y="1721"/>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509" name="Line 27"/>
            <p:cNvSpPr>
              <a:spLocks noChangeShapeType="1"/>
            </p:cNvSpPr>
            <p:nvPr/>
          </p:nvSpPr>
          <p:spPr bwMode="auto">
            <a:xfrm>
              <a:off x="1532" y="1721"/>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0" name="Rectangle 28"/>
            <p:cNvSpPr>
              <a:spLocks noChangeArrowheads="1"/>
            </p:cNvSpPr>
            <p:nvPr/>
          </p:nvSpPr>
          <p:spPr bwMode="auto">
            <a:xfrm>
              <a:off x="865" y="191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511" name="Rectangle 29"/>
            <p:cNvSpPr>
              <a:spLocks noChangeArrowheads="1"/>
            </p:cNvSpPr>
            <p:nvPr/>
          </p:nvSpPr>
          <p:spPr bwMode="auto">
            <a:xfrm>
              <a:off x="925" y="1912"/>
              <a:ext cx="24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Purpose</a:t>
              </a:r>
              <a:endParaRPr lang="en-US" altLang="en-US"/>
            </a:p>
          </p:txBody>
        </p:sp>
        <p:sp>
          <p:nvSpPr>
            <p:cNvPr id="20512" name="Rectangle 30"/>
            <p:cNvSpPr>
              <a:spLocks noChangeArrowheads="1"/>
            </p:cNvSpPr>
            <p:nvPr/>
          </p:nvSpPr>
          <p:spPr bwMode="auto">
            <a:xfrm>
              <a:off x="865" y="1992"/>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513" name="Rectangle 31"/>
            <p:cNvSpPr>
              <a:spLocks noChangeArrowheads="1"/>
            </p:cNvSpPr>
            <p:nvPr/>
          </p:nvSpPr>
          <p:spPr bwMode="auto">
            <a:xfrm>
              <a:off x="865" y="658"/>
              <a:ext cx="667" cy="1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514" name="Rectangle 32"/>
            <p:cNvSpPr>
              <a:spLocks noChangeArrowheads="1"/>
            </p:cNvSpPr>
            <p:nvPr/>
          </p:nvSpPr>
          <p:spPr bwMode="auto">
            <a:xfrm>
              <a:off x="1153" y="658"/>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b="1">
                  <a:solidFill>
                    <a:srgbClr val="FFFFFF"/>
                  </a:solidFill>
                  <a:latin typeface="Arial" charset="0"/>
                </a:rPr>
                <a:t>1</a:t>
              </a:r>
              <a:endParaRPr lang="en-US" altLang="en-US"/>
            </a:p>
          </p:txBody>
        </p:sp>
        <p:sp>
          <p:nvSpPr>
            <p:cNvPr id="20515" name="Rectangle 33"/>
            <p:cNvSpPr>
              <a:spLocks noChangeArrowheads="1"/>
            </p:cNvSpPr>
            <p:nvPr/>
          </p:nvSpPr>
          <p:spPr bwMode="auto">
            <a:xfrm>
              <a:off x="865" y="779"/>
              <a:ext cx="667" cy="1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516" name="Rectangle 34"/>
            <p:cNvSpPr>
              <a:spLocks noChangeArrowheads="1"/>
            </p:cNvSpPr>
            <p:nvPr/>
          </p:nvSpPr>
          <p:spPr bwMode="auto">
            <a:xfrm>
              <a:off x="890" y="786"/>
              <a:ext cx="59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buFont typeface="Wingdings" pitchFamily="2" charset="2"/>
                <a:buNone/>
              </a:pPr>
              <a:r>
                <a:rPr lang="en-US" altLang="en-US" b="1">
                  <a:solidFill>
                    <a:srgbClr val="FFFFFF"/>
                  </a:solidFill>
                  <a:latin typeface="Arial" charset="0"/>
                </a:rPr>
                <a:t>Identification</a:t>
              </a:r>
              <a:endParaRPr lang="en-US" altLang="en-US"/>
            </a:p>
          </p:txBody>
        </p:sp>
        <p:sp>
          <p:nvSpPr>
            <p:cNvPr id="20517" name="Rectangle 35"/>
            <p:cNvSpPr>
              <a:spLocks noChangeArrowheads="1"/>
            </p:cNvSpPr>
            <p:nvPr/>
          </p:nvSpPr>
          <p:spPr bwMode="auto">
            <a:xfrm>
              <a:off x="865" y="901"/>
              <a:ext cx="667" cy="2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518" name="Rectangle 36"/>
            <p:cNvSpPr>
              <a:spLocks noChangeArrowheads="1"/>
            </p:cNvSpPr>
            <p:nvPr/>
          </p:nvSpPr>
          <p:spPr bwMode="auto">
            <a:xfrm>
              <a:off x="841" y="631"/>
              <a:ext cx="24"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519" name="Line 37"/>
            <p:cNvSpPr>
              <a:spLocks noChangeShapeType="1"/>
            </p:cNvSpPr>
            <p:nvPr/>
          </p:nvSpPr>
          <p:spPr bwMode="auto">
            <a:xfrm>
              <a:off x="841" y="63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20" name="Line 38"/>
            <p:cNvSpPr>
              <a:spLocks noChangeShapeType="1"/>
            </p:cNvSpPr>
            <p:nvPr/>
          </p:nvSpPr>
          <p:spPr bwMode="auto">
            <a:xfrm>
              <a:off x="841" y="631"/>
              <a:ext cx="1"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21" name="Rectangle 39"/>
            <p:cNvSpPr>
              <a:spLocks noChangeArrowheads="1"/>
            </p:cNvSpPr>
            <p:nvPr/>
          </p:nvSpPr>
          <p:spPr bwMode="auto">
            <a:xfrm>
              <a:off x="841" y="631"/>
              <a:ext cx="24"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522" name="Line 40"/>
            <p:cNvSpPr>
              <a:spLocks noChangeShapeType="1"/>
            </p:cNvSpPr>
            <p:nvPr/>
          </p:nvSpPr>
          <p:spPr bwMode="auto">
            <a:xfrm>
              <a:off x="841" y="63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23" name="Line 41"/>
            <p:cNvSpPr>
              <a:spLocks noChangeShapeType="1"/>
            </p:cNvSpPr>
            <p:nvPr/>
          </p:nvSpPr>
          <p:spPr bwMode="auto">
            <a:xfrm>
              <a:off x="841" y="631"/>
              <a:ext cx="1"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24" name="Rectangle 42"/>
            <p:cNvSpPr>
              <a:spLocks noChangeArrowheads="1"/>
            </p:cNvSpPr>
            <p:nvPr/>
          </p:nvSpPr>
          <p:spPr bwMode="auto">
            <a:xfrm>
              <a:off x="865" y="631"/>
              <a:ext cx="667"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525" name="Line 43"/>
            <p:cNvSpPr>
              <a:spLocks noChangeShapeType="1"/>
            </p:cNvSpPr>
            <p:nvPr/>
          </p:nvSpPr>
          <p:spPr bwMode="auto">
            <a:xfrm>
              <a:off x="865" y="631"/>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26" name="Rectangle 44"/>
            <p:cNvSpPr>
              <a:spLocks noChangeArrowheads="1"/>
            </p:cNvSpPr>
            <p:nvPr/>
          </p:nvSpPr>
          <p:spPr bwMode="auto">
            <a:xfrm>
              <a:off x="1532" y="631"/>
              <a:ext cx="24"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527" name="Line 45"/>
            <p:cNvSpPr>
              <a:spLocks noChangeShapeType="1"/>
            </p:cNvSpPr>
            <p:nvPr/>
          </p:nvSpPr>
          <p:spPr bwMode="auto">
            <a:xfrm>
              <a:off x="1532" y="63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28" name="Line 46"/>
            <p:cNvSpPr>
              <a:spLocks noChangeShapeType="1"/>
            </p:cNvSpPr>
            <p:nvPr/>
          </p:nvSpPr>
          <p:spPr bwMode="auto">
            <a:xfrm>
              <a:off x="1532" y="631"/>
              <a:ext cx="1"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29" name="Rectangle 47"/>
            <p:cNvSpPr>
              <a:spLocks noChangeArrowheads="1"/>
            </p:cNvSpPr>
            <p:nvPr/>
          </p:nvSpPr>
          <p:spPr bwMode="auto">
            <a:xfrm>
              <a:off x="1532" y="631"/>
              <a:ext cx="24"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530" name="Line 48"/>
            <p:cNvSpPr>
              <a:spLocks noChangeShapeType="1"/>
            </p:cNvSpPr>
            <p:nvPr/>
          </p:nvSpPr>
          <p:spPr bwMode="auto">
            <a:xfrm>
              <a:off x="1532" y="63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31" name="Line 49"/>
            <p:cNvSpPr>
              <a:spLocks noChangeShapeType="1"/>
            </p:cNvSpPr>
            <p:nvPr/>
          </p:nvSpPr>
          <p:spPr bwMode="auto">
            <a:xfrm>
              <a:off x="1532" y="631"/>
              <a:ext cx="1"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32" name="Rectangle 50"/>
            <p:cNvSpPr>
              <a:spLocks noChangeArrowheads="1"/>
            </p:cNvSpPr>
            <p:nvPr/>
          </p:nvSpPr>
          <p:spPr bwMode="auto">
            <a:xfrm>
              <a:off x="841" y="658"/>
              <a:ext cx="24" cy="4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533" name="Line 51"/>
            <p:cNvSpPr>
              <a:spLocks noChangeShapeType="1"/>
            </p:cNvSpPr>
            <p:nvPr/>
          </p:nvSpPr>
          <p:spPr bwMode="auto">
            <a:xfrm>
              <a:off x="841" y="658"/>
              <a:ext cx="1" cy="4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34" name="Rectangle 52"/>
            <p:cNvSpPr>
              <a:spLocks noChangeArrowheads="1"/>
            </p:cNvSpPr>
            <p:nvPr/>
          </p:nvSpPr>
          <p:spPr bwMode="auto">
            <a:xfrm>
              <a:off x="1532" y="658"/>
              <a:ext cx="24" cy="4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535" name="Line 53"/>
            <p:cNvSpPr>
              <a:spLocks noChangeShapeType="1"/>
            </p:cNvSpPr>
            <p:nvPr/>
          </p:nvSpPr>
          <p:spPr bwMode="auto">
            <a:xfrm>
              <a:off x="1532" y="658"/>
              <a:ext cx="1" cy="4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36" name="Rectangle 54"/>
            <p:cNvSpPr>
              <a:spLocks noChangeArrowheads="1"/>
            </p:cNvSpPr>
            <p:nvPr/>
          </p:nvSpPr>
          <p:spPr bwMode="auto">
            <a:xfrm>
              <a:off x="865" y="1172"/>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537" name="Rectangle 55"/>
            <p:cNvSpPr>
              <a:spLocks noChangeArrowheads="1"/>
            </p:cNvSpPr>
            <p:nvPr/>
          </p:nvSpPr>
          <p:spPr bwMode="auto">
            <a:xfrm>
              <a:off x="925" y="1174"/>
              <a:ext cx="28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Originator</a:t>
              </a:r>
              <a:endParaRPr lang="en-US" altLang="en-US"/>
            </a:p>
          </p:txBody>
        </p:sp>
        <p:sp>
          <p:nvSpPr>
            <p:cNvPr id="20538" name="Rectangle 56"/>
            <p:cNvSpPr>
              <a:spLocks noChangeArrowheads="1"/>
            </p:cNvSpPr>
            <p:nvPr/>
          </p:nvSpPr>
          <p:spPr bwMode="auto">
            <a:xfrm>
              <a:off x="865" y="1254"/>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539" name="Rectangle 57"/>
            <p:cNvSpPr>
              <a:spLocks noChangeArrowheads="1"/>
            </p:cNvSpPr>
            <p:nvPr/>
          </p:nvSpPr>
          <p:spPr bwMode="auto">
            <a:xfrm>
              <a:off x="841" y="1146"/>
              <a:ext cx="24"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540" name="Line 58"/>
            <p:cNvSpPr>
              <a:spLocks noChangeShapeType="1"/>
            </p:cNvSpPr>
            <p:nvPr/>
          </p:nvSpPr>
          <p:spPr bwMode="auto">
            <a:xfrm>
              <a:off x="841" y="1146"/>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41" name="Line 59"/>
            <p:cNvSpPr>
              <a:spLocks noChangeShapeType="1"/>
            </p:cNvSpPr>
            <p:nvPr/>
          </p:nvSpPr>
          <p:spPr bwMode="auto">
            <a:xfrm>
              <a:off x="841" y="1146"/>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42" name="Rectangle 60"/>
            <p:cNvSpPr>
              <a:spLocks noChangeArrowheads="1"/>
            </p:cNvSpPr>
            <p:nvPr/>
          </p:nvSpPr>
          <p:spPr bwMode="auto">
            <a:xfrm>
              <a:off x="865" y="1146"/>
              <a:ext cx="667"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543" name="Line 61"/>
            <p:cNvSpPr>
              <a:spLocks noChangeShapeType="1"/>
            </p:cNvSpPr>
            <p:nvPr/>
          </p:nvSpPr>
          <p:spPr bwMode="auto">
            <a:xfrm>
              <a:off x="865" y="1146"/>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44" name="Rectangle 62"/>
            <p:cNvSpPr>
              <a:spLocks noChangeArrowheads="1"/>
            </p:cNvSpPr>
            <p:nvPr/>
          </p:nvSpPr>
          <p:spPr bwMode="auto">
            <a:xfrm>
              <a:off x="1532" y="1146"/>
              <a:ext cx="24"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545" name="Line 63"/>
            <p:cNvSpPr>
              <a:spLocks noChangeShapeType="1"/>
            </p:cNvSpPr>
            <p:nvPr/>
          </p:nvSpPr>
          <p:spPr bwMode="auto">
            <a:xfrm>
              <a:off x="1532" y="1146"/>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46" name="Line 64"/>
            <p:cNvSpPr>
              <a:spLocks noChangeShapeType="1"/>
            </p:cNvSpPr>
            <p:nvPr/>
          </p:nvSpPr>
          <p:spPr bwMode="auto">
            <a:xfrm>
              <a:off x="1532" y="1146"/>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47" name="Rectangle 65"/>
            <p:cNvSpPr>
              <a:spLocks noChangeArrowheads="1"/>
            </p:cNvSpPr>
            <p:nvPr/>
          </p:nvSpPr>
          <p:spPr bwMode="auto">
            <a:xfrm>
              <a:off x="841" y="1172"/>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548" name="Line 66"/>
            <p:cNvSpPr>
              <a:spLocks noChangeShapeType="1"/>
            </p:cNvSpPr>
            <p:nvPr/>
          </p:nvSpPr>
          <p:spPr bwMode="auto">
            <a:xfrm>
              <a:off x="841" y="1172"/>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49" name="Rectangle 67"/>
            <p:cNvSpPr>
              <a:spLocks noChangeArrowheads="1"/>
            </p:cNvSpPr>
            <p:nvPr/>
          </p:nvSpPr>
          <p:spPr bwMode="auto">
            <a:xfrm>
              <a:off x="1532" y="1172"/>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550" name="Line 68"/>
            <p:cNvSpPr>
              <a:spLocks noChangeShapeType="1"/>
            </p:cNvSpPr>
            <p:nvPr/>
          </p:nvSpPr>
          <p:spPr bwMode="auto">
            <a:xfrm>
              <a:off x="1532" y="1172"/>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51" name="Rectangle 69"/>
            <p:cNvSpPr>
              <a:spLocks noChangeArrowheads="1"/>
            </p:cNvSpPr>
            <p:nvPr/>
          </p:nvSpPr>
          <p:spPr bwMode="auto">
            <a:xfrm>
              <a:off x="865" y="1343"/>
              <a:ext cx="667" cy="8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552" name="Rectangle 70"/>
            <p:cNvSpPr>
              <a:spLocks noChangeArrowheads="1"/>
            </p:cNvSpPr>
            <p:nvPr/>
          </p:nvSpPr>
          <p:spPr bwMode="auto">
            <a:xfrm>
              <a:off x="927" y="1344"/>
              <a:ext cx="12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Title</a:t>
              </a:r>
              <a:endParaRPr lang="en-US" altLang="en-US"/>
            </a:p>
          </p:txBody>
        </p:sp>
        <p:sp>
          <p:nvSpPr>
            <p:cNvPr id="20553" name="Rectangle 71"/>
            <p:cNvSpPr>
              <a:spLocks noChangeArrowheads="1"/>
            </p:cNvSpPr>
            <p:nvPr/>
          </p:nvSpPr>
          <p:spPr bwMode="auto">
            <a:xfrm>
              <a:off x="865" y="1423"/>
              <a:ext cx="667" cy="8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554" name="Line 72"/>
            <p:cNvSpPr>
              <a:spLocks noChangeShapeType="1"/>
            </p:cNvSpPr>
            <p:nvPr/>
          </p:nvSpPr>
          <p:spPr bwMode="auto">
            <a:xfrm>
              <a:off x="841" y="1336"/>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55" name="Line 73"/>
            <p:cNvSpPr>
              <a:spLocks noChangeShapeType="1"/>
            </p:cNvSpPr>
            <p:nvPr/>
          </p:nvSpPr>
          <p:spPr bwMode="auto">
            <a:xfrm>
              <a:off x="1532" y="1336"/>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56" name="Rectangle 74"/>
            <p:cNvSpPr>
              <a:spLocks noChangeArrowheads="1"/>
            </p:cNvSpPr>
            <p:nvPr/>
          </p:nvSpPr>
          <p:spPr bwMode="auto">
            <a:xfrm>
              <a:off x="841" y="1343"/>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557" name="Line 75"/>
            <p:cNvSpPr>
              <a:spLocks noChangeShapeType="1"/>
            </p:cNvSpPr>
            <p:nvPr/>
          </p:nvSpPr>
          <p:spPr bwMode="auto">
            <a:xfrm>
              <a:off x="841" y="1343"/>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58" name="Rectangle 76"/>
            <p:cNvSpPr>
              <a:spLocks noChangeArrowheads="1"/>
            </p:cNvSpPr>
            <p:nvPr/>
          </p:nvSpPr>
          <p:spPr bwMode="auto">
            <a:xfrm>
              <a:off x="1532" y="1343"/>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559" name="Line 77"/>
            <p:cNvSpPr>
              <a:spLocks noChangeShapeType="1"/>
            </p:cNvSpPr>
            <p:nvPr/>
          </p:nvSpPr>
          <p:spPr bwMode="auto">
            <a:xfrm>
              <a:off x="1532" y="1343"/>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60" name="Rectangle 78"/>
            <p:cNvSpPr>
              <a:spLocks noChangeArrowheads="1"/>
            </p:cNvSpPr>
            <p:nvPr/>
          </p:nvSpPr>
          <p:spPr bwMode="auto">
            <a:xfrm>
              <a:off x="865" y="1532"/>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561" name="Rectangle 79"/>
            <p:cNvSpPr>
              <a:spLocks noChangeArrowheads="1"/>
            </p:cNvSpPr>
            <p:nvPr/>
          </p:nvSpPr>
          <p:spPr bwMode="auto">
            <a:xfrm>
              <a:off x="925" y="1534"/>
              <a:ext cx="53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Identifier (optional)</a:t>
              </a:r>
              <a:endParaRPr lang="en-US" altLang="en-US"/>
            </a:p>
          </p:txBody>
        </p:sp>
        <p:sp>
          <p:nvSpPr>
            <p:cNvPr id="20562" name="Rectangle 80"/>
            <p:cNvSpPr>
              <a:spLocks noChangeArrowheads="1"/>
            </p:cNvSpPr>
            <p:nvPr/>
          </p:nvSpPr>
          <p:spPr bwMode="auto">
            <a:xfrm>
              <a:off x="865" y="1614"/>
              <a:ext cx="667" cy="8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563" name="Rectangle 81"/>
            <p:cNvSpPr>
              <a:spLocks noChangeArrowheads="1"/>
            </p:cNvSpPr>
            <p:nvPr/>
          </p:nvSpPr>
          <p:spPr bwMode="auto">
            <a:xfrm>
              <a:off x="841" y="1885"/>
              <a:ext cx="24" cy="2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564" name="Line 82"/>
            <p:cNvSpPr>
              <a:spLocks noChangeShapeType="1"/>
            </p:cNvSpPr>
            <p:nvPr/>
          </p:nvSpPr>
          <p:spPr bwMode="auto">
            <a:xfrm>
              <a:off x="841" y="188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65" name="Line 83"/>
            <p:cNvSpPr>
              <a:spLocks noChangeShapeType="1"/>
            </p:cNvSpPr>
            <p:nvPr/>
          </p:nvSpPr>
          <p:spPr bwMode="auto">
            <a:xfrm>
              <a:off x="841" y="1885"/>
              <a:ext cx="1" cy="26"/>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66" name="Rectangle 84"/>
            <p:cNvSpPr>
              <a:spLocks noChangeArrowheads="1"/>
            </p:cNvSpPr>
            <p:nvPr/>
          </p:nvSpPr>
          <p:spPr bwMode="auto">
            <a:xfrm>
              <a:off x="865" y="1890"/>
              <a:ext cx="667" cy="2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567" name="Rectangle 85"/>
            <p:cNvSpPr>
              <a:spLocks noChangeArrowheads="1"/>
            </p:cNvSpPr>
            <p:nvPr/>
          </p:nvSpPr>
          <p:spPr bwMode="auto">
            <a:xfrm>
              <a:off x="1532" y="1885"/>
              <a:ext cx="24" cy="2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568" name="Line 86"/>
            <p:cNvSpPr>
              <a:spLocks noChangeShapeType="1"/>
            </p:cNvSpPr>
            <p:nvPr/>
          </p:nvSpPr>
          <p:spPr bwMode="auto">
            <a:xfrm>
              <a:off x="1532" y="188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69" name="Line 87"/>
            <p:cNvSpPr>
              <a:spLocks noChangeShapeType="1"/>
            </p:cNvSpPr>
            <p:nvPr/>
          </p:nvSpPr>
          <p:spPr bwMode="auto">
            <a:xfrm>
              <a:off x="1532" y="1885"/>
              <a:ext cx="1" cy="26"/>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70" name="Rectangle 88"/>
            <p:cNvSpPr>
              <a:spLocks noChangeArrowheads="1"/>
            </p:cNvSpPr>
            <p:nvPr/>
          </p:nvSpPr>
          <p:spPr bwMode="auto">
            <a:xfrm>
              <a:off x="841" y="1911"/>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571" name="Line 89"/>
            <p:cNvSpPr>
              <a:spLocks noChangeShapeType="1"/>
            </p:cNvSpPr>
            <p:nvPr/>
          </p:nvSpPr>
          <p:spPr bwMode="auto">
            <a:xfrm>
              <a:off x="841" y="1911"/>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72" name="Rectangle 90"/>
            <p:cNvSpPr>
              <a:spLocks noChangeArrowheads="1"/>
            </p:cNvSpPr>
            <p:nvPr/>
          </p:nvSpPr>
          <p:spPr bwMode="auto">
            <a:xfrm>
              <a:off x="1532" y="1911"/>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573" name="Line 91"/>
            <p:cNvSpPr>
              <a:spLocks noChangeShapeType="1"/>
            </p:cNvSpPr>
            <p:nvPr/>
          </p:nvSpPr>
          <p:spPr bwMode="auto">
            <a:xfrm>
              <a:off x="1532" y="1911"/>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74" name="Rectangle 92"/>
            <p:cNvSpPr>
              <a:spLocks noChangeArrowheads="1"/>
            </p:cNvSpPr>
            <p:nvPr/>
          </p:nvSpPr>
          <p:spPr bwMode="auto">
            <a:xfrm>
              <a:off x="865" y="2080"/>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575" name="Rectangle 93"/>
            <p:cNvSpPr>
              <a:spLocks noChangeArrowheads="1"/>
            </p:cNvSpPr>
            <p:nvPr/>
          </p:nvSpPr>
          <p:spPr bwMode="auto">
            <a:xfrm>
              <a:off x="924" y="2082"/>
              <a:ext cx="38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Content Date</a:t>
              </a:r>
              <a:endParaRPr lang="en-US" altLang="en-US"/>
            </a:p>
          </p:txBody>
        </p:sp>
        <p:sp>
          <p:nvSpPr>
            <p:cNvPr id="20576" name="Rectangle 94"/>
            <p:cNvSpPr>
              <a:spLocks noChangeArrowheads="1"/>
            </p:cNvSpPr>
            <p:nvPr/>
          </p:nvSpPr>
          <p:spPr bwMode="auto">
            <a:xfrm>
              <a:off x="865" y="216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577" name="Line 95"/>
            <p:cNvSpPr>
              <a:spLocks noChangeShapeType="1"/>
            </p:cNvSpPr>
            <p:nvPr/>
          </p:nvSpPr>
          <p:spPr bwMode="auto">
            <a:xfrm>
              <a:off x="841" y="2074"/>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78" name="Line 96"/>
            <p:cNvSpPr>
              <a:spLocks noChangeShapeType="1"/>
            </p:cNvSpPr>
            <p:nvPr/>
          </p:nvSpPr>
          <p:spPr bwMode="auto">
            <a:xfrm>
              <a:off x="1532" y="2074"/>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79" name="Rectangle 97"/>
            <p:cNvSpPr>
              <a:spLocks noChangeArrowheads="1"/>
            </p:cNvSpPr>
            <p:nvPr/>
          </p:nvSpPr>
          <p:spPr bwMode="auto">
            <a:xfrm>
              <a:off x="841" y="2080"/>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580" name="Line 98"/>
            <p:cNvSpPr>
              <a:spLocks noChangeShapeType="1"/>
            </p:cNvSpPr>
            <p:nvPr/>
          </p:nvSpPr>
          <p:spPr bwMode="auto">
            <a:xfrm>
              <a:off x="841" y="2080"/>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81" name="Rectangle 99"/>
            <p:cNvSpPr>
              <a:spLocks noChangeArrowheads="1"/>
            </p:cNvSpPr>
            <p:nvPr/>
          </p:nvSpPr>
          <p:spPr bwMode="auto">
            <a:xfrm>
              <a:off x="1532" y="2080"/>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582" name="Line 100"/>
            <p:cNvSpPr>
              <a:spLocks noChangeShapeType="1"/>
            </p:cNvSpPr>
            <p:nvPr/>
          </p:nvSpPr>
          <p:spPr bwMode="auto">
            <a:xfrm>
              <a:off x="1532" y="2080"/>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83" name="Rectangle 101"/>
            <p:cNvSpPr>
              <a:spLocks noChangeArrowheads="1"/>
            </p:cNvSpPr>
            <p:nvPr/>
          </p:nvSpPr>
          <p:spPr bwMode="auto">
            <a:xfrm>
              <a:off x="865" y="2270"/>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584" name="Rectangle 102"/>
            <p:cNvSpPr>
              <a:spLocks noChangeArrowheads="1"/>
            </p:cNvSpPr>
            <p:nvPr/>
          </p:nvSpPr>
          <p:spPr bwMode="auto">
            <a:xfrm>
              <a:off x="925" y="2271"/>
              <a:ext cx="35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Currentness</a:t>
              </a:r>
              <a:endParaRPr lang="en-US" altLang="en-US"/>
            </a:p>
          </p:txBody>
        </p:sp>
        <p:sp>
          <p:nvSpPr>
            <p:cNvPr id="20585" name="Rectangle 103"/>
            <p:cNvSpPr>
              <a:spLocks noChangeArrowheads="1"/>
            </p:cNvSpPr>
            <p:nvPr/>
          </p:nvSpPr>
          <p:spPr bwMode="auto">
            <a:xfrm>
              <a:off x="865" y="2351"/>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586" name="Rectangle 104"/>
            <p:cNvSpPr>
              <a:spLocks noChangeArrowheads="1"/>
            </p:cNvSpPr>
            <p:nvPr/>
          </p:nvSpPr>
          <p:spPr bwMode="auto">
            <a:xfrm>
              <a:off x="841" y="2243"/>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587" name="Line 105"/>
            <p:cNvSpPr>
              <a:spLocks noChangeShapeType="1"/>
            </p:cNvSpPr>
            <p:nvPr/>
          </p:nvSpPr>
          <p:spPr bwMode="auto">
            <a:xfrm>
              <a:off x="841" y="224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88" name="Line 106"/>
            <p:cNvSpPr>
              <a:spLocks noChangeShapeType="1"/>
            </p:cNvSpPr>
            <p:nvPr/>
          </p:nvSpPr>
          <p:spPr bwMode="auto">
            <a:xfrm>
              <a:off x="841" y="2243"/>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89" name="Rectangle 107"/>
            <p:cNvSpPr>
              <a:spLocks noChangeArrowheads="1"/>
            </p:cNvSpPr>
            <p:nvPr/>
          </p:nvSpPr>
          <p:spPr bwMode="auto">
            <a:xfrm>
              <a:off x="865" y="2250"/>
              <a:ext cx="667" cy="2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590" name="Rectangle 108"/>
            <p:cNvSpPr>
              <a:spLocks noChangeArrowheads="1"/>
            </p:cNvSpPr>
            <p:nvPr/>
          </p:nvSpPr>
          <p:spPr bwMode="auto">
            <a:xfrm>
              <a:off x="1532" y="2243"/>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591" name="Line 109"/>
            <p:cNvSpPr>
              <a:spLocks noChangeShapeType="1"/>
            </p:cNvSpPr>
            <p:nvPr/>
          </p:nvSpPr>
          <p:spPr bwMode="auto">
            <a:xfrm>
              <a:off x="1532" y="224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92" name="Line 110"/>
            <p:cNvSpPr>
              <a:spLocks noChangeShapeType="1"/>
            </p:cNvSpPr>
            <p:nvPr/>
          </p:nvSpPr>
          <p:spPr bwMode="auto">
            <a:xfrm>
              <a:off x="1532" y="2243"/>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93" name="Rectangle 111"/>
            <p:cNvSpPr>
              <a:spLocks noChangeArrowheads="1"/>
            </p:cNvSpPr>
            <p:nvPr/>
          </p:nvSpPr>
          <p:spPr bwMode="auto">
            <a:xfrm>
              <a:off x="841" y="2270"/>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594" name="Line 112"/>
            <p:cNvSpPr>
              <a:spLocks noChangeShapeType="1"/>
            </p:cNvSpPr>
            <p:nvPr/>
          </p:nvSpPr>
          <p:spPr bwMode="auto">
            <a:xfrm>
              <a:off x="841" y="2270"/>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95" name="Rectangle 113"/>
            <p:cNvSpPr>
              <a:spLocks noChangeArrowheads="1"/>
            </p:cNvSpPr>
            <p:nvPr/>
          </p:nvSpPr>
          <p:spPr bwMode="auto">
            <a:xfrm>
              <a:off x="1532" y="2270"/>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596" name="Line 114"/>
            <p:cNvSpPr>
              <a:spLocks noChangeShapeType="1"/>
            </p:cNvSpPr>
            <p:nvPr/>
          </p:nvSpPr>
          <p:spPr bwMode="auto">
            <a:xfrm>
              <a:off x="1532" y="2270"/>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97" name="Rectangle 115"/>
            <p:cNvSpPr>
              <a:spLocks noChangeArrowheads="1"/>
            </p:cNvSpPr>
            <p:nvPr/>
          </p:nvSpPr>
          <p:spPr bwMode="auto">
            <a:xfrm>
              <a:off x="865" y="243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598" name="Rectangle 116"/>
            <p:cNvSpPr>
              <a:spLocks noChangeArrowheads="1"/>
            </p:cNvSpPr>
            <p:nvPr/>
          </p:nvSpPr>
          <p:spPr bwMode="auto">
            <a:xfrm>
              <a:off x="926" y="2441"/>
              <a:ext cx="25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Progress</a:t>
              </a:r>
              <a:endParaRPr lang="en-US" altLang="en-US"/>
            </a:p>
          </p:txBody>
        </p:sp>
        <p:sp>
          <p:nvSpPr>
            <p:cNvPr id="20599" name="Rectangle 117"/>
            <p:cNvSpPr>
              <a:spLocks noChangeArrowheads="1"/>
            </p:cNvSpPr>
            <p:nvPr/>
          </p:nvSpPr>
          <p:spPr bwMode="auto">
            <a:xfrm>
              <a:off x="865" y="252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600" name="Rectangle 118"/>
            <p:cNvSpPr>
              <a:spLocks noChangeArrowheads="1"/>
            </p:cNvSpPr>
            <p:nvPr/>
          </p:nvSpPr>
          <p:spPr bwMode="auto">
            <a:xfrm>
              <a:off x="841" y="2439"/>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601" name="Line 119"/>
            <p:cNvSpPr>
              <a:spLocks noChangeShapeType="1"/>
            </p:cNvSpPr>
            <p:nvPr/>
          </p:nvSpPr>
          <p:spPr bwMode="auto">
            <a:xfrm>
              <a:off x="841" y="2439"/>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02" name="Rectangle 120"/>
            <p:cNvSpPr>
              <a:spLocks noChangeArrowheads="1"/>
            </p:cNvSpPr>
            <p:nvPr/>
          </p:nvSpPr>
          <p:spPr bwMode="auto">
            <a:xfrm>
              <a:off x="1532" y="2439"/>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603" name="Line 121"/>
            <p:cNvSpPr>
              <a:spLocks noChangeShapeType="1"/>
            </p:cNvSpPr>
            <p:nvPr/>
          </p:nvSpPr>
          <p:spPr bwMode="auto">
            <a:xfrm>
              <a:off x="1532" y="2439"/>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04" name="Rectangle 122"/>
            <p:cNvSpPr>
              <a:spLocks noChangeArrowheads="1"/>
            </p:cNvSpPr>
            <p:nvPr/>
          </p:nvSpPr>
          <p:spPr bwMode="auto">
            <a:xfrm>
              <a:off x="865" y="2630"/>
              <a:ext cx="667" cy="8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605" name="Rectangle 123"/>
            <p:cNvSpPr>
              <a:spLocks noChangeArrowheads="1"/>
            </p:cNvSpPr>
            <p:nvPr/>
          </p:nvSpPr>
          <p:spPr bwMode="auto">
            <a:xfrm>
              <a:off x="922" y="2631"/>
              <a:ext cx="49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Maintenance and</a:t>
              </a:r>
              <a:endParaRPr lang="en-US" altLang="en-US"/>
            </a:p>
          </p:txBody>
        </p:sp>
        <p:sp>
          <p:nvSpPr>
            <p:cNvPr id="20606" name="Rectangle 124"/>
            <p:cNvSpPr>
              <a:spLocks noChangeArrowheads="1"/>
            </p:cNvSpPr>
            <p:nvPr/>
          </p:nvSpPr>
          <p:spPr bwMode="auto">
            <a:xfrm>
              <a:off x="865" y="2710"/>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607" name="Rectangle 125"/>
            <p:cNvSpPr>
              <a:spLocks noChangeArrowheads="1"/>
            </p:cNvSpPr>
            <p:nvPr/>
          </p:nvSpPr>
          <p:spPr bwMode="auto">
            <a:xfrm>
              <a:off x="923" y="2713"/>
              <a:ext cx="53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Update Frequency</a:t>
              </a:r>
              <a:endParaRPr lang="en-US" altLang="en-US"/>
            </a:p>
          </p:txBody>
        </p:sp>
        <p:sp>
          <p:nvSpPr>
            <p:cNvPr id="20608" name="Rectangle 126"/>
            <p:cNvSpPr>
              <a:spLocks noChangeArrowheads="1"/>
            </p:cNvSpPr>
            <p:nvPr/>
          </p:nvSpPr>
          <p:spPr bwMode="auto">
            <a:xfrm>
              <a:off x="841" y="2603"/>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609" name="Line 127"/>
            <p:cNvSpPr>
              <a:spLocks noChangeShapeType="1"/>
            </p:cNvSpPr>
            <p:nvPr/>
          </p:nvSpPr>
          <p:spPr bwMode="auto">
            <a:xfrm>
              <a:off x="841" y="260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10" name="Line 128"/>
            <p:cNvSpPr>
              <a:spLocks noChangeShapeType="1"/>
            </p:cNvSpPr>
            <p:nvPr/>
          </p:nvSpPr>
          <p:spPr bwMode="auto">
            <a:xfrm>
              <a:off x="841" y="2603"/>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11" name="Rectangle 129"/>
            <p:cNvSpPr>
              <a:spLocks noChangeArrowheads="1"/>
            </p:cNvSpPr>
            <p:nvPr/>
          </p:nvSpPr>
          <p:spPr bwMode="auto">
            <a:xfrm>
              <a:off x="865" y="2610"/>
              <a:ext cx="667" cy="2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612" name="Rectangle 130"/>
            <p:cNvSpPr>
              <a:spLocks noChangeArrowheads="1"/>
            </p:cNvSpPr>
            <p:nvPr/>
          </p:nvSpPr>
          <p:spPr bwMode="auto">
            <a:xfrm>
              <a:off x="1532" y="2603"/>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613" name="Line 131"/>
            <p:cNvSpPr>
              <a:spLocks noChangeShapeType="1"/>
            </p:cNvSpPr>
            <p:nvPr/>
          </p:nvSpPr>
          <p:spPr bwMode="auto">
            <a:xfrm>
              <a:off x="1532" y="260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14" name="Line 132"/>
            <p:cNvSpPr>
              <a:spLocks noChangeShapeType="1"/>
            </p:cNvSpPr>
            <p:nvPr/>
          </p:nvSpPr>
          <p:spPr bwMode="auto">
            <a:xfrm>
              <a:off x="1532" y="2603"/>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15" name="Rectangle 133"/>
            <p:cNvSpPr>
              <a:spLocks noChangeArrowheads="1"/>
            </p:cNvSpPr>
            <p:nvPr/>
          </p:nvSpPr>
          <p:spPr bwMode="auto">
            <a:xfrm>
              <a:off x="841" y="2630"/>
              <a:ext cx="24" cy="162"/>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616" name="Line 134"/>
            <p:cNvSpPr>
              <a:spLocks noChangeShapeType="1"/>
            </p:cNvSpPr>
            <p:nvPr/>
          </p:nvSpPr>
          <p:spPr bwMode="auto">
            <a:xfrm>
              <a:off x="841" y="2630"/>
              <a:ext cx="1" cy="16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17" name="Rectangle 135"/>
            <p:cNvSpPr>
              <a:spLocks noChangeArrowheads="1"/>
            </p:cNvSpPr>
            <p:nvPr/>
          </p:nvSpPr>
          <p:spPr bwMode="auto">
            <a:xfrm>
              <a:off x="1532" y="2630"/>
              <a:ext cx="24" cy="162"/>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618" name="Line 136"/>
            <p:cNvSpPr>
              <a:spLocks noChangeShapeType="1"/>
            </p:cNvSpPr>
            <p:nvPr/>
          </p:nvSpPr>
          <p:spPr bwMode="auto">
            <a:xfrm>
              <a:off x="1532" y="2630"/>
              <a:ext cx="1" cy="16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19" name="Rectangle 137"/>
            <p:cNvSpPr>
              <a:spLocks noChangeArrowheads="1"/>
            </p:cNvSpPr>
            <p:nvPr/>
          </p:nvSpPr>
          <p:spPr bwMode="auto">
            <a:xfrm>
              <a:off x="865" y="279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620" name="Rectangle 138"/>
            <p:cNvSpPr>
              <a:spLocks noChangeArrowheads="1"/>
            </p:cNvSpPr>
            <p:nvPr/>
          </p:nvSpPr>
          <p:spPr bwMode="auto">
            <a:xfrm>
              <a:off x="924" y="2801"/>
              <a:ext cx="39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Spatial Extent</a:t>
              </a:r>
              <a:endParaRPr lang="en-US" altLang="en-US"/>
            </a:p>
          </p:txBody>
        </p:sp>
        <p:sp>
          <p:nvSpPr>
            <p:cNvPr id="20621" name="Rectangle 139"/>
            <p:cNvSpPr>
              <a:spLocks noChangeArrowheads="1"/>
            </p:cNvSpPr>
            <p:nvPr/>
          </p:nvSpPr>
          <p:spPr bwMode="auto">
            <a:xfrm>
              <a:off x="865" y="288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622" name="Rectangle 140"/>
            <p:cNvSpPr>
              <a:spLocks noChangeArrowheads="1"/>
            </p:cNvSpPr>
            <p:nvPr/>
          </p:nvSpPr>
          <p:spPr bwMode="auto">
            <a:xfrm>
              <a:off x="926" y="2882"/>
              <a:ext cx="32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Description</a:t>
              </a:r>
              <a:endParaRPr lang="en-US" altLang="en-US"/>
            </a:p>
          </p:txBody>
        </p:sp>
        <p:sp>
          <p:nvSpPr>
            <p:cNvPr id="20623" name="Rectangle 141"/>
            <p:cNvSpPr>
              <a:spLocks noChangeArrowheads="1"/>
            </p:cNvSpPr>
            <p:nvPr/>
          </p:nvSpPr>
          <p:spPr bwMode="auto">
            <a:xfrm>
              <a:off x="865" y="2962"/>
              <a:ext cx="667" cy="2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624" name="Rectangle 142"/>
            <p:cNvSpPr>
              <a:spLocks noChangeArrowheads="1"/>
            </p:cNvSpPr>
            <p:nvPr/>
          </p:nvSpPr>
          <p:spPr bwMode="auto">
            <a:xfrm>
              <a:off x="841" y="2792"/>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625" name="Line 143"/>
            <p:cNvSpPr>
              <a:spLocks noChangeShapeType="1"/>
            </p:cNvSpPr>
            <p:nvPr/>
          </p:nvSpPr>
          <p:spPr bwMode="auto">
            <a:xfrm>
              <a:off x="841" y="27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26" name="Rectangle 144"/>
            <p:cNvSpPr>
              <a:spLocks noChangeArrowheads="1"/>
            </p:cNvSpPr>
            <p:nvPr/>
          </p:nvSpPr>
          <p:spPr bwMode="auto">
            <a:xfrm>
              <a:off x="1532" y="2792"/>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627" name="Line 145"/>
            <p:cNvSpPr>
              <a:spLocks noChangeShapeType="1"/>
            </p:cNvSpPr>
            <p:nvPr/>
          </p:nvSpPr>
          <p:spPr bwMode="auto">
            <a:xfrm>
              <a:off x="1532" y="27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28" name="Rectangle 146"/>
            <p:cNvSpPr>
              <a:spLocks noChangeArrowheads="1"/>
            </p:cNvSpPr>
            <p:nvPr/>
          </p:nvSpPr>
          <p:spPr bwMode="auto">
            <a:xfrm>
              <a:off x="841" y="2799"/>
              <a:ext cx="24" cy="18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629" name="Line 147"/>
            <p:cNvSpPr>
              <a:spLocks noChangeShapeType="1"/>
            </p:cNvSpPr>
            <p:nvPr/>
          </p:nvSpPr>
          <p:spPr bwMode="auto">
            <a:xfrm>
              <a:off x="841" y="2799"/>
              <a:ext cx="1" cy="18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30" name="Rectangle 148"/>
            <p:cNvSpPr>
              <a:spLocks noChangeArrowheads="1"/>
            </p:cNvSpPr>
            <p:nvPr/>
          </p:nvSpPr>
          <p:spPr bwMode="auto">
            <a:xfrm>
              <a:off x="1532" y="2799"/>
              <a:ext cx="24" cy="18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631" name="Line 149"/>
            <p:cNvSpPr>
              <a:spLocks noChangeShapeType="1"/>
            </p:cNvSpPr>
            <p:nvPr/>
          </p:nvSpPr>
          <p:spPr bwMode="auto">
            <a:xfrm>
              <a:off x="1532" y="2799"/>
              <a:ext cx="1" cy="18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32" name="Rectangle 150"/>
            <p:cNvSpPr>
              <a:spLocks noChangeArrowheads="1"/>
            </p:cNvSpPr>
            <p:nvPr/>
          </p:nvSpPr>
          <p:spPr bwMode="auto">
            <a:xfrm>
              <a:off x="865" y="2988"/>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633" name="Rectangle 151"/>
            <p:cNvSpPr>
              <a:spLocks noChangeArrowheads="1"/>
            </p:cNvSpPr>
            <p:nvPr/>
          </p:nvSpPr>
          <p:spPr bwMode="auto">
            <a:xfrm>
              <a:off x="924" y="2989"/>
              <a:ext cx="27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Bounding</a:t>
              </a:r>
              <a:endParaRPr lang="en-US" altLang="en-US"/>
            </a:p>
          </p:txBody>
        </p:sp>
        <p:sp>
          <p:nvSpPr>
            <p:cNvPr id="20634" name="Rectangle 152"/>
            <p:cNvSpPr>
              <a:spLocks noChangeArrowheads="1"/>
            </p:cNvSpPr>
            <p:nvPr/>
          </p:nvSpPr>
          <p:spPr bwMode="auto">
            <a:xfrm>
              <a:off x="865" y="306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635" name="Rectangle 153"/>
            <p:cNvSpPr>
              <a:spLocks noChangeArrowheads="1"/>
            </p:cNvSpPr>
            <p:nvPr/>
          </p:nvSpPr>
          <p:spPr bwMode="auto">
            <a:xfrm>
              <a:off x="924" y="3071"/>
              <a:ext cx="34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Coordinates</a:t>
              </a:r>
              <a:endParaRPr lang="en-US" altLang="en-US"/>
            </a:p>
          </p:txBody>
        </p:sp>
        <p:sp>
          <p:nvSpPr>
            <p:cNvPr id="20636" name="Rectangle 154"/>
            <p:cNvSpPr>
              <a:spLocks noChangeArrowheads="1"/>
            </p:cNvSpPr>
            <p:nvPr/>
          </p:nvSpPr>
          <p:spPr bwMode="auto">
            <a:xfrm>
              <a:off x="865" y="3151"/>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637" name="Rectangle 155"/>
            <p:cNvSpPr>
              <a:spLocks noChangeArrowheads="1"/>
            </p:cNvSpPr>
            <p:nvPr/>
          </p:nvSpPr>
          <p:spPr bwMode="auto">
            <a:xfrm>
              <a:off x="841" y="2983"/>
              <a:ext cx="24" cy="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638" name="Line 156"/>
            <p:cNvSpPr>
              <a:spLocks noChangeShapeType="1"/>
            </p:cNvSpPr>
            <p:nvPr/>
          </p:nvSpPr>
          <p:spPr bwMode="auto">
            <a:xfrm>
              <a:off x="841" y="298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39" name="Rectangle 157"/>
            <p:cNvSpPr>
              <a:spLocks noChangeArrowheads="1"/>
            </p:cNvSpPr>
            <p:nvPr/>
          </p:nvSpPr>
          <p:spPr bwMode="auto">
            <a:xfrm>
              <a:off x="1532" y="2983"/>
              <a:ext cx="24" cy="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640" name="Line 158"/>
            <p:cNvSpPr>
              <a:spLocks noChangeShapeType="1"/>
            </p:cNvSpPr>
            <p:nvPr/>
          </p:nvSpPr>
          <p:spPr bwMode="auto">
            <a:xfrm>
              <a:off x="1532" y="298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41" name="Rectangle 159"/>
            <p:cNvSpPr>
              <a:spLocks noChangeArrowheads="1"/>
            </p:cNvSpPr>
            <p:nvPr/>
          </p:nvSpPr>
          <p:spPr bwMode="auto">
            <a:xfrm>
              <a:off x="841" y="2988"/>
              <a:ext cx="24" cy="24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642" name="Line 160"/>
            <p:cNvSpPr>
              <a:spLocks noChangeShapeType="1"/>
            </p:cNvSpPr>
            <p:nvPr/>
          </p:nvSpPr>
          <p:spPr bwMode="auto">
            <a:xfrm>
              <a:off x="841" y="2988"/>
              <a:ext cx="1" cy="245"/>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43" name="Rectangle 161"/>
            <p:cNvSpPr>
              <a:spLocks noChangeArrowheads="1"/>
            </p:cNvSpPr>
            <p:nvPr/>
          </p:nvSpPr>
          <p:spPr bwMode="auto">
            <a:xfrm>
              <a:off x="1532" y="2988"/>
              <a:ext cx="24" cy="24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644" name="Line 162"/>
            <p:cNvSpPr>
              <a:spLocks noChangeShapeType="1"/>
            </p:cNvSpPr>
            <p:nvPr/>
          </p:nvSpPr>
          <p:spPr bwMode="auto">
            <a:xfrm>
              <a:off x="1532" y="2988"/>
              <a:ext cx="1" cy="245"/>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45" name="Rectangle 163"/>
            <p:cNvSpPr>
              <a:spLocks noChangeArrowheads="1"/>
            </p:cNvSpPr>
            <p:nvPr/>
          </p:nvSpPr>
          <p:spPr bwMode="auto">
            <a:xfrm>
              <a:off x="865" y="3239"/>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646" name="Rectangle 164"/>
            <p:cNvSpPr>
              <a:spLocks noChangeArrowheads="1"/>
            </p:cNvSpPr>
            <p:nvPr/>
          </p:nvSpPr>
          <p:spPr bwMode="auto">
            <a:xfrm>
              <a:off x="924" y="3240"/>
              <a:ext cx="28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Keywords</a:t>
              </a:r>
              <a:endParaRPr lang="en-US" altLang="en-US"/>
            </a:p>
          </p:txBody>
        </p:sp>
        <p:sp>
          <p:nvSpPr>
            <p:cNvPr id="20647" name="Rectangle 165"/>
            <p:cNvSpPr>
              <a:spLocks noChangeArrowheads="1"/>
            </p:cNvSpPr>
            <p:nvPr/>
          </p:nvSpPr>
          <p:spPr bwMode="auto">
            <a:xfrm>
              <a:off x="865" y="3320"/>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648" name="Rectangle 166"/>
            <p:cNvSpPr>
              <a:spLocks noChangeArrowheads="1"/>
            </p:cNvSpPr>
            <p:nvPr/>
          </p:nvSpPr>
          <p:spPr bwMode="auto">
            <a:xfrm>
              <a:off x="841" y="3233"/>
              <a:ext cx="24"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649" name="Line 167"/>
            <p:cNvSpPr>
              <a:spLocks noChangeShapeType="1"/>
            </p:cNvSpPr>
            <p:nvPr/>
          </p:nvSpPr>
          <p:spPr bwMode="auto">
            <a:xfrm>
              <a:off x="841" y="323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50" name="Rectangle 168"/>
            <p:cNvSpPr>
              <a:spLocks noChangeArrowheads="1"/>
            </p:cNvSpPr>
            <p:nvPr/>
          </p:nvSpPr>
          <p:spPr bwMode="auto">
            <a:xfrm>
              <a:off x="1532" y="3233"/>
              <a:ext cx="24"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651" name="Line 169"/>
            <p:cNvSpPr>
              <a:spLocks noChangeShapeType="1"/>
            </p:cNvSpPr>
            <p:nvPr/>
          </p:nvSpPr>
          <p:spPr bwMode="auto">
            <a:xfrm>
              <a:off x="1532" y="323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52" name="Rectangle 170"/>
            <p:cNvSpPr>
              <a:spLocks noChangeArrowheads="1"/>
            </p:cNvSpPr>
            <p:nvPr/>
          </p:nvSpPr>
          <p:spPr bwMode="auto">
            <a:xfrm>
              <a:off x="841" y="3239"/>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653" name="Line 171"/>
            <p:cNvSpPr>
              <a:spLocks noChangeShapeType="1"/>
            </p:cNvSpPr>
            <p:nvPr/>
          </p:nvSpPr>
          <p:spPr bwMode="auto">
            <a:xfrm>
              <a:off x="841" y="3239"/>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54" name="Rectangle 172"/>
            <p:cNvSpPr>
              <a:spLocks noChangeArrowheads="1"/>
            </p:cNvSpPr>
            <p:nvPr/>
          </p:nvSpPr>
          <p:spPr bwMode="auto">
            <a:xfrm>
              <a:off x="1532" y="3239"/>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655" name="Line 173"/>
            <p:cNvSpPr>
              <a:spLocks noChangeShapeType="1"/>
            </p:cNvSpPr>
            <p:nvPr/>
          </p:nvSpPr>
          <p:spPr bwMode="auto">
            <a:xfrm>
              <a:off x="1532" y="3239"/>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56" name="Rectangle 174"/>
            <p:cNvSpPr>
              <a:spLocks noChangeArrowheads="1"/>
            </p:cNvSpPr>
            <p:nvPr/>
          </p:nvSpPr>
          <p:spPr bwMode="auto">
            <a:xfrm>
              <a:off x="865" y="340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657" name="Rectangle 175"/>
            <p:cNvSpPr>
              <a:spLocks noChangeArrowheads="1"/>
            </p:cNvSpPr>
            <p:nvPr/>
          </p:nvSpPr>
          <p:spPr bwMode="auto">
            <a:xfrm>
              <a:off x="926" y="3411"/>
              <a:ext cx="32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Constraints</a:t>
              </a:r>
              <a:endParaRPr lang="en-US" altLang="en-US"/>
            </a:p>
          </p:txBody>
        </p:sp>
        <p:sp>
          <p:nvSpPr>
            <p:cNvPr id="20658" name="Rectangle 176"/>
            <p:cNvSpPr>
              <a:spLocks noChangeArrowheads="1"/>
            </p:cNvSpPr>
            <p:nvPr/>
          </p:nvSpPr>
          <p:spPr bwMode="auto">
            <a:xfrm>
              <a:off x="865" y="349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659" name="Rectangle 177"/>
            <p:cNvSpPr>
              <a:spLocks noChangeArrowheads="1"/>
            </p:cNvSpPr>
            <p:nvPr/>
          </p:nvSpPr>
          <p:spPr bwMode="auto">
            <a:xfrm>
              <a:off x="841" y="3402"/>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660" name="Line 178"/>
            <p:cNvSpPr>
              <a:spLocks noChangeShapeType="1"/>
            </p:cNvSpPr>
            <p:nvPr/>
          </p:nvSpPr>
          <p:spPr bwMode="auto">
            <a:xfrm>
              <a:off x="841" y="340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61" name="Rectangle 179"/>
            <p:cNvSpPr>
              <a:spLocks noChangeArrowheads="1"/>
            </p:cNvSpPr>
            <p:nvPr/>
          </p:nvSpPr>
          <p:spPr bwMode="auto">
            <a:xfrm>
              <a:off x="1532" y="3402"/>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662" name="Line 180"/>
            <p:cNvSpPr>
              <a:spLocks noChangeShapeType="1"/>
            </p:cNvSpPr>
            <p:nvPr/>
          </p:nvSpPr>
          <p:spPr bwMode="auto">
            <a:xfrm>
              <a:off x="1532" y="340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63" name="Rectangle 181"/>
            <p:cNvSpPr>
              <a:spLocks noChangeArrowheads="1"/>
            </p:cNvSpPr>
            <p:nvPr/>
          </p:nvSpPr>
          <p:spPr bwMode="auto">
            <a:xfrm>
              <a:off x="841" y="3409"/>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664" name="Line 182"/>
            <p:cNvSpPr>
              <a:spLocks noChangeShapeType="1"/>
            </p:cNvSpPr>
            <p:nvPr/>
          </p:nvSpPr>
          <p:spPr bwMode="auto">
            <a:xfrm>
              <a:off x="841" y="3409"/>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65" name="Rectangle 183"/>
            <p:cNvSpPr>
              <a:spLocks noChangeArrowheads="1"/>
            </p:cNvSpPr>
            <p:nvPr/>
          </p:nvSpPr>
          <p:spPr bwMode="auto">
            <a:xfrm>
              <a:off x="1532" y="3409"/>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666" name="Line 184"/>
            <p:cNvSpPr>
              <a:spLocks noChangeShapeType="1"/>
            </p:cNvSpPr>
            <p:nvPr/>
          </p:nvSpPr>
          <p:spPr bwMode="auto">
            <a:xfrm>
              <a:off x="1532" y="3409"/>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67" name="Rectangle 185"/>
            <p:cNvSpPr>
              <a:spLocks noChangeArrowheads="1"/>
            </p:cNvSpPr>
            <p:nvPr/>
          </p:nvSpPr>
          <p:spPr bwMode="auto">
            <a:xfrm>
              <a:off x="865" y="359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668" name="Rectangle 186"/>
            <p:cNvSpPr>
              <a:spLocks noChangeArrowheads="1"/>
            </p:cNvSpPr>
            <p:nvPr/>
          </p:nvSpPr>
          <p:spPr bwMode="auto">
            <a:xfrm>
              <a:off x="927" y="3601"/>
              <a:ext cx="56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Contact Information</a:t>
              </a:r>
              <a:endParaRPr lang="en-US" altLang="en-US"/>
            </a:p>
          </p:txBody>
        </p:sp>
        <p:sp>
          <p:nvSpPr>
            <p:cNvPr id="20669" name="Rectangle 187"/>
            <p:cNvSpPr>
              <a:spLocks noChangeArrowheads="1"/>
            </p:cNvSpPr>
            <p:nvPr/>
          </p:nvSpPr>
          <p:spPr bwMode="auto">
            <a:xfrm>
              <a:off x="865" y="368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670" name="Rectangle 188"/>
            <p:cNvSpPr>
              <a:spLocks noChangeArrowheads="1"/>
            </p:cNvSpPr>
            <p:nvPr/>
          </p:nvSpPr>
          <p:spPr bwMode="auto">
            <a:xfrm>
              <a:off x="841" y="3572"/>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671" name="Line 189"/>
            <p:cNvSpPr>
              <a:spLocks noChangeShapeType="1"/>
            </p:cNvSpPr>
            <p:nvPr/>
          </p:nvSpPr>
          <p:spPr bwMode="auto">
            <a:xfrm>
              <a:off x="841" y="3572"/>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72" name="Line 190"/>
            <p:cNvSpPr>
              <a:spLocks noChangeShapeType="1"/>
            </p:cNvSpPr>
            <p:nvPr/>
          </p:nvSpPr>
          <p:spPr bwMode="auto">
            <a:xfrm>
              <a:off x="841" y="3572"/>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73" name="Rectangle 191"/>
            <p:cNvSpPr>
              <a:spLocks noChangeArrowheads="1"/>
            </p:cNvSpPr>
            <p:nvPr/>
          </p:nvSpPr>
          <p:spPr bwMode="auto">
            <a:xfrm>
              <a:off x="865" y="3578"/>
              <a:ext cx="667" cy="2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674" name="Rectangle 192"/>
            <p:cNvSpPr>
              <a:spLocks noChangeArrowheads="1"/>
            </p:cNvSpPr>
            <p:nvPr/>
          </p:nvSpPr>
          <p:spPr bwMode="auto">
            <a:xfrm>
              <a:off x="1532" y="3572"/>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675" name="Line 193"/>
            <p:cNvSpPr>
              <a:spLocks noChangeShapeType="1"/>
            </p:cNvSpPr>
            <p:nvPr/>
          </p:nvSpPr>
          <p:spPr bwMode="auto">
            <a:xfrm>
              <a:off x="1532" y="3572"/>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76" name="Line 194"/>
            <p:cNvSpPr>
              <a:spLocks noChangeShapeType="1"/>
            </p:cNvSpPr>
            <p:nvPr/>
          </p:nvSpPr>
          <p:spPr bwMode="auto">
            <a:xfrm>
              <a:off x="1532" y="3572"/>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77" name="Rectangle 195"/>
            <p:cNvSpPr>
              <a:spLocks noChangeArrowheads="1"/>
            </p:cNvSpPr>
            <p:nvPr/>
          </p:nvSpPr>
          <p:spPr bwMode="auto">
            <a:xfrm>
              <a:off x="841" y="3599"/>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678" name="Line 196"/>
            <p:cNvSpPr>
              <a:spLocks noChangeShapeType="1"/>
            </p:cNvSpPr>
            <p:nvPr/>
          </p:nvSpPr>
          <p:spPr bwMode="auto">
            <a:xfrm>
              <a:off x="841" y="3599"/>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79" name="Rectangle 197"/>
            <p:cNvSpPr>
              <a:spLocks noChangeArrowheads="1"/>
            </p:cNvSpPr>
            <p:nvPr/>
          </p:nvSpPr>
          <p:spPr bwMode="auto">
            <a:xfrm>
              <a:off x="1532" y="3599"/>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680" name="Line 198"/>
            <p:cNvSpPr>
              <a:spLocks noChangeShapeType="1"/>
            </p:cNvSpPr>
            <p:nvPr/>
          </p:nvSpPr>
          <p:spPr bwMode="auto">
            <a:xfrm>
              <a:off x="1532" y="3599"/>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81" name="Rectangle 199"/>
            <p:cNvSpPr>
              <a:spLocks noChangeArrowheads="1"/>
            </p:cNvSpPr>
            <p:nvPr/>
          </p:nvSpPr>
          <p:spPr bwMode="auto">
            <a:xfrm>
              <a:off x="865" y="3767"/>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682" name="Rectangle 200"/>
            <p:cNvSpPr>
              <a:spLocks noChangeArrowheads="1"/>
            </p:cNvSpPr>
            <p:nvPr/>
          </p:nvSpPr>
          <p:spPr bwMode="auto">
            <a:xfrm>
              <a:off x="925" y="3769"/>
              <a:ext cx="45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Browse Graphic</a:t>
              </a:r>
              <a:endParaRPr lang="en-US" altLang="en-US"/>
            </a:p>
          </p:txBody>
        </p:sp>
        <p:sp>
          <p:nvSpPr>
            <p:cNvPr id="20683" name="Rectangle 201"/>
            <p:cNvSpPr>
              <a:spLocks noChangeArrowheads="1"/>
            </p:cNvSpPr>
            <p:nvPr/>
          </p:nvSpPr>
          <p:spPr bwMode="auto">
            <a:xfrm>
              <a:off x="865" y="384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684" name="Rectangle 202"/>
            <p:cNvSpPr>
              <a:spLocks noChangeArrowheads="1"/>
            </p:cNvSpPr>
            <p:nvPr/>
          </p:nvSpPr>
          <p:spPr bwMode="auto">
            <a:xfrm>
              <a:off x="926" y="3851"/>
              <a:ext cx="32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Information</a:t>
              </a:r>
              <a:endParaRPr lang="en-US" altLang="en-US"/>
            </a:p>
          </p:txBody>
        </p:sp>
        <p:sp>
          <p:nvSpPr>
            <p:cNvPr id="20685" name="Rectangle 203"/>
            <p:cNvSpPr>
              <a:spLocks noChangeArrowheads="1"/>
            </p:cNvSpPr>
            <p:nvPr/>
          </p:nvSpPr>
          <p:spPr bwMode="auto">
            <a:xfrm>
              <a:off x="841" y="3767"/>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686" name="Line 204"/>
            <p:cNvSpPr>
              <a:spLocks noChangeShapeType="1"/>
            </p:cNvSpPr>
            <p:nvPr/>
          </p:nvSpPr>
          <p:spPr bwMode="auto">
            <a:xfrm>
              <a:off x="841" y="3767"/>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87" name="Rectangle 205"/>
            <p:cNvSpPr>
              <a:spLocks noChangeArrowheads="1"/>
            </p:cNvSpPr>
            <p:nvPr/>
          </p:nvSpPr>
          <p:spPr bwMode="auto">
            <a:xfrm>
              <a:off x="1532" y="3767"/>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688" name="Line 206"/>
            <p:cNvSpPr>
              <a:spLocks noChangeShapeType="1"/>
            </p:cNvSpPr>
            <p:nvPr/>
          </p:nvSpPr>
          <p:spPr bwMode="auto">
            <a:xfrm>
              <a:off x="1532" y="3767"/>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89" name="Rectangle 207"/>
            <p:cNvSpPr>
              <a:spLocks noChangeArrowheads="1"/>
            </p:cNvSpPr>
            <p:nvPr/>
          </p:nvSpPr>
          <p:spPr bwMode="auto">
            <a:xfrm>
              <a:off x="865" y="3938"/>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690" name="Rectangle 208"/>
            <p:cNvSpPr>
              <a:spLocks noChangeArrowheads="1"/>
            </p:cNvSpPr>
            <p:nvPr/>
          </p:nvSpPr>
          <p:spPr bwMode="auto">
            <a:xfrm>
              <a:off x="926" y="3940"/>
              <a:ext cx="46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Associated Data</a:t>
              </a:r>
              <a:endParaRPr lang="en-US" altLang="en-US"/>
            </a:p>
          </p:txBody>
        </p:sp>
        <p:sp>
          <p:nvSpPr>
            <p:cNvPr id="20691" name="Rectangle 209"/>
            <p:cNvSpPr>
              <a:spLocks noChangeArrowheads="1"/>
            </p:cNvSpPr>
            <p:nvPr/>
          </p:nvSpPr>
          <p:spPr bwMode="auto">
            <a:xfrm>
              <a:off x="865" y="4020"/>
              <a:ext cx="667" cy="8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692" name="Rectangle 210"/>
            <p:cNvSpPr>
              <a:spLocks noChangeArrowheads="1"/>
            </p:cNvSpPr>
            <p:nvPr/>
          </p:nvSpPr>
          <p:spPr bwMode="auto">
            <a:xfrm>
              <a:off x="926" y="4021"/>
              <a:ext cx="12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Sets</a:t>
              </a:r>
              <a:endParaRPr lang="en-US" altLang="en-US"/>
            </a:p>
          </p:txBody>
        </p:sp>
        <p:sp>
          <p:nvSpPr>
            <p:cNvPr id="20693" name="Rectangle 211"/>
            <p:cNvSpPr>
              <a:spLocks noChangeArrowheads="1"/>
            </p:cNvSpPr>
            <p:nvPr/>
          </p:nvSpPr>
          <p:spPr bwMode="auto">
            <a:xfrm>
              <a:off x="841" y="3931"/>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694" name="Line 212"/>
            <p:cNvSpPr>
              <a:spLocks noChangeShapeType="1"/>
            </p:cNvSpPr>
            <p:nvPr/>
          </p:nvSpPr>
          <p:spPr bwMode="auto">
            <a:xfrm>
              <a:off x="841" y="3931"/>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95" name="Rectangle 213"/>
            <p:cNvSpPr>
              <a:spLocks noChangeArrowheads="1"/>
            </p:cNvSpPr>
            <p:nvPr/>
          </p:nvSpPr>
          <p:spPr bwMode="auto">
            <a:xfrm>
              <a:off x="1532" y="3931"/>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696" name="Line 214"/>
            <p:cNvSpPr>
              <a:spLocks noChangeShapeType="1"/>
            </p:cNvSpPr>
            <p:nvPr/>
          </p:nvSpPr>
          <p:spPr bwMode="auto">
            <a:xfrm>
              <a:off x="1532" y="3931"/>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97" name="Rectangle 215"/>
            <p:cNvSpPr>
              <a:spLocks noChangeArrowheads="1"/>
            </p:cNvSpPr>
            <p:nvPr/>
          </p:nvSpPr>
          <p:spPr bwMode="auto">
            <a:xfrm>
              <a:off x="841" y="3938"/>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698" name="Line 216"/>
            <p:cNvSpPr>
              <a:spLocks noChangeShapeType="1"/>
            </p:cNvSpPr>
            <p:nvPr/>
          </p:nvSpPr>
          <p:spPr bwMode="auto">
            <a:xfrm>
              <a:off x="841" y="3938"/>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99" name="Rectangle 217"/>
            <p:cNvSpPr>
              <a:spLocks noChangeArrowheads="1"/>
            </p:cNvSpPr>
            <p:nvPr/>
          </p:nvSpPr>
          <p:spPr bwMode="auto">
            <a:xfrm>
              <a:off x="841" y="4101"/>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700" name="Line 218"/>
            <p:cNvSpPr>
              <a:spLocks noChangeShapeType="1"/>
            </p:cNvSpPr>
            <p:nvPr/>
          </p:nvSpPr>
          <p:spPr bwMode="auto">
            <a:xfrm>
              <a:off x="841" y="4101"/>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01" name="Line 219"/>
            <p:cNvSpPr>
              <a:spLocks noChangeShapeType="1"/>
            </p:cNvSpPr>
            <p:nvPr/>
          </p:nvSpPr>
          <p:spPr bwMode="auto">
            <a:xfrm>
              <a:off x="841" y="4101"/>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02" name="Rectangle 220"/>
            <p:cNvSpPr>
              <a:spLocks noChangeArrowheads="1"/>
            </p:cNvSpPr>
            <p:nvPr/>
          </p:nvSpPr>
          <p:spPr bwMode="auto">
            <a:xfrm>
              <a:off x="841" y="4101"/>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703" name="Line 221"/>
            <p:cNvSpPr>
              <a:spLocks noChangeShapeType="1"/>
            </p:cNvSpPr>
            <p:nvPr/>
          </p:nvSpPr>
          <p:spPr bwMode="auto">
            <a:xfrm>
              <a:off x="841" y="4101"/>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04" name="Line 222"/>
            <p:cNvSpPr>
              <a:spLocks noChangeShapeType="1"/>
            </p:cNvSpPr>
            <p:nvPr/>
          </p:nvSpPr>
          <p:spPr bwMode="auto">
            <a:xfrm>
              <a:off x="841" y="4101"/>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05" name="Rectangle 223"/>
            <p:cNvSpPr>
              <a:spLocks noChangeArrowheads="1"/>
            </p:cNvSpPr>
            <p:nvPr/>
          </p:nvSpPr>
          <p:spPr bwMode="auto">
            <a:xfrm>
              <a:off x="865" y="4101"/>
              <a:ext cx="667"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706" name="Line 224"/>
            <p:cNvSpPr>
              <a:spLocks noChangeShapeType="1"/>
            </p:cNvSpPr>
            <p:nvPr/>
          </p:nvSpPr>
          <p:spPr bwMode="auto">
            <a:xfrm>
              <a:off x="865" y="4101"/>
              <a:ext cx="667"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07" name="Rectangle 225"/>
            <p:cNvSpPr>
              <a:spLocks noChangeArrowheads="1"/>
            </p:cNvSpPr>
            <p:nvPr/>
          </p:nvSpPr>
          <p:spPr bwMode="auto">
            <a:xfrm>
              <a:off x="1532" y="3938"/>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708" name="Line 226"/>
            <p:cNvSpPr>
              <a:spLocks noChangeShapeType="1"/>
            </p:cNvSpPr>
            <p:nvPr/>
          </p:nvSpPr>
          <p:spPr bwMode="auto">
            <a:xfrm>
              <a:off x="1532" y="3938"/>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09" name="Rectangle 227"/>
            <p:cNvSpPr>
              <a:spLocks noChangeArrowheads="1"/>
            </p:cNvSpPr>
            <p:nvPr/>
          </p:nvSpPr>
          <p:spPr bwMode="auto">
            <a:xfrm>
              <a:off x="1532" y="4101"/>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710" name="Line 228"/>
            <p:cNvSpPr>
              <a:spLocks noChangeShapeType="1"/>
            </p:cNvSpPr>
            <p:nvPr/>
          </p:nvSpPr>
          <p:spPr bwMode="auto">
            <a:xfrm>
              <a:off x="1532" y="4101"/>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11" name="Line 229"/>
            <p:cNvSpPr>
              <a:spLocks noChangeShapeType="1"/>
            </p:cNvSpPr>
            <p:nvPr/>
          </p:nvSpPr>
          <p:spPr bwMode="auto">
            <a:xfrm>
              <a:off x="1532" y="4101"/>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12" name="Rectangle 230"/>
            <p:cNvSpPr>
              <a:spLocks noChangeArrowheads="1"/>
            </p:cNvSpPr>
            <p:nvPr/>
          </p:nvSpPr>
          <p:spPr bwMode="auto">
            <a:xfrm>
              <a:off x="1532" y="4101"/>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713" name="Line 231"/>
            <p:cNvSpPr>
              <a:spLocks noChangeShapeType="1"/>
            </p:cNvSpPr>
            <p:nvPr/>
          </p:nvSpPr>
          <p:spPr bwMode="auto">
            <a:xfrm>
              <a:off x="1532" y="4101"/>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14" name="Line 232"/>
            <p:cNvSpPr>
              <a:spLocks noChangeShapeType="1"/>
            </p:cNvSpPr>
            <p:nvPr/>
          </p:nvSpPr>
          <p:spPr bwMode="auto">
            <a:xfrm>
              <a:off x="1532" y="4101"/>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15" name="Rectangle 233"/>
            <p:cNvSpPr>
              <a:spLocks noChangeArrowheads="1"/>
            </p:cNvSpPr>
            <p:nvPr/>
          </p:nvSpPr>
          <p:spPr bwMode="auto">
            <a:xfrm>
              <a:off x="841" y="1288"/>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716" name="Rectangle 234"/>
            <p:cNvSpPr>
              <a:spLocks noChangeArrowheads="1"/>
            </p:cNvSpPr>
            <p:nvPr/>
          </p:nvSpPr>
          <p:spPr bwMode="auto">
            <a:xfrm>
              <a:off x="1532" y="1279"/>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717" name="Rectangle 235"/>
            <p:cNvSpPr>
              <a:spLocks noChangeArrowheads="1"/>
            </p:cNvSpPr>
            <p:nvPr/>
          </p:nvSpPr>
          <p:spPr bwMode="auto">
            <a:xfrm>
              <a:off x="842" y="1817"/>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718" name="Rectangle 236"/>
            <p:cNvSpPr>
              <a:spLocks noChangeArrowheads="1"/>
            </p:cNvSpPr>
            <p:nvPr/>
          </p:nvSpPr>
          <p:spPr bwMode="auto">
            <a:xfrm>
              <a:off x="842" y="1980"/>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719" name="Rectangle 237"/>
            <p:cNvSpPr>
              <a:spLocks noChangeArrowheads="1"/>
            </p:cNvSpPr>
            <p:nvPr/>
          </p:nvSpPr>
          <p:spPr bwMode="auto">
            <a:xfrm>
              <a:off x="1532" y="1803"/>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720" name="Rectangle 238"/>
            <p:cNvSpPr>
              <a:spLocks noChangeArrowheads="1"/>
            </p:cNvSpPr>
            <p:nvPr/>
          </p:nvSpPr>
          <p:spPr bwMode="auto">
            <a:xfrm>
              <a:off x="1532" y="2021"/>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721" name="Rectangle 239"/>
            <p:cNvSpPr>
              <a:spLocks noChangeArrowheads="1"/>
            </p:cNvSpPr>
            <p:nvPr/>
          </p:nvSpPr>
          <p:spPr bwMode="auto">
            <a:xfrm>
              <a:off x="842" y="2358"/>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722" name="Rectangle 240"/>
            <p:cNvSpPr>
              <a:spLocks noChangeArrowheads="1"/>
            </p:cNvSpPr>
            <p:nvPr/>
          </p:nvSpPr>
          <p:spPr bwMode="auto">
            <a:xfrm>
              <a:off x="1532" y="2358"/>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723" name="Rectangle 241"/>
            <p:cNvSpPr>
              <a:spLocks noChangeArrowheads="1"/>
            </p:cNvSpPr>
            <p:nvPr/>
          </p:nvSpPr>
          <p:spPr bwMode="auto">
            <a:xfrm>
              <a:off x="842" y="3695"/>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0724" name="Rectangle 242"/>
            <p:cNvSpPr>
              <a:spLocks noChangeArrowheads="1"/>
            </p:cNvSpPr>
            <p:nvPr/>
          </p:nvSpPr>
          <p:spPr bwMode="auto">
            <a:xfrm>
              <a:off x="1532" y="3695"/>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grpSp>
      <p:sp>
        <p:nvSpPr>
          <p:cNvPr id="20483" name="Rectangle 243"/>
          <p:cNvSpPr>
            <a:spLocks noGrp="1" noChangeArrowheads="1"/>
          </p:cNvSpPr>
          <p:nvPr>
            <p:ph type="title"/>
          </p:nvPr>
        </p:nvSpPr>
        <p:spPr/>
        <p:txBody>
          <a:bodyPr/>
          <a:lstStyle/>
          <a:p>
            <a:r>
              <a:rPr lang="en-US" altLang="en-US" smtClean="0"/>
              <a:t>A Walk Through the Guidelines</a:t>
            </a:r>
          </a:p>
        </p:txBody>
      </p:sp>
      <p:sp>
        <p:nvSpPr>
          <p:cNvPr id="471284" name="Rectangle 244"/>
          <p:cNvSpPr>
            <a:spLocks noGrp="1" noChangeArrowheads="1"/>
          </p:cNvSpPr>
          <p:nvPr>
            <p:ph type="body" idx="1"/>
          </p:nvPr>
        </p:nvSpPr>
        <p:spPr>
          <a:xfrm>
            <a:off x="3124200" y="1044575"/>
            <a:ext cx="5791200" cy="5280025"/>
          </a:xfrm>
        </p:spPr>
        <p:txBody>
          <a:bodyPr/>
          <a:lstStyle/>
          <a:p>
            <a:r>
              <a:rPr lang="en-US" altLang="en-US" sz="2400" smtClean="0"/>
              <a:t>Originator: </a:t>
            </a:r>
            <a:r>
              <a:rPr lang="en-US" altLang="en-US" sz="2400" b="0" smtClean="0">
                <a:solidFill>
                  <a:schemeClr val="accent1"/>
                </a:solidFill>
              </a:rPr>
              <a:t>name of organization or individual that developed the data</a:t>
            </a:r>
            <a:endParaRPr lang="en-US" altLang="en-US" sz="2400" b="0" smtClean="0"/>
          </a:p>
          <a:p>
            <a:r>
              <a:rPr lang="en-US" altLang="en-US" sz="2400" smtClean="0"/>
              <a:t>Title:</a:t>
            </a:r>
            <a:r>
              <a:rPr lang="en-US" altLang="en-US" sz="2400" b="0" smtClean="0"/>
              <a:t> </a:t>
            </a:r>
            <a:r>
              <a:rPr lang="en-US" altLang="en-US" sz="2400" b="0" smtClean="0">
                <a:solidFill>
                  <a:schemeClr val="accent1"/>
                </a:solidFill>
              </a:rPr>
              <a:t>name by which the data set is known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471042"/>
                                        </p:tgtEl>
                                        <p:attrNameLst>
                                          <p:attrName>style.visibility</p:attrName>
                                        </p:attrNameLst>
                                      </p:cBhvr>
                                      <p:to>
                                        <p:strVal val="visible"/>
                                      </p:to>
                                    </p:set>
                                    <p:animEffect transition="in" filter="box(out)">
                                      <p:cBhvr>
                                        <p:cTn id="7" dur="500"/>
                                        <p:tgtEl>
                                          <p:spTgt spid="471042"/>
                                        </p:tgtEl>
                                      </p:cBhvr>
                                    </p:animEffect>
                                  </p:childTnLst>
                                </p:cTn>
                              </p:par>
                            </p:childTnLst>
                          </p:cTn>
                        </p:par>
                        <p:par>
                          <p:cTn id="8" fill="hold" nodeType="afterGroup">
                            <p:stCondLst>
                              <p:cond delay="500"/>
                            </p:stCondLst>
                            <p:childTnLst>
                              <p:par>
                                <p:cTn id="9" presetID="9" presetClass="entr" presetSubtype="0" fill="hold" grpId="0" nodeType="afterEffect">
                                  <p:stCondLst>
                                    <p:cond delay="3000"/>
                                  </p:stCondLst>
                                  <p:childTnLst>
                                    <p:set>
                                      <p:cBhvr>
                                        <p:cTn id="10" dur="1" fill="hold">
                                          <p:stCondLst>
                                            <p:cond delay="0"/>
                                          </p:stCondLst>
                                        </p:cTn>
                                        <p:tgtEl>
                                          <p:spTgt spid="471284">
                                            <p:txEl>
                                              <p:pRg st="0" end="0"/>
                                            </p:txEl>
                                          </p:spTgt>
                                        </p:tgtEl>
                                        <p:attrNameLst>
                                          <p:attrName>style.visibility</p:attrName>
                                        </p:attrNameLst>
                                      </p:cBhvr>
                                      <p:to>
                                        <p:strVal val="visible"/>
                                      </p:to>
                                    </p:set>
                                    <p:animEffect transition="in" filter="dissolve">
                                      <p:cBhvr>
                                        <p:cTn id="11" dur="500"/>
                                        <p:tgtEl>
                                          <p:spTgt spid="471284">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471284">
                                            <p:txEl>
                                              <p:pRg st="1" end="1"/>
                                            </p:txEl>
                                          </p:spTgt>
                                        </p:tgtEl>
                                        <p:attrNameLst>
                                          <p:attrName>style.visibility</p:attrName>
                                        </p:attrNameLst>
                                      </p:cBhvr>
                                      <p:to>
                                        <p:strVal val="visible"/>
                                      </p:to>
                                    </p:set>
                                    <p:animEffect transition="in" filter="dissolve">
                                      <p:cBhvr>
                                        <p:cTn id="16" dur="500"/>
                                        <p:tgtEl>
                                          <p:spTgt spid="47128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284" grpId="0"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1506" name="Group 2"/>
          <p:cNvGrpSpPr>
            <a:grpSpLocks/>
          </p:cNvGrpSpPr>
          <p:nvPr/>
        </p:nvGrpSpPr>
        <p:grpSpPr bwMode="auto">
          <a:xfrm>
            <a:off x="1335088" y="1001713"/>
            <a:ext cx="1135062" cy="5551487"/>
            <a:chOff x="841" y="631"/>
            <a:chExt cx="715" cy="3497"/>
          </a:xfrm>
        </p:grpSpPr>
        <p:sp>
          <p:nvSpPr>
            <p:cNvPr id="21509" name="Rectangle 3"/>
            <p:cNvSpPr>
              <a:spLocks noChangeArrowheads="1"/>
            </p:cNvSpPr>
            <p:nvPr/>
          </p:nvSpPr>
          <p:spPr bwMode="auto">
            <a:xfrm>
              <a:off x="841" y="1505"/>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510" name="Line 4"/>
            <p:cNvSpPr>
              <a:spLocks noChangeShapeType="1"/>
            </p:cNvSpPr>
            <p:nvPr/>
          </p:nvSpPr>
          <p:spPr bwMode="auto">
            <a:xfrm>
              <a:off x="841" y="150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1" name="Line 5"/>
            <p:cNvSpPr>
              <a:spLocks noChangeShapeType="1"/>
            </p:cNvSpPr>
            <p:nvPr/>
          </p:nvSpPr>
          <p:spPr bwMode="auto">
            <a:xfrm>
              <a:off x="841" y="1505"/>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2" name="Rectangle 6"/>
            <p:cNvSpPr>
              <a:spLocks noChangeArrowheads="1"/>
            </p:cNvSpPr>
            <p:nvPr/>
          </p:nvSpPr>
          <p:spPr bwMode="auto">
            <a:xfrm>
              <a:off x="865" y="1512"/>
              <a:ext cx="667" cy="2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513" name="Rectangle 7"/>
            <p:cNvSpPr>
              <a:spLocks noChangeArrowheads="1"/>
            </p:cNvSpPr>
            <p:nvPr/>
          </p:nvSpPr>
          <p:spPr bwMode="auto">
            <a:xfrm>
              <a:off x="1532" y="1505"/>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514" name="Line 8"/>
            <p:cNvSpPr>
              <a:spLocks noChangeShapeType="1"/>
            </p:cNvSpPr>
            <p:nvPr/>
          </p:nvSpPr>
          <p:spPr bwMode="auto">
            <a:xfrm>
              <a:off x="1532" y="150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5" name="Line 9"/>
            <p:cNvSpPr>
              <a:spLocks noChangeShapeType="1"/>
            </p:cNvSpPr>
            <p:nvPr/>
          </p:nvSpPr>
          <p:spPr bwMode="auto">
            <a:xfrm>
              <a:off x="1532" y="1505"/>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6" name="Rectangle 10"/>
            <p:cNvSpPr>
              <a:spLocks noChangeArrowheads="1"/>
            </p:cNvSpPr>
            <p:nvPr/>
          </p:nvSpPr>
          <p:spPr bwMode="auto">
            <a:xfrm>
              <a:off x="841" y="1532"/>
              <a:ext cx="24" cy="162"/>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517" name="Line 11"/>
            <p:cNvSpPr>
              <a:spLocks noChangeShapeType="1"/>
            </p:cNvSpPr>
            <p:nvPr/>
          </p:nvSpPr>
          <p:spPr bwMode="auto">
            <a:xfrm>
              <a:off x="841" y="1532"/>
              <a:ext cx="1" cy="16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8" name="Rectangle 12"/>
            <p:cNvSpPr>
              <a:spLocks noChangeArrowheads="1"/>
            </p:cNvSpPr>
            <p:nvPr/>
          </p:nvSpPr>
          <p:spPr bwMode="auto">
            <a:xfrm>
              <a:off x="1532" y="1532"/>
              <a:ext cx="24" cy="162"/>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519" name="Line 13"/>
            <p:cNvSpPr>
              <a:spLocks noChangeShapeType="1"/>
            </p:cNvSpPr>
            <p:nvPr/>
          </p:nvSpPr>
          <p:spPr bwMode="auto">
            <a:xfrm>
              <a:off x="1532" y="1532"/>
              <a:ext cx="1" cy="16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0" name="Rectangle 14"/>
            <p:cNvSpPr>
              <a:spLocks noChangeArrowheads="1"/>
            </p:cNvSpPr>
            <p:nvPr/>
          </p:nvSpPr>
          <p:spPr bwMode="auto">
            <a:xfrm>
              <a:off x="865" y="1721"/>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521" name="Rectangle 15"/>
            <p:cNvSpPr>
              <a:spLocks noChangeArrowheads="1"/>
            </p:cNvSpPr>
            <p:nvPr/>
          </p:nvSpPr>
          <p:spPr bwMode="auto">
            <a:xfrm>
              <a:off x="927" y="1723"/>
              <a:ext cx="2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Abstract</a:t>
              </a:r>
              <a:endParaRPr lang="en-US" altLang="en-US"/>
            </a:p>
          </p:txBody>
        </p:sp>
        <p:sp>
          <p:nvSpPr>
            <p:cNvPr id="21522" name="Rectangle 16"/>
            <p:cNvSpPr>
              <a:spLocks noChangeArrowheads="1"/>
            </p:cNvSpPr>
            <p:nvPr/>
          </p:nvSpPr>
          <p:spPr bwMode="auto">
            <a:xfrm>
              <a:off x="865" y="1803"/>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523" name="Rectangle 17"/>
            <p:cNvSpPr>
              <a:spLocks noChangeArrowheads="1"/>
            </p:cNvSpPr>
            <p:nvPr/>
          </p:nvSpPr>
          <p:spPr bwMode="auto">
            <a:xfrm>
              <a:off x="841" y="1694"/>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524" name="Line 18"/>
            <p:cNvSpPr>
              <a:spLocks noChangeShapeType="1"/>
            </p:cNvSpPr>
            <p:nvPr/>
          </p:nvSpPr>
          <p:spPr bwMode="auto">
            <a:xfrm>
              <a:off x="841" y="1694"/>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5" name="Line 19"/>
            <p:cNvSpPr>
              <a:spLocks noChangeShapeType="1"/>
            </p:cNvSpPr>
            <p:nvPr/>
          </p:nvSpPr>
          <p:spPr bwMode="auto">
            <a:xfrm>
              <a:off x="841" y="1694"/>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6" name="Rectangle 20"/>
            <p:cNvSpPr>
              <a:spLocks noChangeArrowheads="1"/>
            </p:cNvSpPr>
            <p:nvPr/>
          </p:nvSpPr>
          <p:spPr bwMode="auto">
            <a:xfrm>
              <a:off x="865" y="1701"/>
              <a:ext cx="667" cy="2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527" name="Rectangle 21"/>
            <p:cNvSpPr>
              <a:spLocks noChangeArrowheads="1"/>
            </p:cNvSpPr>
            <p:nvPr/>
          </p:nvSpPr>
          <p:spPr bwMode="auto">
            <a:xfrm>
              <a:off x="1532" y="1694"/>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528" name="Line 22"/>
            <p:cNvSpPr>
              <a:spLocks noChangeShapeType="1"/>
            </p:cNvSpPr>
            <p:nvPr/>
          </p:nvSpPr>
          <p:spPr bwMode="auto">
            <a:xfrm>
              <a:off x="1532" y="1694"/>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9" name="Line 23"/>
            <p:cNvSpPr>
              <a:spLocks noChangeShapeType="1"/>
            </p:cNvSpPr>
            <p:nvPr/>
          </p:nvSpPr>
          <p:spPr bwMode="auto">
            <a:xfrm>
              <a:off x="1532" y="1694"/>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0" name="Rectangle 24"/>
            <p:cNvSpPr>
              <a:spLocks noChangeArrowheads="1"/>
            </p:cNvSpPr>
            <p:nvPr/>
          </p:nvSpPr>
          <p:spPr bwMode="auto">
            <a:xfrm>
              <a:off x="841" y="1721"/>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531" name="Line 25"/>
            <p:cNvSpPr>
              <a:spLocks noChangeShapeType="1"/>
            </p:cNvSpPr>
            <p:nvPr/>
          </p:nvSpPr>
          <p:spPr bwMode="auto">
            <a:xfrm>
              <a:off x="841" y="1721"/>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2" name="Rectangle 26"/>
            <p:cNvSpPr>
              <a:spLocks noChangeArrowheads="1"/>
            </p:cNvSpPr>
            <p:nvPr/>
          </p:nvSpPr>
          <p:spPr bwMode="auto">
            <a:xfrm>
              <a:off x="1532" y="1721"/>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533" name="Line 27"/>
            <p:cNvSpPr>
              <a:spLocks noChangeShapeType="1"/>
            </p:cNvSpPr>
            <p:nvPr/>
          </p:nvSpPr>
          <p:spPr bwMode="auto">
            <a:xfrm>
              <a:off x="1532" y="1721"/>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4" name="Rectangle 28"/>
            <p:cNvSpPr>
              <a:spLocks noChangeArrowheads="1"/>
            </p:cNvSpPr>
            <p:nvPr/>
          </p:nvSpPr>
          <p:spPr bwMode="auto">
            <a:xfrm>
              <a:off x="865" y="191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535" name="Rectangle 29"/>
            <p:cNvSpPr>
              <a:spLocks noChangeArrowheads="1"/>
            </p:cNvSpPr>
            <p:nvPr/>
          </p:nvSpPr>
          <p:spPr bwMode="auto">
            <a:xfrm>
              <a:off x="925" y="1912"/>
              <a:ext cx="24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Purpose</a:t>
              </a:r>
              <a:endParaRPr lang="en-US" altLang="en-US"/>
            </a:p>
          </p:txBody>
        </p:sp>
        <p:sp>
          <p:nvSpPr>
            <p:cNvPr id="21536" name="Rectangle 30"/>
            <p:cNvSpPr>
              <a:spLocks noChangeArrowheads="1"/>
            </p:cNvSpPr>
            <p:nvPr/>
          </p:nvSpPr>
          <p:spPr bwMode="auto">
            <a:xfrm>
              <a:off x="865" y="1992"/>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537" name="Rectangle 31"/>
            <p:cNvSpPr>
              <a:spLocks noChangeArrowheads="1"/>
            </p:cNvSpPr>
            <p:nvPr/>
          </p:nvSpPr>
          <p:spPr bwMode="auto">
            <a:xfrm>
              <a:off x="865" y="658"/>
              <a:ext cx="667" cy="1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538" name="Rectangle 32"/>
            <p:cNvSpPr>
              <a:spLocks noChangeArrowheads="1"/>
            </p:cNvSpPr>
            <p:nvPr/>
          </p:nvSpPr>
          <p:spPr bwMode="auto">
            <a:xfrm>
              <a:off x="1153" y="658"/>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b="1">
                  <a:solidFill>
                    <a:srgbClr val="FFFFFF"/>
                  </a:solidFill>
                  <a:latin typeface="Arial" charset="0"/>
                </a:rPr>
                <a:t>1</a:t>
              </a:r>
              <a:endParaRPr lang="en-US" altLang="en-US"/>
            </a:p>
          </p:txBody>
        </p:sp>
        <p:sp>
          <p:nvSpPr>
            <p:cNvPr id="21539" name="Rectangle 33"/>
            <p:cNvSpPr>
              <a:spLocks noChangeArrowheads="1"/>
            </p:cNvSpPr>
            <p:nvPr/>
          </p:nvSpPr>
          <p:spPr bwMode="auto">
            <a:xfrm>
              <a:off x="865" y="779"/>
              <a:ext cx="667" cy="1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540" name="Rectangle 34"/>
            <p:cNvSpPr>
              <a:spLocks noChangeArrowheads="1"/>
            </p:cNvSpPr>
            <p:nvPr/>
          </p:nvSpPr>
          <p:spPr bwMode="auto">
            <a:xfrm>
              <a:off x="890" y="786"/>
              <a:ext cx="59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buFont typeface="Wingdings" pitchFamily="2" charset="2"/>
                <a:buNone/>
              </a:pPr>
              <a:r>
                <a:rPr lang="en-US" altLang="en-US" b="1">
                  <a:solidFill>
                    <a:srgbClr val="FFFFFF"/>
                  </a:solidFill>
                  <a:latin typeface="Arial" charset="0"/>
                </a:rPr>
                <a:t>Identification</a:t>
              </a:r>
              <a:endParaRPr lang="en-US" altLang="en-US"/>
            </a:p>
          </p:txBody>
        </p:sp>
        <p:sp>
          <p:nvSpPr>
            <p:cNvPr id="21541" name="Rectangle 35"/>
            <p:cNvSpPr>
              <a:spLocks noChangeArrowheads="1"/>
            </p:cNvSpPr>
            <p:nvPr/>
          </p:nvSpPr>
          <p:spPr bwMode="auto">
            <a:xfrm>
              <a:off x="865" y="901"/>
              <a:ext cx="667" cy="2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542" name="Rectangle 36"/>
            <p:cNvSpPr>
              <a:spLocks noChangeArrowheads="1"/>
            </p:cNvSpPr>
            <p:nvPr/>
          </p:nvSpPr>
          <p:spPr bwMode="auto">
            <a:xfrm>
              <a:off x="841" y="631"/>
              <a:ext cx="24"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543" name="Line 37"/>
            <p:cNvSpPr>
              <a:spLocks noChangeShapeType="1"/>
            </p:cNvSpPr>
            <p:nvPr/>
          </p:nvSpPr>
          <p:spPr bwMode="auto">
            <a:xfrm>
              <a:off x="841" y="63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4" name="Line 38"/>
            <p:cNvSpPr>
              <a:spLocks noChangeShapeType="1"/>
            </p:cNvSpPr>
            <p:nvPr/>
          </p:nvSpPr>
          <p:spPr bwMode="auto">
            <a:xfrm>
              <a:off x="841" y="631"/>
              <a:ext cx="1"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5" name="Rectangle 39"/>
            <p:cNvSpPr>
              <a:spLocks noChangeArrowheads="1"/>
            </p:cNvSpPr>
            <p:nvPr/>
          </p:nvSpPr>
          <p:spPr bwMode="auto">
            <a:xfrm>
              <a:off x="841" y="631"/>
              <a:ext cx="24"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546" name="Line 40"/>
            <p:cNvSpPr>
              <a:spLocks noChangeShapeType="1"/>
            </p:cNvSpPr>
            <p:nvPr/>
          </p:nvSpPr>
          <p:spPr bwMode="auto">
            <a:xfrm>
              <a:off x="841" y="63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7" name="Line 41"/>
            <p:cNvSpPr>
              <a:spLocks noChangeShapeType="1"/>
            </p:cNvSpPr>
            <p:nvPr/>
          </p:nvSpPr>
          <p:spPr bwMode="auto">
            <a:xfrm>
              <a:off x="841" y="631"/>
              <a:ext cx="1"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8" name="Rectangle 42"/>
            <p:cNvSpPr>
              <a:spLocks noChangeArrowheads="1"/>
            </p:cNvSpPr>
            <p:nvPr/>
          </p:nvSpPr>
          <p:spPr bwMode="auto">
            <a:xfrm>
              <a:off x="865" y="631"/>
              <a:ext cx="667"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549" name="Line 43"/>
            <p:cNvSpPr>
              <a:spLocks noChangeShapeType="1"/>
            </p:cNvSpPr>
            <p:nvPr/>
          </p:nvSpPr>
          <p:spPr bwMode="auto">
            <a:xfrm>
              <a:off x="865" y="631"/>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0" name="Rectangle 44"/>
            <p:cNvSpPr>
              <a:spLocks noChangeArrowheads="1"/>
            </p:cNvSpPr>
            <p:nvPr/>
          </p:nvSpPr>
          <p:spPr bwMode="auto">
            <a:xfrm>
              <a:off x="1532" y="631"/>
              <a:ext cx="24"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551" name="Line 45"/>
            <p:cNvSpPr>
              <a:spLocks noChangeShapeType="1"/>
            </p:cNvSpPr>
            <p:nvPr/>
          </p:nvSpPr>
          <p:spPr bwMode="auto">
            <a:xfrm>
              <a:off x="1532" y="63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2" name="Line 46"/>
            <p:cNvSpPr>
              <a:spLocks noChangeShapeType="1"/>
            </p:cNvSpPr>
            <p:nvPr/>
          </p:nvSpPr>
          <p:spPr bwMode="auto">
            <a:xfrm>
              <a:off x="1532" y="631"/>
              <a:ext cx="1"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3" name="Rectangle 47"/>
            <p:cNvSpPr>
              <a:spLocks noChangeArrowheads="1"/>
            </p:cNvSpPr>
            <p:nvPr/>
          </p:nvSpPr>
          <p:spPr bwMode="auto">
            <a:xfrm>
              <a:off x="1532" y="631"/>
              <a:ext cx="24"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554" name="Line 48"/>
            <p:cNvSpPr>
              <a:spLocks noChangeShapeType="1"/>
            </p:cNvSpPr>
            <p:nvPr/>
          </p:nvSpPr>
          <p:spPr bwMode="auto">
            <a:xfrm>
              <a:off x="1532" y="63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5" name="Line 49"/>
            <p:cNvSpPr>
              <a:spLocks noChangeShapeType="1"/>
            </p:cNvSpPr>
            <p:nvPr/>
          </p:nvSpPr>
          <p:spPr bwMode="auto">
            <a:xfrm>
              <a:off x="1532" y="631"/>
              <a:ext cx="1"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6" name="Rectangle 50"/>
            <p:cNvSpPr>
              <a:spLocks noChangeArrowheads="1"/>
            </p:cNvSpPr>
            <p:nvPr/>
          </p:nvSpPr>
          <p:spPr bwMode="auto">
            <a:xfrm>
              <a:off x="841" y="658"/>
              <a:ext cx="24" cy="4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557" name="Line 51"/>
            <p:cNvSpPr>
              <a:spLocks noChangeShapeType="1"/>
            </p:cNvSpPr>
            <p:nvPr/>
          </p:nvSpPr>
          <p:spPr bwMode="auto">
            <a:xfrm>
              <a:off x="841" y="658"/>
              <a:ext cx="1" cy="4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8" name="Rectangle 52"/>
            <p:cNvSpPr>
              <a:spLocks noChangeArrowheads="1"/>
            </p:cNvSpPr>
            <p:nvPr/>
          </p:nvSpPr>
          <p:spPr bwMode="auto">
            <a:xfrm>
              <a:off x="1532" y="658"/>
              <a:ext cx="24" cy="4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559" name="Line 53"/>
            <p:cNvSpPr>
              <a:spLocks noChangeShapeType="1"/>
            </p:cNvSpPr>
            <p:nvPr/>
          </p:nvSpPr>
          <p:spPr bwMode="auto">
            <a:xfrm>
              <a:off x="1532" y="658"/>
              <a:ext cx="1" cy="4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60" name="Rectangle 54"/>
            <p:cNvSpPr>
              <a:spLocks noChangeArrowheads="1"/>
            </p:cNvSpPr>
            <p:nvPr/>
          </p:nvSpPr>
          <p:spPr bwMode="auto">
            <a:xfrm>
              <a:off x="865" y="1172"/>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561" name="Rectangle 55"/>
            <p:cNvSpPr>
              <a:spLocks noChangeArrowheads="1"/>
            </p:cNvSpPr>
            <p:nvPr/>
          </p:nvSpPr>
          <p:spPr bwMode="auto">
            <a:xfrm>
              <a:off x="925" y="1174"/>
              <a:ext cx="28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Originator</a:t>
              </a:r>
              <a:endParaRPr lang="en-US" altLang="en-US"/>
            </a:p>
          </p:txBody>
        </p:sp>
        <p:sp>
          <p:nvSpPr>
            <p:cNvPr id="21562" name="Rectangle 56"/>
            <p:cNvSpPr>
              <a:spLocks noChangeArrowheads="1"/>
            </p:cNvSpPr>
            <p:nvPr/>
          </p:nvSpPr>
          <p:spPr bwMode="auto">
            <a:xfrm>
              <a:off x="865" y="1254"/>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563" name="Rectangle 57"/>
            <p:cNvSpPr>
              <a:spLocks noChangeArrowheads="1"/>
            </p:cNvSpPr>
            <p:nvPr/>
          </p:nvSpPr>
          <p:spPr bwMode="auto">
            <a:xfrm>
              <a:off x="841" y="1146"/>
              <a:ext cx="24"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564" name="Line 58"/>
            <p:cNvSpPr>
              <a:spLocks noChangeShapeType="1"/>
            </p:cNvSpPr>
            <p:nvPr/>
          </p:nvSpPr>
          <p:spPr bwMode="auto">
            <a:xfrm>
              <a:off x="841" y="1146"/>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65" name="Line 59"/>
            <p:cNvSpPr>
              <a:spLocks noChangeShapeType="1"/>
            </p:cNvSpPr>
            <p:nvPr/>
          </p:nvSpPr>
          <p:spPr bwMode="auto">
            <a:xfrm>
              <a:off x="841" y="1146"/>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66" name="Rectangle 60"/>
            <p:cNvSpPr>
              <a:spLocks noChangeArrowheads="1"/>
            </p:cNvSpPr>
            <p:nvPr/>
          </p:nvSpPr>
          <p:spPr bwMode="auto">
            <a:xfrm>
              <a:off x="865" y="1146"/>
              <a:ext cx="667"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567" name="Line 61"/>
            <p:cNvSpPr>
              <a:spLocks noChangeShapeType="1"/>
            </p:cNvSpPr>
            <p:nvPr/>
          </p:nvSpPr>
          <p:spPr bwMode="auto">
            <a:xfrm>
              <a:off x="865" y="1146"/>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68" name="Rectangle 62"/>
            <p:cNvSpPr>
              <a:spLocks noChangeArrowheads="1"/>
            </p:cNvSpPr>
            <p:nvPr/>
          </p:nvSpPr>
          <p:spPr bwMode="auto">
            <a:xfrm>
              <a:off x="1532" y="1146"/>
              <a:ext cx="24"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569" name="Line 63"/>
            <p:cNvSpPr>
              <a:spLocks noChangeShapeType="1"/>
            </p:cNvSpPr>
            <p:nvPr/>
          </p:nvSpPr>
          <p:spPr bwMode="auto">
            <a:xfrm>
              <a:off x="1532" y="1146"/>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70" name="Line 64"/>
            <p:cNvSpPr>
              <a:spLocks noChangeShapeType="1"/>
            </p:cNvSpPr>
            <p:nvPr/>
          </p:nvSpPr>
          <p:spPr bwMode="auto">
            <a:xfrm>
              <a:off x="1532" y="1146"/>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71" name="Rectangle 65"/>
            <p:cNvSpPr>
              <a:spLocks noChangeArrowheads="1"/>
            </p:cNvSpPr>
            <p:nvPr/>
          </p:nvSpPr>
          <p:spPr bwMode="auto">
            <a:xfrm>
              <a:off x="841" y="1172"/>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572" name="Line 66"/>
            <p:cNvSpPr>
              <a:spLocks noChangeShapeType="1"/>
            </p:cNvSpPr>
            <p:nvPr/>
          </p:nvSpPr>
          <p:spPr bwMode="auto">
            <a:xfrm>
              <a:off x="841" y="1172"/>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73" name="Rectangle 67"/>
            <p:cNvSpPr>
              <a:spLocks noChangeArrowheads="1"/>
            </p:cNvSpPr>
            <p:nvPr/>
          </p:nvSpPr>
          <p:spPr bwMode="auto">
            <a:xfrm>
              <a:off x="1532" y="1172"/>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574" name="Line 68"/>
            <p:cNvSpPr>
              <a:spLocks noChangeShapeType="1"/>
            </p:cNvSpPr>
            <p:nvPr/>
          </p:nvSpPr>
          <p:spPr bwMode="auto">
            <a:xfrm>
              <a:off x="1532" y="1172"/>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75" name="Rectangle 69"/>
            <p:cNvSpPr>
              <a:spLocks noChangeArrowheads="1"/>
            </p:cNvSpPr>
            <p:nvPr/>
          </p:nvSpPr>
          <p:spPr bwMode="auto">
            <a:xfrm>
              <a:off x="865" y="1343"/>
              <a:ext cx="667" cy="8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576" name="Rectangle 70"/>
            <p:cNvSpPr>
              <a:spLocks noChangeArrowheads="1"/>
            </p:cNvSpPr>
            <p:nvPr/>
          </p:nvSpPr>
          <p:spPr bwMode="auto">
            <a:xfrm>
              <a:off x="927" y="1344"/>
              <a:ext cx="12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Title</a:t>
              </a:r>
              <a:endParaRPr lang="en-US" altLang="en-US"/>
            </a:p>
          </p:txBody>
        </p:sp>
        <p:sp>
          <p:nvSpPr>
            <p:cNvPr id="21577" name="Rectangle 71"/>
            <p:cNvSpPr>
              <a:spLocks noChangeArrowheads="1"/>
            </p:cNvSpPr>
            <p:nvPr/>
          </p:nvSpPr>
          <p:spPr bwMode="auto">
            <a:xfrm>
              <a:off x="865" y="1423"/>
              <a:ext cx="667" cy="8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578" name="Line 72"/>
            <p:cNvSpPr>
              <a:spLocks noChangeShapeType="1"/>
            </p:cNvSpPr>
            <p:nvPr/>
          </p:nvSpPr>
          <p:spPr bwMode="auto">
            <a:xfrm>
              <a:off x="841" y="1336"/>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79" name="Line 73"/>
            <p:cNvSpPr>
              <a:spLocks noChangeShapeType="1"/>
            </p:cNvSpPr>
            <p:nvPr/>
          </p:nvSpPr>
          <p:spPr bwMode="auto">
            <a:xfrm>
              <a:off x="1532" y="1336"/>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80" name="Rectangle 74"/>
            <p:cNvSpPr>
              <a:spLocks noChangeArrowheads="1"/>
            </p:cNvSpPr>
            <p:nvPr/>
          </p:nvSpPr>
          <p:spPr bwMode="auto">
            <a:xfrm>
              <a:off x="841" y="1343"/>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581" name="Line 75"/>
            <p:cNvSpPr>
              <a:spLocks noChangeShapeType="1"/>
            </p:cNvSpPr>
            <p:nvPr/>
          </p:nvSpPr>
          <p:spPr bwMode="auto">
            <a:xfrm>
              <a:off x="841" y="1343"/>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82" name="Rectangle 76"/>
            <p:cNvSpPr>
              <a:spLocks noChangeArrowheads="1"/>
            </p:cNvSpPr>
            <p:nvPr/>
          </p:nvSpPr>
          <p:spPr bwMode="auto">
            <a:xfrm>
              <a:off x="1532" y="1343"/>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583" name="Line 77"/>
            <p:cNvSpPr>
              <a:spLocks noChangeShapeType="1"/>
            </p:cNvSpPr>
            <p:nvPr/>
          </p:nvSpPr>
          <p:spPr bwMode="auto">
            <a:xfrm>
              <a:off x="1532" y="1343"/>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84" name="Rectangle 78"/>
            <p:cNvSpPr>
              <a:spLocks noChangeArrowheads="1"/>
            </p:cNvSpPr>
            <p:nvPr/>
          </p:nvSpPr>
          <p:spPr bwMode="auto">
            <a:xfrm>
              <a:off x="865" y="1532"/>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585" name="Rectangle 79"/>
            <p:cNvSpPr>
              <a:spLocks noChangeArrowheads="1"/>
            </p:cNvSpPr>
            <p:nvPr/>
          </p:nvSpPr>
          <p:spPr bwMode="auto">
            <a:xfrm>
              <a:off x="925" y="1534"/>
              <a:ext cx="53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Identifier (optional)</a:t>
              </a:r>
              <a:endParaRPr lang="en-US" altLang="en-US"/>
            </a:p>
          </p:txBody>
        </p:sp>
        <p:sp>
          <p:nvSpPr>
            <p:cNvPr id="21586" name="Rectangle 80"/>
            <p:cNvSpPr>
              <a:spLocks noChangeArrowheads="1"/>
            </p:cNvSpPr>
            <p:nvPr/>
          </p:nvSpPr>
          <p:spPr bwMode="auto">
            <a:xfrm>
              <a:off x="865" y="1614"/>
              <a:ext cx="667" cy="8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587" name="Rectangle 81"/>
            <p:cNvSpPr>
              <a:spLocks noChangeArrowheads="1"/>
            </p:cNvSpPr>
            <p:nvPr/>
          </p:nvSpPr>
          <p:spPr bwMode="auto">
            <a:xfrm>
              <a:off x="841" y="1885"/>
              <a:ext cx="24" cy="2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588" name="Line 82"/>
            <p:cNvSpPr>
              <a:spLocks noChangeShapeType="1"/>
            </p:cNvSpPr>
            <p:nvPr/>
          </p:nvSpPr>
          <p:spPr bwMode="auto">
            <a:xfrm>
              <a:off x="841" y="188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89" name="Line 83"/>
            <p:cNvSpPr>
              <a:spLocks noChangeShapeType="1"/>
            </p:cNvSpPr>
            <p:nvPr/>
          </p:nvSpPr>
          <p:spPr bwMode="auto">
            <a:xfrm>
              <a:off x="841" y="1885"/>
              <a:ext cx="1" cy="26"/>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90" name="Rectangle 84"/>
            <p:cNvSpPr>
              <a:spLocks noChangeArrowheads="1"/>
            </p:cNvSpPr>
            <p:nvPr/>
          </p:nvSpPr>
          <p:spPr bwMode="auto">
            <a:xfrm>
              <a:off x="865" y="1890"/>
              <a:ext cx="667" cy="2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591" name="Rectangle 85"/>
            <p:cNvSpPr>
              <a:spLocks noChangeArrowheads="1"/>
            </p:cNvSpPr>
            <p:nvPr/>
          </p:nvSpPr>
          <p:spPr bwMode="auto">
            <a:xfrm>
              <a:off x="1532" y="1885"/>
              <a:ext cx="24" cy="2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592" name="Line 86"/>
            <p:cNvSpPr>
              <a:spLocks noChangeShapeType="1"/>
            </p:cNvSpPr>
            <p:nvPr/>
          </p:nvSpPr>
          <p:spPr bwMode="auto">
            <a:xfrm>
              <a:off x="1532" y="188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93" name="Line 87"/>
            <p:cNvSpPr>
              <a:spLocks noChangeShapeType="1"/>
            </p:cNvSpPr>
            <p:nvPr/>
          </p:nvSpPr>
          <p:spPr bwMode="auto">
            <a:xfrm>
              <a:off x="1532" y="1885"/>
              <a:ext cx="1" cy="26"/>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94" name="Rectangle 88"/>
            <p:cNvSpPr>
              <a:spLocks noChangeArrowheads="1"/>
            </p:cNvSpPr>
            <p:nvPr/>
          </p:nvSpPr>
          <p:spPr bwMode="auto">
            <a:xfrm>
              <a:off x="841" y="1911"/>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595" name="Line 89"/>
            <p:cNvSpPr>
              <a:spLocks noChangeShapeType="1"/>
            </p:cNvSpPr>
            <p:nvPr/>
          </p:nvSpPr>
          <p:spPr bwMode="auto">
            <a:xfrm>
              <a:off x="841" y="1911"/>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96" name="Rectangle 90"/>
            <p:cNvSpPr>
              <a:spLocks noChangeArrowheads="1"/>
            </p:cNvSpPr>
            <p:nvPr/>
          </p:nvSpPr>
          <p:spPr bwMode="auto">
            <a:xfrm>
              <a:off x="1532" y="1911"/>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597" name="Line 91"/>
            <p:cNvSpPr>
              <a:spLocks noChangeShapeType="1"/>
            </p:cNvSpPr>
            <p:nvPr/>
          </p:nvSpPr>
          <p:spPr bwMode="auto">
            <a:xfrm>
              <a:off x="1532" y="1911"/>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98" name="Rectangle 92"/>
            <p:cNvSpPr>
              <a:spLocks noChangeArrowheads="1"/>
            </p:cNvSpPr>
            <p:nvPr/>
          </p:nvSpPr>
          <p:spPr bwMode="auto">
            <a:xfrm>
              <a:off x="865" y="2080"/>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599" name="Rectangle 93"/>
            <p:cNvSpPr>
              <a:spLocks noChangeArrowheads="1"/>
            </p:cNvSpPr>
            <p:nvPr/>
          </p:nvSpPr>
          <p:spPr bwMode="auto">
            <a:xfrm>
              <a:off x="924" y="2082"/>
              <a:ext cx="38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Content Date</a:t>
              </a:r>
              <a:endParaRPr lang="en-US" altLang="en-US"/>
            </a:p>
          </p:txBody>
        </p:sp>
        <p:sp>
          <p:nvSpPr>
            <p:cNvPr id="21600" name="Rectangle 94"/>
            <p:cNvSpPr>
              <a:spLocks noChangeArrowheads="1"/>
            </p:cNvSpPr>
            <p:nvPr/>
          </p:nvSpPr>
          <p:spPr bwMode="auto">
            <a:xfrm>
              <a:off x="865" y="216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601" name="Line 95"/>
            <p:cNvSpPr>
              <a:spLocks noChangeShapeType="1"/>
            </p:cNvSpPr>
            <p:nvPr/>
          </p:nvSpPr>
          <p:spPr bwMode="auto">
            <a:xfrm>
              <a:off x="841" y="2074"/>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02" name="Line 96"/>
            <p:cNvSpPr>
              <a:spLocks noChangeShapeType="1"/>
            </p:cNvSpPr>
            <p:nvPr/>
          </p:nvSpPr>
          <p:spPr bwMode="auto">
            <a:xfrm>
              <a:off x="1532" y="2074"/>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03" name="Rectangle 97"/>
            <p:cNvSpPr>
              <a:spLocks noChangeArrowheads="1"/>
            </p:cNvSpPr>
            <p:nvPr/>
          </p:nvSpPr>
          <p:spPr bwMode="auto">
            <a:xfrm>
              <a:off x="841" y="2080"/>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604" name="Line 98"/>
            <p:cNvSpPr>
              <a:spLocks noChangeShapeType="1"/>
            </p:cNvSpPr>
            <p:nvPr/>
          </p:nvSpPr>
          <p:spPr bwMode="auto">
            <a:xfrm>
              <a:off x="841" y="2080"/>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05" name="Rectangle 99"/>
            <p:cNvSpPr>
              <a:spLocks noChangeArrowheads="1"/>
            </p:cNvSpPr>
            <p:nvPr/>
          </p:nvSpPr>
          <p:spPr bwMode="auto">
            <a:xfrm>
              <a:off x="1532" y="2080"/>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606" name="Line 100"/>
            <p:cNvSpPr>
              <a:spLocks noChangeShapeType="1"/>
            </p:cNvSpPr>
            <p:nvPr/>
          </p:nvSpPr>
          <p:spPr bwMode="auto">
            <a:xfrm>
              <a:off x="1532" y="2080"/>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07" name="Rectangle 101"/>
            <p:cNvSpPr>
              <a:spLocks noChangeArrowheads="1"/>
            </p:cNvSpPr>
            <p:nvPr/>
          </p:nvSpPr>
          <p:spPr bwMode="auto">
            <a:xfrm>
              <a:off x="865" y="2270"/>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608" name="Rectangle 102"/>
            <p:cNvSpPr>
              <a:spLocks noChangeArrowheads="1"/>
            </p:cNvSpPr>
            <p:nvPr/>
          </p:nvSpPr>
          <p:spPr bwMode="auto">
            <a:xfrm>
              <a:off x="925" y="2271"/>
              <a:ext cx="35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Currentness</a:t>
              </a:r>
              <a:endParaRPr lang="en-US" altLang="en-US"/>
            </a:p>
          </p:txBody>
        </p:sp>
        <p:sp>
          <p:nvSpPr>
            <p:cNvPr id="21609" name="Rectangle 103"/>
            <p:cNvSpPr>
              <a:spLocks noChangeArrowheads="1"/>
            </p:cNvSpPr>
            <p:nvPr/>
          </p:nvSpPr>
          <p:spPr bwMode="auto">
            <a:xfrm>
              <a:off x="865" y="2351"/>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610" name="Rectangle 104"/>
            <p:cNvSpPr>
              <a:spLocks noChangeArrowheads="1"/>
            </p:cNvSpPr>
            <p:nvPr/>
          </p:nvSpPr>
          <p:spPr bwMode="auto">
            <a:xfrm>
              <a:off x="841" y="2243"/>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611" name="Line 105"/>
            <p:cNvSpPr>
              <a:spLocks noChangeShapeType="1"/>
            </p:cNvSpPr>
            <p:nvPr/>
          </p:nvSpPr>
          <p:spPr bwMode="auto">
            <a:xfrm>
              <a:off x="841" y="224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2" name="Line 106"/>
            <p:cNvSpPr>
              <a:spLocks noChangeShapeType="1"/>
            </p:cNvSpPr>
            <p:nvPr/>
          </p:nvSpPr>
          <p:spPr bwMode="auto">
            <a:xfrm>
              <a:off x="841" y="2243"/>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3" name="Rectangle 107"/>
            <p:cNvSpPr>
              <a:spLocks noChangeArrowheads="1"/>
            </p:cNvSpPr>
            <p:nvPr/>
          </p:nvSpPr>
          <p:spPr bwMode="auto">
            <a:xfrm>
              <a:off x="865" y="2250"/>
              <a:ext cx="667" cy="2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614" name="Rectangle 108"/>
            <p:cNvSpPr>
              <a:spLocks noChangeArrowheads="1"/>
            </p:cNvSpPr>
            <p:nvPr/>
          </p:nvSpPr>
          <p:spPr bwMode="auto">
            <a:xfrm>
              <a:off x="1532" y="2243"/>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615" name="Line 109"/>
            <p:cNvSpPr>
              <a:spLocks noChangeShapeType="1"/>
            </p:cNvSpPr>
            <p:nvPr/>
          </p:nvSpPr>
          <p:spPr bwMode="auto">
            <a:xfrm>
              <a:off x="1532" y="224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6" name="Line 110"/>
            <p:cNvSpPr>
              <a:spLocks noChangeShapeType="1"/>
            </p:cNvSpPr>
            <p:nvPr/>
          </p:nvSpPr>
          <p:spPr bwMode="auto">
            <a:xfrm>
              <a:off x="1532" y="2243"/>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7" name="Rectangle 111"/>
            <p:cNvSpPr>
              <a:spLocks noChangeArrowheads="1"/>
            </p:cNvSpPr>
            <p:nvPr/>
          </p:nvSpPr>
          <p:spPr bwMode="auto">
            <a:xfrm>
              <a:off x="841" y="2270"/>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618" name="Line 112"/>
            <p:cNvSpPr>
              <a:spLocks noChangeShapeType="1"/>
            </p:cNvSpPr>
            <p:nvPr/>
          </p:nvSpPr>
          <p:spPr bwMode="auto">
            <a:xfrm>
              <a:off x="841" y="2270"/>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9" name="Rectangle 113"/>
            <p:cNvSpPr>
              <a:spLocks noChangeArrowheads="1"/>
            </p:cNvSpPr>
            <p:nvPr/>
          </p:nvSpPr>
          <p:spPr bwMode="auto">
            <a:xfrm>
              <a:off x="1532" y="2270"/>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620" name="Line 114"/>
            <p:cNvSpPr>
              <a:spLocks noChangeShapeType="1"/>
            </p:cNvSpPr>
            <p:nvPr/>
          </p:nvSpPr>
          <p:spPr bwMode="auto">
            <a:xfrm>
              <a:off x="1532" y="2270"/>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21" name="Rectangle 115"/>
            <p:cNvSpPr>
              <a:spLocks noChangeArrowheads="1"/>
            </p:cNvSpPr>
            <p:nvPr/>
          </p:nvSpPr>
          <p:spPr bwMode="auto">
            <a:xfrm>
              <a:off x="865" y="243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622" name="Rectangle 116"/>
            <p:cNvSpPr>
              <a:spLocks noChangeArrowheads="1"/>
            </p:cNvSpPr>
            <p:nvPr/>
          </p:nvSpPr>
          <p:spPr bwMode="auto">
            <a:xfrm>
              <a:off x="926" y="2441"/>
              <a:ext cx="25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Progress</a:t>
              </a:r>
              <a:endParaRPr lang="en-US" altLang="en-US"/>
            </a:p>
          </p:txBody>
        </p:sp>
        <p:sp>
          <p:nvSpPr>
            <p:cNvPr id="21623" name="Rectangle 117"/>
            <p:cNvSpPr>
              <a:spLocks noChangeArrowheads="1"/>
            </p:cNvSpPr>
            <p:nvPr/>
          </p:nvSpPr>
          <p:spPr bwMode="auto">
            <a:xfrm>
              <a:off x="865" y="252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624" name="Rectangle 118"/>
            <p:cNvSpPr>
              <a:spLocks noChangeArrowheads="1"/>
            </p:cNvSpPr>
            <p:nvPr/>
          </p:nvSpPr>
          <p:spPr bwMode="auto">
            <a:xfrm>
              <a:off x="841" y="2439"/>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625" name="Line 119"/>
            <p:cNvSpPr>
              <a:spLocks noChangeShapeType="1"/>
            </p:cNvSpPr>
            <p:nvPr/>
          </p:nvSpPr>
          <p:spPr bwMode="auto">
            <a:xfrm>
              <a:off x="841" y="2439"/>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26" name="Rectangle 120"/>
            <p:cNvSpPr>
              <a:spLocks noChangeArrowheads="1"/>
            </p:cNvSpPr>
            <p:nvPr/>
          </p:nvSpPr>
          <p:spPr bwMode="auto">
            <a:xfrm>
              <a:off x="1532" y="2439"/>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627" name="Line 121"/>
            <p:cNvSpPr>
              <a:spLocks noChangeShapeType="1"/>
            </p:cNvSpPr>
            <p:nvPr/>
          </p:nvSpPr>
          <p:spPr bwMode="auto">
            <a:xfrm>
              <a:off x="1532" y="2439"/>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28" name="Rectangle 122"/>
            <p:cNvSpPr>
              <a:spLocks noChangeArrowheads="1"/>
            </p:cNvSpPr>
            <p:nvPr/>
          </p:nvSpPr>
          <p:spPr bwMode="auto">
            <a:xfrm>
              <a:off x="865" y="2630"/>
              <a:ext cx="667" cy="8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629" name="Rectangle 123"/>
            <p:cNvSpPr>
              <a:spLocks noChangeArrowheads="1"/>
            </p:cNvSpPr>
            <p:nvPr/>
          </p:nvSpPr>
          <p:spPr bwMode="auto">
            <a:xfrm>
              <a:off x="922" y="2631"/>
              <a:ext cx="49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Maintenance and</a:t>
              </a:r>
              <a:endParaRPr lang="en-US" altLang="en-US"/>
            </a:p>
          </p:txBody>
        </p:sp>
        <p:sp>
          <p:nvSpPr>
            <p:cNvPr id="21630" name="Rectangle 124"/>
            <p:cNvSpPr>
              <a:spLocks noChangeArrowheads="1"/>
            </p:cNvSpPr>
            <p:nvPr/>
          </p:nvSpPr>
          <p:spPr bwMode="auto">
            <a:xfrm>
              <a:off x="865" y="2710"/>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631" name="Rectangle 125"/>
            <p:cNvSpPr>
              <a:spLocks noChangeArrowheads="1"/>
            </p:cNvSpPr>
            <p:nvPr/>
          </p:nvSpPr>
          <p:spPr bwMode="auto">
            <a:xfrm>
              <a:off x="923" y="2713"/>
              <a:ext cx="53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Update Frequency</a:t>
              </a:r>
              <a:endParaRPr lang="en-US" altLang="en-US"/>
            </a:p>
          </p:txBody>
        </p:sp>
        <p:sp>
          <p:nvSpPr>
            <p:cNvPr id="21632" name="Rectangle 126"/>
            <p:cNvSpPr>
              <a:spLocks noChangeArrowheads="1"/>
            </p:cNvSpPr>
            <p:nvPr/>
          </p:nvSpPr>
          <p:spPr bwMode="auto">
            <a:xfrm>
              <a:off x="841" y="2603"/>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633" name="Line 127"/>
            <p:cNvSpPr>
              <a:spLocks noChangeShapeType="1"/>
            </p:cNvSpPr>
            <p:nvPr/>
          </p:nvSpPr>
          <p:spPr bwMode="auto">
            <a:xfrm>
              <a:off x="841" y="260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34" name="Line 128"/>
            <p:cNvSpPr>
              <a:spLocks noChangeShapeType="1"/>
            </p:cNvSpPr>
            <p:nvPr/>
          </p:nvSpPr>
          <p:spPr bwMode="auto">
            <a:xfrm>
              <a:off x="841" y="2603"/>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35" name="Rectangle 129"/>
            <p:cNvSpPr>
              <a:spLocks noChangeArrowheads="1"/>
            </p:cNvSpPr>
            <p:nvPr/>
          </p:nvSpPr>
          <p:spPr bwMode="auto">
            <a:xfrm>
              <a:off x="865" y="2610"/>
              <a:ext cx="667" cy="2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636" name="Rectangle 130"/>
            <p:cNvSpPr>
              <a:spLocks noChangeArrowheads="1"/>
            </p:cNvSpPr>
            <p:nvPr/>
          </p:nvSpPr>
          <p:spPr bwMode="auto">
            <a:xfrm>
              <a:off x="1532" y="2603"/>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637" name="Line 131"/>
            <p:cNvSpPr>
              <a:spLocks noChangeShapeType="1"/>
            </p:cNvSpPr>
            <p:nvPr/>
          </p:nvSpPr>
          <p:spPr bwMode="auto">
            <a:xfrm>
              <a:off x="1532" y="260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38" name="Line 132"/>
            <p:cNvSpPr>
              <a:spLocks noChangeShapeType="1"/>
            </p:cNvSpPr>
            <p:nvPr/>
          </p:nvSpPr>
          <p:spPr bwMode="auto">
            <a:xfrm>
              <a:off x="1532" y="2603"/>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39" name="Rectangle 133"/>
            <p:cNvSpPr>
              <a:spLocks noChangeArrowheads="1"/>
            </p:cNvSpPr>
            <p:nvPr/>
          </p:nvSpPr>
          <p:spPr bwMode="auto">
            <a:xfrm>
              <a:off x="841" y="2630"/>
              <a:ext cx="24" cy="162"/>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640" name="Line 134"/>
            <p:cNvSpPr>
              <a:spLocks noChangeShapeType="1"/>
            </p:cNvSpPr>
            <p:nvPr/>
          </p:nvSpPr>
          <p:spPr bwMode="auto">
            <a:xfrm>
              <a:off x="841" y="2630"/>
              <a:ext cx="1" cy="16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41" name="Rectangle 135"/>
            <p:cNvSpPr>
              <a:spLocks noChangeArrowheads="1"/>
            </p:cNvSpPr>
            <p:nvPr/>
          </p:nvSpPr>
          <p:spPr bwMode="auto">
            <a:xfrm>
              <a:off x="1532" y="2630"/>
              <a:ext cx="24" cy="162"/>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642" name="Line 136"/>
            <p:cNvSpPr>
              <a:spLocks noChangeShapeType="1"/>
            </p:cNvSpPr>
            <p:nvPr/>
          </p:nvSpPr>
          <p:spPr bwMode="auto">
            <a:xfrm>
              <a:off x="1532" y="2630"/>
              <a:ext cx="1" cy="16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43" name="Rectangle 137"/>
            <p:cNvSpPr>
              <a:spLocks noChangeArrowheads="1"/>
            </p:cNvSpPr>
            <p:nvPr/>
          </p:nvSpPr>
          <p:spPr bwMode="auto">
            <a:xfrm>
              <a:off x="865" y="279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644" name="Rectangle 138"/>
            <p:cNvSpPr>
              <a:spLocks noChangeArrowheads="1"/>
            </p:cNvSpPr>
            <p:nvPr/>
          </p:nvSpPr>
          <p:spPr bwMode="auto">
            <a:xfrm>
              <a:off x="924" y="2801"/>
              <a:ext cx="39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Spatial Extent</a:t>
              </a:r>
              <a:endParaRPr lang="en-US" altLang="en-US"/>
            </a:p>
          </p:txBody>
        </p:sp>
        <p:sp>
          <p:nvSpPr>
            <p:cNvPr id="21645" name="Rectangle 139"/>
            <p:cNvSpPr>
              <a:spLocks noChangeArrowheads="1"/>
            </p:cNvSpPr>
            <p:nvPr/>
          </p:nvSpPr>
          <p:spPr bwMode="auto">
            <a:xfrm>
              <a:off x="865" y="288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646" name="Rectangle 140"/>
            <p:cNvSpPr>
              <a:spLocks noChangeArrowheads="1"/>
            </p:cNvSpPr>
            <p:nvPr/>
          </p:nvSpPr>
          <p:spPr bwMode="auto">
            <a:xfrm>
              <a:off x="926" y="2882"/>
              <a:ext cx="32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Description</a:t>
              </a:r>
              <a:endParaRPr lang="en-US" altLang="en-US"/>
            </a:p>
          </p:txBody>
        </p:sp>
        <p:sp>
          <p:nvSpPr>
            <p:cNvPr id="21647" name="Rectangle 141"/>
            <p:cNvSpPr>
              <a:spLocks noChangeArrowheads="1"/>
            </p:cNvSpPr>
            <p:nvPr/>
          </p:nvSpPr>
          <p:spPr bwMode="auto">
            <a:xfrm>
              <a:off x="865" y="2962"/>
              <a:ext cx="667" cy="2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648" name="Rectangle 142"/>
            <p:cNvSpPr>
              <a:spLocks noChangeArrowheads="1"/>
            </p:cNvSpPr>
            <p:nvPr/>
          </p:nvSpPr>
          <p:spPr bwMode="auto">
            <a:xfrm>
              <a:off x="841" y="2792"/>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649" name="Line 143"/>
            <p:cNvSpPr>
              <a:spLocks noChangeShapeType="1"/>
            </p:cNvSpPr>
            <p:nvPr/>
          </p:nvSpPr>
          <p:spPr bwMode="auto">
            <a:xfrm>
              <a:off x="841" y="27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50" name="Rectangle 144"/>
            <p:cNvSpPr>
              <a:spLocks noChangeArrowheads="1"/>
            </p:cNvSpPr>
            <p:nvPr/>
          </p:nvSpPr>
          <p:spPr bwMode="auto">
            <a:xfrm>
              <a:off x="1532" y="2792"/>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651" name="Line 145"/>
            <p:cNvSpPr>
              <a:spLocks noChangeShapeType="1"/>
            </p:cNvSpPr>
            <p:nvPr/>
          </p:nvSpPr>
          <p:spPr bwMode="auto">
            <a:xfrm>
              <a:off x="1532" y="27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52" name="Rectangle 146"/>
            <p:cNvSpPr>
              <a:spLocks noChangeArrowheads="1"/>
            </p:cNvSpPr>
            <p:nvPr/>
          </p:nvSpPr>
          <p:spPr bwMode="auto">
            <a:xfrm>
              <a:off x="841" y="2799"/>
              <a:ext cx="24" cy="18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653" name="Line 147"/>
            <p:cNvSpPr>
              <a:spLocks noChangeShapeType="1"/>
            </p:cNvSpPr>
            <p:nvPr/>
          </p:nvSpPr>
          <p:spPr bwMode="auto">
            <a:xfrm>
              <a:off x="841" y="2799"/>
              <a:ext cx="1" cy="18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54" name="Rectangle 148"/>
            <p:cNvSpPr>
              <a:spLocks noChangeArrowheads="1"/>
            </p:cNvSpPr>
            <p:nvPr/>
          </p:nvSpPr>
          <p:spPr bwMode="auto">
            <a:xfrm>
              <a:off x="1532" y="2799"/>
              <a:ext cx="24" cy="18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655" name="Line 149"/>
            <p:cNvSpPr>
              <a:spLocks noChangeShapeType="1"/>
            </p:cNvSpPr>
            <p:nvPr/>
          </p:nvSpPr>
          <p:spPr bwMode="auto">
            <a:xfrm>
              <a:off x="1532" y="2799"/>
              <a:ext cx="1" cy="18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56" name="Rectangle 150"/>
            <p:cNvSpPr>
              <a:spLocks noChangeArrowheads="1"/>
            </p:cNvSpPr>
            <p:nvPr/>
          </p:nvSpPr>
          <p:spPr bwMode="auto">
            <a:xfrm>
              <a:off x="865" y="2988"/>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657" name="Rectangle 151"/>
            <p:cNvSpPr>
              <a:spLocks noChangeArrowheads="1"/>
            </p:cNvSpPr>
            <p:nvPr/>
          </p:nvSpPr>
          <p:spPr bwMode="auto">
            <a:xfrm>
              <a:off x="924" y="2989"/>
              <a:ext cx="27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Bounding</a:t>
              </a:r>
              <a:endParaRPr lang="en-US" altLang="en-US"/>
            </a:p>
          </p:txBody>
        </p:sp>
        <p:sp>
          <p:nvSpPr>
            <p:cNvPr id="21658" name="Rectangle 152"/>
            <p:cNvSpPr>
              <a:spLocks noChangeArrowheads="1"/>
            </p:cNvSpPr>
            <p:nvPr/>
          </p:nvSpPr>
          <p:spPr bwMode="auto">
            <a:xfrm>
              <a:off x="865" y="306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659" name="Rectangle 153"/>
            <p:cNvSpPr>
              <a:spLocks noChangeArrowheads="1"/>
            </p:cNvSpPr>
            <p:nvPr/>
          </p:nvSpPr>
          <p:spPr bwMode="auto">
            <a:xfrm>
              <a:off x="924" y="3071"/>
              <a:ext cx="34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Coordinates</a:t>
              </a:r>
              <a:endParaRPr lang="en-US" altLang="en-US"/>
            </a:p>
          </p:txBody>
        </p:sp>
        <p:sp>
          <p:nvSpPr>
            <p:cNvPr id="21660" name="Rectangle 154"/>
            <p:cNvSpPr>
              <a:spLocks noChangeArrowheads="1"/>
            </p:cNvSpPr>
            <p:nvPr/>
          </p:nvSpPr>
          <p:spPr bwMode="auto">
            <a:xfrm>
              <a:off x="865" y="3151"/>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661" name="Rectangle 155"/>
            <p:cNvSpPr>
              <a:spLocks noChangeArrowheads="1"/>
            </p:cNvSpPr>
            <p:nvPr/>
          </p:nvSpPr>
          <p:spPr bwMode="auto">
            <a:xfrm>
              <a:off x="841" y="2983"/>
              <a:ext cx="24" cy="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662" name="Line 156"/>
            <p:cNvSpPr>
              <a:spLocks noChangeShapeType="1"/>
            </p:cNvSpPr>
            <p:nvPr/>
          </p:nvSpPr>
          <p:spPr bwMode="auto">
            <a:xfrm>
              <a:off x="841" y="298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63" name="Rectangle 157"/>
            <p:cNvSpPr>
              <a:spLocks noChangeArrowheads="1"/>
            </p:cNvSpPr>
            <p:nvPr/>
          </p:nvSpPr>
          <p:spPr bwMode="auto">
            <a:xfrm>
              <a:off x="1532" y="2983"/>
              <a:ext cx="24" cy="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664" name="Line 158"/>
            <p:cNvSpPr>
              <a:spLocks noChangeShapeType="1"/>
            </p:cNvSpPr>
            <p:nvPr/>
          </p:nvSpPr>
          <p:spPr bwMode="auto">
            <a:xfrm>
              <a:off x="1532" y="298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65" name="Rectangle 159"/>
            <p:cNvSpPr>
              <a:spLocks noChangeArrowheads="1"/>
            </p:cNvSpPr>
            <p:nvPr/>
          </p:nvSpPr>
          <p:spPr bwMode="auto">
            <a:xfrm>
              <a:off x="841" y="2988"/>
              <a:ext cx="24" cy="24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666" name="Line 160"/>
            <p:cNvSpPr>
              <a:spLocks noChangeShapeType="1"/>
            </p:cNvSpPr>
            <p:nvPr/>
          </p:nvSpPr>
          <p:spPr bwMode="auto">
            <a:xfrm>
              <a:off x="841" y="2988"/>
              <a:ext cx="1" cy="245"/>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67" name="Rectangle 161"/>
            <p:cNvSpPr>
              <a:spLocks noChangeArrowheads="1"/>
            </p:cNvSpPr>
            <p:nvPr/>
          </p:nvSpPr>
          <p:spPr bwMode="auto">
            <a:xfrm>
              <a:off x="1532" y="2988"/>
              <a:ext cx="24" cy="24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668" name="Line 162"/>
            <p:cNvSpPr>
              <a:spLocks noChangeShapeType="1"/>
            </p:cNvSpPr>
            <p:nvPr/>
          </p:nvSpPr>
          <p:spPr bwMode="auto">
            <a:xfrm>
              <a:off x="1532" y="2988"/>
              <a:ext cx="1" cy="245"/>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69" name="Rectangle 163"/>
            <p:cNvSpPr>
              <a:spLocks noChangeArrowheads="1"/>
            </p:cNvSpPr>
            <p:nvPr/>
          </p:nvSpPr>
          <p:spPr bwMode="auto">
            <a:xfrm>
              <a:off x="865" y="3239"/>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670" name="Rectangle 164"/>
            <p:cNvSpPr>
              <a:spLocks noChangeArrowheads="1"/>
            </p:cNvSpPr>
            <p:nvPr/>
          </p:nvSpPr>
          <p:spPr bwMode="auto">
            <a:xfrm>
              <a:off x="924" y="3240"/>
              <a:ext cx="28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Keywords</a:t>
              </a:r>
              <a:endParaRPr lang="en-US" altLang="en-US"/>
            </a:p>
          </p:txBody>
        </p:sp>
        <p:sp>
          <p:nvSpPr>
            <p:cNvPr id="21671" name="Rectangle 165"/>
            <p:cNvSpPr>
              <a:spLocks noChangeArrowheads="1"/>
            </p:cNvSpPr>
            <p:nvPr/>
          </p:nvSpPr>
          <p:spPr bwMode="auto">
            <a:xfrm>
              <a:off x="865" y="3320"/>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672" name="Rectangle 166"/>
            <p:cNvSpPr>
              <a:spLocks noChangeArrowheads="1"/>
            </p:cNvSpPr>
            <p:nvPr/>
          </p:nvSpPr>
          <p:spPr bwMode="auto">
            <a:xfrm>
              <a:off x="841" y="3233"/>
              <a:ext cx="24"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673" name="Line 167"/>
            <p:cNvSpPr>
              <a:spLocks noChangeShapeType="1"/>
            </p:cNvSpPr>
            <p:nvPr/>
          </p:nvSpPr>
          <p:spPr bwMode="auto">
            <a:xfrm>
              <a:off x="841" y="323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74" name="Rectangle 168"/>
            <p:cNvSpPr>
              <a:spLocks noChangeArrowheads="1"/>
            </p:cNvSpPr>
            <p:nvPr/>
          </p:nvSpPr>
          <p:spPr bwMode="auto">
            <a:xfrm>
              <a:off x="1532" y="3233"/>
              <a:ext cx="24"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675" name="Line 169"/>
            <p:cNvSpPr>
              <a:spLocks noChangeShapeType="1"/>
            </p:cNvSpPr>
            <p:nvPr/>
          </p:nvSpPr>
          <p:spPr bwMode="auto">
            <a:xfrm>
              <a:off x="1532" y="323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76" name="Rectangle 170"/>
            <p:cNvSpPr>
              <a:spLocks noChangeArrowheads="1"/>
            </p:cNvSpPr>
            <p:nvPr/>
          </p:nvSpPr>
          <p:spPr bwMode="auto">
            <a:xfrm>
              <a:off x="841" y="3239"/>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677" name="Line 171"/>
            <p:cNvSpPr>
              <a:spLocks noChangeShapeType="1"/>
            </p:cNvSpPr>
            <p:nvPr/>
          </p:nvSpPr>
          <p:spPr bwMode="auto">
            <a:xfrm>
              <a:off x="841" y="3239"/>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78" name="Rectangle 172"/>
            <p:cNvSpPr>
              <a:spLocks noChangeArrowheads="1"/>
            </p:cNvSpPr>
            <p:nvPr/>
          </p:nvSpPr>
          <p:spPr bwMode="auto">
            <a:xfrm>
              <a:off x="1532" y="3239"/>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679" name="Line 173"/>
            <p:cNvSpPr>
              <a:spLocks noChangeShapeType="1"/>
            </p:cNvSpPr>
            <p:nvPr/>
          </p:nvSpPr>
          <p:spPr bwMode="auto">
            <a:xfrm>
              <a:off x="1532" y="3239"/>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80" name="Rectangle 174"/>
            <p:cNvSpPr>
              <a:spLocks noChangeArrowheads="1"/>
            </p:cNvSpPr>
            <p:nvPr/>
          </p:nvSpPr>
          <p:spPr bwMode="auto">
            <a:xfrm>
              <a:off x="865" y="340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681" name="Rectangle 175"/>
            <p:cNvSpPr>
              <a:spLocks noChangeArrowheads="1"/>
            </p:cNvSpPr>
            <p:nvPr/>
          </p:nvSpPr>
          <p:spPr bwMode="auto">
            <a:xfrm>
              <a:off x="926" y="3411"/>
              <a:ext cx="32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Constraints</a:t>
              </a:r>
              <a:endParaRPr lang="en-US" altLang="en-US"/>
            </a:p>
          </p:txBody>
        </p:sp>
        <p:sp>
          <p:nvSpPr>
            <p:cNvPr id="21682" name="Rectangle 176"/>
            <p:cNvSpPr>
              <a:spLocks noChangeArrowheads="1"/>
            </p:cNvSpPr>
            <p:nvPr/>
          </p:nvSpPr>
          <p:spPr bwMode="auto">
            <a:xfrm>
              <a:off x="865" y="349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683" name="Rectangle 177"/>
            <p:cNvSpPr>
              <a:spLocks noChangeArrowheads="1"/>
            </p:cNvSpPr>
            <p:nvPr/>
          </p:nvSpPr>
          <p:spPr bwMode="auto">
            <a:xfrm>
              <a:off x="841" y="3402"/>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684" name="Line 178"/>
            <p:cNvSpPr>
              <a:spLocks noChangeShapeType="1"/>
            </p:cNvSpPr>
            <p:nvPr/>
          </p:nvSpPr>
          <p:spPr bwMode="auto">
            <a:xfrm>
              <a:off x="841" y="340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85" name="Rectangle 179"/>
            <p:cNvSpPr>
              <a:spLocks noChangeArrowheads="1"/>
            </p:cNvSpPr>
            <p:nvPr/>
          </p:nvSpPr>
          <p:spPr bwMode="auto">
            <a:xfrm>
              <a:off x="1532" y="3402"/>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686" name="Line 180"/>
            <p:cNvSpPr>
              <a:spLocks noChangeShapeType="1"/>
            </p:cNvSpPr>
            <p:nvPr/>
          </p:nvSpPr>
          <p:spPr bwMode="auto">
            <a:xfrm>
              <a:off x="1532" y="340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87" name="Rectangle 181"/>
            <p:cNvSpPr>
              <a:spLocks noChangeArrowheads="1"/>
            </p:cNvSpPr>
            <p:nvPr/>
          </p:nvSpPr>
          <p:spPr bwMode="auto">
            <a:xfrm>
              <a:off x="841" y="3409"/>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688" name="Line 182"/>
            <p:cNvSpPr>
              <a:spLocks noChangeShapeType="1"/>
            </p:cNvSpPr>
            <p:nvPr/>
          </p:nvSpPr>
          <p:spPr bwMode="auto">
            <a:xfrm>
              <a:off x="841" y="3409"/>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89" name="Rectangle 183"/>
            <p:cNvSpPr>
              <a:spLocks noChangeArrowheads="1"/>
            </p:cNvSpPr>
            <p:nvPr/>
          </p:nvSpPr>
          <p:spPr bwMode="auto">
            <a:xfrm>
              <a:off x="1532" y="3409"/>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690" name="Line 184"/>
            <p:cNvSpPr>
              <a:spLocks noChangeShapeType="1"/>
            </p:cNvSpPr>
            <p:nvPr/>
          </p:nvSpPr>
          <p:spPr bwMode="auto">
            <a:xfrm>
              <a:off x="1532" y="3409"/>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91" name="Rectangle 185"/>
            <p:cNvSpPr>
              <a:spLocks noChangeArrowheads="1"/>
            </p:cNvSpPr>
            <p:nvPr/>
          </p:nvSpPr>
          <p:spPr bwMode="auto">
            <a:xfrm>
              <a:off x="865" y="359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692" name="Rectangle 186"/>
            <p:cNvSpPr>
              <a:spLocks noChangeArrowheads="1"/>
            </p:cNvSpPr>
            <p:nvPr/>
          </p:nvSpPr>
          <p:spPr bwMode="auto">
            <a:xfrm>
              <a:off x="927" y="3601"/>
              <a:ext cx="56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Contact Information</a:t>
              </a:r>
              <a:endParaRPr lang="en-US" altLang="en-US"/>
            </a:p>
          </p:txBody>
        </p:sp>
        <p:sp>
          <p:nvSpPr>
            <p:cNvPr id="21693" name="Rectangle 187"/>
            <p:cNvSpPr>
              <a:spLocks noChangeArrowheads="1"/>
            </p:cNvSpPr>
            <p:nvPr/>
          </p:nvSpPr>
          <p:spPr bwMode="auto">
            <a:xfrm>
              <a:off x="865" y="368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694" name="Rectangle 188"/>
            <p:cNvSpPr>
              <a:spLocks noChangeArrowheads="1"/>
            </p:cNvSpPr>
            <p:nvPr/>
          </p:nvSpPr>
          <p:spPr bwMode="auto">
            <a:xfrm>
              <a:off x="841" y="3572"/>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695" name="Line 189"/>
            <p:cNvSpPr>
              <a:spLocks noChangeShapeType="1"/>
            </p:cNvSpPr>
            <p:nvPr/>
          </p:nvSpPr>
          <p:spPr bwMode="auto">
            <a:xfrm>
              <a:off x="841" y="3572"/>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96" name="Line 190"/>
            <p:cNvSpPr>
              <a:spLocks noChangeShapeType="1"/>
            </p:cNvSpPr>
            <p:nvPr/>
          </p:nvSpPr>
          <p:spPr bwMode="auto">
            <a:xfrm>
              <a:off x="841" y="3572"/>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97" name="Rectangle 191"/>
            <p:cNvSpPr>
              <a:spLocks noChangeArrowheads="1"/>
            </p:cNvSpPr>
            <p:nvPr/>
          </p:nvSpPr>
          <p:spPr bwMode="auto">
            <a:xfrm>
              <a:off x="865" y="3578"/>
              <a:ext cx="667" cy="2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698" name="Rectangle 192"/>
            <p:cNvSpPr>
              <a:spLocks noChangeArrowheads="1"/>
            </p:cNvSpPr>
            <p:nvPr/>
          </p:nvSpPr>
          <p:spPr bwMode="auto">
            <a:xfrm>
              <a:off x="1532" y="3572"/>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699" name="Line 193"/>
            <p:cNvSpPr>
              <a:spLocks noChangeShapeType="1"/>
            </p:cNvSpPr>
            <p:nvPr/>
          </p:nvSpPr>
          <p:spPr bwMode="auto">
            <a:xfrm>
              <a:off x="1532" y="3572"/>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00" name="Line 194"/>
            <p:cNvSpPr>
              <a:spLocks noChangeShapeType="1"/>
            </p:cNvSpPr>
            <p:nvPr/>
          </p:nvSpPr>
          <p:spPr bwMode="auto">
            <a:xfrm>
              <a:off x="1532" y="3572"/>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01" name="Rectangle 195"/>
            <p:cNvSpPr>
              <a:spLocks noChangeArrowheads="1"/>
            </p:cNvSpPr>
            <p:nvPr/>
          </p:nvSpPr>
          <p:spPr bwMode="auto">
            <a:xfrm>
              <a:off x="841" y="3599"/>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702" name="Line 196"/>
            <p:cNvSpPr>
              <a:spLocks noChangeShapeType="1"/>
            </p:cNvSpPr>
            <p:nvPr/>
          </p:nvSpPr>
          <p:spPr bwMode="auto">
            <a:xfrm>
              <a:off x="841" y="3599"/>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03" name="Rectangle 197"/>
            <p:cNvSpPr>
              <a:spLocks noChangeArrowheads="1"/>
            </p:cNvSpPr>
            <p:nvPr/>
          </p:nvSpPr>
          <p:spPr bwMode="auto">
            <a:xfrm>
              <a:off x="1532" y="3599"/>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704" name="Line 198"/>
            <p:cNvSpPr>
              <a:spLocks noChangeShapeType="1"/>
            </p:cNvSpPr>
            <p:nvPr/>
          </p:nvSpPr>
          <p:spPr bwMode="auto">
            <a:xfrm>
              <a:off x="1532" y="3599"/>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05" name="Rectangle 199"/>
            <p:cNvSpPr>
              <a:spLocks noChangeArrowheads="1"/>
            </p:cNvSpPr>
            <p:nvPr/>
          </p:nvSpPr>
          <p:spPr bwMode="auto">
            <a:xfrm>
              <a:off x="865" y="3767"/>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706" name="Rectangle 200"/>
            <p:cNvSpPr>
              <a:spLocks noChangeArrowheads="1"/>
            </p:cNvSpPr>
            <p:nvPr/>
          </p:nvSpPr>
          <p:spPr bwMode="auto">
            <a:xfrm>
              <a:off x="925" y="3769"/>
              <a:ext cx="45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Browse Graphic</a:t>
              </a:r>
              <a:endParaRPr lang="en-US" altLang="en-US"/>
            </a:p>
          </p:txBody>
        </p:sp>
        <p:sp>
          <p:nvSpPr>
            <p:cNvPr id="21707" name="Rectangle 201"/>
            <p:cNvSpPr>
              <a:spLocks noChangeArrowheads="1"/>
            </p:cNvSpPr>
            <p:nvPr/>
          </p:nvSpPr>
          <p:spPr bwMode="auto">
            <a:xfrm>
              <a:off x="865" y="384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708" name="Rectangle 202"/>
            <p:cNvSpPr>
              <a:spLocks noChangeArrowheads="1"/>
            </p:cNvSpPr>
            <p:nvPr/>
          </p:nvSpPr>
          <p:spPr bwMode="auto">
            <a:xfrm>
              <a:off x="926" y="3851"/>
              <a:ext cx="32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Information</a:t>
              </a:r>
              <a:endParaRPr lang="en-US" altLang="en-US"/>
            </a:p>
          </p:txBody>
        </p:sp>
        <p:sp>
          <p:nvSpPr>
            <p:cNvPr id="21709" name="Rectangle 203"/>
            <p:cNvSpPr>
              <a:spLocks noChangeArrowheads="1"/>
            </p:cNvSpPr>
            <p:nvPr/>
          </p:nvSpPr>
          <p:spPr bwMode="auto">
            <a:xfrm>
              <a:off x="841" y="3767"/>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710" name="Line 204"/>
            <p:cNvSpPr>
              <a:spLocks noChangeShapeType="1"/>
            </p:cNvSpPr>
            <p:nvPr/>
          </p:nvSpPr>
          <p:spPr bwMode="auto">
            <a:xfrm>
              <a:off x="841" y="3767"/>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1" name="Rectangle 205"/>
            <p:cNvSpPr>
              <a:spLocks noChangeArrowheads="1"/>
            </p:cNvSpPr>
            <p:nvPr/>
          </p:nvSpPr>
          <p:spPr bwMode="auto">
            <a:xfrm>
              <a:off x="1532" y="3767"/>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712" name="Line 206"/>
            <p:cNvSpPr>
              <a:spLocks noChangeShapeType="1"/>
            </p:cNvSpPr>
            <p:nvPr/>
          </p:nvSpPr>
          <p:spPr bwMode="auto">
            <a:xfrm>
              <a:off x="1532" y="3767"/>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3" name="Rectangle 207"/>
            <p:cNvSpPr>
              <a:spLocks noChangeArrowheads="1"/>
            </p:cNvSpPr>
            <p:nvPr/>
          </p:nvSpPr>
          <p:spPr bwMode="auto">
            <a:xfrm>
              <a:off x="865" y="3938"/>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714" name="Rectangle 208"/>
            <p:cNvSpPr>
              <a:spLocks noChangeArrowheads="1"/>
            </p:cNvSpPr>
            <p:nvPr/>
          </p:nvSpPr>
          <p:spPr bwMode="auto">
            <a:xfrm>
              <a:off x="926" y="3940"/>
              <a:ext cx="46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Associated Data</a:t>
              </a:r>
              <a:endParaRPr lang="en-US" altLang="en-US"/>
            </a:p>
          </p:txBody>
        </p:sp>
        <p:sp>
          <p:nvSpPr>
            <p:cNvPr id="21715" name="Rectangle 209"/>
            <p:cNvSpPr>
              <a:spLocks noChangeArrowheads="1"/>
            </p:cNvSpPr>
            <p:nvPr/>
          </p:nvSpPr>
          <p:spPr bwMode="auto">
            <a:xfrm>
              <a:off x="865" y="4020"/>
              <a:ext cx="667" cy="8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716" name="Rectangle 210"/>
            <p:cNvSpPr>
              <a:spLocks noChangeArrowheads="1"/>
            </p:cNvSpPr>
            <p:nvPr/>
          </p:nvSpPr>
          <p:spPr bwMode="auto">
            <a:xfrm>
              <a:off x="926" y="4021"/>
              <a:ext cx="12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Sets</a:t>
              </a:r>
              <a:endParaRPr lang="en-US" altLang="en-US"/>
            </a:p>
          </p:txBody>
        </p:sp>
        <p:sp>
          <p:nvSpPr>
            <p:cNvPr id="21717" name="Rectangle 211"/>
            <p:cNvSpPr>
              <a:spLocks noChangeArrowheads="1"/>
            </p:cNvSpPr>
            <p:nvPr/>
          </p:nvSpPr>
          <p:spPr bwMode="auto">
            <a:xfrm>
              <a:off x="841" y="3931"/>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718" name="Line 212"/>
            <p:cNvSpPr>
              <a:spLocks noChangeShapeType="1"/>
            </p:cNvSpPr>
            <p:nvPr/>
          </p:nvSpPr>
          <p:spPr bwMode="auto">
            <a:xfrm>
              <a:off x="841" y="3931"/>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9" name="Rectangle 213"/>
            <p:cNvSpPr>
              <a:spLocks noChangeArrowheads="1"/>
            </p:cNvSpPr>
            <p:nvPr/>
          </p:nvSpPr>
          <p:spPr bwMode="auto">
            <a:xfrm>
              <a:off x="1532" y="3931"/>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720" name="Line 214"/>
            <p:cNvSpPr>
              <a:spLocks noChangeShapeType="1"/>
            </p:cNvSpPr>
            <p:nvPr/>
          </p:nvSpPr>
          <p:spPr bwMode="auto">
            <a:xfrm>
              <a:off x="1532" y="3931"/>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21" name="Rectangle 215"/>
            <p:cNvSpPr>
              <a:spLocks noChangeArrowheads="1"/>
            </p:cNvSpPr>
            <p:nvPr/>
          </p:nvSpPr>
          <p:spPr bwMode="auto">
            <a:xfrm>
              <a:off x="841" y="3938"/>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722" name="Line 216"/>
            <p:cNvSpPr>
              <a:spLocks noChangeShapeType="1"/>
            </p:cNvSpPr>
            <p:nvPr/>
          </p:nvSpPr>
          <p:spPr bwMode="auto">
            <a:xfrm>
              <a:off x="841" y="3938"/>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23" name="Rectangle 217"/>
            <p:cNvSpPr>
              <a:spLocks noChangeArrowheads="1"/>
            </p:cNvSpPr>
            <p:nvPr/>
          </p:nvSpPr>
          <p:spPr bwMode="auto">
            <a:xfrm>
              <a:off x="841" y="4101"/>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724" name="Line 218"/>
            <p:cNvSpPr>
              <a:spLocks noChangeShapeType="1"/>
            </p:cNvSpPr>
            <p:nvPr/>
          </p:nvSpPr>
          <p:spPr bwMode="auto">
            <a:xfrm>
              <a:off x="841" y="4101"/>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25" name="Line 219"/>
            <p:cNvSpPr>
              <a:spLocks noChangeShapeType="1"/>
            </p:cNvSpPr>
            <p:nvPr/>
          </p:nvSpPr>
          <p:spPr bwMode="auto">
            <a:xfrm>
              <a:off x="841" y="4101"/>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26" name="Rectangle 220"/>
            <p:cNvSpPr>
              <a:spLocks noChangeArrowheads="1"/>
            </p:cNvSpPr>
            <p:nvPr/>
          </p:nvSpPr>
          <p:spPr bwMode="auto">
            <a:xfrm>
              <a:off x="841" y="4101"/>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727" name="Line 221"/>
            <p:cNvSpPr>
              <a:spLocks noChangeShapeType="1"/>
            </p:cNvSpPr>
            <p:nvPr/>
          </p:nvSpPr>
          <p:spPr bwMode="auto">
            <a:xfrm>
              <a:off x="841" y="4101"/>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28" name="Line 222"/>
            <p:cNvSpPr>
              <a:spLocks noChangeShapeType="1"/>
            </p:cNvSpPr>
            <p:nvPr/>
          </p:nvSpPr>
          <p:spPr bwMode="auto">
            <a:xfrm>
              <a:off x="841" y="4101"/>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29" name="Rectangle 223"/>
            <p:cNvSpPr>
              <a:spLocks noChangeArrowheads="1"/>
            </p:cNvSpPr>
            <p:nvPr/>
          </p:nvSpPr>
          <p:spPr bwMode="auto">
            <a:xfrm>
              <a:off x="865" y="4101"/>
              <a:ext cx="667"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730" name="Line 224"/>
            <p:cNvSpPr>
              <a:spLocks noChangeShapeType="1"/>
            </p:cNvSpPr>
            <p:nvPr/>
          </p:nvSpPr>
          <p:spPr bwMode="auto">
            <a:xfrm>
              <a:off x="865" y="4101"/>
              <a:ext cx="667"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31" name="Rectangle 225"/>
            <p:cNvSpPr>
              <a:spLocks noChangeArrowheads="1"/>
            </p:cNvSpPr>
            <p:nvPr/>
          </p:nvSpPr>
          <p:spPr bwMode="auto">
            <a:xfrm>
              <a:off x="1532" y="3938"/>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732" name="Line 226"/>
            <p:cNvSpPr>
              <a:spLocks noChangeShapeType="1"/>
            </p:cNvSpPr>
            <p:nvPr/>
          </p:nvSpPr>
          <p:spPr bwMode="auto">
            <a:xfrm>
              <a:off x="1532" y="3938"/>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33" name="Rectangle 227"/>
            <p:cNvSpPr>
              <a:spLocks noChangeArrowheads="1"/>
            </p:cNvSpPr>
            <p:nvPr/>
          </p:nvSpPr>
          <p:spPr bwMode="auto">
            <a:xfrm>
              <a:off x="1532" y="4101"/>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734" name="Line 228"/>
            <p:cNvSpPr>
              <a:spLocks noChangeShapeType="1"/>
            </p:cNvSpPr>
            <p:nvPr/>
          </p:nvSpPr>
          <p:spPr bwMode="auto">
            <a:xfrm>
              <a:off x="1532" y="4101"/>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35" name="Line 229"/>
            <p:cNvSpPr>
              <a:spLocks noChangeShapeType="1"/>
            </p:cNvSpPr>
            <p:nvPr/>
          </p:nvSpPr>
          <p:spPr bwMode="auto">
            <a:xfrm>
              <a:off x="1532" y="4101"/>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36" name="Rectangle 230"/>
            <p:cNvSpPr>
              <a:spLocks noChangeArrowheads="1"/>
            </p:cNvSpPr>
            <p:nvPr/>
          </p:nvSpPr>
          <p:spPr bwMode="auto">
            <a:xfrm>
              <a:off x="1532" y="4101"/>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737" name="Line 231"/>
            <p:cNvSpPr>
              <a:spLocks noChangeShapeType="1"/>
            </p:cNvSpPr>
            <p:nvPr/>
          </p:nvSpPr>
          <p:spPr bwMode="auto">
            <a:xfrm>
              <a:off x="1532" y="4101"/>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38" name="Line 232"/>
            <p:cNvSpPr>
              <a:spLocks noChangeShapeType="1"/>
            </p:cNvSpPr>
            <p:nvPr/>
          </p:nvSpPr>
          <p:spPr bwMode="auto">
            <a:xfrm>
              <a:off x="1532" y="4101"/>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39" name="Rectangle 233"/>
            <p:cNvSpPr>
              <a:spLocks noChangeArrowheads="1"/>
            </p:cNvSpPr>
            <p:nvPr/>
          </p:nvSpPr>
          <p:spPr bwMode="auto">
            <a:xfrm>
              <a:off x="841" y="1288"/>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740" name="Rectangle 234"/>
            <p:cNvSpPr>
              <a:spLocks noChangeArrowheads="1"/>
            </p:cNvSpPr>
            <p:nvPr/>
          </p:nvSpPr>
          <p:spPr bwMode="auto">
            <a:xfrm>
              <a:off x="1532" y="1279"/>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741" name="Rectangle 235"/>
            <p:cNvSpPr>
              <a:spLocks noChangeArrowheads="1"/>
            </p:cNvSpPr>
            <p:nvPr/>
          </p:nvSpPr>
          <p:spPr bwMode="auto">
            <a:xfrm>
              <a:off x="842" y="1817"/>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742" name="Rectangle 236"/>
            <p:cNvSpPr>
              <a:spLocks noChangeArrowheads="1"/>
            </p:cNvSpPr>
            <p:nvPr/>
          </p:nvSpPr>
          <p:spPr bwMode="auto">
            <a:xfrm>
              <a:off x="842" y="1980"/>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743" name="Rectangle 237"/>
            <p:cNvSpPr>
              <a:spLocks noChangeArrowheads="1"/>
            </p:cNvSpPr>
            <p:nvPr/>
          </p:nvSpPr>
          <p:spPr bwMode="auto">
            <a:xfrm>
              <a:off x="1532" y="1803"/>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744" name="Rectangle 238"/>
            <p:cNvSpPr>
              <a:spLocks noChangeArrowheads="1"/>
            </p:cNvSpPr>
            <p:nvPr/>
          </p:nvSpPr>
          <p:spPr bwMode="auto">
            <a:xfrm>
              <a:off x="1532" y="2021"/>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745" name="Rectangle 239"/>
            <p:cNvSpPr>
              <a:spLocks noChangeArrowheads="1"/>
            </p:cNvSpPr>
            <p:nvPr/>
          </p:nvSpPr>
          <p:spPr bwMode="auto">
            <a:xfrm>
              <a:off x="842" y="2358"/>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746" name="Rectangle 240"/>
            <p:cNvSpPr>
              <a:spLocks noChangeArrowheads="1"/>
            </p:cNvSpPr>
            <p:nvPr/>
          </p:nvSpPr>
          <p:spPr bwMode="auto">
            <a:xfrm>
              <a:off x="1532" y="2358"/>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747" name="Rectangle 241"/>
            <p:cNvSpPr>
              <a:spLocks noChangeArrowheads="1"/>
            </p:cNvSpPr>
            <p:nvPr/>
          </p:nvSpPr>
          <p:spPr bwMode="auto">
            <a:xfrm>
              <a:off x="842" y="3695"/>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1748" name="Rectangle 242"/>
            <p:cNvSpPr>
              <a:spLocks noChangeArrowheads="1"/>
            </p:cNvSpPr>
            <p:nvPr/>
          </p:nvSpPr>
          <p:spPr bwMode="auto">
            <a:xfrm>
              <a:off x="1532" y="3695"/>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grpSp>
      <p:sp>
        <p:nvSpPr>
          <p:cNvPr id="21507" name="Rectangle 243"/>
          <p:cNvSpPr>
            <a:spLocks noGrp="1" noChangeArrowheads="1"/>
          </p:cNvSpPr>
          <p:nvPr>
            <p:ph type="title"/>
          </p:nvPr>
        </p:nvSpPr>
        <p:spPr/>
        <p:txBody>
          <a:bodyPr/>
          <a:lstStyle/>
          <a:p>
            <a:r>
              <a:rPr lang="en-US" altLang="en-US" smtClean="0"/>
              <a:t>TITLE</a:t>
            </a:r>
          </a:p>
        </p:txBody>
      </p:sp>
      <p:sp>
        <p:nvSpPr>
          <p:cNvPr id="484596" name="Rectangle 244"/>
          <p:cNvSpPr>
            <a:spLocks noGrp="1" noChangeArrowheads="1"/>
          </p:cNvSpPr>
          <p:nvPr>
            <p:ph type="body" idx="1"/>
          </p:nvPr>
        </p:nvSpPr>
        <p:spPr>
          <a:xfrm>
            <a:off x="2470150" y="1044575"/>
            <a:ext cx="6673850" cy="5813425"/>
          </a:xfrm>
        </p:spPr>
        <p:txBody>
          <a:bodyPr/>
          <a:lstStyle/>
          <a:p>
            <a:pPr lvl="1"/>
            <a:r>
              <a:rPr lang="en-US" altLang="en-US" sz="2400" i="1" dirty="0" smtClean="0"/>
              <a:t>Too cryptic:</a:t>
            </a:r>
            <a:r>
              <a:rPr lang="en-US" altLang="en-US" i="1" dirty="0" smtClean="0"/>
              <a:t>     </a:t>
            </a:r>
          </a:p>
          <a:p>
            <a:pPr lvl="1" algn="ctr">
              <a:buFontTx/>
              <a:buNone/>
            </a:pPr>
            <a:r>
              <a:rPr lang="en-US" altLang="en-US" sz="2400" b="1" dirty="0" smtClean="0">
                <a:solidFill>
                  <a:srgbClr val="669900"/>
                </a:solidFill>
              </a:rPr>
              <a:t>niclcpy3</a:t>
            </a:r>
          </a:p>
          <a:p>
            <a:pPr lvl="1"/>
            <a:r>
              <a:rPr lang="en-US" altLang="en-US" sz="2400" i="1" dirty="0" smtClean="0"/>
              <a:t>Too general:</a:t>
            </a:r>
            <a:endParaRPr lang="en-US" altLang="en-US" i="1" dirty="0" smtClean="0"/>
          </a:p>
          <a:p>
            <a:pPr lvl="1" algn="ctr">
              <a:buFontTx/>
              <a:buNone/>
            </a:pPr>
            <a:r>
              <a:rPr lang="en-US" altLang="en-US" sz="2400" b="1" dirty="0" err="1" smtClean="0">
                <a:solidFill>
                  <a:srgbClr val="669900"/>
                </a:solidFill>
              </a:rPr>
              <a:t>Landuse</a:t>
            </a:r>
            <a:endParaRPr lang="en-US" altLang="en-US" sz="2400" b="1" dirty="0" smtClean="0">
              <a:solidFill>
                <a:srgbClr val="669900"/>
              </a:solidFill>
            </a:endParaRPr>
          </a:p>
          <a:p>
            <a:pPr lvl="1"/>
            <a:r>
              <a:rPr lang="en-US" altLang="en-US" sz="2400" i="1" dirty="0" smtClean="0"/>
              <a:t>Acronyms:</a:t>
            </a:r>
            <a:endParaRPr lang="en-US" altLang="en-US" i="1" dirty="0" smtClean="0"/>
          </a:p>
          <a:p>
            <a:pPr lvl="1" algn="ctr">
              <a:buFontTx/>
              <a:buNone/>
            </a:pPr>
            <a:r>
              <a:rPr lang="en-US" altLang="en-US" sz="2400" b="1" dirty="0" smtClean="0">
                <a:solidFill>
                  <a:srgbClr val="669900"/>
                </a:solidFill>
              </a:rPr>
              <a:t>Wisconsin DOPs</a:t>
            </a:r>
          </a:p>
          <a:p>
            <a:pPr lvl="1"/>
            <a:r>
              <a:rPr lang="en-US" altLang="en-US" sz="2400" i="1" dirty="0" smtClean="0"/>
              <a:t>Too detailed:</a:t>
            </a:r>
            <a:r>
              <a:rPr lang="en-US" altLang="en-US" i="1" dirty="0" smtClean="0"/>
              <a:t> </a:t>
            </a:r>
          </a:p>
          <a:p>
            <a:pPr lvl="1" algn="ctr">
              <a:buFontTx/>
              <a:buNone/>
            </a:pPr>
            <a:r>
              <a:rPr lang="en-US" altLang="en-US" sz="2400" b="1" dirty="0" smtClean="0">
                <a:solidFill>
                  <a:srgbClr val="669900"/>
                </a:solidFill>
              </a:rPr>
              <a:t>Wetland Polygon Coverage Overlay for St. Cloud (USGS Quad)</a:t>
            </a:r>
          </a:p>
          <a:p>
            <a:pPr lvl="1" algn="ctr">
              <a:buFontTx/>
              <a:buNone/>
            </a:pPr>
            <a:endParaRPr lang="en-US" altLang="en-US" sz="2400" b="1" dirty="0" smtClean="0">
              <a:solidFill>
                <a:srgbClr val="669900"/>
              </a:solidFill>
            </a:endParaRPr>
          </a:p>
          <a:p>
            <a:pPr lvl="1"/>
            <a:r>
              <a:rPr lang="en-US" altLang="en-US" sz="2400" i="1" dirty="0" smtClean="0"/>
              <a:t>Just right  (includes theme, area, date):</a:t>
            </a:r>
            <a:r>
              <a:rPr lang="en-US" altLang="en-US" i="1" dirty="0" smtClean="0"/>
              <a:t>  </a:t>
            </a:r>
          </a:p>
          <a:p>
            <a:pPr lvl="1" algn="ctr">
              <a:buFontTx/>
              <a:buNone/>
            </a:pPr>
            <a:r>
              <a:rPr lang="en-US" altLang="en-US" sz="2400" b="1" dirty="0" smtClean="0">
                <a:solidFill>
                  <a:srgbClr val="669900"/>
                </a:solidFill>
              </a:rPr>
              <a:t>Minnesota Telecommunications </a:t>
            </a:r>
            <a:r>
              <a:rPr lang="en-US" altLang="en-US" sz="2400" b="1" dirty="0" smtClean="0">
                <a:solidFill>
                  <a:srgbClr val="669900"/>
                </a:solidFill>
              </a:rPr>
              <a:t/>
            </a:r>
            <a:br>
              <a:rPr lang="en-US" altLang="en-US" sz="2400" b="1" dirty="0" smtClean="0">
                <a:solidFill>
                  <a:srgbClr val="669900"/>
                </a:solidFill>
              </a:rPr>
            </a:br>
            <a:r>
              <a:rPr lang="en-US" altLang="en-US" sz="2400" b="1" dirty="0" smtClean="0">
                <a:solidFill>
                  <a:srgbClr val="669900"/>
                </a:solidFill>
              </a:rPr>
              <a:t>Service </a:t>
            </a:r>
            <a:r>
              <a:rPr lang="en-US" altLang="en-US" sz="2400" b="1" dirty="0" smtClean="0">
                <a:solidFill>
                  <a:srgbClr val="669900"/>
                </a:solidFill>
              </a:rPr>
              <a:t>Area Boundaries, </a:t>
            </a:r>
            <a:r>
              <a:rPr lang="en-US" altLang="en-US" sz="2400" b="1" dirty="0" smtClean="0">
                <a:solidFill>
                  <a:srgbClr val="669900"/>
                </a:solidFill>
              </a:rPr>
              <a:t>2007</a:t>
            </a:r>
            <a:endParaRPr lang="en-US" altLang="en-US" sz="2400" b="1" dirty="0" smtClean="0">
              <a:solidFill>
                <a:srgbClr val="66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84596">
                                            <p:txEl>
                                              <p:pRg st="0" end="0"/>
                                            </p:txEl>
                                          </p:spTgt>
                                        </p:tgtEl>
                                        <p:attrNameLst>
                                          <p:attrName>style.visibility</p:attrName>
                                        </p:attrNameLst>
                                      </p:cBhvr>
                                      <p:to>
                                        <p:strVal val="visible"/>
                                      </p:to>
                                    </p:set>
                                    <p:animEffect transition="in" filter="dissolve">
                                      <p:cBhvr>
                                        <p:cTn id="7" dur="500"/>
                                        <p:tgtEl>
                                          <p:spTgt spid="484596">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84596">
                                            <p:txEl>
                                              <p:pRg st="1" end="1"/>
                                            </p:txEl>
                                          </p:spTgt>
                                        </p:tgtEl>
                                        <p:attrNameLst>
                                          <p:attrName>style.visibility</p:attrName>
                                        </p:attrNameLst>
                                      </p:cBhvr>
                                      <p:to>
                                        <p:strVal val="visible"/>
                                      </p:to>
                                    </p:set>
                                    <p:animEffect transition="in" filter="dissolve">
                                      <p:cBhvr>
                                        <p:cTn id="10" dur="500"/>
                                        <p:tgtEl>
                                          <p:spTgt spid="484596">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84596">
                                            <p:txEl>
                                              <p:pRg st="2" end="2"/>
                                            </p:txEl>
                                          </p:spTgt>
                                        </p:tgtEl>
                                        <p:attrNameLst>
                                          <p:attrName>style.visibility</p:attrName>
                                        </p:attrNameLst>
                                      </p:cBhvr>
                                      <p:to>
                                        <p:strVal val="visible"/>
                                      </p:to>
                                    </p:set>
                                    <p:animEffect transition="in" filter="dissolve">
                                      <p:cBhvr>
                                        <p:cTn id="15" dur="500"/>
                                        <p:tgtEl>
                                          <p:spTgt spid="484596">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84596">
                                            <p:txEl>
                                              <p:pRg st="3" end="3"/>
                                            </p:txEl>
                                          </p:spTgt>
                                        </p:tgtEl>
                                        <p:attrNameLst>
                                          <p:attrName>style.visibility</p:attrName>
                                        </p:attrNameLst>
                                      </p:cBhvr>
                                      <p:to>
                                        <p:strVal val="visible"/>
                                      </p:to>
                                    </p:set>
                                    <p:animEffect transition="in" filter="dissolve">
                                      <p:cBhvr>
                                        <p:cTn id="18" dur="500"/>
                                        <p:tgtEl>
                                          <p:spTgt spid="484596">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84596">
                                            <p:txEl>
                                              <p:pRg st="4" end="4"/>
                                            </p:txEl>
                                          </p:spTgt>
                                        </p:tgtEl>
                                        <p:attrNameLst>
                                          <p:attrName>style.visibility</p:attrName>
                                        </p:attrNameLst>
                                      </p:cBhvr>
                                      <p:to>
                                        <p:strVal val="visible"/>
                                      </p:to>
                                    </p:set>
                                    <p:animEffect transition="in" filter="dissolve">
                                      <p:cBhvr>
                                        <p:cTn id="23" dur="500"/>
                                        <p:tgtEl>
                                          <p:spTgt spid="484596">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484596">
                                            <p:txEl>
                                              <p:pRg st="5" end="5"/>
                                            </p:txEl>
                                          </p:spTgt>
                                        </p:tgtEl>
                                        <p:attrNameLst>
                                          <p:attrName>style.visibility</p:attrName>
                                        </p:attrNameLst>
                                      </p:cBhvr>
                                      <p:to>
                                        <p:strVal val="visible"/>
                                      </p:to>
                                    </p:set>
                                    <p:animEffect transition="in" filter="dissolve">
                                      <p:cBhvr>
                                        <p:cTn id="26" dur="500"/>
                                        <p:tgtEl>
                                          <p:spTgt spid="484596">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484596">
                                            <p:txEl>
                                              <p:pRg st="6" end="6"/>
                                            </p:txEl>
                                          </p:spTgt>
                                        </p:tgtEl>
                                        <p:attrNameLst>
                                          <p:attrName>style.visibility</p:attrName>
                                        </p:attrNameLst>
                                      </p:cBhvr>
                                      <p:to>
                                        <p:strVal val="visible"/>
                                      </p:to>
                                    </p:set>
                                    <p:animEffect transition="in" filter="dissolve">
                                      <p:cBhvr>
                                        <p:cTn id="31" dur="500"/>
                                        <p:tgtEl>
                                          <p:spTgt spid="484596">
                                            <p:txEl>
                                              <p:pRg st="6" end="6"/>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84596">
                                            <p:txEl>
                                              <p:pRg st="7" end="7"/>
                                            </p:txEl>
                                          </p:spTgt>
                                        </p:tgtEl>
                                        <p:attrNameLst>
                                          <p:attrName>style.visibility</p:attrName>
                                        </p:attrNameLst>
                                      </p:cBhvr>
                                      <p:to>
                                        <p:strVal val="visible"/>
                                      </p:to>
                                    </p:set>
                                    <p:animEffect transition="in" filter="dissolve">
                                      <p:cBhvr>
                                        <p:cTn id="34" dur="500"/>
                                        <p:tgtEl>
                                          <p:spTgt spid="484596">
                                            <p:txEl>
                                              <p:pRg st="7" end="7"/>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484596">
                                            <p:txEl>
                                              <p:pRg st="9" end="9"/>
                                            </p:txEl>
                                          </p:spTgt>
                                        </p:tgtEl>
                                        <p:attrNameLst>
                                          <p:attrName>style.visibility</p:attrName>
                                        </p:attrNameLst>
                                      </p:cBhvr>
                                      <p:to>
                                        <p:strVal val="visible"/>
                                      </p:to>
                                    </p:set>
                                    <p:animEffect transition="in" filter="dissolve">
                                      <p:cBhvr>
                                        <p:cTn id="39" dur="500"/>
                                        <p:tgtEl>
                                          <p:spTgt spid="484596">
                                            <p:txEl>
                                              <p:pRg st="9" end="9"/>
                                            </p:tx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484596">
                                            <p:txEl>
                                              <p:pRg st="10" end="10"/>
                                            </p:txEl>
                                          </p:spTgt>
                                        </p:tgtEl>
                                        <p:attrNameLst>
                                          <p:attrName>style.visibility</p:attrName>
                                        </p:attrNameLst>
                                      </p:cBhvr>
                                      <p:to>
                                        <p:strVal val="visible"/>
                                      </p:to>
                                    </p:set>
                                    <p:animEffect transition="in" filter="dissolve">
                                      <p:cBhvr>
                                        <p:cTn id="42" dur="500"/>
                                        <p:tgtEl>
                                          <p:spTgt spid="48459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596"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smtClean="0"/>
              <a:t>What’s Metadata?</a:t>
            </a:r>
          </a:p>
        </p:txBody>
      </p:sp>
      <p:grpSp>
        <p:nvGrpSpPr>
          <p:cNvPr id="4099" name="Group 4"/>
          <p:cNvGrpSpPr>
            <a:grpSpLocks/>
          </p:cNvGrpSpPr>
          <p:nvPr/>
        </p:nvGrpSpPr>
        <p:grpSpPr bwMode="auto">
          <a:xfrm>
            <a:off x="5867400" y="1666875"/>
            <a:ext cx="2011363" cy="1481138"/>
            <a:chOff x="3504" y="1782"/>
            <a:chExt cx="1411" cy="1077"/>
          </a:xfrm>
        </p:grpSpPr>
        <p:sp>
          <p:nvSpPr>
            <p:cNvPr id="4117" name="Freeform 5"/>
            <p:cNvSpPr>
              <a:spLocks/>
            </p:cNvSpPr>
            <p:nvPr/>
          </p:nvSpPr>
          <p:spPr bwMode="auto">
            <a:xfrm>
              <a:off x="4439" y="2371"/>
              <a:ext cx="476" cy="444"/>
            </a:xfrm>
            <a:custGeom>
              <a:avLst/>
              <a:gdLst>
                <a:gd name="T0" fmla="*/ 0 w 1430"/>
                <a:gd name="T1" fmla="*/ 444 h 1334"/>
                <a:gd name="T2" fmla="*/ 223 w 1430"/>
                <a:gd name="T3" fmla="*/ 367 h 1334"/>
                <a:gd name="T4" fmla="*/ 372 w 1430"/>
                <a:gd name="T5" fmla="*/ 276 h 1334"/>
                <a:gd name="T6" fmla="*/ 428 w 1430"/>
                <a:gd name="T7" fmla="*/ 205 h 1334"/>
                <a:gd name="T8" fmla="*/ 476 w 1430"/>
                <a:gd name="T9" fmla="*/ 114 h 1334"/>
                <a:gd name="T10" fmla="*/ 473 w 1430"/>
                <a:gd name="T11" fmla="*/ 38 h 1334"/>
                <a:gd name="T12" fmla="*/ 409 w 1430"/>
                <a:gd name="T13" fmla="*/ 5 h 1334"/>
                <a:gd name="T14" fmla="*/ 358 w 1430"/>
                <a:gd name="T15" fmla="*/ 0 h 1334"/>
                <a:gd name="T16" fmla="*/ 275 w 1430"/>
                <a:gd name="T17" fmla="*/ 9 h 1334"/>
                <a:gd name="T18" fmla="*/ 16 w 1430"/>
                <a:gd name="T19" fmla="*/ 94 h 1334"/>
                <a:gd name="T20" fmla="*/ 0 w 1430"/>
                <a:gd name="T21" fmla="*/ 444 h 1334"/>
                <a:gd name="T22" fmla="*/ 0 w 1430"/>
                <a:gd name="T23" fmla="*/ 444 h 13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30" h="1334">
                  <a:moveTo>
                    <a:pt x="0" y="1334"/>
                  </a:moveTo>
                  <a:lnTo>
                    <a:pt x="670" y="1104"/>
                  </a:lnTo>
                  <a:lnTo>
                    <a:pt x="1118" y="829"/>
                  </a:lnTo>
                  <a:lnTo>
                    <a:pt x="1285" y="615"/>
                  </a:lnTo>
                  <a:lnTo>
                    <a:pt x="1430" y="344"/>
                  </a:lnTo>
                  <a:lnTo>
                    <a:pt x="1420" y="114"/>
                  </a:lnTo>
                  <a:lnTo>
                    <a:pt x="1228" y="16"/>
                  </a:lnTo>
                  <a:lnTo>
                    <a:pt x="1077" y="0"/>
                  </a:lnTo>
                  <a:lnTo>
                    <a:pt x="827" y="26"/>
                  </a:lnTo>
                  <a:lnTo>
                    <a:pt x="47" y="281"/>
                  </a:lnTo>
                  <a:lnTo>
                    <a:pt x="0" y="133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8" name="Freeform 6"/>
            <p:cNvSpPr>
              <a:spLocks/>
            </p:cNvSpPr>
            <p:nvPr/>
          </p:nvSpPr>
          <p:spPr bwMode="auto">
            <a:xfrm>
              <a:off x="3507" y="2175"/>
              <a:ext cx="1225" cy="675"/>
            </a:xfrm>
            <a:custGeom>
              <a:avLst/>
              <a:gdLst>
                <a:gd name="T0" fmla="*/ 0 w 3675"/>
                <a:gd name="T1" fmla="*/ 0 h 2023"/>
                <a:gd name="T2" fmla="*/ 163 w 3675"/>
                <a:gd name="T3" fmla="*/ 578 h 2023"/>
                <a:gd name="T4" fmla="*/ 284 w 3675"/>
                <a:gd name="T5" fmla="*/ 628 h 2023"/>
                <a:gd name="T6" fmla="*/ 412 w 3675"/>
                <a:gd name="T7" fmla="*/ 655 h 2023"/>
                <a:gd name="T8" fmla="*/ 543 w 3675"/>
                <a:gd name="T9" fmla="*/ 673 h 2023"/>
                <a:gd name="T10" fmla="*/ 680 w 3675"/>
                <a:gd name="T11" fmla="*/ 675 h 2023"/>
                <a:gd name="T12" fmla="*/ 835 w 3675"/>
                <a:gd name="T13" fmla="*/ 661 h 2023"/>
                <a:gd name="T14" fmla="*/ 970 w 3675"/>
                <a:gd name="T15" fmla="*/ 628 h 2023"/>
                <a:gd name="T16" fmla="*/ 1071 w 3675"/>
                <a:gd name="T17" fmla="*/ 578 h 2023"/>
                <a:gd name="T18" fmla="*/ 1225 w 3675"/>
                <a:gd name="T19" fmla="*/ 20 h 2023"/>
                <a:gd name="T20" fmla="*/ 0 w 3675"/>
                <a:gd name="T21" fmla="*/ 0 h 2023"/>
                <a:gd name="T22" fmla="*/ 0 w 3675"/>
                <a:gd name="T23" fmla="*/ 0 h 20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75" h="2023">
                  <a:moveTo>
                    <a:pt x="0" y="0"/>
                  </a:moveTo>
                  <a:lnTo>
                    <a:pt x="488" y="1732"/>
                  </a:lnTo>
                  <a:lnTo>
                    <a:pt x="853" y="1883"/>
                  </a:lnTo>
                  <a:lnTo>
                    <a:pt x="1237" y="1964"/>
                  </a:lnTo>
                  <a:lnTo>
                    <a:pt x="1629" y="2018"/>
                  </a:lnTo>
                  <a:lnTo>
                    <a:pt x="2041" y="2023"/>
                  </a:lnTo>
                  <a:lnTo>
                    <a:pt x="2506" y="1981"/>
                  </a:lnTo>
                  <a:lnTo>
                    <a:pt x="2909" y="1883"/>
                  </a:lnTo>
                  <a:lnTo>
                    <a:pt x="3213" y="1732"/>
                  </a:lnTo>
                  <a:lnTo>
                    <a:pt x="3675" y="61"/>
                  </a:lnTo>
                  <a:lnTo>
                    <a:pt x="0" y="0"/>
                  </a:lnTo>
                  <a:close/>
                </a:path>
              </a:pathLst>
            </a:custGeom>
            <a:solidFill>
              <a:srgbClr val="0000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 name="Freeform 7"/>
            <p:cNvSpPr>
              <a:spLocks/>
            </p:cNvSpPr>
            <p:nvPr/>
          </p:nvSpPr>
          <p:spPr bwMode="auto">
            <a:xfrm>
              <a:off x="3504" y="1782"/>
              <a:ext cx="1229" cy="783"/>
            </a:xfrm>
            <a:custGeom>
              <a:avLst/>
              <a:gdLst>
                <a:gd name="T0" fmla="*/ 930 w 3687"/>
                <a:gd name="T1" fmla="*/ 729 h 2349"/>
                <a:gd name="T2" fmla="*/ 813 w 3687"/>
                <a:gd name="T3" fmla="*/ 764 h 2349"/>
                <a:gd name="T4" fmla="*/ 688 w 3687"/>
                <a:gd name="T5" fmla="*/ 782 h 2349"/>
                <a:gd name="T6" fmla="*/ 560 w 3687"/>
                <a:gd name="T7" fmla="*/ 783 h 2349"/>
                <a:gd name="T8" fmla="*/ 434 w 3687"/>
                <a:gd name="T9" fmla="*/ 767 h 2349"/>
                <a:gd name="T10" fmla="*/ 315 w 3687"/>
                <a:gd name="T11" fmla="*/ 736 h 2349"/>
                <a:gd name="T12" fmla="*/ 210 w 3687"/>
                <a:gd name="T13" fmla="*/ 688 h 2349"/>
                <a:gd name="T14" fmla="*/ 123 w 3687"/>
                <a:gd name="T15" fmla="*/ 628 h 2349"/>
                <a:gd name="T16" fmla="*/ 57 w 3687"/>
                <a:gd name="T17" fmla="*/ 557 h 2349"/>
                <a:gd name="T18" fmla="*/ 15 w 3687"/>
                <a:gd name="T19" fmla="*/ 479 h 2349"/>
                <a:gd name="T20" fmla="*/ 0 w 3687"/>
                <a:gd name="T21" fmla="*/ 398 h 2349"/>
                <a:gd name="T22" fmla="*/ 11 w 3687"/>
                <a:gd name="T23" fmla="*/ 316 h 2349"/>
                <a:gd name="T24" fmla="*/ 49 w 3687"/>
                <a:gd name="T25" fmla="*/ 238 h 2349"/>
                <a:gd name="T26" fmla="*/ 111 w 3687"/>
                <a:gd name="T27" fmla="*/ 165 h 2349"/>
                <a:gd name="T28" fmla="*/ 196 w 3687"/>
                <a:gd name="T29" fmla="*/ 104 h 2349"/>
                <a:gd name="T30" fmla="*/ 299 w 3687"/>
                <a:gd name="T31" fmla="*/ 55 h 2349"/>
                <a:gd name="T32" fmla="*/ 415 w 3687"/>
                <a:gd name="T33" fmla="*/ 20 h 2349"/>
                <a:gd name="T34" fmla="*/ 541 w 3687"/>
                <a:gd name="T35" fmla="*/ 1 h 2349"/>
                <a:gd name="T36" fmla="*/ 669 w 3687"/>
                <a:gd name="T37" fmla="*/ 0 h 2349"/>
                <a:gd name="T38" fmla="*/ 795 w 3687"/>
                <a:gd name="T39" fmla="*/ 16 h 2349"/>
                <a:gd name="T40" fmla="*/ 913 w 3687"/>
                <a:gd name="T41" fmla="*/ 48 h 2349"/>
                <a:gd name="T42" fmla="*/ 1018 w 3687"/>
                <a:gd name="T43" fmla="*/ 96 h 2349"/>
                <a:gd name="T44" fmla="*/ 1106 w 3687"/>
                <a:gd name="T45" fmla="*/ 156 h 2349"/>
                <a:gd name="T46" fmla="*/ 1171 w 3687"/>
                <a:gd name="T47" fmla="*/ 226 h 2349"/>
                <a:gd name="T48" fmla="*/ 1213 w 3687"/>
                <a:gd name="T49" fmla="*/ 304 h 2349"/>
                <a:gd name="T50" fmla="*/ 1229 w 3687"/>
                <a:gd name="T51" fmla="*/ 386 h 2349"/>
                <a:gd name="T52" fmla="*/ 1218 w 3687"/>
                <a:gd name="T53" fmla="*/ 467 h 2349"/>
                <a:gd name="T54" fmla="*/ 1179 w 3687"/>
                <a:gd name="T55" fmla="*/ 546 h 2349"/>
                <a:gd name="T56" fmla="*/ 1117 w 3687"/>
                <a:gd name="T57" fmla="*/ 618 h 2349"/>
                <a:gd name="T58" fmla="*/ 1033 w 3687"/>
                <a:gd name="T59" fmla="*/ 679 h 2349"/>
                <a:gd name="T60" fmla="*/ 930 w 3687"/>
                <a:gd name="T61" fmla="*/ 729 h 2349"/>
                <a:gd name="T62" fmla="*/ 930 w 3687"/>
                <a:gd name="T63" fmla="*/ 729 h 23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687" h="2349">
                  <a:moveTo>
                    <a:pt x="2791" y="2188"/>
                  </a:moveTo>
                  <a:lnTo>
                    <a:pt x="2440" y="2291"/>
                  </a:lnTo>
                  <a:lnTo>
                    <a:pt x="2064" y="2346"/>
                  </a:lnTo>
                  <a:lnTo>
                    <a:pt x="1679" y="2349"/>
                  </a:lnTo>
                  <a:lnTo>
                    <a:pt x="1301" y="2302"/>
                  </a:lnTo>
                  <a:lnTo>
                    <a:pt x="946" y="2207"/>
                  </a:lnTo>
                  <a:lnTo>
                    <a:pt x="630" y="2064"/>
                  </a:lnTo>
                  <a:lnTo>
                    <a:pt x="368" y="1883"/>
                  </a:lnTo>
                  <a:lnTo>
                    <a:pt x="171" y="1672"/>
                  </a:lnTo>
                  <a:lnTo>
                    <a:pt x="46" y="1438"/>
                  </a:lnTo>
                  <a:lnTo>
                    <a:pt x="0" y="1194"/>
                  </a:lnTo>
                  <a:lnTo>
                    <a:pt x="34" y="949"/>
                  </a:lnTo>
                  <a:lnTo>
                    <a:pt x="147" y="713"/>
                  </a:lnTo>
                  <a:lnTo>
                    <a:pt x="334" y="496"/>
                  </a:lnTo>
                  <a:lnTo>
                    <a:pt x="588" y="311"/>
                  </a:lnTo>
                  <a:lnTo>
                    <a:pt x="896" y="164"/>
                  </a:lnTo>
                  <a:lnTo>
                    <a:pt x="1245" y="59"/>
                  </a:lnTo>
                  <a:lnTo>
                    <a:pt x="1622" y="4"/>
                  </a:lnTo>
                  <a:lnTo>
                    <a:pt x="2007" y="0"/>
                  </a:lnTo>
                  <a:lnTo>
                    <a:pt x="2385" y="47"/>
                  </a:lnTo>
                  <a:lnTo>
                    <a:pt x="2740" y="144"/>
                  </a:lnTo>
                  <a:lnTo>
                    <a:pt x="3055" y="287"/>
                  </a:lnTo>
                  <a:lnTo>
                    <a:pt x="3317" y="467"/>
                  </a:lnTo>
                  <a:lnTo>
                    <a:pt x="3514" y="678"/>
                  </a:lnTo>
                  <a:lnTo>
                    <a:pt x="3640" y="912"/>
                  </a:lnTo>
                  <a:lnTo>
                    <a:pt x="3687" y="1157"/>
                  </a:lnTo>
                  <a:lnTo>
                    <a:pt x="3653" y="1402"/>
                  </a:lnTo>
                  <a:lnTo>
                    <a:pt x="3538" y="1637"/>
                  </a:lnTo>
                  <a:lnTo>
                    <a:pt x="3352" y="1853"/>
                  </a:lnTo>
                  <a:lnTo>
                    <a:pt x="3098" y="2038"/>
                  </a:lnTo>
                  <a:lnTo>
                    <a:pt x="2791" y="2188"/>
                  </a:lnTo>
                  <a:close/>
                </a:path>
              </a:pathLst>
            </a:custGeom>
            <a:solidFill>
              <a:srgbClr val="7568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 name="Freeform 8"/>
            <p:cNvSpPr>
              <a:spLocks/>
            </p:cNvSpPr>
            <p:nvPr/>
          </p:nvSpPr>
          <p:spPr bwMode="auto">
            <a:xfrm>
              <a:off x="3571" y="1853"/>
              <a:ext cx="1080" cy="693"/>
            </a:xfrm>
            <a:custGeom>
              <a:avLst/>
              <a:gdLst>
                <a:gd name="T0" fmla="*/ 548 w 3240"/>
                <a:gd name="T1" fmla="*/ 693 h 2081"/>
                <a:gd name="T2" fmla="*/ 434 w 3240"/>
                <a:gd name="T3" fmla="*/ 687 h 2081"/>
                <a:gd name="T4" fmla="*/ 326 w 3240"/>
                <a:gd name="T5" fmla="*/ 665 h 2081"/>
                <a:gd name="T6" fmla="*/ 228 w 3240"/>
                <a:gd name="T7" fmla="*/ 630 h 2081"/>
                <a:gd name="T8" fmla="*/ 142 w 3240"/>
                <a:gd name="T9" fmla="*/ 582 h 2081"/>
                <a:gd name="T10" fmla="*/ 74 w 3240"/>
                <a:gd name="T11" fmla="*/ 524 h 2081"/>
                <a:gd name="T12" fmla="*/ 27 w 3240"/>
                <a:gd name="T13" fmla="*/ 458 h 2081"/>
                <a:gd name="T14" fmla="*/ 2 w 3240"/>
                <a:gd name="T15" fmla="*/ 387 h 2081"/>
                <a:gd name="T16" fmla="*/ 0 w 3240"/>
                <a:gd name="T17" fmla="*/ 315 h 2081"/>
                <a:gd name="T18" fmla="*/ 22 w 3240"/>
                <a:gd name="T19" fmla="*/ 244 h 2081"/>
                <a:gd name="T20" fmla="*/ 66 w 3240"/>
                <a:gd name="T21" fmla="*/ 177 h 2081"/>
                <a:gd name="T22" fmla="*/ 132 w 3240"/>
                <a:gd name="T23" fmla="*/ 118 h 2081"/>
                <a:gd name="T24" fmla="*/ 216 w 3240"/>
                <a:gd name="T25" fmla="*/ 69 h 2081"/>
                <a:gd name="T26" fmla="*/ 313 w 3240"/>
                <a:gd name="T27" fmla="*/ 32 h 2081"/>
                <a:gd name="T28" fmla="*/ 420 w 3240"/>
                <a:gd name="T29" fmla="*/ 8 h 2081"/>
                <a:gd name="T30" fmla="*/ 533 w 3240"/>
                <a:gd name="T31" fmla="*/ 0 h 2081"/>
                <a:gd name="T32" fmla="*/ 645 w 3240"/>
                <a:gd name="T33" fmla="*/ 7 h 2081"/>
                <a:gd name="T34" fmla="*/ 754 w 3240"/>
                <a:gd name="T35" fmla="*/ 28 h 2081"/>
                <a:gd name="T36" fmla="*/ 853 w 3240"/>
                <a:gd name="T37" fmla="*/ 64 h 2081"/>
                <a:gd name="T38" fmla="*/ 938 w 3240"/>
                <a:gd name="T39" fmla="*/ 111 h 2081"/>
                <a:gd name="T40" fmla="*/ 1006 w 3240"/>
                <a:gd name="T41" fmla="*/ 170 h 2081"/>
                <a:gd name="T42" fmla="*/ 1053 w 3240"/>
                <a:gd name="T43" fmla="*/ 235 h 2081"/>
                <a:gd name="T44" fmla="*/ 1079 w 3240"/>
                <a:gd name="T45" fmla="*/ 305 h 2081"/>
                <a:gd name="T46" fmla="*/ 1080 w 3240"/>
                <a:gd name="T47" fmla="*/ 378 h 2081"/>
                <a:gd name="T48" fmla="*/ 1058 w 3240"/>
                <a:gd name="T49" fmla="*/ 449 h 2081"/>
                <a:gd name="T50" fmla="*/ 1013 w 3240"/>
                <a:gd name="T51" fmla="*/ 516 h 2081"/>
                <a:gd name="T52" fmla="*/ 948 w 3240"/>
                <a:gd name="T53" fmla="*/ 574 h 2081"/>
                <a:gd name="T54" fmla="*/ 865 w 3240"/>
                <a:gd name="T55" fmla="*/ 624 h 2081"/>
                <a:gd name="T56" fmla="*/ 767 w 3240"/>
                <a:gd name="T57" fmla="*/ 661 h 2081"/>
                <a:gd name="T58" fmla="*/ 660 w 3240"/>
                <a:gd name="T59" fmla="*/ 684 h 2081"/>
                <a:gd name="T60" fmla="*/ 548 w 3240"/>
                <a:gd name="T61" fmla="*/ 693 h 2081"/>
                <a:gd name="T62" fmla="*/ 548 w 3240"/>
                <a:gd name="T63" fmla="*/ 693 h 20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40" h="2081">
                  <a:moveTo>
                    <a:pt x="1643" y="2081"/>
                  </a:moveTo>
                  <a:lnTo>
                    <a:pt x="1303" y="2062"/>
                  </a:lnTo>
                  <a:lnTo>
                    <a:pt x="979" y="1996"/>
                  </a:lnTo>
                  <a:lnTo>
                    <a:pt x="683" y="1891"/>
                  </a:lnTo>
                  <a:lnTo>
                    <a:pt x="426" y="1747"/>
                  </a:lnTo>
                  <a:lnTo>
                    <a:pt x="222" y="1573"/>
                  </a:lnTo>
                  <a:lnTo>
                    <a:pt x="80" y="1376"/>
                  </a:lnTo>
                  <a:lnTo>
                    <a:pt x="5" y="1163"/>
                  </a:lnTo>
                  <a:lnTo>
                    <a:pt x="0" y="945"/>
                  </a:lnTo>
                  <a:lnTo>
                    <a:pt x="67" y="733"/>
                  </a:lnTo>
                  <a:lnTo>
                    <a:pt x="199" y="533"/>
                  </a:lnTo>
                  <a:lnTo>
                    <a:pt x="396" y="355"/>
                  </a:lnTo>
                  <a:lnTo>
                    <a:pt x="647" y="206"/>
                  </a:lnTo>
                  <a:lnTo>
                    <a:pt x="938" y="97"/>
                  </a:lnTo>
                  <a:lnTo>
                    <a:pt x="1260" y="25"/>
                  </a:lnTo>
                  <a:lnTo>
                    <a:pt x="1598" y="0"/>
                  </a:lnTo>
                  <a:lnTo>
                    <a:pt x="1936" y="20"/>
                  </a:lnTo>
                  <a:lnTo>
                    <a:pt x="2262" y="84"/>
                  </a:lnTo>
                  <a:lnTo>
                    <a:pt x="2558" y="191"/>
                  </a:lnTo>
                  <a:lnTo>
                    <a:pt x="2814" y="333"/>
                  </a:lnTo>
                  <a:lnTo>
                    <a:pt x="3018" y="509"/>
                  </a:lnTo>
                  <a:lnTo>
                    <a:pt x="3160" y="706"/>
                  </a:lnTo>
                  <a:lnTo>
                    <a:pt x="3236" y="917"/>
                  </a:lnTo>
                  <a:lnTo>
                    <a:pt x="3240" y="1135"/>
                  </a:lnTo>
                  <a:lnTo>
                    <a:pt x="3174" y="1347"/>
                  </a:lnTo>
                  <a:lnTo>
                    <a:pt x="3040" y="1549"/>
                  </a:lnTo>
                  <a:lnTo>
                    <a:pt x="2844" y="1725"/>
                  </a:lnTo>
                  <a:lnTo>
                    <a:pt x="2595" y="1874"/>
                  </a:lnTo>
                  <a:lnTo>
                    <a:pt x="2302" y="1985"/>
                  </a:lnTo>
                  <a:lnTo>
                    <a:pt x="1981" y="2055"/>
                  </a:lnTo>
                  <a:lnTo>
                    <a:pt x="1643" y="2081"/>
                  </a:lnTo>
                  <a:close/>
                </a:path>
              </a:pathLst>
            </a:custGeom>
            <a:solidFill>
              <a:srgbClr val="D1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1" name="Freeform 9"/>
            <p:cNvSpPr>
              <a:spLocks/>
            </p:cNvSpPr>
            <p:nvPr/>
          </p:nvSpPr>
          <p:spPr bwMode="auto">
            <a:xfrm>
              <a:off x="3721" y="1948"/>
              <a:ext cx="642" cy="458"/>
            </a:xfrm>
            <a:custGeom>
              <a:avLst/>
              <a:gdLst>
                <a:gd name="T0" fmla="*/ 634 w 1926"/>
                <a:gd name="T1" fmla="*/ 52 h 1376"/>
                <a:gd name="T2" fmla="*/ 611 w 1926"/>
                <a:gd name="T3" fmla="*/ 43 h 1376"/>
                <a:gd name="T4" fmla="*/ 585 w 1926"/>
                <a:gd name="T5" fmla="*/ 34 h 1376"/>
                <a:gd name="T6" fmla="*/ 564 w 1926"/>
                <a:gd name="T7" fmla="*/ 28 h 1376"/>
                <a:gd name="T8" fmla="*/ 541 w 1926"/>
                <a:gd name="T9" fmla="*/ 22 h 1376"/>
                <a:gd name="T10" fmla="*/ 502 w 1926"/>
                <a:gd name="T11" fmla="*/ 13 h 1376"/>
                <a:gd name="T12" fmla="*/ 444 w 1926"/>
                <a:gd name="T13" fmla="*/ 4 h 1376"/>
                <a:gd name="T14" fmla="*/ 349 w 1926"/>
                <a:gd name="T15" fmla="*/ 0 h 1376"/>
                <a:gd name="T16" fmla="*/ 266 w 1926"/>
                <a:gd name="T17" fmla="*/ 12 h 1376"/>
                <a:gd name="T18" fmla="*/ 234 w 1926"/>
                <a:gd name="T19" fmla="*/ 20 h 1376"/>
                <a:gd name="T20" fmla="*/ 202 w 1926"/>
                <a:gd name="T21" fmla="*/ 31 h 1376"/>
                <a:gd name="T22" fmla="*/ 171 w 1926"/>
                <a:gd name="T23" fmla="*/ 42 h 1376"/>
                <a:gd name="T24" fmla="*/ 129 w 1926"/>
                <a:gd name="T25" fmla="*/ 63 h 1376"/>
                <a:gd name="T26" fmla="*/ 80 w 1926"/>
                <a:gd name="T27" fmla="*/ 95 h 1376"/>
                <a:gd name="T28" fmla="*/ 41 w 1926"/>
                <a:gd name="T29" fmla="*/ 132 h 1376"/>
                <a:gd name="T30" fmla="*/ 5 w 1926"/>
                <a:gd name="T31" fmla="*/ 196 h 1376"/>
                <a:gd name="T32" fmla="*/ 4 w 1926"/>
                <a:gd name="T33" fmla="*/ 270 h 1376"/>
                <a:gd name="T34" fmla="*/ 26 w 1926"/>
                <a:gd name="T35" fmla="*/ 321 h 1376"/>
                <a:gd name="T36" fmla="*/ 43 w 1926"/>
                <a:gd name="T37" fmla="*/ 344 h 1376"/>
                <a:gd name="T38" fmla="*/ 63 w 1926"/>
                <a:gd name="T39" fmla="*/ 363 h 1376"/>
                <a:gd name="T40" fmla="*/ 85 w 1926"/>
                <a:gd name="T41" fmla="*/ 381 h 1376"/>
                <a:gd name="T42" fmla="*/ 135 w 1926"/>
                <a:gd name="T43" fmla="*/ 410 h 1376"/>
                <a:gd name="T44" fmla="*/ 161 w 1926"/>
                <a:gd name="T45" fmla="*/ 421 h 1376"/>
                <a:gd name="T46" fmla="*/ 186 w 1926"/>
                <a:gd name="T47" fmla="*/ 430 h 1376"/>
                <a:gd name="T48" fmla="*/ 211 w 1926"/>
                <a:gd name="T49" fmla="*/ 438 h 1376"/>
                <a:gd name="T50" fmla="*/ 235 w 1926"/>
                <a:gd name="T51" fmla="*/ 444 h 1376"/>
                <a:gd name="T52" fmla="*/ 276 w 1926"/>
                <a:gd name="T53" fmla="*/ 453 h 1376"/>
                <a:gd name="T54" fmla="*/ 315 w 1926"/>
                <a:gd name="T55" fmla="*/ 458 h 1376"/>
                <a:gd name="T56" fmla="*/ 292 w 1926"/>
                <a:gd name="T57" fmla="*/ 452 h 1376"/>
                <a:gd name="T58" fmla="*/ 257 w 1926"/>
                <a:gd name="T59" fmla="*/ 440 h 1376"/>
                <a:gd name="T60" fmla="*/ 236 w 1926"/>
                <a:gd name="T61" fmla="*/ 432 h 1376"/>
                <a:gd name="T62" fmla="*/ 213 w 1926"/>
                <a:gd name="T63" fmla="*/ 423 h 1376"/>
                <a:gd name="T64" fmla="*/ 189 w 1926"/>
                <a:gd name="T65" fmla="*/ 412 h 1376"/>
                <a:gd name="T66" fmla="*/ 141 w 1926"/>
                <a:gd name="T67" fmla="*/ 386 h 1376"/>
                <a:gd name="T68" fmla="*/ 98 w 1926"/>
                <a:gd name="T69" fmla="*/ 354 h 1376"/>
                <a:gd name="T70" fmla="*/ 64 w 1926"/>
                <a:gd name="T71" fmla="*/ 317 h 1376"/>
                <a:gd name="T72" fmla="*/ 44 w 1926"/>
                <a:gd name="T73" fmla="*/ 221 h 1376"/>
                <a:gd name="T74" fmla="*/ 60 w 1926"/>
                <a:gd name="T75" fmla="*/ 171 h 1376"/>
                <a:gd name="T76" fmla="*/ 84 w 1926"/>
                <a:gd name="T77" fmla="*/ 136 h 1376"/>
                <a:gd name="T78" fmla="*/ 103 w 1926"/>
                <a:gd name="T79" fmla="*/ 115 h 1376"/>
                <a:gd name="T80" fmla="*/ 127 w 1926"/>
                <a:gd name="T81" fmla="*/ 96 h 1376"/>
                <a:gd name="T82" fmla="*/ 167 w 1926"/>
                <a:gd name="T83" fmla="*/ 69 h 1376"/>
                <a:gd name="T84" fmla="*/ 205 w 1926"/>
                <a:gd name="T85" fmla="*/ 52 h 1376"/>
                <a:gd name="T86" fmla="*/ 230 w 1926"/>
                <a:gd name="T87" fmla="*/ 43 h 1376"/>
                <a:gd name="T88" fmla="*/ 266 w 1926"/>
                <a:gd name="T89" fmla="*/ 33 h 1376"/>
                <a:gd name="T90" fmla="*/ 303 w 1926"/>
                <a:gd name="T91" fmla="*/ 26 h 1376"/>
                <a:gd name="T92" fmla="*/ 425 w 1926"/>
                <a:gd name="T93" fmla="*/ 22 h 1376"/>
                <a:gd name="T94" fmla="*/ 489 w 1926"/>
                <a:gd name="T95" fmla="*/ 30 h 1376"/>
                <a:gd name="T96" fmla="*/ 561 w 1926"/>
                <a:gd name="T97" fmla="*/ 41 h 1376"/>
                <a:gd name="T98" fmla="*/ 618 w 1926"/>
                <a:gd name="T99" fmla="*/ 51 h 1376"/>
                <a:gd name="T100" fmla="*/ 642 w 1926"/>
                <a:gd name="T101" fmla="*/ 55 h 13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26" h="1376">
                  <a:moveTo>
                    <a:pt x="1926" y="165"/>
                  </a:moveTo>
                  <a:lnTo>
                    <a:pt x="1902" y="155"/>
                  </a:lnTo>
                  <a:lnTo>
                    <a:pt x="1872" y="144"/>
                  </a:lnTo>
                  <a:lnTo>
                    <a:pt x="1833" y="128"/>
                  </a:lnTo>
                  <a:lnTo>
                    <a:pt x="1783" y="111"/>
                  </a:lnTo>
                  <a:lnTo>
                    <a:pt x="1756" y="103"/>
                  </a:lnTo>
                  <a:lnTo>
                    <a:pt x="1725" y="93"/>
                  </a:lnTo>
                  <a:lnTo>
                    <a:pt x="1693" y="84"/>
                  </a:lnTo>
                  <a:lnTo>
                    <a:pt x="1659" y="74"/>
                  </a:lnTo>
                  <a:lnTo>
                    <a:pt x="1623" y="65"/>
                  </a:lnTo>
                  <a:lnTo>
                    <a:pt x="1586" y="56"/>
                  </a:lnTo>
                  <a:lnTo>
                    <a:pt x="1506" y="38"/>
                  </a:lnTo>
                  <a:lnTo>
                    <a:pt x="1421" y="23"/>
                  </a:lnTo>
                  <a:lnTo>
                    <a:pt x="1332" y="11"/>
                  </a:lnTo>
                  <a:lnTo>
                    <a:pt x="1240" y="3"/>
                  </a:lnTo>
                  <a:lnTo>
                    <a:pt x="1046" y="0"/>
                  </a:lnTo>
                  <a:lnTo>
                    <a:pt x="846" y="26"/>
                  </a:lnTo>
                  <a:lnTo>
                    <a:pt x="798" y="37"/>
                  </a:lnTo>
                  <a:lnTo>
                    <a:pt x="748" y="48"/>
                  </a:lnTo>
                  <a:lnTo>
                    <a:pt x="701" y="61"/>
                  </a:lnTo>
                  <a:lnTo>
                    <a:pt x="652" y="75"/>
                  </a:lnTo>
                  <a:lnTo>
                    <a:pt x="607" y="93"/>
                  </a:lnTo>
                  <a:lnTo>
                    <a:pt x="559" y="108"/>
                  </a:lnTo>
                  <a:lnTo>
                    <a:pt x="514" y="127"/>
                  </a:lnTo>
                  <a:lnTo>
                    <a:pt x="471" y="145"/>
                  </a:lnTo>
                  <a:lnTo>
                    <a:pt x="388" y="188"/>
                  </a:lnTo>
                  <a:lnTo>
                    <a:pt x="310" y="234"/>
                  </a:lnTo>
                  <a:lnTo>
                    <a:pt x="240" y="285"/>
                  </a:lnTo>
                  <a:lnTo>
                    <a:pt x="176" y="339"/>
                  </a:lnTo>
                  <a:lnTo>
                    <a:pt x="122" y="396"/>
                  </a:lnTo>
                  <a:lnTo>
                    <a:pt x="76" y="458"/>
                  </a:lnTo>
                  <a:lnTo>
                    <a:pt x="15" y="590"/>
                  </a:lnTo>
                  <a:lnTo>
                    <a:pt x="0" y="734"/>
                  </a:lnTo>
                  <a:lnTo>
                    <a:pt x="12" y="811"/>
                  </a:lnTo>
                  <a:lnTo>
                    <a:pt x="39" y="890"/>
                  </a:lnTo>
                  <a:lnTo>
                    <a:pt x="79" y="964"/>
                  </a:lnTo>
                  <a:lnTo>
                    <a:pt x="102" y="1000"/>
                  </a:lnTo>
                  <a:lnTo>
                    <a:pt x="129" y="1033"/>
                  </a:lnTo>
                  <a:lnTo>
                    <a:pt x="157" y="1062"/>
                  </a:lnTo>
                  <a:lnTo>
                    <a:pt x="189" y="1092"/>
                  </a:lnTo>
                  <a:lnTo>
                    <a:pt x="221" y="1120"/>
                  </a:lnTo>
                  <a:lnTo>
                    <a:pt x="256" y="1145"/>
                  </a:lnTo>
                  <a:lnTo>
                    <a:pt x="328" y="1191"/>
                  </a:lnTo>
                  <a:lnTo>
                    <a:pt x="404" y="1231"/>
                  </a:lnTo>
                  <a:lnTo>
                    <a:pt x="442" y="1248"/>
                  </a:lnTo>
                  <a:lnTo>
                    <a:pt x="482" y="1265"/>
                  </a:lnTo>
                  <a:lnTo>
                    <a:pt x="520" y="1279"/>
                  </a:lnTo>
                  <a:lnTo>
                    <a:pt x="559" y="1292"/>
                  </a:lnTo>
                  <a:lnTo>
                    <a:pt x="597" y="1305"/>
                  </a:lnTo>
                  <a:lnTo>
                    <a:pt x="634" y="1316"/>
                  </a:lnTo>
                  <a:lnTo>
                    <a:pt x="671" y="1325"/>
                  </a:lnTo>
                  <a:lnTo>
                    <a:pt x="706" y="1335"/>
                  </a:lnTo>
                  <a:lnTo>
                    <a:pt x="771" y="1349"/>
                  </a:lnTo>
                  <a:lnTo>
                    <a:pt x="829" y="1361"/>
                  </a:lnTo>
                  <a:lnTo>
                    <a:pt x="913" y="1373"/>
                  </a:lnTo>
                  <a:lnTo>
                    <a:pt x="945" y="1376"/>
                  </a:lnTo>
                  <a:lnTo>
                    <a:pt x="913" y="1368"/>
                  </a:lnTo>
                  <a:lnTo>
                    <a:pt x="876" y="1358"/>
                  </a:lnTo>
                  <a:lnTo>
                    <a:pt x="829" y="1342"/>
                  </a:lnTo>
                  <a:lnTo>
                    <a:pt x="772" y="1323"/>
                  </a:lnTo>
                  <a:lnTo>
                    <a:pt x="741" y="1311"/>
                  </a:lnTo>
                  <a:lnTo>
                    <a:pt x="708" y="1298"/>
                  </a:lnTo>
                  <a:lnTo>
                    <a:pt x="675" y="1285"/>
                  </a:lnTo>
                  <a:lnTo>
                    <a:pt x="639" y="1271"/>
                  </a:lnTo>
                  <a:lnTo>
                    <a:pt x="604" y="1254"/>
                  </a:lnTo>
                  <a:lnTo>
                    <a:pt x="568" y="1238"/>
                  </a:lnTo>
                  <a:lnTo>
                    <a:pt x="495" y="1201"/>
                  </a:lnTo>
                  <a:lnTo>
                    <a:pt x="424" y="1159"/>
                  </a:lnTo>
                  <a:lnTo>
                    <a:pt x="355" y="1114"/>
                  </a:lnTo>
                  <a:lnTo>
                    <a:pt x="294" y="1064"/>
                  </a:lnTo>
                  <a:lnTo>
                    <a:pt x="239" y="1010"/>
                  </a:lnTo>
                  <a:lnTo>
                    <a:pt x="191" y="953"/>
                  </a:lnTo>
                  <a:lnTo>
                    <a:pt x="137" y="823"/>
                  </a:lnTo>
                  <a:lnTo>
                    <a:pt x="133" y="663"/>
                  </a:lnTo>
                  <a:lnTo>
                    <a:pt x="152" y="586"/>
                  </a:lnTo>
                  <a:lnTo>
                    <a:pt x="181" y="513"/>
                  </a:lnTo>
                  <a:lnTo>
                    <a:pt x="224" y="442"/>
                  </a:lnTo>
                  <a:lnTo>
                    <a:pt x="251" y="409"/>
                  </a:lnTo>
                  <a:lnTo>
                    <a:pt x="278" y="376"/>
                  </a:lnTo>
                  <a:lnTo>
                    <a:pt x="310" y="345"/>
                  </a:lnTo>
                  <a:lnTo>
                    <a:pt x="343" y="315"/>
                  </a:lnTo>
                  <a:lnTo>
                    <a:pt x="380" y="287"/>
                  </a:lnTo>
                  <a:lnTo>
                    <a:pt x="417" y="259"/>
                  </a:lnTo>
                  <a:lnTo>
                    <a:pt x="501" y="208"/>
                  </a:lnTo>
                  <a:lnTo>
                    <a:pt x="592" y="165"/>
                  </a:lnTo>
                  <a:lnTo>
                    <a:pt x="616" y="155"/>
                  </a:lnTo>
                  <a:lnTo>
                    <a:pt x="641" y="145"/>
                  </a:lnTo>
                  <a:lnTo>
                    <a:pt x="691" y="128"/>
                  </a:lnTo>
                  <a:lnTo>
                    <a:pt x="743" y="113"/>
                  </a:lnTo>
                  <a:lnTo>
                    <a:pt x="798" y="98"/>
                  </a:lnTo>
                  <a:lnTo>
                    <a:pt x="852" y="87"/>
                  </a:lnTo>
                  <a:lnTo>
                    <a:pt x="909" y="77"/>
                  </a:lnTo>
                  <a:lnTo>
                    <a:pt x="1026" y="64"/>
                  </a:lnTo>
                  <a:lnTo>
                    <a:pt x="1274" y="67"/>
                  </a:lnTo>
                  <a:lnTo>
                    <a:pt x="1365" y="75"/>
                  </a:lnTo>
                  <a:lnTo>
                    <a:pt x="1468" y="90"/>
                  </a:lnTo>
                  <a:lnTo>
                    <a:pt x="1578" y="105"/>
                  </a:lnTo>
                  <a:lnTo>
                    <a:pt x="1683" y="123"/>
                  </a:lnTo>
                  <a:lnTo>
                    <a:pt x="1777" y="140"/>
                  </a:lnTo>
                  <a:lnTo>
                    <a:pt x="1854" y="152"/>
                  </a:lnTo>
                  <a:lnTo>
                    <a:pt x="1926" y="165"/>
                  </a:lnTo>
                  <a:close/>
                </a:path>
              </a:pathLst>
            </a:custGeom>
            <a:solidFill>
              <a:srgbClr val="7568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2" name="Freeform 10"/>
            <p:cNvSpPr>
              <a:spLocks/>
            </p:cNvSpPr>
            <p:nvPr/>
          </p:nvSpPr>
          <p:spPr bwMode="auto">
            <a:xfrm>
              <a:off x="3879" y="1983"/>
              <a:ext cx="642" cy="450"/>
            </a:xfrm>
            <a:custGeom>
              <a:avLst/>
              <a:gdLst>
                <a:gd name="T0" fmla="*/ 8 w 1927"/>
                <a:gd name="T1" fmla="*/ 399 h 1348"/>
                <a:gd name="T2" fmla="*/ 31 w 1927"/>
                <a:gd name="T3" fmla="*/ 408 h 1348"/>
                <a:gd name="T4" fmla="*/ 57 w 1927"/>
                <a:gd name="T5" fmla="*/ 416 h 1348"/>
                <a:gd name="T6" fmla="*/ 78 w 1927"/>
                <a:gd name="T7" fmla="*/ 422 h 1348"/>
                <a:gd name="T8" fmla="*/ 101 w 1927"/>
                <a:gd name="T9" fmla="*/ 429 h 1348"/>
                <a:gd name="T10" fmla="*/ 140 w 1927"/>
                <a:gd name="T11" fmla="*/ 438 h 1348"/>
                <a:gd name="T12" fmla="*/ 198 w 1927"/>
                <a:gd name="T13" fmla="*/ 447 h 1348"/>
                <a:gd name="T14" fmla="*/ 294 w 1927"/>
                <a:gd name="T15" fmla="*/ 450 h 1348"/>
                <a:gd name="T16" fmla="*/ 376 w 1927"/>
                <a:gd name="T17" fmla="*/ 438 h 1348"/>
                <a:gd name="T18" fmla="*/ 408 w 1927"/>
                <a:gd name="T19" fmla="*/ 430 h 1348"/>
                <a:gd name="T20" fmla="*/ 440 w 1927"/>
                <a:gd name="T21" fmla="*/ 420 h 1348"/>
                <a:gd name="T22" fmla="*/ 470 w 1927"/>
                <a:gd name="T23" fmla="*/ 408 h 1348"/>
                <a:gd name="T24" fmla="*/ 513 w 1927"/>
                <a:gd name="T25" fmla="*/ 388 h 1348"/>
                <a:gd name="T26" fmla="*/ 562 w 1927"/>
                <a:gd name="T27" fmla="*/ 356 h 1348"/>
                <a:gd name="T28" fmla="*/ 601 w 1927"/>
                <a:gd name="T29" fmla="*/ 318 h 1348"/>
                <a:gd name="T30" fmla="*/ 637 w 1927"/>
                <a:gd name="T31" fmla="*/ 253 h 1348"/>
                <a:gd name="T32" fmla="*/ 638 w 1927"/>
                <a:gd name="T33" fmla="*/ 180 h 1348"/>
                <a:gd name="T34" fmla="*/ 616 w 1927"/>
                <a:gd name="T35" fmla="*/ 129 h 1348"/>
                <a:gd name="T36" fmla="*/ 601 w 1927"/>
                <a:gd name="T37" fmla="*/ 106 h 1348"/>
                <a:gd name="T38" fmla="*/ 583 w 1927"/>
                <a:gd name="T39" fmla="*/ 86 h 1348"/>
                <a:gd name="T40" fmla="*/ 543 w 1927"/>
                <a:gd name="T41" fmla="*/ 55 h 1348"/>
                <a:gd name="T42" fmla="*/ 511 w 1927"/>
                <a:gd name="T43" fmla="*/ 37 h 1348"/>
                <a:gd name="T44" fmla="*/ 489 w 1927"/>
                <a:gd name="T45" fmla="*/ 28 h 1348"/>
                <a:gd name="T46" fmla="*/ 468 w 1927"/>
                <a:gd name="T47" fmla="*/ 20 h 1348"/>
                <a:gd name="T48" fmla="*/ 437 w 1927"/>
                <a:gd name="T49" fmla="*/ 11 h 1348"/>
                <a:gd name="T50" fmla="*/ 404 w 1927"/>
                <a:gd name="T51" fmla="*/ 4 h 1348"/>
                <a:gd name="T52" fmla="*/ 381 w 1927"/>
                <a:gd name="T53" fmla="*/ 2 h 1348"/>
                <a:gd name="T54" fmla="*/ 404 w 1927"/>
                <a:gd name="T55" fmla="*/ 10 h 1348"/>
                <a:gd name="T56" fmla="*/ 427 w 1927"/>
                <a:gd name="T57" fmla="*/ 19 h 1348"/>
                <a:gd name="T58" fmla="*/ 476 w 1927"/>
                <a:gd name="T59" fmla="*/ 42 h 1348"/>
                <a:gd name="T60" fmla="*/ 515 w 1927"/>
                <a:gd name="T61" fmla="*/ 66 h 1348"/>
                <a:gd name="T62" fmla="*/ 551 w 1927"/>
                <a:gd name="T63" fmla="*/ 96 h 1348"/>
                <a:gd name="T64" fmla="*/ 580 w 1927"/>
                <a:gd name="T65" fmla="*/ 133 h 1348"/>
                <a:gd name="T66" fmla="*/ 598 w 1927"/>
                <a:gd name="T67" fmla="*/ 229 h 1348"/>
                <a:gd name="T68" fmla="*/ 582 w 1927"/>
                <a:gd name="T69" fmla="*/ 279 h 1348"/>
                <a:gd name="T70" fmla="*/ 558 w 1927"/>
                <a:gd name="T71" fmla="*/ 314 h 1348"/>
                <a:gd name="T72" fmla="*/ 539 w 1927"/>
                <a:gd name="T73" fmla="*/ 335 h 1348"/>
                <a:gd name="T74" fmla="*/ 515 w 1927"/>
                <a:gd name="T75" fmla="*/ 355 h 1348"/>
                <a:gd name="T76" fmla="*/ 475 w 1927"/>
                <a:gd name="T77" fmla="*/ 381 h 1348"/>
                <a:gd name="T78" fmla="*/ 437 w 1927"/>
                <a:gd name="T79" fmla="*/ 399 h 1348"/>
                <a:gd name="T80" fmla="*/ 412 w 1927"/>
                <a:gd name="T81" fmla="*/ 408 h 1348"/>
                <a:gd name="T82" fmla="*/ 377 w 1927"/>
                <a:gd name="T83" fmla="*/ 418 h 1348"/>
                <a:gd name="T84" fmla="*/ 339 w 1927"/>
                <a:gd name="T85" fmla="*/ 425 h 1348"/>
                <a:gd name="T86" fmla="*/ 218 w 1927"/>
                <a:gd name="T87" fmla="*/ 428 h 1348"/>
                <a:gd name="T88" fmla="*/ 153 w 1927"/>
                <a:gd name="T89" fmla="*/ 420 h 1348"/>
                <a:gd name="T90" fmla="*/ 82 w 1927"/>
                <a:gd name="T91" fmla="*/ 409 h 1348"/>
                <a:gd name="T92" fmla="*/ 24 w 1927"/>
                <a:gd name="T93" fmla="*/ 399 h 1348"/>
                <a:gd name="T94" fmla="*/ 0 w 1927"/>
                <a:gd name="T95" fmla="*/ 395 h 13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927" h="1348">
                  <a:moveTo>
                    <a:pt x="0" y="1184"/>
                  </a:moveTo>
                  <a:lnTo>
                    <a:pt x="24" y="1194"/>
                  </a:lnTo>
                  <a:lnTo>
                    <a:pt x="54" y="1205"/>
                  </a:lnTo>
                  <a:lnTo>
                    <a:pt x="94" y="1221"/>
                  </a:lnTo>
                  <a:lnTo>
                    <a:pt x="144" y="1238"/>
                  </a:lnTo>
                  <a:lnTo>
                    <a:pt x="172" y="1246"/>
                  </a:lnTo>
                  <a:lnTo>
                    <a:pt x="202" y="1255"/>
                  </a:lnTo>
                  <a:lnTo>
                    <a:pt x="234" y="1265"/>
                  </a:lnTo>
                  <a:lnTo>
                    <a:pt x="268" y="1275"/>
                  </a:lnTo>
                  <a:lnTo>
                    <a:pt x="304" y="1285"/>
                  </a:lnTo>
                  <a:lnTo>
                    <a:pt x="341" y="1293"/>
                  </a:lnTo>
                  <a:lnTo>
                    <a:pt x="421" y="1311"/>
                  </a:lnTo>
                  <a:lnTo>
                    <a:pt x="505" y="1326"/>
                  </a:lnTo>
                  <a:lnTo>
                    <a:pt x="595" y="1339"/>
                  </a:lnTo>
                  <a:lnTo>
                    <a:pt x="687" y="1346"/>
                  </a:lnTo>
                  <a:lnTo>
                    <a:pt x="881" y="1348"/>
                  </a:lnTo>
                  <a:lnTo>
                    <a:pt x="1080" y="1323"/>
                  </a:lnTo>
                  <a:lnTo>
                    <a:pt x="1129" y="1313"/>
                  </a:lnTo>
                  <a:lnTo>
                    <a:pt x="1179" y="1301"/>
                  </a:lnTo>
                  <a:lnTo>
                    <a:pt x="1226" y="1288"/>
                  </a:lnTo>
                  <a:lnTo>
                    <a:pt x="1275" y="1274"/>
                  </a:lnTo>
                  <a:lnTo>
                    <a:pt x="1322" y="1258"/>
                  </a:lnTo>
                  <a:lnTo>
                    <a:pt x="1368" y="1241"/>
                  </a:lnTo>
                  <a:lnTo>
                    <a:pt x="1412" y="1222"/>
                  </a:lnTo>
                  <a:lnTo>
                    <a:pt x="1456" y="1204"/>
                  </a:lnTo>
                  <a:lnTo>
                    <a:pt x="1539" y="1161"/>
                  </a:lnTo>
                  <a:lnTo>
                    <a:pt x="1616" y="1115"/>
                  </a:lnTo>
                  <a:lnTo>
                    <a:pt x="1687" y="1065"/>
                  </a:lnTo>
                  <a:lnTo>
                    <a:pt x="1750" y="1011"/>
                  </a:lnTo>
                  <a:lnTo>
                    <a:pt x="1805" y="953"/>
                  </a:lnTo>
                  <a:lnTo>
                    <a:pt x="1851" y="891"/>
                  </a:lnTo>
                  <a:lnTo>
                    <a:pt x="1911" y="759"/>
                  </a:lnTo>
                  <a:lnTo>
                    <a:pt x="1927" y="615"/>
                  </a:lnTo>
                  <a:lnTo>
                    <a:pt x="1914" y="538"/>
                  </a:lnTo>
                  <a:lnTo>
                    <a:pt x="1888" y="459"/>
                  </a:lnTo>
                  <a:lnTo>
                    <a:pt x="1850" y="385"/>
                  </a:lnTo>
                  <a:lnTo>
                    <a:pt x="1828" y="349"/>
                  </a:lnTo>
                  <a:lnTo>
                    <a:pt x="1804" y="318"/>
                  </a:lnTo>
                  <a:lnTo>
                    <a:pt x="1778" y="288"/>
                  </a:lnTo>
                  <a:lnTo>
                    <a:pt x="1750" y="259"/>
                  </a:lnTo>
                  <a:lnTo>
                    <a:pt x="1693" y="208"/>
                  </a:lnTo>
                  <a:lnTo>
                    <a:pt x="1630" y="164"/>
                  </a:lnTo>
                  <a:lnTo>
                    <a:pt x="1566" y="127"/>
                  </a:lnTo>
                  <a:lnTo>
                    <a:pt x="1533" y="111"/>
                  </a:lnTo>
                  <a:lnTo>
                    <a:pt x="1500" y="97"/>
                  </a:lnTo>
                  <a:lnTo>
                    <a:pt x="1467" y="83"/>
                  </a:lnTo>
                  <a:lnTo>
                    <a:pt x="1436" y="70"/>
                  </a:lnTo>
                  <a:lnTo>
                    <a:pt x="1405" y="60"/>
                  </a:lnTo>
                  <a:lnTo>
                    <a:pt x="1373" y="50"/>
                  </a:lnTo>
                  <a:lnTo>
                    <a:pt x="1313" y="33"/>
                  </a:lnTo>
                  <a:lnTo>
                    <a:pt x="1259" y="21"/>
                  </a:lnTo>
                  <a:lnTo>
                    <a:pt x="1212" y="11"/>
                  </a:lnTo>
                  <a:lnTo>
                    <a:pt x="1118" y="0"/>
                  </a:lnTo>
                  <a:lnTo>
                    <a:pt x="1144" y="7"/>
                  </a:lnTo>
                  <a:lnTo>
                    <a:pt x="1174" y="17"/>
                  </a:lnTo>
                  <a:lnTo>
                    <a:pt x="1212" y="30"/>
                  </a:lnTo>
                  <a:lnTo>
                    <a:pt x="1259" y="48"/>
                  </a:lnTo>
                  <a:lnTo>
                    <a:pt x="1283" y="58"/>
                  </a:lnTo>
                  <a:lnTo>
                    <a:pt x="1312" y="70"/>
                  </a:lnTo>
                  <a:lnTo>
                    <a:pt x="1428" y="125"/>
                  </a:lnTo>
                  <a:lnTo>
                    <a:pt x="1486" y="160"/>
                  </a:lnTo>
                  <a:lnTo>
                    <a:pt x="1546" y="198"/>
                  </a:lnTo>
                  <a:lnTo>
                    <a:pt x="1602" y="241"/>
                  </a:lnTo>
                  <a:lnTo>
                    <a:pt x="1654" y="289"/>
                  </a:lnTo>
                  <a:lnTo>
                    <a:pt x="1701" y="341"/>
                  </a:lnTo>
                  <a:lnTo>
                    <a:pt x="1740" y="398"/>
                  </a:lnTo>
                  <a:lnTo>
                    <a:pt x="1790" y="526"/>
                  </a:lnTo>
                  <a:lnTo>
                    <a:pt x="1794" y="686"/>
                  </a:lnTo>
                  <a:lnTo>
                    <a:pt x="1776" y="763"/>
                  </a:lnTo>
                  <a:lnTo>
                    <a:pt x="1746" y="836"/>
                  </a:lnTo>
                  <a:lnTo>
                    <a:pt x="1701" y="906"/>
                  </a:lnTo>
                  <a:lnTo>
                    <a:pt x="1676" y="940"/>
                  </a:lnTo>
                  <a:lnTo>
                    <a:pt x="1647" y="973"/>
                  </a:lnTo>
                  <a:lnTo>
                    <a:pt x="1617" y="1004"/>
                  </a:lnTo>
                  <a:lnTo>
                    <a:pt x="1583" y="1034"/>
                  </a:lnTo>
                  <a:lnTo>
                    <a:pt x="1547" y="1062"/>
                  </a:lnTo>
                  <a:lnTo>
                    <a:pt x="1509" y="1090"/>
                  </a:lnTo>
                  <a:lnTo>
                    <a:pt x="1426" y="1141"/>
                  </a:lnTo>
                  <a:lnTo>
                    <a:pt x="1335" y="1184"/>
                  </a:lnTo>
                  <a:lnTo>
                    <a:pt x="1311" y="1194"/>
                  </a:lnTo>
                  <a:lnTo>
                    <a:pt x="1286" y="1204"/>
                  </a:lnTo>
                  <a:lnTo>
                    <a:pt x="1236" y="1221"/>
                  </a:lnTo>
                  <a:lnTo>
                    <a:pt x="1184" y="1238"/>
                  </a:lnTo>
                  <a:lnTo>
                    <a:pt x="1131" y="1251"/>
                  </a:lnTo>
                  <a:lnTo>
                    <a:pt x="1074" y="1264"/>
                  </a:lnTo>
                  <a:lnTo>
                    <a:pt x="1018" y="1272"/>
                  </a:lnTo>
                  <a:lnTo>
                    <a:pt x="901" y="1285"/>
                  </a:lnTo>
                  <a:lnTo>
                    <a:pt x="653" y="1283"/>
                  </a:lnTo>
                  <a:lnTo>
                    <a:pt x="562" y="1274"/>
                  </a:lnTo>
                  <a:lnTo>
                    <a:pt x="458" y="1259"/>
                  </a:lnTo>
                  <a:lnTo>
                    <a:pt x="351" y="1244"/>
                  </a:lnTo>
                  <a:lnTo>
                    <a:pt x="245" y="1226"/>
                  </a:lnTo>
                  <a:lnTo>
                    <a:pt x="148" y="1209"/>
                  </a:lnTo>
                  <a:lnTo>
                    <a:pt x="71" y="1196"/>
                  </a:lnTo>
                  <a:lnTo>
                    <a:pt x="0" y="1184"/>
                  </a:lnTo>
                  <a:close/>
                </a:path>
              </a:pathLst>
            </a:custGeom>
            <a:solidFill>
              <a:srgbClr val="FF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3" name="Freeform 11"/>
            <p:cNvSpPr>
              <a:spLocks/>
            </p:cNvSpPr>
            <p:nvPr/>
          </p:nvSpPr>
          <p:spPr bwMode="auto">
            <a:xfrm>
              <a:off x="4113" y="2013"/>
              <a:ext cx="459" cy="229"/>
            </a:xfrm>
            <a:custGeom>
              <a:avLst/>
              <a:gdLst>
                <a:gd name="T0" fmla="*/ 364 w 1378"/>
                <a:gd name="T1" fmla="*/ 0 h 686"/>
                <a:gd name="T2" fmla="*/ 11 w 1378"/>
                <a:gd name="T3" fmla="*/ 74 h 686"/>
                <a:gd name="T4" fmla="*/ 2 w 1378"/>
                <a:gd name="T5" fmla="*/ 97 h 686"/>
                <a:gd name="T6" fmla="*/ 0 w 1378"/>
                <a:gd name="T7" fmla="*/ 116 h 686"/>
                <a:gd name="T8" fmla="*/ 0 w 1378"/>
                <a:gd name="T9" fmla="*/ 142 h 686"/>
                <a:gd name="T10" fmla="*/ 12 w 1378"/>
                <a:gd name="T11" fmla="*/ 166 h 686"/>
                <a:gd name="T12" fmla="*/ 30 w 1378"/>
                <a:gd name="T13" fmla="*/ 186 h 686"/>
                <a:gd name="T14" fmla="*/ 63 w 1378"/>
                <a:gd name="T15" fmla="*/ 197 h 686"/>
                <a:gd name="T16" fmla="*/ 87 w 1378"/>
                <a:gd name="T17" fmla="*/ 206 h 686"/>
                <a:gd name="T18" fmla="*/ 106 w 1378"/>
                <a:gd name="T19" fmla="*/ 211 h 686"/>
                <a:gd name="T20" fmla="*/ 120 w 1378"/>
                <a:gd name="T21" fmla="*/ 216 h 686"/>
                <a:gd name="T22" fmla="*/ 132 w 1378"/>
                <a:gd name="T23" fmla="*/ 220 h 686"/>
                <a:gd name="T24" fmla="*/ 145 w 1378"/>
                <a:gd name="T25" fmla="*/ 225 h 686"/>
                <a:gd name="T26" fmla="*/ 155 w 1378"/>
                <a:gd name="T27" fmla="*/ 229 h 686"/>
                <a:gd name="T28" fmla="*/ 173 w 1378"/>
                <a:gd name="T29" fmla="*/ 223 h 686"/>
                <a:gd name="T30" fmla="*/ 433 w 1378"/>
                <a:gd name="T31" fmla="*/ 83 h 686"/>
                <a:gd name="T32" fmla="*/ 459 w 1378"/>
                <a:gd name="T33" fmla="*/ 60 h 686"/>
                <a:gd name="T34" fmla="*/ 447 w 1378"/>
                <a:gd name="T35" fmla="*/ 40 h 686"/>
                <a:gd name="T36" fmla="*/ 435 w 1378"/>
                <a:gd name="T37" fmla="*/ 26 h 686"/>
                <a:gd name="T38" fmla="*/ 423 w 1378"/>
                <a:gd name="T39" fmla="*/ 18 h 686"/>
                <a:gd name="T40" fmla="*/ 411 w 1378"/>
                <a:gd name="T41" fmla="*/ 11 h 686"/>
                <a:gd name="T42" fmla="*/ 393 w 1378"/>
                <a:gd name="T43" fmla="*/ 7 h 686"/>
                <a:gd name="T44" fmla="*/ 382 w 1378"/>
                <a:gd name="T45" fmla="*/ 3 h 686"/>
                <a:gd name="T46" fmla="*/ 372 w 1378"/>
                <a:gd name="T47" fmla="*/ 1 h 686"/>
                <a:gd name="T48" fmla="*/ 364 w 1378"/>
                <a:gd name="T49" fmla="*/ 0 h 686"/>
                <a:gd name="T50" fmla="*/ 364 w 1378"/>
                <a:gd name="T51" fmla="*/ 0 h 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78" h="686">
                  <a:moveTo>
                    <a:pt x="1092" y="0"/>
                  </a:moveTo>
                  <a:lnTo>
                    <a:pt x="33" y="222"/>
                  </a:lnTo>
                  <a:lnTo>
                    <a:pt x="7" y="292"/>
                  </a:lnTo>
                  <a:lnTo>
                    <a:pt x="0" y="348"/>
                  </a:lnTo>
                  <a:lnTo>
                    <a:pt x="0" y="425"/>
                  </a:lnTo>
                  <a:lnTo>
                    <a:pt x="36" y="496"/>
                  </a:lnTo>
                  <a:lnTo>
                    <a:pt x="91" y="556"/>
                  </a:lnTo>
                  <a:lnTo>
                    <a:pt x="190" y="589"/>
                  </a:lnTo>
                  <a:lnTo>
                    <a:pt x="262" y="617"/>
                  </a:lnTo>
                  <a:lnTo>
                    <a:pt x="317" y="632"/>
                  </a:lnTo>
                  <a:lnTo>
                    <a:pt x="361" y="647"/>
                  </a:lnTo>
                  <a:lnTo>
                    <a:pt x="396" y="659"/>
                  </a:lnTo>
                  <a:lnTo>
                    <a:pt x="434" y="674"/>
                  </a:lnTo>
                  <a:lnTo>
                    <a:pt x="465" y="686"/>
                  </a:lnTo>
                  <a:lnTo>
                    <a:pt x="519" y="667"/>
                  </a:lnTo>
                  <a:lnTo>
                    <a:pt x="1301" y="248"/>
                  </a:lnTo>
                  <a:lnTo>
                    <a:pt x="1378" y="181"/>
                  </a:lnTo>
                  <a:lnTo>
                    <a:pt x="1342" y="121"/>
                  </a:lnTo>
                  <a:lnTo>
                    <a:pt x="1306" y="78"/>
                  </a:lnTo>
                  <a:lnTo>
                    <a:pt x="1271" y="55"/>
                  </a:lnTo>
                  <a:lnTo>
                    <a:pt x="1235" y="33"/>
                  </a:lnTo>
                  <a:lnTo>
                    <a:pt x="1181" y="20"/>
                  </a:lnTo>
                  <a:lnTo>
                    <a:pt x="1147" y="10"/>
                  </a:lnTo>
                  <a:lnTo>
                    <a:pt x="1118" y="4"/>
                  </a:lnTo>
                  <a:lnTo>
                    <a:pt x="1092" y="0"/>
                  </a:lnTo>
                  <a:close/>
                </a:path>
              </a:pathLst>
            </a:custGeom>
            <a:solidFill>
              <a:srgbClr val="7568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4" name="Freeform 12"/>
            <p:cNvSpPr>
              <a:spLocks/>
            </p:cNvSpPr>
            <p:nvPr/>
          </p:nvSpPr>
          <p:spPr bwMode="auto">
            <a:xfrm>
              <a:off x="4160" y="2080"/>
              <a:ext cx="186" cy="120"/>
            </a:xfrm>
            <a:custGeom>
              <a:avLst/>
              <a:gdLst>
                <a:gd name="T0" fmla="*/ 106 w 560"/>
                <a:gd name="T1" fmla="*/ 120 h 359"/>
                <a:gd name="T2" fmla="*/ 86 w 560"/>
                <a:gd name="T3" fmla="*/ 120 h 359"/>
                <a:gd name="T4" fmla="*/ 67 w 560"/>
                <a:gd name="T5" fmla="*/ 118 h 359"/>
                <a:gd name="T6" fmla="*/ 49 w 560"/>
                <a:gd name="T7" fmla="*/ 113 h 359"/>
                <a:gd name="T8" fmla="*/ 33 w 560"/>
                <a:gd name="T9" fmla="*/ 106 h 359"/>
                <a:gd name="T10" fmla="*/ 19 w 560"/>
                <a:gd name="T11" fmla="*/ 97 h 359"/>
                <a:gd name="T12" fmla="*/ 9 w 560"/>
                <a:gd name="T13" fmla="*/ 86 h 359"/>
                <a:gd name="T14" fmla="*/ 2 w 560"/>
                <a:gd name="T15" fmla="*/ 74 h 359"/>
                <a:gd name="T16" fmla="*/ 0 w 560"/>
                <a:gd name="T17" fmla="*/ 62 h 359"/>
                <a:gd name="T18" fmla="*/ 1 w 560"/>
                <a:gd name="T19" fmla="*/ 49 h 359"/>
                <a:gd name="T20" fmla="*/ 7 w 560"/>
                <a:gd name="T21" fmla="*/ 37 h 359"/>
                <a:gd name="T22" fmla="*/ 16 w 560"/>
                <a:gd name="T23" fmla="*/ 27 h 359"/>
                <a:gd name="T24" fmla="*/ 28 w 560"/>
                <a:gd name="T25" fmla="*/ 17 h 359"/>
                <a:gd name="T26" fmla="*/ 44 w 560"/>
                <a:gd name="T27" fmla="*/ 9 h 359"/>
                <a:gd name="T28" fmla="*/ 61 w 560"/>
                <a:gd name="T29" fmla="*/ 4 h 359"/>
                <a:gd name="T30" fmla="*/ 80 w 560"/>
                <a:gd name="T31" fmla="*/ 0 h 359"/>
                <a:gd name="T32" fmla="*/ 99 w 560"/>
                <a:gd name="T33" fmla="*/ 0 h 359"/>
                <a:gd name="T34" fmla="*/ 119 w 560"/>
                <a:gd name="T35" fmla="*/ 2 h 359"/>
                <a:gd name="T36" fmla="*/ 137 w 560"/>
                <a:gd name="T37" fmla="*/ 7 h 359"/>
                <a:gd name="T38" fmla="*/ 153 w 560"/>
                <a:gd name="T39" fmla="*/ 14 h 359"/>
                <a:gd name="T40" fmla="*/ 167 w 560"/>
                <a:gd name="T41" fmla="*/ 23 h 359"/>
                <a:gd name="T42" fmla="*/ 177 w 560"/>
                <a:gd name="T43" fmla="*/ 34 h 359"/>
                <a:gd name="T44" fmla="*/ 183 w 560"/>
                <a:gd name="T45" fmla="*/ 46 h 359"/>
                <a:gd name="T46" fmla="*/ 186 w 560"/>
                <a:gd name="T47" fmla="*/ 58 h 359"/>
                <a:gd name="T48" fmla="*/ 185 w 560"/>
                <a:gd name="T49" fmla="*/ 71 h 359"/>
                <a:gd name="T50" fmla="*/ 179 w 560"/>
                <a:gd name="T51" fmla="*/ 83 h 359"/>
                <a:gd name="T52" fmla="*/ 170 w 560"/>
                <a:gd name="T53" fmla="*/ 93 h 359"/>
                <a:gd name="T54" fmla="*/ 158 w 560"/>
                <a:gd name="T55" fmla="*/ 103 h 359"/>
                <a:gd name="T56" fmla="*/ 142 w 560"/>
                <a:gd name="T57" fmla="*/ 111 h 359"/>
                <a:gd name="T58" fmla="*/ 125 w 560"/>
                <a:gd name="T59" fmla="*/ 117 h 359"/>
                <a:gd name="T60" fmla="*/ 106 w 560"/>
                <a:gd name="T61" fmla="*/ 120 h 359"/>
                <a:gd name="T62" fmla="*/ 106 w 560"/>
                <a:gd name="T63" fmla="*/ 120 h 3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60" h="359">
                  <a:moveTo>
                    <a:pt x="318" y="358"/>
                  </a:moveTo>
                  <a:lnTo>
                    <a:pt x="259" y="359"/>
                  </a:lnTo>
                  <a:lnTo>
                    <a:pt x="201" y="352"/>
                  </a:lnTo>
                  <a:lnTo>
                    <a:pt x="148" y="338"/>
                  </a:lnTo>
                  <a:lnTo>
                    <a:pt x="100" y="316"/>
                  </a:lnTo>
                  <a:lnTo>
                    <a:pt x="58" y="291"/>
                  </a:lnTo>
                  <a:lnTo>
                    <a:pt x="27" y="258"/>
                  </a:lnTo>
                  <a:lnTo>
                    <a:pt x="7" y="222"/>
                  </a:lnTo>
                  <a:lnTo>
                    <a:pt x="0" y="185"/>
                  </a:lnTo>
                  <a:lnTo>
                    <a:pt x="3" y="148"/>
                  </a:lnTo>
                  <a:lnTo>
                    <a:pt x="20" y="112"/>
                  </a:lnTo>
                  <a:lnTo>
                    <a:pt x="47" y="80"/>
                  </a:lnTo>
                  <a:lnTo>
                    <a:pt x="85" y="50"/>
                  </a:lnTo>
                  <a:lnTo>
                    <a:pt x="132" y="27"/>
                  </a:lnTo>
                  <a:lnTo>
                    <a:pt x="184" y="11"/>
                  </a:lnTo>
                  <a:lnTo>
                    <a:pt x="241" y="1"/>
                  </a:lnTo>
                  <a:lnTo>
                    <a:pt x="299" y="0"/>
                  </a:lnTo>
                  <a:lnTo>
                    <a:pt x="358" y="7"/>
                  </a:lnTo>
                  <a:lnTo>
                    <a:pt x="412" y="21"/>
                  </a:lnTo>
                  <a:lnTo>
                    <a:pt x="460" y="43"/>
                  </a:lnTo>
                  <a:lnTo>
                    <a:pt x="502" y="70"/>
                  </a:lnTo>
                  <a:lnTo>
                    <a:pt x="532" y="101"/>
                  </a:lnTo>
                  <a:lnTo>
                    <a:pt x="552" y="137"/>
                  </a:lnTo>
                  <a:lnTo>
                    <a:pt x="560" y="174"/>
                  </a:lnTo>
                  <a:lnTo>
                    <a:pt x="556" y="211"/>
                  </a:lnTo>
                  <a:lnTo>
                    <a:pt x="540" y="248"/>
                  </a:lnTo>
                  <a:lnTo>
                    <a:pt x="512" y="279"/>
                  </a:lnTo>
                  <a:lnTo>
                    <a:pt x="475" y="309"/>
                  </a:lnTo>
                  <a:lnTo>
                    <a:pt x="428" y="332"/>
                  </a:lnTo>
                  <a:lnTo>
                    <a:pt x="375" y="349"/>
                  </a:lnTo>
                  <a:lnTo>
                    <a:pt x="318" y="358"/>
                  </a:lnTo>
                  <a:close/>
                </a:path>
              </a:pathLst>
            </a:custGeom>
            <a:solidFill>
              <a:srgbClr val="D1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5" name="Freeform 13"/>
            <p:cNvSpPr>
              <a:spLocks/>
            </p:cNvSpPr>
            <p:nvPr/>
          </p:nvSpPr>
          <p:spPr bwMode="auto">
            <a:xfrm>
              <a:off x="4129" y="2069"/>
              <a:ext cx="443" cy="178"/>
            </a:xfrm>
            <a:custGeom>
              <a:avLst/>
              <a:gdLst>
                <a:gd name="T0" fmla="*/ 0 w 1330"/>
                <a:gd name="T1" fmla="*/ 114 h 532"/>
                <a:gd name="T2" fmla="*/ 25 w 1330"/>
                <a:gd name="T3" fmla="*/ 130 h 532"/>
                <a:gd name="T4" fmla="*/ 106 w 1330"/>
                <a:gd name="T5" fmla="*/ 156 h 532"/>
                <a:gd name="T6" fmla="*/ 144 w 1330"/>
                <a:gd name="T7" fmla="*/ 167 h 532"/>
                <a:gd name="T8" fmla="*/ 419 w 1330"/>
                <a:gd name="T9" fmla="*/ 25 h 532"/>
                <a:gd name="T10" fmla="*/ 434 w 1330"/>
                <a:gd name="T11" fmla="*/ 13 h 532"/>
                <a:gd name="T12" fmla="*/ 437 w 1330"/>
                <a:gd name="T13" fmla="*/ 0 h 532"/>
                <a:gd name="T14" fmla="*/ 443 w 1330"/>
                <a:gd name="T15" fmla="*/ 16 h 532"/>
                <a:gd name="T16" fmla="*/ 419 w 1330"/>
                <a:gd name="T17" fmla="*/ 38 h 532"/>
                <a:gd name="T18" fmla="*/ 147 w 1330"/>
                <a:gd name="T19" fmla="*/ 178 h 532"/>
                <a:gd name="T20" fmla="*/ 18 w 1330"/>
                <a:gd name="T21" fmla="*/ 140 h 532"/>
                <a:gd name="T22" fmla="*/ 0 w 1330"/>
                <a:gd name="T23" fmla="*/ 114 h 532"/>
                <a:gd name="T24" fmla="*/ 0 w 1330"/>
                <a:gd name="T25" fmla="*/ 114 h 5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30" h="532">
                  <a:moveTo>
                    <a:pt x="0" y="342"/>
                  </a:moveTo>
                  <a:lnTo>
                    <a:pt x="76" y="389"/>
                  </a:lnTo>
                  <a:lnTo>
                    <a:pt x="319" y="466"/>
                  </a:lnTo>
                  <a:lnTo>
                    <a:pt x="431" y="499"/>
                  </a:lnTo>
                  <a:lnTo>
                    <a:pt x="1258" y="74"/>
                  </a:lnTo>
                  <a:lnTo>
                    <a:pt x="1303" y="40"/>
                  </a:lnTo>
                  <a:lnTo>
                    <a:pt x="1313" y="0"/>
                  </a:lnTo>
                  <a:lnTo>
                    <a:pt x="1330" y="47"/>
                  </a:lnTo>
                  <a:lnTo>
                    <a:pt x="1258" y="113"/>
                  </a:lnTo>
                  <a:lnTo>
                    <a:pt x="441" y="532"/>
                  </a:lnTo>
                  <a:lnTo>
                    <a:pt x="55" y="418"/>
                  </a:lnTo>
                  <a:lnTo>
                    <a:pt x="0" y="3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6" name="Freeform 14"/>
            <p:cNvSpPr>
              <a:spLocks/>
            </p:cNvSpPr>
            <p:nvPr/>
          </p:nvSpPr>
          <p:spPr bwMode="auto">
            <a:xfrm>
              <a:off x="4161" y="2083"/>
              <a:ext cx="177" cy="61"/>
            </a:xfrm>
            <a:custGeom>
              <a:avLst/>
              <a:gdLst>
                <a:gd name="T0" fmla="*/ 0 w 531"/>
                <a:gd name="T1" fmla="*/ 61 h 185"/>
                <a:gd name="T2" fmla="*/ 14 w 531"/>
                <a:gd name="T3" fmla="*/ 39 h 185"/>
                <a:gd name="T4" fmla="*/ 35 w 531"/>
                <a:gd name="T5" fmla="*/ 24 h 185"/>
                <a:gd name="T6" fmla="*/ 61 w 531"/>
                <a:gd name="T7" fmla="*/ 14 h 185"/>
                <a:gd name="T8" fmla="*/ 91 w 531"/>
                <a:gd name="T9" fmla="*/ 8 h 185"/>
                <a:gd name="T10" fmla="*/ 129 w 531"/>
                <a:gd name="T11" fmla="*/ 11 h 185"/>
                <a:gd name="T12" fmla="*/ 152 w 531"/>
                <a:gd name="T13" fmla="*/ 21 h 185"/>
                <a:gd name="T14" fmla="*/ 177 w 531"/>
                <a:gd name="T15" fmla="*/ 41 h 185"/>
                <a:gd name="T16" fmla="*/ 161 w 531"/>
                <a:gd name="T17" fmla="*/ 17 h 185"/>
                <a:gd name="T18" fmla="*/ 133 w 531"/>
                <a:gd name="T19" fmla="*/ 5 h 185"/>
                <a:gd name="T20" fmla="*/ 95 w 531"/>
                <a:gd name="T21" fmla="*/ 0 h 185"/>
                <a:gd name="T22" fmla="*/ 58 w 531"/>
                <a:gd name="T23" fmla="*/ 4 h 185"/>
                <a:gd name="T24" fmla="*/ 31 w 531"/>
                <a:gd name="T25" fmla="*/ 15 h 185"/>
                <a:gd name="T26" fmla="*/ 12 w 531"/>
                <a:gd name="T27" fmla="*/ 31 h 185"/>
                <a:gd name="T28" fmla="*/ 4 w 531"/>
                <a:gd name="T29" fmla="*/ 43 h 185"/>
                <a:gd name="T30" fmla="*/ 0 w 531"/>
                <a:gd name="T31" fmla="*/ 61 h 185"/>
                <a:gd name="T32" fmla="*/ 0 w 531"/>
                <a:gd name="T33" fmla="*/ 61 h 1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1" h="185">
                  <a:moveTo>
                    <a:pt x="0" y="185"/>
                  </a:moveTo>
                  <a:lnTo>
                    <a:pt x="42" y="117"/>
                  </a:lnTo>
                  <a:lnTo>
                    <a:pt x="106" y="73"/>
                  </a:lnTo>
                  <a:lnTo>
                    <a:pt x="183" y="43"/>
                  </a:lnTo>
                  <a:lnTo>
                    <a:pt x="273" y="24"/>
                  </a:lnTo>
                  <a:lnTo>
                    <a:pt x="386" y="33"/>
                  </a:lnTo>
                  <a:lnTo>
                    <a:pt x="457" y="63"/>
                  </a:lnTo>
                  <a:lnTo>
                    <a:pt x="531" y="124"/>
                  </a:lnTo>
                  <a:lnTo>
                    <a:pt x="484" y="51"/>
                  </a:lnTo>
                  <a:lnTo>
                    <a:pt x="398" y="14"/>
                  </a:lnTo>
                  <a:lnTo>
                    <a:pt x="284" y="0"/>
                  </a:lnTo>
                  <a:lnTo>
                    <a:pt x="173" y="13"/>
                  </a:lnTo>
                  <a:lnTo>
                    <a:pt x="93" y="44"/>
                  </a:lnTo>
                  <a:lnTo>
                    <a:pt x="36" y="93"/>
                  </a:lnTo>
                  <a:lnTo>
                    <a:pt x="12" y="131"/>
                  </a:lnTo>
                  <a:lnTo>
                    <a:pt x="0" y="1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7" name="Freeform 15"/>
            <p:cNvSpPr>
              <a:spLocks/>
            </p:cNvSpPr>
            <p:nvPr/>
          </p:nvSpPr>
          <p:spPr bwMode="auto">
            <a:xfrm>
              <a:off x="3795" y="1841"/>
              <a:ext cx="868" cy="392"/>
            </a:xfrm>
            <a:custGeom>
              <a:avLst/>
              <a:gdLst>
                <a:gd name="T0" fmla="*/ 0 w 2604"/>
                <a:gd name="T1" fmla="*/ 75 h 1177"/>
                <a:gd name="T2" fmla="*/ 88 w 2604"/>
                <a:gd name="T3" fmla="*/ 43 h 1177"/>
                <a:gd name="T4" fmla="*/ 187 w 2604"/>
                <a:gd name="T5" fmla="*/ 21 h 1177"/>
                <a:gd name="T6" fmla="*/ 287 w 2604"/>
                <a:gd name="T7" fmla="*/ 13 h 1177"/>
                <a:gd name="T8" fmla="*/ 390 w 2604"/>
                <a:gd name="T9" fmla="*/ 16 h 1177"/>
                <a:gd name="T10" fmla="*/ 490 w 2604"/>
                <a:gd name="T11" fmla="*/ 30 h 1177"/>
                <a:gd name="T12" fmla="*/ 568 w 2604"/>
                <a:gd name="T13" fmla="*/ 50 h 1177"/>
                <a:gd name="T14" fmla="*/ 635 w 2604"/>
                <a:gd name="T15" fmla="*/ 76 h 1177"/>
                <a:gd name="T16" fmla="*/ 707 w 2604"/>
                <a:gd name="T17" fmla="*/ 116 h 1177"/>
                <a:gd name="T18" fmla="*/ 774 w 2604"/>
                <a:gd name="T19" fmla="*/ 174 h 1177"/>
                <a:gd name="T20" fmla="*/ 825 w 2604"/>
                <a:gd name="T21" fmla="*/ 238 h 1177"/>
                <a:gd name="T22" fmla="*/ 848 w 2604"/>
                <a:gd name="T23" fmla="*/ 295 h 1177"/>
                <a:gd name="T24" fmla="*/ 856 w 2604"/>
                <a:gd name="T25" fmla="*/ 346 h 1177"/>
                <a:gd name="T26" fmla="*/ 856 w 2604"/>
                <a:gd name="T27" fmla="*/ 392 h 1177"/>
                <a:gd name="T28" fmla="*/ 868 w 2604"/>
                <a:gd name="T29" fmla="*/ 338 h 1177"/>
                <a:gd name="T30" fmla="*/ 865 w 2604"/>
                <a:gd name="T31" fmla="*/ 278 h 1177"/>
                <a:gd name="T32" fmla="*/ 826 w 2604"/>
                <a:gd name="T33" fmla="*/ 206 h 1177"/>
                <a:gd name="T34" fmla="*/ 780 w 2604"/>
                <a:gd name="T35" fmla="*/ 149 h 1177"/>
                <a:gd name="T36" fmla="*/ 700 w 2604"/>
                <a:gd name="T37" fmla="*/ 92 h 1177"/>
                <a:gd name="T38" fmla="*/ 623 w 2604"/>
                <a:gd name="T39" fmla="*/ 51 h 1177"/>
                <a:gd name="T40" fmla="*/ 531 w 2604"/>
                <a:gd name="T41" fmla="*/ 23 h 1177"/>
                <a:gd name="T42" fmla="*/ 432 w 2604"/>
                <a:gd name="T43" fmla="*/ 5 h 1177"/>
                <a:gd name="T44" fmla="*/ 347 w 2604"/>
                <a:gd name="T45" fmla="*/ 0 h 1177"/>
                <a:gd name="T46" fmla="*/ 258 w 2604"/>
                <a:gd name="T47" fmla="*/ 4 h 1177"/>
                <a:gd name="T48" fmla="*/ 157 w 2604"/>
                <a:gd name="T49" fmla="*/ 13 h 1177"/>
                <a:gd name="T50" fmla="*/ 42 w 2604"/>
                <a:gd name="T51" fmla="*/ 43 h 1177"/>
                <a:gd name="T52" fmla="*/ 0 w 2604"/>
                <a:gd name="T53" fmla="*/ 75 h 1177"/>
                <a:gd name="T54" fmla="*/ 0 w 2604"/>
                <a:gd name="T55" fmla="*/ 75 h 11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604" h="1177">
                  <a:moveTo>
                    <a:pt x="0" y="224"/>
                  </a:moveTo>
                  <a:lnTo>
                    <a:pt x="264" y="130"/>
                  </a:lnTo>
                  <a:lnTo>
                    <a:pt x="560" y="62"/>
                  </a:lnTo>
                  <a:lnTo>
                    <a:pt x="860" y="39"/>
                  </a:lnTo>
                  <a:lnTo>
                    <a:pt x="1171" y="47"/>
                  </a:lnTo>
                  <a:lnTo>
                    <a:pt x="1470" y="89"/>
                  </a:lnTo>
                  <a:lnTo>
                    <a:pt x="1703" y="150"/>
                  </a:lnTo>
                  <a:lnTo>
                    <a:pt x="1905" y="227"/>
                  </a:lnTo>
                  <a:lnTo>
                    <a:pt x="2122" y="348"/>
                  </a:lnTo>
                  <a:lnTo>
                    <a:pt x="2322" y="521"/>
                  </a:lnTo>
                  <a:lnTo>
                    <a:pt x="2474" y="714"/>
                  </a:lnTo>
                  <a:lnTo>
                    <a:pt x="2544" y="885"/>
                  </a:lnTo>
                  <a:lnTo>
                    <a:pt x="2567" y="1039"/>
                  </a:lnTo>
                  <a:lnTo>
                    <a:pt x="2567" y="1177"/>
                  </a:lnTo>
                  <a:lnTo>
                    <a:pt x="2604" y="1014"/>
                  </a:lnTo>
                  <a:lnTo>
                    <a:pt x="2594" y="835"/>
                  </a:lnTo>
                  <a:lnTo>
                    <a:pt x="2479" y="618"/>
                  </a:lnTo>
                  <a:lnTo>
                    <a:pt x="2340" y="447"/>
                  </a:lnTo>
                  <a:lnTo>
                    <a:pt x="2099" y="276"/>
                  </a:lnTo>
                  <a:lnTo>
                    <a:pt x="1870" y="153"/>
                  </a:lnTo>
                  <a:lnTo>
                    <a:pt x="1592" y="70"/>
                  </a:lnTo>
                  <a:lnTo>
                    <a:pt x="1295" y="15"/>
                  </a:lnTo>
                  <a:lnTo>
                    <a:pt x="1041" y="0"/>
                  </a:lnTo>
                  <a:lnTo>
                    <a:pt x="773" y="12"/>
                  </a:lnTo>
                  <a:lnTo>
                    <a:pt x="472" y="39"/>
                  </a:lnTo>
                  <a:lnTo>
                    <a:pt x="125" y="130"/>
                  </a:lnTo>
                  <a:lnTo>
                    <a:pt x="0" y="2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8" name="Freeform 16"/>
            <p:cNvSpPr>
              <a:spLocks/>
            </p:cNvSpPr>
            <p:nvPr/>
          </p:nvSpPr>
          <p:spPr bwMode="auto">
            <a:xfrm>
              <a:off x="3689" y="2495"/>
              <a:ext cx="830" cy="324"/>
            </a:xfrm>
            <a:custGeom>
              <a:avLst/>
              <a:gdLst>
                <a:gd name="T0" fmla="*/ 0 w 2489"/>
                <a:gd name="T1" fmla="*/ 0 h 971"/>
                <a:gd name="T2" fmla="*/ 186 w 2489"/>
                <a:gd name="T3" fmla="*/ 76 h 971"/>
                <a:gd name="T4" fmla="*/ 302 w 2489"/>
                <a:gd name="T5" fmla="*/ 96 h 971"/>
                <a:gd name="T6" fmla="*/ 438 w 2489"/>
                <a:gd name="T7" fmla="*/ 101 h 971"/>
                <a:gd name="T8" fmla="*/ 569 w 2489"/>
                <a:gd name="T9" fmla="*/ 94 h 971"/>
                <a:gd name="T10" fmla="*/ 716 w 2489"/>
                <a:gd name="T11" fmla="*/ 52 h 971"/>
                <a:gd name="T12" fmla="*/ 830 w 2489"/>
                <a:gd name="T13" fmla="*/ 0 h 971"/>
                <a:gd name="T14" fmla="*/ 761 w 2489"/>
                <a:gd name="T15" fmla="*/ 264 h 971"/>
                <a:gd name="T16" fmla="*/ 610 w 2489"/>
                <a:gd name="T17" fmla="*/ 308 h 971"/>
                <a:gd name="T18" fmla="*/ 451 w 2489"/>
                <a:gd name="T19" fmla="*/ 324 h 971"/>
                <a:gd name="T20" fmla="*/ 270 w 2489"/>
                <a:gd name="T21" fmla="*/ 310 h 971"/>
                <a:gd name="T22" fmla="*/ 135 w 2489"/>
                <a:gd name="T23" fmla="*/ 283 h 971"/>
                <a:gd name="T24" fmla="*/ 43 w 2489"/>
                <a:gd name="T25" fmla="*/ 239 h 971"/>
                <a:gd name="T26" fmla="*/ 0 w 2489"/>
                <a:gd name="T27" fmla="*/ 0 h 971"/>
                <a:gd name="T28" fmla="*/ 0 w 2489"/>
                <a:gd name="T29" fmla="*/ 0 h 9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89" h="971">
                  <a:moveTo>
                    <a:pt x="0" y="0"/>
                  </a:moveTo>
                  <a:lnTo>
                    <a:pt x="559" y="228"/>
                  </a:lnTo>
                  <a:lnTo>
                    <a:pt x="907" y="289"/>
                  </a:lnTo>
                  <a:lnTo>
                    <a:pt x="1312" y="304"/>
                  </a:lnTo>
                  <a:lnTo>
                    <a:pt x="1706" y="281"/>
                  </a:lnTo>
                  <a:lnTo>
                    <a:pt x="2148" y="157"/>
                  </a:lnTo>
                  <a:lnTo>
                    <a:pt x="2489" y="0"/>
                  </a:lnTo>
                  <a:lnTo>
                    <a:pt x="2283" y="792"/>
                  </a:lnTo>
                  <a:lnTo>
                    <a:pt x="1830" y="923"/>
                  </a:lnTo>
                  <a:lnTo>
                    <a:pt x="1353" y="971"/>
                  </a:lnTo>
                  <a:lnTo>
                    <a:pt x="810" y="930"/>
                  </a:lnTo>
                  <a:lnTo>
                    <a:pt x="405" y="849"/>
                  </a:lnTo>
                  <a:lnTo>
                    <a:pt x="128" y="717"/>
                  </a:lnTo>
                  <a:lnTo>
                    <a:pt x="0" y="0"/>
                  </a:lnTo>
                  <a:close/>
                </a:path>
              </a:pathLst>
            </a:custGeom>
            <a:solidFill>
              <a:srgbClr val="FFC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9" name="Freeform 17"/>
            <p:cNvSpPr>
              <a:spLocks/>
            </p:cNvSpPr>
            <p:nvPr/>
          </p:nvSpPr>
          <p:spPr bwMode="auto">
            <a:xfrm>
              <a:off x="3920" y="2263"/>
              <a:ext cx="795" cy="596"/>
            </a:xfrm>
            <a:custGeom>
              <a:avLst/>
              <a:gdLst>
                <a:gd name="T0" fmla="*/ 490 w 2385"/>
                <a:gd name="T1" fmla="*/ 254 h 1789"/>
                <a:gd name="T2" fmla="*/ 550 w 2385"/>
                <a:gd name="T3" fmla="*/ 230 h 1789"/>
                <a:gd name="T4" fmla="*/ 620 w 2385"/>
                <a:gd name="T5" fmla="*/ 195 h 1789"/>
                <a:gd name="T6" fmla="*/ 699 w 2385"/>
                <a:gd name="T7" fmla="*/ 140 h 1789"/>
                <a:gd name="T8" fmla="*/ 760 w 2385"/>
                <a:gd name="T9" fmla="*/ 71 h 1789"/>
                <a:gd name="T10" fmla="*/ 795 w 2385"/>
                <a:gd name="T11" fmla="*/ 0 h 1789"/>
                <a:gd name="T12" fmla="*/ 651 w 2385"/>
                <a:gd name="T13" fmla="*/ 509 h 1789"/>
                <a:gd name="T14" fmla="*/ 591 w 2385"/>
                <a:gd name="T15" fmla="*/ 543 h 1789"/>
                <a:gd name="T16" fmla="*/ 501 w 2385"/>
                <a:gd name="T17" fmla="*/ 569 h 1789"/>
                <a:gd name="T18" fmla="*/ 393 w 2385"/>
                <a:gd name="T19" fmla="*/ 590 h 1789"/>
                <a:gd name="T20" fmla="*/ 255 w 2385"/>
                <a:gd name="T21" fmla="*/ 596 h 1789"/>
                <a:gd name="T22" fmla="*/ 127 w 2385"/>
                <a:gd name="T23" fmla="*/ 590 h 1789"/>
                <a:gd name="T24" fmla="*/ 0 w 2385"/>
                <a:gd name="T25" fmla="*/ 566 h 1789"/>
                <a:gd name="T26" fmla="*/ 126 w 2385"/>
                <a:gd name="T27" fmla="*/ 579 h 1789"/>
                <a:gd name="T28" fmla="*/ 230 w 2385"/>
                <a:gd name="T29" fmla="*/ 580 h 1789"/>
                <a:gd name="T30" fmla="*/ 342 w 2385"/>
                <a:gd name="T31" fmla="*/ 576 h 1789"/>
                <a:gd name="T32" fmla="*/ 416 w 2385"/>
                <a:gd name="T33" fmla="*/ 566 h 1789"/>
                <a:gd name="T34" fmla="*/ 532 w 2385"/>
                <a:gd name="T35" fmla="*/ 543 h 1789"/>
                <a:gd name="T36" fmla="*/ 604 w 2385"/>
                <a:gd name="T37" fmla="*/ 513 h 1789"/>
                <a:gd name="T38" fmla="*/ 636 w 2385"/>
                <a:gd name="T39" fmla="*/ 486 h 1789"/>
                <a:gd name="T40" fmla="*/ 727 w 2385"/>
                <a:gd name="T41" fmla="*/ 141 h 1789"/>
                <a:gd name="T42" fmla="*/ 651 w 2385"/>
                <a:gd name="T43" fmla="*/ 200 h 1789"/>
                <a:gd name="T44" fmla="*/ 586 w 2385"/>
                <a:gd name="T45" fmla="*/ 229 h 1789"/>
                <a:gd name="T46" fmla="*/ 530 w 2385"/>
                <a:gd name="T47" fmla="*/ 248 h 1789"/>
                <a:gd name="T48" fmla="*/ 490 w 2385"/>
                <a:gd name="T49" fmla="*/ 254 h 1789"/>
                <a:gd name="T50" fmla="*/ 490 w 2385"/>
                <a:gd name="T51" fmla="*/ 254 h 178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385" h="1789">
                  <a:moveTo>
                    <a:pt x="1470" y="761"/>
                  </a:moveTo>
                  <a:lnTo>
                    <a:pt x="1650" y="690"/>
                  </a:lnTo>
                  <a:lnTo>
                    <a:pt x="1860" y="584"/>
                  </a:lnTo>
                  <a:lnTo>
                    <a:pt x="2097" y="419"/>
                  </a:lnTo>
                  <a:lnTo>
                    <a:pt x="2279" y="212"/>
                  </a:lnTo>
                  <a:lnTo>
                    <a:pt x="2385" y="0"/>
                  </a:lnTo>
                  <a:lnTo>
                    <a:pt x="1954" y="1527"/>
                  </a:lnTo>
                  <a:lnTo>
                    <a:pt x="1773" y="1631"/>
                  </a:lnTo>
                  <a:lnTo>
                    <a:pt x="1503" y="1707"/>
                  </a:lnTo>
                  <a:lnTo>
                    <a:pt x="1178" y="1771"/>
                  </a:lnTo>
                  <a:lnTo>
                    <a:pt x="766" y="1789"/>
                  </a:lnTo>
                  <a:lnTo>
                    <a:pt x="382" y="1771"/>
                  </a:lnTo>
                  <a:lnTo>
                    <a:pt x="0" y="1700"/>
                  </a:lnTo>
                  <a:lnTo>
                    <a:pt x="379" y="1737"/>
                  </a:lnTo>
                  <a:lnTo>
                    <a:pt x="690" y="1740"/>
                  </a:lnTo>
                  <a:lnTo>
                    <a:pt x="1027" y="1730"/>
                  </a:lnTo>
                  <a:lnTo>
                    <a:pt x="1248" y="1700"/>
                  </a:lnTo>
                  <a:lnTo>
                    <a:pt x="1597" y="1631"/>
                  </a:lnTo>
                  <a:lnTo>
                    <a:pt x="1811" y="1541"/>
                  </a:lnTo>
                  <a:lnTo>
                    <a:pt x="1908" y="1459"/>
                  </a:lnTo>
                  <a:lnTo>
                    <a:pt x="2182" y="423"/>
                  </a:lnTo>
                  <a:lnTo>
                    <a:pt x="1954" y="600"/>
                  </a:lnTo>
                  <a:lnTo>
                    <a:pt x="1758" y="686"/>
                  </a:lnTo>
                  <a:lnTo>
                    <a:pt x="1590" y="745"/>
                  </a:lnTo>
                  <a:lnTo>
                    <a:pt x="1470" y="7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100" name="Group 18"/>
          <p:cNvGrpSpPr>
            <a:grpSpLocks/>
          </p:cNvGrpSpPr>
          <p:nvPr/>
        </p:nvGrpSpPr>
        <p:grpSpPr bwMode="auto">
          <a:xfrm>
            <a:off x="5867400" y="3529013"/>
            <a:ext cx="2011363" cy="1481137"/>
            <a:chOff x="3504" y="1782"/>
            <a:chExt cx="1411" cy="1077"/>
          </a:xfrm>
        </p:grpSpPr>
        <p:sp>
          <p:nvSpPr>
            <p:cNvPr id="4104" name="Freeform 19"/>
            <p:cNvSpPr>
              <a:spLocks/>
            </p:cNvSpPr>
            <p:nvPr/>
          </p:nvSpPr>
          <p:spPr bwMode="auto">
            <a:xfrm>
              <a:off x="4439" y="2371"/>
              <a:ext cx="476" cy="444"/>
            </a:xfrm>
            <a:custGeom>
              <a:avLst/>
              <a:gdLst>
                <a:gd name="T0" fmla="*/ 0 w 1430"/>
                <a:gd name="T1" fmla="*/ 444 h 1334"/>
                <a:gd name="T2" fmla="*/ 223 w 1430"/>
                <a:gd name="T3" fmla="*/ 367 h 1334"/>
                <a:gd name="T4" fmla="*/ 372 w 1430"/>
                <a:gd name="T5" fmla="*/ 276 h 1334"/>
                <a:gd name="T6" fmla="*/ 428 w 1430"/>
                <a:gd name="T7" fmla="*/ 205 h 1334"/>
                <a:gd name="T8" fmla="*/ 476 w 1430"/>
                <a:gd name="T9" fmla="*/ 114 h 1334"/>
                <a:gd name="T10" fmla="*/ 473 w 1430"/>
                <a:gd name="T11" fmla="*/ 38 h 1334"/>
                <a:gd name="T12" fmla="*/ 409 w 1430"/>
                <a:gd name="T13" fmla="*/ 5 h 1334"/>
                <a:gd name="T14" fmla="*/ 358 w 1430"/>
                <a:gd name="T15" fmla="*/ 0 h 1334"/>
                <a:gd name="T16" fmla="*/ 275 w 1430"/>
                <a:gd name="T17" fmla="*/ 9 h 1334"/>
                <a:gd name="T18" fmla="*/ 16 w 1430"/>
                <a:gd name="T19" fmla="*/ 94 h 1334"/>
                <a:gd name="T20" fmla="*/ 0 w 1430"/>
                <a:gd name="T21" fmla="*/ 444 h 1334"/>
                <a:gd name="T22" fmla="*/ 0 w 1430"/>
                <a:gd name="T23" fmla="*/ 444 h 13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30" h="1334">
                  <a:moveTo>
                    <a:pt x="0" y="1334"/>
                  </a:moveTo>
                  <a:lnTo>
                    <a:pt x="670" y="1104"/>
                  </a:lnTo>
                  <a:lnTo>
                    <a:pt x="1118" y="829"/>
                  </a:lnTo>
                  <a:lnTo>
                    <a:pt x="1285" y="615"/>
                  </a:lnTo>
                  <a:lnTo>
                    <a:pt x="1430" y="344"/>
                  </a:lnTo>
                  <a:lnTo>
                    <a:pt x="1420" y="114"/>
                  </a:lnTo>
                  <a:lnTo>
                    <a:pt x="1228" y="16"/>
                  </a:lnTo>
                  <a:lnTo>
                    <a:pt x="1077" y="0"/>
                  </a:lnTo>
                  <a:lnTo>
                    <a:pt x="827" y="26"/>
                  </a:lnTo>
                  <a:lnTo>
                    <a:pt x="47" y="281"/>
                  </a:lnTo>
                  <a:lnTo>
                    <a:pt x="0" y="133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 name="Freeform 20"/>
            <p:cNvSpPr>
              <a:spLocks/>
            </p:cNvSpPr>
            <p:nvPr/>
          </p:nvSpPr>
          <p:spPr bwMode="auto">
            <a:xfrm>
              <a:off x="3507" y="2175"/>
              <a:ext cx="1225" cy="675"/>
            </a:xfrm>
            <a:custGeom>
              <a:avLst/>
              <a:gdLst>
                <a:gd name="T0" fmla="*/ 0 w 3675"/>
                <a:gd name="T1" fmla="*/ 0 h 2023"/>
                <a:gd name="T2" fmla="*/ 163 w 3675"/>
                <a:gd name="T3" fmla="*/ 578 h 2023"/>
                <a:gd name="T4" fmla="*/ 284 w 3675"/>
                <a:gd name="T5" fmla="*/ 628 h 2023"/>
                <a:gd name="T6" fmla="*/ 412 w 3675"/>
                <a:gd name="T7" fmla="*/ 655 h 2023"/>
                <a:gd name="T8" fmla="*/ 543 w 3675"/>
                <a:gd name="T9" fmla="*/ 673 h 2023"/>
                <a:gd name="T10" fmla="*/ 680 w 3675"/>
                <a:gd name="T11" fmla="*/ 675 h 2023"/>
                <a:gd name="T12" fmla="*/ 835 w 3675"/>
                <a:gd name="T13" fmla="*/ 661 h 2023"/>
                <a:gd name="T14" fmla="*/ 970 w 3675"/>
                <a:gd name="T15" fmla="*/ 628 h 2023"/>
                <a:gd name="T16" fmla="*/ 1071 w 3675"/>
                <a:gd name="T17" fmla="*/ 578 h 2023"/>
                <a:gd name="T18" fmla="*/ 1225 w 3675"/>
                <a:gd name="T19" fmla="*/ 20 h 2023"/>
                <a:gd name="T20" fmla="*/ 0 w 3675"/>
                <a:gd name="T21" fmla="*/ 0 h 2023"/>
                <a:gd name="T22" fmla="*/ 0 w 3675"/>
                <a:gd name="T23" fmla="*/ 0 h 20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75" h="2023">
                  <a:moveTo>
                    <a:pt x="0" y="0"/>
                  </a:moveTo>
                  <a:lnTo>
                    <a:pt x="488" y="1732"/>
                  </a:lnTo>
                  <a:lnTo>
                    <a:pt x="853" y="1883"/>
                  </a:lnTo>
                  <a:lnTo>
                    <a:pt x="1237" y="1964"/>
                  </a:lnTo>
                  <a:lnTo>
                    <a:pt x="1629" y="2018"/>
                  </a:lnTo>
                  <a:lnTo>
                    <a:pt x="2041" y="2023"/>
                  </a:lnTo>
                  <a:lnTo>
                    <a:pt x="2506" y="1981"/>
                  </a:lnTo>
                  <a:lnTo>
                    <a:pt x="2909" y="1883"/>
                  </a:lnTo>
                  <a:lnTo>
                    <a:pt x="3213" y="1732"/>
                  </a:lnTo>
                  <a:lnTo>
                    <a:pt x="3675" y="61"/>
                  </a:lnTo>
                  <a:lnTo>
                    <a:pt x="0" y="0"/>
                  </a:lnTo>
                  <a:close/>
                </a:path>
              </a:pathLst>
            </a:custGeom>
            <a:solidFill>
              <a:srgbClr val="0000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 name="Freeform 21"/>
            <p:cNvSpPr>
              <a:spLocks/>
            </p:cNvSpPr>
            <p:nvPr/>
          </p:nvSpPr>
          <p:spPr bwMode="auto">
            <a:xfrm>
              <a:off x="3504" y="1782"/>
              <a:ext cx="1229" cy="783"/>
            </a:xfrm>
            <a:custGeom>
              <a:avLst/>
              <a:gdLst>
                <a:gd name="T0" fmla="*/ 930 w 3687"/>
                <a:gd name="T1" fmla="*/ 729 h 2349"/>
                <a:gd name="T2" fmla="*/ 813 w 3687"/>
                <a:gd name="T3" fmla="*/ 764 h 2349"/>
                <a:gd name="T4" fmla="*/ 688 w 3687"/>
                <a:gd name="T5" fmla="*/ 782 h 2349"/>
                <a:gd name="T6" fmla="*/ 560 w 3687"/>
                <a:gd name="T7" fmla="*/ 783 h 2349"/>
                <a:gd name="T8" fmla="*/ 434 w 3687"/>
                <a:gd name="T9" fmla="*/ 767 h 2349"/>
                <a:gd name="T10" fmla="*/ 315 w 3687"/>
                <a:gd name="T11" fmla="*/ 736 h 2349"/>
                <a:gd name="T12" fmla="*/ 210 w 3687"/>
                <a:gd name="T13" fmla="*/ 688 h 2349"/>
                <a:gd name="T14" fmla="*/ 123 w 3687"/>
                <a:gd name="T15" fmla="*/ 628 h 2349"/>
                <a:gd name="T16" fmla="*/ 57 w 3687"/>
                <a:gd name="T17" fmla="*/ 557 h 2349"/>
                <a:gd name="T18" fmla="*/ 15 w 3687"/>
                <a:gd name="T19" fmla="*/ 479 h 2349"/>
                <a:gd name="T20" fmla="*/ 0 w 3687"/>
                <a:gd name="T21" fmla="*/ 398 h 2349"/>
                <a:gd name="T22" fmla="*/ 11 w 3687"/>
                <a:gd name="T23" fmla="*/ 316 h 2349"/>
                <a:gd name="T24" fmla="*/ 49 w 3687"/>
                <a:gd name="T25" fmla="*/ 238 h 2349"/>
                <a:gd name="T26" fmla="*/ 111 w 3687"/>
                <a:gd name="T27" fmla="*/ 165 h 2349"/>
                <a:gd name="T28" fmla="*/ 196 w 3687"/>
                <a:gd name="T29" fmla="*/ 104 h 2349"/>
                <a:gd name="T30" fmla="*/ 299 w 3687"/>
                <a:gd name="T31" fmla="*/ 55 h 2349"/>
                <a:gd name="T32" fmla="*/ 415 w 3687"/>
                <a:gd name="T33" fmla="*/ 20 h 2349"/>
                <a:gd name="T34" fmla="*/ 541 w 3687"/>
                <a:gd name="T35" fmla="*/ 1 h 2349"/>
                <a:gd name="T36" fmla="*/ 669 w 3687"/>
                <a:gd name="T37" fmla="*/ 0 h 2349"/>
                <a:gd name="T38" fmla="*/ 795 w 3687"/>
                <a:gd name="T39" fmla="*/ 16 h 2349"/>
                <a:gd name="T40" fmla="*/ 913 w 3687"/>
                <a:gd name="T41" fmla="*/ 48 h 2349"/>
                <a:gd name="T42" fmla="*/ 1018 w 3687"/>
                <a:gd name="T43" fmla="*/ 96 h 2349"/>
                <a:gd name="T44" fmla="*/ 1106 w 3687"/>
                <a:gd name="T45" fmla="*/ 156 h 2349"/>
                <a:gd name="T46" fmla="*/ 1171 w 3687"/>
                <a:gd name="T47" fmla="*/ 226 h 2349"/>
                <a:gd name="T48" fmla="*/ 1213 w 3687"/>
                <a:gd name="T49" fmla="*/ 304 h 2349"/>
                <a:gd name="T50" fmla="*/ 1229 w 3687"/>
                <a:gd name="T51" fmla="*/ 386 h 2349"/>
                <a:gd name="T52" fmla="*/ 1218 w 3687"/>
                <a:gd name="T53" fmla="*/ 467 h 2349"/>
                <a:gd name="T54" fmla="*/ 1179 w 3687"/>
                <a:gd name="T55" fmla="*/ 546 h 2349"/>
                <a:gd name="T56" fmla="*/ 1117 w 3687"/>
                <a:gd name="T57" fmla="*/ 618 h 2349"/>
                <a:gd name="T58" fmla="*/ 1033 w 3687"/>
                <a:gd name="T59" fmla="*/ 679 h 2349"/>
                <a:gd name="T60" fmla="*/ 930 w 3687"/>
                <a:gd name="T61" fmla="*/ 729 h 2349"/>
                <a:gd name="T62" fmla="*/ 930 w 3687"/>
                <a:gd name="T63" fmla="*/ 729 h 23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687" h="2349">
                  <a:moveTo>
                    <a:pt x="2791" y="2188"/>
                  </a:moveTo>
                  <a:lnTo>
                    <a:pt x="2440" y="2291"/>
                  </a:lnTo>
                  <a:lnTo>
                    <a:pt x="2064" y="2346"/>
                  </a:lnTo>
                  <a:lnTo>
                    <a:pt x="1679" y="2349"/>
                  </a:lnTo>
                  <a:lnTo>
                    <a:pt x="1301" y="2302"/>
                  </a:lnTo>
                  <a:lnTo>
                    <a:pt x="946" y="2207"/>
                  </a:lnTo>
                  <a:lnTo>
                    <a:pt x="630" y="2064"/>
                  </a:lnTo>
                  <a:lnTo>
                    <a:pt x="368" y="1883"/>
                  </a:lnTo>
                  <a:lnTo>
                    <a:pt x="171" y="1672"/>
                  </a:lnTo>
                  <a:lnTo>
                    <a:pt x="46" y="1438"/>
                  </a:lnTo>
                  <a:lnTo>
                    <a:pt x="0" y="1194"/>
                  </a:lnTo>
                  <a:lnTo>
                    <a:pt x="34" y="949"/>
                  </a:lnTo>
                  <a:lnTo>
                    <a:pt x="147" y="713"/>
                  </a:lnTo>
                  <a:lnTo>
                    <a:pt x="334" y="496"/>
                  </a:lnTo>
                  <a:lnTo>
                    <a:pt x="588" y="311"/>
                  </a:lnTo>
                  <a:lnTo>
                    <a:pt x="896" y="164"/>
                  </a:lnTo>
                  <a:lnTo>
                    <a:pt x="1245" y="59"/>
                  </a:lnTo>
                  <a:lnTo>
                    <a:pt x="1622" y="4"/>
                  </a:lnTo>
                  <a:lnTo>
                    <a:pt x="2007" y="0"/>
                  </a:lnTo>
                  <a:lnTo>
                    <a:pt x="2385" y="47"/>
                  </a:lnTo>
                  <a:lnTo>
                    <a:pt x="2740" y="144"/>
                  </a:lnTo>
                  <a:lnTo>
                    <a:pt x="3055" y="287"/>
                  </a:lnTo>
                  <a:lnTo>
                    <a:pt x="3317" y="467"/>
                  </a:lnTo>
                  <a:lnTo>
                    <a:pt x="3514" y="678"/>
                  </a:lnTo>
                  <a:lnTo>
                    <a:pt x="3640" y="912"/>
                  </a:lnTo>
                  <a:lnTo>
                    <a:pt x="3687" y="1157"/>
                  </a:lnTo>
                  <a:lnTo>
                    <a:pt x="3653" y="1402"/>
                  </a:lnTo>
                  <a:lnTo>
                    <a:pt x="3538" y="1637"/>
                  </a:lnTo>
                  <a:lnTo>
                    <a:pt x="3352" y="1853"/>
                  </a:lnTo>
                  <a:lnTo>
                    <a:pt x="3098" y="2038"/>
                  </a:lnTo>
                  <a:lnTo>
                    <a:pt x="2791" y="2188"/>
                  </a:lnTo>
                  <a:close/>
                </a:path>
              </a:pathLst>
            </a:custGeom>
            <a:solidFill>
              <a:srgbClr val="7568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 name="Freeform 22"/>
            <p:cNvSpPr>
              <a:spLocks/>
            </p:cNvSpPr>
            <p:nvPr/>
          </p:nvSpPr>
          <p:spPr bwMode="auto">
            <a:xfrm>
              <a:off x="3571" y="1853"/>
              <a:ext cx="1080" cy="693"/>
            </a:xfrm>
            <a:custGeom>
              <a:avLst/>
              <a:gdLst>
                <a:gd name="T0" fmla="*/ 548 w 3240"/>
                <a:gd name="T1" fmla="*/ 693 h 2081"/>
                <a:gd name="T2" fmla="*/ 434 w 3240"/>
                <a:gd name="T3" fmla="*/ 687 h 2081"/>
                <a:gd name="T4" fmla="*/ 326 w 3240"/>
                <a:gd name="T5" fmla="*/ 665 h 2081"/>
                <a:gd name="T6" fmla="*/ 228 w 3240"/>
                <a:gd name="T7" fmla="*/ 630 h 2081"/>
                <a:gd name="T8" fmla="*/ 142 w 3240"/>
                <a:gd name="T9" fmla="*/ 582 h 2081"/>
                <a:gd name="T10" fmla="*/ 74 w 3240"/>
                <a:gd name="T11" fmla="*/ 524 h 2081"/>
                <a:gd name="T12" fmla="*/ 27 w 3240"/>
                <a:gd name="T13" fmla="*/ 458 h 2081"/>
                <a:gd name="T14" fmla="*/ 2 w 3240"/>
                <a:gd name="T15" fmla="*/ 387 h 2081"/>
                <a:gd name="T16" fmla="*/ 0 w 3240"/>
                <a:gd name="T17" fmla="*/ 315 h 2081"/>
                <a:gd name="T18" fmla="*/ 22 w 3240"/>
                <a:gd name="T19" fmla="*/ 244 h 2081"/>
                <a:gd name="T20" fmla="*/ 66 w 3240"/>
                <a:gd name="T21" fmla="*/ 177 h 2081"/>
                <a:gd name="T22" fmla="*/ 132 w 3240"/>
                <a:gd name="T23" fmla="*/ 118 h 2081"/>
                <a:gd name="T24" fmla="*/ 216 w 3240"/>
                <a:gd name="T25" fmla="*/ 69 h 2081"/>
                <a:gd name="T26" fmla="*/ 313 w 3240"/>
                <a:gd name="T27" fmla="*/ 32 h 2081"/>
                <a:gd name="T28" fmla="*/ 420 w 3240"/>
                <a:gd name="T29" fmla="*/ 8 h 2081"/>
                <a:gd name="T30" fmla="*/ 533 w 3240"/>
                <a:gd name="T31" fmla="*/ 0 h 2081"/>
                <a:gd name="T32" fmla="*/ 645 w 3240"/>
                <a:gd name="T33" fmla="*/ 7 h 2081"/>
                <a:gd name="T34" fmla="*/ 754 w 3240"/>
                <a:gd name="T35" fmla="*/ 28 h 2081"/>
                <a:gd name="T36" fmla="*/ 853 w 3240"/>
                <a:gd name="T37" fmla="*/ 64 h 2081"/>
                <a:gd name="T38" fmla="*/ 938 w 3240"/>
                <a:gd name="T39" fmla="*/ 111 h 2081"/>
                <a:gd name="T40" fmla="*/ 1006 w 3240"/>
                <a:gd name="T41" fmla="*/ 170 h 2081"/>
                <a:gd name="T42" fmla="*/ 1053 w 3240"/>
                <a:gd name="T43" fmla="*/ 235 h 2081"/>
                <a:gd name="T44" fmla="*/ 1079 w 3240"/>
                <a:gd name="T45" fmla="*/ 305 h 2081"/>
                <a:gd name="T46" fmla="*/ 1080 w 3240"/>
                <a:gd name="T47" fmla="*/ 378 h 2081"/>
                <a:gd name="T48" fmla="*/ 1058 w 3240"/>
                <a:gd name="T49" fmla="*/ 449 h 2081"/>
                <a:gd name="T50" fmla="*/ 1013 w 3240"/>
                <a:gd name="T51" fmla="*/ 516 h 2081"/>
                <a:gd name="T52" fmla="*/ 948 w 3240"/>
                <a:gd name="T53" fmla="*/ 574 h 2081"/>
                <a:gd name="T54" fmla="*/ 865 w 3240"/>
                <a:gd name="T55" fmla="*/ 624 h 2081"/>
                <a:gd name="T56" fmla="*/ 767 w 3240"/>
                <a:gd name="T57" fmla="*/ 661 h 2081"/>
                <a:gd name="T58" fmla="*/ 660 w 3240"/>
                <a:gd name="T59" fmla="*/ 684 h 2081"/>
                <a:gd name="T60" fmla="*/ 548 w 3240"/>
                <a:gd name="T61" fmla="*/ 693 h 2081"/>
                <a:gd name="T62" fmla="*/ 548 w 3240"/>
                <a:gd name="T63" fmla="*/ 693 h 20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40" h="2081">
                  <a:moveTo>
                    <a:pt x="1643" y="2081"/>
                  </a:moveTo>
                  <a:lnTo>
                    <a:pt x="1303" y="2062"/>
                  </a:lnTo>
                  <a:lnTo>
                    <a:pt x="979" y="1996"/>
                  </a:lnTo>
                  <a:lnTo>
                    <a:pt x="683" y="1891"/>
                  </a:lnTo>
                  <a:lnTo>
                    <a:pt x="426" y="1747"/>
                  </a:lnTo>
                  <a:lnTo>
                    <a:pt x="222" y="1573"/>
                  </a:lnTo>
                  <a:lnTo>
                    <a:pt x="80" y="1376"/>
                  </a:lnTo>
                  <a:lnTo>
                    <a:pt x="5" y="1163"/>
                  </a:lnTo>
                  <a:lnTo>
                    <a:pt x="0" y="945"/>
                  </a:lnTo>
                  <a:lnTo>
                    <a:pt x="67" y="733"/>
                  </a:lnTo>
                  <a:lnTo>
                    <a:pt x="199" y="533"/>
                  </a:lnTo>
                  <a:lnTo>
                    <a:pt x="396" y="355"/>
                  </a:lnTo>
                  <a:lnTo>
                    <a:pt x="647" y="206"/>
                  </a:lnTo>
                  <a:lnTo>
                    <a:pt x="938" y="97"/>
                  </a:lnTo>
                  <a:lnTo>
                    <a:pt x="1260" y="25"/>
                  </a:lnTo>
                  <a:lnTo>
                    <a:pt x="1598" y="0"/>
                  </a:lnTo>
                  <a:lnTo>
                    <a:pt x="1936" y="20"/>
                  </a:lnTo>
                  <a:lnTo>
                    <a:pt x="2262" y="84"/>
                  </a:lnTo>
                  <a:lnTo>
                    <a:pt x="2558" y="191"/>
                  </a:lnTo>
                  <a:lnTo>
                    <a:pt x="2814" y="333"/>
                  </a:lnTo>
                  <a:lnTo>
                    <a:pt x="3018" y="509"/>
                  </a:lnTo>
                  <a:lnTo>
                    <a:pt x="3160" y="706"/>
                  </a:lnTo>
                  <a:lnTo>
                    <a:pt x="3236" y="917"/>
                  </a:lnTo>
                  <a:lnTo>
                    <a:pt x="3240" y="1135"/>
                  </a:lnTo>
                  <a:lnTo>
                    <a:pt x="3174" y="1347"/>
                  </a:lnTo>
                  <a:lnTo>
                    <a:pt x="3040" y="1549"/>
                  </a:lnTo>
                  <a:lnTo>
                    <a:pt x="2844" y="1725"/>
                  </a:lnTo>
                  <a:lnTo>
                    <a:pt x="2595" y="1874"/>
                  </a:lnTo>
                  <a:lnTo>
                    <a:pt x="2302" y="1985"/>
                  </a:lnTo>
                  <a:lnTo>
                    <a:pt x="1981" y="2055"/>
                  </a:lnTo>
                  <a:lnTo>
                    <a:pt x="1643" y="2081"/>
                  </a:lnTo>
                  <a:close/>
                </a:path>
              </a:pathLst>
            </a:custGeom>
            <a:solidFill>
              <a:srgbClr val="D1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8" name="Freeform 23"/>
            <p:cNvSpPr>
              <a:spLocks/>
            </p:cNvSpPr>
            <p:nvPr/>
          </p:nvSpPr>
          <p:spPr bwMode="auto">
            <a:xfrm>
              <a:off x="3721" y="1948"/>
              <a:ext cx="642" cy="458"/>
            </a:xfrm>
            <a:custGeom>
              <a:avLst/>
              <a:gdLst>
                <a:gd name="T0" fmla="*/ 634 w 1926"/>
                <a:gd name="T1" fmla="*/ 52 h 1376"/>
                <a:gd name="T2" fmla="*/ 611 w 1926"/>
                <a:gd name="T3" fmla="*/ 43 h 1376"/>
                <a:gd name="T4" fmla="*/ 585 w 1926"/>
                <a:gd name="T5" fmla="*/ 34 h 1376"/>
                <a:gd name="T6" fmla="*/ 564 w 1926"/>
                <a:gd name="T7" fmla="*/ 28 h 1376"/>
                <a:gd name="T8" fmla="*/ 541 w 1926"/>
                <a:gd name="T9" fmla="*/ 22 h 1376"/>
                <a:gd name="T10" fmla="*/ 502 w 1926"/>
                <a:gd name="T11" fmla="*/ 13 h 1376"/>
                <a:gd name="T12" fmla="*/ 444 w 1926"/>
                <a:gd name="T13" fmla="*/ 4 h 1376"/>
                <a:gd name="T14" fmla="*/ 349 w 1926"/>
                <a:gd name="T15" fmla="*/ 0 h 1376"/>
                <a:gd name="T16" fmla="*/ 266 w 1926"/>
                <a:gd name="T17" fmla="*/ 12 h 1376"/>
                <a:gd name="T18" fmla="*/ 234 w 1926"/>
                <a:gd name="T19" fmla="*/ 20 h 1376"/>
                <a:gd name="T20" fmla="*/ 202 w 1926"/>
                <a:gd name="T21" fmla="*/ 31 h 1376"/>
                <a:gd name="T22" fmla="*/ 171 w 1926"/>
                <a:gd name="T23" fmla="*/ 42 h 1376"/>
                <a:gd name="T24" fmla="*/ 129 w 1926"/>
                <a:gd name="T25" fmla="*/ 63 h 1376"/>
                <a:gd name="T26" fmla="*/ 80 w 1926"/>
                <a:gd name="T27" fmla="*/ 95 h 1376"/>
                <a:gd name="T28" fmla="*/ 41 w 1926"/>
                <a:gd name="T29" fmla="*/ 132 h 1376"/>
                <a:gd name="T30" fmla="*/ 5 w 1926"/>
                <a:gd name="T31" fmla="*/ 196 h 1376"/>
                <a:gd name="T32" fmla="*/ 4 w 1926"/>
                <a:gd name="T33" fmla="*/ 270 h 1376"/>
                <a:gd name="T34" fmla="*/ 26 w 1926"/>
                <a:gd name="T35" fmla="*/ 321 h 1376"/>
                <a:gd name="T36" fmla="*/ 43 w 1926"/>
                <a:gd name="T37" fmla="*/ 344 h 1376"/>
                <a:gd name="T38" fmla="*/ 63 w 1926"/>
                <a:gd name="T39" fmla="*/ 363 h 1376"/>
                <a:gd name="T40" fmla="*/ 85 w 1926"/>
                <a:gd name="T41" fmla="*/ 381 h 1376"/>
                <a:gd name="T42" fmla="*/ 135 w 1926"/>
                <a:gd name="T43" fmla="*/ 410 h 1376"/>
                <a:gd name="T44" fmla="*/ 161 w 1926"/>
                <a:gd name="T45" fmla="*/ 421 h 1376"/>
                <a:gd name="T46" fmla="*/ 186 w 1926"/>
                <a:gd name="T47" fmla="*/ 430 h 1376"/>
                <a:gd name="T48" fmla="*/ 211 w 1926"/>
                <a:gd name="T49" fmla="*/ 438 h 1376"/>
                <a:gd name="T50" fmla="*/ 235 w 1926"/>
                <a:gd name="T51" fmla="*/ 444 h 1376"/>
                <a:gd name="T52" fmla="*/ 276 w 1926"/>
                <a:gd name="T53" fmla="*/ 453 h 1376"/>
                <a:gd name="T54" fmla="*/ 315 w 1926"/>
                <a:gd name="T55" fmla="*/ 458 h 1376"/>
                <a:gd name="T56" fmla="*/ 292 w 1926"/>
                <a:gd name="T57" fmla="*/ 452 h 1376"/>
                <a:gd name="T58" fmla="*/ 257 w 1926"/>
                <a:gd name="T59" fmla="*/ 440 h 1376"/>
                <a:gd name="T60" fmla="*/ 236 w 1926"/>
                <a:gd name="T61" fmla="*/ 432 h 1376"/>
                <a:gd name="T62" fmla="*/ 213 w 1926"/>
                <a:gd name="T63" fmla="*/ 423 h 1376"/>
                <a:gd name="T64" fmla="*/ 189 w 1926"/>
                <a:gd name="T65" fmla="*/ 412 h 1376"/>
                <a:gd name="T66" fmla="*/ 141 w 1926"/>
                <a:gd name="T67" fmla="*/ 386 h 1376"/>
                <a:gd name="T68" fmla="*/ 98 w 1926"/>
                <a:gd name="T69" fmla="*/ 354 h 1376"/>
                <a:gd name="T70" fmla="*/ 64 w 1926"/>
                <a:gd name="T71" fmla="*/ 317 h 1376"/>
                <a:gd name="T72" fmla="*/ 44 w 1926"/>
                <a:gd name="T73" fmla="*/ 221 h 1376"/>
                <a:gd name="T74" fmla="*/ 60 w 1926"/>
                <a:gd name="T75" fmla="*/ 171 h 1376"/>
                <a:gd name="T76" fmla="*/ 84 w 1926"/>
                <a:gd name="T77" fmla="*/ 136 h 1376"/>
                <a:gd name="T78" fmla="*/ 103 w 1926"/>
                <a:gd name="T79" fmla="*/ 115 h 1376"/>
                <a:gd name="T80" fmla="*/ 127 w 1926"/>
                <a:gd name="T81" fmla="*/ 96 h 1376"/>
                <a:gd name="T82" fmla="*/ 167 w 1926"/>
                <a:gd name="T83" fmla="*/ 69 h 1376"/>
                <a:gd name="T84" fmla="*/ 205 w 1926"/>
                <a:gd name="T85" fmla="*/ 52 h 1376"/>
                <a:gd name="T86" fmla="*/ 230 w 1926"/>
                <a:gd name="T87" fmla="*/ 43 h 1376"/>
                <a:gd name="T88" fmla="*/ 266 w 1926"/>
                <a:gd name="T89" fmla="*/ 33 h 1376"/>
                <a:gd name="T90" fmla="*/ 303 w 1926"/>
                <a:gd name="T91" fmla="*/ 26 h 1376"/>
                <a:gd name="T92" fmla="*/ 425 w 1926"/>
                <a:gd name="T93" fmla="*/ 22 h 1376"/>
                <a:gd name="T94" fmla="*/ 489 w 1926"/>
                <a:gd name="T95" fmla="*/ 30 h 1376"/>
                <a:gd name="T96" fmla="*/ 561 w 1926"/>
                <a:gd name="T97" fmla="*/ 41 h 1376"/>
                <a:gd name="T98" fmla="*/ 618 w 1926"/>
                <a:gd name="T99" fmla="*/ 51 h 1376"/>
                <a:gd name="T100" fmla="*/ 642 w 1926"/>
                <a:gd name="T101" fmla="*/ 55 h 13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26" h="1376">
                  <a:moveTo>
                    <a:pt x="1926" y="165"/>
                  </a:moveTo>
                  <a:lnTo>
                    <a:pt x="1902" y="155"/>
                  </a:lnTo>
                  <a:lnTo>
                    <a:pt x="1872" y="144"/>
                  </a:lnTo>
                  <a:lnTo>
                    <a:pt x="1833" y="128"/>
                  </a:lnTo>
                  <a:lnTo>
                    <a:pt x="1783" y="111"/>
                  </a:lnTo>
                  <a:lnTo>
                    <a:pt x="1756" y="103"/>
                  </a:lnTo>
                  <a:lnTo>
                    <a:pt x="1725" y="93"/>
                  </a:lnTo>
                  <a:lnTo>
                    <a:pt x="1693" y="84"/>
                  </a:lnTo>
                  <a:lnTo>
                    <a:pt x="1659" y="74"/>
                  </a:lnTo>
                  <a:lnTo>
                    <a:pt x="1623" y="65"/>
                  </a:lnTo>
                  <a:lnTo>
                    <a:pt x="1586" y="56"/>
                  </a:lnTo>
                  <a:lnTo>
                    <a:pt x="1506" y="38"/>
                  </a:lnTo>
                  <a:lnTo>
                    <a:pt x="1421" y="23"/>
                  </a:lnTo>
                  <a:lnTo>
                    <a:pt x="1332" y="11"/>
                  </a:lnTo>
                  <a:lnTo>
                    <a:pt x="1240" y="3"/>
                  </a:lnTo>
                  <a:lnTo>
                    <a:pt x="1046" y="0"/>
                  </a:lnTo>
                  <a:lnTo>
                    <a:pt x="846" y="26"/>
                  </a:lnTo>
                  <a:lnTo>
                    <a:pt x="798" y="37"/>
                  </a:lnTo>
                  <a:lnTo>
                    <a:pt x="748" y="48"/>
                  </a:lnTo>
                  <a:lnTo>
                    <a:pt x="701" y="61"/>
                  </a:lnTo>
                  <a:lnTo>
                    <a:pt x="652" y="75"/>
                  </a:lnTo>
                  <a:lnTo>
                    <a:pt x="607" y="93"/>
                  </a:lnTo>
                  <a:lnTo>
                    <a:pt x="559" y="108"/>
                  </a:lnTo>
                  <a:lnTo>
                    <a:pt x="514" y="127"/>
                  </a:lnTo>
                  <a:lnTo>
                    <a:pt x="471" y="145"/>
                  </a:lnTo>
                  <a:lnTo>
                    <a:pt x="388" y="188"/>
                  </a:lnTo>
                  <a:lnTo>
                    <a:pt x="310" y="234"/>
                  </a:lnTo>
                  <a:lnTo>
                    <a:pt x="240" y="285"/>
                  </a:lnTo>
                  <a:lnTo>
                    <a:pt x="176" y="339"/>
                  </a:lnTo>
                  <a:lnTo>
                    <a:pt x="122" y="396"/>
                  </a:lnTo>
                  <a:lnTo>
                    <a:pt x="76" y="458"/>
                  </a:lnTo>
                  <a:lnTo>
                    <a:pt x="15" y="590"/>
                  </a:lnTo>
                  <a:lnTo>
                    <a:pt x="0" y="734"/>
                  </a:lnTo>
                  <a:lnTo>
                    <a:pt x="12" y="811"/>
                  </a:lnTo>
                  <a:lnTo>
                    <a:pt x="39" y="890"/>
                  </a:lnTo>
                  <a:lnTo>
                    <a:pt x="79" y="964"/>
                  </a:lnTo>
                  <a:lnTo>
                    <a:pt x="102" y="1000"/>
                  </a:lnTo>
                  <a:lnTo>
                    <a:pt x="129" y="1033"/>
                  </a:lnTo>
                  <a:lnTo>
                    <a:pt x="157" y="1062"/>
                  </a:lnTo>
                  <a:lnTo>
                    <a:pt x="189" y="1092"/>
                  </a:lnTo>
                  <a:lnTo>
                    <a:pt x="221" y="1120"/>
                  </a:lnTo>
                  <a:lnTo>
                    <a:pt x="256" y="1145"/>
                  </a:lnTo>
                  <a:lnTo>
                    <a:pt x="328" y="1191"/>
                  </a:lnTo>
                  <a:lnTo>
                    <a:pt x="404" y="1231"/>
                  </a:lnTo>
                  <a:lnTo>
                    <a:pt x="442" y="1248"/>
                  </a:lnTo>
                  <a:lnTo>
                    <a:pt x="482" y="1265"/>
                  </a:lnTo>
                  <a:lnTo>
                    <a:pt x="520" y="1279"/>
                  </a:lnTo>
                  <a:lnTo>
                    <a:pt x="559" y="1292"/>
                  </a:lnTo>
                  <a:lnTo>
                    <a:pt x="597" y="1305"/>
                  </a:lnTo>
                  <a:lnTo>
                    <a:pt x="634" y="1316"/>
                  </a:lnTo>
                  <a:lnTo>
                    <a:pt x="671" y="1325"/>
                  </a:lnTo>
                  <a:lnTo>
                    <a:pt x="706" y="1335"/>
                  </a:lnTo>
                  <a:lnTo>
                    <a:pt x="771" y="1349"/>
                  </a:lnTo>
                  <a:lnTo>
                    <a:pt x="829" y="1361"/>
                  </a:lnTo>
                  <a:lnTo>
                    <a:pt x="913" y="1373"/>
                  </a:lnTo>
                  <a:lnTo>
                    <a:pt x="945" y="1376"/>
                  </a:lnTo>
                  <a:lnTo>
                    <a:pt x="913" y="1368"/>
                  </a:lnTo>
                  <a:lnTo>
                    <a:pt x="876" y="1358"/>
                  </a:lnTo>
                  <a:lnTo>
                    <a:pt x="829" y="1342"/>
                  </a:lnTo>
                  <a:lnTo>
                    <a:pt x="772" y="1323"/>
                  </a:lnTo>
                  <a:lnTo>
                    <a:pt x="741" y="1311"/>
                  </a:lnTo>
                  <a:lnTo>
                    <a:pt x="708" y="1298"/>
                  </a:lnTo>
                  <a:lnTo>
                    <a:pt x="675" y="1285"/>
                  </a:lnTo>
                  <a:lnTo>
                    <a:pt x="639" y="1271"/>
                  </a:lnTo>
                  <a:lnTo>
                    <a:pt x="604" y="1254"/>
                  </a:lnTo>
                  <a:lnTo>
                    <a:pt x="568" y="1238"/>
                  </a:lnTo>
                  <a:lnTo>
                    <a:pt x="495" y="1201"/>
                  </a:lnTo>
                  <a:lnTo>
                    <a:pt x="424" y="1159"/>
                  </a:lnTo>
                  <a:lnTo>
                    <a:pt x="355" y="1114"/>
                  </a:lnTo>
                  <a:lnTo>
                    <a:pt x="294" y="1064"/>
                  </a:lnTo>
                  <a:lnTo>
                    <a:pt x="239" y="1010"/>
                  </a:lnTo>
                  <a:lnTo>
                    <a:pt x="191" y="953"/>
                  </a:lnTo>
                  <a:lnTo>
                    <a:pt x="137" y="823"/>
                  </a:lnTo>
                  <a:lnTo>
                    <a:pt x="133" y="663"/>
                  </a:lnTo>
                  <a:lnTo>
                    <a:pt x="152" y="586"/>
                  </a:lnTo>
                  <a:lnTo>
                    <a:pt x="181" y="513"/>
                  </a:lnTo>
                  <a:lnTo>
                    <a:pt x="224" y="442"/>
                  </a:lnTo>
                  <a:lnTo>
                    <a:pt x="251" y="409"/>
                  </a:lnTo>
                  <a:lnTo>
                    <a:pt x="278" y="376"/>
                  </a:lnTo>
                  <a:lnTo>
                    <a:pt x="310" y="345"/>
                  </a:lnTo>
                  <a:lnTo>
                    <a:pt x="343" y="315"/>
                  </a:lnTo>
                  <a:lnTo>
                    <a:pt x="380" y="287"/>
                  </a:lnTo>
                  <a:lnTo>
                    <a:pt x="417" y="259"/>
                  </a:lnTo>
                  <a:lnTo>
                    <a:pt x="501" y="208"/>
                  </a:lnTo>
                  <a:lnTo>
                    <a:pt x="592" y="165"/>
                  </a:lnTo>
                  <a:lnTo>
                    <a:pt x="616" y="155"/>
                  </a:lnTo>
                  <a:lnTo>
                    <a:pt x="641" y="145"/>
                  </a:lnTo>
                  <a:lnTo>
                    <a:pt x="691" y="128"/>
                  </a:lnTo>
                  <a:lnTo>
                    <a:pt x="743" y="113"/>
                  </a:lnTo>
                  <a:lnTo>
                    <a:pt x="798" y="98"/>
                  </a:lnTo>
                  <a:lnTo>
                    <a:pt x="852" y="87"/>
                  </a:lnTo>
                  <a:lnTo>
                    <a:pt x="909" y="77"/>
                  </a:lnTo>
                  <a:lnTo>
                    <a:pt x="1026" y="64"/>
                  </a:lnTo>
                  <a:lnTo>
                    <a:pt x="1274" y="67"/>
                  </a:lnTo>
                  <a:lnTo>
                    <a:pt x="1365" y="75"/>
                  </a:lnTo>
                  <a:lnTo>
                    <a:pt x="1468" y="90"/>
                  </a:lnTo>
                  <a:lnTo>
                    <a:pt x="1578" y="105"/>
                  </a:lnTo>
                  <a:lnTo>
                    <a:pt x="1683" y="123"/>
                  </a:lnTo>
                  <a:lnTo>
                    <a:pt x="1777" y="140"/>
                  </a:lnTo>
                  <a:lnTo>
                    <a:pt x="1854" y="152"/>
                  </a:lnTo>
                  <a:lnTo>
                    <a:pt x="1926" y="165"/>
                  </a:lnTo>
                  <a:close/>
                </a:path>
              </a:pathLst>
            </a:custGeom>
            <a:solidFill>
              <a:srgbClr val="7568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9" name="Freeform 24"/>
            <p:cNvSpPr>
              <a:spLocks/>
            </p:cNvSpPr>
            <p:nvPr/>
          </p:nvSpPr>
          <p:spPr bwMode="auto">
            <a:xfrm>
              <a:off x="3879" y="1983"/>
              <a:ext cx="642" cy="450"/>
            </a:xfrm>
            <a:custGeom>
              <a:avLst/>
              <a:gdLst>
                <a:gd name="T0" fmla="*/ 8 w 1927"/>
                <a:gd name="T1" fmla="*/ 399 h 1348"/>
                <a:gd name="T2" fmla="*/ 31 w 1927"/>
                <a:gd name="T3" fmla="*/ 408 h 1348"/>
                <a:gd name="T4" fmla="*/ 57 w 1927"/>
                <a:gd name="T5" fmla="*/ 416 h 1348"/>
                <a:gd name="T6" fmla="*/ 78 w 1927"/>
                <a:gd name="T7" fmla="*/ 422 h 1348"/>
                <a:gd name="T8" fmla="*/ 101 w 1927"/>
                <a:gd name="T9" fmla="*/ 429 h 1348"/>
                <a:gd name="T10" fmla="*/ 140 w 1927"/>
                <a:gd name="T11" fmla="*/ 438 h 1348"/>
                <a:gd name="T12" fmla="*/ 198 w 1927"/>
                <a:gd name="T13" fmla="*/ 447 h 1348"/>
                <a:gd name="T14" fmla="*/ 294 w 1927"/>
                <a:gd name="T15" fmla="*/ 450 h 1348"/>
                <a:gd name="T16" fmla="*/ 376 w 1927"/>
                <a:gd name="T17" fmla="*/ 438 h 1348"/>
                <a:gd name="T18" fmla="*/ 408 w 1927"/>
                <a:gd name="T19" fmla="*/ 430 h 1348"/>
                <a:gd name="T20" fmla="*/ 440 w 1927"/>
                <a:gd name="T21" fmla="*/ 420 h 1348"/>
                <a:gd name="T22" fmla="*/ 470 w 1927"/>
                <a:gd name="T23" fmla="*/ 408 h 1348"/>
                <a:gd name="T24" fmla="*/ 513 w 1927"/>
                <a:gd name="T25" fmla="*/ 388 h 1348"/>
                <a:gd name="T26" fmla="*/ 562 w 1927"/>
                <a:gd name="T27" fmla="*/ 356 h 1348"/>
                <a:gd name="T28" fmla="*/ 601 w 1927"/>
                <a:gd name="T29" fmla="*/ 318 h 1348"/>
                <a:gd name="T30" fmla="*/ 637 w 1927"/>
                <a:gd name="T31" fmla="*/ 253 h 1348"/>
                <a:gd name="T32" fmla="*/ 638 w 1927"/>
                <a:gd name="T33" fmla="*/ 180 h 1348"/>
                <a:gd name="T34" fmla="*/ 616 w 1927"/>
                <a:gd name="T35" fmla="*/ 129 h 1348"/>
                <a:gd name="T36" fmla="*/ 601 w 1927"/>
                <a:gd name="T37" fmla="*/ 106 h 1348"/>
                <a:gd name="T38" fmla="*/ 583 w 1927"/>
                <a:gd name="T39" fmla="*/ 86 h 1348"/>
                <a:gd name="T40" fmla="*/ 543 w 1927"/>
                <a:gd name="T41" fmla="*/ 55 h 1348"/>
                <a:gd name="T42" fmla="*/ 511 w 1927"/>
                <a:gd name="T43" fmla="*/ 37 h 1348"/>
                <a:gd name="T44" fmla="*/ 489 w 1927"/>
                <a:gd name="T45" fmla="*/ 28 h 1348"/>
                <a:gd name="T46" fmla="*/ 468 w 1927"/>
                <a:gd name="T47" fmla="*/ 20 h 1348"/>
                <a:gd name="T48" fmla="*/ 437 w 1927"/>
                <a:gd name="T49" fmla="*/ 11 h 1348"/>
                <a:gd name="T50" fmla="*/ 404 w 1927"/>
                <a:gd name="T51" fmla="*/ 4 h 1348"/>
                <a:gd name="T52" fmla="*/ 381 w 1927"/>
                <a:gd name="T53" fmla="*/ 2 h 1348"/>
                <a:gd name="T54" fmla="*/ 404 w 1927"/>
                <a:gd name="T55" fmla="*/ 10 h 1348"/>
                <a:gd name="T56" fmla="*/ 427 w 1927"/>
                <a:gd name="T57" fmla="*/ 19 h 1348"/>
                <a:gd name="T58" fmla="*/ 476 w 1927"/>
                <a:gd name="T59" fmla="*/ 42 h 1348"/>
                <a:gd name="T60" fmla="*/ 515 w 1927"/>
                <a:gd name="T61" fmla="*/ 66 h 1348"/>
                <a:gd name="T62" fmla="*/ 551 w 1927"/>
                <a:gd name="T63" fmla="*/ 96 h 1348"/>
                <a:gd name="T64" fmla="*/ 580 w 1927"/>
                <a:gd name="T65" fmla="*/ 133 h 1348"/>
                <a:gd name="T66" fmla="*/ 598 w 1927"/>
                <a:gd name="T67" fmla="*/ 229 h 1348"/>
                <a:gd name="T68" fmla="*/ 582 w 1927"/>
                <a:gd name="T69" fmla="*/ 279 h 1348"/>
                <a:gd name="T70" fmla="*/ 558 w 1927"/>
                <a:gd name="T71" fmla="*/ 314 h 1348"/>
                <a:gd name="T72" fmla="*/ 539 w 1927"/>
                <a:gd name="T73" fmla="*/ 335 h 1348"/>
                <a:gd name="T74" fmla="*/ 515 w 1927"/>
                <a:gd name="T75" fmla="*/ 355 h 1348"/>
                <a:gd name="T76" fmla="*/ 475 w 1927"/>
                <a:gd name="T77" fmla="*/ 381 h 1348"/>
                <a:gd name="T78" fmla="*/ 437 w 1927"/>
                <a:gd name="T79" fmla="*/ 399 h 1348"/>
                <a:gd name="T80" fmla="*/ 412 w 1927"/>
                <a:gd name="T81" fmla="*/ 408 h 1348"/>
                <a:gd name="T82" fmla="*/ 377 w 1927"/>
                <a:gd name="T83" fmla="*/ 418 h 1348"/>
                <a:gd name="T84" fmla="*/ 339 w 1927"/>
                <a:gd name="T85" fmla="*/ 425 h 1348"/>
                <a:gd name="T86" fmla="*/ 218 w 1927"/>
                <a:gd name="T87" fmla="*/ 428 h 1348"/>
                <a:gd name="T88" fmla="*/ 153 w 1927"/>
                <a:gd name="T89" fmla="*/ 420 h 1348"/>
                <a:gd name="T90" fmla="*/ 82 w 1927"/>
                <a:gd name="T91" fmla="*/ 409 h 1348"/>
                <a:gd name="T92" fmla="*/ 24 w 1927"/>
                <a:gd name="T93" fmla="*/ 399 h 1348"/>
                <a:gd name="T94" fmla="*/ 0 w 1927"/>
                <a:gd name="T95" fmla="*/ 395 h 13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927" h="1348">
                  <a:moveTo>
                    <a:pt x="0" y="1184"/>
                  </a:moveTo>
                  <a:lnTo>
                    <a:pt x="24" y="1194"/>
                  </a:lnTo>
                  <a:lnTo>
                    <a:pt x="54" y="1205"/>
                  </a:lnTo>
                  <a:lnTo>
                    <a:pt x="94" y="1221"/>
                  </a:lnTo>
                  <a:lnTo>
                    <a:pt x="144" y="1238"/>
                  </a:lnTo>
                  <a:lnTo>
                    <a:pt x="172" y="1246"/>
                  </a:lnTo>
                  <a:lnTo>
                    <a:pt x="202" y="1255"/>
                  </a:lnTo>
                  <a:lnTo>
                    <a:pt x="234" y="1265"/>
                  </a:lnTo>
                  <a:lnTo>
                    <a:pt x="268" y="1275"/>
                  </a:lnTo>
                  <a:lnTo>
                    <a:pt x="304" y="1285"/>
                  </a:lnTo>
                  <a:lnTo>
                    <a:pt x="341" y="1293"/>
                  </a:lnTo>
                  <a:lnTo>
                    <a:pt x="421" y="1311"/>
                  </a:lnTo>
                  <a:lnTo>
                    <a:pt x="505" y="1326"/>
                  </a:lnTo>
                  <a:lnTo>
                    <a:pt x="595" y="1339"/>
                  </a:lnTo>
                  <a:lnTo>
                    <a:pt x="687" y="1346"/>
                  </a:lnTo>
                  <a:lnTo>
                    <a:pt x="881" y="1348"/>
                  </a:lnTo>
                  <a:lnTo>
                    <a:pt x="1080" y="1323"/>
                  </a:lnTo>
                  <a:lnTo>
                    <a:pt x="1129" y="1313"/>
                  </a:lnTo>
                  <a:lnTo>
                    <a:pt x="1179" y="1301"/>
                  </a:lnTo>
                  <a:lnTo>
                    <a:pt x="1226" y="1288"/>
                  </a:lnTo>
                  <a:lnTo>
                    <a:pt x="1275" y="1274"/>
                  </a:lnTo>
                  <a:lnTo>
                    <a:pt x="1322" y="1258"/>
                  </a:lnTo>
                  <a:lnTo>
                    <a:pt x="1368" y="1241"/>
                  </a:lnTo>
                  <a:lnTo>
                    <a:pt x="1412" y="1222"/>
                  </a:lnTo>
                  <a:lnTo>
                    <a:pt x="1456" y="1204"/>
                  </a:lnTo>
                  <a:lnTo>
                    <a:pt x="1539" y="1161"/>
                  </a:lnTo>
                  <a:lnTo>
                    <a:pt x="1616" y="1115"/>
                  </a:lnTo>
                  <a:lnTo>
                    <a:pt x="1687" y="1065"/>
                  </a:lnTo>
                  <a:lnTo>
                    <a:pt x="1750" y="1011"/>
                  </a:lnTo>
                  <a:lnTo>
                    <a:pt x="1805" y="953"/>
                  </a:lnTo>
                  <a:lnTo>
                    <a:pt x="1851" y="891"/>
                  </a:lnTo>
                  <a:lnTo>
                    <a:pt x="1911" y="759"/>
                  </a:lnTo>
                  <a:lnTo>
                    <a:pt x="1927" y="615"/>
                  </a:lnTo>
                  <a:lnTo>
                    <a:pt x="1914" y="538"/>
                  </a:lnTo>
                  <a:lnTo>
                    <a:pt x="1888" y="459"/>
                  </a:lnTo>
                  <a:lnTo>
                    <a:pt x="1850" y="385"/>
                  </a:lnTo>
                  <a:lnTo>
                    <a:pt x="1828" y="349"/>
                  </a:lnTo>
                  <a:lnTo>
                    <a:pt x="1804" y="318"/>
                  </a:lnTo>
                  <a:lnTo>
                    <a:pt x="1778" y="288"/>
                  </a:lnTo>
                  <a:lnTo>
                    <a:pt x="1750" y="259"/>
                  </a:lnTo>
                  <a:lnTo>
                    <a:pt x="1693" y="208"/>
                  </a:lnTo>
                  <a:lnTo>
                    <a:pt x="1630" y="164"/>
                  </a:lnTo>
                  <a:lnTo>
                    <a:pt x="1566" y="127"/>
                  </a:lnTo>
                  <a:lnTo>
                    <a:pt x="1533" y="111"/>
                  </a:lnTo>
                  <a:lnTo>
                    <a:pt x="1500" y="97"/>
                  </a:lnTo>
                  <a:lnTo>
                    <a:pt x="1467" y="83"/>
                  </a:lnTo>
                  <a:lnTo>
                    <a:pt x="1436" y="70"/>
                  </a:lnTo>
                  <a:lnTo>
                    <a:pt x="1405" y="60"/>
                  </a:lnTo>
                  <a:lnTo>
                    <a:pt x="1373" y="50"/>
                  </a:lnTo>
                  <a:lnTo>
                    <a:pt x="1313" y="33"/>
                  </a:lnTo>
                  <a:lnTo>
                    <a:pt x="1259" y="21"/>
                  </a:lnTo>
                  <a:lnTo>
                    <a:pt x="1212" y="11"/>
                  </a:lnTo>
                  <a:lnTo>
                    <a:pt x="1118" y="0"/>
                  </a:lnTo>
                  <a:lnTo>
                    <a:pt x="1144" y="7"/>
                  </a:lnTo>
                  <a:lnTo>
                    <a:pt x="1174" y="17"/>
                  </a:lnTo>
                  <a:lnTo>
                    <a:pt x="1212" y="30"/>
                  </a:lnTo>
                  <a:lnTo>
                    <a:pt x="1259" y="48"/>
                  </a:lnTo>
                  <a:lnTo>
                    <a:pt x="1283" y="58"/>
                  </a:lnTo>
                  <a:lnTo>
                    <a:pt x="1312" y="70"/>
                  </a:lnTo>
                  <a:lnTo>
                    <a:pt x="1428" y="125"/>
                  </a:lnTo>
                  <a:lnTo>
                    <a:pt x="1486" y="160"/>
                  </a:lnTo>
                  <a:lnTo>
                    <a:pt x="1546" y="198"/>
                  </a:lnTo>
                  <a:lnTo>
                    <a:pt x="1602" y="241"/>
                  </a:lnTo>
                  <a:lnTo>
                    <a:pt x="1654" y="289"/>
                  </a:lnTo>
                  <a:lnTo>
                    <a:pt x="1701" y="341"/>
                  </a:lnTo>
                  <a:lnTo>
                    <a:pt x="1740" y="398"/>
                  </a:lnTo>
                  <a:lnTo>
                    <a:pt x="1790" y="526"/>
                  </a:lnTo>
                  <a:lnTo>
                    <a:pt x="1794" y="686"/>
                  </a:lnTo>
                  <a:lnTo>
                    <a:pt x="1776" y="763"/>
                  </a:lnTo>
                  <a:lnTo>
                    <a:pt x="1746" y="836"/>
                  </a:lnTo>
                  <a:lnTo>
                    <a:pt x="1701" y="906"/>
                  </a:lnTo>
                  <a:lnTo>
                    <a:pt x="1676" y="940"/>
                  </a:lnTo>
                  <a:lnTo>
                    <a:pt x="1647" y="973"/>
                  </a:lnTo>
                  <a:lnTo>
                    <a:pt x="1617" y="1004"/>
                  </a:lnTo>
                  <a:lnTo>
                    <a:pt x="1583" y="1034"/>
                  </a:lnTo>
                  <a:lnTo>
                    <a:pt x="1547" y="1062"/>
                  </a:lnTo>
                  <a:lnTo>
                    <a:pt x="1509" y="1090"/>
                  </a:lnTo>
                  <a:lnTo>
                    <a:pt x="1426" y="1141"/>
                  </a:lnTo>
                  <a:lnTo>
                    <a:pt x="1335" y="1184"/>
                  </a:lnTo>
                  <a:lnTo>
                    <a:pt x="1311" y="1194"/>
                  </a:lnTo>
                  <a:lnTo>
                    <a:pt x="1286" y="1204"/>
                  </a:lnTo>
                  <a:lnTo>
                    <a:pt x="1236" y="1221"/>
                  </a:lnTo>
                  <a:lnTo>
                    <a:pt x="1184" y="1238"/>
                  </a:lnTo>
                  <a:lnTo>
                    <a:pt x="1131" y="1251"/>
                  </a:lnTo>
                  <a:lnTo>
                    <a:pt x="1074" y="1264"/>
                  </a:lnTo>
                  <a:lnTo>
                    <a:pt x="1018" y="1272"/>
                  </a:lnTo>
                  <a:lnTo>
                    <a:pt x="901" y="1285"/>
                  </a:lnTo>
                  <a:lnTo>
                    <a:pt x="653" y="1283"/>
                  </a:lnTo>
                  <a:lnTo>
                    <a:pt x="562" y="1274"/>
                  </a:lnTo>
                  <a:lnTo>
                    <a:pt x="458" y="1259"/>
                  </a:lnTo>
                  <a:lnTo>
                    <a:pt x="351" y="1244"/>
                  </a:lnTo>
                  <a:lnTo>
                    <a:pt x="245" y="1226"/>
                  </a:lnTo>
                  <a:lnTo>
                    <a:pt x="148" y="1209"/>
                  </a:lnTo>
                  <a:lnTo>
                    <a:pt x="71" y="1196"/>
                  </a:lnTo>
                  <a:lnTo>
                    <a:pt x="0" y="1184"/>
                  </a:lnTo>
                  <a:close/>
                </a:path>
              </a:pathLst>
            </a:custGeom>
            <a:solidFill>
              <a:srgbClr val="FF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0" name="Freeform 25"/>
            <p:cNvSpPr>
              <a:spLocks/>
            </p:cNvSpPr>
            <p:nvPr/>
          </p:nvSpPr>
          <p:spPr bwMode="auto">
            <a:xfrm>
              <a:off x="4113" y="2013"/>
              <a:ext cx="459" cy="229"/>
            </a:xfrm>
            <a:custGeom>
              <a:avLst/>
              <a:gdLst>
                <a:gd name="T0" fmla="*/ 364 w 1378"/>
                <a:gd name="T1" fmla="*/ 0 h 686"/>
                <a:gd name="T2" fmla="*/ 11 w 1378"/>
                <a:gd name="T3" fmla="*/ 74 h 686"/>
                <a:gd name="T4" fmla="*/ 2 w 1378"/>
                <a:gd name="T5" fmla="*/ 97 h 686"/>
                <a:gd name="T6" fmla="*/ 0 w 1378"/>
                <a:gd name="T7" fmla="*/ 116 h 686"/>
                <a:gd name="T8" fmla="*/ 0 w 1378"/>
                <a:gd name="T9" fmla="*/ 142 h 686"/>
                <a:gd name="T10" fmla="*/ 12 w 1378"/>
                <a:gd name="T11" fmla="*/ 166 h 686"/>
                <a:gd name="T12" fmla="*/ 30 w 1378"/>
                <a:gd name="T13" fmla="*/ 186 h 686"/>
                <a:gd name="T14" fmla="*/ 63 w 1378"/>
                <a:gd name="T15" fmla="*/ 197 h 686"/>
                <a:gd name="T16" fmla="*/ 87 w 1378"/>
                <a:gd name="T17" fmla="*/ 206 h 686"/>
                <a:gd name="T18" fmla="*/ 106 w 1378"/>
                <a:gd name="T19" fmla="*/ 211 h 686"/>
                <a:gd name="T20" fmla="*/ 120 w 1378"/>
                <a:gd name="T21" fmla="*/ 216 h 686"/>
                <a:gd name="T22" fmla="*/ 132 w 1378"/>
                <a:gd name="T23" fmla="*/ 220 h 686"/>
                <a:gd name="T24" fmla="*/ 145 w 1378"/>
                <a:gd name="T25" fmla="*/ 225 h 686"/>
                <a:gd name="T26" fmla="*/ 155 w 1378"/>
                <a:gd name="T27" fmla="*/ 229 h 686"/>
                <a:gd name="T28" fmla="*/ 173 w 1378"/>
                <a:gd name="T29" fmla="*/ 223 h 686"/>
                <a:gd name="T30" fmla="*/ 433 w 1378"/>
                <a:gd name="T31" fmla="*/ 83 h 686"/>
                <a:gd name="T32" fmla="*/ 459 w 1378"/>
                <a:gd name="T33" fmla="*/ 60 h 686"/>
                <a:gd name="T34" fmla="*/ 447 w 1378"/>
                <a:gd name="T35" fmla="*/ 40 h 686"/>
                <a:gd name="T36" fmla="*/ 435 w 1378"/>
                <a:gd name="T37" fmla="*/ 26 h 686"/>
                <a:gd name="T38" fmla="*/ 423 w 1378"/>
                <a:gd name="T39" fmla="*/ 18 h 686"/>
                <a:gd name="T40" fmla="*/ 411 w 1378"/>
                <a:gd name="T41" fmla="*/ 11 h 686"/>
                <a:gd name="T42" fmla="*/ 393 w 1378"/>
                <a:gd name="T43" fmla="*/ 7 h 686"/>
                <a:gd name="T44" fmla="*/ 382 w 1378"/>
                <a:gd name="T45" fmla="*/ 3 h 686"/>
                <a:gd name="T46" fmla="*/ 372 w 1378"/>
                <a:gd name="T47" fmla="*/ 1 h 686"/>
                <a:gd name="T48" fmla="*/ 364 w 1378"/>
                <a:gd name="T49" fmla="*/ 0 h 686"/>
                <a:gd name="T50" fmla="*/ 364 w 1378"/>
                <a:gd name="T51" fmla="*/ 0 h 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78" h="686">
                  <a:moveTo>
                    <a:pt x="1092" y="0"/>
                  </a:moveTo>
                  <a:lnTo>
                    <a:pt x="33" y="222"/>
                  </a:lnTo>
                  <a:lnTo>
                    <a:pt x="7" y="292"/>
                  </a:lnTo>
                  <a:lnTo>
                    <a:pt x="0" y="348"/>
                  </a:lnTo>
                  <a:lnTo>
                    <a:pt x="0" y="425"/>
                  </a:lnTo>
                  <a:lnTo>
                    <a:pt x="36" y="496"/>
                  </a:lnTo>
                  <a:lnTo>
                    <a:pt x="91" y="556"/>
                  </a:lnTo>
                  <a:lnTo>
                    <a:pt x="190" y="589"/>
                  </a:lnTo>
                  <a:lnTo>
                    <a:pt x="262" y="617"/>
                  </a:lnTo>
                  <a:lnTo>
                    <a:pt x="317" y="632"/>
                  </a:lnTo>
                  <a:lnTo>
                    <a:pt x="361" y="647"/>
                  </a:lnTo>
                  <a:lnTo>
                    <a:pt x="396" y="659"/>
                  </a:lnTo>
                  <a:lnTo>
                    <a:pt x="434" y="674"/>
                  </a:lnTo>
                  <a:lnTo>
                    <a:pt x="465" y="686"/>
                  </a:lnTo>
                  <a:lnTo>
                    <a:pt x="519" y="667"/>
                  </a:lnTo>
                  <a:lnTo>
                    <a:pt x="1301" y="248"/>
                  </a:lnTo>
                  <a:lnTo>
                    <a:pt x="1378" y="181"/>
                  </a:lnTo>
                  <a:lnTo>
                    <a:pt x="1342" y="121"/>
                  </a:lnTo>
                  <a:lnTo>
                    <a:pt x="1306" y="78"/>
                  </a:lnTo>
                  <a:lnTo>
                    <a:pt x="1271" y="55"/>
                  </a:lnTo>
                  <a:lnTo>
                    <a:pt x="1235" y="33"/>
                  </a:lnTo>
                  <a:lnTo>
                    <a:pt x="1181" y="20"/>
                  </a:lnTo>
                  <a:lnTo>
                    <a:pt x="1147" y="10"/>
                  </a:lnTo>
                  <a:lnTo>
                    <a:pt x="1118" y="4"/>
                  </a:lnTo>
                  <a:lnTo>
                    <a:pt x="1092" y="0"/>
                  </a:lnTo>
                  <a:close/>
                </a:path>
              </a:pathLst>
            </a:custGeom>
            <a:solidFill>
              <a:srgbClr val="7568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1" name="Freeform 26"/>
            <p:cNvSpPr>
              <a:spLocks/>
            </p:cNvSpPr>
            <p:nvPr/>
          </p:nvSpPr>
          <p:spPr bwMode="auto">
            <a:xfrm>
              <a:off x="4160" y="2080"/>
              <a:ext cx="186" cy="120"/>
            </a:xfrm>
            <a:custGeom>
              <a:avLst/>
              <a:gdLst>
                <a:gd name="T0" fmla="*/ 106 w 560"/>
                <a:gd name="T1" fmla="*/ 120 h 359"/>
                <a:gd name="T2" fmla="*/ 86 w 560"/>
                <a:gd name="T3" fmla="*/ 120 h 359"/>
                <a:gd name="T4" fmla="*/ 67 w 560"/>
                <a:gd name="T5" fmla="*/ 118 h 359"/>
                <a:gd name="T6" fmla="*/ 49 w 560"/>
                <a:gd name="T7" fmla="*/ 113 h 359"/>
                <a:gd name="T8" fmla="*/ 33 w 560"/>
                <a:gd name="T9" fmla="*/ 106 h 359"/>
                <a:gd name="T10" fmla="*/ 19 w 560"/>
                <a:gd name="T11" fmla="*/ 97 h 359"/>
                <a:gd name="T12" fmla="*/ 9 w 560"/>
                <a:gd name="T13" fmla="*/ 86 h 359"/>
                <a:gd name="T14" fmla="*/ 2 w 560"/>
                <a:gd name="T15" fmla="*/ 74 h 359"/>
                <a:gd name="T16" fmla="*/ 0 w 560"/>
                <a:gd name="T17" fmla="*/ 62 h 359"/>
                <a:gd name="T18" fmla="*/ 1 w 560"/>
                <a:gd name="T19" fmla="*/ 49 h 359"/>
                <a:gd name="T20" fmla="*/ 7 w 560"/>
                <a:gd name="T21" fmla="*/ 37 h 359"/>
                <a:gd name="T22" fmla="*/ 16 w 560"/>
                <a:gd name="T23" fmla="*/ 27 h 359"/>
                <a:gd name="T24" fmla="*/ 28 w 560"/>
                <a:gd name="T25" fmla="*/ 17 h 359"/>
                <a:gd name="T26" fmla="*/ 44 w 560"/>
                <a:gd name="T27" fmla="*/ 9 h 359"/>
                <a:gd name="T28" fmla="*/ 61 w 560"/>
                <a:gd name="T29" fmla="*/ 4 h 359"/>
                <a:gd name="T30" fmla="*/ 80 w 560"/>
                <a:gd name="T31" fmla="*/ 0 h 359"/>
                <a:gd name="T32" fmla="*/ 99 w 560"/>
                <a:gd name="T33" fmla="*/ 0 h 359"/>
                <a:gd name="T34" fmla="*/ 119 w 560"/>
                <a:gd name="T35" fmla="*/ 2 h 359"/>
                <a:gd name="T36" fmla="*/ 137 w 560"/>
                <a:gd name="T37" fmla="*/ 7 h 359"/>
                <a:gd name="T38" fmla="*/ 153 w 560"/>
                <a:gd name="T39" fmla="*/ 14 h 359"/>
                <a:gd name="T40" fmla="*/ 167 w 560"/>
                <a:gd name="T41" fmla="*/ 23 h 359"/>
                <a:gd name="T42" fmla="*/ 177 w 560"/>
                <a:gd name="T43" fmla="*/ 34 h 359"/>
                <a:gd name="T44" fmla="*/ 183 w 560"/>
                <a:gd name="T45" fmla="*/ 46 h 359"/>
                <a:gd name="T46" fmla="*/ 186 w 560"/>
                <a:gd name="T47" fmla="*/ 58 h 359"/>
                <a:gd name="T48" fmla="*/ 185 w 560"/>
                <a:gd name="T49" fmla="*/ 71 h 359"/>
                <a:gd name="T50" fmla="*/ 179 w 560"/>
                <a:gd name="T51" fmla="*/ 83 h 359"/>
                <a:gd name="T52" fmla="*/ 170 w 560"/>
                <a:gd name="T53" fmla="*/ 93 h 359"/>
                <a:gd name="T54" fmla="*/ 158 w 560"/>
                <a:gd name="T55" fmla="*/ 103 h 359"/>
                <a:gd name="T56" fmla="*/ 142 w 560"/>
                <a:gd name="T57" fmla="*/ 111 h 359"/>
                <a:gd name="T58" fmla="*/ 125 w 560"/>
                <a:gd name="T59" fmla="*/ 117 h 359"/>
                <a:gd name="T60" fmla="*/ 106 w 560"/>
                <a:gd name="T61" fmla="*/ 120 h 359"/>
                <a:gd name="T62" fmla="*/ 106 w 560"/>
                <a:gd name="T63" fmla="*/ 120 h 3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60" h="359">
                  <a:moveTo>
                    <a:pt x="318" y="358"/>
                  </a:moveTo>
                  <a:lnTo>
                    <a:pt x="259" y="359"/>
                  </a:lnTo>
                  <a:lnTo>
                    <a:pt x="201" y="352"/>
                  </a:lnTo>
                  <a:lnTo>
                    <a:pt x="148" y="338"/>
                  </a:lnTo>
                  <a:lnTo>
                    <a:pt x="100" y="316"/>
                  </a:lnTo>
                  <a:lnTo>
                    <a:pt x="58" y="291"/>
                  </a:lnTo>
                  <a:lnTo>
                    <a:pt x="27" y="258"/>
                  </a:lnTo>
                  <a:lnTo>
                    <a:pt x="7" y="222"/>
                  </a:lnTo>
                  <a:lnTo>
                    <a:pt x="0" y="185"/>
                  </a:lnTo>
                  <a:lnTo>
                    <a:pt x="3" y="148"/>
                  </a:lnTo>
                  <a:lnTo>
                    <a:pt x="20" y="112"/>
                  </a:lnTo>
                  <a:lnTo>
                    <a:pt x="47" y="80"/>
                  </a:lnTo>
                  <a:lnTo>
                    <a:pt x="85" y="50"/>
                  </a:lnTo>
                  <a:lnTo>
                    <a:pt x="132" y="27"/>
                  </a:lnTo>
                  <a:lnTo>
                    <a:pt x="184" y="11"/>
                  </a:lnTo>
                  <a:lnTo>
                    <a:pt x="241" y="1"/>
                  </a:lnTo>
                  <a:lnTo>
                    <a:pt x="299" y="0"/>
                  </a:lnTo>
                  <a:lnTo>
                    <a:pt x="358" y="7"/>
                  </a:lnTo>
                  <a:lnTo>
                    <a:pt x="412" y="21"/>
                  </a:lnTo>
                  <a:lnTo>
                    <a:pt x="460" y="43"/>
                  </a:lnTo>
                  <a:lnTo>
                    <a:pt x="502" y="70"/>
                  </a:lnTo>
                  <a:lnTo>
                    <a:pt x="532" y="101"/>
                  </a:lnTo>
                  <a:lnTo>
                    <a:pt x="552" y="137"/>
                  </a:lnTo>
                  <a:lnTo>
                    <a:pt x="560" y="174"/>
                  </a:lnTo>
                  <a:lnTo>
                    <a:pt x="556" y="211"/>
                  </a:lnTo>
                  <a:lnTo>
                    <a:pt x="540" y="248"/>
                  </a:lnTo>
                  <a:lnTo>
                    <a:pt x="512" y="279"/>
                  </a:lnTo>
                  <a:lnTo>
                    <a:pt x="475" y="309"/>
                  </a:lnTo>
                  <a:lnTo>
                    <a:pt x="428" y="332"/>
                  </a:lnTo>
                  <a:lnTo>
                    <a:pt x="375" y="349"/>
                  </a:lnTo>
                  <a:lnTo>
                    <a:pt x="318" y="358"/>
                  </a:lnTo>
                  <a:close/>
                </a:path>
              </a:pathLst>
            </a:custGeom>
            <a:solidFill>
              <a:srgbClr val="D1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2" name="Freeform 27"/>
            <p:cNvSpPr>
              <a:spLocks/>
            </p:cNvSpPr>
            <p:nvPr/>
          </p:nvSpPr>
          <p:spPr bwMode="auto">
            <a:xfrm>
              <a:off x="4129" y="2069"/>
              <a:ext cx="443" cy="178"/>
            </a:xfrm>
            <a:custGeom>
              <a:avLst/>
              <a:gdLst>
                <a:gd name="T0" fmla="*/ 0 w 1330"/>
                <a:gd name="T1" fmla="*/ 114 h 532"/>
                <a:gd name="T2" fmla="*/ 25 w 1330"/>
                <a:gd name="T3" fmla="*/ 130 h 532"/>
                <a:gd name="T4" fmla="*/ 106 w 1330"/>
                <a:gd name="T5" fmla="*/ 156 h 532"/>
                <a:gd name="T6" fmla="*/ 144 w 1330"/>
                <a:gd name="T7" fmla="*/ 167 h 532"/>
                <a:gd name="T8" fmla="*/ 419 w 1330"/>
                <a:gd name="T9" fmla="*/ 25 h 532"/>
                <a:gd name="T10" fmla="*/ 434 w 1330"/>
                <a:gd name="T11" fmla="*/ 13 h 532"/>
                <a:gd name="T12" fmla="*/ 437 w 1330"/>
                <a:gd name="T13" fmla="*/ 0 h 532"/>
                <a:gd name="T14" fmla="*/ 443 w 1330"/>
                <a:gd name="T15" fmla="*/ 16 h 532"/>
                <a:gd name="T16" fmla="*/ 419 w 1330"/>
                <a:gd name="T17" fmla="*/ 38 h 532"/>
                <a:gd name="T18" fmla="*/ 147 w 1330"/>
                <a:gd name="T19" fmla="*/ 178 h 532"/>
                <a:gd name="T20" fmla="*/ 18 w 1330"/>
                <a:gd name="T21" fmla="*/ 140 h 532"/>
                <a:gd name="T22" fmla="*/ 0 w 1330"/>
                <a:gd name="T23" fmla="*/ 114 h 532"/>
                <a:gd name="T24" fmla="*/ 0 w 1330"/>
                <a:gd name="T25" fmla="*/ 114 h 5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30" h="532">
                  <a:moveTo>
                    <a:pt x="0" y="342"/>
                  </a:moveTo>
                  <a:lnTo>
                    <a:pt x="76" y="389"/>
                  </a:lnTo>
                  <a:lnTo>
                    <a:pt x="319" y="466"/>
                  </a:lnTo>
                  <a:lnTo>
                    <a:pt x="431" y="499"/>
                  </a:lnTo>
                  <a:lnTo>
                    <a:pt x="1258" y="74"/>
                  </a:lnTo>
                  <a:lnTo>
                    <a:pt x="1303" y="40"/>
                  </a:lnTo>
                  <a:lnTo>
                    <a:pt x="1313" y="0"/>
                  </a:lnTo>
                  <a:lnTo>
                    <a:pt x="1330" y="47"/>
                  </a:lnTo>
                  <a:lnTo>
                    <a:pt x="1258" y="113"/>
                  </a:lnTo>
                  <a:lnTo>
                    <a:pt x="441" y="532"/>
                  </a:lnTo>
                  <a:lnTo>
                    <a:pt x="55" y="418"/>
                  </a:lnTo>
                  <a:lnTo>
                    <a:pt x="0" y="3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3" name="Freeform 28"/>
            <p:cNvSpPr>
              <a:spLocks/>
            </p:cNvSpPr>
            <p:nvPr/>
          </p:nvSpPr>
          <p:spPr bwMode="auto">
            <a:xfrm>
              <a:off x="4161" y="2083"/>
              <a:ext cx="177" cy="61"/>
            </a:xfrm>
            <a:custGeom>
              <a:avLst/>
              <a:gdLst>
                <a:gd name="T0" fmla="*/ 0 w 531"/>
                <a:gd name="T1" fmla="*/ 61 h 185"/>
                <a:gd name="T2" fmla="*/ 14 w 531"/>
                <a:gd name="T3" fmla="*/ 39 h 185"/>
                <a:gd name="T4" fmla="*/ 35 w 531"/>
                <a:gd name="T5" fmla="*/ 24 h 185"/>
                <a:gd name="T6" fmla="*/ 61 w 531"/>
                <a:gd name="T7" fmla="*/ 14 h 185"/>
                <a:gd name="T8" fmla="*/ 91 w 531"/>
                <a:gd name="T9" fmla="*/ 8 h 185"/>
                <a:gd name="T10" fmla="*/ 129 w 531"/>
                <a:gd name="T11" fmla="*/ 11 h 185"/>
                <a:gd name="T12" fmla="*/ 152 w 531"/>
                <a:gd name="T13" fmla="*/ 21 h 185"/>
                <a:gd name="T14" fmla="*/ 177 w 531"/>
                <a:gd name="T15" fmla="*/ 41 h 185"/>
                <a:gd name="T16" fmla="*/ 161 w 531"/>
                <a:gd name="T17" fmla="*/ 17 h 185"/>
                <a:gd name="T18" fmla="*/ 133 w 531"/>
                <a:gd name="T19" fmla="*/ 5 h 185"/>
                <a:gd name="T20" fmla="*/ 95 w 531"/>
                <a:gd name="T21" fmla="*/ 0 h 185"/>
                <a:gd name="T22" fmla="*/ 58 w 531"/>
                <a:gd name="T23" fmla="*/ 4 h 185"/>
                <a:gd name="T24" fmla="*/ 31 w 531"/>
                <a:gd name="T25" fmla="*/ 15 h 185"/>
                <a:gd name="T26" fmla="*/ 12 w 531"/>
                <a:gd name="T27" fmla="*/ 31 h 185"/>
                <a:gd name="T28" fmla="*/ 4 w 531"/>
                <a:gd name="T29" fmla="*/ 43 h 185"/>
                <a:gd name="T30" fmla="*/ 0 w 531"/>
                <a:gd name="T31" fmla="*/ 61 h 185"/>
                <a:gd name="T32" fmla="*/ 0 w 531"/>
                <a:gd name="T33" fmla="*/ 61 h 1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1" h="185">
                  <a:moveTo>
                    <a:pt x="0" y="185"/>
                  </a:moveTo>
                  <a:lnTo>
                    <a:pt x="42" y="117"/>
                  </a:lnTo>
                  <a:lnTo>
                    <a:pt x="106" y="73"/>
                  </a:lnTo>
                  <a:lnTo>
                    <a:pt x="183" y="43"/>
                  </a:lnTo>
                  <a:lnTo>
                    <a:pt x="273" y="24"/>
                  </a:lnTo>
                  <a:lnTo>
                    <a:pt x="386" y="33"/>
                  </a:lnTo>
                  <a:lnTo>
                    <a:pt x="457" y="63"/>
                  </a:lnTo>
                  <a:lnTo>
                    <a:pt x="531" y="124"/>
                  </a:lnTo>
                  <a:lnTo>
                    <a:pt x="484" y="51"/>
                  </a:lnTo>
                  <a:lnTo>
                    <a:pt x="398" y="14"/>
                  </a:lnTo>
                  <a:lnTo>
                    <a:pt x="284" y="0"/>
                  </a:lnTo>
                  <a:lnTo>
                    <a:pt x="173" y="13"/>
                  </a:lnTo>
                  <a:lnTo>
                    <a:pt x="93" y="44"/>
                  </a:lnTo>
                  <a:lnTo>
                    <a:pt x="36" y="93"/>
                  </a:lnTo>
                  <a:lnTo>
                    <a:pt x="12" y="131"/>
                  </a:lnTo>
                  <a:lnTo>
                    <a:pt x="0" y="1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4" name="Freeform 29"/>
            <p:cNvSpPr>
              <a:spLocks/>
            </p:cNvSpPr>
            <p:nvPr/>
          </p:nvSpPr>
          <p:spPr bwMode="auto">
            <a:xfrm>
              <a:off x="3795" y="1841"/>
              <a:ext cx="868" cy="392"/>
            </a:xfrm>
            <a:custGeom>
              <a:avLst/>
              <a:gdLst>
                <a:gd name="T0" fmla="*/ 0 w 2604"/>
                <a:gd name="T1" fmla="*/ 75 h 1177"/>
                <a:gd name="T2" fmla="*/ 88 w 2604"/>
                <a:gd name="T3" fmla="*/ 43 h 1177"/>
                <a:gd name="T4" fmla="*/ 187 w 2604"/>
                <a:gd name="T5" fmla="*/ 21 h 1177"/>
                <a:gd name="T6" fmla="*/ 287 w 2604"/>
                <a:gd name="T7" fmla="*/ 13 h 1177"/>
                <a:gd name="T8" fmla="*/ 390 w 2604"/>
                <a:gd name="T9" fmla="*/ 16 h 1177"/>
                <a:gd name="T10" fmla="*/ 490 w 2604"/>
                <a:gd name="T11" fmla="*/ 30 h 1177"/>
                <a:gd name="T12" fmla="*/ 568 w 2604"/>
                <a:gd name="T13" fmla="*/ 50 h 1177"/>
                <a:gd name="T14" fmla="*/ 635 w 2604"/>
                <a:gd name="T15" fmla="*/ 76 h 1177"/>
                <a:gd name="T16" fmla="*/ 707 w 2604"/>
                <a:gd name="T17" fmla="*/ 116 h 1177"/>
                <a:gd name="T18" fmla="*/ 774 w 2604"/>
                <a:gd name="T19" fmla="*/ 174 h 1177"/>
                <a:gd name="T20" fmla="*/ 825 w 2604"/>
                <a:gd name="T21" fmla="*/ 238 h 1177"/>
                <a:gd name="T22" fmla="*/ 848 w 2604"/>
                <a:gd name="T23" fmla="*/ 295 h 1177"/>
                <a:gd name="T24" fmla="*/ 856 w 2604"/>
                <a:gd name="T25" fmla="*/ 346 h 1177"/>
                <a:gd name="T26" fmla="*/ 856 w 2604"/>
                <a:gd name="T27" fmla="*/ 392 h 1177"/>
                <a:gd name="T28" fmla="*/ 868 w 2604"/>
                <a:gd name="T29" fmla="*/ 338 h 1177"/>
                <a:gd name="T30" fmla="*/ 865 w 2604"/>
                <a:gd name="T31" fmla="*/ 278 h 1177"/>
                <a:gd name="T32" fmla="*/ 826 w 2604"/>
                <a:gd name="T33" fmla="*/ 206 h 1177"/>
                <a:gd name="T34" fmla="*/ 780 w 2604"/>
                <a:gd name="T35" fmla="*/ 149 h 1177"/>
                <a:gd name="T36" fmla="*/ 700 w 2604"/>
                <a:gd name="T37" fmla="*/ 92 h 1177"/>
                <a:gd name="T38" fmla="*/ 623 w 2604"/>
                <a:gd name="T39" fmla="*/ 51 h 1177"/>
                <a:gd name="T40" fmla="*/ 531 w 2604"/>
                <a:gd name="T41" fmla="*/ 23 h 1177"/>
                <a:gd name="T42" fmla="*/ 432 w 2604"/>
                <a:gd name="T43" fmla="*/ 5 h 1177"/>
                <a:gd name="T44" fmla="*/ 347 w 2604"/>
                <a:gd name="T45" fmla="*/ 0 h 1177"/>
                <a:gd name="T46" fmla="*/ 258 w 2604"/>
                <a:gd name="T47" fmla="*/ 4 h 1177"/>
                <a:gd name="T48" fmla="*/ 157 w 2604"/>
                <a:gd name="T49" fmla="*/ 13 h 1177"/>
                <a:gd name="T50" fmla="*/ 42 w 2604"/>
                <a:gd name="T51" fmla="*/ 43 h 1177"/>
                <a:gd name="T52" fmla="*/ 0 w 2604"/>
                <a:gd name="T53" fmla="*/ 75 h 1177"/>
                <a:gd name="T54" fmla="*/ 0 w 2604"/>
                <a:gd name="T55" fmla="*/ 75 h 11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604" h="1177">
                  <a:moveTo>
                    <a:pt x="0" y="224"/>
                  </a:moveTo>
                  <a:lnTo>
                    <a:pt x="264" y="130"/>
                  </a:lnTo>
                  <a:lnTo>
                    <a:pt x="560" y="62"/>
                  </a:lnTo>
                  <a:lnTo>
                    <a:pt x="860" y="39"/>
                  </a:lnTo>
                  <a:lnTo>
                    <a:pt x="1171" y="47"/>
                  </a:lnTo>
                  <a:lnTo>
                    <a:pt x="1470" y="89"/>
                  </a:lnTo>
                  <a:lnTo>
                    <a:pt x="1703" y="150"/>
                  </a:lnTo>
                  <a:lnTo>
                    <a:pt x="1905" y="227"/>
                  </a:lnTo>
                  <a:lnTo>
                    <a:pt x="2122" y="348"/>
                  </a:lnTo>
                  <a:lnTo>
                    <a:pt x="2322" y="521"/>
                  </a:lnTo>
                  <a:lnTo>
                    <a:pt x="2474" y="714"/>
                  </a:lnTo>
                  <a:lnTo>
                    <a:pt x="2544" y="885"/>
                  </a:lnTo>
                  <a:lnTo>
                    <a:pt x="2567" y="1039"/>
                  </a:lnTo>
                  <a:lnTo>
                    <a:pt x="2567" y="1177"/>
                  </a:lnTo>
                  <a:lnTo>
                    <a:pt x="2604" y="1014"/>
                  </a:lnTo>
                  <a:lnTo>
                    <a:pt x="2594" y="835"/>
                  </a:lnTo>
                  <a:lnTo>
                    <a:pt x="2479" y="618"/>
                  </a:lnTo>
                  <a:lnTo>
                    <a:pt x="2340" y="447"/>
                  </a:lnTo>
                  <a:lnTo>
                    <a:pt x="2099" y="276"/>
                  </a:lnTo>
                  <a:lnTo>
                    <a:pt x="1870" y="153"/>
                  </a:lnTo>
                  <a:lnTo>
                    <a:pt x="1592" y="70"/>
                  </a:lnTo>
                  <a:lnTo>
                    <a:pt x="1295" y="15"/>
                  </a:lnTo>
                  <a:lnTo>
                    <a:pt x="1041" y="0"/>
                  </a:lnTo>
                  <a:lnTo>
                    <a:pt x="773" y="12"/>
                  </a:lnTo>
                  <a:lnTo>
                    <a:pt x="472" y="39"/>
                  </a:lnTo>
                  <a:lnTo>
                    <a:pt x="125" y="130"/>
                  </a:lnTo>
                  <a:lnTo>
                    <a:pt x="0" y="2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 name="Freeform 30"/>
            <p:cNvSpPr>
              <a:spLocks/>
            </p:cNvSpPr>
            <p:nvPr/>
          </p:nvSpPr>
          <p:spPr bwMode="auto">
            <a:xfrm>
              <a:off x="3689" y="2495"/>
              <a:ext cx="830" cy="324"/>
            </a:xfrm>
            <a:custGeom>
              <a:avLst/>
              <a:gdLst>
                <a:gd name="T0" fmla="*/ 0 w 2489"/>
                <a:gd name="T1" fmla="*/ 0 h 971"/>
                <a:gd name="T2" fmla="*/ 186 w 2489"/>
                <a:gd name="T3" fmla="*/ 76 h 971"/>
                <a:gd name="T4" fmla="*/ 302 w 2489"/>
                <a:gd name="T5" fmla="*/ 96 h 971"/>
                <a:gd name="T6" fmla="*/ 438 w 2489"/>
                <a:gd name="T7" fmla="*/ 101 h 971"/>
                <a:gd name="T8" fmla="*/ 569 w 2489"/>
                <a:gd name="T9" fmla="*/ 94 h 971"/>
                <a:gd name="T10" fmla="*/ 716 w 2489"/>
                <a:gd name="T11" fmla="*/ 52 h 971"/>
                <a:gd name="T12" fmla="*/ 830 w 2489"/>
                <a:gd name="T13" fmla="*/ 0 h 971"/>
                <a:gd name="T14" fmla="*/ 761 w 2489"/>
                <a:gd name="T15" fmla="*/ 264 h 971"/>
                <a:gd name="T16" fmla="*/ 610 w 2489"/>
                <a:gd name="T17" fmla="*/ 308 h 971"/>
                <a:gd name="T18" fmla="*/ 451 w 2489"/>
                <a:gd name="T19" fmla="*/ 324 h 971"/>
                <a:gd name="T20" fmla="*/ 270 w 2489"/>
                <a:gd name="T21" fmla="*/ 310 h 971"/>
                <a:gd name="T22" fmla="*/ 135 w 2489"/>
                <a:gd name="T23" fmla="*/ 283 h 971"/>
                <a:gd name="T24" fmla="*/ 43 w 2489"/>
                <a:gd name="T25" fmla="*/ 239 h 971"/>
                <a:gd name="T26" fmla="*/ 0 w 2489"/>
                <a:gd name="T27" fmla="*/ 0 h 971"/>
                <a:gd name="T28" fmla="*/ 0 w 2489"/>
                <a:gd name="T29" fmla="*/ 0 h 9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89" h="971">
                  <a:moveTo>
                    <a:pt x="0" y="0"/>
                  </a:moveTo>
                  <a:lnTo>
                    <a:pt x="559" y="228"/>
                  </a:lnTo>
                  <a:lnTo>
                    <a:pt x="907" y="289"/>
                  </a:lnTo>
                  <a:lnTo>
                    <a:pt x="1312" y="304"/>
                  </a:lnTo>
                  <a:lnTo>
                    <a:pt x="1706" y="281"/>
                  </a:lnTo>
                  <a:lnTo>
                    <a:pt x="2148" y="157"/>
                  </a:lnTo>
                  <a:lnTo>
                    <a:pt x="2489" y="0"/>
                  </a:lnTo>
                  <a:lnTo>
                    <a:pt x="2283" y="792"/>
                  </a:lnTo>
                  <a:lnTo>
                    <a:pt x="1830" y="923"/>
                  </a:lnTo>
                  <a:lnTo>
                    <a:pt x="1353" y="971"/>
                  </a:lnTo>
                  <a:lnTo>
                    <a:pt x="810" y="930"/>
                  </a:lnTo>
                  <a:lnTo>
                    <a:pt x="405" y="849"/>
                  </a:lnTo>
                  <a:lnTo>
                    <a:pt x="128" y="717"/>
                  </a:lnTo>
                  <a:lnTo>
                    <a:pt x="0" y="0"/>
                  </a:lnTo>
                  <a:close/>
                </a:path>
              </a:pathLst>
            </a:custGeom>
            <a:solidFill>
              <a:srgbClr val="FFC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 name="Freeform 31"/>
            <p:cNvSpPr>
              <a:spLocks/>
            </p:cNvSpPr>
            <p:nvPr/>
          </p:nvSpPr>
          <p:spPr bwMode="auto">
            <a:xfrm>
              <a:off x="3920" y="2263"/>
              <a:ext cx="795" cy="596"/>
            </a:xfrm>
            <a:custGeom>
              <a:avLst/>
              <a:gdLst>
                <a:gd name="T0" fmla="*/ 490 w 2385"/>
                <a:gd name="T1" fmla="*/ 254 h 1789"/>
                <a:gd name="T2" fmla="*/ 550 w 2385"/>
                <a:gd name="T3" fmla="*/ 230 h 1789"/>
                <a:gd name="T4" fmla="*/ 620 w 2385"/>
                <a:gd name="T5" fmla="*/ 195 h 1789"/>
                <a:gd name="T6" fmla="*/ 699 w 2385"/>
                <a:gd name="T7" fmla="*/ 140 h 1789"/>
                <a:gd name="T8" fmla="*/ 760 w 2385"/>
                <a:gd name="T9" fmla="*/ 71 h 1789"/>
                <a:gd name="T10" fmla="*/ 795 w 2385"/>
                <a:gd name="T11" fmla="*/ 0 h 1789"/>
                <a:gd name="T12" fmla="*/ 651 w 2385"/>
                <a:gd name="T13" fmla="*/ 509 h 1789"/>
                <a:gd name="T14" fmla="*/ 591 w 2385"/>
                <a:gd name="T15" fmla="*/ 543 h 1789"/>
                <a:gd name="T16" fmla="*/ 501 w 2385"/>
                <a:gd name="T17" fmla="*/ 569 h 1789"/>
                <a:gd name="T18" fmla="*/ 393 w 2385"/>
                <a:gd name="T19" fmla="*/ 590 h 1789"/>
                <a:gd name="T20" fmla="*/ 255 w 2385"/>
                <a:gd name="T21" fmla="*/ 596 h 1789"/>
                <a:gd name="T22" fmla="*/ 127 w 2385"/>
                <a:gd name="T23" fmla="*/ 590 h 1789"/>
                <a:gd name="T24" fmla="*/ 0 w 2385"/>
                <a:gd name="T25" fmla="*/ 566 h 1789"/>
                <a:gd name="T26" fmla="*/ 126 w 2385"/>
                <a:gd name="T27" fmla="*/ 579 h 1789"/>
                <a:gd name="T28" fmla="*/ 230 w 2385"/>
                <a:gd name="T29" fmla="*/ 580 h 1789"/>
                <a:gd name="T30" fmla="*/ 342 w 2385"/>
                <a:gd name="T31" fmla="*/ 576 h 1789"/>
                <a:gd name="T32" fmla="*/ 416 w 2385"/>
                <a:gd name="T33" fmla="*/ 566 h 1789"/>
                <a:gd name="T34" fmla="*/ 532 w 2385"/>
                <a:gd name="T35" fmla="*/ 543 h 1789"/>
                <a:gd name="T36" fmla="*/ 604 w 2385"/>
                <a:gd name="T37" fmla="*/ 513 h 1789"/>
                <a:gd name="T38" fmla="*/ 636 w 2385"/>
                <a:gd name="T39" fmla="*/ 486 h 1789"/>
                <a:gd name="T40" fmla="*/ 727 w 2385"/>
                <a:gd name="T41" fmla="*/ 141 h 1789"/>
                <a:gd name="T42" fmla="*/ 651 w 2385"/>
                <a:gd name="T43" fmla="*/ 200 h 1789"/>
                <a:gd name="T44" fmla="*/ 586 w 2385"/>
                <a:gd name="T45" fmla="*/ 229 h 1789"/>
                <a:gd name="T46" fmla="*/ 530 w 2385"/>
                <a:gd name="T47" fmla="*/ 248 h 1789"/>
                <a:gd name="T48" fmla="*/ 490 w 2385"/>
                <a:gd name="T49" fmla="*/ 254 h 1789"/>
                <a:gd name="T50" fmla="*/ 490 w 2385"/>
                <a:gd name="T51" fmla="*/ 254 h 178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385" h="1789">
                  <a:moveTo>
                    <a:pt x="1470" y="761"/>
                  </a:moveTo>
                  <a:lnTo>
                    <a:pt x="1650" y="690"/>
                  </a:lnTo>
                  <a:lnTo>
                    <a:pt x="1860" y="584"/>
                  </a:lnTo>
                  <a:lnTo>
                    <a:pt x="2097" y="419"/>
                  </a:lnTo>
                  <a:lnTo>
                    <a:pt x="2279" y="212"/>
                  </a:lnTo>
                  <a:lnTo>
                    <a:pt x="2385" y="0"/>
                  </a:lnTo>
                  <a:lnTo>
                    <a:pt x="1954" y="1527"/>
                  </a:lnTo>
                  <a:lnTo>
                    <a:pt x="1773" y="1631"/>
                  </a:lnTo>
                  <a:lnTo>
                    <a:pt x="1503" y="1707"/>
                  </a:lnTo>
                  <a:lnTo>
                    <a:pt x="1178" y="1771"/>
                  </a:lnTo>
                  <a:lnTo>
                    <a:pt x="766" y="1789"/>
                  </a:lnTo>
                  <a:lnTo>
                    <a:pt x="382" y="1771"/>
                  </a:lnTo>
                  <a:lnTo>
                    <a:pt x="0" y="1700"/>
                  </a:lnTo>
                  <a:lnTo>
                    <a:pt x="379" y="1737"/>
                  </a:lnTo>
                  <a:lnTo>
                    <a:pt x="690" y="1740"/>
                  </a:lnTo>
                  <a:lnTo>
                    <a:pt x="1027" y="1730"/>
                  </a:lnTo>
                  <a:lnTo>
                    <a:pt x="1248" y="1700"/>
                  </a:lnTo>
                  <a:lnTo>
                    <a:pt x="1597" y="1631"/>
                  </a:lnTo>
                  <a:lnTo>
                    <a:pt x="1811" y="1541"/>
                  </a:lnTo>
                  <a:lnTo>
                    <a:pt x="1908" y="1459"/>
                  </a:lnTo>
                  <a:lnTo>
                    <a:pt x="2182" y="423"/>
                  </a:lnTo>
                  <a:lnTo>
                    <a:pt x="1954" y="600"/>
                  </a:lnTo>
                  <a:lnTo>
                    <a:pt x="1758" y="686"/>
                  </a:lnTo>
                  <a:lnTo>
                    <a:pt x="1590" y="745"/>
                  </a:lnTo>
                  <a:lnTo>
                    <a:pt x="1470" y="7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01" name="Text Box 32"/>
          <p:cNvSpPr txBox="1">
            <a:spLocks noChangeArrowheads="1"/>
          </p:cNvSpPr>
          <p:nvPr/>
        </p:nvSpPr>
        <p:spPr bwMode="auto">
          <a:xfrm>
            <a:off x="1447800" y="1624013"/>
            <a:ext cx="4038600" cy="303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l">
              <a:lnSpc>
                <a:spcPct val="105000"/>
              </a:lnSpc>
              <a:spcAft>
                <a:spcPct val="125000"/>
              </a:spcAft>
              <a:buClrTx/>
              <a:buSzTx/>
              <a:buFontTx/>
              <a:buNone/>
            </a:pPr>
            <a:r>
              <a:rPr lang="en-US" altLang="en-US" sz="2400" i="1">
                <a:latin typeface="Arial" charset="0"/>
              </a:rPr>
              <a:t>If you had two cans without labels, which would you eat?</a:t>
            </a:r>
          </a:p>
          <a:p>
            <a:pPr algn="l">
              <a:lnSpc>
                <a:spcPct val="105000"/>
              </a:lnSpc>
              <a:buClrTx/>
              <a:buSzTx/>
              <a:buFontTx/>
              <a:buNone/>
            </a:pPr>
            <a:r>
              <a:rPr lang="en-US" altLang="en-US" sz="2400" i="1">
                <a:latin typeface="Arial" charset="0"/>
              </a:rPr>
              <a:t>Without a label, how would you know which was tuna and which was cat food?</a:t>
            </a:r>
          </a:p>
        </p:txBody>
      </p:sp>
      <p:sp>
        <p:nvSpPr>
          <p:cNvPr id="4102" name="Text Box 33"/>
          <p:cNvSpPr txBox="1">
            <a:spLocks noChangeArrowheads="1"/>
          </p:cNvSpPr>
          <p:nvPr/>
        </p:nvSpPr>
        <p:spPr bwMode="auto">
          <a:xfrm>
            <a:off x="7620000" y="4648200"/>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l">
              <a:buClrTx/>
              <a:buSzTx/>
              <a:buFontTx/>
              <a:buNone/>
            </a:pPr>
            <a:r>
              <a:rPr lang="en-US" altLang="en-US" sz="2000" i="1">
                <a:solidFill>
                  <a:srgbClr val="FF9900"/>
                </a:solidFill>
                <a:latin typeface="Swis721 Blk BT" pitchFamily="34" charset="0"/>
              </a:rPr>
              <a:t>Cat</a:t>
            </a:r>
            <a:r>
              <a:rPr lang="en-US" altLang="en-US" sz="2000" i="1">
                <a:latin typeface="Swis721 Blk BT" pitchFamily="34" charset="0"/>
              </a:rPr>
              <a:t> </a:t>
            </a:r>
            <a:r>
              <a:rPr lang="en-US" altLang="en-US" sz="2000" i="1">
                <a:solidFill>
                  <a:srgbClr val="FF9900"/>
                </a:solidFill>
                <a:latin typeface="Swis721 Blk BT" pitchFamily="34" charset="0"/>
              </a:rPr>
              <a:t>Food?</a:t>
            </a:r>
          </a:p>
        </p:txBody>
      </p:sp>
      <p:sp>
        <p:nvSpPr>
          <p:cNvPr id="4103" name="Text Box 34"/>
          <p:cNvSpPr txBox="1">
            <a:spLocks noChangeArrowheads="1"/>
          </p:cNvSpPr>
          <p:nvPr/>
        </p:nvSpPr>
        <p:spPr bwMode="auto">
          <a:xfrm>
            <a:off x="7696200" y="2667000"/>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l">
              <a:buClrTx/>
              <a:buSzTx/>
              <a:buFontTx/>
              <a:buNone/>
            </a:pPr>
            <a:r>
              <a:rPr lang="en-US" altLang="en-US" sz="2000" i="1">
                <a:solidFill>
                  <a:srgbClr val="FF9900"/>
                </a:solidFill>
                <a:latin typeface="Swis721 Blk BT" pitchFamily="34" charset="0"/>
              </a:rPr>
              <a:t>Tuna?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6858000"/>
          </a:xfrm>
          <a:prstGeom prst="rect">
            <a:avLst/>
          </a:prstGeom>
          <a:solidFill>
            <a:srgbClr val="FFFFFF"/>
          </a:solidFill>
          <a:ln w="12700">
            <a:solidFill>
              <a:srgbClr val="FFFF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pic>
        <p:nvPicPr>
          <p:cNvPr id="22531" name="Picture 4" descr="tit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
          <p:cNvGrpSpPr>
            <a:grpSpLocks/>
          </p:cNvGrpSpPr>
          <p:nvPr/>
        </p:nvGrpSpPr>
        <p:grpSpPr bwMode="auto">
          <a:xfrm>
            <a:off x="1335088" y="1001713"/>
            <a:ext cx="1135062" cy="5551487"/>
            <a:chOff x="841" y="631"/>
            <a:chExt cx="715" cy="3497"/>
          </a:xfrm>
        </p:grpSpPr>
        <p:sp>
          <p:nvSpPr>
            <p:cNvPr id="23557" name="Rectangle 3"/>
            <p:cNvSpPr>
              <a:spLocks noChangeArrowheads="1"/>
            </p:cNvSpPr>
            <p:nvPr/>
          </p:nvSpPr>
          <p:spPr bwMode="auto">
            <a:xfrm>
              <a:off x="841" y="1505"/>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558" name="Line 4"/>
            <p:cNvSpPr>
              <a:spLocks noChangeShapeType="1"/>
            </p:cNvSpPr>
            <p:nvPr/>
          </p:nvSpPr>
          <p:spPr bwMode="auto">
            <a:xfrm>
              <a:off x="841" y="150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9" name="Line 5"/>
            <p:cNvSpPr>
              <a:spLocks noChangeShapeType="1"/>
            </p:cNvSpPr>
            <p:nvPr/>
          </p:nvSpPr>
          <p:spPr bwMode="auto">
            <a:xfrm>
              <a:off x="841" y="1505"/>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0" name="Rectangle 6"/>
            <p:cNvSpPr>
              <a:spLocks noChangeArrowheads="1"/>
            </p:cNvSpPr>
            <p:nvPr/>
          </p:nvSpPr>
          <p:spPr bwMode="auto">
            <a:xfrm>
              <a:off x="865" y="1512"/>
              <a:ext cx="667" cy="2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561" name="Rectangle 7"/>
            <p:cNvSpPr>
              <a:spLocks noChangeArrowheads="1"/>
            </p:cNvSpPr>
            <p:nvPr/>
          </p:nvSpPr>
          <p:spPr bwMode="auto">
            <a:xfrm>
              <a:off x="1532" y="1505"/>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562" name="Line 8"/>
            <p:cNvSpPr>
              <a:spLocks noChangeShapeType="1"/>
            </p:cNvSpPr>
            <p:nvPr/>
          </p:nvSpPr>
          <p:spPr bwMode="auto">
            <a:xfrm>
              <a:off x="1532" y="150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3" name="Line 9"/>
            <p:cNvSpPr>
              <a:spLocks noChangeShapeType="1"/>
            </p:cNvSpPr>
            <p:nvPr/>
          </p:nvSpPr>
          <p:spPr bwMode="auto">
            <a:xfrm>
              <a:off x="1532" y="1505"/>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4" name="Rectangle 10"/>
            <p:cNvSpPr>
              <a:spLocks noChangeArrowheads="1"/>
            </p:cNvSpPr>
            <p:nvPr/>
          </p:nvSpPr>
          <p:spPr bwMode="auto">
            <a:xfrm>
              <a:off x="841" y="1532"/>
              <a:ext cx="24" cy="162"/>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565" name="Line 11"/>
            <p:cNvSpPr>
              <a:spLocks noChangeShapeType="1"/>
            </p:cNvSpPr>
            <p:nvPr/>
          </p:nvSpPr>
          <p:spPr bwMode="auto">
            <a:xfrm>
              <a:off x="841" y="1532"/>
              <a:ext cx="1" cy="16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6" name="Rectangle 12"/>
            <p:cNvSpPr>
              <a:spLocks noChangeArrowheads="1"/>
            </p:cNvSpPr>
            <p:nvPr/>
          </p:nvSpPr>
          <p:spPr bwMode="auto">
            <a:xfrm>
              <a:off x="1532" y="1532"/>
              <a:ext cx="24" cy="162"/>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567" name="Line 13"/>
            <p:cNvSpPr>
              <a:spLocks noChangeShapeType="1"/>
            </p:cNvSpPr>
            <p:nvPr/>
          </p:nvSpPr>
          <p:spPr bwMode="auto">
            <a:xfrm>
              <a:off x="1532" y="1532"/>
              <a:ext cx="1" cy="16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8" name="Rectangle 14"/>
            <p:cNvSpPr>
              <a:spLocks noChangeArrowheads="1"/>
            </p:cNvSpPr>
            <p:nvPr/>
          </p:nvSpPr>
          <p:spPr bwMode="auto">
            <a:xfrm>
              <a:off x="865" y="1721"/>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569" name="Rectangle 15"/>
            <p:cNvSpPr>
              <a:spLocks noChangeArrowheads="1"/>
            </p:cNvSpPr>
            <p:nvPr/>
          </p:nvSpPr>
          <p:spPr bwMode="auto">
            <a:xfrm>
              <a:off x="927" y="1723"/>
              <a:ext cx="2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Abstract</a:t>
              </a:r>
              <a:endParaRPr lang="en-US" altLang="en-US"/>
            </a:p>
          </p:txBody>
        </p:sp>
        <p:sp>
          <p:nvSpPr>
            <p:cNvPr id="23570" name="Rectangle 16"/>
            <p:cNvSpPr>
              <a:spLocks noChangeArrowheads="1"/>
            </p:cNvSpPr>
            <p:nvPr/>
          </p:nvSpPr>
          <p:spPr bwMode="auto">
            <a:xfrm>
              <a:off x="865" y="1803"/>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571" name="Rectangle 17"/>
            <p:cNvSpPr>
              <a:spLocks noChangeArrowheads="1"/>
            </p:cNvSpPr>
            <p:nvPr/>
          </p:nvSpPr>
          <p:spPr bwMode="auto">
            <a:xfrm>
              <a:off x="841" y="1694"/>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572" name="Line 18"/>
            <p:cNvSpPr>
              <a:spLocks noChangeShapeType="1"/>
            </p:cNvSpPr>
            <p:nvPr/>
          </p:nvSpPr>
          <p:spPr bwMode="auto">
            <a:xfrm>
              <a:off x="841" y="1694"/>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3" name="Line 19"/>
            <p:cNvSpPr>
              <a:spLocks noChangeShapeType="1"/>
            </p:cNvSpPr>
            <p:nvPr/>
          </p:nvSpPr>
          <p:spPr bwMode="auto">
            <a:xfrm>
              <a:off x="841" y="1694"/>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4" name="Rectangle 20"/>
            <p:cNvSpPr>
              <a:spLocks noChangeArrowheads="1"/>
            </p:cNvSpPr>
            <p:nvPr/>
          </p:nvSpPr>
          <p:spPr bwMode="auto">
            <a:xfrm>
              <a:off x="865" y="1701"/>
              <a:ext cx="667" cy="2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575" name="Rectangle 21"/>
            <p:cNvSpPr>
              <a:spLocks noChangeArrowheads="1"/>
            </p:cNvSpPr>
            <p:nvPr/>
          </p:nvSpPr>
          <p:spPr bwMode="auto">
            <a:xfrm>
              <a:off x="1532" y="1694"/>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576" name="Line 22"/>
            <p:cNvSpPr>
              <a:spLocks noChangeShapeType="1"/>
            </p:cNvSpPr>
            <p:nvPr/>
          </p:nvSpPr>
          <p:spPr bwMode="auto">
            <a:xfrm>
              <a:off x="1532" y="1694"/>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7" name="Line 23"/>
            <p:cNvSpPr>
              <a:spLocks noChangeShapeType="1"/>
            </p:cNvSpPr>
            <p:nvPr/>
          </p:nvSpPr>
          <p:spPr bwMode="auto">
            <a:xfrm>
              <a:off x="1532" y="1694"/>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8" name="Rectangle 24"/>
            <p:cNvSpPr>
              <a:spLocks noChangeArrowheads="1"/>
            </p:cNvSpPr>
            <p:nvPr/>
          </p:nvSpPr>
          <p:spPr bwMode="auto">
            <a:xfrm>
              <a:off x="841" y="1721"/>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579" name="Line 25"/>
            <p:cNvSpPr>
              <a:spLocks noChangeShapeType="1"/>
            </p:cNvSpPr>
            <p:nvPr/>
          </p:nvSpPr>
          <p:spPr bwMode="auto">
            <a:xfrm>
              <a:off x="841" y="1721"/>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80" name="Rectangle 26"/>
            <p:cNvSpPr>
              <a:spLocks noChangeArrowheads="1"/>
            </p:cNvSpPr>
            <p:nvPr/>
          </p:nvSpPr>
          <p:spPr bwMode="auto">
            <a:xfrm>
              <a:off x="1532" y="1721"/>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581" name="Line 27"/>
            <p:cNvSpPr>
              <a:spLocks noChangeShapeType="1"/>
            </p:cNvSpPr>
            <p:nvPr/>
          </p:nvSpPr>
          <p:spPr bwMode="auto">
            <a:xfrm>
              <a:off x="1532" y="1721"/>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82" name="Rectangle 28"/>
            <p:cNvSpPr>
              <a:spLocks noChangeArrowheads="1"/>
            </p:cNvSpPr>
            <p:nvPr/>
          </p:nvSpPr>
          <p:spPr bwMode="auto">
            <a:xfrm>
              <a:off x="865" y="191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583" name="Rectangle 29"/>
            <p:cNvSpPr>
              <a:spLocks noChangeArrowheads="1"/>
            </p:cNvSpPr>
            <p:nvPr/>
          </p:nvSpPr>
          <p:spPr bwMode="auto">
            <a:xfrm>
              <a:off x="925" y="1912"/>
              <a:ext cx="24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Purpose</a:t>
              </a:r>
              <a:endParaRPr lang="en-US" altLang="en-US"/>
            </a:p>
          </p:txBody>
        </p:sp>
        <p:sp>
          <p:nvSpPr>
            <p:cNvPr id="23584" name="Rectangle 30"/>
            <p:cNvSpPr>
              <a:spLocks noChangeArrowheads="1"/>
            </p:cNvSpPr>
            <p:nvPr/>
          </p:nvSpPr>
          <p:spPr bwMode="auto">
            <a:xfrm>
              <a:off x="865" y="1992"/>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585" name="Rectangle 31"/>
            <p:cNvSpPr>
              <a:spLocks noChangeArrowheads="1"/>
            </p:cNvSpPr>
            <p:nvPr/>
          </p:nvSpPr>
          <p:spPr bwMode="auto">
            <a:xfrm>
              <a:off x="865" y="658"/>
              <a:ext cx="667" cy="1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586" name="Rectangle 32"/>
            <p:cNvSpPr>
              <a:spLocks noChangeArrowheads="1"/>
            </p:cNvSpPr>
            <p:nvPr/>
          </p:nvSpPr>
          <p:spPr bwMode="auto">
            <a:xfrm>
              <a:off x="1153" y="658"/>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b="1">
                  <a:solidFill>
                    <a:srgbClr val="FFFFFF"/>
                  </a:solidFill>
                  <a:latin typeface="Arial" charset="0"/>
                </a:rPr>
                <a:t>1</a:t>
              </a:r>
              <a:endParaRPr lang="en-US" altLang="en-US"/>
            </a:p>
          </p:txBody>
        </p:sp>
        <p:sp>
          <p:nvSpPr>
            <p:cNvPr id="23587" name="Rectangle 33"/>
            <p:cNvSpPr>
              <a:spLocks noChangeArrowheads="1"/>
            </p:cNvSpPr>
            <p:nvPr/>
          </p:nvSpPr>
          <p:spPr bwMode="auto">
            <a:xfrm>
              <a:off x="865" y="779"/>
              <a:ext cx="667" cy="1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588" name="Rectangle 34"/>
            <p:cNvSpPr>
              <a:spLocks noChangeArrowheads="1"/>
            </p:cNvSpPr>
            <p:nvPr/>
          </p:nvSpPr>
          <p:spPr bwMode="auto">
            <a:xfrm>
              <a:off x="890" y="786"/>
              <a:ext cx="59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buFont typeface="Wingdings" pitchFamily="2" charset="2"/>
                <a:buNone/>
              </a:pPr>
              <a:r>
                <a:rPr lang="en-US" altLang="en-US" b="1">
                  <a:solidFill>
                    <a:srgbClr val="FFFFFF"/>
                  </a:solidFill>
                  <a:latin typeface="Arial" charset="0"/>
                </a:rPr>
                <a:t>Identification</a:t>
              </a:r>
              <a:endParaRPr lang="en-US" altLang="en-US"/>
            </a:p>
          </p:txBody>
        </p:sp>
        <p:sp>
          <p:nvSpPr>
            <p:cNvPr id="23589" name="Rectangle 35"/>
            <p:cNvSpPr>
              <a:spLocks noChangeArrowheads="1"/>
            </p:cNvSpPr>
            <p:nvPr/>
          </p:nvSpPr>
          <p:spPr bwMode="auto">
            <a:xfrm>
              <a:off x="865" y="901"/>
              <a:ext cx="667" cy="2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590" name="Rectangle 36"/>
            <p:cNvSpPr>
              <a:spLocks noChangeArrowheads="1"/>
            </p:cNvSpPr>
            <p:nvPr/>
          </p:nvSpPr>
          <p:spPr bwMode="auto">
            <a:xfrm>
              <a:off x="841" y="631"/>
              <a:ext cx="24"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591" name="Line 37"/>
            <p:cNvSpPr>
              <a:spLocks noChangeShapeType="1"/>
            </p:cNvSpPr>
            <p:nvPr/>
          </p:nvSpPr>
          <p:spPr bwMode="auto">
            <a:xfrm>
              <a:off x="841" y="63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2" name="Line 38"/>
            <p:cNvSpPr>
              <a:spLocks noChangeShapeType="1"/>
            </p:cNvSpPr>
            <p:nvPr/>
          </p:nvSpPr>
          <p:spPr bwMode="auto">
            <a:xfrm>
              <a:off x="841" y="631"/>
              <a:ext cx="1"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3" name="Rectangle 39"/>
            <p:cNvSpPr>
              <a:spLocks noChangeArrowheads="1"/>
            </p:cNvSpPr>
            <p:nvPr/>
          </p:nvSpPr>
          <p:spPr bwMode="auto">
            <a:xfrm>
              <a:off x="841" y="631"/>
              <a:ext cx="24"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594" name="Line 40"/>
            <p:cNvSpPr>
              <a:spLocks noChangeShapeType="1"/>
            </p:cNvSpPr>
            <p:nvPr/>
          </p:nvSpPr>
          <p:spPr bwMode="auto">
            <a:xfrm>
              <a:off x="841" y="63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5" name="Line 41"/>
            <p:cNvSpPr>
              <a:spLocks noChangeShapeType="1"/>
            </p:cNvSpPr>
            <p:nvPr/>
          </p:nvSpPr>
          <p:spPr bwMode="auto">
            <a:xfrm>
              <a:off x="841" y="631"/>
              <a:ext cx="1"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6" name="Rectangle 42"/>
            <p:cNvSpPr>
              <a:spLocks noChangeArrowheads="1"/>
            </p:cNvSpPr>
            <p:nvPr/>
          </p:nvSpPr>
          <p:spPr bwMode="auto">
            <a:xfrm>
              <a:off x="865" y="631"/>
              <a:ext cx="667"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597" name="Line 43"/>
            <p:cNvSpPr>
              <a:spLocks noChangeShapeType="1"/>
            </p:cNvSpPr>
            <p:nvPr/>
          </p:nvSpPr>
          <p:spPr bwMode="auto">
            <a:xfrm>
              <a:off x="865" y="631"/>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8" name="Rectangle 44"/>
            <p:cNvSpPr>
              <a:spLocks noChangeArrowheads="1"/>
            </p:cNvSpPr>
            <p:nvPr/>
          </p:nvSpPr>
          <p:spPr bwMode="auto">
            <a:xfrm>
              <a:off x="1532" y="631"/>
              <a:ext cx="24"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599" name="Line 45"/>
            <p:cNvSpPr>
              <a:spLocks noChangeShapeType="1"/>
            </p:cNvSpPr>
            <p:nvPr/>
          </p:nvSpPr>
          <p:spPr bwMode="auto">
            <a:xfrm>
              <a:off x="1532" y="63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0" name="Line 46"/>
            <p:cNvSpPr>
              <a:spLocks noChangeShapeType="1"/>
            </p:cNvSpPr>
            <p:nvPr/>
          </p:nvSpPr>
          <p:spPr bwMode="auto">
            <a:xfrm>
              <a:off x="1532" y="631"/>
              <a:ext cx="1"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1" name="Rectangle 47"/>
            <p:cNvSpPr>
              <a:spLocks noChangeArrowheads="1"/>
            </p:cNvSpPr>
            <p:nvPr/>
          </p:nvSpPr>
          <p:spPr bwMode="auto">
            <a:xfrm>
              <a:off x="1532" y="631"/>
              <a:ext cx="24"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602" name="Line 48"/>
            <p:cNvSpPr>
              <a:spLocks noChangeShapeType="1"/>
            </p:cNvSpPr>
            <p:nvPr/>
          </p:nvSpPr>
          <p:spPr bwMode="auto">
            <a:xfrm>
              <a:off x="1532" y="63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3" name="Line 49"/>
            <p:cNvSpPr>
              <a:spLocks noChangeShapeType="1"/>
            </p:cNvSpPr>
            <p:nvPr/>
          </p:nvSpPr>
          <p:spPr bwMode="auto">
            <a:xfrm>
              <a:off x="1532" y="631"/>
              <a:ext cx="1"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4" name="Rectangle 50"/>
            <p:cNvSpPr>
              <a:spLocks noChangeArrowheads="1"/>
            </p:cNvSpPr>
            <p:nvPr/>
          </p:nvSpPr>
          <p:spPr bwMode="auto">
            <a:xfrm>
              <a:off x="841" y="658"/>
              <a:ext cx="24" cy="4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605" name="Line 51"/>
            <p:cNvSpPr>
              <a:spLocks noChangeShapeType="1"/>
            </p:cNvSpPr>
            <p:nvPr/>
          </p:nvSpPr>
          <p:spPr bwMode="auto">
            <a:xfrm>
              <a:off x="841" y="658"/>
              <a:ext cx="1" cy="4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6" name="Rectangle 52"/>
            <p:cNvSpPr>
              <a:spLocks noChangeArrowheads="1"/>
            </p:cNvSpPr>
            <p:nvPr/>
          </p:nvSpPr>
          <p:spPr bwMode="auto">
            <a:xfrm>
              <a:off x="1532" y="658"/>
              <a:ext cx="24" cy="4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607" name="Line 53"/>
            <p:cNvSpPr>
              <a:spLocks noChangeShapeType="1"/>
            </p:cNvSpPr>
            <p:nvPr/>
          </p:nvSpPr>
          <p:spPr bwMode="auto">
            <a:xfrm>
              <a:off x="1532" y="658"/>
              <a:ext cx="1" cy="4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8" name="Rectangle 54"/>
            <p:cNvSpPr>
              <a:spLocks noChangeArrowheads="1"/>
            </p:cNvSpPr>
            <p:nvPr/>
          </p:nvSpPr>
          <p:spPr bwMode="auto">
            <a:xfrm>
              <a:off x="865" y="1172"/>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609" name="Rectangle 55"/>
            <p:cNvSpPr>
              <a:spLocks noChangeArrowheads="1"/>
            </p:cNvSpPr>
            <p:nvPr/>
          </p:nvSpPr>
          <p:spPr bwMode="auto">
            <a:xfrm>
              <a:off x="925" y="1174"/>
              <a:ext cx="28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Originator</a:t>
              </a:r>
              <a:endParaRPr lang="en-US" altLang="en-US"/>
            </a:p>
          </p:txBody>
        </p:sp>
        <p:sp>
          <p:nvSpPr>
            <p:cNvPr id="23610" name="Rectangle 56"/>
            <p:cNvSpPr>
              <a:spLocks noChangeArrowheads="1"/>
            </p:cNvSpPr>
            <p:nvPr/>
          </p:nvSpPr>
          <p:spPr bwMode="auto">
            <a:xfrm>
              <a:off x="865" y="1254"/>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611" name="Rectangle 57"/>
            <p:cNvSpPr>
              <a:spLocks noChangeArrowheads="1"/>
            </p:cNvSpPr>
            <p:nvPr/>
          </p:nvSpPr>
          <p:spPr bwMode="auto">
            <a:xfrm>
              <a:off x="841" y="1146"/>
              <a:ext cx="24"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612" name="Line 58"/>
            <p:cNvSpPr>
              <a:spLocks noChangeShapeType="1"/>
            </p:cNvSpPr>
            <p:nvPr/>
          </p:nvSpPr>
          <p:spPr bwMode="auto">
            <a:xfrm>
              <a:off x="841" y="1146"/>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3" name="Line 59"/>
            <p:cNvSpPr>
              <a:spLocks noChangeShapeType="1"/>
            </p:cNvSpPr>
            <p:nvPr/>
          </p:nvSpPr>
          <p:spPr bwMode="auto">
            <a:xfrm>
              <a:off x="841" y="1146"/>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4" name="Rectangle 60"/>
            <p:cNvSpPr>
              <a:spLocks noChangeArrowheads="1"/>
            </p:cNvSpPr>
            <p:nvPr/>
          </p:nvSpPr>
          <p:spPr bwMode="auto">
            <a:xfrm>
              <a:off x="865" y="1146"/>
              <a:ext cx="667"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615" name="Line 61"/>
            <p:cNvSpPr>
              <a:spLocks noChangeShapeType="1"/>
            </p:cNvSpPr>
            <p:nvPr/>
          </p:nvSpPr>
          <p:spPr bwMode="auto">
            <a:xfrm>
              <a:off x="865" y="1146"/>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6" name="Rectangle 62"/>
            <p:cNvSpPr>
              <a:spLocks noChangeArrowheads="1"/>
            </p:cNvSpPr>
            <p:nvPr/>
          </p:nvSpPr>
          <p:spPr bwMode="auto">
            <a:xfrm>
              <a:off x="1532" y="1146"/>
              <a:ext cx="24"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617" name="Line 63"/>
            <p:cNvSpPr>
              <a:spLocks noChangeShapeType="1"/>
            </p:cNvSpPr>
            <p:nvPr/>
          </p:nvSpPr>
          <p:spPr bwMode="auto">
            <a:xfrm>
              <a:off x="1532" y="1146"/>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8" name="Line 64"/>
            <p:cNvSpPr>
              <a:spLocks noChangeShapeType="1"/>
            </p:cNvSpPr>
            <p:nvPr/>
          </p:nvSpPr>
          <p:spPr bwMode="auto">
            <a:xfrm>
              <a:off x="1532" y="1146"/>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9" name="Rectangle 65"/>
            <p:cNvSpPr>
              <a:spLocks noChangeArrowheads="1"/>
            </p:cNvSpPr>
            <p:nvPr/>
          </p:nvSpPr>
          <p:spPr bwMode="auto">
            <a:xfrm>
              <a:off x="841" y="1172"/>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620" name="Line 66"/>
            <p:cNvSpPr>
              <a:spLocks noChangeShapeType="1"/>
            </p:cNvSpPr>
            <p:nvPr/>
          </p:nvSpPr>
          <p:spPr bwMode="auto">
            <a:xfrm>
              <a:off x="841" y="1172"/>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1" name="Rectangle 67"/>
            <p:cNvSpPr>
              <a:spLocks noChangeArrowheads="1"/>
            </p:cNvSpPr>
            <p:nvPr/>
          </p:nvSpPr>
          <p:spPr bwMode="auto">
            <a:xfrm>
              <a:off x="1532" y="1172"/>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622" name="Line 68"/>
            <p:cNvSpPr>
              <a:spLocks noChangeShapeType="1"/>
            </p:cNvSpPr>
            <p:nvPr/>
          </p:nvSpPr>
          <p:spPr bwMode="auto">
            <a:xfrm>
              <a:off x="1532" y="1172"/>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3" name="Rectangle 69"/>
            <p:cNvSpPr>
              <a:spLocks noChangeArrowheads="1"/>
            </p:cNvSpPr>
            <p:nvPr/>
          </p:nvSpPr>
          <p:spPr bwMode="auto">
            <a:xfrm>
              <a:off x="865" y="1343"/>
              <a:ext cx="667" cy="8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624" name="Rectangle 70"/>
            <p:cNvSpPr>
              <a:spLocks noChangeArrowheads="1"/>
            </p:cNvSpPr>
            <p:nvPr/>
          </p:nvSpPr>
          <p:spPr bwMode="auto">
            <a:xfrm>
              <a:off x="927" y="1344"/>
              <a:ext cx="12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Title</a:t>
              </a:r>
              <a:endParaRPr lang="en-US" altLang="en-US"/>
            </a:p>
          </p:txBody>
        </p:sp>
        <p:sp>
          <p:nvSpPr>
            <p:cNvPr id="23625" name="Rectangle 71"/>
            <p:cNvSpPr>
              <a:spLocks noChangeArrowheads="1"/>
            </p:cNvSpPr>
            <p:nvPr/>
          </p:nvSpPr>
          <p:spPr bwMode="auto">
            <a:xfrm>
              <a:off x="865" y="1423"/>
              <a:ext cx="667" cy="8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626" name="Line 72"/>
            <p:cNvSpPr>
              <a:spLocks noChangeShapeType="1"/>
            </p:cNvSpPr>
            <p:nvPr/>
          </p:nvSpPr>
          <p:spPr bwMode="auto">
            <a:xfrm>
              <a:off x="841" y="1336"/>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7" name="Line 73"/>
            <p:cNvSpPr>
              <a:spLocks noChangeShapeType="1"/>
            </p:cNvSpPr>
            <p:nvPr/>
          </p:nvSpPr>
          <p:spPr bwMode="auto">
            <a:xfrm>
              <a:off x="1532" y="1336"/>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8" name="Rectangle 74"/>
            <p:cNvSpPr>
              <a:spLocks noChangeArrowheads="1"/>
            </p:cNvSpPr>
            <p:nvPr/>
          </p:nvSpPr>
          <p:spPr bwMode="auto">
            <a:xfrm>
              <a:off x="841" y="1343"/>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629" name="Line 75"/>
            <p:cNvSpPr>
              <a:spLocks noChangeShapeType="1"/>
            </p:cNvSpPr>
            <p:nvPr/>
          </p:nvSpPr>
          <p:spPr bwMode="auto">
            <a:xfrm>
              <a:off x="841" y="1343"/>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30" name="Rectangle 76"/>
            <p:cNvSpPr>
              <a:spLocks noChangeArrowheads="1"/>
            </p:cNvSpPr>
            <p:nvPr/>
          </p:nvSpPr>
          <p:spPr bwMode="auto">
            <a:xfrm>
              <a:off x="1532" y="1343"/>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631" name="Line 77"/>
            <p:cNvSpPr>
              <a:spLocks noChangeShapeType="1"/>
            </p:cNvSpPr>
            <p:nvPr/>
          </p:nvSpPr>
          <p:spPr bwMode="auto">
            <a:xfrm>
              <a:off x="1532" y="1343"/>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32" name="Rectangle 78"/>
            <p:cNvSpPr>
              <a:spLocks noChangeArrowheads="1"/>
            </p:cNvSpPr>
            <p:nvPr/>
          </p:nvSpPr>
          <p:spPr bwMode="auto">
            <a:xfrm>
              <a:off x="865" y="1532"/>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633" name="Rectangle 79"/>
            <p:cNvSpPr>
              <a:spLocks noChangeArrowheads="1"/>
            </p:cNvSpPr>
            <p:nvPr/>
          </p:nvSpPr>
          <p:spPr bwMode="auto">
            <a:xfrm>
              <a:off x="925" y="1534"/>
              <a:ext cx="53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Identifier (optional)</a:t>
              </a:r>
              <a:endParaRPr lang="en-US" altLang="en-US"/>
            </a:p>
          </p:txBody>
        </p:sp>
        <p:sp>
          <p:nvSpPr>
            <p:cNvPr id="23634" name="Rectangle 80"/>
            <p:cNvSpPr>
              <a:spLocks noChangeArrowheads="1"/>
            </p:cNvSpPr>
            <p:nvPr/>
          </p:nvSpPr>
          <p:spPr bwMode="auto">
            <a:xfrm>
              <a:off x="865" y="1614"/>
              <a:ext cx="667" cy="8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635" name="Rectangle 81"/>
            <p:cNvSpPr>
              <a:spLocks noChangeArrowheads="1"/>
            </p:cNvSpPr>
            <p:nvPr/>
          </p:nvSpPr>
          <p:spPr bwMode="auto">
            <a:xfrm>
              <a:off x="841" y="1885"/>
              <a:ext cx="24" cy="2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636" name="Line 82"/>
            <p:cNvSpPr>
              <a:spLocks noChangeShapeType="1"/>
            </p:cNvSpPr>
            <p:nvPr/>
          </p:nvSpPr>
          <p:spPr bwMode="auto">
            <a:xfrm>
              <a:off x="841" y="188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37" name="Line 83"/>
            <p:cNvSpPr>
              <a:spLocks noChangeShapeType="1"/>
            </p:cNvSpPr>
            <p:nvPr/>
          </p:nvSpPr>
          <p:spPr bwMode="auto">
            <a:xfrm>
              <a:off x="841" y="1885"/>
              <a:ext cx="1" cy="26"/>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38" name="Rectangle 84"/>
            <p:cNvSpPr>
              <a:spLocks noChangeArrowheads="1"/>
            </p:cNvSpPr>
            <p:nvPr/>
          </p:nvSpPr>
          <p:spPr bwMode="auto">
            <a:xfrm>
              <a:off x="865" y="1890"/>
              <a:ext cx="667" cy="2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639" name="Rectangle 85"/>
            <p:cNvSpPr>
              <a:spLocks noChangeArrowheads="1"/>
            </p:cNvSpPr>
            <p:nvPr/>
          </p:nvSpPr>
          <p:spPr bwMode="auto">
            <a:xfrm>
              <a:off x="1532" y="1885"/>
              <a:ext cx="24" cy="2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640" name="Line 86"/>
            <p:cNvSpPr>
              <a:spLocks noChangeShapeType="1"/>
            </p:cNvSpPr>
            <p:nvPr/>
          </p:nvSpPr>
          <p:spPr bwMode="auto">
            <a:xfrm>
              <a:off x="1532" y="188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41" name="Line 87"/>
            <p:cNvSpPr>
              <a:spLocks noChangeShapeType="1"/>
            </p:cNvSpPr>
            <p:nvPr/>
          </p:nvSpPr>
          <p:spPr bwMode="auto">
            <a:xfrm>
              <a:off x="1532" y="1885"/>
              <a:ext cx="1" cy="26"/>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42" name="Rectangle 88"/>
            <p:cNvSpPr>
              <a:spLocks noChangeArrowheads="1"/>
            </p:cNvSpPr>
            <p:nvPr/>
          </p:nvSpPr>
          <p:spPr bwMode="auto">
            <a:xfrm>
              <a:off x="841" y="1911"/>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643" name="Line 89"/>
            <p:cNvSpPr>
              <a:spLocks noChangeShapeType="1"/>
            </p:cNvSpPr>
            <p:nvPr/>
          </p:nvSpPr>
          <p:spPr bwMode="auto">
            <a:xfrm>
              <a:off x="841" y="1911"/>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44" name="Rectangle 90"/>
            <p:cNvSpPr>
              <a:spLocks noChangeArrowheads="1"/>
            </p:cNvSpPr>
            <p:nvPr/>
          </p:nvSpPr>
          <p:spPr bwMode="auto">
            <a:xfrm>
              <a:off x="1532" y="1911"/>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645" name="Line 91"/>
            <p:cNvSpPr>
              <a:spLocks noChangeShapeType="1"/>
            </p:cNvSpPr>
            <p:nvPr/>
          </p:nvSpPr>
          <p:spPr bwMode="auto">
            <a:xfrm>
              <a:off x="1532" y="1911"/>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46" name="Rectangle 92"/>
            <p:cNvSpPr>
              <a:spLocks noChangeArrowheads="1"/>
            </p:cNvSpPr>
            <p:nvPr/>
          </p:nvSpPr>
          <p:spPr bwMode="auto">
            <a:xfrm>
              <a:off x="865" y="2080"/>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647" name="Rectangle 93"/>
            <p:cNvSpPr>
              <a:spLocks noChangeArrowheads="1"/>
            </p:cNvSpPr>
            <p:nvPr/>
          </p:nvSpPr>
          <p:spPr bwMode="auto">
            <a:xfrm>
              <a:off x="924" y="2082"/>
              <a:ext cx="38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Content Date</a:t>
              </a:r>
              <a:endParaRPr lang="en-US" altLang="en-US"/>
            </a:p>
          </p:txBody>
        </p:sp>
        <p:sp>
          <p:nvSpPr>
            <p:cNvPr id="23648" name="Rectangle 94"/>
            <p:cNvSpPr>
              <a:spLocks noChangeArrowheads="1"/>
            </p:cNvSpPr>
            <p:nvPr/>
          </p:nvSpPr>
          <p:spPr bwMode="auto">
            <a:xfrm>
              <a:off x="865" y="216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649" name="Line 95"/>
            <p:cNvSpPr>
              <a:spLocks noChangeShapeType="1"/>
            </p:cNvSpPr>
            <p:nvPr/>
          </p:nvSpPr>
          <p:spPr bwMode="auto">
            <a:xfrm>
              <a:off x="841" y="2074"/>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0" name="Line 96"/>
            <p:cNvSpPr>
              <a:spLocks noChangeShapeType="1"/>
            </p:cNvSpPr>
            <p:nvPr/>
          </p:nvSpPr>
          <p:spPr bwMode="auto">
            <a:xfrm>
              <a:off x="1532" y="2074"/>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1" name="Rectangle 97"/>
            <p:cNvSpPr>
              <a:spLocks noChangeArrowheads="1"/>
            </p:cNvSpPr>
            <p:nvPr/>
          </p:nvSpPr>
          <p:spPr bwMode="auto">
            <a:xfrm>
              <a:off x="841" y="2080"/>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652" name="Line 98"/>
            <p:cNvSpPr>
              <a:spLocks noChangeShapeType="1"/>
            </p:cNvSpPr>
            <p:nvPr/>
          </p:nvSpPr>
          <p:spPr bwMode="auto">
            <a:xfrm>
              <a:off x="841" y="2080"/>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3" name="Rectangle 99"/>
            <p:cNvSpPr>
              <a:spLocks noChangeArrowheads="1"/>
            </p:cNvSpPr>
            <p:nvPr/>
          </p:nvSpPr>
          <p:spPr bwMode="auto">
            <a:xfrm>
              <a:off x="1532" y="2080"/>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654" name="Line 100"/>
            <p:cNvSpPr>
              <a:spLocks noChangeShapeType="1"/>
            </p:cNvSpPr>
            <p:nvPr/>
          </p:nvSpPr>
          <p:spPr bwMode="auto">
            <a:xfrm>
              <a:off x="1532" y="2080"/>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5" name="Rectangle 101"/>
            <p:cNvSpPr>
              <a:spLocks noChangeArrowheads="1"/>
            </p:cNvSpPr>
            <p:nvPr/>
          </p:nvSpPr>
          <p:spPr bwMode="auto">
            <a:xfrm>
              <a:off x="865" y="2270"/>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656" name="Rectangle 102"/>
            <p:cNvSpPr>
              <a:spLocks noChangeArrowheads="1"/>
            </p:cNvSpPr>
            <p:nvPr/>
          </p:nvSpPr>
          <p:spPr bwMode="auto">
            <a:xfrm>
              <a:off x="925" y="2271"/>
              <a:ext cx="35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Currentness</a:t>
              </a:r>
              <a:endParaRPr lang="en-US" altLang="en-US"/>
            </a:p>
          </p:txBody>
        </p:sp>
        <p:sp>
          <p:nvSpPr>
            <p:cNvPr id="23657" name="Rectangle 103"/>
            <p:cNvSpPr>
              <a:spLocks noChangeArrowheads="1"/>
            </p:cNvSpPr>
            <p:nvPr/>
          </p:nvSpPr>
          <p:spPr bwMode="auto">
            <a:xfrm>
              <a:off x="865" y="2351"/>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658" name="Rectangle 104"/>
            <p:cNvSpPr>
              <a:spLocks noChangeArrowheads="1"/>
            </p:cNvSpPr>
            <p:nvPr/>
          </p:nvSpPr>
          <p:spPr bwMode="auto">
            <a:xfrm>
              <a:off x="841" y="2243"/>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659" name="Line 105"/>
            <p:cNvSpPr>
              <a:spLocks noChangeShapeType="1"/>
            </p:cNvSpPr>
            <p:nvPr/>
          </p:nvSpPr>
          <p:spPr bwMode="auto">
            <a:xfrm>
              <a:off x="841" y="224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60" name="Line 106"/>
            <p:cNvSpPr>
              <a:spLocks noChangeShapeType="1"/>
            </p:cNvSpPr>
            <p:nvPr/>
          </p:nvSpPr>
          <p:spPr bwMode="auto">
            <a:xfrm>
              <a:off x="841" y="2243"/>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61" name="Rectangle 107"/>
            <p:cNvSpPr>
              <a:spLocks noChangeArrowheads="1"/>
            </p:cNvSpPr>
            <p:nvPr/>
          </p:nvSpPr>
          <p:spPr bwMode="auto">
            <a:xfrm>
              <a:off x="865" y="2250"/>
              <a:ext cx="667" cy="2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662" name="Rectangle 108"/>
            <p:cNvSpPr>
              <a:spLocks noChangeArrowheads="1"/>
            </p:cNvSpPr>
            <p:nvPr/>
          </p:nvSpPr>
          <p:spPr bwMode="auto">
            <a:xfrm>
              <a:off x="1532" y="2243"/>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663" name="Line 109"/>
            <p:cNvSpPr>
              <a:spLocks noChangeShapeType="1"/>
            </p:cNvSpPr>
            <p:nvPr/>
          </p:nvSpPr>
          <p:spPr bwMode="auto">
            <a:xfrm>
              <a:off x="1532" y="224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64" name="Line 110"/>
            <p:cNvSpPr>
              <a:spLocks noChangeShapeType="1"/>
            </p:cNvSpPr>
            <p:nvPr/>
          </p:nvSpPr>
          <p:spPr bwMode="auto">
            <a:xfrm>
              <a:off x="1532" y="2243"/>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65" name="Rectangle 111"/>
            <p:cNvSpPr>
              <a:spLocks noChangeArrowheads="1"/>
            </p:cNvSpPr>
            <p:nvPr/>
          </p:nvSpPr>
          <p:spPr bwMode="auto">
            <a:xfrm>
              <a:off x="841" y="2270"/>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666" name="Line 112"/>
            <p:cNvSpPr>
              <a:spLocks noChangeShapeType="1"/>
            </p:cNvSpPr>
            <p:nvPr/>
          </p:nvSpPr>
          <p:spPr bwMode="auto">
            <a:xfrm>
              <a:off x="841" y="2270"/>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67" name="Rectangle 113"/>
            <p:cNvSpPr>
              <a:spLocks noChangeArrowheads="1"/>
            </p:cNvSpPr>
            <p:nvPr/>
          </p:nvSpPr>
          <p:spPr bwMode="auto">
            <a:xfrm>
              <a:off x="1532" y="2270"/>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668" name="Line 114"/>
            <p:cNvSpPr>
              <a:spLocks noChangeShapeType="1"/>
            </p:cNvSpPr>
            <p:nvPr/>
          </p:nvSpPr>
          <p:spPr bwMode="auto">
            <a:xfrm>
              <a:off x="1532" y="2270"/>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69" name="Rectangle 115"/>
            <p:cNvSpPr>
              <a:spLocks noChangeArrowheads="1"/>
            </p:cNvSpPr>
            <p:nvPr/>
          </p:nvSpPr>
          <p:spPr bwMode="auto">
            <a:xfrm>
              <a:off x="865" y="243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670" name="Rectangle 116"/>
            <p:cNvSpPr>
              <a:spLocks noChangeArrowheads="1"/>
            </p:cNvSpPr>
            <p:nvPr/>
          </p:nvSpPr>
          <p:spPr bwMode="auto">
            <a:xfrm>
              <a:off x="926" y="2441"/>
              <a:ext cx="25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Progress</a:t>
              </a:r>
              <a:endParaRPr lang="en-US" altLang="en-US"/>
            </a:p>
          </p:txBody>
        </p:sp>
        <p:sp>
          <p:nvSpPr>
            <p:cNvPr id="23671" name="Rectangle 117"/>
            <p:cNvSpPr>
              <a:spLocks noChangeArrowheads="1"/>
            </p:cNvSpPr>
            <p:nvPr/>
          </p:nvSpPr>
          <p:spPr bwMode="auto">
            <a:xfrm>
              <a:off x="865" y="252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672" name="Rectangle 118"/>
            <p:cNvSpPr>
              <a:spLocks noChangeArrowheads="1"/>
            </p:cNvSpPr>
            <p:nvPr/>
          </p:nvSpPr>
          <p:spPr bwMode="auto">
            <a:xfrm>
              <a:off x="841" y="2439"/>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673" name="Line 119"/>
            <p:cNvSpPr>
              <a:spLocks noChangeShapeType="1"/>
            </p:cNvSpPr>
            <p:nvPr/>
          </p:nvSpPr>
          <p:spPr bwMode="auto">
            <a:xfrm>
              <a:off x="841" y="2439"/>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4" name="Rectangle 120"/>
            <p:cNvSpPr>
              <a:spLocks noChangeArrowheads="1"/>
            </p:cNvSpPr>
            <p:nvPr/>
          </p:nvSpPr>
          <p:spPr bwMode="auto">
            <a:xfrm>
              <a:off x="1532" y="2439"/>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675" name="Line 121"/>
            <p:cNvSpPr>
              <a:spLocks noChangeShapeType="1"/>
            </p:cNvSpPr>
            <p:nvPr/>
          </p:nvSpPr>
          <p:spPr bwMode="auto">
            <a:xfrm>
              <a:off x="1532" y="2439"/>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6" name="Rectangle 122"/>
            <p:cNvSpPr>
              <a:spLocks noChangeArrowheads="1"/>
            </p:cNvSpPr>
            <p:nvPr/>
          </p:nvSpPr>
          <p:spPr bwMode="auto">
            <a:xfrm>
              <a:off x="865" y="2630"/>
              <a:ext cx="667" cy="8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677" name="Rectangle 123"/>
            <p:cNvSpPr>
              <a:spLocks noChangeArrowheads="1"/>
            </p:cNvSpPr>
            <p:nvPr/>
          </p:nvSpPr>
          <p:spPr bwMode="auto">
            <a:xfrm>
              <a:off x="922" y="2631"/>
              <a:ext cx="49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Maintenance and</a:t>
              </a:r>
              <a:endParaRPr lang="en-US" altLang="en-US"/>
            </a:p>
          </p:txBody>
        </p:sp>
        <p:sp>
          <p:nvSpPr>
            <p:cNvPr id="23678" name="Rectangle 124"/>
            <p:cNvSpPr>
              <a:spLocks noChangeArrowheads="1"/>
            </p:cNvSpPr>
            <p:nvPr/>
          </p:nvSpPr>
          <p:spPr bwMode="auto">
            <a:xfrm>
              <a:off x="865" y="2710"/>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679" name="Rectangle 125"/>
            <p:cNvSpPr>
              <a:spLocks noChangeArrowheads="1"/>
            </p:cNvSpPr>
            <p:nvPr/>
          </p:nvSpPr>
          <p:spPr bwMode="auto">
            <a:xfrm>
              <a:off x="923" y="2713"/>
              <a:ext cx="53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Update Frequency</a:t>
              </a:r>
              <a:endParaRPr lang="en-US" altLang="en-US"/>
            </a:p>
          </p:txBody>
        </p:sp>
        <p:sp>
          <p:nvSpPr>
            <p:cNvPr id="23680" name="Rectangle 126"/>
            <p:cNvSpPr>
              <a:spLocks noChangeArrowheads="1"/>
            </p:cNvSpPr>
            <p:nvPr/>
          </p:nvSpPr>
          <p:spPr bwMode="auto">
            <a:xfrm>
              <a:off x="841" y="2603"/>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681" name="Line 127"/>
            <p:cNvSpPr>
              <a:spLocks noChangeShapeType="1"/>
            </p:cNvSpPr>
            <p:nvPr/>
          </p:nvSpPr>
          <p:spPr bwMode="auto">
            <a:xfrm>
              <a:off x="841" y="260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82" name="Line 128"/>
            <p:cNvSpPr>
              <a:spLocks noChangeShapeType="1"/>
            </p:cNvSpPr>
            <p:nvPr/>
          </p:nvSpPr>
          <p:spPr bwMode="auto">
            <a:xfrm>
              <a:off x="841" y="2603"/>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83" name="Rectangle 129"/>
            <p:cNvSpPr>
              <a:spLocks noChangeArrowheads="1"/>
            </p:cNvSpPr>
            <p:nvPr/>
          </p:nvSpPr>
          <p:spPr bwMode="auto">
            <a:xfrm>
              <a:off x="865" y="2610"/>
              <a:ext cx="667" cy="2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684" name="Rectangle 130"/>
            <p:cNvSpPr>
              <a:spLocks noChangeArrowheads="1"/>
            </p:cNvSpPr>
            <p:nvPr/>
          </p:nvSpPr>
          <p:spPr bwMode="auto">
            <a:xfrm>
              <a:off x="1532" y="2603"/>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685" name="Line 131"/>
            <p:cNvSpPr>
              <a:spLocks noChangeShapeType="1"/>
            </p:cNvSpPr>
            <p:nvPr/>
          </p:nvSpPr>
          <p:spPr bwMode="auto">
            <a:xfrm>
              <a:off x="1532" y="260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86" name="Line 132"/>
            <p:cNvSpPr>
              <a:spLocks noChangeShapeType="1"/>
            </p:cNvSpPr>
            <p:nvPr/>
          </p:nvSpPr>
          <p:spPr bwMode="auto">
            <a:xfrm>
              <a:off x="1532" y="2603"/>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87" name="Rectangle 133"/>
            <p:cNvSpPr>
              <a:spLocks noChangeArrowheads="1"/>
            </p:cNvSpPr>
            <p:nvPr/>
          </p:nvSpPr>
          <p:spPr bwMode="auto">
            <a:xfrm>
              <a:off x="841" y="2630"/>
              <a:ext cx="24" cy="162"/>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688" name="Line 134"/>
            <p:cNvSpPr>
              <a:spLocks noChangeShapeType="1"/>
            </p:cNvSpPr>
            <p:nvPr/>
          </p:nvSpPr>
          <p:spPr bwMode="auto">
            <a:xfrm>
              <a:off x="841" y="2630"/>
              <a:ext cx="1" cy="16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89" name="Rectangle 135"/>
            <p:cNvSpPr>
              <a:spLocks noChangeArrowheads="1"/>
            </p:cNvSpPr>
            <p:nvPr/>
          </p:nvSpPr>
          <p:spPr bwMode="auto">
            <a:xfrm>
              <a:off x="1532" y="2630"/>
              <a:ext cx="24" cy="162"/>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690" name="Line 136"/>
            <p:cNvSpPr>
              <a:spLocks noChangeShapeType="1"/>
            </p:cNvSpPr>
            <p:nvPr/>
          </p:nvSpPr>
          <p:spPr bwMode="auto">
            <a:xfrm>
              <a:off x="1532" y="2630"/>
              <a:ext cx="1" cy="16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91" name="Rectangle 137"/>
            <p:cNvSpPr>
              <a:spLocks noChangeArrowheads="1"/>
            </p:cNvSpPr>
            <p:nvPr/>
          </p:nvSpPr>
          <p:spPr bwMode="auto">
            <a:xfrm>
              <a:off x="865" y="279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692" name="Rectangle 138"/>
            <p:cNvSpPr>
              <a:spLocks noChangeArrowheads="1"/>
            </p:cNvSpPr>
            <p:nvPr/>
          </p:nvSpPr>
          <p:spPr bwMode="auto">
            <a:xfrm>
              <a:off x="924" y="2801"/>
              <a:ext cx="39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Spatial Extent</a:t>
              </a:r>
              <a:endParaRPr lang="en-US" altLang="en-US"/>
            </a:p>
          </p:txBody>
        </p:sp>
        <p:sp>
          <p:nvSpPr>
            <p:cNvPr id="23693" name="Rectangle 139"/>
            <p:cNvSpPr>
              <a:spLocks noChangeArrowheads="1"/>
            </p:cNvSpPr>
            <p:nvPr/>
          </p:nvSpPr>
          <p:spPr bwMode="auto">
            <a:xfrm>
              <a:off x="865" y="288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694" name="Rectangle 140"/>
            <p:cNvSpPr>
              <a:spLocks noChangeArrowheads="1"/>
            </p:cNvSpPr>
            <p:nvPr/>
          </p:nvSpPr>
          <p:spPr bwMode="auto">
            <a:xfrm>
              <a:off x="926" y="2882"/>
              <a:ext cx="32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Description</a:t>
              </a:r>
              <a:endParaRPr lang="en-US" altLang="en-US"/>
            </a:p>
          </p:txBody>
        </p:sp>
        <p:sp>
          <p:nvSpPr>
            <p:cNvPr id="23695" name="Rectangle 141"/>
            <p:cNvSpPr>
              <a:spLocks noChangeArrowheads="1"/>
            </p:cNvSpPr>
            <p:nvPr/>
          </p:nvSpPr>
          <p:spPr bwMode="auto">
            <a:xfrm>
              <a:off x="865" y="2962"/>
              <a:ext cx="667" cy="2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696" name="Rectangle 142"/>
            <p:cNvSpPr>
              <a:spLocks noChangeArrowheads="1"/>
            </p:cNvSpPr>
            <p:nvPr/>
          </p:nvSpPr>
          <p:spPr bwMode="auto">
            <a:xfrm>
              <a:off x="841" y="2792"/>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697" name="Line 143"/>
            <p:cNvSpPr>
              <a:spLocks noChangeShapeType="1"/>
            </p:cNvSpPr>
            <p:nvPr/>
          </p:nvSpPr>
          <p:spPr bwMode="auto">
            <a:xfrm>
              <a:off x="841" y="27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98" name="Rectangle 144"/>
            <p:cNvSpPr>
              <a:spLocks noChangeArrowheads="1"/>
            </p:cNvSpPr>
            <p:nvPr/>
          </p:nvSpPr>
          <p:spPr bwMode="auto">
            <a:xfrm>
              <a:off x="1532" y="2792"/>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699" name="Line 145"/>
            <p:cNvSpPr>
              <a:spLocks noChangeShapeType="1"/>
            </p:cNvSpPr>
            <p:nvPr/>
          </p:nvSpPr>
          <p:spPr bwMode="auto">
            <a:xfrm>
              <a:off x="1532" y="27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00" name="Rectangle 146"/>
            <p:cNvSpPr>
              <a:spLocks noChangeArrowheads="1"/>
            </p:cNvSpPr>
            <p:nvPr/>
          </p:nvSpPr>
          <p:spPr bwMode="auto">
            <a:xfrm>
              <a:off x="841" y="2799"/>
              <a:ext cx="24" cy="18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701" name="Line 147"/>
            <p:cNvSpPr>
              <a:spLocks noChangeShapeType="1"/>
            </p:cNvSpPr>
            <p:nvPr/>
          </p:nvSpPr>
          <p:spPr bwMode="auto">
            <a:xfrm>
              <a:off x="841" y="2799"/>
              <a:ext cx="1" cy="18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02" name="Rectangle 148"/>
            <p:cNvSpPr>
              <a:spLocks noChangeArrowheads="1"/>
            </p:cNvSpPr>
            <p:nvPr/>
          </p:nvSpPr>
          <p:spPr bwMode="auto">
            <a:xfrm>
              <a:off x="1532" y="2799"/>
              <a:ext cx="24" cy="18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703" name="Line 149"/>
            <p:cNvSpPr>
              <a:spLocks noChangeShapeType="1"/>
            </p:cNvSpPr>
            <p:nvPr/>
          </p:nvSpPr>
          <p:spPr bwMode="auto">
            <a:xfrm>
              <a:off x="1532" y="2799"/>
              <a:ext cx="1" cy="18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04" name="Rectangle 150"/>
            <p:cNvSpPr>
              <a:spLocks noChangeArrowheads="1"/>
            </p:cNvSpPr>
            <p:nvPr/>
          </p:nvSpPr>
          <p:spPr bwMode="auto">
            <a:xfrm>
              <a:off x="865" y="2988"/>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705" name="Rectangle 151"/>
            <p:cNvSpPr>
              <a:spLocks noChangeArrowheads="1"/>
            </p:cNvSpPr>
            <p:nvPr/>
          </p:nvSpPr>
          <p:spPr bwMode="auto">
            <a:xfrm>
              <a:off x="924" y="2989"/>
              <a:ext cx="27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Bounding</a:t>
              </a:r>
              <a:endParaRPr lang="en-US" altLang="en-US"/>
            </a:p>
          </p:txBody>
        </p:sp>
        <p:sp>
          <p:nvSpPr>
            <p:cNvPr id="23706" name="Rectangle 152"/>
            <p:cNvSpPr>
              <a:spLocks noChangeArrowheads="1"/>
            </p:cNvSpPr>
            <p:nvPr/>
          </p:nvSpPr>
          <p:spPr bwMode="auto">
            <a:xfrm>
              <a:off x="865" y="306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707" name="Rectangle 153"/>
            <p:cNvSpPr>
              <a:spLocks noChangeArrowheads="1"/>
            </p:cNvSpPr>
            <p:nvPr/>
          </p:nvSpPr>
          <p:spPr bwMode="auto">
            <a:xfrm>
              <a:off x="924" y="3071"/>
              <a:ext cx="34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Coordinates</a:t>
              </a:r>
              <a:endParaRPr lang="en-US" altLang="en-US"/>
            </a:p>
          </p:txBody>
        </p:sp>
        <p:sp>
          <p:nvSpPr>
            <p:cNvPr id="23708" name="Rectangle 154"/>
            <p:cNvSpPr>
              <a:spLocks noChangeArrowheads="1"/>
            </p:cNvSpPr>
            <p:nvPr/>
          </p:nvSpPr>
          <p:spPr bwMode="auto">
            <a:xfrm>
              <a:off x="865" y="3151"/>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709" name="Rectangle 155"/>
            <p:cNvSpPr>
              <a:spLocks noChangeArrowheads="1"/>
            </p:cNvSpPr>
            <p:nvPr/>
          </p:nvSpPr>
          <p:spPr bwMode="auto">
            <a:xfrm>
              <a:off x="841" y="2983"/>
              <a:ext cx="24" cy="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710" name="Line 156"/>
            <p:cNvSpPr>
              <a:spLocks noChangeShapeType="1"/>
            </p:cNvSpPr>
            <p:nvPr/>
          </p:nvSpPr>
          <p:spPr bwMode="auto">
            <a:xfrm>
              <a:off x="841" y="298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1" name="Rectangle 157"/>
            <p:cNvSpPr>
              <a:spLocks noChangeArrowheads="1"/>
            </p:cNvSpPr>
            <p:nvPr/>
          </p:nvSpPr>
          <p:spPr bwMode="auto">
            <a:xfrm>
              <a:off x="1532" y="2983"/>
              <a:ext cx="24" cy="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712" name="Line 158"/>
            <p:cNvSpPr>
              <a:spLocks noChangeShapeType="1"/>
            </p:cNvSpPr>
            <p:nvPr/>
          </p:nvSpPr>
          <p:spPr bwMode="auto">
            <a:xfrm>
              <a:off x="1532" y="298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3" name="Rectangle 159"/>
            <p:cNvSpPr>
              <a:spLocks noChangeArrowheads="1"/>
            </p:cNvSpPr>
            <p:nvPr/>
          </p:nvSpPr>
          <p:spPr bwMode="auto">
            <a:xfrm>
              <a:off x="841" y="2988"/>
              <a:ext cx="24" cy="24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714" name="Line 160"/>
            <p:cNvSpPr>
              <a:spLocks noChangeShapeType="1"/>
            </p:cNvSpPr>
            <p:nvPr/>
          </p:nvSpPr>
          <p:spPr bwMode="auto">
            <a:xfrm>
              <a:off x="841" y="2988"/>
              <a:ext cx="1" cy="245"/>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5" name="Rectangle 161"/>
            <p:cNvSpPr>
              <a:spLocks noChangeArrowheads="1"/>
            </p:cNvSpPr>
            <p:nvPr/>
          </p:nvSpPr>
          <p:spPr bwMode="auto">
            <a:xfrm>
              <a:off x="1532" y="2988"/>
              <a:ext cx="24" cy="24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716" name="Line 162"/>
            <p:cNvSpPr>
              <a:spLocks noChangeShapeType="1"/>
            </p:cNvSpPr>
            <p:nvPr/>
          </p:nvSpPr>
          <p:spPr bwMode="auto">
            <a:xfrm>
              <a:off x="1532" y="2988"/>
              <a:ext cx="1" cy="245"/>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7" name="Rectangle 163"/>
            <p:cNvSpPr>
              <a:spLocks noChangeArrowheads="1"/>
            </p:cNvSpPr>
            <p:nvPr/>
          </p:nvSpPr>
          <p:spPr bwMode="auto">
            <a:xfrm>
              <a:off x="865" y="3239"/>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718" name="Rectangle 164"/>
            <p:cNvSpPr>
              <a:spLocks noChangeArrowheads="1"/>
            </p:cNvSpPr>
            <p:nvPr/>
          </p:nvSpPr>
          <p:spPr bwMode="auto">
            <a:xfrm>
              <a:off x="924" y="3240"/>
              <a:ext cx="28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Keywords</a:t>
              </a:r>
              <a:endParaRPr lang="en-US" altLang="en-US"/>
            </a:p>
          </p:txBody>
        </p:sp>
        <p:sp>
          <p:nvSpPr>
            <p:cNvPr id="23719" name="Rectangle 165"/>
            <p:cNvSpPr>
              <a:spLocks noChangeArrowheads="1"/>
            </p:cNvSpPr>
            <p:nvPr/>
          </p:nvSpPr>
          <p:spPr bwMode="auto">
            <a:xfrm>
              <a:off x="865" y="3320"/>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720" name="Rectangle 166"/>
            <p:cNvSpPr>
              <a:spLocks noChangeArrowheads="1"/>
            </p:cNvSpPr>
            <p:nvPr/>
          </p:nvSpPr>
          <p:spPr bwMode="auto">
            <a:xfrm>
              <a:off x="841" y="3233"/>
              <a:ext cx="24"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721" name="Line 167"/>
            <p:cNvSpPr>
              <a:spLocks noChangeShapeType="1"/>
            </p:cNvSpPr>
            <p:nvPr/>
          </p:nvSpPr>
          <p:spPr bwMode="auto">
            <a:xfrm>
              <a:off x="841" y="323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22" name="Rectangle 168"/>
            <p:cNvSpPr>
              <a:spLocks noChangeArrowheads="1"/>
            </p:cNvSpPr>
            <p:nvPr/>
          </p:nvSpPr>
          <p:spPr bwMode="auto">
            <a:xfrm>
              <a:off x="1532" y="3233"/>
              <a:ext cx="24"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723" name="Line 169"/>
            <p:cNvSpPr>
              <a:spLocks noChangeShapeType="1"/>
            </p:cNvSpPr>
            <p:nvPr/>
          </p:nvSpPr>
          <p:spPr bwMode="auto">
            <a:xfrm>
              <a:off x="1532" y="323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24" name="Rectangle 170"/>
            <p:cNvSpPr>
              <a:spLocks noChangeArrowheads="1"/>
            </p:cNvSpPr>
            <p:nvPr/>
          </p:nvSpPr>
          <p:spPr bwMode="auto">
            <a:xfrm>
              <a:off x="841" y="3239"/>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725" name="Line 171"/>
            <p:cNvSpPr>
              <a:spLocks noChangeShapeType="1"/>
            </p:cNvSpPr>
            <p:nvPr/>
          </p:nvSpPr>
          <p:spPr bwMode="auto">
            <a:xfrm>
              <a:off x="841" y="3239"/>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26" name="Rectangle 172"/>
            <p:cNvSpPr>
              <a:spLocks noChangeArrowheads="1"/>
            </p:cNvSpPr>
            <p:nvPr/>
          </p:nvSpPr>
          <p:spPr bwMode="auto">
            <a:xfrm>
              <a:off x="1532" y="3239"/>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727" name="Line 173"/>
            <p:cNvSpPr>
              <a:spLocks noChangeShapeType="1"/>
            </p:cNvSpPr>
            <p:nvPr/>
          </p:nvSpPr>
          <p:spPr bwMode="auto">
            <a:xfrm>
              <a:off x="1532" y="3239"/>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28" name="Rectangle 174"/>
            <p:cNvSpPr>
              <a:spLocks noChangeArrowheads="1"/>
            </p:cNvSpPr>
            <p:nvPr/>
          </p:nvSpPr>
          <p:spPr bwMode="auto">
            <a:xfrm>
              <a:off x="865" y="340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729" name="Rectangle 175"/>
            <p:cNvSpPr>
              <a:spLocks noChangeArrowheads="1"/>
            </p:cNvSpPr>
            <p:nvPr/>
          </p:nvSpPr>
          <p:spPr bwMode="auto">
            <a:xfrm>
              <a:off x="926" y="3411"/>
              <a:ext cx="32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Constraints</a:t>
              </a:r>
              <a:endParaRPr lang="en-US" altLang="en-US"/>
            </a:p>
          </p:txBody>
        </p:sp>
        <p:sp>
          <p:nvSpPr>
            <p:cNvPr id="23730" name="Rectangle 176"/>
            <p:cNvSpPr>
              <a:spLocks noChangeArrowheads="1"/>
            </p:cNvSpPr>
            <p:nvPr/>
          </p:nvSpPr>
          <p:spPr bwMode="auto">
            <a:xfrm>
              <a:off x="865" y="349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731" name="Rectangle 177"/>
            <p:cNvSpPr>
              <a:spLocks noChangeArrowheads="1"/>
            </p:cNvSpPr>
            <p:nvPr/>
          </p:nvSpPr>
          <p:spPr bwMode="auto">
            <a:xfrm>
              <a:off x="841" y="3402"/>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732" name="Line 178"/>
            <p:cNvSpPr>
              <a:spLocks noChangeShapeType="1"/>
            </p:cNvSpPr>
            <p:nvPr/>
          </p:nvSpPr>
          <p:spPr bwMode="auto">
            <a:xfrm>
              <a:off x="841" y="340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33" name="Rectangle 179"/>
            <p:cNvSpPr>
              <a:spLocks noChangeArrowheads="1"/>
            </p:cNvSpPr>
            <p:nvPr/>
          </p:nvSpPr>
          <p:spPr bwMode="auto">
            <a:xfrm>
              <a:off x="1532" y="3402"/>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734" name="Line 180"/>
            <p:cNvSpPr>
              <a:spLocks noChangeShapeType="1"/>
            </p:cNvSpPr>
            <p:nvPr/>
          </p:nvSpPr>
          <p:spPr bwMode="auto">
            <a:xfrm>
              <a:off x="1532" y="340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35" name="Rectangle 181"/>
            <p:cNvSpPr>
              <a:spLocks noChangeArrowheads="1"/>
            </p:cNvSpPr>
            <p:nvPr/>
          </p:nvSpPr>
          <p:spPr bwMode="auto">
            <a:xfrm>
              <a:off x="841" y="3409"/>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736" name="Line 182"/>
            <p:cNvSpPr>
              <a:spLocks noChangeShapeType="1"/>
            </p:cNvSpPr>
            <p:nvPr/>
          </p:nvSpPr>
          <p:spPr bwMode="auto">
            <a:xfrm>
              <a:off x="841" y="3409"/>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37" name="Rectangle 183"/>
            <p:cNvSpPr>
              <a:spLocks noChangeArrowheads="1"/>
            </p:cNvSpPr>
            <p:nvPr/>
          </p:nvSpPr>
          <p:spPr bwMode="auto">
            <a:xfrm>
              <a:off x="1532" y="3409"/>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738" name="Line 184"/>
            <p:cNvSpPr>
              <a:spLocks noChangeShapeType="1"/>
            </p:cNvSpPr>
            <p:nvPr/>
          </p:nvSpPr>
          <p:spPr bwMode="auto">
            <a:xfrm>
              <a:off x="1532" y="3409"/>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39" name="Rectangle 185"/>
            <p:cNvSpPr>
              <a:spLocks noChangeArrowheads="1"/>
            </p:cNvSpPr>
            <p:nvPr/>
          </p:nvSpPr>
          <p:spPr bwMode="auto">
            <a:xfrm>
              <a:off x="865" y="359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740" name="Rectangle 186"/>
            <p:cNvSpPr>
              <a:spLocks noChangeArrowheads="1"/>
            </p:cNvSpPr>
            <p:nvPr/>
          </p:nvSpPr>
          <p:spPr bwMode="auto">
            <a:xfrm>
              <a:off x="927" y="3601"/>
              <a:ext cx="56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Contact Information</a:t>
              </a:r>
              <a:endParaRPr lang="en-US" altLang="en-US"/>
            </a:p>
          </p:txBody>
        </p:sp>
        <p:sp>
          <p:nvSpPr>
            <p:cNvPr id="23741" name="Rectangle 187"/>
            <p:cNvSpPr>
              <a:spLocks noChangeArrowheads="1"/>
            </p:cNvSpPr>
            <p:nvPr/>
          </p:nvSpPr>
          <p:spPr bwMode="auto">
            <a:xfrm>
              <a:off x="865" y="368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742" name="Rectangle 188"/>
            <p:cNvSpPr>
              <a:spLocks noChangeArrowheads="1"/>
            </p:cNvSpPr>
            <p:nvPr/>
          </p:nvSpPr>
          <p:spPr bwMode="auto">
            <a:xfrm>
              <a:off x="841" y="3572"/>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743" name="Line 189"/>
            <p:cNvSpPr>
              <a:spLocks noChangeShapeType="1"/>
            </p:cNvSpPr>
            <p:nvPr/>
          </p:nvSpPr>
          <p:spPr bwMode="auto">
            <a:xfrm>
              <a:off x="841" y="3572"/>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44" name="Line 190"/>
            <p:cNvSpPr>
              <a:spLocks noChangeShapeType="1"/>
            </p:cNvSpPr>
            <p:nvPr/>
          </p:nvSpPr>
          <p:spPr bwMode="auto">
            <a:xfrm>
              <a:off x="841" y="3572"/>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45" name="Rectangle 191"/>
            <p:cNvSpPr>
              <a:spLocks noChangeArrowheads="1"/>
            </p:cNvSpPr>
            <p:nvPr/>
          </p:nvSpPr>
          <p:spPr bwMode="auto">
            <a:xfrm>
              <a:off x="865" y="3578"/>
              <a:ext cx="667" cy="2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746" name="Rectangle 192"/>
            <p:cNvSpPr>
              <a:spLocks noChangeArrowheads="1"/>
            </p:cNvSpPr>
            <p:nvPr/>
          </p:nvSpPr>
          <p:spPr bwMode="auto">
            <a:xfrm>
              <a:off x="1532" y="3572"/>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747" name="Line 193"/>
            <p:cNvSpPr>
              <a:spLocks noChangeShapeType="1"/>
            </p:cNvSpPr>
            <p:nvPr/>
          </p:nvSpPr>
          <p:spPr bwMode="auto">
            <a:xfrm>
              <a:off x="1532" y="3572"/>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48" name="Line 194"/>
            <p:cNvSpPr>
              <a:spLocks noChangeShapeType="1"/>
            </p:cNvSpPr>
            <p:nvPr/>
          </p:nvSpPr>
          <p:spPr bwMode="auto">
            <a:xfrm>
              <a:off x="1532" y="3572"/>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49" name="Rectangle 195"/>
            <p:cNvSpPr>
              <a:spLocks noChangeArrowheads="1"/>
            </p:cNvSpPr>
            <p:nvPr/>
          </p:nvSpPr>
          <p:spPr bwMode="auto">
            <a:xfrm>
              <a:off x="841" y="3599"/>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750" name="Line 196"/>
            <p:cNvSpPr>
              <a:spLocks noChangeShapeType="1"/>
            </p:cNvSpPr>
            <p:nvPr/>
          </p:nvSpPr>
          <p:spPr bwMode="auto">
            <a:xfrm>
              <a:off x="841" y="3599"/>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51" name="Rectangle 197"/>
            <p:cNvSpPr>
              <a:spLocks noChangeArrowheads="1"/>
            </p:cNvSpPr>
            <p:nvPr/>
          </p:nvSpPr>
          <p:spPr bwMode="auto">
            <a:xfrm>
              <a:off x="1532" y="3599"/>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752" name="Line 198"/>
            <p:cNvSpPr>
              <a:spLocks noChangeShapeType="1"/>
            </p:cNvSpPr>
            <p:nvPr/>
          </p:nvSpPr>
          <p:spPr bwMode="auto">
            <a:xfrm>
              <a:off x="1532" y="3599"/>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53" name="Rectangle 199"/>
            <p:cNvSpPr>
              <a:spLocks noChangeArrowheads="1"/>
            </p:cNvSpPr>
            <p:nvPr/>
          </p:nvSpPr>
          <p:spPr bwMode="auto">
            <a:xfrm>
              <a:off x="865" y="3767"/>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754" name="Rectangle 200"/>
            <p:cNvSpPr>
              <a:spLocks noChangeArrowheads="1"/>
            </p:cNvSpPr>
            <p:nvPr/>
          </p:nvSpPr>
          <p:spPr bwMode="auto">
            <a:xfrm>
              <a:off x="925" y="3769"/>
              <a:ext cx="45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Browse Graphic</a:t>
              </a:r>
              <a:endParaRPr lang="en-US" altLang="en-US"/>
            </a:p>
          </p:txBody>
        </p:sp>
        <p:sp>
          <p:nvSpPr>
            <p:cNvPr id="23755" name="Rectangle 201"/>
            <p:cNvSpPr>
              <a:spLocks noChangeArrowheads="1"/>
            </p:cNvSpPr>
            <p:nvPr/>
          </p:nvSpPr>
          <p:spPr bwMode="auto">
            <a:xfrm>
              <a:off x="865" y="384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756" name="Rectangle 202"/>
            <p:cNvSpPr>
              <a:spLocks noChangeArrowheads="1"/>
            </p:cNvSpPr>
            <p:nvPr/>
          </p:nvSpPr>
          <p:spPr bwMode="auto">
            <a:xfrm>
              <a:off x="926" y="3851"/>
              <a:ext cx="32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Information</a:t>
              </a:r>
              <a:endParaRPr lang="en-US" altLang="en-US"/>
            </a:p>
          </p:txBody>
        </p:sp>
        <p:sp>
          <p:nvSpPr>
            <p:cNvPr id="23757" name="Rectangle 203"/>
            <p:cNvSpPr>
              <a:spLocks noChangeArrowheads="1"/>
            </p:cNvSpPr>
            <p:nvPr/>
          </p:nvSpPr>
          <p:spPr bwMode="auto">
            <a:xfrm>
              <a:off x="841" y="3767"/>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758" name="Line 204"/>
            <p:cNvSpPr>
              <a:spLocks noChangeShapeType="1"/>
            </p:cNvSpPr>
            <p:nvPr/>
          </p:nvSpPr>
          <p:spPr bwMode="auto">
            <a:xfrm>
              <a:off x="841" y="3767"/>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59" name="Rectangle 205"/>
            <p:cNvSpPr>
              <a:spLocks noChangeArrowheads="1"/>
            </p:cNvSpPr>
            <p:nvPr/>
          </p:nvSpPr>
          <p:spPr bwMode="auto">
            <a:xfrm>
              <a:off x="1532" y="3767"/>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760" name="Line 206"/>
            <p:cNvSpPr>
              <a:spLocks noChangeShapeType="1"/>
            </p:cNvSpPr>
            <p:nvPr/>
          </p:nvSpPr>
          <p:spPr bwMode="auto">
            <a:xfrm>
              <a:off x="1532" y="3767"/>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61" name="Rectangle 207"/>
            <p:cNvSpPr>
              <a:spLocks noChangeArrowheads="1"/>
            </p:cNvSpPr>
            <p:nvPr/>
          </p:nvSpPr>
          <p:spPr bwMode="auto">
            <a:xfrm>
              <a:off x="865" y="3938"/>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762" name="Rectangle 208"/>
            <p:cNvSpPr>
              <a:spLocks noChangeArrowheads="1"/>
            </p:cNvSpPr>
            <p:nvPr/>
          </p:nvSpPr>
          <p:spPr bwMode="auto">
            <a:xfrm>
              <a:off x="926" y="3940"/>
              <a:ext cx="46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Associated Data</a:t>
              </a:r>
              <a:endParaRPr lang="en-US" altLang="en-US"/>
            </a:p>
          </p:txBody>
        </p:sp>
        <p:sp>
          <p:nvSpPr>
            <p:cNvPr id="23763" name="Rectangle 209"/>
            <p:cNvSpPr>
              <a:spLocks noChangeArrowheads="1"/>
            </p:cNvSpPr>
            <p:nvPr/>
          </p:nvSpPr>
          <p:spPr bwMode="auto">
            <a:xfrm>
              <a:off x="865" y="4020"/>
              <a:ext cx="667" cy="8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764" name="Rectangle 210"/>
            <p:cNvSpPr>
              <a:spLocks noChangeArrowheads="1"/>
            </p:cNvSpPr>
            <p:nvPr/>
          </p:nvSpPr>
          <p:spPr bwMode="auto">
            <a:xfrm>
              <a:off x="926" y="4021"/>
              <a:ext cx="12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Sets</a:t>
              </a:r>
              <a:endParaRPr lang="en-US" altLang="en-US"/>
            </a:p>
          </p:txBody>
        </p:sp>
        <p:sp>
          <p:nvSpPr>
            <p:cNvPr id="23765" name="Rectangle 211"/>
            <p:cNvSpPr>
              <a:spLocks noChangeArrowheads="1"/>
            </p:cNvSpPr>
            <p:nvPr/>
          </p:nvSpPr>
          <p:spPr bwMode="auto">
            <a:xfrm>
              <a:off x="841" y="3931"/>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766" name="Line 212"/>
            <p:cNvSpPr>
              <a:spLocks noChangeShapeType="1"/>
            </p:cNvSpPr>
            <p:nvPr/>
          </p:nvSpPr>
          <p:spPr bwMode="auto">
            <a:xfrm>
              <a:off x="841" y="3931"/>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67" name="Rectangle 213"/>
            <p:cNvSpPr>
              <a:spLocks noChangeArrowheads="1"/>
            </p:cNvSpPr>
            <p:nvPr/>
          </p:nvSpPr>
          <p:spPr bwMode="auto">
            <a:xfrm>
              <a:off x="1532" y="3931"/>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768" name="Line 214"/>
            <p:cNvSpPr>
              <a:spLocks noChangeShapeType="1"/>
            </p:cNvSpPr>
            <p:nvPr/>
          </p:nvSpPr>
          <p:spPr bwMode="auto">
            <a:xfrm>
              <a:off x="1532" y="3931"/>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69" name="Rectangle 215"/>
            <p:cNvSpPr>
              <a:spLocks noChangeArrowheads="1"/>
            </p:cNvSpPr>
            <p:nvPr/>
          </p:nvSpPr>
          <p:spPr bwMode="auto">
            <a:xfrm>
              <a:off x="841" y="3938"/>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770" name="Line 216"/>
            <p:cNvSpPr>
              <a:spLocks noChangeShapeType="1"/>
            </p:cNvSpPr>
            <p:nvPr/>
          </p:nvSpPr>
          <p:spPr bwMode="auto">
            <a:xfrm>
              <a:off x="841" y="3938"/>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71" name="Rectangle 217"/>
            <p:cNvSpPr>
              <a:spLocks noChangeArrowheads="1"/>
            </p:cNvSpPr>
            <p:nvPr/>
          </p:nvSpPr>
          <p:spPr bwMode="auto">
            <a:xfrm>
              <a:off x="841" y="4101"/>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772" name="Line 218"/>
            <p:cNvSpPr>
              <a:spLocks noChangeShapeType="1"/>
            </p:cNvSpPr>
            <p:nvPr/>
          </p:nvSpPr>
          <p:spPr bwMode="auto">
            <a:xfrm>
              <a:off x="841" y="4101"/>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73" name="Line 219"/>
            <p:cNvSpPr>
              <a:spLocks noChangeShapeType="1"/>
            </p:cNvSpPr>
            <p:nvPr/>
          </p:nvSpPr>
          <p:spPr bwMode="auto">
            <a:xfrm>
              <a:off x="841" y="4101"/>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74" name="Rectangle 220"/>
            <p:cNvSpPr>
              <a:spLocks noChangeArrowheads="1"/>
            </p:cNvSpPr>
            <p:nvPr/>
          </p:nvSpPr>
          <p:spPr bwMode="auto">
            <a:xfrm>
              <a:off x="841" y="4101"/>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775" name="Line 221"/>
            <p:cNvSpPr>
              <a:spLocks noChangeShapeType="1"/>
            </p:cNvSpPr>
            <p:nvPr/>
          </p:nvSpPr>
          <p:spPr bwMode="auto">
            <a:xfrm>
              <a:off x="841" y="4101"/>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76" name="Line 222"/>
            <p:cNvSpPr>
              <a:spLocks noChangeShapeType="1"/>
            </p:cNvSpPr>
            <p:nvPr/>
          </p:nvSpPr>
          <p:spPr bwMode="auto">
            <a:xfrm>
              <a:off x="841" y="4101"/>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77" name="Rectangle 223"/>
            <p:cNvSpPr>
              <a:spLocks noChangeArrowheads="1"/>
            </p:cNvSpPr>
            <p:nvPr/>
          </p:nvSpPr>
          <p:spPr bwMode="auto">
            <a:xfrm>
              <a:off x="865" y="4101"/>
              <a:ext cx="667"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778" name="Line 224"/>
            <p:cNvSpPr>
              <a:spLocks noChangeShapeType="1"/>
            </p:cNvSpPr>
            <p:nvPr/>
          </p:nvSpPr>
          <p:spPr bwMode="auto">
            <a:xfrm>
              <a:off x="865" y="4101"/>
              <a:ext cx="667"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79" name="Rectangle 225"/>
            <p:cNvSpPr>
              <a:spLocks noChangeArrowheads="1"/>
            </p:cNvSpPr>
            <p:nvPr/>
          </p:nvSpPr>
          <p:spPr bwMode="auto">
            <a:xfrm>
              <a:off x="1532" y="3938"/>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780" name="Line 226"/>
            <p:cNvSpPr>
              <a:spLocks noChangeShapeType="1"/>
            </p:cNvSpPr>
            <p:nvPr/>
          </p:nvSpPr>
          <p:spPr bwMode="auto">
            <a:xfrm>
              <a:off x="1532" y="3938"/>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81" name="Rectangle 227"/>
            <p:cNvSpPr>
              <a:spLocks noChangeArrowheads="1"/>
            </p:cNvSpPr>
            <p:nvPr/>
          </p:nvSpPr>
          <p:spPr bwMode="auto">
            <a:xfrm>
              <a:off x="1532" y="4101"/>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782" name="Line 228"/>
            <p:cNvSpPr>
              <a:spLocks noChangeShapeType="1"/>
            </p:cNvSpPr>
            <p:nvPr/>
          </p:nvSpPr>
          <p:spPr bwMode="auto">
            <a:xfrm>
              <a:off x="1532" y="4101"/>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83" name="Line 229"/>
            <p:cNvSpPr>
              <a:spLocks noChangeShapeType="1"/>
            </p:cNvSpPr>
            <p:nvPr/>
          </p:nvSpPr>
          <p:spPr bwMode="auto">
            <a:xfrm>
              <a:off x="1532" y="4101"/>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84" name="Rectangle 230"/>
            <p:cNvSpPr>
              <a:spLocks noChangeArrowheads="1"/>
            </p:cNvSpPr>
            <p:nvPr/>
          </p:nvSpPr>
          <p:spPr bwMode="auto">
            <a:xfrm>
              <a:off x="1532" y="4101"/>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785" name="Line 231"/>
            <p:cNvSpPr>
              <a:spLocks noChangeShapeType="1"/>
            </p:cNvSpPr>
            <p:nvPr/>
          </p:nvSpPr>
          <p:spPr bwMode="auto">
            <a:xfrm>
              <a:off x="1532" y="4101"/>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86" name="Line 232"/>
            <p:cNvSpPr>
              <a:spLocks noChangeShapeType="1"/>
            </p:cNvSpPr>
            <p:nvPr/>
          </p:nvSpPr>
          <p:spPr bwMode="auto">
            <a:xfrm>
              <a:off x="1532" y="4101"/>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87" name="Rectangle 233"/>
            <p:cNvSpPr>
              <a:spLocks noChangeArrowheads="1"/>
            </p:cNvSpPr>
            <p:nvPr/>
          </p:nvSpPr>
          <p:spPr bwMode="auto">
            <a:xfrm>
              <a:off x="841" y="1288"/>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788" name="Rectangle 234"/>
            <p:cNvSpPr>
              <a:spLocks noChangeArrowheads="1"/>
            </p:cNvSpPr>
            <p:nvPr/>
          </p:nvSpPr>
          <p:spPr bwMode="auto">
            <a:xfrm>
              <a:off x="1532" y="1279"/>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789" name="Rectangle 235"/>
            <p:cNvSpPr>
              <a:spLocks noChangeArrowheads="1"/>
            </p:cNvSpPr>
            <p:nvPr/>
          </p:nvSpPr>
          <p:spPr bwMode="auto">
            <a:xfrm>
              <a:off x="842" y="1817"/>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790" name="Rectangle 236"/>
            <p:cNvSpPr>
              <a:spLocks noChangeArrowheads="1"/>
            </p:cNvSpPr>
            <p:nvPr/>
          </p:nvSpPr>
          <p:spPr bwMode="auto">
            <a:xfrm>
              <a:off x="842" y="1980"/>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791" name="Rectangle 237"/>
            <p:cNvSpPr>
              <a:spLocks noChangeArrowheads="1"/>
            </p:cNvSpPr>
            <p:nvPr/>
          </p:nvSpPr>
          <p:spPr bwMode="auto">
            <a:xfrm>
              <a:off x="1532" y="1803"/>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792" name="Rectangle 238"/>
            <p:cNvSpPr>
              <a:spLocks noChangeArrowheads="1"/>
            </p:cNvSpPr>
            <p:nvPr/>
          </p:nvSpPr>
          <p:spPr bwMode="auto">
            <a:xfrm>
              <a:off x="1532" y="2021"/>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793" name="Rectangle 239"/>
            <p:cNvSpPr>
              <a:spLocks noChangeArrowheads="1"/>
            </p:cNvSpPr>
            <p:nvPr/>
          </p:nvSpPr>
          <p:spPr bwMode="auto">
            <a:xfrm>
              <a:off x="842" y="2358"/>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794" name="Rectangle 240"/>
            <p:cNvSpPr>
              <a:spLocks noChangeArrowheads="1"/>
            </p:cNvSpPr>
            <p:nvPr/>
          </p:nvSpPr>
          <p:spPr bwMode="auto">
            <a:xfrm>
              <a:off x="1532" y="2358"/>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795" name="Rectangle 241"/>
            <p:cNvSpPr>
              <a:spLocks noChangeArrowheads="1"/>
            </p:cNvSpPr>
            <p:nvPr/>
          </p:nvSpPr>
          <p:spPr bwMode="auto">
            <a:xfrm>
              <a:off x="842" y="3695"/>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3796" name="Rectangle 242"/>
            <p:cNvSpPr>
              <a:spLocks noChangeArrowheads="1"/>
            </p:cNvSpPr>
            <p:nvPr/>
          </p:nvSpPr>
          <p:spPr bwMode="auto">
            <a:xfrm>
              <a:off x="1532" y="3695"/>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grpSp>
      <p:sp>
        <p:nvSpPr>
          <p:cNvPr id="23555" name="Rectangle 243"/>
          <p:cNvSpPr>
            <a:spLocks noGrp="1" noChangeArrowheads="1"/>
          </p:cNvSpPr>
          <p:nvPr>
            <p:ph type="title"/>
          </p:nvPr>
        </p:nvSpPr>
        <p:spPr/>
        <p:txBody>
          <a:bodyPr/>
          <a:lstStyle/>
          <a:p>
            <a:r>
              <a:rPr lang="en-US" altLang="en-US" smtClean="0"/>
              <a:t>A Walk Through the Guidelines</a:t>
            </a:r>
          </a:p>
        </p:txBody>
      </p:sp>
      <p:sp>
        <p:nvSpPr>
          <p:cNvPr id="422134" name="Rectangle 246"/>
          <p:cNvSpPr>
            <a:spLocks noChangeArrowheads="1"/>
          </p:cNvSpPr>
          <p:nvPr/>
        </p:nvSpPr>
        <p:spPr bwMode="auto">
          <a:xfrm>
            <a:off x="3124200" y="1222375"/>
            <a:ext cx="5791200" cy="528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lnSpc>
                <a:spcPts val="3000"/>
              </a:lnSpc>
              <a:spcBef>
                <a:spcPts val="1800"/>
              </a:spcBef>
              <a:buClr>
                <a:schemeClr val="accent1"/>
              </a:buClr>
              <a:defRPr sz="2000" b="1">
                <a:solidFill>
                  <a:schemeClr val="tx1"/>
                </a:solidFill>
                <a:latin typeface="Arial" charset="0"/>
              </a:defRPr>
            </a:lvl1pPr>
            <a:lvl2pPr marL="742950" indent="-285750" algn="l">
              <a:lnSpc>
                <a:spcPts val="2600"/>
              </a:lnSpc>
              <a:spcBef>
                <a:spcPts val="600"/>
              </a:spcBef>
              <a:buChar char="–"/>
              <a:defRPr sz="1600">
                <a:solidFill>
                  <a:schemeClr val="tx1"/>
                </a:solidFill>
                <a:latin typeface="Arial"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r>
              <a:rPr lang="en-US" altLang="en-US" sz="2400"/>
              <a:t>Abstract:</a:t>
            </a:r>
            <a:r>
              <a:rPr lang="en-US" altLang="en-US" sz="2400" b="0"/>
              <a:t> </a:t>
            </a:r>
            <a:r>
              <a:rPr lang="en-US" altLang="en-US" sz="2400" b="0">
                <a:solidFill>
                  <a:schemeClr val="accent1"/>
                </a:solidFill>
              </a:rPr>
              <a:t>summary of what’s in the data set</a:t>
            </a:r>
            <a:br>
              <a:rPr lang="en-US" altLang="en-US" sz="2400" b="0">
                <a:solidFill>
                  <a:schemeClr val="accent1"/>
                </a:solidFill>
              </a:rPr>
            </a:br>
            <a:r>
              <a:rPr lang="en-US" altLang="en-US" b="0" i="1">
                <a:solidFill>
                  <a:srgbClr val="669900"/>
                </a:solidFill>
              </a:rPr>
              <a:t>This land cover data set was derived from 30 meter resolution LANDSAT Thematic Mapper (TM) satellite imagery. Classification is divided into 15 classes with source imagery dates ranging from September 1991 to August 1996. Both a raster and a vector version are available.</a:t>
            </a:r>
            <a:r>
              <a:rPr lang="en-US" altLang="en-US" b="0" i="1">
                <a:solidFill>
                  <a:schemeClr val="hlink"/>
                </a:solidFill>
              </a:rPr>
              <a:t> </a:t>
            </a:r>
            <a:endParaRPr lang="en-US" altLang="en-US" sz="2400" b="0"/>
          </a:p>
          <a:p>
            <a:r>
              <a:rPr lang="en-US" altLang="en-US" sz="2400"/>
              <a:t>Purpose:</a:t>
            </a:r>
            <a:r>
              <a:rPr lang="en-US" altLang="en-US" sz="2400" b="0"/>
              <a:t> </a:t>
            </a:r>
            <a:r>
              <a:rPr lang="en-US" altLang="en-US" sz="2400" b="0">
                <a:solidFill>
                  <a:schemeClr val="accent1"/>
                </a:solidFill>
              </a:rPr>
              <a:t>why the data set was developed</a:t>
            </a:r>
            <a:br>
              <a:rPr lang="en-US" altLang="en-US" sz="2400" b="0">
                <a:solidFill>
                  <a:schemeClr val="accent1"/>
                </a:solidFill>
              </a:rPr>
            </a:br>
            <a:r>
              <a:rPr lang="en-US" altLang="en-US" b="0" i="1">
                <a:solidFill>
                  <a:srgbClr val="669900"/>
                </a:solidFill>
              </a:rPr>
              <a:t>Land use planning, natural resource monitoring</a:t>
            </a:r>
            <a:endParaRPr lang="en-US" altLang="en-US" sz="2400" b="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22134">
                                            <p:txEl>
                                              <p:pRg st="0" end="0"/>
                                            </p:txEl>
                                          </p:spTgt>
                                        </p:tgtEl>
                                        <p:attrNameLst>
                                          <p:attrName>style.visibility</p:attrName>
                                        </p:attrNameLst>
                                      </p:cBhvr>
                                      <p:to>
                                        <p:strVal val="visible"/>
                                      </p:to>
                                    </p:set>
                                    <p:animEffect transition="in" filter="dissolve">
                                      <p:cBhvr>
                                        <p:cTn id="7" dur="500"/>
                                        <p:tgtEl>
                                          <p:spTgt spid="4221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22134">
                                            <p:txEl>
                                              <p:pRg st="1" end="1"/>
                                            </p:txEl>
                                          </p:spTgt>
                                        </p:tgtEl>
                                        <p:attrNameLst>
                                          <p:attrName>style.visibility</p:attrName>
                                        </p:attrNameLst>
                                      </p:cBhvr>
                                      <p:to>
                                        <p:strVal val="visible"/>
                                      </p:to>
                                    </p:set>
                                    <p:animEffect transition="in" filter="dissolve">
                                      <p:cBhvr>
                                        <p:cTn id="12" dur="500"/>
                                        <p:tgtEl>
                                          <p:spTgt spid="4221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134"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2"/>
          <p:cNvGrpSpPr>
            <a:grpSpLocks/>
          </p:cNvGrpSpPr>
          <p:nvPr/>
        </p:nvGrpSpPr>
        <p:grpSpPr bwMode="auto">
          <a:xfrm>
            <a:off x="1335088" y="1001713"/>
            <a:ext cx="1135062" cy="5551487"/>
            <a:chOff x="841" y="631"/>
            <a:chExt cx="715" cy="3497"/>
          </a:xfrm>
        </p:grpSpPr>
        <p:sp>
          <p:nvSpPr>
            <p:cNvPr id="24581" name="Rectangle 3"/>
            <p:cNvSpPr>
              <a:spLocks noChangeArrowheads="1"/>
            </p:cNvSpPr>
            <p:nvPr/>
          </p:nvSpPr>
          <p:spPr bwMode="auto">
            <a:xfrm>
              <a:off x="841" y="1505"/>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582" name="Line 4"/>
            <p:cNvSpPr>
              <a:spLocks noChangeShapeType="1"/>
            </p:cNvSpPr>
            <p:nvPr/>
          </p:nvSpPr>
          <p:spPr bwMode="auto">
            <a:xfrm>
              <a:off x="841" y="150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3" name="Line 5"/>
            <p:cNvSpPr>
              <a:spLocks noChangeShapeType="1"/>
            </p:cNvSpPr>
            <p:nvPr/>
          </p:nvSpPr>
          <p:spPr bwMode="auto">
            <a:xfrm>
              <a:off x="841" y="1505"/>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4" name="Rectangle 6"/>
            <p:cNvSpPr>
              <a:spLocks noChangeArrowheads="1"/>
            </p:cNvSpPr>
            <p:nvPr/>
          </p:nvSpPr>
          <p:spPr bwMode="auto">
            <a:xfrm>
              <a:off x="865" y="1512"/>
              <a:ext cx="667" cy="2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585" name="Rectangle 7"/>
            <p:cNvSpPr>
              <a:spLocks noChangeArrowheads="1"/>
            </p:cNvSpPr>
            <p:nvPr/>
          </p:nvSpPr>
          <p:spPr bwMode="auto">
            <a:xfrm>
              <a:off x="1532" y="1505"/>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586" name="Line 8"/>
            <p:cNvSpPr>
              <a:spLocks noChangeShapeType="1"/>
            </p:cNvSpPr>
            <p:nvPr/>
          </p:nvSpPr>
          <p:spPr bwMode="auto">
            <a:xfrm>
              <a:off x="1532" y="150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7" name="Line 9"/>
            <p:cNvSpPr>
              <a:spLocks noChangeShapeType="1"/>
            </p:cNvSpPr>
            <p:nvPr/>
          </p:nvSpPr>
          <p:spPr bwMode="auto">
            <a:xfrm>
              <a:off x="1532" y="1505"/>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8" name="Rectangle 10"/>
            <p:cNvSpPr>
              <a:spLocks noChangeArrowheads="1"/>
            </p:cNvSpPr>
            <p:nvPr/>
          </p:nvSpPr>
          <p:spPr bwMode="auto">
            <a:xfrm>
              <a:off x="841" y="1532"/>
              <a:ext cx="24" cy="162"/>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589" name="Line 11"/>
            <p:cNvSpPr>
              <a:spLocks noChangeShapeType="1"/>
            </p:cNvSpPr>
            <p:nvPr/>
          </p:nvSpPr>
          <p:spPr bwMode="auto">
            <a:xfrm>
              <a:off x="841" y="1532"/>
              <a:ext cx="1" cy="16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0" name="Rectangle 12"/>
            <p:cNvSpPr>
              <a:spLocks noChangeArrowheads="1"/>
            </p:cNvSpPr>
            <p:nvPr/>
          </p:nvSpPr>
          <p:spPr bwMode="auto">
            <a:xfrm>
              <a:off x="1532" y="1532"/>
              <a:ext cx="24" cy="162"/>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591" name="Line 13"/>
            <p:cNvSpPr>
              <a:spLocks noChangeShapeType="1"/>
            </p:cNvSpPr>
            <p:nvPr/>
          </p:nvSpPr>
          <p:spPr bwMode="auto">
            <a:xfrm>
              <a:off x="1532" y="1532"/>
              <a:ext cx="1" cy="16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2" name="Rectangle 14"/>
            <p:cNvSpPr>
              <a:spLocks noChangeArrowheads="1"/>
            </p:cNvSpPr>
            <p:nvPr/>
          </p:nvSpPr>
          <p:spPr bwMode="auto">
            <a:xfrm>
              <a:off x="865" y="1721"/>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593" name="Rectangle 15"/>
            <p:cNvSpPr>
              <a:spLocks noChangeArrowheads="1"/>
            </p:cNvSpPr>
            <p:nvPr/>
          </p:nvSpPr>
          <p:spPr bwMode="auto">
            <a:xfrm>
              <a:off x="927" y="1723"/>
              <a:ext cx="2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Abstract</a:t>
              </a:r>
              <a:endParaRPr lang="en-US" altLang="en-US"/>
            </a:p>
          </p:txBody>
        </p:sp>
        <p:sp>
          <p:nvSpPr>
            <p:cNvPr id="24594" name="Rectangle 16"/>
            <p:cNvSpPr>
              <a:spLocks noChangeArrowheads="1"/>
            </p:cNvSpPr>
            <p:nvPr/>
          </p:nvSpPr>
          <p:spPr bwMode="auto">
            <a:xfrm>
              <a:off x="865" y="1803"/>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595" name="Rectangle 17"/>
            <p:cNvSpPr>
              <a:spLocks noChangeArrowheads="1"/>
            </p:cNvSpPr>
            <p:nvPr/>
          </p:nvSpPr>
          <p:spPr bwMode="auto">
            <a:xfrm>
              <a:off x="841" y="1694"/>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596" name="Line 18"/>
            <p:cNvSpPr>
              <a:spLocks noChangeShapeType="1"/>
            </p:cNvSpPr>
            <p:nvPr/>
          </p:nvSpPr>
          <p:spPr bwMode="auto">
            <a:xfrm>
              <a:off x="841" y="1694"/>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7" name="Line 19"/>
            <p:cNvSpPr>
              <a:spLocks noChangeShapeType="1"/>
            </p:cNvSpPr>
            <p:nvPr/>
          </p:nvSpPr>
          <p:spPr bwMode="auto">
            <a:xfrm>
              <a:off x="841" y="1694"/>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8" name="Rectangle 20"/>
            <p:cNvSpPr>
              <a:spLocks noChangeArrowheads="1"/>
            </p:cNvSpPr>
            <p:nvPr/>
          </p:nvSpPr>
          <p:spPr bwMode="auto">
            <a:xfrm>
              <a:off x="865" y="1701"/>
              <a:ext cx="667" cy="2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599" name="Rectangle 21"/>
            <p:cNvSpPr>
              <a:spLocks noChangeArrowheads="1"/>
            </p:cNvSpPr>
            <p:nvPr/>
          </p:nvSpPr>
          <p:spPr bwMode="auto">
            <a:xfrm>
              <a:off x="1532" y="1694"/>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600" name="Line 22"/>
            <p:cNvSpPr>
              <a:spLocks noChangeShapeType="1"/>
            </p:cNvSpPr>
            <p:nvPr/>
          </p:nvSpPr>
          <p:spPr bwMode="auto">
            <a:xfrm>
              <a:off x="1532" y="1694"/>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1" name="Line 23"/>
            <p:cNvSpPr>
              <a:spLocks noChangeShapeType="1"/>
            </p:cNvSpPr>
            <p:nvPr/>
          </p:nvSpPr>
          <p:spPr bwMode="auto">
            <a:xfrm>
              <a:off x="1532" y="1694"/>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2" name="Rectangle 24"/>
            <p:cNvSpPr>
              <a:spLocks noChangeArrowheads="1"/>
            </p:cNvSpPr>
            <p:nvPr/>
          </p:nvSpPr>
          <p:spPr bwMode="auto">
            <a:xfrm>
              <a:off x="841" y="1721"/>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603" name="Line 25"/>
            <p:cNvSpPr>
              <a:spLocks noChangeShapeType="1"/>
            </p:cNvSpPr>
            <p:nvPr/>
          </p:nvSpPr>
          <p:spPr bwMode="auto">
            <a:xfrm>
              <a:off x="841" y="1721"/>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4" name="Rectangle 26"/>
            <p:cNvSpPr>
              <a:spLocks noChangeArrowheads="1"/>
            </p:cNvSpPr>
            <p:nvPr/>
          </p:nvSpPr>
          <p:spPr bwMode="auto">
            <a:xfrm>
              <a:off x="1532" y="1721"/>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605" name="Line 27"/>
            <p:cNvSpPr>
              <a:spLocks noChangeShapeType="1"/>
            </p:cNvSpPr>
            <p:nvPr/>
          </p:nvSpPr>
          <p:spPr bwMode="auto">
            <a:xfrm>
              <a:off x="1532" y="1721"/>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6" name="Rectangle 28"/>
            <p:cNvSpPr>
              <a:spLocks noChangeArrowheads="1"/>
            </p:cNvSpPr>
            <p:nvPr/>
          </p:nvSpPr>
          <p:spPr bwMode="auto">
            <a:xfrm>
              <a:off x="865" y="191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607" name="Rectangle 29"/>
            <p:cNvSpPr>
              <a:spLocks noChangeArrowheads="1"/>
            </p:cNvSpPr>
            <p:nvPr/>
          </p:nvSpPr>
          <p:spPr bwMode="auto">
            <a:xfrm>
              <a:off x="925" y="1912"/>
              <a:ext cx="24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Purpose</a:t>
              </a:r>
              <a:endParaRPr lang="en-US" altLang="en-US"/>
            </a:p>
          </p:txBody>
        </p:sp>
        <p:sp>
          <p:nvSpPr>
            <p:cNvPr id="24608" name="Rectangle 30"/>
            <p:cNvSpPr>
              <a:spLocks noChangeArrowheads="1"/>
            </p:cNvSpPr>
            <p:nvPr/>
          </p:nvSpPr>
          <p:spPr bwMode="auto">
            <a:xfrm>
              <a:off x="865" y="1992"/>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609" name="Rectangle 31"/>
            <p:cNvSpPr>
              <a:spLocks noChangeArrowheads="1"/>
            </p:cNvSpPr>
            <p:nvPr/>
          </p:nvSpPr>
          <p:spPr bwMode="auto">
            <a:xfrm>
              <a:off x="865" y="658"/>
              <a:ext cx="667" cy="1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610" name="Rectangle 32"/>
            <p:cNvSpPr>
              <a:spLocks noChangeArrowheads="1"/>
            </p:cNvSpPr>
            <p:nvPr/>
          </p:nvSpPr>
          <p:spPr bwMode="auto">
            <a:xfrm>
              <a:off x="1153" y="658"/>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b="1">
                  <a:solidFill>
                    <a:srgbClr val="FFFFFF"/>
                  </a:solidFill>
                  <a:latin typeface="Arial" charset="0"/>
                </a:rPr>
                <a:t>1</a:t>
              </a:r>
              <a:endParaRPr lang="en-US" altLang="en-US"/>
            </a:p>
          </p:txBody>
        </p:sp>
        <p:sp>
          <p:nvSpPr>
            <p:cNvPr id="24611" name="Rectangle 33"/>
            <p:cNvSpPr>
              <a:spLocks noChangeArrowheads="1"/>
            </p:cNvSpPr>
            <p:nvPr/>
          </p:nvSpPr>
          <p:spPr bwMode="auto">
            <a:xfrm>
              <a:off x="865" y="779"/>
              <a:ext cx="667" cy="1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612" name="Rectangle 34"/>
            <p:cNvSpPr>
              <a:spLocks noChangeArrowheads="1"/>
            </p:cNvSpPr>
            <p:nvPr/>
          </p:nvSpPr>
          <p:spPr bwMode="auto">
            <a:xfrm>
              <a:off x="890" y="786"/>
              <a:ext cx="59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buFont typeface="Wingdings" pitchFamily="2" charset="2"/>
                <a:buNone/>
              </a:pPr>
              <a:r>
                <a:rPr lang="en-US" altLang="en-US" b="1">
                  <a:solidFill>
                    <a:srgbClr val="FFFFFF"/>
                  </a:solidFill>
                  <a:latin typeface="Arial" charset="0"/>
                </a:rPr>
                <a:t>Identification</a:t>
              </a:r>
              <a:endParaRPr lang="en-US" altLang="en-US"/>
            </a:p>
          </p:txBody>
        </p:sp>
        <p:sp>
          <p:nvSpPr>
            <p:cNvPr id="24613" name="Rectangle 35"/>
            <p:cNvSpPr>
              <a:spLocks noChangeArrowheads="1"/>
            </p:cNvSpPr>
            <p:nvPr/>
          </p:nvSpPr>
          <p:spPr bwMode="auto">
            <a:xfrm>
              <a:off x="865" y="901"/>
              <a:ext cx="667" cy="2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614" name="Rectangle 36"/>
            <p:cNvSpPr>
              <a:spLocks noChangeArrowheads="1"/>
            </p:cNvSpPr>
            <p:nvPr/>
          </p:nvSpPr>
          <p:spPr bwMode="auto">
            <a:xfrm>
              <a:off x="841" y="631"/>
              <a:ext cx="24"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615" name="Line 37"/>
            <p:cNvSpPr>
              <a:spLocks noChangeShapeType="1"/>
            </p:cNvSpPr>
            <p:nvPr/>
          </p:nvSpPr>
          <p:spPr bwMode="auto">
            <a:xfrm>
              <a:off x="841" y="63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6" name="Line 38"/>
            <p:cNvSpPr>
              <a:spLocks noChangeShapeType="1"/>
            </p:cNvSpPr>
            <p:nvPr/>
          </p:nvSpPr>
          <p:spPr bwMode="auto">
            <a:xfrm>
              <a:off x="841" y="631"/>
              <a:ext cx="1"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7" name="Rectangle 39"/>
            <p:cNvSpPr>
              <a:spLocks noChangeArrowheads="1"/>
            </p:cNvSpPr>
            <p:nvPr/>
          </p:nvSpPr>
          <p:spPr bwMode="auto">
            <a:xfrm>
              <a:off x="841" y="631"/>
              <a:ext cx="24"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618" name="Line 40"/>
            <p:cNvSpPr>
              <a:spLocks noChangeShapeType="1"/>
            </p:cNvSpPr>
            <p:nvPr/>
          </p:nvSpPr>
          <p:spPr bwMode="auto">
            <a:xfrm>
              <a:off x="841" y="63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9" name="Line 41"/>
            <p:cNvSpPr>
              <a:spLocks noChangeShapeType="1"/>
            </p:cNvSpPr>
            <p:nvPr/>
          </p:nvSpPr>
          <p:spPr bwMode="auto">
            <a:xfrm>
              <a:off x="841" y="631"/>
              <a:ext cx="1"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20" name="Rectangle 42"/>
            <p:cNvSpPr>
              <a:spLocks noChangeArrowheads="1"/>
            </p:cNvSpPr>
            <p:nvPr/>
          </p:nvSpPr>
          <p:spPr bwMode="auto">
            <a:xfrm>
              <a:off x="865" y="631"/>
              <a:ext cx="667"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621" name="Line 43"/>
            <p:cNvSpPr>
              <a:spLocks noChangeShapeType="1"/>
            </p:cNvSpPr>
            <p:nvPr/>
          </p:nvSpPr>
          <p:spPr bwMode="auto">
            <a:xfrm>
              <a:off x="865" y="631"/>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22" name="Rectangle 44"/>
            <p:cNvSpPr>
              <a:spLocks noChangeArrowheads="1"/>
            </p:cNvSpPr>
            <p:nvPr/>
          </p:nvSpPr>
          <p:spPr bwMode="auto">
            <a:xfrm>
              <a:off x="1532" y="631"/>
              <a:ext cx="24"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623" name="Line 45"/>
            <p:cNvSpPr>
              <a:spLocks noChangeShapeType="1"/>
            </p:cNvSpPr>
            <p:nvPr/>
          </p:nvSpPr>
          <p:spPr bwMode="auto">
            <a:xfrm>
              <a:off x="1532" y="63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24" name="Line 46"/>
            <p:cNvSpPr>
              <a:spLocks noChangeShapeType="1"/>
            </p:cNvSpPr>
            <p:nvPr/>
          </p:nvSpPr>
          <p:spPr bwMode="auto">
            <a:xfrm>
              <a:off x="1532" y="631"/>
              <a:ext cx="1"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25" name="Rectangle 47"/>
            <p:cNvSpPr>
              <a:spLocks noChangeArrowheads="1"/>
            </p:cNvSpPr>
            <p:nvPr/>
          </p:nvSpPr>
          <p:spPr bwMode="auto">
            <a:xfrm>
              <a:off x="1532" y="631"/>
              <a:ext cx="24"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626" name="Line 48"/>
            <p:cNvSpPr>
              <a:spLocks noChangeShapeType="1"/>
            </p:cNvSpPr>
            <p:nvPr/>
          </p:nvSpPr>
          <p:spPr bwMode="auto">
            <a:xfrm>
              <a:off x="1532" y="63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27" name="Line 49"/>
            <p:cNvSpPr>
              <a:spLocks noChangeShapeType="1"/>
            </p:cNvSpPr>
            <p:nvPr/>
          </p:nvSpPr>
          <p:spPr bwMode="auto">
            <a:xfrm>
              <a:off x="1532" y="631"/>
              <a:ext cx="1"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28" name="Rectangle 50"/>
            <p:cNvSpPr>
              <a:spLocks noChangeArrowheads="1"/>
            </p:cNvSpPr>
            <p:nvPr/>
          </p:nvSpPr>
          <p:spPr bwMode="auto">
            <a:xfrm>
              <a:off x="841" y="658"/>
              <a:ext cx="24" cy="4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629" name="Line 51"/>
            <p:cNvSpPr>
              <a:spLocks noChangeShapeType="1"/>
            </p:cNvSpPr>
            <p:nvPr/>
          </p:nvSpPr>
          <p:spPr bwMode="auto">
            <a:xfrm>
              <a:off x="841" y="658"/>
              <a:ext cx="1" cy="4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30" name="Rectangle 52"/>
            <p:cNvSpPr>
              <a:spLocks noChangeArrowheads="1"/>
            </p:cNvSpPr>
            <p:nvPr/>
          </p:nvSpPr>
          <p:spPr bwMode="auto">
            <a:xfrm>
              <a:off x="1532" y="658"/>
              <a:ext cx="24" cy="4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631" name="Line 53"/>
            <p:cNvSpPr>
              <a:spLocks noChangeShapeType="1"/>
            </p:cNvSpPr>
            <p:nvPr/>
          </p:nvSpPr>
          <p:spPr bwMode="auto">
            <a:xfrm>
              <a:off x="1532" y="658"/>
              <a:ext cx="1" cy="4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32" name="Rectangle 54"/>
            <p:cNvSpPr>
              <a:spLocks noChangeArrowheads="1"/>
            </p:cNvSpPr>
            <p:nvPr/>
          </p:nvSpPr>
          <p:spPr bwMode="auto">
            <a:xfrm>
              <a:off x="865" y="1172"/>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633" name="Rectangle 55"/>
            <p:cNvSpPr>
              <a:spLocks noChangeArrowheads="1"/>
            </p:cNvSpPr>
            <p:nvPr/>
          </p:nvSpPr>
          <p:spPr bwMode="auto">
            <a:xfrm>
              <a:off x="925" y="1174"/>
              <a:ext cx="28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Originator</a:t>
              </a:r>
              <a:endParaRPr lang="en-US" altLang="en-US"/>
            </a:p>
          </p:txBody>
        </p:sp>
        <p:sp>
          <p:nvSpPr>
            <p:cNvPr id="24634" name="Rectangle 56"/>
            <p:cNvSpPr>
              <a:spLocks noChangeArrowheads="1"/>
            </p:cNvSpPr>
            <p:nvPr/>
          </p:nvSpPr>
          <p:spPr bwMode="auto">
            <a:xfrm>
              <a:off x="865" y="1254"/>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635" name="Rectangle 57"/>
            <p:cNvSpPr>
              <a:spLocks noChangeArrowheads="1"/>
            </p:cNvSpPr>
            <p:nvPr/>
          </p:nvSpPr>
          <p:spPr bwMode="auto">
            <a:xfrm>
              <a:off x="841" y="1146"/>
              <a:ext cx="24"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636" name="Line 58"/>
            <p:cNvSpPr>
              <a:spLocks noChangeShapeType="1"/>
            </p:cNvSpPr>
            <p:nvPr/>
          </p:nvSpPr>
          <p:spPr bwMode="auto">
            <a:xfrm>
              <a:off x="841" y="1146"/>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37" name="Line 59"/>
            <p:cNvSpPr>
              <a:spLocks noChangeShapeType="1"/>
            </p:cNvSpPr>
            <p:nvPr/>
          </p:nvSpPr>
          <p:spPr bwMode="auto">
            <a:xfrm>
              <a:off x="841" y="1146"/>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38" name="Rectangle 60"/>
            <p:cNvSpPr>
              <a:spLocks noChangeArrowheads="1"/>
            </p:cNvSpPr>
            <p:nvPr/>
          </p:nvSpPr>
          <p:spPr bwMode="auto">
            <a:xfrm>
              <a:off x="865" y="1146"/>
              <a:ext cx="667"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639" name="Line 61"/>
            <p:cNvSpPr>
              <a:spLocks noChangeShapeType="1"/>
            </p:cNvSpPr>
            <p:nvPr/>
          </p:nvSpPr>
          <p:spPr bwMode="auto">
            <a:xfrm>
              <a:off x="865" y="1146"/>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40" name="Rectangle 62"/>
            <p:cNvSpPr>
              <a:spLocks noChangeArrowheads="1"/>
            </p:cNvSpPr>
            <p:nvPr/>
          </p:nvSpPr>
          <p:spPr bwMode="auto">
            <a:xfrm>
              <a:off x="1532" y="1146"/>
              <a:ext cx="24"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641" name="Line 63"/>
            <p:cNvSpPr>
              <a:spLocks noChangeShapeType="1"/>
            </p:cNvSpPr>
            <p:nvPr/>
          </p:nvSpPr>
          <p:spPr bwMode="auto">
            <a:xfrm>
              <a:off x="1532" y="1146"/>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42" name="Line 64"/>
            <p:cNvSpPr>
              <a:spLocks noChangeShapeType="1"/>
            </p:cNvSpPr>
            <p:nvPr/>
          </p:nvSpPr>
          <p:spPr bwMode="auto">
            <a:xfrm>
              <a:off x="1532" y="1146"/>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43" name="Rectangle 65"/>
            <p:cNvSpPr>
              <a:spLocks noChangeArrowheads="1"/>
            </p:cNvSpPr>
            <p:nvPr/>
          </p:nvSpPr>
          <p:spPr bwMode="auto">
            <a:xfrm>
              <a:off x="841" y="1172"/>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644" name="Line 66"/>
            <p:cNvSpPr>
              <a:spLocks noChangeShapeType="1"/>
            </p:cNvSpPr>
            <p:nvPr/>
          </p:nvSpPr>
          <p:spPr bwMode="auto">
            <a:xfrm>
              <a:off x="841" y="1172"/>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45" name="Rectangle 67"/>
            <p:cNvSpPr>
              <a:spLocks noChangeArrowheads="1"/>
            </p:cNvSpPr>
            <p:nvPr/>
          </p:nvSpPr>
          <p:spPr bwMode="auto">
            <a:xfrm>
              <a:off x="1532" y="1172"/>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646" name="Line 68"/>
            <p:cNvSpPr>
              <a:spLocks noChangeShapeType="1"/>
            </p:cNvSpPr>
            <p:nvPr/>
          </p:nvSpPr>
          <p:spPr bwMode="auto">
            <a:xfrm>
              <a:off x="1532" y="1172"/>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47" name="Rectangle 69"/>
            <p:cNvSpPr>
              <a:spLocks noChangeArrowheads="1"/>
            </p:cNvSpPr>
            <p:nvPr/>
          </p:nvSpPr>
          <p:spPr bwMode="auto">
            <a:xfrm>
              <a:off x="865" y="1343"/>
              <a:ext cx="667" cy="8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648" name="Rectangle 70"/>
            <p:cNvSpPr>
              <a:spLocks noChangeArrowheads="1"/>
            </p:cNvSpPr>
            <p:nvPr/>
          </p:nvSpPr>
          <p:spPr bwMode="auto">
            <a:xfrm>
              <a:off x="927" y="1344"/>
              <a:ext cx="12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Title</a:t>
              </a:r>
              <a:endParaRPr lang="en-US" altLang="en-US"/>
            </a:p>
          </p:txBody>
        </p:sp>
        <p:sp>
          <p:nvSpPr>
            <p:cNvPr id="24649" name="Rectangle 71"/>
            <p:cNvSpPr>
              <a:spLocks noChangeArrowheads="1"/>
            </p:cNvSpPr>
            <p:nvPr/>
          </p:nvSpPr>
          <p:spPr bwMode="auto">
            <a:xfrm>
              <a:off x="865" y="1423"/>
              <a:ext cx="667" cy="8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650" name="Line 72"/>
            <p:cNvSpPr>
              <a:spLocks noChangeShapeType="1"/>
            </p:cNvSpPr>
            <p:nvPr/>
          </p:nvSpPr>
          <p:spPr bwMode="auto">
            <a:xfrm>
              <a:off x="841" y="1336"/>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51" name="Line 73"/>
            <p:cNvSpPr>
              <a:spLocks noChangeShapeType="1"/>
            </p:cNvSpPr>
            <p:nvPr/>
          </p:nvSpPr>
          <p:spPr bwMode="auto">
            <a:xfrm>
              <a:off x="1532" y="1336"/>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52" name="Rectangle 74"/>
            <p:cNvSpPr>
              <a:spLocks noChangeArrowheads="1"/>
            </p:cNvSpPr>
            <p:nvPr/>
          </p:nvSpPr>
          <p:spPr bwMode="auto">
            <a:xfrm>
              <a:off x="841" y="1343"/>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653" name="Line 75"/>
            <p:cNvSpPr>
              <a:spLocks noChangeShapeType="1"/>
            </p:cNvSpPr>
            <p:nvPr/>
          </p:nvSpPr>
          <p:spPr bwMode="auto">
            <a:xfrm>
              <a:off x="841" y="1343"/>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54" name="Rectangle 76"/>
            <p:cNvSpPr>
              <a:spLocks noChangeArrowheads="1"/>
            </p:cNvSpPr>
            <p:nvPr/>
          </p:nvSpPr>
          <p:spPr bwMode="auto">
            <a:xfrm>
              <a:off x="1532" y="1343"/>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655" name="Line 77"/>
            <p:cNvSpPr>
              <a:spLocks noChangeShapeType="1"/>
            </p:cNvSpPr>
            <p:nvPr/>
          </p:nvSpPr>
          <p:spPr bwMode="auto">
            <a:xfrm>
              <a:off x="1532" y="1343"/>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56" name="Rectangle 78"/>
            <p:cNvSpPr>
              <a:spLocks noChangeArrowheads="1"/>
            </p:cNvSpPr>
            <p:nvPr/>
          </p:nvSpPr>
          <p:spPr bwMode="auto">
            <a:xfrm>
              <a:off x="865" y="1532"/>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657" name="Rectangle 79"/>
            <p:cNvSpPr>
              <a:spLocks noChangeArrowheads="1"/>
            </p:cNvSpPr>
            <p:nvPr/>
          </p:nvSpPr>
          <p:spPr bwMode="auto">
            <a:xfrm>
              <a:off x="925" y="1534"/>
              <a:ext cx="53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Identifier (optional)</a:t>
              </a:r>
              <a:endParaRPr lang="en-US" altLang="en-US"/>
            </a:p>
          </p:txBody>
        </p:sp>
        <p:sp>
          <p:nvSpPr>
            <p:cNvPr id="24658" name="Rectangle 80"/>
            <p:cNvSpPr>
              <a:spLocks noChangeArrowheads="1"/>
            </p:cNvSpPr>
            <p:nvPr/>
          </p:nvSpPr>
          <p:spPr bwMode="auto">
            <a:xfrm>
              <a:off x="865" y="1614"/>
              <a:ext cx="667" cy="8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659" name="Rectangle 81"/>
            <p:cNvSpPr>
              <a:spLocks noChangeArrowheads="1"/>
            </p:cNvSpPr>
            <p:nvPr/>
          </p:nvSpPr>
          <p:spPr bwMode="auto">
            <a:xfrm>
              <a:off x="841" y="1885"/>
              <a:ext cx="24" cy="2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660" name="Line 82"/>
            <p:cNvSpPr>
              <a:spLocks noChangeShapeType="1"/>
            </p:cNvSpPr>
            <p:nvPr/>
          </p:nvSpPr>
          <p:spPr bwMode="auto">
            <a:xfrm>
              <a:off x="841" y="188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61" name="Line 83"/>
            <p:cNvSpPr>
              <a:spLocks noChangeShapeType="1"/>
            </p:cNvSpPr>
            <p:nvPr/>
          </p:nvSpPr>
          <p:spPr bwMode="auto">
            <a:xfrm>
              <a:off x="841" y="1885"/>
              <a:ext cx="1" cy="26"/>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62" name="Rectangle 84"/>
            <p:cNvSpPr>
              <a:spLocks noChangeArrowheads="1"/>
            </p:cNvSpPr>
            <p:nvPr/>
          </p:nvSpPr>
          <p:spPr bwMode="auto">
            <a:xfrm>
              <a:off x="865" y="1890"/>
              <a:ext cx="667" cy="2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663" name="Rectangle 85"/>
            <p:cNvSpPr>
              <a:spLocks noChangeArrowheads="1"/>
            </p:cNvSpPr>
            <p:nvPr/>
          </p:nvSpPr>
          <p:spPr bwMode="auto">
            <a:xfrm>
              <a:off x="1532" y="1885"/>
              <a:ext cx="24" cy="2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664" name="Line 86"/>
            <p:cNvSpPr>
              <a:spLocks noChangeShapeType="1"/>
            </p:cNvSpPr>
            <p:nvPr/>
          </p:nvSpPr>
          <p:spPr bwMode="auto">
            <a:xfrm>
              <a:off x="1532" y="188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65" name="Line 87"/>
            <p:cNvSpPr>
              <a:spLocks noChangeShapeType="1"/>
            </p:cNvSpPr>
            <p:nvPr/>
          </p:nvSpPr>
          <p:spPr bwMode="auto">
            <a:xfrm>
              <a:off x="1532" y="1885"/>
              <a:ext cx="1" cy="26"/>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66" name="Rectangle 88"/>
            <p:cNvSpPr>
              <a:spLocks noChangeArrowheads="1"/>
            </p:cNvSpPr>
            <p:nvPr/>
          </p:nvSpPr>
          <p:spPr bwMode="auto">
            <a:xfrm>
              <a:off x="841" y="1911"/>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667" name="Line 89"/>
            <p:cNvSpPr>
              <a:spLocks noChangeShapeType="1"/>
            </p:cNvSpPr>
            <p:nvPr/>
          </p:nvSpPr>
          <p:spPr bwMode="auto">
            <a:xfrm>
              <a:off x="841" y="1911"/>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68" name="Rectangle 90"/>
            <p:cNvSpPr>
              <a:spLocks noChangeArrowheads="1"/>
            </p:cNvSpPr>
            <p:nvPr/>
          </p:nvSpPr>
          <p:spPr bwMode="auto">
            <a:xfrm>
              <a:off x="1532" y="1911"/>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669" name="Line 91"/>
            <p:cNvSpPr>
              <a:spLocks noChangeShapeType="1"/>
            </p:cNvSpPr>
            <p:nvPr/>
          </p:nvSpPr>
          <p:spPr bwMode="auto">
            <a:xfrm>
              <a:off x="1532" y="1911"/>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70" name="Rectangle 92"/>
            <p:cNvSpPr>
              <a:spLocks noChangeArrowheads="1"/>
            </p:cNvSpPr>
            <p:nvPr/>
          </p:nvSpPr>
          <p:spPr bwMode="auto">
            <a:xfrm>
              <a:off x="865" y="2080"/>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671" name="Rectangle 93"/>
            <p:cNvSpPr>
              <a:spLocks noChangeArrowheads="1"/>
            </p:cNvSpPr>
            <p:nvPr/>
          </p:nvSpPr>
          <p:spPr bwMode="auto">
            <a:xfrm>
              <a:off x="924" y="2082"/>
              <a:ext cx="38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Content Date</a:t>
              </a:r>
              <a:endParaRPr lang="en-US" altLang="en-US"/>
            </a:p>
          </p:txBody>
        </p:sp>
        <p:sp>
          <p:nvSpPr>
            <p:cNvPr id="24672" name="Rectangle 94"/>
            <p:cNvSpPr>
              <a:spLocks noChangeArrowheads="1"/>
            </p:cNvSpPr>
            <p:nvPr/>
          </p:nvSpPr>
          <p:spPr bwMode="auto">
            <a:xfrm>
              <a:off x="865" y="216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673" name="Line 95"/>
            <p:cNvSpPr>
              <a:spLocks noChangeShapeType="1"/>
            </p:cNvSpPr>
            <p:nvPr/>
          </p:nvSpPr>
          <p:spPr bwMode="auto">
            <a:xfrm>
              <a:off x="841" y="2074"/>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74" name="Line 96"/>
            <p:cNvSpPr>
              <a:spLocks noChangeShapeType="1"/>
            </p:cNvSpPr>
            <p:nvPr/>
          </p:nvSpPr>
          <p:spPr bwMode="auto">
            <a:xfrm>
              <a:off x="1532" y="2074"/>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75" name="Rectangle 97"/>
            <p:cNvSpPr>
              <a:spLocks noChangeArrowheads="1"/>
            </p:cNvSpPr>
            <p:nvPr/>
          </p:nvSpPr>
          <p:spPr bwMode="auto">
            <a:xfrm>
              <a:off x="841" y="2080"/>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676" name="Line 98"/>
            <p:cNvSpPr>
              <a:spLocks noChangeShapeType="1"/>
            </p:cNvSpPr>
            <p:nvPr/>
          </p:nvSpPr>
          <p:spPr bwMode="auto">
            <a:xfrm>
              <a:off x="841" y="2080"/>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77" name="Rectangle 99"/>
            <p:cNvSpPr>
              <a:spLocks noChangeArrowheads="1"/>
            </p:cNvSpPr>
            <p:nvPr/>
          </p:nvSpPr>
          <p:spPr bwMode="auto">
            <a:xfrm>
              <a:off x="1532" y="2080"/>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678" name="Line 100"/>
            <p:cNvSpPr>
              <a:spLocks noChangeShapeType="1"/>
            </p:cNvSpPr>
            <p:nvPr/>
          </p:nvSpPr>
          <p:spPr bwMode="auto">
            <a:xfrm>
              <a:off x="1532" y="2080"/>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79" name="Rectangle 101"/>
            <p:cNvSpPr>
              <a:spLocks noChangeArrowheads="1"/>
            </p:cNvSpPr>
            <p:nvPr/>
          </p:nvSpPr>
          <p:spPr bwMode="auto">
            <a:xfrm>
              <a:off x="865" y="2270"/>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680" name="Rectangle 102"/>
            <p:cNvSpPr>
              <a:spLocks noChangeArrowheads="1"/>
            </p:cNvSpPr>
            <p:nvPr/>
          </p:nvSpPr>
          <p:spPr bwMode="auto">
            <a:xfrm>
              <a:off x="925" y="2271"/>
              <a:ext cx="35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Currentness</a:t>
              </a:r>
              <a:endParaRPr lang="en-US" altLang="en-US"/>
            </a:p>
          </p:txBody>
        </p:sp>
        <p:sp>
          <p:nvSpPr>
            <p:cNvPr id="24681" name="Rectangle 103"/>
            <p:cNvSpPr>
              <a:spLocks noChangeArrowheads="1"/>
            </p:cNvSpPr>
            <p:nvPr/>
          </p:nvSpPr>
          <p:spPr bwMode="auto">
            <a:xfrm>
              <a:off x="865" y="2351"/>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682" name="Rectangle 104"/>
            <p:cNvSpPr>
              <a:spLocks noChangeArrowheads="1"/>
            </p:cNvSpPr>
            <p:nvPr/>
          </p:nvSpPr>
          <p:spPr bwMode="auto">
            <a:xfrm>
              <a:off x="841" y="2243"/>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683" name="Line 105"/>
            <p:cNvSpPr>
              <a:spLocks noChangeShapeType="1"/>
            </p:cNvSpPr>
            <p:nvPr/>
          </p:nvSpPr>
          <p:spPr bwMode="auto">
            <a:xfrm>
              <a:off x="841" y="224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4" name="Line 106"/>
            <p:cNvSpPr>
              <a:spLocks noChangeShapeType="1"/>
            </p:cNvSpPr>
            <p:nvPr/>
          </p:nvSpPr>
          <p:spPr bwMode="auto">
            <a:xfrm>
              <a:off x="841" y="2243"/>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5" name="Rectangle 107"/>
            <p:cNvSpPr>
              <a:spLocks noChangeArrowheads="1"/>
            </p:cNvSpPr>
            <p:nvPr/>
          </p:nvSpPr>
          <p:spPr bwMode="auto">
            <a:xfrm>
              <a:off x="865" y="2250"/>
              <a:ext cx="667" cy="2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686" name="Rectangle 108"/>
            <p:cNvSpPr>
              <a:spLocks noChangeArrowheads="1"/>
            </p:cNvSpPr>
            <p:nvPr/>
          </p:nvSpPr>
          <p:spPr bwMode="auto">
            <a:xfrm>
              <a:off x="1532" y="2243"/>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687" name="Line 109"/>
            <p:cNvSpPr>
              <a:spLocks noChangeShapeType="1"/>
            </p:cNvSpPr>
            <p:nvPr/>
          </p:nvSpPr>
          <p:spPr bwMode="auto">
            <a:xfrm>
              <a:off x="1532" y="224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8" name="Line 110"/>
            <p:cNvSpPr>
              <a:spLocks noChangeShapeType="1"/>
            </p:cNvSpPr>
            <p:nvPr/>
          </p:nvSpPr>
          <p:spPr bwMode="auto">
            <a:xfrm>
              <a:off x="1532" y="2243"/>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9" name="Rectangle 111"/>
            <p:cNvSpPr>
              <a:spLocks noChangeArrowheads="1"/>
            </p:cNvSpPr>
            <p:nvPr/>
          </p:nvSpPr>
          <p:spPr bwMode="auto">
            <a:xfrm>
              <a:off x="841" y="2270"/>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690" name="Line 112"/>
            <p:cNvSpPr>
              <a:spLocks noChangeShapeType="1"/>
            </p:cNvSpPr>
            <p:nvPr/>
          </p:nvSpPr>
          <p:spPr bwMode="auto">
            <a:xfrm>
              <a:off x="841" y="2270"/>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91" name="Rectangle 113"/>
            <p:cNvSpPr>
              <a:spLocks noChangeArrowheads="1"/>
            </p:cNvSpPr>
            <p:nvPr/>
          </p:nvSpPr>
          <p:spPr bwMode="auto">
            <a:xfrm>
              <a:off x="1532" y="2270"/>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692" name="Line 114"/>
            <p:cNvSpPr>
              <a:spLocks noChangeShapeType="1"/>
            </p:cNvSpPr>
            <p:nvPr/>
          </p:nvSpPr>
          <p:spPr bwMode="auto">
            <a:xfrm>
              <a:off x="1532" y="2270"/>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93" name="Rectangle 115"/>
            <p:cNvSpPr>
              <a:spLocks noChangeArrowheads="1"/>
            </p:cNvSpPr>
            <p:nvPr/>
          </p:nvSpPr>
          <p:spPr bwMode="auto">
            <a:xfrm>
              <a:off x="865" y="243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694" name="Rectangle 116"/>
            <p:cNvSpPr>
              <a:spLocks noChangeArrowheads="1"/>
            </p:cNvSpPr>
            <p:nvPr/>
          </p:nvSpPr>
          <p:spPr bwMode="auto">
            <a:xfrm>
              <a:off x="926" y="2441"/>
              <a:ext cx="25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Progress</a:t>
              </a:r>
              <a:endParaRPr lang="en-US" altLang="en-US"/>
            </a:p>
          </p:txBody>
        </p:sp>
        <p:sp>
          <p:nvSpPr>
            <p:cNvPr id="24695" name="Rectangle 117"/>
            <p:cNvSpPr>
              <a:spLocks noChangeArrowheads="1"/>
            </p:cNvSpPr>
            <p:nvPr/>
          </p:nvSpPr>
          <p:spPr bwMode="auto">
            <a:xfrm>
              <a:off x="865" y="252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696" name="Rectangle 118"/>
            <p:cNvSpPr>
              <a:spLocks noChangeArrowheads="1"/>
            </p:cNvSpPr>
            <p:nvPr/>
          </p:nvSpPr>
          <p:spPr bwMode="auto">
            <a:xfrm>
              <a:off x="841" y="2439"/>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697" name="Line 119"/>
            <p:cNvSpPr>
              <a:spLocks noChangeShapeType="1"/>
            </p:cNvSpPr>
            <p:nvPr/>
          </p:nvSpPr>
          <p:spPr bwMode="auto">
            <a:xfrm>
              <a:off x="841" y="2439"/>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98" name="Rectangle 120"/>
            <p:cNvSpPr>
              <a:spLocks noChangeArrowheads="1"/>
            </p:cNvSpPr>
            <p:nvPr/>
          </p:nvSpPr>
          <p:spPr bwMode="auto">
            <a:xfrm>
              <a:off x="1532" y="2439"/>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699" name="Line 121"/>
            <p:cNvSpPr>
              <a:spLocks noChangeShapeType="1"/>
            </p:cNvSpPr>
            <p:nvPr/>
          </p:nvSpPr>
          <p:spPr bwMode="auto">
            <a:xfrm>
              <a:off x="1532" y="2439"/>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00" name="Rectangle 122"/>
            <p:cNvSpPr>
              <a:spLocks noChangeArrowheads="1"/>
            </p:cNvSpPr>
            <p:nvPr/>
          </p:nvSpPr>
          <p:spPr bwMode="auto">
            <a:xfrm>
              <a:off x="865" y="2630"/>
              <a:ext cx="667" cy="8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701" name="Rectangle 123"/>
            <p:cNvSpPr>
              <a:spLocks noChangeArrowheads="1"/>
            </p:cNvSpPr>
            <p:nvPr/>
          </p:nvSpPr>
          <p:spPr bwMode="auto">
            <a:xfrm>
              <a:off x="922" y="2631"/>
              <a:ext cx="49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Maintenance and</a:t>
              </a:r>
              <a:endParaRPr lang="en-US" altLang="en-US"/>
            </a:p>
          </p:txBody>
        </p:sp>
        <p:sp>
          <p:nvSpPr>
            <p:cNvPr id="24702" name="Rectangle 124"/>
            <p:cNvSpPr>
              <a:spLocks noChangeArrowheads="1"/>
            </p:cNvSpPr>
            <p:nvPr/>
          </p:nvSpPr>
          <p:spPr bwMode="auto">
            <a:xfrm>
              <a:off x="865" y="2710"/>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703" name="Rectangle 125"/>
            <p:cNvSpPr>
              <a:spLocks noChangeArrowheads="1"/>
            </p:cNvSpPr>
            <p:nvPr/>
          </p:nvSpPr>
          <p:spPr bwMode="auto">
            <a:xfrm>
              <a:off x="923" y="2713"/>
              <a:ext cx="53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Update Frequency</a:t>
              </a:r>
              <a:endParaRPr lang="en-US" altLang="en-US"/>
            </a:p>
          </p:txBody>
        </p:sp>
        <p:sp>
          <p:nvSpPr>
            <p:cNvPr id="24704" name="Rectangle 126"/>
            <p:cNvSpPr>
              <a:spLocks noChangeArrowheads="1"/>
            </p:cNvSpPr>
            <p:nvPr/>
          </p:nvSpPr>
          <p:spPr bwMode="auto">
            <a:xfrm>
              <a:off x="841" y="2603"/>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705" name="Line 127"/>
            <p:cNvSpPr>
              <a:spLocks noChangeShapeType="1"/>
            </p:cNvSpPr>
            <p:nvPr/>
          </p:nvSpPr>
          <p:spPr bwMode="auto">
            <a:xfrm>
              <a:off x="841" y="260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06" name="Line 128"/>
            <p:cNvSpPr>
              <a:spLocks noChangeShapeType="1"/>
            </p:cNvSpPr>
            <p:nvPr/>
          </p:nvSpPr>
          <p:spPr bwMode="auto">
            <a:xfrm>
              <a:off x="841" y="2603"/>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07" name="Rectangle 129"/>
            <p:cNvSpPr>
              <a:spLocks noChangeArrowheads="1"/>
            </p:cNvSpPr>
            <p:nvPr/>
          </p:nvSpPr>
          <p:spPr bwMode="auto">
            <a:xfrm>
              <a:off x="865" y="2610"/>
              <a:ext cx="667" cy="2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708" name="Rectangle 130"/>
            <p:cNvSpPr>
              <a:spLocks noChangeArrowheads="1"/>
            </p:cNvSpPr>
            <p:nvPr/>
          </p:nvSpPr>
          <p:spPr bwMode="auto">
            <a:xfrm>
              <a:off x="1532" y="2603"/>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709" name="Line 131"/>
            <p:cNvSpPr>
              <a:spLocks noChangeShapeType="1"/>
            </p:cNvSpPr>
            <p:nvPr/>
          </p:nvSpPr>
          <p:spPr bwMode="auto">
            <a:xfrm>
              <a:off x="1532" y="260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10" name="Line 132"/>
            <p:cNvSpPr>
              <a:spLocks noChangeShapeType="1"/>
            </p:cNvSpPr>
            <p:nvPr/>
          </p:nvSpPr>
          <p:spPr bwMode="auto">
            <a:xfrm>
              <a:off x="1532" y="2603"/>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11" name="Rectangle 133"/>
            <p:cNvSpPr>
              <a:spLocks noChangeArrowheads="1"/>
            </p:cNvSpPr>
            <p:nvPr/>
          </p:nvSpPr>
          <p:spPr bwMode="auto">
            <a:xfrm>
              <a:off x="841" y="2630"/>
              <a:ext cx="24" cy="162"/>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712" name="Line 134"/>
            <p:cNvSpPr>
              <a:spLocks noChangeShapeType="1"/>
            </p:cNvSpPr>
            <p:nvPr/>
          </p:nvSpPr>
          <p:spPr bwMode="auto">
            <a:xfrm>
              <a:off x="841" y="2630"/>
              <a:ext cx="1" cy="16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13" name="Rectangle 135"/>
            <p:cNvSpPr>
              <a:spLocks noChangeArrowheads="1"/>
            </p:cNvSpPr>
            <p:nvPr/>
          </p:nvSpPr>
          <p:spPr bwMode="auto">
            <a:xfrm>
              <a:off x="1532" y="2630"/>
              <a:ext cx="24" cy="162"/>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714" name="Line 136"/>
            <p:cNvSpPr>
              <a:spLocks noChangeShapeType="1"/>
            </p:cNvSpPr>
            <p:nvPr/>
          </p:nvSpPr>
          <p:spPr bwMode="auto">
            <a:xfrm>
              <a:off x="1532" y="2630"/>
              <a:ext cx="1" cy="16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15" name="Rectangle 137"/>
            <p:cNvSpPr>
              <a:spLocks noChangeArrowheads="1"/>
            </p:cNvSpPr>
            <p:nvPr/>
          </p:nvSpPr>
          <p:spPr bwMode="auto">
            <a:xfrm>
              <a:off x="865" y="279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716" name="Rectangle 138"/>
            <p:cNvSpPr>
              <a:spLocks noChangeArrowheads="1"/>
            </p:cNvSpPr>
            <p:nvPr/>
          </p:nvSpPr>
          <p:spPr bwMode="auto">
            <a:xfrm>
              <a:off x="924" y="2801"/>
              <a:ext cx="39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Spatial Extent</a:t>
              </a:r>
              <a:endParaRPr lang="en-US" altLang="en-US"/>
            </a:p>
          </p:txBody>
        </p:sp>
        <p:sp>
          <p:nvSpPr>
            <p:cNvPr id="24717" name="Rectangle 139"/>
            <p:cNvSpPr>
              <a:spLocks noChangeArrowheads="1"/>
            </p:cNvSpPr>
            <p:nvPr/>
          </p:nvSpPr>
          <p:spPr bwMode="auto">
            <a:xfrm>
              <a:off x="865" y="288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718" name="Rectangle 140"/>
            <p:cNvSpPr>
              <a:spLocks noChangeArrowheads="1"/>
            </p:cNvSpPr>
            <p:nvPr/>
          </p:nvSpPr>
          <p:spPr bwMode="auto">
            <a:xfrm>
              <a:off x="926" y="2882"/>
              <a:ext cx="32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Description</a:t>
              </a:r>
              <a:endParaRPr lang="en-US" altLang="en-US"/>
            </a:p>
          </p:txBody>
        </p:sp>
        <p:sp>
          <p:nvSpPr>
            <p:cNvPr id="24719" name="Rectangle 141"/>
            <p:cNvSpPr>
              <a:spLocks noChangeArrowheads="1"/>
            </p:cNvSpPr>
            <p:nvPr/>
          </p:nvSpPr>
          <p:spPr bwMode="auto">
            <a:xfrm>
              <a:off x="865" y="2962"/>
              <a:ext cx="667" cy="2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720" name="Rectangle 142"/>
            <p:cNvSpPr>
              <a:spLocks noChangeArrowheads="1"/>
            </p:cNvSpPr>
            <p:nvPr/>
          </p:nvSpPr>
          <p:spPr bwMode="auto">
            <a:xfrm>
              <a:off x="841" y="2792"/>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721" name="Line 143"/>
            <p:cNvSpPr>
              <a:spLocks noChangeShapeType="1"/>
            </p:cNvSpPr>
            <p:nvPr/>
          </p:nvSpPr>
          <p:spPr bwMode="auto">
            <a:xfrm>
              <a:off x="841" y="27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22" name="Rectangle 144"/>
            <p:cNvSpPr>
              <a:spLocks noChangeArrowheads="1"/>
            </p:cNvSpPr>
            <p:nvPr/>
          </p:nvSpPr>
          <p:spPr bwMode="auto">
            <a:xfrm>
              <a:off x="1532" y="2792"/>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723" name="Line 145"/>
            <p:cNvSpPr>
              <a:spLocks noChangeShapeType="1"/>
            </p:cNvSpPr>
            <p:nvPr/>
          </p:nvSpPr>
          <p:spPr bwMode="auto">
            <a:xfrm>
              <a:off x="1532" y="27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24" name="Rectangle 146"/>
            <p:cNvSpPr>
              <a:spLocks noChangeArrowheads="1"/>
            </p:cNvSpPr>
            <p:nvPr/>
          </p:nvSpPr>
          <p:spPr bwMode="auto">
            <a:xfrm>
              <a:off x="841" y="2799"/>
              <a:ext cx="24" cy="18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725" name="Line 147"/>
            <p:cNvSpPr>
              <a:spLocks noChangeShapeType="1"/>
            </p:cNvSpPr>
            <p:nvPr/>
          </p:nvSpPr>
          <p:spPr bwMode="auto">
            <a:xfrm>
              <a:off x="841" y="2799"/>
              <a:ext cx="1" cy="18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26" name="Rectangle 148"/>
            <p:cNvSpPr>
              <a:spLocks noChangeArrowheads="1"/>
            </p:cNvSpPr>
            <p:nvPr/>
          </p:nvSpPr>
          <p:spPr bwMode="auto">
            <a:xfrm>
              <a:off x="1532" y="2799"/>
              <a:ext cx="24" cy="18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727" name="Line 149"/>
            <p:cNvSpPr>
              <a:spLocks noChangeShapeType="1"/>
            </p:cNvSpPr>
            <p:nvPr/>
          </p:nvSpPr>
          <p:spPr bwMode="auto">
            <a:xfrm>
              <a:off x="1532" y="2799"/>
              <a:ext cx="1" cy="18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28" name="Rectangle 150"/>
            <p:cNvSpPr>
              <a:spLocks noChangeArrowheads="1"/>
            </p:cNvSpPr>
            <p:nvPr/>
          </p:nvSpPr>
          <p:spPr bwMode="auto">
            <a:xfrm>
              <a:off x="865" y="2988"/>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729" name="Rectangle 151"/>
            <p:cNvSpPr>
              <a:spLocks noChangeArrowheads="1"/>
            </p:cNvSpPr>
            <p:nvPr/>
          </p:nvSpPr>
          <p:spPr bwMode="auto">
            <a:xfrm>
              <a:off x="924" y="2989"/>
              <a:ext cx="27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Bounding</a:t>
              </a:r>
              <a:endParaRPr lang="en-US" altLang="en-US"/>
            </a:p>
          </p:txBody>
        </p:sp>
        <p:sp>
          <p:nvSpPr>
            <p:cNvPr id="24730" name="Rectangle 152"/>
            <p:cNvSpPr>
              <a:spLocks noChangeArrowheads="1"/>
            </p:cNvSpPr>
            <p:nvPr/>
          </p:nvSpPr>
          <p:spPr bwMode="auto">
            <a:xfrm>
              <a:off x="865" y="306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731" name="Rectangle 153"/>
            <p:cNvSpPr>
              <a:spLocks noChangeArrowheads="1"/>
            </p:cNvSpPr>
            <p:nvPr/>
          </p:nvSpPr>
          <p:spPr bwMode="auto">
            <a:xfrm>
              <a:off x="924" y="3071"/>
              <a:ext cx="34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Coordinates</a:t>
              </a:r>
              <a:endParaRPr lang="en-US" altLang="en-US"/>
            </a:p>
          </p:txBody>
        </p:sp>
        <p:sp>
          <p:nvSpPr>
            <p:cNvPr id="24732" name="Rectangle 154"/>
            <p:cNvSpPr>
              <a:spLocks noChangeArrowheads="1"/>
            </p:cNvSpPr>
            <p:nvPr/>
          </p:nvSpPr>
          <p:spPr bwMode="auto">
            <a:xfrm>
              <a:off x="865" y="3151"/>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733" name="Rectangle 155"/>
            <p:cNvSpPr>
              <a:spLocks noChangeArrowheads="1"/>
            </p:cNvSpPr>
            <p:nvPr/>
          </p:nvSpPr>
          <p:spPr bwMode="auto">
            <a:xfrm>
              <a:off x="841" y="2983"/>
              <a:ext cx="24" cy="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734" name="Line 156"/>
            <p:cNvSpPr>
              <a:spLocks noChangeShapeType="1"/>
            </p:cNvSpPr>
            <p:nvPr/>
          </p:nvSpPr>
          <p:spPr bwMode="auto">
            <a:xfrm>
              <a:off x="841" y="298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35" name="Rectangle 157"/>
            <p:cNvSpPr>
              <a:spLocks noChangeArrowheads="1"/>
            </p:cNvSpPr>
            <p:nvPr/>
          </p:nvSpPr>
          <p:spPr bwMode="auto">
            <a:xfrm>
              <a:off x="1532" y="2983"/>
              <a:ext cx="24" cy="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736" name="Line 158"/>
            <p:cNvSpPr>
              <a:spLocks noChangeShapeType="1"/>
            </p:cNvSpPr>
            <p:nvPr/>
          </p:nvSpPr>
          <p:spPr bwMode="auto">
            <a:xfrm>
              <a:off x="1532" y="298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37" name="Rectangle 159"/>
            <p:cNvSpPr>
              <a:spLocks noChangeArrowheads="1"/>
            </p:cNvSpPr>
            <p:nvPr/>
          </p:nvSpPr>
          <p:spPr bwMode="auto">
            <a:xfrm>
              <a:off x="841" y="2988"/>
              <a:ext cx="24" cy="24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738" name="Line 160"/>
            <p:cNvSpPr>
              <a:spLocks noChangeShapeType="1"/>
            </p:cNvSpPr>
            <p:nvPr/>
          </p:nvSpPr>
          <p:spPr bwMode="auto">
            <a:xfrm>
              <a:off x="841" y="2988"/>
              <a:ext cx="1" cy="245"/>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39" name="Rectangle 161"/>
            <p:cNvSpPr>
              <a:spLocks noChangeArrowheads="1"/>
            </p:cNvSpPr>
            <p:nvPr/>
          </p:nvSpPr>
          <p:spPr bwMode="auto">
            <a:xfrm>
              <a:off x="1532" y="2988"/>
              <a:ext cx="24" cy="24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740" name="Line 162"/>
            <p:cNvSpPr>
              <a:spLocks noChangeShapeType="1"/>
            </p:cNvSpPr>
            <p:nvPr/>
          </p:nvSpPr>
          <p:spPr bwMode="auto">
            <a:xfrm>
              <a:off x="1532" y="2988"/>
              <a:ext cx="1" cy="245"/>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41" name="Rectangle 163"/>
            <p:cNvSpPr>
              <a:spLocks noChangeArrowheads="1"/>
            </p:cNvSpPr>
            <p:nvPr/>
          </p:nvSpPr>
          <p:spPr bwMode="auto">
            <a:xfrm>
              <a:off x="865" y="3239"/>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742" name="Rectangle 164"/>
            <p:cNvSpPr>
              <a:spLocks noChangeArrowheads="1"/>
            </p:cNvSpPr>
            <p:nvPr/>
          </p:nvSpPr>
          <p:spPr bwMode="auto">
            <a:xfrm>
              <a:off x="924" y="3240"/>
              <a:ext cx="28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Keywords</a:t>
              </a:r>
              <a:endParaRPr lang="en-US" altLang="en-US"/>
            </a:p>
          </p:txBody>
        </p:sp>
        <p:sp>
          <p:nvSpPr>
            <p:cNvPr id="24743" name="Rectangle 165"/>
            <p:cNvSpPr>
              <a:spLocks noChangeArrowheads="1"/>
            </p:cNvSpPr>
            <p:nvPr/>
          </p:nvSpPr>
          <p:spPr bwMode="auto">
            <a:xfrm>
              <a:off x="865" y="3320"/>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744" name="Rectangle 166"/>
            <p:cNvSpPr>
              <a:spLocks noChangeArrowheads="1"/>
            </p:cNvSpPr>
            <p:nvPr/>
          </p:nvSpPr>
          <p:spPr bwMode="auto">
            <a:xfrm>
              <a:off x="841" y="3233"/>
              <a:ext cx="24"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745" name="Line 167"/>
            <p:cNvSpPr>
              <a:spLocks noChangeShapeType="1"/>
            </p:cNvSpPr>
            <p:nvPr/>
          </p:nvSpPr>
          <p:spPr bwMode="auto">
            <a:xfrm>
              <a:off x="841" y="323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46" name="Rectangle 168"/>
            <p:cNvSpPr>
              <a:spLocks noChangeArrowheads="1"/>
            </p:cNvSpPr>
            <p:nvPr/>
          </p:nvSpPr>
          <p:spPr bwMode="auto">
            <a:xfrm>
              <a:off x="1532" y="3233"/>
              <a:ext cx="24"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747" name="Line 169"/>
            <p:cNvSpPr>
              <a:spLocks noChangeShapeType="1"/>
            </p:cNvSpPr>
            <p:nvPr/>
          </p:nvSpPr>
          <p:spPr bwMode="auto">
            <a:xfrm>
              <a:off x="1532" y="323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48" name="Rectangle 170"/>
            <p:cNvSpPr>
              <a:spLocks noChangeArrowheads="1"/>
            </p:cNvSpPr>
            <p:nvPr/>
          </p:nvSpPr>
          <p:spPr bwMode="auto">
            <a:xfrm>
              <a:off x="841" y="3239"/>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749" name="Line 171"/>
            <p:cNvSpPr>
              <a:spLocks noChangeShapeType="1"/>
            </p:cNvSpPr>
            <p:nvPr/>
          </p:nvSpPr>
          <p:spPr bwMode="auto">
            <a:xfrm>
              <a:off x="841" y="3239"/>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50" name="Rectangle 172"/>
            <p:cNvSpPr>
              <a:spLocks noChangeArrowheads="1"/>
            </p:cNvSpPr>
            <p:nvPr/>
          </p:nvSpPr>
          <p:spPr bwMode="auto">
            <a:xfrm>
              <a:off x="1532" y="3239"/>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751" name="Line 173"/>
            <p:cNvSpPr>
              <a:spLocks noChangeShapeType="1"/>
            </p:cNvSpPr>
            <p:nvPr/>
          </p:nvSpPr>
          <p:spPr bwMode="auto">
            <a:xfrm>
              <a:off x="1532" y="3239"/>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52" name="Rectangle 174"/>
            <p:cNvSpPr>
              <a:spLocks noChangeArrowheads="1"/>
            </p:cNvSpPr>
            <p:nvPr/>
          </p:nvSpPr>
          <p:spPr bwMode="auto">
            <a:xfrm>
              <a:off x="865" y="340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753" name="Rectangle 175"/>
            <p:cNvSpPr>
              <a:spLocks noChangeArrowheads="1"/>
            </p:cNvSpPr>
            <p:nvPr/>
          </p:nvSpPr>
          <p:spPr bwMode="auto">
            <a:xfrm>
              <a:off x="926" y="3411"/>
              <a:ext cx="32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Constraints</a:t>
              </a:r>
              <a:endParaRPr lang="en-US" altLang="en-US"/>
            </a:p>
          </p:txBody>
        </p:sp>
        <p:sp>
          <p:nvSpPr>
            <p:cNvPr id="24754" name="Rectangle 176"/>
            <p:cNvSpPr>
              <a:spLocks noChangeArrowheads="1"/>
            </p:cNvSpPr>
            <p:nvPr/>
          </p:nvSpPr>
          <p:spPr bwMode="auto">
            <a:xfrm>
              <a:off x="865" y="349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755" name="Rectangle 177"/>
            <p:cNvSpPr>
              <a:spLocks noChangeArrowheads="1"/>
            </p:cNvSpPr>
            <p:nvPr/>
          </p:nvSpPr>
          <p:spPr bwMode="auto">
            <a:xfrm>
              <a:off x="841" y="3402"/>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756" name="Line 178"/>
            <p:cNvSpPr>
              <a:spLocks noChangeShapeType="1"/>
            </p:cNvSpPr>
            <p:nvPr/>
          </p:nvSpPr>
          <p:spPr bwMode="auto">
            <a:xfrm>
              <a:off x="841" y="340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57" name="Rectangle 179"/>
            <p:cNvSpPr>
              <a:spLocks noChangeArrowheads="1"/>
            </p:cNvSpPr>
            <p:nvPr/>
          </p:nvSpPr>
          <p:spPr bwMode="auto">
            <a:xfrm>
              <a:off x="1532" y="3402"/>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758" name="Line 180"/>
            <p:cNvSpPr>
              <a:spLocks noChangeShapeType="1"/>
            </p:cNvSpPr>
            <p:nvPr/>
          </p:nvSpPr>
          <p:spPr bwMode="auto">
            <a:xfrm>
              <a:off x="1532" y="340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59" name="Rectangle 181"/>
            <p:cNvSpPr>
              <a:spLocks noChangeArrowheads="1"/>
            </p:cNvSpPr>
            <p:nvPr/>
          </p:nvSpPr>
          <p:spPr bwMode="auto">
            <a:xfrm>
              <a:off x="841" y="3409"/>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760" name="Line 182"/>
            <p:cNvSpPr>
              <a:spLocks noChangeShapeType="1"/>
            </p:cNvSpPr>
            <p:nvPr/>
          </p:nvSpPr>
          <p:spPr bwMode="auto">
            <a:xfrm>
              <a:off x="841" y="3409"/>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61" name="Rectangle 183"/>
            <p:cNvSpPr>
              <a:spLocks noChangeArrowheads="1"/>
            </p:cNvSpPr>
            <p:nvPr/>
          </p:nvSpPr>
          <p:spPr bwMode="auto">
            <a:xfrm>
              <a:off x="1532" y="3409"/>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762" name="Line 184"/>
            <p:cNvSpPr>
              <a:spLocks noChangeShapeType="1"/>
            </p:cNvSpPr>
            <p:nvPr/>
          </p:nvSpPr>
          <p:spPr bwMode="auto">
            <a:xfrm>
              <a:off x="1532" y="3409"/>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63" name="Rectangle 185"/>
            <p:cNvSpPr>
              <a:spLocks noChangeArrowheads="1"/>
            </p:cNvSpPr>
            <p:nvPr/>
          </p:nvSpPr>
          <p:spPr bwMode="auto">
            <a:xfrm>
              <a:off x="865" y="359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764" name="Rectangle 186"/>
            <p:cNvSpPr>
              <a:spLocks noChangeArrowheads="1"/>
            </p:cNvSpPr>
            <p:nvPr/>
          </p:nvSpPr>
          <p:spPr bwMode="auto">
            <a:xfrm>
              <a:off x="927" y="3601"/>
              <a:ext cx="56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Contact Information</a:t>
              </a:r>
              <a:endParaRPr lang="en-US" altLang="en-US"/>
            </a:p>
          </p:txBody>
        </p:sp>
        <p:sp>
          <p:nvSpPr>
            <p:cNvPr id="24765" name="Rectangle 187"/>
            <p:cNvSpPr>
              <a:spLocks noChangeArrowheads="1"/>
            </p:cNvSpPr>
            <p:nvPr/>
          </p:nvSpPr>
          <p:spPr bwMode="auto">
            <a:xfrm>
              <a:off x="865" y="368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766" name="Rectangle 188"/>
            <p:cNvSpPr>
              <a:spLocks noChangeArrowheads="1"/>
            </p:cNvSpPr>
            <p:nvPr/>
          </p:nvSpPr>
          <p:spPr bwMode="auto">
            <a:xfrm>
              <a:off x="841" y="3572"/>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767" name="Line 189"/>
            <p:cNvSpPr>
              <a:spLocks noChangeShapeType="1"/>
            </p:cNvSpPr>
            <p:nvPr/>
          </p:nvSpPr>
          <p:spPr bwMode="auto">
            <a:xfrm>
              <a:off x="841" y="3572"/>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68" name="Line 190"/>
            <p:cNvSpPr>
              <a:spLocks noChangeShapeType="1"/>
            </p:cNvSpPr>
            <p:nvPr/>
          </p:nvSpPr>
          <p:spPr bwMode="auto">
            <a:xfrm>
              <a:off x="841" y="3572"/>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69" name="Rectangle 191"/>
            <p:cNvSpPr>
              <a:spLocks noChangeArrowheads="1"/>
            </p:cNvSpPr>
            <p:nvPr/>
          </p:nvSpPr>
          <p:spPr bwMode="auto">
            <a:xfrm>
              <a:off x="865" y="3578"/>
              <a:ext cx="667" cy="2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770" name="Rectangle 192"/>
            <p:cNvSpPr>
              <a:spLocks noChangeArrowheads="1"/>
            </p:cNvSpPr>
            <p:nvPr/>
          </p:nvSpPr>
          <p:spPr bwMode="auto">
            <a:xfrm>
              <a:off x="1532" y="3572"/>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771" name="Line 193"/>
            <p:cNvSpPr>
              <a:spLocks noChangeShapeType="1"/>
            </p:cNvSpPr>
            <p:nvPr/>
          </p:nvSpPr>
          <p:spPr bwMode="auto">
            <a:xfrm>
              <a:off x="1532" y="3572"/>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72" name="Line 194"/>
            <p:cNvSpPr>
              <a:spLocks noChangeShapeType="1"/>
            </p:cNvSpPr>
            <p:nvPr/>
          </p:nvSpPr>
          <p:spPr bwMode="auto">
            <a:xfrm>
              <a:off x="1532" y="3572"/>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73" name="Rectangle 195"/>
            <p:cNvSpPr>
              <a:spLocks noChangeArrowheads="1"/>
            </p:cNvSpPr>
            <p:nvPr/>
          </p:nvSpPr>
          <p:spPr bwMode="auto">
            <a:xfrm>
              <a:off x="841" y="3599"/>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774" name="Line 196"/>
            <p:cNvSpPr>
              <a:spLocks noChangeShapeType="1"/>
            </p:cNvSpPr>
            <p:nvPr/>
          </p:nvSpPr>
          <p:spPr bwMode="auto">
            <a:xfrm>
              <a:off x="841" y="3599"/>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75" name="Rectangle 197"/>
            <p:cNvSpPr>
              <a:spLocks noChangeArrowheads="1"/>
            </p:cNvSpPr>
            <p:nvPr/>
          </p:nvSpPr>
          <p:spPr bwMode="auto">
            <a:xfrm>
              <a:off x="1532" y="3599"/>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776" name="Line 198"/>
            <p:cNvSpPr>
              <a:spLocks noChangeShapeType="1"/>
            </p:cNvSpPr>
            <p:nvPr/>
          </p:nvSpPr>
          <p:spPr bwMode="auto">
            <a:xfrm>
              <a:off x="1532" y="3599"/>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77" name="Rectangle 199"/>
            <p:cNvSpPr>
              <a:spLocks noChangeArrowheads="1"/>
            </p:cNvSpPr>
            <p:nvPr/>
          </p:nvSpPr>
          <p:spPr bwMode="auto">
            <a:xfrm>
              <a:off x="865" y="3767"/>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778" name="Rectangle 200"/>
            <p:cNvSpPr>
              <a:spLocks noChangeArrowheads="1"/>
            </p:cNvSpPr>
            <p:nvPr/>
          </p:nvSpPr>
          <p:spPr bwMode="auto">
            <a:xfrm>
              <a:off x="925" y="3769"/>
              <a:ext cx="45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Browse Graphic</a:t>
              </a:r>
              <a:endParaRPr lang="en-US" altLang="en-US"/>
            </a:p>
          </p:txBody>
        </p:sp>
        <p:sp>
          <p:nvSpPr>
            <p:cNvPr id="24779" name="Rectangle 201"/>
            <p:cNvSpPr>
              <a:spLocks noChangeArrowheads="1"/>
            </p:cNvSpPr>
            <p:nvPr/>
          </p:nvSpPr>
          <p:spPr bwMode="auto">
            <a:xfrm>
              <a:off x="865" y="384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780" name="Rectangle 202"/>
            <p:cNvSpPr>
              <a:spLocks noChangeArrowheads="1"/>
            </p:cNvSpPr>
            <p:nvPr/>
          </p:nvSpPr>
          <p:spPr bwMode="auto">
            <a:xfrm>
              <a:off x="926" y="3851"/>
              <a:ext cx="32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Information</a:t>
              </a:r>
              <a:endParaRPr lang="en-US" altLang="en-US"/>
            </a:p>
          </p:txBody>
        </p:sp>
        <p:sp>
          <p:nvSpPr>
            <p:cNvPr id="24781" name="Rectangle 203"/>
            <p:cNvSpPr>
              <a:spLocks noChangeArrowheads="1"/>
            </p:cNvSpPr>
            <p:nvPr/>
          </p:nvSpPr>
          <p:spPr bwMode="auto">
            <a:xfrm>
              <a:off x="841" y="3767"/>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782" name="Line 204"/>
            <p:cNvSpPr>
              <a:spLocks noChangeShapeType="1"/>
            </p:cNvSpPr>
            <p:nvPr/>
          </p:nvSpPr>
          <p:spPr bwMode="auto">
            <a:xfrm>
              <a:off x="841" y="3767"/>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83" name="Rectangle 205"/>
            <p:cNvSpPr>
              <a:spLocks noChangeArrowheads="1"/>
            </p:cNvSpPr>
            <p:nvPr/>
          </p:nvSpPr>
          <p:spPr bwMode="auto">
            <a:xfrm>
              <a:off x="1532" y="3767"/>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784" name="Line 206"/>
            <p:cNvSpPr>
              <a:spLocks noChangeShapeType="1"/>
            </p:cNvSpPr>
            <p:nvPr/>
          </p:nvSpPr>
          <p:spPr bwMode="auto">
            <a:xfrm>
              <a:off x="1532" y="3767"/>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85" name="Rectangle 207"/>
            <p:cNvSpPr>
              <a:spLocks noChangeArrowheads="1"/>
            </p:cNvSpPr>
            <p:nvPr/>
          </p:nvSpPr>
          <p:spPr bwMode="auto">
            <a:xfrm>
              <a:off x="865" y="3938"/>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786" name="Rectangle 208"/>
            <p:cNvSpPr>
              <a:spLocks noChangeArrowheads="1"/>
            </p:cNvSpPr>
            <p:nvPr/>
          </p:nvSpPr>
          <p:spPr bwMode="auto">
            <a:xfrm>
              <a:off x="926" y="3940"/>
              <a:ext cx="46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Associated Data</a:t>
              </a:r>
              <a:endParaRPr lang="en-US" altLang="en-US"/>
            </a:p>
          </p:txBody>
        </p:sp>
        <p:sp>
          <p:nvSpPr>
            <p:cNvPr id="24787" name="Rectangle 209"/>
            <p:cNvSpPr>
              <a:spLocks noChangeArrowheads="1"/>
            </p:cNvSpPr>
            <p:nvPr/>
          </p:nvSpPr>
          <p:spPr bwMode="auto">
            <a:xfrm>
              <a:off x="865" y="4020"/>
              <a:ext cx="667" cy="8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788" name="Rectangle 210"/>
            <p:cNvSpPr>
              <a:spLocks noChangeArrowheads="1"/>
            </p:cNvSpPr>
            <p:nvPr/>
          </p:nvSpPr>
          <p:spPr bwMode="auto">
            <a:xfrm>
              <a:off x="926" y="4021"/>
              <a:ext cx="12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Sets</a:t>
              </a:r>
              <a:endParaRPr lang="en-US" altLang="en-US"/>
            </a:p>
          </p:txBody>
        </p:sp>
        <p:sp>
          <p:nvSpPr>
            <p:cNvPr id="24789" name="Rectangle 211"/>
            <p:cNvSpPr>
              <a:spLocks noChangeArrowheads="1"/>
            </p:cNvSpPr>
            <p:nvPr/>
          </p:nvSpPr>
          <p:spPr bwMode="auto">
            <a:xfrm>
              <a:off x="841" y="3931"/>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790" name="Line 212"/>
            <p:cNvSpPr>
              <a:spLocks noChangeShapeType="1"/>
            </p:cNvSpPr>
            <p:nvPr/>
          </p:nvSpPr>
          <p:spPr bwMode="auto">
            <a:xfrm>
              <a:off x="841" y="3931"/>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91" name="Rectangle 213"/>
            <p:cNvSpPr>
              <a:spLocks noChangeArrowheads="1"/>
            </p:cNvSpPr>
            <p:nvPr/>
          </p:nvSpPr>
          <p:spPr bwMode="auto">
            <a:xfrm>
              <a:off x="1532" y="3931"/>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792" name="Line 214"/>
            <p:cNvSpPr>
              <a:spLocks noChangeShapeType="1"/>
            </p:cNvSpPr>
            <p:nvPr/>
          </p:nvSpPr>
          <p:spPr bwMode="auto">
            <a:xfrm>
              <a:off x="1532" y="3931"/>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93" name="Rectangle 215"/>
            <p:cNvSpPr>
              <a:spLocks noChangeArrowheads="1"/>
            </p:cNvSpPr>
            <p:nvPr/>
          </p:nvSpPr>
          <p:spPr bwMode="auto">
            <a:xfrm>
              <a:off x="841" y="3938"/>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794" name="Line 216"/>
            <p:cNvSpPr>
              <a:spLocks noChangeShapeType="1"/>
            </p:cNvSpPr>
            <p:nvPr/>
          </p:nvSpPr>
          <p:spPr bwMode="auto">
            <a:xfrm>
              <a:off x="841" y="3938"/>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95" name="Rectangle 217"/>
            <p:cNvSpPr>
              <a:spLocks noChangeArrowheads="1"/>
            </p:cNvSpPr>
            <p:nvPr/>
          </p:nvSpPr>
          <p:spPr bwMode="auto">
            <a:xfrm>
              <a:off x="841" y="4101"/>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796" name="Line 218"/>
            <p:cNvSpPr>
              <a:spLocks noChangeShapeType="1"/>
            </p:cNvSpPr>
            <p:nvPr/>
          </p:nvSpPr>
          <p:spPr bwMode="auto">
            <a:xfrm>
              <a:off x="841" y="4101"/>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97" name="Line 219"/>
            <p:cNvSpPr>
              <a:spLocks noChangeShapeType="1"/>
            </p:cNvSpPr>
            <p:nvPr/>
          </p:nvSpPr>
          <p:spPr bwMode="auto">
            <a:xfrm>
              <a:off x="841" y="4101"/>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98" name="Rectangle 220"/>
            <p:cNvSpPr>
              <a:spLocks noChangeArrowheads="1"/>
            </p:cNvSpPr>
            <p:nvPr/>
          </p:nvSpPr>
          <p:spPr bwMode="auto">
            <a:xfrm>
              <a:off x="841" y="4101"/>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799" name="Line 221"/>
            <p:cNvSpPr>
              <a:spLocks noChangeShapeType="1"/>
            </p:cNvSpPr>
            <p:nvPr/>
          </p:nvSpPr>
          <p:spPr bwMode="auto">
            <a:xfrm>
              <a:off x="841" y="4101"/>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800" name="Line 222"/>
            <p:cNvSpPr>
              <a:spLocks noChangeShapeType="1"/>
            </p:cNvSpPr>
            <p:nvPr/>
          </p:nvSpPr>
          <p:spPr bwMode="auto">
            <a:xfrm>
              <a:off x="841" y="4101"/>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801" name="Rectangle 223"/>
            <p:cNvSpPr>
              <a:spLocks noChangeArrowheads="1"/>
            </p:cNvSpPr>
            <p:nvPr/>
          </p:nvSpPr>
          <p:spPr bwMode="auto">
            <a:xfrm>
              <a:off x="865" y="4101"/>
              <a:ext cx="667"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802" name="Line 224"/>
            <p:cNvSpPr>
              <a:spLocks noChangeShapeType="1"/>
            </p:cNvSpPr>
            <p:nvPr/>
          </p:nvSpPr>
          <p:spPr bwMode="auto">
            <a:xfrm>
              <a:off x="865" y="4101"/>
              <a:ext cx="667"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803" name="Rectangle 225"/>
            <p:cNvSpPr>
              <a:spLocks noChangeArrowheads="1"/>
            </p:cNvSpPr>
            <p:nvPr/>
          </p:nvSpPr>
          <p:spPr bwMode="auto">
            <a:xfrm>
              <a:off x="1532" y="3938"/>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804" name="Line 226"/>
            <p:cNvSpPr>
              <a:spLocks noChangeShapeType="1"/>
            </p:cNvSpPr>
            <p:nvPr/>
          </p:nvSpPr>
          <p:spPr bwMode="auto">
            <a:xfrm>
              <a:off x="1532" y="3938"/>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805" name="Rectangle 227"/>
            <p:cNvSpPr>
              <a:spLocks noChangeArrowheads="1"/>
            </p:cNvSpPr>
            <p:nvPr/>
          </p:nvSpPr>
          <p:spPr bwMode="auto">
            <a:xfrm>
              <a:off x="1532" y="4101"/>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806" name="Line 228"/>
            <p:cNvSpPr>
              <a:spLocks noChangeShapeType="1"/>
            </p:cNvSpPr>
            <p:nvPr/>
          </p:nvSpPr>
          <p:spPr bwMode="auto">
            <a:xfrm>
              <a:off x="1532" y="4101"/>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807" name="Line 229"/>
            <p:cNvSpPr>
              <a:spLocks noChangeShapeType="1"/>
            </p:cNvSpPr>
            <p:nvPr/>
          </p:nvSpPr>
          <p:spPr bwMode="auto">
            <a:xfrm>
              <a:off x="1532" y="4101"/>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808" name="Rectangle 230"/>
            <p:cNvSpPr>
              <a:spLocks noChangeArrowheads="1"/>
            </p:cNvSpPr>
            <p:nvPr/>
          </p:nvSpPr>
          <p:spPr bwMode="auto">
            <a:xfrm>
              <a:off x="1532" y="4101"/>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809" name="Line 231"/>
            <p:cNvSpPr>
              <a:spLocks noChangeShapeType="1"/>
            </p:cNvSpPr>
            <p:nvPr/>
          </p:nvSpPr>
          <p:spPr bwMode="auto">
            <a:xfrm>
              <a:off x="1532" y="4101"/>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810" name="Line 232"/>
            <p:cNvSpPr>
              <a:spLocks noChangeShapeType="1"/>
            </p:cNvSpPr>
            <p:nvPr/>
          </p:nvSpPr>
          <p:spPr bwMode="auto">
            <a:xfrm>
              <a:off x="1532" y="4101"/>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811" name="Rectangle 233"/>
            <p:cNvSpPr>
              <a:spLocks noChangeArrowheads="1"/>
            </p:cNvSpPr>
            <p:nvPr/>
          </p:nvSpPr>
          <p:spPr bwMode="auto">
            <a:xfrm>
              <a:off x="841" y="1288"/>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812" name="Rectangle 234"/>
            <p:cNvSpPr>
              <a:spLocks noChangeArrowheads="1"/>
            </p:cNvSpPr>
            <p:nvPr/>
          </p:nvSpPr>
          <p:spPr bwMode="auto">
            <a:xfrm>
              <a:off x="1532" y="1279"/>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813" name="Rectangle 235"/>
            <p:cNvSpPr>
              <a:spLocks noChangeArrowheads="1"/>
            </p:cNvSpPr>
            <p:nvPr/>
          </p:nvSpPr>
          <p:spPr bwMode="auto">
            <a:xfrm>
              <a:off x="842" y="1817"/>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814" name="Rectangle 236"/>
            <p:cNvSpPr>
              <a:spLocks noChangeArrowheads="1"/>
            </p:cNvSpPr>
            <p:nvPr/>
          </p:nvSpPr>
          <p:spPr bwMode="auto">
            <a:xfrm>
              <a:off x="842" y="1980"/>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815" name="Rectangle 237"/>
            <p:cNvSpPr>
              <a:spLocks noChangeArrowheads="1"/>
            </p:cNvSpPr>
            <p:nvPr/>
          </p:nvSpPr>
          <p:spPr bwMode="auto">
            <a:xfrm>
              <a:off x="1532" y="1803"/>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816" name="Rectangle 238"/>
            <p:cNvSpPr>
              <a:spLocks noChangeArrowheads="1"/>
            </p:cNvSpPr>
            <p:nvPr/>
          </p:nvSpPr>
          <p:spPr bwMode="auto">
            <a:xfrm>
              <a:off x="1532" y="2021"/>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817" name="Rectangle 239"/>
            <p:cNvSpPr>
              <a:spLocks noChangeArrowheads="1"/>
            </p:cNvSpPr>
            <p:nvPr/>
          </p:nvSpPr>
          <p:spPr bwMode="auto">
            <a:xfrm>
              <a:off x="842" y="2358"/>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818" name="Rectangle 240"/>
            <p:cNvSpPr>
              <a:spLocks noChangeArrowheads="1"/>
            </p:cNvSpPr>
            <p:nvPr/>
          </p:nvSpPr>
          <p:spPr bwMode="auto">
            <a:xfrm>
              <a:off x="1532" y="2358"/>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819" name="Rectangle 241"/>
            <p:cNvSpPr>
              <a:spLocks noChangeArrowheads="1"/>
            </p:cNvSpPr>
            <p:nvPr/>
          </p:nvSpPr>
          <p:spPr bwMode="auto">
            <a:xfrm>
              <a:off x="842" y="3695"/>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4820" name="Rectangle 242"/>
            <p:cNvSpPr>
              <a:spLocks noChangeArrowheads="1"/>
            </p:cNvSpPr>
            <p:nvPr/>
          </p:nvSpPr>
          <p:spPr bwMode="auto">
            <a:xfrm>
              <a:off x="1532" y="3695"/>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grpSp>
      <p:sp>
        <p:nvSpPr>
          <p:cNvPr id="24579" name="Rectangle 243"/>
          <p:cNvSpPr>
            <a:spLocks noGrp="1" noChangeArrowheads="1"/>
          </p:cNvSpPr>
          <p:nvPr>
            <p:ph type="title"/>
          </p:nvPr>
        </p:nvSpPr>
        <p:spPr/>
        <p:txBody>
          <a:bodyPr/>
          <a:lstStyle/>
          <a:p>
            <a:r>
              <a:rPr lang="en-US" altLang="en-US" smtClean="0"/>
              <a:t>A Walk Through the Guidelines</a:t>
            </a:r>
          </a:p>
        </p:txBody>
      </p:sp>
      <p:sp>
        <p:nvSpPr>
          <p:cNvPr id="485620" name="Rectangle 244"/>
          <p:cNvSpPr>
            <a:spLocks noChangeArrowheads="1"/>
          </p:cNvSpPr>
          <p:nvPr/>
        </p:nvSpPr>
        <p:spPr bwMode="auto">
          <a:xfrm>
            <a:off x="3124200" y="1222375"/>
            <a:ext cx="5791200" cy="528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lnSpc>
                <a:spcPts val="3000"/>
              </a:lnSpc>
              <a:spcBef>
                <a:spcPts val="1800"/>
              </a:spcBef>
              <a:buClr>
                <a:schemeClr val="accent1"/>
              </a:buClr>
              <a:defRPr sz="2000" b="1">
                <a:solidFill>
                  <a:schemeClr val="tx1"/>
                </a:solidFill>
                <a:latin typeface="Arial" charset="0"/>
              </a:defRPr>
            </a:lvl1pPr>
            <a:lvl2pPr marL="742950" indent="-285750" algn="l">
              <a:lnSpc>
                <a:spcPts val="2600"/>
              </a:lnSpc>
              <a:spcBef>
                <a:spcPts val="600"/>
              </a:spcBef>
              <a:buChar char="–"/>
              <a:defRPr sz="1600">
                <a:solidFill>
                  <a:schemeClr val="tx1"/>
                </a:solidFill>
                <a:latin typeface="Arial"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r>
              <a:rPr lang="en-US" altLang="en-US" sz="2400"/>
              <a:t>Time Period of Content:</a:t>
            </a:r>
            <a:r>
              <a:rPr lang="en-US" altLang="en-US" sz="2400" b="0"/>
              <a:t> </a:t>
            </a:r>
            <a:r>
              <a:rPr lang="en-US" altLang="en-US" sz="2400" b="0">
                <a:solidFill>
                  <a:schemeClr val="accent1"/>
                </a:solidFill>
              </a:rPr>
              <a:t>single date that best describes when the data are current</a:t>
            </a:r>
            <a:br>
              <a:rPr lang="en-US" altLang="en-US" sz="2400" b="0">
                <a:solidFill>
                  <a:schemeClr val="accent1"/>
                </a:solidFill>
              </a:rPr>
            </a:br>
            <a:r>
              <a:rPr lang="en-US" altLang="en-US" b="0" i="1">
                <a:solidFill>
                  <a:srgbClr val="669900"/>
                </a:solidFill>
              </a:rPr>
              <a:t>08/2004</a:t>
            </a:r>
            <a:endParaRPr lang="en-US" altLang="en-US" sz="2400" b="0" i="1">
              <a:solidFill>
                <a:schemeClr val="hlink"/>
              </a:solidFill>
            </a:endParaRPr>
          </a:p>
          <a:p>
            <a:r>
              <a:rPr lang="en-US" altLang="en-US" sz="2400"/>
              <a:t>Currentness:</a:t>
            </a:r>
            <a:r>
              <a:rPr lang="en-US" altLang="en-US" sz="2400" b="0"/>
              <a:t> </a:t>
            </a:r>
            <a:r>
              <a:rPr lang="en-US" altLang="en-US" sz="2400" b="0">
                <a:solidFill>
                  <a:schemeClr val="accent1"/>
                </a:solidFill>
              </a:rPr>
              <a:t>text describing</a:t>
            </a:r>
            <a:r>
              <a:rPr lang="en-US" altLang="en-US" sz="2400" b="0"/>
              <a:t> </a:t>
            </a:r>
            <a:r>
              <a:rPr lang="en-US" altLang="en-US" sz="2400" b="0">
                <a:solidFill>
                  <a:schemeClr val="accent1"/>
                </a:solidFill>
              </a:rPr>
              <a:t>what the Time Period date is referring to, e.g., range of dates of aerial</a:t>
            </a:r>
            <a:r>
              <a:rPr lang="en-US" altLang="en-US" sz="2400" b="0">
                <a:solidFill>
                  <a:schemeClr val="accent1"/>
                </a:solidFill>
                <a:latin typeface="Swis721 Blk BT" pitchFamily="34" charset="0"/>
              </a:rPr>
              <a:t> </a:t>
            </a:r>
            <a:r>
              <a:rPr lang="en-US" altLang="en-US" sz="2400" b="0">
                <a:solidFill>
                  <a:schemeClr val="accent1"/>
                </a:solidFill>
              </a:rPr>
              <a:t>photography</a:t>
            </a:r>
            <a:br>
              <a:rPr lang="en-US" altLang="en-US" sz="2400" b="0">
                <a:solidFill>
                  <a:schemeClr val="accent1"/>
                </a:solidFill>
              </a:rPr>
            </a:br>
            <a:r>
              <a:rPr lang="en-US" altLang="en-US" b="0" i="1">
                <a:solidFill>
                  <a:srgbClr val="669900"/>
                </a:solidFill>
              </a:rPr>
              <a:t>Date of source imagery (LANDSAT-5 TM, bands 3, 4, and 5) ranges from September 20, 1991 to August 30, 1996.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85620">
                                            <p:txEl>
                                              <p:pRg st="0" end="0"/>
                                            </p:txEl>
                                          </p:spTgt>
                                        </p:tgtEl>
                                        <p:attrNameLst>
                                          <p:attrName>style.visibility</p:attrName>
                                        </p:attrNameLst>
                                      </p:cBhvr>
                                      <p:to>
                                        <p:strVal val="visible"/>
                                      </p:to>
                                    </p:set>
                                    <p:animEffect transition="in" filter="dissolve">
                                      <p:cBhvr>
                                        <p:cTn id="7" dur="500"/>
                                        <p:tgtEl>
                                          <p:spTgt spid="4856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5620">
                                            <p:txEl>
                                              <p:pRg st="1" end="1"/>
                                            </p:txEl>
                                          </p:spTgt>
                                        </p:tgtEl>
                                        <p:attrNameLst>
                                          <p:attrName>style.visibility</p:attrName>
                                        </p:attrNameLst>
                                      </p:cBhvr>
                                      <p:to>
                                        <p:strVal val="visible"/>
                                      </p:to>
                                    </p:set>
                                    <p:animEffect transition="in" filter="dissolve">
                                      <p:cBhvr>
                                        <p:cTn id="12" dur="500"/>
                                        <p:tgtEl>
                                          <p:spTgt spid="4856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620"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5602" name="Group 2"/>
          <p:cNvGrpSpPr>
            <a:grpSpLocks/>
          </p:cNvGrpSpPr>
          <p:nvPr/>
        </p:nvGrpSpPr>
        <p:grpSpPr bwMode="auto">
          <a:xfrm>
            <a:off x="1335088" y="1001713"/>
            <a:ext cx="1135062" cy="5551487"/>
            <a:chOff x="841" y="631"/>
            <a:chExt cx="715" cy="3497"/>
          </a:xfrm>
        </p:grpSpPr>
        <p:sp>
          <p:nvSpPr>
            <p:cNvPr id="25605" name="Rectangle 3"/>
            <p:cNvSpPr>
              <a:spLocks noChangeArrowheads="1"/>
            </p:cNvSpPr>
            <p:nvPr/>
          </p:nvSpPr>
          <p:spPr bwMode="auto">
            <a:xfrm>
              <a:off x="841" y="1505"/>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606" name="Line 4"/>
            <p:cNvSpPr>
              <a:spLocks noChangeShapeType="1"/>
            </p:cNvSpPr>
            <p:nvPr/>
          </p:nvSpPr>
          <p:spPr bwMode="auto">
            <a:xfrm>
              <a:off x="841" y="150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7" name="Line 5"/>
            <p:cNvSpPr>
              <a:spLocks noChangeShapeType="1"/>
            </p:cNvSpPr>
            <p:nvPr/>
          </p:nvSpPr>
          <p:spPr bwMode="auto">
            <a:xfrm>
              <a:off x="841" y="1505"/>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8" name="Rectangle 6"/>
            <p:cNvSpPr>
              <a:spLocks noChangeArrowheads="1"/>
            </p:cNvSpPr>
            <p:nvPr/>
          </p:nvSpPr>
          <p:spPr bwMode="auto">
            <a:xfrm>
              <a:off x="865" y="1512"/>
              <a:ext cx="667" cy="2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609" name="Rectangle 7"/>
            <p:cNvSpPr>
              <a:spLocks noChangeArrowheads="1"/>
            </p:cNvSpPr>
            <p:nvPr/>
          </p:nvSpPr>
          <p:spPr bwMode="auto">
            <a:xfrm>
              <a:off x="1532" y="1505"/>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610" name="Line 8"/>
            <p:cNvSpPr>
              <a:spLocks noChangeShapeType="1"/>
            </p:cNvSpPr>
            <p:nvPr/>
          </p:nvSpPr>
          <p:spPr bwMode="auto">
            <a:xfrm>
              <a:off x="1532" y="150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1" name="Line 9"/>
            <p:cNvSpPr>
              <a:spLocks noChangeShapeType="1"/>
            </p:cNvSpPr>
            <p:nvPr/>
          </p:nvSpPr>
          <p:spPr bwMode="auto">
            <a:xfrm>
              <a:off x="1532" y="1505"/>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2" name="Rectangle 10"/>
            <p:cNvSpPr>
              <a:spLocks noChangeArrowheads="1"/>
            </p:cNvSpPr>
            <p:nvPr/>
          </p:nvSpPr>
          <p:spPr bwMode="auto">
            <a:xfrm>
              <a:off x="841" y="1532"/>
              <a:ext cx="24" cy="162"/>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613" name="Line 11"/>
            <p:cNvSpPr>
              <a:spLocks noChangeShapeType="1"/>
            </p:cNvSpPr>
            <p:nvPr/>
          </p:nvSpPr>
          <p:spPr bwMode="auto">
            <a:xfrm>
              <a:off x="841" y="1532"/>
              <a:ext cx="1" cy="16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4" name="Rectangle 12"/>
            <p:cNvSpPr>
              <a:spLocks noChangeArrowheads="1"/>
            </p:cNvSpPr>
            <p:nvPr/>
          </p:nvSpPr>
          <p:spPr bwMode="auto">
            <a:xfrm>
              <a:off x="1532" y="1532"/>
              <a:ext cx="24" cy="162"/>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615" name="Line 13"/>
            <p:cNvSpPr>
              <a:spLocks noChangeShapeType="1"/>
            </p:cNvSpPr>
            <p:nvPr/>
          </p:nvSpPr>
          <p:spPr bwMode="auto">
            <a:xfrm>
              <a:off x="1532" y="1532"/>
              <a:ext cx="1" cy="16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6" name="Rectangle 14"/>
            <p:cNvSpPr>
              <a:spLocks noChangeArrowheads="1"/>
            </p:cNvSpPr>
            <p:nvPr/>
          </p:nvSpPr>
          <p:spPr bwMode="auto">
            <a:xfrm>
              <a:off x="865" y="1721"/>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617" name="Rectangle 15"/>
            <p:cNvSpPr>
              <a:spLocks noChangeArrowheads="1"/>
            </p:cNvSpPr>
            <p:nvPr/>
          </p:nvSpPr>
          <p:spPr bwMode="auto">
            <a:xfrm>
              <a:off x="927" y="1723"/>
              <a:ext cx="2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Abstract</a:t>
              </a:r>
              <a:endParaRPr lang="en-US" altLang="en-US"/>
            </a:p>
          </p:txBody>
        </p:sp>
        <p:sp>
          <p:nvSpPr>
            <p:cNvPr id="25618" name="Rectangle 16"/>
            <p:cNvSpPr>
              <a:spLocks noChangeArrowheads="1"/>
            </p:cNvSpPr>
            <p:nvPr/>
          </p:nvSpPr>
          <p:spPr bwMode="auto">
            <a:xfrm>
              <a:off x="865" y="1803"/>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619" name="Rectangle 17"/>
            <p:cNvSpPr>
              <a:spLocks noChangeArrowheads="1"/>
            </p:cNvSpPr>
            <p:nvPr/>
          </p:nvSpPr>
          <p:spPr bwMode="auto">
            <a:xfrm>
              <a:off x="841" y="1694"/>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620" name="Line 18"/>
            <p:cNvSpPr>
              <a:spLocks noChangeShapeType="1"/>
            </p:cNvSpPr>
            <p:nvPr/>
          </p:nvSpPr>
          <p:spPr bwMode="auto">
            <a:xfrm>
              <a:off x="841" y="1694"/>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1" name="Line 19"/>
            <p:cNvSpPr>
              <a:spLocks noChangeShapeType="1"/>
            </p:cNvSpPr>
            <p:nvPr/>
          </p:nvSpPr>
          <p:spPr bwMode="auto">
            <a:xfrm>
              <a:off x="841" y="1694"/>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2" name="Rectangle 20"/>
            <p:cNvSpPr>
              <a:spLocks noChangeArrowheads="1"/>
            </p:cNvSpPr>
            <p:nvPr/>
          </p:nvSpPr>
          <p:spPr bwMode="auto">
            <a:xfrm>
              <a:off x="865" y="1701"/>
              <a:ext cx="667" cy="2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623" name="Rectangle 21"/>
            <p:cNvSpPr>
              <a:spLocks noChangeArrowheads="1"/>
            </p:cNvSpPr>
            <p:nvPr/>
          </p:nvSpPr>
          <p:spPr bwMode="auto">
            <a:xfrm>
              <a:off x="1532" y="1694"/>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624" name="Line 22"/>
            <p:cNvSpPr>
              <a:spLocks noChangeShapeType="1"/>
            </p:cNvSpPr>
            <p:nvPr/>
          </p:nvSpPr>
          <p:spPr bwMode="auto">
            <a:xfrm>
              <a:off x="1532" y="1694"/>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5" name="Line 23"/>
            <p:cNvSpPr>
              <a:spLocks noChangeShapeType="1"/>
            </p:cNvSpPr>
            <p:nvPr/>
          </p:nvSpPr>
          <p:spPr bwMode="auto">
            <a:xfrm>
              <a:off x="1532" y="1694"/>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6" name="Rectangle 24"/>
            <p:cNvSpPr>
              <a:spLocks noChangeArrowheads="1"/>
            </p:cNvSpPr>
            <p:nvPr/>
          </p:nvSpPr>
          <p:spPr bwMode="auto">
            <a:xfrm>
              <a:off x="841" y="1721"/>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627" name="Line 25"/>
            <p:cNvSpPr>
              <a:spLocks noChangeShapeType="1"/>
            </p:cNvSpPr>
            <p:nvPr/>
          </p:nvSpPr>
          <p:spPr bwMode="auto">
            <a:xfrm>
              <a:off x="841" y="1721"/>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8" name="Rectangle 26"/>
            <p:cNvSpPr>
              <a:spLocks noChangeArrowheads="1"/>
            </p:cNvSpPr>
            <p:nvPr/>
          </p:nvSpPr>
          <p:spPr bwMode="auto">
            <a:xfrm>
              <a:off x="1532" y="1721"/>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629" name="Line 27"/>
            <p:cNvSpPr>
              <a:spLocks noChangeShapeType="1"/>
            </p:cNvSpPr>
            <p:nvPr/>
          </p:nvSpPr>
          <p:spPr bwMode="auto">
            <a:xfrm>
              <a:off x="1532" y="1721"/>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30" name="Rectangle 28"/>
            <p:cNvSpPr>
              <a:spLocks noChangeArrowheads="1"/>
            </p:cNvSpPr>
            <p:nvPr/>
          </p:nvSpPr>
          <p:spPr bwMode="auto">
            <a:xfrm>
              <a:off x="865" y="191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631" name="Rectangle 29"/>
            <p:cNvSpPr>
              <a:spLocks noChangeArrowheads="1"/>
            </p:cNvSpPr>
            <p:nvPr/>
          </p:nvSpPr>
          <p:spPr bwMode="auto">
            <a:xfrm>
              <a:off x="925" y="1912"/>
              <a:ext cx="24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Purpose</a:t>
              </a:r>
              <a:endParaRPr lang="en-US" altLang="en-US"/>
            </a:p>
          </p:txBody>
        </p:sp>
        <p:sp>
          <p:nvSpPr>
            <p:cNvPr id="25632" name="Rectangle 30"/>
            <p:cNvSpPr>
              <a:spLocks noChangeArrowheads="1"/>
            </p:cNvSpPr>
            <p:nvPr/>
          </p:nvSpPr>
          <p:spPr bwMode="auto">
            <a:xfrm>
              <a:off x="865" y="1992"/>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633" name="Rectangle 31"/>
            <p:cNvSpPr>
              <a:spLocks noChangeArrowheads="1"/>
            </p:cNvSpPr>
            <p:nvPr/>
          </p:nvSpPr>
          <p:spPr bwMode="auto">
            <a:xfrm>
              <a:off x="865" y="658"/>
              <a:ext cx="667" cy="1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634" name="Rectangle 32"/>
            <p:cNvSpPr>
              <a:spLocks noChangeArrowheads="1"/>
            </p:cNvSpPr>
            <p:nvPr/>
          </p:nvSpPr>
          <p:spPr bwMode="auto">
            <a:xfrm>
              <a:off x="1153" y="658"/>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b="1">
                  <a:solidFill>
                    <a:srgbClr val="FFFFFF"/>
                  </a:solidFill>
                  <a:latin typeface="Arial" charset="0"/>
                </a:rPr>
                <a:t>1</a:t>
              </a:r>
              <a:endParaRPr lang="en-US" altLang="en-US"/>
            </a:p>
          </p:txBody>
        </p:sp>
        <p:sp>
          <p:nvSpPr>
            <p:cNvPr id="25635" name="Rectangle 33"/>
            <p:cNvSpPr>
              <a:spLocks noChangeArrowheads="1"/>
            </p:cNvSpPr>
            <p:nvPr/>
          </p:nvSpPr>
          <p:spPr bwMode="auto">
            <a:xfrm>
              <a:off x="865" y="779"/>
              <a:ext cx="667" cy="1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636" name="Rectangle 34"/>
            <p:cNvSpPr>
              <a:spLocks noChangeArrowheads="1"/>
            </p:cNvSpPr>
            <p:nvPr/>
          </p:nvSpPr>
          <p:spPr bwMode="auto">
            <a:xfrm>
              <a:off x="890" y="786"/>
              <a:ext cx="59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buFont typeface="Wingdings" pitchFamily="2" charset="2"/>
                <a:buNone/>
              </a:pPr>
              <a:r>
                <a:rPr lang="en-US" altLang="en-US" b="1">
                  <a:solidFill>
                    <a:srgbClr val="FFFFFF"/>
                  </a:solidFill>
                  <a:latin typeface="Arial" charset="0"/>
                </a:rPr>
                <a:t>Identification</a:t>
              </a:r>
              <a:endParaRPr lang="en-US" altLang="en-US"/>
            </a:p>
          </p:txBody>
        </p:sp>
        <p:sp>
          <p:nvSpPr>
            <p:cNvPr id="25637" name="Rectangle 35"/>
            <p:cNvSpPr>
              <a:spLocks noChangeArrowheads="1"/>
            </p:cNvSpPr>
            <p:nvPr/>
          </p:nvSpPr>
          <p:spPr bwMode="auto">
            <a:xfrm>
              <a:off x="865" y="901"/>
              <a:ext cx="667" cy="2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638" name="Rectangle 36"/>
            <p:cNvSpPr>
              <a:spLocks noChangeArrowheads="1"/>
            </p:cNvSpPr>
            <p:nvPr/>
          </p:nvSpPr>
          <p:spPr bwMode="auto">
            <a:xfrm>
              <a:off x="841" y="631"/>
              <a:ext cx="24"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639" name="Line 37"/>
            <p:cNvSpPr>
              <a:spLocks noChangeShapeType="1"/>
            </p:cNvSpPr>
            <p:nvPr/>
          </p:nvSpPr>
          <p:spPr bwMode="auto">
            <a:xfrm>
              <a:off x="841" y="63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0" name="Line 38"/>
            <p:cNvSpPr>
              <a:spLocks noChangeShapeType="1"/>
            </p:cNvSpPr>
            <p:nvPr/>
          </p:nvSpPr>
          <p:spPr bwMode="auto">
            <a:xfrm>
              <a:off x="841" y="631"/>
              <a:ext cx="1"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1" name="Rectangle 39"/>
            <p:cNvSpPr>
              <a:spLocks noChangeArrowheads="1"/>
            </p:cNvSpPr>
            <p:nvPr/>
          </p:nvSpPr>
          <p:spPr bwMode="auto">
            <a:xfrm>
              <a:off x="841" y="631"/>
              <a:ext cx="24"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642" name="Line 40"/>
            <p:cNvSpPr>
              <a:spLocks noChangeShapeType="1"/>
            </p:cNvSpPr>
            <p:nvPr/>
          </p:nvSpPr>
          <p:spPr bwMode="auto">
            <a:xfrm>
              <a:off x="841" y="63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3" name="Line 41"/>
            <p:cNvSpPr>
              <a:spLocks noChangeShapeType="1"/>
            </p:cNvSpPr>
            <p:nvPr/>
          </p:nvSpPr>
          <p:spPr bwMode="auto">
            <a:xfrm>
              <a:off x="841" y="631"/>
              <a:ext cx="1"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4" name="Rectangle 42"/>
            <p:cNvSpPr>
              <a:spLocks noChangeArrowheads="1"/>
            </p:cNvSpPr>
            <p:nvPr/>
          </p:nvSpPr>
          <p:spPr bwMode="auto">
            <a:xfrm>
              <a:off x="865" y="631"/>
              <a:ext cx="667"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645" name="Line 43"/>
            <p:cNvSpPr>
              <a:spLocks noChangeShapeType="1"/>
            </p:cNvSpPr>
            <p:nvPr/>
          </p:nvSpPr>
          <p:spPr bwMode="auto">
            <a:xfrm>
              <a:off x="865" y="631"/>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6" name="Rectangle 44"/>
            <p:cNvSpPr>
              <a:spLocks noChangeArrowheads="1"/>
            </p:cNvSpPr>
            <p:nvPr/>
          </p:nvSpPr>
          <p:spPr bwMode="auto">
            <a:xfrm>
              <a:off x="1532" y="631"/>
              <a:ext cx="24"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647" name="Line 45"/>
            <p:cNvSpPr>
              <a:spLocks noChangeShapeType="1"/>
            </p:cNvSpPr>
            <p:nvPr/>
          </p:nvSpPr>
          <p:spPr bwMode="auto">
            <a:xfrm>
              <a:off x="1532" y="63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8" name="Line 46"/>
            <p:cNvSpPr>
              <a:spLocks noChangeShapeType="1"/>
            </p:cNvSpPr>
            <p:nvPr/>
          </p:nvSpPr>
          <p:spPr bwMode="auto">
            <a:xfrm>
              <a:off x="1532" y="631"/>
              <a:ext cx="1"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9" name="Rectangle 47"/>
            <p:cNvSpPr>
              <a:spLocks noChangeArrowheads="1"/>
            </p:cNvSpPr>
            <p:nvPr/>
          </p:nvSpPr>
          <p:spPr bwMode="auto">
            <a:xfrm>
              <a:off x="1532" y="631"/>
              <a:ext cx="24"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650" name="Line 48"/>
            <p:cNvSpPr>
              <a:spLocks noChangeShapeType="1"/>
            </p:cNvSpPr>
            <p:nvPr/>
          </p:nvSpPr>
          <p:spPr bwMode="auto">
            <a:xfrm>
              <a:off x="1532" y="63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51" name="Line 49"/>
            <p:cNvSpPr>
              <a:spLocks noChangeShapeType="1"/>
            </p:cNvSpPr>
            <p:nvPr/>
          </p:nvSpPr>
          <p:spPr bwMode="auto">
            <a:xfrm>
              <a:off x="1532" y="631"/>
              <a:ext cx="1"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52" name="Rectangle 50"/>
            <p:cNvSpPr>
              <a:spLocks noChangeArrowheads="1"/>
            </p:cNvSpPr>
            <p:nvPr/>
          </p:nvSpPr>
          <p:spPr bwMode="auto">
            <a:xfrm>
              <a:off x="841" y="658"/>
              <a:ext cx="24" cy="4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653" name="Line 51"/>
            <p:cNvSpPr>
              <a:spLocks noChangeShapeType="1"/>
            </p:cNvSpPr>
            <p:nvPr/>
          </p:nvSpPr>
          <p:spPr bwMode="auto">
            <a:xfrm>
              <a:off x="841" y="658"/>
              <a:ext cx="1" cy="4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54" name="Rectangle 52"/>
            <p:cNvSpPr>
              <a:spLocks noChangeArrowheads="1"/>
            </p:cNvSpPr>
            <p:nvPr/>
          </p:nvSpPr>
          <p:spPr bwMode="auto">
            <a:xfrm>
              <a:off x="1532" y="658"/>
              <a:ext cx="24" cy="4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655" name="Line 53"/>
            <p:cNvSpPr>
              <a:spLocks noChangeShapeType="1"/>
            </p:cNvSpPr>
            <p:nvPr/>
          </p:nvSpPr>
          <p:spPr bwMode="auto">
            <a:xfrm>
              <a:off x="1532" y="658"/>
              <a:ext cx="1" cy="4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56" name="Rectangle 54"/>
            <p:cNvSpPr>
              <a:spLocks noChangeArrowheads="1"/>
            </p:cNvSpPr>
            <p:nvPr/>
          </p:nvSpPr>
          <p:spPr bwMode="auto">
            <a:xfrm>
              <a:off x="865" y="1172"/>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657" name="Rectangle 55"/>
            <p:cNvSpPr>
              <a:spLocks noChangeArrowheads="1"/>
            </p:cNvSpPr>
            <p:nvPr/>
          </p:nvSpPr>
          <p:spPr bwMode="auto">
            <a:xfrm>
              <a:off x="925" y="1174"/>
              <a:ext cx="28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Originator</a:t>
              </a:r>
              <a:endParaRPr lang="en-US" altLang="en-US"/>
            </a:p>
          </p:txBody>
        </p:sp>
        <p:sp>
          <p:nvSpPr>
            <p:cNvPr id="25658" name="Rectangle 56"/>
            <p:cNvSpPr>
              <a:spLocks noChangeArrowheads="1"/>
            </p:cNvSpPr>
            <p:nvPr/>
          </p:nvSpPr>
          <p:spPr bwMode="auto">
            <a:xfrm>
              <a:off x="865" y="1254"/>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659" name="Rectangle 57"/>
            <p:cNvSpPr>
              <a:spLocks noChangeArrowheads="1"/>
            </p:cNvSpPr>
            <p:nvPr/>
          </p:nvSpPr>
          <p:spPr bwMode="auto">
            <a:xfrm>
              <a:off x="841" y="1146"/>
              <a:ext cx="24"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660" name="Line 58"/>
            <p:cNvSpPr>
              <a:spLocks noChangeShapeType="1"/>
            </p:cNvSpPr>
            <p:nvPr/>
          </p:nvSpPr>
          <p:spPr bwMode="auto">
            <a:xfrm>
              <a:off x="841" y="1146"/>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1" name="Line 59"/>
            <p:cNvSpPr>
              <a:spLocks noChangeShapeType="1"/>
            </p:cNvSpPr>
            <p:nvPr/>
          </p:nvSpPr>
          <p:spPr bwMode="auto">
            <a:xfrm>
              <a:off x="841" y="1146"/>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2" name="Rectangle 60"/>
            <p:cNvSpPr>
              <a:spLocks noChangeArrowheads="1"/>
            </p:cNvSpPr>
            <p:nvPr/>
          </p:nvSpPr>
          <p:spPr bwMode="auto">
            <a:xfrm>
              <a:off x="865" y="1146"/>
              <a:ext cx="667"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663" name="Line 61"/>
            <p:cNvSpPr>
              <a:spLocks noChangeShapeType="1"/>
            </p:cNvSpPr>
            <p:nvPr/>
          </p:nvSpPr>
          <p:spPr bwMode="auto">
            <a:xfrm>
              <a:off x="865" y="1146"/>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4" name="Rectangle 62"/>
            <p:cNvSpPr>
              <a:spLocks noChangeArrowheads="1"/>
            </p:cNvSpPr>
            <p:nvPr/>
          </p:nvSpPr>
          <p:spPr bwMode="auto">
            <a:xfrm>
              <a:off x="1532" y="1146"/>
              <a:ext cx="24"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665" name="Line 63"/>
            <p:cNvSpPr>
              <a:spLocks noChangeShapeType="1"/>
            </p:cNvSpPr>
            <p:nvPr/>
          </p:nvSpPr>
          <p:spPr bwMode="auto">
            <a:xfrm>
              <a:off x="1532" y="1146"/>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6" name="Line 64"/>
            <p:cNvSpPr>
              <a:spLocks noChangeShapeType="1"/>
            </p:cNvSpPr>
            <p:nvPr/>
          </p:nvSpPr>
          <p:spPr bwMode="auto">
            <a:xfrm>
              <a:off x="1532" y="1146"/>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7" name="Rectangle 65"/>
            <p:cNvSpPr>
              <a:spLocks noChangeArrowheads="1"/>
            </p:cNvSpPr>
            <p:nvPr/>
          </p:nvSpPr>
          <p:spPr bwMode="auto">
            <a:xfrm>
              <a:off x="841" y="1172"/>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668" name="Line 66"/>
            <p:cNvSpPr>
              <a:spLocks noChangeShapeType="1"/>
            </p:cNvSpPr>
            <p:nvPr/>
          </p:nvSpPr>
          <p:spPr bwMode="auto">
            <a:xfrm>
              <a:off x="841" y="1172"/>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9" name="Rectangle 67"/>
            <p:cNvSpPr>
              <a:spLocks noChangeArrowheads="1"/>
            </p:cNvSpPr>
            <p:nvPr/>
          </p:nvSpPr>
          <p:spPr bwMode="auto">
            <a:xfrm>
              <a:off x="1532" y="1172"/>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670" name="Line 68"/>
            <p:cNvSpPr>
              <a:spLocks noChangeShapeType="1"/>
            </p:cNvSpPr>
            <p:nvPr/>
          </p:nvSpPr>
          <p:spPr bwMode="auto">
            <a:xfrm>
              <a:off x="1532" y="1172"/>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71" name="Rectangle 69"/>
            <p:cNvSpPr>
              <a:spLocks noChangeArrowheads="1"/>
            </p:cNvSpPr>
            <p:nvPr/>
          </p:nvSpPr>
          <p:spPr bwMode="auto">
            <a:xfrm>
              <a:off x="865" y="1343"/>
              <a:ext cx="667" cy="8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672" name="Rectangle 70"/>
            <p:cNvSpPr>
              <a:spLocks noChangeArrowheads="1"/>
            </p:cNvSpPr>
            <p:nvPr/>
          </p:nvSpPr>
          <p:spPr bwMode="auto">
            <a:xfrm>
              <a:off x="927" y="1344"/>
              <a:ext cx="12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Title</a:t>
              </a:r>
              <a:endParaRPr lang="en-US" altLang="en-US"/>
            </a:p>
          </p:txBody>
        </p:sp>
        <p:sp>
          <p:nvSpPr>
            <p:cNvPr id="25673" name="Rectangle 71"/>
            <p:cNvSpPr>
              <a:spLocks noChangeArrowheads="1"/>
            </p:cNvSpPr>
            <p:nvPr/>
          </p:nvSpPr>
          <p:spPr bwMode="auto">
            <a:xfrm>
              <a:off x="865" y="1423"/>
              <a:ext cx="667" cy="8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674" name="Line 72"/>
            <p:cNvSpPr>
              <a:spLocks noChangeShapeType="1"/>
            </p:cNvSpPr>
            <p:nvPr/>
          </p:nvSpPr>
          <p:spPr bwMode="auto">
            <a:xfrm>
              <a:off x="841" y="1336"/>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75" name="Line 73"/>
            <p:cNvSpPr>
              <a:spLocks noChangeShapeType="1"/>
            </p:cNvSpPr>
            <p:nvPr/>
          </p:nvSpPr>
          <p:spPr bwMode="auto">
            <a:xfrm>
              <a:off x="1532" y="1336"/>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76" name="Rectangle 74"/>
            <p:cNvSpPr>
              <a:spLocks noChangeArrowheads="1"/>
            </p:cNvSpPr>
            <p:nvPr/>
          </p:nvSpPr>
          <p:spPr bwMode="auto">
            <a:xfrm>
              <a:off x="841" y="1343"/>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677" name="Line 75"/>
            <p:cNvSpPr>
              <a:spLocks noChangeShapeType="1"/>
            </p:cNvSpPr>
            <p:nvPr/>
          </p:nvSpPr>
          <p:spPr bwMode="auto">
            <a:xfrm>
              <a:off x="841" y="1343"/>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78" name="Rectangle 76"/>
            <p:cNvSpPr>
              <a:spLocks noChangeArrowheads="1"/>
            </p:cNvSpPr>
            <p:nvPr/>
          </p:nvSpPr>
          <p:spPr bwMode="auto">
            <a:xfrm>
              <a:off x="1532" y="1343"/>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679" name="Line 77"/>
            <p:cNvSpPr>
              <a:spLocks noChangeShapeType="1"/>
            </p:cNvSpPr>
            <p:nvPr/>
          </p:nvSpPr>
          <p:spPr bwMode="auto">
            <a:xfrm>
              <a:off x="1532" y="1343"/>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80" name="Rectangle 78"/>
            <p:cNvSpPr>
              <a:spLocks noChangeArrowheads="1"/>
            </p:cNvSpPr>
            <p:nvPr/>
          </p:nvSpPr>
          <p:spPr bwMode="auto">
            <a:xfrm>
              <a:off x="865" y="1532"/>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681" name="Rectangle 79"/>
            <p:cNvSpPr>
              <a:spLocks noChangeArrowheads="1"/>
            </p:cNvSpPr>
            <p:nvPr/>
          </p:nvSpPr>
          <p:spPr bwMode="auto">
            <a:xfrm>
              <a:off x="925" y="1534"/>
              <a:ext cx="53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Identifier (optional)</a:t>
              </a:r>
              <a:endParaRPr lang="en-US" altLang="en-US"/>
            </a:p>
          </p:txBody>
        </p:sp>
        <p:sp>
          <p:nvSpPr>
            <p:cNvPr id="25682" name="Rectangle 80"/>
            <p:cNvSpPr>
              <a:spLocks noChangeArrowheads="1"/>
            </p:cNvSpPr>
            <p:nvPr/>
          </p:nvSpPr>
          <p:spPr bwMode="auto">
            <a:xfrm>
              <a:off x="865" y="1614"/>
              <a:ext cx="667" cy="8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683" name="Rectangle 81"/>
            <p:cNvSpPr>
              <a:spLocks noChangeArrowheads="1"/>
            </p:cNvSpPr>
            <p:nvPr/>
          </p:nvSpPr>
          <p:spPr bwMode="auto">
            <a:xfrm>
              <a:off x="841" y="1885"/>
              <a:ext cx="24" cy="2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684" name="Line 82"/>
            <p:cNvSpPr>
              <a:spLocks noChangeShapeType="1"/>
            </p:cNvSpPr>
            <p:nvPr/>
          </p:nvSpPr>
          <p:spPr bwMode="auto">
            <a:xfrm>
              <a:off x="841" y="188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85" name="Line 83"/>
            <p:cNvSpPr>
              <a:spLocks noChangeShapeType="1"/>
            </p:cNvSpPr>
            <p:nvPr/>
          </p:nvSpPr>
          <p:spPr bwMode="auto">
            <a:xfrm>
              <a:off x="841" y="1885"/>
              <a:ext cx="1" cy="26"/>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86" name="Rectangle 84"/>
            <p:cNvSpPr>
              <a:spLocks noChangeArrowheads="1"/>
            </p:cNvSpPr>
            <p:nvPr/>
          </p:nvSpPr>
          <p:spPr bwMode="auto">
            <a:xfrm>
              <a:off x="865" y="1890"/>
              <a:ext cx="667" cy="2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687" name="Rectangle 85"/>
            <p:cNvSpPr>
              <a:spLocks noChangeArrowheads="1"/>
            </p:cNvSpPr>
            <p:nvPr/>
          </p:nvSpPr>
          <p:spPr bwMode="auto">
            <a:xfrm>
              <a:off x="1532" y="1885"/>
              <a:ext cx="24" cy="2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688" name="Line 86"/>
            <p:cNvSpPr>
              <a:spLocks noChangeShapeType="1"/>
            </p:cNvSpPr>
            <p:nvPr/>
          </p:nvSpPr>
          <p:spPr bwMode="auto">
            <a:xfrm>
              <a:off x="1532" y="188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89" name="Line 87"/>
            <p:cNvSpPr>
              <a:spLocks noChangeShapeType="1"/>
            </p:cNvSpPr>
            <p:nvPr/>
          </p:nvSpPr>
          <p:spPr bwMode="auto">
            <a:xfrm>
              <a:off x="1532" y="1885"/>
              <a:ext cx="1" cy="26"/>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90" name="Rectangle 88"/>
            <p:cNvSpPr>
              <a:spLocks noChangeArrowheads="1"/>
            </p:cNvSpPr>
            <p:nvPr/>
          </p:nvSpPr>
          <p:spPr bwMode="auto">
            <a:xfrm>
              <a:off x="841" y="1911"/>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691" name="Line 89"/>
            <p:cNvSpPr>
              <a:spLocks noChangeShapeType="1"/>
            </p:cNvSpPr>
            <p:nvPr/>
          </p:nvSpPr>
          <p:spPr bwMode="auto">
            <a:xfrm>
              <a:off x="841" y="1911"/>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92" name="Rectangle 90"/>
            <p:cNvSpPr>
              <a:spLocks noChangeArrowheads="1"/>
            </p:cNvSpPr>
            <p:nvPr/>
          </p:nvSpPr>
          <p:spPr bwMode="auto">
            <a:xfrm>
              <a:off x="1532" y="1911"/>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693" name="Line 91"/>
            <p:cNvSpPr>
              <a:spLocks noChangeShapeType="1"/>
            </p:cNvSpPr>
            <p:nvPr/>
          </p:nvSpPr>
          <p:spPr bwMode="auto">
            <a:xfrm>
              <a:off x="1532" y="1911"/>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94" name="Rectangle 92"/>
            <p:cNvSpPr>
              <a:spLocks noChangeArrowheads="1"/>
            </p:cNvSpPr>
            <p:nvPr/>
          </p:nvSpPr>
          <p:spPr bwMode="auto">
            <a:xfrm>
              <a:off x="865" y="2080"/>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695" name="Rectangle 93"/>
            <p:cNvSpPr>
              <a:spLocks noChangeArrowheads="1"/>
            </p:cNvSpPr>
            <p:nvPr/>
          </p:nvSpPr>
          <p:spPr bwMode="auto">
            <a:xfrm>
              <a:off x="924" y="2082"/>
              <a:ext cx="38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Content Date</a:t>
              </a:r>
              <a:endParaRPr lang="en-US" altLang="en-US"/>
            </a:p>
          </p:txBody>
        </p:sp>
        <p:sp>
          <p:nvSpPr>
            <p:cNvPr id="25696" name="Rectangle 94"/>
            <p:cNvSpPr>
              <a:spLocks noChangeArrowheads="1"/>
            </p:cNvSpPr>
            <p:nvPr/>
          </p:nvSpPr>
          <p:spPr bwMode="auto">
            <a:xfrm>
              <a:off x="865" y="216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697" name="Line 95"/>
            <p:cNvSpPr>
              <a:spLocks noChangeShapeType="1"/>
            </p:cNvSpPr>
            <p:nvPr/>
          </p:nvSpPr>
          <p:spPr bwMode="auto">
            <a:xfrm>
              <a:off x="841" y="2074"/>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98" name="Line 96"/>
            <p:cNvSpPr>
              <a:spLocks noChangeShapeType="1"/>
            </p:cNvSpPr>
            <p:nvPr/>
          </p:nvSpPr>
          <p:spPr bwMode="auto">
            <a:xfrm>
              <a:off x="1532" y="2074"/>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99" name="Rectangle 97"/>
            <p:cNvSpPr>
              <a:spLocks noChangeArrowheads="1"/>
            </p:cNvSpPr>
            <p:nvPr/>
          </p:nvSpPr>
          <p:spPr bwMode="auto">
            <a:xfrm>
              <a:off x="841" y="2080"/>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700" name="Line 98"/>
            <p:cNvSpPr>
              <a:spLocks noChangeShapeType="1"/>
            </p:cNvSpPr>
            <p:nvPr/>
          </p:nvSpPr>
          <p:spPr bwMode="auto">
            <a:xfrm>
              <a:off x="841" y="2080"/>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1" name="Rectangle 99"/>
            <p:cNvSpPr>
              <a:spLocks noChangeArrowheads="1"/>
            </p:cNvSpPr>
            <p:nvPr/>
          </p:nvSpPr>
          <p:spPr bwMode="auto">
            <a:xfrm>
              <a:off x="1532" y="2080"/>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702" name="Line 100"/>
            <p:cNvSpPr>
              <a:spLocks noChangeShapeType="1"/>
            </p:cNvSpPr>
            <p:nvPr/>
          </p:nvSpPr>
          <p:spPr bwMode="auto">
            <a:xfrm>
              <a:off x="1532" y="2080"/>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3" name="Rectangle 101"/>
            <p:cNvSpPr>
              <a:spLocks noChangeArrowheads="1"/>
            </p:cNvSpPr>
            <p:nvPr/>
          </p:nvSpPr>
          <p:spPr bwMode="auto">
            <a:xfrm>
              <a:off x="865" y="2270"/>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704" name="Rectangle 102"/>
            <p:cNvSpPr>
              <a:spLocks noChangeArrowheads="1"/>
            </p:cNvSpPr>
            <p:nvPr/>
          </p:nvSpPr>
          <p:spPr bwMode="auto">
            <a:xfrm>
              <a:off x="925" y="2271"/>
              <a:ext cx="35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Currentness</a:t>
              </a:r>
              <a:endParaRPr lang="en-US" altLang="en-US"/>
            </a:p>
          </p:txBody>
        </p:sp>
        <p:sp>
          <p:nvSpPr>
            <p:cNvPr id="25705" name="Rectangle 103"/>
            <p:cNvSpPr>
              <a:spLocks noChangeArrowheads="1"/>
            </p:cNvSpPr>
            <p:nvPr/>
          </p:nvSpPr>
          <p:spPr bwMode="auto">
            <a:xfrm>
              <a:off x="865" y="2351"/>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706" name="Rectangle 104"/>
            <p:cNvSpPr>
              <a:spLocks noChangeArrowheads="1"/>
            </p:cNvSpPr>
            <p:nvPr/>
          </p:nvSpPr>
          <p:spPr bwMode="auto">
            <a:xfrm>
              <a:off x="841" y="2243"/>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707" name="Line 105"/>
            <p:cNvSpPr>
              <a:spLocks noChangeShapeType="1"/>
            </p:cNvSpPr>
            <p:nvPr/>
          </p:nvSpPr>
          <p:spPr bwMode="auto">
            <a:xfrm>
              <a:off x="841" y="224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8" name="Line 106"/>
            <p:cNvSpPr>
              <a:spLocks noChangeShapeType="1"/>
            </p:cNvSpPr>
            <p:nvPr/>
          </p:nvSpPr>
          <p:spPr bwMode="auto">
            <a:xfrm>
              <a:off x="841" y="2243"/>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9" name="Rectangle 107"/>
            <p:cNvSpPr>
              <a:spLocks noChangeArrowheads="1"/>
            </p:cNvSpPr>
            <p:nvPr/>
          </p:nvSpPr>
          <p:spPr bwMode="auto">
            <a:xfrm>
              <a:off x="865" y="2250"/>
              <a:ext cx="667" cy="2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710" name="Rectangle 108"/>
            <p:cNvSpPr>
              <a:spLocks noChangeArrowheads="1"/>
            </p:cNvSpPr>
            <p:nvPr/>
          </p:nvSpPr>
          <p:spPr bwMode="auto">
            <a:xfrm>
              <a:off x="1532" y="2243"/>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711" name="Line 109"/>
            <p:cNvSpPr>
              <a:spLocks noChangeShapeType="1"/>
            </p:cNvSpPr>
            <p:nvPr/>
          </p:nvSpPr>
          <p:spPr bwMode="auto">
            <a:xfrm>
              <a:off x="1532" y="224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12" name="Line 110"/>
            <p:cNvSpPr>
              <a:spLocks noChangeShapeType="1"/>
            </p:cNvSpPr>
            <p:nvPr/>
          </p:nvSpPr>
          <p:spPr bwMode="auto">
            <a:xfrm>
              <a:off x="1532" y="2243"/>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13" name="Rectangle 111"/>
            <p:cNvSpPr>
              <a:spLocks noChangeArrowheads="1"/>
            </p:cNvSpPr>
            <p:nvPr/>
          </p:nvSpPr>
          <p:spPr bwMode="auto">
            <a:xfrm>
              <a:off x="841" y="2270"/>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714" name="Line 112"/>
            <p:cNvSpPr>
              <a:spLocks noChangeShapeType="1"/>
            </p:cNvSpPr>
            <p:nvPr/>
          </p:nvSpPr>
          <p:spPr bwMode="auto">
            <a:xfrm>
              <a:off x="841" y="2270"/>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15" name="Rectangle 113"/>
            <p:cNvSpPr>
              <a:spLocks noChangeArrowheads="1"/>
            </p:cNvSpPr>
            <p:nvPr/>
          </p:nvSpPr>
          <p:spPr bwMode="auto">
            <a:xfrm>
              <a:off x="1532" y="2270"/>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716" name="Line 114"/>
            <p:cNvSpPr>
              <a:spLocks noChangeShapeType="1"/>
            </p:cNvSpPr>
            <p:nvPr/>
          </p:nvSpPr>
          <p:spPr bwMode="auto">
            <a:xfrm>
              <a:off x="1532" y="2270"/>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17" name="Rectangle 115"/>
            <p:cNvSpPr>
              <a:spLocks noChangeArrowheads="1"/>
            </p:cNvSpPr>
            <p:nvPr/>
          </p:nvSpPr>
          <p:spPr bwMode="auto">
            <a:xfrm>
              <a:off x="865" y="243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718" name="Rectangle 116"/>
            <p:cNvSpPr>
              <a:spLocks noChangeArrowheads="1"/>
            </p:cNvSpPr>
            <p:nvPr/>
          </p:nvSpPr>
          <p:spPr bwMode="auto">
            <a:xfrm>
              <a:off x="926" y="2441"/>
              <a:ext cx="25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Progress</a:t>
              </a:r>
              <a:endParaRPr lang="en-US" altLang="en-US"/>
            </a:p>
          </p:txBody>
        </p:sp>
        <p:sp>
          <p:nvSpPr>
            <p:cNvPr id="25719" name="Rectangle 117"/>
            <p:cNvSpPr>
              <a:spLocks noChangeArrowheads="1"/>
            </p:cNvSpPr>
            <p:nvPr/>
          </p:nvSpPr>
          <p:spPr bwMode="auto">
            <a:xfrm>
              <a:off x="865" y="252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720" name="Rectangle 118"/>
            <p:cNvSpPr>
              <a:spLocks noChangeArrowheads="1"/>
            </p:cNvSpPr>
            <p:nvPr/>
          </p:nvSpPr>
          <p:spPr bwMode="auto">
            <a:xfrm>
              <a:off x="841" y="2439"/>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721" name="Line 119"/>
            <p:cNvSpPr>
              <a:spLocks noChangeShapeType="1"/>
            </p:cNvSpPr>
            <p:nvPr/>
          </p:nvSpPr>
          <p:spPr bwMode="auto">
            <a:xfrm>
              <a:off x="841" y="2439"/>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22" name="Rectangle 120"/>
            <p:cNvSpPr>
              <a:spLocks noChangeArrowheads="1"/>
            </p:cNvSpPr>
            <p:nvPr/>
          </p:nvSpPr>
          <p:spPr bwMode="auto">
            <a:xfrm>
              <a:off x="1532" y="2439"/>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723" name="Line 121"/>
            <p:cNvSpPr>
              <a:spLocks noChangeShapeType="1"/>
            </p:cNvSpPr>
            <p:nvPr/>
          </p:nvSpPr>
          <p:spPr bwMode="auto">
            <a:xfrm>
              <a:off x="1532" y="2439"/>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24" name="Rectangle 122"/>
            <p:cNvSpPr>
              <a:spLocks noChangeArrowheads="1"/>
            </p:cNvSpPr>
            <p:nvPr/>
          </p:nvSpPr>
          <p:spPr bwMode="auto">
            <a:xfrm>
              <a:off x="865" y="2630"/>
              <a:ext cx="667" cy="8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725" name="Rectangle 123"/>
            <p:cNvSpPr>
              <a:spLocks noChangeArrowheads="1"/>
            </p:cNvSpPr>
            <p:nvPr/>
          </p:nvSpPr>
          <p:spPr bwMode="auto">
            <a:xfrm>
              <a:off x="922" y="2631"/>
              <a:ext cx="49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Maintenance and</a:t>
              </a:r>
              <a:endParaRPr lang="en-US" altLang="en-US"/>
            </a:p>
          </p:txBody>
        </p:sp>
        <p:sp>
          <p:nvSpPr>
            <p:cNvPr id="25726" name="Rectangle 124"/>
            <p:cNvSpPr>
              <a:spLocks noChangeArrowheads="1"/>
            </p:cNvSpPr>
            <p:nvPr/>
          </p:nvSpPr>
          <p:spPr bwMode="auto">
            <a:xfrm>
              <a:off x="865" y="2710"/>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727" name="Rectangle 125"/>
            <p:cNvSpPr>
              <a:spLocks noChangeArrowheads="1"/>
            </p:cNvSpPr>
            <p:nvPr/>
          </p:nvSpPr>
          <p:spPr bwMode="auto">
            <a:xfrm>
              <a:off x="923" y="2713"/>
              <a:ext cx="53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Update Frequency</a:t>
              </a:r>
              <a:endParaRPr lang="en-US" altLang="en-US"/>
            </a:p>
          </p:txBody>
        </p:sp>
        <p:sp>
          <p:nvSpPr>
            <p:cNvPr id="25728" name="Rectangle 126"/>
            <p:cNvSpPr>
              <a:spLocks noChangeArrowheads="1"/>
            </p:cNvSpPr>
            <p:nvPr/>
          </p:nvSpPr>
          <p:spPr bwMode="auto">
            <a:xfrm>
              <a:off x="841" y="2603"/>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729" name="Line 127"/>
            <p:cNvSpPr>
              <a:spLocks noChangeShapeType="1"/>
            </p:cNvSpPr>
            <p:nvPr/>
          </p:nvSpPr>
          <p:spPr bwMode="auto">
            <a:xfrm>
              <a:off x="841" y="260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30" name="Line 128"/>
            <p:cNvSpPr>
              <a:spLocks noChangeShapeType="1"/>
            </p:cNvSpPr>
            <p:nvPr/>
          </p:nvSpPr>
          <p:spPr bwMode="auto">
            <a:xfrm>
              <a:off x="841" y="2603"/>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31" name="Rectangle 129"/>
            <p:cNvSpPr>
              <a:spLocks noChangeArrowheads="1"/>
            </p:cNvSpPr>
            <p:nvPr/>
          </p:nvSpPr>
          <p:spPr bwMode="auto">
            <a:xfrm>
              <a:off x="865" y="2610"/>
              <a:ext cx="667" cy="2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732" name="Rectangle 130"/>
            <p:cNvSpPr>
              <a:spLocks noChangeArrowheads="1"/>
            </p:cNvSpPr>
            <p:nvPr/>
          </p:nvSpPr>
          <p:spPr bwMode="auto">
            <a:xfrm>
              <a:off x="1532" y="2603"/>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733" name="Line 131"/>
            <p:cNvSpPr>
              <a:spLocks noChangeShapeType="1"/>
            </p:cNvSpPr>
            <p:nvPr/>
          </p:nvSpPr>
          <p:spPr bwMode="auto">
            <a:xfrm>
              <a:off x="1532" y="260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34" name="Line 132"/>
            <p:cNvSpPr>
              <a:spLocks noChangeShapeType="1"/>
            </p:cNvSpPr>
            <p:nvPr/>
          </p:nvSpPr>
          <p:spPr bwMode="auto">
            <a:xfrm>
              <a:off x="1532" y="2603"/>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35" name="Rectangle 133"/>
            <p:cNvSpPr>
              <a:spLocks noChangeArrowheads="1"/>
            </p:cNvSpPr>
            <p:nvPr/>
          </p:nvSpPr>
          <p:spPr bwMode="auto">
            <a:xfrm>
              <a:off x="841" y="2630"/>
              <a:ext cx="24" cy="162"/>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736" name="Line 134"/>
            <p:cNvSpPr>
              <a:spLocks noChangeShapeType="1"/>
            </p:cNvSpPr>
            <p:nvPr/>
          </p:nvSpPr>
          <p:spPr bwMode="auto">
            <a:xfrm>
              <a:off x="841" y="2630"/>
              <a:ext cx="1" cy="16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37" name="Rectangle 135"/>
            <p:cNvSpPr>
              <a:spLocks noChangeArrowheads="1"/>
            </p:cNvSpPr>
            <p:nvPr/>
          </p:nvSpPr>
          <p:spPr bwMode="auto">
            <a:xfrm>
              <a:off x="1532" y="2630"/>
              <a:ext cx="24" cy="162"/>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738" name="Line 136"/>
            <p:cNvSpPr>
              <a:spLocks noChangeShapeType="1"/>
            </p:cNvSpPr>
            <p:nvPr/>
          </p:nvSpPr>
          <p:spPr bwMode="auto">
            <a:xfrm>
              <a:off x="1532" y="2630"/>
              <a:ext cx="1" cy="16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39" name="Rectangle 137"/>
            <p:cNvSpPr>
              <a:spLocks noChangeArrowheads="1"/>
            </p:cNvSpPr>
            <p:nvPr/>
          </p:nvSpPr>
          <p:spPr bwMode="auto">
            <a:xfrm>
              <a:off x="865" y="279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740" name="Rectangle 138"/>
            <p:cNvSpPr>
              <a:spLocks noChangeArrowheads="1"/>
            </p:cNvSpPr>
            <p:nvPr/>
          </p:nvSpPr>
          <p:spPr bwMode="auto">
            <a:xfrm>
              <a:off x="924" y="2801"/>
              <a:ext cx="39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Spatial Extent</a:t>
              </a:r>
              <a:endParaRPr lang="en-US" altLang="en-US"/>
            </a:p>
          </p:txBody>
        </p:sp>
        <p:sp>
          <p:nvSpPr>
            <p:cNvPr id="25741" name="Rectangle 139"/>
            <p:cNvSpPr>
              <a:spLocks noChangeArrowheads="1"/>
            </p:cNvSpPr>
            <p:nvPr/>
          </p:nvSpPr>
          <p:spPr bwMode="auto">
            <a:xfrm>
              <a:off x="865" y="288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742" name="Rectangle 140"/>
            <p:cNvSpPr>
              <a:spLocks noChangeArrowheads="1"/>
            </p:cNvSpPr>
            <p:nvPr/>
          </p:nvSpPr>
          <p:spPr bwMode="auto">
            <a:xfrm>
              <a:off x="926" y="2882"/>
              <a:ext cx="32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Description</a:t>
              </a:r>
              <a:endParaRPr lang="en-US" altLang="en-US"/>
            </a:p>
          </p:txBody>
        </p:sp>
        <p:sp>
          <p:nvSpPr>
            <p:cNvPr id="25743" name="Rectangle 141"/>
            <p:cNvSpPr>
              <a:spLocks noChangeArrowheads="1"/>
            </p:cNvSpPr>
            <p:nvPr/>
          </p:nvSpPr>
          <p:spPr bwMode="auto">
            <a:xfrm>
              <a:off x="865" y="2962"/>
              <a:ext cx="667" cy="2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744" name="Rectangle 142"/>
            <p:cNvSpPr>
              <a:spLocks noChangeArrowheads="1"/>
            </p:cNvSpPr>
            <p:nvPr/>
          </p:nvSpPr>
          <p:spPr bwMode="auto">
            <a:xfrm>
              <a:off x="841" y="2792"/>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745" name="Line 143"/>
            <p:cNvSpPr>
              <a:spLocks noChangeShapeType="1"/>
            </p:cNvSpPr>
            <p:nvPr/>
          </p:nvSpPr>
          <p:spPr bwMode="auto">
            <a:xfrm>
              <a:off x="841" y="27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46" name="Rectangle 144"/>
            <p:cNvSpPr>
              <a:spLocks noChangeArrowheads="1"/>
            </p:cNvSpPr>
            <p:nvPr/>
          </p:nvSpPr>
          <p:spPr bwMode="auto">
            <a:xfrm>
              <a:off x="1532" y="2792"/>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747" name="Line 145"/>
            <p:cNvSpPr>
              <a:spLocks noChangeShapeType="1"/>
            </p:cNvSpPr>
            <p:nvPr/>
          </p:nvSpPr>
          <p:spPr bwMode="auto">
            <a:xfrm>
              <a:off x="1532" y="27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48" name="Rectangle 146"/>
            <p:cNvSpPr>
              <a:spLocks noChangeArrowheads="1"/>
            </p:cNvSpPr>
            <p:nvPr/>
          </p:nvSpPr>
          <p:spPr bwMode="auto">
            <a:xfrm>
              <a:off x="841" y="2799"/>
              <a:ext cx="24" cy="18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749" name="Line 147"/>
            <p:cNvSpPr>
              <a:spLocks noChangeShapeType="1"/>
            </p:cNvSpPr>
            <p:nvPr/>
          </p:nvSpPr>
          <p:spPr bwMode="auto">
            <a:xfrm>
              <a:off x="841" y="2799"/>
              <a:ext cx="1" cy="18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50" name="Rectangle 148"/>
            <p:cNvSpPr>
              <a:spLocks noChangeArrowheads="1"/>
            </p:cNvSpPr>
            <p:nvPr/>
          </p:nvSpPr>
          <p:spPr bwMode="auto">
            <a:xfrm>
              <a:off x="1532" y="2799"/>
              <a:ext cx="24" cy="18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751" name="Line 149"/>
            <p:cNvSpPr>
              <a:spLocks noChangeShapeType="1"/>
            </p:cNvSpPr>
            <p:nvPr/>
          </p:nvSpPr>
          <p:spPr bwMode="auto">
            <a:xfrm>
              <a:off x="1532" y="2799"/>
              <a:ext cx="1" cy="18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52" name="Rectangle 150"/>
            <p:cNvSpPr>
              <a:spLocks noChangeArrowheads="1"/>
            </p:cNvSpPr>
            <p:nvPr/>
          </p:nvSpPr>
          <p:spPr bwMode="auto">
            <a:xfrm>
              <a:off x="865" y="2988"/>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753" name="Rectangle 151"/>
            <p:cNvSpPr>
              <a:spLocks noChangeArrowheads="1"/>
            </p:cNvSpPr>
            <p:nvPr/>
          </p:nvSpPr>
          <p:spPr bwMode="auto">
            <a:xfrm>
              <a:off x="924" y="2989"/>
              <a:ext cx="27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Bounding</a:t>
              </a:r>
              <a:endParaRPr lang="en-US" altLang="en-US"/>
            </a:p>
          </p:txBody>
        </p:sp>
        <p:sp>
          <p:nvSpPr>
            <p:cNvPr id="25754" name="Rectangle 152"/>
            <p:cNvSpPr>
              <a:spLocks noChangeArrowheads="1"/>
            </p:cNvSpPr>
            <p:nvPr/>
          </p:nvSpPr>
          <p:spPr bwMode="auto">
            <a:xfrm>
              <a:off x="865" y="306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755" name="Rectangle 153"/>
            <p:cNvSpPr>
              <a:spLocks noChangeArrowheads="1"/>
            </p:cNvSpPr>
            <p:nvPr/>
          </p:nvSpPr>
          <p:spPr bwMode="auto">
            <a:xfrm>
              <a:off x="924" y="3071"/>
              <a:ext cx="34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Coordinates</a:t>
              </a:r>
              <a:endParaRPr lang="en-US" altLang="en-US"/>
            </a:p>
          </p:txBody>
        </p:sp>
        <p:sp>
          <p:nvSpPr>
            <p:cNvPr id="25756" name="Rectangle 154"/>
            <p:cNvSpPr>
              <a:spLocks noChangeArrowheads="1"/>
            </p:cNvSpPr>
            <p:nvPr/>
          </p:nvSpPr>
          <p:spPr bwMode="auto">
            <a:xfrm>
              <a:off x="865" y="3151"/>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757" name="Rectangle 155"/>
            <p:cNvSpPr>
              <a:spLocks noChangeArrowheads="1"/>
            </p:cNvSpPr>
            <p:nvPr/>
          </p:nvSpPr>
          <p:spPr bwMode="auto">
            <a:xfrm>
              <a:off x="841" y="2983"/>
              <a:ext cx="24" cy="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758" name="Line 156"/>
            <p:cNvSpPr>
              <a:spLocks noChangeShapeType="1"/>
            </p:cNvSpPr>
            <p:nvPr/>
          </p:nvSpPr>
          <p:spPr bwMode="auto">
            <a:xfrm>
              <a:off x="841" y="298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59" name="Rectangle 157"/>
            <p:cNvSpPr>
              <a:spLocks noChangeArrowheads="1"/>
            </p:cNvSpPr>
            <p:nvPr/>
          </p:nvSpPr>
          <p:spPr bwMode="auto">
            <a:xfrm>
              <a:off x="1532" y="2983"/>
              <a:ext cx="24" cy="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760" name="Line 158"/>
            <p:cNvSpPr>
              <a:spLocks noChangeShapeType="1"/>
            </p:cNvSpPr>
            <p:nvPr/>
          </p:nvSpPr>
          <p:spPr bwMode="auto">
            <a:xfrm>
              <a:off x="1532" y="298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61" name="Rectangle 159"/>
            <p:cNvSpPr>
              <a:spLocks noChangeArrowheads="1"/>
            </p:cNvSpPr>
            <p:nvPr/>
          </p:nvSpPr>
          <p:spPr bwMode="auto">
            <a:xfrm>
              <a:off x="841" y="2988"/>
              <a:ext cx="24" cy="24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762" name="Line 160"/>
            <p:cNvSpPr>
              <a:spLocks noChangeShapeType="1"/>
            </p:cNvSpPr>
            <p:nvPr/>
          </p:nvSpPr>
          <p:spPr bwMode="auto">
            <a:xfrm>
              <a:off x="841" y="2988"/>
              <a:ext cx="1" cy="245"/>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63" name="Rectangle 161"/>
            <p:cNvSpPr>
              <a:spLocks noChangeArrowheads="1"/>
            </p:cNvSpPr>
            <p:nvPr/>
          </p:nvSpPr>
          <p:spPr bwMode="auto">
            <a:xfrm>
              <a:off x="1532" y="2988"/>
              <a:ext cx="24" cy="24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764" name="Line 162"/>
            <p:cNvSpPr>
              <a:spLocks noChangeShapeType="1"/>
            </p:cNvSpPr>
            <p:nvPr/>
          </p:nvSpPr>
          <p:spPr bwMode="auto">
            <a:xfrm>
              <a:off x="1532" y="2988"/>
              <a:ext cx="1" cy="245"/>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65" name="Rectangle 163"/>
            <p:cNvSpPr>
              <a:spLocks noChangeArrowheads="1"/>
            </p:cNvSpPr>
            <p:nvPr/>
          </p:nvSpPr>
          <p:spPr bwMode="auto">
            <a:xfrm>
              <a:off x="865" y="3239"/>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766" name="Rectangle 164"/>
            <p:cNvSpPr>
              <a:spLocks noChangeArrowheads="1"/>
            </p:cNvSpPr>
            <p:nvPr/>
          </p:nvSpPr>
          <p:spPr bwMode="auto">
            <a:xfrm>
              <a:off x="924" y="3240"/>
              <a:ext cx="28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Keywords</a:t>
              </a:r>
              <a:endParaRPr lang="en-US" altLang="en-US"/>
            </a:p>
          </p:txBody>
        </p:sp>
        <p:sp>
          <p:nvSpPr>
            <p:cNvPr id="25767" name="Rectangle 165"/>
            <p:cNvSpPr>
              <a:spLocks noChangeArrowheads="1"/>
            </p:cNvSpPr>
            <p:nvPr/>
          </p:nvSpPr>
          <p:spPr bwMode="auto">
            <a:xfrm>
              <a:off x="865" y="3320"/>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768" name="Rectangle 166"/>
            <p:cNvSpPr>
              <a:spLocks noChangeArrowheads="1"/>
            </p:cNvSpPr>
            <p:nvPr/>
          </p:nvSpPr>
          <p:spPr bwMode="auto">
            <a:xfrm>
              <a:off x="841" y="3233"/>
              <a:ext cx="24"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769" name="Line 167"/>
            <p:cNvSpPr>
              <a:spLocks noChangeShapeType="1"/>
            </p:cNvSpPr>
            <p:nvPr/>
          </p:nvSpPr>
          <p:spPr bwMode="auto">
            <a:xfrm>
              <a:off x="841" y="323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70" name="Rectangle 168"/>
            <p:cNvSpPr>
              <a:spLocks noChangeArrowheads="1"/>
            </p:cNvSpPr>
            <p:nvPr/>
          </p:nvSpPr>
          <p:spPr bwMode="auto">
            <a:xfrm>
              <a:off x="1532" y="3233"/>
              <a:ext cx="24"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771" name="Line 169"/>
            <p:cNvSpPr>
              <a:spLocks noChangeShapeType="1"/>
            </p:cNvSpPr>
            <p:nvPr/>
          </p:nvSpPr>
          <p:spPr bwMode="auto">
            <a:xfrm>
              <a:off x="1532" y="323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72" name="Rectangle 170"/>
            <p:cNvSpPr>
              <a:spLocks noChangeArrowheads="1"/>
            </p:cNvSpPr>
            <p:nvPr/>
          </p:nvSpPr>
          <p:spPr bwMode="auto">
            <a:xfrm>
              <a:off x="841" y="3239"/>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773" name="Line 171"/>
            <p:cNvSpPr>
              <a:spLocks noChangeShapeType="1"/>
            </p:cNvSpPr>
            <p:nvPr/>
          </p:nvSpPr>
          <p:spPr bwMode="auto">
            <a:xfrm>
              <a:off x="841" y="3239"/>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74" name="Rectangle 172"/>
            <p:cNvSpPr>
              <a:spLocks noChangeArrowheads="1"/>
            </p:cNvSpPr>
            <p:nvPr/>
          </p:nvSpPr>
          <p:spPr bwMode="auto">
            <a:xfrm>
              <a:off x="1532" y="3239"/>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775" name="Line 173"/>
            <p:cNvSpPr>
              <a:spLocks noChangeShapeType="1"/>
            </p:cNvSpPr>
            <p:nvPr/>
          </p:nvSpPr>
          <p:spPr bwMode="auto">
            <a:xfrm>
              <a:off x="1532" y="3239"/>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76" name="Rectangle 174"/>
            <p:cNvSpPr>
              <a:spLocks noChangeArrowheads="1"/>
            </p:cNvSpPr>
            <p:nvPr/>
          </p:nvSpPr>
          <p:spPr bwMode="auto">
            <a:xfrm>
              <a:off x="865" y="340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777" name="Rectangle 175"/>
            <p:cNvSpPr>
              <a:spLocks noChangeArrowheads="1"/>
            </p:cNvSpPr>
            <p:nvPr/>
          </p:nvSpPr>
          <p:spPr bwMode="auto">
            <a:xfrm>
              <a:off x="926" y="3411"/>
              <a:ext cx="32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Constraints</a:t>
              </a:r>
              <a:endParaRPr lang="en-US" altLang="en-US"/>
            </a:p>
          </p:txBody>
        </p:sp>
        <p:sp>
          <p:nvSpPr>
            <p:cNvPr id="25778" name="Rectangle 176"/>
            <p:cNvSpPr>
              <a:spLocks noChangeArrowheads="1"/>
            </p:cNvSpPr>
            <p:nvPr/>
          </p:nvSpPr>
          <p:spPr bwMode="auto">
            <a:xfrm>
              <a:off x="865" y="349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779" name="Rectangle 177"/>
            <p:cNvSpPr>
              <a:spLocks noChangeArrowheads="1"/>
            </p:cNvSpPr>
            <p:nvPr/>
          </p:nvSpPr>
          <p:spPr bwMode="auto">
            <a:xfrm>
              <a:off x="841" y="3402"/>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780" name="Line 178"/>
            <p:cNvSpPr>
              <a:spLocks noChangeShapeType="1"/>
            </p:cNvSpPr>
            <p:nvPr/>
          </p:nvSpPr>
          <p:spPr bwMode="auto">
            <a:xfrm>
              <a:off x="841" y="340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81" name="Rectangle 179"/>
            <p:cNvSpPr>
              <a:spLocks noChangeArrowheads="1"/>
            </p:cNvSpPr>
            <p:nvPr/>
          </p:nvSpPr>
          <p:spPr bwMode="auto">
            <a:xfrm>
              <a:off x="1532" y="3402"/>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782" name="Line 180"/>
            <p:cNvSpPr>
              <a:spLocks noChangeShapeType="1"/>
            </p:cNvSpPr>
            <p:nvPr/>
          </p:nvSpPr>
          <p:spPr bwMode="auto">
            <a:xfrm>
              <a:off x="1532" y="340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83" name="Rectangle 181"/>
            <p:cNvSpPr>
              <a:spLocks noChangeArrowheads="1"/>
            </p:cNvSpPr>
            <p:nvPr/>
          </p:nvSpPr>
          <p:spPr bwMode="auto">
            <a:xfrm>
              <a:off x="841" y="3409"/>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784" name="Line 182"/>
            <p:cNvSpPr>
              <a:spLocks noChangeShapeType="1"/>
            </p:cNvSpPr>
            <p:nvPr/>
          </p:nvSpPr>
          <p:spPr bwMode="auto">
            <a:xfrm>
              <a:off x="841" y="3409"/>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85" name="Rectangle 183"/>
            <p:cNvSpPr>
              <a:spLocks noChangeArrowheads="1"/>
            </p:cNvSpPr>
            <p:nvPr/>
          </p:nvSpPr>
          <p:spPr bwMode="auto">
            <a:xfrm>
              <a:off x="1532" y="3409"/>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786" name="Line 184"/>
            <p:cNvSpPr>
              <a:spLocks noChangeShapeType="1"/>
            </p:cNvSpPr>
            <p:nvPr/>
          </p:nvSpPr>
          <p:spPr bwMode="auto">
            <a:xfrm>
              <a:off x="1532" y="3409"/>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87" name="Rectangle 185"/>
            <p:cNvSpPr>
              <a:spLocks noChangeArrowheads="1"/>
            </p:cNvSpPr>
            <p:nvPr/>
          </p:nvSpPr>
          <p:spPr bwMode="auto">
            <a:xfrm>
              <a:off x="865" y="359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788" name="Rectangle 186"/>
            <p:cNvSpPr>
              <a:spLocks noChangeArrowheads="1"/>
            </p:cNvSpPr>
            <p:nvPr/>
          </p:nvSpPr>
          <p:spPr bwMode="auto">
            <a:xfrm>
              <a:off x="927" y="3601"/>
              <a:ext cx="56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Contact Information</a:t>
              </a:r>
              <a:endParaRPr lang="en-US" altLang="en-US"/>
            </a:p>
          </p:txBody>
        </p:sp>
        <p:sp>
          <p:nvSpPr>
            <p:cNvPr id="25789" name="Rectangle 187"/>
            <p:cNvSpPr>
              <a:spLocks noChangeArrowheads="1"/>
            </p:cNvSpPr>
            <p:nvPr/>
          </p:nvSpPr>
          <p:spPr bwMode="auto">
            <a:xfrm>
              <a:off x="865" y="368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790" name="Rectangle 188"/>
            <p:cNvSpPr>
              <a:spLocks noChangeArrowheads="1"/>
            </p:cNvSpPr>
            <p:nvPr/>
          </p:nvSpPr>
          <p:spPr bwMode="auto">
            <a:xfrm>
              <a:off x="841" y="3572"/>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791" name="Line 189"/>
            <p:cNvSpPr>
              <a:spLocks noChangeShapeType="1"/>
            </p:cNvSpPr>
            <p:nvPr/>
          </p:nvSpPr>
          <p:spPr bwMode="auto">
            <a:xfrm>
              <a:off x="841" y="3572"/>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92" name="Line 190"/>
            <p:cNvSpPr>
              <a:spLocks noChangeShapeType="1"/>
            </p:cNvSpPr>
            <p:nvPr/>
          </p:nvSpPr>
          <p:spPr bwMode="auto">
            <a:xfrm>
              <a:off x="841" y="3572"/>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93" name="Rectangle 191"/>
            <p:cNvSpPr>
              <a:spLocks noChangeArrowheads="1"/>
            </p:cNvSpPr>
            <p:nvPr/>
          </p:nvSpPr>
          <p:spPr bwMode="auto">
            <a:xfrm>
              <a:off x="865" y="3578"/>
              <a:ext cx="667" cy="2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794" name="Rectangle 192"/>
            <p:cNvSpPr>
              <a:spLocks noChangeArrowheads="1"/>
            </p:cNvSpPr>
            <p:nvPr/>
          </p:nvSpPr>
          <p:spPr bwMode="auto">
            <a:xfrm>
              <a:off x="1532" y="3572"/>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795" name="Line 193"/>
            <p:cNvSpPr>
              <a:spLocks noChangeShapeType="1"/>
            </p:cNvSpPr>
            <p:nvPr/>
          </p:nvSpPr>
          <p:spPr bwMode="auto">
            <a:xfrm>
              <a:off x="1532" y="3572"/>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96" name="Line 194"/>
            <p:cNvSpPr>
              <a:spLocks noChangeShapeType="1"/>
            </p:cNvSpPr>
            <p:nvPr/>
          </p:nvSpPr>
          <p:spPr bwMode="auto">
            <a:xfrm>
              <a:off x="1532" y="3572"/>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97" name="Rectangle 195"/>
            <p:cNvSpPr>
              <a:spLocks noChangeArrowheads="1"/>
            </p:cNvSpPr>
            <p:nvPr/>
          </p:nvSpPr>
          <p:spPr bwMode="auto">
            <a:xfrm>
              <a:off x="841" y="3599"/>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798" name="Line 196"/>
            <p:cNvSpPr>
              <a:spLocks noChangeShapeType="1"/>
            </p:cNvSpPr>
            <p:nvPr/>
          </p:nvSpPr>
          <p:spPr bwMode="auto">
            <a:xfrm>
              <a:off x="841" y="3599"/>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99" name="Rectangle 197"/>
            <p:cNvSpPr>
              <a:spLocks noChangeArrowheads="1"/>
            </p:cNvSpPr>
            <p:nvPr/>
          </p:nvSpPr>
          <p:spPr bwMode="auto">
            <a:xfrm>
              <a:off x="1532" y="3599"/>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800" name="Line 198"/>
            <p:cNvSpPr>
              <a:spLocks noChangeShapeType="1"/>
            </p:cNvSpPr>
            <p:nvPr/>
          </p:nvSpPr>
          <p:spPr bwMode="auto">
            <a:xfrm>
              <a:off x="1532" y="3599"/>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801" name="Rectangle 199"/>
            <p:cNvSpPr>
              <a:spLocks noChangeArrowheads="1"/>
            </p:cNvSpPr>
            <p:nvPr/>
          </p:nvSpPr>
          <p:spPr bwMode="auto">
            <a:xfrm>
              <a:off x="865" y="3767"/>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802" name="Rectangle 200"/>
            <p:cNvSpPr>
              <a:spLocks noChangeArrowheads="1"/>
            </p:cNvSpPr>
            <p:nvPr/>
          </p:nvSpPr>
          <p:spPr bwMode="auto">
            <a:xfrm>
              <a:off x="925" y="3769"/>
              <a:ext cx="45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Browse Graphic</a:t>
              </a:r>
              <a:endParaRPr lang="en-US" altLang="en-US"/>
            </a:p>
          </p:txBody>
        </p:sp>
        <p:sp>
          <p:nvSpPr>
            <p:cNvPr id="25803" name="Rectangle 201"/>
            <p:cNvSpPr>
              <a:spLocks noChangeArrowheads="1"/>
            </p:cNvSpPr>
            <p:nvPr/>
          </p:nvSpPr>
          <p:spPr bwMode="auto">
            <a:xfrm>
              <a:off x="865" y="384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804" name="Rectangle 202"/>
            <p:cNvSpPr>
              <a:spLocks noChangeArrowheads="1"/>
            </p:cNvSpPr>
            <p:nvPr/>
          </p:nvSpPr>
          <p:spPr bwMode="auto">
            <a:xfrm>
              <a:off x="926" y="3851"/>
              <a:ext cx="32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Information</a:t>
              </a:r>
              <a:endParaRPr lang="en-US" altLang="en-US"/>
            </a:p>
          </p:txBody>
        </p:sp>
        <p:sp>
          <p:nvSpPr>
            <p:cNvPr id="25805" name="Rectangle 203"/>
            <p:cNvSpPr>
              <a:spLocks noChangeArrowheads="1"/>
            </p:cNvSpPr>
            <p:nvPr/>
          </p:nvSpPr>
          <p:spPr bwMode="auto">
            <a:xfrm>
              <a:off x="841" y="3767"/>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806" name="Line 204"/>
            <p:cNvSpPr>
              <a:spLocks noChangeShapeType="1"/>
            </p:cNvSpPr>
            <p:nvPr/>
          </p:nvSpPr>
          <p:spPr bwMode="auto">
            <a:xfrm>
              <a:off x="841" y="3767"/>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807" name="Rectangle 205"/>
            <p:cNvSpPr>
              <a:spLocks noChangeArrowheads="1"/>
            </p:cNvSpPr>
            <p:nvPr/>
          </p:nvSpPr>
          <p:spPr bwMode="auto">
            <a:xfrm>
              <a:off x="1532" y="3767"/>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808" name="Line 206"/>
            <p:cNvSpPr>
              <a:spLocks noChangeShapeType="1"/>
            </p:cNvSpPr>
            <p:nvPr/>
          </p:nvSpPr>
          <p:spPr bwMode="auto">
            <a:xfrm>
              <a:off x="1532" y="3767"/>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809" name="Rectangle 207"/>
            <p:cNvSpPr>
              <a:spLocks noChangeArrowheads="1"/>
            </p:cNvSpPr>
            <p:nvPr/>
          </p:nvSpPr>
          <p:spPr bwMode="auto">
            <a:xfrm>
              <a:off x="865" y="3938"/>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810" name="Rectangle 208"/>
            <p:cNvSpPr>
              <a:spLocks noChangeArrowheads="1"/>
            </p:cNvSpPr>
            <p:nvPr/>
          </p:nvSpPr>
          <p:spPr bwMode="auto">
            <a:xfrm>
              <a:off x="926" y="3940"/>
              <a:ext cx="46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Associated Data</a:t>
              </a:r>
              <a:endParaRPr lang="en-US" altLang="en-US"/>
            </a:p>
          </p:txBody>
        </p:sp>
        <p:sp>
          <p:nvSpPr>
            <p:cNvPr id="25811" name="Rectangle 209"/>
            <p:cNvSpPr>
              <a:spLocks noChangeArrowheads="1"/>
            </p:cNvSpPr>
            <p:nvPr/>
          </p:nvSpPr>
          <p:spPr bwMode="auto">
            <a:xfrm>
              <a:off x="865" y="4020"/>
              <a:ext cx="667" cy="8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812" name="Rectangle 210"/>
            <p:cNvSpPr>
              <a:spLocks noChangeArrowheads="1"/>
            </p:cNvSpPr>
            <p:nvPr/>
          </p:nvSpPr>
          <p:spPr bwMode="auto">
            <a:xfrm>
              <a:off x="926" y="4021"/>
              <a:ext cx="12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Sets</a:t>
              </a:r>
              <a:endParaRPr lang="en-US" altLang="en-US"/>
            </a:p>
          </p:txBody>
        </p:sp>
        <p:sp>
          <p:nvSpPr>
            <p:cNvPr id="25813" name="Rectangle 211"/>
            <p:cNvSpPr>
              <a:spLocks noChangeArrowheads="1"/>
            </p:cNvSpPr>
            <p:nvPr/>
          </p:nvSpPr>
          <p:spPr bwMode="auto">
            <a:xfrm>
              <a:off x="841" y="3931"/>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814" name="Line 212"/>
            <p:cNvSpPr>
              <a:spLocks noChangeShapeType="1"/>
            </p:cNvSpPr>
            <p:nvPr/>
          </p:nvSpPr>
          <p:spPr bwMode="auto">
            <a:xfrm>
              <a:off x="841" y="3931"/>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815" name="Rectangle 213"/>
            <p:cNvSpPr>
              <a:spLocks noChangeArrowheads="1"/>
            </p:cNvSpPr>
            <p:nvPr/>
          </p:nvSpPr>
          <p:spPr bwMode="auto">
            <a:xfrm>
              <a:off x="1532" y="3931"/>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816" name="Line 214"/>
            <p:cNvSpPr>
              <a:spLocks noChangeShapeType="1"/>
            </p:cNvSpPr>
            <p:nvPr/>
          </p:nvSpPr>
          <p:spPr bwMode="auto">
            <a:xfrm>
              <a:off x="1532" y="3931"/>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817" name="Rectangle 215"/>
            <p:cNvSpPr>
              <a:spLocks noChangeArrowheads="1"/>
            </p:cNvSpPr>
            <p:nvPr/>
          </p:nvSpPr>
          <p:spPr bwMode="auto">
            <a:xfrm>
              <a:off x="841" y="3938"/>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818" name="Line 216"/>
            <p:cNvSpPr>
              <a:spLocks noChangeShapeType="1"/>
            </p:cNvSpPr>
            <p:nvPr/>
          </p:nvSpPr>
          <p:spPr bwMode="auto">
            <a:xfrm>
              <a:off x="841" y="3938"/>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819" name="Rectangle 217"/>
            <p:cNvSpPr>
              <a:spLocks noChangeArrowheads="1"/>
            </p:cNvSpPr>
            <p:nvPr/>
          </p:nvSpPr>
          <p:spPr bwMode="auto">
            <a:xfrm>
              <a:off x="841" y="4101"/>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820" name="Line 218"/>
            <p:cNvSpPr>
              <a:spLocks noChangeShapeType="1"/>
            </p:cNvSpPr>
            <p:nvPr/>
          </p:nvSpPr>
          <p:spPr bwMode="auto">
            <a:xfrm>
              <a:off x="841" y="4101"/>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821" name="Line 219"/>
            <p:cNvSpPr>
              <a:spLocks noChangeShapeType="1"/>
            </p:cNvSpPr>
            <p:nvPr/>
          </p:nvSpPr>
          <p:spPr bwMode="auto">
            <a:xfrm>
              <a:off x="841" y="4101"/>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822" name="Rectangle 220"/>
            <p:cNvSpPr>
              <a:spLocks noChangeArrowheads="1"/>
            </p:cNvSpPr>
            <p:nvPr/>
          </p:nvSpPr>
          <p:spPr bwMode="auto">
            <a:xfrm>
              <a:off x="841" y="4101"/>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823" name="Line 221"/>
            <p:cNvSpPr>
              <a:spLocks noChangeShapeType="1"/>
            </p:cNvSpPr>
            <p:nvPr/>
          </p:nvSpPr>
          <p:spPr bwMode="auto">
            <a:xfrm>
              <a:off x="841" y="4101"/>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824" name="Line 222"/>
            <p:cNvSpPr>
              <a:spLocks noChangeShapeType="1"/>
            </p:cNvSpPr>
            <p:nvPr/>
          </p:nvSpPr>
          <p:spPr bwMode="auto">
            <a:xfrm>
              <a:off x="841" y="4101"/>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825" name="Rectangle 223"/>
            <p:cNvSpPr>
              <a:spLocks noChangeArrowheads="1"/>
            </p:cNvSpPr>
            <p:nvPr/>
          </p:nvSpPr>
          <p:spPr bwMode="auto">
            <a:xfrm>
              <a:off x="865" y="4101"/>
              <a:ext cx="667"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826" name="Line 224"/>
            <p:cNvSpPr>
              <a:spLocks noChangeShapeType="1"/>
            </p:cNvSpPr>
            <p:nvPr/>
          </p:nvSpPr>
          <p:spPr bwMode="auto">
            <a:xfrm>
              <a:off x="865" y="4101"/>
              <a:ext cx="667"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827" name="Rectangle 225"/>
            <p:cNvSpPr>
              <a:spLocks noChangeArrowheads="1"/>
            </p:cNvSpPr>
            <p:nvPr/>
          </p:nvSpPr>
          <p:spPr bwMode="auto">
            <a:xfrm>
              <a:off x="1532" y="3938"/>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828" name="Line 226"/>
            <p:cNvSpPr>
              <a:spLocks noChangeShapeType="1"/>
            </p:cNvSpPr>
            <p:nvPr/>
          </p:nvSpPr>
          <p:spPr bwMode="auto">
            <a:xfrm>
              <a:off x="1532" y="3938"/>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829" name="Rectangle 227"/>
            <p:cNvSpPr>
              <a:spLocks noChangeArrowheads="1"/>
            </p:cNvSpPr>
            <p:nvPr/>
          </p:nvSpPr>
          <p:spPr bwMode="auto">
            <a:xfrm>
              <a:off x="1532" y="4101"/>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830" name="Line 228"/>
            <p:cNvSpPr>
              <a:spLocks noChangeShapeType="1"/>
            </p:cNvSpPr>
            <p:nvPr/>
          </p:nvSpPr>
          <p:spPr bwMode="auto">
            <a:xfrm>
              <a:off x="1532" y="4101"/>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831" name="Line 229"/>
            <p:cNvSpPr>
              <a:spLocks noChangeShapeType="1"/>
            </p:cNvSpPr>
            <p:nvPr/>
          </p:nvSpPr>
          <p:spPr bwMode="auto">
            <a:xfrm>
              <a:off x="1532" y="4101"/>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832" name="Rectangle 230"/>
            <p:cNvSpPr>
              <a:spLocks noChangeArrowheads="1"/>
            </p:cNvSpPr>
            <p:nvPr/>
          </p:nvSpPr>
          <p:spPr bwMode="auto">
            <a:xfrm>
              <a:off x="1532" y="4101"/>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833" name="Line 231"/>
            <p:cNvSpPr>
              <a:spLocks noChangeShapeType="1"/>
            </p:cNvSpPr>
            <p:nvPr/>
          </p:nvSpPr>
          <p:spPr bwMode="auto">
            <a:xfrm>
              <a:off x="1532" y="4101"/>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834" name="Line 232"/>
            <p:cNvSpPr>
              <a:spLocks noChangeShapeType="1"/>
            </p:cNvSpPr>
            <p:nvPr/>
          </p:nvSpPr>
          <p:spPr bwMode="auto">
            <a:xfrm>
              <a:off x="1532" y="4101"/>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835" name="Rectangle 233"/>
            <p:cNvSpPr>
              <a:spLocks noChangeArrowheads="1"/>
            </p:cNvSpPr>
            <p:nvPr/>
          </p:nvSpPr>
          <p:spPr bwMode="auto">
            <a:xfrm>
              <a:off x="841" y="1288"/>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836" name="Rectangle 234"/>
            <p:cNvSpPr>
              <a:spLocks noChangeArrowheads="1"/>
            </p:cNvSpPr>
            <p:nvPr/>
          </p:nvSpPr>
          <p:spPr bwMode="auto">
            <a:xfrm>
              <a:off x="1532" y="1279"/>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837" name="Rectangle 235"/>
            <p:cNvSpPr>
              <a:spLocks noChangeArrowheads="1"/>
            </p:cNvSpPr>
            <p:nvPr/>
          </p:nvSpPr>
          <p:spPr bwMode="auto">
            <a:xfrm>
              <a:off x="842" y="1817"/>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838" name="Rectangle 236"/>
            <p:cNvSpPr>
              <a:spLocks noChangeArrowheads="1"/>
            </p:cNvSpPr>
            <p:nvPr/>
          </p:nvSpPr>
          <p:spPr bwMode="auto">
            <a:xfrm>
              <a:off x="842" y="1980"/>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839" name="Rectangle 237"/>
            <p:cNvSpPr>
              <a:spLocks noChangeArrowheads="1"/>
            </p:cNvSpPr>
            <p:nvPr/>
          </p:nvSpPr>
          <p:spPr bwMode="auto">
            <a:xfrm>
              <a:off x="1532" y="1803"/>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840" name="Rectangle 238"/>
            <p:cNvSpPr>
              <a:spLocks noChangeArrowheads="1"/>
            </p:cNvSpPr>
            <p:nvPr/>
          </p:nvSpPr>
          <p:spPr bwMode="auto">
            <a:xfrm>
              <a:off x="1532" y="2021"/>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841" name="Rectangle 239"/>
            <p:cNvSpPr>
              <a:spLocks noChangeArrowheads="1"/>
            </p:cNvSpPr>
            <p:nvPr/>
          </p:nvSpPr>
          <p:spPr bwMode="auto">
            <a:xfrm>
              <a:off x="842" y="2358"/>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842" name="Rectangle 240"/>
            <p:cNvSpPr>
              <a:spLocks noChangeArrowheads="1"/>
            </p:cNvSpPr>
            <p:nvPr/>
          </p:nvSpPr>
          <p:spPr bwMode="auto">
            <a:xfrm>
              <a:off x="1532" y="2358"/>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843" name="Rectangle 241"/>
            <p:cNvSpPr>
              <a:spLocks noChangeArrowheads="1"/>
            </p:cNvSpPr>
            <p:nvPr/>
          </p:nvSpPr>
          <p:spPr bwMode="auto">
            <a:xfrm>
              <a:off x="842" y="3695"/>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5844" name="Rectangle 242"/>
            <p:cNvSpPr>
              <a:spLocks noChangeArrowheads="1"/>
            </p:cNvSpPr>
            <p:nvPr/>
          </p:nvSpPr>
          <p:spPr bwMode="auto">
            <a:xfrm>
              <a:off x="1532" y="3695"/>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grpSp>
      <p:sp>
        <p:nvSpPr>
          <p:cNvPr id="25603" name="Rectangle 243"/>
          <p:cNvSpPr>
            <a:spLocks noGrp="1" noChangeArrowheads="1"/>
          </p:cNvSpPr>
          <p:nvPr>
            <p:ph type="title"/>
          </p:nvPr>
        </p:nvSpPr>
        <p:spPr/>
        <p:txBody>
          <a:bodyPr/>
          <a:lstStyle/>
          <a:p>
            <a:r>
              <a:rPr lang="en-US" altLang="en-US" smtClean="0"/>
              <a:t>A Walk Through the Guidelines</a:t>
            </a:r>
          </a:p>
        </p:txBody>
      </p:sp>
      <p:sp>
        <p:nvSpPr>
          <p:cNvPr id="393460" name="Rectangle 244"/>
          <p:cNvSpPr>
            <a:spLocks noGrp="1" noChangeArrowheads="1"/>
          </p:cNvSpPr>
          <p:nvPr>
            <p:ph type="body" idx="1"/>
          </p:nvPr>
        </p:nvSpPr>
        <p:spPr>
          <a:xfrm>
            <a:off x="3124200" y="1044575"/>
            <a:ext cx="5791200" cy="5280025"/>
          </a:xfrm>
        </p:spPr>
        <p:txBody>
          <a:bodyPr/>
          <a:lstStyle/>
          <a:p>
            <a:r>
              <a:rPr lang="en-US" altLang="en-US" sz="2400" smtClean="0"/>
              <a:t>Spatial Extent:</a:t>
            </a:r>
            <a:r>
              <a:rPr lang="en-US" altLang="en-US" sz="2400" b="0" smtClean="0"/>
              <a:t> </a:t>
            </a:r>
            <a:r>
              <a:rPr lang="en-US" altLang="en-US" sz="2400" b="0" smtClean="0">
                <a:solidFill>
                  <a:schemeClr val="accent1"/>
                </a:solidFill>
              </a:rPr>
              <a:t>description of the geographic area covered    		</a:t>
            </a:r>
            <a:r>
              <a:rPr lang="en-US" altLang="en-US" sz="2400" b="0" smtClean="0">
                <a:solidFill>
                  <a:srgbClr val="669900"/>
                </a:solidFill>
              </a:rPr>
              <a:t>(</a:t>
            </a:r>
            <a:r>
              <a:rPr lang="en-US" altLang="en-US" sz="2400" b="0" i="1" smtClean="0">
                <a:solidFill>
                  <a:srgbClr val="669900"/>
                </a:solidFill>
              </a:rPr>
              <a:t>Lyon County, Minnesota</a:t>
            </a:r>
            <a:r>
              <a:rPr lang="en-US" altLang="en-US" sz="2400" b="0" smtClean="0">
                <a:solidFill>
                  <a:srgbClr val="669900"/>
                </a:solidFill>
              </a:rPr>
              <a:t>)</a:t>
            </a:r>
          </a:p>
          <a:p>
            <a:r>
              <a:rPr lang="en-US" altLang="en-US" sz="2400" smtClean="0"/>
              <a:t>Bounding Coordinates:</a:t>
            </a:r>
            <a:r>
              <a:rPr lang="en-US" altLang="en-US" sz="2400" b="0" smtClean="0"/>
              <a:t> </a:t>
            </a:r>
            <a:r>
              <a:rPr lang="en-US" altLang="en-US" sz="2400" b="0" smtClean="0">
                <a:solidFill>
                  <a:schemeClr val="accent1"/>
                </a:solidFill>
              </a:rPr>
              <a:t>the extreme north, south, east and west limits of coverage expressed in latitude and longitude values</a:t>
            </a:r>
          </a:p>
          <a:p>
            <a:pPr algn="ctr">
              <a:buFont typeface="Wingdings" pitchFamily="2" charset="2"/>
              <a:buNone/>
            </a:pPr>
            <a:r>
              <a:rPr lang="en-US" altLang="en-US" b="0" smtClean="0">
                <a:solidFill>
                  <a:srgbClr val="669900"/>
                </a:solidFill>
              </a:rPr>
              <a:t>    </a:t>
            </a:r>
            <a:r>
              <a:rPr lang="en-US" altLang="en-US" sz="2400" b="0" smtClean="0">
                <a:solidFill>
                  <a:srgbClr val="669900"/>
                </a:solidFill>
              </a:rPr>
              <a:t>W     -95.4 </a:t>
            </a:r>
            <a:br>
              <a:rPr lang="en-US" altLang="en-US" sz="2400" b="0" smtClean="0">
                <a:solidFill>
                  <a:srgbClr val="669900"/>
                </a:solidFill>
              </a:rPr>
            </a:br>
            <a:r>
              <a:rPr lang="en-US" altLang="en-US" sz="2400" b="0" smtClean="0">
                <a:solidFill>
                  <a:srgbClr val="669900"/>
                </a:solidFill>
              </a:rPr>
              <a:t>E     -89.5 </a:t>
            </a:r>
            <a:br>
              <a:rPr lang="en-US" altLang="en-US" sz="2400" b="0" smtClean="0">
                <a:solidFill>
                  <a:srgbClr val="669900"/>
                </a:solidFill>
              </a:rPr>
            </a:br>
            <a:r>
              <a:rPr lang="en-US" altLang="en-US" sz="2400" b="0" smtClean="0">
                <a:solidFill>
                  <a:srgbClr val="669900"/>
                </a:solidFill>
              </a:rPr>
              <a:t>N      49.4 </a:t>
            </a:r>
            <a:br>
              <a:rPr lang="en-US" altLang="en-US" sz="2400" b="0" smtClean="0">
                <a:solidFill>
                  <a:srgbClr val="669900"/>
                </a:solidFill>
              </a:rPr>
            </a:br>
            <a:r>
              <a:rPr lang="en-US" altLang="en-US" sz="2400" b="0" smtClean="0">
                <a:solidFill>
                  <a:srgbClr val="669900"/>
                </a:solidFill>
              </a:rPr>
              <a:t>S      45.5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93460">
                                            <p:txEl>
                                              <p:pRg st="0" end="0"/>
                                            </p:txEl>
                                          </p:spTgt>
                                        </p:tgtEl>
                                        <p:attrNameLst>
                                          <p:attrName>style.visibility</p:attrName>
                                        </p:attrNameLst>
                                      </p:cBhvr>
                                      <p:to>
                                        <p:strVal val="visible"/>
                                      </p:to>
                                    </p:set>
                                    <p:animEffect transition="in" filter="dissolve">
                                      <p:cBhvr>
                                        <p:cTn id="7" dur="500"/>
                                        <p:tgtEl>
                                          <p:spTgt spid="39346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93460">
                                            <p:txEl>
                                              <p:pRg st="1" end="1"/>
                                            </p:txEl>
                                          </p:spTgt>
                                        </p:tgtEl>
                                        <p:attrNameLst>
                                          <p:attrName>style.visibility</p:attrName>
                                        </p:attrNameLst>
                                      </p:cBhvr>
                                      <p:to>
                                        <p:strVal val="visible"/>
                                      </p:to>
                                    </p:set>
                                    <p:animEffect transition="in" filter="dissolve">
                                      <p:cBhvr>
                                        <p:cTn id="12" dur="500"/>
                                        <p:tgtEl>
                                          <p:spTgt spid="393460">
                                            <p:txEl>
                                              <p:pRg st="1" end="1"/>
                                            </p:txEl>
                                          </p:spTgt>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393460">
                                            <p:txEl>
                                              <p:pRg st="2" end="2"/>
                                            </p:txEl>
                                          </p:spTgt>
                                        </p:tgtEl>
                                        <p:attrNameLst>
                                          <p:attrName>style.visibility</p:attrName>
                                        </p:attrNameLst>
                                      </p:cBhvr>
                                      <p:to>
                                        <p:strVal val="visible"/>
                                      </p:to>
                                    </p:set>
                                    <p:animEffect transition="in" filter="dissolve">
                                      <p:cBhvr>
                                        <p:cTn id="16" dur="500"/>
                                        <p:tgtEl>
                                          <p:spTgt spid="3934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460"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6626" name="Group 2"/>
          <p:cNvGrpSpPr>
            <a:grpSpLocks/>
          </p:cNvGrpSpPr>
          <p:nvPr/>
        </p:nvGrpSpPr>
        <p:grpSpPr bwMode="auto">
          <a:xfrm>
            <a:off x="1335088" y="1001713"/>
            <a:ext cx="1135062" cy="5551487"/>
            <a:chOff x="841" y="631"/>
            <a:chExt cx="715" cy="3497"/>
          </a:xfrm>
        </p:grpSpPr>
        <p:sp>
          <p:nvSpPr>
            <p:cNvPr id="26629" name="Rectangle 3"/>
            <p:cNvSpPr>
              <a:spLocks noChangeArrowheads="1"/>
            </p:cNvSpPr>
            <p:nvPr/>
          </p:nvSpPr>
          <p:spPr bwMode="auto">
            <a:xfrm>
              <a:off x="841" y="1505"/>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630" name="Line 4"/>
            <p:cNvSpPr>
              <a:spLocks noChangeShapeType="1"/>
            </p:cNvSpPr>
            <p:nvPr/>
          </p:nvSpPr>
          <p:spPr bwMode="auto">
            <a:xfrm>
              <a:off x="841" y="150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1" name="Line 5"/>
            <p:cNvSpPr>
              <a:spLocks noChangeShapeType="1"/>
            </p:cNvSpPr>
            <p:nvPr/>
          </p:nvSpPr>
          <p:spPr bwMode="auto">
            <a:xfrm>
              <a:off x="841" y="1505"/>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2" name="Rectangle 6"/>
            <p:cNvSpPr>
              <a:spLocks noChangeArrowheads="1"/>
            </p:cNvSpPr>
            <p:nvPr/>
          </p:nvSpPr>
          <p:spPr bwMode="auto">
            <a:xfrm>
              <a:off x="865" y="1512"/>
              <a:ext cx="667" cy="2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633" name="Rectangle 7"/>
            <p:cNvSpPr>
              <a:spLocks noChangeArrowheads="1"/>
            </p:cNvSpPr>
            <p:nvPr/>
          </p:nvSpPr>
          <p:spPr bwMode="auto">
            <a:xfrm>
              <a:off x="1532" y="1505"/>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634" name="Line 8"/>
            <p:cNvSpPr>
              <a:spLocks noChangeShapeType="1"/>
            </p:cNvSpPr>
            <p:nvPr/>
          </p:nvSpPr>
          <p:spPr bwMode="auto">
            <a:xfrm>
              <a:off x="1532" y="150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5" name="Line 9"/>
            <p:cNvSpPr>
              <a:spLocks noChangeShapeType="1"/>
            </p:cNvSpPr>
            <p:nvPr/>
          </p:nvSpPr>
          <p:spPr bwMode="auto">
            <a:xfrm>
              <a:off x="1532" y="1505"/>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6" name="Rectangle 10"/>
            <p:cNvSpPr>
              <a:spLocks noChangeArrowheads="1"/>
            </p:cNvSpPr>
            <p:nvPr/>
          </p:nvSpPr>
          <p:spPr bwMode="auto">
            <a:xfrm>
              <a:off x="841" y="1532"/>
              <a:ext cx="24" cy="162"/>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637" name="Line 11"/>
            <p:cNvSpPr>
              <a:spLocks noChangeShapeType="1"/>
            </p:cNvSpPr>
            <p:nvPr/>
          </p:nvSpPr>
          <p:spPr bwMode="auto">
            <a:xfrm>
              <a:off x="841" y="1532"/>
              <a:ext cx="1" cy="16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8" name="Rectangle 12"/>
            <p:cNvSpPr>
              <a:spLocks noChangeArrowheads="1"/>
            </p:cNvSpPr>
            <p:nvPr/>
          </p:nvSpPr>
          <p:spPr bwMode="auto">
            <a:xfrm>
              <a:off x="1532" y="1532"/>
              <a:ext cx="24" cy="162"/>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639" name="Line 13"/>
            <p:cNvSpPr>
              <a:spLocks noChangeShapeType="1"/>
            </p:cNvSpPr>
            <p:nvPr/>
          </p:nvSpPr>
          <p:spPr bwMode="auto">
            <a:xfrm>
              <a:off x="1532" y="1532"/>
              <a:ext cx="1" cy="16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0" name="Rectangle 14"/>
            <p:cNvSpPr>
              <a:spLocks noChangeArrowheads="1"/>
            </p:cNvSpPr>
            <p:nvPr/>
          </p:nvSpPr>
          <p:spPr bwMode="auto">
            <a:xfrm>
              <a:off x="865" y="1721"/>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641" name="Rectangle 15"/>
            <p:cNvSpPr>
              <a:spLocks noChangeArrowheads="1"/>
            </p:cNvSpPr>
            <p:nvPr/>
          </p:nvSpPr>
          <p:spPr bwMode="auto">
            <a:xfrm>
              <a:off x="927" y="1723"/>
              <a:ext cx="2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Abstract</a:t>
              </a:r>
              <a:endParaRPr lang="en-US" altLang="en-US"/>
            </a:p>
          </p:txBody>
        </p:sp>
        <p:sp>
          <p:nvSpPr>
            <p:cNvPr id="26642" name="Rectangle 16"/>
            <p:cNvSpPr>
              <a:spLocks noChangeArrowheads="1"/>
            </p:cNvSpPr>
            <p:nvPr/>
          </p:nvSpPr>
          <p:spPr bwMode="auto">
            <a:xfrm>
              <a:off x="865" y="1803"/>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643" name="Rectangle 17"/>
            <p:cNvSpPr>
              <a:spLocks noChangeArrowheads="1"/>
            </p:cNvSpPr>
            <p:nvPr/>
          </p:nvSpPr>
          <p:spPr bwMode="auto">
            <a:xfrm>
              <a:off x="841" y="1694"/>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644" name="Line 18"/>
            <p:cNvSpPr>
              <a:spLocks noChangeShapeType="1"/>
            </p:cNvSpPr>
            <p:nvPr/>
          </p:nvSpPr>
          <p:spPr bwMode="auto">
            <a:xfrm>
              <a:off x="841" y="1694"/>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5" name="Line 19"/>
            <p:cNvSpPr>
              <a:spLocks noChangeShapeType="1"/>
            </p:cNvSpPr>
            <p:nvPr/>
          </p:nvSpPr>
          <p:spPr bwMode="auto">
            <a:xfrm>
              <a:off x="841" y="1694"/>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6" name="Rectangle 20"/>
            <p:cNvSpPr>
              <a:spLocks noChangeArrowheads="1"/>
            </p:cNvSpPr>
            <p:nvPr/>
          </p:nvSpPr>
          <p:spPr bwMode="auto">
            <a:xfrm>
              <a:off x="865" y="1701"/>
              <a:ext cx="667" cy="2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647" name="Rectangle 21"/>
            <p:cNvSpPr>
              <a:spLocks noChangeArrowheads="1"/>
            </p:cNvSpPr>
            <p:nvPr/>
          </p:nvSpPr>
          <p:spPr bwMode="auto">
            <a:xfrm>
              <a:off x="1532" y="1694"/>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648" name="Line 22"/>
            <p:cNvSpPr>
              <a:spLocks noChangeShapeType="1"/>
            </p:cNvSpPr>
            <p:nvPr/>
          </p:nvSpPr>
          <p:spPr bwMode="auto">
            <a:xfrm>
              <a:off x="1532" y="1694"/>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9" name="Line 23"/>
            <p:cNvSpPr>
              <a:spLocks noChangeShapeType="1"/>
            </p:cNvSpPr>
            <p:nvPr/>
          </p:nvSpPr>
          <p:spPr bwMode="auto">
            <a:xfrm>
              <a:off x="1532" y="1694"/>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0" name="Rectangle 24"/>
            <p:cNvSpPr>
              <a:spLocks noChangeArrowheads="1"/>
            </p:cNvSpPr>
            <p:nvPr/>
          </p:nvSpPr>
          <p:spPr bwMode="auto">
            <a:xfrm>
              <a:off x="841" y="1721"/>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651" name="Line 25"/>
            <p:cNvSpPr>
              <a:spLocks noChangeShapeType="1"/>
            </p:cNvSpPr>
            <p:nvPr/>
          </p:nvSpPr>
          <p:spPr bwMode="auto">
            <a:xfrm>
              <a:off x="841" y="1721"/>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2" name="Rectangle 26"/>
            <p:cNvSpPr>
              <a:spLocks noChangeArrowheads="1"/>
            </p:cNvSpPr>
            <p:nvPr/>
          </p:nvSpPr>
          <p:spPr bwMode="auto">
            <a:xfrm>
              <a:off x="1532" y="1721"/>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653" name="Line 27"/>
            <p:cNvSpPr>
              <a:spLocks noChangeShapeType="1"/>
            </p:cNvSpPr>
            <p:nvPr/>
          </p:nvSpPr>
          <p:spPr bwMode="auto">
            <a:xfrm>
              <a:off x="1532" y="1721"/>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4" name="Rectangle 28"/>
            <p:cNvSpPr>
              <a:spLocks noChangeArrowheads="1"/>
            </p:cNvSpPr>
            <p:nvPr/>
          </p:nvSpPr>
          <p:spPr bwMode="auto">
            <a:xfrm>
              <a:off x="865" y="191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655" name="Rectangle 29"/>
            <p:cNvSpPr>
              <a:spLocks noChangeArrowheads="1"/>
            </p:cNvSpPr>
            <p:nvPr/>
          </p:nvSpPr>
          <p:spPr bwMode="auto">
            <a:xfrm>
              <a:off x="925" y="1912"/>
              <a:ext cx="24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Purpose</a:t>
              </a:r>
              <a:endParaRPr lang="en-US" altLang="en-US"/>
            </a:p>
          </p:txBody>
        </p:sp>
        <p:sp>
          <p:nvSpPr>
            <p:cNvPr id="26656" name="Rectangle 30"/>
            <p:cNvSpPr>
              <a:spLocks noChangeArrowheads="1"/>
            </p:cNvSpPr>
            <p:nvPr/>
          </p:nvSpPr>
          <p:spPr bwMode="auto">
            <a:xfrm>
              <a:off x="865" y="1992"/>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657" name="Rectangle 31"/>
            <p:cNvSpPr>
              <a:spLocks noChangeArrowheads="1"/>
            </p:cNvSpPr>
            <p:nvPr/>
          </p:nvSpPr>
          <p:spPr bwMode="auto">
            <a:xfrm>
              <a:off x="865" y="658"/>
              <a:ext cx="667" cy="1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658" name="Rectangle 32"/>
            <p:cNvSpPr>
              <a:spLocks noChangeArrowheads="1"/>
            </p:cNvSpPr>
            <p:nvPr/>
          </p:nvSpPr>
          <p:spPr bwMode="auto">
            <a:xfrm>
              <a:off x="1153" y="658"/>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b="1">
                  <a:solidFill>
                    <a:srgbClr val="FFFFFF"/>
                  </a:solidFill>
                  <a:latin typeface="Arial" charset="0"/>
                </a:rPr>
                <a:t>1</a:t>
              </a:r>
              <a:endParaRPr lang="en-US" altLang="en-US"/>
            </a:p>
          </p:txBody>
        </p:sp>
        <p:sp>
          <p:nvSpPr>
            <p:cNvPr id="26659" name="Rectangle 33"/>
            <p:cNvSpPr>
              <a:spLocks noChangeArrowheads="1"/>
            </p:cNvSpPr>
            <p:nvPr/>
          </p:nvSpPr>
          <p:spPr bwMode="auto">
            <a:xfrm>
              <a:off x="865" y="779"/>
              <a:ext cx="667" cy="1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660" name="Rectangle 34"/>
            <p:cNvSpPr>
              <a:spLocks noChangeArrowheads="1"/>
            </p:cNvSpPr>
            <p:nvPr/>
          </p:nvSpPr>
          <p:spPr bwMode="auto">
            <a:xfrm>
              <a:off x="890" y="786"/>
              <a:ext cx="59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buFont typeface="Wingdings" pitchFamily="2" charset="2"/>
                <a:buNone/>
              </a:pPr>
              <a:r>
                <a:rPr lang="en-US" altLang="en-US" b="1">
                  <a:solidFill>
                    <a:srgbClr val="FFFFFF"/>
                  </a:solidFill>
                  <a:latin typeface="Arial" charset="0"/>
                </a:rPr>
                <a:t>Identification</a:t>
              </a:r>
              <a:endParaRPr lang="en-US" altLang="en-US"/>
            </a:p>
          </p:txBody>
        </p:sp>
        <p:sp>
          <p:nvSpPr>
            <p:cNvPr id="26661" name="Rectangle 35"/>
            <p:cNvSpPr>
              <a:spLocks noChangeArrowheads="1"/>
            </p:cNvSpPr>
            <p:nvPr/>
          </p:nvSpPr>
          <p:spPr bwMode="auto">
            <a:xfrm>
              <a:off x="865" y="901"/>
              <a:ext cx="667" cy="2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662" name="Rectangle 36"/>
            <p:cNvSpPr>
              <a:spLocks noChangeArrowheads="1"/>
            </p:cNvSpPr>
            <p:nvPr/>
          </p:nvSpPr>
          <p:spPr bwMode="auto">
            <a:xfrm>
              <a:off x="841" y="631"/>
              <a:ext cx="24"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663" name="Line 37"/>
            <p:cNvSpPr>
              <a:spLocks noChangeShapeType="1"/>
            </p:cNvSpPr>
            <p:nvPr/>
          </p:nvSpPr>
          <p:spPr bwMode="auto">
            <a:xfrm>
              <a:off x="841" y="63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64" name="Line 38"/>
            <p:cNvSpPr>
              <a:spLocks noChangeShapeType="1"/>
            </p:cNvSpPr>
            <p:nvPr/>
          </p:nvSpPr>
          <p:spPr bwMode="auto">
            <a:xfrm>
              <a:off x="841" y="631"/>
              <a:ext cx="1"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65" name="Rectangle 39"/>
            <p:cNvSpPr>
              <a:spLocks noChangeArrowheads="1"/>
            </p:cNvSpPr>
            <p:nvPr/>
          </p:nvSpPr>
          <p:spPr bwMode="auto">
            <a:xfrm>
              <a:off x="841" y="631"/>
              <a:ext cx="24"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666" name="Line 40"/>
            <p:cNvSpPr>
              <a:spLocks noChangeShapeType="1"/>
            </p:cNvSpPr>
            <p:nvPr/>
          </p:nvSpPr>
          <p:spPr bwMode="auto">
            <a:xfrm>
              <a:off x="841" y="63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67" name="Line 41"/>
            <p:cNvSpPr>
              <a:spLocks noChangeShapeType="1"/>
            </p:cNvSpPr>
            <p:nvPr/>
          </p:nvSpPr>
          <p:spPr bwMode="auto">
            <a:xfrm>
              <a:off x="841" y="631"/>
              <a:ext cx="1"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68" name="Rectangle 42"/>
            <p:cNvSpPr>
              <a:spLocks noChangeArrowheads="1"/>
            </p:cNvSpPr>
            <p:nvPr/>
          </p:nvSpPr>
          <p:spPr bwMode="auto">
            <a:xfrm>
              <a:off x="865" y="631"/>
              <a:ext cx="667"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669" name="Line 43"/>
            <p:cNvSpPr>
              <a:spLocks noChangeShapeType="1"/>
            </p:cNvSpPr>
            <p:nvPr/>
          </p:nvSpPr>
          <p:spPr bwMode="auto">
            <a:xfrm>
              <a:off x="865" y="631"/>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70" name="Rectangle 44"/>
            <p:cNvSpPr>
              <a:spLocks noChangeArrowheads="1"/>
            </p:cNvSpPr>
            <p:nvPr/>
          </p:nvSpPr>
          <p:spPr bwMode="auto">
            <a:xfrm>
              <a:off x="1532" y="631"/>
              <a:ext cx="24"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671" name="Line 45"/>
            <p:cNvSpPr>
              <a:spLocks noChangeShapeType="1"/>
            </p:cNvSpPr>
            <p:nvPr/>
          </p:nvSpPr>
          <p:spPr bwMode="auto">
            <a:xfrm>
              <a:off x="1532" y="63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72" name="Line 46"/>
            <p:cNvSpPr>
              <a:spLocks noChangeShapeType="1"/>
            </p:cNvSpPr>
            <p:nvPr/>
          </p:nvSpPr>
          <p:spPr bwMode="auto">
            <a:xfrm>
              <a:off x="1532" y="631"/>
              <a:ext cx="1"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73" name="Rectangle 47"/>
            <p:cNvSpPr>
              <a:spLocks noChangeArrowheads="1"/>
            </p:cNvSpPr>
            <p:nvPr/>
          </p:nvSpPr>
          <p:spPr bwMode="auto">
            <a:xfrm>
              <a:off x="1532" y="631"/>
              <a:ext cx="24"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674" name="Line 48"/>
            <p:cNvSpPr>
              <a:spLocks noChangeShapeType="1"/>
            </p:cNvSpPr>
            <p:nvPr/>
          </p:nvSpPr>
          <p:spPr bwMode="auto">
            <a:xfrm>
              <a:off x="1532" y="63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75" name="Line 49"/>
            <p:cNvSpPr>
              <a:spLocks noChangeShapeType="1"/>
            </p:cNvSpPr>
            <p:nvPr/>
          </p:nvSpPr>
          <p:spPr bwMode="auto">
            <a:xfrm>
              <a:off x="1532" y="631"/>
              <a:ext cx="1"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76" name="Rectangle 50"/>
            <p:cNvSpPr>
              <a:spLocks noChangeArrowheads="1"/>
            </p:cNvSpPr>
            <p:nvPr/>
          </p:nvSpPr>
          <p:spPr bwMode="auto">
            <a:xfrm>
              <a:off x="841" y="658"/>
              <a:ext cx="24" cy="4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677" name="Line 51"/>
            <p:cNvSpPr>
              <a:spLocks noChangeShapeType="1"/>
            </p:cNvSpPr>
            <p:nvPr/>
          </p:nvSpPr>
          <p:spPr bwMode="auto">
            <a:xfrm>
              <a:off x="841" y="658"/>
              <a:ext cx="1" cy="4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78" name="Rectangle 52"/>
            <p:cNvSpPr>
              <a:spLocks noChangeArrowheads="1"/>
            </p:cNvSpPr>
            <p:nvPr/>
          </p:nvSpPr>
          <p:spPr bwMode="auto">
            <a:xfrm>
              <a:off x="1532" y="658"/>
              <a:ext cx="24" cy="4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679" name="Line 53"/>
            <p:cNvSpPr>
              <a:spLocks noChangeShapeType="1"/>
            </p:cNvSpPr>
            <p:nvPr/>
          </p:nvSpPr>
          <p:spPr bwMode="auto">
            <a:xfrm>
              <a:off x="1532" y="658"/>
              <a:ext cx="1" cy="4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80" name="Rectangle 54"/>
            <p:cNvSpPr>
              <a:spLocks noChangeArrowheads="1"/>
            </p:cNvSpPr>
            <p:nvPr/>
          </p:nvSpPr>
          <p:spPr bwMode="auto">
            <a:xfrm>
              <a:off x="865" y="1172"/>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681" name="Rectangle 55"/>
            <p:cNvSpPr>
              <a:spLocks noChangeArrowheads="1"/>
            </p:cNvSpPr>
            <p:nvPr/>
          </p:nvSpPr>
          <p:spPr bwMode="auto">
            <a:xfrm>
              <a:off x="925" y="1174"/>
              <a:ext cx="28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Originator</a:t>
              </a:r>
              <a:endParaRPr lang="en-US" altLang="en-US"/>
            </a:p>
          </p:txBody>
        </p:sp>
        <p:sp>
          <p:nvSpPr>
            <p:cNvPr id="26682" name="Rectangle 56"/>
            <p:cNvSpPr>
              <a:spLocks noChangeArrowheads="1"/>
            </p:cNvSpPr>
            <p:nvPr/>
          </p:nvSpPr>
          <p:spPr bwMode="auto">
            <a:xfrm>
              <a:off x="865" y="1254"/>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683" name="Rectangle 57"/>
            <p:cNvSpPr>
              <a:spLocks noChangeArrowheads="1"/>
            </p:cNvSpPr>
            <p:nvPr/>
          </p:nvSpPr>
          <p:spPr bwMode="auto">
            <a:xfrm>
              <a:off x="841" y="1146"/>
              <a:ext cx="24"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684" name="Line 58"/>
            <p:cNvSpPr>
              <a:spLocks noChangeShapeType="1"/>
            </p:cNvSpPr>
            <p:nvPr/>
          </p:nvSpPr>
          <p:spPr bwMode="auto">
            <a:xfrm>
              <a:off x="841" y="1146"/>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85" name="Line 59"/>
            <p:cNvSpPr>
              <a:spLocks noChangeShapeType="1"/>
            </p:cNvSpPr>
            <p:nvPr/>
          </p:nvSpPr>
          <p:spPr bwMode="auto">
            <a:xfrm>
              <a:off x="841" y="1146"/>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86" name="Rectangle 60"/>
            <p:cNvSpPr>
              <a:spLocks noChangeArrowheads="1"/>
            </p:cNvSpPr>
            <p:nvPr/>
          </p:nvSpPr>
          <p:spPr bwMode="auto">
            <a:xfrm>
              <a:off x="865" y="1146"/>
              <a:ext cx="667"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687" name="Line 61"/>
            <p:cNvSpPr>
              <a:spLocks noChangeShapeType="1"/>
            </p:cNvSpPr>
            <p:nvPr/>
          </p:nvSpPr>
          <p:spPr bwMode="auto">
            <a:xfrm>
              <a:off x="865" y="1146"/>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88" name="Rectangle 62"/>
            <p:cNvSpPr>
              <a:spLocks noChangeArrowheads="1"/>
            </p:cNvSpPr>
            <p:nvPr/>
          </p:nvSpPr>
          <p:spPr bwMode="auto">
            <a:xfrm>
              <a:off x="1532" y="1146"/>
              <a:ext cx="24"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689" name="Line 63"/>
            <p:cNvSpPr>
              <a:spLocks noChangeShapeType="1"/>
            </p:cNvSpPr>
            <p:nvPr/>
          </p:nvSpPr>
          <p:spPr bwMode="auto">
            <a:xfrm>
              <a:off x="1532" y="1146"/>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90" name="Line 64"/>
            <p:cNvSpPr>
              <a:spLocks noChangeShapeType="1"/>
            </p:cNvSpPr>
            <p:nvPr/>
          </p:nvSpPr>
          <p:spPr bwMode="auto">
            <a:xfrm>
              <a:off x="1532" y="1146"/>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91" name="Rectangle 65"/>
            <p:cNvSpPr>
              <a:spLocks noChangeArrowheads="1"/>
            </p:cNvSpPr>
            <p:nvPr/>
          </p:nvSpPr>
          <p:spPr bwMode="auto">
            <a:xfrm>
              <a:off x="841" y="1172"/>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692" name="Line 66"/>
            <p:cNvSpPr>
              <a:spLocks noChangeShapeType="1"/>
            </p:cNvSpPr>
            <p:nvPr/>
          </p:nvSpPr>
          <p:spPr bwMode="auto">
            <a:xfrm>
              <a:off x="841" y="1172"/>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93" name="Rectangle 67"/>
            <p:cNvSpPr>
              <a:spLocks noChangeArrowheads="1"/>
            </p:cNvSpPr>
            <p:nvPr/>
          </p:nvSpPr>
          <p:spPr bwMode="auto">
            <a:xfrm>
              <a:off x="1532" y="1172"/>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694" name="Line 68"/>
            <p:cNvSpPr>
              <a:spLocks noChangeShapeType="1"/>
            </p:cNvSpPr>
            <p:nvPr/>
          </p:nvSpPr>
          <p:spPr bwMode="auto">
            <a:xfrm>
              <a:off x="1532" y="1172"/>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95" name="Rectangle 69"/>
            <p:cNvSpPr>
              <a:spLocks noChangeArrowheads="1"/>
            </p:cNvSpPr>
            <p:nvPr/>
          </p:nvSpPr>
          <p:spPr bwMode="auto">
            <a:xfrm>
              <a:off x="865" y="1343"/>
              <a:ext cx="667" cy="8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696" name="Rectangle 70"/>
            <p:cNvSpPr>
              <a:spLocks noChangeArrowheads="1"/>
            </p:cNvSpPr>
            <p:nvPr/>
          </p:nvSpPr>
          <p:spPr bwMode="auto">
            <a:xfrm>
              <a:off x="927" y="1344"/>
              <a:ext cx="12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Title</a:t>
              </a:r>
              <a:endParaRPr lang="en-US" altLang="en-US"/>
            </a:p>
          </p:txBody>
        </p:sp>
        <p:sp>
          <p:nvSpPr>
            <p:cNvPr id="26697" name="Rectangle 71"/>
            <p:cNvSpPr>
              <a:spLocks noChangeArrowheads="1"/>
            </p:cNvSpPr>
            <p:nvPr/>
          </p:nvSpPr>
          <p:spPr bwMode="auto">
            <a:xfrm>
              <a:off x="865" y="1423"/>
              <a:ext cx="667" cy="8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698" name="Line 72"/>
            <p:cNvSpPr>
              <a:spLocks noChangeShapeType="1"/>
            </p:cNvSpPr>
            <p:nvPr/>
          </p:nvSpPr>
          <p:spPr bwMode="auto">
            <a:xfrm>
              <a:off x="841" y="1336"/>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99" name="Line 73"/>
            <p:cNvSpPr>
              <a:spLocks noChangeShapeType="1"/>
            </p:cNvSpPr>
            <p:nvPr/>
          </p:nvSpPr>
          <p:spPr bwMode="auto">
            <a:xfrm>
              <a:off x="1532" y="1336"/>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00" name="Rectangle 74"/>
            <p:cNvSpPr>
              <a:spLocks noChangeArrowheads="1"/>
            </p:cNvSpPr>
            <p:nvPr/>
          </p:nvSpPr>
          <p:spPr bwMode="auto">
            <a:xfrm>
              <a:off x="841" y="1343"/>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701" name="Line 75"/>
            <p:cNvSpPr>
              <a:spLocks noChangeShapeType="1"/>
            </p:cNvSpPr>
            <p:nvPr/>
          </p:nvSpPr>
          <p:spPr bwMode="auto">
            <a:xfrm>
              <a:off x="841" y="1343"/>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02" name="Rectangle 76"/>
            <p:cNvSpPr>
              <a:spLocks noChangeArrowheads="1"/>
            </p:cNvSpPr>
            <p:nvPr/>
          </p:nvSpPr>
          <p:spPr bwMode="auto">
            <a:xfrm>
              <a:off x="1532" y="1343"/>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703" name="Line 77"/>
            <p:cNvSpPr>
              <a:spLocks noChangeShapeType="1"/>
            </p:cNvSpPr>
            <p:nvPr/>
          </p:nvSpPr>
          <p:spPr bwMode="auto">
            <a:xfrm>
              <a:off x="1532" y="1343"/>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04" name="Rectangle 78"/>
            <p:cNvSpPr>
              <a:spLocks noChangeArrowheads="1"/>
            </p:cNvSpPr>
            <p:nvPr/>
          </p:nvSpPr>
          <p:spPr bwMode="auto">
            <a:xfrm>
              <a:off x="865" y="1532"/>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705" name="Rectangle 79"/>
            <p:cNvSpPr>
              <a:spLocks noChangeArrowheads="1"/>
            </p:cNvSpPr>
            <p:nvPr/>
          </p:nvSpPr>
          <p:spPr bwMode="auto">
            <a:xfrm>
              <a:off x="925" y="1534"/>
              <a:ext cx="53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Identifier (optional)</a:t>
              </a:r>
              <a:endParaRPr lang="en-US" altLang="en-US"/>
            </a:p>
          </p:txBody>
        </p:sp>
        <p:sp>
          <p:nvSpPr>
            <p:cNvPr id="26706" name="Rectangle 80"/>
            <p:cNvSpPr>
              <a:spLocks noChangeArrowheads="1"/>
            </p:cNvSpPr>
            <p:nvPr/>
          </p:nvSpPr>
          <p:spPr bwMode="auto">
            <a:xfrm>
              <a:off x="865" y="1614"/>
              <a:ext cx="667" cy="8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707" name="Rectangle 81"/>
            <p:cNvSpPr>
              <a:spLocks noChangeArrowheads="1"/>
            </p:cNvSpPr>
            <p:nvPr/>
          </p:nvSpPr>
          <p:spPr bwMode="auto">
            <a:xfrm>
              <a:off x="841" y="1885"/>
              <a:ext cx="24" cy="2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708" name="Line 82"/>
            <p:cNvSpPr>
              <a:spLocks noChangeShapeType="1"/>
            </p:cNvSpPr>
            <p:nvPr/>
          </p:nvSpPr>
          <p:spPr bwMode="auto">
            <a:xfrm>
              <a:off x="841" y="188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09" name="Line 83"/>
            <p:cNvSpPr>
              <a:spLocks noChangeShapeType="1"/>
            </p:cNvSpPr>
            <p:nvPr/>
          </p:nvSpPr>
          <p:spPr bwMode="auto">
            <a:xfrm>
              <a:off x="841" y="1885"/>
              <a:ext cx="1" cy="26"/>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10" name="Rectangle 84"/>
            <p:cNvSpPr>
              <a:spLocks noChangeArrowheads="1"/>
            </p:cNvSpPr>
            <p:nvPr/>
          </p:nvSpPr>
          <p:spPr bwMode="auto">
            <a:xfrm>
              <a:off x="865" y="1890"/>
              <a:ext cx="667" cy="2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711" name="Rectangle 85"/>
            <p:cNvSpPr>
              <a:spLocks noChangeArrowheads="1"/>
            </p:cNvSpPr>
            <p:nvPr/>
          </p:nvSpPr>
          <p:spPr bwMode="auto">
            <a:xfrm>
              <a:off x="1532" y="1885"/>
              <a:ext cx="24" cy="2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712" name="Line 86"/>
            <p:cNvSpPr>
              <a:spLocks noChangeShapeType="1"/>
            </p:cNvSpPr>
            <p:nvPr/>
          </p:nvSpPr>
          <p:spPr bwMode="auto">
            <a:xfrm>
              <a:off x="1532" y="188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13" name="Line 87"/>
            <p:cNvSpPr>
              <a:spLocks noChangeShapeType="1"/>
            </p:cNvSpPr>
            <p:nvPr/>
          </p:nvSpPr>
          <p:spPr bwMode="auto">
            <a:xfrm>
              <a:off x="1532" y="1885"/>
              <a:ext cx="1" cy="26"/>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14" name="Rectangle 88"/>
            <p:cNvSpPr>
              <a:spLocks noChangeArrowheads="1"/>
            </p:cNvSpPr>
            <p:nvPr/>
          </p:nvSpPr>
          <p:spPr bwMode="auto">
            <a:xfrm>
              <a:off x="841" y="1911"/>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715" name="Line 89"/>
            <p:cNvSpPr>
              <a:spLocks noChangeShapeType="1"/>
            </p:cNvSpPr>
            <p:nvPr/>
          </p:nvSpPr>
          <p:spPr bwMode="auto">
            <a:xfrm>
              <a:off x="841" y="1911"/>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16" name="Rectangle 90"/>
            <p:cNvSpPr>
              <a:spLocks noChangeArrowheads="1"/>
            </p:cNvSpPr>
            <p:nvPr/>
          </p:nvSpPr>
          <p:spPr bwMode="auto">
            <a:xfrm>
              <a:off x="1532" y="1911"/>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717" name="Line 91"/>
            <p:cNvSpPr>
              <a:spLocks noChangeShapeType="1"/>
            </p:cNvSpPr>
            <p:nvPr/>
          </p:nvSpPr>
          <p:spPr bwMode="auto">
            <a:xfrm>
              <a:off x="1532" y="1911"/>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18" name="Rectangle 92"/>
            <p:cNvSpPr>
              <a:spLocks noChangeArrowheads="1"/>
            </p:cNvSpPr>
            <p:nvPr/>
          </p:nvSpPr>
          <p:spPr bwMode="auto">
            <a:xfrm>
              <a:off x="865" y="2080"/>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719" name="Rectangle 93"/>
            <p:cNvSpPr>
              <a:spLocks noChangeArrowheads="1"/>
            </p:cNvSpPr>
            <p:nvPr/>
          </p:nvSpPr>
          <p:spPr bwMode="auto">
            <a:xfrm>
              <a:off x="924" y="2082"/>
              <a:ext cx="38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Content Date</a:t>
              </a:r>
              <a:endParaRPr lang="en-US" altLang="en-US"/>
            </a:p>
          </p:txBody>
        </p:sp>
        <p:sp>
          <p:nvSpPr>
            <p:cNvPr id="26720" name="Rectangle 94"/>
            <p:cNvSpPr>
              <a:spLocks noChangeArrowheads="1"/>
            </p:cNvSpPr>
            <p:nvPr/>
          </p:nvSpPr>
          <p:spPr bwMode="auto">
            <a:xfrm>
              <a:off x="865" y="216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721" name="Line 95"/>
            <p:cNvSpPr>
              <a:spLocks noChangeShapeType="1"/>
            </p:cNvSpPr>
            <p:nvPr/>
          </p:nvSpPr>
          <p:spPr bwMode="auto">
            <a:xfrm>
              <a:off x="841" y="2074"/>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22" name="Line 96"/>
            <p:cNvSpPr>
              <a:spLocks noChangeShapeType="1"/>
            </p:cNvSpPr>
            <p:nvPr/>
          </p:nvSpPr>
          <p:spPr bwMode="auto">
            <a:xfrm>
              <a:off x="1532" y="2074"/>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23" name="Rectangle 97"/>
            <p:cNvSpPr>
              <a:spLocks noChangeArrowheads="1"/>
            </p:cNvSpPr>
            <p:nvPr/>
          </p:nvSpPr>
          <p:spPr bwMode="auto">
            <a:xfrm>
              <a:off x="841" y="2080"/>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724" name="Line 98"/>
            <p:cNvSpPr>
              <a:spLocks noChangeShapeType="1"/>
            </p:cNvSpPr>
            <p:nvPr/>
          </p:nvSpPr>
          <p:spPr bwMode="auto">
            <a:xfrm>
              <a:off x="841" y="2080"/>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25" name="Rectangle 99"/>
            <p:cNvSpPr>
              <a:spLocks noChangeArrowheads="1"/>
            </p:cNvSpPr>
            <p:nvPr/>
          </p:nvSpPr>
          <p:spPr bwMode="auto">
            <a:xfrm>
              <a:off x="1532" y="2080"/>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726" name="Line 100"/>
            <p:cNvSpPr>
              <a:spLocks noChangeShapeType="1"/>
            </p:cNvSpPr>
            <p:nvPr/>
          </p:nvSpPr>
          <p:spPr bwMode="auto">
            <a:xfrm>
              <a:off x="1532" y="2080"/>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27" name="Rectangle 101"/>
            <p:cNvSpPr>
              <a:spLocks noChangeArrowheads="1"/>
            </p:cNvSpPr>
            <p:nvPr/>
          </p:nvSpPr>
          <p:spPr bwMode="auto">
            <a:xfrm>
              <a:off x="865" y="2270"/>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728" name="Rectangle 102"/>
            <p:cNvSpPr>
              <a:spLocks noChangeArrowheads="1"/>
            </p:cNvSpPr>
            <p:nvPr/>
          </p:nvSpPr>
          <p:spPr bwMode="auto">
            <a:xfrm>
              <a:off x="925" y="2271"/>
              <a:ext cx="35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Currentness</a:t>
              </a:r>
              <a:endParaRPr lang="en-US" altLang="en-US"/>
            </a:p>
          </p:txBody>
        </p:sp>
        <p:sp>
          <p:nvSpPr>
            <p:cNvPr id="26729" name="Rectangle 103"/>
            <p:cNvSpPr>
              <a:spLocks noChangeArrowheads="1"/>
            </p:cNvSpPr>
            <p:nvPr/>
          </p:nvSpPr>
          <p:spPr bwMode="auto">
            <a:xfrm>
              <a:off x="865" y="2351"/>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730" name="Rectangle 104"/>
            <p:cNvSpPr>
              <a:spLocks noChangeArrowheads="1"/>
            </p:cNvSpPr>
            <p:nvPr/>
          </p:nvSpPr>
          <p:spPr bwMode="auto">
            <a:xfrm>
              <a:off x="841" y="2243"/>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731" name="Line 105"/>
            <p:cNvSpPr>
              <a:spLocks noChangeShapeType="1"/>
            </p:cNvSpPr>
            <p:nvPr/>
          </p:nvSpPr>
          <p:spPr bwMode="auto">
            <a:xfrm>
              <a:off x="841" y="224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32" name="Line 106"/>
            <p:cNvSpPr>
              <a:spLocks noChangeShapeType="1"/>
            </p:cNvSpPr>
            <p:nvPr/>
          </p:nvSpPr>
          <p:spPr bwMode="auto">
            <a:xfrm>
              <a:off x="841" y="2243"/>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33" name="Rectangle 107"/>
            <p:cNvSpPr>
              <a:spLocks noChangeArrowheads="1"/>
            </p:cNvSpPr>
            <p:nvPr/>
          </p:nvSpPr>
          <p:spPr bwMode="auto">
            <a:xfrm>
              <a:off x="865" y="2250"/>
              <a:ext cx="667" cy="2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734" name="Rectangle 108"/>
            <p:cNvSpPr>
              <a:spLocks noChangeArrowheads="1"/>
            </p:cNvSpPr>
            <p:nvPr/>
          </p:nvSpPr>
          <p:spPr bwMode="auto">
            <a:xfrm>
              <a:off x="1532" y="2243"/>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735" name="Line 109"/>
            <p:cNvSpPr>
              <a:spLocks noChangeShapeType="1"/>
            </p:cNvSpPr>
            <p:nvPr/>
          </p:nvSpPr>
          <p:spPr bwMode="auto">
            <a:xfrm>
              <a:off x="1532" y="224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36" name="Line 110"/>
            <p:cNvSpPr>
              <a:spLocks noChangeShapeType="1"/>
            </p:cNvSpPr>
            <p:nvPr/>
          </p:nvSpPr>
          <p:spPr bwMode="auto">
            <a:xfrm>
              <a:off x="1532" y="2243"/>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37" name="Rectangle 111"/>
            <p:cNvSpPr>
              <a:spLocks noChangeArrowheads="1"/>
            </p:cNvSpPr>
            <p:nvPr/>
          </p:nvSpPr>
          <p:spPr bwMode="auto">
            <a:xfrm>
              <a:off x="841" y="2270"/>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738" name="Line 112"/>
            <p:cNvSpPr>
              <a:spLocks noChangeShapeType="1"/>
            </p:cNvSpPr>
            <p:nvPr/>
          </p:nvSpPr>
          <p:spPr bwMode="auto">
            <a:xfrm>
              <a:off x="841" y="2270"/>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39" name="Rectangle 113"/>
            <p:cNvSpPr>
              <a:spLocks noChangeArrowheads="1"/>
            </p:cNvSpPr>
            <p:nvPr/>
          </p:nvSpPr>
          <p:spPr bwMode="auto">
            <a:xfrm>
              <a:off x="1532" y="2270"/>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740" name="Line 114"/>
            <p:cNvSpPr>
              <a:spLocks noChangeShapeType="1"/>
            </p:cNvSpPr>
            <p:nvPr/>
          </p:nvSpPr>
          <p:spPr bwMode="auto">
            <a:xfrm>
              <a:off x="1532" y="2270"/>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41" name="Rectangle 115"/>
            <p:cNvSpPr>
              <a:spLocks noChangeArrowheads="1"/>
            </p:cNvSpPr>
            <p:nvPr/>
          </p:nvSpPr>
          <p:spPr bwMode="auto">
            <a:xfrm>
              <a:off x="865" y="243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742" name="Rectangle 116"/>
            <p:cNvSpPr>
              <a:spLocks noChangeArrowheads="1"/>
            </p:cNvSpPr>
            <p:nvPr/>
          </p:nvSpPr>
          <p:spPr bwMode="auto">
            <a:xfrm>
              <a:off x="926" y="2441"/>
              <a:ext cx="25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Progress</a:t>
              </a:r>
              <a:endParaRPr lang="en-US" altLang="en-US"/>
            </a:p>
          </p:txBody>
        </p:sp>
        <p:sp>
          <p:nvSpPr>
            <p:cNvPr id="26743" name="Rectangle 117"/>
            <p:cNvSpPr>
              <a:spLocks noChangeArrowheads="1"/>
            </p:cNvSpPr>
            <p:nvPr/>
          </p:nvSpPr>
          <p:spPr bwMode="auto">
            <a:xfrm>
              <a:off x="865" y="252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744" name="Rectangle 118"/>
            <p:cNvSpPr>
              <a:spLocks noChangeArrowheads="1"/>
            </p:cNvSpPr>
            <p:nvPr/>
          </p:nvSpPr>
          <p:spPr bwMode="auto">
            <a:xfrm>
              <a:off x="841" y="2439"/>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745" name="Line 119"/>
            <p:cNvSpPr>
              <a:spLocks noChangeShapeType="1"/>
            </p:cNvSpPr>
            <p:nvPr/>
          </p:nvSpPr>
          <p:spPr bwMode="auto">
            <a:xfrm>
              <a:off x="841" y="2439"/>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46" name="Rectangle 120"/>
            <p:cNvSpPr>
              <a:spLocks noChangeArrowheads="1"/>
            </p:cNvSpPr>
            <p:nvPr/>
          </p:nvSpPr>
          <p:spPr bwMode="auto">
            <a:xfrm>
              <a:off x="1532" y="2439"/>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747" name="Line 121"/>
            <p:cNvSpPr>
              <a:spLocks noChangeShapeType="1"/>
            </p:cNvSpPr>
            <p:nvPr/>
          </p:nvSpPr>
          <p:spPr bwMode="auto">
            <a:xfrm>
              <a:off x="1532" y="2439"/>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48" name="Rectangle 122"/>
            <p:cNvSpPr>
              <a:spLocks noChangeArrowheads="1"/>
            </p:cNvSpPr>
            <p:nvPr/>
          </p:nvSpPr>
          <p:spPr bwMode="auto">
            <a:xfrm>
              <a:off x="865" y="2630"/>
              <a:ext cx="667" cy="8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749" name="Rectangle 123"/>
            <p:cNvSpPr>
              <a:spLocks noChangeArrowheads="1"/>
            </p:cNvSpPr>
            <p:nvPr/>
          </p:nvSpPr>
          <p:spPr bwMode="auto">
            <a:xfrm>
              <a:off x="922" y="2631"/>
              <a:ext cx="49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Maintenance and</a:t>
              </a:r>
              <a:endParaRPr lang="en-US" altLang="en-US"/>
            </a:p>
          </p:txBody>
        </p:sp>
        <p:sp>
          <p:nvSpPr>
            <p:cNvPr id="26750" name="Rectangle 124"/>
            <p:cNvSpPr>
              <a:spLocks noChangeArrowheads="1"/>
            </p:cNvSpPr>
            <p:nvPr/>
          </p:nvSpPr>
          <p:spPr bwMode="auto">
            <a:xfrm>
              <a:off x="865" y="2710"/>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751" name="Rectangle 125"/>
            <p:cNvSpPr>
              <a:spLocks noChangeArrowheads="1"/>
            </p:cNvSpPr>
            <p:nvPr/>
          </p:nvSpPr>
          <p:spPr bwMode="auto">
            <a:xfrm>
              <a:off x="923" y="2713"/>
              <a:ext cx="53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Update Frequency</a:t>
              </a:r>
              <a:endParaRPr lang="en-US" altLang="en-US"/>
            </a:p>
          </p:txBody>
        </p:sp>
        <p:sp>
          <p:nvSpPr>
            <p:cNvPr id="26752" name="Rectangle 126"/>
            <p:cNvSpPr>
              <a:spLocks noChangeArrowheads="1"/>
            </p:cNvSpPr>
            <p:nvPr/>
          </p:nvSpPr>
          <p:spPr bwMode="auto">
            <a:xfrm>
              <a:off x="841" y="2603"/>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753" name="Line 127"/>
            <p:cNvSpPr>
              <a:spLocks noChangeShapeType="1"/>
            </p:cNvSpPr>
            <p:nvPr/>
          </p:nvSpPr>
          <p:spPr bwMode="auto">
            <a:xfrm>
              <a:off x="841" y="260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54" name="Line 128"/>
            <p:cNvSpPr>
              <a:spLocks noChangeShapeType="1"/>
            </p:cNvSpPr>
            <p:nvPr/>
          </p:nvSpPr>
          <p:spPr bwMode="auto">
            <a:xfrm>
              <a:off x="841" y="2603"/>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55" name="Rectangle 129"/>
            <p:cNvSpPr>
              <a:spLocks noChangeArrowheads="1"/>
            </p:cNvSpPr>
            <p:nvPr/>
          </p:nvSpPr>
          <p:spPr bwMode="auto">
            <a:xfrm>
              <a:off x="865" y="2610"/>
              <a:ext cx="667" cy="2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756" name="Rectangle 130"/>
            <p:cNvSpPr>
              <a:spLocks noChangeArrowheads="1"/>
            </p:cNvSpPr>
            <p:nvPr/>
          </p:nvSpPr>
          <p:spPr bwMode="auto">
            <a:xfrm>
              <a:off x="1532" y="2603"/>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757" name="Line 131"/>
            <p:cNvSpPr>
              <a:spLocks noChangeShapeType="1"/>
            </p:cNvSpPr>
            <p:nvPr/>
          </p:nvSpPr>
          <p:spPr bwMode="auto">
            <a:xfrm>
              <a:off x="1532" y="260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58" name="Line 132"/>
            <p:cNvSpPr>
              <a:spLocks noChangeShapeType="1"/>
            </p:cNvSpPr>
            <p:nvPr/>
          </p:nvSpPr>
          <p:spPr bwMode="auto">
            <a:xfrm>
              <a:off x="1532" y="2603"/>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59" name="Rectangle 133"/>
            <p:cNvSpPr>
              <a:spLocks noChangeArrowheads="1"/>
            </p:cNvSpPr>
            <p:nvPr/>
          </p:nvSpPr>
          <p:spPr bwMode="auto">
            <a:xfrm>
              <a:off x="841" y="2630"/>
              <a:ext cx="24" cy="162"/>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760" name="Line 134"/>
            <p:cNvSpPr>
              <a:spLocks noChangeShapeType="1"/>
            </p:cNvSpPr>
            <p:nvPr/>
          </p:nvSpPr>
          <p:spPr bwMode="auto">
            <a:xfrm>
              <a:off x="841" y="2630"/>
              <a:ext cx="1" cy="16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61" name="Rectangle 135"/>
            <p:cNvSpPr>
              <a:spLocks noChangeArrowheads="1"/>
            </p:cNvSpPr>
            <p:nvPr/>
          </p:nvSpPr>
          <p:spPr bwMode="auto">
            <a:xfrm>
              <a:off x="1532" y="2630"/>
              <a:ext cx="24" cy="162"/>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762" name="Line 136"/>
            <p:cNvSpPr>
              <a:spLocks noChangeShapeType="1"/>
            </p:cNvSpPr>
            <p:nvPr/>
          </p:nvSpPr>
          <p:spPr bwMode="auto">
            <a:xfrm>
              <a:off x="1532" y="2630"/>
              <a:ext cx="1" cy="16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63" name="Rectangle 137"/>
            <p:cNvSpPr>
              <a:spLocks noChangeArrowheads="1"/>
            </p:cNvSpPr>
            <p:nvPr/>
          </p:nvSpPr>
          <p:spPr bwMode="auto">
            <a:xfrm>
              <a:off x="865" y="279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764" name="Rectangle 138"/>
            <p:cNvSpPr>
              <a:spLocks noChangeArrowheads="1"/>
            </p:cNvSpPr>
            <p:nvPr/>
          </p:nvSpPr>
          <p:spPr bwMode="auto">
            <a:xfrm>
              <a:off x="924" y="2801"/>
              <a:ext cx="39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Spatial Extent</a:t>
              </a:r>
              <a:endParaRPr lang="en-US" altLang="en-US"/>
            </a:p>
          </p:txBody>
        </p:sp>
        <p:sp>
          <p:nvSpPr>
            <p:cNvPr id="26765" name="Rectangle 139"/>
            <p:cNvSpPr>
              <a:spLocks noChangeArrowheads="1"/>
            </p:cNvSpPr>
            <p:nvPr/>
          </p:nvSpPr>
          <p:spPr bwMode="auto">
            <a:xfrm>
              <a:off x="865" y="288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766" name="Rectangle 140"/>
            <p:cNvSpPr>
              <a:spLocks noChangeArrowheads="1"/>
            </p:cNvSpPr>
            <p:nvPr/>
          </p:nvSpPr>
          <p:spPr bwMode="auto">
            <a:xfrm>
              <a:off x="926" y="2882"/>
              <a:ext cx="32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Description</a:t>
              </a:r>
              <a:endParaRPr lang="en-US" altLang="en-US"/>
            </a:p>
          </p:txBody>
        </p:sp>
        <p:sp>
          <p:nvSpPr>
            <p:cNvPr id="26767" name="Rectangle 141"/>
            <p:cNvSpPr>
              <a:spLocks noChangeArrowheads="1"/>
            </p:cNvSpPr>
            <p:nvPr/>
          </p:nvSpPr>
          <p:spPr bwMode="auto">
            <a:xfrm>
              <a:off x="865" y="2962"/>
              <a:ext cx="667" cy="2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768" name="Rectangle 142"/>
            <p:cNvSpPr>
              <a:spLocks noChangeArrowheads="1"/>
            </p:cNvSpPr>
            <p:nvPr/>
          </p:nvSpPr>
          <p:spPr bwMode="auto">
            <a:xfrm>
              <a:off x="841" y="2792"/>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769" name="Line 143"/>
            <p:cNvSpPr>
              <a:spLocks noChangeShapeType="1"/>
            </p:cNvSpPr>
            <p:nvPr/>
          </p:nvSpPr>
          <p:spPr bwMode="auto">
            <a:xfrm>
              <a:off x="841" y="27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70" name="Rectangle 144"/>
            <p:cNvSpPr>
              <a:spLocks noChangeArrowheads="1"/>
            </p:cNvSpPr>
            <p:nvPr/>
          </p:nvSpPr>
          <p:spPr bwMode="auto">
            <a:xfrm>
              <a:off x="1532" y="2792"/>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771" name="Line 145"/>
            <p:cNvSpPr>
              <a:spLocks noChangeShapeType="1"/>
            </p:cNvSpPr>
            <p:nvPr/>
          </p:nvSpPr>
          <p:spPr bwMode="auto">
            <a:xfrm>
              <a:off x="1532" y="27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72" name="Rectangle 146"/>
            <p:cNvSpPr>
              <a:spLocks noChangeArrowheads="1"/>
            </p:cNvSpPr>
            <p:nvPr/>
          </p:nvSpPr>
          <p:spPr bwMode="auto">
            <a:xfrm>
              <a:off x="841" y="2799"/>
              <a:ext cx="24" cy="18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773" name="Line 147"/>
            <p:cNvSpPr>
              <a:spLocks noChangeShapeType="1"/>
            </p:cNvSpPr>
            <p:nvPr/>
          </p:nvSpPr>
          <p:spPr bwMode="auto">
            <a:xfrm>
              <a:off x="841" y="2799"/>
              <a:ext cx="1" cy="18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74" name="Rectangle 148"/>
            <p:cNvSpPr>
              <a:spLocks noChangeArrowheads="1"/>
            </p:cNvSpPr>
            <p:nvPr/>
          </p:nvSpPr>
          <p:spPr bwMode="auto">
            <a:xfrm>
              <a:off x="1532" y="2799"/>
              <a:ext cx="24" cy="18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775" name="Line 149"/>
            <p:cNvSpPr>
              <a:spLocks noChangeShapeType="1"/>
            </p:cNvSpPr>
            <p:nvPr/>
          </p:nvSpPr>
          <p:spPr bwMode="auto">
            <a:xfrm>
              <a:off x="1532" y="2799"/>
              <a:ext cx="1" cy="18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76" name="Rectangle 150"/>
            <p:cNvSpPr>
              <a:spLocks noChangeArrowheads="1"/>
            </p:cNvSpPr>
            <p:nvPr/>
          </p:nvSpPr>
          <p:spPr bwMode="auto">
            <a:xfrm>
              <a:off x="865" y="2988"/>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777" name="Rectangle 151"/>
            <p:cNvSpPr>
              <a:spLocks noChangeArrowheads="1"/>
            </p:cNvSpPr>
            <p:nvPr/>
          </p:nvSpPr>
          <p:spPr bwMode="auto">
            <a:xfrm>
              <a:off x="924" y="2989"/>
              <a:ext cx="27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Bounding</a:t>
              </a:r>
              <a:endParaRPr lang="en-US" altLang="en-US"/>
            </a:p>
          </p:txBody>
        </p:sp>
        <p:sp>
          <p:nvSpPr>
            <p:cNvPr id="26778" name="Rectangle 152"/>
            <p:cNvSpPr>
              <a:spLocks noChangeArrowheads="1"/>
            </p:cNvSpPr>
            <p:nvPr/>
          </p:nvSpPr>
          <p:spPr bwMode="auto">
            <a:xfrm>
              <a:off x="865" y="306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779" name="Rectangle 153"/>
            <p:cNvSpPr>
              <a:spLocks noChangeArrowheads="1"/>
            </p:cNvSpPr>
            <p:nvPr/>
          </p:nvSpPr>
          <p:spPr bwMode="auto">
            <a:xfrm>
              <a:off x="924" y="3071"/>
              <a:ext cx="34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Coordinates</a:t>
              </a:r>
              <a:endParaRPr lang="en-US" altLang="en-US"/>
            </a:p>
          </p:txBody>
        </p:sp>
        <p:sp>
          <p:nvSpPr>
            <p:cNvPr id="26780" name="Rectangle 154"/>
            <p:cNvSpPr>
              <a:spLocks noChangeArrowheads="1"/>
            </p:cNvSpPr>
            <p:nvPr/>
          </p:nvSpPr>
          <p:spPr bwMode="auto">
            <a:xfrm>
              <a:off x="865" y="3151"/>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781" name="Rectangle 155"/>
            <p:cNvSpPr>
              <a:spLocks noChangeArrowheads="1"/>
            </p:cNvSpPr>
            <p:nvPr/>
          </p:nvSpPr>
          <p:spPr bwMode="auto">
            <a:xfrm>
              <a:off x="841" y="2983"/>
              <a:ext cx="24" cy="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782" name="Line 156"/>
            <p:cNvSpPr>
              <a:spLocks noChangeShapeType="1"/>
            </p:cNvSpPr>
            <p:nvPr/>
          </p:nvSpPr>
          <p:spPr bwMode="auto">
            <a:xfrm>
              <a:off x="841" y="298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83" name="Rectangle 157"/>
            <p:cNvSpPr>
              <a:spLocks noChangeArrowheads="1"/>
            </p:cNvSpPr>
            <p:nvPr/>
          </p:nvSpPr>
          <p:spPr bwMode="auto">
            <a:xfrm>
              <a:off x="1532" y="2983"/>
              <a:ext cx="24" cy="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784" name="Line 158"/>
            <p:cNvSpPr>
              <a:spLocks noChangeShapeType="1"/>
            </p:cNvSpPr>
            <p:nvPr/>
          </p:nvSpPr>
          <p:spPr bwMode="auto">
            <a:xfrm>
              <a:off x="1532" y="298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85" name="Rectangle 159"/>
            <p:cNvSpPr>
              <a:spLocks noChangeArrowheads="1"/>
            </p:cNvSpPr>
            <p:nvPr/>
          </p:nvSpPr>
          <p:spPr bwMode="auto">
            <a:xfrm>
              <a:off x="841" y="2988"/>
              <a:ext cx="24" cy="24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786" name="Line 160"/>
            <p:cNvSpPr>
              <a:spLocks noChangeShapeType="1"/>
            </p:cNvSpPr>
            <p:nvPr/>
          </p:nvSpPr>
          <p:spPr bwMode="auto">
            <a:xfrm>
              <a:off x="841" y="2988"/>
              <a:ext cx="1" cy="245"/>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87" name="Rectangle 161"/>
            <p:cNvSpPr>
              <a:spLocks noChangeArrowheads="1"/>
            </p:cNvSpPr>
            <p:nvPr/>
          </p:nvSpPr>
          <p:spPr bwMode="auto">
            <a:xfrm>
              <a:off x="1532" y="2988"/>
              <a:ext cx="24" cy="24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788" name="Line 162"/>
            <p:cNvSpPr>
              <a:spLocks noChangeShapeType="1"/>
            </p:cNvSpPr>
            <p:nvPr/>
          </p:nvSpPr>
          <p:spPr bwMode="auto">
            <a:xfrm>
              <a:off x="1532" y="2988"/>
              <a:ext cx="1" cy="245"/>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89" name="Rectangle 163"/>
            <p:cNvSpPr>
              <a:spLocks noChangeArrowheads="1"/>
            </p:cNvSpPr>
            <p:nvPr/>
          </p:nvSpPr>
          <p:spPr bwMode="auto">
            <a:xfrm>
              <a:off x="865" y="3239"/>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790" name="Rectangle 164"/>
            <p:cNvSpPr>
              <a:spLocks noChangeArrowheads="1"/>
            </p:cNvSpPr>
            <p:nvPr/>
          </p:nvSpPr>
          <p:spPr bwMode="auto">
            <a:xfrm>
              <a:off x="924" y="3240"/>
              <a:ext cx="28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Keywords</a:t>
              </a:r>
              <a:endParaRPr lang="en-US" altLang="en-US"/>
            </a:p>
          </p:txBody>
        </p:sp>
        <p:sp>
          <p:nvSpPr>
            <p:cNvPr id="26791" name="Rectangle 165"/>
            <p:cNvSpPr>
              <a:spLocks noChangeArrowheads="1"/>
            </p:cNvSpPr>
            <p:nvPr/>
          </p:nvSpPr>
          <p:spPr bwMode="auto">
            <a:xfrm>
              <a:off x="865" y="3320"/>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792" name="Rectangle 166"/>
            <p:cNvSpPr>
              <a:spLocks noChangeArrowheads="1"/>
            </p:cNvSpPr>
            <p:nvPr/>
          </p:nvSpPr>
          <p:spPr bwMode="auto">
            <a:xfrm>
              <a:off x="841" y="3233"/>
              <a:ext cx="24"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793" name="Line 167"/>
            <p:cNvSpPr>
              <a:spLocks noChangeShapeType="1"/>
            </p:cNvSpPr>
            <p:nvPr/>
          </p:nvSpPr>
          <p:spPr bwMode="auto">
            <a:xfrm>
              <a:off x="841" y="323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94" name="Rectangle 168"/>
            <p:cNvSpPr>
              <a:spLocks noChangeArrowheads="1"/>
            </p:cNvSpPr>
            <p:nvPr/>
          </p:nvSpPr>
          <p:spPr bwMode="auto">
            <a:xfrm>
              <a:off x="1532" y="3233"/>
              <a:ext cx="24"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795" name="Line 169"/>
            <p:cNvSpPr>
              <a:spLocks noChangeShapeType="1"/>
            </p:cNvSpPr>
            <p:nvPr/>
          </p:nvSpPr>
          <p:spPr bwMode="auto">
            <a:xfrm>
              <a:off x="1532" y="323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96" name="Rectangle 170"/>
            <p:cNvSpPr>
              <a:spLocks noChangeArrowheads="1"/>
            </p:cNvSpPr>
            <p:nvPr/>
          </p:nvSpPr>
          <p:spPr bwMode="auto">
            <a:xfrm>
              <a:off x="841" y="3239"/>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797" name="Line 171"/>
            <p:cNvSpPr>
              <a:spLocks noChangeShapeType="1"/>
            </p:cNvSpPr>
            <p:nvPr/>
          </p:nvSpPr>
          <p:spPr bwMode="auto">
            <a:xfrm>
              <a:off x="841" y="3239"/>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98" name="Rectangle 172"/>
            <p:cNvSpPr>
              <a:spLocks noChangeArrowheads="1"/>
            </p:cNvSpPr>
            <p:nvPr/>
          </p:nvSpPr>
          <p:spPr bwMode="auto">
            <a:xfrm>
              <a:off x="1532" y="3239"/>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799" name="Line 173"/>
            <p:cNvSpPr>
              <a:spLocks noChangeShapeType="1"/>
            </p:cNvSpPr>
            <p:nvPr/>
          </p:nvSpPr>
          <p:spPr bwMode="auto">
            <a:xfrm>
              <a:off x="1532" y="3239"/>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00" name="Rectangle 174"/>
            <p:cNvSpPr>
              <a:spLocks noChangeArrowheads="1"/>
            </p:cNvSpPr>
            <p:nvPr/>
          </p:nvSpPr>
          <p:spPr bwMode="auto">
            <a:xfrm>
              <a:off x="865" y="340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801" name="Rectangle 175"/>
            <p:cNvSpPr>
              <a:spLocks noChangeArrowheads="1"/>
            </p:cNvSpPr>
            <p:nvPr/>
          </p:nvSpPr>
          <p:spPr bwMode="auto">
            <a:xfrm>
              <a:off x="926" y="3411"/>
              <a:ext cx="32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Constraints</a:t>
              </a:r>
              <a:endParaRPr lang="en-US" altLang="en-US"/>
            </a:p>
          </p:txBody>
        </p:sp>
        <p:sp>
          <p:nvSpPr>
            <p:cNvPr id="26802" name="Rectangle 176"/>
            <p:cNvSpPr>
              <a:spLocks noChangeArrowheads="1"/>
            </p:cNvSpPr>
            <p:nvPr/>
          </p:nvSpPr>
          <p:spPr bwMode="auto">
            <a:xfrm>
              <a:off x="865" y="349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803" name="Rectangle 177"/>
            <p:cNvSpPr>
              <a:spLocks noChangeArrowheads="1"/>
            </p:cNvSpPr>
            <p:nvPr/>
          </p:nvSpPr>
          <p:spPr bwMode="auto">
            <a:xfrm>
              <a:off x="841" y="3402"/>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804" name="Line 178"/>
            <p:cNvSpPr>
              <a:spLocks noChangeShapeType="1"/>
            </p:cNvSpPr>
            <p:nvPr/>
          </p:nvSpPr>
          <p:spPr bwMode="auto">
            <a:xfrm>
              <a:off x="841" y="340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05" name="Rectangle 179"/>
            <p:cNvSpPr>
              <a:spLocks noChangeArrowheads="1"/>
            </p:cNvSpPr>
            <p:nvPr/>
          </p:nvSpPr>
          <p:spPr bwMode="auto">
            <a:xfrm>
              <a:off x="1532" y="3402"/>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806" name="Line 180"/>
            <p:cNvSpPr>
              <a:spLocks noChangeShapeType="1"/>
            </p:cNvSpPr>
            <p:nvPr/>
          </p:nvSpPr>
          <p:spPr bwMode="auto">
            <a:xfrm>
              <a:off x="1532" y="340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07" name="Rectangle 181"/>
            <p:cNvSpPr>
              <a:spLocks noChangeArrowheads="1"/>
            </p:cNvSpPr>
            <p:nvPr/>
          </p:nvSpPr>
          <p:spPr bwMode="auto">
            <a:xfrm>
              <a:off x="841" y="3409"/>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808" name="Line 182"/>
            <p:cNvSpPr>
              <a:spLocks noChangeShapeType="1"/>
            </p:cNvSpPr>
            <p:nvPr/>
          </p:nvSpPr>
          <p:spPr bwMode="auto">
            <a:xfrm>
              <a:off x="841" y="3409"/>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09" name="Rectangle 183"/>
            <p:cNvSpPr>
              <a:spLocks noChangeArrowheads="1"/>
            </p:cNvSpPr>
            <p:nvPr/>
          </p:nvSpPr>
          <p:spPr bwMode="auto">
            <a:xfrm>
              <a:off x="1532" y="3409"/>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810" name="Line 184"/>
            <p:cNvSpPr>
              <a:spLocks noChangeShapeType="1"/>
            </p:cNvSpPr>
            <p:nvPr/>
          </p:nvSpPr>
          <p:spPr bwMode="auto">
            <a:xfrm>
              <a:off x="1532" y="3409"/>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11" name="Rectangle 185"/>
            <p:cNvSpPr>
              <a:spLocks noChangeArrowheads="1"/>
            </p:cNvSpPr>
            <p:nvPr/>
          </p:nvSpPr>
          <p:spPr bwMode="auto">
            <a:xfrm>
              <a:off x="865" y="359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812" name="Rectangle 186"/>
            <p:cNvSpPr>
              <a:spLocks noChangeArrowheads="1"/>
            </p:cNvSpPr>
            <p:nvPr/>
          </p:nvSpPr>
          <p:spPr bwMode="auto">
            <a:xfrm>
              <a:off x="927" y="3601"/>
              <a:ext cx="56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Contact Information</a:t>
              </a:r>
              <a:endParaRPr lang="en-US" altLang="en-US"/>
            </a:p>
          </p:txBody>
        </p:sp>
        <p:sp>
          <p:nvSpPr>
            <p:cNvPr id="26813" name="Rectangle 187"/>
            <p:cNvSpPr>
              <a:spLocks noChangeArrowheads="1"/>
            </p:cNvSpPr>
            <p:nvPr/>
          </p:nvSpPr>
          <p:spPr bwMode="auto">
            <a:xfrm>
              <a:off x="865" y="368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814" name="Rectangle 188"/>
            <p:cNvSpPr>
              <a:spLocks noChangeArrowheads="1"/>
            </p:cNvSpPr>
            <p:nvPr/>
          </p:nvSpPr>
          <p:spPr bwMode="auto">
            <a:xfrm>
              <a:off x="841" y="3572"/>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815" name="Line 189"/>
            <p:cNvSpPr>
              <a:spLocks noChangeShapeType="1"/>
            </p:cNvSpPr>
            <p:nvPr/>
          </p:nvSpPr>
          <p:spPr bwMode="auto">
            <a:xfrm>
              <a:off x="841" y="3572"/>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16" name="Line 190"/>
            <p:cNvSpPr>
              <a:spLocks noChangeShapeType="1"/>
            </p:cNvSpPr>
            <p:nvPr/>
          </p:nvSpPr>
          <p:spPr bwMode="auto">
            <a:xfrm>
              <a:off x="841" y="3572"/>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17" name="Rectangle 191"/>
            <p:cNvSpPr>
              <a:spLocks noChangeArrowheads="1"/>
            </p:cNvSpPr>
            <p:nvPr/>
          </p:nvSpPr>
          <p:spPr bwMode="auto">
            <a:xfrm>
              <a:off x="865" y="3578"/>
              <a:ext cx="667" cy="2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818" name="Rectangle 192"/>
            <p:cNvSpPr>
              <a:spLocks noChangeArrowheads="1"/>
            </p:cNvSpPr>
            <p:nvPr/>
          </p:nvSpPr>
          <p:spPr bwMode="auto">
            <a:xfrm>
              <a:off x="1532" y="3572"/>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819" name="Line 193"/>
            <p:cNvSpPr>
              <a:spLocks noChangeShapeType="1"/>
            </p:cNvSpPr>
            <p:nvPr/>
          </p:nvSpPr>
          <p:spPr bwMode="auto">
            <a:xfrm>
              <a:off x="1532" y="3572"/>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20" name="Line 194"/>
            <p:cNvSpPr>
              <a:spLocks noChangeShapeType="1"/>
            </p:cNvSpPr>
            <p:nvPr/>
          </p:nvSpPr>
          <p:spPr bwMode="auto">
            <a:xfrm>
              <a:off x="1532" y="3572"/>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21" name="Rectangle 195"/>
            <p:cNvSpPr>
              <a:spLocks noChangeArrowheads="1"/>
            </p:cNvSpPr>
            <p:nvPr/>
          </p:nvSpPr>
          <p:spPr bwMode="auto">
            <a:xfrm>
              <a:off x="841" y="3599"/>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822" name="Line 196"/>
            <p:cNvSpPr>
              <a:spLocks noChangeShapeType="1"/>
            </p:cNvSpPr>
            <p:nvPr/>
          </p:nvSpPr>
          <p:spPr bwMode="auto">
            <a:xfrm>
              <a:off x="841" y="3599"/>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23" name="Rectangle 197"/>
            <p:cNvSpPr>
              <a:spLocks noChangeArrowheads="1"/>
            </p:cNvSpPr>
            <p:nvPr/>
          </p:nvSpPr>
          <p:spPr bwMode="auto">
            <a:xfrm>
              <a:off x="1532" y="3599"/>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824" name="Line 198"/>
            <p:cNvSpPr>
              <a:spLocks noChangeShapeType="1"/>
            </p:cNvSpPr>
            <p:nvPr/>
          </p:nvSpPr>
          <p:spPr bwMode="auto">
            <a:xfrm>
              <a:off x="1532" y="3599"/>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25" name="Rectangle 199"/>
            <p:cNvSpPr>
              <a:spLocks noChangeArrowheads="1"/>
            </p:cNvSpPr>
            <p:nvPr/>
          </p:nvSpPr>
          <p:spPr bwMode="auto">
            <a:xfrm>
              <a:off x="865" y="3767"/>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826" name="Rectangle 200"/>
            <p:cNvSpPr>
              <a:spLocks noChangeArrowheads="1"/>
            </p:cNvSpPr>
            <p:nvPr/>
          </p:nvSpPr>
          <p:spPr bwMode="auto">
            <a:xfrm>
              <a:off x="925" y="3769"/>
              <a:ext cx="45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Browse Graphic</a:t>
              </a:r>
              <a:endParaRPr lang="en-US" altLang="en-US"/>
            </a:p>
          </p:txBody>
        </p:sp>
        <p:sp>
          <p:nvSpPr>
            <p:cNvPr id="26827" name="Rectangle 201"/>
            <p:cNvSpPr>
              <a:spLocks noChangeArrowheads="1"/>
            </p:cNvSpPr>
            <p:nvPr/>
          </p:nvSpPr>
          <p:spPr bwMode="auto">
            <a:xfrm>
              <a:off x="865" y="384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828" name="Rectangle 202"/>
            <p:cNvSpPr>
              <a:spLocks noChangeArrowheads="1"/>
            </p:cNvSpPr>
            <p:nvPr/>
          </p:nvSpPr>
          <p:spPr bwMode="auto">
            <a:xfrm>
              <a:off x="926" y="3851"/>
              <a:ext cx="32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Information</a:t>
              </a:r>
              <a:endParaRPr lang="en-US" altLang="en-US"/>
            </a:p>
          </p:txBody>
        </p:sp>
        <p:sp>
          <p:nvSpPr>
            <p:cNvPr id="26829" name="Rectangle 203"/>
            <p:cNvSpPr>
              <a:spLocks noChangeArrowheads="1"/>
            </p:cNvSpPr>
            <p:nvPr/>
          </p:nvSpPr>
          <p:spPr bwMode="auto">
            <a:xfrm>
              <a:off x="841" y="3767"/>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830" name="Line 204"/>
            <p:cNvSpPr>
              <a:spLocks noChangeShapeType="1"/>
            </p:cNvSpPr>
            <p:nvPr/>
          </p:nvSpPr>
          <p:spPr bwMode="auto">
            <a:xfrm>
              <a:off x="841" y="3767"/>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31" name="Rectangle 205"/>
            <p:cNvSpPr>
              <a:spLocks noChangeArrowheads="1"/>
            </p:cNvSpPr>
            <p:nvPr/>
          </p:nvSpPr>
          <p:spPr bwMode="auto">
            <a:xfrm>
              <a:off x="1532" y="3767"/>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832" name="Line 206"/>
            <p:cNvSpPr>
              <a:spLocks noChangeShapeType="1"/>
            </p:cNvSpPr>
            <p:nvPr/>
          </p:nvSpPr>
          <p:spPr bwMode="auto">
            <a:xfrm>
              <a:off x="1532" y="3767"/>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33" name="Rectangle 207"/>
            <p:cNvSpPr>
              <a:spLocks noChangeArrowheads="1"/>
            </p:cNvSpPr>
            <p:nvPr/>
          </p:nvSpPr>
          <p:spPr bwMode="auto">
            <a:xfrm>
              <a:off x="865" y="3938"/>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834" name="Rectangle 208"/>
            <p:cNvSpPr>
              <a:spLocks noChangeArrowheads="1"/>
            </p:cNvSpPr>
            <p:nvPr/>
          </p:nvSpPr>
          <p:spPr bwMode="auto">
            <a:xfrm>
              <a:off x="926" y="3940"/>
              <a:ext cx="46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Associated Data</a:t>
              </a:r>
              <a:endParaRPr lang="en-US" altLang="en-US"/>
            </a:p>
          </p:txBody>
        </p:sp>
        <p:sp>
          <p:nvSpPr>
            <p:cNvPr id="26835" name="Rectangle 209"/>
            <p:cNvSpPr>
              <a:spLocks noChangeArrowheads="1"/>
            </p:cNvSpPr>
            <p:nvPr/>
          </p:nvSpPr>
          <p:spPr bwMode="auto">
            <a:xfrm>
              <a:off x="865" y="4020"/>
              <a:ext cx="667" cy="8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836" name="Rectangle 210"/>
            <p:cNvSpPr>
              <a:spLocks noChangeArrowheads="1"/>
            </p:cNvSpPr>
            <p:nvPr/>
          </p:nvSpPr>
          <p:spPr bwMode="auto">
            <a:xfrm>
              <a:off x="926" y="4021"/>
              <a:ext cx="12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Sets</a:t>
              </a:r>
              <a:endParaRPr lang="en-US" altLang="en-US"/>
            </a:p>
          </p:txBody>
        </p:sp>
        <p:sp>
          <p:nvSpPr>
            <p:cNvPr id="26837" name="Rectangle 211"/>
            <p:cNvSpPr>
              <a:spLocks noChangeArrowheads="1"/>
            </p:cNvSpPr>
            <p:nvPr/>
          </p:nvSpPr>
          <p:spPr bwMode="auto">
            <a:xfrm>
              <a:off x="841" y="3931"/>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838" name="Line 212"/>
            <p:cNvSpPr>
              <a:spLocks noChangeShapeType="1"/>
            </p:cNvSpPr>
            <p:nvPr/>
          </p:nvSpPr>
          <p:spPr bwMode="auto">
            <a:xfrm>
              <a:off x="841" y="3931"/>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39" name="Rectangle 213"/>
            <p:cNvSpPr>
              <a:spLocks noChangeArrowheads="1"/>
            </p:cNvSpPr>
            <p:nvPr/>
          </p:nvSpPr>
          <p:spPr bwMode="auto">
            <a:xfrm>
              <a:off x="1532" y="3931"/>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840" name="Line 214"/>
            <p:cNvSpPr>
              <a:spLocks noChangeShapeType="1"/>
            </p:cNvSpPr>
            <p:nvPr/>
          </p:nvSpPr>
          <p:spPr bwMode="auto">
            <a:xfrm>
              <a:off x="1532" y="3931"/>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41" name="Rectangle 215"/>
            <p:cNvSpPr>
              <a:spLocks noChangeArrowheads="1"/>
            </p:cNvSpPr>
            <p:nvPr/>
          </p:nvSpPr>
          <p:spPr bwMode="auto">
            <a:xfrm>
              <a:off x="841" y="3938"/>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842" name="Line 216"/>
            <p:cNvSpPr>
              <a:spLocks noChangeShapeType="1"/>
            </p:cNvSpPr>
            <p:nvPr/>
          </p:nvSpPr>
          <p:spPr bwMode="auto">
            <a:xfrm>
              <a:off x="841" y="3938"/>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43" name="Rectangle 217"/>
            <p:cNvSpPr>
              <a:spLocks noChangeArrowheads="1"/>
            </p:cNvSpPr>
            <p:nvPr/>
          </p:nvSpPr>
          <p:spPr bwMode="auto">
            <a:xfrm>
              <a:off x="841" y="4101"/>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844" name="Line 218"/>
            <p:cNvSpPr>
              <a:spLocks noChangeShapeType="1"/>
            </p:cNvSpPr>
            <p:nvPr/>
          </p:nvSpPr>
          <p:spPr bwMode="auto">
            <a:xfrm>
              <a:off x="841" y="4101"/>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45" name="Line 219"/>
            <p:cNvSpPr>
              <a:spLocks noChangeShapeType="1"/>
            </p:cNvSpPr>
            <p:nvPr/>
          </p:nvSpPr>
          <p:spPr bwMode="auto">
            <a:xfrm>
              <a:off x="841" y="4101"/>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46" name="Rectangle 220"/>
            <p:cNvSpPr>
              <a:spLocks noChangeArrowheads="1"/>
            </p:cNvSpPr>
            <p:nvPr/>
          </p:nvSpPr>
          <p:spPr bwMode="auto">
            <a:xfrm>
              <a:off x="841" y="4101"/>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847" name="Line 221"/>
            <p:cNvSpPr>
              <a:spLocks noChangeShapeType="1"/>
            </p:cNvSpPr>
            <p:nvPr/>
          </p:nvSpPr>
          <p:spPr bwMode="auto">
            <a:xfrm>
              <a:off x="841" y="4101"/>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48" name="Line 222"/>
            <p:cNvSpPr>
              <a:spLocks noChangeShapeType="1"/>
            </p:cNvSpPr>
            <p:nvPr/>
          </p:nvSpPr>
          <p:spPr bwMode="auto">
            <a:xfrm>
              <a:off x="841" y="4101"/>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49" name="Rectangle 223"/>
            <p:cNvSpPr>
              <a:spLocks noChangeArrowheads="1"/>
            </p:cNvSpPr>
            <p:nvPr/>
          </p:nvSpPr>
          <p:spPr bwMode="auto">
            <a:xfrm>
              <a:off x="865" y="4101"/>
              <a:ext cx="667"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850" name="Line 224"/>
            <p:cNvSpPr>
              <a:spLocks noChangeShapeType="1"/>
            </p:cNvSpPr>
            <p:nvPr/>
          </p:nvSpPr>
          <p:spPr bwMode="auto">
            <a:xfrm>
              <a:off x="865" y="4101"/>
              <a:ext cx="667"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51" name="Rectangle 225"/>
            <p:cNvSpPr>
              <a:spLocks noChangeArrowheads="1"/>
            </p:cNvSpPr>
            <p:nvPr/>
          </p:nvSpPr>
          <p:spPr bwMode="auto">
            <a:xfrm>
              <a:off x="1532" y="3938"/>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852" name="Line 226"/>
            <p:cNvSpPr>
              <a:spLocks noChangeShapeType="1"/>
            </p:cNvSpPr>
            <p:nvPr/>
          </p:nvSpPr>
          <p:spPr bwMode="auto">
            <a:xfrm>
              <a:off x="1532" y="3938"/>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53" name="Rectangle 227"/>
            <p:cNvSpPr>
              <a:spLocks noChangeArrowheads="1"/>
            </p:cNvSpPr>
            <p:nvPr/>
          </p:nvSpPr>
          <p:spPr bwMode="auto">
            <a:xfrm>
              <a:off x="1532" y="4101"/>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854" name="Line 228"/>
            <p:cNvSpPr>
              <a:spLocks noChangeShapeType="1"/>
            </p:cNvSpPr>
            <p:nvPr/>
          </p:nvSpPr>
          <p:spPr bwMode="auto">
            <a:xfrm>
              <a:off x="1532" y="4101"/>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55" name="Line 229"/>
            <p:cNvSpPr>
              <a:spLocks noChangeShapeType="1"/>
            </p:cNvSpPr>
            <p:nvPr/>
          </p:nvSpPr>
          <p:spPr bwMode="auto">
            <a:xfrm>
              <a:off x="1532" y="4101"/>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56" name="Rectangle 230"/>
            <p:cNvSpPr>
              <a:spLocks noChangeArrowheads="1"/>
            </p:cNvSpPr>
            <p:nvPr/>
          </p:nvSpPr>
          <p:spPr bwMode="auto">
            <a:xfrm>
              <a:off x="1532" y="4101"/>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857" name="Line 231"/>
            <p:cNvSpPr>
              <a:spLocks noChangeShapeType="1"/>
            </p:cNvSpPr>
            <p:nvPr/>
          </p:nvSpPr>
          <p:spPr bwMode="auto">
            <a:xfrm>
              <a:off x="1532" y="4101"/>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58" name="Line 232"/>
            <p:cNvSpPr>
              <a:spLocks noChangeShapeType="1"/>
            </p:cNvSpPr>
            <p:nvPr/>
          </p:nvSpPr>
          <p:spPr bwMode="auto">
            <a:xfrm>
              <a:off x="1532" y="4101"/>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59" name="Rectangle 233"/>
            <p:cNvSpPr>
              <a:spLocks noChangeArrowheads="1"/>
            </p:cNvSpPr>
            <p:nvPr/>
          </p:nvSpPr>
          <p:spPr bwMode="auto">
            <a:xfrm>
              <a:off x="841" y="1288"/>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860" name="Rectangle 234"/>
            <p:cNvSpPr>
              <a:spLocks noChangeArrowheads="1"/>
            </p:cNvSpPr>
            <p:nvPr/>
          </p:nvSpPr>
          <p:spPr bwMode="auto">
            <a:xfrm>
              <a:off x="1532" y="1279"/>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861" name="Rectangle 235"/>
            <p:cNvSpPr>
              <a:spLocks noChangeArrowheads="1"/>
            </p:cNvSpPr>
            <p:nvPr/>
          </p:nvSpPr>
          <p:spPr bwMode="auto">
            <a:xfrm>
              <a:off x="842" y="1817"/>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862" name="Rectangle 236"/>
            <p:cNvSpPr>
              <a:spLocks noChangeArrowheads="1"/>
            </p:cNvSpPr>
            <p:nvPr/>
          </p:nvSpPr>
          <p:spPr bwMode="auto">
            <a:xfrm>
              <a:off x="842" y="1980"/>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863" name="Rectangle 237"/>
            <p:cNvSpPr>
              <a:spLocks noChangeArrowheads="1"/>
            </p:cNvSpPr>
            <p:nvPr/>
          </p:nvSpPr>
          <p:spPr bwMode="auto">
            <a:xfrm>
              <a:off x="1532" y="1803"/>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864" name="Rectangle 238"/>
            <p:cNvSpPr>
              <a:spLocks noChangeArrowheads="1"/>
            </p:cNvSpPr>
            <p:nvPr/>
          </p:nvSpPr>
          <p:spPr bwMode="auto">
            <a:xfrm>
              <a:off x="1532" y="2021"/>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865" name="Rectangle 239"/>
            <p:cNvSpPr>
              <a:spLocks noChangeArrowheads="1"/>
            </p:cNvSpPr>
            <p:nvPr/>
          </p:nvSpPr>
          <p:spPr bwMode="auto">
            <a:xfrm>
              <a:off x="842" y="2358"/>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866" name="Rectangle 240"/>
            <p:cNvSpPr>
              <a:spLocks noChangeArrowheads="1"/>
            </p:cNvSpPr>
            <p:nvPr/>
          </p:nvSpPr>
          <p:spPr bwMode="auto">
            <a:xfrm>
              <a:off x="1532" y="2358"/>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867" name="Rectangle 241"/>
            <p:cNvSpPr>
              <a:spLocks noChangeArrowheads="1"/>
            </p:cNvSpPr>
            <p:nvPr/>
          </p:nvSpPr>
          <p:spPr bwMode="auto">
            <a:xfrm>
              <a:off x="842" y="3695"/>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6868" name="Rectangle 242"/>
            <p:cNvSpPr>
              <a:spLocks noChangeArrowheads="1"/>
            </p:cNvSpPr>
            <p:nvPr/>
          </p:nvSpPr>
          <p:spPr bwMode="auto">
            <a:xfrm>
              <a:off x="1532" y="3695"/>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grpSp>
      <p:sp>
        <p:nvSpPr>
          <p:cNvPr id="26627" name="Rectangle 243"/>
          <p:cNvSpPr>
            <a:spLocks noGrp="1" noChangeArrowheads="1"/>
          </p:cNvSpPr>
          <p:nvPr>
            <p:ph type="title"/>
          </p:nvPr>
        </p:nvSpPr>
        <p:spPr/>
        <p:txBody>
          <a:bodyPr/>
          <a:lstStyle/>
          <a:p>
            <a:r>
              <a:rPr lang="en-US" altLang="en-US" smtClean="0"/>
              <a:t>A Walk Through the Guidelines</a:t>
            </a:r>
          </a:p>
        </p:txBody>
      </p:sp>
      <p:sp>
        <p:nvSpPr>
          <p:cNvPr id="394484" name="Rectangle 244"/>
          <p:cNvSpPr>
            <a:spLocks noGrp="1" noChangeArrowheads="1"/>
          </p:cNvSpPr>
          <p:nvPr>
            <p:ph type="body" idx="1"/>
          </p:nvPr>
        </p:nvSpPr>
        <p:spPr>
          <a:xfrm>
            <a:off x="3124200" y="1044575"/>
            <a:ext cx="6019800" cy="5280025"/>
          </a:xfrm>
        </p:spPr>
        <p:txBody>
          <a:bodyPr/>
          <a:lstStyle/>
          <a:p>
            <a:r>
              <a:rPr lang="en-US" altLang="en-US" sz="2400" smtClean="0"/>
              <a:t>Keywords: </a:t>
            </a:r>
            <a:r>
              <a:rPr lang="en-US" altLang="en-US" sz="2400" b="0" smtClean="0">
                <a:solidFill>
                  <a:schemeClr val="accent1"/>
                </a:solidFill>
              </a:rPr>
              <a:t>words or phrases that summarize the theme and location of the data set, together with the name of any formal list of keywords (thesaurus)</a:t>
            </a:r>
          </a:p>
          <a:p>
            <a:pPr lvl="1">
              <a:buFontTx/>
              <a:buNone/>
            </a:pPr>
            <a:r>
              <a:rPr lang="en-US" altLang="en-US" b="1" i="1" smtClean="0"/>
              <a:t>Too general:</a:t>
            </a:r>
            <a:r>
              <a:rPr lang="en-US" altLang="en-US" sz="1200" b="1" i="1" smtClean="0"/>
              <a:t>	</a:t>
            </a:r>
            <a:r>
              <a:rPr lang="en-US" altLang="en-US" sz="2400" i="1" smtClean="0">
                <a:solidFill>
                  <a:srgbClr val="669900"/>
                </a:solidFill>
              </a:rPr>
              <a:t>GIS, layer, survey</a:t>
            </a:r>
          </a:p>
          <a:p>
            <a:pPr lvl="1">
              <a:buFontTx/>
              <a:buNone/>
            </a:pPr>
            <a:r>
              <a:rPr lang="en-US" altLang="en-US" b="1" i="1" smtClean="0"/>
              <a:t>Just right:</a:t>
            </a:r>
            <a:r>
              <a:rPr lang="en-US" altLang="en-US" b="1" smtClean="0"/>
              <a:t>  </a:t>
            </a:r>
            <a:r>
              <a:rPr lang="en-US" altLang="en-US" sz="2400" i="1" smtClean="0">
                <a:solidFill>
                  <a:srgbClr val="669900"/>
                </a:solidFill>
              </a:rPr>
              <a:t>Feedlot, animal agriculture,hog</a:t>
            </a:r>
            <a:endParaRPr lang="en-US" altLang="en-US" sz="2400" i="1" smtClean="0"/>
          </a:p>
          <a:p>
            <a:pPr>
              <a:lnSpc>
                <a:spcPts val="2500"/>
              </a:lnSpc>
            </a:pPr>
            <a:r>
              <a:rPr lang="en-US" altLang="en-US" sz="2400" smtClean="0"/>
              <a:t>Constraints:</a:t>
            </a:r>
            <a:r>
              <a:rPr lang="en-US" altLang="en-US" sz="2400" b="0" smtClean="0"/>
              <a:t> </a:t>
            </a:r>
            <a:r>
              <a:rPr lang="en-US" altLang="en-US" sz="2400" b="0" smtClean="0">
                <a:solidFill>
                  <a:schemeClr val="accent1"/>
                </a:solidFill>
              </a:rPr>
              <a:t>any restrictions to the access or use of the data set</a:t>
            </a:r>
          </a:p>
          <a:p>
            <a:pPr>
              <a:lnSpc>
                <a:spcPts val="2500"/>
              </a:lnSpc>
              <a:buFont typeface="Wingdings" pitchFamily="2" charset="2"/>
              <a:buNone/>
            </a:pPr>
            <a:r>
              <a:rPr lang="en-US" altLang="en-US" sz="1600" i="1" smtClean="0"/>
              <a:t>      Access:</a:t>
            </a:r>
            <a:r>
              <a:rPr lang="en-US" altLang="en-US" sz="1600" b="0" i="1" smtClean="0"/>
              <a:t>  </a:t>
            </a:r>
            <a:r>
              <a:rPr lang="en-US" altLang="en-US" sz="2400" b="0" i="1" smtClean="0">
                <a:solidFill>
                  <a:srgbClr val="669900"/>
                </a:solidFill>
              </a:rPr>
              <a:t>Due to increased security measures taken after 9/11/01, this data set is no longer available online.</a:t>
            </a:r>
            <a:r>
              <a:rPr lang="en-US" altLang="en-US" sz="2400" b="0" smtClean="0"/>
              <a:t> </a:t>
            </a:r>
            <a:endParaRPr lang="en-US" altLang="en-US" sz="2400" b="0" i="1" smtClean="0">
              <a:solidFill>
                <a:srgbClr val="669900"/>
              </a:solidFill>
            </a:endParaRPr>
          </a:p>
          <a:p>
            <a:pPr>
              <a:lnSpc>
                <a:spcPts val="2500"/>
              </a:lnSpc>
              <a:buFont typeface="Wingdings" pitchFamily="2" charset="2"/>
              <a:buNone/>
            </a:pPr>
            <a:r>
              <a:rPr lang="en-US" altLang="en-US" b="0" i="1" smtClean="0">
                <a:solidFill>
                  <a:srgbClr val="669900"/>
                </a:solidFill>
              </a:rPr>
              <a:t>    </a:t>
            </a:r>
            <a:r>
              <a:rPr lang="en-US" altLang="en-US" sz="1600" i="1" smtClean="0"/>
              <a:t>Use:</a:t>
            </a:r>
            <a:r>
              <a:rPr lang="en-US" altLang="en-US" sz="1600" b="0" smtClean="0"/>
              <a:t>  </a:t>
            </a:r>
            <a:r>
              <a:rPr lang="en-US" altLang="en-US" sz="2400" b="0" smtClean="0">
                <a:solidFill>
                  <a:srgbClr val="669900"/>
                </a:solidFill>
              </a:rPr>
              <a:t>. . .</a:t>
            </a:r>
            <a:r>
              <a:rPr lang="en-US" altLang="en-US" sz="2400" b="0" smtClean="0"/>
              <a:t> </a:t>
            </a:r>
            <a:r>
              <a:rPr lang="en-US" altLang="en-US" sz="2400" b="0" i="1" smtClean="0">
                <a:solidFill>
                  <a:srgbClr val="669900"/>
                </a:solidFill>
              </a:rPr>
              <a:t>right to use these data for any internal purpose</a:t>
            </a:r>
            <a:r>
              <a:rPr lang="en-US" altLang="en-US" b="0" smtClean="0">
                <a:solidFill>
                  <a:srgbClr val="669900"/>
                </a:solidFill>
              </a:rPr>
              <a:t> </a:t>
            </a:r>
          </a:p>
          <a:p>
            <a:endParaRPr lang="en-US" altLang="en-US" b="0" smtClean="0">
              <a:solidFill>
                <a:srgbClr val="669900"/>
              </a:solidFill>
            </a:endParaRPr>
          </a:p>
          <a:p>
            <a:pPr>
              <a:buFont typeface="Wingdings" pitchFamily="2" charset="2"/>
              <a:buNone/>
            </a:pPr>
            <a:endParaRPr lang="en-US" altLang="en-US" b="0" smtClean="0">
              <a:solidFill>
                <a:srgbClr val="66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94484">
                                            <p:txEl>
                                              <p:pRg st="0" end="0"/>
                                            </p:txEl>
                                          </p:spTgt>
                                        </p:tgtEl>
                                        <p:attrNameLst>
                                          <p:attrName>style.visibility</p:attrName>
                                        </p:attrNameLst>
                                      </p:cBhvr>
                                      <p:to>
                                        <p:strVal val="visible"/>
                                      </p:to>
                                    </p:set>
                                    <p:animEffect transition="in" filter="dissolve">
                                      <p:cBhvr>
                                        <p:cTn id="7" dur="500"/>
                                        <p:tgtEl>
                                          <p:spTgt spid="394484">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2000"/>
                                  </p:stCondLst>
                                  <p:childTnLst>
                                    <p:set>
                                      <p:cBhvr>
                                        <p:cTn id="10" dur="1" fill="hold">
                                          <p:stCondLst>
                                            <p:cond delay="0"/>
                                          </p:stCondLst>
                                        </p:cTn>
                                        <p:tgtEl>
                                          <p:spTgt spid="394484">
                                            <p:txEl>
                                              <p:pRg st="1" end="1"/>
                                            </p:txEl>
                                          </p:spTgt>
                                        </p:tgtEl>
                                        <p:attrNameLst>
                                          <p:attrName>style.visibility</p:attrName>
                                        </p:attrNameLst>
                                      </p:cBhvr>
                                      <p:to>
                                        <p:strVal val="visible"/>
                                      </p:to>
                                    </p:set>
                                    <p:animEffect transition="in" filter="dissolve">
                                      <p:cBhvr>
                                        <p:cTn id="11" dur="500"/>
                                        <p:tgtEl>
                                          <p:spTgt spid="394484">
                                            <p:txEl>
                                              <p:pRg st="1" end="1"/>
                                            </p:txEl>
                                          </p:spTgt>
                                        </p:tgtEl>
                                      </p:cBhvr>
                                    </p:animEffect>
                                  </p:childTnLst>
                                </p:cTn>
                              </p:par>
                            </p:childTnLst>
                          </p:cTn>
                        </p:par>
                        <p:par>
                          <p:cTn id="12" fill="hold" nodeType="afterGroup">
                            <p:stCondLst>
                              <p:cond delay="3000"/>
                            </p:stCondLst>
                            <p:childTnLst>
                              <p:par>
                                <p:cTn id="13" presetID="9" presetClass="entr" presetSubtype="0" fill="hold" grpId="0" nodeType="afterEffect">
                                  <p:stCondLst>
                                    <p:cond delay="2000"/>
                                  </p:stCondLst>
                                  <p:childTnLst>
                                    <p:set>
                                      <p:cBhvr>
                                        <p:cTn id="14" dur="1" fill="hold">
                                          <p:stCondLst>
                                            <p:cond delay="0"/>
                                          </p:stCondLst>
                                        </p:cTn>
                                        <p:tgtEl>
                                          <p:spTgt spid="394484">
                                            <p:txEl>
                                              <p:pRg st="2" end="2"/>
                                            </p:txEl>
                                          </p:spTgt>
                                        </p:tgtEl>
                                        <p:attrNameLst>
                                          <p:attrName>style.visibility</p:attrName>
                                        </p:attrNameLst>
                                      </p:cBhvr>
                                      <p:to>
                                        <p:strVal val="visible"/>
                                      </p:to>
                                    </p:set>
                                    <p:animEffect transition="in" filter="dissolve">
                                      <p:cBhvr>
                                        <p:cTn id="15" dur="500"/>
                                        <p:tgtEl>
                                          <p:spTgt spid="394484">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94484">
                                            <p:txEl>
                                              <p:pRg st="3" end="3"/>
                                            </p:txEl>
                                          </p:spTgt>
                                        </p:tgtEl>
                                        <p:attrNameLst>
                                          <p:attrName>style.visibility</p:attrName>
                                        </p:attrNameLst>
                                      </p:cBhvr>
                                      <p:to>
                                        <p:strVal val="visible"/>
                                      </p:to>
                                    </p:set>
                                    <p:animEffect transition="in" filter="dissolve">
                                      <p:cBhvr>
                                        <p:cTn id="20" dur="500"/>
                                        <p:tgtEl>
                                          <p:spTgt spid="394484">
                                            <p:txEl>
                                              <p:pRg st="3" end="3"/>
                                            </p:txEl>
                                          </p:spTgt>
                                        </p:tgtEl>
                                      </p:cBhvr>
                                    </p:animEffect>
                                  </p:childTnLst>
                                </p:cTn>
                              </p:par>
                            </p:childTnLst>
                          </p:cTn>
                        </p:par>
                        <p:par>
                          <p:cTn id="21" fill="hold" nodeType="afterGroup">
                            <p:stCondLst>
                              <p:cond delay="500"/>
                            </p:stCondLst>
                            <p:childTnLst>
                              <p:par>
                                <p:cTn id="22" presetID="9" presetClass="entr" presetSubtype="0" fill="hold" grpId="0" nodeType="afterEffect">
                                  <p:stCondLst>
                                    <p:cond delay="2000"/>
                                  </p:stCondLst>
                                  <p:childTnLst>
                                    <p:set>
                                      <p:cBhvr>
                                        <p:cTn id="23" dur="1" fill="hold">
                                          <p:stCondLst>
                                            <p:cond delay="0"/>
                                          </p:stCondLst>
                                        </p:cTn>
                                        <p:tgtEl>
                                          <p:spTgt spid="394484">
                                            <p:txEl>
                                              <p:pRg st="4" end="4"/>
                                            </p:txEl>
                                          </p:spTgt>
                                        </p:tgtEl>
                                        <p:attrNameLst>
                                          <p:attrName>style.visibility</p:attrName>
                                        </p:attrNameLst>
                                      </p:cBhvr>
                                      <p:to>
                                        <p:strVal val="visible"/>
                                      </p:to>
                                    </p:set>
                                    <p:animEffect transition="in" filter="dissolve">
                                      <p:cBhvr>
                                        <p:cTn id="24" dur="500"/>
                                        <p:tgtEl>
                                          <p:spTgt spid="394484">
                                            <p:txEl>
                                              <p:pRg st="4" end="4"/>
                                            </p:txEl>
                                          </p:spTgt>
                                        </p:tgtEl>
                                      </p:cBhvr>
                                    </p:animEffect>
                                  </p:childTnLst>
                                </p:cTn>
                              </p:par>
                            </p:childTnLst>
                          </p:cTn>
                        </p:par>
                        <p:par>
                          <p:cTn id="25" fill="hold" nodeType="afterGroup">
                            <p:stCondLst>
                              <p:cond delay="3000"/>
                            </p:stCondLst>
                            <p:childTnLst>
                              <p:par>
                                <p:cTn id="26" presetID="9" presetClass="entr" presetSubtype="0" fill="hold" grpId="0" nodeType="afterEffect">
                                  <p:stCondLst>
                                    <p:cond delay="0"/>
                                  </p:stCondLst>
                                  <p:childTnLst>
                                    <p:set>
                                      <p:cBhvr>
                                        <p:cTn id="27" dur="1" fill="hold">
                                          <p:stCondLst>
                                            <p:cond delay="0"/>
                                          </p:stCondLst>
                                        </p:cTn>
                                        <p:tgtEl>
                                          <p:spTgt spid="394484">
                                            <p:txEl>
                                              <p:pRg st="5" end="5"/>
                                            </p:txEl>
                                          </p:spTgt>
                                        </p:tgtEl>
                                        <p:attrNameLst>
                                          <p:attrName>style.visibility</p:attrName>
                                        </p:attrNameLst>
                                      </p:cBhvr>
                                      <p:to>
                                        <p:strVal val="visible"/>
                                      </p:to>
                                    </p:set>
                                    <p:animEffect transition="in" filter="dissolve">
                                      <p:cBhvr>
                                        <p:cTn id="28" dur="500"/>
                                        <p:tgtEl>
                                          <p:spTgt spid="39448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484"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7650" name="Group 2"/>
          <p:cNvGrpSpPr>
            <a:grpSpLocks/>
          </p:cNvGrpSpPr>
          <p:nvPr/>
        </p:nvGrpSpPr>
        <p:grpSpPr bwMode="auto">
          <a:xfrm>
            <a:off x="1335088" y="1001713"/>
            <a:ext cx="1135062" cy="5551487"/>
            <a:chOff x="841" y="631"/>
            <a:chExt cx="715" cy="3497"/>
          </a:xfrm>
        </p:grpSpPr>
        <p:sp>
          <p:nvSpPr>
            <p:cNvPr id="27653" name="Rectangle 3"/>
            <p:cNvSpPr>
              <a:spLocks noChangeArrowheads="1"/>
            </p:cNvSpPr>
            <p:nvPr/>
          </p:nvSpPr>
          <p:spPr bwMode="auto">
            <a:xfrm>
              <a:off x="841" y="1505"/>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654" name="Line 4"/>
            <p:cNvSpPr>
              <a:spLocks noChangeShapeType="1"/>
            </p:cNvSpPr>
            <p:nvPr/>
          </p:nvSpPr>
          <p:spPr bwMode="auto">
            <a:xfrm>
              <a:off x="841" y="150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5" name="Line 5"/>
            <p:cNvSpPr>
              <a:spLocks noChangeShapeType="1"/>
            </p:cNvSpPr>
            <p:nvPr/>
          </p:nvSpPr>
          <p:spPr bwMode="auto">
            <a:xfrm>
              <a:off x="841" y="1505"/>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6" name="Rectangle 6"/>
            <p:cNvSpPr>
              <a:spLocks noChangeArrowheads="1"/>
            </p:cNvSpPr>
            <p:nvPr/>
          </p:nvSpPr>
          <p:spPr bwMode="auto">
            <a:xfrm>
              <a:off x="865" y="1512"/>
              <a:ext cx="667" cy="2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657" name="Rectangle 7"/>
            <p:cNvSpPr>
              <a:spLocks noChangeArrowheads="1"/>
            </p:cNvSpPr>
            <p:nvPr/>
          </p:nvSpPr>
          <p:spPr bwMode="auto">
            <a:xfrm>
              <a:off x="1532" y="1505"/>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658" name="Line 8"/>
            <p:cNvSpPr>
              <a:spLocks noChangeShapeType="1"/>
            </p:cNvSpPr>
            <p:nvPr/>
          </p:nvSpPr>
          <p:spPr bwMode="auto">
            <a:xfrm>
              <a:off x="1532" y="150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9" name="Line 9"/>
            <p:cNvSpPr>
              <a:spLocks noChangeShapeType="1"/>
            </p:cNvSpPr>
            <p:nvPr/>
          </p:nvSpPr>
          <p:spPr bwMode="auto">
            <a:xfrm>
              <a:off x="1532" y="1505"/>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0" name="Rectangle 10"/>
            <p:cNvSpPr>
              <a:spLocks noChangeArrowheads="1"/>
            </p:cNvSpPr>
            <p:nvPr/>
          </p:nvSpPr>
          <p:spPr bwMode="auto">
            <a:xfrm>
              <a:off x="841" y="1532"/>
              <a:ext cx="24" cy="162"/>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661" name="Line 11"/>
            <p:cNvSpPr>
              <a:spLocks noChangeShapeType="1"/>
            </p:cNvSpPr>
            <p:nvPr/>
          </p:nvSpPr>
          <p:spPr bwMode="auto">
            <a:xfrm>
              <a:off x="841" y="1532"/>
              <a:ext cx="1" cy="16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2" name="Rectangle 12"/>
            <p:cNvSpPr>
              <a:spLocks noChangeArrowheads="1"/>
            </p:cNvSpPr>
            <p:nvPr/>
          </p:nvSpPr>
          <p:spPr bwMode="auto">
            <a:xfrm>
              <a:off x="1532" y="1532"/>
              <a:ext cx="24" cy="162"/>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663" name="Line 13"/>
            <p:cNvSpPr>
              <a:spLocks noChangeShapeType="1"/>
            </p:cNvSpPr>
            <p:nvPr/>
          </p:nvSpPr>
          <p:spPr bwMode="auto">
            <a:xfrm>
              <a:off x="1532" y="1532"/>
              <a:ext cx="1" cy="16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4" name="Rectangle 14"/>
            <p:cNvSpPr>
              <a:spLocks noChangeArrowheads="1"/>
            </p:cNvSpPr>
            <p:nvPr/>
          </p:nvSpPr>
          <p:spPr bwMode="auto">
            <a:xfrm>
              <a:off x="865" y="1721"/>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665" name="Rectangle 15"/>
            <p:cNvSpPr>
              <a:spLocks noChangeArrowheads="1"/>
            </p:cNvSpPr>
            <p:nvPr/>
          </p:nvSpPr>
          <p:spPr bwMode="auto">
            <a:xfrm>
              <a:off x="927" y="1723"/>
              <a:ext cx="2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Abstract</a:t>
              </a:r>
              <a:endParaRPr lang="en-US" altLang="en-US"/>
            </a:p>
          </p:txBody>
        </p:sp>
        <p:sp>
          <p:nvSpPr>
            <p:cNvPr id="27666" name="Rectangle 16"/>
            <p:cNvSpPr>
              <a:spLocks noChangeArrowheads="1"/>
            </p:cNvSpPr>
            <p:nvPr/>
          </p:nvSpPr>
          <p:spPr bwMode="auto">
            <a:xfrm>
              <a:off x="865" y="1803"/>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667" name="Rectangle 17"/>
            <p:cNvSpPr>
              <a:spLocks noChangeArrowheads="1"/>
            </p:cNvSpPr>
            <p:nvPr/>
          </p:nvSpPr>
          <p:spPr bwMode="auto">
            <a:xfrm>
              <a:off x="841" y="1694"/>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668" name="Line 18"/>
            <p:cNvSpPr>
              <a:spLocks noChangeShapeType="1"/>
            </p:cNvSpPr>
            <p:nvPr/>
          </p:nvSpPr>
          <p:spPr bwMode="auto">
            <a:xfrm>
              <a:off x="841" y="1694"/>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9" name="Line 19"/>
            <p:cNvSpPr>
              <a:spLocks noChangeShapeType="1"/>
            </p:cNvSpPr>
            <p:nvPr/>
          </p:nvSpPr>
          <p:spPr bwMode="auto">
            <a:xfrm>
              <a:off x="841" y="1694"/>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0" name="Rectangle 20"/>
            <p:cNvSpPr>
              <a:spLocks noChangeArrowheads="1"/>
            </p:cNvSpPr>
            <p:nvPr/>
          </p:nvSpPr>
          <p:spPr bwMode="auto">
            <a:xfrm>
              <a:off x="865" y="1701"/>
              <a:ext cx="667" cy="2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671" name="Rectangle 21"/>
            <p:cNvSpPr>
              <a:spLocks noChangeArrowheads="1"/>
            </p:cNvSpPr>
            <p:nvPr/>
          </p:nvSpPr>
          <p:spPr bwMode="auto">
            <a:xfrm>
              <a:off x="1532" y="1694"/>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672" name="Line 22"/>
            <p:cNvSpPr>
              <a:spLocks noChangeShapeType="1"/>
            </p:cNvSpPr>
            <p:nvPr/>
          </p:nvSpPr>
          <p:spPr bwMode="auto">
            <a:xfrm>
              <a:off x="1532" y="1694"/>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3" name="Line 23"/>
            <p:cNvSpPr>
              <a:spLocks noChangeShapeType="1"/>
            </p:cNvSpPr>
            <p:nvPr/>
          </p:nvSpPr>
          <p:spPr bwMode="auto">
            <a:xfrm>
              <a:off x="1532" y="1694"/>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4" name="Rectangle 24"/>
            <p:cNvSpPr>
              <a:spLocks noChangeArrowheads="1"/>
            </p:cNvSpPr>
            <p:nvPr/>
          </p:nvSpPr>
          <p:spPr bwMode="auto">
            <a:xfrm>
              <a:off x="841" y="1721"/>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675" name="Line 25"/>
            <p:cNvSpPr>
              <a:spLocks noChangeShapeType="1"/>
            </p:cNvSpPr>
            <p:nvPr/>
          </p:nvSpPr>
          <p:spPr bwMode="auto">
            <a:xfrm>
              <a:off x="841" y="1721"/>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6" name="Rectangle 26"/>
            <p:cNvSpPr>
              <a:spLocks noChangeArrowheads="1"/>
            </p:cNvSpPr>
            <p:nvPr/>
          </p:nvSpPr>
          <p:spPr bwMode="auto">
            <a:xfrm>
              <a:off x="1532" y="1721"/>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677" name="Line 27"/>
            <p:cNvSpPr>
              <a:spLocks noChangeShapeType="1"/>
            </p:cNvSpPr>
            <p:nvPr/>
          </p:nvSpPr>
          <p:spPr bwMode="auto">
            <a:xfrm>
              <a:off x="1532" y="1721"/>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8" name="Rectangle 28"/>
            <p:cNvSpPr>
              <a:spLocks noChangeArrowheads="1"/>
            </p:cNvSpPr>
            <p:nvPr/>
          </p:nvSpPr>
          <p:spPr bwMode="auto">
            <a:xfrm>
              <a:off x="865" y="191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679" name="Rectangle 29"/>
            <p:cNvSpPr>
              <a:spLocks noChangeArrowheads="1"/>
            </p:cNvSpPr>
            <p:nvPr/>
          </p:nvSpPr>
          <p:spPr bwMode="auto">
            <a:xfrm>
              <a:off x="925" y="1912"/>
              <a:ext cx="24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Purpose</a:t>
              </a:r>
              <a:endParaRPr lang="en-US" altLang="en-US"/>
            </a:p>
          </p:txBody>
        </p:sp>
        <p:sp>
          <p:nvSpPr>
            <p:cNvPr id="27680" name="Rectangle 30"/>
            <p:cNvSpPr>
              <a:spLocks noChangeArrowheads="1"/>
            </p:cNvSpPr>
            <p:nvPr/>
          </p:nvSpPr>
          <p:spPr bwMode="auto">
            <a:xfrm>
              <a:off x="865" y="1992"/>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681" name="Rectangle 31"/>
            <p:cNvSpPr>
              <a:spLocks noChangeArrowheads="1"/>
            </p:cNvSpPr>
            <p:nvPr/>
          </p:nvSpPr>
          <p:spPr bwMode="auto">
            <a:xfrm>
              <a:off x="865" y="658"/>
              <a:ext cx="667" cy="1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682" name="Rectangle 32"/>
            <p:cNvSpPr>
              <a:spLocks noChangeArrowheads="1"/>
            </p:cNvSpPr>
            <p:nvPr/>
          </p:nvSpPr>
          <p:spPr bwMode="auto">
            <a:xfrm>
              <a:off x="1153" y="658"/>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b="1">
                  <a:solidFill>
                    <a:srgbClr val="FFFFFF"/>
                  </a:solidFill>
                  <a:latin typeface="Arial" charset="0"/>
                </a:rPr>
                <a:t>1</a:t>
              </a:r>
              <a:endParaRPr lang="en-US" altLang="en-US"/>
            </a:p>
          </p:txBody>
        </p:sp>
        <p:sp>
          <p:nvSpPr>
            <p:cNvPr id="27683" name="Rectangle 33"/>
            <p:cNvSpPr>
              <a:spLocks noChangeArrowheads="1"/>
            </p:cNvSpPr>
            <p:nvPr/>
          </p:nvSpPr>
          <p:spPr bwMode="auto">
            <a:xfrm>
              <a:off x="865" y="779"/>
              <a:ext cx="667" cy="1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684" name="Rectangle 34"/>
            <p:cNvSpPr>
              <a:spLocks noChangeArrowheads="1"/>
            </p:cNvSpPr>
            <p:nvPr/>
          </p:nvSpPr>
          <p:spPr bwMode="auto">
            <a:xfrm>
              <a:off x="890" y="786"/>
              <a:ext cx="59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buFont typeface="Wingdings" pitchFamily="2" charset="2"/>
                <a:buNone/>
              </a:pPr>
              <a:r>
                <a:rPr lang="en-US" altLang="en-US" b="1">
                  <a:solidFill>
                    <a:srgbClr val="FFFFFF"/>
                  </a:solidFill>
                  <a:latin typeface="Arial" charset="0"/>
                </a:rPr>
                <a:t>Identification</a:t>
              </a:r>
              <a:endParaRPr lang="en-US" altLang="en-US"/>
            </a:p>
          </p:txBody>
        </p:sp>
        <p:sp>
          <p:nvSpPr>
            <p:cNvPr id="27685" name="Rectangle 35"/>
            <p:cNvSpPr>
              <a:spLocks noChangeArrowheads="1"/>
            </p:cNvSpPr>
            <p:nvPr/>
          </p:nvSpPr>
          <p:spPr bwMode="auto">
            <a:xfrm>
              <a:off x="865" y="901"/>
              <a:ext cx="667" cy="2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686" name="Rectangle 36"/>
            <p:cNvSpPr>
              <a:spLocks noChangeArrowheads="1"/>
            </p:cNvSpPr>
            <p:nvPr/>
          </p:nvSpPr>
          <p:spPr bwMode="auto">
            <a:xfrm>
              <a:off x="841" y="631"/>
              <a:ext cx="24"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687" name="Line 37"/>
            <p:cNvSpPr>
              <a:spLocks noChangeShapeType="1"/>
            </p:cNvSpPr>
            <p:nvPr/>
          </p:nvSpPr>
          <p:spPr bwMode="auto">
            <a:xfrm>
              <a:off x="841" y="63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88" name="Line 38"/>
            <p:cNvSpPr>
              <a:spLocks noChangeShapeType="1"/>
            </p:cNvSpPr>
            <p:nvPr/>
          </p:nvSpPr>
          <p:spPr bwMode="auto">
            <a:xfrm>
              <a:off x="841" y="631"/>
              <a:ext cx="1"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89" name="Rectangle 39"/>
            <p:cNvSpPr>
              <a:spLocks noChangeArrowheads="1"/>
            </p:cNvSpPr>
            <p:nvPr/>
          </p:nvSpPr>
          <p:spPr bwMode="auto">
            <a:xfrm>
              <a:off x="841" y="631"/>
              <a:ext cx="24"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690" name="Line 40"/>
            <p:cNvSpPr>
              <a:spLocks noChangeShapeType="1"/>
            </p:cNvSpPr>
            <p:nvPr/>
          </p:nvSpPr>
          <p:spPr bwMode="auto">
            <a:xfrm>
              <a:off x="841" y="63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91" name="Line 41"/>
            <p:cNvSpPr>
              <a:spLocks noChangeShapeType="1"/>
            </p:cNvSpPr>
            <p:nvPr/>
          </p:nvSpPr>
          <p:spPr bwMode="auto">
            <a:xfrm>
              <a:off x="841" y="631"/>
              <a:ext cx="1"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92" name="Rectangle 42"/>
            <p:cNvSpPr>
              <a:spLocks noChangeArrowheads="1"/>
            </p:cNvSpPr>
            <p:nvPr/>
          </p:nvSpPr>
          <p:spPr bwMode="auto">
            <a:xfrm>
              <a:off x="865" y="631"/>
              <a:ext cx="667"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693" name="Line 43"/>
            <p:cNvSpPr>
              <a:spLocks noChangeShapeType="1"/>
            </p:cNvSpPr>
            <p:nvPr/>
          </p:nvSpPr>
          <p:spPr bwMode="auto">
            <a:xfrm>
              <a:off x="865" y="631"/>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94" name="Rectangle 44"/>
            <p:cNvSpPr>
              <a:spLocks noChangeArrowheads="1"/>
            </p:cNvSpPr>
            <p:nvPr/>
          </p:nvSpPr>
          <p:spPr bwMode="auto">
            <a:xfrm>
              <a:off x="1532" y="631"/>
              <a:ext cx="24"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695" name="Line 45"/>
            <p:cNvSpPr>
              <a:spLocks noChangeShapeType="1"/>
            </p:cNvSpPr>
            <p:nvPr/>
          </p:nvSpPr>
          <p:spPr bwMode="auto">
            <a:xfrm>
              <a:off x="1532" y="63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96" name="Line 46"/>
            <p:cNvSpPr>
              <a:spLocks noChangeShapeType="1"/>
            </p:cNvSpPr>
            <p:nvPr/>
          </p:nvSpPr>
          <p:spPr bwMode="auto">
            <a:xfrm>
              <a:off x="1532" y="631"/>
              <a:ext cx="1"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97" name="Rectangle 47"/>
            <p:cNvSpPr>
              <a:spLocks noChangeArrowheads="1"/>
            </p:cNvSpPr>
            <p:nvPr/>
          </p:nvSpPr>
          <p:spPr bwMode="auto">
            <a:xfrm>
              <a:off x="1532" y="631"/>
              <a:ext cx="24"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698" name="Line 48"/>
            <p:cNvSpPr>
              <a:spLocks noChangeShapeType="1"/>
            </p:cNvSpPr>
            <p:nvPr/>
          </p:nvSpPr>
          <p:spPr bwMode="auto">
            <a:xfrm>
              <a:off x="1532" y="63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99" name="Line 49"/>
            <p:cNvSpPr>
              <a:spLocks noChangeShapeType="1"/>
            </p:cNvSpPr>
            <p:nvPr/>
          </p:nvSpPr>
          <p:spPr bwMode="auto">
            <a:xfrm>
              <a:off x="1532" y="631"/>
              <a:ext cx="1"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00" name="Rectangle 50"/>
            <p:cNvSpPr>
              <a:spLocks noChangeArrowheads="1"/>
            </p:cNvSpPr>
            <p:nvPr/>
          </p:nvSpPr>
          <p:spPr bwMode="auto">
            <a:xfrm>
              <a:off x="841" y="658"/>
              <a:ext cx="24" cy="4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701" name="Line 51"/>
            <p:cNvSpPr>
              <a:spLocks noChangeShapeType="1"/>
            </p:cNvSpPr>
            <p:nvPr/>
          </p:nvSpPr>
          <p:spPr bwMode="auto">
            <a:xfrm>
              <a:off x="841" y="658"/>
              <a:ext cx="1" cy="4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02" name="Rectangle 52"/>
            <p:cNvSpPr>
              <a:spLocks noChangeArrowheads="1"/>
            </p:cNvSpPr>
            <p:nvPr/>
          </p:nvSpPr>
          <p:spPr bwMode="auto">
            <a:xfrm>
              <a:off x="1532" y="658"/>
              <a:ext cx="24" cy="4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703" name="Line 53"/>
            <p:cNvSpPr>
              <a:spLocks noChangeShapeType="1"/>
            </p:cNvSpPr>
            <p:nvPr/>
          </p:nvSpPr>
          <p:spPr bwMode="auto">
            <a:xfrm>
              <a:off x="1532" y="658"/>
              <a:ext cx="1" cy="4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04" name="Rectangle 54"/>
            <p:cNvSpPr>
              <a:spLocks noChangeArrowheads="1"/>
            </p:cNvSpPr>
            <p:nvPr/>
          </p:nvSpPr>
          <p:spPr bwMode="auto">
            <a:xfrm>
              <a:off x="865" y="1172"/>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705" name="Rectangle 55"/>
            <p:cNvSpPr>
              <a:spLocks noChangeArrowheads="1"/>
            </p:cNvSpPr>
            <p:nvPr/>
          </p:nvSpPr>
          <p:spPr bwMode="auto">
            <a:xfrm>
              <a:off x="925" y="1174"/>
              <a:ext cx="28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Originator</a:t>
              </a:r>
              <a:endParaRPr lang="en-US" altLang="en-US"/>
            </a:p>
          </p:txBody>
        </p:sp>
        <p:sp>
          <p:nvSpPr>
            <p:cNvPr id="27706" name="Rectangle 56"/>
            <p:cNvSpPr>
              <a:spLocks noChangeArrowheads="1"/>
            </p:cNvSpPr>
            <p:nvPr/>
          </p:nvSpPr>
          <p:spPr bwMode="auto">
            <a:xfrm>
              <a:off x="865" y="1254"/>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707" name="Rectangle 57"/>
            <p:cNvSpPr>
              <a:spLocks noChangeArrowheads="1"/>
            </p:cNvSpPr>
            <p:nvPr/>
          </p:nvSpPr>
          <p:spPr bwMode="auto">
            <a:xfrm>
              <a:off x="841" y="1146"/>
              <a:ext cx="24"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708" name="Line 58"/>
            <p:cNvSpPr>
              <a:spLocks noChangeShapeType="1"/>
            </p:cNvSpPr>
            <p:nvPr/>
          </p:nvSpPr>
          <p:spPr bwMode="auto">
            <a:xfrm>
              <a:off x="841" y="1146"/>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09" name="Line 59"/>
            <p:cNvSpPr>
              <a:spLocks noChangeShapeType="1"/>
            </p:cNvSpPr>
            <p:nvPr/>
          </p:nvSpPr>
          <p:spPr bwMode="auto">
            <a:xfrm>
              <a:off x="841" y="1146"/>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10" name="Rectangle 60"/>
            <p:cNvSpPr>
              <a:spLocks noChangeArrowheads="1"/>
            </p:cNvSpPr>
            <p:nvPr/>
          </p:nvSpPr>
          <p:spPr bwMode="auto">
            <a:xfrm>
              <a:off x="865" y="1146"/>
              <a:ext cx="667"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711" name="Line 61"/>
            <p:cNvSpPr>
              <a:spLocks noChangeShapeType="1"/>
            </p:cNvSpPr>
            <p:nvPr/>
          </p:nvSpPr>
          <p:spPr bwMode="auto">
            <a:xfrm>
              <a:off x="865" y="1146"/>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12" name="Rectangle 62"/>
            <p:cNvSpPr>
              <a:spLocks noChangeArrowheads="1"/>
            </p:cNvSpPr>
            <p:nvPr/>
          </p:nvSpPr>
          <p:spPr bwMode="auto">
            <a:xfrm>
              <a:off x="1532" y="1146"/>
              <a:ext cx="24"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713" name="Line 63"/>
            <p:cNvSpPr>
              <a:spLocks noChangeShapeType="1"/>
            </p:cNvSpPr>
            <p:nvPr/>
          </p:nvSpPr>
          <p:spPr bwMode="auto">
            <a:xfrm>
              <a:off x="1532" y="1146"/>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14" name="Line 64"/>
            <p:cNvSpPr>
              <a:spLocks noChangeShapeType="1"/>
            </p:cNvSpPr>
            <p:nvPr/>
          </p:nvSpPr>
          <p:spPr bwMode="auto">
            <a:xfrm>
              <a:off x="1532" y="1146"/>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15" name="Rectangle 65"/>
            <p:cNvSpPr>
              <a:spLocks noChangeArrowheads="1"/>
            </p:cNvSpPr>
            <p:nvPr/>
          </p:nvSpPr>
          <p:spPr bwMode="auto">
            <a:xfrm>
              <a:off x="841" y="1172"/>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716" name="Line 66"/>
            <p:cNvSpPr>
              <a:spLocks noChangeShapeType="1"/>
            </p:cNvSpPr>
            <p:nvPr/>
          </p:nvSpPr>
          <p:spPr bwMode="auto">
            <a:xfrm>
              <a:off x="841" y="1172"/>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17" name="Rectangle 67"/>
            <p:cNvSpPr>
              <a:spLocks noChangeArrowheads="1"/>
            </p:cNvSpPr>
            <p:nvPr/>
          </p:nvSpPr>
          <p:spPr bwMode="auto">
            <a:xfrm>
              <a:off x="1532" y="1172"/>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718" name="Line 68"/>
            <p:cNvSpPr>
              <a:spLocks noChangeShapeType="1"/>
            </p:cNvSpPr>
            <p:nvPr/>
          </p:nvSpPr>
          <p:spPr bwMode="auto">
            <a:xfrm>
              <a:off x="1532" y="1172"/>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19" name="Rectangle 69"/>
            <p:cNvSpPr>
              <a:spLocks noChangeArrowheads="1"/>
            </p:cNvSpPr>
            <p:nvPr/>
          </p:nvSpPr>
          <p:spPr bwMode="auto">
            <a:xfrm>
              <a:off x="865" y="1343"/>
              <a:ext cx="667" cy="8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720" name="Rectangle 70"/>
            <p:cNvSpPr>
              <a:spLocks noChangeArrowheads="1"/>
            </p:cNvSpPr>
            <p:nvPr/>
          </p:nvSpPr>
          <p:spPr bwMode="auto">
            <a:xfrm>
              <a:off x="927" y="1344"/>
              <a:ext cx="12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Title</a:t>
              </a:r>
              <a:endParaRPr lang="en-US" altLang="en-US"/>
            </a:p>
          </p:txBody>
        </p:sp>
        <p:sp>
          <p:nvSpPr>
            <p:cNvPr id="27721" name="Rectangle 71"/>
            <p:cNvSpPr>
              <a:spLocks noChangeArrowheads="1"/>
            </p:cNvSpPr>
            <p:nvPr/>
          </p:nvSpPr>
          <p:spPr bwMode="auto">
            <a:xfrm>
              <a:off x="865" y="1423"/>
              <a:ext cx="667" cy="8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722" name="Line 72"/>
            <p:cNvSpPr>
              <a:spLocks noChangeShapeType="1"/>
            </p:cNvSpPr>
            <p:nvPr/>
          </p:nvSpPr>
          <p:spPr bwMode="auto">
            <a:xfrm>
              <a:off x="841" y="1336"/>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23" name="Line 73"/>
            <p:cNvSpPr>
              <a:spLocks noChangeShapeType="1"/>
            </p:cNvSpPr>
            <p:nvPr/>
          </p:nvSpPr>
          <p:spPr bwMode="auto">
            <a:xfrm>
              <a:off x="1532" y="1336"/>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24" name="Rectangle 74"/>
            <p:cNvSpPr>
              <a:spLocks noChangeArrowheads="1"/>
            </p:cNvSpPr>
            <p:nvPr/>
          </p:nvSpPr>
          <p:spPr bwMode="auto">
            <a:xfrm>
              <a:off x="841" y="1343"/>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725" name="Line 75"/>
            <p:cNvSpPr>
              <a:spLocks noChangeShapeType="1"/>
            </p:cNvSpPr>
            <p:nvPr/>
          </p:nvSpPr>
          <p:spPr bwMode="auto">
            <a:xfrm>
              <a:off x="841" y="1343"/>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26" name="Rectangle 76"/>
            <p:cNvSpPr>
              <a:spLocks noChangeArrowheads="1"/>
            </p:cNvSpPr>
            <p:nvPr/>
          </p:nvSpPr>
          <p:spPr bwMode="auto">
            <a:xfrm>
              <a:off x="1532" y="1343"/>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727" name="Line 77"/>
            <p:cNvSpPr>
              <a:spLocks noChangeShapeType="1"/>
            </p:cNvSpPr>
            <p:nvPr/>
          </p:nvSpPr>
          <p:spPr bwMode="auto">
            <a:xfrm>
              <a:off x="1532" y="1343"/>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28" name="Rectangle 78"/>
            <p:cNvSpPr>
              <a:spLocks noChangeArrowheads="1"/>
            </p:cNvSpPr>
            <p:nvPr/>
          </p:nvSpPr>
          <p:spPr bwMode="auto">
            <a:xfrm>
              <a:off x="865" y="1532"/>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729" name="Rectangle 79"/>
            <p:cNvSpPr>
              <a:spLocks noChangeArrowheads="1"/>
            </p:cNvSpPr>
            <p:nvPr/>
          </p:nvSpPr>
          <p:spPr bwMode="auto">
            <a:xfrm>
              <a:off x="925" y="1534"/>
              <a:ext cx="53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Identifier (optional)</a:t>
              </a:r>
              <a:endParaRPr lang="en-US" altLang="en-US"/>
            </a:p>
          </p:txBody>
        </p:sp>
        <p:sp>
          <p:nvSpPr>
            <p:cNvPr id="27730" name="Rectangle 80"/>
            <p:cNvSpPr>
              <a:spLocks noChangeArrowheads="1"/>
            </p:cNvSpPr>
            <p:nvPr/>
          </p:nvSpPr>
          <p:spPr bwMode="auto">
            <a:xfrm>
              <a:off x="865" y="1614"/>
              <a:ext cx="667" cy="8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731" name="Rectangle 81"/>
            <p:cNvSpPr>
              <a:spLocks noChangeArrowheads="1"/>
            </p:cNvSpPr>
            <p:nvPr/>
          </p:nvSpPr>
          <p:spPr bwMode="auto">
            <a:xfrm>
              <a:off x="841" y="1885"/>
              <a:ext cx="24" cy="2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732" name="Line 82"/>
            <p:cNvSpPr>
              <a:spLocks noChangeShapeType="1"/>
            </p:cNvSpPr>
            <p:nvPr/>
          </p:nvSpPr>
          <p:spPr bwMode="auto">
            <a:xfrm>
              <a:off x="841" y="188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33" name="Line 83"/>
            <p:cNvSpPr>
              <a:spLocks noChangeShapeType="1"/>
            </p:cNvSpPr>
            <p:nvPr/>
          </p:nvSpPr>
          <p:spPr bwMode="auto">
            <a:xfrm>
              <a:off x="841" y="1885"/>
              <a:ext cx="1" cy="26"/>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34" name="Rectangle 84"/>
            <p:cNvSpPr>
              <a:spLocks noChangeArrowheads="1"/>
            </p:cNvSpPr>
            <p:nvPr/>
          </p:nvSpPr>
          <p:spPr bwMode="auto">
            <a:xfrm>
              <a:off x="865" y="1890"/>
              <a:ext cx="667" cy="2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735" name="Rectangle 85"/>
            <p:cNvSpPr>
              <a:spLocks noChangeArrowheads="1"/>
            </p:cNvSpPr>
            <p:nvPr/>
          </p:nvSpPr>
          <p:spPr bwMode="auto">
            <a:xfrm>
              <a:off x="1532" y="1885"/>
              <a:ext cx="24" cy="2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736" name="Line 86"/>
            <p:cNvSpPr>
              <a:spLocks noChangeShapeType="1"/>
            </p:cNvSpPr>
            <p:nvPr/>
          </p:nvSpPr>
          <p:spPr bwMode="auto">
            <a:xfrm>
              <a:off x="1532" y="188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37" name="Line 87"/>
            <p:cNvSpPr>
              <a:spLocks noChangeShapeType="1"/>
            </p:cNvSpPr>
            <p:nvPr/>
          </p:nvSpPr>
          <p:spPr bwMode="auto">
            <a:xfrm>
              <a:off x="1532" y="1885"/>
              <a:ext cx="1" cy="26"/>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38" name="Rectangle 88"/>
            <p:cNvSpPr>
              <a:spLocks noChangeArrowheads="1"/>
            </p:cNvSpPr>
            <p:nvPr/>
          </p:nvSpPr>
          <p:spPr bwMode="auto">
            <a:xfrm>
              <a:off x="841" y="1911"/>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739" name="Line 89"/>
            <p:cNvSpPr>
              <a:spLocks noChangeShapeType="1"/>
            </p:cNvSpPr>
            <p:nvPr/>
          </p:nvSpPr>
          <p:spPr bwMode="auto">
            <a:xfrm>
              <a:off x="841" y="1911"/>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40" name="Rectangle 90"/>
            <p:cNvSpPr>
              <a:spLocks noChangeArrowheads="1"/>
            </p:cNvSpPr>
            <p:nvPr/>
          </p:nvSpPr>
          <p:spPr bwMode="auto">
            <a:xfrm>
              <a:off x="1532" y="1911"/>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741" name="Line 91"/>
            <p:cNvSpPr>
              <a:spLocks noChangeShapeType="1"/>
            </p:cNvSpPr>
            <p:nvPr/>
          </p:nvSpPr>
          <p:spPr bwMode="auto">
            <a:xfrm>
              <a:off x="1532" y="1911"/>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42" name="Rectangle 92"/>
            <p:cNvSpPr>
              <a:spLocks noChangeArrowheads="1"/>
            </p:cNvSpPr>
            <p:nvPr/>
          </p:nvSpPr>
          <p:spPr bwMode="auto">
            <a:xfrm>
              <a:off x="865" y="2080"/>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743" name="Rectangle 93"/>
            <p:cNvSpPr>
              <a:spLocks noChangeArrowheads="1"/>
            </p:cNvSpPr>
            <p:nvPr/>
          </p:nvSpPr>
          <p:spPr bwMode="auto">
            <a:xfrm>
              <a:off x="924" y="2082"/>
              <a:ext cx="38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Content Date</a:t>
              </a:r>
              <a:endParaRPr lang="en-US" altLang="en-US"/>
            </a:p>
          </p:txBody>
        </p:sp>
        <p:sp>
          <p:nvSpPr>
            <p:cNvPr id="27744" name="Rectangle 94"/>
            <p:cNvSpPr>
              <a:spLocks noChangeArrowheads="1"/>
            </p:cNvSpPr>
            <p:nvPr/>
          </p:nvSpPr>
          <p:spPr bwMode="auto">
            <a:xfrm>
              <a:off x="865" y="216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745" name="Line 95"/>
            <p:cNvSpPr>
              <a:spLocks noChangeShapeType="1"/>
            </p:cNvSpPr>
            <p:nvPr/>
          </p:nvSpPr>
          <p:spPr bwMode="auto">
            <a:xfrm>
              <a:off x="841" y="2074"/>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46" name="Line 96"/>
            <p:cNvSpPr>
              <a:spLocks noChangeShapeType="1"/>
            </p:cNvSpPr>
            <p:nvPr/>
          </p:nvSpPr>
          <p:spPr bwMode="auto">
            <a:xfrm>
              <a:off x="1532" y="2074"/>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47" name="Rectangle 97"/>
            <p:cNvSpPr>
              <a:spLocks noChangeArrowheads="1"/>
            </p:cNvSpPr>
            <p:nvPr/>
          </p:nvSpPr>
          <p:spPr bwMode="auto">
            <a:xfrm>
              <a:off x="841" y="2080"/>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748" name="Line 98"/>
            <p:cNvSpPr>
              <a:spLocks noChangeShapeType="1"/>
            </p:cNvSpPr>
            <p:nvPr/>
          </p:nvSpPr>
          <p:spPr bwMode="auto">
            <a:xfrm>
              <a:off x="841" y="2080"/>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49" name="Rectangle 99"/>
            <p:cNvSpPr>
              <a:spLocks noChangeArrowheads="1"/>
            </p:cNvSpPr>
            <p:nvPr/>
          </p:nvSpPr>
          <p:spPr bwMode="auto">
            <a:xfrm>
              <a:off x="1532" y="2080"/>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750" name="Line 100"/>
            <p:cNvSpPr>
              <a:spLocks noChangeShapeType="1"/>
            </p:cNvSpPr>
            <p:nvPr/>
          </p:nvSpPr>
          <p:spPr bwMode="auto">
            <a:xfrm>
              <a:off x="1532" y="2080"/>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51" name="Rectangle 101"/>
            <p:cNvSpPr>
              <a:spLocks noChangeArrowheads="1"/>
            </p:cNvSpPr>
            <p:nvPr/>
          </p:nvSpPr>
          <p:spPr bwMode="auto">
            <a:xfrm>
              <a:off x="865" y="2270"/>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752" name="Rectangle 102"/>
            <p:cNvSpPr>
              <a:spLocks noChangeArrowheads="1"/>
            </p:cNvSpPr>
            <p:nvPr/>
          </p:nvSpPr>
          <p:spPr bwMode="auto">
            <a:xfrm>
              <a:off x="925" y="2271"/>
              <a:ext cx="35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Currentness</a:t>
              </a:r>
              <a:endParaRPr lang="en-US" altLang="en-US"/>
            </a:p>
          </p:txBody>
        </p:sp>
        <p:sp>
          <p:nvSpPr>
            <p:cNvPr id="27753" name="Rectangle 103"/>
            <p:cNvSpPr>
              <a:spLocks noChangeArrowheads="1"/>
            </p:cNvSpPr>
            <p:nvPr/>
          </p:nvSpPr>
          <p:spPr bwMode="auto">
            <a:xfrm>
              <a:off x="865" y="2351"/>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754" name="Rectangle 104"/>
            <p:cNvSpPr>
              <a:spLocks noChangeArrowheads="1"/>
            </p:cNvSpPr>
            <p:nvPr/>
          </p:nvSpPr>
          <p:spPr bwMode="auto">
            <a:xfrm>
              <a:off x="841" y="2243"/>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755" name="Line 105"/>
            <p:cNvSpPr>
              <a:spLocks noChangeShapeType="1"/>
            </p:cNvSpPr>
            <p:nvPr/>
          </p:nvSpPr>
          <p:spPr bwMode="auto">
            <a:xfrm>
              <a:off x="841" y="224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56" name="Line 106"/>
            <p:cNvSpPr>
              <a:spLocks noChangeShapeType="1"/>
            </p:cNvSpPr>
            <p:nvPr/>
          </p:nvSpPr>
          <p:spPr bwMode="auto">
            <a:xfrm>
              <a:off x="841" y="2243"/>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57" name="Rectangle 107"/>
            <p:cNvSpPr>
              <a:spLocks noChangeArrowheads="1"/>
            </p:cNvSpPr>
            <p:nvPr/>
          </p:nvSpPr>
          <p:spPr bwMode="auto">
            <a:xfrm>
              <a:off x="865" y="2250"/>
              <a:ext cx="667" cy="2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758" name="Rectangle 108"/>
            <p:cNvSpPr>
              <a:spLocks noChangeArrowheads="1"/>
            </p:cNvSpPr>
            <p:nvPr/>
          </p:nvSpPr>
          <p:spPr bwMode="auto">
            <a:xfrm>
              <a:off x="1532" y="2243"/>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759" name="Line 109"/>
            <p:cNvSpPr>
              <a:spLocks noChangeShapeType="1"/>
            </p:cNvSpPr>
            <p:nvPr/>
          </p:nvSpPr>
          <p:spPr bwMode="auto">
            <a:xfrm>
              <a:off x="1532" y="224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60" name="Line 110"/>
            <p:cNvSpPr>
              <a:spLocks noChangeShapeType="1"/>
            </p:cNvSpPr>
            <p:nvPr/>
          </p:nvSpPr>
          <p:spPr bwMode="auto">
            <a:xfrm>
              <a:off x="1532" y="2243"/>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61" name="Rectangle 111"/>
            <p:cNvSpPr>
              <a:spLocks noChangeArrowheads="1"/>
            </p:cNvSpPr>
            <p:nvPr/>
          </p:nvSpPr>
          <p:spPr bwMode="auto">
            <a:xfrm>
              <a:off x="841" y="2270"/>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762" name="Line 112"/>
            <p:cNvSpPr>
              <a:spLocks noChangeShapeType="1"/>
            </p:cNvSpPr>
            <p:nvPr/>
          </p:nvSpPr>
          <p:spPr bwMode="auto">
            <a:xfrm>
              <a:off x="841" y="2270"/>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63" name="Rectangle 113"/>
            <p:cNvSpPr>
              <a:spLocks noChangeArrowheads="1"/>
            </p:cNvSpPr>
            <p:nvPr/>
          </p:nvSpPr>
          <p:spPr bwMode="auto">
            <a:xfrm>
              <a:off x="1532" y="2270"/>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764" name="Line 114"/>
            <p:cNvSpPr>
              <a:spLocks noChangeShapeType="1"/>
            </p:cNvSpPr>
            <p:nvPr/>
          </p:nvSpPr>
          <p:spPr bwMode="auto">
            <a:xfrm>
              <a:off x="1532" y="2270"/>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65" name="Rectangle 115"/>
            <p:cNvSpPr>
              <a:spLocks noChangeArrowheads="1"/>
            </p:cNvSpPr>
            <p:nvPr/>
          </p:nvSpPr>
          <p:spPr bwMode="auto">
            <a:xfrm>
              <a:off x="865" y="243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766" name="Rectangle 116"/>
            <p:cNvSpPr>
              <a:spLocks noChangeArrowheads="1"/>
            </p:cNvSpPr>
            <p:nvPr/>
          </p:nvSpPr>
          <p:spPr bwMode="auto">
            <a:xfrm>
              <a:off x="926" y="2441"/>
              <a:ext cx="25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Progress</a:t>
              </a:r>
              <a:endParaRPr lang="en-US" altLang="en-US"/>
            </a:p>
          </p:txBody>
        </p:sp>
        <p:sp>
          <p:nvSpPr>
            <p:cNvPr id="27767" name="Rectangle 117"/>
            <p:cNvSpPr>
              <a:spLocks noChangeArrowheads="1"/>
            </p:cNvSpPr>
            <p:nvPr/>
          </p:nvSpPr>
          <p:spPr bwMode="auto">
            <a:xfrm>
              <a:off x="865" y="252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768" name="Rectangle 118"/>
            <p:cNvSpPr>
              <a:spLocks noChangeArrowheads="1"/>
            </p:cNvSpPr>
            <p:nvPr/>
          </p:nvSpPr>
          <p:spPr bwMode="auto">
            <a:xfrm>
              <a:off x="841" y="2439"/>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769" name="Line 119"/>
            <p:cNvSpPr>
              <a:spLocks noChangeShapeType="1"/>
            </p:cNvSpPr>
            <p:nvPr/>
          </p:nvSpPr>
          <p:spPr bwMode="auto">
            <a:xfrm>
              <a:off x="841" y="2439"/>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70" name="Rectangle 120"/>
            <p:cNvSpPr>
              <a:spLocks noChangeArrowheads="1"/>
            </p:cNvSpPr>
            <p:nvPr/>
          </p:nvSpPr>
          <p:spPr bwMode="auto">
            <a:xfrm>
              <a:off x="1532" y="2439"/>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771" name="Line 121"/>
            <p:cNvSpPr>
              <a:spLocks noChangeShapeType="1"/>
            </p:cNvSpPr>
            <p:nvPr/>
          </p:nvSpPr>
          <p:spPr bwMode="auto">
            <a:xfrm>
              <a:off x="1532" y="2439"/>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72" name="Rectangle 122"/>
            <p:cNvSpPr>
              <a:spLocks noChangeArrowheads="1"/>
            </p:cNvSpPr>
            <p:nvPr/>
          </p:nvSpPr>
          <p:spPr bwMode="auto">
            <a:xfrm>
              <a:off x="865" y="2630"/>
              <a:ext cx="667" cy="8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773" name="Rectangle 123"/>
            <p:cNvSpPr>
              <a:spLocks noChangeArrowheads="1"/>
            </p:cNvSpPr>
            <p:nvPr/>
          </p:nvSpPr>
          <p:spPr bwMode="auto">
            <a:xfrm>
              <a:off x="922" y="2631"/>
              <a:ext cx="49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Maintenance and</a:t>
              </a:r>
              <a:endParaRPr lang="en-US" altLang="en-US"/>
            </a:p>
          </p:txBody>
        </p:sp>
        <p:sp>
          <p:nvSpPr>
            <p:cNvPr id="27774" name="Rectangle 124"/>
            <p:cNvSpPr>
              <a:spLocks noChangeArrowheads="1"/>
            </p:cNvSpPr>
            <p:nvPr/>
          </p:nvSpPr>
          <p:spPr bwMode="auto">
            <a:xfrm>
              <a:off x="865" y="2710"/>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775" name="Rectangle 125"/>
            <p:cNvSpPr>
              <a:spLocks noChangeArrowheads="1"/>
            </p:cNvSpPr>
            <p:nvPr/>
          </p:nvSpPr>
          <p:spPr bwMode="auto">
            <a:xfrm>
              <a:off x="923" y="2713"/>
              <a:ext cx="53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Update Frequency</a:t>
              </a:r>
              <a:endParaRPr lang="en-US" altLang="en-US"/>
            </a:p>
          </p:txBody>
        </p:sp>
        <p:sp>
          <p:nvSpPr>
            <p:cNvPr id="27776" name="Rectangle 126"/>
            <p:cNvSpPr>
              <a:spLocks noChangeArrowheads="1"/>
            </p:cNvSpPr>
            <p:nvPr/>
          </p:nvSpPr>
          <p:spPr bwMode="auto">
            <a:xfrm>
              <a:off x="841" y="2603"/>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777" name="Line 127"/>
            <p:cNvSpPr>
              <a:spLocks noChangeShapeType="1"/>
            </p:cNvSpPr>
            <p:nvPr/>
          </p:nvSpPr>
          <p:spPr bwMode="auto">
            <a:xfrm>
              <a:off x="841" y="260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78" name="Line 128"/>
            <p:cNvSpPr>
              <a:spLocks noChangeShapeType="1"/>
            </p:cNvSpPr>
            <p:nvPr/>
          </p:nvSpPr>
          <p:spPr bwMode="auto">
            <a:xfrm>
              <a:off x="841" y="2603"/>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79" name="Rectangle 129"/>
            <p:cNvSpPr>
              <a:spLocks noChangeArrowheads="1"/>
            </p:cNvSpPr>
            <p:nvPr/>
          </p:nvSpPr>
          <p:spPr bwMode="auto">
            <a:xfrm>
              <a:off x="865" y="2610"/>
              <a:ext cx="667" cy="2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780" name="Rectangle 130"/>
            <p:cNvSpPr>
              <a:spLocks noChangeArrowheads="1"/>
            </p:cNvSpPr>
            <p:nvPr/>
          </p:nvSpPr>
          <p:spPr bwMode="auto">
            <a:xfrm>
              <a:off x="1532" y="2603"/>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781" name="Line 131"/>
            <p:cNvSpPr>
              <a:spLocks noChangeShapeType="1"/>
            </p:cNvSpPr>
            <p:nvPr/>
          </p:nvSpPr>
          <p:spPr bwMode="auto">
            <a:xfrm>
              <a:off x="1532" y="260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82" name="Line 132"/>
            <p:cNvSpPr>
              <a:spLocks noChangeShapeType="1"/>
            </p:cNvSpPr>
            <p:nvPr/>
          </p:nvSpPr>
          <p:spPr bwMode="auto">
            <a:xfrm>
              <a:off x="1532" y="2603"/>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83" name="Rectangle 133"/>
            <p:cNvSpPr>
              <a:spLocks noChangeArrowheads="1"/>
            </p:cNvSpPr>
            <p:nvPr/>
          </p:nvSpPr>
          <p:spPr bwMode="auto">
            <a:xfrm>
              <a:off x="841" y="2630"/>
              <a:ext cx="24" cy="162"/>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784" name="Line 134"/>
            <p:cNvSpPr>
              <a:spLocks noChangeShapeType="1"/>
            </p:cNvSpPr>
            <p:nvPr/>
          </p:nvSpPr>
          <p:spPr bwMode="auto">
            <a:xfrm>
              <a:off x="841" y="2630"/>
              <a:ext cx="1" cy="16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85" name="Rectangle 135"/>
            <p:cNvSpPr>
              <a:spLocks noChangeArrowheads="1"/>
            </p:cNvSpPr>
            <p:nvPr/>
          </p:nvSpPr>
          <p:spPr bwMode="auto">
            <a:xfrm>
              <a:off x="1532" y="2630"/>
              <a:ext cx="24" cy="162"/>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786" name="Line 136"/>
            <p:cNvSpPr>
              <a:spLocks noChangeShapeType="1"/>
            </p:cNvSpPr>
            <p:nvPr/>
          </p:nvSpPr>
          <p:spPr bwMode="auto">
            <a:xfrm>
              <a:off x="1532" y="2630"/>
              <a:ext cx="1" cy="16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87" name="Rectangle 137"/>
            <p:cNvSpPr>
              <a:spLocks noChangeArrowheads="1"/>
            </p:cNvSpPr>
            <p:nvPr/>
          </p:nvSpPr>
          <p:spPr bwMode="auto">
            <a:xfrm>
              <a:off x="865" y="279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788" name="Rectangle 138"/>
            <p:cNvSpPr>
              <a:spLocks noChangeArrowheads="1"/>
            </p:cNvSpPr>
            <p:nvPr/>
          </p:nvSpPr>
          <p:spPr bwMode="auto">
            <a:xfrm>
              <a:off x="924" y="2801"/>
              <a:ext cx="39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Spatial Extent</a:t>
              </a:r>
              <a:endParaRPr lang="en-US" altLang="en-US"/>
            </a:p>
          </p:txBody>
        </p:sp>
        <p:sp>
          <p:nvSpPr>
            <p:cNvPr id="27789" name="Rectangle 139"/>
            <p:cNvSpPr>
              <a:spLocks noChangeArrowheads="1"/>
            </p:cNvSpPr>
            <p:nvPr/>
          </p:nvSpPr>
          <p:spPr bwMode="auto">
            <a:xfrm>
              <a:off x="865" y="288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790" name="Rectangle 140"/>
            <p:cNvSpPr>
              <a:spLocks noChangeArrowheads="1"/>
            </p:cNvSpPr>
            <p:nvPr/>
          </p:nvSpPr>
          <p:spPr bwMode="auto">
            <a:xfrm>
              <a:off x="926" y="2882"/>
              <a:ext cx="32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Description</a:t>
              </a:r>
              <a:endParaRPr lang="en-US" altLang="en-US"/>
            </a:p>
          </p:txBody>
        </p:sp>
        <p:sp>
          <p:nvSpPr>
            <p:cNvPr id="27791" name="Rectangle 141"/>
            <p:cNvSpPr>
              <a:spLocks noChangeArrowheads="1"/>
            </p:cNvSpPr>
            <p:nvPr/>
          </p:nvSpPr>
          <p:spPr bwMode="auto">
            <a:xfrm>
              <a:off x="865" y="2962"/>
              <a:ext cx="667" cy="2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792" name="Rectangle 142"/>
            <p:cNvSpPr>
              <a:spLocks noChangeArrowheads="1"/>
            </p:cNvSpPr>
            <p:nvPr/>
          </p:nvSpPr>
          <p:spPr bwMode="auto">
            <a:xfrm>
              <a:off x="841" y="2792"/>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793" name="Line 143"/>
            <p:cNvSpPr>
              <a:spLocks noChangeShapeType="1"/>
            </p:cNvSpPr>
            <p:nvPr/>
          </p:nvSpPr>
          <p:spPr bwMode="auto">
            <a:xfrm>
              <a:off x="841" y="27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94" name="Rectangle 144"/>
            <p:cNvSpPr>
              <a:spLocks noChangeArrowheads="1"/>
            </p:cNvSpPr>
            <p:nvPr/>
          </p:nvSpPr>
          <p:spPr bwMode="auto">
            <a:xfrm>
              <a:off x="1532" y="2792"/>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795" name="Line 145"/>
            <p:cNvSpPr>
              <a:spLocks noChangeShapeType="1"/>
            </p:cNvSpPr>
            <p:nvPr/>
          </p:nvSpPr>
          <p:spPr bwMode="auto">
            <a:xfrm>
              <a:off x="1532" y="27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96" name="Rectangle 146"/>
            <p:cNvSpPr>
              <a:spLocks noChangeArrowheads="1"/>
            </p:cNvSpPr>
            <p:nvPr/>
          </p:nvSpPr>
          <p:spPr bwMode="auto">
            <a:xfrm>
              <a:off x="841" y="2799"/>
              <a:ext cx="24" cy="18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797" name="Line 147"/>
            <p:cNvSpPr>
              <a:spLocks noChangeShapeType="1"/>
            </p:cNvSpPr>
            <p:nvPr/>
          </p:nvSpPr>
          <p:spPr bwMode="auto">
            <a:xfrm>
              <a:off x="841" y="2799"/>
              <a:ext cx="1" cy="18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98" name="Rectangle 148"/>
            <p:cNvSpPr>
              <a:spLocks noChangeArrowheads="1"/>
            </p:cNvSpPr>
            <p:nvPr/>
          </p:nvSpPr>
          <p:spPr bwMode="auto">
            <a:xfrm>
              <a:off x="1532" y="2799"/>
              <a:ext cx="24" cy="18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799" name="Line 149"/>
            <p:cNvSpPr>
              <a:spLocks noChangeShapeType="1"/>
            </p:cNvSpPr>
            <p:nvPr/>
          </p:nvSpPr>
          <p:spPr bwMode="auto">
            <a:xfrm>
              <a:off x="1532" y="2799"/>
              <a:ext cx="1" cy="18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00" name="Rectangle 150"/>
            <p:cNvSpPr>
              <a:spLocks noChangeArrowheads="1"/>
            </p:cNvSpPr>
            <p:nvPr/>
          </p:nvSpPr>
          <p:spPr bwMode="auto">
            <a:xfrm>
              <a:off x="865" y="2988"/>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801" name="Rectangle 151"/>
            <p:cNvSpPr>
              <a:spLocks noChangeArrowheads="1"/>
            </p:cNvSpPr>
            <p:nvPr/>
          </p:nvSpPr>
          <p:spPr bwMode="auto">
            <a:xfrm>
              <a:off x="924" y="2989"/>
              <a:ext cx="27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Bounding</a:t>
              </a:r>
              <a:endParaRPr lang="en-US" altLang="en-US"/>
            </a:p>
          </p:txBody>
        </p:sp>
        <p:sp>
          <p:nvSpPr>
            <p:cNvPr id="27802" name="Rectangle 152"/>
            <p:cNvSpPr>
              <a:spLocks noChangeArrowheads="1"/>
            </p:cNvSpPr>
            <p:nvPr/>
          </p:nvSpPr>
          <p:spPr bwMode="auto">
            <a:xfrm>
              <a:off x="865" y="306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803" name="Rectangle 153"/>
            <p:cNvSpPr>
              <a:spLocks noChangeArrowheads="1"/>
            </p:cNvSpPr>
            <p:nvPr/>
          </p:nvSpPr>
          <p:spPr bwMode="auto">
            <a:xfrm>
              <a:off x="924" y="3071"/>
              <a:ext cx="34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Coordinates</a:t>
              </a:r>
              <a:endParaRPr lang="en-US" altLang="en-US"/>
            </a:p>
          </p:txBody>
        </p:sp>
        <p:sp>
          <p:nvSpPr>
            <p:cNvPr id="27804" name="Rectangle 154"/>
            <p:cNvSpPr>
              <a:spLocks noChangeArrowheads="1"/>
            </p:cNvSpPr>
            <p:nvPr/>
          </p:nvSpPr>
          <p:spPr bwMode="auto">
            <a:xfrm>
              <a:off x="865" y="3151"/>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805" name="Rectangle 155"/>
            <p:cNvSpPr>
              <a:spLocks noChangeArrowheads="1"/>
            </p:cNvSpPr>
            <p:nvPr/>
          </p:nvSpPr>
          <p:spPr bwMode="auto">
            <a:xfrm>
              <a:off x="841" y="2983"/>
              <a:ext cx="24" cy="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806" name="Line 156"/>
            <p:cNvSpPr>
              <a:spLocks noChangeShapeType="1"/>
            </p:cNvSpPr>
            <p:nvPr/>
          </p:nvSpPr>
          <p:spPr bwMode="auto">
            <a:xfrm>
              <a:off x="841" y="298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07" name="Rectangle 157"/>
            <p:cNvSpPr>
              <a:spLocks noChangeArrowheads="1"/>
            </p:cNvSpPr>
            <p:nvPr/>
          </p:nvSpPr>
          <p:spPr bwMode="auto">
            <a:xfrm>
              <a:off x="1532" y="2983"/>
              <a:ext cx="24" cy="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808" name="Line 158"/>
            <p:cNvSpPr>
              <a:spLocks noChangeShapeType="1"/>
            </p:cNvSpPr>
            <p:nvPr/>
          </p:nvSpPr>
          <p:spPr bwMode="auto">
            <a:xfrm>
              <a:off x="1532" y="298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09" name="Rectangle 159"/>
            <p:cNvSpPr>
              <a:spLocks noChangeArrowheads="1"/>
            </p:cNvSpPr>
            <p:nvPr/>
          </p:nvSpPr>
          <p:spPr bwMode="auto">
            <a:xfrm>
              <a:off x="841" y="2988"/>
              <a:ext cx="24" cy="24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810" name="Line 160"/>
            <p:cNvSpPr>
              <a:spLocks noChangeShapeType="1"/>
            </p:cNvSpPr>
            <p:nvPr/>
          </p:nvSpPr>
          <p:spPr bwMode="auto">
            <a:xfrm>
              <a:off x="841" y="2988"/>
              <a:ext cx="1" cy="245"/>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11" name="Rectangle 161"/>
            <p:cNvSpPr>
              <a:spLocks noChangeArrowheads="1"/>
            </p:cNvSpPr>
            <p:nvPr/>
          </p:nvSpPr>
          <p:spPr bwMode="auto">
            <a:xfrm>
              <a:off x="1532" y="2988"/>
              <a:ext cx="24" cy="24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812" name="Line 162"/>
            <p:cNvSpPr>
              <a:spLocks noChangeShapeType="1"/>
            </p:cNvSpPr>
            <p:nvPr/>
          </p:nvSpPr>
          <p:spPr bwMode="auto">
            <a:xfrm>
              <a:off x="1532" y="2988"/>
              <a:ext cx="1" cy="245"/>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13" name="Rectangle 163"/>
            <p:cNvSpPr>
              <a:spLocks noChangeArrowheads="1"/>
            </p:cNvSpPr>
            <p:nvPr/>
          </p:nvSpPr>
          <p:spPr bwMode="auto">
            <a:xfrm>
              <a:off x="865" y="3239"/>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814" name="Rectangle 164"/>
            <p:cNvSpPr>
              <a:spLocks noChangeArrowheads="1"/>
            </p:cNvSpPr>
            <p:nvPr/>
          </p:nvSpPr>
          <p:spPr bwMode="auto">
            <a:xfrm>
              <a:off x="924" y="3240"/>
              <a:ext cx="28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Keywords</a:t>
              </a:r>
              <a:endParaRPr lang="en-US" altLang="en-US"/>
            </a:p>
          </p:txBody>
        </p:sp>
        <p:sp>
          <p:nvSpPr>
            <p:cNvPr id="27815" name="Rectangle 165"/>
            <p:cNvSpPr>
              <a:spLocks noChangeArrowheads="1"/>
            </p:cNvSpPr>
            <p:nvPr/>
          </p:nvSpPr>
          <p:spPr bwMode="auto">
            <a:xfrm>
              <a:off x="865" y="3320"/>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816" name="Rectangle 166"/>
            <p:cNvSpPr>
              <a:spLocks noChangeArrowheads="1"/>
            </p:cNvSpPr>
            <p:nvPr/>
          </p:nvSpPr>
          <p:spPr bwMode="auto">
            <a:xfrm>
              <a:off x="841" y="3233"/>
              <a:ext cx="24"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817" name="Line 167"/>
            <p:cNvSpPr>
              <a:spLocks noChangeShapeType="1"/>
            </p:cNvSpPr>
            <p:nvPr/>
          </p:nvSpPr>
          <p:spPr bwMode="auto">
            <a:xfrm>
              <a:off x="841" y="323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18" name="Rectangle 168"/>
            <p:cNvSpPr>
              <a:spLocks noChangeArrowheads="1"/>
            </p:cNvSpPr>
            <p:nvPr/>
          </p:nvSpPr>
          <p:spPr bwMode="auto">
            <a:xfrm>
              <a:off x="1532" y="3233"/>
              <a:ext cx="24"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819" name="Line 169"/>
            <p:cNvSpPr>
              <a:spLocks noChangeShapeType="1"/>
            </p:cNvSpPr>
            <p:nvPr/>
          </p:nvSpPr>
          <p:spPr bwMode="auto">
            <a:xfrm>
              <a:off x="1532" y="323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20" name="Rectangle 170"/>
            <p:cNvSpPr>
              <a:spLocks noChangeArrowheads="1"/>
            </p:cNvSpPr>
            <p:nvPr/>
          </p:nvSpPr>
          <p:spPr bwMode="auto">
            <a:xfrm>
              <a:off x="841" y="3239"/>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821" name="Line 171"/>
            <p:cNvSpPr>
              <a:spLocks noChangeShapeType="1"/>
            </p:cNvSpPr>
            <p:nvPr/>
          </p:nvSpPr>
          <p:spPr bwMode="auto">
            <a:xfrm>
              <a:off x="841" y="3239"/>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22" name="Rectangle 172"/>
            <p:cNvSpPr>
              <a:spLocks noChangeArrowheads="1"/>
            </p:cNvSpPr>
            <p:nvPr/>
          </p:nvSpPr>
          <p:spPr bwMode="auto">
            <a:xfrm>
              <a:off x="1532" y="3239"/>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823" name="Line 173"/>
            <p:cNvSpPr>
              <a:spLocks noChangeShapeType="1"/>
            </p:cNvSpPr>
            <p:nvPr/>
          </p:nvSpPr>
          <p:spPr bwMode="auto">
            <a:xfrm>
              <a:off x="1532" y="3239"/>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24" name="Rectangle 174"/>
            <p:cNvSpPr>
              <a:spLocks noChangeArrowheads="1"/>
            </p:cNvSpPr>
            <p:nvPr/>
          </p:nvSpPr>
          <p:spPr bwMode="auto">
            <a:xfrm>
              <a:off x="865" y="340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825" name="Rectangle 175"/>
            <p:cNvSpPr>
              <a:spLocks noChangeArrowheads="1"/>
            </p:cNvSpPr>
            <p:nvPr/>
          </p:nvSpPr>
          <p:spPr bwMode="auto">
            <a:xfrm>
              <a:off x="926" y="3411"/>
              <a:ext cx="32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Constraints</a:t>
              </a:r>
              <a:endParaRPr lang="en-US" altLang="en-US"/>
            </a:p>
          </p:txBody>
        </p:sp>
        <p:sp>
          <p:nvSpPr>
            <p:cNvPr id="27826" name="Rectangle 176"/>
            <p:cNvSpPr>
              <a:spLocks noChangeArrowheads="1"/>
            </p:cNvSpPr>
            <p:nvPr/>
          </p:nvSpPr>
          <p:spPr bwMode="auto">
            <a:xfrm>
              <a:off x="865" y="349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827" name="Rectangle 177"/>
            <p:cNvSpPr>
              <a:spLocks noChangeArrowheads="1"/>
            </p:cNvSpPr>
            <p:nvPr/>
          </p:nvSpPr>
          <p:spPr bwMode="auto">
            <a:xfrm>
              <a:off x="841" y="3402"/>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828" name="Line 178"/>
            <p:cNvSpPr>
              <a:spLocks noChangeShapeType="1"/>
            </p:cNvSpPr>
            <p:nvPr/>
          </p:nvSpPr>
          <p:spPr bwMode="auto">
            <a:xfrm>
              <a:off x="841" y="340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29" name="Rectangle 179"/>
            <p:cNvSpPr>
              <a:spLocks noChangeArrowheads="1"/>
            </p:cNvSpPr>
            <p:nvPr/>
          </p:nvSpPr>
          <p:spPr bwMode="auto">
            <a:xfrm>
              <a:off x="1532" y="3402"/>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830" name="Line 180"/>
            <p:cNvSpPr>
              <a:spLocks noChangeShapeType="1"/>
            </p:cNvSpPr>
            <p:nvPr/>
          </p:nvSpPr>
          <p:spPr bwMode="auto">
            <a:xfrm>
              <a:off x="1532" y="340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31" name="Rectangle 181"/>
            <p:cNvSpPr>
              <a:spLocks noChangeArrowheads="1"/>
            </p:cNvSpPr>
            <p:nvPr/>
          </p:nvSpPr>
          <p:spPr bwMode="auto">
            <a:xfrm>
              <a:off x="841" y="3409"/>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832" name="Line 182"/>
            <p:cNvSpPr>
              <a:spLocks noChangeShapeType="1"/>
            </p:cNvSpPr>
            <p:nvPr/>
          </p:nvSpPr>
          <p:spPr bwMode="auto">
            <a:xfrm>
              <a:off x="841" y="3409"/>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33" name="Rectangle 183"/>
            <p:cNvSpPr>
              <a:spLocks noChangeArrowheads="1"/>
            </p:cNvSpPr>
            <p:nvPr/>
          </p:nvSpPr>
          <p:spPr bwMode="auto">
            <a:xfrm>
              <a:off x="1532" y="3409"/>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834" name="Line 184"/>
            <p:cNvSpPr>
              <a:spLocks noChangeShapeType="1"/>
            </p:cNvSpPr>
            <p:nvPr/>
          </p:nvSpPr>
          <p:spPr bwMode="auto">
            <a:xfrm>
              <a:off x="1532" y="3409"/>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35" name="Rectangle 185"/>
            <p:cNvSpPr>
              <a:spLocks noChangeArrowheads="1"/>
            </p:cNvSpPr>
            <p:nvPr/>
          </p:nvSpPr>
          <p:spPr bwMode="auto">
            <a:xfrm>
              <a:off x="865" y="359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836" name="Rectangle 186"/>
            <p:cNvSpPr>
              <a:spLocks noChangeArrowheads="1"/>
            </p:cNvSpPr>
            <p:nvPr/>
          </p:nvSpPr>
          <p:spPr bwMode="auto">
            <a:xfrm>
              <a:off x="927" y="3601"/>
              <a:ext cx="56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Contact Information</a:t>
              </a:r>
              <a:endParaRPr lang="en-US" altLang="en-US"/>
            </a:p>
          </p:txBody>
        </p:sp>
        <p:sp>
          <p:nvSpPr>
            <p:cNvPr id="27837" name="Rectangle 187"/>
            <p:cNvSpPr>
              <a:spLocks noChangeArrowheads="1"/>
            </p:cNvSpPr>
            <p:nvPr/>
          </p:nvSpPr>
          <p:spPr bwMode="auto">
            <a:xfrm>
              <a:off x="865" y="368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838" name="Rectangle 188"/>
            <p:cNvSpPr>
              <a:spLocks noChangeArrowheads="1"/>
            </p:cNvSpPr>
            <p:nvPr/>
          </p:nvSpPr>
          <p:spPr bwMode="auto">
            <a:xfrm>
              <a:off x="841" y="3572"/>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839" name="Line 189"/>
            <p:cNvSpPr>
              <a:spLocks noChangeShapeType="1"/>
            </p:cNvSpPr>
            <p:nvPr/>
          </p:nvSpPr>
          <p:spPr bwMode="auto">
            <a:xfrm>
              <a:off x="841" y="3572"/>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40" name="Line 190"/>
            <p:cNvSpPr>
              <a:spLocks noChangeShapeType="1"/>
            </p:cNvSpPr>
            <p:nvPr/>
          </p:nvSpPr>
          <p:spPr bwMode="auto">
            <a:xfrm>
              <a:off x="841" y="3572"/>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41" name="Rectangle 191"/>
            <p:cNvSpPr>
              <a:spLocks noChangeArrowheads="1"/>
            </p:cNvSpPr>
            <p:nvPr/>
          </p:nvSpPr>
          <p:spPr bwMode="auto">
            <a:xfrm>
              <a:off x="865" y="3578"/>
              <a:ext cx="667" cy="2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842" name="Rectangle 192"/>
            <p:cNvSpPr>
              <a:spLocks noChangeArrowheads="1"/>
            </p:cNvSpPr>
            <p:nvPr/>
          </p:nvSpPr>
          <p:spPr bwMode="auto">
            <a:xfrm>
              <a:off x="1532" y="3572"/>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843" name="Line 193"/>
            <p:cNvSpPr>
              <a:spLocks noChangeShapeType="1"/>
            </p:cNvSpPr>
            <p:nvPr/>
          </p:nvSpPr>
          <p:spPr bwMode="auto">
            <a:xfrm>
              <a:off x="1532" y="3572"/>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44" name="Line 194"/>
            <p:cNvSpPr>
              <a:spLocks noChangeShapeType="1"/>
            </p:cNvSpPr>
            <p:nvPr/>
          </p:nvSpPr>
          <p:spPr bwMode="auto">
            <a:xfrm>
              <a:off x="1532" y="3572"/>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45" name="Rectangle 195"/>
            <p:cNvSpPr>
              <a:spLocks noChangeArrowheads="1"/>
            </p:cNvSpPr>
            <p:nvPr/>
          </p:nvSpPr>
          <p:spPr bwMode="auto">
            <a:xfrm>
              <a:off x="841" y="3599"/>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846" name="Line 196"/>
            <p:cNvSpPr>
              <a:spLocks noChangeShapeType="1"/>
            </p:cNvSpPr>
            <p:nvPr/>
          </p:nvSpPr>
          <p:spPr bwMode="auto">
            <a:xfrm>
              <a:off x="841" y="3599"/>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47" name="Rectangle 197"/>
            <p:cNvSpPr>
              <a:spLocks noChangeArrowheads="1"/>
            </p:cNvSpPr>
            <p:nvPr/>
          </p:nvSpPr>
          <p:spPr bwMode="auto">
            <a:xfrm>
              <a:off x="1532" y="3599"/>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848" name="Line 198"/>
            <p:cNvSpPr>
              <a:spLocks noChangeShapeType="1"/>
            </p:cNvSpPr>
            <p:nvPr/>
          </p:nvSpPr>
          <p:spPr bwMode="auto">
            <a:xfrm>
              <a:off x="1532" y="3599"/>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49" name="Rectangle 199"/>
            <p:cNvSpPr>
              <a:spLocks noChangeArrowheads="1"/>
            </p:cNvSpPr>
            <p:nvPr/>
          </p:nvSpPr>
          <p:spPr bwMode="auto">
            <a:xfrm>
              <a:off x="865" y="3767"/>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850" name="Rectangle 200"/>
            <p:cNvSpPr>
              <a:spLocks noChangeArrowheads="1"/>
            </p:cNvSpPr>
            <p:nvPr/>
          </p:nvSpPr>
          <p:spPr bwMode="auto">
            <a:xfrm>
              <a:off x="925" y="3769"/>
              <a:ext cx="45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Browse Graphic</a:t>
              </a:r>
              <a:endParaRPr lang="en-US" altLang="en-US"/>
            </a:p>
          </p:txBody>
        </p:sp>
        <p:sp>
          <p:nvSpPr>
            <p:cNvPr id="27851" name="Rectangle 201"/>
            <p:cNvSpPr>
              <a:spLocks noChangeArrowheads="1"/>
            </p:cNvSpPr>
            <p:nvPr/>
          </p:nvSpPr>
          <p:spPr bwMode="auto">
            <a:xfrm>
              <a:off x="865" y="384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852" name="Rectangle 202"/>
            <p:cNvSpPr>
              <a:spLocks noChangeArrowheads="1"/>
            </p:cNvSpPr>
            <p:nvPr/>
          </p:nvSpPr>
          <p:spPr bwMode="auto">
            <a:xfrm>
              <a:off x="926" y="3851"/>
              <a:ext cx="32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Information</a:t>
              </a:r>
              <a:endParaRPr lang="en-US" altLang="en-US"/>
            </a:p>
          </p:txBody>
        </p:sp>
        <p:sp>
          <p:nvSpPr>
            <p:cNvPr id="27853" name="Rectangle 203"/>
            <p:cNvSpPr>
              <a:spLocks noChangeArrowheads="1"/>
            </p:cNvSpPr>
            <p:nvPr/>
          </p:nvSpPr>
          <p:spPr bwMode="auto">
            <a:xfrm>
              <a:off x="841" y="3767"/>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854" name="Line 204"/>
            <p:cNvSpPr>
              <a:spLocks noChangeShapeType="1"/>
            </p:cNvSpPr>
            <p:nvPr/>
          </p:nvSpPr>
          <p:spPr bwMode="auto">
            <a:xfrm>
              <a:off x="841" y="3767"/>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55" name="Rectangle 205"/>
            <p:cNvSpPr>
              <a:spLocks noChangeArrowheads="1"/>
            </p:cNvSpPr>
            <p:nvPr/>
          </p:nvSpPr>
          <p:spPr bwMode="auto">
            <a:xfrm>
              <a:off x="1532" y="3767"/>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856" name="Line 206"/>
            <p:cNvSpPr>
              <a:spLocks noChangeShapeType="1"/>
            </p:cNvSpPr>
            <p:nvPr/>
          </p:nvSpPr>
          <p:spPr bwMode="auto">
            <a:xfrm>
              <a:off x="1532" y="3767"/>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57" name="Rectangle 207"/>
            <p:cNvSpPr>
              <a:spLocks noChangeArrowheads="1"/>
            </p:cNvSpPr>
            <p:nvPr/>
          </p:nvSpPr>
          <p:spPr bwMode="auto">
            <a:xfrm>
              <a:off x="865" y="3938"/>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858" name="Rectangle 208"/>
            <p:cNvSpPr>
              <a:spLocks noChangeArrowheads="1"/>
            </p:cNvSpPr>
            <p:nvPr/>
          </p:nvSpPr>
          <p:spPr bwMode="auto">
            <a:xfrm>
              <a:off x="926" y="3940"/>
              <a:ext cx="46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Associated Data</a:t>
              </a:r>
              <a:endParaRPr lang="en-US" altLang="en-US"/>
            </a:p>
          </p:txBody>
        </p:sp>
        <p:sp>
          <p:nvSpPr>
            <p:cNvPr id="27859" name="Rectangle 209"/>
            <p:cNvSpPr>
              <a:spLocks noChangeArrowheads="1"/>
            </p:cNvSpPr>
            <p:nvPr/>
          </p:nvSpPr>
          <p:spPr bwMode="auto">
            <a:xfrm>
              <a:off x="865" y="4020"/>
              <a:ext cx="667" cy="8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860" name="Rectangle 210"/>
            <p:cNvSpPr>
              <a:spLocks noChangeArrowheads="1"/>
            </p:cNvSpPr>
            <p:nvPr/>
          </p:nvSpPr>
          <p:spPr bwMode="auto">
            <a:xfrm>
              <a:off x="926" y="4021"/>
              <a:ext cx="12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Sets</a:t>
              </a:r>
              <a:endParaRPr lang="en-US" altLang="en-US"/>
            </a:p>
          </p:txBody>
        </p:sp>
        <p:sp>
          <p:nvSpPr>
            <p:cNvPr id="27861" name="Rectangle 211"/>
            <p:cNvSpPr>
              <a:spLocks noChangeArrowheads="1"/>
            </p:cNvSpPr>
            <p:nvPr/>
          </p:nvSpPr>
          <p:spPr bwMode="auto">
            <a:xfrm>
              <a:off x="841" y="3931"/>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862" name="Line 212"/>
            <p:cNvSpPr>
              <a:spLocks noChangeShapeType="1"/>
            </p:cNvSpPr>
            <p:nvPr/>
          </p:nvSpPr>
          <p:spPr bwMode="auto">
            <a:xfrm>
              <a:off x="841" y="3931"/>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63" name="Rectangle 213"/>
            <p:cNvSpPr>
              <a:spLocks noChangeArrowheads="1"/>
            </p:cNvSpPr>
            <p:nvPr/>
          </p:nvSpPr>
          <p:spPr bwMode="auto">
            <a:xfrm>
              <a:off x="1532" y="3931"/>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864" name="Line 214"/>
            <p:cNvSpPr>
              <a:spLocks noChangeShapeType="1"/>
            </p:cNvSpPr>
            <p:nvPr/>
          </p:nvSpPr>
          <p:spPr bwMode="auto">
            <a:xfrm>
              <a:off x="1532" y="3931"/>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65" name="Rectangle 215"/>
            <p:cNvSpPr>
              <a:spLocks noChangeArrowheads="1"/>
            </p:cNvSpPr>
            <p:nvPr/>
          </p:nvSpPr>
          <p:spPr bwMode="auto">
            <a:xfrm>
              <a:off x="841" y="3938"/>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866" name="Line 216"/>
            <p:cNvSpPr>
              <a:spLocks noChangeShapeType="1"/>
            </p:cNvSpPr>
            <p:nvPr/>
          </p:nvSpPr>
          <p:spPr bwMode="auto">
            <a:xfrm>
              <a:off x="841" y="3938"/>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67" name="Rectangle 217"/>
            <p:cNvSpPr>
              <a:spLocks noChangeArrowheads="1"/>
            </p:cNvSpPr>
            <p:nvPr/>
          </p:nvSpPr>
          <p:spPr bwMode="auto">
            <a:xfrm>
              <a:off x="841" y="4101"/>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868" name="Line 218"/>
            <p:cNvSpPr>
              <a:spLocks noChangeShapeType="1"/>
            </p:cNvSpPr>
            <p:nvPr/>
          </p:nvSpPr>
          <p:spPr bwMode="auto">
            <a:xfrm>
              <a:off x="841" y="4101"/>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69" name="Line 219"/>
            <p:cNvSpPr>
              <a:spLocks noChangeShapeType="1"/>
            </p:cNvSpPr>
            <p:nvPr/>
          </p:nvSpPr>
          <p:spPr bwMode="auto">
            <a:xfrm>
              <a:off x="841" y="4101"/>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70" name="Rectangle 220"/>
            <p:cNvSpPr>
              <a:spLocks noChangeArrowheads="1"/>
            </p:cNvSpPr>
            <p:nvPr/>
          </p:nvSpPr>
          <p:spPr bwMode="auto">
            <a:xfrm>
              <a:off x="841" y="4101"/>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871" name="Line 221"/>
            <p:cNvSpPr>
              <a:spLocks noChangeShapeType="1"/>
            </p:cNvSpPr>
            <p:nvPr/>
          </p:nvSpPr>
          <p:spPr bwMode="auto">
            <a:xfrm>
              <a:off x="841" y="4101"/>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72" name="Line 222"/>
            <p:cNvSpPr>
              <a:spLocks noChangeShapeType="1"/>
            </p:cNvSpPr>
            <p:nvPr/>
          </p:nvSpPr>
          <p:spPr bwMode="auto">
            <a:xfrm>
              <a:off x="841" y="4101"/>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73" name="Rectangle 223"/>
            <p:cNvSpPr>
              <a:spLocks noChangeArrowheads="1"/>
            </p:cNvSpPr>
            <p:nvPr/>
          </p:nvSpPr>
          <p:spPr bwMode="auto">
            <a:xfrm>
              <a:off x="865" y="4101"/>
              <a:ext cx="667"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874" name="Line 224"/>
            <p:cNvSpPr>
              <a:spLocks noChangeShapeType="1"/>
            </p:cNvSpPr>
            <p:nvPr/>
          </p:nvSpPr>
          <p:spPr bwMode="auto">
            <a:xfrm>
              <a:off x="865" y="4101"/>
              <a:ext cx="667"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75" name="Rectangle 225"/>
            <p:cNvSpPr>
              <a:spLocks noChangeArrowheads="1"/>
            </p:cNvSpPr>
            <p:nvPr/>
          </p:nvSpPr>
          <p:spPr bwMode="auto">
            <a:xfrm>
              <a:off x="1532" y="3938"/>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876" name="Line 226"/>
            <p:cNvSpPr>
              <a:spLocks noChangeShapeType="1"/>
            </p:cNvSpPr>
            <p:nvPr/>
          </p:nvSpPr>
          <p:spPr bwMode="auto">
            <a:xfrm>
              <a:off x="1532" y="3938"/>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77" name="Rectangle 227"/>
            <p:cNvSpPr>
              <a:spLocks noChangeArrowheads="1"/>
            </p:cNvSpPr>
            <p:nvPr/>
          </p:nvSpPr>
          <p:spPr bwMode="auto">
            <a:xfrm>
              <a:off x="1532" y="4101"/>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878" name="Line 228"/>
            <p:cNvSpPr>
              <a:spLocks noChangeShapeType="1"/>
            </p:cNvSpPr>
            <p:nvPr/>
          </p:nvSpPr>
          <p:spPr bwMode="auto">
            <a:xfrm>
              <a:off x="1532" y="4101"/>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79" name="Line 229"/>
            <p:cNvSpPr>
              <a:spLocks noChangeShapeType="1"/>
            </p:cNvSpPr>
            <p:nvPr/>
          </p:nvSpPr>
          <p:spPr bwMode="auto">
            <a:xfrm>
              <a:off x="1532" y="4101"/>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80" name="Rectangle 230"/>
            <p:cNvSpPr>
              <a:spLocks noChangeArrowheads="1"/>
            </p:cNvSpPr>
            <p:nvPr/>
          </p:nvSpPr>
          <p:spPr bwMode="auto">
            <a:xfrm>
              <a:off x="1532" y="4101"/>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881" name="Line 231"/>
            <p:cNvSpPr>
              <a:spLocks noChangeShapeType="1"/>
            </p:cNvSpPr>
            <p:nvPr/>
          </p:nvSpPr>
          <p:spPr bwMode="auto">
            <a:xfrm>
              <a:off x="1532" y="4101"/>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82" name="Line 232"/>
            <p:cNvSpPr>
              <a:spLocks noChangeShapeType="1"/>
            </p:cNvSpPr>
            <p:nvPr/>
          </p:nvSpPr>
          <p:spPr bwMode="auto">
            <a:xfrm>
              <a:off x="1532" y="4101"/>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83" name="Rectangle 233"/>
            <p:cNvSpPr>
              <a:spLocks noChangeArrowheads="1"/>
            </p:cNvSpPr>
            <p:nvPr/>
          </p:nvSpPr>
          <p:spPr bwMode="auto">
            <a:xfrm>
              <a:off x="841" y="1288"/>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884" name="Rectangle 234"/>
            <p:cNvSpPr>
              <a:spLocks noChangeArrowheads="1"/>
            </p:cNvSpPr>
            <p:nvPr/>
          </p:nvSpPr>
          <p:spPr bwMode="auto">
            <a:xfrm>
              <a:off x="1532" y="1279"/>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885" name="Rectangle 235"/>
            <p:cNvSpPr>
              <a:spLocks noChangeArrowheads="1"/>
            </p:cNvSpPr>
            <p:nvPr/>
          </p:nvSpPr>
          <p:spPr bwMode="auto">
            <a:xfrm>
              <a:off x="842" y="1817"/>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886" name="Rectangle 236"/>
            <p:cNvSpPr>
              <a:spLocks noChangeArrowheads="1"/>
            </p:cNvSpPr>
            <p:nvPr/>
          </p:nvSpPr>
          <p:spPr bwMode="auto">
            <a:xfrm>
              <a:off x="842" y="1980"/>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887" name="Rectangle 237"/>
            <p:cNvSpPr>
              <a:spLocks noChangeArrowheads="1"/>
            </p:cNvSpPr>
            <p:nvPr/>
          </p:nvSpPr>
          <p:spPr bwMode="auto">
            <a:xfrm>
              <a:off x="1532" y="1803"/>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888" name="Rectangle 238"/>
            <p:cNvSpPr>
              <a:spLocks noChangeArrowheads="1"/>
            </p:cNvSpPr>
            <p:nvPr/>
          </p:nvSpPr>
          <p:spPr bwMode="auto">
            <a:xfrm>
              <a:off x="1532" y="2021"/>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889" name="Rectangle 239"/>
            <p:cNvSpPr>
              <a:spLocks noChangeArrowheads="1"/>
            </p:cNvSpPr>
            <p:nvPr/>
          </p:nvSpPr>
          <p:spPr bwMode="auto">
            <a:xfrm>
              <a:off x="842" y="2358"/>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890" name="Rectangle 240"/>
            <p:cNvSpPr>
              <a:spLocks noChangeArrowheads="1"/>
            </p:cNvSpPr>
            <p:nvPr/>
          </p:nvSpPr>
          <p:spPr bwMode="auto">
            <a:xfrm>
              <a:off x="1532" y="2358"/>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891" name="Rectangle 241"/>
            <p:cNvSpPr>
              <a:spLocks noChangeArrowheads="1"/>
            </p:cNvSpPr>
            <p:nvPr/>
          </p:nvSpPr>
          <p:spPr bwMode="auto">
            <a:xfrm>
              <a:off x="842" y="3695"/>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7892" name="Rectangle 242"/>
            <p:cNvSpPr>
              <a:spLocks noChangeArrowheads="1"/>
            </p:cNvSpPr>
            <p:nvPr/>
          </p:nvSpPr>
          <p:spPr bwMode="auto">
            <a:xfrm>
              <a:off x="1532" y="3695"/>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grpSp>
      <p:sp>
        <p:nvSpPr>
          <p:cNvPr id="27651" name="Rectangle 243"/>
          <p:cNvSpPr>
            <a:spLocks noGrp="1" noChangeArrowheads="1"/>
          </p:cNvSpPr>
          <p:nvPr>
            <p:ph type="title"/>
          </p:nvPr>
        </p:nvSpPr>
        <p:spPr/>
        <p:txBody>
          <a:bodyPr/>
          <a:lstStyle/>
          <a:p>
            <a:r>
              <a:rPr lang="en-US" altLang="en-US" smtClean="0"/>
              <a:t>A Walk Through the Guidelines</a:t>
            </a:r>
          </a:p>
        </p:txBody>
      </p:sp>
      <p:sp>
        <p:nvSpPr>
          <p:cNvPr id="27652" name="Rectangle 244"/>
          <p:cNvSpPr>
            <a:spLocks noGrp="1" noChangeArrowheads="1"/>
          </p:cNvSpPr>
          <p:nvPr>
            <p:ph type="body" idx="1"/>
          </p:nvPr>
        </p:nvSpPr>
        <p:spPr>
          <a:xfrm>
            <a:off x="3124200" y="1044575"/>
            <a:ext cx="5791200" cy="5280025"/>
          </a:xfrm>
        </p:spPr>
        <p:txBody>
          <a:bodyPr/>
          <a:lstStyle/>
          <a:p>
            <a:r>
              <a:rPr lang="en-US" altLang="en-US" sz="2400" smtClean="0"/>
              <a:t>Contact Information:</a:t>
            </a:r>
            <a:r>
              <a:rPr lang="en-US" altLang="en-US" sz="2400" b="0" smtClean="0"/>
              <a:t> </a:t>
            </a:r>
            <a:r>
              <a:rPr lang="en-US" altLang="en-US" sz="2400" b="0" smtClean="0">
                <a:solidFill>
                  <a:schemeClr val="accent1"/>
                </a:solidFill>
              </a:rPr>
              <a:t>the person who can answer questions about the content or development of the data set</a:t>
            </a:r>
            <a:endParaRPr lang="en-US" altLang="en-US" sz="2400" b="0" smtClean="0"/>
          </a:p>
          <a:p>
            <a:pPr>
              <a:buFont typeface="Wingdings" pitchFamily="2" charset="2"/>
              <a:buNone/>
            </a:pPr>
            <a:endParaRPr lang="en-US" altLang="en-US" sz="2400" b="0" smtClean="0">
              <a:solidFill>
                <a:schemeClr val="accent1"/>
              </a:solidFill>
              <a:latin typeface="Swis721 Blk BT"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8674" name="Group 2"/>
          <p:cNvGrpSpPr>
            <a:grpSpLocks/>
          </p:cNvGrpSpPr>
          <p:nvPr/>
        </p:nvGrpSpPr>
        <p:grpSpPr bwMode="auto">
          <a:xfrm>
            <a:off x="1335088" y="1001713"/>
            <a:ext cx="1135062" cy="5551487"/>
            <a:chOff x="841" y="631"/>
            <a:chExt cx="715" cy="3497"/>
          </a:xfrm>
        </p:grpSpPr>
        <p:sp>
          <p:nvSpPr>
            <p:cNvPr id="28678" name="Rectangle 3"/>
            <p:cNvSpPr>
              <a:spLocks noChangeArrowheads="1"/>
            </p:cNvSpPr>
            <p:nvPr/>
          </p:nvSpPr>
          <p:spPr bwMode="auto">
            <a:xfrm>
              <a:off x="841" y="1505"/>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679" name="Line 4"/>
            <p:cNvSpPr>
              <a:spLocks noChangeShapeType="1"/>
            </p:cNvSpPr>
            <p:nvPr/>
          </p:nvSpPr>
          <p:spPr bwMode="auto">
            <a:xfrm>
              <a:off x="841" y="150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0" name="Line 5"/>
            <p:cNvSpPr>
              <a:spLocks noChangeShapeType="1"/>
            </p:cNvSpPr>
            <p:nvPr/>
          </p:nvSpPr>
          <p:spPr bwMode="auto">
            <a:xfrm>
              <a:off x="841" y="1505"/>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1" name="Rectangle 6"/>
            <p:cNvSpPr>
              <a:spLocks noChangeArrowheads="1"/>
            </p:cNvSpPr>
            <p:nvPr/>
          </p:nvSpPr>
          <p:spPr bwMode="auto">
            <a:xfrm>
              <a:off x="865" y="1512"/>
              <a:ext cx="667" cy="2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682" name="Rectangle 7"/>
            <p:cNvSpPr>
              <a:spLocks noChangeArrowheads="1"/>
            </p:cNvSpPr>
            <p:nvPr/>
          </p:nvSpPr>
          <p:spPr bwMode="auto">
            <a:xfrm>
              <a:off x="1532" y="1505"/>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683" name="Line 8"/>
            <p:cNvSpPr>
              <a:spLocks noChangeShapeType="1"/>
            </p:cNvSpPr>
            <p:nvPr/>
          </p:nvSpPr>
          <p:spPr bwMode="auto">
            <a:xfrm>
              <a:off x="1532" y="150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4" name="Line 9"/>
            <p:cNvSpPr>
              <a:spLocks noChangeShapeType="1"/>
            </p:cNvSpPr>
            <p:nvPr/>
          </p:nvSpPr>
          <p:spPr bwMode="auto">
            <a:xfrm>
              <a:off x="1532" y="1505"/>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5" name="Rectangle 10"/>
            <p:cNvSpPr>
              <a:spLocks noChangeArrowheads="1"/>
            </p:cNvSpPr>
            <p:nvPr/>
          </p:nvSpPr>
          <p:spPr bwMode="auto">
            <a:xfrm>
              <a:off x="841" y="1532"/>
              <a:ext cx="24" cy="162"/>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686" name="Line 11"/>
            <p:cNvSpPr>
              <a:spLocks noChangeShapeType="1"/>
            </p:cNvSpPr>
            <p:nvPr/>
          </p:nvSpPr>
          <p:spPr bwMode="auto">
            <a:xfrm>
              <a:off x="841" y="1532"/>
              <a:ext cx="1" cy="16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7" name="Rectangle 12"/>
            <p:cNvSpPr>
              <a:spLocks noChangeArrowheads="1"/>
            </p:cNvSpPr>
            <p:nvPr/>
          </p:nvSpPr>
          <p:spPr bwMode="auto">
            <a:xfrm>
              <a:off x="1532" y="1532"/>
              <a:ext cx="24" cy="162"/>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688" name="Line 13"/>
            <p:cNvSpPr>
              <a:spLocks noChangeShapeType="1"/>
            </p:cNvSpPr>
            <p:nvPr/>
          </p:nvSpPr>
          <p:spPr bwMode="auto">
            <a:xfrm>
              <a:off x="1532" y="1532"/>
              <a:ext cx="1" cy="16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9" name="Rectangle 14"/>
            <p:cNvSpPr>
              <a:spLocks noChangeArrowheads="1"/>
            </p:cNvSpPr>
            <p:nvPr/>
          </p:nvSpPr>
          <p:spPr bwMode="auto">
            <a:xfrm>
              <a:off x="865" y="1721"/>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690" name="Rectangle 15"/>
            <p:cNvSpPr>
              <a:spLocks noChangeArrowheads="1"/>
            </p:cNvSpPr>
            <p:nvPr/>
          </p:nvSpPr>
          <p:spPr bwMode="auto">
            <a:xfrm>
              <a:off x="927" y="1723"/>
              <a:ext cx="2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Abstract</a:t>
              </a:r>
              <a:endParaRPr lang="en-US" altLang="en-US"/>
            </a:p>
          </p:txBody>
        </p:sp>
        <p:sp>
          <p:nvSpPr>
            <p:cNvPr id="28691" name="Rectangle 16"/>
            <p:cNvSpPr>
              <a:spLocks noChangeArrowheads="1"/>
            </p:cNvSpPr>
            <p:nvPr/>
          </p:nvSpPr>
          <p:spPr bwMode="auto">
            <a:xfrm>
              <a:off x="865" y="1803"/>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692" name="Rectangle 17"/>
            <p:cNvSpPr>
              <a:spLocks noChangeArrowheads="1"/>
            </p:cNvSpPr>
            <p:nvPr/>
          </p:nvSpPr>
          <p:spPr bwMode="auto">
            <a:xfrm>
              <a:off x="841" y="1694"/>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693" name="Line 18"/>
            <p:cNvSpPr>
              <a:spLocks noChangeShapeType="1"/>
            </p:cNvSpPr>
            <p:nvPr/>
          </p:nvSpPr>
          <p:spPr bwMode="auto">
            <a:xfrm>
              <a:off x="841" y="1694"/>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4" name="Line 19"/>
            <p:cNvSpPr>
              <a:spLocks noChangeShapeType="1"/>
            </p:cNvSpPr>
            <p:nvPr/>
          </p:nvSpPr>
          <p:spPr bwMode="auto">
            <a:xfrm>
              <a:off x="841" y="1694"/>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5" name="Rectangle 20"/>
            <p:cNvSpPr>
              <a:spLocks noChangeArrowheads="1"/>
            </p:cNvSpPr>
            <p:nvPr/>
          </p:nvSpPr>
          <p:spPr bwMode="auto">
            <a:xfrm>
              <a:off x="865" y="1701"/>
              <a:ext cx="667" cy="2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696" name="Rectangle 21"/>
            <p:cNvSpPr>
              <a:spLocks noChangeArrowheads="1"/>
            </p:cNvSpPr>
            <p:nvPr/>
          </p:nvSpPr>
          <p:spPr bwMode="auto">
            <a:xfrm>
              <a:off x="1532" y="1694"/>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697" name="Line 22"/>
            <p:cNvSpPr>
              <a:spLocks noChangeShapeType="1"/>
            </p:cNvSpPr>
            <p:nvPr/>
          </p:nvSpPr>
          <p:spPr bwMode="auto">
            <a:xfrm>
              <a:off x="1532" y="1694"/>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8" name="Line 23"/>
            <p:cNvSpPr>
              <a:spLocks noChangeShapeType="1"/>
            </p:cNvSpPr>
            <p:nvPr/>
          </p:nvSpPr>
          <p:spPr bwMode="auto">
            <a:xfrm>
              <a:off x="1532" y="1694"/>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9" name="Rectangle 24"/>
            <p:cNvSpPr>
              <a:spLocks noChangeArrowheads="1"/>
            </p:cNvSpPr>
            <p:nvPr/>
          </p:nvSpPr>
          <p:spPr bwMode="auto">
            <a:xfrm>
              <a:off x="841" y="1721"/>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700" name="Line 25"/>
            <p:cNvSpPr>
              <a:spLocks noChangeShapeType="1"/>
            </p:cNvSpPr>
            <p:nvPr/>
          </p:nvSpPr>
          <p:spPr bwMode="auto">
            <a:xfrm>
              <a:off x="841" y="1721"/>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1" name="Rectangle 26"/>
            <p:cNvSpPr>
              <a:spLocks noChangeArrowheads="1"/>
            </p:cNvSpPr>
            <p:nvPr/>
          </p:nvSpPr>
          <p:spPr bwMode="auto">
            <a:xfrm>
              <a:off x="1532" y="1721"/>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702" name="Line 27"/>
            <p:cNvSpPr>
              <a:spLocks noChangeShapeType="1"/>
            </p:cNvSpPr>
            <p:nvPr/>
          </p:nvSpPr>
          <p:spPr bwMode="auto">
            <a:xfrm>
              <a:off x="1532" y="1721"/>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3" name="Rectangle 28"/>
            <p:cNvSpPr>
              <a:spLocks noChangeArrowheads="1"/>
            </p:cNvSpPr>
            <p:nvPr/>
          </p:nvSpPr>
          <p:spPr bwMode="auto">
            <a:xfrm>
              <a:off x="865" y="191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704" name="Rectangle 29"/>
            <p:cNvSpPr>
              <a:spLocks noChangeArrowheads="1"/>
            </p:cNvSpPr>
            <p:nvPr/>
          </p:nvSpPr>
          <p:spPr bwMode="auto">
            <a:xfrm>
              <a:off x="925" y="1912"/>
              <a:ext cx="24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Purpose</a:t>
              </a:r>
              <a:endParaRPr lang="en-US" altLang="en-US"/>
            </a:p>
          </p:txBody>
        </p:sp>
        <p:sp>
          <p:nvSpPr>
            <p:cNvPr id="28705" name="Rectangle 30"/>
            <p:cNvSpPr>
              <a:spLocks noChangeArrowheads="1"/>
            </p:cNvSpPr>
            <p:nvPr/>
          </p:nvSpPr>
          <p:spPr bwMode="auto">
            <a:xfrm>
              <a:off x="865" y="1992"/>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706" name="Rectangle 31"/>
            <p:cNvSpPr>
              <a:spLocks noChangeArrowheads="1"/>
            </p:cNvSpPr>
            <p:nvPr/>
          </p:nvSpPr>
          <p:spPr bwMode="auto">
            <a:xfrm>
              <a:off x="865" y="658"/>
              <a:ext cx="667" cy="1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707" name="Rectangle 32"/>
            <p:cNvSpPr>
              <a:spLocks noChangeArrowheads="1"/>
            </p:cNvSpPr>
            <p:nvPr/>
          </p:nvSpPr>
          <p:spPr bwMode="auto">
            <a:xfrm>
              <a:off x="1153" y="658"/>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b="1">
                  <a:solidFill>
                    <a:srgbClr val="FFFFFF"/>
                  </a:solidFill>
                  <a:latin typeface="Arial" charset="0"/>
                </a:rPr>
                <a:t>1</a:t>
              </a:r>
              <a:endParaRPr lang="en-US" altLang="en-US"/>
            </a:p>
          </p:txBody>
        </p:sp>
        <p:sp>
          <p:nvSpPr>
            <p:cNvPr id="28708" name="Rectangle 33"/>
            <p:cNvSpPr>
              <a:spLocks noChangeArrowheads="1"/>
            </p:cNvSpPr>
            <p:nvPr/>
          </p:nvSpPr>
          <p:spPr bwMode="auto">
            <a:xfrm>
              <a:off x="865" y="779"/>
              <a:ext cx="667" cy="1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709" name="Rectangle 34"/>
            <p:cNvSpPr>
              <a:spLocks noChangeArrowheads="1"/>
            </p:cNvSpPr>
            <p:nvPr/>
          </p:nvSpPr>
          <p:spPr bwMode="auto">
            <a:xfrm>
              <a:off x="890" y="786"/>
              <a:ext cx="59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buFont typeface="Wingdings" pitchFamily="2" charset="2"/>
                <a:buNone/>
              </a:pPr>
              <a:r>
                <a:rPr lang="en-US" altLang="en-US" b="1">
                  <a:solidFill>
                    <a:srgbClr val="FFFFFF"/>
                  </a:solidFill>
                  <a:latin typeface="Arial" charset="0"/>
                </a:rPr>
                <a:t>Identification</a:t>
              </a:r>
              <a:endParaRPr lang="en-US" altLang="en-US"/>
            </a:p>
          </p:txBody>
        </p:sp>
        <p:sp>
          <p:nvSpPr>
            <p:cNvPr id="28710" name="Rectangle 35"/>
            <p:cNvSpPr>
              <a:spLocks noChangeArrowheads="1"/>
            </p:cNvSpPr>
            <p:nvPr/>
          </p:nvSpPr>
          <p:spPr bwMode="auto">
            <a:xfrm>
              <a:off x="865" y="901"/>
              <a:ext cx="667" cy="2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711" name="Rectangle 36"/>
            <p:cNvSpPr>
              <a:spLocks noChangeArrowheads="1"/>
            </p:cNvSpPr>
            <p:nvPr/>
          </p:nvSpPr>
          <p:spPr bwMode="auto">
            <a:xfrm>
              <a:off x="841" y="631"/>
              <a:ext cx="24"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712" name="Line 37"/>
            <p:cNvSpPr>
              <a:spLocks noChangeShapeType="1"/>
            </p:cNvSpPr>
            <p:nvPr/>
          </p:nvSpPr>
          <p:spPr bwMode="auto">
            <a:xfrm>
              <a:off x="841" y="63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3" name="Line 38"/>
            <p:cNvSpPr>
              <a:spLocks noChangeShapeType="1"/>
            </p:cNvSpPr>
            <p:nvPr/>
          </p:nvSpPr>
          <p:spPr bwMode="auto">
            <a:xfrm>
              <a:off x="841" y="631"/>
              <a:ext cx="1"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4" name="Rectangle 39"/>
            <p:cNvSpPr>
              <a:spLocks noChangeArrowheads="1"/>
            </p:cNvSpPr>
            <p:nvPr/>
          </p:nvSpPr>
          <p:spPr bwMode="auto">
            <a:xfrm>
              <a:off x="841" y="631"/>
              <a:ext cx="24"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715" name="Line 40"/>
            <p:cNvSpPr>
              <a:spLocks noChangeShapeType="1"/>
            </p:cNvSpPr>
            <p:nvPr/>
          </p:nvSpPr>
          <p:spPr bwMode="auto">
            <a:xfrm>
              <a:off x="841" y="63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6" name="Line 41"/>
            <p:cNvSpPr>
              <a:spLocks noChangeShapeType="1"/>
            </p:cNvSpPr>
            <p:nvPr/>
          </p:nvSpPr>
          <p:spPr bwMode="auto">
            <a:xfrm>
              <a:off x="841" y="631"/>
              <a:ext cx="1"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7" name="Rectangle 42"/>
            <p:cNvSpPr>
              <a:spLocks noChangeArrowheads="1"/>
            </p:cNvSpPr>
            <p:nvPr/>
          </p:nvSpPr>
          <p:spPr bwMode="auto">
            <a:xfrm>
              <a:off x="865" y="631"/>
              <a:ext cx="667"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718" name="Line 43"/>
            <p:cNvSpPr>
              <a:spLocks noChangeShapeType="1"/>
            </p:cNvSpPr>
            <p:nvPr/>
          </p:nvSpPr>
          <p:spPr bwMode="auto">
            <a:xfrm>
              <a:off x="865" y="631"/>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9" name="Rectangle 44"/>
            <p:cNvSpPr>
              <a:spLocks noChangeArrowheads="1"/>
            </p:cNvSpPr>
            <p:nvPr/>
          </p:nvSpPr>
          <p:spPr bwMode="auto">
            <a:xfrm>
              <a:off x="1532" y="631"/>
              <a:ext cx="24"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720" name="Line 45"/>
            <p:cNvSpPr>
              <a:spLocks noChangeShapeType="1"/>
            </p:cNvSpPr>
            <p:nvPr/>
          </p:nvSpPr>
          <p:spPr bwMode="auto">
            <a:xfrm>
              <a:off x="1532" y="63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1" name="Line 46"/>
            <p:cNvSpPr>
              <a:spLocks noChangeShapeType="1"/>
            </p:cNvSpPr>
            <p:nvPr/>
          </p:nvSpPr>
          <p:spPr bwMode="auto">
            <a:xfrm>
              <a:off x="1532" y="631"/>
              <a:ext cx="1"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2" name="Rectangle 47"/>
            <p:cNvSpPr>
              <a:spLocks noChangeArrowheads="1"/>
            </p:cNvSpPr>
            <p:nvPr/>
          </p:nvSpPr>
          <p:spPr bwMode="auto">
            <a:xfrm>
              <a:off x="1532" y="631"/>
              <a:ext cx="24"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723" name="Line 48"/>
            <p:cNvSpPr>
              <a:spLocks noChangeShapeType="1"/>
            </p:cNvSpPr>
            <p:nvPr/>
          </p:nvSpPr>
          <p:spPr bwMode="auto">
            <a:xfrm>
              <a:off x="1532" y="63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4" name="Line 49"/>
            <p:cNvSpPr>
              <a:spLocks noChangeShapeType="1"/>
            </p:cNvSpPr>
            <p:nvPr/>
          </p:nvSpPr>
          <p:spPr bwMode="auto">
            <a:xfrm>
              <a:off x="1532" y="631"/>
              <a:ext cx="1"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5" name="Rectangle 50"/>
            <p:cNvSpPr>
              <a:spLocks noChangeArrowheads="1"/>
            </p:cNvSpPr>
            <p:nvPr/>
          </p:nvSpPr>
          <p:spPr bwMode="auto">
            <a:xfrm>
              <a:off x="841" y="658"/>
              <a:ext cx="24" cy="4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726" name="Line 51"/>
            <p:cNvSpPr>
              <a:spLocks noChangeShapeType="1"/>
            </p:cNvSpPr>
            <p:nvPr/>
          </p:nvSpPr>
          <p:spPr bwMode="auto">
            <a:xfrm>
              <a:off x="841" y="658"/>
              <a:ext cx="1" cy="4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7" name="Rectangle 52"/>
            <p:cNvSpPr>
              <a:spLocks noChangeArrowheads="1"/>
            </p:cNvSpPr>
            <p:nvPr/>
          </p:nvSpPr>
          <p:spPr bwMode="auto">
            <a:xfrm>
              <a:off x="1532" y="658"/>
              <a:ext cx="24" cy="4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728" name="Line 53"/>
            <p:cNvSpPr>
              <a:spLocks noChangeShapeType="1"/>
            </p:cNvSpPr>
            <p:nvPr/>
          </p:nvSpPr>
          <p:spPr bwMode="auto">
            <a:xfrm>
              <a:off x="1532" y="658"/>
              <a:ext cx="1" cy="4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9" name="Rectangle 54"/>
            <p:cNvSpPr>
              <a:spLocks noChangeArrowheads="1"/>
            </p:cNvSpPr>
            <p:nvPr/>
          </p:nvSpPr>
          <p:spPr bwMode="auto">
            <a:xfrm>
              <a:off x="865" y="1172"/>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730" name="Rectangle 55"/>
            <p:cNvSpPr>
              <a:spLocks noChangeArrowheads="1"/>
            </p:cNvSpPr>
            <p:nvPr/>
          </p:nvSpPr>
          <p:spPr bwMode="auto">
            <a:xfrm>
              <a:off x="925" y="1174"/>
              <a:ext cx="28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Originator</a:t>
              </a:r>
              <a:endParaRPr lang="en-US" altLang="en-US"/>
            </a:p>
          </p:txBody>
        </p:sp>
        <p:sp>
          <p:nvSpPr>
            <p:cNvPr id="28731" name="Rectangle 56"/>
            <p:cNvSpPr>
              <a:spLocks noChangeArrowheads="1"/>
            </p:cNvSpPr>
            <p:nvPr/>
          </p:nvSpPr>
          <p:spPr bwMode="auto">
            <a:xfrm>
              <a:off x="865" y="1254"/>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732" name="Rectangle 57"/>
            <p:cNvSpPr>
              <a:spLocks noChangeArrowheads="1"/>
            </p:cNvSpPr>
            <p:nvPr/>
          </p:nvSpPr>
          <p:spPr bwMode="auto">
            <a:xfrm>
              <a:off x="841" y="1146"/>
              <a:ext cx="24"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733" name="Line 58"/>
            <p:cNvSpPr>
              <a:spLocks noChangeShapeType="1"/>
            </p:cNvSpPr>
            <p:nvPr/>
          </p:nvSpPr>
          <p:spPr bwMode="auto">
            <a:xfrm>
              <a:off x="841" y="1146"/>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34" name="Line 59"/>
            <p:cNvSpPr>
              <a:spLocks noChangeShapeType="1"/>
            </p:cNvSpPr>
            <p:nvPr/>
          </p:nvSpPr>
          <p:spPr bwMode="auto">
            <a:xfrm>
              <a:off x="841" y="1146"/>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35" name="Rectangle 60"/>
            <p:cNvSpPr>
              <a:spLocks noChangeArrowheads="1"/>
            </p:cNvSpPr>
            <p:nvPr/>
          </p:nvSpPr>
          <p:spPr bwMode="auto">
            <a:xfrm>
              <a:off x="865" y="1146"/>
              <a:ext cx="667"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736" name="Line 61"/>
            <p:cNvSpPr>
              <a:spLocks noChangeShapeType="1"/>
            </p:cNvSpPr>
            <p:nvPr/>
          </p:nvSpPr>
          <p:spPr bwMode="auto">
            <a:xfrm>
              <a:off x="865" y="1146"/>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37" name="Rectangle 62"/>
            <p:cNvSpPr>
              <a:spLocks noChangeArrowheads="1"/>
            </p:cNvSpPr>
            <p:nvPr/>
          </p:nvSpPr>
          <p:spPr bwMode="auto">
            <a:xfrm>
              <a:off x="1532" y="1146"/>
              <a:ext cx="24"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738" name="Line 63"/>
            <p:cNvSpPr>
              <a:spLocks noChangeShapeType="1"/>
            </p:cNvSpPr>
            <p:nvPr/>
          </p:nvSpPr>
          <p:spPr bwMode="auto">
            <a:xfrm>
              <a:off x="1532" y="1146"/>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39" name="Line 64"/>
            <p:cNvSpPr>
              <a:spLocks noChangeShapeType="1"/>
            </p:cNvSpPr>
            <p:nvPr/>
          </p:nvSpPr>
          <p:spPr bwMode="auto">
            <a:xfrm>
              <a:off x="1532" y="1146"/>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40" name="Rectangle 65"/>
            <p:cNvSpPr>
              <a:spLocks noChangeArrowheads="1"/>
            </p:cNvSpPr>
            <p:nvPr/>
          </p:nvSpPr>
          <p:spPr bwMode="auto">
            <a:xfrm>
              <a:off x="841" y="1172"/>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741" name="Line 66"/>
            <p:cNvSpPr>
              <a:spLocks noChangeShapeType="1"/>
            </p:cNvSpPr>
            <p:nvPr/>
          </p:nvSpPr>
          <p:spPr bwMode="auto">
            <a:xfrm>
              <a:off x="841" y="1172"/>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42" name="Rectangle 67"/>
            <p:cNvSpPr>
              <a:spLocks noChangeArrowheads="1"/>
            </p:cNvSpPr>
            <p:nvPr/>
          </p:nvSpPr>
          <p:spPr bwMode="auto">
            <a:xfrm>
              <a:off x="1532" y="1172"/>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743" name="Line 68"/>
            <p:cNvSpPr>
              <a:spLocks noChangeShapeType="1"/>
            </p:cNvSpPr>
            <p:nvPr/>
          </p:nvSpPr>
          <p:spPr bwMode="auto">
            <a:xfrm>
              <a:off x="1532" y="1172"/>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44" name="Rectangle 69"/>
            <p:cNvSpPr>
              <a:spLocks noChangeArrowheads="1"/>
            </p:cNvSpPr>
            <p:nvPr/>
          </p:nvSpPr>
          <p:spPr bwMode="auto">
            <a:xfrm>
              <a:off x="865" y="1343"/>
              <a:ext cx="667" cy="8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745" name="Rectangle 70"/>
            <p:cNvSpPr>
              <a:spLocks noChangeArrowheads="1"/>
            </p:cNvSpPr>
            <p:nvPr/>
          </p:nvSpPr>
          <p:spPr bwMode="auto">
            <a:xfrm>
              <a:off x="927" y="1344"/>
              <a:ext cx="12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Title</a:t>
              </a:r>
              <a:endParaRPr lang="en-US" altLang="en-US"/>
            </a:p>
          </p:txBody>
        </p:sp>
        <p:sp>
          <p:nvSpPr>
            <p:cNvPr id="28746" name="Rectangle 71"/>
            <p:cNvSpPr>
              <a:spLocks noChangeArrowheads="1"/>
            </p:cNvSpPr>
            <p:nvPr/>
          </p:nvSpPr>
          <p:spPr bwMode="auto">
            <a:xfrm>
              <a:off x="865" y="1423"/>
              <a:ext cx="667" cy="8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747" name="Line 72"/>
            <p:cNvSpPr>
              <a:spLocks noChangeShapeType="1"/>
            </p:cNvSpPr>
            <p:nvPr/>
          </p:nvSpPr>
          <p:spPr bwMode="auto">
            <a:xfrm>
              <a:off x="841" y="1336"/>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48" name="Line 73"/>
            <p:cNvSpPr>
              <a:spLocks noChangeShapeType="1"/>
            </p:cNvSpPr>
            <p:nvPr/>
          </p:nvSpPr>
          <p:spPr bwMode="auto">
            <a:xfrm>
              <a:off x="1532" y="1336"/>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49" name="Rectangle 74"/>
            <p:cNvSpPr>
              <a:spLocks noChangeArrowheads="1"/>
            </p:cNvSpPr>
            <p:nvPr/>
          </p:nvSpPr>
          <p:spPr bwMode="auto">
            <a:xfrm>
              <a:off x="841" y="1343"/>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750" name="Line 75"/>
            <p:cNvSpPr>
              <a:spLocks noChangeShapeType="1"/>
            </p:cNvSpPr>
            <p:nvPr/>
          </p:nvSpPr>
          <p:spPr bwMode="auto">
            <a:xfrm>
              <a:off x="841" y="1343"/>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51" name="Rectangle 76"/>
            <p:cNvSpPr>
              <a:spLocks noChangeArrowheads="1"/>
            </p:cNvSpPr>
            <p:nvPr/>
          </p:nvSpPr>
          <p:spPr bwMode="auto">
            <a:xfrm>
              <a:off x="1532" y="1343"/>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752" name="Line 77"/>
            <p:cNvSpPr>
              <a:spLocks noChangeShapeType="1"/>
            </p:cNvSpPr>
            <p:nvPr/>
          </p:nvSpPr>
          <p:spPr bwMode="auto">
            <a:xfrm>
              <a:off x="1532" y="1343"/>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53" name="Rectangle 78"/>
            <p:cNvSpPr>
              <a:spLocks noChangeArrowheads="1"/>
            </p:cNvSpPr>
            <p:nvPr/>
          </p:nvSpPr>
          <p:spPr bwMode="auto">
            <a:xfrm>
              <a:off x="865" y="1532"/>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754" name="Rectangle 79"/>
            <p:cNvSpPr>
              <a:spLocks noChangeArrowheads="1"/>
            </p:cNvSpPr>
            <p:nvPr/>
          </p:nvSpPr>
          <p:spPr bwMode="auto">
            <a:xfrm>
              <a:off x="925" y="1534"/>
              <a:ext cx="53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Identifier (optional)</a:t>
              </a:r>
              <a:endParaRPr lang="en-US" altLang="en-US"/>
            </a:p>
          </p:txBody>
        </p:sp>
        <p:sp>
          <p:nvSpPr>
            <p:cNvPr id="28755" name="Rectangle 80"/>
            <p:cNvSpPr>
              <a:spLocks noChangeArrowheads="1"/>
            </p:cNvSpPr>
            <p:nvPr/>
          </p:nvSpPr>
          <p:spPr bwMode="auto">
            <a:xfrm>
              <a:off x="865" y="1614"/>
              <a:ext cx="667" cy="8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756" name="Rectangle 81"/>
            <p:cNvSpPr>
              <a:spLocks noChangeArrowheads="1"/>
            </p:cNvSpPr>
            <p:nvPr/>
          </p:nvSpPr>
          <p:spPr bwMode="auto">
            <a:xfrm>
              <a:off x="841" y="1885"/>
              <a:ext cx="24" cy="2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757" name="Line 82"/>
            <p:cNvSpPr>
              <a:spLocks noChangeShapeType="1"/>
            </p:cNvSpPr>
            <p:nvPr/>
          </p:nvSpPr>
          <p:spPr bwMode="auto">
            <a:xfrm>
              <a:off x="841" y="188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58" name="Line 83"/>
            <p:cNvSpPr>
              <a:spLocks noChangeShapeType="1"/>
            </p:cNvSpPr>
            <p:nvPr/>
          </p:nvSpPr>
          <p:spPr bwMode="auto">
            <a:xfrm>
              <a:off x="841" y="1885"/>
              <a:ext cx="1" cy="26"/>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59" name="Rectangle 84"/>
            <p:cNvSpPr>
              <a:spLocks noChangeArrowheads="1"/>
            </p:cNvSpPr>
            <p:nvPr/>
          </p:nvSpPr>
          <p:spPr bwMode="auto">
            <a:xfrm>
              <a:off x="865" y="1890"/>
              <a:ext cx="667" cy="2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760" name="Rectangle 85"/>
            <p:cNvSpPr>
              <a:spLocks noChangeArrowheads="1"/>
            </p:cNvSpPr>
            <p:nvPr/>
          </p:nvSpPr>
          <p:spPr bwMode="auto">
            <a:xfrm>
              <a:off x="1532" y="1885"/>
              <a:ext cx="24" cy="2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761" name="Line 86"/>
            <p:cNvSpPr>
              <a:spLocks noChangeShapeType="1"/>
            </p:cNvSpPr>
            <p:nvPr/>
          </p:nvSpPr>
          <p:spPr bwMode="auto">
            <a:xfrm>
              <a:off x="1532" y="188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62" name="Line 87"/>
            <p:cNvSpPr>
              <a:spLocks noChangeShapeType="1"/>
            </p:cNvSpPr>
            <p:nvPr/>
          </p:nvSpPr>
          <p:spPr bwMode="auto">
            <a:xfrm>
              <a:off x="1532" y="1885"/>
              <a:ext cx="1" cy="26"/>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63" name="Rectangle 88"/>
            <p:cNvSpPr>
              <a:spLocks noChangeArrowheads="1"/>
            </p:cNvSpPr>
            <p:nvPr/>
          </p:nvSpPr>
          <p:spPr bwMode="auto">
            <a:xfrm>
              <a:off x="841" y="1911"/>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764" name="Line 89"/>
            <p:cNvSpPr>
              <a:spLocks noChangeShapeType="1"/>
            </p:cNvSpPr>
            <p:nvPr/>
          </p:nvSpPr>
          <p:spPr bwMode="auto">
            <a:xfrm>
              <a:off x="841" y="1911"/>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65" name="Rectangle 90"/>
            <p:cNvSpPr>
              <a:spLocks noChangeArrowheads="1"/>
            </p:cNvSpPr>
            <p:nvPr/>
          </p:nvSpPr>
          <p:spPr bwMode="auto">
            <a:xfrm>
              <a:off x="1532" y="1911"/>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766" name="Line 91"/>
            <p:cNvSpPr>
              <a:spLocks noChangeShapeType="1"/>
            </p:cNvSpPr>
            <p:nvPr/>
          </p:nvSpPr>
          <p:spPr bwMode="auto">
            <a:xfrm>
              <a:off x="1532" y="1911"/>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67" name="Rectangle 92"/>
            <p:cNvSpPr>
              <a:spLocks noChangeArrowheads="1"/>
            </p:cNvSpPr>
            <p:nvPr/>
          </p:nvSpPr>
          <p:spPr bwMode="auto">
            <a:xfrm>
              <a:off x="865" y="2080"/>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768" name="Rectangle 93"/>
            <p:cNvSpPr>
              <a:spLocks noChangeArrowheads="1"/>
            </p:cNvSpPr>
            <p:nvPr/>
          </p:nvSpPr>
          <p:spPr bwMode="auto">
            <a:xfrm>
              <a:off x="924" y="2082"/>
              <a:ext cx="38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Content Date</a:t>
              </a:r>
              <a:endParaRPr lang="en-US" altLang="en-US"/>
            </a:p>
          </p:txBody>
        </p:sp>
        <p:sp>
          <p:nvSpPr>
            <p:cNvPr id="28769" name="Rectangle 94"/>
            <p:cNvSpPr>
              <a:spLocks noChangeArrowheads="1"/>
            </p:cNvSpPr>
            <p:nvPr/>
          </p:nvSpPr>
          <p:spPr bwMode="auto">
            <a:xfrm>
              <a:off x="865" y="216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770" name="Line 95"/>
            <p:cNvSpPr>
              <a:spLocks noChangeShapeType="1"/>
            </p:cNvSpPr>
            <p:nvPr/>
          </p:nvSpPr>
          <p:spPr bwMode="auto">
            <a:xfrm>
              <a:off x="841" y="2074"/>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71" name="Line 96"/>
            <p:cNvSpPr>
              <a:spLocks noChangeShapeType="1"/>
            </p:cNvSpPr>
            <p:nvPr/>
          </p:nvSpPr>
          <p:spPr bwMode="auto">
            <a:xfrm>
              <a:off x="1532" y="2074"/>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72" name="Rectangle 97"/>
            <p:cNvSpPr>
              <a:spLocks noChangeArrowheads="1"/>
            </p:cNvSpPr>
            <p:nvPr/>
          </p:nvSpPr>
          <p:spPr bwMode="auto">
            <a:xfrm>
              <a:off x="841" y="2080"/>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773" name="Line 98"/>
            <p:cNvSpPr>
              <a:spLocks noChangeShapeType="1"/>
            </p:cNvSpPr>
            <p:nvPr/>
          </p:nvSpPr>
          <p:spPr bwMode="auto">
            <a:xfrm>
              <a:off x="841" y="2080"/>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74" name="Rectangle 99"/>
            <p:cNvSpPr>
              <a:spLocks noChangeArrowheads="1"/>
            </p:cNvSpPr>
            <p:nvPr/>
          </p:nvSpPr>
          <p:spPr bwMode="auto">
            <a:xfrm>
              <a:off x="1532" y="2080"/>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775" name="Line 100"/>
            <p:cNvSpPr>
              <a:spLocks noChangeShapeType="1"/>
            </p:cNvSpPr>
            <p:nvPr/>
          </p:nvSpPr>
          <p:spPr bwMode="auto">
            <a:xfrm>
              <a:off x="1532" y="2080"/>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76" name="Rectangle 101"/>
            <p:cNvSpPr>
              <a:spLocks noChangeArrowheads="1"/>
            </p:cNvSpPr>
            <p:nvPr/>
          </p:nvSpPr>
          <p:spPr bwMode="auto">
            <a:xfrm>
              <a:off x="865" y="2270"/>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777" name="Rectangle 102"/>
            <p:cNvSpPr>
              <a:spLocks noChangeArrowheads="1"/>
            </p:cNvSpPr>
            <p:nvPr/>
          </p:nvSpPr>
          <p:spPr bwMode="auto">
            <a:xfrm>
              <a:off x="925" y="2271"/>
              <a:ext cx="35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Currentness</a:t>
              </a:r>
              <a:endParaRPr lang="en-US" altLang="en-US"/>
            </a:p>
          </p:txBody>
        </p:sp>
        <p:sp>
          <p:nvSpPr>
            <p:cNvPr id="28778" name="Rectangle 103"/>
            <p:cNvSpPr>
              <a:spLocks noChangeArrowheads="1"/>
            </p:cNvSpPr>
            <p:nvPr/>
          </p:nvSpPr>
          <p:spPr bwMode="auto">
            <a:xfrm>
              <a:off x="865" y="2351"/>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779" name="Rectangle 104"/>
            <p:cNvSpPr>
              <a:spLocks noChangeArrowheads="1"/>
            </p:cNvSpPr>
            <p:nvPr/>
          </p:nvSpPr>
          <p:spPr bwMode="auto">
            <a:xfrm>
              <a:off x="841" y="2243"/>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780" name="Line 105"/>
            <p:cNvSpPr>
              <a:spLocks noChangeShapeType="1"/>
            </p:cNvSpPr>
            <p:nvPr/>
          </p:nvSpPr>
          <p:spPr bwMode="auto">
            <a:xfrm>
              <a:off x="841" y="224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81" name="Line 106"/>
            <p:cNvSpPr>
              <a:spLocks noChangeShapeType="1"/>
            </p:cNvSpPr>
            <p:nvPr/>
          </p:nvSpPr>
          <p:spPr bwMode="auto">
            <a:xfrm>
              <a:off x="841" y="2243"/>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82" name="Rectangle 107"/>
            <p:cNvSpPr>
              <a:spLocks noChangeArrowheads="1"/>
            </p:cNvSpPr>
            <p:nvPr/>
          </p:nvSpPr>
          <p:spPr bwMode="auto">
            <a:xfrm>
              <a:off x="865" y="2250"/>
              <a:ext cx="667" cy="2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783" name="Rectangle 108"/>
            <p:cNvSpPr>
              <a:spLocks noChangeArrowheads="1"/>
            </p:cNvSpPr>
            <p:nvPr/>
          </p:nvSpPr>
          <p:spPr bwMode="auto">
            <a:xfrm>
              <a:off x="1532" y="2243"/>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784" name="Line 109"/>
            <p:cNvSpPr>
              <a:spLocks noChangeShapeType="1"/>
            </p:cNvSpPr>
            <p:nvPr/>
          </p:nvSpPr>
          <p:spPr bwMode="auto">
            <a:xfrm>
              <a:off x="1532" y="224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85" name="Line 110"/>
            <p:cNvSpPr>
              <a:spLocks noChangeShapeType="1"/>
            </p:cNvSpPr>
            <p:nvPr/>
          </p:nvSpPr>
          <p:spPr bwMode="auto">
            <a:xfrm>
              <a:off x="1532" y="2243"/>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86" name="Rectangle 111"/>
            <p:cNvSpPr>
              <a:spLocks noChangeArrowheads="1"/>
            </p:cNvSpPr>
            <p:nvPr/>
          </p:nvSpPr>
          <p:spPr bwMode="auto">
            <a:xfrm>
              <a:off x="841" y="2270"/>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787" name="Line 112"/>
            <p:cNvSpPr>
              <a:spLocks noChangeShapeType="1"/>
            </p:cNvSpPr>
            <p:nvPr/>
          </p:nvSpPr>
          <p:spPr bwMode="auto">
            <a:xfrm>
              <a:off x="841" y="2270"/>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88" name="Rectangle 113"/>
            <p:cNvSpPr>
              <a:spLocks noChangeArrowheads="1"/>
            </p:cNvSpPr>
            <p:nvPr/>
          </p:nvSpPr>
          <p:spPr bwMode="auto">
            <a:xfrm>
              <a:off x="1532" y="2270"/>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789" name="Line 114"/>
            <p:cNvSpPr>
              <a:spLocks noChangeShapeType="1"/>
            </p:cNvSpPr>
            <p:nvPr/>
          </p:nvSpPr>
          <p:spPr bwMode="auto">
            <a:xfrm>
              <a:off x="1532" y="2270"/>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90" name="Rectangle 115"/>
            <p:cNvSpPr>
              <a:spLocks noChangeArrowheads="1"/>
            </p:cNvSpPr>
            <p:nvPr/>
          </p:nvSpPr>
          <p:spPr bwMode="auto">
            <a:xfrm>
              <a:off x="865" y="243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791" name="Rectangle 116"/>
            <p:cNvSpPr>
              <a:spLocks noChangeArrowheads="1"/>
            </p:cNvSpPr>
            <p:nvPr/>
          </p:nvSpPr>
          <p:spPr bwMode="auto">
            <a:xfrm>
              <a:off x="926" y="2441"/>
              <a:ext cx="25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Progress</a:t>
              </a:r>
              <a:endParaRPr lang="en-US" altLang="en-US"/>
            </a:p>
          </p:txBody>
        </p:sp>
        <p:sp>
          <p:nvSpPr>
            <p:cNvPr id="28792" name="Rectangle 117"/>
            <p:cNvSpPr>
              <a:spLocks noChangeArrowheads="1"/>
            </p:cNvSpPr>
            <p:nvPr/>
          </p:nvSpPr>
          <p:spPr bwMode="auto">
            <a:xfrm>
              <a:off x="865" y="252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793" name="Rectangle 118"/>
            <p:cNvSpPr>
              <a:spLocks noChangeArrowheads="1"/>
            </p:cNvSpPr>
            <p:nvPr/>
          </p:nvSpPr>
          <p:spPr bwMode="auto">
            <a:xfrm>
              <a:off x="841" y="2439"/>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794" name="Line 119"/>
            <p:cNvSpPr>
              <a:spLocks noChangeShapeType="1"/>
            </p:cNvSpPr>
            <p:nvPr/>
          </p:nvSpPr>
          <p:spPr bwMode="auto">
            <a:xfrm>
              <a:off x="841" y="2439"/>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95" name="Rectangle 120"/>
            <p:cNvSpPr>
              <a:spLocks noChangeArrowheads="1"/>
            </p:cNvSpPr>
            <p:nvPr/>
          </p:nvSpPr>
          <p:spPr bwMode="auto">
            <a:xfrm>
              <a:off x="1532" y="2439"/>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796" name="Line 121"/>
            <p:cNvSpPr>
              <a:spLocks noChangeShapeType="1"/>
            </p:cNvSpPr>
            <p:nvPr/>
          </p:nvSpPr>
          <p:spPr bwMode="auto">
            <a:xfrm>
              <a:off x="1532" y="2439"/>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97" name="Rectangle 122"/>
            <p:cNvSpPr>
              <a:spLocks noChangeArrowheads="1"/>
            </p:cNvSpPr>
            <p:nvPr/>
          </p:nvSpPr>
          <p:spPr bwMode="auto">
            <a:xfrm>
              <a:off x="865" y="2630"/>
              <a:ext cx="667" cy="8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798" name="Rectangle 123"/>
            <p:cNvSpPr>
              <a:spLocks noChangeArrowheads="1"/>
            </p:cNvSpPr>
            <p:nvPr/>
          </p:nvSpPr>
          <p:spPr bwMode="auto">
            <a:xfrm>
              <a:off x="922" y="2631"/>
              <a:ext cx="49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Maintenance and</a:t>
              </a:r>
              <a:endParaRPr lang="en-US" altLang="en-US"/>
            </a:p>
          </p:txBody>
        </p:sp>
        <p:sp>
          <p:nvSpPr>
            <p:cNvPr id="28799" name="Rectangle 124"/>
            <p:cNvSpPr>
              <a:spLocks noChangeArrowheads="1"/>
            </p:cNvSpPr>
            <p:nvPr/>
          </p:nvSpPr>
          <p:spPr bwMode="auto">
            <a:xfrm>
              <a:off x="865" y="2710"/>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800" name="Rectangle 125"/>
            <p:cNvSpPr>
              <a:spLocks noChangeArrowheads="1"/>
            </p:cNvSpPr>
            <p:nvPr/>
          </p:nvSpPr>
          <p:spPr bwMode="auto">
            <a:xfrm>
              <a:off x="923" y="2713"/>
              <a:ext cx="53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Update Frequency</a:t>
              </a:r>
              <a:endParaRPr lang="en-US" altLang="en-US"/>
            </a:p>
          </p:txBody>
        </p:sp>
        <p:sp>
          <p:nvSpPr>
            <p:cNvPr id="28801" name="Rectangle 126"/>
            <p:cNvSpPr>
              <a:spLocks noChangeArrowheads="1"/>
            </p:cNvSpPr>
            <p:nvPr/>
          </p:nvSpPr>
          <p:spPr bwMode="auto">
            <a:xfrm>
              <a:off x="841" y="2603"/>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802" name="Line 127"/>
            <p:cNvSpPr>
              <a:spLocks noChangeShapeType="1"/>
            </p:cNvSpPr>
            <p:nvPr/>
          </p:nvSpPr>
          <p:spPr bwMode="auto">
            <a:xfrm>
              <a:off x="841" y="260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03" name="Line 128"/>
            <p:cNvSpPr>
              <a:spLocks noChangeShapeType="1"/>
            </p:cNvSpPr>
            <p:nvPr/>
          </p:nvSpPr>
          <p:spPr bwMode="auto">
            <a:xfrm>
              <a:off x="841" y="2603"/>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04" name="Rectangle 129"/>
            <p:cNvSpPr>
              <a:spLocks noChangeArrowheads="1"/>
            </p:cNvSpPr>
            <p:nvPr/>
          </p:nvSpPr>
          <p:spPr bwMode="auto">
            <a:xfrm>
              <a:off x="865" y="2610"/>
              <a:ext cx="667" cy="2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805" name="Rectangle 130"/>
            <p:cNvSpPr>
              <a:spLocks noChangeArrowheads="1"/>
            </p:cNvSpPr>
            <p:nvPr/>
          </p:nvSpPr>
          <p:spPr bwMode="auto">
            <a:xfrm>
              <a:off x="1532" y="2603"/>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806" name="Line 131"/>
            <p:cNvSpPr>
              <a:spLocks noChangeShapeType="1"/>
            </p:cNvSpPr>
            <p:nvPr/>
          </p:nvSpPr>
          <p:spPr bwMode="auto">
            <a:xfrm>
              <a:off x="1532" y="260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07" name="Line 132"/>
            <p:cNvSpPr>
              <a:spLocks noChangeShapeType="1"/>
            </p:cNvSpPr>
            <p:nvPr/>
          </p:nvSpPr>
          <p:spPr bwMode="auto">
            <a:xfrm>
              <a:off x="1532" y="2603"/>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08" name="Rectangle 133"/>
            <p:cNvSpPr>
              <a:spLocks noChangeArrowheads="1"/>
            </p:cNvSpPr>
            <p:nvPr/>
          </p:nvSpPr>
          <p:spPr bwMode="auto">
            <a:xfrm>
              <a:off x="841" y="2630"/>
              <a:ext cx="24" cy="162"/>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809" name="Line 134"/>
            <p:cNvSpPr>
              <a:spLocks noChangeShapeType="1"/>
            </p:cNvSpPr>
            <p:nvPr/>
          </p:nvSpPr>
          <p:spPr bwMode="auto">
            <a:xfrm>
              <a:off x="841" y="2630"/>
              <a:ext cx="1" cy="16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10" name="Rectangle 135"/>
            <p:cNvSpPr>
              <a:spLocks noChangeArrowheads="1"/>
            </p:cNvSpPr>
            <p:nvPr/>
          </p:nvSpPr>
          <p:spPr bwMode="auto">
            <a:xfrm>
              <a:off x="1532" y="2630"/>
              <a:ext cx="24" cy="162"/>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811" name="Line 136"/>
            <p:cNvSpPr>
              <a:spLocks noChangeShapeType="1"/>
            </p:cNvSpPr>
            <p:nvPr/>
          </p:nvSpPr>
          <p:spPr bwMode="auto">
            <a:xfrm>
              <a:off x="1532" y="2630"/>
              <a:ext cx="1" cy="16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12" name="Rectangle 137"/>
            <p:cNvSpPr>
              <a:spLocks noChangeArrowheads="1"/>
            </p:cNvSpPr>
            <p:nvPr/>
          </p:nvSpPr>
          <p:spPr bwMode="auto">
            <a:xfrm>
              <a:off x="865" y="279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813" name="Rectangle 138"/>
            <p:cNvSpPr>
              <a:spLocks noChangeArrowheads="1"/>
            </p:cNvSpPr>
            <p:nvPr/>
          </p:nvSpPr>
          <p:spPr bwMode="auto">
            <a:xfrm>
              <a:off x="924" y="2801"/>
              <a:ext cx="39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Spatial Extent</a:t>
              </a:r>
              <a:endParaRPr lang="en-US" altLang="en-US"/>
            </a:p>
          </p:txBody>
        </p:sp>
        <p:sp>
          <p:nvSpPr>
            <p:cNvPr id="28814" name="Rectangle 139"/>
            <p:cNvSpPr>
              <a:spLocks noChangeArrowheads="1"/>
            </p:cNvSpPr>
            <p:nvPr/>
          </p:nvSpPr>
          <p:spPr bwMode="auto">
            <a:xfrm>
              <a:off x="865" y="288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815" name="Rectangle 140"/>
            <p:cNvSpPr>
              <a:spLocks noChangeArrowheads="1"/>
            </p:cNvSpPr>
            <p:nvPr/>
          </p:nvSpPr>
          <p:spPr bwMode="auto">
            <a:xfrm>
              <a:off x="926" y="2882"/>
              <a:ext cx="32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Description</a:t>
              </a:r>
              <a:endParaRPr lang="en-US" altLang="en-US"/>
            </a:p>
          </p:txBody>
        </p:sp>
        <p:sp>
          <p:nvSpPr>
            <p:cNvPr id="28816" name="Rectangle 141"/>
            <p:cNvSpPr>
              <a:spLocks noChangeArrowheads="1"/>
            </p:cNvSpPr>
            <p:nvPr/>
          </p:nvSpPr>
          <p:spPr bwMode="auto">
            <a:xfrm>
              <a:off x="865" y="2962"/>
              <a:ext cx="667" cy="2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817" name="Rectangle 142"/>
            <p:cNvSpPr>
              <a:spLocks noChangeArrowheads="1"/>
            </p:cNvSpPr>
            <p:nvPr/>
          </p:nvSpPr>
          <p:spPr bwMode="auto">
            <a:xfrm>
              <a:off x="841" y="2792"/>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818" name="Line 143"/>
            <p:cNvSpPr>
              <a:spLocks noChangeShapeType="1"/>
            </p:cNvSpPr>
            <p:nvPr/>
          </p:nvSpPr>
          <p:spPr bwMode="auto">
            <a:xfrm>
              <a:off x="841" y="27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19" name="Rectangle 144"/>
            <p:cNvSpPr>
              <a:spLocks noChangeArrowheads="1"/>
            </p:cNvSpPr>
            <p:nvPr/>
          </p:nvSpPr>
          <p:spPr bwMode="auto">
            <a:xfrm>
              <a:off x="1532" y="2792"/>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820" name="Line 145"/>
            <p:cNvSpPr>
              <a:spLocks noChangeShapeType="1"/>
            </p:cNvSpPr>
            <p:nvPr/>
          </p:nvSpPr>
          <p:spPr bwMode="auto">
            <a:xfrm>
              <a:off x="1532" y="27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21" name="Rectangle 146"/>
            <p:cNvSpPr>
              <a:spLocks noChangeArrowheads="1"/>
            </p:cNvSpPr>
            <p:nvPr/>
          </p:nvSpPr>
          <p:spPr bwMode="auto">
            <a:xfrm>
              <a:off x="841" y="2799"/>
              <a:ext cx="24" cy="18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822" name="Line 147"/>
            <p:cNvSpPr>
              <a:spLocks noChangeShapeType="1"/>
            </p:cNvSpPr>
            <p:nvPr/>
          </p:nvSpPr>
          <p:spPr bwMode="auto">
            <a:xfrm>
              <a:off x="841" y="2799"/>
              <a:ext cx="1" cy="18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23" name="Rectangle 148"/>
            <p:cNvSpPr>
              <a:spLocks noChangeArrowheads="1"/>
            </p:cNvSpPr>
            <p:nvPr/>
          </p:nvSpPr>
          <p:spPr bwMode="auto">
            <a:xfrm>
              <a:off x="1532" y="2799"/>
              <a:ext cx="24" cy="18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824" name="Line 149"/>
            <p:cNvSpPr>
              <a:spLocks noChangeShapeType="1"/>
            </p:cNvSpPr>
            <p:nvPr/>
          </p:nvSpPr>
          <p:spPr bwMode="auto">
            <a:xfrm>
              <a:off x="1532" y="2799"/>
              <a:ext cx="1" cy="18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25" name="Rectangle 150"/>
            <p:cNvSpPr>
              <a:spLocks noChangeArrowheads="1"/>
            </p:cNvSpPr>
            <p:nvPr/>
          </p:nvSpPr>
          <p:spPr bwMode="auto">
            <a:xfrm>
              <a:off x="865" y="2988"/>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826" name="Rectangle 151"/>
            <p:cNvSpPr>
              <a:spLocks noChangeArrowheads="1"/>
            </p:cNvSpPr>
            <p:nvPr/>
          </p:nvSpPr>
          <p:spPr bwMode="auto">
            <a:xfrm>
              <a:off x="924" y="2989"/>
              <a:ext cx="27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Bounding</a:t>
              </a:r>
              <a:endParaRPr lang="en-US" altLang="en-US"/>
            </a:p>
          </p:txBody>
        </p:sp>
        <p:sp>
          <p:nvSpPr>
            <p:cNvPr id="28827" name="Rectangle 152"/>
            <p:cNvSpPr>
              <a:spLocks noChangeArrowheads="1"/>
            </p:cNvSpPr>
            <p:nvPr/>
          </p:nvSpPr>
          <p:spPr bwMode="auto">
            <a:xfrm>
              <a:off x="865" y="306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828" name="Rectangle 153"/>
            <p:cNvSpPr>
              <a:spLocks noChangeArrowheads="1"/>
            </p:cNvSpPr>
            <p:nvPr/>
          </p:nvSpPr>
          <p:spPr bwMode="auto">
            <a:xfrm>
              <a:off x="924" y="3071"/>
              <a:ext cx="34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Coordinates</a:t>
              </a:r>
              <a:endParaRPr lang="en-US" altLang="en-US"/>
            </a:p>
          </p:txBody>
        </p:sp>
        <p:sp>
          <p:nvSpPr>
            <p:cNvPr id="28829" name="Rectangle 154"/>
            <p:cNvSpPr>
              <a:spLocks noChangeArrowheads="1"/>
            </p:cNvSpPr>
            <p:nvPr/>
          </p:nvSpPr>
          <p:spPr bwMode="auto">
            <a:xfrm>
              <a:off x="865" y="3151"/>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830" name="Rectangle 155"/>
            <p:cNvSpPr>
              <a:spLocks noChangeArrowheads="1"/>
            </p:cNvSpPr>
            <p:nvPr/>
          </p:nvSpPr>
          <p:spPr bwMode="auto">
            <a:xfrm>
              <a:off x="841" y="2983"/>
              <a:ext cx="24" cy="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831" name="Line 156"/>
            <p:cNvSpPr>
              <a:spLocks noChangeShapeType="1"/>
            </p:cNvSpPr>
            <p:nvPr/>
          </p:nvSpPr>
          <p:spPr bwMode="auto">
            <a:xfrm>
              <a:off x="841" y="298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32" name="Rectangle 157"/>
            <p:cNvSpPr>
              <a:spLocks noChangeArrowheads="1"/>
            </p:cNvSpPr>
            <p:nvPr/>
          </p:nvSpPr>
          <p:spPr bwMode="auto">
            <a:xfrm>
              <a:off x="1532" y="2983"/>
              <a:ext cx="24" cy="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833" name="Line 158"/>
            <p:cNvSpPr>
              <a:spLocks noChangeShapeType="1"/>
            </p:cNvSpPr>
            <p:nvPr/>
          </p:nvSpPr>
          <p:spPr bwMode="auto">
            <a:xfrm>
              <a:off x="1532" y="298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34" name="Rectangle 159"/>
            <p:cNvSpPr>
              <a:spLocks noChangeArrowheads="1"/>
            </p:cNvSpPr>
            <p:nvPr/>
          </p:nvSpPr>
          <p:spPr bwMode="auto">
            <a:xfrm>
              <a:off x="841" y="2988"/>
              <a:ext cx="24" cy="24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835" name="Line 160"/>
            <p:cNvSpPr>
              <a:spLocks noChangeShapeType="1"/>
            </p:cNvSpPr>
            <p:nvPr/>
          </p:nvSpPr>
          <p:spPr bwMode="auto">
            <a:xfrm>
              <a:off x="841" y="2988"/>
              <a:ext cx="1" cy="245"/>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36" name="Rectangle 161"/>
            <p:cNvSpPr>
              <a:spLocks noChangeArrowheads="1"/>
            </p:cNvSpPr>
            <p:nvPr/>
          </p:nvSpPr>
          <p:spPr bwMode="auto">
            <a:xfrm>
              <a:off x="1532" y="2988"/>
              <a:ext cx="24" cy="24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837" name="Line 162"/>
            <p:cNvSpPr>
              <a:spLocks noChangeShapeType="1"/>
            </p:cNvSpPr>
            <p:nvPr/>
          </p:nvSpPr>
          <p:spPr bwMode="auto">
            <a:xfrm>
              <a:off x="1532" y="2988"/>
              <a:ext cx="1" cy="245"/>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38" name="Rectangle 163"/>
            <p:cNvSpPr>
              <a:spLocks noChangeArrowheads="1"/>
            </p:cNvSpPr>
            <p:nvPr/>
          </p:nvSpPr>
          <p:spPr bwMode="auto">
            <a:xfrm>
              <a:off x="865" y="3239"/>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839" name="Rectangle 164"/>
            <p:cNvSpPr>
              <a:spLocks noChangeArrowheads="1"/>
            </p:cNvSpPr>
            <p:nvPr/>
          </p:nvSpPr>
          <p:spPr bwMode="auto">
            <a:xfrm>
              <a:off x="924" y="3240"/>
              <a:ext cx="28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Keywords</a:t>
              </a:r>
              <a:endParaRPr lang="en-US" altLang="en-US"/>
            </a:p>
          </p:txBody>
        </p:sp>
        <p:sp>
          <p:nvSpPr>
            <p:cNvPr id="28840" name="Rectangle 165"/>
            <p:cNvSpPr>
              <a:spLocks noChangeArrowheads="1"/>
            </p:cNvSpPr>
            <p:nvPr/>
          </p:nvSpPr>
          <p:spPr bwMode="auto">
            <a:xfrm>
              <a:off x="865" y="3320"/>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841" name="Rectangle 166"/>
            <p:cNvSpPr>
              <a:spLocks noChangeArrowheads="1"/>
            </p:cNvSpPr>
            <p:nvPr/>
          </p:nvSpPr>
          <p:spPr bwMode="auto">
            <a:xfrm>
              <a:off x="841" y="3233"/>
              <a:ext cx="24"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842" name="Line 167"/>
            <p:cNvSpPr>
              <a:spLocks noChangeShapeType="1"/>
            </p:cNvSpPr>
            <p:nvPr/>
          </p:nvSpPr>
          <p:spPr bwMode="auto">
            <a:xfrm>
              <a:off x="841" y="323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43" name="Rectangle 168"/>
            <p:cNvSpPr>
              <a:spLocks noChangeArrowheads="1"/>
            </p:cNvSpPr>
            <p:nvPr/>
          </p:nvSpPr>
          <p:spPr bwMode="auto">
            <a:xfrm>
              <a:off x="1532" y="3233"/>
              <a:ext cx="24"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844" name="Line 169"/>
            <p:cNvSpPr>
              <a:spLocks noChangeShapeType="1"/>
            </p:cNvSpPr>
            <p:nvPr/>
          </p:nvSpPr>
          <p:spPr bwMode="auto">
            <a:xfrm>
              <a:off x="1532" y="323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45" name="Rectangle 170"/>
            <p:cNvSpPr>
              <a:spLocks noChangeArrowheads="1"/>
            </p:cNvSpPr>
            <p:nvPr/>
          </p:nvSpPr>
          <p:spPr bwMode="auto">
            <a:xfrm>
              <a:off x="841" y="3239"/>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846" name="Line 171"/>
            <p:cNvSpPr>
              <a:spLocks noChangeShapeType="1"/>
            </p:cNvSpPr>
            <p:nvPr/>
          </p:nvSpPr>
          <p:spPr bwMode="auto">
            <a:xfrm>
              <a:off x="841" y="3239"/>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47" name="Rectangle 172"/>
            <p:cNvSpPr>
              <a:spLocks noChangeArrowheads="1"/>
            </p:cNvSpPr>
            <p:nvPr/>
          </p:nvSpPr>
          <p:spPr bwMode="auto">
            <a:xfrm>
              <a:off x="1532" y="3239"/>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848" name="Line 173"/>
            <p:cNvSpPr>
              <a:spLocks noChangeShapeType="1"/>
            </p:cNvSpPr>
            <p:nvPr/>
          </p:nvSpPr>
          <p:spPr bwMode="auto">
            <a:xfrm>
              <a:off x="1532" y="3239"/>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49" name="Rectangle 174"/>
            <p:cNvSpPr>
              <a:spLocks noChangeArrowheads="1"/>
            </p:cNvSpPr>
            <p:nvPr/>
          </p:nvSpPr>
          <p:spPr bwMode="auto">
            <a:xfrm>
              <a:off x="865" y="340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850" name="Rectangle 175"/>
            <p:cNvSpPr>
              <a:spLocks noChangeArrowheads="1"/>
            </p:cNvSpPr>
            <p:nvPr/>
          </p:nvSpPr>
          <p:spPr bwMode="auto">
            <a:xfrm>
              <a:off x="926" y="3411"/>
              <a:ext cx="32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Constraints</a:t>
              </a:r>
              <a:endParaRPr lang="en-US" altLang="en-US"/>
            </a:p>
          </p:txBody>
        </p:sp>
        <p:sp>
          <p:nvSpPr>
            <p:cNvPr id="28851" name="Rectangle 176"/>
            <p:cNvSpPr>
              <a:spLocks noChangeArrowheads="1"/>
            </p:cNvSpPr>
            <p:nvPr/>
          </p:nvSpPr>
          <p:spPr bwMode="auto">
            <a:xfrm>
              <a:off x="865" y="349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852" name="Rectangle 177"/>
            <p:cNvSpPr>
              <a:spLocks noChangeArrowheads="1"/>
            </p:cNvSpPr>
            <p:nvPr/>
          </p:nvSpPr>
          <p:spPr bwMode="auto">
            <a:xfrm>
              <a:off x="841" y="3402"/>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853" name="Line 178"/>
            <p:cNvSpPr>
              <a:spLocks noChangeShapeType="1"/>
            </p:cNvSpPr>
            <p:nvPr/>
          </p:nvSpPr>
          <p:spPr bwMode="auto">
            <a:xfrm>
              <a:off x="841" y="340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54" name="Rectangle 179"/>
            <p:cNvSpPr>
              <a:spLocks noChangeArrowheads="1"/>
            </p:cNvSpPr>
            <p:nvPr/>
          </p:nvSpPr>
          <p:spPr bwMode="auto">
            <a:xfrm>
              <a:off x="1532" y="3402"/>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855" name="Line 180"/>
            <p:cNvSpPr>
              <a:spLocks noChangeShapeType="1"/>
            </p:cNvSpPr>
            <p:nvPr/>
          </p:nvSpPr>
          <p:spPr bwMode="auto">
            <a:xfrm>
              <a:off x="1532" y="340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56" name="Rectangle 181"/>
            <p:cNvSpPr>
              <a:spLocks noChangeArrowheads="1"/>
            </p:cNvSpPr>
            <p:nvPr/>
          </p:nvSpPr>
          <p:spPr bwMode="auto">
            <a:xfrm>
              <a:off x="841" y="3409"/>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857" name="Line 182"/>
            <p:cNvSpPr>
              <a:spLocks noChangeShapeType="1"/>
            </p:cNvSpPr>
            <p:nvPr/>
          </p:nvSpPr>
          <p:spPr bwMode="auto">
            <a:xfrm>
              <a:off x="841" y="3409"/>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58" name="Rectangle 183"/>
            <p:cNvSpPr>
              <a:spLocks noChangeArrowheads="1"/>
            </p:cNvSpPr>
            <p:nvPr/>
          </p:nvSpPr>
          <p:spPr bwMode="auto">
            <a:xfrm>
              <a:off x="1532" y="3409"/>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859" name="Line 184"/>
            <p:cNvSpPr>
              <a:spLocks noChangeShapeType="1"/>
            </p:cNvSpPr>
            <p:nvPr/>
          </p:nvSpPr>
          <p:spPr bwMode="auto">
            <a:xfrm>
              <a:off x="1532" y="3409"/>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60" name="Rectangle 185"/>
            <p:cNvSpPr>
              <a:spLocks noChangeArrowheads="1"/>
            </p:cNvSpPr>
            <p:nvPr/>
          </p:nvSpPr>
          <p:spPr bwMode="auto">
            <a:xfrm>
              <a:off x="865" y="359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861" name="Rectangle 186"/>
            <p:cNvSpPr>
              <a:spLocks noChangeArrowheads="1"/>
            </p:cNvSpPr>
            <p:nvPr/>
          </p:nvSpPr>
          <p:spPr bwMode="auto">
            <a:xfrm>
              <a:off x="927" y="3601"/>
              <a:ext cx="56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Contact Information</a:t>
              </a:r>
              <a:endParaRPr lang="en-US" altLang="en-US"/>
            </a:p>
          </p:txBody>
        </p:sp>
        <p:sp>
          <p:nvSpPr>
            <p:cNvPr id="28862" name="Rectangle 187"/>
            <p:cNvSpPr>
              <a:spLocks noChangeArrowheads="1"/>
            </p:cNvSpPr>
            <p:nvPr/>
          </p:nvSpPr>
          <p:spPr bwMode="auto">
            <a:xfrm>
              <a:off x="865" y="368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863" name="Rectangle 188"/>
            <p:cNvSpPr>
              <a:spLocks noChangeArrowheads="1"/>
            </p:cNvSpPr>
            <p:nvPr/>
          </p:nvSpPr>
          <p:spPr bwMode="auto">
            <a:xfrm>
              <a:off x="841" y="3572"/>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864" name="Line 189"/>
            <p:cNvSpPr>
              <a:spLocks noChangeShapeType="1"/>
            </p:cNvSpPr>
            <p:nvPr/>
          </p:nvSpPr>
          <p:spPr bwMode="auto">
            <a:xfrm>
              <a:off x="841" y="3572"/>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65" name="Line 190"/>
            <p:cNvSpPr>
              <a:spLocks noChangeShapeType="1"/>
            </p:cNvSpPr>
            <p:nvPr/>
          </p:nvSpPr>
          <p:spPr bwMode="auto">
            <a:xfrm>
              <a:off x="841" y="3572"/>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66" name="Rectangle 191"/>
            <p:cNvSpPr>
              <a:spLocks noChangeArrowheads="1"/>
            </p:cNvSpPr>
            <p:nvPr/>
          </p:nvSpPr>
          <p:spPr bwMode="auto">
            <a:xfrm>
              <a:off x="865" y="3578"/>
              <a:ext cx="667" cy="2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867" name="Rectangle 192"/>
            <p:cNvSpPr>
              <a:spLocks noChangeArrowheads="1"/>
            </p:cNvSpPr>
            <p:nvPr/>
          </p:nvSpPr>
          <p:spPr bwMode="auto">
            <a:xfrm>
              <a:off x="1532" y="3572"/>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868" name="Line 193"/>
            <p:cNvSpPr>
              <a:spLocks noChangeShapeType="1"/>
            </p:cNvSpPr>
            <p:nvPr/>
          </p:nvSpPr>
          <p:spPr bwMode="auto">
            <a:xfrm>
              <a:off x="1532" y="3572"/>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69" name="Line 194"/>
            <p:cNvSpPr>
              <a:spLocks noChangeShapeType="1"/>
            </p:cNvSpPr>
            <p:nvPr/>
          </p:nvSpPr>
          <p:spPr bwMode="auto">
            <a:xfrm>
              <a:off x="1532" y="3572"/>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70" name="Rectangle 195"/>
            <p:cNvSpPr>
              <a:spLocks noChangeArrowheads="1"/>
            </p:cNvSpPr>
            <p:nvPr/>
          </p:nvSpPr>
          <p:spPr bwMode="auto">
            <a:xfrm>
              <a:off x="841" y="3599"/>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871" name="Line 196"/>
            <p:cNvSpPr>
              <a:spLocks noChangeShapeType="1"/>
            </p:cNvSpPr>
            <p:nvPr/>
          </p:nvSpPr>
          <p:spPr bwMode="auto">
            <a:xfrm>
              <a:off x="841" y="3599"/>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72" name="Rectangle 197"/>
            <p:cNvSpPr>
              <a:spLocks noChangeArrowheads="1"/>
            </p:cNvSpPr>
            <p:nvPr/>
          </p:nvSpPr>
          <p:spPr bwMode="auto">
            <a:xfrm>
              <a:off x="1532" y="3599"/>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873" name="Line 198"/>
            <p:cNvSpPr>
              <a:spLocks noChangeShapeType="1"/>
            </p:cNvSpPr>
            <p:nvPr/>
          </p:nvSpPr>
          <p:spPr bwMode="auto">
            <a:xfrm>
              <a:off x="1532" y="3599"/>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74" name="Rectangle 199"/>
            <p:cNvSpPr>
              <a:spLocks noChangeArrowheads="1"/>
            </p:cNvSpPr>
            <p:nvPr/>
          </p:nvSpPr>
          <p:spPr bwMode="auto">
            <a:xfrm>
              <a:off x="865" y="3767"/>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875" name="Rectangle 200"/>
            <p:cNvSpPr>
              <a:spLocks noChangeArrowheads="1"/>
            </p:cNvSpPr>
            <p:nvPr/>
          </p:nvSpPr>
          <p:spPr bwMode="auto">
            <a:xfrm>
              <a:off x="925" y="3769"/>
              <a:ext cx="45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Browse Graphic</a:t>
              </a:r>
              <a:endParaRPr lang="en-US" altLang="en-US"/>
            </a:p>
          </p:txBody>
        </p:sp>
        <p:sp>
          <p:nvSpPr>
            <p:cNvPr id="28876" name="Rectangle 201"/>
            <p:cNvSpPr>
              <a:spLocks noChangeArrowheads="1"/>
            </p:cNvSpPr>
            <p:nvPr/>
          </p:nvSpPr>
          <p:spPr bwMode="auto">
            <a:xfrm>
              <a:off x="865" y="384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877" name="Rectangle 202"/>
            <p:cNvSpPr>
              <a:spLocks noChangeArrowheads="1"/>
            </p:cNvSpPr>
            <p:nvPr/>
          </p:nvSpPr>
          <p:spPr bwMode="auto">
            <a:xfrm>
              <a:off x="926" y="3851"/>
              <a:ext cx="32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Information</a:t>
              </a:r>
              <a:endParaRPr lang="en-US" altLang="en-US"/>
            </a:p>
          </p:txBody>
        </p:sp>
        <p:sp>
          <p:nvSpPr>
            <p:cNvPr id="28878" name="Rectangle 203"/>
            <p:cNvSpPr>
              <a:spLocks noChangeArrowheads="1"/>
            </p:cNvSpPr>
            <p:nvPr/>
          </p:nvSpPr>
          <p:spPr bwMode="auto">
            <a:xfrm>
              <a:off x="841" y="3767"/>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879" name="Line 204"/>
            <p:cNvSpPr>
              <a:spLocks noChangeShapeType="1"/>
            </p:cNvSpPr>
            <p:nvPr/>
          </p:nvSpPr>
          <p:spPr bwMode="auto">
            <a:xfrm>
              <a:off x="841" y="3767"/>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80" name="Rectangle 205"/>
            <p:cNvSpPr>
              <a:spLocks noChangeArrowheads="1"/>
            </p:cNvSpPr>
            <p:nvPr/>
          </p:nvSpPr>
          <p:spPr bwMode="auto">
            <a:xfrm>
              <a:off x="1532" y="3767"/>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881" name="Line 206"/>
            <p:cNvSpPr>
              <a:spLocks noChangeShapeType="1"/>
            </p:cNvSpPr>
            <p:nvPr/>
          </p:nvSpPr>
          <p:spPr bwMode="auto">
            <a:xfrm>
              <a:off x="1532" y="3767"/>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82" name="Rectangle 207"/>
            <p:cNvSpPr>
              <a:spLocks noChangeArrowheads="1"/>
            </p:cNvSpPr>
            <p:nvPr/>
          </p:nvSpPr>
          <p:spPr bwMode="auto">
            <a:xfrm>
              <a:off x="865" y="3938"/>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883" name="Rectangle 208"/>
            <p:cNvSpPr>
              <a:spLocks noChangeArrowheads="1"/>
            </p:cNvSpPr>
            <p:nvPr/>
          </p:nvSpPr>
          <p:spPr bwMode="auto">
            <a:xfrm>
              <a:off x="926" y="3940"/>
              <a:ext cx="46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Associated Data</a:t>
              </a:r>
              <a:endParaRPr lang="en-US" altLang="en-US"/>
            </a:p>
          </p:txBody>
        </p:sp>
        <p:sp>
          <p:nvSpPr>
            <p:cNvPr id="28884" name="Rectangle 209"/>
            <p:cNvSpPr>
              <a:spLocks noChangeArrowheads="1"/>
            </p:cNvSpPr>
            <p:nvPr/>
          </p:nvSpPr>
          <p:spPr bwMode="auto">
            <a:xfrm>
              <a:off x="865" y="4020"/>
              <a:ext cx="667" cy="8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885" name="Rectangle 210"/>
            <p:cNvSpPr>
              <a:spLocks noChangeArrowheads="1"/>
            </p:cNvSpPr>
            <p:nvPr/>
          </p:nvSpPr>
          <p:spPr bwMode="auto">
            <a:xfrm>
              <a:off x="926" y="4021"/>
              <a:ext cx="12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Sets</a:t>
              </a:r>
              <a:endParaRPr lang="en-US" altLang="en-US"/>
            </a:p>
          </p:txBody>
        </p:sp>
        <p:sp>
          <p:nvSpPr>
            <p:cNvPr id="28886" name="Rectangle 211"/>
            <p:cNvSpPr>
              <a:spLocks noChangeArrowheads="1"/>
            </p:cNvSpPr>
            <p:nvPr/>
          </p:nvSpPr>
          <p:spPr bwMode="auto">
            <a:xfrm>
              <a:off x="841" y="3931"/>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887" name="Line 212"/>
            <p:cNvSpPr>
              <a:spLocks noChangeShapeType="1"/>
            </p:cNvSpPr>
            <p:nvPr/>
          </p:nvSpPr>
          <p:spPr bwMode="auto">
            <a:xfrm>
              <a:off x="841" y="3931"/>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88" name="Rectangle 213"/>
            <p:cNvSpPr>
              <a:spLocks noChangeArrowheads="1"/>
            </p:cNvSpPr>
            <p:nvPr/>
          </p:nvSpPr>
          <p:spPr bwMode="auto">
            <a:xfrm>
              <a:off x="1532" y="3931"/>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889" name="Line 214"/>
            <p:cNvSpPr>
              <a:spLocks noChangeShapeType="1"/>
            </p:cNvSpPr>
            <p:nvPr/>
          </p:nvSpPr>
          <p:spPr bwMode="auto">
            <a:xfrm>
              <a:off x="1532" y="3931"/>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90" name="Rectangle 215"/>
            <p:cNvSpPr>
              <a:spLocks noChangeArrowheads="1"/>
            </p:cNvSpPr>
            <p:nvPr/>
          </p:nvSpPr>
          <p:spPr bwMode="auto">
            <a:xfrm>
              <a:off x="841" y="3938"/>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891" name="Line 216"/>
            <p:cNvSpPr>
              <a:spLocks noChangeShapeType="1"/>
            </p:cNvSpPr>
            <p:nvPr/>
          </p:nvSpPr>
          <p:spPr bwMode="auto">
            <a:xfrm>
              <a:off x="841" y="3938"/>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92" name="Rectangle 217"/>
            <p:cNvSpPr>
              <a:spLocks noChangeArrowheads="1"/>
            </p:cNvSpPr>
            <p:nvPr/>
          </p:nvSpPr>
          <p:spPr bwMode="auto">
            <a:xfrm>
              <a:off x="841" y="4101"/>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893" name="Line 218"/>
            <p:cNvSpPr>
              <a:spLocks noChangeShapeType="1"/>
            </p:cNvSpPr>
            <p:nvPr/>
          </p:nvSpPr>
          <p:spPr bwMode="auto">
            <a:xfrm>
              <a:off x="841" y="4101"/>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94" name="Line 219"/>
            <p:cNvSpPr>
              <a:spLocks noChangeShapeType="1"/>
            </p:cNvSpPr>
            <p:nvPr/>
          </p:nvSpPr>
          <p:spPr bwMode="auto">
            <a:xfrm>
              <a:off x="841" y="4101"/>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95" name="Rectangle 220"/>
            <p:cNvSpPr>
              <a:spLocks noChangeArrowheads="1"/>
            </p:cNvSpPr>
            <p:nvPr/>
          </p:nvSpPr>
          <p:spPr bwMode="auto">
            <a:xfrm>
              <a:off x="841" y="4101"/>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896" name="Line 221"/>
            <p:cNvSpPr>
              <a:spLocks noChangeShapeType="1"/>
            </p:cNvSpPr>
            <p:nvPr/>
          </p:nvSpPr>
          <p:spPr bwMode="auto">
            <a:xfrm>
              <a:off x="841" y="4101"/>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97" name="Line 222"/>
            <p:cNvSpPr>
              <a:spLocks noChangeShapeType="1"/>
            </p:cNvSpPr>
            <p:nvPr/>
          </p:nvSpPr>
          <p:spPr bwMode="auto">
            <a:xfrm>
              <a:off x="841" y="4101"/>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98" name="Rectangle 223"/>
            <p:cNvSpPr>
              <a:spLocks noChangeArrowheads="1"/>
            </p:cNvSpPr>
            <p:nvPr/>
          </p:nvSpPr>
          <p:spPr bwMode="auto">
            <a:xfrm>
              <a:off x="865" y="4101"/>
              <a:ext cx="667"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899" name="Line 224"/>
            <p:cNvSpPr>
              <a:spLocks noChangeShapeType="1"/>
            </p:cNvSpPr>
            <p:nvPr/>
          </p:nvSpPr>
          <p:spPr bwMode="auto">
            <a:xfrm>
              <a:off x="865" y="4101"/>
              <a:ext cx="667"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00" name="Rectangle 225"/>
            <p:cNvSpPr>
              <a:spLocks noChangeArrowheads="1"/>
            </p:cNvSpPr>
            <p:nvPr/>
          </p:nvSpPr>
          <p:spPr bwMode="auto">
            <a:xfrm>
              <a:off x="1532" y="3938"/>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901" name="Line 226"/>
            <p:cNvSpPr>
              <a:spLocks noChangeShapeType="1"/>
            </p:cNvSpPr>
            <p:nvPr/>
          </p:nvSpPr>
          <p:spPr bwMode="auto">
            <a:xfrm>
              <a:off x="1532" y="3938"/>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02" name="Rectangle 227"/>
            <p:cNvSpPr>
              <a:spLocks noChangeArrowheads="1"/>
            </p:cNvSpPr>
            <p:nvPr/>
          </p:nvSpPr>
          <p:spPr bwMode="auto">
            <a:xfrm>
              <a:off x="1532" y="4101"/>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903" name="Line 228"/>
            <p:cNvSpPr>
              <a:spLocks noChangeShapeType="1"/>
            </p:cNvSpPr>
            <p:nvPr/>
          </p:nvSpPr>
          <p:spPr bwMode="auto">
            <a:xfrm>
              <a:off x="1532" y="4101"/>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04" name="Line 229"/>
            <p:cNvSpPr>
              <a:spLocks noChangeShapeType="1"/>
            </p:cNvSpPr>
            <p:nvPr/>
          </p:nvSpPr>
          <p:spPr bwMode="auto">
            <a:xfrm>
              <a:off x="1532" y="4101"/>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05" name="Rectangle 230"/>
            <p:cNvSpPr>
              <a:spLocks noChangeArrowheads="1"/>
            </p:cNvSpPr>
            <p:nvPr/>
          </p:nvSpPr>
          <p:spPr bwMode="auto">
            <a:xfrm>
              <a:off x="1532" y="4101"/>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906" name="Line 231"/>
            <p:cNvSpPr>
              <a:spLocks noChangeShapeType="1"/>
            </p:cNvSpPr>
            <p:nvPr/>
          </p:nvSpPr>
          <p:spPr bwMode="auto">
            <a:xfrm>
              <a:off x="1532" y="4101"/>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07" name="Line 232"/>
            <p:cNvSpPr>
              <a:spLocks noChangeShapeType="1"/>
            </p:cNvSpPr>
            <p:nvPr/>
          </p:nvSpPr>
          <p:spPr bwMode="auto">
            <a:xfrm>
              <a:off x="1532" y="4101"/>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08" name="Rectangle 233"/>
            <p:cNvSpPr>
              <a:spLocks noChangeArrowheads="1"/>
            </p:cNvSpPr>
            <p:nvPr/>
          </p:nvSpPr>
          <p:spPr bwMode="auto">
            <a:xfrm>
              <a:off x="841" y="1288"/>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909" name="Rectangle 234"/>
            <p:cNvSpPr>
              <a:spLocks noChangeArrowheads="1"/>
            </p:cNvSpPr>
            <p:nvPr/>
          </p:nvSpPr>
          <p:spPr bwMode="auto">
            <a:xfrm>
              <a:off x="1532" y="1279"/>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910" name="Rectangle 235"/>
            <p:cNvSpPr>
              <a:spLocks noChangeArrowheads="1"/>
            </p:cNvSpPr>
            <p:nvPr/>
          </p:nvSpPr>
          <p:spPr bwMode="auto">
            <a:xfrm>
              <a:off x="842" y="1817"/>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911" name="Rectangle 236"/>
            <p:cNvSpPr>
              <a:spLocks noChangeArrowheads="1"/>
            </p:cNvSpPr>
            <p:nvPr/>
          </p:nvSpPr>
          <p:spPr bwMode="auto">
            <a:xfrm>
              <a:off x="842" y="1980"/>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912" name="Rectangle 237"/>
            <p:cNvSpPr>
              <a:spLocks noChangeArrowheads="1"/>
            </p:cNvSpPr>
            <p:nvPr/>
          </p:nvSpPr>
          <p:spPr bwMode="auto">
            <a:xfrm>
              <a:off x="1532" y="1803"/>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913" name="Rectangle 238"/>
            <p:cNvSpPr>
              <a:spLocks noChangeArrowheads="1"/>
            </p:cNvSpPr>
            <p:nvPr/>
          </p:nvSpPr>
          <p:spPr bwMode="auto">
            <a:xfrm>
              <a:off x="1532" y="2021"/>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914" name="Rectangle 239"/>
            <p:cNvSpPr>
              <a:spLocks noChangeArrowheads="1"/>
            </p:cNvSpPr>
            <p:nvPr/>
          </p:nvSpPr>
          <p:spPr bwMode="auto">
            <a:xfrm>
              <a:off x="842" y="2358"/>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915" name="Rectangle 240"/>
            <p:cNvSpPr>
              <a:spLocks noChangeArrowheads="1"/>
            </p:cNvSpPr>
            <p:nvPr/>
          </p:nvSpPr>
          <p:spPr bwMode="auto">
            <a:xfrm>
              <a:off x="1532" y="2358"/>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916" name="Rectangle 241"/>
            <p:cNvSpPr>
              <a:spLocks noChangeArrowheads="1"/>
            </p:cNvSpPr>
            <p:nvPr/>
          </p:nvSpPr>
          <p:spPr bwMode="auto">
            <a:xfrm>
              <a:off x="842" y="3695"/>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8917" name="Rectangle 242"/>
            <p:cNvSpPr>
              <a:spLocks noChangeArrowheads="1"/>
            </p:cNvSpPr>
            <p:nvPr/>
          </p:nvSpPr>
          <p:spPr bwMode="auto">
            <a:xfrm>
              <a:off x="1532" y="3695"/>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grpSp>
      <p:sp>
        <p:nvSpPr>
          <p:cNvPr id="28675" name="Rectangle 243"/>
          <p:cNvSpPr>
            <a:spLocks noGrp="1" noChangeArrowheads="1"/>
          </p:cNvSpPr>
          <p:nvPr>
            <p:ph type="title"/>
          </p:nvPr>
        </p:nvSpPr>
        <p:spPr/>
        <p:txBody>
          <a:bodyPr/>
          <a:lstStyle/>
          <a:p>
            <a:r>
              <a:rPr lang="en-US" altLang="en-US" smtClean="0"/>
              <a:t>A Walk Through the Guidelines</a:t>
            </a:r>
          </a:p>
        </p:txBody>
      </p:sp>
      <p:sp>
        <p:nvSpPr>
          <p:cNvPr id="395508" name="Rectangle 244"/>
          <p:cNvSpPr>
            <a:spLocks noGrp="1" noChangeArrowheads="1"/>
          </p:cNvSpPr>
          <p:nvPr>
            <p:ph type="body" idx="1"/>
          </p:nvPr>
        </p:nvSpPr>
        <p:spPr>
          <a:xfrm>
            <a:off x="3124200" y="1044575"/>
            <a:ext cx="5791200" cy="5280025"/>
          </a:xfrm>
        </p:spPr>
        <p:txBody>
          <a:bodyPr/>
          <a:lstStyle/>
          <a:p>
            <a:r>
              <a:rPr lang="en-US" altLang="en-US" sz="2400" smtClean="0"/>
              <a:t>Browse Graphic:</a:t>
            </a:r>
            <a:r>
              <a:rPr lang="en-US" altLang="en-US" sz="2400" b="0" smtClean="0"/>
              <a:t> </a:t>
            </a:r>
            <a:r>
              <a:rPr lang="en-US" altLang="en-US" sz="2400" b="0" smtClean="0">
                <a:solidFill>
                  <a:schemeClr val="accent1"/>
                </a:solidFill>
              </a:rPr>
              <a:t>a sample illustration of the data set</a:t>
            </a:r>
          </a:p>
        </p:txBody>
      </p:sp>
      <p:pic>
        <p:nvPicPr>
          <p:cNvPr id="395512" name="Picture 248" descr="LANDUSE19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159000"/>
            <a:ext cx="4206875"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95508">
                                            <p:txEl>
                                              <p:pRg st="0" end="0"/>
                                            </p:txEl>
                                          </p:spTgt>
                                        </p:tgtEl>
                                        <p:attrNameLst>
                                          <p:attrName>style.visibility</p:attrName>
                                        </p:attrNameLst>
                                      </p:cBhvr>
                                      <p:to>
                                        <p:strVal val="visible"/>
                                      </p:to>
                                    </p:set>
                                    <p:animEffect transition="in" filter="dissolve">
                                      <p:cBhvr>
                                        <p:cTn id="7" dur="500"/>
                                        <p:tgtEl>
                                          <p:spTgt spid="39550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95512"/>
                                        </p:tgtEl>
                                        <p:attrNameLst>
                                          <p:attrName>style.visibility</p:attrName>
                                        </p:attrNameLst>
                                      </p:cBhvr>
                                      <p:to>
                                        <p:strVal val="visible"/>
                                      </p:to>
                                    </p:set>
                                    <p:animEffect transition="in" filter="fade">
                                      <p:cBhvr>
                                        <p:cTn id="10" dur="2000"/>
                                        <p:tgtEl>
                                          <p:spTgt spid="395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508"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9698" name="Group 2"/>
          <p:cNvGrpSpPr>
            <a:grpSpLocks/>
          </p:cNvGrpSpPr>
          <p:nvPr/>
        </p:nvGrpSpPr>
        <p:grpSpPr bwMode="auto">
          <a:xfrm>
            <a:off x="1335088" y="1001713"/>
            <a:ext cx="1135062" cy="5551487"/>
            <a:chOff x="841" y="631"/>
            <a:chExt cx="715" cy="3497"/>
          </a:xfrm>
        </p:grpSpPr>
        <p:sp>
          <p:nvSpPr>
            <p:cNvPr id="29701" name="Rectangle 3"/>
            <p:cNvSpPr>
              <a:spLocks noChangeArrowheads="1"/>
            </p:cNvSpPr>
            <p:nvPr/>
          </p:nvSpPr>
          <p:spPr bwMode="auto">
            <a:xfrm>
              <a:off x="841" y="1505"/>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702" name="Line 4"/>
            <p:cNvSpPr>
              <a:spLocks noChangeShapeType="1"/>
            </p:cNvSpPr>
            <p:nvPr/>
          </p:nvSpPr>
          <p:spPr bwMode="auto">
            <a:xfrm>
              <a:off x="841" y="150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3" name="Line 5"/>
            <p:cNvSpPr>
              <a:spLocks noChangeShapeType="1"/>
            </p:cNvSpPr>
            <p:nvPr/>
          </p:nvSpPr>
          <p:spPr bwMode="auto">
            <a:xfrm>
              <a:off x="841" y="1505"/>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4" name="Rectangle 6"/>
            <p:cNvSpPr>
              <a:spLocks noChangeArrowheads="1"/>
            </p:cNvSpPr>
            <p:nvPr/>
          </p:nvSpPr>
          <p:spPr bwMode="auto">
            <a:xfrm>
              <a:off x="865" y="1512"/>
              <a:ext cx="667" cy="2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705" name="Rectangle 7"/>
            <p:cNvSpPr>
              <a:spLocks noChangeArrowheads="1"/>
            </p:cNvSpPr>
            <p:nvPr/>
          </p:nvSpPr>
          <p:spPr bwMode="auto">
            <a:xfrm>
              <a:off x="1532" y="1505"/>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706" name="Line 8"/>
            <p:cNvSpPr>
              <a:spLocks noChangeShapeType="1"/>
            </p:cNvSpPr>
            <p:nvPr/>
          </p:nvSpPr>
          <p:spPr bwMode="auto">
            <a:xfrm>
              <a:off x="1532" y="150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7" name="Line 9"/>
            <p:cNvSpPr>
              <a:spLocks noChangeShapeType="1"/>
            </p:cNvSpPr>
            <p:nvPr/>
          </p:nvSpPr>
          <p:spPr bwMode="auto">
            <a:xfrm>
              <a:off x="1532" y="1505"/>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8" name="Rectangle 10"/>
            <p:cNvSpPr>
              <a:spLocks noChangeArrowheads="1"/>
            </p:cNvSpPr>
            <p:nvPr/>
          </p:nvSpPr>
          <p:spPr bwMode="auto">
            <a:xfrm>
              <a:off x="841" y="1532"/>
              <a:ext cx="24" cy="162"/>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709" name="Line 11"/>
            <p:cNvSpPr>
              <a:spLocks noChangeShapeType="1"/>
            </p:cNvSpPr>
            <p:nvPr/>
          </p:nvSpPr>
          <p:spPr bwMode="auto">
            <a:xfrm>
              <a:off x="841" y="1532"/>
              <a:ext cx="1" cy="16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0" name="Rectangle 12"/>
            <p:cNvSpPr>
              <a:spLocks noChangeArrowheads="1"/>
            </p:cNvSpPr>
            <p:nvPr/>
          </p:nvSpPr>
          <p:spPr bwMode="auto">
            <a:xfrm>
              <a:off x="1532" y="1532"/>
              <a:ext cx="24" cy="162"/>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711" name="Line 13"/>
            <p:cNvSpPr>
              <a:spLocks noChangeShapeType="1"/>
            </p:cNvSpPr>
            <p:nvPr/>
          </p:nvSpPr>
          <p:spPr bwMode="auto">
            <a:xfrm>
              <a:off x="1532" y="1532"/>
              <a:ext cx="1" cy="16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2" name="Rectangle 14"/>
            <p:cNvSpPr>
              <a:spLocks noChangeArrowheads="1"/>
            </p:cNvSpPr>
            <p:nvPr/>
          </p:nvSpPr>
          <p:spPr bwMode="auto">
            <a:xfrm>
              <a:off x="865" y="1721"/>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713" name="Rectangle 15"/>
            <p:cNvSpPr>
              <a:spLocks noChangeArrowheads="1"/>
            </p:cNvSpPr>
            <p:nvPr/>
          </p:nvSpPr>
          <p:spPr bwMode="auto">
            <a:xfrm>
              <a:off x="927" y="1723"/>
              <a:ext cx="2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Abstract</a:t>
              </a:r>
              <a:endParaRPr lang="en-US" altLang="en-US"/>
            </a:p>
          </p:txBody>
        </p:sp>
        <p:sp>
          <p:nvSpPr>
            <p:cNvPr id="29714" name="Rectangle 16"/>
            <p:cNvSpPr>
              <a:spLocks noChangeArrowheads="1"/>
            </p:cNvSpPr>
            <p:nvPr/>
          </p:nvSpPr>
          <p:spPr bwMode="auto">
            <a:xfrm>
              <a:off x="865" y="1803"/>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715" name="Rectangle 17"/>
            <p:cNvSpPr>
              <a:spLocks noChangeArrowheads="1"/>
            </p:cNvSpPr>
            <p:nvPr/>
          </p:nvSpPr>
          <p:spPr bwMode="auto">
            <a:xfrm>
              <a:off x="841" y="1694"/>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716" name="Line 18"/>
            <p:cNvSpPr>
              <a:spLocks noChangeShapeType="1"/>
            </p:cNvSpPr>
            <p:nvPr/>
          </p:nvSpPr>
          <p:spPr bwMode="auto">
            <a:xfrm>
              <a:off x="841" y="1694"/>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7" name="Line 19"/>
            <p:cNvSpPr>
              <a:spLocks noChangeShapeType="1"/>
            </p:cNvSpPr>
            <p:nvPr/>
          </p:nvSpPr>
          <p:spPr bwMode="auto">
            <a:xfrm>
              <a:off x="841" y="1694"/>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8" name="Rectangle 20"/>
            <p:cNvSpPr>
              <a:spLocks noChangeArrowheads="1"/>
            </p:cNvSpPr>
            <p:nvPr/>
          </p:nvSpPr>
          <p:spPr bwMode="auto">
            <a:xfrm>
              <a:off x="865" y="1701"/>
              <a:ext cx="667" cy="2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719" name="Rectangle 21"/>
            <p:cNvSpPr>
              <a:spLocks noChangeArrowheads="1"/>
            </p:cNvSpPr>
            <p:nvPr/>
          </p:nvSpPr>
          <p:spPr bwMode="auto">
            <a:xfrm>
              <a:off x="1532" y="1694"/>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720" name="Line 22"/>
            <p:cNvSpPr>
              <a:spLocks noChangeShapeType="1"/>
            </p:cNvSpPr>
            <p:nvPr/>
          </p:nvSpPr>
          <p:spPr bwMode="auto">
            <a:xfrm>
              <a:off x="1532" y="1694"/>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1" name="Line 23"/>
            <p:cNvSpPr>
              <a:spLocks noChangeShapeType="1"/>
            </p:cNvSpPr>
            <p:nvPr/>
          </p:nvSpPr>
          <p:spPr bwMode="auto">
            <a:xfrm>
              <a:off x="1532" y="1694"/>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2" name="Rectangle 24"/>
            <p:cNvSpPr>
              <a:spLocks noChangeArrowheads="1"/>
            </p:cNvSpPr>
            <p:nvPr/>
          </p:nvSpPr>
          <p:spPr bwMode="auto">
            <a:xfrm>
              <a:off x="841" y="1721"/>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723" name="Line 25"/>
            <p:cNvSpPr>
              <a:spLocks noChangeShapeType="1"/>
            </p:cNvSpPr>
            <p:nvPr/>
          </p:nvSpPr>
          <p:spPr bwMode="auto">
            <a:xfrm>
              <a:off x="841" y="1721"/>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4" name="Rectangle 26"/>
            <p:cNvSpPr>
              <a:spLocks noChangeArrowheads="1"/>
            </p:cNvSpPr>
            <p:nvPr/>
          </p:nvSpPr>
          <p:spPr bwMode="auto">
            <a:xfrm>
              <a:off x="1532" y="1721"/>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725" name="Line 27"/>
            <p:cNvSpPr>
              <a:spLocks noChangeShapeType="1"/>
            </p:cNvSpPr>
            <p:nvPr/>
          </p:nvSpPr>
          <p:spPr bwMode="auto">
            <a:xfrm>
              <a:off x="1532" y="1721"/>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6" name="Rectangle 28"/>
            <p:cNvSpPr>
              <a:spLocks noChangeArrowheads="1"/>
            </p:cNvSpPr>
            <p:nvPr/>
          </p:nvSpPr>
          <p:spPr bwMode="auto">
            <a:xfrm>
              <a:off x="865" y="191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727" name="Rectangle 29"/>
            <p:cNvSpPr>
              <a:spLocks noChangeArrowheads="1"/>
            </p:cNvSpPr>
            <p:nvPr/>
          </p:nvSpPr>
          <p:spPr bwMode="auto">
            <a:xfrm>
              <a:off x="925" y="1912"/>
              <a:ext cx="24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Purpose</a:t>
              </a:r>
              <a:endParaRPr lang="en-US" altLang="en-US"/>
            </a:p>
          </p:txBody>
        </p:sp>
        <p:sp>
          <p:nvSpPr>
            <p:cNvPr id="29728" name="Rectangle 30"/>
            <p:cNvSpPr>
              <a:spLocks noChangeArrowheads="1"/>
            </p:cNvSpPr>
            <p:nvPr/>
          </p:nvSpPr>
          <p:spPr bwMode="auto">
            <a:xfrm>
              <a:off x="865" y="1992"/>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729" name="Rectangle 31"/>
            <p:cNvSpPr>
              <a:spLocks noChangeArrowheads="1"/>
            </p:cNvSpPr>
            <p:nvPr/>
          </p:nvSpPr>
          <p:spPr bwMode="auto">
            <a:xfrm>
              <a:off x="865" y="658"/>
              <a:ext cx="667" cy="1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730" name="Rectangle 32"/>
            <p:cNvSpPr>
              <a:spLocks noChangeArrowheads="1"/>
            </p:cNvSpPr>
            <p:nvPr/>
          </p:nvSpPr>
          <p:spPr bwMode="auto">
            <a:xfrm>
              <a:off x="1153" y="658"/>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b="1">
                  <a:solidFill>
                    <a:srgbClr val="FFFFFF"/>
                  </a:solidFill>
                  <a:latin typeface="Arial" charset="0"/>
                </a:rPr>
                <a:t>1</a:t>
              </a:r>
              <a:endParaRPr lang="en-US" altLang="en-US"/>
            </a:p>
          </p:txBody>
        </p:sp>
        <p:sp>
          <p:nvSpPr>
            <p:cNvPr id="29731" name="Rectangle 33"/>
            <p:cNvSpPr>
              <a:spLocks noChangeArrowheads="1"/>
            </p:cNvSpPr>
            <p:nvPr/>
          </p:nvSpPr>
          <p:spPr bwMode="auto">
            <a:xfrm>
              <a:off x="865" y="779"/>
              <a:ext cx="667" cy="1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732" name="Rectangle 34"/>
            <p:cNvSpPr>
              <a:spLocks noChangeArrowheads="1"/>
            </p:cNvSpPr>
            <p:nvPr/>
          </p:nvSpPr>
          <p:spPr bwMode="auto">
            <a:xfrm>
              <a:off x="890" y="786"/>
              <a:ext cx="59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buFont typeface="Wingdings" pitchFamily="2" charset="2"/>
                <a:buNone/>
              </a:pPr>
              <a:r>
                <a:rPr lang="en-US" altLang="en-US" b="1">
                  <a:solidFill>
                    <a:srgbClr val="FFFFFF"/>
                  </a:solidFill>
                  <a:latin typeface="Arial" charset="0"/>
                </a:rPr>
                <a:t>Identification</a:t>
              </a:r>
              <a:endParaRPr lang="en-US" altLang="en-US"/>
            </a:p>
          </p:txBody>
        </p:sp>
        <p:sp>
          <p:nvSpPr>
            <p:cNvPr id="29733" name="Rectangle 35"/>
            <p:cNvSpPr>
              <a:spLocks noChangeArrowheads="1"/>
            </p:cNvSpPr>
            <p:nvPr/>
          </p:nvSpPr>
          <p:spPr bwMode="auto">
            <a:xfrm>
              <a:off x="865" y="901"/>
              <a:ext cx="667" cy="2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734" name="Rectangle 36"/>
            <p:cNvSpPr>
              <a:spLocks noChangeArrowheads="1"/>
            </p:cNvSpPr>
            <p:nvPr/>
          </p:nvSpPr>
          <p:spPr bwMode="auto">
            <a:xfrm>
              <a:off x="841" y="631"/>
              <a:ext cx="24"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735" name="Line 37"/>
            <p:cNvSpPr>
              <a:spLocks noChangeShapeType="1"/>
            </p:cNvSpPr>
            <p:nvPr/>
          </p:nvSpPr>
          <p:spPr bwMode="auto">
            <a:xfrm>
              <a:off x="841" y="63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6" name="Line 38"/>
            <p:cNvSpPr>
              <a:spLocks noChangeShapeType="1"/>
            </p:cNvSpPr>
            <p:nvPr/>
          </p:nvSpPr>
          <p:spPr bwMode="auto">
            <a:xfrm>
              <a:off x="841" y="631"/>
              <a:ext cx="1"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7" name="Rectangle 39"/>
            <p:cNvSpPr>
              <a:spLocks noChangeArrowheads="1"/>
            </p:cNvSpPr>
            <p:nvPr/>
          </p:nvSpPr>
          <p:spPr bwMode="auto">
            <a:xfrm>
              <a:off x="841" y="631"/>
              <a:ext cx="24"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738" name="Line 40"/>
            <p:cNvSpPr>
              <a:spLocks noChangeShapeType="1"/>
            </p:cNvSpPr>
            <p:nvPr/>
          </p:nvSpPr>
          <p:spPr bwMode="auto">
            <a:xfrm>
              <a:off x="841" y="63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9" name="Line 41"/>
            <p:cNvSpPr>
              <a:spLocks noChangeShapeType="1"/>
            </p:cNvSpPr>
            <p:nvPr/>
          </p:nvSpPr>
          <p:spPr bwMode="auto">
            <a:xfrm>
              <a:off x="841" y="631"/>
              <a:ext cx="1"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0" name="Rectangle 42"/>
            <p:cNvSpPr>
              <a:spLocks noChangeArrowheads="1"/>
            </p:cNvSpPr>
            <p:nvPr/>
          </p:nvSpPr>
          <p:spPr bwMode="auto">
            <a:xfrm>
              <a:off x="865" y="631"/>
              <a:ext cx="667"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741" name="Line 43"/>
            <p:cNvSpPr>
              <a:spLocks noChangeShapeType="1"/>
            </p:cNvSpPr>
            <p:nvPr/>
          </p:nvSpPr>
          <p:spPr bwMode="auto">
            <a:xfrm>
              <a:off x="865" y="631"/>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2" name="Rectangle 44"/>
            <p:cNvSpPr>
              <a:spLocks noChangeArrowheads="1"/>
            </p:cNvSpPr>
            <p:nvPr/>
          </p:nvSpPr>
          <p:spPr bwMode="auto">
            <a:xfrm>
              <a:off x="1532" y="631"/>
              <a:ext cx="24"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743" name="Line 45"/>
            <p:cNvSpPr>
              <a:spLocks noChangeShapeType="1"/>
            </p:cNvSpPr>
            <p:nvPr/>
          </p:nvSpPr>
          <p:spPr bwMode="auto">
            <a:xfrm>
              <a:off x="1532" y="63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4" name="Line 46"/>
            <p:cNvSpPr>
              <a:spLocks noChangeShapeType="1"/>
            </p:cNvSpPr>
            <p:nvPr/>
          </p:nvSpPr>
          <p:spPr bwMode="auto">
            <a:xfrm>
              <a:off x="1532" y="631"/>
              <a:ext cx="1"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5" name="Rectangle 47"/>
            <p:cNvSpPr>
              <a:spLocks noChangeArrowheads="1"/>
            </p:cNvSpPr>
            <p:nvPr/>
          </p:nvSpPr>
          <p:spPr bwMode="auto">
            <a:xfrm>
              <a:off x="1532" y="631"/>
              <a:ext cx="24"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746" name="Line 48"/>
            <p:cNvSpPr>
              <a:spLocks noChangeShapeType="1"/>
            </p:cNvSpPr>
            <p:nvPr/>
          </p:nvSpPr>
          <p:spPr bwMode="auto">
            <a:xfrm>
              <a:off x="1532" y="63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7" name="Line 49"/>
            <p:cNvSpPr>
              <a:spLocks noChangeShapeType="1"/>
            </p:cNvSpPr>
            <p:nvPr/>
          </p:nvSpPr>
          <p:spPr bwMode="auto">
            <a:xfrm>
              <a:off x="1532" y="631"/>
              <a:ext cx="1"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8" name="Rectangle 50"/>
            <p:cNvSpPr>
              <a:spLocks noChangeArrowheads="1"/>
            </p:cNvSpPr>
            <p:nvPr/>
          </p:nvSpPr>
          <p:spPr bwMode="auto">
            <a:xfrm>
              <a:off x="841" y="658"/>
              <a:ext cx="24" cy="4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749" name="Line 51"/>
            <p:cNvSpPr>
              <a:spLocks noChangeShapeType="1"/>
            </p:cNvSpPr>
            <p:nvPr/>
          </p:nvSpPr>
          <p:spPr bwMode="auto">
            <a:xfrm>
              <a:off x="841" y="658"/>
              <a:ext cx="1" cy="4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0" name="Rectangle 52"/>
            <p:cNvSpPr>
              <a:spLocks noChangeArrowheads="1"/>
            </p:cNvSpPr>
            <p:nvPr/>
          </p:nvSpPr>
          <p:spPr bwMode="auto">
            <a:xfrm>
              <a:off x="1532" y="658"/>
              <a:ext cx="24" cy="4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751" name="Line 53"/>
            <p:cNvSpPr>
              <a:spLocks noChangeShapeType="1"/>
            </p:cNvSpPr>
            <p:nvPr/>
          </p:nvSpPr>
          <p:spPr bwMode="auto">
            <a:xfrm>
              <a:off x="1532" y="658"/>
              <a:ext cx="1" cy="4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2" name="Rectangle 54"/>
            <p:cNvSpPr>
              <a:spLocks noChangeArrowheads="1"/>
            </p:cNvSpPr>
            <p:nvPr/>
          </p:nvSpPr>
          <p:spPr bwMode="auto">
            <a:xfrm>
              <a:off x="865" y="1172"/>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753" name="Rectangle 55"/>
            <p:cNvSpPr>
              <a:spLocks noChangeArrowheads="1"/>
            </p:cNvSpPr>
            <p:nvPr/>
          </p:nvSpPr>
          <p:spPr bwMode="auto">
            <a:xfrm>
              <a:off x="925" y="1174"/>
              <a:ext cx="28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Originator</a:t>
              </a:r>
              <a:endParaRPr lang="en-US" altLang="en-US"/>
            </a:p>
          </p:txBody>
        </p:sp>
        <p:sp>
          <p:nvSpPr>
            <p:cNvPr id="29754" name="Rectangle 56"/>
            <p:cNvSpPr>
              <a:spLocks noChangeArrowheads="1"/>
            </p:cNvSpPr>
            <p:nvPr/>
          </p:nvSpPr>
          <p:spPr bwMode="auto">
            <a:xfrm>
              <a:off x="865" y="1254"/>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755" name="Rectangle 57"/>
            <p:cNvSpPr>
              <a:spLocks noChangeArrowheads="1"/>
            </p:cNvSpPr>
            <p:nvPr/>
          </p:nvSpPr>
          <p:spPr bwMode="auto">
            <a:xfrm>
              <a:off x="841" y="1146"/>
              <a:ext cx="24"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756" name="Line 58"/>
            <p:cNvSpPr>
              <a:spLocks noChangeShapeType="1"/>
            </p:cNvSpPr>
            <p:nvPr/>
          </p:nvSpPr>
          <p:spPr bwMode="auto">
            <a:xfrm>
              <a:off x="841" y="1146"/>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7" name="Line 59"/>
            <p:cNvSpPr>
              <a:spLocks noChangeShapeType="1"/>
            </p:cNvSpPr>
            <p:nvPr/>
          </p:nvSpPr>
          <p:spPr bwMode="auto">
            <a:xfrm>
              <a:off x="841" y="1146"/>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8" name="Rectangle 60"/>
            <p:cNvSpPr>
              <a:spLocks noChangeArrowheads="1"/>
            </p:cNvSpPr>
            <p:nvPr/>
          </p:nvSpPr>
          <p:spPr bwMode="auto">
            <a:xfrm>
              <a:off x="865" y="1146"/>
              <a:ext cx="667"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759" name="Line 61"/>
            <p:cNvSpPr>
              <a:spLocks noChangeShapeType="1"/>
            </p:cNvSpPr>
            <p:nvPr/>
          </p:nvSpPr>
          <p:spPr bwMode="auto">
            <a:xfrm>
              <a:off x="865" y="1146"/>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0" name="Rectangle 62"/>
            <p:cNvSpPr>
              <a:spLocks noChangeArrowheads="1"/>
            </p:cNvSpPr>
            <p:nvPr/>
          </p:nvSpPr>
          <p:spPr bwMode="auto">
            <a:xfrm>
              <a:off x="1532" y="1146"/>
              <a:ext cx="24"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761" name="Line 63"/>
            <p:cNvSpPr>
              <a:spLocks noChangeShapeType="1"/>
            </p:cNvSpPr>
            <p:nvPr/>
          </p:nvSpPr>
          <p:spPr bwMode="auto">
            <a:xfrm>
              <a:off x="1532" y="1146"/>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2" name="Line 64"/>
            <p:cNvSpPr>
              <a:spLocks noChangeShapeType="1"/>
            </p:cNvSpPr>
            <p:nvPr/>
          </p:nvSpPr>
          <p:spPr bwMode="auto">
            <a:xfrm>
              <a:off x="1532" y="1146"/>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3" name="Rectangle 65"/>
            <p:cNvSpPr>
              <a:spLocks noChangeArrowheads="1"/>
            </p:cNvSpPr>
            <p:nvPr/>
          </p:nvSpPr>
          <p:spPr bwMode="auto">
            <a:xfrm>
              <a:off x="841" y="1172"/>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764" name="Line 66"/>
            <p:cNvSpPr>
              <a:spLocks noChangeShapeType="1"/>
            </p:cNvSpPr>
            <p:nvPr/>
          </p:nvSpPr>
          <p:spPr bwMode="auto">
            <a:xfrm>
              <a:off x="841" y="1172"/>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5" name="Rectangle 67"/>
            <p:cNvSpPr>
              <a:spLocks noChangeArrowheads="1"/>
            </p:cNvSpPr>
            <p:nvPr/>
          </p:nvSpPr>
          <p:spPr bwMode="auto">
            <a:xfrm>
              <a:off x="1532" y="1172"/>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766" name="Line 68"/>
            <p:cNvSpPr>
              <a:spLocks noChangeShapeType="1"/>
            </p:cNvSpPr>
            <p:nvPr/>
          </p:nvSpPr>
          <p:spPr bwMode="auto">
            <a:xfrm>
              <a:off x="1532" y="1172"/>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7" name="Rectangle 69"/>
            <p:cNvSpPr>
              <a:spLocks noChangeArrowheads="1"/>
            </p:cNvSpPr>
            <p:nvPr/>
          </p:nvSpPr>
          <p:spPr bwMode="auto">
            <a:xfrm>
              <a:off x="865" y="1343"/>
              <a:ext cx="667" cy="8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768" name="Rectangle 70"/>
            <p:cNvSpPr>
              <a:spLocks noChangeArrowheads="1"/>
            </p:cNvSpPr>
            <p:nvPr/>
          </p:nvSpPr>
          <p:spPr bwMode="auto">
            <a:xfrm>
              <a:off x="927" y="1344"/>
              <a:ext cx="12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Title</a:t>
              </a:r>
              <a:endParaRPr lang="en-US" altLang="en-US"/>
            </a:p>
          </p:txBody>
        </p:sp>
        <p:sp>
          <p:nvSpPr>
            <p:cNvPr id="29769" name="Rectangle 71"/>
            <p:cNvSpPr>
              <a:spLocks noChangeArrowheads="1"/>
            </p:cNvSpPr>
            <p:nvPr/>
          </p:nvSpPr>
          <p:spPr bwMode="auto">
            <a:xfrm>
              <a:off x="865" y="1423"/>
              <a:ext cx="667" cy="8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770" name="Line 72"/>
            <p:cNvSpPr>
              <a:spLocks noChangeShapeType="1"/>
            </p:cNvSpPr>
            <p:nvPr/>
          </p:nvSpPr>
          <p:spPr bwMode="auto">
            <a:xfrm>
              <a:off x="841" y="1336"/>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71" name="Line 73"/>
            <p:cNvSpPr>
              <a:spLocks noChangeShapeType="1"/>
            </p:cNvSpPr>
            <p:nvPr/>
          </p:nvSpPr>
          <p:spPr bwMode="auto">
            <a:xfrm>
              <a:off x="1532" y="1336"/>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72" name="Rectangle 74"/>
            <p:cNvSpPr>
              <a:spLocks noChangeArrowheads="1"/>
            </p:cNvSpPr>
            <p:nvPr/>
          </p:nvSpPr>
          <p:spPr bwMode="auto">
            <a:xfrm>
              <a:off x="841" y="1343"/>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773" name="Line 75"/>
            <p:cNvSpPr>
              <a:spLocks noChangeShapeType="1"/>
            </p:cNvSpPr>
            <p:nvPr/>
          </p:nvSpPr>
          <p:spPr bwMode="auto">
            <a:xfrm>
              <a:off x="841" y="1343"/>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74" name="Rectangle 76"/>
            <p:cNvSpPr>
              <a:spLocks noChangeArrowheads="1"/>
            </p:cNvSpPr>
            <p:nvPr/>
          </p:nvSpPr>
          <p:spPr bwMode="auto">
            <a:xfrm>
              <a:off x="1532" y="1343"/>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775" name="Line 77"/>
            <p:cNvSpPr>
              <a:spLocks noChangeShapeType="1"/>
            </p:cNvSpPr>
            <p:nvPr/>
          </p:nvSpPr>
          <p:spPr bwMode="auto">
            <a:xfrm>
              <a:off x="1532" y="1343"/>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76" name="Rectangle 78"/>
            <p:cNvSpPr>
              <a:spLocks noChangeArrowheads="1"/>
            </p:cNvSpPr>
            <p:nvPr/>
          </p:nvSpPr>
          <p:spPr bwMode="auto">
            <a:xfrm>
              <a:off x="865" y="1532"/>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777" name="Rectangle 79"/>
            <p:cNvSpPr>
              <a:spLocks noChangeArrowheads="1"/>
            </p:cNvSpPr>
            <p:nvPr/>
          </p:nvSpPr>
          <p:spPr bwMode="auto">
            <a:xfrm>
              <a:off x="925" y="1534"/>
              <a:ext cx="53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Identifier (optional)</a:t>
              </a:r>
              <a:endParaRPr lang="en-US" altLang="en-US"/>
            </a:p>
          </p:txBody>
        </p:sp>
        <p:sp>
          <p:nvSpPr>
            <p:cNvPr id="29778" name="Rectangle 80"/>
            <p:cNvSpPr>
              <a:spLocks noChangeArrowheads="1"/>
            </p:cNvSpPr>
            <p:nvPr/>
          </p:nvSpPr>
          <p:spPr bwMode="auto">
            <a:xfrm>
              <a:off x="865" y="1614"/>
              <a:ext cx="667" cy="8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779" name="Rectangle 81"/>
            <p:cNvSpPr>
              <a:spLocks noChangeArrowheads="1"/>
            </p:cNvSpPr>
            <p:nvPr/>
          </p:nvSpPr>
          <p:spPr bwMode="auto">
            <a:xfrm>
              <a:off x="841" y="1885"/>
              <a:ext cx="24" cy="2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780" name="Line 82"/>
            <p:cNvSpPr>
              <a:spLocks noChangeShapeType="1"/>
            </p:cNvSpPr>
            <p:nvPr/>
          </p:nvSpPr>
          <p:spPr bwMode="auto">
            <a:xfrm>
              <a:off x="841" y="188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81" name="Line 83"/>
            <p:cNvSpPr>
              <a:spLocks noChangeShapeType="1"/>
            </p:cNvSpPr>
            <p:nvPr/>
          </p:nvSpPr>
          <p:spPr bwMode="auto">
            <a:xfrm>
              <a:off x="841" y="1885"/>
              <a:ext cx="1" cy="26"/>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82" name="Rectangle 84"/>
            <p:cNvSpPr>
              <a:spLocks noChangeArrowheads="1"/>
            </p:cNvSpPr>
            <p:nvPr/>
          </p:nvSpPr>
          <p:spPr bwMode="auto">
            <a:xfrm>
              <a:off x="865" y="1890"/>
              <a:ext cx="667" cy="2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783" name="Rectangle 85"/>
            <p:cNvSpPr>
              <a:spLocks noChangeArrowheads="1"/>
            </p:cNvSpPr>
            <p:nvPr/>
          </p:nvSpPr>
          <p:spPr bwMode="auto">
            <a:xfrm>
              <a:off x="1532" y="1885"/>
              <a:ext cx="24" cy="2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784" name="Line 86"/>
            <p:cNvSpPr>
              <a:spLocks noChangeShapeType="1"/>
            </p:cNvSpPr>
            <p:nvPr/>
          </p:nvSpPr>
          <p:spPr bwMode="auto">
            <a:xfrm>
              <a:off x="1532" y="188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85" name="Line 87"/>
            <p:cNvSpPr>
              <a:spLocks noChangeShapeType="1"/>
            </p:cNvSpPr>
            <p:nvPr/>
          </p:nvSpPr>
          <p:spPr bwMode="auto">
            <a:xfrm>
              <a:off x="1532" y="1885"/>
              <a:ext cx="1" cy="26"/>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86" name="Rectangle 88"/>
            <p:cNvSpPr>
              <a:spLocks noChangeArrowheads="1"/>
            </p:cNvSpPr>
            <p:nvPr/>
          </p:nvSpPr>
          <p:spPr bwMode="auto">
            <a:xfrm>
              <a:off x="841" y="1911"/>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787" name="Line 89"/>
            <p:cNvSpPr>
              <a:spLocks noChangeShapeType="1"/>
            </p:cNvSpPr>
            <p:nvPr/>
          </p:nvSpPr>
          <p:spPr bwMode="auto">
            <a:xfrm>
              <a:off x="841" y="1911"/>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88" name="Rectangle 90"/>
            <p:cNvSpPr>
              <a:spLocks noChangeArrowheads="1"/>
            </p:cNvSpPr>
            <p:nvPr/>
          </p:nvSpPr>
          <p:spPr bwMode="auto">
            <a:xfrm>
              <a:off x="1532" y="1911"/>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789" name="Line 91"/>
            <p:cNvSpPr>
              <a:spLocks noChangeShapeType="1"/>
            </p:cNvSpPr>
            <p:nvPr/>
          </p:nvSpPr>
          <p:spPr bwMode="auto">
            <a:xfrm>
              <a:off x="1532" y="1911"/>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90" name="Rectangle 92"/>
            <p:cNvSpPr>
              <a:spLocks noChangeArrowheads="1"/>
            </p:cNvSpPr>
            <p:nvPr/>
          </p:nvSpPr>
          <p:spPr bwMode="auto">
            <a:xfrm>
              <a:off x="865" y="2080"/>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791" name="Rectangle 93"/>
            <p:cNvSpPr>
              <a:spLocks noChangeArrowheads="1"/>
            </p:cNvSpPr>
            <p:nvPr/>
          </p:nvSpPr>
          <p:spPr bwMode="auto">
            <a:xfrm>
              <a:off x="924" y="2082"/>
              <a:ext cx="38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Content Date</a:t>
              </a:r>
              <a:endParaRPr lang="en-US" altLang="en-US"/>
            </a:p>
          </p:txBody>
        </p:sp>
        <p:sp>
          <p:nvSpPr>
            <p:cNvPr id="29792" name="Rectangle 94"/>
            <p:cNvSpPr>
              <a:spLocks noChangeArrowheads="1"/>
            </p:cNvSpPr>
            <p:nvPr/>
          </p:nvSpPr>
          <p:spPr bwMode="auto">
            <a:xfrm>
              <a:off x="865" y="216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793" name="Line 95"/>
            <p:cNvSpPr>
              <a:spLocks noChangeShapeType="1"/>
            </p:cNvSpPr>
            <p:nvPr/>
          </p:nvSpPr>
          <p:spPr bwMode="auto">
            <a:xfrm>
              <a:off x="841" y="2074"/>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94" name="Line 96"/>
            <p:cNvSpPr>
              <a:spLocks noChangeShapeType="1"/>
            </p:cNvSpPr>
            <p:nvPr/>
          </p:nvSpPr>
          <p:spPr bwMode="auto">
            <a:xfrm>
              <a:off x="1532" y="2074"/>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95" name="Rectangle 97"/>
            <p:cNvSpPr>
              <a:spLocks noChangeArrowheads="1"/>
            </p:cNvSpPr>
            <p:nvPr/>
          </p:nvSpPr>
          <p:spPr bwMode="auto">
            <a:xfrm>
              <a:off x="841" y="2080"/>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796" name="Line 98"/>
            <p:cNvSpPr>
              <a:spLocks noChangeShapeType="1"/>
            </p:cNvSpPr>
            <p:nvPr/>
          </p:nvSpPr>
          <p:spPr bwMode="auto">
            <a:xfrm>
              <a:off x="841" y="2080"/>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97" name="Rectangle 99"/>
            <p:cNvSpPr>
              <a:spLocks noChangeArrowheads="1"/>
            </p:cNvSpPr>
            <p:nvPr/>
          </p:nvSpPr>
          <p:spPr bwMode="auto">
            <a:xfrm>
              <a:off x="1532" y="2080"/>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798" name="Line 100"/>
            <p:cNvSpPr>
              <a:spLocks noChangeShapeType="1"/>
            </p:cNvSpPr>
            <p:nvPr/>
          </p:nvSpPr>
          <p:spPr bwMode="auto">
            <a:xfrm>
              <a:off x="1532" y="2080"/>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99" name="Rectangle 101"/>
            <p:cNvSpPr>
              <a:spLocks noChangeArrowheads="1"/>
            </p:cNvSpPr>
            <p:nvPr/>
          </p:nvSpPr>
          <p:spPr bwMode="auto">
            <a:xfrm>
              <a:off x="865" y="2270"/>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800" name="Rectangle 102"/>
            <p:cNvSpPr>
              <a:spLocks noChangeArrowheads="1"/>
            </p:cNvSpPr>
            <p:nvPr/>
          </p:nvSpPr>
          <p:spPr bwMode="auto">
            <a:xfrm>
              <a:off x="925" y="2271"/>
              <a:ext cx="35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Currentness</a:t>
              </a:r>
              <a:endParaRPr lang="en-US" altLang="en-US"/>
            </a:p>
          </p:txBody>
        </p:sp>
        <p:sp>
          <p:nvSpPr>
            <p:cNvPr id="29801" name="Rectangle 103"/>
            <p:cNvSpPr>
              <a:spLocks noChangeArrowheads="1"/>
            </p:cNvSpPr>
            <p:nvPr/>
          </p:nvSpPr>
          <p:spPr bwMode="auto">
            <a:xfrm>
              <a:off x="865" y="2351"/>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802" name="Rectangle 104"/>
            <p:cNvSpPr>
              <a:spLocks noChangeArrowheads="1"/>
            </p:cNvSpPr>
            <p:nvPr/>
          </p:nvSpPr>
          <p:spPr bwMode="auto">
            <a:xfrm>
              <a:off x="841" y="2243"/>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803" name="Line 105"/>
            <p:cNvSpPr>
              <a:spLocks noChangeShapeType="1"/>
            </p:cNvSpPr>
            <p:nvPr/>
          </p:nvSpPr>
          <p:spPr bwMode="auto">
            <a:xfrm>
              <a:off x="841" y="224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04" name="Line 106"/>
            <p:cNvSpPr>
              <a:spLocks noChangeShapeType="1"/>
            </p:cNvSpPr>
            <p:nvPr/>
          </p:nvSpPr>
          <p:spPr bwMode="auto">
            <a:xfrm>
              <a:off x="841" y="2243"/>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05" name="Rectangle 107"/>
            <p:cNvSpPr>
              <a:spLocks noChangeArrowheads="1"/>
            </p:cNvSpPr>
            <p:nvPr/>
          </p:nvSpPr>
          <p:spPr bwMode="auto">
            <a:xfrm>
              <a:off x="865" y="2250"/>
              <a:ext cx="667" cy="2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806" name="Rectangle 108"/>
            <p:cNvSpPr>
              <a:spLocks noChangeArrowheads="1"/>
            </p:cNvSpPr>
            <p:nvPr/>
          </p:nvSpPr>
          <p:spPr bwMode="auto">
            <a:xfrm>
              <a:off x="1532" y="2243"/>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807" name="Line 109"/>
            <p:cNvSpPr>
              <a:spLocks noChangeShapeType="1"/>
            </p:cNvSpPr>
            <p:nvPr/>
          </p:nvSpPr>
          <p:spPr bwMode="auto">
            <a:xfrm>
              <a:off x="1532" y="224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08" name="Line 110"/>
            <p:cNvSpPr>
              <a:spLocks noChangeShapeType="1"/>
            </p:cNvSpPr>
            <p:nvPr/>
          </p:nvSpPr>
          <p:spPr bwMode="auto">
            <a:xfrm>
              <a:off x="1532" y="2243"/>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09" name="Rectangle 111"/>
            <p:cNvSpPr>
              <a:spLocks noChangeArrowheads="1"/>
            </p:cNvSpPr>
            <p:nvPr/>
          </p:nvSpPr>
          <p:spPr bwMode="auto">
            <a:xfrm>
              <a:off x="841" y="2270"/>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810" name="Line 112"/>
            <p:cNvSpPr>
              <a:spLocks noChangeShapeType="1"/>
            </p:cNvSpPr>
            <p:nvPr/>
          </p:nvSpPr>
          <p:spPr bwMode="auto">
            <a:xfrm>
              <a:off x="841" y="2270"/>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11" name="Rectangle 113"/>
            <p:cNvSpPr>
              <a:spLocks noChangeArrowheads="1"/>
            </p:cNvSpPr>
            <p:nvPr/>
          </p:nvSpPr>
          <p:spPr bwMode="auto">
            <a:xfrm>
              <a:off x="1532" y="2270"/>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812" name="Line 114"/>
            <p:cNvSpPr>
              <a:spLocks noChangeShapeType="1"/>
            </p:cNvSpPr>
            <p:nvPr/>
          </p:nvSpPr>
          <p:spPr bwMode="auto">
            <a:xfrm>
              <a:off x="1532" y="2270"/>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13" name="Rectangle 115"/>
            <p:cNvSpPr>
              <a:spLocks noChangeArrowheads="1"/>
            </p:cNvSpPr>
            <p:nvPr/>
          </p:nvSpPr>
          <p:spPr bwMode="auto">
            <a:xfrm>
              <a:off x="865" y="243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814" name="Rectangle 116"/>
            <p:cNvSpPr>
              <a:spLocks noChangeArrowheads="1"/>
            </p:cNvSpPr>
            <p:nvPr/>
          </p:nvSpPr>
          <p:spPr bwMode="auto">
            <a:xfrm>
              <a:off x="926" y="2441"/>
              <a:ext cx="25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Progress</a:t>
              </a:r>
              <a:endParaRPr lang="en-US" altLang="en-US"/>
            </a:p>
          </p:txBody>
        </p:sp>
        <p:sp>
          <p:nvSpPr>
            <p:cNvPr id="29815" name="Rectangle 117"/>
            <p:cNvSpPr>
              <a:spLocks noChangeArrowheads="1"/>
            </p:cNvSpPr>
            <p:nvPr/>
          </p:nvSpPr>
          <p:spPr bwMode="auto">
            <a:xfrm>
              <a:off x="865" y="252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816" name="Rectangle 118"/>
            <p:cNvSpPr>
              <a:spLocks noChangeArrowheads="1"/>
            </p:cNvSpPr>
            <p:nvPr/>
          </p:nvSpPr>
          <p:spPr bwMode="auto">
            <a:xfrm>
              <a:off x="841" y="2439"/>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817" name="Line 119"/>
            <p:cNvSpPr>
              <a:spLocks noChangeShapeType="1"/>
            </p:cNvSpPr>
            <p:nvPr/>
          </p:nvSpPr>
          <p:spPr bwMode="auto">
            <a:xfrm>
              <a:off x="841" y="2439"/>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18" name="Rectangle 120"/>
            <p:cNvSpPr>
              <a:spLocks noChangeArrowheads="1"/>
            </p:cNvSpPr>
            <p:nvPr/>
          </p:nvSpPr>
          <p:spPr bwMode="auto">
            <a:xfrm>
              <a:off x="1532" y="2439"/>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819" name="Line 121"/>
            <p:cNvSpPr>
              <a:spLocks noChangeShapeType="1"/>
            </p:cNvSpPr>
            <p:nvPr/>
          </p:nvSpPr>
          <p:spPr bwMode="auto">
            <a:xfrm>
              <a:off x="1532" y="2439"/>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20" name="Rectangle 122"/>
            <p:cNvSpPr>
              <a:spLocks noChangeArrowheads="1"/>
            </p:cNvSpPr>
            <p:nvPr/>
          </p:nvSpPr>
          <p:spPr bwMode="auto">
            <a:xfrm>
              <a:off x="865" y="2630"/>
              <a:ext cx="667" cy="8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821" name="Rectangle 123"/>
            <p:cNvSpPr>
              <a:spLocks noChangeArrowheads="1"/>
            </p:cNvSpPr>
            <p:nvPr/>
          </p:nvSpPr>
          <p:spPr bwMode="auto">
            <a:xfrm>
              <a:off x="922" y="2631"/>
              <a:ext cx="49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Maintenance and</a:t>
              </a:r>
              <a:endParaRPr lang="en-US" altLang="en-US"/>
            </a:p>
          </p:txBody>
        </p:sp>
        <p:sp>
          <p:nvSpPr>
            <p:cNvPr id="29822" name="Rectangle 124"/>
            <p:cNvSpPr>
              <a:spLocks noChangeArrowheads="1"/>
            </p:cNvSpPr>
            <p:nvPr/>
          </p:nvSpPr>
          <p:spPr bwMode="auto">
            <a:xfrm>
              <a:off x="865" y="2710"/>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823" name="Rectangle 125"/>
            <p:cNvSpPr>
              <a:spLocks noChangeArrowheads="1"/>
            </p:cNvSpPr>
            <p:nvPr/>
          </p:nvSpPr>
          <p:spPr bwMode="auto">
            <a:xfrm>
              <a:off x="923" y="2713"/>
              <a:ext cx="53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Update Frequency</a:t>
              </a:r>
              <a:endParaRPr lang="en-US" altLang="en-US"/>
            </a:p>
          </p:txBody>
        </p:sp>
        <p:sp>
          <p:nvSpPr>
            <p:cNvPr id="29824" name="Rectangle 126"/>
            <p:cNvSpPr>
              <a:spLocks noChangeArrowheads="1"/>
            </p:cNvSpPr>
            <p:nvPr/>
          </p:nvSpPr>
          <p:spPr bwMode="auto">
            <a:xfrm>
              <a:off x="841" y="2603"/>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825" name="Line 127"/>
            <p:cNvSpPr>
              <a:spLocks noChangeShapeType="1"/>
            </p:cNvSpPr>
            <p:nvPr/>
          </p:nvSpPr>
          <p:spPr bwMode="auto">
            <a:xfrm>
              <a:off x="841" y="260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26" name="Line 128"/>
            <p:cNvSpPr>
              <a:spLocks noChangeShapeType="1"/>
            </p:cNvSpPr>
            <p:nvPr/>
          </p:nvSpPr>
          <p:spPr bwMode="auto">
            <a:xfrm>
              <a:off x="841" y="2603"/>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27" name="Rectangle 129"/>
            <p:cNvSpPr>
              <a:spLocks noChangeArrowheads="1"/>
            </p:cNvSpPr>
            <p:nvPr/>
          </p:nvSpPr>
          <p:spPr bwMode="auto">
            <a:xfrm>
              <a:off x="865" y="2610"/>
              <a:ext cx="667" cy="2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828" name="Rectangle 130"/>
            <p:cNvSpPr>
              <a:spLocks noChangeArrowheads="1"/>
            </p:cNvSpPr>
            <p:nvPr/>
          </p:nvSpPr>
          <p:spPr bwMode="auto">
            <a:xfrm>
              <a:off x="1532" y="2603"/>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829" name="Line 131"/>
            <p:cNvSpPr>
              <a:spLocks noChangeShapeType="1"/>
            </p:cNvSpPr>
            <p:nvPr/>
          </p:nvSpPr>
          <p:spPr bwMode="auto">
            <a:xfrm>
              <a:off x="1532" y="260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30" name="Line 132"/>
            <p:cNvSpPr>
              <a:spLocks noChangeShapeType="1"/>
            </p:cNvSpPr>
            <p:nvPr/>
          </p:nvSpPr>
          <p:spPr bwMode="auto">
            <a:xfrm>
              <a:off x="1532" y="2603"/>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31" name="Rectangle 133"/>
            <p:cNvSpPr>
              <a:spLocks noChangeArrowheads="1"/>
            </p:cNvSpPr>
            <p:nvPr/>
          </p:nvSpPr>
          <p:spPr bwMode="auto">
            <a:xfrm>
              <a:off x="841" y="2630"/>
              <a:ext cx="24" cy="162"/>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832" name="Line 134"/>
            <p:cNvSpPr>
              <a:spLocks noChangeShapeType="1"/>
            </p:cNvSpPr>
            <p:nvPr/>
          </p:nvSpPr>
          <p:spPr bwMode="auto">
            <a:xfrm>
              <a:off x="841" y="2630"/>
              <a:ext cx="1" cy="16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33" name="Rectangle 135"/>
            <p:cNvSpPr>
              <a:spLocks noChangeArrowheads="1"/>
            </p:cNvSpPr>
            <p:nvPr/>
          </p:nvSpPr>
          <p:spPr bwMode="auto">
            <a:xfrm>
              <a:off x="1532" y="2630"/>
              <a:ext cx="24" cy="162"/>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834" name="Line 136"/>
            <p:cNvSpPr>
              <a:spLocks noChangeShapeType="1"/>
            </p:cNvSpPr>
            <p:nvPr/>
          </p:nvSpPr>
          <p:spPr bwMode="auto">
            <a:xfrm>
              <a:off x="1532" y="2630"/>
              <a:ext cx="1" cy="16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35" name="Rectangle 137"/>
            <p:cNvSpPr>
              <a:spLocks noChangeArrowheads="1"/>
            </p:cNvSpPr>
            <p:nvPr/>
          </p:nvSpPr>
          <p:spPr bwMode="auto">
            <a:xfrm>
              <a:off x="865" y="279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836" name="Rectangle 138"/>
            <p:cNvSpPr>
              <a:spLocks noChangeArrowheads="1"/>
            </p:cNvSpPr>
            <p:nvPr/>
          </p:nvSpPr>
          <p:spPr bwMode="auto">
            <a:xfrm>
              <a:off x="924" y="2801"/>
              <a:ext cx="39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Spatial Extent</a:t>
              </a:r>
              <a:endParaRPr lang="en-US" altLang="en-US"/>
            </a:p>
          </p:txBody>
        </p:sp>
        <p:sp>
          <p:nvSpPr>
            <p:cNvPr id="29837" name="Rectangle 139"/>
            <p:cNvSpPr>
              <a:spLocks noChangeArrowheads="1"/>
            </p:cNvSpPr>
            <p:nvPr/>
          </p:nvSpPr>
          <p:spPr bwMode="auto">
            <a:xfrm>
              <a:off x="865" y="288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838" name="Rectangle 140"/>
            <p:cNvSpPr>
              <a:spLocks noChangeArrowheads="1"/>
            </p:cNvSpPr>
            <p:nvPr/>
          </p:nvSpPr>
          <p:spPr bwMode="auto">
            <a:xfrm>
              <a:off x="926" y="2882"/>
              <a:ext cx="32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Description</a:t>
              </a:r>
              <a:endParaRPr lang="en-US" altLang="en-US"/>
            </a:p>
          </p:txBody>
        </p:sp>
        <p:sp>
          <p:nvSpPr>
            <p:cNvPr id="29839" name="Rectangle 141"/>
            <p:cNvSpPr>
              <a:spLocks noChangeArrowheads="1"/>
            </p:cNvSpPr>
            <p:nvPr/>
          </p:nvSpPr>
          <p:spPr bwMode="auto">
            <a:xfrm>
              <a:off x="865" y="2962"/>
              <a:ext cx="667" cy="2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840" name="Rectangle 142"/>
            <p:cNvSpPr>
              <a:spLocks noChangeArrowheads="1"/>
            </p:cNvSpPr>
            <p:nvPr/>
          </p:nvSpPr>
          <p:spPr bwMode="auto">
            <a:xfrm>
              <a:off x="841" y="2792"/>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841" name="Line 143"/>
            <p:cNvSpPr>
              <a:spLocks noChangeShapeType="1"/>
            </p:cNvSpPr>
            <p:nvPr/>
          </p:nvSpPr>
          <p:spPr bwMode="auto">
            <a:xfrm>
              <a:off x="841" y="27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42" name="Rectangle 144"/>
            <p:cNvSpPr>
              <a:spLocks noChangeArrowheads="1"/>
            </p:cNvSpPr>
            <p:nvPr/>
          </p:nvSpPr>
          <p:spPr bwMode="auto">
            <a:xfrm>
              <a:off x="1532" y="2792"/>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843" name="Line 145"/>
            <p:cNvSpPr>
              <a:spLocks noChangeShapeType="1"/>
            </p:cNvSpPr>
            <p:nvPr/>
          </p:nvSpPr>
          <p:spPr bwMode="auto">
            <a:xfrm>
              <a:off x="1532" y="27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44" name="Rectangle 146"/>
            <p:cNvSpPr>
              <a:spLocks noChangeArrowheads="1"/>
            </p:cNvSpPr>
            <p:nvPr/>
          </p:nvSpPr>
          <p:spPr bwMode="auto">
            <a:xfrm>
              <a:off x="841" y="2799"/>
              <a:ext cx="24" cy="18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845" name="Line 147"/>
            <p:cNvSpPr>
              <a:spLocks noChangeShapeType="1"/>
            </p:cNvSpPr>
            <p:nvPr/>
          </p:nvSpPr>
          <p:spPr bwMode="auto">
            <a:xfrm>
              <a:off x="841" y="2799"/>
              <a:ext cx="1" cy="18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46" name="Rectangle 148"/>
            <p:cNvSpPr>
              <a:spLocks noChangeArrowheads="1"/>
            </p:cNvSpPr>
            <p:nvPr/>
          </p:nvSpPr>
          <p:spPr bwMode="auto">
            <a:xfrm>
              <a:off x="1532" y="2799"/>
              <a:ext cx="24" cy="18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847" name="Line 149"/>
            <p:cNvSpPr>
              <a:spLocks noChangeShapeType="1"/>
            </p:cNvSpPr>
            <p:nvPr/>
          </p:nvSpPr>
          <p:spPr bwMode="auto">
            <a:xfrm>
              <a:off x="1532" y="2799"/>
              <a:ext cx="1" cy="18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48" name="Rectangle 150"/>
            <p:cNvSpPr>
              <a:spLocks noChangeArrowheads="1"/>
            </p:cNvSpPr>
            <p:nvPr/>
          </p:nvSpPr>
          <p:spPr bwMode="auto">
            <a:xfrm>
              <a:off x="865" y="2988"/>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849" name="Rectangle 151"/>
            <p:cNvSpPr>
              <a:spLocks noChangeArrowheads="1"/>
            </p:cNvSpPr>
            <p:nvPr/>
          </p:nvSpPr>
          <p:spPr bwMode="auto">
            <a:xfrm>
              <a:off x="924" y="2989"/>
              <a:ext cx="27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Bounding</a:t>
              </a:r>
              <a:endParaRPr lang="en-US" altLang="en-US"/>
            </a:p>
          </p:txBody>
        </p:sp>
        <p:sp>
          <p:nvSpPr>
            <p:cNvPr id="29850" name="Rectangle 152"/>
            <p:cNvSpPr>
              <a:spLocks noChangeArrowheads="1"/>
            </p:cNvSpPr>
            <p:nvPr/>
          </p:nvSpPr>
          <p:spPr bwMode="auto">
            <a:xfrm>
              <a:off x="865" y="306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851" name="Rectangle 153"/>
            <p:cNvSpPr>
              <a:spLocks noChangeArrowheads="1"/>
            </p:cNvSpPr>
            <p:nvPr/>
          </p:nvSpPr>
          <p:spPr bwMode="auto">
            <a:xfrm>
              <a:off x="924" y="3071"/>
              <a:ext cx="34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Coordinates</a:t>
              </a:r>
              <a:endParaRPr lang="en-US" altLang="en-US"/>
            </a:p>
          </p:txBody>
        </p:sp>
        <p:sp>
          <p:nvSpPr>
            <p:cNvPr id="29852" name="Rectangle 154"/>
            <p:cNvSpPr>
              <a:spLocks noChangeArrowheads="1"/>
            </p:cNvSpPr>
            <p:nvPr/>
          </p:nvSpPr>
          <p:spPr bwMode="auto">
            <a:xfrm>
              <a:off x="865" y="3151"/>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853" name="Rectangle 155"/>
            <p:cNvSpPr>
              <a:spLocks noChangeArrowheads="1"/>
            </p:cNvSpPr>
            <p:nvPr/>
          </p:nvSpPr>
          <p:spPr bwMode="auto">
            <a:xfrm>
              <a:off x="841" y="2983"/>
              <a:ext cx="24" cy="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854" name="Line 156"/>
            <p:cNvSpPr>
              <a:spLocks noChangeShapeType="1"/>
            </p:cNvSpPr>
            <p:nvPr/>
          </p:nvSpPr>
          <p:spPr bwMode="auto">
            <a:xfrm>
              <a:off x="841" y="298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55" name="Rectangle 157"/>
            <p:cNvSpPr>
              <a:spLocks noChangeArrowheads="1"/>
            </p:cNvSpPr>
            <p:nvPr/>
          </p:nvSpPr>
          <p:spPr bwMode="auto">
            <a:xfrm>
              <a:off x="1532" y="2983"/>
              <a:ext cx="24" cy="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856" name="Line 158"/>
            <p:cNvSpPr>
              <a:spLocks noChangeShapeType="1"/>
            </p:cNvSpPr>
            <p:nvPr/>
          </p:nvSpPr>
          <p:spPr bwMode="auto">
            <a:xfrm>
              <a:off x="1532" y="298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57" name="Rectangle 159"/>
            <p:cNvSpPr>
              <a:spLocks noChangeArrowheads="1"/>
            </p:cNvSpPr>
            <p:nvPr/>
          </p:nvSpPr>
          <p:spPr bwMode="auto">
            <a:xfrm>
              <a:off x="841" y="2988"/>
              <a:ext cx="24" cy="24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858" name="Line 160"/>
            <p:cNvSpPr>
              <a:spLocks noChangeShapeType="1"/>
            </p:cNvSpPr>
            <p:nvPr/>
          </p:nvSpPr>
          <p:spPr bwMode="auto">
            <a:xfrm>
              <a:off x="841" y="2988"/>
              <a:ext cx="1" cy="245"/>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59" name="Rectangle 161"/>
            <p:cNvSpPr>
              <a:spLocks noChangeArrowheads="1"/>
            </p:cNvSpPr>
            <p:nvPr/>
          </p:nvSpPr>
          <p:spPr bwMode="auto">
            <a:xfrm>
              <a:off x="1532" y="2988"/>
              <a:ext cx="24" cy="24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860" name="Line 162"/>
            <p:cNvSpPr>
              <a:spLocks noChangeShapeType="1"/>
            </p:cNvSpPr>
            <p:nvPr/>
          </p:nvSpPr>
          <p:spPr bwMode="auto">
            <a:xfrm>
              <a:off x="1532" y="2988"/>
              <a:ext cx="1" cy="245"/>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61" name="Rectangle 163"/>
            <p:cNvSpPr>
              <a:spLocks noChangeArrowheads="1"/>
            </p:cNvSpPr>
            <p:nvPr/>
          </p:nvSpPr>
          <p:spPr bwMode="auto">
            <a:xfrm>
              <a:off x="865" y="3239"/>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862" name="Rectangle 164"/>
            <p:cNvSpPr>
              <a:spLocks noChangeArrowheads="1"/>
            </p:cNvSpPr>
            <p:nvPr/>
          </p:nvSpPr>
          <p:spPr bwMode="auto">
            <a:xfrm>
              <a:off x="924" y="3240"/>
              <a:ext cx="28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Keywords</a:t>
              </a:r>
              <a:endParaRPr lang="en-US" altLang="en-US"/>
            </a:p>
          </p:txBody>
        </p:sp>
        <p:sp>
          <p:nvSpPr>
            <p:cNvPr id="29863" name="Rectangle 165"/>
            <p:cNvSpPr>
              <a:spLocks noChangeArrowheads="1"/>
            </p:cNvSpPr>
            <p:nvPr/>
          </p:nvSpPr>
          <p:spPr bwMode="auto">
            <a:xfrm>
              <a:off x="865" y="3320"/>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864" name="Rectangle 166"/>
            <p:cNvSpPr>
              <a:spLocks noChangeArrowheads="1"/>
            </p:cNvSpPr>
            <p:nvPr/>
          </p:nvSpPr>
          <p:spPr bwMode="auto">
            <a:xfrm>
              <a:off x="841" y="3233"/>
              <a:ext cx="24"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865" name="Line 167"/>
            <p:cNvSpPr>
              <a:spLocks noChangeShapeType="1"/>
            </p:cNvSpPr>
            <p:nvPr/>
          </p:nvSpPr>
          <p:spPr bwMode="auto">
            <a:xfrm>
              <a:off x="841" y="323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66" name="Rectangle 168"/>
            <p:cNvSpPr>
              <a:spLocks noChangeArrowheads="1"/>
            </p:cNvSpPr>
            <p:nvPr/>
          </p:nvSpPr>
          <p:spPr bwMode="auto">
            <a:xfrm>
              <a:off x="1532" y="3233"/>
              <a:ext cx="24"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867" name="Line 169"/>
            <p:cNvSpPr>
              <a:spLocks noChangeShapeType="1"/>
            </p:cNvSpPr>
            <p:nvPr/>
          </p:nvSpPr>
          <p:spPr bwMode="auto">
            <a:xfrm>
              <a:off x="1532" y="323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68" name="Rectangle 170"/>
            <p:cNvSpPr>
              <a:spLocks noChangeArrowheads="1"/>
            </p:cNvSpPr>
            <p:nvPr/>
          </p:nvSpPr>
          <p:spPr bwMode="auto">
            <a:xfrm>
              <a:off x="841" y="3239"/>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869" name="Line 171"/>
            <p:cNvSpPr>
              <a:spLocks noChangeShapeType="1"/>
            </p:cNvSpPr>
            <p:nvPr/>
          </p:nvSpPr>
          <p:spPr bwMode="auto">
            <a:xfrm>
              <a:off x="841" y="3239"/>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70" name="Rectangle 172"/>
            <p:cNvSpPr>
              <a:spLocks noChangeArrowheads="1"/>
            </p:cNvSpPr>
            <p:nvPr/>
          </p:nvSpPr>
          <p:spPr bwMode="auto">
            <a:xfrm>
              <a:off x="1532" y="3239"/>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871" name="Line 173"/>
            <p:cNvSpPr>
              <a:spLocks noChangeShapeType="1"/>
            </p:cNvSpPr>
            <p:nvPr/>
          </p:nvSpPr>
          <p:spPr bwMode="auto">
            <a:xfrm>
              <a:off x="1532" y="3239"/>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72" name="Rectangle 174"/>
            <p:cNvSpPr>
              <a:spLocks noChangeArrowheads="1"/>
            </p:cNvSpPr>
            <p:nvPr/>
          </p:nvSpPr>
          <p:spPr bwMode="auto">
            <a:xfrm>
              <a:off x="865" y="340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873" name="Rectangle 175"/>
            <p:cNvSpPr>
              <a:spLocks noChangeArrowheads="1"/>
            </p:cNvSpPr>
            <p:nvPr/>
          </p:nvSpPr>
          <p:spPr bwMode="auto">
            <a:xfrm>
              <a:off x="926" y="3411"/>
              <a:ext cx="32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Constraints</a:t>
              </a:r>
              <a:endParaRPr lang="en-US" altLang="en-US"/>
            </a:p>
          </p:txBody>
        </p:sp>
        <p:sp>
          <p:nvSpPr>
            <p:cNvPr id="29874" name="Rectangle 176"/>
            <p:cNvSpPr>
              <a:spLocks noChangeArrowheads="1"/>
            </p:cNvSpPr>
            <p:nvPr/>
          </p:nvSpPr>
          <p:spPr bwMode="auto">
            <a:xfrm>
              <a:off x="865" y="349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875" name="Rectangle 177"/>
            <p:cNvSpPr>
              <a:spLocks noChangeArrowheads="1"/>
            </p:cNvSpPr>
            <p:nvPr/>
          </p:nvSpPr>
          <p:spPr bwMode="auto">
            <a:xfrm>
              <a:off x="841" y="3402"/>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876" name="Line 178"/>
            <p:cNvSpPr>
              <a:spLocks noChangeShapeType="1"/>
            </p:cNvSpPr>
            <p:nvPr/>
          </p:nvSpPr>
          <p:spPr bwMode="auto">
            <a:xfrm>
              <a:off x="841" y="340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77" name="Rectangle 179"/>
            <p:cNvSpPr>
              <a:spLocks noChangeArrowheads="1"/>
            </p:cNvSpPr>
            <p:nvPr/>
          </p:nvSpPr>
          <p:spPr bwMode="auto">
            <a:xfrm>
              <a:off x="1532" y="3402"/>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878" name="Line 180"/>
            <p:cNvSpPr>
              <a:spLocks noChangeShapeType="1"/>
            </p:cNvSpPr>
            <p:nvPr/>
          </p:nvSpPr>
          <p:spPr bwMode="auto">
            <a:xfrm>
              <a:off x="1532" y="340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79" name="Rectangle 181"/>
            <p:cNvSpPr>
              <a:spLocks noChangeArrowheads="1"/>
            </p:cNvSpPr>
            <p:nvPr/>
          </p:nvSpPr>
          <p:spPr bwMode="auto">
            <a:xfrm>
              <a:off x="841" y="3409"/>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880" name="Line 182"/>
            <p:cNvSpPr>
              <a:spLocks noChangeShapeType="1"/>
            </p:cNvSpPr>
            <p:nvPr/>
          </p:nvSpPr>
          <p:spPr bwMode="auto">
            <a:xfrm>
              <a:off x="841" y="3409"/>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81" name="Rectangle 183"/>
            <p:cNvSpPr>
              <a:spLocks noChangeArrowheads="1"/>
            </p:cNvSpPr>
            <p:nvPr/>
          </p:nvSpPr>
          <p:spPr bwMode="auto">
            <a:xfrm>
              <a:off x="1532" y="3409"/>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882" name="Line 184"/>
            <p:cNvSpPr>
              <a:spLocks noChangeShapeType="1"/>
            </p:cNvSpPr>
            <p:nvPr/>
          </p:nvSpPr>
          <p:spPr bwMode="auto">
            <a:xfrm>
              <a:off x="1532" y="3409"/>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83" name="Rectangle 185"/>
            <p:cNvSpPr>
              <a:spLocks noChangeArrowheads="1"/>
            </p:cNvSpPr>
            <p:nvPr/>
          </p:nvSpPr>
          <p:spPr bwMode="auto">
            <a:xfrm>
              <a:off x="865" y="359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884" name="Rectangle 186"/>
            <p:cNvSpPr>
              <a:spLocks noChangeArrowheads="1"/>
            </p:cNvSpPr>
            <p:nvPr/>
          </p:nvSpPr>
          <p:spPr bwMode="auto">
            <a:xfrm>
              <a:off x="927" y="3601"/>
              <a:ext cx="56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Contact Information</a:t>
              </a:r>
              <a:endParaRPr lang="en-US" altLang="en-US"/>
            </a:p>
          </p:txBody>
        </p:sp>
        <p:sp>
          <p:nvSpPr>
            <p:cNvPr id="29885" name="Rectangle 187"/>
            <p:cNvSpPr>
              <a:spLocks noChangeArrowheads="1"/>
            </p:cNvSpPr>
            <p:nvPr/>
          </p:nvSpPr>
          <p:spPr bwMode="auto">
            <a:xfrm>
              <a:off x="865" y="3681"/>
              <a:ext cx="667" cy="8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886" name="Rectangle 188"/>
            <p:cNvSpPr>
              <a:spLocks noChangeArrowheads="1"/>
            </p:cNvSpPr>
            <p:nvPr/>
          </p:nvSpPr>
          <p:spPr bwMode="auto">
            <a:xfrm>
              <a:off x="841" y="3572"/>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887" name="Line 189"/>
            <p:cNvSpPr>
              <a:spLocks noChangeShapeType="1"/>
            </p:cNvSpPr>
            <p:nvPr/>
          </p:nvSpPr>
          <p:spPr bwMode="auto">
            <a:xfrm>
              <a:off x="841" y="3572"/>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88" name="Line 190"/>
            <p:cNvSpPr>
              <a:spLocks noChangeShapeType="1"/>
            </p:cNvSpPr>
            <p:nvPr/>
          </p:nvSpPr>
          <p:spPr bwMode="auto">
            <a:xfrm>
              <a:off x="841" y="3572"/>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89" name="Rectangle 191"/>
            <p:cNvSpPr>
              <a:spLocks noChangeArrowheads="1"/>
            </p:cNvSpPr>
            <p:nvPr/>
          </p:nvSpPr>
          <p:spPr bwMode="auto">
            <a:xfrm>
              <a:off x="865" y="3578"/>
              <a:ext cx="667" cy="2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890" name="Rectangle 192"/>
            <p:cNvSpPr>
              <a:spLocks noChangeArrowheads="1"/>
            </p:cNvSpPr>
            <p:nvPr/>
          </p:nvSpPr>
          <p:spPr bwMode="auto">
            <a:xfrm>
              <a:off x="1532" y="3572"/>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891" name="Line 193"/>
            <p:cNvSpPr>
              <a:spLocks noChangeShapeType="1"/>
            </p:cNvSpPr>
            <p:nvPr/>
          </p:nvSpPr>
          <p:spPr bwMode="auto">
            <a:xfrm>
              <a:off x="1532" y="3572"/>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92" name="Line 194"/>
            <p:cNvSpPr>
              <a:spLocks noChangeShapeType="1"/>
            </p:cNvSpPr>
            <p:nvPr/>
          </p:nvSpPr>
          <p:spPr bwMode="auto">
            <a:xfrm>
              <a:off x="1532" y="3572"/>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93" name="Rectangle 195"/>
            <p:cNvSpPr>
              <a:spLocks noChangeArrowheads="1"/>
            </p:cNvSpPr>
            <p:nvPr/>
          </p:nvSpPr>
          <p:spPr bwMode="auto">
            <a:xfrm>
              <a:off x="841" y="3599"/>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894" name="Line 196"/>
            <p:cNvSpPr>
              <a:spLocks noChangeShapeType="1"/>
            </p:cNvSpPr>
            <p:nvPr/>
          </p:nvSpPr>
          <p:spPr bwMode="auto">
            <a:xfrm>
              <a:off x="841" y="3599"/>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95" name="Rectangle 197"/>
            <p:cNvSpPr>
              <a:spLocks noChangeArrowheads="1"/>
            </p:cNvSpPr>
            <p:nvPr/>
          </p:nvSpPr>
          <p:spPr bwMode="auto">
            <a:xfrm>
              <a:off x="1532" y="3599"/>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896" name="Line 198"/>
            <p:cNvSpPr>
              <a:spLocks noChangeShapeType="1"/>
            </p:cNvSpPr>
            <p:nvPr/>
          </p:nvSpPr>
          <p:spPr bwMode="auto">
            <a:xfrm>
              <a:off x="1532" y="3599"/>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97" name="Rectangle 199"/>
            <p:cNvSpPr>
              <a:spLocks noChangeArrowheads="1"/>
            </p:cNvSpPr>
            <p:nvPr/>
          </p:nvSpPr>
          <p:spPr bwMode="auto">
            <a:xfrm>
              <a:off x="865" y="3767"/>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898" name="Rectangle 200"/>
            <p:cNvSpPr>
              <a:spLocks noChangeArrowheads="1"/>
            </p:cNvSpPr>
            <p:nvPr/>
          </p:nvSpPr>
          <p:spPr bwMode="auto">
            <a:xfrm>
              <a:off x="925" y="3769"/>
              <a:ext cx="45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Browse Graphic</a:t>
              </a:r>
              <a:endParaRPr lang="en-US" altLang="en-US"/>
            </a:p>
          </p:txBody>
        </p:sp>
        <p:sp>
          <p:nvSpPr>
            <p:cNvPr id="29899" name="Rectangle 201"/>
            <p:cNvSpPr>
              <a:spLocks noChangeArrowheads="1"/>
            </p:cNvSpPr>
            <p:nvPr/>
          </p:nvSpPr>
          <p:spPr bwMode="auto">
            <a:xfrm>
              <a:off x="865" y="3849"/>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900" name="Rectangle 202"/>
            <p:cNvSpPr>
              <a:spLocks noChangeArrowheads="1"/>
            </p:cNvSpPr>
            <p:nvPr/>
          </p:nvSpPr>
          <p:spPr bwMode="auto">
            <a:xfrm>
              <a:off x="926" y="3851"/>
              <a:ext cx="32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Information</a:t>
              </a:r>
              <a:endParaRPr lang="en-US" altLang="en-US"/>
            </a:p>
          </p:txBody>
        </p:sp>
        <p:sp>
          <p:nvSpPr>
            <p:cNvPr id="29901" name="Rectangle 203"/>
            <p:cNvSpPr>
              <a:spLocks noChangeArrowheads="1"/>
            </p:cNvSpPr>
            <p:nvPr/>
          </p:nvSpPr>
          <p:spPr bwMode="auto">
            <a:xfrm>
              <a:off x="841" y="3767"/>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902" name="Line 204"/>
            <p:cNvSpPr>
              <a:spLocks noChangeShapeType="1"/>
            </p:cNvSpPr>
            <p:nvPr/>
          </p:nvSpPr>
          <p:spPr bwMode="auto">
            <a:xfrm>
              <a:off x="841" y="3767"/>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03" name="Rectangle 205"/>
            <p:cNvSpPr>
              <a:spLocks noChangeArrowheads="1"/>
            </p:cNvSpPr>
            <p:nvPr/>
          </p:nvSpPr>
          <p:spPr bwMode="auto">
            <a:xfrm>
              <a:off x="1532" y="3767"/>
              <a:ext cx="24" cy="16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904" name="Line 206"/>
            <p:cNvSpPr>
              <a:spLocks noChangeShapeType="1"/>
            </p:cNvSpPr>
            <p:nvPr/>
          </p:nvSpPr>
          <p:spPr bwMode="auto">
            <a:xfrm>
              <a:off x="1532" y="3767"/>
              <a:ext cx="1" cy="16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05" name="Rectangle 207"/>
            <p:cNvSpPr>
              <a:spLocks noChangeArrowheads="1"/>
            </p:cNvSpPr>
            <p:nvPr/>
          </p:nvSpPr>
          <p:spPr bwMode="auto">
            <a:xfrm>
              <a:off x="865" y="3938"/>
              <a:ext cx="667" cy="82"/>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906" name="Rectangle 208"/>
            <p:cNvSpPr>
              <a:spLocks noChangeArrowheads="1"/>
            </p:cNvSpPr>
            <p:nvPr/>
          </p:nvSpPr>
          <p:spPr bwMode="auto">
            <a:xfrm>
              <a:off x="926" y="3940"/>
              <a:ext cx="46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Associated Data</a:t>
              </a:r>
              <a:endParaRPr lang="en-US" altLang="en-US"/>
            </a:p>
          </p:txBody>
        </p:sp>
        <p:sp>
          <p:nvSpPr>
            <p:cNvPr id="29907" name="Rectangle 209"/>
            <p:cNvSpPr>
              <a:spLocks noChangeArrowheads="1"/>
            </p:cNvSpPr>
            <p:nvPr/>
          </p:nvSpPr>
          <p:spPr bwMode="auto">
            <a:xfrm>
              <a:off x="865" y="4020"/>
              <a:ext cx="667" cy="8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908" name="Rectangle 210"/>
            <p:cNvSpPr>
              <a:spLocks noChangeArrowheads="1"/>
            </p:cNvSpPr>
            <p:nvPr/>
          </p:nvSpPr>
          <p:spPr bwMode="auto">
            <a:xfrm>
              <a:off x="926" y="4021"/>
              <a:ext cx="12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Sets</a:t>
              </a:r>
              <a:endParaRPr lang="en-US" altLang="en-US"/>
            </a:p>
          </p:txBody>
        </p:sp>
        <p:sp>
          <p:nvSpPr>
            <p:cNvPr id="29909" name="Rectangle 211"/>
            <p:cNvSpPr>
              <a:spLocks noChangeArrowheads="1"/>
            </p:cNvSpPr>
            <p:nvPr/>
          </p:nvSpPr>
          <p:spPr bwMode="auto">
            <a:xfrm>
              <a:off x="841" y="3931"/>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910" name="Line 212"/>
            <p:cNvSpPr>
              <a:spLocks noChangeShapeType="1"/>
            </p:cNvSpPr>
            <p:nvPr/>
          </p:nvSpPr>
          <p:spPr bwMode="auto">
            <a:xfrm>
              <a:off x="841" y="3931"/>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11" name="Rectangle 213"/>
            <p:cNvSpPr>
              <a:spLocks noChangeArrowheads="1"/>
            </p:cNvSpPr>
            <p:nvPr/>
          </p:nvSpPr>
          <p:spPr bwMode="auto">
            <a:xfrm>
              <a:off x="1532" y="3931"/>
              <a:ext cx="24" cy="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912" name="Line 214"/>
            <p:cNvSpPr>
              <a:spLocks noChangeShapeType="1"/>
            </p:cNvSpPr>
            <p:nvPr/>
          </p:nvSpPr>
          <p:spPr bwMode="auto">
            <a:xfrm>
              <a:off x="1532" y="3931"/>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13" name="Rectangle 215"/>
            <p:cNvSpPr>
              <a:spLocks noChangeArrowheads="1"/>
            </p:cNvSpPr>
            <p:nvPr/>
          </p:nvSpPr>
          <p:spPr bwMode="auto">
            <a:xfrm>
              <a:off x="841" y="3938"/>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914" name="Line 216"/>
            <p:cNvSpPr>
              <a:spLocks noChangeShapeType="1"/>
            </p:cNvSpPr>
            <p:nvPr/>
          </p:nvSpPr>
          <p:spPr bwMode="auto">
            <a:xfrm>
              <a:off x="841" y="3938"/>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15" name="Rectangle 217"/>
            <p:cNvSpPr>
              <a:spLocks noChangeArrowheads="1"/>
            </p:cNvSpPr>
            <p:nvPr/>
          </p:nvSpPr>
          <p:spPr bwMode="auto">
            <a:xfrm>
              <a:off x="841" y="4101"/>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916" name="Line 218"/>
            <p:cNvSpPr>
              <a:spLocks noChangeShapeType="1"/>
            </p:cNvSpPr>
            <p:nvPr/>
          </p:nvSpPr>
          <p:spPr bwMode="auto">
            <a:xfrm>
              <a:off x="841" y="4101"/>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17" name="Line 219"/>
            <p:cNvSpPr>
              <a:spLocks noChangeShapeType="1"/>
            </p:cNvSpPr>
            <p:nvPr/>
          </p:nvSpPr>
          <p:spPr bwMode="auto">
            <a:xfrm>
              <a:off x="841" y="4101"/>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18" name="Rectangle 220"/>
            <p:cNvSpPr>
              <a:spLocks noChangeArrowheads="1"/>
            </p:cNvSpPr>
            <p:nvPr/>
          </p:nvSpPr>
          <p:spPr bwMode="auto">
            <a:xfrm>
              <a:off x="841" y="4101"/>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919" name="Line 221"/>
            <p:cNvSpPr>
              <a:spLocks noChangeShapeType="1"/>
            </p:cNvSpPr>
            <p:nvPr/>
          </p:nvSpPr>
          <p:spPr bwMode="auto">
            <a:xfrm>
              <a:off x="841" y="4101"/>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20" name="Line 222"/>
            <p:cNvSpPr>
              <a:spLocks noChangeShapeType="1"/>
            </p:cNvSpPr>
            <p:nvPr/>
          </p:nvSpPr>
          <p:spPr bwMode="auto">
            <a:xfrm>
              <a:off x="841" y="4101"/>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21" name="Rectangle 223"/>
            <p:cNvSpPr>
              <a:spLocks noChangeArrowheads="1"/>
            </p:cNvSpPr>
            <p:nvPr/>
          </p:nvSpPr>
          <p:spPr bwMode="auto">
            <a:xfrm>
              <a:off x="865" y="4101"/>
              <a:ext cx="667"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922" name="Line 224"/>
            <p:cNvSpPr>
              <a:spLocks noChangeShapeType="1"/>
            </p:cNvSpPr>
            <p:nvPr/>
          </p:nvSpPr>
          <p:spPr bwMode="auto">
            <a:xfrm>
              <a:off x="865" y="4101"/>
              <a:ext cx="667"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23" name="Rectangle 225"/>
            <p:cNvSpPr>
              <a:spLocks noChangeArrowheads="1"/>
            </p:cNvSpPr>
            <p:nvPr/>
          </p:nvSpPr>
          <p:spPr bwMode="auto">
            <a:xfrm>
              <a:off x="1532" y="3938"/>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924" name="Line 226"/>
            <p:cNvSpPr>
              <a:spLocks noChangeShapeType="1"/>
            </p:cNvSpPr>
            <p:nvPr/>
          </p:nvSpPr>
          <p:spPr bwMode="auto">
            <a:xfrm>
              <a:off x="1532" y="3938"/>
              <a:ext cx="1" cy="163"/>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25" name="Rectangle 227"/>
            <p:cNvSpPr>
              <a:spLocks noChangeArrowheads="1"/>
            </p:cNvSpPr>
            <p:nvPr/>
          </p:nvSpPr>
          <p:spPr bwMode="auto">
            <a:xfrm>
              <a:off x="1532" y="4101"/>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926" name="Line 228"/>
            <p:cNvSpPr>
              <a:spLocks noChangeShapeType="1"/>
            </p:cNvSpPr>
            <p:nvPr/>
          </p:nvSpPr>
          <p:spPr bwMode="auto">
            <a:xfrm>
              <a:off x="1532" y="4101"/>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27" name="Line 229"/>
            <p:cNvSpPr>
              <a:spLocks noChangeShapeType="1"/>
            </p:cNvSpPr>
            <p:nvPr/>
          </p:nvSpPr>
          <p:spPr bwMode="auto">
            <a:xfrm>
              <a:off x="1532" y="4101"/>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28" name="Rectangle 230"/>
            <p:cNvSpPr>
              <a:spLocks noChangeArrowheads="1"/>
            </p:cNvSpPr>
            <p:nvPr/>
          </p:nvSpPr>
          <p:spPr bwMode="auto">
            <a:xfrm>
              <a:off x="1532" y="4101"/>
              <a:ext cx="24" cy="2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929" name="Line 231"/>
            <p:cNvSpPr>
              <a:spLocks noChangeShapeType="1"/>
            </p:cNvSpPr>
            <p:nvPr/>
          </p:nvSpPr>
          <p:spPr bwMode="auto">
            <a:xfrm>
              <a:off x="1532" y="4101"/>
              <a:ext cx="24" cy="2"/>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30" name="Line 232"/>
            <p:cNvSpPr>
              <a:spLocks noChangeShapeType="1"/>
            </p:cNvSpPr>
            <p:nvPr/>
          </p:nvSpPr>
          <p:spPr bwMode="auto">
            <a:xfrm>
              <a:off x="1532" y="4101"/>
              <a:ext cx="1" cy="2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31" name="Rectangle 233"/>
            <p:cNvSpPr>
              <a:spLocks noChangeArrowheads="1"/>
            </p:cNvSpPr>
            <p:nvPr/>
          </p:nvSpPr>
          <p:spPr bwMode="auto">
            <a:xfrm>
              <a:off x="841" y="1288"/>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932" name="Rectangle 234"/>
            <p:cNvSpPr>
              <a:spLocks noChangeArrowheads="1"/>
            </p:cNvSpPr>
            <p:nvPr/>
          </p:nvSpPr>
          <p:spPr bwMode="auto">
            <a:xfrm>
              <a:off x="1532" y="1279"/>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933" name="Rectangle 235"/>
            <p:cNvSpPr>
              <a:spLocks noChangeArrowheads="1"/>
            </p:cNvSpPr>
            <p:nvPr/>
          </p:nvSpPr>
          <p:spPr bwMode="auto">
            <a:xfrm>
              <a:off x="842" y="1817"/>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934" name="Rectangle 236"/>
            <p:cNvSpPr>
              <a:spLocks noChangeArrowheads="1"/>
            </p:cNvSpPr>
            <p:nvPr/>
          </p:nvSpPr>
          <p:spPr bwMode="auto">
            <a:xfrm>
              <a:off x="842" y="1980"/>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935" name="Rectangle 237"/>
            <p:cNvSpPr>
              <a:spLocks noChangeArrowheads="1"/>
            </p:cNvSpPr>
            <p:nvPr/>
          </p:nvSpPr>
          <p:spPr bwMode="auto">
            <a:xfrm>
              <a:off x="1532" y="1803"/>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936" name="Rectangle 238"/>
            <p:cNvSpPr>
              <a:spLocks noChangeArrowheads="1"/>
            </p:cNvSpPr>
            <p:nvPr/>
          </p:nvSpPr>
          <p:spPr bwMode="auto">
            <a:xfrm>
              <a:off x="1532" y="2021"/>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937" name="Rectangle 239"/>
            <p:cNvSpPr>
              <a:spLocks noChangeArrowheads="1"/>
            </p:cNvSpPr>
            <p:nvPr/>
          </p:nvSpPr>
          <p:spPr bwMode="auto">
            <a:xfrm>
              <a:off x="842" y="2358"/>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938" name="Rectangle 240"/>
            <p:cNvSpPr>
              <a:spLocks noChangeArrowheads="1"/>
            </p:cNvSpPr>
            <p:nvPr/>
          </p:nvSpPr>
          <p:spPr bwMode="auto">
            <a:xfrm>
              <a:off x="1532" y="2358"/>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939" name="Rectangle 241"/>
            <p:cNvSpPr>
              <a:spLocks noChangeArrowheads="1"/>
            </p:cNvSpPr>
            <p:nvPr/>
          </p:nvSpPr>
          <p:spPr bwMode="auto">
            <a:xfrm>
              <a:off x="842" y="3695"/>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29940" name="Rectangle 242"/>
            <p:cNvSpPr>
              <a:spLocks noChangeArrowheads="1"/>
            </p:cNvSpPr>
            <p:nvPr/>
          </p:nvSpPr>
          <p:spPr bwMode="auto">
            <a:xfrm>
              <a:off x="1532" y="3695"/>
              <a:ext cx="24" cy="16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grpSp>
      <p:sp>
        <p:nvSpPr>
          <p:cNvPr id="29699" name="Rectangle 243"/>
          <p:cNvSpPr>
            <a:spLocks noGrp="1" noChangeArrowheads="1"/>
          </p:cNvSpPr>
          <p:nvPr>
            <p:ph type="title"/>
          </p:nvPr>
        </p:nvSpPr>
        <p:spPr/>
        <p:txBody>
          <a:bodyPr/>
          <a:lstStyle/>
          <a:p>
            <a:r>
              <a:rPr lang="en-US" altLang="en-US" smtClean="0"/>
              <a:t>A Walk Through the Guidelines</a:t>
            </a:r>
          </a:p>
        </p:txBody>
      </p:sp>
      <p:sp>
        <p:nvSpPr>
          <p:cNvPr id="396534" name="Rectangle 246"/>
          <p:cNvSpPr>
            <a:spLocks noChangeArrowheads="1"/>
          </p:cNvSpPr>
          <p:nvPr/>
        </p:nvSpPr>
        <p:spPr bwMode="auto">
          <a:xfrm>
            <a:off x="3124200" y="600075"/>
            <a:ext cx="5791200" cy="55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lnSpc>
                <a:spcPts val="3000"/>
              </a:lnSpc>
              <a:spcBef>
                <a:spcPts val="1800"/>
              </a:spcBef>
              <a:buClr>
                <a:schemeClr val="accent1"/>
              </a:buClr>
              <a:defRPr sz="2000" b="1">
                <a:solidFill>
                  <a:schemeClr val="tx1"/>
                </a:solidFill>
                <a:latin typeface="Arial" charset="0"/>
              </a:defRPr>
            </a:lvl1pPr>
            <a:lvl2pPr marL="742950" indent="-285750" algn="l">
              <a:lnSpc>
                <a:spcPts val="2600"/>
              </a:lnSpc>
              <a:spcBef>
                <a:spcPts val="600"/>
              </a:spcBef>
              <a:buChar char="–"/>
              <a:defRPr sz="1600">
                <a:solidFill>
                  <a:schemeClr val="tx1"/>
                </a:solidFill>
                <a:latin typeface="Arial"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endParaRPr lang="en-US" altLang="en-US" b="0">
              <a:solidFill>
                <a:schemeClr val="accent1"/>
              </a:solidFill>
              <a:latin typeface="Swis721 Blk BT" pitchFamily="34" charset="0"/>
            </a:endParaRPr>
          </a:p>
          <a:p>
            <a:r>
              <a:rPr lang="en-US" altLang="en-US" sz="2400"/>
              <a:t>Associated Data Sets:</a:t>
            </a:r>
            <a:r>
              <a:rPr lang="en-US" altLang="en-US" sz="2400" b="0">
                <a:solidFill>
                  <a:schemeClr val="accent1"/>
                </a:solidFill>
              </a:rPr>
              <a:t>  information about other, related data sets that may be of interest</a:t>
            </a:r>
            <a:endParaRPr lang="en-US" altLang="en-US" sz="2400" b="0" i="1"/>
          </a:p>
          <a:p>
            <a:pPr>
              <a:buFont typeface="Wingdings" pitchFamily="2" charset="2"/>
              <a:buNone/>
            </a:pPr>
            <a:r>
              <a:rPr lang="en-US" altLang="en-US" sz="2400" b="0" i="1"/>
              <a:t>    If you’re interested in this data set, here are others that may also interest you. </a:t>
            </a:r>
            <a:r>
              <a:rPr lang="en-US" altLang="en-US" sz="2400" b="0" i="1" u="sng"/>
              <a:t>NOT</a:t>
            </a:r>
            <a:r>
              <a:rPr lang="en-US" altLang="en-US" sz="2400" b="0" i="1"/>
              <a:t> a list of source materials (those are described in Lineage).</a:t>
            </a:r>
          </a:p>
          <a:p>
            <a:pPr>
              <a:buFont typeface="Wingdings" pitchFamily="2" charset="2"/>
              <a:buNone/>
            </a:pPr>
            <a:r>
              <a:rPr lang="en-US" altLang="en-US" b="0" i="1"/>
              <a:t>     </a:t>
            </a:r>
            <a:r>
              <a:rPr lang="en-US" altLang="en-US" sz="2400" b="0" i="1">
                <a:solidFill>
                  <a:srgbClr val="669900"/>
                </a:solidFill>
              </a:rPr>
              <a:t>For information on other air photos available for Minnesota, see </a:t>
            </a:r>
            <a:r>
              <a:rPr lang="en-US" altLang="en-US" b="0" i="1" u="sng">
                <a:solidFill>
                  <a:srgbClr val="669900"/>
                </a:solidFill>
                <a:hlinkClick r:id="rId2"/>
              </a:rPr>
              <a:t>www.mngeo.state.mn.us/chouse/airphoto/</a:t>
            </a:r>
            <a:endParaRPr lang="en-US" altLang="en-US" b="0" i="1" u="sng"/>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96534"/>
                                        </p:tgtEl>
                                        <p:attrNameLst>
                                          <p:attrName>style.visibility</p:attrName>
                                        </p:attrNameLst>
                                      </p:cBhvr>
                                      <p:to>
                                        <p:strVal val="visible"/>
                                      </p:to>
                                    </p:set>
                                    <p:animEffect transition="in" filter="dissolve">
                                      <p:cBhvr>
                                        <p:cTn id="7" dur="500"/>
                                        <p:tgtEl>
                                          <p:spTgt spid="396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534"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mtClean="0"/>
              <a:t>A Walk Through the Guidelines</a:t>
            </a:r>
          </a:p>
        </p:txBody>
      </p:sp>
      <p:sp>
        <p:nvSpPr>
          <p:cNvPr id="472067" name="Rectangle 3"/>
          <p:cNvSpPr>
            <a:spLocks noGrp="1" noChangeArrowheads="1"/>
          </p:cNvSpPr>
          <p:nvPr>
            <p:ph type="body" idx="1"/>
          </p:nvPr>
        </p:nvSpPr>
        <p:spPr>
          <a:xfrm>
            <a:off x="3124200" y="1044575"/>
            <a:ext cx="5791200" cy="5280025"/>
          </a:xfrm>
        </p:spPr>
        <p:txBody>
          <a:bodyPr/>
          <a:lstStyle/>
          <a:p>
            <a:r>
              <a:rPr lang="en-US" altLang="en-US" sz="2400" smtClean="0"/>
              <a:t>Attribute Accuracy: </a:t>
            </a:r>
            <a:r>
              <a:rPr lang="en-US" altLang="en-US" sz="2400" b="0" smtClean="0">
                <a:solidFill>
                  <a:schemeClr val="accent1"/>
                </a:solidFill>
              </a:rPr>
              <a:t>qualitative or quantitative</a:t>
            </a:r>
            <a:r>
              <a:rPr lang="en-US" altLang="en-US" sz="2400" smtClean="0"/>
              <a:t> </a:t>
            </a:r>
            <a:r>
              <a:rPr lang="en-US" altLang="en-US" sz="2400" b="0" smtClean="0">
                <a:solidFill>
                  <a:schemeClr val="accent1"/>
                </a:solidFill>
              </a:rPr>
              <a:t>explanation of how accurately features in the data set have been described, including procedures used to assess accuracy </a:t>
            </a:r>
            <a:r>
              <a:rPr lang="en-US" altLang="en-US" sz="2400" b="0" smtClean="0"/>
              <a:t>(examples: </a:t>
            </a:r>
            <a:r>
              <a:rPr lang="en-US" altLang="en-US" sz="2400" b="0" i="1" smtClean="0"/>
              <a:t>field-checking, checkplots, frequency counts to find invalid codes</a:t>
            </a:r>
            <a:r>
              <a:rPr lang="en-US" altLang="en-US" sz="2400" b="0" smtClean="0"/>
              <a:t>)</a:t>
            </a:r>
          </a:p>
        </p:txBody>
      </p:sp>
      <p:grpSp>
        <p:nvGrpSpPr>
          <p:cNvPr id="30724" name="Group 4"/>
          <p:cNvGrpSpPr>
            <a:grpSpLocks/>
          </p:cNvGrpSpPr>
          <p:nvPr/>
        </p:nvGrpSpPr>
        <p:grpSpPr bwMode="auto">
          <a:xfrm>
            <a:off x="1336675" y="1008063"/>
            <a:ext cx="1135063" cy="2351087"/>
            <a:chOff x="842" y="635"/>
            <a:chExt cx="715" cy="1481"/>
          </a:xfrm>
        </p:grpSpPr>
        <p:sp>
          <p:nvSpPr>
            <p:cNvPr id="30725" name="Rectangle 5"/>
            <p:cNvSpPr>
              <a:spLocks noChangeArrowheads="1"/>
            </p:cNvSpPr>
            <p:nvPr/>
          </p:nvSpPr>
          <p:spPr bwMode="auto">
            <a:xfrm>
              <a:off x="866" y="659"/>
              <a:ext cx="667" cy="1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726" name="Rectangle 6"/>
            <p:cNvSpPr>
              <a:spLocks noChangeArrowheads="1"/>
            </p:cNvSpPr>
            <p:nvPr/>
          </p:nvSpPr>
          <p:spPr bwMode="auto">
            <a:xfrm>
              <a:off x="1152" y="658"/>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b="1">
                  <a:solidFill>
                    <a:srgbClr val="FFFFFF"/>
                  </a:solidFill>
                  <a:latin typeface="Arial" charset="0"/>
                </a:rPr>
                <a:t>2</a:t>
              </a:r>
              <a:endParaRPr lang="en-US" altLang="en-US"/>
            </a:p>
          </p:txBody>
        </p:sp>
        <p:sp>
          <p:nvSpPr>
            <p:cNvPr id="30727" name="Rectangle 7"/>
            <p:cNvSpPr>
              <a:spLocks noChangeArrowheads="1"/>
            </p:cNvSpPr>
            <p:nvPr/>
          </p:nvSpPr>
          <p:spPr bwMode="auto">
            <a:xfrm>
              <a:off x="866" y="769"/>
              <a:ext cx="667" cy="1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728" name="Rectangle 8"/>
            <p:cNvSpPr>
              <a:spLocks noChangeArrowheads="1"/>
            </p:cNvSpPr>
            <p:nvPr/>
          </p:nvSpPr>
          <p:spPr bwMode="auto">
            <a:xfrm>
              <a:off x="1102" y="769"/>
              <a:ext cx="20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b="1">
                  <a:solidFill>
                    <a:srgbClr val="FFFFFF"/>
                  </a:solidFill>
                  <a:latin typeface="Arial" charset="0"/>
                </a:rPr>
                <a:t>Data</a:t>
              </a:r>
              <a:endParaRPr lang="en-US" altLang="en-US"/>
            </a:p>
          </p:txBody>
        </p:sp>
        <p:sp>
          <p:nvSpPr>
            <p:cNvPr id="30729" name="Rectangle 9"/>
            <p:cNvSpPr>
              <a:spLocks noChangeArrowheads="1"/>
            </p:cNvSpPr>
            <p:nvPr/>
          </p:nvSpPr>
          <p:spPr bwMode="auto">
            <a:xfrm>
              <a:off x="866" y="879"/>
              <a:ext cx="667" cy="1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730" name="Rectangle 10"/>
            <p:cNvSpPr>
              <a:spLocks noChangeArrowheads="1"/>
            </p:cNvSpPr>
            <p:nvPr/>
          </p:nvSpPr>
          <p:spPr bwMode="auto">
            <a:xfrm>
              <a:off x="1056" y="879"/>
              <a:ext cx="32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b="1">
                  <a:solidFill>
                    <a:srgbClr val="FFFFFF"/>
                  </a:solidFill>
                  <a:latin typeface="Arial" charset="0"/>
                </a:rPr>
                <a:t>Quality</a:t>
              </a:r>
              <a:endParaRPr lang="en-US" altLang="en-US"/>
            </a:p>
          </p:txBody>
        </p:sp>
        <p:sp>
          <p:nvSpPr>
            <p:cNvPr id="30731" name="Rectangle 11"/>
            <p:cNvSpPr>
              <a:spLocks noChangeArrowheads="1"/>
            </p:cNvSpPr>
            <p:nvPr/>
          </p:nvSpPr>
          <p:spPr bwMode="auto">
            <a:xfrm>
              <a:off x="866" y="990"/>
              <a:ext cx="667" cy="1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732" name="Rectangle 12"/>
            <p:cNvSpPr>
              <a:spLocks noChangeArrowheads="1"/>
            </p:cNvSpPr>
            <p:nvPr/>
          </p:nvSpPr>
          <p:spPr bwMode="auto">
            <a:xfrm>
              <a:off x="842" y="635"/>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733" name="Line 13"/>
            <p:cNvSpPr>
              <a:spLocks noChangeShapeType="1"/>
            </p:cNvSpPr>
            <p:nvPr/>
          </p:nvSpPr>
          <p:spPr bwMode="auto">
            <a:xfrm>
              <a:off x="842" y="635"/>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4" name="Line 14"/>
            <p:cNvSpPr>
              <a:spLocks noChangeShapeType="1"/>
            </p:cNvSpPr>
            <p:nvPr/>
          </p:nvSpPr>
          <p:spPr bwMode="auto">
            <a:xfrm>
              <a:off x="842" y="635"/>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5" name="Rectangle 15"/>
            <p:cNvSpPr>
              <a:spLocks noChangeArrowheads="1"/>
            </p:cNvSpPr>
            <p:nvPr/>
          </p:nvSpPr>
          <p:spPr bwMode="auto">
            <a:xfrm>
              <a:off x="842" y="635"/>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736" name="Line 16"/>
            <p:cNvSpPr>
              <a:spLocks noChangeShapeType="1"/>
            </p:cNvSpPr>
            <p:nvPr/>
          </p:nvSpPr>
          <p:spPr bwMode="auto">
            <a:xfrm>
              <a:off x="842" y="635"/>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7" name="Line 17"/>
            <p:cNvSpPr>
              <a:spLocks noChangeShapeType="1"/>
            </p:cNvSpPr>
            <p:nvPr/>
          </p:nvSpPr>
          <p:spPr bwMode="auto">
            <a:xfrm>
              <a:off x="842" y="635"/>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8" name="Rectangle 18"/>
            <p:cNvSpPr>
              <a:spLocks noChangeArrowheads="1"/>
            </p:cNvSpPr>
            <p:nvPr/>
          </p:nvSpPr>
          <p:spPr bwMode="auto">
            <a:xfrm>
              <a:off x="866" y="635"/>
              <a:ext cx="667"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739" name="Line 19"/>
            <p:cNvSpPr>
              <a:spLocks noChangeShapeType="1"/>
            </p:cNvSpPr>
            <p:nvPr/>
          </p:nvSpPr>
          <p:spPr bwMode="auto">
            <a:xfrm>
              <a:off x="866" y="635"/>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0" name="Rectangle 20"/>
            <p:cNvSpPr>
              <a:spLocks noChangeArrowheads="1"/>
            </p:cNvSpPr>
            <p:nvPr/>
          </p:nvSpPr>
          <p:spPr bwMode="auto">
            <a:xfrm>
              <a:off x="1533" y="635"/>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741" name="Line 21"/>
            <p:cNvSpPr>
              <a:spLocks noChangeShapeType="1"/>
            </p:cNvSpPr>
            <p:nvPr/>
          </p:nvSpPr>
          <p:spPr bwMode="auto">
            <a:xfrm>
              <a:off x="1533" y="635"/>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2" name="Line 22"/>
            <p:cNvSpPr>
              <a:spLocks noChangeShapeType="1"/>
            </p:cNvSpPr>
            <p:nvPr/>
          </p:nvSpPr>
          <p:spPr bwMode="auto">
            <a:xfrm>
              <a:off x="1533" y="635"/>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3" name="Rectangle 23"/>
            <p:cNvSpPr>
              <a:spLocks noChangeArrowheads="1"/>
            </p:cNvSpPr>
            <p:nvPr/>
          </p:nvSpPr>
          <p:spPr bwMode="auto">
            <a:xfrm>
              <a:off x="1533" y="635"/>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744" name="Line 24"/>
            <p:cNvSpPr>
              <a:spLocks noChangeShapeType="1"/>
            </p:cNvSpPr>
            <p:nvPr/>
          </p:nvSpPr>
          <p:spPr bwMode="auto">
            <a:xfrm>
              <a:off x="1533" y="635"/>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5" name="Line 25"/>
            <p:cNvSpPr>
              <a:spLocks noChangeShapeType="1"/>
            </p:cNvSpPr>
            <p:nvPr/>
          </p:nvSpPr>
          <p:spPr bwMode="auto">
            <a:xfrm>
              <a:off x="1533" y="635"/>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6" name="Rectangle 26"/>
            <p:cNvSpPr>
              <a:spLocks noChangeArrowheads="1"/>
            </p:cNvSpPr>
            <p:nvPr/>
          </p:nvSpPr>
          <p:spPr bwMode="auto">
            <a:xfrm>
              <a:off x="842" y="659"/>
              <a:ext cx="24" cy="4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747" name="Line 27"/>
            <p:cNvSpPr>
              <a:spLocks noChangeShapeType="1"/>
            </p:cNvSpPr>
            <p:nvPr/>
          </p:nvSpPr>
          <p:spPr bwMode="auto">
            <a:xfrm>
              <a:off x="842" y="659"/>
              <a:ext cx="1" cy="44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8" name="Rectangle 28"/>
            <p:cNvSpPr>
              <a:spLocks noChangeArrowheads="1"/>
            </p:cNvSpPr>
            <p:nvPr/>
          </p:nvSpPr>
          <p:spPr bwMode="auto">
            <a:xfrm>
              <a:off x="1533" y="659"/>
              <a:ext cx="24" cy="4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749" name="Line 29"/>
            <p:cNvSpPr>
              <a:spLocks noChangeShapeType="1"/>
            </p:cNvSpPr>
            <p:nvPr/>
          </p:nvSpPr>
          <p:spPr bwMode="auto">
            <a:xfrm>
              <a:off x="1533" y="659"/>
              <a:ext cx="1" cy="44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0" name="Rectangle 30"/>
            <p:cNvSpPr>
              <a:spLocks noChangeArrowheads="1"/>
            </p:cNvSpPr>
            <p:nvPr/>
          </p:nvSpPr>
          <p:spPr bwMode="auto">
            <a:xfrm>
              <a:off x="866" y="1124"/>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751" name="Rectangle 31"/>
            <p:cNvSpPr>
              <a:spLocks noChangeArrowheads="1"/>
            </p:cNvSpPr>
            <p:nvPr/>
          </p:nvSpPr>
          <p:spPr bwMode="auto">
            <a:xfrm>
              <a:off x="927" y="1126"/>
              <a:ext cx="52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Attribute Accuracy</a:t>
              </a:r>
              <a:endParaRPr lang="en-US" altLang="en-US"/>
            </a:p>
          </p:txBody>
        </p:sp>
        <p:sp>
          <p:nvSpPr>
            <p:cNvPr id="30752" name="Rectangle 32"/>
            <p:cNvSpPr>
              <a:spLocks noChangeArrowheads="1"/>
            </p:cNvSpPr>
            <p:nvPr/>
          </p:nvSpPr>
          <p:spPr bwMode="auto">
            <a:xfrm>
              <a:off x="866" y="1198"/>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753" name="Rectangle 33"/>
            <p:cNvSpPr>
              <a:spLocks noChangeArrowheads="1"/>
            </p:cNvSpPr>
            <p:nvPr/>
          </p:nvSpPr>
          <p:spPr bwMode="auto">
            <a:xfrm>
              <a:off x="842" y="1100"/>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754" name="Line 34"/>
            <p:cNvSpPr>
              <a:spLocks noChangeShapeType="1"/>
            </p:cNvSpPr>
            <p:nvPr/>
          </p:nvSpPr>
          <p:spPr bwMode="auto">
            <a:xfrm>
              <a:off x="842" y="1100"/>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5" name="Line 35"/>
            <p:cNvSpPr>
              <a:spLocks noChangeShapeType="1"/>
            </p:cNvSpPr>
            <p:nvPr/>
          </p:nvSpPr>
          <p:spPr bwMode="auto">
            <a:xfrm>
              <a:off x="842" y="1100"/>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6" name="Rectangle 36"/>
            <p:cNvSpPr>
              <a:spLocks noChangeArrowheads="1"/>
            </p:cNvSpPr>
            <p:nvPr/>
          </p:nvSpPr>
          <p:spPr bwMode="auto">
            <a:xfrm>
              <a:off x="866" y="1100"/>
              <a:ext cx="667"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757" name="Line 37"/>
            <p:cNvSpPr>
              <a:spLocks noChangeShapeType="1"/>
            </p:cNvSpPr>
            <p:nvPr/>
          </p:nvSpPr>
          <p:spPr bwMode="auto">
            <a:xfrm>
              <a:off x="866" y="1100"/>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8" name="Rectangle 38"/>
            <p:cNvSpPr>
              <a:spLocks noChangeArrowheads="1"/>
            </p:cNvSpPr>
            <p:nvPr/>
          </p:nvSpPr>
          <p:spPr bwMode="auto">
            <a:xfrm>
              <a:off x="1533" y="1100"/>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759" name="Line 39"/>
            <p:cNvSpPr>
              <a:spLocks noChangeShapeType="1"/>
            </p:cNvSpPr>
            <p:nvPr/>
          </p:nvSpPr>
          <p:spPr bwMode="auto">
            <a:xfrm>
              <a:off x="1533" y="1100"/>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0" name="Line 40"/>
            <p:cNvSpPr>
              <a:spLocks noChangeShapeType="1"/>
            </p:cNvSpPr>
            <p:nvPr/>
          </p:nvSpPr>
          <p:spPr bwMode="auto">
            <a:xfrm>
              <a:off x="1533" y="1100"/>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1" name="Rectangle 41"/>
            <p:cNvSpPr>
              <a:spLocks noChangeArrowheads="1"/>
            </p:cNvSpPr>
            <p:nvPr/>
          </p:nvSpPr>
          <p:spPr bwMode="auto">
            <a:xfrm>
              <a:off x="842" y="1124"/>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762" name="Line 42"/>
            <p:cNvSpPr>
              <a:spLocks noChangeShapeType="1"/>
            </p:cNvSpPr>
            <p:nvPr/>
          </p:nvSpPr>
          <p:spPr bwMode="auto">
            <a:xfrm>
              <a:off x="842" y="1124"/>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3" name="Rectangle 43"/>
            <p:cNvSpPr>
              <a:spLocks noChangeArrowheads="1"/>
            </p:cNvSpPr>
            <p:nvPr/>
          </p:nvSpPr>
          <p:spPr bwMode="auto">
            <a:xfrm>
              <a:off x="1533" y="1124"/>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764" name="Line 44"/>
            <p:cNvSpPr>
              <a:spLocks noChangeShapeType="1"/>
            </p:cNvSpPr>
            <p:nvPr/>
          </p:nvSpPr>
          <p:spPr bwMode="auto">
            <a:xfrm>
              <a:off x="1533" y="1124"/>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5" name="Rectangle 45"/>
            <p:cNvSpPr>
              <a:spLocks noChangeArrowheads="1"/>
            </p:cNvSpPr>
            <p:nvPr/>
          </p:nvSpPr>
          <p:spPr bwMode="auto">
            <a:xfrm>
              <a:off x="866" y="1278"/>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766" name="Rectangle 46"/>
            <p:cNvSpPr>
              <a:spLocks noChangeArrowheads="1"/>
            </p:cNvSpPr>
            <p:nvPr/>
          </p:nvSpPr>
          <p:spPr bwMode="auto">
            <a:xfrm>
              <a:off x="926" y="1279"/>
              <a:ext cx="57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Logical Consistency</a:t>
              </a:r>
              <a:endParaRPr lang="en-US" altLang="en-US"/>
            </a:p>
          </p:txBody>
        </p:sp>
        <p:sp>
          <p:nvSpPr>
            <p:cNvPr id="30767" name="Rectangle 47"/>
            <p:cNvSpPr>
              <a:spLocks noChangeArrowheads="1"/>
            </p:cNvSpPr>
            <p:nvPr/>
          </p:nvSpPr>
          <p:spPr bwMode="auto">
            <a:xfrm>
              <a:off x="866" y="1351"/>
              <a:ext cx="667" cy="75"/>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768" name="Rectangle 48"/>
            <p:cNvSpPr>
              <a:spLocks noChangeArrowheads="1"/>
            </p:cNvSpPr>
            <p:nvPr/>
          </p:nvSpPr>
          <p:spPr bwMode="auto">
            <a:xfrm>
              <a:off x="842" y="1278"/>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769" name="Line 49"/>
            <p:cNvSpPr>
              <a:spLocks noChangeShapeType="1"/>
            </p:cNvSpPr>
            <p:nvPr/>
          </p:nvSpPr>
          <p:spPr bwMode="auto">
            <a:xfrm>
              <a:off x="842" y="1278"/>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0" name="Rectangle 50"/>
            <p:cNvSpPr>
              <a:spLocks noChangeArrowheads="1"/>
            </p:cNvSpPr>
            <p:nvPr/>
          </p:nvSpPr>
          <p:spPr bwMode="auto">
            <a:xfrm>
              <a:off x="1533" y="1278"/>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771" name="Line 51"/>
            <p:cNvSpPr>
              <a:spLocks noChangeShapeType="1"/>
            </p:cNvSpPr>
            <p:nvPr/>
          </p:nvSpPr>
          <p:spPr bwMode="auto">
            <a:xfrm>
              <a:off x="1533" y="1278"/>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2" name="Rectangle 52"/>
            <p:cNvSpPr>
              <a:spLocks noChangeArrowheads="1"/>
            </p:cNvSpPr>
            <p:nvPr/>
          </p:nvSpPr>
          <p:spPr bwMode="auto">
            <a:xfrm>
              <a:off x="866" y="1449"/>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773" name="Rectangle 53"/>
            <p:cNvSpPr>
              <a:spLocks noChangeArrowheads="1"/>
            </p:cNvSpPr>
            <p:nvPr/>
          </p:nvSpPr>
          <p:spPr bwMode="auto">
            <a:xfrm>
              <a:off x="927" y="1451"/>
              <a:ext cx="41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Completeness</a:t>
              </a:r>
              <a:endParaRPr lang="en-US" altLang="en-US"/>
            </a:p>
          </p:txBody>
        </p:sp>
        <p:sp>
          <p:nvSpPr>
            <p:cNvPr id="30774" name="Rectangle 54"/>
            <p:cNvSpPr>
              <a:spLocks noChangeArrowheads="1"/>
            </p:cNvSpPr>
            <p:nvPr/>
          </p:nvSpPr>
          <p:spPr bwMode="auto">
            <a:xfrm>
              <a:off x="866" y="1523"/>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775" name="Rectangle 55"/>
            <p:cNvSpPr>
              <a:spLocks noChangeArrowheads="1"/>
            </p:cNvSpPr>
            <p:nvPr/>
          </p:nvSpPr>
          <p:spPr bwMode="auto">
            <a:xfrm>
              <a:off x="842" y="1425"/>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776" name="Line 56"/>
            <p:cNvSpPr>
              <a:spLocks noChangeShapeType="1"/>
            </p:cNvSpPr>
            <p:nvPr/>
          </p:nvSpPr>
          <p:spPr bwMode="auto">
            <a:xfrm>
              <a:off x="842" y="142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7" name="Line 57"/>
            <p:cNvSpPr>
              <a:spLocks noChangeShapeType="1"/>
            </p:cNvSpPr>
            <p:nvPr/>
          </p:nvSpPr>
          <p:spPr bwMode="auto">
            <a:xfrm>
              <a:off x="842" y="1425"/>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8" name="Rectangle 58"/>
            <p:cNvSpPr>
              <a:spLocks noChangeArrowheads="1"/>
            </p:cNvSpPr>
            <p:nvPr/>
          </p:nvSpPr>
          <p:spPr bwMode="auto">
            <a:xfrm>
              <a:off x="866" y="1431"/>
              <a:ext cx="667" cy="1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779" name="Rectangle 59"/>
            <p:cNvSpPr>
              <a:spLocks noChangeArrowheads="1"/>
            </p:cNvSpPr>
            <p:nvPr/>
          </p:nvSpPr>
          <p:spPr bwMode="auto">
            <a:xfrm>
              <a:off x="1533" y="1425"/>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780" name="Line 60"/>
            <p:cNvSpPr>
              <a:spLocks noChangeShapeType="1"/>
            </p:cNvSpPr>
            <p:nvPr/>
          </p:nvSpPr>
          <p:spPr bwMode="auto">
            <a:xfrm>
              <a:off x="1533" y="142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1" name="Line 61"/>
            <p:cNvSpPr>
              <a:spLocks noChangeShapeType="1"/>
            </p:cNvSpPr>
            <p:nvPr/>
          </p:nvSpPr>
          <p:spPr bwMode="auto">
            <a:xfrm>
              <a:off x="1533" y="1425"/>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2" name="Rectangle 62"/>
            <p:cNvSpPr>
              <a:spLocks noChangeArrowheads="1"/>
            </p:cNvSpPr>
            <p:nvPr/>
          </p:nvSpPr>
          <p:spPr bwMode="auto">
            <a:xfrm>
              <a:off x="842" y="1449"/>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783" name="Line 63"/>
            <p:cNvSpPr>
              <a:spLocks noChangeShapeType="1"/>
            </p:cNvSpPr>
            <p:nvPr/>
          </p:nvSpPr>
          <p:spPr bwMode="auto">
            <a:xfrm>
              <a:off x="842" y="1449"/>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4" name="Rectangle 64"/>
            <p:cNvSpPr>
              <a:spLocks noChangeArrowheads="1"/>
            </p:cNvSpPr>
            <p:nvPr/>
          </p:nvSpPr>
          <p:spPr bwMode="auto">
            <a:xfrm>
              <a:off x="1533" y="1449"/>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785" name="Line 65"/>
            <p:cNvSpPr>
              <a:spLocks noChangeShapeType="1"/>
            </p:cNvSpPr>
            <p:nvPr/>
          </p:nvSpPr>
          <p:spPr bwMode="auto">
            <a:xfrm>
              <a:off x="1533" y="1449"/>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6" name="Rectangle 66"/>
            <p:cNvSpPr>
              <a:spLocks noChangeArrowheads="1"/>
            </p:cNvSpPr>
            <p:nvPr/>
          </p:nvSpPr>
          <p:spPr bwMode="auto">
            <a:xfrm>
              <a:off x="866" y="1620"/>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787" name="Rectangle 67"/>
            <p:cNvSpPr>
              <a:spLocks noChangeArrowheads="1"/>
            </p:cNvSpPr>
            <p:nvPr/>
          </p:nvSpPr>
          <p:spPr bwMode="auto">
            <a:xfrm>
              <a:off x="928" y="1622"/>
              <a:ext cx="56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Positional Accuracy</a:t>
              </a:r>
              <a:endParaRPr lang="en-US" altLang="en-US"/>
            </a:p>
          </p:txBody>
        </p:sp>
        <p:sp>
          <p:nvSpPr>
            <p:cNvPr id="30788" name="Rectangle 68"/>
            <p:cNvSpPr>
              <a:spLocks noChangeArrowheads="1"/>
            </p:cNvSpPr>
            <p:nvPr/>
          </p:nvSpPr>
          <p:spPr bwMode="auto">
            <a:xfrm>
              <a:off x="866" y="1694"/>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789" name="Rectangle 69"/>
            <p:cNvSpPr>
              <a:spLocks noChangeArrowheads="1"/>
            </p:cNvSpPr>
            <p:nvPr/>
          </p:nvSpPr>
          <p:spPr bwMode="auto">
            <a:xfrm>
              <a:off x="842" y="1596"/>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790" name="Line 70"/>
            <p:cNvSpPr>
              <a:spLocks noChangeShapeType="1"/>
            </p:cNvSpPr>
            <p:nvPr/>
          </p:nvSpPr>
          <p:spPr bwMode="auto">
            <a:xfrm>
              <a:off x="842" y="1596"/>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1" name="Line 71"/>
            <p:cNvSpPr>
              <a:spLocks noChangeShapeType="1"/>
            </p:cNvSpPr>
            <p:nvPr/>
          </p:nvSpPr>
          <p:spPr bwMode="auto">
            <a:xfrm>
              <a:off x="842" y="1596"/>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2" name="Rectangle 72"/>
            <p:cNvSpPr>
              <a:spLocks noChangeArrowheads="1"/>
            </p:cNvSpPr>
            <p:nvPr/>
          </p:nvSpPr>
          <p:spPr bwMode="auto">
            <a:xfrm>
              <a:off x="866" y="1602"/>
              <a:ext cx="667" cy="1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793" name="Rectangle 73"/>
            <p:cNvSpPr>
              <a:spLocks noChangeArrowheads="1"/>
            </p:cNvSpPr>
            <p:nvPr/>
          </p:nvSpPr>
          <p:spPr bwMode="auto">
            <a:xfrm>
              <a:off x="1533" y="1596"/>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794" name="Line 74"/>
            <p:cNvSpPr>
              <a:spLocks noChangeShapeType="1"/>
            </p:cNvSpPr>
            <p:nvPr/>
          </p:nvSpPr>
          <p:spPr bwMode="auto">
            <a:xfrm>
              <a:off x="1533" y="1596"/>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5" name="Line 75"/>
            <p:cNvSpPr>
              <a:spLocks noChangeShapeType="1"/>
            </p:cNvSpPr>
            <p:nvPr/>
          </p:nvSpPr>
          <p:spPr bwMode="auto">
            <a:xfrm>
              <a:off x="1533" y="1596"/>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6" name="Rectangle 76"/>
            <p:cNvSpPr>
              <a:spLocks noChangeArrowheads="1"/>
            </p:cNvSpPr>
            <p:nvPr/>
          </p:nvSpPr>
          <p:spPr bwMode="auto">
            <a:xfrm>
              <a:off x="842" y="1620"/>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797" name="Line 77"/>
            <p:cNvSpPr>
              <a:spLocks noChangeShapeType="1"/>
            </p:cNvSpPr>
            <p:nvPr/>
          </p:nvSpPr>
          <p:spPr bwMode="auto">
            <a:xfrm>
              <a:off x="842" y="1620"/>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8" name="Rectangle 78"/>
            <p:cNvSpPr>
              <a:spLocks noChangeArrowheads="1"/>
            </p:cNvSpPr>
            <p:nvPr/>
          </p:nvSpPr>
          <p:spPr bwMode="auto">
            <a:xfrm>
              <a:off x="1533" y="1620"/>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799" name="Line 79"/>
            <p:cNvSpPr>
              <a:spLocks noChangeShapeType="1"/>
            </p:cNvSpPr>
            <p:nvPr/>
          </p:nvSpPr>
          <p:spPr bwMode="auto">
            <a:xfrm>
              <a:off x="1533" y="1620"/>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0" name="Rectangle 80"/>
            <p:cNvSpPr>
              <a:spLocks noChangeArrowheads="1"/>
            </p:cNvSpPr>
            <p:nvPr/>
          </p:nvSpPr>
          <p:spPr bwMode="auto">
            <a:xfrm>
              <a:off x="866" y="1792"/>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801" name="Rectangle 81"/>
            <p:cNvSpPr>
              <a:spLocks noChangeArrowheads="1"/>
            </p:cNvSpPr>
            <p:nvPr/>
          </p:nvSpPr>
          <p:spPr bwMode="auto">
            <a:xfrm>
              <a:off x="923" y="1793"/>
              <a:ext cx="23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Lineage</a:t>
              </a:r>
              <a:endParaRPr lang="en-US" altLang="en-US"/>
            </a:p>
          </p:txBody>
        </p:sp>
        <p:sp>
          <p:nvSpPr>
            <p:cNvPr id="30802" name="Rectangle 82"/>
            <p:cNvSpPr>
              <a:spLocks noChangeArrowheads="1"/>
            </p:cNvSpPr>
            <p:nvPr/>
          </p:nvSpPr>
          <p:spPr bwMode="auto">
            <a:xfrm>
              <a:off x="866" y="1865"/>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803" name="Rectangle 83"/>
            <p:cNvSpPr>
              <a:spLocks noChangeArrowheads="1"/>
            </p:cNvSpPr>
            <p:nvPr/>
          </p:nvSpPr>
          <p:spPr bwMode="auto">
            <a:xfrm>
              <a:off x="842" y="1768"/>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804" name="Line 84"/>
            <p:cNvSpPr>
              <a:spLocks noChangeShapeType="1"/>
            </p:cNvSpPr>
            <p:nvPr/>
          </p:nvSpPr>
          <p:spPr bwMode="auto">
            <a:xfrm>
              <a:off x="842" y="1768"/>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5" name="Line 85"/>
            <p:cNvSpPr>
              <a:spLocks noChangeShapeType="1"/>
            </p:cNvSpPr>
            <p:nvPr/>
          </p:nvSpPr>
          <p:spPr bwMode="auto">
            <a:xfrm>
              <a:off x="842" y="1768"/>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6" name="Rectangle 86"/>
            <p:cNvSpPr>
              <a:spLocks noChangeArrowheads="1"/>
            </p:cNvSpPr>
            <p:nvPr/>
          </p:nvSpPr>
          <p:spPr bwMode="auto">
            <a:xfrm>
              <a:off x="866" y="1773"/>
              <a:ext cx="667" cy="19"/>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807" name="Rectangle 87"/>
            <p:cNvSpPr>
              <a:spLocks noChangeArrowheads="1"/>
            </p:cNvSpPr>
            <p:nvPr/>
          </p:nvSpPr>
          <p:spPr bwMode="auto">
            <a:xfrm>
              <a:off x="1533" y="1768"/>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808" name="Line 88"/>
            <p:cNvSpPr>
              <a:spLocks noChangeShapeType="1"/>
            </p:cNvSpPr>
            <p:nvPr/>
          </p:nvSpPr>
          <p:spPr bwMode="auto">
            <a:xfrm>
              <a:off x="1533" y="1768"/>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9" name="Line 89"/>
            <p:cNvSpPr>
              <a:spLocks noChangeShapeType="1"/>
            </p:cNvSpPr>
            <p:nvPr/>
          </p:nvSpPr>
          <p:spPr bwMode="auto">
            <a:xfrm>
              <a:off x="1533" y="1768"/>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0" name="Rectangle 90"/>
            <p:cNvSpPr>
              <a:spLocks noChangeArrowheads="1"/>
            </p:cNvSpPr>
            <p:nvPr/>
          </p:nvSpPr>
          <p:spPr bwMode="auto">
            <a:xfrm>
              <a:off x="842" y="1792"/>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811" name="Line 91"/>
            <p:cNvSpPr>
              <a:spLocks noChangeShapeType="1"/>
            </p:cNvSpPr>
            <p:nvPr/>
          </p:nvSpPr>
          <p:spPr bwMode="auto">
            <a:xfrm>
              <a:off x="842" y="1792"/>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2" name="Rectangle 92"/>
            <p:cNvSpPr>
              <a:spLocks noChangeArrowheads="1"/>
            </p:cNvSpPr>
            <p:nvPr/>
          </p:nvSpPr>
          <p:spPr bwMode="auto">
            <a:xfrm>
              <a:off x="1533" y="1792"/>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813" name="Line 93"/>
            <p:cNvSpPr>
              <a:spLocks noChangeShapeType="1"/>
            </p:cNvSpPr>
            <p:nvPr/>
          </p:nvSpPr>
          <p:spPr bwMode="auto">
            <a:xfrm>
              <a:off x="1533" y="1792"/>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4" name="Rectangle 94"/>
            <p:cNvSpPr>
              <a:spLocks noChangeArrowheads="1"/>
            </p:cNvSpPr>
            <p:nvPr/>
          </p:nvSpPr>
          <p:spPr bwMode="auto">
            <a:xfrm>
              <a:off x="866" y="1944"/>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815" name="Rectangle 95"/>
            <p:cNvSpPr>
              <a:spLocks noChangeArrowheads="1"/>
            </p:cNvSpPr>
            <p:nvPr/>
          </p:nvSpPr>
          <p:spPr bwMode="auto">
            <a:xfrm>
              <a:off x="926" y="1946"/>
              <a:ext cx="38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Source Scale</a:t>
              </a:r>
              <a:endParaRPr lang="en-US" altLang="en-US"/>
            </a:p>
          </p:txBody>
        </p:sp>
        <p:sp>
          <p:nvSpPr>
            <p:cNvPr id="30816" name="Rectangle 96"/>
            <p:cNvSpPr>
              <a:spLocks noChangeArrowheads="1"/>
            </p:cNvSpPr>
            <p:nvPr/>
          </p:nvSpPr>
          <p:spPr bwMode="auto">
            <a:xfrm>
              <a:off x="866" y="2018"/>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817" name="Line 97"/>
            <p:cNvSpPr>
              <a:spLocks noChangeShapeType="1"/>
            </p:cNvSpPr>
            <p:nvPr/>
          </p:nvSpPr>
          <p:spPr bwMode="auto">
            <a:xfrm>
              <a:off x="842" y="1939"/>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8" name="Line 98"/>
            <p:cNvSpPr>
              <a:spLocks noChangeShapeType="1"/>
            </p:cNvSpPr>
            <p:nvPr/>
          </p:nvSpPr>
          <p:spPr bwMode="auto">
            <a:xfrm>
              <a:off x="1533" y="1939"/>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9" name="Rectangle 99"/>
            <p:cNvSpPr>
              <a:spLocks noChangeArrowheads="1"/>
            </p:cNvSpPr>
            <p:nvPr/>
          </p:nvSpPr>
          <p:spPr bwMode="auto">
            <a:xfrm>
              <a:off x="842" y="1944"/>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820" name="Line 100"/>
            <p:cNvSpPr>
              <a:spLocks noChangeShapeType="1"/>
            </p:cNvSpPr>
            <p:nvPr/>
          </p:nvSpPr>
          <p:spPr bwMode="auto">
            <a:xfrm>
              <a:off x="842" y="1944"/>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21" name="Rectangle 101"/>
            <p:cNvSpPr>
              <a:spLocks noChangeArrowheads="1"/>
            </p:cNvSpPr>
            <p:nvPr/>
          </p:nvSpPr>
          <p:spPr bwMode="auto">
            <a:xfrm>
              <a:off x="1533" y="1944"/>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822" name="Line 102"/>
            <p:cNvSpPr>
              <a:spLocks noChangeShapeType="1"/>
            </p:cNvSpPr>
            <p:nvPr/>
          </p:nvSpPr>
          <p:spPr bwMode="auto">
            <a:xfrm>
              <a:off x="1533" y="1944"/>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23" name="Rectangle 103"/>
            <p:cNvSpPr>
              <a:spLocks noChangeArrowheads="1"/>
            </p:cNvSpPr>
            <p:nvPr/>
          </p:nvSpPr>
          <p:spPr bwMode="auto">
            <a:xfrm>
              <a:off x="842" y="2092"/>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824" name="Line 104"/>
            <p:cNvSpPr>
              <a:spLocks noChangeShapeType="1"/>
            </p:cNvSpPr>
            <p:nvPr/>
          </p:nvSpPr>
          <p:spPr bwMode="auto">
            <a:xfrm>
              <a:off x="842" y="20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25" name="Line 105"/>
            <p:cNvSpPr>
              <a:spLocks noChangeShapeType="1"/>
            </p:cNvSpPr>
            <p:nvPr/>
          </p:nvSpPr>
          <p:spPr bwMode="auto">
            <a:xfrm>
              <a:off x="842" y="2092"/>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26" name="Rectangle 106"/>
            <p:cNvSpPr>
              <a:spLocks noChangeArrowheads="1"/>
            </p:cNvSpPr>
            <p:nvPr/>
          </p:nvSpPr>
          <p:spPr bwMode="auto">
            <a:xfrm>
              <a:off x="842" y="2092"/>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827" name="Line 107"/>
            <p:cNvSpPr>
              <a:spLocks noChangeShapeType="1"/>
            </p:cNvSpPr>
            <p:nvPr/>
          </p:nvSpPr>
          <p:spPr bwMode="auto">
            <a:xfrm>
              <a:off x="842" y="20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28" name="Line 108"/>
            <p:cNvSpPr>
              <a:spLocks noChangeShapeType="1"/>
            </p:cNvSpPr>
            <p:nvPr/>
          </p:nvSpPr>
          <p:spPr bwMode="auto">
            <a:xfrm>
              <a:off x="842" y="2092"/>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29" name="Rectangle 109"/>
            <p:cNvSpPr>
              <a:spLocks noChangeArrowheads="1"/>
            </p:cNvSpPr>
            <p:nvPr/>
          </p:nvSpPr>
          <p:spPr bwMode="auto">
            <a:xfrm>
              <a:off x="866" y="2092"/>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830" name="Line 110"/>
            <p:cNvSpPr>
              <a:spLocks noChangeShapeType="1"/>
            </p:cNvSpPr>
            <p:nvPr/>
          </p:nvSpPr>
          <p:spPr bwMode="auto">
            <a:xfrm>
              <a:off x="866" y="20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31" name="Line 111"/>
            <p:cNvSpPr>
              <a:spLocks noChangeShapeType="1"/>
            </p:cNvSpPr>
            <p:nvPr/>
          </p:nvSpPr>
          <p:spPr bwMode="auto">
            <a:xfrm>
              <a:off x="866" y="2092"/>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32" name="Rectangle 112"/>
            <p:cNvSpPr>
              <a:spLocks noChangeArrowheads="1"/>
            </p:cNvSpPr>
            <p:nvPr/>
          </p:nvSpPr>
          <p:spPr bwMode="auto">
            <a:xfrm>
              <a:off x="890" y="2092"/>
              <a:ext cx="643"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833" name="Line 113"/>
            <p:cNvSpPr>
              <a:spLocks noChangeShapeType="1"/>
            </p:cNvSpPr>
            <p:nvPr/>
          </p:nvSpPr>
          <p:spPr bwMode="auto">
            <a:xfrm>
              <a:off x="890" y="2092"/>
              <a:ext cx="643"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34" name="Rectangle 114"/>
            <p:cNvSpPr>
              <a:spLocks noChangeArrowheads="1"/>
            </p:cNvSpPr>
            <p:nvPr/>
          </p:nvSpPr>
          <p:spPr bwMode="auto">
            <a:xfrm>
              <a:off x="1533" y="2092"/>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835" name="Line 115"/>
            <p:cNvSpPr>
              <a:spLocks noChangeShapeType="1"/>
            </p:cNvSpPr>
            <p:nvPr/>
          </p:nvSpPr>
          <p:spPr bwMode="auto">
            <a:xfrm>
              <a:off x="1533" y="20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36" name="Line 116"/>
            <p:cNvSpPr>
              <a:spLocks noChangeShapeType="1"/>
            </p:cNvSpPr>
            <p:nvPr/>
          </p:nvSpPr>
          <p:spPr bwMode="auto">
            <a:xfrm>
              <a:off x="1533" y="2092"/>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37" name="Rectangle 117"/>
            <p:cNvSpPr>
              <a:spLocks noChangeArrowheads="1"/>
            </p:cNvSpPr>
            <p:nvPr/>
          </p:nvSpPr>
          <p:spPr bwMode="auto">
            <a:xfrm>
              <a:off x="1533" y="2092"/>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838" name="Line 118"/>
            <p:cNvSpPr>
              <a:spLocks noChangeShapeType="1"/>
            </p:cNvSpPr>
            <p:nvPr/>
          </p:nvSpPr>
          <p:spPr bwMode="auto">
            <a:xfrm>
              <a:off x="1533" y="20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39" name="Line 119"/>
            <p:cNvSpPr>
              <a:spLocks noChangeShapeType="1"/>
            </p:cNvSpPr>
            <p:nvPr/>
          </p:nvSpPr>
          <p:spPr bwMode="auto">
            <a:xfrm>
              <a:off x="1533" y="2092"/>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40" name="Rectangle 120"/>
            <p:cNvSpPr>
              <a:spLocks noChangeArrowheads="1"/>
            </p:cNvSpPr>
            <p:nvPr/>
          </p:nvSpPr>
          <p:spPr bwMode="auto">
            <a:xfrm>
              <a:off x="1533" y="1888"/>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841" name="Rectangle 121"/>
            <p:cNvSpPr>
              <a:spLocks noChangeArrowheads="1"/>
            </p:cNvSpPr>
            <p:nvPr/>
          </p:nvSpPr>
          <p:spPr bwMode="auto">
            <a:xfrm>
              <a:off x="842" y="1888"/>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842" name="Rectangle 122"/>
            <p:cNvSpPr>
              <a:spLocks noChangeArrowheads="1"/>
            </p:cNvSpPr>
            <p:nvPr/>
          </p:nvSpPr>
          <p:spPr bwMode="auto">
            <a:xfrm>
              <a:off x="1533" y="1723"/>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843" name="Rectangle 123"/>
            <p:cNvSpPr>
              <a:spLocks noChangeArrowheads="1"/>
            </p:cNvSpPr>
            <p:nvPr/>
          </p:nvSpPr>
          <p:spPr bwMode="auto">
            <a:xfrm>
              <a:off x="842" y="1723"/>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844" name="Rectangle 124"/>
            <p:cNvSpPr>
              <a:spLocks noChangeArrowheads="1"/>
            </p:cNvSpPr>
            <p:nvPr/>
          </p:nvSpPr>
          <p:spPr bwMode="auto">
            <a:xfrm>
              <a:off x="842" y="1248"/>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0845" name="Rectangle 125"/>
            <p:cNvSpPr>
              <a:spLocks noChangeArrowheads="1"/>
            </p:cNvSpPr>
            <p:nvPr/>
          </p:nvSpPr>
          <p:spPr bwMode="auto">
            <a:xfrm>
              <a:off x="1533" y="1220"/>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72067">
                                            <p:txEl>
                                              <p:pRg st="0" end="0"/>
                                            </p:txEl>
                                          </p:spTgt>
                                        </p:tgtEl>
                                        <p:attrNameLst>
                                          <p:attrName>style.visibility</p:attrName>
                                        </p:attrNameLst>
                                      </p:cBhvr>
                                      <p:to>
                                        <p:strVal val="visible"/>
                                      </p:to>
                                    </p:set>
                                    <p:animEffect transition="in" filter="dissolve">
                                      <p:cBhvr>
                                        <p:cTn id="7" dur="500"/>
                                        <p:tgtEl>
                                          <p:spTgt spid="4720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t>A Walk Through the Guidelines</a:t>
            </a:r>
          </a:p>
        </p:txBody>
      </p:sp>
      <p:sp>
        <p:nvSpPr>
          <p:cNvPr id="473091" name="Rectangle 3"/>
          <p:cNvSpPr>
            <a:spLocks noGrp="1" noChangeArrowheads="1"/>
          </p:cNvSpPr>
          <p:nvPr>
            <p:ph type="body" idx="1"/>
          </p:nvPr>
        </p:nvSpPr>
        <p:spPr>
          <a:xfrm>
            <a:off x="3124200" y="1044575"/>
            <a:ext cx="5791200" cy="1690688"/>
          </a:xfrm>
        </p:spPr>
        <p:txBody>
          <a:bodyPr/>
          <a:lstStyle/>
          <a:p>
            <a:r>
              <a:rPr lang="en-US" altLang="en-US" sz="2400" smtClean="0"/>
              <a:t>Completeness:</a:t>
            </a:r>
            <a:r>
              <a:rPr lang="en-US" altLang="en-US" sz="2400" b="0" smtClean="0"/>
              <a:t> </a:t>
            </a:r>
            <a:r>
              <a:rPr lang="en-US" altLang="en-US" sz="2400" b="0" smtClean="0">
                <a:solidFill>
                  <a:schemeClr val="accent1"/>
                </a:solidFill>
              </a:rPr>
              <a:t>information about selection criteria, omissions, generalization, etc.</a:t>
            </a:r>
            <a:endParaRPr lang="en-US" altLang="en-US" sz="2400" b="0" smtClean="0"/>
          </a:p>
        </p:txBody>
      </p:sp>
      <p:grpSp>
        <p:nvGrpSpPr>
          <p:cNvPr id="31748" name="Group 4"/>
          <p:cNvGrpSpPr>
            <a:grpSpLocks/>
          </p:cNvGrpSpPr>
          <p:nvPr/>
        </p:nvGrpSpPr>
        <p:grpSpPr bwMode="auto">
          <a:xfrm>
            <a:off x="1336675" y="1008063"/>
            <a:ext cx="1135063" cy="2351087"/>
            <a:chOff x="842" y="635"/>
            <a:chExt cx="715" cy="1481"/>
          </a:xfrm>
        </p:grpSpPr>
        <p:sp>
          <p:nvSpPr>
            <p:cNvPr id="31750" name="Rectangle 5"/>
            <p:cNvSpPr>
              <a:spLocks noChangeArrowheads="1"/>
            </p:cNvSpPr>
            <p:nvPr/>
          </p:nvSpPr>
          <p:spPr bwMode="auto">
            <a:xfrm>
              <a:off x="866" y="659"/>
              <a:ext cx="667" cy="1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751" name="Rectangle 6"/>
            <p:cNvSpPr>
              <a:spLocks noChangeArrowheads="1"/>
            </p:cNvSpPr>
            <p:nvPr/>
          </p:nvSpPr>
          <p:spPr bwMode="auto">
            <a:xfrm>
              <a:off x="1152" y="658"/>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b="1">
                  <a:solidFill>
                    <a:srgbClr val="FFFFFF"/>
                  </a:solidFill>
                  <a:latin typeface="Arial" charset="0"/>
                </a:rPr>
                <a:t>2</a:t>
              </a:r>
              <a:endParaRPr lang="en-US" altLang="en-US"/>
            </a:p>
          </p:txBody>
        </p:sp>
        <p:sp>
          <p:nvSpPr>
            <p:cNvPr id="31752" name="Rectangle 7"/>
            <p:cNvSpPr>
              <a:spLocks noChangeArrowheads="1"/>
            </p:cNvSpPr>
            <p:nvPr/>
          </p:nvSpPr>
          <p:spPr bwMode="auto">
            <a:xfrm>
              <a:off x="866" y="769"/>
              <a:ext cx="667" cy="1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753" name="Rectangle 8"/>
            <p:cNvSpPr>
              <a:spLocks noChangeArrowheads="1"/>
            </p:cNvSpPr>
            <p:nvPr/>
          </p:nvSpPr>
          <p:spPr bwMode="auto">
            <a:xfrm>
              <a:off x="1102" y="769"/>
              <a:ext cx="20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b="1">
                  <a:solidFill>
                    <a:srgbClr val="FFFFFF"/>
                  </a:solidFill>
                  <a:latin typeface="Arial" charset="0"/>
                </a:rPr>
                <a:t>Data</a:t>
              </a:r>
              <a:endParaRPr lang="en-US" altLang="en-US"/>
            </a:p>
          </p:txBody>
        </p:sp>
        <p:sp>
          <p:nvSpPr>
            <p:cNvPr id="31754" name="Rectangle 9"/>
            <p:cNvSpPr>
              <a:spLocks noChangeArrowheads="1"/>
            </p:cNvSpPr>
            <p:nvPr/>
          </p:nvSpPr>
          <p:spPr bwMode="auto">
            <a:xfrm>
              <a:off x="866" y="879"/>
              <a:ext cx="667" cy="1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755" name="Rectangle 10"/>
            <p:cNvSpPr>
              <a:spLocks noChangeArrowheads="1"/>
            </p:cNvSpPr>
            <p:nvPr/>
          </p:nvSpPr>
          <p:spPr bwMode="auto">
            <a:xfrm>
              <a:off x="1056" y="879"/>
              <a:ext cx="32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b="1">
                  <a:solidFill>
                    <a:srgbClr val="FFFFFF"/>
                  </a:solidFill>
                  <a:latin typeface="Arial" charset="0"/>
                </a:rPr>
                <a:t>Quality</a:t>
              </a:r>
              <a:endParaRPr lang="en-US" altLang="en-US"/>
            </a:p>
          </p:txBody>
        </p:sp>
        <p:sp>
          <p:nvSpPr>
            <p:cNvPr id="31756" name="Rectangle 11"/>
            <p:cNvSpPr>
              <a:spLocks noChangeArrowheads="1"/>
            </p:cNvSpPr>
            <p:nvPr/>
          </p:nvSpPr>
          <p:spPr bwMode="auto">
            <a:xfrm>
              <a:off x="866" y="990"/>
              <a:ext cx="667" cy="1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757" name="Rectangle 12"/>
            <p:cNvSpPr>
              <a:spLocks noChangeArrowheads="1"/>
            </p:cNvSpPr>
            <p:nvPr/>
          </p:nvSpPr>
          <p:spPr bwMode="auto">
            <a:xfrm>
              <a:off x="842" y="635"/>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758" name="Line 13"/>
            <p:cNvSpPr>
              <a:spLocks noChangeShapeType="1"/>
            </p:cNvSpPr>
            <p:nvPr/>
          </p:nvSpPr>
          <p:spPr bwMode="auto">
            <a:xfrm>
              <a:off x="842" y="635"/>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9" name="Line 14"/>
            <p:cNvSpPr>
              <a:spLocks noChangeShapeType="1"/>
            </p:cNvSpPr>
            <p:nvPr/>
          </p:nvSpPr>
          <p:spPr bwMode="auto">
            <a:xfrm>
              <a:off x="842" y="635"/>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0" name="Rectangle 15"/>
            <p:cNvSpPr>
              <a:spLocks noChangeArrowheads="1"/>
            </p:cNvSpPr>
            <p:nvPr/>
          </p:nvSpPr>
          <p:spPr bwMode="auto">
            <a:xfrm>
              <a:off x="842" y="635"/>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761" name="Line 16"/>
            <p:cNvSpPr>
              <a:spLocks noChangeShapeType="1"/>
            </p:cNvSpPr>
            <p:nvPr/>
          </p:nvSpPr>
          <p:spPr bwMode="auto">
            <a:xfrm>
              <a:off x="842" y="635"/>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2" name="Line 17"/>
            <p:cNvSpPr>
              <a:spLocks noChangeShapeType="1"/>
            </p:cNvSpPr>
            <p:nvPr/>
          </p:nvSpPr>
          <p:spPr bwMode="auto">
            <a:xfrm>
              <a:off x="842" y="635"/>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3" name="Rectangle 18"/>
            <p:cNvSpPr>
              <a:spLocks noChangeArrowheads="1"/>
            </p:cNvSpPr>
            <p:nvPr/>
          </p:nvSpPr>
          <p:spPr bwMode="auto">
            <a:xfrm>
              <a:off x="866" y="635"/>
              <a:ext cx="667"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764" name="Line 19"/>
            <p:cNvSpPr>
              <a:spLocks noChangeShapeType="1"/>
            </p:cNvSpPr>
            <p:nvPr/>
          </p:nvSpPr>
          <p:spPr bwMode="auto">
            <a:xfrm>
              <a:off x="866" y="635"/>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5" name="Rectangle 20"/>
            <p:cNvSpPr>
              <a:spLocks noChangeArrowheads="1"/>
            </p:cNvSpPr>
            <p:nvPr/>
          </p:nvSpPr>
          <p:spPr bwMode="auto">
            <a:xfrm>
              <a:off x="1533" y="635"/>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766" name="Line 21"/>
            <p:cNvSpPr>
              <a:spLocks noChangeShapeType="1"/>
            </p:cNvSpPr>
            <p:nvPr/>
          </p:nvSpPr>
          <p:spPr bwMode="auto">
            <a:xfrm>
              <a:off x="1533" y="635"/>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7" name="Line 22"/>
            <p:cNvSpPr>
              <a:spLocks noChangeShapeType="1"/>
            </p:cNvSpPr>
            <p:nvPr/>
          </p:nvSpPr>
          <p:spPr bwMode="auto">
            <a:xfrm>
              <a:off x="1533" y="635"/>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8" name="Rectangle 23"/>
            <p:cNvSpPr>
              <a:spLocks noChangeArrowheads="1"/>
            </p:cNvSpPr>
            <p:nvPr/>
          </p:nvSpPr>
          <p:spPr bwMode="auto">
            <a:xfrm>
              <a:off x="1533" y="635"/>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769" name="Line 24"/>
            <p:cNvSpPr>
              <a:spLocks noChangeShapeType="1"/>
            </p:cNvSpPr>
            <p:nvPr/>
          </p:nvSpPr>
          <p:spPr bwMode="auto">
            <a:xfrm>
              <a:off x="1533" y="635"/>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0" name="Line 25"/>
            <p:cNvSpPr>
              <a:spLocks noChangeShapeType="1"/>
            </p:cNvSpPr>
            <p:nvPr/>
          </p:nvSpPr>
          <p:spPr bwMode="auto">
            <a:xfrm>
              <a:off x="1533" y="635"/>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1" name="Rectangle 26"/>
            <p:cNvSpPr>
              <a:spLocks noChangeArrowheads="1"/>
            </p:cNvSpPr>
            <p:nvPr/>
          </p:nvSpPr>
          <p:spPr bwMode="auto">
            <a:xfrm>
              <a:off x="842" y="659"/>
              <a:ext cx="24" cy="4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772" name="Line 27"/>
            <p:cNvSpPr>
              <a:spLocks noChangeShapeType="1"/>
            </p:cNvSpPr>
            <p:nvPr/>
          </p:nvSpPr>
          <p:spPr bwMode="auto">
            <a:xfrm>
              <a:off x="842" y="659"/>
              <a:ext cx="1" cy="44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3" name="Rectangle 28"/>
            <p:cNvSpPr>
              <a:spLocks noChangeArrowheads="1"/>
            </p:cNvSpPr>
            <p:nvPr/>
          </p:nvSpPr>
          <p:spPr bwMode="auto">
            <a:xfrm>
              <a:off x="1533" y="659"/>
              <a:ext cx="24" cy="4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774" name="Line 29"/>
            <p:cNvSpPr>
              <a:spLocks noChangeShapeType="1"/>
            </p:cNvSpPr>
            <p:nvPr/>
          </p:nvSpPr>
          <p:spPr bwMode="auto">
            <a:xfrm>
              <a:off x="1533" y="659"/>
              <a:ext cx="1" cy="44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5" name="Rectangle 30"/>
            <p:cNvSpPr>
              <a:spLocks noChangeArrowheads="1"/>
            </p:cNvSpPr>
            <p:nvPr/>
          </p:nvSpPr>
          <p:spPr bwMode="auto">
            <a:xfrm>
              <a:off x="866" y="1124"/>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776" name="Rectangle 31"/>
            <p:cNvSpPr>
              <a:spLocks noChangeArrowheads="1"/>
            </p:cNvSpPr>
            <p:nvPr/>
          </p:nvSpPr>
          <p:spPr bwMode="auto">
            <a:xfrm>
              <a:off x="927" y="1126"/>
              <a:ext cx="52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Attribute Accuracy</a:t>
              </a:r>
              <a:endParaRPr lang="en-US" altLang="en-US"/>
            </a:p>
          </p:txBody>
        </p:sp>
        <p:sp>
          <p:nvSpPr>
            <p:cNvPr id="31777" name="Rectangle 32"/>
            <p:cNvSpPr>
              <a:spLocks noChangeArrowheads="1"/>
            </p:cNvSpPr>
            <p:nvPr/>
          </p:nvSpPr>
          <p:spPr bwMode="auto">
            <a:xfrm>
              <a:off x="866" y="1198"/>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778" name="Rectangle 33"/>
            <p:cNvSpPr>
              <a:spLocks noChangeArrowheads="1"/>
            </p:cNvSpPr>
            <p:nvPr/>
          </p:nvSpPr>
          <p:spPr bwMode="auto">
            <a:xfrm>
              <a:off x="842" y="1100"/>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779" name="Line 34"/>
            <p:cNvSpPr>
              <a:spLocks noChangeShapeType="1"/>
            </p:cNvSpPr>
            <p:nvPr/>
          </p:nvSpPr>
          <p:spPr bwMode="auto">
            <a:xfrm>
              <a:off x="842" y="1100"/>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0" name="Line 35"/>
            <p:cNvSpPr>
              <a:spLocks noChangeShapeType="1"/>
            </p:cNvSpPr>
            <p:nvPr/>
          </p:nvSpPr>
          <p:spPr bwMode="auto">
            <a:xfrm>
              <a:off x="842" y="1100"/>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1" name="Rectangle 36"/>
            <p:cNvSpPr>
              <a:spLocks noChangeArrowheads="1"/>
            </p:cNvSpPr>
            <p:nvPr/>
          </p:nvSpPr>
          <p:spPr bwMode="auto">
            <a:xfrm>
              <a:off x="866" y="1100"/>
              <a:ext cx="667"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782" name="Line 37"/>
            <p:cNvSpPr>
              <a:spLocks noChangeShapeType="1"/>
            </p:cNvSpPr>
            <p:nvPr/>
          </p:nvSpPr>
          <p:spPr bwMode="auto">
            <a:xfrm>
              <a:off x="866" y="1100"/>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3" name="Rectangle 38"/>
            <p:cNvSpPr>
              <a:spLocks noChangeArrowheads="1"/>
            </p:cNvSpPr>
            <p:nvPr/>
          </p:nvSpPr>
          <p:spPr bwMode="auto">
            <a:xfrm>
              <a:off x="1533" y="1100"/>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784" name="Line 39"/>
            <p:cNvSpPr>
              <a:spLocks noChangeShapeType="1"/>
            </p:cNvSpPr>
            <p:nvPr/>
          </p:nvSpPr>
          <p:spPr bwMode="auto">
            <a:xfrm>
              <a:off x="1533" y="1100"/>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5" name="Line 40"/>
            <p:cNvSpPr>
              <a:spLocks noChangeShapeType="1"/>
            </p:cNvSpPr>
            <p:nvPr/>
          </p:nvSpPr>
          <p:spPr bwMode="auto">
            <a:xfrm>
              <a:off x="1533" y="1100"/>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6" name="Rectangle 41"/>
            <p:cNvSpPr>
              <a:spLocks noChangeArrowheads="1"/>
            </p:cNvSpPr>
            <p:nvPr/>
          </p:nvSpPr>
          <p:spPr bwMode="auto">
            <a:xfrm>
              <a:off x="842" y="1124"/>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787" name="Line 42"/>
            <p:cNvSpPr>
              <a:spLocks noChangeShapeType="1"/>
            </p:cNvSpPr>
            <p:nvPr/>
          </p:nvSpPr>
          <p:spPr bwMode="auto">
            <a:xfrm>
              <a:off x="842" y="1124"/>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8" name="Rectangle 43"/>
            <p:cNvSpPr>
              <a:spLocks noChangeArrowheads="1"/>
            </p:cNvSpPr>
            <p:nvPr/>
          </p:nvSpPr>
          <p:spPr bwMode="auto">
            <a:xfrm>
              <a:off x="1533" y="1124"/>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789" name="Line 44"/>
            <p:cNvSpPr>
              <a:spLocks noChangeShapeType="1"/>
            </p:cNvSpPr>
            <p:nvPr/>
          </p:nvSpPr>
          <p:spPr bwMode="auto">
            <a:xfrm>
              <a:off x="1533" y="1124"/>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90" name="Rectangle 45"/>
            <p:cNvSpPr>
              <a:spLocks noChangeArrowheads="1"/>
            </p:cNvSpPr>
            <p:nvPr/>
          </p:nvSpPr>
          <p:spPr bwMode="auto">
            <a:xfrm>
              <a:off x="866" y="1278"/>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791" name="Rectangle 46"/>
            <p:cNvSpPr>
              <a:spLocks noChangeArrowheads="1"/>
            </p:cNvSpPr>
            <p:nvPr/>
          </p:nvSpPr>
          <p:spPr bwMode="auto">
            <a:xfrm>
              <a:off x="926" y="1279"/>
              <a:ext cx="57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Logical Consistency</a:t>
              </a:r>
              <a:endParaRPr lang="en-US" altLang="en-US"/>
            </a:p>
          </p:txBody>
        </p:sp>
        <p:sp>
          <p:nvSpPr>
            <p:cNvPr id="31792" name="Rectangle 47"/>
            <p:cNvSpPr>
              <a:spLocks noChangeArrowheads="1"/>
            </p:cNvSpPr>
            <p:nvPr/>
          </p:nvSpPr>
          <p:spPr bwMode="auto">
            <a:xfrm>
              <a:off x="866" y="1351"/>
              <a:ext cx="667" cy="75"/>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793" name="Rectangle 48"/>
            <p:cNvSpPr>
              <a:spLocks noChangeArrowheads="1"/>
            </p:cNvSpPr>
            <p:nvPr/>
          </p:nvSpPr>
          <p:spPr bwMode="auto">
            <a:xfrm>
              <a:off x="842" y="1278"/>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794" name="Line 49"/>
            <p:cNvSpPr>
              <a:spLocks noChangeShapeType="1"/>
            </p:cNvSpPr>
            <p:nvPr/>
          </p:nvSpPr>
          <p:spPr bwMode="auto">
            <a:xfrm>
              <a:off x="842" y="1278"/>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95" name="Rectangle 50"/>
            <p:cNvSpPr>
              <a:spLocks noChangeArrowheads="1"/>
            </p:cNvSpPr>
            <p:nvPr/>
          </p:nvSpPr>
          <p:spPr bwMode="auto">
            <a:xfrm>
              <a:off x="1533" y="1278"/>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796" name="Line 51"/>
            <p:cNvSpPr>
              <a:spLocks noChangeShapeType="1"/>
            </p:cNvSpPr>
            <p:nvPr/>
          </p:nvSpPr>
          <p:spPr bwMode="auto">
            <a:xfrm>
              <a:off x="1533" y="1278"/>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97" name="Rectangle 52"/>
            <p:cNvSpPr>
              <a:spLocks noChangeArrowheads="1"/>
            </p:cNvSpPr>
            <p:nvPr/>
          </p:nvSpPr>
          <p:spPr bwMode="auto">
            <a:xfrm>
              <a:off x="866" y="1449"/>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798" name="Rectangle 53"/>
            <p:cNvSpPr>
              <a:spLocks noChangeArrowheads="1"/>
            </p:cNvSpPr>
            <p:nvPr/>
          </p:nvSpPr>
          <p:spPr bwMode="auto">
            <a:xfrm>
              <a:off x="927" y="1451"/>
              <a:ext cx="41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Completeness</a:t>
              </a:r>
              <a:endParaRPr lang="en-US" altLang="en-US"/>
            </a:p>
          </p:txBody>
        </p:sp>
        <p:sp>
          <p:nvSpPr>
            <p:cNvPr id="31799" name="Rectangle 54"/>
            <p:cNvSpPr>
              <a:spLocks noChangeArrowheads="1"/>
            </p:cNvSpPr>
            <p:nvPr/>
          </p:nvSpPr>
          <p:spPr bwMode="auto">
            <a:xfrm>
              <a:off x="866" y="1523"/>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800" name="Rectangle 55"/>
            <p:cNvSpPr>
              <a:spLocks noChangeArrowheads="1"/>
            </p:cNvSpPr>
            <p:nvPr/>
          </p:nvSpPr>
          <p:spPr bwMode="auto">
            <a:xfrm>
              <a:off x="842" y="1425"/>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801" name="Line 56"/>
            <p:cNvSpPr>
              <a:spLocks noChangeShapeType="1"/>
            </p:cNvSpPr>
            <p:nvPr/>
          </p:nvSpPr>
          <p:spPr bwMode="auto">
            <a:xfrm>
              <a:off x="842" y="142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2" name="Line 57"/>
            <p:cNvSpPr>
              <a:spLocks noChangeShapeType="1"/>
            </p:cNvSpPr>
            <p:nvPr/>
          </p:nvSpPr>
          <p:spPr bwMode="auto">
            <a:xfrm>
              <a:off x="842" y="1425"/>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3" name="Rectangle 58"/>
            <p:cNvSpPr>
              <a:spLocks noChangeArrowheads="1"/>
            </p:cNvSpPr>
            <p:nvPr/>
          </p:nvSpPr>
          <p:spPr bwMode="auto">
            <a:xfrm>
              <a:off x="866" y="1431"/>
              <a:ext cx="667" cy="1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804" name="Rectangle 59"/>
            <p:cNvSpPr>
              <a:spLocks noChangeArrowheads="1"/>
            </p:cNvSpPr>
            <p:nvPr/>
          </p:nvSpPr>
          <p:spPr bwMode="auto">
            <a:xfrm>
              <a:off x="1533" y="1425"/>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805" name="Line 60"/>
            <p:cNvSpPr>
              <a:spLocks noChangeShapeType="1"/>
            </p:cNvSpPr>
            <p:nvPr/>
          </p:nvSpPr>
          <p:spPr bwMode="auto">
            <a:xfrm>
              <a:off x="1533" y="142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6" name="Line 61"/>
            <p:cNvSpPr>
              <a:spLocks noChangeShapeType="1"/>
            </p:cNvSpPr>
            <p:nvPr/>
          </p:nvSpPr>
          <p:spPr bwMode="auto">
            <a:xfrm>
              <a:off x="1533" y="1425"/>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7" name="Rectangle 62"/>
            <p:cNvSpPr>
              <a:spLocks noChangeArrowheads="1"/>
            </p:cNvSpPr>
            <p:nvPr/>
          </p:nvSpPr>
          <p:spPr bwMode="auto">
            <a:xfrm>
              <a:off x="842" y="1449"/>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808" name="Line 63"/>
            <p:cNvSpPr>
              <a:spLocks noChangeShapeType="1"/>
            </p:cNvSpPr>
            <p:nvPr/>
          </p:nvSpPr>
          <p:spPr bwMode="auto">
            <a:xfrm>
              <a:off x="842" y="1449"/>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9" name="Rectangle 64"/>
            <p:cNvSpPr>
              <a:spLocks noChangeArrowheads="1"/>
            </p:cNvSpPr>
            <p:nvPr/>
          </p:nvSpPr>
          <p:spPr bwMode="auto">
            <a:xfrm>
              <a:off x="1533" y="1449"/>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810" name="Line 65"/>
            <p:cNvSpPr>
              <a:spLocks noChangeShapeType="1"/>
            </p:cNvSpPr>
            <p:nvPr/>
          </p:nvSpPr>
          <p:spPr bwMode="auto">
            <a:xfrm>
              <a:off x="1533" y="1449"/>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1" name="Rectangle 66"/>
            <p:cNvSpPr>
              <a:spLocks noChangeArrowheads="1"/>
            </p:cNvSpPr>
            <p:nvPr/>
          </p:nvSpPr>
          <p:spPr bwMode="auto">
            <a:xfrm>
              <a:off x="866" y="1620"/>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812" name="Rectangle 67"/>
            <p:cNvSpPr>
              <a:spLocks noChangeArrowheads="1"/>
            </p:cNvSpPr>
            <p:nvPr/>
          </p:nvSpPr>
          <p:spPr bwMode="auto">
            <a:xfrm>
              <a:off x="928" y="1622"/>
              <a:ext cx="56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Positional Accuracy</a:t>
              </a:r>
              <a:endParaRPr lang="en-US" altLang="en-US"/>
            </a:p>
          </p:txBody>
        </p:sp>
        <p:sp>
          <p:nvSpPr>
            <p:cNvPr id="31813" name="Rectangle 68"/>
            <p:cNvSpPr>
              <a:spLocks noChangeArrowheads="1"/>
            </p:cNvSpPr>
            <p:nvPr/>
          </p:nvSpPr>
          <p:spPr bwMode="auto">
            <a:xfrm>
              <a:off x="866" y="1694"/>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814" name="Rectangle 69"/>
            <p:cNvSpPr>
              <a:spLocks noChangeArrowheads="1"/>
            </p:cNvSpPr>
            <p:nvPr/>
          </p:nvSpPr>
          <p:spPr bwMode="auto">
            <a:xfrm>
              <a:off x="842" y="1596"/>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815" name="Line 70"/>
            <p:cNvSpPr>
              <a:spLocks noChangeShapeType="1"/>
            </p:cNvSpPr>
            <p:nvPr/>
          </p:nvSpPr>
          <p:spPr bwMode="auto">
            <a:xfrm>
              <a:off x="842" y="1596"/>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6" name="Line 71"/>
            <p:cNvSpPr>
              <a:spLocks noChangeShapeType="1"/>
            </p:cNvSpPr>
            <p:nvPr/>
          </p:nvSpPr>
          <p:spPr bwMode="auto">
            <a:xfrm>
              <a:off x="842" y="1596"/>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7" name="Rectangle 72"/>
            <p:cNvSpPr>
              <a:spLocks noChangeArrowheads="1"/>
            </p:cNvSpPr>
            <p:nvPr/>
          </p:nvSpPr>
          <p:spPr bwMode="auto">
            <a:xfrm>
              <a:off x="866" y="1602"/>
              <a:ext cx="667" cy="1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818" name="Rectangle 73"/>
            <p:cNvSpPr>
              <a:spLocks noChangeArrowheads="1"/>
            </p:cNvSpPr>
            <p:nvPr/>
          </p:nvSpPr>
          <p:spPr bwMode="auto">
            <a:xfrm>
              <a:off x="1533" y="1596"/>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819" name="Line 74"/>
            <p:cNvSpPr>
              <a:spLocks noChangeShapeType="1"/>
            </p:cNvSpPr>
            <p:nvPr/>
          </p:nvSpPr>
          <p:spPr bwMode="auto">
            <a:xfrm>
              <a:off x="1533" y="1596"/>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0" name="Line 75"/>
            <p:cNvSpPr>
              <a:spLocks noChangeShapeType="1"/>
            </p:cNvSpPr>
            <p:nvPr/>
          </p:nvSpPr>
          <p:spPr bwMode="auto">
            <a:xfrm>
              <a:off x="1533" y="1596"/>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1" name="Rectangle 76"/>
            <p:cNvSpPr>
              <a:spLocks noChangeArrowheads="1"/>
            </p:cNvSpPr>
            <p:nvPr/>
          </p:nvSpPr>
          <p:spPr bwMode="auto">
            <a:xfrm>
              <a:off x="842" y="1620"/>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822" name="Line 77"/>
            <p:cNvSpPr>
              <a:spLocks noChangeShapeType="1"/>
            </p:cNvSpPr>
            <p:nvPr/>
          </p:nvSpPr>
          <p:spPr bwMode="auto">
            <a:xfrm>
              <a:off x="842" y="1620"/>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3" name="Rectangle 78"/>
            <p:cNvSpPr>
              <a:spLocks noChangeArrowheads="1"/>
            </p:cNvSpPr>
            <p:nvPr/>
          </p:nvSpPr>
          <p:spPr bwMode="auto">
            <a:xfrm>
              <a:off x="1533" y="1620"/>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824" name="Line 79"/>
            <p:cNvSpPr>
              <a:spLocks noChangeShapeType="1"/>
            </p:cNvSpPr>
            <p:nvPr/>
          </p:nvSpPr>
          <p:spPr bwMode="auto">
            <a:xfrm>
              <a:off x="1533" y="1620"/>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5" name="Rectangle 80"/>
            <p:cNvSpPr>
              <a:spLocks noChangeArrowheads="1"/>
            </p:cNvSpPr>
            <p:nvPr/>
          </p:nvSpPr>
          <p:spPr bwMode="auto">
            <a:xfrm>
              <a:off x="866" y="1792"/>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826" name="Rectangle 81"/>
            <p:cNvSpPr>
              <a:spLocks noChangeArrowheads="1"/>
            </p:cNvSpPr>
            <p:nvPr/>
          </p:nvSpPr>
          <p:spPr bwMode="auto">
            <a:xfrm>
              <a:off x="923" y="1793"/>
              <a:ext cx="23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Lineage</a:t>
              </a:r>
              <a:endParaRPr lang="en-US" altLang="en-US"/>
            </a:p>
          </p:txBody>
        </p:sp>
        <p:sp>
          <p:nvSpPr>
            <p:cNvPr id="31827" name="Rectangle 82"/>
            <p:cNvSpPr>
              <a:spLocks noChangeArrowheads="1"/>
            </p:cNvSpPr>
            <p:nvPr/>
          </p:nvSpPr>
          <p:spPr bwMode="auto">
            <a:xfrm>
              <a:off x="866" y="1865"/>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828" name="Rectangle 83"/>
            <p:cNvSpPr>
              <a:spLocks noChangeArrowheads="1"/>
            </p:cNvSpPr>
            <p:nvPr/>
          </p:nvSpPr>
          <p:spPr bwMode="auto">
            <a:xfrm>
              <a:off x="842" y="1768"/>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829" name="Line 84"/>
            <p:cNvSpPr>
              <a:spLocks noChangeShapeType="1"/>
            </p:cNvSpPr>
            <p:nvPr/>
          </p:nvSpPr>
          <p:spPr bwMode="auto">
            <a:xfrm>
              <a:off x="842" y="1768"/>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30" name="Line 85"/>
            <p:cNvSpPr>
              <a:spLocks noChangeShapeType="1"/>
            </p:cNvSpPr>
            <p:nvPr/>
          </p:nvSpPr>
          <p:spPr bwMode="auto">
            <a:xfrm>
              <a:off x="842" y="1768"/>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31" name="Rectangle 86"/>
            <p:cNvSpPr>
              <a:spLocks noChangeArrowheads="1"/>
            </p:cNvSpPr>
            <p:nvPr/>
          </p:nvSpPr>
          <p:spPr bwMode="auto">
            <a:xfrm>
              <a:off x="866" y="1773"/>
              <a:ext cx="667" cy="19"/>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832" name="Rectangle 87"/>
            <p:cNvSpPr>
              <a:spLocks noChangeArrowheads="1"/>
            </p:cNvSpPr>
            <p:nvPr/>
          </p:nvSpPr>
          <p:spPr bwMode="auto">
            <a:xfrm>
              <a:off x="1533" y="1768"/>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833" name="Line 88"/>
            <p:cNvSpPr>
              <a:spLocks noChangeShapeType="1"/>
            </p:cNvSpPr>
            <p:nvPr/>
          </p:nvSpPr>
          <p:spPr bwMode="auto">
            <a:xfrm>
              <a:off x="1533" y="1768"/>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34" name="Line 89"/>
            <p:cNvSpPr>
              <a:spLocks noChangeShapeType="1"/>
            </p:cNvSpPr>
            <p:nvPr/>
          </p:nvSpPr>
          <p:spPr bwMode="auto">
            <a:xfrm>
              <a:off x="1533" y="1768"/>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35" name="Rectangle 90"/>
            <p:cNvSpPr>
              <a:spLocks noChangeArrowheads="1"/>
            </p:cNvSpPr>
            <p:nvPr/>
          </p:nvSpPr>
          <p:spPr bwMode="auto">
            <a:xfrm>
              <a:off x="842" y="1792"/>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836" name="Line 91"/>
            <p:cNvSpPr>
              <a:spLocks noChangeShapeType="1"/>
            </p:cNvSpPr>
            <p:nvPr/>
          </p:nvSpPr>
          <p:spPr bwMode="auto">
            <a:xfrm>
              <a:off x="842" y="1792"/>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37" name="Rectangle 92"/>
            <p:cNvSpPr>
              <a:spLocks noChangeArrowheads="1"/>
            </p:cNvSpPr>
            <p:nvPr/>
          </p:nvSpPr>
          <p:spPr bwMode="auto">
            <a:xfrm>
              <a:off x="1533" y="1792"/>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838" name="Line 93"/>
            <p:cNvSpPr>
              <a:spLocks noChangeShapeType="1"/>
            </p:cNvSpPr>
            <p:nvPr/>
          </p:nvSpPr>
          <p:spPr bwMode="auto">
            <a:xfrm>
              <a:off x="1533" y="1792"/>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39" name="Rectangle 94"/>
            <p:cNvSpPr>
              <a:spLocks noChangeArrowheads="1"/>
            </p:cNvSpPr>
            <p:nvPr/>
          </p:nvSpPr>
          <p:spPr bwMode="auto">
            <a:xfrm>
              <a:off x="866" y="1944"/>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840" name="Rectangle 95"/>
            <p:cNvSpPr>
              <a:spLocks noChangeArrowheads="1"/>
            </p:cNvSpPr>
            <p:nvPr/>
          </p:nvSpPr>
          <p:spPr bwMode="auto">
            <a:xfrm>
              <a:off x="926" y="1946"/>
              <a:ext cx="38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Source Scale</a:t>
              </a:r>
              <a:endParaRPr lang="en-US" altLang="en-US"/>
            </a:p>
          </p:txBody>
        </p:sp>
        <p:sp>
          <p:nvSpPr>
            <p:cNvPr id="31841" name="Rectangle 96"/>
            <p:cNvSpPr>
              <a:spLocks noChangeArrowheads="1"/>
            </p:cNvSpPr>
            <p:nvPr/>
          </p:nvSpPr>
          <p:spPr bwMode="auto">
            <a:xfrm>
              <a:off x="866" y="2018"/>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842" name="Line 97"/>
            <p:cNvSpPr>
              <a:spLocks noChangeShapeType="1"/>
            </p:cNvSpPr>
            <p:nvPr/>
          </p:nvSpPr>
          <p:spPr bwMode="auto">
            <a:xfrm>
              <a:off x="842" y="1939"/>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3" name="Line 98"/>
            <p:cNvSpPr>
              <a:spLocks noChangeShapeType="1"/>
            </p:cNvSpPr>
            <p:nvPr/>
          </p:nvSpPr>
          <p:spPr bwMode="auto">
            <a:xfrm>
              <a:off x="1533" y="1939"/>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4" name="Rectangle 99"/>
            <p:cNvSpPr>
              <a:spLocks noChangeArrowheads="1"/>
            </p:cNvSpPr>
            <p:nvPr/>
          </p:nvSpPr>
          <p:spPr bwMode="auto">
            <a:xfrm>
              <a:off x="842" y="1944"/>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845" name="Line 100"/>
            <p:cNvSpPr>
              <a:spLocks noChangeShapeType="1"/>
            </p:cNvSpPr>
            <p:nvPr/>
          </p:nvSpPr>
          <p:spPr bwMode="auto">
            <a:xfrm>
              <a:off x="842" y="1944"/>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6" name="Rectangle 101"/>
            <p:cNvSpPr>
              <a:spLocks noChangeArrowheads="1"/>
            </p:cNvSpPr>
            <p:nvPr/>
          </p:nvSpPr>
          <p:spPr bwMode="auto">
            <a:xfrm>
              <a:off x="1533" y="1944"/>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847" name="Line 102"/>
            <p:cNvSpPr>
              <a:spLocks noChangeShapeType="1"/>
            </p:cNvSpPr>
            <p:nvPr/>
          </p:nvSpPr>
          <p:spPr bwMode="auto">
            <a:xfrm>
              <a:off x="1533" y="1944"/>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8" name="Rectangle 103"/>
            <p:cNvSpPr>
              <a:spLocks noChangeArrowheads="1"/>
            </p:cNvSpPr>
            <p:nvPr/>
          </p:nvSpPr>
          <p:spPr bwMode="auto">
            <a:xfrm>
              <a:off x="842" y="2092"/>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849" name="Line 104"/>
            <p:cNvSpPr>
              <a:spLocks noChangeShapeType="1"/>
            </p:cNvSpPr>
            <p:nvPr/>
          </p:nvSpPr>
          <p:spPr bwMode="auto">
            <a:xfrm>
              <a:off x="842" y="20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50" name="Line 105"/>
            <p:cNvSpPr>
              <a:spLocks noChangeShapeType="1"/>
            </p:cNvSpPr>
            <p:nvPr/>
          </p:nvSpPr>
          <p:spPr bwMode="auto">
            <a:xfrm>
              <a:off x="842" y="2092"/>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51" name="Rectangle 106"/>
            <p:cNvSpPr>
              <a:spLocks noChangeArrowheads="1"/>
            </p:cNvSpPr>
            <p:nvPr/>
          </p:nvSpPr>
          <p:spPr bwMode="auto">
            <a:xfrm>
              <a:off x="842" y="2092"/>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852" name="Line 107"/>
            <p:cNvSpPr>
              <a:spLocks noChangeShapeType="1"/>
            </p:cNvSpPr>
            <p:nvPr/>
          </p:nvSpPr>
          <p:spPr bwMode="auto">
            <a:xfrm>
              <a:off x="842" y="20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53" name="Line 108"/>
            <p:cNvSpPr>
              <a:spLocks noChangeShapeType="1"/>
            </p:cNvSpPr>
            <p:nvPr/>
          </p:nvSpPr>
          <p:spPr bwMode="auto">
            <a:xfrm>
              <a:off x="842" y="2092"/>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54" name="Rectangle 109"/>
            <p:cNvSpPr>
              <a:spLocks noChangeArrowheads="1"/>
            </p:cNvSpPr>
            <p:nvPr/>
          </p:nvSpPr>
          <p:spPr bwMode="auto">
            <a:xfrm>
              <a:off x="866" y="2092"/>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855" name="Line 110"/>
            <p:cNvSpPr>
              <a:spLocks noChangeShapeType="1"/>
            </p:cNvSpPr>
            <p:nvPr/>
          </p:nvSpPr>
          <p:spPr bwMode="auto">
            <a:xfrm>
              <a:off x="866" y="20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56" name="Line 111"/>
            <p:cNvSpPr>
              <a:spLocks noChangeShapeType="1"/>
            </p:cNvSpPr>
            <p:nvPr/>
          </p:nvSpPr>
          <p:spPr bwMode="auto">
            <a:xfrm>
              <a:off x="866" y="2092"/>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57" name="Rectangle 112"/>
            <p:cNvSpPr>
              <a:spLocks noChangeArrowheads="1"/>
            </p:cNvSpPr>
            <p:nvPr/>
          </p:nvSpPr>
          <p:spPr bwMode="auto">
            <a:xfrm>
              <a:off x="890" y="2092"/>
              <a:ext cx="643"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858" name="Line 113"/>
            <p:cNvSpPr>
              <a:spLocks noChangeShapeType="1"/>
            </p:cNvSpPr>
            <p:nvPr/>
          </p:nvSpPr>
          <p:spPr bwMode="auto">
            <a:xfrm>
              <a:off x="890" y="2092"/>
              <a:ext cx="643"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59" name="Rectangle 114"/>
            <p:cNvSpPr>
              <a:spLocks noChangeArrowheads="1"/>
            </p:cNvSpPr>
            <p:nvPr/>
          </p:nvSpPr>
          <p:spPr bwMode="auto">
            <a:xfrm>
              <a:off x="1533" y="2092"/>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860" name="Line 115"/>
            <p:cNvSpPr>
              <a:spLocks noChangeShapeType="1"/>
            </p:cNvSpPr>
            <p:nvPr/>
          </p:nvSpPr>
          <p:spPr bwMode="auto">
            <a:xfrm>
              <a:off x="1533" y="20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61" name="Line 116"/>
            <p:cNvSpPr>
              <a:spLocks noChangeShapeType="1"/>
            </p:cNvSpPr>
            <p:nvPr/>
          </p:nvSpPr>
          <p:spPr bwMode="auto">
            <a:xfrm>
              <a:off x="1533" y="2092"/>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62" name="Rectangle 117"/>
            <p:cNvSpPr>
              <a:spLocks noChangeArrowheads="1"/>
            </p:cNvSpPr>
            <p:nvPr/>
          </p:nvSpPr>
          <p:spPr bwMode="auto">
            <a:xfrm>
              <a:off x="1533" y="2092"/>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863" name="Line 118"/>
            <p:cNvSpPr>
              <a:spLocks noChangeShapeType="1"/>
            </p:cNvSpPr>
            <p:nvPr/>
          </p:nvSpPr>
          <p:spPr bwMode="auto">
            <a:xfrm>
              <a:off x="1533" y="20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64" name="Line 119"/>
            <p:cNvSpPr>
              <a:spLocks noChangeShapeType="1"/>
            </p:cNvSpPr>
            <p:nvPr/>
          </p:nvSpPr>
          <p:spPr bwMode="auto">
            <a:xfrm>
              <a:off x="1533" y="2092"/>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65" name="Rectangle 120"/>
            <p:cNvSpPr>
              <a:spLocks noChangeArrowheads="1"/>
            </p:cNvSpPr>
            <p:nvPr/>
          </p:nvSpPr>
          <p:spPr bwMode="auto">
            <a:xfrm>
              <a:off x="1533" y="1888"/>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866" name="Rectangle 121"/>
            <p:cNvSpPr>
              <a:spLocks noChangeArrowheads="1"/>
            </p:cNvSpPr>
            <p:nvPr/>
          </p:nvSpPr>
          <p:spPr bwMode="auto">
            <a:xfrm>
              <a:off x="842" y="1888"/>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867" name="Rectangle 122"/>
            <p:cNvSpPr>
              <a:spLocks noChangeArrowheads="1"/>
            </p:cNvSpPr>
            <p:nvPr/>
          </p:nvSpPr>
          <p:spPr bwMode="auto">
            <a:xfrm>
              <a:off x="1533" y="1723"/>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868" name="Rectangle 123"/>
            <p:cNvSpPr>
              <a:spLocks noChangeArrowheads="1"/>
            </p:cNvSpPr>
            <p:nvPr/>
          </p:nvSpPr>
          <p:spPr bwMode="auto">
            <a:xfrm>
              <a:off x="842" y="1723"/>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869" name="Rectangle 124"/>
            <p:cNvSpPr>
              <a:spLocks noChangeArrowheads="1"/>
            </p:cNvSpPr>
            <p:nvPr/>
          </p:nvSpPr>
          <p:spPr bwMode="auto">
            <a:xfrm>
              <a:off x="842" y="1248"/>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1870" name="Rectangle 125"/>
            <p:cNvSpPr>
              <a:spLocks noChangeArrowheads="1"/>
            </p:cNvSpPr>
            <p:nvPr/>
          </p:nvSpPr>
          <p:spPr bwMode="auto">
            <a:xfrm>
              <a:off x="1533" y="1220"/>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grpSp>
      <p:sp>
        <p:nvSpPr>
          <p:cNvPr id="473214" name="Text Box 126"/>
          <p:cNvSpPr txBox="1">
            <a:spLocks noChangeArrowheads="1"/>
          </p:cNvSpPr>
          <p:nvPr/>
        </p:nvSpPr>
        <p:spPr bwMode="auto">
          <a:xfrm>
            <a:off x="1473200" y="3810000"/>
            <a:ext cx="7170738" cy="2209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l">
              <a:buFont typeface="Wingdings" pitchFamily="2" charset="2"/>
              <a:buNone/>
            </a:pPr>
            <a:r>
              <a:rPr lang="en-US" altLang="en-US" sz="2200" b="1">
                <a:solidFill>
                  <a:schemeClr val="bg1"/>
                </a:solidFill>
              </a:rPr>
              <a:t>EXAMPLE:   </a:t>
            </a:r>
            <a:r>
              <a:rPr lang="en-US" altLang="en-US" sz="2400" b="1">
                <a:solidFill>
                  <a:schemeClr val="bg1"/>
                </a:solidFill>
              </a:rPr>
              <a:t>Geographic exclusion</a:t>
            </a:r>
          </a:p>
          <a:p>
            <a:pPr algn="l">
              <a:buFont typeface="Wingdings" pitchFamily="2" charset="2"/>
              <a:buNone/>
            </a:pPr>
            <a:endParaRPr lang="en-US" altLang="en-US" sz="2400" b="1">
              <a:solidFill>
                <a:schemeClr val="bg1"/>
              </a:solidFill>
            </a:endParaRPr>
          </a:p>
          <a:p>
            <a:pPr>
              <a:buFont typeface="Wingdings" pitchFamily="2" charset="2"/>
              <a:buNone/>
            </a:pPr>
            <a:r>
              <a:rPr lang="en-US" altLang="en-US" sz="2400" b="1" i="1">
                <a:solidFill>
                  <a:schemeClr val="bg1"/>
                </a:solidFill>
              </a:rPr>
              <a:t>“Data was not available for Smith Township.”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73091">
                                            <p:txEl>
                                              <p:pRg st="0" end="0"/>
                                            </p:txEl>
                                          </p:spTgt>
                                        </p:tgtEl>
                                        <p:attrNameLst>
                                          <p:attrName>style.visibility</p:attrName>
                                        </p:attrNameLst>
                                      </p:cBhvr>
                                      <p:to>
                                        <p:strVal val="visible"/>
                                      </p:to>
                                    </p:set>
                                    <p:animEffect transition="in" filter="dissolve">
                                      <p:cBhvr>
                                        <p:cTn id="7" dur="500"/>
                                        <p:tgtEl>
                                          <p:spTgt spid="4730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73214"/>
                                        </p:tgtEl>
                                        <p:attrNameLst>
                                          <p:attrName>style.visibility</p:attrName>
                                        </p:attrNameLst>
                                      </p:cBhvr>
                                      <p:to>
                                        <p:strVal val="visible"/>
                                      </p:to>
                                    </p:set>
                                    <p:animEffect transition="in" filter="dissolve">
                                      <p:cBhvr>
                                        <p:cTn id="12" dur="500"/>
                                        <p:tgtEl>
                                          <p:spTgt spid="473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091" grpId="0" build="p" autoUpdateAnimBg="0"/>
      <p:bldP spid="473214"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mtClean="0"/>
              <a:t>By the end of the Workshop . . . </a:t>
            </a:r>
          </a:p>
        </p:txBody>
      </p:sp>
      <p:sp>
        <p:nvSpPr>
          <p:cNvPr id="353283" name="Rectangle 3"/>
          <p:cNvSpPr>
            <a:spLocks noGrp="1" noChangeArrowheads="1"/>
          </p:cNvSpPr>
          <p:nvPr>
            <p:ph type="body" idx="1"/>
          </p:nvPr>
        </p:nvSpPr>
        <p:spPr>
          <a:xfrm>
            <a:off x="1600200" y="2133600"/>
            <a:ext cx="7315200" cy="4114800"/>
          </a:xfrm>
        </p:spPr>
        <p:txBody>
          <a:bodyPr/>
          <a:lstStyle/>
          <a:p>
            <a:r>
              <a:rPr lang="en-US" altLang="en-US" sz="2800" b="0" i="1" smtClean="0"/>
              <a:t>Understand what metadata is;    appreciate its value</a:t>
            </a:r>
          </a:p>
          <a:p>
            <a:r>
              <a:rPr lang="en-US" altLang="en-US" sz="2800" b="0" i="1" smtClean="0"/>
              <a:t>Become familiar with metadata standards</a:t>
            </a:r>
          </a:p>
          <a:p>
            <a:r>
              <a:rPr lang="en-US" altLang="en-US" sz="2800" b="0" i="1" smtClean="0"/>
              <a:t>Create your own metadata records </a:t>
            </a:r>
          </a:p>
          <a:p>
            <a:r>
              <a:rPr lang="en-US" altLang="en-US" sz="2800" b="0" i="1" smtClean="0"/>
              <a:t>Use a search engine to find data</a:t>
            </a:r>
          </a:p>
          <a:p>
            <a:r>
              <a:rPr lang="en-US" altLang="en-US" sz="2800" b="0" i="1" smtClean="0"/>
              <a:t>Know where to go for help</a:t>
            </a:r>
            <a:endParaRPr lang="en-US" altLang="en-US" sz="2800" smtClean="0"/>
          </a:p>
        </p:txBody>
      </p:sp>
      <p:sp>
        <p:nvSpPr>
          <p:cNvPr id="5124" name="Text Box 4"/>
          <p:cNvSpPr txBox="1">
            <a:spLocks noChangeArrowheads="1"/>
          </p:cNvSpPr>
          <p:nvPr/>
        </p:nvSpPr>
        <p:spPr bwMode="auto">
          <a:xfrm>
            <a:off x="1371600" y="1277938"/>
            <a:ext cx="2881313"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l">
              <a:buFont typeface="Wingdings" pitchFamily="2" charset="2"/>
              <a:buNone/>
            </a:pPr>
            <a:r>
              <a:rPr lang="en-US" altLang="en-US" sz="2800" i="1">
                <a:latin typeface="Arial Black" pitchFamily="34" charset="0"/>
              </a:rPr>
              <a:t>You will:</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353283">
                                            <p:txEl>
                                              <p:pRg st="0" end="0"/>
                                            </p:txEl>
                                          </p:spTgt>
                                        </p:tgtEl>
                                        <p:attrNameLst>
                                          <p:attrName>style.visibility</p:attrName>
                                        </p:attrNameLst>
                                      </p:cBhvr>
                                      <p:to>
                                        <p:strVal val="visible"/>
                                      </p:to>
                                    </p:set>
                                    <p:animEffect transition="in" filter="wipe(up)">
                                      <p:cBhvr>
                                        <p:cTn id="7" dur="500"/>
                                        <p:tgtEl>
                                          <p:spTgt spid="353283">
                                            <p:txEl>
                                              <p:pRg st="0" end="0"/>
                                            </p:txEl>
                                          </p:spTgt>
                                        </p:tgtEl>
                                      </p:cBhvr>
                                    </p:animEffect>
                                  </p:childTnLst>
                                </p:cTn>
                              </p:par>
                            </p:childTnLst>
                          </p:cTn>
                        </p:par>
                        <p:par>
                          <p:cTn id="8" fill="hold" nodeType="afterGroup">
                            <p:stCondLst>
                              <p:cond delay="1000"/>
                            </p:stCondLst>
                            <p:childTnLst>
                              <p:par>
                                <p:cTn id="9" presetID="22" presetClass="entr" presetSubtype="1" fill="hold" grpId="0" nodeType="afterEffect">
                                  <p:stCondLst>
                                    <p:cond delay="500"/>
                                  </p:stCondLst>
                                  <p:childTnLst>
                                    <p:set>
                                      <p:cBhvr>
                                        <p:cTn id="10" dur="1" fill="hold">
                                          <p:stCondLst>
                                            <p:cond delay="0"/>
                                          </p:stCondLst>
                                        </p:cTn>
                                        <p:tgtEl>
                                          <p:spTgt spid="353283">
                                            <p:txEl>
                                              <p:pRg st="1" end="1"/>
                                            </p:txEl>
                                          </p:spTgt>
                                        </p:tgtEl>
                                        <p:attrNameLst>
                                          <p:attrName>style.visibility</p:attrName>
                                        </p:attrNameLst>
                                      </p:cBhvr>
                                      <p:to>
                                        <p:strVal val="visible"/>
                                      </p:to>
                                    </p:set>
                                    <p:animEffect transition="in" filter="wipe(up)">
                                      <p:cBhvr>
                                        <p:cTn id="11" dur="500"/>
                                        <p:tgtEl>
                                          <p:spTgt spid="353283">
                                            <p:txEl>
                                              <p:pRg st="1" end="1"/>
                                            </p:txEl>
                                          </p:spTgt>
                                        </p:tgtEl>
                                      </p:cBhvr>
                                    </p:animEffect>
                                  </p:childTnLst>
                                </p:cTn>
                              </p:par>
                            </p:childTnLst>
                          </p:cTn>
                        </p:par>
                        <p:par>
                          <p:cTn id="12" fill="hold" nodeType="afterGroup">
                            <p:stCondLst>
                              <p:cond delay="2000"/>
                            </p:stCondLst>
                            <p:childTnLst>
                              <p:par>
                                <p:cTn id="13" presetID="22" presetClass="entr" presetSubtype="1" fill="hold" grpId="0" nodeType="afterEffect">
                                  <p:stCondLst>
                                    <p:cond delay="500"/>
                                  </p:stCondLst>
                                  <p:childTnLst>
                                    <p:set>
                                      <p:cBhvr>
                                        <p:cTn id="14" dur="1" fill="hold">
                                          <p:stCondLst>
                                            <p:cond delay="0"/>
                                          </p:stCondLst>
                                        </p:cTn>
                                        <p:tgtEl>
                                          <p:spTgt spid="353283">
                                            <p:txEl>
                                              <p:pRg st="2" end="2"/>
                                            </p:txEl>
                                          </p:spTgt>
                                        </p:tgtEl>
                                        <p:attrNameLst>
                                          <p:attrName>style.visibility</p:attrName>
                                        </p:attrNameLst>
                                      </p:cBhvr>
                                      <p:to>
                                        <p:strVal val="visible"/>
                                      </p:to>
                                    </p:set>
                                    <p:animEffect transition="in" filter="wipe(up)">
                                      <p:cBhvr>
                                        <p:cTn id="15" dur="500"/>
                                        <p:tgtEl>
                                          <p:spTgt spid="353283">
                                            <p:txEl>
                                              <p:pRg st="2" end="2"/>
                                            </p:txEl>
                                          </p:spTgt>
                                        </p:tgtEl>
                                      </p:cBhvr>
                                    </p:animEffect>
                                  </p:childTnLst>
                                </p:cTn>
                              </p:par>
                            </p:childTnLst>
                          </p:cTn>
                        </p:par>
                        <p:par>
                          <p:cTn id="16" fill="hold" nodeType="afterGroup">
                            <p:stCondLst>
                              <p:cond delay="3000"/>
                            </p:stCondLst>
                            <p:childTnLst>
                              <p:par>
                                <p:cTn id="17" presetID="22" presetClass="entr" presetSubtype="1" fill="hold" grpId="0" nodeType="afterEffect">
                                  <p:stCondLst>
                                    <p:cond delay="500"/>
                                  </p:stCondLst>
                                  <p:childTnLst>
                                    <p:set>
                                      <p:cBhvr>
                                        <p:cTn id="18" dur="1" fill="hold">
                                          <p:stCondLst>
                                            <p:cond delay="0"/>
                                          </p:stCondLst>
                                        </p:cTn>
                                        <p:tgtEl>
                                          <p:spTgt spid="353283">
                                            <p:txEl>
                                              <p:pRg st="3" end="3"/>
                                            </p:txEl>
                                          </p:spTgt>
                                        </p:tgtEl>
                                        <p:attrNameLst>
                                          <p:attrName>style.visibility</p:attrName>
                                        </p:attrNameLst>
                                      </p:cBhvr>
                                      <p:to>
                                        <p:strVal val="visible"/>
                                      </p:to>
                                    </p:set>
                                    <p:animEffect transition="in" filter="wipe(up)">
                                      <p:cBhvr>
                                        <p:cTn id="19" dur="500"/>
                                        <p:tgtEl>
                                          <p:spTgt spid="353283">
                                            <p:txEl>
                                              <p:pRg st="3" end="3"/>
                                            </p:txEl>
                                          </p:spTgt>
                                        </p:tgtEl>
                                      </p:cBhvr>
                                    </p:animEffect>
                                  </p:childTnLst>
                                </p:cTn>
                              </p:par>
                            </p:childTnLst>
                          </p:cTn>
                        </p:par>
                        <p:par>
                          <p:cTn id="20" fill="hold" nodeType="afterGroup">
                            <p:stCondLst>
                              <p:cond delay="4000"/>
                            </p:stCondLst>
                            <p:childTnLst>
                              <p:par>
                                <p:cTn id="21" presetID="22" presetClass="entr" presetSubtype="1" fill="hold" grpId="0" nodeType="afterEffect">
                                  <p:stCondLst>
                                    <p:cond delay="500"/>
                                  </p:stCondLst>
                                  <p:childTnLst>
                                    <p:set>
                                      <p:cBhvr>
                                        <p:cTn id="22" dur="1" fill="hold">
                                          <p:stCondLst>
                                            <p:cond delay="0"/>
                                          </p:stCondLst>
                                        </p:cTn>
                                        <p:tgtEl>
                                          <p:spTgt spid="353283">
                                            <p:txEl>
                                              <p:pRg st="4" end="4"/>
                                            </p:txEl>
                                          </p:spTgt>
                                        </p:tgtEl>
                                        <p:attrNameLst>
                                          <p:attrName>style.visibility</p:attrName>
                                        </p:attrNameLst>
                                      </p:cBhvr>
                                      <p:to>
                                        <p:strVal val="visible"/>
                                      </p:to>
                                    </p:set>
                                    <p:animEffect transition="in" filter="wipe(up)">
                                      <p:cBhvr>
                                        <p:cTn id="23" dur="500"/>
                                        <p:tgtEl>
                                          <p:spTgt spid="3532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smtClean="0"/>
              <a:t>A Walk Through the Guidelines</a:t>
            </a:r>
          </a:p>
        </p:txBody>
      </p:sp>
      <p:sp>
        <p:nvSpPr>
          <p:cNvPr id="32771" name="Rectangle 3"/>
          <p:cNvSpPr>
            <a:spLocks noGrp="1" noChangeArrowheads="1"/>
          </p:cNvSpPr>
          <p:nvPr>
            <p:ph type="body" idx="1"/>
          </p:nvPr>
        </p:nvSpPr>
        <p:spPr>
          <a:xfrm>
            <a:off x="3124200" y="1044575"/>
            <a:ext cx="5791200" cy="1690688"/>
          </a:xfrm>
        </p:spPr>
        <p:txBody>
          <a:bodyPr/>
          <a:lstStyle/>
          <a:p>
            <a:r>
              <a:rPr lang="en-US" altLang="en-US" sz="2400" smtClean="0"/>
              <a:t>Completeness:</a:t>
            </a:r>
            <a:r>
              <a:rPr lang="en-US" altLang="en-US" sz="2400" b="0" smtClean="0"/>
              <a:t> </a:t>
            </a:r>
            <a:r>
              <a:rPr lang="en-US" altLang="en-US" sz="2400" b="0" smtClean="0">
                <a:solidFill>
                  <a:schemeClr val="accent1"/>
                </a:solidFill>
              </a:rPr>
              <a:t>information about selection criteria, omissions, generalization, etc.</a:t>
            </a:r>
            <a:endParaRPr lang="en-US" altLang="en-US" sz="2400" b="0" smtClean="0">
              <a:latin typeface="Swis721 Blk BT" pitchFamily="34" charset="0"/>
            </a:endParaRPr>
          </a:p>
        </p:txBody>
      </p:sp>
      <p:grpSp>
        <p:nvGrpSpPr>
          <p:cNvPr id="32772" name="Group 4"/>
          <p:cNvGrpSpPr>
            <a:grpSpLocks/>
          </p:cNvGrpSpPr>
          <p:nvPr/>
        </p:nvGrpSpPr>
        <p:grpSpPr bwMode="auto">
          <a:xfrm>
            <a:off x="1336675" y="1008063"/>
            <a:ext cx="1135063" cy="2351087"/>
            <a:chOff x="842" y="635"/>
            <a:chExt cx="715" cy="1481"/>
          </a:xfrm>
        </p:grpSpPr>
        <p:sp>
          <p:nvSpPr>
            <p:cNvPr id="32774" name="Rectangle 5"/>
            <p:cNvSpPr>
              <a:spLocks noChangeArrowheads="1"/>
            </p:cNvSpPr>
            <p:nvPr/>
          </p:nvSpPr>
          <p:spPr bwMode="auto">
            <a:xfrm>
              <a:off x="866" y="659"/>
              <a:ext cx="667" cy="1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775" name="Rectangle 6"/>
            <p:cNvSpPr>
              <a:spLocks noChangeArrowheads="1"/>
            </p:cNvSpPr>
            <p:nvPr/>
          </p:nvSpPr>
          <p:spPr bwMode="auto">
            <a:xfrm>
              <a:off x="1152" y="658"/>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b="1">
                  <a:solidFill>
                    <a:srgbClr val="FFFFFF"/>
                  </a:solidFill>
                  <a:latin typeface="Arial" charset="0"/>
                </a:rPr>
                <a:t>2</a:t>
              </a:r>
              <a:endParaRPr lang="en-US" altLang="en-US"/>
            </a:p>
          </p:txBody>
        </p:sp>
        <p:sp>
          <p:nvSpPr>
            <p:cNvPr id="32776" name="Rectangle 7"/>
            <p:cNvSpPr>
              <a:spLocks noChangeArrowheads="1"/>
            </p:cNvSpPr>
            <p:nvPr/>
          </p:nvSpPr>
          <p:spPr bwMode="auto">
            <a:xfrm>
              <a:off x="866" y="769"/>
              <a:ext cx="667" cy="1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777" name="Rectangle 8"/>
            <p:cNvSpPr>
              <a:spLocks noChangeArrowheads="1"/>
            </p:cNvSpPr>
            <p:nvPr/>
          </p:nvSpPr>
          <p:spPr bwMode="auto">
            <a:xfrm>
              <a:off x="1102" y="769"/>
              <a:ext cx="20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b="1">
                  <a:solidFill>
                    <a:srgbClr val="FFFFFF"/>
                  </a:solidFill>
                  <a:latin typeface="Arial" charset="0"/>
                </a:rPr>
                <a:t>Data</a:t>
              </a:r>
              <a:endParaRPr lang="en-US" altLang="en-US"/>
            </a:p>
          </p:txBody>
        </p:sp>
        <p:sp>
          <p:nvSpPr>
            <p:cNvPr id="32778" name="Rectangle 9"/>
            <p:cNvSpPr>
              <a:spLocks noChangeArrowheads="1"/>
            </p:cNvSpPr>
            <p:nvPr/>
          </p:nvSpPr>
          <p:spPr bwMode="auto">
            <a:xfrm>
              <a:off x="866" y="879"/>
              <a:ext cx="667" cy="1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779" name="Rectangle 10"/>
            <p:cNvSpPr>
              <a:spLocks noChangeArrowheads="1"/>
            </p:cNvSpPr>
            <p:nvPr/>
          </p:nvSpPr>
          <p:spPr bwMode="auto">
            <a:xfrm>
              <a:off x="1056" y="879"/>
              <a:ext cx="32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b="1">
                  <a:solidFill>
                    <a:srgbClr val="FFFFFF"/>
                  </a:solidFill>
                  <a:latin typeface="Arial" charset="0"/>
                </a:rPr>
                <a:t>Quality</a:t>
              </a:r>
              <a:endParaRPr lang="en-US" altLang="en-US"/>
            </a:p>
          </p:txBody>
        </p:sp>
        <p:sp>
          <p:nvSpPr>
            <p:cNvPr id="32780" name="Rectangle 11"/>
            <p:cNvSpPr>
              <a:spLocks noChangeArrowheads="1"/>
            </p:cNvSpPr>
            <p:nvPr/>
          </p:nvSpPr>
          <p:spPr bwMode="auto">
            <a:xfrm>
              <a:off x="866" y="990"/>
              <a:ext cx="667" cy="1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781" name="Rectangle 12"/>
            <p:cNvSpPr>
              <a:spLocks noChangeArrowheads="1"/>
            </p:cNvSpPr>
            <p:nvPr/>
          </p:nvSpPr>
          <p:spPr bwMode="auto">
            <a:xfrm>
              <a:off x="842" y="635"/>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782" name="Line 13"/>
            <p:cNvSpPr>
              <a:spLocks noChangeShapeType="1"/>
            </p:cNvSpPr>
            <p:nvPr/>
          </p:nvSpPr>
          <p:spPr bwMode="auto">
            <a:xfrm>
              <a:off x="842" y="635"/>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3" name="Line 14"/>
            <p:cNvSpPr>
              <a:spLocks noChangeShapeType="1"/>
            </p:cNvSpPr>
            <p:nvPr/>
          </p:nvSpPr>
          <p:spPr bwMode="auto">
            <a:xfrm>
              <a:off x="842" y="635"/>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4" name="Rectangle 15"/>
            <p:cNvSpPr>
              <a:spLocks noChangeArrowheads="1"/>
            </p:cNvSpPr>
            <p:nvPr/>
          </p:nvSpPr>
          <p:spPr bwMode="auto">
            <a:xfrm>
              <a:off x="842" y="635"/>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785" name="Line 16"/>
            <p:cNvSpPr>
              <a:spLocks noChangeShapeType="1"/>
            </p:cNvSpPr>
            <p:nvPr/>
          </p:nvSpPr>
          <p:spPr bwMode="auto">
            <a:xfrm>
              <a:off x="842" y="635"/>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6" name="Line 17"/>
            <p:cNvSpPr>
              <a:spLocks noChangeShapeType="1"/>
            </p:cNvSpPr>
            <p:nvPr/>
          </p:nvSpPr>
          <p:spPr bwMode="auto">
            <a:xfrm>
              <a:off x="842" y="635"/>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7" name="Rectangle 18"/>
            <p:cNvSpPr>
              <a:spLocks noChangeArrowheads="1"/>
            </p:cNvSpPr>
            <p:nvPr/>
          </p:nvSpPr>
          <p:spPr bwMode="auto">
            <a:xfrm>
              <a:off x="866" y="635"/>
              <a:ext cx="667"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788" name="Line 19"/>
            <p:cNvSpPr>
              <a:spLocks noChangeShapeType="1"/>
            </p:cNvSpPr>
            <p:nvPr/>
          </p:nvSpPr>
          <p:spPr bwMode="auto">
            <a:xfrm>
              <a:off x="866" y="635"/>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9" name="Rectangle 20"/>
            <p:cNvSpPr>
              <a:spLocks noChangeArrowheads="1"/>
            </p:cNvSpPr>
            <p:nvPr/>
          </p:nvSpPr>
          <p:spPr bwMode="auto">
            <a:xfrm>
              <a:off x="1533" y="635"/>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790" name="Line 21"/>
            <p:cNvSpPr>
              <a:spLocks noChangeShapeType="1"/>
            </p:cNvSpPr>
            <p:nvPr/>
          </p:nvSpPr>
          <p:spPr bwMode="auto">
            <a:xfrm>
              <a:off x="1533" y="635"/>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1" name="Line 22"/>
            <p:cNvSpPr>
              <a:spLocks noChangeShapeType="1"/>
            </p:cNvSpPr>
            <p:nvPr/>
          </p:nvSpPr>
          <p:spPr bwMode="auto">
            <a:xfrm>
              <a:off x="1533" y="635"/>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2" name="Rectangle 23"/>
            <p:cNvSpPr>
              <a:spLocks noChangeArrowheads="1"/>
            </p:cNvSpPr>
            <p:nvPr/>
          </p:nvSpPr>
          <p:spPr bwMode="auto">
            <a:xfrm>
              <a:off x="1533" y="635"/>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793" name="Line 24"/>
            <p:cNvSpPr>
              <a:spLocks noChangeShapeType="1"/>
            </p:cNvSpPr>
            <p:nvPr/>
          </p:nvSpPr>
          <p:spPr bwMode="auto">
            <a:xfrm>
              <a:off x="1533" y="635"/>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4" name="Line 25"/>
            <p:cNvSpPr>
              <a:spLocks noChangeShapeType="1"/>
            </p:cNvSpPr>
            <p:nvPr/>
          </p:nvSpPr>
          <p:spPr bwMode="auto">
            <a:xfrm>
              <a:off x="1533" y="635"/>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5" name="Rectangle 26"/>
            <p:cNvSpPr>
              <a:spLocks noChangeArrowheads="1"/>
            </p:cNvSpPr>
            <p:nvPr/>
          </p:nvSpPr>
          <p:spPr bwMode="auto">
            <a:xfrm>
              <a:off x="842" y="659"/>
              <a:ext cx="24" cy="4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796" name="Line 27"/>
            <p:cNvSpPr>
              <a:spLocks noChangeShapeType="1"/>
            </p:cNvSpPr>
            <p:nvPr/>
          </p:nvSpPr>
          <p:spPr bwMode="auto">
            <a:xfrm>
              <a:off x="842" y="659"/>
              <a:ext cx="1" cy="44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7" name="Rectangle 28"/>
            <p:cNvSpPr>
              <a:spLocks noChangeArrowheads="1"/>
            </p:cNvSpPr>
            <p:nvPr/>
          </p:nvSpPr>
          <p:spPr bwMode="auto">
            <a:xfrm>
              <a:off x="1533" y="659"/>
              <a:ext cx="24" cy="4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798" name="Line 29"/>
            <p:cNvSpPr>
              <a:spLocks noChangeShapeType="1"/>
            </p:cNvSpPr>
            <p:nvPr/>
          </p:nvSpPr>
          <p:spPr bwMode="auto">
            <a:xfrm>
              <a:off x="1533" y="659"/>
              <a:ext cx="1" cy="44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9" name="Rectangle 30"/>
            <p:cNvSpPr>
              <a:spLocks noChangeArrowheads="1"/>
            </p:cNvSpPr>
            <p:nvPr/>
          </p:nvSpPr>
          <p:spPr bwMode="auto">
            <a:xfrm>
              <a:off x="866" y="1124"/>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800" name="Rectangle 31"/>
            <p:cNvSpPr>
              <a:spLocks noChangeArrowheads="1"/>
            </p:cNvSpPr>
            <p:nvPr/>
          </p:nvSpPr>
          <p:spPr bwMode="auto">
            <a:xfrm>
              <a:off x="927" y="1126"/>
              <a:ext cx="52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Attribute Accuracy</a:t>
              </a:r>
              <a:endParaRPr lang="en-US" altLang="en-US"/>
            </a:p>
          </p:txBody>
        </p:sp>
        <p:sp>
          <p:nvSpPr>
            <p:cNvPr id="32801" name="Rectangle 32"/>
            <p:cNvSpPr>
              <a:spLocks noChangeArrowheads="1"/>
            </p:cNvSpPr>
            <p:nvPr/>
          </p:nvSpPr>
          <p:spPr bwMode="auto">
            <a:xfrm>
              <a:off x="866" y="1198"/>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802" name="Rectangle 33"/>
            <p:cNvSpPr>
              <a:spLocks noChangeArrowheads="1"/>
            </p:cNvSpPr>
            <p:nvPr/>
          </p:nvSpPr>
          <p:spPr bwMode="auto">
            <a:xfrm>
              <a:off x="842" y="1100"/>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803" name="Line 34"/>
            <p:cNvSpPr>
              <a:spLocks noChangeShapeType="1"/>
            </p:cNvSpPr>
            <p:nvPr/>
          </p:nvSpPr>
          <p:spPr bwMode="auto">
            <a:xfrm>
              <a:off x="842" y="1100"/>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4" name="Line 35"/>
            <p:cNvSpPr>
              <a:spLocks noChangeShapeType="1"/>
            </p:cNvSpPr>
            <p:nvPr/>
          </p:nvSpPr>
          <p:spPr bwMode="auto">
            <a:xfrm>
              <a:off x="842" y="1100"/>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5" name="Rectangle 36"/>
            <p:cNvSpPr>
              <a:spLocks noChangeArrowheads="1"/>
            </p:cNvSpPr>
            <p:nvPr/>
          </p:nvSpPr>
          <p:spPr bwMode="auto">
            <a:xfrm>
              <a:off x="866" y="1100"/>
              <a:ext cx="667"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806" name="Line 37"/>
            <p:cNvSpPr>
              <a:spLocks noChangeShapeType="1"/>
            </p:cNvSpPr>
            <p:nvPr/>
          </p:nvSpPr>
          <p:spPr bwMode="auto">
            <a:xfrm>
              <a:off x="866" y="1100"/>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7" name="Rectangle 38"/>
            <p:cNvSpPr>
              <a:spLocks noChangeArrowheads="1"/>
            </p:cNvSpPr>
            <p:nvPr/>
          </p:nvSpPr>
          <p:spPr bwMode="auto">
            <a:xfrm>
              <a:off x="1533" y="1100"/>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808" name="Line 39"/>
            <p:cNvSpPr>
              <a:spLocks noChangeShapeType="1"/>
            </p:cNvSpPr>
            <p:nvPr/>
          </p:nvSpPr>
          <p:spPr bwMode="auto">
            <a:xfrm>
              <a:off x="1533" y="1100"/>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9" name="Line 40"/>
            <p:cNvSpPr>
              <a:spLocks noChangeShapeType="1"/>
            </p:cNvSpPr>
            <p:nvPr/>
          </p:nvSpPr>
          <p:spPr bwMode="auto">
            <a:xfrm>
              <a:off x="1533" y="1100"/>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0" name="Rectangle 41"/>
            <p:cNvSpPr>
              <a:spLocks noChangeArrowheads="1"/>
            </p:cNvSpPr>
            <p:nvPr/>
          </p:nvSpPr>
          <p:spPr bwMode="auto">
            <a:xfrm>
              <a:off x="842" y="1124"/>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811" name="Line 42"/>
            <p:cNvSpPr>
              <a:spLocks noChangeShapeType="1"/>
            </p:cNvSpPr>
            <p:nvPr/>
          </p:nvSpPr>
          <p:spPr bwMode="auto">
            <a:xfrm>
              <a:off x="842" y="1124"/>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2" name="Rectangle 43"/>
            <p:cNvSpPr>
              <a:spLocks noChangeArrowheads="1"/>
            </p:cNvSpPr>
            <p:nvPr/>
          </p:nvSpPr>
          <p:spPr bwMode="auto">
            <a:xfrm>
              <a:off x="1533" y="1124"/>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813" name="Line 44"/>
            <p:cNvSpPr>
              <a:spLocks noChangeShapeType="1"/>
            </p:cNvSpPr>
            <p:nvPr/>
          </p:nvSpPr>
          <p:spPr bwMode="auto">
            <a:xfrm>
              <a:off x="1533" y="1124"/>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4" name="Rectangle 45"/>
            <p:cNvSpPr>
              <a:spLocks noChangeArrowheads="1"/>
            </p:cNvSpPr>
            <p:nvPr/>
          </p:nvSpPr>
          <p:spPr bwMode="auto">
            <a:xfrm>
              <a:off x="866" y="1278"/>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815" name="Rectangle 46"/>
            <p:cNvSpPr>
              <a:spLocks noChangeArrowheads="1"/>
            </p:cNvSpPr>
            <p:nvPr/>
          </p:nvSpPr>
          <p:spPr bwMode="auto">
            <a:xfrm>
              <a:off x="926" y="1279"/>
              <a:ext cx="57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Logical Consistency</a:t>
              </a:r>
              <a:endParaRPr lang="en-US" altLang="en-US"/>
            </a:p>
          </p:txBody>
        </p:sp>
        <p:sp>
          <p:nvSpPr>
            <p:cNvPr id="32816" name="Rectangle 47"/>
            <p:cNvSpPr>
              <a:spLocks noChangeArrowheads="1"/>
            </p:cNvSpPr>
            <p:nvPr/>
          </p:nvSpPr>
          <p:spPr bwMode="auto">
            <a:xfrm>
              <a:off x="866" y="1351"/>
              <a:ext cx="667" cy="75"/>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817" name="Rectangle 48"/>
            <p:cNvSpPr>
              <a:spLocks noChangeArrowheads="1"/>
            </p:cNvSpPr>
            <p:nvPr/>
          </p:nvSpPr>
          <p:spPr bwMode="auto">
            <a:xfrm>
              <a:off x="842" y="1278"/>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818" name="Line 49"/>
            <p:cNvSpPr>
              <a:spLocks noChangeShapeType="1"/>
            </p:cNvSpPr>
            <p:nvPr/>
          </p:nvSpPr>
          <p:spPr bwMode="auto">
            <a:xfrm>
              <a:off x="842" y="1278"/>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9" name="Rectangle 50"/>
            <p:cNvSpPr>
              <a:spLocks noChangeArrowheads="1"/>
            </p:cNvSpPr>
            <p:nvPr/>
          </p:nvSpPr>
          <p:spPr bwMode="auto">
            <a:xfrm>
              <a:off x="1533" y="1278"/>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820" name="Line 51"/>
            <p:cNvSpPr>
              <a:spLocks noChangeShapeType="1"/>
            </p:cNvSpPr>
            <p:nvPr/>
          </p:nvSpPr>
          <p:spPr bwMode="auto">
            <a:xfrm>
              <a:off x="1533" y="1278"/>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21" name="Rectangle 52"/>
            <p:cNvSpPr>
              <a:spLocks noChangeArrowheads="1"/>
            </p:cNvSpPr>
            <p:nvPr/>
          </p:nvSpPr>
          <p:spPr bwMode="auto">
            <a:xfrm>
              <a:off x="866" y="1449"/>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822" name="Rectangle 53"/>
            <p:cNvSpPr>
              <a:spLocks noChangeArrowheads="1"/>
            </p:cNvSpPr>
            <p:nvPr/>
          </p:nvSpPr>
          <p:spPr bwMode="auto">
            <a:xfrm>
              <a:off x="927" y="1451"/>
              <a:ext cx="41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Completeness</a:t>
              </a:r>
              <a:endParaRPr lang="en-US" altLang="en-US"/>
            </a:p>
          </p:txBody>
        </p:sp>
        <p:sp>
          <p:nvSpPr>
            <p:cNvPr id="32823" name="Rectangle 54"/>
            <p:cNvSpPr>
              <a:spLocks noChangeArrowheads="1"/>
            </p:cNvSpPr>
            <p:nvPr/>
          </p:nvSpPr>
          <p:spPr bwMode="auto">
            <a:xfrm>
              <a:off x="866" y="1523"/>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824" name="Rectangle 55"/>
            <p:cNvSpPr>
              <a:spLocks noChangeArrowheads="1"/>
            </p:cNvSpPr>
            <p:nvPr/>
          </p:nvSpPr>
          <p:spPr bwMode="auto">
            <a:xfrm>
              <a:off x="842" y="1425"/>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825" name="Line 56"/>
            <p:cNvSpPr>
              <a:spLocks noChangeShapeType="1"/>
            </p:cNvSpPr>
            <p:nvPr/>
          </p:nvSpPr>
          <p:spPr bwMode="auto">
            <a:xfrm>
              <a:off x="842" y="142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26" name="Line 57"/>
            <p:cNvSpPr>
              <a:spLocks noChangeShapeType="1"/>
            </p:cNvSpPr>
            <p:nvPr/>
          </p:nvSpPr>
          <p:spPr bwMode="auto">
            <a:xfrm>
              <a:off x="842" y="1425"/>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27" name="Rectangle 58"/>
            <p:cNvSpPr>
              <a:spLocks noChangeArrowheads="1"/>
            </p:cNvSpPr>
            <p:nvPr/>
          </p:nvSpPr>
          <p:spPr bwMode="auto">
            <a:xfrm>
              <a:off x="866" y="1431"/>
              <a:ext cx="667" cy="1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828" name="Rectangle 59"/>
            <p:cNvSpPr>
              <a:spLocks noChangeArrowheads="1"/>
            </p:cNvSpPr>
            <p:nvPr/>
          </p:nvSpPr>
          <p:spPr bwMode="auto">
            <a:xfrm>
              <a:off x="1533" y="1425"/>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829" name="Line 60"/>
            <p:cNvSpPr>
              <a:spLocks noChangeShapeType="1"/>
            </p:cNvSpPr>
            <p:nvPr/>
          </p:nvSpPr>
          <p:spPr bwMode="auto">
            <a:xfrm>
              <a:off x="1533" y="142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30" name="Line 61"/>
            <p:cNvSpPr>
              <a:spLocks noChangeShapeType="1"/>
            </p:cNvSpPr>
            <p:nvPr/>
          </p:nvSpPr>
          <p:spPr bwMode="auto">
            <a:xfrm>
              <a:off x="1533" y="1425"/>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31" name="Rectangle 62"/>
            <p:cNvSpPr>
              <a:spLocks noChangeArrowheads="1"/>
            </p:cNvSpPr>
            <p:nvPr/>
          </p:nvSpPr>
          <p:spPr bwMode="auto">
            <a:xfrm>
              <a:off x="842" y="1449"/>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832" name="Line 63"/>
            <p:cNvSpPr>
              <a:spLocks noChangeShapeType="1"/>
            </p:cNvSpPr>
            <p:nvPr/>
          </p:nvSpPr>
          <p:spPr bwMode="auto">
            <a:xfrm>
              <a:off x="842" y="1449"/>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33" name="Rectangle 64"/>
            <p:cNvSpPr>
              <a:spLocks noChangeArrowheads="1"/>
            </p:cNvSpPr>
            <p:nvPr/>
          </p:nvSpPr>
          <p:spPr bwMode="auto">
            <a:xfrm>
              <a:off x="1533" y="1449"/>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834" name="Line 65"/>
            <p:cNvSpPr>
              <a:spLocks noChangeShapeType="1"/>
            </p:cNvSpPr>
            <p:nvPr/>
          </p:nvSpPr>
          <p:spPr bwMode="auto">
            <a:xfrm>
              <a:off x="1533" y="1449"/>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35" name="Rectangle 66"/>
            <p:cNvSpPr>
              <a:spLocks noChangeArrowheads="1"/>
            </p:cNvSpPr>
            <p:nvPr/>
          </p:nvSpPr>
          <p:spPr bwMode="auto">
            <a:xfrm>
              <a:off x="866" y="1620"/>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836" name="Rectangle 67"/>
            <p:cNvSpPr>
              <a:spLocks noChangeArrowheads="1"/>
            </p:cNvSpPr>
            <p:nvPr/>
          </p:nvSpPr>
          <p:spPr bwMode="auto">
            <a:xfrm>
              <a:off x="928" y="1622"/>
              <a:ext cx="56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Positional Accuracy</a:t>
              </a:r>
              <a:endParaRPr lang="en-US" altLang="en-US"/>
            </a:p>
          </p:txBody>
        </p:sp>
        <p:sp>
          <p:nvSpPr>
            <p:cNvPr id="32837" name="Rectangle 68"/>
            <p:cNvSpPr>
              <a:spLocks noChangeArrowheads="1"/>
            </p:cNvSpPr>
            <p:nvPr/>
          </p:nvSpPr>
          <p:spPr bwMode="auto">
            <a:xfrm>
              <a:off x="866" y="1694"/>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838" name="Rectangle 69"/>
            <p:cNvSpPr>
              <a:spLocks noChangeArrowheads="1"/>
            </p:cNvSpPr>
            <p:nvPr/>
          </p:nvSpPr>
          <p:spPr bwMode="auto">
            <a:xfrm>
              <a:off x="842" y="1596"/>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839" name="Line 70"/>
            <p:cNvSpPr>
              <a:spLocks noChangeShapeType="1"/>
            </p:cNvSpPr>
            <p:nvPr/>
          </p:nvSpPr>
          <p:spPr bwMode="auto">
            <a:xfrm>
              <a:off x="842" y="1596"/>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40" name="Line 71"/>
            <p:cNvSpPr>
              <a:spLocks noChangeShapeType="1"/>
            </p:cNvSpPr>
            <p:nvPr/>
          </p:nvSpPr>
          <p:spPr bwMode="auto">
            <a:xfrm>
              <a:off x="842" y="1596"/>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41" name="Rectangle 72"/>
            <p:cNvSpPr>
              <a:spLocks noChangeArrowheads="1"/>
            </p:cNvSpPr>
            <p:nvPr/>
          </p:nvSpPr>
          <p:spPr bwMode="auto">
            <a:xfrm>
              <a:off x="866" y="1602"/>
              <a:ext cx="667" cy="1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842" name="Rectangle 73"/>
            <p:cNvSpPr>
              <a:spLocks noChangeArrowheads="1"/>
            </p:cNvSpPr>
            <p:nvPr/>
          </p:nvSpPr>
          <p:spPr bwMode="auto">
            <a:xfrm>
              <a:off x="1533" y="1596"/>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843" name="Line 74"/>
            <p:cNvSpPr>
              <a:spLocks noChangeShapeType="1"/>
            </p:cNvSpPr>
            <p:nvPr/>
          </p:nvSpPr>
          <p:spPr bwMode="auto">
            <a:xfrm>
              <a:off x="1533" y="1596"/>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44" name="Line 75"/>
            <p:cNvSpPr>
              <a:spLocks noChangeShapeType="1"/>
            </p:cNvSpPr>
            <p:nvPr/>
          </p:nvSpPr>
          <p:spPr bwMode="auto">
            <a:xfrm>
              <a:off x="1533" y="1596"/>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45" name="Rectangle 76"/>
            <p:cNvSpPr>
              <a:spLocks noChangeArrowheads="1"/>
            </p:cNvSpPr>
            <p:nvPr/>
          </p:nvSpPr>
          <p:spPr bwMode="auto">
            <a:xfrm>
              <a:off x="842" y="1620"/>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846" name="Line 77"/>
            <p:cNvSpPr>
              <a:spLocks noChangeShapeType="1"/>
            </p:cNvSpPr>
            <p:nvPr/>
          </p:nvSpPr>
          <p:spPr bwMode="auto">
            <a:xfrm>
              <a:off x="842" y="1620"/>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47" name="Rectangle 78"/>
            <p:cNvSpPr>
              <a:spLocks noChangeArrowheads="1"/>
            </p:cNvSpPr>
            <p:nvPr/>
          </p:nvSpPr>
          <p:spPr bwMode="auto">
            <a:xfrm>
              <a:off x="1533" y="1620"/>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848" name="Line 79"/>
            <p:cNvSpPr>
              <a:spLocks noChangeShapeType="1"/>
            </p:cNvSpPr>
            <p:nvPr/>
          </p:nvSpPr>
          <p:spPr bwMode="auto">
            <a:xfrm>
              <a:off x="1533" y="1620"/>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49" name="Rectangle 80"/>
            <p:cNvSpPr>
              <a:spLocks noChangeArrowheads="1"/>
            </p:cNvSpPr>
            <p:nvPr/>
          </p:nvSpPr>
          <p:spPr bwMode="auto">
            <a:xfrm>
              <a:off x="866" y="1792"/>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850" name="Rectangle 81"/>
            <p:cNvSpPr>
              <a:spLocks noChangeArrowheads="1"/>
            </p:cNvSpPr>
            <p:nvPr/>
          </p:nvSpPr>
          <p:spPr bwMode="auto">
            <a:xfrm>
              <a:off x="923" y="1793"/>
              <a:ext cx="23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Lineage</a:t>
              </a:r>
              <a:endParaRPr lang="en-US" altLang="en-US"/>
            </a:p>
          </p:txBody>
        </p:sp>
        <p:sp>
          <p:nvSpPr>
            <p:cNvPr id="32851" name="Rectangle 82"/>
            <p:cNvSpPr>
              <a:spLocks noChangeArrowheads="1"/>
            </p:cNvSpPr>
            <p:nvPr/>
          </p:nvSpPr>
          <p:spPr bwMode="auto">
            <a:xfrm>
              <a:off x="866" y="1865"/>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852" name="Rectangle 83"/>
            <p:cNvSpPr>
              <a:spLocks noChangeArrowheads="1"/>
            </p:cNvSpPr>
            <p:nvPr/>
          </p:nvSpPr>
          <p:spPr bwMode="auto">
            <a:xfrm>
              <a:off x="842" y="1768"/>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853" name="Line 84"/>
            <p:cNvSpPr>
              <a:spLocks noChangeShapeType="1"/>
            </p:cNvSpPr>
            <p:nvPr/>
          </p:nvSpPr>
          <p:spPr bwMode="auto">
            <a:xfrm>
              <a:off x="842" y="1768"/>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54" name="Line 85"/>
            <p:cNvSpPr>
              <a:spLocks noChangeShapeType="1"/>
            </p:cNvSpPr>
            <p:nvPr/>
          </p:nvSpPr>
          <p:spPr bwMode="auto">
            <a:xfrm>
              <a:off x="842" y="1768"/>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55" name="Rectangle 86"/>
            <p:cNvSpPr>
              <a:spLocks noChangeArrowheads="1"/>
            </p:cNvSpPr>
            <p:nvPr/>
          </p:nvSpPr>
          <p:spPr bwMode="auto">
            <a:xfrm>
              <a:off x="866" y="1773"/>
              <a:ext cx="667" cy="19"/>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856" name="Rectangle 87"/>
            <p:cNvSpPr>
              <a:spLocks noChangeArrowheads="1"/>
            </p:cNvSpPr>
            <p:nvPr/>
          </p:nvSpPr>
          <p:spPr bwMode="auto">
            <a:xfrm>
              <a:off x="1533" y="1768"/>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857" name="Line 88"/>
            <p:cNvSpPr>
              <a:spLocks noChangeShapeType="1"/>
            </p:cNvSpPr>
            <p:nvPr/>
          </p:nvSpPr>
          <p:spPr bwMode="auto">
            <a:xfrm>
              <a:off x="1533" y="1768"/>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58" name="Line 89"/>
            <p:cNvSpPr>
              <a:spLocks noChangeShapeType="1"/>
            </p:cNvSpPr>
            <p:nvPr/>
          </p:nvSpPr>
          <p:spPr bwMode="auto">
            <a:xfrm>
              <a:off x="1533" y="1768"/>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59" name="Rectangle 90"/>
            <p:cNvSpPr>
              <a:spLocks noChangeArrowheads="1"/>
            </p:cNvSpPr>
            <p:nvPr/>
          </p:nvSpPr>
          <p:spPr bwMode="auto">
            <a:xfrm>
              <a:off x="842" y="1792"/>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860" name="Line 91"/>
            <p:cNvSpPr>
              <a:spLocks noChangeShapeType="1"/>
            </p:cNvSpPr>
            <p:nvPr/>
          </p:nvSpPr>
          <p:spPr bwMode="auto">
            <a:xfrm>
              <a:off x="842" y="1792"/>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61" name="Rectangle 92"/>
            <p:cNvSpPr>
              <a:spLocks noChangeArrowheads="1"/>
            </p:cNvSpPr>
            <p:nvPr/>
          </p:nvSpPr>
          <p:spPr bwMode="auto">
            <a:xfrm>
              <a:off x="1533" y="1792"/>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862" name="Line 93"/>
            <p:cNvSpPr>
              <a:spLocks noChangeShapeType="1"/>
            </p:cNvSpPr>
            <p:nvPr/>
          </p:nvSpPr>
          <p:spPr bwMode="auto">
            <a:xfrm>
              <a:off x="1533" y="1792"/>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63" name="Rectangle 94"/>
            <p:cNvSpPr>
              <a:spLocks noChangeArrowheads="1"/>
            </p:cNvSpPr>
            <p:nvPr/>
          </p:nvSpPr>
          <p:spPr bwMode="auto">
            <a:xfrm>
              <a:off x="866" y="1944"/>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864" name="Rectangle 95"/>
            <p:cNvSpPr>
              <a:spLocks noChangeArrowheads="1"/>
            </p:cNvSpPr>
            <p:nvPr/>
          </p:nvSpPr>
          <p:spPr bwMode="auto">
            <a:xfrm>
              <a:off x="926" y="1946"/>
              <a:ext cx="38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Source Scale</a:t>
              </a:r>
              <a:endParaRPr lang="en-US" altLang="en-US"/>
            </a:p>
          </p:txBody>
        </p:sp>
        <p:sp>
          <p:nvSpPr>
            <p:cNvPr id="32865" name="Rectangle 96"/>
            <p:cNvSpPr>
              <a:spLocks noChangeArrowheads="1"/>
            </p:cNvSpPr>
            <p:nvPr/>
          </p:nvSpPr>
          <p:spPr bwMode="auto">
            <a:xfrm>
              <a:off x="866" y="2018"/>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866" name="Line 97"/>
            <p:cNvSpPr>
              <a:spLocks noChangeShapeType="1"/>
            </p:cNvSpPr>
            <p:nvPr/>
          </p:nvSpPr>
          <p:spPr bwMode="auto">
            <a:xfrm>
              <a:off x="842" y="1939"/>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67" name="Line 98"/>
            <p:cNvSpPr>
              <a:spLocks noChangeShapeType="1"/>
            </p:cNvSpPr>
            <p:nvPr/>
          </p:nvSpPr>
          <p:spPr bwMode="auto">
            <a:xfrm>
              <a:off x="1533" y="1939"/>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68" name="Rectangle 99"/>
            <p:cNvSpPr>
              <a:spLocks noChangeArrowheads="1"/>
            </p:cNvSpPr>
            <p:nvPr/>
          </p:nvSpPr>
          <p:spPr bwMode="auto">
            <a:xfrm>
              <a:off x="842" y="1944"/>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869" name="Line 100"/>
            <p:cNvSpPr>
              <a:spLocks noChangeShapeType="1"/>
            </p:cNvSpPr>
            <p:nvPr/>
          </p:nvSpPr>
          <p:spPr bwMode="auto">
            <a:xfrm>
              <a:off x="842" y="1944"/>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70" name="Rectangle 101"/>
            <p:cNvSpPr>
              <a:spLocks noChangeArrowheads="1"/>
            </p:cNvSpPr>
            <p:nvPr/>
          </p:nvSpPr>
          <p:spPr bwMode="auto">
            <a:xfrm>
              <a:off x="1533" y="1944"/>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871" name="Line 102"/>
            <p:cNvSpPr>
              <a:spLocks noChangeShapeType="1"/>
            </p:cNvSpPr>
            <p:nvPr/>
          </p:nvSpPr>
          <p:spPr bwMode="auto">
            <a:xfrm>
              <a:off x="1533" y="1944"/>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72" name="Rectangle 103"/>
            <p:cNvSpPr>
              <a:spLocks noChangeArrowheads="1"/>
            </p:cNvSpPr>
            <p:nvPr/>
          </p:nvSpPr>
          <p:spPr bwMode="auto">
            <a:xfrm>
              <a:off x="842" y="2092"/>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873" name="Line 104"/>
            <p:cNvSpPr>
              <a:spLocks noChangeShapeType="1"/>
            </p:cNvSpPr>
            <p:nvPr/>
          </p:nvSpPr>
          <p:spPr bwMode="auto">
            <a:xfrm>
              <a:off x="842" y="20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74" name="Line 105"/>
            <p:cNvSpPr>
              <a:spLocks noChangeShapeType="1"/>
            </p:cNvSpPr>
            <p:nvPr/>
          </p:nvSpPr>
          <p:spPr bwMode="auto">
            <a:xfrm>
              <a:off x="842" y="2092"/>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75" name="Rectangle 106"/>
            <p:cNvSpPr>
              <a:spLocks noChangeArrowheads="1"/>
            </p:cNvSpPr>
            <p:nvPr/>
          </p:nvSpPr>
          <p:spPr bwMode="auto">
            <a:xfrm>
              <a:off x="842" y="2092"/>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876" name="Line 107"/>
            <p:cNvSpPr>
              <a:spLocks noChangeShapeType="1"/>
            </p:cNvSpPr>
            <p:nvPr/>
          </p:nvSpPr>
          <p:spPr bwMode="auto">
            <a:xfrm>
              <a:off x="842" y="20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77" name="Line 108"/>
            <p:cNvSpPr>
              <a:spLocks noChangeShapeType="1"/>
            </p:cNvSpPr>
            <p:nvPr/>
          </p:nvSpPr>
          <p:spPr bwMode="auto">
            <a:xfrm>
              <a:off x="842" y="2092"/>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78" name="Rectangle 109"/>
            <p:cNvSpPr>
              <a:spLocks noChangeArrowheads="1"/>
            </p:cNvSpPr>
            <p:nvPr/>
          </p:nvSpPr>
          <p:spPr bwMode="auto">
            <a:xfrm>
              <a:off x="866" y="2092"/>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879" name="Line 110"/>
            <p:cNvSpPr>
              <a:spLocks noChangeShapeType="1"/>
            </p:cNvSpPr>
            <p:nvPr/>
          </p:nvSpPr>
          <p:spPr bwMode="auto">
            <a:xfrm>
              <a:off x="866" y="20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80" name="Line 111"/>
            <p:cNvSpPr>
              <a:spLocks noChangeShapeType="1"/>
            </p:cNvSpPr>
            <p:nvPr/>
          </p:nvSpPr>
          <p:spPr bwMode="auto">
            <a:xfrm>
              <a:off x="866" y="2092"/>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81" name="Rectangle 112"/>
            <p:cNvSpPr>
              <a:spLocks noChangeArrowheads="1"/>
            </p:cNvSpPr>
            <p:nvPr/>
          </p:nvSpPr>
          <p:spPr bwMode="auto">
            <a:xfrm>
              <a:off x="890" y="2092"/>
              <a:ext cx="643"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882" name="Line 113"/>
            <p:cNvSpPr>
              <a:spLocks noChangeShapeType="1"/>
            </p:cNvSpPr>
            <p:nvPr/>
          </p:nvSpPr>
          <p:spPr bwMode="auto">
            <a:xfrm>
              <a:off x="890" y="2092"/>
              <a:ext cx="643"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83" name="Rectangle 114"/>
            <p:cNvSpPr>
              <a:spLocks noChangeArrowheads="1"/>
            </p:cNvSpPr>
            <p:nvPr/>
          </p:nvSpPr>
          <p:spPr bwMode="auto">
            <a:xfrm>
              <a:off x="1533" y="2092"/>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884" name="Line 115"/>
            <p:cNvSpPr>
              <a:spLocks noChangeShapeType="1"/>
            </p:cNvSpPr>
            <p:nvPr/>
          </p:nvSpPr>
          <p:spPr bwMode="auto">
            <a:xfrm>
              <a:off x="1533" y="20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85" name="Line 116"/>
            <p:cNvSpPr>
              <a:spLocks noChangeShapeType="1"/>
            </p:cNvSpPr>
            <p:nvPr/>
          </p:nvSpPr>
          <p:spPr bwMode="auto">
            <a:xfrm>
              <a:off x="1533" y="2092"/>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86" name="Rectangle 117"/>
            <p:cNvSpPr>
              <a:spLocks noChangeArrowheads="1"/>
            </p:cNvSpPr>
            <p:nvPr/>
          </p:nvSpPr>
          <p:spPr bwMode="auto">
            <a:xfrm>
              <a:off x="1533" y="2092"/>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887" name="Line 118"/>
            <p:cNvSpPr>
              <a:spLocks noChangeShapeType="1"/>
            </p:cNvSpPr>
            <p:nvPr/>
          </p:nvSpPr>
          <p:spPr bwMode="auto">
            <a:xfrm>
              <a:off x="1533" y="20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88" name="Line 119"/>
            <p:cNvSpPr>
              <a:spLocks noChangeShapeType="1"/>
            </p:cNvSpPr>
            <p:nvPr/>
          </p:nvSpPr>
          <p:spPr bwMode="auto">
            <a:xfrm>
              <a:off x="1533" y="2092"/>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89" name="Rectangle 120"/>
            <p:cNvSpPr>
              <a:spLocks noChangeArrowheads="1"/>
            </p:cNvSpPr>
            <p:nvPr/>
          </p:nvSpPr>
          <p:spPr bwMode="auto">
            <a:xfrm>
              <a:off x="1533" y="1888"/>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890" name="Rectangle 121"/>
            <p:cNvSpPr>
              <a:spLocks noChangeArrowheads="1"/>
            </p:cNvSpPr>
            <p:nvPr/>
          </p:nvSpPr>
          <p:spPr bwMode="auto">
            <a:xfrm>
              <a:off x="842" y="1888"/>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891" name="Rectangle 122"/>
            <p:cNvSpPr>
              <a:spLocks noChangeArrowheads="1"/>
            </p:cNvSpPr>
            <p:nvPr/>
          </p:nvSpPr>
          <p:spPr bwMode="auto">
            <a:xfrm>
              <a:off x="1533" y="1723"/>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892" name="Rectangle 123"/>
            <p:cNvSpPr>
              <a:spLocks noChangeArrowheads="1"/>
            </p:cNvSpPr>
            <p:nvPr/>
          </p:nvSpPr>
          <p:spPr bwMode="auto">
            <a:xfrm>
              <a:off x="842" y="1723"/>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893" name="Rectangle 124"/>
            <p:cNvSpPr>
              <a:spLocks noChangeArrowheads="1"/>
            </p:cNvSpPr>
            <p:nvPr/>
          </p:nvSpPr>
          <p:spPr bwMode="auto">
            <a:xfrm>
              <a:off x="842" y="1248"/>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2894" name="Rectangle 125"/>
            <p:cNvSpPr>
              <a:spLocks noChangeArrowheads="1"/>
            </p:cNvSpPr>
            <p:nvPr/>
          </p:nvSpPr>
          <p:spPr bwMode="auto">
            <a:xfrm>
              <a:off x="1533" y="1220"/>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grpSp>
      <p:sp>
        <p:nvSpPr>
          <p:cNvPr id="474238" name="Text Box 126"/>
          <p:cNvSpPr txBox="1">
            <a:spLocks noChangeArrowheads="1"/>
          </p:cNvSpPr>
          <p:nvPr/>
        </p:nvSpPr>
        <p:spPr bwMode="auto">
          <a:xfrm>
            <a:off x="1473200" y="3810000"/>
            <a:ext cx="7170738" cy="2209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l">
              <a:buFont typeface="Wingdings" pitchFamily="2" charset="2"/>
              <a:buNone/>
            </a:pPr>
            <a:r>
              <a:rPr lang="en-US" altLang="en-US" sz="2200" b="1">
                <a:solidFill>
                  <a:schemeClr val="bg1"/>
                </a:solidFill>
              </a:rPr>
              <a:t>EXAMPLE:   </a:t>
            </a:r>
            <a:r>
              <a:rPr lang="en-US" altLang="en-US" sz="2400" b="1">
                <a:solidFill>
                  <a:schemeClr val="bg1"/>
                </a:solidFill>
              </a:rPr>
              <a:t>Categorical Exclusion</a:t>
            </a:r>
          </a:p>
          <a:p>
            <a:pPr algn="l">
              <a:buFont typeface="Wingdings" pitchFamily="2" charset="2"/>
              <a:buNone/>
            </a:pPr>
            <a:endParaRPr lang="en-US" altLang="en-US" sz="2400" b="1">
              <a:solidFill>
                <a:schemeClr val="bg1"/>
              </a:solidFill>
            </a:endParaRPr>
          </a:p>
          <a:p>
            <a:pPr>
              <a:buFont typeface="Wingdings" pitchFamily="2" charset="2"/>
              <a:buNone/>
            </a:pPr>
            <a:r>
              <a:rPr lang="en-US" altLang="en-US" sz="2400" b="1" i="1">
                <a:solidFill>
                  <a:schemeClr val="bg1"/>
                </a:solidFill>
              </a:rPr>
              <a:t>“Municipalities with population </a:t>
            </a:r>
          </a:p>
          <a:p>
            <a:pPr>
              <a:buFont typeface="Wingdings" pitchFamily="2" charset="2"/>
              <a:buNone/>
            </a:pPr>
            <a:r>
              <a:rPr lang="en-US" altLang="en-US" sz="2400" b="1" i="1">
                <a:solidFill>
                  <a:schemeClr val="bg1"/>
                </a:solidFill>
              </a:rPr>
              <a:t>under 1000 not included.”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74238"/>
                                        </p:tgtEl>
                                        <p:attrNameLst>
                                          <p:attrName>style.visibility</p:attrName>
                                        </p:attrNameLst>
                                      </p:cBhvr>
                                      <p:to>
                                        <p:strVal val="visible"/>
                                      </p:to>
                                    </p:set>
                                    <p:animEffect transition="in" filter="dissolve">
                                      <p:cBhvr>
                                        <p:cTn id="7" dur="500"/>
                                        <p:tgtEl>
                                          <p:spTgt spid="474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238"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mtClean="0"/>
              <a:t>A Walk Through the Guidelines</a:t>
            </a:r>
          </a:p>
        </p:txBody>
      </p:sp>
      <p:sp>
        <p:nvSpPr>
          <p:cNvPr id="442371" name="Rectangle 3"/>
          <p:cNvSpPr>
            <a:spLocks noGrp="1" noChangeArrowheads="1"/>
          </p:cNvSpPr>
          <p:nvPr>
            <p:ph type="body" idx="1"/>
          </p:nvPr>
        </p:nvSpPr>
        <p:spPr>
          <a:xfrm>
            <a:off x="3124200" y="1044575"/>
            <a:ext cx="5791200" cy="1381125"/>
          </a:xfrm>
        </p:spPr>
        <p:txBody>
          <a:bodyPr/>
          <a:lstStyle/>
          <a:p>
            <a:r>
              <a:rPr lang="en-US" altLang="en-US" sz="2400" smtClean="0"/>
              <a:t>Positional Accuracy:</a:t>
            </a:r>
            <a:r>
              <a:rPr lang="en-US" altLang="en-US" sz="2400" b="0" smtClean="0"/>
              <a:t> </a:t>
            </a:r>
            <a:r>
              <a:rPr lang="en-US" altLang="en-US" sz="2400" b="0" smtClean="0">
                <a:solidFill>
                  <a:schemeClr val="accent1"/>
                </a:solidFill>
              </a:rPr>
              <a:t>an explanation of what’s known about the horizontal and vertical accuracy of the data set (can be qualitative or quantitative)</a:t>
            </a:r>
          </a:p>
          <a:p>
            <a:r>
              <a:rPr lang="en-US" altLang="en-US" sz="2400" b="0" smtClean="0">
                <a:solidFill>
                  <a:schemeClr val="accent1"/>
                </a:solidFill>
              </a:rPr>
              <a:t>Qualitative example:</a:t>
            </a:r>
            <a:endParaRPr lang="en-US" altLang="en-US" sz="2400" smtClean="0">
              <a:solidFill>
                <a:schemeClr val="accent1"/>
              </a:solidFill>
            </a:endParaRPr>
          </a:p>
        </p:txBody>
      </p:sp>
      <p:grpSp>
        <p:nvGrpSpPr>
          <p:cNvPr id="33796" name="Group 4"/>
          <p:cNvGrpSpPr>
            <a:grpSpLocks/>
          </p:cNvGrpSpPr>
          <p:nvPr/>
        </p:nvGrpSpPr>
        <p:grpSpPr bwMode="auto">
          <a:xfrm>
            <a:off x="1336675" y="1008063"/>
            <a:ext cx="1135063" cy="2351087"/>
            <a:chOff x="842" y="635"/>
            <a:chExt cx="715" cy="1481"/>
          </a:xfrm>
        </p:grpSpPr>
        <p:sp>
          <p:nvSpPr>
            <p:cNvPr id="33798" name="Rectangle 5"/>
            <p:cNvSpPr>
              <a:spLocks noChangeArrowheads="1"/>
            </p:cNvSpPr>
            <p:nvPr/>
          </p:nvSpPr>
          <p:spPr bwMode="auto">
            <a:xfrm>
              <a:off x="866" y="659"/>
              <a:ext cx="667" cy="1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799" name="Rectangle 6"/>
            <p:cNvSpPr>
              <a:spLocks noChangeArrowheads="1"/>
            </p:cNvSpPr>
            <p:nvPr/>
          </p:nvSpPr>
          <p:spPr bwMode="auto">
            <a:xfrm>
              <a:off x="1152" y="658"/>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b="1">
                  <a:solidFill>
                    <a:srgbClr val="FFFFFF"/>
                  </a:solidFill>
                  <a:latin typeface="Arial" charset="0"/>
                </a:rPr>
                <a:t>2</a:t>
              </a:r>
              <a:endParaRPr lang="en-US" altLang="en-US"/>
            </a:p>
          </p:txBody>
        </p:sp>
        <p:sp>
          <p:nvSpPr>
            <p:cNvPr id="33800" name="Rectangle 7"/>
            <p:cNvSpPr>
              <a:spLocks noChangeArrowheads="1"/>
            </p:cNvSpPr>
            <p:nvPr/>
          </p:nvSpPr>
          <p:spPr bwMode="auto">
            <a:xfrm>
              <a:off x="866" y="769"/>
              <a:ext cx="667" cy="1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801" name="Rectangle 8"/>
            <p:cNvSpPr>
              <a:spLocks noChangeArrowheads="1"/>
            </p:cNvSpPr>
            <p:nvPr/>
          </p:nvSpPr>
          <p:spPr bwMode="auto">
            <a:xfrm>
              <a:off x="1102" y="769"/>
              <a:ext cx="20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b="1">
                  <a:solidFill>
                    <a:srgbClr val="FFFFFF"/>
                  </a:solidFill>
                  <a:latin typeface="Arial" charset="0"/>
                </a:rPr>
                <a:t>Data</a:t>
              </a:r>
              <a:endParaRPr lang="en-US" altLang="en-US"/>
            </a:p>
          </p:txBody>
        </p:sp>
        <p:sp>
          <p:nvSpPr>
            <p:cNvPr id="33802" name="Rectangle 9"/>
            <p:cNvSpPr>
              <a:spLocks noChangeArrowheads="1"/>
            </p:cNvSpPr>
            <p:nvPr/>
          </p:nvSpPr>
          <p:spPr bwMode="auto">
            <a:xfrm>
              <a:off x="866" y="879"/>
              <a:ext cx="667" cy="1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803" name="Rectangle 10"/>
            <p:cNvSpPr>
              <a:spLocks noChangeArrowheads="1"/>
            </p:cNvSpPr>
            <p:nvPr/>
          </p:nvSpPr>
          <p:spPr bwMode="auto">
            <a:xfrm>
              <a:off x="1056" y="879"/>
              <a:ext cx="32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b="1">
                  <a:solidFill>
                    <a:srgbClr val="FFFFFF"/>
                  </a:solidFill>
                  <a:latin typeface="Arial" charset="0"/>
                </a:rPr>
                <a:t>Quality</a:t>
              </a:r>
              <a:endParaRPr lang="en-US" altLang="en-US"/>
            </a:p>
          </p:txBody>
        </p:sp>
        <p:sp>
          <p:nvSpPr>
            <p:cNvPr id="33804" name="Rectangle 11"/>
            <p:cNvSpPr>
              <a:spLocks noChangeArrowheads="1"/>
            </p:cNvSpPr>
            <p:nvPr/>
          </p:nvSpPr>
          <p:spPr bwMode="auto">
            <a:xfrm>
              <a:off x="866" y="990"/>
              <a:ext cx="667" cy="1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805" name="Rectangle 12"/>
            <p:cNvSpPr>
              <a:spLocks noChangeArrowheads="1"/>
            </p:cNvSpPr>
            <p:nvPr/>
          </p:nvSpPr>
          <p:spPr bwMode="auto">
            <a:xfrm>
              <a:off x="842" y="635"/>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806" name="Line 13"/>
            <p:cNvSpPr>
              <a:spLocks noChangeShapeType="1"/>
            </p:cNvSpPr>
            <p:nvPr/>
          </p:nvSpPr>
          <p:spPr bwMode="auto">
            <a:xfrm>
              <a:off x="842" y="635"/>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7" name="Line 14"/>
            <p:cNvSpPr>
              <a:spLocks noChangeShapeType="1"/>
            </p:cNvSpPr>
            <p:nvPr/>
          </p:nvSpPr>
          <p:spPr bwMode="auto">
            <a:xfrm>
              <a:off x="842" y="635"/>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8" name="Rectangle 15"/>
            <p:cNvSpPr>
              <a:spLocks noChangeArrowheads="1"/>
            </p:cNvSpPr>
            <p:nvPr/>
          </p:nvSpPr>
          <p:spPr bwMode="auto">
            <a:xfrm>
              <a:off x="842" y="635"/>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809" name="Line 16"/>
            <p:cNvSpPr>
              <a:spLocks noChangeShapeType="1"/>
            </p:cNvSpPr>
            <p:nvPr/>
          </p:nvSpPr>
          <p:spPr bwMode="auto">
            <a:xfrm>
              <a:off x="842" y="635"/>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0" name="Line 17"/>
            <p:cNvSpPr>
              <a:spLocks noChangeShapeType="1"/>
            </p:cNvSpPr>
            <p:nvPr/>
          </p:nvSpPr>
          <p:spPr bwMode="auto">
            <a:xfrm>
              <a:off x="842" y="635"/>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1" name="Rectangle 18"/>
            <p:cNvSpPr>
              <a:spLocks noChangeArrowheads="1"/>
            </p:cNvSpPr>
            <p:nvPr/>
          </p:nvSpPr>
          <p:spPr bwMode="auto">
            <a:xfrm>
              <a:off x="866" y="635"/>
              <a:ext cx="667"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812" name="Line 19"/>
            <p:cNvSpPr>
              <a:spLocks noChangeShapeType="1"/>
            </p:cNvSpPr>
            <p:nvPr/>
          </p:nvSpPr>
          <p:spPr bwMode="auto">
            <a:xfrm>
              <a:off x="866" y="635"/>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3" name="Rectangle 20"/>
            <p:cNvSpPr>
              <a:spLocks noChangeArrowheads="1"/>
            </p:cNvSpPr>
            <p:nvPr/>
          </p:nvSpPr>
          <p:spPr bwMode="auto">
            <a:xfrm>
              <a:off x="1533" y="635"/>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814" name="Line 21"/>
            <p:cNvSpPr>
              <a:spLocks noChangeShapeType="1"/>
            </p:cNvSpPr>
            <p:nvPr/>
          </p:nvSpPr>
          <p:spPr bwMode="auto">
            <a:xfrm>
              <a:off x="1533" y="635"/>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5" name="Line 22"/>
            <p:cNvSpPr>
              <a:spLocks noChangeShapeType="1"/>
            </p:cNvSpPr>
            <p:nvPr/>
          </p:nvSpPr>
          <p:spPr bwMode="auto">
            <a:xfrm>
              <a:off x="1533" y="635"/>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6" name="Rectangle 23"/>
            <p:cNvSpPr>
              <a:spLocks noChangeArrowheads="1"/>
            </p:cNvSpPr>
            <p:nvPr/>
          </p:nvSpPr>
          <p:spPr bwMode="auto">
            <a:xfrm>
              <a:off x="1533" y="635"/>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817" name="Line 24"/>
            <p:cNvSpPr>
              <a:spLocks noChangeShapeType="1"/>
            </p:cNvSpPr>
            <p:nvPr/>
          </p:nvSpPr>
          <p:spPr bwMode="auto">
            <a:xfrm>
              <a:off x="1533" y="635"/>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8" name="Line 25"/>
            <p:cNvSpPr>
              <a:spLocks noChangeShapeType="1"/>
            </p:cNvSpPr>
            <p:nvPr/>
          </p:nvSpPr>
          <p:spPr bwMode="auto">
            <a:xfrm>
              <a:off x="1533" y="635"/>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9" name="Rectangle 26"/>
            <p:cNvSpPr>
              <a:spLocks noChangeArrowheads="1"/>
            </p:cNvSpPr>
            <p:nvPr/>
          </p:nvSpPr>
          <p:spPr bwMode="auto">
            <a:xfrm>
              <a:off x="842" y="659"/>
              <a:ext cx="24" cy="4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820" name="Line 27"/>
            <p:cNvSpPr>
              <a:spLocks noChangeShapeType="1"/>
            </p:cNvSpPr>
            <p:nvPr/>
          </p:nvSpPr>
          <p:spPr bwMode="auto">
            <a:xfrm>
              <a:off x="842" y="659"/>
              <a:ext cx="1" cy="44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21" name="Rectangle 28"/>
            <p:cNvSpPr>
              <a:spLocks noChangeArrowheads="1"/>
            </p:cNvSpPr>
            <p:nvPr/>
          </p:nvSpPr>
          <p:spPr bwMode="auto">
            <a:xfrm>
              <a:off x="1533" y="659"/>
              <a:ext cx="24" cy="4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822" name="Line 29"/>
            <p:cNvSpPr>
              <a:spLocks noChangeShapeType="1"/>
            </p:cNvSpPr>
            <p:nvPr/>
          </p:nvSpPr>
          <p:spPr bwMode="auto">
            <a:xfrm>
              <a:off x="1533" y="659"/>
              <a:ext cx="1" cy="44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23" name="Rectangle 30"/>
            <p:cNvSpPr>
              <a:spLocks noChangeArrowheads="1"/>
            </p:cNvSpPr>
            <p:nvPr/>
          </p:nvSpPr>
          <p:spPr bwMode="auto">
            <a:xfrm>
              <a:off x="866" y="1124"/>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824" name="Rectangle 31"/>
            <p:cNvSpPr>
              <a:spLocks noChangeArrowheads="1"/>
            </p:cNvSpPr>
            <p:nvPr/>
          </p:nvSpPr>
          <p:spPr bwMode="auto">
            <a:xfrm>
              <a:off x="927" y="1126"/>
              <a:ext cx="52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Attribute Accuracy</a:t>
              </a:r>
              <a:endParaRPr lang="en-US" altLang="en-US"/>
            </a:p>
          </p:txBody>
        </p:sp>
        <p:sp>
          <p:nvSpPr>
            <p:cNvPr id="33825" name="Rectangle 32"/>
            <p:cNvSpPr>
              <a:spLocks noChangeArrowheads="1"/>
            </p:cNvSpPr>
            <p:nvPr/>
          </p:nvSpPr>
          <p:spPr bwMode="auto">
            <a:xfrm>
              <a:off x="866" y="1198"/>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826" name="Rectangle 33"/>
            <p:cNvSpPr>
              <a:spLocks noChangeArrowheads="1"/>
            </p:cNvSpPr>
            <p:nvPr/>
          </p:nvSpPr>
          <p:spPr bwMode="auto">
            <a:xfrm>
              <a:off x="842" y="1100"/>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827" name="Line 34"/>
            <p:cNvSpPr>
              <a:spLocks noChangeShapeType="1"/>
            </p:cNvSpPr>
            <p:nvPr/>
          </p:nvSpPr>
          <p:spPr bwMode="auto">
            <a:xfrm>
              <a:off x="842" y="1100"/>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28" name="Line 35"/>
            <p:cNvSpPr>
              <a:spLocks noChangeShapeType="1"/>
            </p:cNvSpPr>
            <p:nvPr/>
          </p:nvSpPr>
          <p:spPr bwMode="auto">
            <a:xfrm>
              <a:off x="842" y="1100"/>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29" name="Rectangle 36"/>
            <p:cNvSpPr>
              <a:spLocks noChangeArrowheads="1"/>
            </p:cNvSpPr>
            <p:nvPr/>
          </p:nvSpPr>
          <p:spPr bwMode="auto">
            <a:xfrm>
              <a:off x="866" y="1100"/>
              <a:ext cx="667"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830" name="Line 37"/>
            <p:cNvSpPr>
              <a:spLocks noChangeShapeType="1"/>
            </p:cNvSpPr>
            <p:nvPr/>
          </p:nvSpPr>
          <p:spPr bwMode="auto">
            <a:xfrm>
              <a:off x="866" y="1100"/>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31" name="Rectangle 38"/>
            <p:cNvSpPr>
              <a:spLocks noChangeArrowheads="1"/>
            </p:cNvSpPr>
            <p:nvPr/>
          </p:nvSpPr>
          <p:spPr bwMode="auto">
            <a:xfrm>
              <a:off x="1533" y="1100"/>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832" name="Line 39"/>
            <p:cNvSpPr>
              <a:spLocks noChangeShapeType="1"/>
            </p:cNvSpPr>
            <p:nvPr/>
          </p:nvSpPr>
          <p:spPr bwMode="auto">
            <a:xfrm>
              <a:off x="1533" y="1100"/>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33" name="Line 40"/>
            <p:cNvSpPr>
              <a:spLocks noChangeShapeType="1"/>
            </p:cNvSpPr>
            <p:nvPr/>
          </p:nvSpPr>
          <p:spPr bwMode="auto">
            <a:xfrm>
              <a:off x="1533" y="1100"/>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34" name="Rectangle 41"/>
            <p:cNvSpPr>
              <a:spLocks noChangeArrowheads="1"/>
            </p:cNvSpPr>
            <p:nvPr/>
          </p:nvSpPr>
          <p:spPr bwMode="auto">
            <a:xfrm>
              <a:off x="842" y="1124"/>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835" name="Line 42"/>
            <p:cNvSpPr>
              <a:spLocks noChangeShapeType="1"/>
            </p:cNvSpPr>
            <p:nvPr/>
          </p:nvSpPr>
          <p:spPr bwMode="auto">
            <a:xfrm>
              <a:off x="842" y="1124"/>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36" name="Rectangle 43"/>
            <p:cNvSpPr>
              <a:spLocks noChangeArrowheads="1"/>
            </p:cNvSpPr>
            <p:nvPr/>
          </p:nvSpPr>
          <p:spPr bwMode="auto">
            <a:xfrm>
              <a:off x="1533" y="1124"/>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837" name="Line 44"/>
            <p:cNvSpPr>
              <a:spLocks noChangeShapeType="1"/>
            </p:cNvSpPr>
            <p:nvPr/>
          </p:nvSpPr>
          <p:spPr bwMode="auto">
            <a:xfrm>
              <a:off x="1533" y="1124"/>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38" name="Rectangle 45"/>
            <p:cNvSpPr>
              <a:spLocks noChangeArrowheads="1"/>
            </p:cNvSpPr>
            <p:nvPr/>
          </p:nvSpPr>
          <p:spPr bwMode="auto">
            <a:xfrm>
              <a:off x="866" y="1278"/>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839" name="Rectangle 46"/>
            <p:cNvSpPr>
              <a:spLocks noChangeArrowheads="1"/>
            </p:cNvSpPr>
            <p:nvPr/>
          </p:nvSpPr>
          <p:spPr bwMode="auto">
            <a:xfrm>
              <a:off x="926" y="1279"/>
              <a:ext cx="57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Logical Consistency</a:t>
              </a:r>
              <a:endParaRPr lang="en-US" altLang="en-US"/>
            </a:p>
          </p:txBody>
        </p:sp>
        <p:sp>
          <p:nvSpPr>
            <p:cNvPr id="33840" name="Rectangle 47"/>
            <p:cNvSpPr>
              <a:spLocks noChangeArrowheads="1"/>
            </p:cNvSpPr>
            <p:nvPr/>
          </p:nvSpPr>
          <p:spPr bwMode="auto">
            <a:xfrm>
              <a:off x="866" y="1351"/>
              <a:ext cx="667" cy="75"/>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841" name="Rectangle 48"/>
            <p:cNvSpPr>
              <a:spLocks noChangeArrowheads="1"/>
            </p:cNvSpPr>
            <p:nvPr/>
          </p:nvSpPr>
          <p:spPr bwMode="auto">
            <a:xfrm>
              <a:off x="842" y="1278"/>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842" name="Line 49"/>
            <p:cNvSpPr>
              <a:spLocks noChangeShapeType="1"/>
            </p:cNvSpPr>
            <p:nvPr/>
          </p:nvSpPr>
          <p:spPr bwMode="auto">
            <a:xfrm>
              <a:off x="842" y="1278"/>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43" name="Rectangle 50"/>
            <p:cNvSpPr>
              <a:spLocks noChangeArrowheads="1"/>
            </p:cNvSpPr>
            <p:nvPr/>
          </p:nvSpPr>
          <p:spPr bwMode="auto">
            <a:xfrm>
              <a:off x="1533" y="1278"/>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844" name="Line 51"/>
            <p:cNvSpPr>
              <a:spLocks noChangeShapeType="1"/>
            </p:cNvSpPr>
            <p:nvPr/>
          </p:nvSpPr>
          <p:spPr bwMode="auto">
            <a:xfrm>
              <a:off x="1533" y="1278"/>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45" name="Rectangle 52"/>
            <p:cNvSpPr>
              <a:spLocks noChangeArrowheads="1"/>
            </p:cNvSpPr>
            <p:nvPr/>
          </p:nvSpPr>
          <p:spPr bwMode="auto">
            <a:xfrm>
              <a:off x="866" y="1449"/>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846" name="Rectangle 53"/>
            <p:cNvSpPr>
              <a:spLocks noChangeArrowheads="1"/>
            </p:cNvSpPr>
            <p:nvPr/>
          </p:nvSpPr>
          <p:spPr bwMode="auto">
            <a:xfrm>
              <a:off x="927" y="1451"/>
              <a:ext cx="41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Completeness</a:t>
              </a:r>
              <a:endParaRPr lang="en-US" altLang="en-US"/>
            </a:p>
          </p:txBody>
        </p:sp>
        <p:sp>
          <p:nvSpPr>
            <p:cNvPr id="33847" name="Rectangle 54"/>
            <p:cNvSpPr>
              <a:spLocks noChangeArrowheads="1"/>
            </p:cNvSpPr>
            <p:nvPr/>
          </p:nvSpPr>
          <p:spPr bwMode="auto">
            <a:xfrm>
              <a:off x="866" y="1523"/>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848" name="Rectangle 55"/>
            <p:cNvSpPr>
              <a:spLocks noChangeArrowheads="1"/>
            </p:cNvSpPr>
            <p:nvPr/>
          </p:nvSpPr>
          <p:spPr bwMode="auto">
            <a:xfrm>
              <a:off x="842" y="1425"/>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849" name="Line 56"/>
            <p:cNvSpPr>
              <a:spLocks noChangeShapeType="1"/>
            </p:cNvSpPr>
            <p:nvPr/>
          </p:nvSpPr>
          <p:spPr bwMode="auto">
            <a:xfrm>
              <a:off x="842" y="142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50" name="Line 57"/>
            <p:cNvSpPr>
              <a:spLocks noChangeShapeType="1"/>
            </p:cNvSpPr>
            <p:nvPr/>
          </p:nvSpPr>
          <p:spPr bwMode="auto">
            <a:xfrm>
              <a:off x="842" y="1425"/>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51" name="Rectangle 58"/>
            <p:cNvSpPr>
              <a:spLocks noChangeArrowheads="1"/>
            </p:cNvSpPr>
            <p:nvPr/>
          </p:nvSpPr>
          <p:spPr bwMode="auto">
            <a:xfrm>
              <a:off x="866" y="1431"/>
              <a:ext cx="667" cy="1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852" name="Rectangle 59"/>
            <p:cNvSpPr>
              <a:spLocks noChangeArrowheads="1"/>
            </p:cNvSpPr>
            <p:nvPr/>
          </p:nvSpPr>
          <p:spPr bwMode="auto">
            <a:xfrm>
              <a:off x="1533" y="1425"/>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853" name="Line 60"/>
            <p:cNvSpPr>
              <a:spLocks noChangeShapeType="1"/>
            </p:cNvSpPr>
            <p:nvPr/>
          </p:nvSpPr>
          <p:spPr bwMode="auto">
            <a:xfrm>
              <a:off x="1533" y="142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54" name="Line 61"/>
            <p:cNvSpPr>
              <a:spLocks noChangeShapeType="1"/>
            </p:cNvSpPr>
            <p:nvPr/>
          </p:nvSpPr>
          <p:spPr bwMode="auto">
            <a:xfrm>
              <a:off x="1533" y="1425"/>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55" name="Rectangle 62"/>
            <p:cNvSpPr>
              <a:spLocks noChangeArrowheads="1"/>
            </p:cNvSpPr>
            <p:nvPr/>
          </p:nvSpPr>
          <p:spPr bwMode="auto">
            <a:xfrm>
              <a:off x="842" y="1449"/>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856" name="Line 63"/>
            <p:cNvSpPr>
              <a:spLocks noChangeShapeType="1"/>
            </p:cNvSpPr>
            <p:nvPr/>
          </p:nvSpPr>
          <p:spPr bwMode="auto">
            <a:xfrm>
              <a:off x="842" y="1449"/>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57" name="Rectangle 64"/>
            <p:cNvSpPr>
              <a:spLocks noChangeArrowheads="1"/>
            </p:cNvSpPr>
            <p:nvPr/>
          </p:nvSpPr>
          <p:spPr bwMode="auto">
            <a:xfrm>
              <a:off x="1533" y="1449"/>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858" name="Line 65"/>
            <p:cNvSpPr>
              <a:spLocks noChangeShapeType="1"/>
            </p:cNvSpPr>
            <p:nvPr/>
          </p:nvSpPr>
          <p:spPr bwMode="auto">
            <a:xfrm>
              <a:off x="1533" y="1449"/>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59" name="Rectangle 66"/>
            <p:cNvSpPr>
              <a:spLocks noChangeArrowheads="1"/>
            </p:cNvSpPr>
            <p:nvPr/>
          </p:nvSpPr>
          <p:spPr bwMode="auto">
            <a:xfrm>
              <a:off x="866" y="1620"/>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860" name="Rectangle 67"/>
            <p:cNvSpPr>
              <a:spLocks noChangeArrowheads="1"/>
            </p:cNvSpPr>
            <p:nvPr/>
          </p:nvSpPr>
          <p:spPr bwMode="auto">
            <a:xfrm>
              <a:off x="928" y="1622"/>
              <a:ext cx="56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Positional Accuracy</a:t>
              </a:r>
              <a:endParaRPr lang="en-US" altLang="en-US"/>
            </a:p>
          </p:txBody>
        </p:sp>
        <p:sp>
          <p:nvSpPr>
            <p:cNvPr id="33861" name="Rectangle 68"/>
            <p:cNvSpPr>
              <a:spLocks noChangeArrowheads="1"/>
            </p:cNvSpPr>
            <p:nvPr/>
          </p:nvSpPr>
          <p:spPr bwMode="auto">
            <a:xfrm>
              <a:off x="866" y="1694"/>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862" name="Rectangle 69"/>
            <p:cNvSpPr>
              <a:spLocks noChangeArrowheads="1"/>
            </p:cNvSpPr>
            <p:nvPr/>
          </p:nvSpPr>
          <p:spPr bwMode="auto">
            <a:xfrm>
              <a:off x="842" y="1596"/>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863" name="Line 70"/>
            <p:cNvSpPr>
              <a:spLocks noChangeShapeType="1"/>
            </p:cNvSpPr>
            <p:nvPr/>
          </p:nvSpPr>
          <p:spPr bwMode="auto">
            <a:xfrm>
              <a:off x="842" y="1596"/>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64" name="Line 71"/>
            <p:cNvSpPr>
              <a:spLocks noChangeShapeType="1"/>
            </p:cNvSpPr>
            <p:nvPr/>
          </p:nvSpPr>
          <p:spPr bwMode="auto">
            <a:xfrm>
              <a:off x="842" y="1596"/>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65" name="Rectangle 72"/>
            <p:cNvSpPr>
              <a:spLocks noChangeArrowheads="1"/>
            </p:cNvSpPr>
            <p:nvPr/>
          </p:nvSpPr>
          <p:spPr bwMode="auto">
            <a:xfrm>
              <a:off x="866" y="1602"/>
              <a:ext cx="667" cy="1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866" name="Rectangle 73"/>
            <p:cNvSpPr>
              <a:spLocks noChangeArrowheads="1"/>
            </p:cNvSpPr>
            <p:nvPr/>
          </p:nvSpPr>
          <p:spPr bwMode="auto">
            <a:xfrm>
              <a:off x="1533" y="1596"/>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867" name="Line 74"/>
            <p:cNvSpPr>
              <a:spLocks noChangeShapeType="1"/>
            </p:cNvSpPr>
            <p:nvPr/>
          </p:nvSpPr>
          <p:spPr bwMode="auto">
            <a:xfrm>
              <a:off x="1533" y="1596"/>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68" name="Line 75"/>
            <p:cNvSpPr>
              <a:spLocks noChangeShapeType="1"/>
            </p:cNvSpPr>
            <p:nvPr/>
          </p:nvSpPr>
          <p:spPr bwMode="auto">
            <a:xfrm>
              <a:off x="1533" y="1596"/>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69" name="Rectangle 76"/>
            <p:cNvSpPr>
              <a:spLocks noChangeArrowheads="1"/>
            </p:cNvSpPr>
            <p:nvPr/>
          </p:nvSpPr>
          <p:spPr bwMode="auto">
            <a:xfrm>
              <a:off x="842" y="1620"/>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870" name="Line 77"/>
            <p:cNvSpPr>
              <a:spLocks noChangeShapeType="1"/>
            </p:cNvSpPr>
            <p:nvPr/>
          </p:nvSpPr>
          <p:spPr bwMode="auto">
            <a:xfrm>
              <a:off x="842" y="1620"/>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71" name="Rectangle 78"/>
            <p:cNvSpPr>
              <a:spLocks noChangeArrowheads="1"/>
            </p:cNvSpPr>
            <p:nvPr/>
          </p:nvSpPr>
          <p:spPr bwMode="auto">
            <a:xfrm>
              <a:off x="1533" y="1620"/>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872" name="Line 79"/>
            <p:cNvSpPr>
              <a:spLocks noChangeShapeType="1"/>
            </p:cNvSpPr>
            <p:nvPr/>
          </p:nvSpPr>
          <p:spPr bwMode="auto">
            <a:xfrm>
              <a:off x="1533" y="1620"/>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73" name="Rectangle 80"/>
            <p:cNvSpPr>
              <a:spLocks noChangeArrowheads="1"/>
            </p:cNvSpPr>
            <p:nvPr/>
          </p:nvSpPr>
          <p:spPr bwMode="auto">
            <a:xfrm>
              <a:off x="866" y="1792"/>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874" name="Rectangle 81"/>
            <p:cNvSpPr>
              <a:spLocks noChangeArrowheads="1"/>
            </p:cNvSpPr>
            <p:nvPr/>
          </p:nvSpPr>
          <p:spPr bwMode="auto">
            <a:xfrm>
              <a:off x="923" y="1793"/>
              <a:ext cx="23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Lineage</a:t>
              </a:r>
              <a:endParaRPr lang="en-US" altLang="en-US"/>
            </a:p>
          </p:txBody>
        </p:sp>
        <p:sp>
          <p:nvSpPr>
            <p:cNvPr id="33875" name="Rectangle 82"/>
            <p:cNvSpPr>
              <a:spLocks noChangeArrowheads="1"/>
            </p:cNvSpPr>
            <p:nvPr/>
          </p:nvSpPr>
          <p:spPr bwMode="auto">
            <a:xfrm>
              <a:off x="866" y="1865"/>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876" name="Rectangle 83"/>
            <p:cNvSpPr>
              <a:spLocks noChangeArrowheads="1"/>
            </p:cNvSpPr>
            <p:nvPr/>
          </p:nvSpPr>
          <p:spPr bwMode="auto">
            <a:xfrm>
              <a:off x="842" y="1768"/>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877" name="Line 84"/>
            <p:cNvSpPr>
              <a:spLocks noChangeShapeType="1"/>
            </p:cNvSpPr>
            <p:nvPr/>
          </p:nvSpPr>
          <p:spPr bwMode="auto">
            <a:xfrm>
              <a:off x="842" y="1768"/>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78" name="Line 85"/>
            <p:cNvSpPr>
              <a:spLocks noChangeShapeType="1"/>
            </p:cNvSpPr>
            <p:nvPr/>
          </p:nvSpPr>
          <p:spPr bwMode="auto">
            <a:xfrm>
              <a:off x="842" y="1768"/>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79" name="Rectangle 86"/>
            <p:cNvSpPr>
              <a:spLocks noChangeArrowheads="1"/>
            </p:cNvSpPr>
            <p:nvPr/>
          </p:nvSpPr>
          <p:spPr bwMode="auto">
            <a:xfrm>
              <a:off x="866" y="1773"/>
              <a:ext cx="667" cy="19"/>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880" name="Rectangle 87"/>
            <p:cNvSpPr>
              <a:spLocks noChangeArrowheads="1"/>
            </p:cNvSpPr>
            <p:nvPr/>
          </p:nvSpPr>
          <p:spPr bwMode="auto">
            <a:xfrm>
              <a:off x="1533" y="1768"/>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881" name="Line 88"/>
            <p:cNvSpPr>
              <a:spLocks noChangeShapeType="1"/>
            </p:cNvSpPr>
            <p:nvPr/>
          </p:nvSpPr>
          <p:spPr bwMode="auto">
            <a:xfrm>
              <a:off x="1533" y="1768"/>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82" name="Line 89"/>
            <p:cNvSpPr>
              <a:spLocks noChangeShapeType="1"/>
            </p:cNvSpPr>
            <p:nvPr/>
          </p:nvSpPr>
          <p:spPr bwMode="auto">
            <a:xfrm>
              <a:off x="1533" y="1768"/>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83" name="Rectangle 90"/>
            <p:cNvSpPr>
              <a:spLocks noChangeArrowheads="1"/>
            </p:cNvSpPr>
            <p:nvPr/>
          </p:nvSpPr>
          <p:spPr bwMode="auto">
            <a:xfrm>
              <a:off x="842" y="1792"/>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884" name="Line 91"/>
            <p:cNvSpPr>
              <a:spLocks noChangeShapeType="1"/>
            </p:cNvSpPr>
            <p:nvPr/>
          </p:nvSpPr>
          <p:spPr bwMode="auto">
            <a:xfrm>
              <a:off x="842" y="1792"/>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85" name="Rectangle 92"/>
            <p:cNvSpPr>
              <a:spLocks noChangeArrowheads="1"/>
            </p:cNvSpPr>
            <p:nvPr/>
          </p:nvSpPr>
          <p:spPr bwMode="auto">
            <a:xfrm>
              <a:off x="1533" y="1792"/>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886" name="Line 93"/>
            <p:cNvSpPr>
              <a:spLocks noChangeShapeType="1"/>
            </p:cNvSpPr>
            <p:nvPr/>
          </p:nvSpPr>
          <p:spPr bwMode="auto">
            <a:xfrm>
              <a:off x="1533" y="1792"/>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87" name="Rectangle 94"/>
            <p:cNvSpPr>
              <a:spLocks noChangeArrowheads="1"/>
            </p:cNvSpPr>
            <p:nvPr/>
          </p:nvSpPr>
          <p:spPr bwMode="auto">
            <a:xfrm>
              <a:off x="866" y="1944"/>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888" name="Rectangle 95"/>
            <p:cNvSpPr>
              <a:spLocks noChangeArrowheads="1"/>
            </p:cNvSpPr>
            <p:nvPr/>
          </p:nvSpPr>
          <p:spPr bwMode="auto">
            <a:xfrm>
              <a:off x="926" y="1946"/>
              <a:ext cx="38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Source Scale</a:t>
              </a:r>
              <a:endParaRPr lang="en-US" altLang="en-US"/>
            </a:p>
          </p:txBody>
        </p:sp>
        <p:sp>
          <p:nvSpPr>
            <p:cNvPr id="33889" name="Rectangle 96"/>
            <p:cNvSpPr>
              <a:spLocks noChangeArrowheads="1"/>
            </p:cNvSpPr>
            <p:nvPr/>
          </p:nvSpPr>
          <p:spPr bwMode="auto">
            <a:xfrm>
              <a:off x="866" y="2018"/>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890" name="Line 97"/>
            <p:cNvSpPr>
              <a:spLocks noChangeShapeType="1"/>
            </p:cNvSpPr>
            <p:nvPr/>
          </p:nvSpPr>
          <p:spPr bwMode="auto">
            <a:xfrm>
              <a:off x="842" y="1939"/>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91" name="Line 98"/>
            <p:cNvSpPr>
              <a:spLocks noChangeShapeType="1"/>
            </p:cNvSpPr>
            <p:nvPr/>
          </p:nvSpPr>
          <p:spPr bwMode="auto">
            <a:xfrm>
              <a:off x="1533" y="1939"/>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92" name="Rectangle 99"/>
            <p:cNvSpPr>
              <a:spLocks noChangeArrowheads="1"/>
            </p:cNvSpPr>
            <p:nvPr/>
          </p:nvSpPr>
          <p:spPr bwMode="auto">
            <a:xfrm>
              <a:off x="842" y="1944"/>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893" name="Line 100"/>
            <p:cNvSpPr>
              <a:spLocks noChangeShapeType="1"/>
            </p:cNvSpPr>
            <p:nvPr/>
          </p:nvSpPr>
          <p:spPr bwMode="auto">
            <a:xfrm>
              <a:off x="842" y="1944"/>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94" name="Rectangle 101"/>
            <p:cNvSpPr>
              <a:spLocks noChangeArrowheads="1"/>
            </p:cNvSpPr>
            <p:nvPr/>
          </p:nvSpPr>
          <p:spPr bwMode="auto">
            <a:xfrm>
              <a:off x="1533" y="1944"/>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895" name="Line 102"/>
            <p:cNvSpPr>
              <a:spLocks noChangeShapeType="1"/>
            </p:cNvSpPr>
            <p:nvPr/>
          </p:nvSpPr>
          <p:spPr bwMode="auto">
            <a:xfrm>
              <a:off x="1533" y="1944"/>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96" name="Rectangle 103"/>
            <p:cNvSpPr>
              <a:spLocks noChangeArrowheads="1"/>
            </p:cNvSpPr>
            <p:nvPr/>
          </p:nvSpPr>
          <p:spPr bwMode="auto">
            <a:xfrm>
              <a:off x="842" y="2092"/>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897" name="Line 104"/>
            <p:cNvSpPr>
              <a:spLocks noChangeShapeType="1"/>
            </p:cNvSpPr>
            <p:nvPr/>
          </p:nvSpPr>
          <p:spPr bwMode="auto">
            <a:xfrm>
              <a:off x="842" y="20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98" name="Line 105"/>
            <p:cNvSpPr>
              <a:spLocks noChangeShapeType="1"/>
            </p:cNvSpPr>
            <p:nvPr/>
          </p:nvSpPr>
          <p:spPr bwMode="auto">
            <a:xfrm>
              <a:off x="842" y="2092"/>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99" name="Rectangle 106"/>
            <p:cNvSpPr>
              <a:spLocks noChangeArrowheads="1"/>
            </p:cNvSpPr>
            <p:nvPr/>
          </p:nvSpPr>
          <p:spPr bwMode="auto">
            <a:xfrm>
              <a:off x="842" y="2092"/>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900" name="Line 107"/>
            <p:cNvSpPr>
              <a:spLocks noChangeShapeType="1"/>
            </p:cNvSpPr>
            <p:nvPr/>
          </p:nvSpPr>
          <p:spPr bwMode="auto">
            <a:xfrm>
              <a:off x="842" y="20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01" name="Line 108"/>
            <p:cNvSpPr>
              <a:spLocks noChangeShapeType="1"/>
            </p:cNvSpPr>
            <p:nvPr/>
          </p:nvSpPr>
          <p:spPr bwMode="auto">
            <a:xfrm>
              <a:off x="842" y="2092"/>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02" name="Rectangle 109"/>
            <p:cNvSpPr>
              <a:spLocks noChangeArrowheads="1"/>
            </p:cNvSpPr>
            <p:nvPr/>
          </p:nvSpPr>
          <p:spPr bwMode="auto">
            <a:xfrm>
              <a:off x="866" y="2092"/>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903" name="Line 110"/>
            <p:cNvSpPr>
              <a:spLocks noChangeShapeType="1"/>
            </p:cNvSpPr>
            <p:nvPr/>
          </p:nvSpPr>
          <p:spPr bwMode="auto">
            <a:xfrm>
              <a:off x="866" y="20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04" name="Line 111"/>
            <p:cNvSpPr>
              <a:spLocks noChangeShapeType="1"/>
            </p:cNvSpPr>
            <p:nvPr/>
          </p:nvSpPr>
          <p:spPr bwMode="auto">
            <a:xfrm>
              <a:off x="866" y="2092"/>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05" name="Rectangle 112"/>
            <p:cNvSpPr>
              <a:spLocks noChangeArrowheads="1"/>
            </p:cNvSpPr>
            <p:nvPr/>
          </p:nvSpPr>
          <p:spPr bwMode="auto">
            <a:xfrm>
              <a:off x="890" y="2092"/>
              <a:ext cx="643"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906" name="Line 113"/>
            <p:cNvSpPr>
              <a:spLocks noChangeShapeType="1"/>
            </p:cNvSpPr>
            <p:nvPr/>
          </p:nvSpPr>
          <p:spPr bwMode="auto">
            <a:xfrm>
              <a:off x="890" y="2092"/>
              <a:ext cx="643"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07" name="Rectangle 114"/>
            <p:cNvSpPr>
              <a:spLocks noChangeArrowheads="1"/>
            </p:cNvSpPr>
            <p:nvPr/>
          </p:nvSpPr>
          <p:spPr bwMode="auto">
            <a:xfrm>
              <a:off x="1533" y="2092"/>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908" name="Line 115"/>
            <p:cNvSpPr>
              <a:spLocks noChangeShapeType="1"/>
            </p:cNvSpPr>
            <p:nvPr/>
          </p:nvSpPr>
          <p:spPr bwMode="auto">
            <a:xfrm>
              <a:off x="1533" y="20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09" name="Line 116"/>
            <p:cNvSpPr>
              <a:spLocks noChangeShapeType="1"/>
            </p:cNvSpPr>
            <p:nvPr/>
          </p:nvSpPr>
          <p:spPr bwMode="auto">
            <a:xfrm>
              <a:off x="1533" y="2092"/>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10" name="Rectangle 117"/>
            <p:cNvSpPr>
              <a:spLocks noChangeArrowheads="1"/>
            </p:cNvSpPr>
            <p:nvPr/>
          </p:nvSpPr>
          <p:spPr bwMode="auto">
            <a:xfrm>
              <a:off x="1533" y="2092"/>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911" name="Line 118"/>
            <p:cNvSpPr>
              <a:spLocks noChangeShapeType="1"/>
            </p:cNvSpPr>
            <p:nvPr/>
          </p:nvSpPr>
          <p:spPr bwMode="auto">
            <a:xfrm>
              <a:off x="1533" y="20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12" name="Line 119"/>
            <p:cNvSpPr>
              <a:spLocks noChangeShapeType="1"/>
            </p:cNvSpPr>
            <p:nvPr/>
          </p:nvSpPr>
          <p:spPr bwMode="auto">
            <a:xfrm>
              <a:off x="1533" y="2092"/>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13" name="Rectangle 120"/>
            <p:cNvSpPr>
              <a:spLocks noChangeArrowheads="1"/>
            </p:cNvSpPr>
            <p:nvPr/>
          </p:nvSpPr>
          <p:spPr bwMode="auto">
            <a:xfrm>
              <a:off x="1533" y="1888"/>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914" name="Rectangle 121"/>
            <p:cNvSpPr>
              <a:spLocks noChangeArrowheads="1"/>
            </p:cNvSpPr>
            <p:nvPr/>
          </p:nvSpPr>
          <p:spPr bwMode="auto">
            <a:xfrm>
              <a:off x="842" y="1888"/>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915" name="Rectangle 122"/>
            <p:cNvSpPr>
              <a:spLocks noChangeArrowheads="1"/>
            </p:cNvSpPr>
            <p:nvPr/>
          </p:nvSpPr>
          <p:spPr bwMode="auto">
            <a:xfrm>
              <a:off x="1533" y="1723"/>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916" name="Rectangle 123"/>
            <p:cNvSpPr>
              <a:spLocks noChangeArrowheads="1"/>
            </p:cNvSpPr>
            <p:nvPr/>
          </p:nvSpPr>
          <p:spPr bwMode="auto">
            <a:xfrm>
              <a:off x="842" y="1723"/>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917" name="Rectangle 124"/>
            <p:cNvSpPr>
              <a:spLocks noChangeArrowheads="1"/>
            </p:cNvSpPr>
            <p:nvPr/>
          </p:nvSpPr>
          <p:spPr bwMode="auto">
            <a:xfrm>
              <a:off x="842" y="1248"/>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3918" name="Rectangle 125"/>
            <p:cNvSpPr>
              <a:spLocks noChangeArrowheads="1"/>
            </p:cNvSpPr>
            <p:nvPr/>
          </p:nvSpPr>
          <p:spPr bwMode="auto">
            <a:xfrm>
              <a:off x="1533" y="1220"/>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grpSp>
      <p:sp>
        <p:nvSpPr>
          <p:cNvPr id="442495" name="Text Box 127"/>
          <p:cNvSpPr txBox="1">
            <a:spLocks noChangeArrowheads="1"/>
          </p:cNvSpPr>
          <p:nvPr/>
        </p:nvSpPr>
        <p:spPr bwMode="auto">
          <a:xfrm>
            <a:off x="1473200" y="3581400"/>
            <a:ext cx="7162800" cy="2743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l">
              <a:buFont typeface="Wingdings" pitchFamily="2" charset="2"/>
              <a:buNone/>
            </a:pPr>
            <a:r>
              <a:rPr lang="en-US" altLang="en-US" sz="2200" b="1">
                <a:solidFill>
                  <a:schemeClr val="bg1"/>
                </a:solidFill>
              </a:rPr>
              <a:t>Data was collected in the field and plotted on a variety of base maps. Archaeological properties visited in the past 30 years are located on USGS maps. Almost all site locations are accurate to the quarter section. Most site locations are accurate to within a quarter-quarter section. Site boundaries are poorly defined, as are site centroids.</a:t>
            </a:r>
          </a:p>
          <a:p>
            <a:pPr algn="l">
              <a:buFont typeface="Wingdings" pitchFamily="2" charset="2"/>
              <a:buNone/>
            </a:pPr>
            <a:r>
              <a:rPr lang="en-US" altLang="en-US" sz="1800" i="1">
                <a:solidFill>
                  <a:schemeClr val="bg1"/>
                </a:solidFill>
              </a:rPr>
              <a:t>Minnesota State Historic Preservation Office Archaeological Inventory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42371">
                                            <p:txEl>
                                              <p:pRg st="0" end="0"/>
                                            </p:txEl>
                                          </p:spTgt>
                                        </p:tgtEl>
                                        <p:attrNameLst>
                                          <p:attrName>style.visibility</p:attrName>
                                        </p:attrNameLst>
                                      </p:cBhvr>
                                      <p:to>
                                        <p:strVal val="visible"/>
                                      </p:to>
                                    </p:set>
                                    <p:animEffect transition="in" filter="dissolve">
                                      <p:cBhvr>
                                        <p:cTn id="7" dur="500"/>
                                        <p:tgtEl>
                                          <p:spTgt spid="442371">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42371">
                                            <p:txEl>
                                              <p:pRg st="1" end="1"/>
                                            </p:txEl>
                                          </p:spTgt>
                                        </p:tgtEl>
                                        <p:attrNameLst>
                                          <p:attrName>style.visibility</p:attrName>
                                        </p:attrNameLst>
                                      </p:cBhvr>
                                      <p:to>
                                        <p:strVal val="visible"/>
                                      </p:to>
                                    </p:set>
                                    <p:animEffect transition="in" filter="dissolve">
                                      <p:cBhvr>
                                        <p:cTn id="11" dur="500"/>
                                        <p:tgtEl>
                                          <p:spTgt spid="442371">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442495"/>
                                        </p:tgtEl>
                                        <p:attrNameLst>
                                          <p:attrName>style.visibility</p:attrName>
                                        </p:attrNameLst>
                                      </p:cBhvr>
                                      <p:to>
                                        <p:strVal val="visible"/>
                                      </p:to>
                                    </p:set>
                                    <p:animEffect transition="in" filter="dissolve">
                                      <p:cBhvr>
                                        <p:cTn id="16" dur="1000"/>
                                        <p:tgtEl>
                                          <p:spTgt spid="442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71" grpId="0" build="p" autoUpdateAnimBg="0"/>
      <p:bldP spid="442495"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mtClean="0"/>
              <a:t>A Walk Through the Guidelines</a:t>
            </a:r>
          </a:p>
        </p:txBody>
      </p:sp>
      <p:sp>
        <p:nvSpPr>
          <p:cNvPr id="34819" name="Rectangle 3"/>
          <p:cNvSpPr>
            <a:spLocks noGrp="1" noChangeArrowheads="1"/>
          </p:cNvSpPr>
          <p:nvPr>
            <p:ph type="body" idx="1"/>
          </p:nvPr>
        </p:nvSpPr>
        <p:spPr>
          <a:xfrm>
            <a:off x="3124200" y="1044575"/>
            <a:ext cx="5791200" cy="1381125"/>
          </a:xfrm>
        </p:spPr>
        <p:txBody>
          <a:bodyPr/>
          <a:lstStyle/>
          <a:p>
            <a:r>
              <a:rPr lang="en-US" altLang="en-US" sz="2400" smtClean="0"/>
              <a:t>Positional Accuracy:</a:t>
            </a:r>
            <a:r>
              <a:rPr lang="en-US" altLang="en-US" sz="2400" b="0" smtClean="0"/>
              <a:t> </a:t>
            </a:r>
            <a:r>
              <a:rPr lang="en-US" altLang="en-US" sz="2400" b="0" smtClean="0">
                <a:solidFill>
                  <a:schemeClr val="accent1"/>
                </a:solidFill>
              </a:rPr>
              <a:t>an explanation of what’s known about the horizontal and vertical accuracy of the data set</a:t>
            </a:r>
          </a:p>
          <a:p>
            <a:r>
              <a:rPr lang="en-US" altLang="en-US" sz="2400" b="0" smtClean="0">
                <a:solidFill>
                  <a:schemeClr val="accent1"/>
                </a:solidFill>
              </a:rPr>
              <a:t>Quantitative example:</a:t>
            </a:r>
            <a:endParaRPr lang="en-US" altLang="en-US" sz="2400" smtClean="0">
              <a:solidFill>
                <a:schemeClr val="accent1"/>
              </a:solidFill>
            </a:endParaRPr>
          </a:p>
        </p:txBody>
      </p:sp>
      <p:grpSp>
        <p:nvGrpSpPr>
          <p:cNvPr id="34820" name="Group 4"/>
          <p:cNvGrpSpPr>
            <a:grpSpLocks/>
          </p:cNvGrpSpPr>
          <p:nvPr/>
        </p:nvGrpSpPr>
        <p:grpSpPr bwMode="auto">
          <a:xfrm>
            <a:off x="1336675" y="1008063"/>
            <a:ext cx="1135063" cy="2351087"/>
            <a:chOff x="842" y="635"/>
            <a:chExt cx="715" cy="1481"/>
          </a:xfrm>
        </p:grpSpPr>
        <p:sp>
          <p:nvSpPr>
            <p:cNvPr id="34822" name="Rectangle 5"/>
            <p:cNvSpPr>
              <a:spLocks noChangeArrowheads="1"/>
            </p:cNvSpPr>
            <p:nvPr/>
          </p:nvSpPr>
          <p:spPr bwMode="auto">
            <a:xfrm>
              <a:off x="866" y="659"/>
              <a:ext cx="667" cy="1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823" name="Rectangle 6"/>
            <p:cNvSpPr>
              <a:spLocks noChangeArrowheads="1"/>
            </p:cNvSpPr>
            <p:nvPr/>
          </p:nvSpPr>
          <p:spPr bwMode="auto">
            <a:xfrm>
              <a:off x="1152" y="658"/>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b="1">
                  <a:solidFill>
                    <a:srgbClr val="FFFFFF"/>
                  </a:solidFill>
                  <a:latin typeface="Arial" charset="0"/>
                </a:rPr>
                <a:t>2</a:t>
              </a:r>
              <a:endParaRPr lang="en-US" altLang="en-US"/>
            </a:p>
          </p:txBody>
        </p:sp>
        <p:sp>
          <p:nvSpPr>
            <p:cNvPr id="34824" name="Rectangle 7"/>
            <p:cNvSpPr>
              <a:spLocks noChangeArrowheads="1"/>
            </p:cNvSpPr>
            <p:nvPr/>
          </p:nvSpPr>
          <p:spPr bwMode="auto">
            <a:xfrm>
              <a:off x="866" y="769"/>
              <a:ext cx="667" cy="1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825" name="Rectangle 8"/>
            <p:cNvSpPr>
              <a:spLocks noChangeArrowheads="1"/>
            </p:cNvSpPr>
            <p:nvPr/>
          </p:nvSpPr>
          <p:spPr bwMode="auto">
            <a:xfrm>
              <a:off x="1102" y="769"/>
              <a:ext cx="20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b="1">
                  <a:solidFill>
                    <a:srgbClr val="FFFFFF"/>
                  </a:solidFill>
                  <a:latin typeface="Arial" charset="0"/>
                </a:rPr>
                <a:t>Data</a:t>
              </a:r>
              <a:endParaRPr lang="en-US" altLang="en-US"/>
            </a:p>
          </p:txBody>
        </p:sp>
        <p:sp>
          <p:nvSpPr>
            <p:cNvPr id="34826" name="Rectangle 9"/>
            <p:cNvSpPr>
              <a:spLocks noChangeArrowheads="1"/>
            </p:cNvSpPr>
            <p:nvPr/>
          </p:nvSpPr>
          <p:spPr bwMode="auto">
            <a:xfrm>
              <a:off x="866" y="879"/>
              <a:ext cx="667" cy="1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827" name="Rectangle 10"/>
            <p:cNvSpPr>
              <a:spLocks noChangeArrowheads="1"/>
            </p:cNvSpPr>
            <p:nvPr/>
          </p:nvSpPr>
          <p:spPr bwMode="auto">
            <a:xfrm>
              <a:off x="1056" y="879"/>
              <a:ext cx="32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b="1">
                  <a:solidFill>
                    <a:srgbClr val="FFFFFF"/>
                  </a:solidFill>
                  <a:latin typeface="Arial" charset="0"/>
                </a:rPr>
                <a:t>Quality</a:t>
              </a:r>
              <a:endParaRPr lang="en-US" altLang="en-US"/>
            </a:p>
          </p:txBody>
        </p:sp>
        <p:sp>
          <p:nvSpPr>
            <p:cNvPr id="34828" name="Rectangle 11"/>
            <p:cNvSpPr>
              <a:spLocks noChangeArrowheads="1"/>
            </p:cNvSpPr>
            <p:nvPr/>
          </p:nvSpPr>
          <p:spPr bwMode="auto">
            <a:xfrm>
              <a:off x="866" y="990"/>
              <a:ext cx="667" cy="1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829" name="Rectangle 12"/>
            <p:cNvSpPr>
              <a:spLocks noChangeArrowheads="1"/>
            </p:cNvSpPr>
            <p:nvPr/>
          </p:nvSpPr>
          <p:spPr bwMode="auto">
            <a:xfrm>
              <a:off x="842" y="635"/>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830" name="Line 13"/>
            <p:cNvSpPr>
              <a:spLocks noChangeShapeType="1"/>
            </p:cNvSpPr>
            <p:nvPr/>
          </p:nvSpPr>
          <p:spPr bwMode="auto">
            <a:xfrm>
              <a:off x="842" y="635"/>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1" name="Line 14"/>
            <p:cNvSpPr>
              <a:spLocks noChangeShapeType="1"/>
            </p:cNvSpPr>
            <p:nvPr/>
          </p:nvSpPr>
          <p:spPr bwMode="auto">
            <a:xfrm>
              <a:off x="842" y="635"/>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2" name="Rectangle 15"/>
            <p:cNvSpPr>
              <a:spLocks noChangeArrowheads="1"/>
            </p:cNvSpPr>
            <p:nvPr/>
          </p:nvSpPr>
          <p:spPr bwMode="auto">
            <a:xfrm>
              <a:off x="842" y="635"/>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833" name="Line 16"/>
            <p:cNvSpPr>
              <a:spLocks noChangeShapeType="1"/>
            </p:cNvSpPr>
            <p:nvPr/>
          </p:nvSpPr>
          <p:spPr bwMode="auto">
            <a:xfrm>
              <a:off x="842" y="635"/>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4" name="Line 17"/>
            <p:cNvSpPr>
              <a:spLocks noChangeShapeType="1"/>
            </p:cNvSpPr>
            <p:nvPr/>
          </p:nvSpPr>
          <p:spPr bwMode="auto">
            <a:xfrm>
              <a:off x="842" y="635"/>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5" name="Rectangle 18"/>
            <p:cNvSpPr>
              <a:spLocks noChangeArrowheads="1"/>
            </p:cNvSpPr>
            <p:nvPr/>
          </p:nvSpPr>
          <p:spPr bwMode="auto">
            <a:xfrm>
              <a:off x="866" y="635"/>
              <a:ext cx="667"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836" name="Line 19"/>
            <p:cNvSpPr>
              <a:spLocks noChangeShapeType="1"/>
            </p:cNvSpPr>
            <p:nvPr/>
          </p:nvSpPr>
          <p:spPr bwMode="auto">
            <a:xfrm>
              <a:off x="866" y="635"/>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7" name="Rectangle 20"/>
            <p:cNvSpPr>
              <a:spLocks noChangeArrowheads="1"/>
            </p:cNvSpPr>
            <p:nvPr/>
          </p:nvSpPr>
          <p:spPr bwMode="auto">
            <a:xfrm>
              <a:off x="1533" y="635"/>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838" name="Line 21"/>
            <p:cNvSpPr>
              <a:spLocks noChangeShapeType="1"/>
            </p:cNvSpPr>
            <p:nvPr/>
          </p:nvSpPr>
          <p:spPr bwMode="auto">
            <a:xfrm>
              <a:off x="1533" y="635"/>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9" name="Line 22"/>
            <p:cNvSpPr>
              <a:spLocks noChangeShapeType="1"/>
            </p:cNvSpPr>
            <p:nvPr/>
          </p:nvSpPr>
          <p:spPr bwMode="auto">
            <a:xfrm>
              <a:off x="1533" y="635"/>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0" name="Rectangle 23"/>
            <p:cNvSpPr>
              <a:spLocks noChangeArrowheads="1"/>
            </p:cNvSpPr>
            <p:nvPr/>
          </p:nvSpPr>
          <p:spPr bwMode="auto">
            <a:xfrm>
              <a:off x="1533" y="635"/>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841" name="Line 24"/>
            <p:cNvSpPr>
              <a:spLocks noChangeShapeType="1"/>
            </p:cNvSpPr>
            <p:nvPr/>
          </p:nvSpPr>
          <p:spPr bwMode="auto">
            <a:xfrm>
              <a:off x="1533" y="635"/>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2" name="Line 25"/>
            <p:cNvSpPr>
              <a:spLocks noChangeShapeType="1"/>
            </p:cNvSpPr>
            <p:nvPr/>
          </p:nvSpPr>
          <p:spPr bwMode="auto">
            <a:xfrm>
              <a:off x="1533" y="635"/>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3" name="Rectangle 26"/>
            <p:cNvSpPr>
              <a:spLocks noChangeArrowheads="1"/>
            </p:cNvSpPr>
            <p:nvPr/>
          </p:nvSpPr>
          <p:spPr bwMode="auto">
            <a:xfrm>
              <a:off x="842" y="659"/>
              <a:ext cx="24" cy="4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844" name="Line 27"/>
            <p:cNvSpPr>
              <a:spLocks noChangeShapeType="1"/>
            </p:cNvSpPr>
            <p:nvPr/>
          </p:nvSpPr>
          <p:spPr bwMode="auto">
            <a:xfrm>
              <a:off x="842" y="659"/>
              <a:ext cx="1" cy="44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5" name="Rectangle 28"/>
            <p:cNvSpPr>
              <a:spLocks noChangeArrowheads="1"/>
            </p:cNvSpPr>
            <p:nvPr/>
          </p:nvSpPr>
          <p:spPr bwMode="auto">
            <a:xfrm>
              <a:off x="1533" y="659"/>
              <a:ext cx="24" cy="4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846" name="Line 29"/>
            <p:cNvSpPr>
              <a:spLocks noChangeShapeType="1"/>
            </p:cNvSpPr>
            <p:nvPr/>
          </p:nvSpPr>
          <p:spPr bwMode="auto">
            <a:xfrm>
              <a:off x="1533" y="659"/>
              <a:ext cx="1" cy="44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7" name="Rectangle 30"/>
            <p:cNvSpPr>
              <a:spLocks noChangeArrowheads="1"/>
            </p:cNvSpPr>
            <p:nvPr/>
          </p:nvSpPr>
          <p:spPr bwMode="auto">
            <a:xfrm>
              <a:off x="866" y="1124"/>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848" name="Rectangle 31"/>
            <p:cNvSpPr>
              <a:spLocks noChangeArrowheads="1"/>
            </p:cNvSpPr>
            <p:nvPr/>
          </p:nvSpPr>
          <p:spPr bwMode="auto">
            <a:xfrm>
              <a:off x="927" y="1126"/>
              <a:ext cx="52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Attribute Accuracy</a:t>
              </a:r>
              <a:endParaRPr lang="en-US" altLang="en-US"/>
            </a:p>
          </p:txBody>
        </p:sp>
        <p:sp>
          <p:nvSpPr>
            <p:cNvPr id="34849" name="Rectangle 32"/>
            <p:cNvSpPr>
              <a:spLocks noChangeArrowheads="1"/>
            </p:cNvSpPr>
            <p:nvPr/>
          </p:nvSpPr>
          <p:spPr bwMode="auto">
            <a:xfrm>
              <a:off x="866" y="1198"/>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850" name="Rectangle 33"/>
            <p:cNvSpPr>
              <a:spLocks noChangeArrowheads="1"/>
            </p:cNvSpPr>
            <p:nvPr/>
          </p:nvSpPr>
          <p:spPr bwMode="auto">
            <a:xfrm>
              <a:off x="842" y="1100"/>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851" name="Line 34"/>
            <p:cNvSpPr>
              <a:spLocks noChangeShapeType="1"/>
            </p:cNvSpPr>
            <p:nvPr/>
          </p:nvSpPr>
          <p:spPr bwMode="auto">
            <a:xfrm>
              <a:off x="842" y="1100"/>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2" name="Line 35"/>
            <p:cNvSpPr>
              <a:spLocks noChangeShapeType="1"/>
            </p:cNvSpPr>
            <p:nvPr/>
          </p:nvSpPr>
          <p:spPr bwMode="auto">
            <a:xfrm>
              <a:off x="842" y="1100"/>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3" name="Rectangle 36"/>
            <p:cNvSpPr>
              <a:spLocks noChangeArrowheads="1"/>
            </p:cNvSpPr>
            <p:nvPr/>
          </p:nvSpPr>
          <p:spPr bwMode="auto">
            <a:xfrm>
              <a:off x="866" y="1100"/>
              <a:ext cx="667"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854" name="Line 37"/>
            <p:cNvSpPr>
              <a:spLocks noChangeShapeType="1"/>
            </p:cNvSpPr>
            <p:nvPr/>
          </p:nvSpPr>
          <p:spPr bwMode="auto">
            <a:xfrm>
              <a:off x="866" y="1100"/>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5" name="Rectangle 38"/>
            <p:cNvSpPr>
              <a:spLocks noChangeArrowheads="1"/>
            </p:cNvSpPr>
            <p:nvPr/>
          </p:nvSpPr>
          <p:spPr bwMode="auto">
            <a:xfrm>
              <a:off x="1533" y="1100"/>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856" name="Line 39"/>
            <p:cNvSpPr>
              <a:spLocks noChangeShapeType="1"/>
            </p:cNvSpPr>
            <p:nvPr/>
          </p:nvSpPr>
          <p:spPr bwMode="auto">
            <a:xfrm>
              <a:off x="1533" y="1100"/>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7" name="Line 40"/>
            <p:cNvSpPr>
              <a:spLocks noChangeShapeType="1"/>
            </p:cNvSpPr>
            <p:nvPr/>
          </p:nvSpPr>
          <p:spPr bwMode="auto">
            <a:xfrm>
              <a:off x="1533" y="1100"/>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8" name="Rectangle 41"/>
            <p:cNvSpPr>
              <a:spLocks noChangeArrowheads="1"/>
            </p:cNvSpPr>
            <p:nvPr/>
          </p:nvSpPr>
          <p:spPr bwMode="auto">
            <a:xfrm>
              <a:off x="842" y="1124"/>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859" name="Line 42"/>
            <p:cNvSpPr>
              <a:spLocks noChangeShapeType="1"/>
            </p:cNvSpPr>
            <p:nvPr/>
          </p:nvSpPr>
          <p:spPr bwMode="auto">
            <a:xfrm>
              <a:off x="842" y="1124"/>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60" name="Rectangle 43"/>
            <p:cNvSpPr>
              <a:spLocks noChangeArrowheads="1"/>
            </p:cNvSpPr>
            <p:nvPr/>
          </p:nvSpPr>
          <p:spPr bwMode="auto">
            <a:xfrm>
              <a:off x="1533" y="1124"/>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861" name="Line 44"/>
            <p:cNvSpPr>
              <a:spLocks noChangeShapeType="1"/>
            </p:cNvSpPr>
            <p:nvPr/>
          </p:nvSpPr>
          <p:spPr bwMode="auto">
            <a:xfrm>
              <a:off x="1533" y="1124"/>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62" name="Rectangle 45"/>
            <p:cNvSpPr>
              <a:spLocks noChangeArrowheads="1"/>
            </p:cNvSpPr>
            <p:nvPr/>
          </p:nvSpPr>
          <p:spPr bwMode="auto">
            <a:xfrm>
              <a:off x="866" y="1278"/>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863" name="Rectangle 46"/>
            <p:cNvSpPr>
              <a:spLocks noChangeArrowheads="1"/>
            </p:cNvSpPr>
            <p:nvPr/>
          </p:nvSpPr>
          <p:spPr bwMode="auto">
            <a:xfrm>
              <a:off x="926" y="1279"/>
              <a:ext cx="57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Logical Consistency</a:t>
              </a:r>
              <a:endParaRPr lang="en-US" altLang="en-US"/>
            </a:p>
          </p:txBody>
        </p:sp>
        <p:sp>
          <p:nvSpPr>
            <p:cNvPr id="34864" name="Rectangle 47"/>
            <p:cNvSpPr>
              <a:spLocks noChangeArrowheads="1"/>
            </p:cNvSpPr>
            <p:nvPr/>
          </p:nvSpPr>
          <p:spPr bwMode="auto">
            <a:xfrm>
              <a:off x="866" y="1351"/>
              <a:ext cx="667" cy="75"/>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865" name="Rectangle 48"/>
            <p:cNvSpPr>
              <a:spLocks noChangeArrowheads="1"/>
            </p:cNvSpPr>
            <p:nvPr/>
          </p:nvSpPr>
          <p:spPr bwMode="auto">
            <a:xfrm>
              <a:off x="842" y="1278"/>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866" name="Line 49"/>
            <p:cNvSpPr>
              <a:spLocks noChangeShapeType="1"/>
            </p:cNvSpPr>
            <p:nvPr/>
          </p:nvSpPr>
          <p:spPr bwMode="auto">
            <a:xfrm>
              <a:off x="842" y="1278"/>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67" name="Rectangle 50"/>
            <p:cNvSpPr>
              <a:spLocks noChangeArrowheads="1"/>
            </p:cNvSpPr>
            <p:nvPr/>
          </p:nvSpPr>
          <p:spPr bwMode="auto">
            <a:xfrm>
              <a:off x="1533" y="1278"/>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868" name="Line 51"/>
            <p:cNvSpPr>
              <a:spLocks noChangeShapeType="1"/>
            </p:cNvSpPr>
            <p:nvPr/>
          </p:nvSpPr>
          <p:spPr bwMode="auto">
            <a:xfrm>
              <a:off x="1533" y="1278"/>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69" name="Rectangle 52"/>
            <p:cNvSpPr>
              <a:spLocks noChangeArrowheads="1"/>
            </p:cNvSpPr>
            <p:nvPr/>
          </p:nvSpPr>
          <p:spPr bwMode="auto">
            <a:xfrm>
              <a:off x="866" y="1449"/>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870" name="Rectangle 53"/>
            <p:cNvSpPr>
              <a:spLocks noChangeArrowheads="1"/>
            </p:cNvSpPr>
            <p:nvPr/>
          </p:nvSpPr>
          <p:spPr bwMode="auto">
            <a:xfrm>
              <a:off x="927" y="1451"/>
              <a:ext cx="41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Completeness</a:t>
              </a:r>
              <a:endParaRPr lang="en-US" altLang="en-US"/>
            </a:p>
          </p:txBody>
        </p:sp>
        <p:sp>
          <p:nvSpPr>
            <p:cNvPr id="34871" name="Rectangle 54"/>
            <p:cNvSpPr>
              <a:spLocks noChangeArrowheads="1"/>
            </p:cNvSpPr>
            <p:nvPr/>
          </p:nvSpPr>
          <p:spPr bwMode="auto">
            <a:xfrm>
              <a:off x="866" y="1523"/>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872" name="Rectangle 55"/>
            <p:cNvSpPr>
              <a:spLocks noChangeArrowheads="1"/>
            </p:cNvSpPr>
            <p:nvPr/>
          </p:nvSpPr>
          <p:spPr bwMode="auto">
            <a:xfrm>
              <a:off x="842" y="1425"/>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873" name="Line 56"/>
            <p:cNvSpPr>
              <a:spLocks noChangeShapeType="1"/>
            </p:cNvSpPr>
            <p:nvPr/>
          </p:nvSpPr>
          <p:spPr bwMode="auto">
            <a:xfrm>
              <a:off x="842" y="142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74" name="Line 57"/>
            <p:cNvSpPr>
              <a:spLocks noChangeShapeType="1"/>
            </p:cNvSpPr>
            <p:nvPr/>
          </p:nvSpPr>
          <p:spPr bwMode="auto">
            <a:xfrm>
              <a:off x="842" y="1425"/>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75" name="Rectangle 58"/>
            <p:cNvSpPr>
              <a:spLocks noChangeArrowheads="1"/>
            </p:cNvSpPr>
            <p:nvPr/>
          </p:nvSpPr>
          <p:spPr bwMode="auto">
            <a:xfrm>
              <a:off x="866" y="1431"/>
              <a:ext cx="667" cy="1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876" name="Rectangle 59"/>
            <p:cNvSpPr>
              <a:spLocks noChangeArrowheads="1"/>
            </p:cNvSpPr>
            <p:nvPr/>
          </p:nvSpPr>
          <p:spPr bwMode="auto">
            <a:xfrm>
              <a:off x="1533" y="1425"/>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877" name="Line 60"/>
            <p:cNvSpPr>
              <a:spLocks noChangeShapeType="1"/>
            </p:cNvSpPr>
            <p:nvPr/>
          </p:nvSpPr>
          <p:spPr bwMode="auto">
            <a:xfrm>
              <a:off x="1533" y="142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78" name="Line 61"/>
            <p:cNvSpPr>
              <a:spLocks noChangeShapeType="1"/>
            </p:cNvSpPr>
            <p:nvPr/>
          </p:nvSpPr>
          <p:spPr bwMode="auto">
            <a:xfrm>
              <a:off x="1533" y="1425"/>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79" name="Rectangle 62"/>
            <p:cNvSpPr>
              <a:spLocks noChangeArrowheads="1"/>
            </p:cNvSpPr>
            <p:nvPr/>
          </p:nvSpPr>
          <p:spPr bwMode="auto">
            <a:xfrm>
              <a:off x="842" y="1449"/>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880" name="Line 63"/>
            <p:cNvSpPr>
              <a:spLocks noChangeShapeType="1"/>
            </p:cNvSpPr>
            <p:nvPr/>
          </p:nvSpPr>
          <p:spPr bwMode="auto">
            <a:xfrm>
              <a:off x="842" y="1449"/>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81" name="Rectangle 64"/>
            <p:cNvSpPr>
              <a:spLocks noChangeArrowheads="1"/>
            </p:cNvSpPr>
            <p:nvPr/>
          </p:nvSpPr>
          <p:spPr bwMode="auto">
            <a:xfrm>
              <a:off x="1533" y="1449"/>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882" name="Line 65"/>
            <p:cNvSpPr>
              <a:spLocks noChangeShapeType="1"/>
            </p:cNvSpPr>
            <p:nvPr/>
          </p:nvSpPr>
          <p:spPr bwMode="auto">
            <a:xfrm>
              <a:off x="1533" y="1449"/>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83" name="Rectangle 66"/>
            <p:cNvSpPr>
              <a:spLocks noChangeArrowheads="1"/>
            </p:cNvSpPr>
            <p:nvPr/>
          </p:nvSpPr>
          <p:spPr bwMode="auto">
            <a:xfrm>
              <a:off x="866" y="1620"/>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884" name="Rectangle 67"/>
            <p:cNvSpPr>
              <a:spLocks noChangeArrowheads="1"/>
            </p:cNvSpPr>
            <p:nvPr/>
          </p:nvSpPr>
          <p:spPr bwMode="auto">
            <a:xfrm>
              <a:off x="928" y="1622"/>
              <a:ext cx="56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Positional Accuracy</a:t>
              </a:r>
              <a:endParaRPr lang="en-US" altLang="en-US"/>
            </a:p>
          </p:txBody>
        </p:sp>
        <p:sp>
          <p:nvSpPr>
            <p:cNvPr id="34885" name="Rectangle 68"/>
            <p:cNvSpPr>
              <a:spLocks noChangeArrowheads="1"/>
            </p:cNvSpPr>
            <p:nvPr/>
          </p:nvSpPr>
          <p:spPr bwMode="auto">
            <a:xfrm>
              <a:off x="866" y="1694"/>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886" name="Rectangle 69"/>
            <p:cNvSpPr>
              <a:spLocks noChangeArrowheads="1"/>
            </p:cNvSpPr>
            <p:nvPr/>
          </p:nvSpPr>
          <p:spPr bwMode="auto">
            <a:xfrm>
              <a:off x="842" y="1596"/>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887" name="Line 70"/>
            <p:cNvSpPr>
              <a:spLocks noChangeShapeType="1"/>
            </p:cNvSpPr>
            <p:nvPr/>
          </p:nvSpPr>
          <p:spPr bwMode="auto">
            <a:xfrm>
              <a:off x="842" y="1596"/>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88" name="Line 71"/>
            <p:cNvSpPr>
              <a:spLocks noChangeShapeType="1"/>
            </p:cNvSpPr>
            <p:nvPr/>
          </p:nvSpPr>
          <p:spPr bwMode="auto">
            <a:xfrm>
              <a:off x="842" y="1596"/>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89" name="Rectangle 72"/>
            <p:cNvSpPr>
              <a:spLocks noChangeArrowheads="1"/>
            </p:cNvSpPr>
            <p:nvPr/>
          </p:nvSpPr>
          <p:spPr bwMode="auto">
            <a:xfrm>
              <a:off x="866" y="1602"/>
              <a:ext cx="667" cy="1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890" name="Rectangle 73"/>
            <p:cNvSpPr>
              <a:spLocks noChangeArrowheads="1"/>
            </p:cNvSpPr>
            <p:nvPr/>
          </p:nvSpPr>
          <p:spPr bwMode="auto">
            <a:xfrm>
              <a:off x="1533" y="1596"/>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891" name="Line 74"/>
            <p:cNvSpPr>
              <a:spLocks noChangeShapeType="1"/>
            </p:cNvSpPr>
            <p:nvPr/>
          </p:nvSpPr>
          <p:spPr bwMode="auto">
            <a:xfrm>
              <a:off x="1533" y="1596"/>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92" name="Line 75"/>
            <p:cNvSpPr>
              <a:spLocks noChangeShapeType="1"/>
            </p:cNvSpPr>
            <p:nvPr/>
          </p:nvSpPr>
          <p:spPr bwMode="auto">
            <a:xfrm>
              <a:off x="1533" y="1596"/>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93" name="Rectangle 76"/>
            <p:cNvSpPr>
              <a:spLocks noChangeArrowheads="1"/>
            </p:cNvSpPr>
            <p:nvPr/>
          </p:nvSpPr>
          <p:spPr bwMode="auto">
            <a:xfrm>
              <a:off x="842" y="1620"/>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894" name="Line 77"/>
            <p:cNvSpPr>
              <a:spLocks noChangeShapeType="1"/>
            </p:cNvSpPr>
            <p:nvPr/>
          </p:nvSpPr>
          <p:spPr bwMode="auto">
            <a:xfrm>
              <a:off x="842" y="1620"/>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95" name="Rectangle 78"/>
            <p:cNvSpPr>
              <a:spLocks noChangeArrowheads="1"/>
            </p:cNvSpPr>
            <p:nvPr/>
          </p:nvSpPr>
          <p:spPr bwMode="auto">
            <a:xfrm>
              <a:off x="1533" y="1620"/>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896" name="Line 79"/>
            <p:cNvSpPr>
              <a:spLocks noChangeShapeType="1"/>
            </p:cNvSpPr>
            <p:nvPr/>
          </p:nvSpPr>
          <p:spPr bwMode="auto">
            <a:xfrm>
              <a:off x="1533" y="1620"/>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97" name="Rectangle 80"/>
            <p:cNvSpPr>
              <a:spLocks noChangeArrowheads="1"/>
            </p:cNvSpPr>
            <p:nvPr/>
          </p:nvSpPr>
          <p:spPr bwMode="auto">
            <a:xfrm>
              <a:off x="866" y="1792"/>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898" name="Rectangle 81"/>
            <p:cNvSpPr>
              <a:spLocks noChangeArrowheads="1"/>
            </p:cNvSpPr>
            <p:nvPr/>
          </p:nvSpPr>
          <p:spPr bwMode="auto">
            <a:xfrm>
              <a:off x="923" y="1793"/>
              <a:ext cx="23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Lineage</a:t>
              </a:r>
              <a:endParaRPr lang="en-US" altLang="en-US"/>
            </a:p>
          </p:txBody>
        </p:sp>
        <p:sp>
          <p:nvSpPr>
            <p:cNvPr id="34899" name="Rectangle 82"/>
            <p:cNvSpPr>
              <a:spLocks noChangeArrowheads="1"/>
            </p:cNvSpPr>
            <p:nvPr/>
          </p:nvSpPr>
          <p:spPr bwMode="auto">
            <a:xfrm>
              <a:off x="866" y="1865"/>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900" name="Rectangle 83"/>
            <p:cNvSpPr>
              <a:spLocks noChangeArrowheads="1"/>
            </p:cNvSpPr>
            <p:nvPr/>
          </p:nvSpPr>
          <p:spPr bwMode="auto">
            <a:xfrm>
              <a:off x="842" y="1768"/>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901" name="Line 84"/>
            <p:cNvSpPr>
              <a:spLocks noChangeShapeType="1"/>
            </p:cNvSpPr>
            <p:nvPr/>
          </p:nvSpPr>
          <p:spPr bwMode="auto">
            <a:xfrm>
              <a:off x="842" y="1768"/>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02" name="Line 85"/>
            <p:cNvSpPr>
              <a:spLocks noChangeShapeType="1"/>
            </p:cNvSpPr>
            <p:nvPr/>
          </p:nvSpPr>
          <p:spPr bwMode="auto">
            <a:xfrm>
              <a:off x="842" y="1768"/>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03" name="Rectangle 86"/>
            <p:cNvSpPr>
              <a:spLocks noChangeArrowheads="1"/>
            </p:cNvSpPr>
            <p:nvPr/>
          </p:nvSpPr>
          <p:spPr bwMode="auto">
            <a:xfrm>
              <a:off x="866" y="1773"/>
              <a:ext cx="667" cy="19"/>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904" name="Rectangle 87"/>
            <p:cNvSpPr>
              <a:spLocks noChangeArrowheads="1"/>
            </p:cNvSpPr>
            <p:nvPr/>
          </p:nvSpPr>
          <p:spPr bwMode="auto">
            <a:xfrm>
              <a:off x="1533" y="1768"/>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905" name="Line 88"/>
            <p:cNvSpPr>
              <a:spLocks noChangeShapeType="1"/>
            </p:cNvSpPr>
            <p:nvPr/>
          </p:nvSpPr>
          <p:spPr bwMode="auto">
            <a:xfrm>
              <a:off x="1533" y="1768"/>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06" name="Line 89"/>
            <p:cNvSpPr>
              <a:spLocks noChangeShapeType="1"/>
            </p:cNvSpPr>
            <p:nvPr/>
          </p:nvSpPr>
          <p:spPr bwMode="auto">
            <a:xfrm>
              <a:off x="1533" y="1768"/>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07" name="Rectangle 90"/>
            <p:cNvSpPr>
              <a:spLocks noChangeArrowheads="1"/>
            </p:cNvSpPr>
            <p:nvPr/>
          </p:nvSpPr>
          <p:spPr bwMode="auto">
            <a:xfrm>
              <a:off x="842" y="1792"/>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908" name="Line 91"/>
            <p:cNvSpPr>
              <a:spLocks noChangeShapeType="1"/>
            </p:cNvSpPr>
            <p:nvPr/>
          </p:nvSpPr>
          <p:spPr bwMode="auto">
            <a:xfrm>
              <a:off x="842" y="1792"/>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09" name="Rectangle 92"/>
            <p:cNvSpPr>
              <a:spLocks noChangeArrowheads="1"/>
            </p:cNvSpPr>
            <p:nvPr/>
          </p:nvSpPr>
          <p:spPr bwMode="auto">
            <a:xfrm>
              <a:off x="1533" y="1792"/>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910" name="Line 93"/>
            <p:cNvSpPr>
              <a:spLocks noChangeShapeType="1"/>
            </p:cNvSpPr>
            <p:nvPr/>
          </p:nvSpPr>
          <p:spPr bwMode="auto">
            <a:xfrm>
              <a:off x="1533" y="1792"/>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11" name="Rectangle 94"/>
            <p:cNvSpPr>
              <a:spLocks noChangeArrowheads="1"/>
            </p:cNvSpPr>
            <p:nvPr/>
          </p:nvSpPr>
          <p:spPr bwMode="auto">
            <a:xfrm>
              <a:off x="866" y="1944"/>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912" name="Rectangle 95"/>
            <p:cNvSpPr>
              <a:spLocks noChangeArrowheads="1"/>
            </p:cNvSpPr>
            <p:nvPr/>
          </p:nvSpPr>
          <p:spPr bwMode="auto">
            <a:xfrm>
              <a:off x="926" y="1946"/>
              <a:ext cx="38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Source Scale</a:t>
              </a:r>
              <a:endParaRPr lang="en-US" altLang="en-US"/>
            </a:p>
          </p:txBody>
        </p:sp>
        <p:sp>
          <p:nvSpPr>
            <p:cNvPr id="34913" name="Rectangle 96"/>
            <p:cNvSpPr>
              <a:spLocks noChangeArrowheads="1"/>
            </p:cNvSpPr>
            <p:nvPr/>
          </p:nvSpPr>
          <p:spPr bwMode="auto">
            <a:xfrm>
              <a:off x="866" y="2018"/>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914" name="Line 97"/>
            <p:cNvSpPr>
              <a:spLocks noChangeShapeType="1"/>
            </p:cNvSpPr>
            <p:nvPr/>
          </p:nvSpPr>
          <p:spPr bwMode="auto">
            <a:xfrm>
              <a:off x="842" y="1939"/>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15" name="Line 98"/>
            <p:cNvSpPr>
              <a:spLocks noChangeShapeType="1"/>
            </p:cNvSpPr>
            <p:nvPr/>
          </p:nvSpPr>
          <p:spPr bwMode="auto">
            <a:xfrm>
              <a:off x="1533" y="1939"/>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16" name="Rectangle 99"/>
            <p:cNvSpPr>
              <a:spLocks noChangeArrowheads="1"/>
            </p:cNvSpPr>
            <p:nvPr/>
          </p:nvSpPr>
          <p:spPr bwMode="auto">
            <a:xfrm>
              <a:off x="842" y="1944"/>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917" name="Line 100"/>
            <p:cNvSpPr>
              <a:spLocks noChangeShapeType="1"/>
            </p:cNvSpPr>
            <p:nvPr/>
          </p:nvSpPr>
          <p:spPr bwMode="auto">
            <a:xfrm>
              <a:off x="842" y="1944"/>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18" name="Rectangle 101"/>
            <p:cNvSpPr>
              <a:spLocks noChangeArrowheads="1"/>
            </p:cNvSpPr>
            <p:nvPr/>
          </p:nvSpPr>
          <p:spPr bwMode="auto">
            <a:xfrm>
              <a:off x="1533" y="1944"/>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919" name="Line 102"/>
            <p:cNvSpPr>
              <a:spLocks noChangeShapeType="1"/>
            </p:cNvSpPr>
            <p:nvPr/>
          </p:nvSpPr>
          <p:spPr bwMode="auto">
            <a:xfrm>
              <a:off x="1533" y="1944"/>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20" name="Rectangle 103"/>
            <p:cNvSpPr>
              <a:spLocks noChangeArrowheads="1"/>
            </p:cNvSpPr>
            <p:nvPr/>
          </p:nvSpPr>
          <p:spPr bwMode="auto">
            <a:xfrm>
              <a:off x="842" y="2092"/>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921" name="Line 104"/>
            <p:cNvSpPr>
              <a:spLocks noChangeShapeType="1"/>
            </p:cNvSpPr>
            <p:nvPr/>
          </p:nvSpPr>
          <p:spPr bwMode="auto">
            <a:xfrm>
              <a:off x="842" y="20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22" name="Line 105"/>
            <p:cNvSpPr>
              <a:spLocks noChangeShapeType="1"/>
            </p:cNvSpPr>
            <p:nvPr/>
          </p:nvSpPr>
          <p:spPr bwMode="auto">
            <a:xfrm>
              <a:off x="842" y="2092"/>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23" name="Rectangle 106"/>
            <p:cNvSpPr>
              <a:spLocks noChangeArrowheads="1"/>
            </p:cNvSpPr>
            <p:nvPr/>
          </p:nvSpPr>
          <p:spPr bwMode="auto">
            <a:xfrm>
              <a:off x="842" y="2092"/>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924" name="Line 107"/>
            <p:cNvSpPr>
              <a:spLocks noChangeShapeType="1"/>
            </p:cNvSpPr>
            <p:nvPr/>
          </p:nvSpPr>
          <p:spPr bwMode="auto">
            <a:xfrm>
              <a:off x="842" y="20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25" name="Line 108"/>
            <p:cNvSpPr>
              <a:spLocks noChangeShapeType="1"/>
            </p:cNvSpPr>
            <p:nvPr/>
          </p:nvSpPr>
          <p:spPr bwMode="auto">
            <a:xfrm>
              <a:off x="842" y="2092"/>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26" name="Rectangle 109"/>
            <p:cNvSpPr>
              <a:spLocks noChangeArrowheads="1"/>
            </p:cNvSpPr>
            <p:nvPr/>
          </p:nvSpPr>
          <p:spPr bwMode="auto">
            <a:xfrm>
              <a:off x="866" y="2092"/>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927" name="Line 110"/>
            <p:cNvSpPr>
              <a:spLocks noChangeShapeType="1"/>
            </p:cNvSpPr>
            <p:nvPr/>
          </p:nvSpPr>
          <p:spPr bwMode="auto">
            <a:xfrm>
              <a:off x="866" y="20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28" name="Line 111"/>
            <p:cNvSpPr>
              <a:spLocks noChangeShapeType="1"/>
            </p:cNvSpPr>
            <p:nvPr/>
          </p:nvSpPr>
          <p:spPr bwMode="auto">
            <a:xfrm>
              <a:off x="866" y="2092"/>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29" name="Rectangle 112"/>
            <p:cNvSpPr>
              <a:spLocks noChangeArrowheads="1"/>
            </p:cNvSpPr>
            <p:nvPr/>
          </p:nvSpPr>
          <p:spPr bwMode="auto">
            <a:xfrm>
              <a:off x="890" y="2092"/>
              <a:ext cx="643"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930" name="Line 113"/>
            <p:cNvSpPr>
              <a:spLocks noChangeShapeType="1"/>
            </p:cNvSpPr>
            <p:nvPr/>
          </p:nvSpPr>
          <p:spPr bwMode="auto">
            <a:xfrm>
              <a:off x="890" y="2092"/>
              <a:ext cx="643"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31" name="Rectangle 114"/>
            <p:cNvSpPr>
              <a:spLocks noChangeArrowheads="1"/>
            </p:cNvSpPr>
            <p:nvPr/>
          </p:nvSpPr>
          <p:spPr bwMode="auto">
            <a:xfrm>
              <a:off x="1533" y="2092"/>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932" name="Line 115"/>
            <p:cNvSpPr>
              <a:spLocks noChangeShapeType="1"/>
            </p:cNvSpPr>
            <p:nvPr/>
          </p:nvSpPr>
          <p:spPr bwMode="auto">
            <a:xfrm>
              <a:off x="1533" y="20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33" name="Line 116"/>
            <p:cNvSpPr>
              <a:spLocks noChangeShapeType="1"/>
            </p:cNvSpPr>
            <p:nvPr/>
          </p:nvSpPr>
          <p:spPr bwMode="auto">
            <a:xfrm>
              <a:off x="1533" y="2092"/>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34" name="Rectangle 117"/>
            <p:cNvSpPr>
              <a:spLocks noChangeArrowheads="1"/>
            </p:cNvSpPr>
            <p:nvPr/>
          </p:nvSpPr>
          <p:spPr bwMode="auto">
            <a:xfrm>
              <a:off x="1533" y="2092"/>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935" name="Line 118"/>
            <p:cNvSpPr>
              <a:spLocks noChangeShapeType="1"/>
            </p:cNvSpPr>
            <p:nvPr/>
          </p:nvSpPr>
          <p:spPr bwMode="auto">
            <a:xfrm>
              <a:off x="1533" y="20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36" name="Line 119"/>
            <p:cNvSpPr>
              <a:spLocks noChangeShapeType="1"/>
            </p:cNvSpPr>
            <p:nvPr/>
          </p:nvSpPr>
          <p:spPr bwMode="auto">
            <a:xfrm>
              <a:off x="1533" y="2092"/>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37" name="Rectangle 120"/>
            <p:cNvSpPr>
              <a:spLocks noChangeArrowheads="1"/>
            </p:cNvSpPr>
            <p:nvPr/>
          </p:nvSpPr>
          <p:spPr bwMode="auto">
            <a:xfrm>
              <a:off x="1533" y="1888"/>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938" name="Rectangle 121"/>
            <p:cNvSpPr>
              <a:spLocks noChangeArrowheads="1"/>
            </p:cNvSpPr>
            <p:nvPr/>
          </p:nvSpPr>
          <p:spPr bwMode="auto">
            <a:xfrm>
              <a:off x="842" y="1888"/>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939" name="Rectangle 122"/>
            <p:cNvSpPr>
              <a:spLocks noChangeArrowheads="1"/>
            </p:cNvSpPr>
            <p:nvPr/>
          </p:nvSpPr>
          <p:spPr bwMode="auto">
            <a:xfrm>
              <a:off x="1533" y="1723"/>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940" name="Rectangle 123"/>
            <p:cNvSpPr>
              <a:spLocks noChangeArrowheads="1"/>
            </p:cNvSpPr>
            <p:nvPr/>
          </p:nvSpPr>
          <p:spPr bwMode="auto">
            <a:xfrm>
              <a:off x="842" y="1723"/>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941" name="Rectangle 124"/>
            <p:cNvSpPr>
              <a:spLocks noChangeArrowheads="1"/>
            </p:cNvSpPr>
            <p:nvPr/>
          </p:nvSpPr>
          <p:spPr bwMode="auto">
            <a:xfrm>
              <a:off x="842" y="1248"/>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4942" name="Rectangle 125"/>
            <p:cNvSpPr>
              <a:spLocks noChangeArrowheads="1"/>
            </p:cNvSpPr>
            <p:nvPr/>
          </p:nvSpPr>
          <p:spPr bwMode="auto">
            <a:xfrm>
              <a:off x="1533" y="1220"/>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grpSp>
      <p:sp>
        <p:nvSpPr>
          <p:cNvPr id="34821" name="Text Box 126"/>
          <p:cNvSpPr txBox="1">
            <a:spLocks noChangeArrowheads="1"/>
          </p:cNvSpPr>
          <p:nvPr/>
        </p:nvSpPr>
        <p:spPr bwMode="auto">
          <a:xfrm>
            <a:off x="1473200" y="3581400"/>
            <a:ext cx="7162800" cy="2743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l"/>
            <a:endParaRPr lang="en-US" altLang="en-US" sz="2000" b="1">
              <a:solidFill>
                <a:schemeClr val="bg1"/>
              </a:solidFill>
            </a:endParaRPr>
          </a:p>
          <a:p>
            <a:pPr algn="l">
              <a:buFont typeface="Wingdings" pitchFamily="2" charset="2"/>
              <a:buNone/>
            </a:pPr>
            <a:r>
              <a:rPr lang="en-US" altLang="en-US" sz="2200" b="1">
                <a:solidFill>
                  <a:schemeClr val="bg1"/>
                </a:solidFill>
              </a:rPr>
              <a:t>Using the National Standard for Spatial Data Accuracy,         this data set tested 1 foot horizontal accuracy at 95% confidence level.</a:t>
            </a:r>
          </a:p>
          <a:p>
            <a:pPr algn="l">
              <a:buFont typeface="Wingdings" pitchFamily="2" charset="2"/>
              <a:buNone/>
            </a:pPr>
            <a:endParaRPr lang="en-US" altLang="en-US" sz="2200" i="1">
              <a:solidFill>
                <a:schemeClr val="bg1"/>
              </a:solidFill>
            </a:endParaRPr>
          </a:p>
          <a:p>
            <a:pPr algn="l">
              <a:buFont typeface="Wingdings" pitchFamily="2" charset="2"/>
              <a:buNone/>
            </a:pPr>
            <a:r>
              <a:rPr lang="en-US" altLang="en-US" sz="1800" i="1">
                <a:solidFill>
                  <a:schemeClr val="bg1"/>
                </a:solidFill>
              </a:rPr>
              <a:t>City of Minneapolis (from Positional Accuracy Handbook)</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smtClean="0"/>
              <a:t>A Walk Through the Guidelines</a:t>
            </a:r>
          </a:p>
        </p:txBody>
      </p:sp>
      <p:sp>
        <p:nvSpPr>
          <p:cNvPr id="433155" name="Rectangle 3"/>
          <p:cNvSpPr>
            <a:spLocks noGrp="1" noChangeArrowheads="1"/>
          </p:cNvSpPr>
          <p:nvPr>
            <p:ph type="body" idx="1"/>
          </p:nvPr>
        </p:nvSpPr>
        <p:spPr>
          <a:xfrm>
            <a:off x="3124200" y="1044575"/>
            <a:ext cx="5791200" cy="1373188"/>
          </a:xfrm>
        </p:spPr>
        <p:txBody>
          <a:bodyPr/>
          <a:lstStyle/>
          <a:p>
            <a:r>
              <a:rPr lang="en-US" altLang="en-US" sz="2400" dirty="0" smtClean="0"/>
              <a:t>Lineage: </a:t>
            </a:r>
            <a:r>
              <a:rPr lang="en-US" altLang="en-US" sz="2400" b="0" dirty="0" smtClean="0">
                <a:solidFill>
                  <a:schemeClr val="accent1"/>
                </a:solidFill>
              </a:rPr>
              <a:t>information about the sources of data used to construct the data set </a:t>
            </a:r>
            <a:r>
              <a:rPr lang="en-US" altLang="en-US" sz="2400" b="0" dirty="0" smtClean="0">
                <a:solidFill>
                  <a:schemeClr val="accent1"/>
                </a:solidFill>
              </a:rPr>
              <a:t>and </a:t>
            </a:r>
            <a:r>
              <a:rPr lang="en-US" altLang="en-US" sz="2400" b="0" dirty="0" smtClean="0">
                <a:solidFill>
                  <a:schemeClr val="accent1"/>
                </a:solidFill>
              </a:rPr>
              <a:t>processing steps applied</a:t>
            </a:r>
            <a:endParaRPr lang="en-US" altLang="en-US" sz="2400" b="0" dirty="0" smtClean="0"/>
          </a:p>
        </p:txBody>
      </p:sp>
      <p:grpSp>
        <p:nvGrpSpPr>
          <p:cNvPr id="35844" name="Group 4"/>
          <p:cNvGrpSpPr>
            <a:grpSpLocks/>
          </p:cNvGrpSpPr>
          <p:nvPr/>
        </p:nvGrpSpPr>
        <p:grpSpPr bwMode="auto">
          <a:xfrm>
            <a:off x="1336675" y="1008063"/>
            <a:ext cx="1135063" cy="2351087"/>
            <a:chOff x="842" y="635"/>
            <a:chExt cx="715" cy="1481"/>
          </a:xfrm>
        </p:grpSpPr>
        <p:sp>
          <p:nvSpPr>
            <p:cNvPr id="35845" name="Rectangle 5"/>
            <p:cNvSpPr>
              <a:spLocks noChangeArrowheads="1"/>
            </p:cNvSpPr>
            <p:nvPr/>
          </p:nvSpPr>
          <p:spPr bwMode="auto">
            <a:xfrm>
              <a:off x="866" y="659"/>
              <a:ext cx="667" cy="1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846" name="Rectangle 6"/>
            <p:cNvSpPr>
              <a:spLocks noChangeArrowheads="1"/>
            </p:cNvSpPr>
            <p:nvPr/>
          </p:nvSpPr>
          <p:spPr bwMode="auto">
            <a:xfrm>
              <a:off x="1152" y="658"/>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b="1">
                  <a:solidFill>
                    <a:srgbClr val="FFFFFF"/>
                  </a:solidFill>
                  <a:latin typeface="Arial" charset="0"/>
                </a:rPr>
                <a:t>2</a:t>
              </a:r>
              <a:endParaRPr lang="en-US" altLang="en-US"/>
            </a:p>
          </p:txBody>
        </p:sp>
        <p:sp>
          <p:nvSpPr>
            <p:cNvPr id="35847" name="Rectangle 7"/>
            <p:cNvSpPr>
              <a:spLocks noChangeArrowheads="1"/>
            </p:cNvSpPr>
            <p:nvPr/>
          </p:nvSpPr>
          <p:spPr bwMode="auto">
            <a:xfrm>
              <a:off x="866" y="769"/>
              <a:ext cx="667" cy="1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848" name="Rectangle 8"/>
            <p:cNvSpPr>
              <a:spLocks noChangeArrowheads="1"/>
            </p:cNvSpPr>
            <p:nvPr/>
          </p:nvSpPr>
          <p:spPr bwMode="auto">
            <a:xfrm>
              <a:off x="1102" y="769"/>
              <a:ext cx="20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b="1">
                  <a:solidFill>
                    <a:srgbClr val="FFFFFF"/>
                  </a:solidFill>
                  <a:latin typeface="Arial" charset="0"/>
                </a:rPr>
                <a:t>Data</a:t>
              </a:r>
              <a:endParaRPr lang="en-US" altLang="en-US"/>
            </a:p>
          </p:txBody>
        </p:sp>
        <p:sp>
          <p:nvSpPr>
            <p:cNvPr id="35849" name="Rectangle 9"/>
            <p:cNvSpPr>
              <a:spLocks noChangeArrowheads="1"/>
            </p:cNvSpPr>
            <p:nvPr/>
          </p:nvSpPr>
          <p:spPr bwMode="auto">
            <a:xfrm>
              <a:off x="866" y="879"/>
              <a:ext cx="667" cy="1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850" name="Rectangle 10"/>
            <p:cNvSpPr>
              <a:spLocks noChangeArrowheads="1"/>
            </p:cNvSpPr>
            <p:nvPr/>
          </p:nvSpPr>
          <p:spPr bwMode="auto">
            <a:xfrm>
              <a:off x="1056" y="879"/>
              <a:ext cx="32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b="1">
                  <a:solidFill>
                    <a:srgbClr val="FFFFFF"/>
                  </a:solidFill>
                  <a:latin typeface="Arial" charset="0"/>
                </a:rPr>
                <a:t>Quality</a:t>
              </a:r>
              <a:endParaRPr lang="en-US" altLang="en-US"/>
            </a:p>
          </p:txBody>
        </p:sp>
        <p:sp>
          <p:nvSpPr>
            <p:cNvPr id="35851" name="Rectangle 11"/>
            <p:cNvSpPr>
              <a:spLocks noChangeArrowheads="1"/>
            </p:cNvSpPr>
            <p:nvPr/>
          </p:nvSpPr>
          <p:spPr bwMode="auto">
            <a:xfrm>
              <a:off x="866" y="990"/>
              <a:ext cx="667" cy="1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852" name="Rectangle 12"/>
            <p:cNvSpPr>
              <a:spLocks noChangeArrowheads="1"/>
            </p:cNvSpPr>
            <p:nvPr/>
          </p:nvSpPr>
          <p:spPr bwMode="auto">
            <a:xfrm>
              <a:off x="842" y="635"/>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853" name="Line 13"/>
            <p:cNvSpPr>
              <a:spLocks noChangeShapeType="1"/>
            </p:cNvSpPr>
            <p:nvPr/>
          </p:nvSpPr>
          <p:spPr bwMode="auto">
            <a:xfrm>
              <a:off x="842" y="635"/>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4" name="Line 14"/>
            <p:cNvSpPr>
              <a:spLocks noChangeShapeType="1"/>
            </p:cNvSpPr>
            <p:nvPr/>
          </p:nvSpPr>
          <p:spPr bwMode="auto">
            <a:xfrm>
              <a:off x="842" y="635"/>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5" name="Rectangle 15"/>
            <p:cNvSpPr>
              <a:spLocks noChangeArrowheads="1"/>
            </p:cNvSpPr>
            <p:nvPr/>
          </p:nvSpPr>
          <p:spPr bwMode="auto">
            <a:xfrm>
              <a:off x="842" y="635"/>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856" name="Line 16"/>
            <p:cNvSpPr>
              <a:spLocks noChangeShapeType="1"/>
            </p:cNvSpPr>
            <p:nvPr/>
          </p:nvSpPr>
          <p:spPr bwMode="auto">
            <a:xfrm>
              <a:off x="842" y="635"/>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7" name="Line 17"/>
            <p:cNvSpPr>
              <a:spLocks noChangeShapeType="1"/>
            </p:cNvSpPr>
            <p:nvPr/>
          </p:nvSpPr>
          <p:spPr bwMode="auto">
            <a:xfrm>
              <a:off x="842" y="635"/>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8" name="Rectangle 18"/>
            <p:cNvSpPr>
              <a:spLocks noChangeArrowheads="1"/>
            </p:cNvSpPr>
            <p:nvPr/>
          </p:nvSpPr>
          <p:spPr bwMode="auto">
            <a:xfrm>
              <a:off x="866" y="635"/>
              <a:ext cx="667"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859" name="Line 19"/>
            <p:cNvSpPr>
              <a:spLocks noChangeShapeType="1"/>
            </p:cNvSpPr>
            <p:nvPr/>
          </p:nvSpPr>
          <p:spPr bwMode="auto">
            <a:xfrm>
              <a:off x="866" y="635"/>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0" name="Rectangle 20"/>
            <p:cNvSpPr>
              <a:spLocks noChangeArrowheads="1"/>
            </p:cNvSpPr>
            <p:nvPr/>
          </p:nvSpPr>
          <p:spPr bwMode="auto">
            <a:xfrm>
              <a:off x="1533" y="635"/>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861" name="Line 21"/>
            <p:cNvSpPr>
              <a:spLocks noChangeShapeType="1"/>
            </p:cNvSpPr>
            <p:nvPr/>
          </p:nvSpPr>
          <p:spPr bwMode="auto">
            <a:xfrm>
              <a:off x="1533" y="635"/>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2" name="Line 22"/>
            <p:cNvSpPr>
              <a:spLocks noChangeShapeType="1"/>
            </p:cNvSpPr>
            <p:nvPr/>
          </p:nvSpPr>
          <p:spPr bwMode="auto">
            <a:xfrm>
              <a:off x="1533" y="635"/>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3" name="Rectangle 23"/>
            <p:cNvSpPr>
              <a:spLocks noChangeArrowheads="1"/>
            </p:cNvSpPr>
            <p:nvPr/>
          </p:nvSpPr>
          <p:spPr bwMode="auto">
            <a:xfrm>
              <a:off x="1533" y="635"/>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864" name="Line 24"/>
            <p:cNvSpPr>
              <a:spLocks noChangeShapeType="1"/>
            </p:cNvSpPr>
            <p:nvPr/>
          </p:nvSpPr>
          <p:spPr bwMode="auto">
            <a:xfrm>
              <a:off x="1533" y="635"/>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5" name="Line 25"/>
            <p:cNvSpPr>
              <a:spLocks noChangeShapeType="1"/>
            </p:cNvSpPr>
            <p:nvPr/>
          </p:nvSpPr>
          <p:spPr bwMode="auto">
            <a:xfrm>
              <a:off x="1533" y="635"/>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6" name="Rectangle 26"/>
            <p:cNvSpPr>
              <a:spLocks noChangeArrowheads="1"/>
            </p:cNvSpPr>
            <p:nvPr/>
          </p:nvSpPr>
          <p:spPr bwMode="auto">
            <a:xfrm>
              <a:off x="842" y="659"/>
              <a:ext cx="24" cy="4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867" name="Line 27"/>
            <p:cNvSpPr>
              <a:spLocks noChangeShapeType="1"/>
            </p:cNvSpPr>
            <p:nvPr/>
          </p:nvSpPr>
          <p:spPr bwMode="auto">
            <a:xfrm>
              <a:off x="842" y="659"/>
              <a:ext cx="1" cy="44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8" name="Rectangle 28"/>
            <p:cNvSpPr>
              <a:spLocks noChangeArrowheads="1"/>
            </p:cNvSpPr>
            <p:nvPr/>
          </p:nvSpPr>
          <p:spPr bwMode="auto">
            <a:xfrm>
              <a:off x="1533" y="659"/>
              <a:ext cx="24" cy="4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869" name="Line 29"/>
            <p:cNvSpPr>
              <a:spLocks noChangeShapeType="1"/>
            </p:cNvSpPr>
            <p:nvPr/>
          </p:nvSpPr>
          <p:spPr bwMode="auto">
            <a:xfrm>
              <a:off x="1533" y="659"/>
              <a:ext cx="1" cy="44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70" name="Rectangle 30"/>
            <p:cNvSpPr>
              <a:spLocks noChangeArrowheads="1"/>
            </p:cNvSpPr>
            <p:nvPr/>
          </p:nvSpPr>
          <p:spPr bwMode="auto">
            <a:xfrm>
              <a:off x="866" y="1124"/>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871" name="Rectangle 31"/>
            <p:cNvSpPr>
              <a:spLocks noChangeArrowheads="1"/>
            </p:cNvSpPr>
            <p:nvPr/>
          </p:nvSpPr>
          <p:spPr bwMode="auto">
            <a:xfrm>
              <a:off x="927" y="1126"/>
              <a:ext cx="52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Attribute Accuracy</a:t>
              </a:r>
              <a:endParaRPr lang="en-US" altLang="en-US"/>
            </a:p>
          </p:txBody>
        </p:sp>
        <p:sp>
          <p:nvSpPr>
            <p:cNvPr id="35872" name="Rectangle 32"/>
            <p:cNvSpPr>
              <a:spLocks noChangeArrowheads="1"/>
            </p:cNvSpPr>
            <p:nvPr/>
          </p:nvSpPr>
          <p:spPr bwMode="auto">
            <a:xfrm>
              <a:off x="866" y="1198"/>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873" name="Rectangle 33"/>
            <p:cNvSpPr>
              <a:spLocks noChangeArrowheads="1"/>
            </p:cNvSpPr>
            <p:nvPr/>
          </p:nvSpPr>
          <p:spPr bwMode="auto">
            <a:xfrm>
              <a:off x="842" y="1100"/>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874" name="Line 34"/>
            <p:cNvSpPr>
              <a:spLocks noChangeShapeType="1"/>
            </p:cNvSpPr>
            <p:nvPr/>
          </p:nvSpPr>
          <p:spPr bwMode="auto">
            <a:xfrm>
              <a:off x="842" y="1100"/>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75" name="Line 35"/>
            <p:cNvSpPr>
              <a:spLocks noChangeShapeType="1"/>
            </p:cNvSpPr>
            <p:nvPr/>
          </p:nvSpPr>
          <p:spPr bwMode="auto">
            <a:xfrm>
              <a:off x="842" y="1100"/>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76" name="Rectangle 36"/>
            <p:cNvSpPr>
              <a:spLocks noChangeArrowheads="1"/>
            </p:cNvSpPr>
            <p:nvPr/>
          </p:nvSpPr>
          <p:spPr bwMode="auto">
            <a:xfrm>
              <a:off x="866" y="1100"/>
              <a:ext cx="667"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877" name="Line 37"/>
            <p:cNvSpPr>
              <a:spLocks noChangeShapeType="1"/>
            </p:cNvSpPr>
            <p:nvPr/>
          </p:nvSpPr>
          <p:spPr bwMode="auto">
            <a:xfrm>
              <a:off x="866" y="1100"/>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78" name="Rectangle 38"/>
            <p:cNvSpPr>
              <a:spLocks noChangeArrowheads="1"/>
            </p:cNvSpPr>
            <p:nvPr/>
          </p:nvSpPr>
          <p:spPr bwMode="auto">
            <a:xfrm>
              <a:off x="1533" y="1100"/>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879" name="Line 39"/>
            <p:cNvSpPr>
              <a:spLocks noChangeShapeType="1"/>
            </p:cNvSpPr>
            <p:nvPr/>
          </p:nvSpPr>
          <p:spPr bwMode="auto">
            <a:xfrm>
              <a:off x="1533" y="1100"/>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80" name="Line 40"/>
            <p:cNvSpPr>
              <a:spLocks noChangeShapeType="1"/>
            </p:cNvSpPr>
            <p:nvPr/>
          </p:nvSpPr>
          <p:spPr bwMode="auto">
            <a:xfrm>
              <a:off x="1533" y="1100"/>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81" name="Rectangle 41"/>
            <p:cNvSpPr>
              <a:spLocks noChangeArrowheads="1"/>
            </p:cNvSpPr>
            <p:nvPr/>
          </p:nvSpPr>
          <p:spPr bwMode="auto">
            <a:xfrm>
              <a:off x="842" y="1124"/>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882" name="Line 42"/>
            <p:cNvSpPr>
              <a:spLocks noChangeShapeType="1"/>
            </p:cNvSpPr>
            <p:nvPr/>
          </p:nvSpPr>
          <p:spPr bwMode="auto">
            <a:xfrm>
              <a:off x="842" y="1124"/>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83" name="Rectangle 43"/>
            <p:cNvSpPr>
              <a:spLocks noChangeArrowheads="1"/>
            </p:cNvSpPr>
            <p:nvPr/>
          </p:nvSpPr>
          <p:spPr bwMode="auto">
            <a:xfrm>
              <a:off x="1533" y="1124"/>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884" name="Line 44"/>
            <p:cNvSpPr>
              <a:spLocks noChangeShapeType="1"/>
            </p:cNvSpPr>
            <p:nvPr/>
          </p:nvSpPr>
          <p:spPr bwMode="auto">
            <a:xfrm>
              <a:off x="1533" y="1124"/>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85" name="Rectangle 45"/>
            <p:cNvSpPr>
              <a:spLocks noChangeArrowheads="1"/>
            </p:cNvSpPr>
            <p:nvPr/>
          </p:nvSpPr>
          <p:spPr bwMode="auto">
            <a:xfrm>
              <a:off x="866" y="1278"/>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886" name="Rectangle 46"/>
            <p:cNvSpPr>
              <a:spLocks noChangeArrowheads="1"/>
            </p:cNvSpPr>
            <p:nvPr/>
          </p:nvSpPr>
          <p:spPr bwMode="auto">
            <a:xfrm>
              <a:off x="926" y="1279"/>
              <a:ext cx="57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Logical Consistency</a:t>
              </a:r>
              <a:endParaRPr lang="en-US" altLang="en-US"/>
            </a:p>
          </p:txBody>
        </p:sp>
        <p:sp>
          <p:nvSpPr>
            <p:cNvPr id="35887" name="Rectangle 47"/>
            <p:cNvSpPr>
              <a:spLocks noChangeArrowheads="1"/>
            </p:cNvSpPr>
            <p:nvPr/>
          </p:nvSpPr>
          <p:spPr bwMode="auto">
            <a:xfrm>
              <a:off x="866" y="1351"/>
              <a:ext cx="667" cy="75"/>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888" name="Rectangle 48"/>
            <p:cNvSpPr>
              <a:spLocks noChangeArrowheads="1"/>
            </p:cNvSpPr>
            <p:nvPr/>
          </p:nvSpPr>
          <p:spPr bwMode="auto">
            <a:xfrm>
              <a:off x="842" y="1278"/>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889" name="Line 49"/>
            <p:cNvSpPr>
              <a:spLocks noChangeShapeType="1"/>
            </p:cNvSpPr>
            <p:nvPr/>
          </p:nvSpPr>
          <p:spPr bwMode="auto">
            <a:xfrm>
              <a:off x="842" y="1278"/>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90" name="Rectangle 50"/>
            <p:cNvSpPr>
              <a:spLocks noChangeArrowheads="1"/>
            </p:cNvSpPr>
            <p:nvPr/>
          </p:nvSpPr>
          <p:spPr bwMode="auto">
            <a:xfrm>
              <a:off x="1533" y="1278"/>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891" name="Line 51"/>
            <p:cNvSpPr>
              <a:spLocks noChangeShapeType="1"/>
            </p:cNvSpPr>
            <p:nvPr/>
          </p:nvSpPr>
          <p:spPr bwMode="auto">
            <a:xfrm>
              <a:off x="1533" y="1278"/>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92" name="Rectangle 52"/>
            <p:cNvSpPr>
              <a:spLocks noChangeArrowheads="1"/>
            </p:cNvSpPr>
            <p:nvPr/>
          </p:nvSpPr>
          <p:spPr bwMode="auto">
            <a:xfrm>
              <a:off x="866" y="1449"/>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893" name="Rectangle 53"/>
            <p:cNvSpPr>
              <a:spLocks noChangeArrowheads="1"/>
            </p:cNvSpPr>
            <p:nvPr/>
          </p:nvSpPr>
          <p:spPr bwMode="auto">
            <a:xfrm>
              <a:off x="927" y="1451"/>
              <a:ext cx="41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Completeness</a:t>
              </a:r>
              <a:endParaRPr lang="en-US" altLang="en-US"/>
            </a:p>
          </p:txBody>
        </p:sp>
        <p:sp>
          <p:nvSpPr>
            <p:cNvPr id="35894" name="Rectangle 54"/>
            <p:cNvSpPr>
              <a:spLocks noChangeArrowheads="1"/>
            </p:cNvSpPr>
            <p:nvPr/>
          </p:nvSpPr>
          <p:spPr bwMode="auto">
            <a:xfrm>
              <a:off x="866" y="1523"/>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895" name="Rectangle 55"/>
            <p:cNvSpPr>
              <a:spLocks noChangeArrowheads="1"/>
            </p:cNvSpPr>
            <p:nvPr/>
          </p:nvSpPr>
          <p:spPr bwMode="auto">
            <a:xfrm>
              <a:off x="842" y="1425"/>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896" name="Line 56"/>
            <p:cNvSpPr>
              <a:spLocks noChangeShapeType="1"/>
            </p:cNvSpPr>
            <p:nvPr/>
          </p:nvSpPr>
          <p:spPr bwMode="auto">
            <a:xfrm>
              <a:off x="842" y="142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97" name="Line 57"/>
            <p:cNvSpPr>
              <a:spLocks noChangeShapeType="1"/>
            </p:cNvSpPr>
            <p:nvPr/>
          </p:nvSpPr>
          <p:spPr bwMode="auto">
            <a:xfrm>
              <a:off x="842" y="1425"/>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98" name="Rectangle 58"/>
            <p:cNvSpPr>
              <a:spLocks noChangeArrowheads="1"/>
            </p:cNvSpPr>
            <p:nvPr/>
          </p:nvSpPr>
          <p:spPr bwMode="auto">
            <a:xfrm>
              <a:off x="866" y="1431"/>
              <a:ext cx="667" cy="1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899" name="Rectangle 59"/>
            <p:cNvSpPr>
              <a:spLocks noChangeArrowheads="1"/>
            </p:cNvSpPr>
            <p:nvPr/>
          </p:nvSpPr>
          <p:spPr bwMode="auto">
            <a:xfrm>
              <a:off x="1533" y="1425"/>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900" name="Line 60"/>
            <p:cNvSpPr>
              <a:spLocks noChangeShapeType="1"/>
            </p:cNvSpPr>
            <p:nvPr/>
          </p:nvSpPr>
          <p:spPr bwMode="auto">
            <a:xfrm>
              <a:off x="1533" y="142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01" name="Line 61"/>
            <p:cNvSpPr>
              <a:spLocks noChangeShapeType="1"/>
            </p:cNvSpPr>
            <p:nvPr/>
          </p:nvSpPr>
          <p:spPr bwMode="auto">
            <a:xfrm>
              <a:off x="1533" y="1425"/>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02" name="Rectangle 62"/>
            <p:cNvSpPr>
              <a:spLocks noChangeArrowheads="1"/>
            </p:cNvSpPr>
            <p:nvPr/>
          </p:nvSpPr>
          <p:spPr bwMode="auto">
            <a:xfrm>
              <a:off x="842" y="1449"/>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903" name="Line 63"/>
            <p:cNvSpPr>
              <a:spLocks noChangeShapeType="1"/>
            </p:cNvSpPr>
            <p:nvPr/>
          </p:nvSpPr>
          <p:spPr bwMode="auto">
            <a:xfrm>
              <a:off x="842" y="1449"/>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04" name="Rectangle 64"/>
            <p:cNvSpPr>
              <a:spLocks noChangeArrowheads="1"/>
            </p:cNvSpPr>
            <p:nvPr/>
          </p:nvSpPr>
          <p:spPr bwMode="auto">
            <a:xfrm>
              <a:off x="1533" y="1449"/>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905" name="Line 65"/>
            <p:cNvSpPr>
              <a:spLocks noChangeShapeType="1"/>
            </p:cNvSpPr>
            <p:nvPr/>
          </p:nvSpPr>
          <p:spPr bwMode="auto">
            <a:xfrm>
              <a:off x="1533" y="1449"/>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06" name="Rectangle 66"/>
            <p:cNvSpPr>
              <a:spLocks noChangeArrowheads="1"/>
            </p:cNvSpPr>
            <p:nvPr/>
          </p:nvSpPr>
          <p:spPr bwMode="auto">
            <a:xfrm>
              <a:off x="866" y="1620"/>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907" name="Rectangle 67"/>
            <p:cNvSpPr>
              <a:spLocks noChangeArrowheads="1"/>
            </p:cNvSpPr>
            <p:nvPr/>
          </p:nvSpPr>
          <p:spPr bwMode="auto">
            <a:xfrm>
              <a:off x="928" y="1622"/>
              <a:ext cx="56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Positional Accuracy</a:t>
              </a:r>
              <a:endParaRPr lang="en-US" altLang="en-US"/>
            </a:p>
          </p:txBody>
        </p:sp>
        <p:sp>
          <p:nvSpPr>
            <p:cNvPr id="35908" name="Rectangle 68"/>
            <p:cNvSpPr>
              <a:spLocks noChangeArrowheads="1"/>
            </p:cNvSpPr>
            <p:nvPr/>
          </p:nvSpPr>
          <p:spPr bwMode="auto">
            <a:xfrm>
              <a:off x="866" y="1694"/>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909" name="Rectangle 69"/>
            <p:cNvSpPr>
              <a:spLocks noChangeArrowheads="1"/>
            </p:cNvSpPr>
            <p:nvPr/>
          </p:nvSpPr>
          <p:spPr bwMode="auto">
            <a:xfrm>
              <a:off x="842" y="1596"/>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910" name="Line 70"/>
            <p:cNvSpPr>
              <a:spLocks noChangeShapeType="1"/>
            </p:cNvSpPr>
            <p:nvPr/>
          </p:nvSpPr>
          <p:spPr bwMode="auto">
            <a:xfrm>
              <a:off x="842" y="1596"/>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11" name="Line 71"/>
            <p:cNvSpPr>
              <a:spLocks noChangeShapeType="1"/>
            </p:cNvSpPr>
            <p:nvPr/>
          </p:nvSpPr>
          <p:spPr bwMode="auto">
            <a:xfrm>
              <a:off x="842" y="1596"/>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12" name="Rectangle 72"/>
            <p:cNvSpPr>
              <a:spLocks noChangeArrowheads="1"/>
            </p:cNvSpPr>
            <p:nvPr/>
          </p:nvSpPr>
          <p:spPr bwMode="auto">
            <a:xfrm>
              <a:off x="866" y="1602"/>
              <a:ext cx="667" cy="1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913" name="Rectangle 73"/>
            <p:cNvSpPr>
              <a:spLocks noChangeArrowheads="1"/>
            </p:cNvSpPr>
            <p:nvPr/>
          </p:nvSpPr>
          <p:spPr bwMode="auto">
            <a:xfrm>
              <a:off x="1533" y="1596"/>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914" name="Line 74"/>
            <p:cNvSpPr>
              <a:spLocks noChangeShapeType="1"/>
            </p:cNvSpPr>
            <p:nvPr/>
          </p:nvSpPr>
          <p:spPr bwMode="auto">
            <a:xfrm>
              <a:off x="1533" y="1596"/>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15" name="Line 75"/>
            <p:cNvSpPr>
              <a:spLocks noChangeShapeType="1"/>
            </p:cNvSpPr>
            <p:nvPr/>
          </p:nvSpPr>
          <p:spPr bwMode="auto">
            <a:xfrm>
              <a:off x="1533" y="1596"/>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16" name="Rectangle 76"/>
            <p:cNvSpPr>
              <a:spLocks noChangeArrowheads="1"/>
            </p:cNvSpPr>
            <p:nvPr/>
          </p:nvSpPr>
          <p:spPr bwMode="auto">
            <a:xfrm>
              <a:off x="842" y="1620"/>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917" name="Line 77"/>
            <p:cNvSpPr>
              <a:spLocks noChangeShapeType="1"/>
            </p:cNvSpPr>
            <p:nvPr/>
          </p:nvSpPr>
          <p:spPr bwMode="auto">
            <a:xfrm>
              <a:off x="842" y="1620"/>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18" name="Rectangle 78"/>
            <p:cNvSpPr>
              <a:spLocks noChangeArrowheads="1"/>
            </p:cNvSpPr>
            <p:nvPr/>
          </p:nvSpPr>
          <p:spPr bwMode="auto">
            <a:xfrm>
              <a:off x="1533" y="1620"/>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919" name="Line 79"/>
            <p:cNvSpPr>
              <a:spLocks noChangeShapeType="1"/>
            </p:cNvSpPr>
            <p:nvPr/>
          </p:nvSpPr>
          <p:spPr bwMode="auto">
            <a:xfrm>
              <a:off x="1533" y="1620"/>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20" name="Rectangle 80"/>
            <p:cNvSpPr>
              <a:spLocks noChangeArrowheads="1"/>
            </p:cNvSpPr>
            <p:nvPr/>
          </p:nvSpPr>
          <p:spPr bwMode="auto">
            <a:xfrm>
              <a:off x="866" y="1792"/>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921" name="Rectangle 81"/>
            <p:cNvSpPr>
              <a:spLocks noChangeArrowheads="1"/>
            </p:cNvSpPr>
            <p:nvPr/>
          </p:nvSpPr>
          <p:spPr bwMode="auto">
            <a:xfrm>
              <a:off x="923" y="1793"/>
              <a:ext cx="23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Lineage</a:t>
              </a:r>
              <a:endParaRPr lang="en-US" altLang="en-US"/>
            </a:p>
          </p:txBody>
        </p:sp>
        <p:sp>
          <p:nvSpPr>
            <p:cNvPr id="35922" name="Rectangle 82"/>
            <p:cNvSpPr>
              <a:spLocks noChangeArrowheads="1"/>
            </p:cNvSpPr>
            <p:nvPr/>
          </p:nvSpPr>
          <p:spPr bwMode="auto">
            <a:xfrm>
              <a:off x="866" y="1865"/>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923" name="Rectangle 83"/>
            <p:cNvSpPr>
              <a:spLocks noChangeArrowheads="1"/>
            </p:cNvSpPr>
            <p:nvPr/>
          </p:nvSpPr>
          <p:spPr bwMode="auto">
            <a:xfrm>
              <a:off x="842" y="1768"/>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924" name="Line 84"/>
            <p:cNvSpPr>
              <a:spLocks noChangeShapeType="1"/>
            </p:cNvSpPr>
            <p:nvPr/>
          </p:nvSpPr>
          <p:spPr bwMode="auto">
            <a:xfrm>
              <a:off x="842" y="1768"/>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25" name="Line 85"/>
            <p:cNvSpPr>
              <a:spLocks noChangeShapeType="1"/>
            </p:cNvSpPr>
            <p:nvPr/>
          </p:nvSpPr>
          <p:spPr bwMode="auto">
            <a:xfrm>
              <a:off x="842" y="1768"/>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26" name="Rectangle 86"/>
            <p:cNvSpPr>
              <a:spLocks noChangeArrowheads="1"/>
            </p:cNvSpPr>
            <p:nvPr/>
          </p:nvSpPr>
          <p:spPr bwMode="auto">
            <a:xfrm>
              <a:off x="866" y="1773"/>
              <a:ext cx="667" cy="19"/>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927" name="Rectangle 87"/>
            <p:cNvSpPr>
              <a:spLocks noChangeArrowheads="1"/>
            </p:cNvSpPr>
            <p:nvPr/>
          </p:nvSpPr>
          <p:spPr bwMode="auto">
            <a:xfrm>
              <a:off x="1533" y="1768"/>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928" name="Line 88"/>
            <p:cNvSpPr>
              <a:spLocks noChangeShapeType="1"/>
            </p:cNvSpPr>
            <p:nvPr/>
          </p:nvSpPr>
          <p:spPr bwMode="auto">
            <a:xfrm>
              <a:off x="1533" y="1768"/>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29" name="Line 89"/>
            <p:cNvSpPr>
              <a:spLocks noChangeShapeType="1"/>
            </p:cNvSpPr>
            <p:nvPr/>
          </p:nvSpPr>
          <p:spPr bwMode="auto">
            <a:xfrm>
              <a:off x="1533" y="1768"/>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30" name="Rectangle 90"/>
            <p:cNvSpPr>
              <a:spLocks noChangeArrowheads="1"/>
            </p:cNvSpPr>
            <p:nvPr/>
          </p:nvSpPr>
          <p:spPr bwMode="auto">
            <a:xfrm>
              <a:off x="842" y="1792"/>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931" name="Line 91"/>
            <p:cNvSpPr>
              <a:spLocks noChangeShapeType="1"/>
            </p:cNvSpPr>
            <p:nvPr/>
          </p:nvSpPr>
          <p:spPr bwMode="auto">
            <a:xfrm>
              <a:off x="842" y="1792"/>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32" name="Rectangle 92"/>
            <p:cNvSpPr>
              <a:spLocks noChangeArrowheads="1"/>
            </p:cNvSpPr>
            <p:nvPr/>
          </p:nvSpPr>
          <p:spPr bwMode="auto">
            <a:xfrm>
              <a:off x="1533" y="1792"/>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933" name="Line 93"/>
            <p:cNvSpPr>
              <a:spLocks noChangeShapeType="1"/>
            </p:cNvSpPr>
            <p:nvPr/>
          </p:nvSpPr>
          <p:spPr bwMode="auto">
            <a:xfrm>
              <a:off x="1533" y="1792"/>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34" name="Rectangle 94"/>
            <p:cNvSpPr>
              <a:spLocks noChangeArrowheads="1"/>
            </p:cNvSpPr>
            <p:nvPr/>
          </p:nvSpPr>
          <p:spPr bwMode="auto">
            <a:xfrm>
              <a:off x="866" y="1944"/>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935" name="Rectangle 95"/>
            <p:cNvSpPr>
              <a:spLocks noChangeArrowheads="1"/>
            </p:cNvSpPr>
            <p:nvPr/>
          </p:nvSpPr>
          <p:spPr bwMode="auto">
            <a:xfrm>
              <a:off x="926" y="1946"/>
              <a:ext cx="38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Source Scale</a:t>
              </a:r>
              <a:endParaRPr lang="en-US" altLang="en-US"/>
            </a:p>
          </p:txBody>
        </p:sp>
        <p:sp>
          <p:nvSpPr>
            <p:cNvPr id="35936" name="Rectangle 96"/>
            <p:cNvSpPr>
              <a:spLocks noChangeArrowheads="1"/>
            </p:cNvSpPr>
            <p:nvPr/>
          </p:nvSpPr>
          <p:spPr bwMode="auto">
            <a:xfrm>
              <a:off x="866" y="2018"/>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937" name="Line 97"/>
            <p:cNvSpPr>
              <a:spLocks noChangeShapeType="1"/>
            </p:cNvSpPr>
            <p:nvPr/>
          </p:nvSpPr>
          <p:spPr bwMode="auto">
            <a:xfrm>
              <a:off x="842" y="1939"/>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38" name="Line 98"/>
            <p:cNvSpPr>
              <a:spLocks noChangeShapeType="1"/>
            </p:cNvSpPr>
            <p:nvPr/>
          </p:nvSpPr>
          <p:spPr bwMode="auto">
            <a:xfrm>
              <a:off x="1533" y="1939"/>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39" name="Rectangle 99"/>
            <p:cNvSpPr>
              <a:spLocks noChangeArrowheads="1"/>
            </p:cNvSpPr>
            <p:nvPr/>
          </p:nvSpPr>
          <p:spPr bwMode="auto">
            <a:xfrm>
              <a:off x="842" y="1944"/>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940" name="Line 100"/>
            <p:cNvSpPr>
              <a:spLocks noChangeShapeType="1"/>
            </p:cNvSpPr>
            <p:nvPr/>
          </p:nvSpPr>
          <p:spPr bwMode="auto">
            <a:xfrm>
              <a:off x="842" y="1944"/>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41" name="Rectangle 101"/>
            <p:cNvSpPr>
              <a:spLocks noChangeArrowheads="1"/>
            </p:cNvSpPr>
            <p:nvPr/>
          </p:nvSpPr>
          <p:spPr bwMode="auto">
            <a:xfrm>
              <a:off x="1533" y="1944"/>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942" name="Line 102"/>
            <p:cNvSpPr>
              <a:spLocks noChangeShapeType="1"/>
            </p:cNvSpPr>
            <p:nvPr/>
          </p:nvSpPr>
          <p:spPr bwMode="auto">
            <a:xfrm>
              <a:off x="1533" y="1944"/>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43" name="Rectangle 103"/>
            <p:cNvSpPr>
              <a:spLocks noChangeArrowheads="1"/>
            </p:cNvSpPr>
            <p:nvPr/>
          </p:nvSpPr>
          <p:spPr bwMode="auto">
            <a:xfrm>
              <a:off x="842" y="2092"/>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944" name="Line 104"/>
            <p:cNvSpPr>
              <a:spLocks noChangeShapeType="1"/>
            </p:cNvSpPr>
            <p:nvPr/>
          </p:nvSpPr>
          <p:spPr bwMode="auto">
            <a:xfrm>
              <a:off x="842" y="20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45" name="Line 105"/>
            <p:cNvSpPr>
              <a:spLocks noChangeShapeType="1"/>
            </p:cNvSpPr>
            <p:nvPr/>
          </p:nvSpPr>
          <p:spPr bwMode="auto">
            <a:xfrm>
              <a:off x="842" y="2092"/>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46" name="Rectangle 106"/>
            <p:cNvSpPr>
              <a:spLocks noChangeArrowheads="1"/>
            </p:cNvSpPr>
            <p:nvPr/>
          </p:nvSpPr>
          <p:spPr bwMode="auto">
            <a:xfrm>
              <a:off x="842" y="2092"/>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947" name="Line 107"/>
            <p:cNvSpPr>
              <a:spLocks noChangeShapeType="1"/>
            </p:cNvSpPr>
            <p:nvPr/>
          </p:nvSpPr>
          <p:spPr bwMode="auto">
            <a:xfrm>
              <a:off x="842" y="20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48" name="Line 108"/>
            <p:cNvSpPr>
              <a:spLocks noChangeShapeType="1"/>
            </p:cNvSpPr>
            <p:nvPr/>
          </p:nvSpPr>
          <p:spPr bwMode="auto">
            <a:xfrm>
              <a:off x="842" y="2092"/>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49" name="Rectangle 109"/>
            <p:cNvSpPr>
              <a:spLocks noChangeArrowheads="1"/>
            </p:cNvSpPr>
            <p:nvPr/>
          </p:nvSpPr>
          <p:spPr bwMode="auto">
            <a:xfrm>
              <a:off x="866" y="2092"/>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950" name="Line 110"/>
            <p:cNvSpPr>
              <a:spLocks noChangeShapeType="1"/>
            </p:cNvSpPr>
            <p:nvPr/>
          </p:nvSpPr>
          <p:spPr bwMode="auto">
            <a:xfrm>
              <a:off x="866" y="20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51" name="Line 111"/>
            <p:cNvSpPr>
              <a:spLocks noChangeShapeType="1"/>
            </p:cNvSpPr>
            <p:nvPr/>
          </p:nvSpPr>
          <p:spPr bwMode="auto">
            <a:xfrm>
              <a:off x="866" y="2092"/>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52" name="Rectangle 112"/>
            <p:cNvSpPr>
              <a:spLocks noChangeArrowheads="1"/>
            </p:cNvSpPr>
            <p:nvPr/>
          </p:nvSpPr>
          <p:spPr bwMode="auto">
            <a:xfrm>
              <a:off x="890" y="2092"/>
              <a:ext cx="643"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953" name="Line 113"/>
            <p:cNvSpPr>
              <a:spLocks noChangeShapeType="1"/>
            </p:cNvSpPr>
            <p:nvPr/>
          </p:nvSpPr>
          <p:spPr bwMode="auto">
            <a:xfrm>
              <a:off x="890" y="2092"/>
              <a:ext cx="643"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54" name="Rectangle 114"/>
            <p:cNvSpPr>
              <a:spLocks noChangeArrowheads="1"/>
            </p:cNvSpPr>
            <p:nvPr/>
          </p:nvSpPr>
          <p:spPr bwMode="auto">
            <a:xfrm>
              <a:off x="1533" y="2092"/>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955" name="Line 115"/>
            <p:cNvSpPr>
              <a:spLocks noChangeShapeType="1"/>
            </p:cNvSpPr>
            <p:nvPr/>
          </p:nvSpPr>
          <p:spPr bwMode="auto">
            <a:xfrm>
              <a:off x="1533" y="20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56" name="Line 116"/>
            <p:cNvSpPr>
              <a:spLocks noChangeShapeType="1"/>
            </p:cNvSpPr>
            <p:nvPr/>
          </p:nvSpPr>
          <p:spPr bwMode="auto">
            <a:xfrm>
              <a:off x="1533" y="2092"/>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57" name="Rectangle 117"/>
            <p:cNvSpPr>
              <a:spLocks noChangeArrowheads="1"/>
            </p:cNvSpPr>
            <p:nvPr/>
          </p:nvSpPr>
          <p:spPr bwMode="auto">
            <a:xfrm>
              <a:off x="1533" y="2092"/>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958" name="Line 118"/>
            <p:cNvSpPr>
              <a:spLocks noChangeShapeType="1"/>
            </p:cNvSpPr>
            <p:nvPr/>
          </p:nvSpPr>
          <p:spPr bwMode="auto">
            <a:xfrm>
              <a:off x="1533" y="20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59" name="Line 119"/>
            <p:cNvSpPr>
              <a:spLocks noChangeShapeType="1"/>
            </p:cNvSpPr>
            <p:nvPr/>
          </p:nvSpPr>
          <p:spPr bwMode="auto">
            <a:xfrm>
              <a:off x="1533" y="2092"/>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60" name="Rectangle 120"/>
            <p:cNvSpPr>
              <a:spLocks noChangeArrowheads="1"/>
            </p:cNvSpPr>
            <p:nvPr/>
          </p:nvSpPr>
          <p:spPr bwMode="auto">
            <a:xfrm>
              <a:off x="1533" y="1888"/>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961" name="Rectangle 121"/>
            <p:cNvSpPr>
              <a:spLocks noChangeArrowheads="1"/>
            </p:cNvSpPr>
            <p:nvPr/>
          </p:nvSpPr>
          <p:spPr bwMode="auto">
            <a:xfrm>
              <a:off x="842" y="1888"/>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962" name="Rectangle 122"/>
            <p:cNvSpPr>
              <a:spLocks noChangeArrowheads="1"/>
            </p:cNvSpPr>
            <p:nvPr/>
          </p:nvSpPr>
          <p:spPr bwMode="auto">
            <a:xfrm>
              <a:off x="1533" y="1723"/>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963" name="Rectangle 123"/>
            <p:cNvSpPr>
              <a:spLocks noChangeArrowheads="1"/>
            </p:cNvSpPr>
            <p:nvPr/>
          </p:nvSpPr>
          <p:spPr bwMode="auto">
            <a:xfrm>
              <a:off x="842" y="1723"/>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964" name="Rectangle 124"/>
            <p:cNvSpPr>
              <a:spLocks noChangeArrowheads="1"/>
            </p:cNvSpPr>
            <p:nvPr/>
          </p:nvSpPr>
          <p:spPr bwMode="auto">
            <a:xfrm>
              <a:off x="842" y="1248"/>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5965" name="Rectangle 125"/>
            <p:cNvSpPr>
              <a:spLocks noChangeArrowheads="1"/>
            </p:cNvSpPr>
            <p:nvPr/>
          </p:nvSpPr>
          <p:spPr bwMode="auto">
            <a:xfrm>
              <a:off x="1533" y="1220"/>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331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5"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smtClean="0"/>
              <a:t>LINEAGE RECIPE</a:t>
            </a:r>
          </a:p>
        </p:txBody>
      </p:sp>
      <p:grpSp>
        <p:nvGrpSpPr>
          <p:cNvPr id="36867" name="Group 4"/>
          <p:cNvGrpSpPr>
            <a:grpSpLocks/>
          </p:cNvGrpSpPr>
          <p:nvPr/>
        </p:nvGrpSpPr>
        <p:grpSpPr bwMode="auto">
          <a:xfrm>
            <a:off x="1336675" y="1008063"/>
            <a:ext cx="1135063" cy="2351087"/>
            <a:chOff x="842" y="635"/>
            <a:chExt cx="715" cy="1481"/>
          </a:xfrm>
        </p:grpSpPr>
        <p:sp>
          <p:nvSpPr>
            <p:cNvPr id="36870" name="Rectangle 5"/>
            <p:cNvSpPr>
              <a:spLocks noChangeArrowheads="1"/>
            </p:cNvSpPr>
            <p:nvPr/>
          </p:nvSpPr>
          <p:spPr bwMode="auto">
            <a:xfrm>
              <a:off x="866" y="659"/>
              <a:ext cx="667" cy="1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871" name="Rectangle 6"/>
            <p:cNvSpPr>
              <a:spLocks noChangeArrowheads="1"/>
            </p:cNvSpPr>
            <p:nvPr/>
          </p:nvSpPr>
          <p:spPr bwMode="auto">
            <a:xfrm>
              <a:off x="1152" y="658"/>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b="1">
                  <a:solidFill>
                    <a:srgbClr val="FFFFFF"/>
                  </a:solidFill>
                  <a:latin typeface="Arial" charset="0"/>
                </a:rPr>
                <a:t>2</a:t>
              </a:r>
              <a:endParaRPr lang="en-US" altLang="en-US"/>
            </a:p>
          </p:txBody>
        </p:sp>
        <p:sp>
          <p:nvSpPr>
            <p:cNvPr id="36872" name="Rectangle 7"/>
            <p:cNvSpPr>
              <a:spLocks noChangeArrowheads="1"/>
            </p:cNvSpPr>
            <p:nvPr/>
          </p:nvSpPr>
          <p:spPr bwMode="auto">
            <a:xfrm>
              <a:off x="866" y="769"/>
              <a:ext cx="667" cy="1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873" name="Rectangle 8"/>
            <p:cNvSpPr>
              <a:spLocks noChangeArrowheads="1"/>
            </p:cNvSpPr>
            <p:nvPr/>
          </p:nvSpPr>
          <p:spPr bwMode="auto">
            <a:xfrm>
              <a:off x="1102" y="769"/>
              <a:ext cx="20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b="1">
                  <a:solidFill>
                    <a:srgbClr val="FFFFFF"/>
                  </a:solidFill>
                  <a:latin typeface="Arial" charset="0"/>
                </a:rPr>
                <a:t>Data</a:t>
              </a:r>
              <a:endParaRPr lang="en-US" altLang="en-US"/>
            </a:p>
          </p:txBody>
        </p:sp>
        <p:sp>
          <p:nvSpPr>
            <p:cNvPr id="36874" name="Rectangle 9"/>
            <p:cNvSpPr>
              <a:spLocks noChangeArrowheads="1"/>
            </p:cNvSpPr>
            <p:nvPr/>
          </p:nvSpPr>
          <p:spPr bwMode="auto">
            <a:xfrm>
              <a:off x="866" y="879"/>
              <a:ext cx="667" cy="1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875" name="Rectangle 10"/>
            <p:cNvSpPr>
              <a:spLocks noChangeArrowheads="1"/>
            </p:cNvSpPr>
            <p:nvPr/>
          </p:nvSpPr>
          <p:spPr bwMode="auto">
            <a:xfrm>
              <a:off x="1056" y="879"/>
              <a:ext cx="32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b="1">
                  <a:solidFill>
                    <a:srgbClr val="FFFFFF"/>
                  </a:solidFill>
                  <a:latin typeface="Arial" charset="0"/>
                </a:rPr>
                <a:t>Quality</a:t>
              </a:r>
              <a:endParaRPr lang="en-US" altLang="en-US"/>
            </a:p>
          </p:txBody>
        </p:sp>
        <p:sp>
          <p:nvSpPr>
            <p:cNvPr id="36876" name="Rectangle 11"/>
            <p:cNvSpPr>
              <a:spLocks noChangeArrowheads="1"/>
            </p:cNvSpPr>
            <p:nvPr/>
          </p:nvSpPr>
          <p:spPr bwMode="auto">
            <a:xfrm>
              <a:off x="866" y="990"/>
              <a:ext cx="667" cy="1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877" name="Rectangle 12"/>
            <p:cNvSpPr>
              <a:spLocks noChangeArrowheads="1"/>
            </p:cNvSpPr>
            <p:nvPr/>
          </p:nvSpPr>
          <p:spPr bwMode="auto">
            <a:xfrm>
              <a:off x="842" y="635"/>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878" name="Line 13"/>
            <p:cNvSpPr>
              <a:spLocks noChangeShapeType="1"/>
            </p:cNvSpPr>
            <p:nvPr/>
          </p:nvSpPr>
          <p:spPr bwMode="auto">
            <a:xfrm>
              <a:off x="842" y="635"/>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9" name="Line 14"/>
            <p:cNvSpPr>
              <a:spLocks noChangeShapeType="1"/>
            </p:cNvSpPr>
            <p:nvPr/>
          </p:nvSpPr>
          <p:spPr bwMode="auto">
            <a:xfrm>
              <a:off x="842" y="635"/>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0" name="Rectangle 15"/>
            <p:cNvSpPr>
              <a:spLocks noChangeArrowheads="1"/>
            </p:cNvSpPr>
            <p:nvPr/>
          </p:nvSpPr>
          <p:spPr bwMode="auto">
            <a:xfrm>
              <a:off x="842" y="635"/>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881" name="Line 16"/>
            <p:cNvSpPr>
              <a:spLocks noChangeShapeType="1"/>
            </p:cNvSpPr>
            <p:nvPr/>
          </p:nvSpPr>
          <p:spPr bwMode="auto">
            <a:xfrm>
              <a:off x="842" y="635"/>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2" name="Line 17"/>
            <p:cNvSpPr>
              <a:spLocks noChangeShapeType="1"/>
            </p:cNvSpPr>
            <p:nvPr/>
          </p:nvSpPr>
          <p:spPr bwMode="auto">
            <a:xfrm>
              <a:off x="842" y="635"/>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3" name="Rectangle 18"/>
            <p:cNvSpPr>
              <a:spLocks noChangeArrowheads="1"/>
            </p:cNvSpPr>
            <p:nvPr/>
          </p:nvSpPr>
          <p:spPr bwMode="auto">
            <a:xfrm>
              <a:off x="866" y="635"/>
              <a:ext cx="667"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884" name="Line 19"/>
            <p:cNvSpPr>
              <a:spLocks noChangeShapeType="1"/>
            </p:cNvSpPr>
            <p:nvPr/>
          </p:nvSpPr>
          <p:spPr bwMode="auto">
            <a:xfrm>
              <a:off x="866" y="635"/>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5" name="Rectangle 20"/>
            <p:cNvSpPr>
              <a:spLocks noChangeArrowheads="1"/>
            </p:cNvSpPr>
            <p:nvPr/>
          </p:nvSpPr>
          <p:spPr bwMode="auto">
            <a:xfrm>
              <a:off x="1533" y="635"/>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886" name="Line 21"/>
            <p:cNvSpPr>
              <a:spLocks noChangeShapeType="1"/>
            </p:cNvSpPr>
            <p:nvPr/>
          </p:nvSpPr>
          <p:spPr bwMode="auto">
            <a:xfrm>
              <a:off x="1533" y="635"/>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7" name="Line 22"/>
            <p:cNvSpPr>
              <a:spLocks noChangeShapeType="1"/>
            </p:cNvSpPr>
            <p:nvPr/>
          </p:nvSpPr>
          <p:spPr bwMode="auto">
            <a:xfrm>
              <a:off x="1533" y="635"/>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8" name="Rectangle 23"/>
            <p:cNvSpPr>
              <a:spLocks noChangeArrowheads="1"/>
            </p:cNvSpPr>
            <p:nvPr/>
          </p:nvSpPr>
          <p:spPr bwMode="auto">
            <a:xfrm>
              <a:off x="1533" y="635"/>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889" name="Line 24"/>
            <p:cNvSpPr>
              <a:spLocks noChangeShapeType="1"/>
            </p:cNvSpPr>
            <p:nvPr/>
          </p:nvSpPr>
          <p:spPr bwMode="auto">
            <a:xfrm>
              <a:off x="1533" y="635"/>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0" name="Line 25"/>
            <p:cNvSpPr>
              <a:spLocks noChangeShapeType="1"/>
            </p:cNvSpPr>
            <p:nvPr/>
          </p:nvSpPr>
          <p:spPr bwMode="auto">
            <a:xfrm>
              <a:off x="1533" y="635"/>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1" name="Rectangle 26"/>
            <p:cNvSpPr>
              <a:spLocks noChangeArrowheads="1"/>
            </p:cNvSpPr>
            <p:nvPr/>
          </p:nvSpPr>
          <p:spPr bwMode="auto">
            <a:xfrm>
              <a:off x="842" y="659"/>
              <a:ext cx="24" cy="4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892" name="Line 27"/>
            <p:cNvSpPr>
              <a:spLocks noChangeShapeType="1"/>
            </p:cNvSpPr>
            <p:nvPr/>
          </p:nvSpPr>
          <p:spPr bwMode="auto">
            <a:xfrm>
              <a:off x="842" y="659"/>
              <a:ext cx="1" cy="44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3" name="Rectangle 28"/>
            <p:cNvSpPr>
              <a:spLocks noChangeArrowheads="1"/>
            </p:cNvSpPr>
            <p:nvPr/>
          </p:nvSpPr>
          <p:spPr bwMode="auto">
            <a:xfrm>
              <a:off x="1533" y="659"/>
              <a:ext cx="24" cy="4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894" name="Line 29"/>
            <p:cNvSpPr>
              <a:spLocks noChangeShapeType="1"/>
            </p:cNvSpPr>
            <p:nvPr/>
          </p:nvSpPr>
          <p:spPr bwMode="auto">
            <a:xfrm>
              <a:off x="1533" y="659"/>
              <a:ext cx="1" cy="44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5" name="Rectangle 30"/>
            <p:cNvSpPr>
              <a:spLocks noChangeArrowheads="1"/>
            </p:cNvSpPr>
            <p:nvPr/>
          </p:nvSpPr>
          <p:spPr bwMode="auto">
            <a:xfrm>
              <a:off x="866" y="1124"/>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896" name="Rectangle 31"/>
            <p:cNvSpPr>
              <a:spLocks noChangeArrowheads="1"/>
            </p:cNvSpPr>
            <p:nvPr/>
          </p:nvSpPr>
          <p:spPr bwMode="auto">
            <a:xfrm>
              <a:off x="927" y="1126"/>
              <a:ext cx="52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Attribute Accuracy</a:t>
              </a:r>
              <a:endParaRPr lang="en-US" altLang="en-US"/>
            </a:p>
          </p:txBody>
        </p:sp>
        <p:sp>
          <p:nvSpPr>
            <p:cNvPr id="36897" name="Rectangle 32"/>
            <p:cNvSpPr>
              <a:spLocks noChangeArrowheads="1"/>
            </p:cNvSpPr>
            <p:nvPr/>
          </p:nvSpPr>
          <p:spPr bwMode="auto">
            <a:xfrm>
              <a:off x="866" y="1198"/>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898" name="Rectangle 33"/>
            <p:cNvSpPr>
              <a:spLocks noChangeArrowheads="1"/>
            </p:cNvSpPr>
            <p:nvPr/>
          </p:nvSpPr>
          <p:spPr bwMode="auto">
            <a:xfrm>
              <a:off x="842" y="1100"/>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899" name="Line 34"/>
            <p:cNvSpPr>
              <a:spLocks noChangeShapeType="1"/>
            </p:cNvSpPr>
            <p:nvPr/>
          </p:nvSpPr>
          <p:spPr bwMode="auto">
            <a:xfrm>
              <a:off x="842" y="1100"/>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0" name="Line 35"/>
            <p:cNvSpPr>
              <a:spLocks noChangeShapeType="1"/>
            </p:cNvSpPr>
            <p:nvPr/>
          </p:nvSpPr>
          <p:spPr bwMode="auto">
            <a:xfrm>
              <a:off x="842" y="1100"/>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1" name="Rectangle 36"/>
            <p:cNvSpPr>
              <a:spLocks noChangeArrowheads="1"/>
            </p:cNvSpPr>
            <p:nvPr/>
          </p:nvSpPr>
          <p:spPr bwMode="auto">
            <a:xfrm>
              <a:off x="866" y="1100"/>
              <a:ext cx="667"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902" name="Line 37"/>
            <p:cNvSpPr>
              <a:spLocks noChangeShapeType="1"/>
            </p:cNvSpPr>
            <p:nvPr/>
          </p:nvSpPr>
          <p:spPr bwMode="auto">
            <a:xfrm>
              <a:off x="866" y="1100"/>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3" name="Rectangle 38"/>
            <p:cNvSpPr>
              <a:spLocks noChangeArrowheads="1"/>
            </p:cNvSpPr>
            <p:nvPr/>
          </p:nvSpPr>
          <p:spPr bwMode="auto">
            <a:xfrm>
              <a:off x="1533" y="1100"/>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904" name="Line 39"/>
            <p:cNvSpPr>
              <a:spLocks noChangeShapeType="1"/>
            </p:cNvSpPr>
            <p:nvPr/>
          </p:nvSpPr>
          <p:spPr bwMode="auto">
            <a:xfrm>
              <a:off x="1533" y="1100"/>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5" name="Line 40"/>
            <p:cNvSpPr>
              <a:spLocks noChangeShapeType="1"/>
            </p:cNvSpPr>
            <p:nvPr/>
          </p:nvSpPr>
          <p:spPr bwMode="auto">
            <a:xfrm>
              <a:off x="1533" y="1100"/>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6" name="Rectangle 41"/>
            <p:cNvSpPr>
              <a:spLocks noChangeArrowheads="1"/>
            </p:cNvSpPr>
            <p:nvPr/>
          </p:nvSpPr>
          <p:spPr bwMode="auto">
            <a:xfrm>
              <a:off x="842" y="1124"/>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907" name="Line 42"/>
            <p:cNvSpPr>
              <a:spLocks noChangeShapeType="1"/>
            </p:cNvSpPr>
            <p:nvPr/>
          </p:nvSpPr>
          <p:spPr bwMode="auto">
            <a:xfrm>
              <a:off x="842" y="1124"/>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8" name="Rectangle 43"/>
            <p:cNvSpPr>
              <a:spLocks noChangeArrowheads="1"/>
            </p:cNvSpPr>
            <p:nvPr/>
          </p:nvSpPr>
          <p:spPr bwMode="auto">
            <a:xfrm>
              <a:off x="1533" y="1124"/>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909" name="Line 44"/>
            <p:cNvSpPr>
              <a:spLocks noChangeShapeType="1"/>
            </p:cNvSpPr>
            <p:nvPr/>
          </p:nvSpPr>
          <p:spPr bwMode="auto">
            <a:xfrm>
              <a:off x="1533" y="1124"/>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10" name="Rectangle 45"/>
            <p:cNvSpPr>
              <a:spLocks noChangeArrowheads="1"/>
            </p:cNvSpPr>
            <p:nvPr/>
          </p:nvSpPr>
          <p:spPr bwMode="auto">
            <a:xfrm>
              <a:off x="866" y="1278"/>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911" name="Rectangle 46"/>
            <p:cNvSpPr>
              <a:spLocks noChangeArrowheads="1"/>
            </p:cNvSpPr>
            <p:nvPr/>
          </p:nvSpPr>
          <p:spPr bwMode="auto">
            <a:xfrm>
              <a:off x="926" y="1279"/>
              <a:ext cx="57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Logical Consistency</a:t>
              </a:r>
              <a:endParaRPr lang="en-US" altLang="en-US"/>
            </a:p>
          </p:txBody>
        </p:sp>
        <p:sp>
          <p:nvSpPr>
            <p:cNvPr id="36912" name="Rectangle 47"/>
            <p:cNvSpPr>
              <a:spLocks noChangeArrowheads="1"/>
            </p:cNvSpPr>
            <p:nvPr/>
          </p:nvSpPr>
          <p:spPr bwMode="auto">
            <a:xfrm>
              <a:off x="866" y="1351"/>
              <a:ext cx="667" cy="75"/>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913" name="Rectangle 48"/>
            <p:cNvSpPr>
              <a:spLocks noChangeArrowheads="1"/>
            </p:cNvSpPr>
            <p:nvPr/>
          </p:nvSpPr>
          <p:spPr bwMode="auto">
            <a:xfrm>
              <a:off x="842" y="1278"/>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914" name="Line 49"/>
            <p:cNvSpPr>
              <a:spLocks noChangeShapeType="1"/>
            </p:cNvSpPr>
            <p:nvPr/>
          </p:nvSpPr>
          <p:spPr bwMode="auto">
            <a:xfrm>
              <a:off x="842" y="1278"/>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15" name="Rectangle 50"/>
            <p:cNvSpPr>
              <a:spLocks noChangeArrowheads="1"/>
            </p:cNvSpPr>
            <p:nvPr/>
          </p:nvSpPr>
          <p:spPr bwMode="auto">
            <a:xfrm>
              <a:off x="1533" y="1278"/>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916" name="Line 51"/>
            <p:cNvSpPr>
              <a:spLocks noChangeShapeType="1"/>
            </p:cNvSpPr>
            <p:nvPr/>
          </p:nvSpPr>
          <p:spPr bwMode="auto">
            <a:xfrm>
              <a:off x="1533" y="1278"/>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17" name="Rectangle 52"/>
            <p:cNvSpPr>
              <a:spLocks noChangeArrowheads="1"/>
            </p:cNvSpPr>
            <p:nvPr/>
          </p:nvSpPr>
          <p:spPr bwMode="auto">
            <a:xfrm>
              <a:off x="866" y="1449"/>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918" name="Rectangle 53"/>
            <p:cNvSpPr>
              <a:spLocks noChangeArrowheads="1"/>
            </p:cNvSpPr>
            <p:nvPr/>
          </p:nvSpPr>
          <p:spPr bwMode="auto">
            <a:xfrm>
              <a:off x="927" y="1451"/>
              <a:ext cx="41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Completeness</a:t>
              </a:r>
              <a:endParaRPr lang="en-US" altLang="en-US"/>
            </a:p>
          </p:txBody>
        </p:sp>
        <p:sp>
          <p:nvSpPr>
            <p:cNvPr id="36919" name="Rectangle 54"/>
            <p:cNvSpPr>
              <a:spLocks noChangeArrowheads="1"/>
            </p:cNvSpPr>
            <p:nvPr/>
          </p:nvSpPr>
          <p:spPr bwMode="auto">
            <a:xfrm>
              <a:off x="866" y="1523"/>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920" name="Rectangle 55"/>
            <p:cNvSpPr>
              <a:spLocks noChangeArrowheads="1"/>
            </p:cNvSpPr>
            <p:nvPr/>
          </p:nvSpPr>
          <p:spPr bwMode="auto">
            <a:xfrm>
              <a:off x="842" y="1425"/>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921" name="Line 56"/>
            <p:cNvSpPr>
              <a:spLocks noChangeShapeType="1"/>
            </p:cNvSpPr>
            <p:nvPr/>
          </p:nvSpPr>
          <p:spPr bwMode="auto">
            <a:xfrm>
              <a:off x="842" y="142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22" name="Line 57"/>
            <p:cNvSpPr>
              <a:spLocks noChangeShapeType="1"/>
            </p:cNvSpPr>
            <p:nvPr/>
          </p:nvSpPr>
          <p:spPr bwMode="auto">
            <a:xfrm>
              <a:off x="842" y="1425"/>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23" name="Rectangle 58"/>
            <p:cNvSpPr>
              <a:spLocks noChangeArrowheads="1"/>
            </p:cNvSpPr>
            <p:nvPr/>
          </p:nvSpPr>
          <p:spPr bwMode="auto">
            <a:xfrm>
              <a:off x="866" y="1431"/>
              <a:ext cx="667" cy="1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924" name="Rectangle 59"/>
            <p:cNvSpPr>
              <a:spLocks noChangeArrowheads="1"/>
            </p:cNvSpPr>
            <p:nvPr/>
          </p:nvSpPr>
          <p:spPr bwMode="auto">
            <a:xfrm>
              <a:off x="1533" y="1425"/>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925" name="Line 60"/>
            <p:cNvSpPr>
              <a:spLocks noChangeShapeType="1"/>
            </p:cNvSpPr>
            <p:nvPr/>
          </p:nvSpPr>
          <p:spPr bwMode="auto">
            <a:xfrm>
              <a:off x="1533" y="142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26" name="Line 61"/>
            <p:cNvSpPr>
              <a:spLocks noChangeShapeType="1"/>
            </p:cNvSpPr>
            <p:nvPr/>
          </p:nvSpPr>
          <p:spPr bwMode="auto">
            <a:xfrm>
              <a:off x="1533" y="1425"/>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27" name="Rectangle 62"/>
            <p:cNvSpPr>
              <a:spLocks noChangeArrowheads="1"/>
            </p:cNvSpPr>
            <p:nvPr/>
          </p:nvSpPr>
          <p:spPr bwMode="auto">
            <a:xfrm>
              <a:off x="842" y="1449"/>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928" name="Line 63"/>
            <p:cNvSpPr>
              <a:spLocks noChangeShapeType="1"/>
            </p:cNvSpPr>
            <p:nvPr/>
          </p:nvSpPr>
          <p:spPr bwMode="auto">
            <a:xfrm>
              <a:off x="842" y="1449"/>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29" name="Rectangle 64"/>
            <p:cNvSpPr>
              <a:spLocks noChangeArrowheads="1"/>
            </p:cNvSpPr>
            <p:nvPr/>
          </p:nvSpPr>
          <p:spPr bwMode="auto">
            <a:xfrm>
              <a:off x="1533" y="1449"/>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930" name="Line 65"/>
            <p:cNvSpPr>
              <a:spLocks noChangeShapeType="1"/>
            </p:cNvSpPr>
            <p:nvPr/>
          </p:nvSpPr>
          <p:spPr bwMode="auto">
            <a:xfrm>
              <a:off x="1533" y="1449"/>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31" name="Rectangle 66"/>
            <p:cNvSpPr>
              <a:spLocks noChangeArrowheads="1"/>
            </p:cNvSpPr>
            <p:nvPr/>
          </p:nvSpPr>
          <p:spPr bwMode="auto">
            <a:xfrm>
              <a:off x="866" y="1620"/>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932" name="Rectangle 67"/>
            <p:cNvSpPr>
              <a:spLocks noChangeArrowheads="1"/>
            </p:cNvSpPr>
            <p:nvPr/>
          </p:nvSpPr>
          <p:spPr bwMode="auto">
            <a:xfrm>
              <a:off x="928" y="1622"/>
              <a:ext cx="56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Positional Accuracy</a:t>
              </a:r>
              <a:endParaRPr lang="en-US" altLang="en-US"/>
            </a:p>
          </p:txBody>
        </p:sp>
        <p:sp>
          <p:nvSpPr>
            <p:cNvPr id="36933" name="Rectangle 68"/>
            <p:cNvSpPr>
              <a:spLocks noChangeArrowheads="1"/>
            </p:cNvSpPr>
            <p:nvPr/>
          </p:nvSpPr>
          <p:spPr bwMode="auto">
            <a:xfrm>
              <a:off x="866" y="1694"/>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934" name="Rectangle 69"/>
            <p:cNvSpPr>
              <a:spLocks noChangeArrowheads="1"/>
            </p:cNvSpPr>
            <p:nvPr/>
          </p:nvSpPr>
          <p:spPr bwMode="auto">
            <a:xfrm>
              <a:off x="842" y="1596"/>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935" name="Line 70"/>
            <p:cNvSpPr>
              <a:spLocks noChangeShapeType="1"/>
            </p:cNvSpPr>
            <p:nvPr/>
          </p:nvSpPr>
          <p:spPr bwMode="auto">
            <a:xfrm>
              <a:off x="842" y="1596"/>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36" name="Line 71"/>
            <p:cNvSpPr>
              <a:spLocks noChangeShapeType="1"/>
            </p:cNvSpPr>
            <p:nvPr/>
          </p:nvSpPr>
          <p:spPr bwMode="auto">
            <a:xfrm>
              <a:off x="842" y="1596"/>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37" name="Rectangle 72"/>
            <p:cNvSpPr>
              <a:spLocks noChangeArrowheads="1"/>
            </p:cNvSpPr>
            <p:nvPr/>
          </p:nvSpPr>
          <p:spPr bwMode="auto">
            <a:xfrm>
              <a:off x="866" y="1602"/>
              <a:ext cx="667" cy="1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938" name="Rectangle 73"/>
            <p:cNvSpPr>
              <a:spLocks noChangeArrowheads="1"/>
            </p:cNvSpPr>
            <p:nvPr/>
          </p:nvSpPr>
          <p:spPr bwMode="auto">
            <a:xfrm>
              <a:off x="1533" y="1596"/>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939" name="Line 74"/>
            <p:cNvSpPr>
              <a:spLocks noChangeShapeType="1"/>
            </p:cNvSpPr>
            <p:nvPr/>
          </p:nvSpPr>
          <p:spPr bwMode="auto">
            <a:xfrm>
              <a:off x="1533" y="1596"/>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40" name="Line 75"/>
            <p:cNvSpPr>
              <a:spLocks noChangeShapeType="1"/>
            </p:cNvSpPr>
            <p:nvPr/>
          </p:nvSpPr>
          <p:spPr bwMode="auto">
            <a:xfrm>
              <a:off x="1533" y="1596"/>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41" name="Rectangle 76"/>
            <p:cNvSpPr>
              <a:spLocks noChangeArrowheads="1"/>
            </p:cNvSpPr>
            <p:nvPr/>
          </p:nvSpPr>
          <p:spPr bwMode="auto">
            <a:xfrm>
              <a:off x="842" y="1620"/>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942" name="Line 77"/>
            <p:cNvSpPr>
              <a:spLocks noChangeShapeType="1"/>
            </p:cNvSpPr>
            <p:nvPr/>
          </p:nvSpPr>
          <p:spPr bwMode="auto">
            <a:xfrm>
              <a:off x="842" y="1620"/>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43" name="Rectangle 78"/>
            <p:cNvSpPr>
              <a:spLocks noChangeArrowheads="1"/>
            </p:cNvSpPr>
            <p:nvPr/>
          </p:nvSpPr>
          <p:spPr bwMode="auto">
            <a:xfrm>
              <a:off x="1533" y="1620"/>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944" name="Line 79"/>
            <p:cNvSpPr>
              <a:spLocks noChangeShapeType="1"/>
            </p:cNvSpPr>
            <p:nvPr/>
          </p:nvSpPr>
          <p:spPr bwMode="auto">
            <a:xfrm>
              <a:off x="1533" y="1620"/>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45" name="Rectangle 80"/>
            <p:cNvSpPr>
              <a:spLocks noChangeArrowheads="1"/>
            </p:cNvSpPr>
            <p:nvPr/>
          </p:nvSpPr>
          <p:spPr bwMode="auto">
            <a:xfrm>
              <a:off x="866" y="1792"/>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946" name="Rectangle 81"/>
            <p:cNvSpPr>
              <a:spLocks noChangeArrowheads="1"/>
            </p:cNvSpPr>
            <p:nvPr/>
          </p:nvSpPr>
          <p:spPr bwMode="auto">
            <a:xfrm>
              <a:off x="923" y="1793"/>
              <a:ext cx="23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Lineage</a:t>
              </a:r>
              <a:endParaRPr lang="en-US" altLang="en-US"/>
            </a:p>
          </p:txBody>
        </p:sp>
        <p:sp>
          <p:nvSpPr>
            <p:cNvPr id="36947" name="Rectangle 82"/>
            <p:cNvSpPr>
              <a:spLocks noChangeArrowheads="1"/>
            </p:cNvSpPr>
            <p:nvPr/>
          </p:nvSpPr>
          <p:spPr bwMode="auto">
            <a:xfrm>
              <a:off x="866" y="1865"/>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948" name="Rectangle 83"/>
            <p:cNvSpPr>
              <a:spLocks noChangeArrowheads="1"/>
            </p:cNvSpPr>
            <p:nvPr/>
          </p:nvSpPr>
          <p:spPr bwMode="auto">
            <a:xfrm>
              <a:off x="842" y="1768"/>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949" name="Line 84"/>
            <p:cNvSpPr>
              <a:spLocks noChangeShapeType="1"/>
            </p:cNvSpPr>
            <p:nvPr/>
          </p:nvSpPr>
          <p:spPr bwMode="auto">
            <a:xfrm>
              <a:off x="842" y="1768"/>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50" name="Line 85"/>
            <p:cNvSpPr>
              <a:spLocks noChangeShapeType="1"/>
            </p:cNvSpPr>
            <p:nvPr/>
          </p:nvSpPr>
          <p:spPr bwMode="auto">
            <a:xfrm>
              <a:off x="842" y="1768"/>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51" name="Rectangle 86"/>
            <p:cNvSpPr>
              <a:spLocks noChangeArrowheads="1"/>
            </p:cNvSpPr>
            <p:nvPr/>
          </p:nvSpPr>
          <p:spPr bwMode="auto">
            <a:xfrm>
              <a:off x="866" y="1773"/>
              <a:ext cx="667" cy="19"/>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952" name="Rectangle 87"/>
            <p:cNvSpPr>
              <a:spLocks noChangeArrowheads="1"/>
            </p:cNvSpPr>
            <p:nvPr/>
          </p:nvSpPr>
          <p:spPr bwMode="auto">
            <a:xfrm>
              <a:off x="1533" y="1768"/>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953" name="Line 88"/>
            <p:cNvSpPr>
              <a:spLocks noChangeShapeType="1"/>
            </p:cNvSpPr>
            <p:nvPr/>
          </p:nvSpPr>
          <p:spPr bwMode="auto">
            <a:xfrm>
              <a:off x="1533" y="1768"/>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54" name="Line 89"/>
            <p:cNvSpPr>
              <a:spLocks noChangeShapeType="1"/>
            </p:cNvSpPr>
            <p:nvPr/>
          </p:nvSpPr>
          <p:spPr bwMode="auto">
            <a:xfrm>
              <a:off x="1533" y="1768"/>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55" name="Rectangle 90"/>
            <p:cNvSpPr>
              <a:spLocks noChangeArrowheads="1"/>
            </p:cNvSpPr>
            <p:nvPr/>
          </p:nvSpPr>
          <p:spPr bwMode="auto">
            <a:xfrm>
              <a:off x="842" y="1792"/>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956" name="Line 91"/>
            <p:cNvSpPr>
              <a:spLocks noChangeShapeType="1"/>
            </p:cNvSpPr>
            <p:nvPr/>
          </p:nvSpPr>
          <p:spPr bwMode="auto">
            <a:xfrm>
              <a:off x="842" y="1792"/>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57" name="Rectangle 92"/>
            <p:cNvSpPr>
              <a:spLocks noChangeArrowheads="1"/>
            </p:cNvSpPr>
            <p:nvPr/>
          </p:nvSpPr>
          <p:spPr bwMode="auto">
            <a:xfrm>
              <a:off x="1533" y="1792"/>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958" name="Line 93"/>
            <p:cNvSpPr>
              <a:spLocks noChangeShapeType="1"/>
            </p:cNvSpPr>
            <p:nvPr/>
          </p:nvSpPr>
          <p:spPr bwMode="auto">
            <a:xfrm>
              <a:off x="1533" y="1792"/>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59" name="Rectangle 94"/>
            <p:cNvSpPr>
              <a:spLocks noChangeArrowheads="1"/>
            </p:cNvSpPr>
            <p:nvPr/>
          </p:nvSpPr>
          <p:spPr bwMode="auto">
            <a:xfrm>
              <a:off x="866" y="1944"/>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960" name="Rectangle 95"/>
            <p:cNvSpPr>
              <a:spLocks noChangeArrowheads="1"/>
            </p:cNvSpPr>
            <p:nvPr/>
          </p:nvSpPr>
          <p:spPr bwMode="auto">
            <a:xfrm>
              <a:off x="926" y="1946"/>
              <a:ext cx="38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Source Scale</a:t>
              </a:r>
              <a:endParaRPr lang="en-US" altLang="en-US"/>
            </a:p>
          </p:txBody>
        </p:sp>
        <p:sp>
          <p:nvSpPr>
            <p:cNvPr id="36961" name="Rectangle 96"/>
            <p:cNvSpPr>
              <a:spLocks noChangeArrowheads="1"/>
            </p:cNvSpPr>
            <p:nvPr/>
          </p:nvSpPr>
          <p:spPr bwMode="auto">
            <a:xfrm>
              <a:off x="866" y="2018"/>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962" name="Line 97"/>
            <p:cNvSpPr>
              <a:spLocks noChangeShapeType="1"/>
            </p:cNvSpPr>
            <p:nvPr/>
          </p:nvSpPr>
          <p:spPr bwMode="auto">
            <a:xfrm>
              <a:off x="842" y="1939"/>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63" name="Line 98"/>
            <p:cNvSpPr>
              <a:spLocks noChangeShapeType="1"/>
            </p:cNvSpPr>
            <p:nvPr/>
          </p:nvSpPr>
          <p:spPr bwMode="auto">
            <a:xfrm>
              <a:off x="1533" y="1939"/>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64" name="Rectangle 99"/>
            <p:cNvSpPr>
              <a:spLocks noChangeArrowheads="1"/>
            </p:cNvSpPr>
            <p:nvPr/>
          </p:nvSpPr>
          <p:spPr bwMode="auto">
            <a:xfrm>
              <a:off x="842" y="1944"/>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965" name="Line 100"/>
            <p:cNvSpPr>
              <a:spLocks noChangeShapeType="1"/>
            </p:cNvSpPr>
            <p:nvPr/>
          </p:nvSpPr>
          <p:spPr bwMode="auto">
            <a:xfrm>
              <a:off x="842" y="1944"/>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66" name="Rectangle 101"/>
            <p:cNvSpPr>
              <a:spLocks noChangeArrowheads="1"/>
            </p:cNvSpPr>
            <p:nvPr/>
          </p:nvSpPr>
          <p:spPr bwMode="auto">
            <a:xfrm>
              <a:off x="1533" y="1944"/>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967" name="Line 102"/>
            <p:cNvSpPr>
              <a:spLocks noChangeShapeType="1"/>
            </p:cNvSpPr>
            <p:nvPr/>
          </p:nvSpPr>
          <p:spPr bwMode="auto">
            <a:xfrm>
              <a:off x="1533" y="1944"/>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68" name="Rectangle 103"/>
            <p:cNvSpPr>
              <a:spLocks noChangeArrowheads="1"/>
            </p:cNvSpPr>
            <p:nvPr/>
          </p:nvSpPr>
          <p:spPr bwMode="auto">
            <a:xfrm>
              <a:off x="842" y="2092"/>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969" name="Line 104"/>
            <p:cNvSpPr>
              <a:spLocks noChangeShapeType="1"/>
            </p:cNvSpPr>
            <p:nvPr/>
          </p:nvSpPr>
          <p:spPr bwMode="auto">
            <a:xfrm>
              <a:off x="842" y="20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70" name="Line 105"/>
            <p:cNvSpPr>
              <a:spLocks noChangeShapeType="1"/>
            </p:cNvSpPr>
            <p:nvPr/>
          </p:nvSpPr>
          <p:spPr bwMode="auto">
            <a:xfrm>
              <a:off x="842" y="2092"/>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71" name="Rectangle 106"/>
            <p:cNvSpPr>
              <a:spLocks noChangeArrowheads="1"/>
            </p:cNvSpPr>
            <p:nvPr/>
          </p:nvSpPr>
          <p:spPr bwMode="auto">
            <a:xfrm>
              <a:off x="842" y="2092"/>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972" name="Line 107"/>
            <p:cNvSpPr>
              <a:spLocks noChangeShapeType="1"/>
            </p:cNvSpPr>
            <p:nvPr/>
          </p:nvSpPr>
          <p:spPr bwMode="auto">
            <a:xfrm>
              <a:off x="842" y="20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73" name="Line 108"/>
            <p:cNvSpPr>
              <a:spLocks noChangeShapeType="1"/>
            </p:cNvSpPr>
            <p:nvPr/>
          </p:nvSpPr>
          <p:spPr bwMode="auto">
            <a:xfrm>
              <a:off x="842" y="2092"/>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74" name="Rectangle 109"/>
            <p:cNvSpPr>
              <a:spLocks noChangeArrowheads="1"/>
            </p:cNvSpPr>
            <p:nvPr/>
          </p:nvSpPr>
          <p:spPr bwMode="auto">
            <a:xfrm>
              <a:off x="866" y="2092"/>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975" name="Line 110"/>
            <p:cNvSpPr>
              <a:spLocks noChangeShapeType="1"/>
            </p:cNvSpPr>
            <p:nvPr/>
          </p:nvSpPr>
          <p:spPr bwMode="auto">
            <a:xfrm>
              <a:off x="866" y="20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76" name="Line 111"/>
            <p:cNvSpPr>
              <a:spLocks noChangeShapeType="1"/>
            </p:cNvSpPr>
            <p:nvPr/>
          </p:nvSpPr>
          <p:spPr bwMode="auto">
            <a:xfrm>
              <a:off x="866" y="2092"/>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77" name="Rectangle 112"/>
            <p:cNvSpPr>
              <a:spLocks noChangeArrowheads="1"/>
            </p:cNvSpPr>
            <p:nvPr/>
          </p:nvSpPr>
          <p:spPr bwMode="auto">
            <a:xfrm>
              <a:off x="890" y="2092"/>
              <a:ext cx="643"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978" name="Line 113"/>
            <p:cNvSpPr>
              <a:spLocks noChangeShapeType="1"/>
            </p:cNvSpPr>
            <p:nvPr/>
          </p:nvSpPr>
          <p:spPr bwMode="auto">
            <a:xfrm>
              <a:off x="890" y="2092"/>
              <a:ext cx="643"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79" name="Rectangle 114"/>
            <p:cNvSpPr>
              <a:spLocks noChangeArrowheads="1"/>
            </p:cNvSpPr>
            <p:nvPr/>
          </p:nvSpPr>
          <p:spPr bwMode="auto">
            <a:xfrm>
              <a:off x="1533" y="2092"/>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980" name="Line 115"/>
            <p:cNvSpPr>
              <a:spLocks noChangeShapeType="1"/>
            </p:cNvSpPr>
            <p:nvPr/>
          </p:nvSpPr>
          <p:spPr bwMode="auto">
            <a:xfrm>
              <a:off x="1533" y="20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81" name="Line 116"/>
            <p:cNvSpPr>
              <a:spLocks noChangeShapeType="1"/>
            </p:cNvSpPr>
            <p:nvPr/>
          </p:nvSpPr>
          <p:spPr bwMode="auto">
            <a:xfrm>
              <a:off x="1533" y="2092"/>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82" name="Rectangle 117"/>
            <p:cNvSpPr>
              <a:spLocks noChangeArrowheads="1"/>
            </p:cNvSpPr>
            <p:nvPr/>
          </p:nvSpPr>
          <p:spPr bwMode="auto">
            <a:xfrm>
              <a:off x="1533" y="2092"/>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983" name="Line 118"/>
            <p:cNvSpPr>
              <a:spLocks noChangeShapeType="1"/>
            </p:cNvSpPr>
            <p:nvPr/>
          </p:nvSpPr>
          <p:spPr bwMode="auto">
            <a:xfrm>
              <a:off x="1533" y="20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84" name="Line 119"/>
            <p:cNvSpPr>
              <a:spLocks noChangeShapeType="1"/>
            </p:cNvSpPr>
            <p:nvPr/>
          </p:nvSpPr>
          <p:spPr bwMode="auto">
            <a:xfrm>
              <a:off x="1533" y="2092"/>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85" name="Rectangle 120"/>
            <p:cNvSpPr>
              <a:spLocks noChangeArrowheads="1"/>
            </p:cNvSpPr>
            <p:nvPr/>
          </p:nvSpPr>
          <p:spPr bwMode="auto">
            <a:xfrm>
              <a:off x="1533" y="1888"/>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986" name="Rectangle 121"/>
            <p:cNvSpPr>
              <a:spLocks noChangeArrowheads="1"/>
            </p:cNvSpPr>
            <p:nvPr/>
          </p:nvSpPr>
          <p:spPr bwMode="auto">
            <a:xfrm>
              <a:off x="842" y="1888"/>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987" name="Rectangle 122"/>
            <p:cNvSpPr>
              <a:spLocks noChangeArrowheads="1"/>
            </p:cNvSpPr>
            <p:nvPr/>
          </p:nvSpPr>
          <p:spPr bwMode="auto">
            <a:xfrm>
              <a:off x="1533" y="1723"/>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988" name="Rectangle 123"/>
            <p:cNvSpPr>
              <a:spLocks noChangeArrowheads="1"/>
            </p:cNvSpPr>
            <p:nvPr/>
          </p:nvSpPr>
          <p:spPr bwMode="auto">
            <a:xfrm>
              <a:off x="842" y="1723"/>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989" name="Rectangle 124"/>
            <p:cNvSpPr>
              <a:spLocks noChangeArrowheads="1"/>
            </p:cNvSpPr>
            <p:nvPr/>
          </p:nvSpPr>
          <p:spPr bwMode="auto">
            <a:xfrm>
              <a:off x="842" y="1248"/>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6990" name="Rectangle 125"/>
            <p:cNvSpPr>
              <a:spLocks noChangeArrowheads="1"/>
            </p:cNvSpPr>
            <p:nvPr/>
          </p:nvSpPr>
          <p:spPr bwMode="auto">
            <a:xfrm>
              <a:off x="1533" y="1220"/>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grpSp>
      <p:sp>
        <p:nvSpPr>
          <p:cNvPr id="36868" name="Rectangle 126"/>
          <p:cNvSpPr>
            <a:spLocks noChangeArrowheads="1"/>
          </p:cNvSpPr>
          <p:nvPr/>
        </p:nvSpPr>
        <p:spPr bwMode="auto">
          <a:xfrm>
            <a:off x="2819400" y="1044575"/>
            <a:ext cx="6096000" cy="550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81000" indent="-381000" algn="l">
              <a:lnSpc>
                <a:spcPts val="3000"/>
              </a:lnSpc>
              <a:spcBef>
                <a:spcPts val="1800"/>
              </a:spcBef>
              <a:buClr>
                <a:schemeClr val="accent1"/>
              </a:buClr>
              <a:defRPr sz="2000" b="1">
                <a:solidFill>
                  <a:schemeClr val="tx1"/>
                </a:solidFill>
                <a:latin typeface="Arial" charset="0"/>
              </a:defRPr>
            </a:lvl1pPr>
            <a:lvl2pPr marL="762000" indent="-304800" algn="l">
              <a:lnSpc>
                <a:spcPts val="2600"/>
              </a:lnSpc>
              <a:spcBef>
                <a:spcPts val="600"/>
              </a:spcBef>
              <a:buChar char="–"/>
              <a:defRPr sz="1600">
                <a:solidFill>
                  <a:schemeClr val="tx1"/>
                </a:solidFill>
                <a:latin typeface="Arial" charset="0"/>
              </a:defRPr>
            </a:lvl2pPr>
            <a:lvl3pPr marL="1371600" indent="-457200" algn="l">
              <a:spcBef>
                <a:spcPct val="20000"/>
              </a:spcBef>
              <a:buChar char="•"/>
              <a:defRPr sz="2400">
                <a:solidFill>
                  <a:schemeClr val="tx1"/>
                </a:solidFill>
                <a:latin typeface="Times New Roman" pitchFamily="18" charset="0"/>
              </a:defRPr>
            </a:lvl3pPr>
            <a:lvl4pPr marL="1752600" indent="-381000" algn="l">
              <a:spcBef>
                <a:spcPct val="20000"/>
              </a:spcBef>
              <a:buChar char="–"/>
              <a:defRPr sz="2000">
                <a:solidFill>
                  <a:schemeClr val="tx1"/>
                </a:solidFill>
                <a:latin typeface="Times New Roman" pitchFamily="18" charset="0"/>
              </a:defRPr>
            </a:lvl4pPr>
            <a:lvl5pPr marL="2209800" indent="-381000" algn="l">
              <a:spcBef>
                <a:spcPct val="20000"/>
              </a:spcBef>
              <a:buChar char="»"/>
              <a:defRPr sz="2000">
                <a:solidFill>
                  <a:schemeClr val="tx1"/>
                </a:solidFill>
                <a:latin typeface="Times New Roman" pitchFamily="18" charset="0"/>
              </a:defRPr>
            </a:lvl5pPr>
            <a:lvl6pPr marL="2667000" indent="-381000" eaLnBrk="0" fontAlgn="base" hangingPunct="0">
              <a:spcBef>
                <a:spcPct val="20000"/>
              </a:spcBef>
              <a:spcAft>
                <a:spcPct val="0"/>
              </a:spcAft>
              <a:buChar char="»"/>
              <a:defRPr sz="2000">
                <a:solidFill>
                  <a:schemeClr val="tx1"/>
                </a:solidFill>
                <a:latin typeface="Times New Roman" pitchFamily="18" charset="0"/>
              </a:defRPr>
            </a:lvl6pPr>
            <a:lvl7pPr marL="3124200" indent="-381000" eaLnBrk="0" fontAlgn="base" hangingPunct="0">
              <a:spcBef>
                <a:spcPct val="20000"/>
              </a:spcBef>
              <a:spcAft>
                <a:spcPct val="0"/>
              </a:spcAft>
              <a:buChar char="»"/>
              <a:defRPr sz="2000">
                <a:solidFill>
                  <a:schemeClr val="tx1"/>
                </a:solidFill>
                <a:latin typeface="Times New Roman" pitchFamily="18" charset="0"/>
              </a:defRPr>
            </a:lvl7pPr>
            <a:lvl8pPr marL="3581400" indent="-381000" eaLnBrk="0" fontAlgn="base" hangingPunct="0">
              <a:spcBef>
                <a:spcPct val="20000"/>
              </a:spcBef>
              <a:spcAft>
                <a:spcPct val="0"/>
              </a:spcAft>
              <a:buChar char="»"/>
              <a:defRPr sz="2000">
                <a:solidFill>
                  <a:schemeClr val="tx1"/>
                </a:solidFill>
                <a:latin typeface="Times New Roman" pitchFamily="18" charset="0"/>
              </a:defRPr>
            </a:lvl8pPr>
            <a:lvl9pPr marL="4038600" indent="-381000" eaLnBrk="0" fontAlgn="base" hangingPunct="0">
              <a:spcBef>
                <a:spcPct val="20000"/>
              </a:spcBef>
              <a:spcAft>
                <a:spcPct val="0"/>
              </a:spcAft>
              <a:buChar char="»"/>
              <a:defRPr sz="2000">
                <a:solidFill>
                  <a:schemeClr val="tx1"/>
                </a:solidFill>
                <a:latin typeface="Times New Roman" pitchFamily="18" charset="0"/>
              </a:defRPr>
            </a:lvl9pPr>
          </a:lstStyle>
          <a:p>
            <a:pPr>
              <a:buFont typeface="Wingdings" pitchFamily="2" charset="2"/>
              <a:buAutoNum type="arabicPeriod"/>
            </a:pPr>
            <a:r>
              <a:rPr lang="en-US" altLang="en-US" sz="2400" dirty="0"/>
              <a:t>Source Information</a:t>
            </a:r>
          </a:p>
          <a:p>
            <a:pPr>
              <a:lnSpc>
                <a:spcPct val="50000"/>
              </a:lnSpc>
              <a:buFont typeface="Wingdings" pitchFamily="2" charset="2"/>
              <a:buNone/>
            </a:pPr>
            <a:r>
              <a:rPr lang="en-US" altLang="en-US" sz="2400" b="0" dirty="0"/>
              <a:t>		</a:t>
            </a:r>
            <a:r>
              <a:rPr lang="en-US" altLang="en-US" b="0" i="1" dirty="0"/>
              <a:t>Data set reference</a:t>
            </a:r>
          </a:p>
          <a:p>
            <a:pPr>
              <a:lnSpc>
                <a:spcPct val="50000"/>
              </a:lnSpc>
              <a:buFont typeface="Wingdings" pitchFamily="2" charset="2"/>
              <a:buNone/>
            </a:pPr>
            <a:r>
              <a:rPr lang="en-US" altLang="en-US" b="0" i="1" dirty="0"/>
              <a:t>		Scale</a:t>
            </a:r>
          </a:p>
          <a:p>
            <a:pPr>
              <a:lnSpc>
                <a:spcPct val="50000"/>
              </a:lnSpc>
              <a:buFont typeface="Wingdings" pitchFamily="2" charset="2"/>
              <a:buNone/>
            </a:pPr>
            <a:r>
              <a:rPr lang="en-US" altLang="en-US" b="0" i="1" dirty="0"/>
              <a:t>		Media</a:t>
            </a:r>
          </a:p>
          <a:p>
            <a:pPr>
              <a:lnSpc>
                <a:spcPct val="50000"/>
              </a:lnSpc>
              <a:buFont typeface="Wingdings" pitchFamily="2" charset="2"/>
              <a:buNone/>
            </a:pPr>
            <a:r>
              <a:rPr lang="en-US" altLang="en-US" b="0" i="1" dirty="0"/>
              <a:t>		Time period of content</a:t>
            </a:r>
          </a:p>
          <a:p>
            <a:pPr>
              <a:lnSpc>
                <a:spcPct val="50000"/>
              </a:lnSpc>
              <a:buFont typeface="Wingdings" pitchFamily="2" charset="2"/>
              <a:buNone/>
            </a:pPr>
            <a:r>
              <a:rPr lang="en-US" altLang="en-US" b="0" i="1" dirty="0"/>
              <a:t>		Source contribution</a:t>
            </a:r>
          </a:p>
          <a:p>
            <a:pPr>
              <a:lnSpc>
                <a:spcPct val="50000"/>
              </a:lnSpc>
              <a:buFont typeface="Wingdings" pitchFamily="2" charset="2"/>
              <a:buNone/>
            </a:pPr>
            <a:r>
              <a:rPr lang="en-US" altLang="en-US" b="0" i="1" dirty="0"/>
              <a:t>		Source Metadata</a:t>
            </a:r>
            <a:r>
              <a:rPr lang="en-US" altLang="en-US" b="0" dirty="0"/>
              <a:t> </a:t>
            </a:r>
            <a:r>
              <a:rPr lang="en-US" altLang="en-US" b="0" i="1" dirty="0"/>
              <a:t>reference</a:t>
            </a:r>
          </a:p>
          <a:p>
            <a:pPr>
              <a:buFont typeface="Wingdings" pitchFamily="2" charset="2"/>
              <a:buAutoNum type="arabicPeriod" startAt="2"/>
            </a:pPr>
            <a:r>
              <a:rPr lang="en-US" altLang="en-US" sz="2400" dirty="0"/>
              <a:t>Processing Step</a:t>
            </a:r>
          </a:p>
          <a:p>
            <a:pPr>
              <a:lnSpc>
                <a:spcPct val="50000"/>
              </a:lnSpc>
              <a:buFont typeface="Wingdings" pitchFamily="2" charset="2"/>
              <a:buNone/>
            </a:pPr>
            <a:r>
              <a:rPr lang="en-US" altLang="en-US" sz="2400" b="0" dirty="0"/>
              <a:t>		</a:t>
            </a:r>
            <a:r>
              <a:rPr lang="en-US" altLang="en-US" b="0" i="1" dirty="0"/>
              <a:t>Process description</a:t>
            </a:r>
          </a:p>
          <a:p>
            <a:pPr>
              <a:lnSpc>
                <a:spcPct val="50000"/>
              </a:lnSpc>
              <a:buFont typeface="Wingdings" pitchFamily="2" charset="2"/>
              <a:buNone/>
            </a:pPr>
            <a:r>
              <a:rPr lang="en-US" altLang="en-US" b="0" i="1" dirty="0"/>
              <a:t>			software used</a:t>
            </a:r>
          </a:p>
          <a:p>
            <a:pPr>
              <a:lnSpc>
                <a:spcPct val="50000"/>
              </a:lnSpc>
              <a:buFont typeface="Wingdings" pitchFamily="2" charset="2"/>
              <a:buNone/>
            </a:pPr>
            <a:r>
              <a:rPr lang="en-US" altLang="en-US" b="0" i="1" dirty="0"/>
              <a:t>			organization doing the processing</a:t>
            </a:r>
          </a:p>
          <a:p>
            <a:pPr>
              <a:lnSpc>
                <a:spcPct val="50000"/>
              </a:lnSpc>
              <a:buFont typeface="Wingdings" pitchFamily="2" charset="2"/>
              <a:buNone/>
            </a:pPr>
            <a:r>
              <a:rPr lang="en-US" altLang="en-US" b="0" i="1" dirty="0"/>
              <a:t>		Process date</a:t>
            </a:r>
          </a:p>
          <a:p>
            <a:pPr>
              <a:lnSpc>
                <a:spcPts val="2000"/>
              </a:lnSpc>
              <a:buFont typeface="Wingdings" pitchFamily="2" charset="2"/>
              <a:buAutoNum type="arabicPeriod" startAt="3"/>
            </a:pPr>
            <a:r>
              <a:rPr lang="en-US" altLang="en-US" sz="2400" dirty="0"/>
              <a:t>Miscellaneous Notes</a:t>
            </a:r>
          </a:p>
          <a:p>
            <a:pPr>
              <a:lnSpc>
                <a:spcPct val="50000"/>
              </a:lnSpc>
            </a:pPr>
            <a:endParaRPr lang="en-US" altLang="en-US" b="0" i="1" dirty="0"/>
          </a:p>
        </p:txBody>
      </p:sp>
      <p:sp>
        <p:nvSpPr>
          <p:cNvPr id="36869" name="Rectangle 127"/>
          <p:cNvSpPr>
            <a:spLocks noChangeArrowheads="1"/>
          </p:cNvSpPr>
          <p:nvPr/>
        </p:nvSpPr>
        <p:spPr bwMode="auto">
          <a:xfrm>
            <a:off x="2971800" y="5251450"/>
            <a:ext cx="3243263"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81000" indent="-381000" algn="l">
              <a:lnSpc>
                <a:spcPts val="3000"/>
              </a:lnSpc>
              <a:spcBef>
                <a:spcPts val="1800"/>
              </a:spcBef>
              <a:buClr>
                <a:schemeClr val="accent1"/>
              </a:buClr>
              <a:defRPr sz="2000" b="1">
                <a:solidFill>
                  <a:schemeClr val="tx1"/>
                </a:solidFill>
                <a:latin typeface="Arial" charset="0"/>
              </a:defRPr>
            </a:lvl1pPr>
            <a:lvl2pPr marL="762000" indent="-304800" algn="l">
              <a:lnSpc>
                <a:spcPts val="2600"/>
              </a:lnSpc>
              <a:spcBef>
                <a:spcPts val="600"/>
              </a:spcBef>
              <a:buChar char="–"/>
              <a:defRPr sz="1600">
                <a:solidFill>
                  <a:schemeClr val="tx1"/>
                </a:solidFill>
                <a:latin typeface="Arial" charset="0"/>
              </a:defRPr>
            </a:lvl2pPr>
            <a:lvl3pPr marL="1371600" indent="-457200" algn="l">
              <a:spcBef>
                <a:spcPct val="20000"/>
              </a:spcBef>
              <a:buChar char="•"/>
              <a:defRPr sz="2400">
                <a:solidFill>
                  <a:schemeClr val="tx1"/>
                </a:solidFill>
                <a:latin typeface="Times New Roman" pitchFamily="18" charset="0"/>
              </a:defRPr>
            </a:lvl3pPr>
            <a:lvl4pPr marL="1752600" indent="-381000" algn="l">
              <a:spcBef>
                <a:spcPct val="20000"/>
              </a:spcBef>
              <a:buChar char="–"/>
              <a:defRPr sz="2000">
                <a:solidFill>
                  <a:schemeClr val="tx1"/>
                </a:solidFill>
                <a:latin typeface="Times New Roman" pitchFamily="18" charset="0"/>
              </a:defRPr>
            </a:lvl4pPr>
            <a:lvl5pPr marL="2209800" indent="-381000" algn="l">
              <a:spcBef>
                <a:spcPct val="20000"/>
              </a:spcBef>
              <a:buChar char="»"/>
              <a:defRPr sz="2000">
                <a:solidFill>
                  <a:schemeClr val="tx1"/>
                </a:solidFill>
                <a:latin typeface="Times New Roman" pitchFamily="18" charset="0"/>
              </a:defRPr>
            </a:lvl5pPr>
            <a:lvl6pPr marL="2667000" indent="-381000" eaLnBrk="0" fontAlgn="base" hangingPunct="0">
              <a:spcBef>
                <a:spcPct val="20000"/>
              </a:spcBef>
              <a:spcAft>
                <a:spcPct val="0"/>
              </a:spcAft>
              <a:buChar char="»"/>
              <a:defRPr sz="2000">
                <a:solidFill>
                  <a:schemeClr val="tx1"/>
                </a:solidFill>
                <a:latin typeface="Times New Roman" pitchFamily="18" charset="0"/>
              </a:defRPr>
            </a:lvl6pPr>
            <a:lvl7pPr marL="3124200" indent="-381000" eaLnBrk="0" fontAlgn="base" hangingPunct="0">
              <a:spcBef>
                <a:spcPct val="20000"/>
              </a:spcBef>
              <a:spcAft>
                <a:spcPct val="0"/>
              </a:spcAft>
              <a:buChar char="»"/>
              <a:defRPr sz="2000">
                <a:solidFill>
                  <a:schemeClr val="tx1"/>
                </a:solidFill>
                <a:latin typeface="Times New Roman" pitchFamily="18" charset="0"/>
              </a:defRPr>
            </a:lvl7pPr>
            <a:lvl8pPr marL="3581400" indent="-381000" eaLnBrk="0" fontAlgn="base" hangingPunct="0">
              <a:spcBef>
                <a:spcPct val="20000"/>
              </a:spcBef>
              <a:spcAft>
                <a:spcPct val="0"/>
              </a:spcAft>
              <a:buChar char="»"/>
              <a:defRPr sz="2000">
                <a:solidFill>
                  <a:schemeClr val="tx1"/>
                </a:solidFill>
                <a:latin typeface="Times New Roman" pitchFamily="18" charset="0"/>
              </a:defRPr>
            </a:lvl8pPr>
            <a:lvl9pPr marL="4038600" indent="-381000" eaLnBrk="0" fontAlgn="base" hangingPunct="0">
              <a:spcBef>
                <a:spcPct val="20000"/>
              </a:spcBef>
              <a:spcAft>
                <a:spcPct val="0"/>
              </a:spcAft>
              <a:buChar char="»"/>
              <a:defRPr sz="2000">
                <a:solidFill>
                  <a:schemeClr val="tx1"/>
                </a:solidFill>
                <a:latin typeface="Times New Roman" pitchFamily="18" charset="0"/>
              </a:defRPr>
            </a:lvl9pPr>
          </a:lstStyle>
          <a:p>
            <a:pPr>
              <a:buFont typeface="Wingdings" pitchFamily="2" charset="2"/>
              <a:buNone/>
            </a:pPr>
            <a:endParaRPr lang="en-US" altLang="en-US" sz="2400" b="0">
              <a:solidFill>
                <a:schemeClr val="hlink"/>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1371600" y="228600"/>
            <a:ext cx="7543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a:lnSpc>
                <a:spcPts val="3000"/>
              </a:lnSpc>
              <a:spcBef>
                <a:spcPts val="1800"/>
              </a:spcBef>
              <a:buClr>
                <a:schemeClr val="accent1"/>
              </a:buClr>
              <a:defRPr sz="2000" b="1">
                <a:solidFill>
                  <a:schemeClr val="tx1"/>
                </a:solidFill>
                <a:latin typeface="Arial" charset="0"/>
              </a:defRPr>
            </a:lvl1pPr>
            <a:lvl2pPr marL="742950" indent="-285750" algn="l">
              <a:lnSpc>
                <a:spcPts val="2600"/>
              </a:lnSpc>
              <a:spcBef>
                <a:spcPts val="600"/>
              </a:spcBef>
              <a:buChar char="–"/>
              <a:defRPr sz="1600">
                <a:solidFill>
                  <a:schemeClr val="tx1"/>
                </a:solidFill>
                <a:latin typeface="Arial"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ts val="3400"/>
              </a:lnSpc>
              <a:spcBef>
                <a:spcPct val="0"/>
              </a:spcBef>
              <a:buClrTx/>
              <a:buSzTx/>
              <a:buFontTx/>
              <a:buNone/>
            </a:pPr>
            <a:r>
              <a:rPr lang="en-US" altLang="en-US" sz="2800" b="0" i="1">
                <a:latin typeface="Arial Black" pitchFamily="34" charset="0"/>
              </a:rPr>
              <a:t>A Walk Through the Guidelines</a:t>
            </a:r>
          </a:p>
        </p:txBody>
      </p:sp>
      <p:sp>
        <p:nvSpPr>
          <p:cNvPr id="534533" name="Rectangle 5"/>
          <p:cNvSpPr>
            <a:spLocks noChangeArrowheads="1"/>
          </p:cNvSpPr>
          <p:nvPr/>
        </p:nvSpPr>
        <p:spPr bwMode="auto">
          <a:xfrm>
            <a:off x="3124200" y="1044575"/>
            <a:ext cx="5791200" cy="528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lnSpc>
                <a:spcPts val="3000"/>
              </a:lnSpc>
              <a:spcBef>
                <a:spcPts val="1800"/>
              </a:spcBef>
              <a:buClr>
                <a:schemeClr val="accent1"/>
              </a:buClr>
              <a:defRPr sz="2000" b="1">
                <a:solidFill>
                  <a:schemeClr val="tx1"/>
                </a:solidFill>
                <a:latin typeface="Arial" charset="0"/>
              </a:defRPr>
            </a:lvl1pPr>
            <a:lvl2pPr marL="742950" indent="-285750" algn="l">
              <a:lnSpc>
                <a:spcPts val="2600"/>
              </a:lnSpc>
              <a:spcBef>
                <a:spcPts val="600"/>
              </a:spcBef>
              <a:buChar char="–"/>
              <a:defRPr sz="1600">
                <a:solidFill>
                  <a:schemeClr val="tx1"/>
                </a:solidFill>
                <a:latin typeface="Arial"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endParaRPr lang="en-US" altLang="en-US" sz="2400" b="0">
              <a:solidFill>
                <a:schemeClr val="accent1"/>
              </a:solidFill>
              <a:latin typeface="Swis721 Blk BT" pitchFamily="34" charset="0"/>
            </a:endParaRPr>
          </a:p>
        </p:txBody>
      </p:sp>
      <p:grpSp>
        <p:nvGrpSpPr>
          <p:cNvPr id="37892" name="Group 6"/>
          <p:cNvGrpSpPr>
            <a:grpSpLocks/>
          </p:cNvGrpSpPr>
          <p:nvPr/>
        </p:nvGrpSpPr>
        <p:grpSpPr bwMode="auto">
          <a:xfrm>
            <a:off x="1338263" y="1009650"/>
            <a:ext cx="1136650" cy="1836738"/>
            <a:chOff x="843" y="636"/>
            <a:chExt cx="716" cy="1157"/>
          </a:xfrm>
        </p:grpSpPr>
        <p:sp>
          <p:nvSpPr>
            <p:cNvPr id="37893" name="Rectangle 7"/>
            <p:cNvSpPr>
              <a:spLocks noChangeArrowheads="1"/>
            </p:cNvSpPr>
            <p:nvPr/>
          </p:nvSpPr>
          <p:spPr bwMode="auto">
            <a:xfrm>
              <a:off x="867" y="660"/>
              <a:ext cx="668" cy="1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7894" name="Rectangle 8"/>
            <p:cNvSpPr>
              <a:spLocks noChangeArrowheads="1"/>
            </p:cNvSpPr>
            <p:nvPr/>
          </p:nvSpPr>
          <p:spPr bwMode="auto">
            <a:xfrm>
              <a:off x="1186" y="655"/>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b="1">
                  <a:solidFill>
                    <a:srgbClr val="FFFFFF"/>
                  </a:solidFill>
                  <a:latin typeface="Arial" charset="0"/>
                </a:rPr>
                <a:t>3</a:t>
              </a:r>
              <a:endParaRPr lang="en-US" altLang="en-US"/>
            </a:p>
          </p:txBody>
        </p:sp>
        <p:sp>
          <p:nvSpPr>
            <p:cNvPr id="37895" name="Rectangle 9"/>
            <p:cNvSpPr>
              <a:spLocks noChangeArrowheads="1"/>
            </p:cNvSpPr>
            <p:nvPr/>
          </p:nvSpPr>
          <p:spPr bwMode="auto">
            <a:xfrm>
              <a:off x="867" y="770"/>
              <a:ext cx="668" cy="1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7896" name="Rectangle 10"/>
            <p:cNvSpPr>
              <a:spLocks noChangeArrowheads="1"/>
            </p:cNvSpPr>
            <p:nvPr/>
          </p:nvSpPr>
          <p:spPr bwMode="auto">
            <a:xfrm>
              <a:off x="930" y="765"/>
              <a:ext cx="54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b="1">
                  <a:solidFill>
                    <a:srgbClr val="FFFFFF"/>
                  </a:solidFill>
                  <a:latin typeface="Arial" charset="0"/>
                </a:rPr>
                <a:t>Spatial Data</a:t>
              </a:r>
              <a:endParaRPr lang="en-US" altLang="en-US"/>
            </a:p>
          </p:txBody>
        </p:sp>
        <p:sp>
          <p:nvSpPr>
            <p:cNvPr id="37897" name="Rectangle 11"/>
            <p:cNvSpPr>
              <a:spLocks noChangeArrowheads="1"/>
            </p:cNvSpPr>
            <p:nvPr/>
          </p:nvSpPr>
          <p:spPr bwMode="auto">
            <a:xfrm>
              <a:off x="867" y="880"/>
              <a:ext cx="668" cy="1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7898" name="Rectangle 12"/>
            <p:cNvSpPr>
              <a:spLocks noChangeArrowheads="1"/>
            </p:cNvSpPr>
            <p:nvPr/>
          </p:nvSpPr>
          <p:spPr bwMode="auto">
            <a:xfrm>
              <a:off x="910" y="880"/>
              <a:ext cx="58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b="1">
                  <a:solidFill>
                    <a:srgbClr val="FFFFFF"/>
                  </a:solidFill>
                  <a:latin typeface="Arial" charset="0"/>
                </a:rPr>
                <a:t>Organization</a:t>
              </a:r>
              <a:endParaRPr lang="en-US" altLang="en-US"/>
            </a:p>
          </p:txBody>
        </p:sp>
        <p:sp>
          <p:nvSpPr>
            <p:cNvPr id="37899" name="Rectangle 13"/>
            <p:cNvSpPr>
              <a:spLocks noChangeArrowheads="1"/>
            </p:cNvSpPr>
            <p:nvPr/>
          </p:nvSpPr>
          <p:spPr bwMode="auto">
            <a:xfrm>
              <a:off x="867" y="991"/>
              <a:ext cx="668" cy="1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7900" name="Rectangle 14"/>
            <p:cNvSpPr>
              <a:spLocks noChangeArrowheads="1"/>
            </p:cNvSpPr>
            <p:nvPr/>
          </p:nvSpPr>
          <p:spPr bwMode="auto">
            <a:xfrm>
              <a:off x="843" y="636"/>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7901" name="Line 15"/>
            <p:cNvSpPr>
              <a:spLocks noChangeShapeType="1"/>
            </p:cNvSpPr>
            <p:nvPr/>
          </p:nvSpPr>
          <p:spPr bwMode="auto">
            <a:xfrm>
              <a:off x="843" y="636"/>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2" name="Line 16"/>
            <p:cNvSpPr>
              <a:spLocks noChangeShapeType="1"/>
            </p:cNvSpPr>
            <p:nvPr/>
          </p:nvSpPr>
          <p:spPr bwMode="auto">
            <a:xfrm>
              <a:off x="843" y="636"/>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3" name="Rectangle 17"/>
            <p:cNvSpPr>
              <a:spLocks noChangeArrowheads="1"/>
            </p:cNvSpPr>
            <p:nvPr/>
          </p:nvSpPr>
          <p:spPr bwMode="auto">
            <a:xfrm>
              <a:off x="843" y="636"/>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7904" name="Line 18"/>
            <p:cNvSpPr>
              <a:spLocks noChangeShapeType="1"/>
            </p:cNvSpPr>
            <p:nvPr/>
          </p:nvSpPr>
          <p:spPr bwMode="auto">
            <a:xfrm>
              <a:off x="843" y="636"/>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5" name="Line 19"/>
            <p:cNvSpPr>
              <a:spLocks noChangeShapeType="1"/>
            </p:cNvSpPr>
            <p:nvPr/>
          </p:nvSpPr>
          <p:spPr bwMode="auto">
            <a:xfrm>
              <a:off x="843" y="636"/>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6" name="Rectangle 20"/>
            <p:cNvSpPr>
              <a:spLocks noChangeArrowheads="1"/>
            </p:cNvSpPr>
            <p:nvPr/>
          </p:nvSpPr>
          <p:spPr bwMode="auto">
            <a:xfrm>
              <a:off x="868" y="636"/>
              <a:ext cx="66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7907" name="Line 21"/>
            <p:cNvSpPr>
              <a:spLocks noChangeShapeType="1"/>
            </p:cNvSpPr>
            <p:nvPr/>
          </p:nvSpPr>
          <p:spPr bwMode="auto">
            <a:xfrm>
              <a:off x="867" y="636"/>
              <a:ext cx="66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8" name="Rectangle 22"/>
            <p:cNvSpPr>
              <a:spLocks noChangeArrowheads="1"/>
            </p:cNvSpPr>
            <p:nvPr/>
          </p:nvSpPr>
          <p:spPr bwMode="auto">
            <a:xfrm>
              <a:off x="1535" y="636"/>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7909" name="Line 23"/>
            <p:cNvSpPr>
              <a:spLocks noChangeShapeType="1"/>
            </p:cNvSpPr>
            <p:nvPr/>
          </p:nvSpPr>
          <p:spPr bwMode="auto">
            <a:xfrm>
              <a:off x="1535" y="636"/>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0" name="Line 24"/>
            <p:cNvSpPr>
              <a:spLocks noChangeShapeType="1"/>
            </p:cNvSpPr>
            <p:nvPr/>
          </p:nvSpPr>
          <p:spPr bwMode="auto">
            <a:xfrm>
              <a:off x="1535" y="636"/>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1" name="Rectangle 25"/>
            <p:cNvSpPr>
              <a:spLocks noChangeArrowheads="1"/>
            </p:cNvSpPr>
            <p:nvPr/>
          </p:nvSpPr>
          <p:spPr bwMode="auto">
            <a:xfrm>
              <a:off x="1535" y="636"/>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7912" name="Line 26"/>
            <p:cNvSpPr>
              <a:spLocks noChangeShapeType="1"/>
            </p:cNvSpPr>
            <p:nvPr/>
          </p:nvSpPr>
          <p:spPr bwMode="auto">
            <a:xfrm>
              <a:off x="1535" y="636"/>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3" name="Line 27"/>
            <p:cNvSpPr>
              <a:spLocks noChangeShapeType="1"/>
            </p:cNvSpPr>
            <p:nvPr/>
          </p:nvSpPr>
          <p:spPr bwMode="auto">
            <a:xfrm>
              <a:off x="1535" y="636"/>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4" name="Rectangle 28"/>
            <p:cNvSpPr>
              <a:spLocks noChangeArrowheads="1"/>
            </p:cNvSpPr>
            <p:nvPr/>
          </p:nvSpPr>
          <p:spPr bwMode="auto">
            <a:xfrm>
              <a:off x="843" y="660"/>
              <a:ext cx="24" cy="4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7915" name="Line 29"/>
            <p:cNvSpPr>
              <a:spLocks noChangeShapeType="1"/>
            </p:cNvSpPr>
            <p:nvPr/>
          </p:nvSpPr>
          <p:spPr bwMode="auto">
            <a:xfrm>
              <a:off x="843" y="660"/>
              <a:ext cx="1" cy="44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6" name="Rectangle 30"/>
            <p:cNvSpPr>
              <a:spLocks noChangeArrowheads="1"/>
            </p:cNvSpPr>
            <p:nvPr/>
          </p:nvSpPr>
          <p:spPr bwMode="auto">
            <a:xfrm>
              <a:off x="1535" y="660"/>
              <a:ext cx="24" cy="4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7917" name="Line 31"/>
            <p:cNvSpPr>
              <a:spLocks noChangeShapeType="1"/>
            </p:cNvSpPr>
            <p:nvPr/>
          </p:nvSpPr>
          <p:spPr bwMode="auto">
            <a:xfrm>
              <a:off x="1535" y="660"/>
              <a:ext cx="1" cy="44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8" name="Rectangle 32"/>
            <p:cNvSpPr>
              <a:spLocks noChangeArrowheads="1"/>
            </p:cNvSpPr>
            <p:nvPr/>
          </p:nvSpPr>
          <p:spPr bwMode="auto">
            <a:xfrm>
              <a:off x="867" y="1125"/>
              <a:ext cx="668"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7919" name="Rectangle 33"/>
            <p:cNvSpPr>
              <a:spLocks noChangeArrowheads="1"/>
            </p:cNvSpPr>
            <p:nvPr/>
          </p:nvSpPr>
          <p:spPr bwMode="auto">
            <a:xfrm>
              <a:off x="927" y="1127"/>
              <a:ext cx="45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Native Data Set</a:t>
              </a:r>
              <a:endParaRPr lang="en-US" altLang="en-US"/>
            </a:p>
          </p:txBody>
        </p:sp>
        <p:sp>
          <p:nvSpPr>
            <p:cNvPr id="37920" name="Rectangle 34"/>
            <p:cNvSpPr>
              <a:spLocks noChangeArrowheads="1"/>
            </p:cNvSpPr>
            <p:nvPr/>
          </p:nvSpPr>
          <p:spPr bwMode="auto">
            <a:xfrm>
              <a:off x="867" y="1199"/>
              <a:ext cx="668"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7921" name="Rectangle 35"/>
            <p:cNvSpPr>
              <a:spLocks noChangeArrowheads="1"/>
            </p:cNvSpPr>
            <p:nvPr/>
          </p:nvSpPr>
          <p:spPr bwMode="auto">
            <a:xfrm>
              <a:off x="928" y="1201"/>
              <a:ext cx="36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Environment</a:t>
              </a:r>
              <a:endParaRPr lang="en-US" altLang="en-US"/>
            </a:p>
          </p:txBody>
        </p:sp>
        <p:sp>
          <p:nvSpPr>
            <p:cNvPr id="37922" name="Rectangle 36"/>
            <p:cNvSpPr>
              <a:spLocks noChangeArrowheads="1"/>
            </p:cNvSpPr>
            <p:nvPr/>
          </p:nvSpPr>
          <p:spPr bwMode="auto">
            <a:xfrm>
              <a:off x="843" y="1101"/>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7923" name="Line 37"/>
            <p:cNvSpPr>
              <a:spLocks noChangeShapeType="1"/>
            </p:cNvSpPr>
            <p:nvPr/>
          </p:nvSpPr>
          <p:spPr bwMode="auto">
            <a:xfrm>
              <a:off x="843" y="110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4" name="Line 38"/>
            <p:cNvSpPr>
              <a:spLocks noChangeShapeType="1"/>
            </p:cNvSpPr>
            <p:nvPr/>
          </p:nvSpPr>
          <p:spPr bwMode="auto">
            <a:xfrm>
              <a:off x="843" y="1101"/>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5" name="Rectangle 39"/>
            <p:cNvSpPr>
              <a:spLocks noChangeArrowheads="1"/>
            </p:cNvSpPr>
            <p:nvPr/>
          </p:nvSpPr>
          <p:spPr bwMode="auto">
            <a:xfrm>
              <a:off x="867" y="1101"/>
              <a:ext cx="66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7926" name="Line 40"/>
            <p:cNvSpPr>
              <a:spLocks noChangeShapeType="1"/>
            </p:cNvSpPr>
            <p:nvPr/>
          </p:nvSpPr>
          <p:spPr bwMode="auto">
            <a:xfrm>
              <a:off x="867" y="1101"/>
              <a:ext cx="66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7" name="Rectangle 41"/>
            <p:cNvSpPr>
              <a:spLocks noChangeArrowheads="1"/>
            </p:cNvSpPr>
            <p:nvPr/>
          </p:nvSpPr>
          <p:spPr bwMode="auto">
            <a:xfrm>
              <a:off x="1535" y="1101"/>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7928" name="Line 42"/>
            <p:cNvSpPr>
              <a:spLocks noChangeShapeType="1"/>
            </p:cNvSpPr>
            <p:nvPr/>
          </p:nvSpPr>
          <p:spPr bwMode="auto">
            <a:xfrm>
              <a:off x="1535" y="110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9" name="Line 43"/>
            <p:cNvSpPr>
              <a:spLocks noChangeShapeType="1"/>
            </p:cNvSpPr>
            <p:nvPr/>
          </p:nvSpPr>
          <p:spPr bwMode="auto">
            <a:xfrm>
              <a:off x="1535" y="1101"/>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0" name="Rectangle 44"/>
            <p:cNvSpPr>
              <a:spLocks noChangeArrowheads="1"/>
            </p:cNvSpPr>
            <p:nvPr/>
          </p:nvSpPr>
          <p:spPr bwMode="auto">
            <a:xfrm>
              <a:off x="843" y="1125"/>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7931" name="Line 45"/>
            <p:cNvSpPr>
              <a:spLocks noChangeShapeType="1"/>
            </p:cNvSpPr>
            <p:nvPr/>
          </p:nvSpPr>
          <p:spPr bwMode="auto">
            <a:xfrm>
              <a:off x="843" y="1125"/>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2" name="Rectangle 46"/>
            <p:cNvSpPr>
              <a:spLocks noChangeArrowheads="1"/>
            </p:cNvSpPr>
            <p:nvPr/>
          </p:nvSpPr>
          <p:spPr bwMode="auto">
            <a:xfrm>
              <a:off x="1535" y="1125"/>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7933" name="Line 47"/>
            <p:cNvSpPr>
              <a:spLocks noChangeShapeType="1"/>
            </p:cNvSpPr>
            <p:nvPr/>
          </p:nvSpPr>
          <p:spPr bwMode="auto">
            <a:xfrm>
              <a:off x="1535" y="1125"/>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4" name="Rectangle 48"/>
            <p:cNvSpPr>
              <a:spLocks noChangeArrowheads="1"/>
            </p:cNvSpPr>
            <p:nvPr/>
          </p:nvSpPr>
          <p:spPr bwMode="auto">
            <a:xfrm>
              <a:off x="867" y="1279"/>
              <a:ext cx="668"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7935" name="Rectangle 49"/>
            <p:cNvSpPr>
              <a:spLocks noChangeArrowheads="1"/>
            </p:cNvSpPr>
            <p:nvPr/>
          </p:nvSpPr>
          <p:spPr bwMode="auto">
            <a:xfrm>
              <a:off x="926" y="1280"/>
              <a:ext cx="33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Geographic</a:t>
              </a:r>
              <a:endParaRPr lang="en-US" altLang="en-US"/>
            </a:p>
          </p:txBody>
        </p:sp>
        <p:sp>
          <p:nvSpPr>
            <p:cNvPr id="37936" name="Rectangle 50"/>
            <p:cNvSpPr>
              <a:spLocks noChangeArrowheads="1"/>
            </p:cNvSpPr>
            <p:nvPr/>
          </p:nvSpPr>
          <p:spPr bwMode="auto">
            <a:xfrm>
              <a:off x="867" y="1352"/>
              <a:ext cx="668"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7937" name="Rectangle 51"/>
            <p:cNvSpPr>
              <a:spLocks noChangeArrowheads="1"/>
            </p:cNvSpPr>
            <p:nvPr/>
          </p:nvSpPr>
          <p:spPr bwMode="auto">
            <a:xfrm>
              <a:off x="926" y="1354"/>
              <a:ext cx="57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Reference (Tabular)</a:t>
              </a:r>
              <a:endParaRPr lang="en-US" altLang="en-US"/>
            </a:p>
          </p:txBody>
        </p:sp>
        <p:sp>
          <p:nvSpPr>
            <p:cNvPr id="37938" name="Rectangle 52"/>
            <p:cNvSpPr>
              <a:spLocks noChangeArrowheads="1"/>
            </p:cNvSpPr>
            <p:nvPr/>
          </p:nvSpPr>
          <p:spPr bwMode="auto">
            <a:xfrm>
              <a:off x="843" y="1273"/>
              <a:ext cx="24"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7939" name="Line 53"/>
            <p:cNvSpPr>
              <a:spLocks noChangeShapeType="1"/>
            </p:cNvSpPr>
            <p:nvPr/>
          </p:nvSpPr>
          <p:spPr bwMode="auto">
            <a:xfrm>
              <a:off x="843" y="127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40" name="Rectangle 54"/>
            <p:cNvSpPr>
              <a:spLocks noChangeArrowheads="1"/>
            </p:cNvSpPr>
            <p:nvPr/>
          </p:nvSpPr>
          <p:spPr bwMode="auto">
            <a:xfrm>
              <a:off x="1535" y="1273"/>
              <a:ext cx="24"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7941" name="Line 55"/>
            <p:cNvSpPr>
              <a:spLocks noChangeShapeType="1"/>
            </p:cNvSpPr>
            <p:nvPr/>
          </p:nvSpPr>
          <p:spPr bwMode="auto">
            <a:xfrm>
              <a:off x="1535" y="127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42" name="Rectangle 56"/>
            <p:cNvSpPr>
              <a:spLocks noChangeArrowheads="1"/>
            </p:cNvSpPr>
            <p:nvPr/>
          </p:nvSpPr>
          <p:spPr bwMode="auto">
            <a:xfrm>
              <a:off x="843" y="1279"/>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7943" name="Line 57"/>
            <p:cNvSpPr>
              <a:spLocks noChangeShapeType="1"/>
            </p:cNvSpPr>
            <p:nvPr/>
          </p:nvSpPr>
          <p:spPr bwMode="auto">
            <a:xfrm>
              <a:off x="843" y="1279"/>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44" name="Rectangle 58"/>
            <p:cNvSpPr>
              <a:spLocks noChangeArrowheads="1"/>
            </p:cNvSpPr>
            <p:nvPr/>
          </p:nvSpPr>
          <p:spPr bwMode="auto">
            <a:xfrm>
              <a:off x="1535" y="1279"/>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7945" name="Line 59"/>
            <p:cNvSpPr>
              <a:spLocks noChangeShapeType="1"/>
            </p:cNvSpPr>
            <p:nvPr/>
          </p:nvSpPr>
          <p:spPr bwMode="auto">
            <a:xfrm>
              <a:off x="1535" y="1279"/>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46" name="Rectangle 60"/>
            <p:cNvSpPr>
              <a:spLocks noChangeArrowheads="1"/>
            </p:cNvSpPr>
            <p:nvPr/>
          </p:nvSpPr>
          <p:spPr bwMode="auto">
            <a:xfrm>
              <a:off x="867" y="1450"/>
              <a:ext cx="668"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7947" name="Rectangle 61"/>
            <p:cNvSpPr>
              <a:spLocks noChangeArrowheads="1"/>
            </p:cNvSpPr>
            <p:nvPr/>
          </p:nvSpPr>
          <p:spPr bwMode="auto">
            <a:xfrm>
              <a:off x="928" y="1452"/>
              <a:ext cx="59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Spatial Object Types</a:t>
              </a:r>
              <a:endParaRPr lang="en-US" altLang="en-US"/>
            </a:p>
          </p:txBody>
        </p:sp>
        <p:sp>
          <p:nvSpPr>
            <p:cNvPr id="37948" name="Rectangle 62"/>
            <p:cNvSpPr>
              <a:spLocks noChangeArrowheads="1"/>
            </p:cNvSpPr>
            <p:nvPr/>
          </p:nvSpPr>
          <p:spPr bwMode="auto">
            <a:xfrm>
              <a:off x="867" y="1524"/>
              <a:ext cx="668"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7949" name="Rectangle 63"/>
            <p:cNvSpPr>
              <a:spLocks noChangeArrowheads="1"/>
            </p:cNvSpPr>
            <p:nvPr/>
          </p:nvSpPr>
          <p:spPr bwMode="auto">
            <a:xfrm>
              <a:off x="843" y="1426"/>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7950" name="Line 64"/>
            <p:cNvSpPr>
              <a:spLocks noChangeShapeType="1"/>
            </p:cNvSpPr>
            <p:nvPr/>
          </p:nvSpPr>
          <p:spPr bwMode="auto">
            <a:xfrm>
              <a:off x="843" y="1426"/>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51" name="Line 65"/>
            <p:cNvSpPr>
              <a:spLocks noChangeShapeType="1"/>
            </p:cNvSpPr>
            <p:nvPr/>
          </p:nvSpPr>
          <p:spPr bwMode="auto">
            <a:xfrm>
              <a:off x="843" y="1426"/>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52" name="Rectangle 66"/>
            <p:cNvSpPr>
              <a:spLocks noChangeArrowheads="1"/>
            </p:cNvSpPr>
            <p:nvPr/>
          </p:nvSpPr>
          <p:spPr bwMode="auto">
            <a:xfrm>
              <a:off x="867" y="1432"/>
              <a:ext cx="668" cy="1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7953" name="Rectangle 67"/>
            <p:cNvSpPr>
              <a:spLocks noChangeArrowheads="1"/>
            </p:cNvSpPr>
            <p:nvPr/>
          </p:nvSpPr>
          <p:spPr bwMode="auto">
            <a:xfrm>
              <a:off x="1535" y="1426"/>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7954" name="Line 68"/>
            <p:cNvSpPr>
              <a:spLocks noChangeShapeType="1"/>
            </p:cNvSpPr>
            <p:nvPr/>
          </p:nvSpPr>
          <p:spPr bwMode="auto">
            <a:xfrm>
              <a:off x="1535" y="1426"/>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55" name="Line 69"/>
            <p:cNvSpPr>
              <a:spLocks noChangeShapeType="1"/>
            </p:cNvSpPr>
            <p:nvPr/>
          </p:nvSpPr>
          <p:spPr bwMode="auto">
            <a:xfrm>
              <a:off x="1535" y="1426"/>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56" name="Rectangle 70"/>
            <p:cNvSpPr>
              <a:spLocks noChangeArrowheads="1"/>
            </p:cNvSpPr>
            <p:nvPr/>
          </p:nvSpPr>
          <p:spPr bwMode="auto">
            <a:xfrm>
              <a:off x="843" y="1450"/>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7957" name="Line 71"/>
            <p:cNvSpPr>
              <a:spLocks noChangeShapeType="1"/>
            </p:cNvSpPr>
            <p:nvPr/>
          </p:nvSpPr>
          <p:spPr bwMode="auto">
            <a:xfrm>
              <a:off x="843" y="1450"/>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58" name="Rectangle 72"/>
            <p:cNvSpPr>
              <a:spLocks noChangeArrowheads="1"/>
            </p:cNvSpPr>
            <p:nvPr/>
          </p:nvSpPr>
          <p:spPr bwMode="auto">
            <a:xfrm>
              <a:off x="1535" y="1450"/>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7959" name="Line 73"/>
            <p:cNvSpPr>
              <a:spLocks noChangeShapeType="1"/>
            </p:cNvSpPr>
            <p:nvPr/>
          </p:nvSpPr>
          <p:spPr bwMode="auto">
            <a:xfrm>
              <a:off x="1535" y="1450"/>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60" name="Rectangle 74"/>
            <p:cNvSpPr>
              <a:spLocks noChangeArrowheads="1"/>
            </p:cNvSpPr>
            <p:nvPr/>
          </p:nvSpPr>
          <p:spPr bwMode="auto">
            <a:xfrm>
              <a:off x="867" y="1621"/>
              <a:ext cx="668"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7961" name="Rectangle 75"/>
            <p:cNvSpPr>
              <a:spLocks noChangeArrowheads="1"/>
            </p:cNvSpPr>
            <p:nvPr/>
          </p:nvSpPr>
          <p:spPr bwMode="auto">
            <a:xfrm>
              <a:off x="930" y="1623"/>
              <a:ext cx="40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Tiling Scheme</a:t>
              </a:r>
              <a:endParaRPr lang="en-US" altLang="en-US"/>
            </a:p>
          </p:txBody>
        </p:sp>
        <p:sp>
          <p:nvSpPr>
            <p:cNvPr id="37962" name="Rectangle 76"/>
            <p:cNvSpPr>
              <a:spLocks noChangeArrowheads="1"/>
            </p:cNvSpPr>
            <p:nvPr/>
          </p:nvSpPr>
          <p:spPr bwMode="auto">
            <a:xfrm>
              <a:off x="867" y="1695"/>
              <a:ext cx="668"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7963" name="Rectangle 77"/>
            <p:cNvSpPr>
              <a:spLocks noChangeArrowheads="1"/>
            </p:cNvSpPr>
            <p:nvPr/>
          </p:nvSpPr>
          <p:spPr bwMode="auto">
            <a:xfrm>
              <a:off x="843" y="1597"/>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7964" name="Line 78"/>
            <p:cNvSpPr>
              <a:spLocks noChangeShapeType="1"/>
            </p:cNvSpPr>
            <p:nvPr/>
          </p:nvSpPr>
          <p:spPr bwMode="auto">
            <a:xfrm>
              <a:off x="843" y="1597"/>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65" name="Line 79"/>
            <p:cNvSpPr>
              <a:spLocks noChangeShapeType="1"/>
            </p:cNvSpPr>
            <p:nvPr/>
          </p:nvSpPr>
          <p:spPr bwMode="auto">
            <a:xfrm>
              <a:off x="843" y="1597"/>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66" name="Rectangle 80"/>
            <p:cNvSpPr>
              <a:spLocks noChangeArrowheads="1"/>
            </p:cNvSpPr>
            <p:nvPr/>
          </p:nvSpPr>
          <p:spPr bwMode="auto">
            <a:xfrm>
              <a:off x="867" y="1603"/>
              <a:ext cx="668" cy="1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7967" name="Rectangle 81"/>
            <p:cNvSpPr>
              <a:spLocks noChangeArrowheads="1"/>
            </p:cNvSpPr>
            <p:nvPr/>
          </p:nvSpPr>
          <p:spPr bwMode="auto">
            <a:xfrm>
              <a:off x="1535" y="1597"/>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7968" name="Line 82"/>
            <p:cNvSpPr>
              <a:spLocks noChangeShapeType="1"/>
            </p:cNvSpPr>
            <p:nvPr/>
          </p:nvSpPr>
          <p:spPr bwMode="auto">
            <a:xfrm>
              <a:off x="1535" y="1597"/>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69" name="Line 83"/>
            <p:cNvSpPr>
              <a:spLocks noChangeShapeType="1"/>
            </p:cNvSpPr>
            <p:nvPr/>
          </p:nvSpPr>
          <p:spPr bwMode="auto">
            <a:xfrm>
              <a:off x="1535" y="1597"/>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70" name="Rectangle 84"/>
            <p:cNvSpPr>
              <a:spLocks noChangeArrowheads="1"/>
            </p:cNvSpPr>
            <p:nvPr/>
          </p:nvSpPr>
          <p:spPr bwMode="auto">
            <a:xfrm>
              <a:off x="843" y="1621"/>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7971" name="Line 85"/>
            <p:cNvSpPr>
              <a:spLocks noChangeShapeType="1"/>
            </p:cNvSpPr>
            <p:nvPr/>
          </p:nvSpPr>
          <p:spPr bwMode="auto">
            <a:xfrm>
              <a:off x="843" y="1621"/>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72" name="Rectangle 86"/>
            <p:cNvSpPr>
              <a:spLocks noChangeArrowheads="1"/>
            </p:cNvSpPr>
            <p:nvPr/>
          </p:nvSpPr>
          <p:spPr bwMode="auto">
            <a:xfrm>
              <a:off x="1535" y="1621"/>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7973" name="Line 87"/>
            <p:cNvSpPr>
              <a:spLocks noChangeShapeType="1"/>
            </p:cNvSpPr>
            <p:nvPr/>
          </p:nvSpPr>
          <p:spPr bwMode="auto">
            <a:xfrm>
              <a:off x="1535" y="1621"/>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74" name="Rectangle 88"/>
            <p:cNvSpPr>
              <a:spLocks noChangeArrowheads="1"/>
            </p:cNvSpPr>
            <p:nvPr/>
          </p:nvSpPr>
          <p:spPr bwMode="auto">
            <a:xfrm>
              <a:off x="843" y="1769"/>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7975" name="Line 89"/>
            <p:cNvSpPr>
              <a:spLocks noChangeShapeType="1"/>
            </p:cNvSpPr>
            <p:nvPr/>
          </p:nvSpPr>
          <p:spPr bwMode="auto">
            <a:xfrm>
              <a:off x="843" y="1769"/>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76" name="Line 90"/>
            <p:cNvSpPr>
              <a:spLocks noChangeShapeType="1"/>
            </p:cNvSpPr>
            <p:nvPr/>
          </p:nvSpPr>
          <p:spPr bwMode="auto">
            <a:xfrm>
              <a:off x="843" y="1769"/>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77" name="Rectangle 91"/>
            <p:cNvSpPr>
              <a:spLocks noChangeArrowheads="1"/>
            </p:cNvSpPr>
            <p:nvPr/>
          </p:nvSpPr>
          <p:spPr bwMode="auto">
            <a:xfrm>
              <a:off x="843" y="1769"/>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7978" name="Line 92"/>
            <p:cNvSpPr>
              <a:spLocks noChangeShapeType="1"/>
            </p:cNvSpPr>
            <p:nvPr/>
          </p:nvSpPr>
          <p:spPr bwMode="auto">
            <a:xfrm>
              <a:off x="843" y="1769"/>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79" name="Line 93"/>
            <p:cNvSpPr>
              <a:spLocks noChangeShapeType="1"/>
            </p:cNvSpPr>
            <p:nvPr/>
          </p:nvSpPr>
          <p:spPr bwMode="auto">
            <a:xfrm>
              <a:off x="843" y="1769"/>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80" name="Rectangle 94"/>
            <p:cNvSpPr>
              <a:spLocks noChangeArrowheads="1"/>
            </p:cNvSpPr>
            <p:nvPr/>
          </p:nvSpPr>
          <p:spPr bwMode="auto">
            <a:xfrm>
              <a:off x="867" y="1769"/>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7981" name="Line 95"/>
            <p:cNvSpPr>
              <a:spLocks noChangeShapeType="1"/>
            </p:cNvSpPr>
            <p:nvPr/>
          </p:nvSpPr>
          <p:spPr bwMode="auto">
            <a:xfrm>
              <a:off x="867" y="1769"/>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82" name="Line 96"/>
            <p:cNvSpPr>
              <a:spLocks noChangeShapeType="1"/>
            </p:cNvSpPr>
            <p:nvPr/>
          </p:nvSpPr>
          <p:spPr bwMode="auto">
            <a:xfrm>
              <a:off x="867" y="1769"/>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83" name="Rectangle 97"/>
            <p:cNvSpPr>
              <a:spLocks noChangeArrowheads="1"/>
            </p:cNvSpPr>
            <p:nvPr/>
          </p:nvSpPr>
          <p:spPr bwMode="auto">
            <a:xfrm>
              <a:off x="891" y="1769"/>
              <a:ext cx="64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7984" name="Line 98"/>
            <p:cNvSpPr>
              <a:spLocks noChangeShapeType="1"/>
            </p:cNvSpPr>
            <p:nvPr/>
          </p:nvSpPr>
          <p:spPr bwMode="auto">
            <a:xfrm>
              <a:off x="891" y="1769"/>
              <a:ext cx="64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85" name="Rectangle 99"/>
            <p:cNvSpPr>
              <a:spLocks noChangeArrowheads="1"/>
            </p:cNvSpPr>
            <p:nvPr/>
          </p:nvSpPr>
          <p:spPr bwMode="auto">
            <a:xfrm>
              <a:off x="1535" y="1769"/>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7986" name="Line 100"/>
            <p:cNvSpPr>
              <a:spLocks noChangeShapeType="1"/>
            </p:cNvSpPr>
            <p:nvPr/>
          </p:nvSpPr>
          <p:spPr bwMode="auto">
            <a:xfrm>
              <a:off x="1535" y="1769"/>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87" name="Line 101"/>
            <p:cNvSpPr>
              <a:spLocks noChangeShapeType="1"/>
            </p:cNvSpPr>
            <p:nvPr/>
          </p:nvSpPr>
          <p:spPr bwMode="auto">
            <a:xfrm>
              <a:off x="1535" y="1769"/>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88" name="Rectangle 102"/>
            <p:cNvSpPr>
              <a:spLocks noChangeArrowheads="1"/>
            </p:cNvSpPr>
            <p:nvPr/>
          </p:nvSpPr>
          <p:spPr bwMode="auto">
            <a:xfrm>
              <a:off x="1535" y="1769"/>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7989" name="Line 103"/>
            <p:cNvSpPr>
              <a:spLocks noChangeShapeType="1"/>
            </p:cNvSpPr>
            <p:nvPr/>
          </p:nvSpPr>
          <p:spPr bwMode="auto">
            <a:xfrm>
              <a:off x="1535" y="1769"/>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90" name="Line 104"/>
            <p:cNvSpPr>
              <a:spLocks noChangeShapeType="1"/>
            </p:cNvSpPr>
            <p:nvPr/>
          </p:nvSpPr>
          <p:spPr bwMode="auto">
            <a:xfrm>
              <a:off x="1535" y="1769"/>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91" name="Rectangle 105"/>
            <p:cNvSpPr>
              <a:spLocks noChangeArrowheads="1"/>
            </p:cNvSpPr>
            <p:nvPr/>
          </p:nvSpPr>
          <p:spPr bwMode="auto">
            <a:xfrm>
              <a:off x="843" y="1210"/>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7992" name="Rectangle 106"/>
            <p:cNvSpPr>
              <a:spLocks noChangeArrowheads="1"/>
            </p:cNvSpPr>
            <p:nvPr/>
          </p:nvSpPr>
          <p:spPr bwMode="auto">
            <a:xfrm>
              <a:off x="1535" y="1210"/>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7993" name="Rectangle 107"/>
            <p:cNvSpPr>
              <a:spLocks noChangeArrowheads="1"/>
            </p:cNvSpPr>
            <p:nvPr/>
          </p:nvSpPr>
          <p:spPr bwMode="auto">
            <a:xfrm>
              <a:off x="844" y="1646"/>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7994" name="Rectangle 108"/>
            <p:cNvSpPr>
              <a:spLocks noChangeArrowheads="1"/>
            </p:cNvSpPr>
            <p:nvPr/>
          </p:nvSpPr>
          <p:spPr bwMode="auto">
            <a:xfrm>
              <a:off x="1535" y="1646"/>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grpSp>
      <p:sp>
        <p:nvSpPr>
          <p:cNvPr id="107" name="Rectangle 126"/>
          <p:cNvSpPr>
            <a:spLocks noChangeArrowheads="1"/>
          </p:cNvSpPr>
          <p:nvPr/>
        </p:nvSpPr>
        <p:spPr bwMode="auto">
          <a:xfrm>
            <a:off x="2819400" y="1044575"/>
            <a:ext cx="6096000" cy="550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81000" indent="-381000" algn="l">
              <a:lnSpc>
                <a:spcPts val="3000"/>
              </a:lnSpc>
              <a:spcBef>
                <a:spcPts val="1800"/>
              </a:spcBef>
              <a:buClr>
                <a:schemeClr val="accent1"/>
              </a:buClr>
              <a:defRPr sz="2000" b="1">
                <a:solidFill>
                  <a:schemeClr val="tx1"/>
                </a:solidFill>
                <a:latin typeface="Arial" charset="0"/>
              </a:defRPr>
            </a:lvl1pPr>
            <a:lvl2pPr marL="762000" indent="-304800" algn="l">
              <a:lnSpc>
                <a:spcPts val="2600"/>
              </a:lnSpc>
              <a:spcBef>
                <a:spcPts val="600"/>
              </a:spcBef>
              <a:buChar char="–"/>
              <a:defRPr sz="1600">
                <a:solidFill>
                  <a:schemeClr val="tx1"/>
                </a:solidFill>
                <a:latin typeface="Arial" charset="0"/>
              </a:defRPr>
            </a:lvl2pPr>
            <a:lvl3pPr marL="1371600" indent="-457200" algn="l">
              <a:spcBef>
                <a:spcPct val="20000"/>
              </a:spcBef>
              <a:buChar char="•"/>
              <a:defRPr sz="2400">
                <a:solidFill>
                  <a:schemeClr val="tx1"/>
                </a:solidFill>
                <a:latin typeface="Times New Roman" pitchFamily="18" charset="0"/>
              </a:defRPr>
            </a:lvl3pPr>
            <a:lvl4pPr marL="1752600" indent="-381000" algn="l">
              <a:spcBef>
                <a:spcPct val="20000"/>
              </a:spcBef>
              <a:buChar char="–"/>
              <a:defRPr sz="2000">
                <a:solidFill>
                  <a:schemeClr val="tx1"/>
                </a:solidFill>
                <a:latin typeface="Times New Roman" pitchFamily="18" charset="0"/>
              </a:defRPr>
            </a:lvl4pPr>
            <a:lvl5pPr marL="2209800" indent="-381000" algn="l">
              <a:spcBef>
                <a:spcPct val="20000"/>
              </a:spcBef>
              <a:buChar char="»"/>
              <a:defRPr sz="2000">
                <a:solidFill>
                  <a:schemeClr val="tx1"/>
                </a:solidFill>
                <a:latin typeface="Times New Roman" pitchFamily="18" charset="0"/>
              </a:defRPr>
            </a:lvl5pPr>
            <a:lvl6pPr marL="2667000" indent="-381000" eaLnBrk="0" fontAlgn="base" hangingPunct="0">
              <a:spcBef>
                <a:spcPct val="20000"/>
              </a:spcBef>
              <a:spcAft>
                <a:spcPct val="0"/>
              </a:spcAft>
              <a:buChar char="»"/>
              <a:defRPr sz="2000">
                <a:solidFill>
                  <a:schemeClr val="tx1"/>
                </a:solidFill>
                <a:latin typeface="Times New Roman" pitchFamily="18" charset="0"/>
              </a:defRPr>
            </a:lvl6pPr>
            <a:lvl7pPr marL="3124200" indent="-381000" eaLnBrk="0" fontAlgn="base" hangingPunct="0">
              <a:spcBef>
                <a:spcPct val="20000"/>
              </a:spcBef>
              <a:spcAft>
                <a:spcPct val="0"/>
              </a:spcAft>
              <a:buChar char="»"/>
              <a:defRPr sz="2000">
                <a:solidFill>
                  <a:schemeClr val="tx1"/>
                </a:solidFill>
                <a:latin typeface="Times New Roman" pitchFamily="18" charset="0"/>
              </a:defRPr>
            </a:lvl7pPr>
            <a:lvl8pPr marL="3581400" indent="-381000" eaLnBrk="0" fontAlgn="base" hangingPunct="0">
              <a:spcBef>
                <a:spcPct val="20000"/>
              </a:spcBef>
              <a:spcAft>
                <a:spcPct val="0"/>
              </a:spcAft>
              <a:buChar char="»"/>
              <a:defRPr sz="2000">
                <a:solidFill>
                  <a:schemeClr val="tx1"/>
                </a:solidFill>
                <a:latin typeface="Times New Roman" pitchFamily="18" charset="0"/>
              </a:defRPr>
            </a:lvl8pPr>
            <a:lvl9pPr marL="4038600" indent="-381000" eaLnBrk="0" fontAlgn="base" hangingPunct="0">
              <a:spcBef>
                <a:spcPct val="20000"/>
              </a:spcBef>
              <a:spcAft>
                <a:spcPct val="0"/>
              </a:spcAft>
              <a:buChar char="»"/>
              <a:defRPr sz="2000">
                <a:solidFill>
                  <a:schemeClr val="tx1"/>
                </a:solidFill>
                <a:latin typeface="Times New Roman" pitchFamily="18" charset="0"/>
              </a:defRPr>
            </a:lvl9pPr>
          </a:lstStyle>
          <a:p>
            <a:pPr>
              <a:lnSpc>
                <a:spcPct val="50000"/>
              </a:lnSpc>
            </a:pPr>
            <a:endParaRPr lang="en-US" altLang="en-US" b="0" i="1" dirty="0" smtClean="0"/>
          </a:p>
          <a:p>
            <a:pPr>
              <a:lnSpc>
                <a:spcPct val="50000"/>
              </a:lnSpc>
            </a:pPr>
            <a:endParaRPr lang="en-US" altLang="en-US" b="0" i="1" dirty="0"/>
          </a:p>
          <a:p>
            <a:pPr>
              <a:lnSpc>
                <a:spcPct val="50000"/>
              </a:lnSpc>
            </a:pPr>
            <a:endParaRPr lang="en-US" altLang="en-US" b="0" i="1" dirty="0" smtClean="0"/>
          </a:p>
          <a:p>
            <a:pPr>
              <a:lnSpc>
                <a:spcPct val="50000"/>
              </a:lnSpc>
            </a:pPr>
            <a:r>
              <a:rPr lang="en-US" altLang="en-US" b="0" i="1" dirty="0" smtClean="0"/>
              <a:t>This section no longer used.</a:t>
            </a:r>
            <a:endParaRPr lang="en-US" altLang="en-US" b="0" i="1"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534533">
                                            <p:txEl>
                                              <p:pRg st="0" end="0"/>
                                            </p:txEl>
                                          </p:spTgt>
                                        </p:tgtEl>
                                        <p:attrNameLst>
                                          <p:attrName>style.visibility</p:attrName>
                                        </p:attrNameLst>
                                      </p:cBhvr>
                                      <p:to>
                                        <p:strVal val="visible"/>
                                      </p:to>
                                    </p:set>
                                    <p:animEffect transition="in" filter="dissolve">
                                      <p:cBhvr>
                                        <p:cTn id="7" dur="500"/>
                                        <p:tgtEl>
                                          <p:spTgt spid="534533">
                                            <p:txEl>
                                              <p:pRg st="0" end="0"/>
                                            </p:txEl>
                                          </p:spTgt>
                                        </p:tgtEl>
                                      </p:cBhvr>
                                    </p:animEffect>
                                  </p:childTnLst>
                                  <p:subTnLst>
                                    <p:animClr clrSpc="rgb" dir="cw">
                                      <p:cBhvr override="childStyle">
                                        <p:cTn dur="1" fill="hold" display="0" masterRel="nextClick" afterEffect="1"/>
                                        <p:tgtEl>
                                          <p:spTgt spid="534533">
                                            <p:txEl>
                                              <p:pRg st="0" end="0"/>
                                            </p:txEl>
                                          </p:spTgt>
                                        </p:tgtEl>
                                        <p:attrNameLst>
                                          <p:attrName>ppt_c</p:attrName>
                                        </p:attrNameLst>
                                      </p:cBhvr>
                                      <p:to>
                                        <a:srgbClr val="DDDDD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33"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smtClean="0"/>
              <a:t>A Walk Through the Guidelines</a:t>
            </a:r>
          </a:p>
        </p:txBody>
      </p:sp>
      <p:sp>
        <p:nvSpPr>
          <p:cNvPr id="38915" name="Rectangle 269"/>
          <p:cNvSpPr>
            <a:spLocks noChangeArrowheads="1"/>
          </p:cNvSpPr>
          <p:nvPr/>
        </p:nvSpPr>
        <p:spPr bwMode="auto">
          <a:xfrm>
            <a:off x="1379538" y="4379913"/>
            <a:ext cx="1058862" cy="1587"/>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grpSp>
        <p:nvGrpSpPr>
          <p:cNvPr id="38916" name="Group 337"/>
          <p:cNvGrpSpPr>
            <a:grpSpLocks/>
          </p:cNvGrpSpPr>
          <p:nvPr/>
        </p:nvGrpSpPr>
        <p:grpSpPr bwMode="auto">
          <a:xfrm>
            <a:off x="1341438" y="1008063"/>
            <a:ext cx="1135062" cy="4257675"/>
            <a:chOff x="845" y="635"/>
            <a:chExt cx="715" cy="2682"/>
          </a:xfrm>
        </p:grpSpPr>
        <p:sp>
          <p:nvSpPr>
            <p:cNvPr id="38918" name="Rectangle 104"/>
            <p:cNvSpPr>
              <a:spLocks noChangeArrowheads="1"/>
            </p:cNvSpPr>
            <p:nvPr/>
          </p:nvSpPr>
          <p:spPr bwMode="auto">
            <a:xfrm>
              <a:off x="869" y="659"/>
              <a:ext cx="667" cy="1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8919" name="Rectangle 105"/>
            <p:cNvSpPr>
              <a:spLocks noChangeArrowheads="1"/>
            </p:cNvSpPr>
            <p:nvPr/>
          </p:nvSpPr>
          <p:spPr bwMode="auto">
            <a:xfrm>
              <a:off x="1163" y="658"/>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b="1">
                  <a:solidFill>
                    <a:srgbClr val="FFFFFF"/>
                  </a:solidFill>
                  <a:latin typeface="Arial" charset="0"/>
                </a:rPr>
                <a:t>4</a:t>
              </a:r>
              <a:endParaRPr lang="en-US" altLang="en-US"/>
            </a:p>
          </p:txBody>
        </p:sp>
        <p:sp>
          <p:nvSpPr>
            <p:cNvPr id="38920" name="Rectangle 106"/>
            <p:cNvSpPr>
              <a:spLocks noChangeArrowheads="1"/>
            </p:cNvSpPr>
            <p:nvPr/>
          </p:nvSpPr>
          <p:spPr bwMode="auto">
            <a:xfrm>
              <a:off x="869" y="769"/>
              <a:ext cx="667" cy="1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8921" name="Rectangle 107"/>
            <p:cNvSpPr>
              <a:spLocks noChangeArrowheads="1"/>
            </p:cNvSpPr>
            <p:nvPr/>
          </p:nvSpPr>
          <p:spPr bwMode="auto">
            <a:xfrm>
              <a:off x="1003" y="773"/>
              <a:ext cx="31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b="1">
                  <a:solidFill>
                    <a:srgbClr val="FFFFFF"/>
                  </a:solidFill>
                  <a:latin typeface="Arial" charset="0"/>
                </a:rPr>
                <a:t>Spatial</a:t>
              </a:r>
              <a:endParaRPr lang="en-US" altLang="en-US"/>
            </a:p>
          </p:txBody>
        </p:sp>
        <p:sp>
          <p:nvSpPr>
            <p:cNvPr id="38922" name="Rectangle 108"/>
            <p:cNvSpPr>
              <a:spLocks noChangeArrowheads="1"/>
            </p:cNvSpPr>
            <p:nvPr/>
          </p:nvSpPr>
          <p:spPr bwMode="auto">
            <a:xfrm>
              <a:off x="869" y="879"/>
              <a:ext cx="667" cy="1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8923" name="Rectangle 109"/>
            <p:cNvSpPr>
              <a:spLocks noChangeArrowheads="1"/>
            </p:cNvSpPr>
            <p:nvPr/>
          </p:nvSpPr>
          <p:spPr bwMode="auto">
            <a:xfrm>
              <a:off x="953" y="879"/>
              <a:ext cx="46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b="1">
                  <a:solidFill>
                    <a:srgbClr val="FFFFFF"/>
                  </a:solidFill>
                  <a:latin typeface="Arial" charset="0"/>
                </a:rPr>
                <a:t>Reference</a:t>
              </a:r>
              <a:endParaRPr lang="en-US" altLang="en-US"/>
            </a:p>
          </p:txBody>
        </p:sp>
        <p:sp>
          <p:nvSpPr>
            <p:cNvPr id="38924" name="Rectangle 110"/>
            <p:cNvSpPr>
              <a:spLocks noChangeArrowheads="1"/>
            </p:cNvSpPr>
            <p:nvPr/>
          </p:nvSpPr>
          <p:spPr bwMode="auto">
            <a:xfrm>
              <a:off x="869" y="990"/>
              <a:ext cx="667" cy="1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8925" name="Rectangle 111"/>
            <p:cNvSpPr>
              <a:spLocks noChangeArrowheads="1"/>
            </p:cNvSpPr>
            <p:nvPr/>
          </p:nvSpPr>
          <p:spPr bwMode="auto">
            <a:xfrm>
              <a:off x="845" y="635"/>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8926" name="Line 112"/>
            <p:cNvSpPr>
              <a:spLocks noChangeShapeType="1"/>
            </p:cNvSpPr>
            <p:nvPr/>
          </p:nvSpPr>
          <p:spPr bwMode="auto">
            <a:xfrm>
              <a:off x="845" y="635"/>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7" name="Line 113"/>
            <p:cNvSpPr>
              <a:spLocks noChangeShapeType="1"/>
            </p:cNvSpPr>
            <p:nvPr/>
          </p:nvSpPr>
          <p:spPr bwMode="auto">
            <a:xfrm>
              <a:off x="845" y="635"/>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8" name="Rectangle 114"/>
            <p:cNvSpPr>
              <a:spLocks noChangeArrowheads="1"/>
            </p:cNvSpPr>
            <p:nvPr/>
          </p:nvSpPr>
          <p:spPr bwMode="auto">
            <a:xfrm>
              <a:off x="845" y="635"/>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8929" name="Line 115"/>
            <p:cNvSpPr>
              <a:spLocks noChangeShapeType="1"/>
            </p:cNvSpPr>
            <p:nvPr/>
          </p:nvSpPr>
          <p:spPr bwMode="auto">
            <a:xfrm>
              <a:off x="845" y="635"/>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0" name="Line 116"/>
            <p:cNvSpPr>
              <a:spLocks noChangeShapeType="1"/>
            </p:cNvSpPr>
            <p:nvPr/>
          </p:nvSpPr>
          <p:spPr bwMode="auto">
            <a:xfrm>
              <a:off x="845" y="635"/>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1" name="Rectangle 117"/>
            <p:cNvSpPr>
              <a:spLocks noChangeArrowheads="1"/>
            </p:cNvSpPr>
            <p:nvPr/>
          </p:nvSpPr>
          <p:spPr bwMode="auto">
            <a:xfrm>
              <a:off x="869" y="635"/>
              <a:ext cx="667"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8932" name="Line 118"/>
            <p:cNvSpPr>
              <a:spLocks noChangeShapeType="1"/>
            </p:cNvSpPr>
            <p:nvPr/>
          </p:nvSpPr>
          <p:spPr bwMode="auto">
            <a:xfrm>
              <a:off x="869" y="635"/>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3" name="Rectangle 119"/>
            <p:cNvSpPr>
              <a:spLocks noChangeArrowheads="1"/>
            </p:cNvSpPr>
            <p:nvPr/>
          </p:nvSpPr>
          <p:spPr bwMode="auto">
            <a:xfrm>
              <a:off x="1536" y="635"/>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8934" name="Line 120"/>
            <p:cNvSpPr>
              <a:spLocks noChangeShapeType="1"/>
            </p:cNvSpPr>
            <p:nvPr/>
          </p:nvSpPr>
          <p:spPr bwMode="auto">
            <a:xfrm>
              <a:off x="1536" y="635"/>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5" name="Line 121"/>
            <p:cNvSpPr>
              <a:spLocks noChangeShapeType="1"/>
            </p:cNvSpPr>
            <p:nvPr/>
          </p:nvSpPr>
          <p:spPr bwMode="auto">
            <a:xfrm>
              <a:off x="1536" y="635"/>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6" name="Rectangle 122"/>
            <p:cNvSpPr>
              <a:spLocks noChangeArrowheads="1"/>
            </p:cNvSpPr>
            <p:nvPr/>
          </p:nvSpPr>
          <p:spPr bwMode="auto">
            <a:xfrm>
              <a:off x="1536" y="635"/>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8937" name="Line 123"/>
            <p:cNvSpPr>
              <a:spLocks noChangeShapeType="1"/>
            </p:cNvSpPr>
            <p:nvPr/>
          </p:nvSpPr>
          <p:spPr bwMode="auto">
            <a:xfrm>
              <a:off x="1536" y="635"/>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8" name="Line 124"/>
            <p:cNvSpPr>
              <a:spLocks noChangeShapeType="1"/>
            </p:cNvSpPr>
            <p:nvPr/>
          </p:nvSpPr>
          <p:spPr bwMode="auto">
            <a:xfrm>
              <a:off x="1536" y="635"/>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9" name="Rectangle 125"/>
            <p:cNvSpPr>
              <a:spLocks noChangeArrowheads="1"/>
            </p:cNvSpPr>
            <p:nvPr/>
          </p:nvSpPr>
          <p:spPr bwMode="auto">
            <a:xfrm>
              <a:off x="845" y="659"/>
              <a:ext cx="24" cy="4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8940" name="Line 126"/>
            <p:cNvSpPr>
              <a:spLocks noChangeShapeType="1"/>
            </p:cNvSpPr>
            <p:nvPr/>
          </p:nvSpPr>
          <p:spPr bwMode="auto">
            <a:xfrm>
              <a:off x="845" y="659"/>
              <a:ext cx="1" cy="44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1" name="Rectangle 127"/>
            <p:cNvSpPr>
              <a:spLocks noChangeArrowheads="1"/>
            </p:cNvSpPr>
            <p:nvPr/>
          </p:nvSpPr>
          <p:spPr bwMode="auto">
            <a:xfrm>
              <a:off x="1536" y="659"/>
              <a:ext cx="24" cy="4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8942" name="Line 128"/>
            <p:cNvSpPr>
              <a:spLocks noChangeShapeType="1"/>
            </p:cNvSpPr>
            <p:nvPr/>
          </p:nvSpPr>
          <p:spPr bwMode="auto">
            <a:xfrm>
              <a:off x="1536" y="659"/>
              <a:ext cx="1" cy="44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3" name="Rectangle 129"/>
            <p:cNvSpPr>
              <a:spLocks noChangeArrowheads="1"/>
            </p:cNvSpPr>
            <p:nvPr/>
          </p:nvSpPr>
          <p:spPr bwMode="auto">
            <a:xfrm>
              <a:off x="869" y="1124"/>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8944" name="Rectangle 130"/>
            <p:cNvSpPr>
              <a:spLocks noChangeArrowheads="1"/>
            </p:cNvSpPr>
            <p:nvPr/>
          </p:nvSpPr>
          <p:spPr bwMode="auto">
            <a:xfrm>
              <a:off x="929" y="1126"/>
              <a:ext cx="28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Horizontal</a:t>
              </a:r>
              <a:endParaRPr lang="en-US" altLang="en-US"/>
            </a:p>
          </p:txBody>
        </p:sp>
        <p:sp>
          <p:nvSpPr>
            <p:cNvPr id="38945" name="Rectangle 131"/>
            <p:cNvSpPr>
              <a:spLocks noChangeArrowheads="1"/>
            </p:cNvSpPr>
            <p:nvPr/>
          </p:nvSpPr>
          <p:spPr bwMode="auto">
            <a:xfrm>
              <a:off x="869" y="1198"/>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8946" name="Rectangle 132"/>
            <p:cNvSpPr>
              <a:spLocks noChangeArrowheads="1"/>
            </p:cNvSpPr>
            <p:nvPr/>
          </p:nvSpPr>
          <p:spPr bwMode="auto">
            <a:xfrm>
              <a:off x="929" y="1200"/>
              <a:ext cx="56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Coordinate Scheme</a:t>
              </a:r>
              <a:endParaRPr lang="en-US" altLang="en-US"/>
            </a:p>
          </p:txBody>
        </p:sp>
        <p:sp>
          <p:nvSpPr>
            <p:cNvPr id="38947" name="Rectangle 133"/>
            <p:cNvSpPr>
              <a:spLocks noChangeArrowheads="1"/>
            </p:cNvSpPr>
            <p:nvPr/>
          </p:nvSpPr>
          <p:spPr bwMode="auto">
            <a:xfrm>
              <a:off x="845" y="1100"/>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8948" name="Line 134"/>
            <p:cNvSpPr>
              <a:spLocks noChangeShapeType="1"/>
            </p:cNvSpPr>
            <p:nvPr/>
          </p:nvSpPr>
          <p:spPr bwMode="auto">
            <a:xfrm>
              <a:off x="845" y="1100"/>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9" name="Line 135"/>
            <p:cNvSpPr>
              <a:spLocks noChangeShapeType="1"/>
            </p:cNvSpPr>
            <p:nvPr/>
          </p:nvSpPr>
          <p:spPr bwMode="auto">
            <a:xfrm>
              <a:off x="845" y="1100"/>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0" name="Rectangle 136"/>
            <p:cNvSpPr>
              <a:spLocks noChangeArrowheads="1"/>
            </p:cNvSpPr>
            <p:nvPr/>
          </p:nvSpPr>
          <p:spPr bwMode="auto">
            <a:xfrm>
              <a:off x="869" y="1100"/>
              <a:ext cx="667"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8951" name="Line 137"/>
            <p:cNvSpPr>
              <a:spLocks noChangeShapeType="1"/>
            </p:cNvSpPr>
            <p:nvPr/>
          </p:nvSpPr>
          <p:spPr bwMode="auto">
            <a:xfrm>
              <a:off x="869" y="1100"/>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2" name="Rectangle 138"/>
            <p:cNvSpPr>
              <a:spLocks noChangeArrowheads="1"/>
            </p:cNvSpPr>
            <p:nvPr/>
          </p:nvSpPr>
          <p:spPr bwMode="auto">
            <a:xfrm>
              <a:off x="1536" y="1100"/>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8953" name="Line 139"/>
            <p:cNvSpPr>
              <a:spLocks noChangeShapeType="1"/>
            </p:cNvSpPr>
            <p:nvPr/>
          </p:nvSpPr>
          <p:spPr bwMode="auto">
            <a:xfrm>
              <a:off x="1536" y="1100"/>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4" name="Line 140"/>
            <p:cNvSpPr>
              <a:spLocks noChangeShapeType="1"/>
            </p:cNvSpPr>
            <p:nvPr/>
          </p:nvSpPr>
          <p:spPr bwMode="auto">
            <a:xfrm>
              <a:off x="1536" y="1100"/>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5" name="Rectangle 141"/>
            <p:cNvSpPr>
              <a:spLocks noChangeArrowheads="1"/>
            </p:cNvSpPr>
            <p:nvPr/>
          </p:nvSpPr>
          <p:spPr bwMode="auto">
            <a:xfrm>
              <a:off x="845" y="1124"/>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8956" name="Line 142"/>
            <p:cNvSpPr>
              <a:spLocks noChangeShapeType="1"/>
            </p:cNvSpPr>
            <p:nvPr/>
          </p:nvSpPr>
          <p:spPr bwMode="auto">
            <a:xfrm>
              <a:off x="845" y="1124"/>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7" name="Rectangle 143"/>
            <p:cNvSpPr>
              <a:spLocks noChangeArrowheads="1"/>
            </p:cNvSpPr>
            <p:nvPr/>
          </p:nvSpPr>
          <p:spPr bwMode="auto">
            <a:xfrm>
              <a:off x="1536" y="1124"/>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8958" name="Line 144"/>
            <p:cNvSpPr>
              <a:spLocks noChangeShapeType="1"/>
            </p:cNvSpPr>
            <p:nvPr/>
          </p:nvSpPr>
          <p:spPr bwMode="auto">
            <a:xfrm>
              <a:off x="1536" y="1124"/>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9" name="Rectangle 145"/>
            <p:cNvSpPr>
              <a:spLocks noChangeArrowheads="1"/>
            </p:cNvSpPr>
            <p:nvPr/>
          </p:nvSpPr>
          <p:spPr bwMode="auto">
            <a:xfrm>
              <a:off x="869" y="1278"/>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8960" name="Rectangle 146"/>
            <p:cNvSpPr>
              <a:spLocks noChangeArrowheads="1"/>
            </p:cNvSpPr>
            <p:nvPr/>
          </p:nvSpPr>
          <p:spPr bwMode="auto">
            <a:xfrm>
              <a:off x="931" y="1279"/>
              <a:ext cx="23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Ellipsoid</a:t>
              </a:r>
              <a:endParaRPr lang="en-US" altLang="en-US"/>
            </a:p>
          </p:txBody>
        </p:sp>
        <p:sp>
          <p:nvSpPr>
            <p:cNvPr id="38961" name="Rectangle 147"/>
            <p:cNvSpPr>
              <a:spLocks noChangeArrowheads="1"/>
            </p:cNvSpPr>
            <p:nvPr/>
          </p:nvSpPr>
          <p:spPr bwMode="auto">
            <a:xfrm>
              <a:off x="869" y="1351"/>
              <a:ext cx="667" cy="75"/>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8962" name="Rectangle 148"/>
            <p:cNvSpPr>
              <a:spLocks noChangeArrowheads="1"/>
            </p:cNvSpPr>
            <p:nvPr/>
          </p:nvSpPr>
          <p:spPr bwMode="auto">
            <a:xfrm>
              <a:off x="845" y="1272"/>
              <a:ext cx="24"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8963" name="Line 149"/>
            <p:cNvSpPr>
              <a:spLocks noChangeShapeType="1"/>
            </p:cNvSpPr>
            <p:nvPr/>
          </p:nvSpPr>
          <p:spPr bwMode="auto">
            <a:xfrm>
              <a:off x="845" y="127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4" name="Rectangle 152"/>
            <p:cNvSpPr>
              <a:spLocks noChangeArrowheads="1"/>
            </p:cNvSpPr>
            <p:nvPr/>
          </p:nvSpPr>
          <p:spPr bwMode="auto">
            <a:xfrm>
              <a:off x="1536" y="1272"/>
              <a:ext cx="24"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8965" name="Line 153"/>
            <p:cNvSpPr>
              <a:spLocks noChangeShapeType="1"/>
            </p:cNvSpPr>
            <p:nvPr/>
          </p:nvSpPr>
          <p:spPr bwMode="auto">
            <a:xfrm>
              <a:off x="1536" y="127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6" name="Rectangle 154"/>
            <p:cNvSpPr>
              <a:spLocks noChangeArrowheads="1"/>
            </p:cNvSpPr>
            <p:nvPr/>
          </p:nvSpPr>
          <p:spPr bwMode="auto">
            <a:xfrm>
              <a:off x="845" y="1278"/>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8967" name="Line 155"/>
            <p:cNvSpPr>
              <a:spLocks noChangeShapeType="1"/>
            </p:cNvSpPr>
            <p:nvPr/>
          </p:nvSpPr>
          <p:spPr bwMode="auto">
            <a:xfrm>
              <a:off x="845" y="1278"/>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8" name="Rectangle 156"/>
            <p:cNvSpPr>
              <a:spLocks noChangeArrowheads="1"/>
            </p:cNvSpPr>
            <p:nvPr/>
          </p:nvSpPr>
          <p:spPr bwMode="auto">
            <a:xfrm>
              <a:off x="1536" y="1278"/>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8969" name="Line 157"/>
            <p:cNvSpPr>
              <a:spLocks noChangeShapeType="1"/>
            </p:cNvSpPr>
            <p:nvPr/>
          </p:nvSpPr>
          <p:spPr bwMode="auto">
            <a:xfrm>
              <a:off x="1536" y="1278"/>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70" name="Rectangle 158"/>
            <p:cNvSpPr>
              <a:spLocks noChangeArrowheads="1"/>
            </p:cNvSpPr>
            <p:nvPr/>
          </p:nvSpPr>
          <p:spPr bwMode="auto">
            <a:xfrm>
              <a:off x="869" y="1449"/>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8971" name="Rectangle 159"/>
            <p:cNvSpPr>
              <a:spLocks noChangeArrowheads="1"/>
            </p:cNvSpPr>
            <p:nvPr/>
          </p:nvSpPr>
          <p:spPr bwMode="auto">
            <a:xfrm>
              <a:off x="931" y="1451"/>
              <a:ext cx="55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Horizontal Datum &amp;</a:t>
              </a:r>
              <a:endParaRPr lang="en-US" altLang="en-US"/>
            </a:p>
          </p:txBody>
        </p:sp>
        <p:sp>
          <p:nvSpPr>
            <p:cNvPr id="38972" name="Rectangle 160"/>
            <p:cNvSpPr>
              <a:spLocks noChangeArrowheads="1"/>
            </p:cNvSpPr>
            <p:nvPr/>
          </p:nvSpPr>
          <p:spPr bwMode="auto">
            <a:xfrm>
              <a:off x="869" y="1523"/>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8973" name="Rectangle 161"/>
            <p:cNvSpPr>
              <a:spLocks noChangeArrowheads="1"/>
            </p:cNvSpPr>
            <p:nvPr/>
          </p:nvSpPr>
          <p:spPr bwMode="auto">
            <a:xfrm>
              <a:off x="931" y="1524"/>
              <a:ext cx="14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Units</a:t>
              </a:r>
              <a:endParaRPr lang="en-US" altLang="en-US"/>
            </a:p>
          </p:txBody>
        </p:sp>
        <p:sp>
          <p:nvSpPr>
            <p:cNvPr id="38974" name="Rectangle 162"/>
            <p:cNvSpPr>
              <a:spLocks noChangeArrowheads="1"/>
            </p:cNvSpPr>
            <p:nvPr/>
          </p:nvSpPr>
          <p:spPr bwMode="auto">
            <a:xfrm>
              <a:off x="845" y="1425"/>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8975" name="Line 163"/>
            <p:cNvSpPr>
              <a:spLocks noChangeShapeType="1"/>
            </p:cNvSpPr>
            <p:nvPr/>
          </p:nvSpPr>
          <p:spPr bwMode="auto">
            <a:xfrm>
              <a:off x="845" y="142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76" name="Line 164"/>
            <p:cNvSpPr>
              <a:spLocks noChangeShapeType="1"/>
            </p:cNvSpPr>
            <p:nvPr/>
          </p:nvSpPr>
          <p:spPr bwMode="auto">
            <a:xfrm>
              <a:off x="845" y="1425"/>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77" name="Rectangle 167"/>
            <p:cNvSpPr>
              <a:spLocks noChangeArrowheads="1"/>
            </p:cNvSpPr>
            <p:nvPr/>
          </p:nvSpPr>
          <p:spPr bwMode="auto">
            <a:xfrm>
              <a:off x="869" y="1431"/>
              <a:ext cx="667" cy="1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8978" name="Rectangle 168"/>
            <p:cNvSpPr>
              <a:spLocks noChangeArrowheads="1"/>
            </p:cNvSpPr>
            <p:nvPr/>
          </p:nvSpPr>
          <p:spPr bwMode="auto">
            <a:xfrm>
              <a:off x="1536" y="1425"/>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8979" name="Line 169"/>
            <p:cNvSpPr>
              <a:spLocks noChangeShapeType="1"/>
            </p:cNvSpPr>
            <p:nvPr/>
          </p:nvSpPr>
          <p:spPr bwMode="auto">
            <a:xfrm>
              <a:off x="1536" y="142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80" name="Line 170"/>
            <p:cNvSpPr>
              <a:spLocks noChangeShapeType="1"/>
            </p:cNvSpPr>
            <p:nvPr/>
          </p:nvSpPr>
          <p:spPr bwMode="auto">
            <a:xfrm>
              <a:off x="1536" y="1425"/>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81" name="Rectangle 171"/>
            <p:cNvSpPr>
              <a:spLocks noChangeArrowheads="1"/>
            </p:cNvSpPr>
            <p:nvPr/>
          </p:nvSpPr>
          <p:spPr bwMode="auto">
            <a:xfrm>
              <a:off x="845" y="1449"/>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8982" name="Line 172"/>
            <p:cNvSpPr>
              <a:spLocks noChangeShapeType="1"/>
            </p:cNvSpPr>
            <p:nvPr/>
          </p:nvSpPr>
          <p:spPr bwMode="auto">
            <a:xfrm>
              <a:off x="845" y="1449"/>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83" name="Rectangle 173"/>
            <p:cNvSpPr>
              <a:spLocks noChangeArrowheads="1"/>
            </p:cNvSpPr>
            <p:nvPr/>
          </p:nvSpPr>
          <p:spPr bwMode="auto">
            <a:xfrm>
              <a:off x="1536" y="1449"/>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8984" name="Line 174"/>
            <p:cNvSpPr>
              <a:spLocks noChangeShapeType="1"/>
            </p:cNvSpPr>
            <p:nvPr/>
          </p:nvSpPr>
          <p:spPr bwMode="auto">
            <a:xfrm>
              <a:off x="1536" y="1449"/>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85" name="Rectangle 175"/>
            <p:cNvSpPr>
              <a:spLocks noChangeArrowheads="1"/>
            </p:cNvSpPr>
            <p:nvPr/>
          </p:nvSpPr>
          <p:spPr bwMode="auto">
            <a:xfrm>
              <a:off x="869" y="1620"/>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8986" name="Rectangle 176"/>
            <p:cNvSpPr>
              <a:spLocks noChangeArrowheads="1"/>
            </p:cNvSpPr>
            <p:nvPr/>
          </p:nvSpPr>
          <p:spPr bwMode="auto">
            <a:xfrm>
              <a:off x="929" y="1622"/>
              <a:ext cx="30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Resolution</a:t>
              </a:r>
              <a:endParaRPr lang="en-US" altLang="en-US"/>
            </a:p>
          </p:txBody>
        </p:sp>
        <p:sp>
          <p:nvSpPr>
            <p:cNvPr id="38987" name="Rectangle 177"/>
            <p:cNvSpPr>
              <a:spLocks noChangeArrowheads="1"/>
            </p:cNvSpPr>
            <p:nvPr/>
          </p:nvSpPr>
          <p:spPr bwMode="auto">
            <a:xfrm>
              <a:off x="869" y="1694"/>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8988" name="Rectangle 178"/>
            <p:cNvSpPr>
              <a:spLocks noChangeArrowheads="1"/>
            </p:cNvSpPr>
            <p:nvPr/>
          </p:nvSpPr>
          <p:spPr bwMode="auto">
            <a:xfrm>
              <a:off x="845" y="1596"/>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8989" name="Line 179"/>
            <p:cNvSpPr>
              <a:spLocks noChangeShapeType="1"/>
            </p:cNvSpPr>
            <p:nvPr/>
          </p:nvSpPr>
          <p:spPr bwMode="auto">
            <a:xfrm>
              <a:off x="845" y="1596"/>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90" name="Line 180"/>
            <p:cNvSpPr>
              <a:spLocks noChangeShapeType="1"/>
            </p:cNvSpPr>
            <p:nvPr/>
          </p:nvSpPr>
          <p:spPr bwMode="auto">
            <a:xfrm>
              <a:off x="845" y="1596"/>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91" name="Rectangle 183"/>
            <p:cNvSpPr>
              <a:spLocks noChangeArrowheads="1"/>
            </p:cNvSpPr>
            <p:nvPr/>
          </p:nvSpPr>
          <p:spPr bwMode="auto">
            <a:xfrm>
              <a:off x="869" y="1602"/>
              <a:ext cx="667" cy="1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8992" name="Rectangle 184"/>
            <p:cNvSpPr>
              <a:spLocks noChangeArrowheads="1"/>
            </p:cNvSpPr>
            <p:nvPr/>
          </p:nvSpPr>
          <p:spPr bwMode="auto">
            <a:xfrm>
              <a:off x="1536" y="1596"/>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8993" name="Line 185"/>
            <p:cNvSpPr>
              <a:spLocks noChangeShapeType="1"/>
            </p:cNvSpPr>
            <p:nvPr/>
          </p:nvSpPr>
          <p:spPr bwMode="auto">
            <a:xfrm>
              <a:off x="1536" y="1596"/>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94" name="Line 186"/>
            <p:cNvSpPr>
              <a:spLocks noChangeShapeType="1"/>
            </p:cNvSpPr>
            <p:nvPr/>
          </p:nvSpPr>
          <p:spPr bwMode="auto">
            <a:xfrm>
              <a:off x="1536" y="1596"/>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95" name="Rectangle 187"/>
            <p:cNvSpPr>
              <a:spLocks noChangeArrowheads="1"/>
            </p:cNvSpPr>
            <p:nvPr/>
          </p:nvSpPr>
          <p:spPr bwMode="auto">
            <a:xfrm>
              <a:off x="845" y="1620"/>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8996" name="Line 188"/>
            <p:cNvSpPr>
              <a:spLocks noChangeShapeType="1"/>
            </p:cNvSpPr>
            <p:nvPr/>
          </p:nvSpPr>
          <p:spPr bwMode="auto">
            <a:xfrm>
              <a:off x="845" y="1620"/>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97" name="Rectangle 189"/>
            <p:cNvSpPr>
              <a:spLocks noChangeArrowheads="1"/>
            </p:cNvSpPr>
            <p:nvPr/>
          </p:nvSpPr>
          <p:spPr bwMode="auto">
            <a:xfrm>
              <a:off x="1536" y="1620"/>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8998" name="Line 190"/>
            <p:cNvSpPr>
              <a:spLocks noChangeShapeType="1"/>
            </p:cNvSpPr>
            <p:nvPr/>
          </p:nvSpPr>
          <p:spPr bwMode="auto">
            <a:xfrm>
              <a:off x="1536" y="1620"/>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99" name="Rectangle 191"/>
            <p:cNvSpPr>
              <a:spLocks noChangeArrowheads="1"/>
            </p:cNvSpPr>
            <p:nvPr/>
          </p:nvSpPr>
          <p:spPr bwMode="auto">
            <a:xfrm>
              <a:off x="869" y="1792"/>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000" name="Rectangle 192"/>
            <p:cNvSpPr>
              <a:spLocks noChangeArrowheads="1"/>
            </p:cNvSpPr>
            <p:nvPr/>
          </p:nvSpPr>
          <p:spPr bwMode="auto">
            <a:xfrm>
              <a:off x="932" y="1793"/>
              <a:ext cx="48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Altitude Datum &amp;</a:t>
              </a:r>
              <a:endParaRPr lang="en-US" altLang="en-US"/>
            </a:p>
          </p:txBody>
        </p:sp>
        <p:sp>
          <p:nvSpPr>
            <p:cNvPr id="39001" name="Rectangle 193"/>
            <p:cNvSpPr>
              <a:spLocks noChangeArrowheads="1"/>
            </p:cNvSpPr>
            <p:nvPr/>
          </p:nvSpPr>
          <p:spPr bwMode="auto">
            <a:xfrm>
              <a:off x="869" y="1865"/>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002" name="Rectangle 194"/>
            <p:cNvSpPr>
              <a:spLocks noChangeArrowheads="1"/>
            </p:cNvSpPr>
            <p:nvPr/>
          </p:nvSpPr>
          <p:spPr bwMode="auto">
            <a:xfrm>
              <a:off x="931" y="1867"/>
              <a:ext cx="14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Units</a:t>
              </a:r>
              <a:endParaRPr lang="en-US" altLang="en-US"/>
            </a:p>
          </p:txBody>
        </p:sp>
        <p:sp>
          <p:nvSpPr>
            <p:cNvPr id="39003" name="Rectangle 195"/>
            <p:cNvSpPr>
              <a:spLocks noChangeArrowheads="1"/>
            </p:cNvSpPr>
            <p:nvPr/>
          </p:nvSpPr>
          <p:spPr bwMode="auto">
            <a:xfrm>
              <a:off x="845" y="1768"/>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004" name="Line 196"/>
            <p:cNvSpPr>
              <a:spLocks noChangeShapeType="1"/>
            </p:cNvSpPr>
            <p:nvPr/>
          </p:nvSpPr>
          <p:spPr bwMode="auto">
            <a:xfrm>
              <a:off x="845" y="1768"/>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05" name="Line 197"/>
            <p:cNvSpPr>
              <a:spLocks noChangeShapeType="1"/>
            </p:cNvSpPr>
            <p:nvPr/>
          </p:nvSpPr>
          <p:spPr bwMode="auto">
            <a:xfrm>
              <a:off x="845" y="1768"/>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06" name="Rectangle 200"/>
            <p:cNvSpPr>
              <a:spLocks noChangeArrowheads="1"/>
            </p:cNvSpPr>
            <p:nvPr/>
          </p:nvSpPr>
          <p:spPr bwMode="auto">
            <a:xfrm>
              <a:off x="869" y="1773"/>
              <a:ext cx="667" cy="19"/>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007" name="Rectangle 201"/>
            <p:cNvSpPr>
              <a:spLocks noChangeArrowheads="1"/>
            </p:cNvSpPr>
            <p:nvPr/>
          </p:nvSpPr>
          <p:spPr bwMode="auto">
            <a:xfrm>
              <a:off x="1536" y="1768"/>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008" name="Line 202"/>
            <p:cNvSpPr>
              <a:spLocks noChangeShapeType="1"/>
            </p:cNvSpPr>
            <p:nvPr/>
          </p:nvSpPr>
          <p:spPr bwMode="auto">
            <a:xfrm>
              <a:off x="1536" y="1768"/>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09" name="Line 203"/>
            <p:cNvSpPr>
              <a:spLocks noChangeShapeType="1"/>
            </p:cNvSpPr>
            <p:nvPr/>
          </p:nvSpPr>
          <p:spPr bwMode="auto">
            <a:xfrm>
              <a:off x="1536" y="1768"/>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10" name="Rectangle 204"/>
            <p:cNvSpPr>
              <a:spLocks noChangeArrowheads="1"/>
            </p:cNvSpPr>
            <p:nvPr/>
          </p:nvSpPr>
          <p:spPr bwMode="auto">
            <a:xfrm>
              <a:off x="845" y="1792"/>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011" name="Line 205"/>
            <p:cNvSpPr>
              <a:spLocks noChangeShapeType="1"/>
            </p:cNvSpPr>
            <p:nvPr/>
          </p:nvSpPr>
          <p:spPr bwMode="auto">
            <a:xfrm>
              <a:off x="845" y="1792"/>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12" name="Rectangle 206"/>
            <p:cNvSpPr>
              <a:spLocks noChangeArrowheads="1"/>
            </p:cNvSpPr>
            <p:nvPr/>
          </p:nvSpPr>
          <p:spPr bwMode="auto">
            <a:xfrm>
              <a:off x="1536" y="1792"/>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013" name="Line 207"/>
            <p:cNvSpPr>
              <a:spLocks noChangeShapeType="1"/>
            </p:cNvSpPr>
            <p:nvPr/>
          </p:nvSpPr>
          <p:spPr bwMode="auto">
            <a:xfrm>
              <a:off x="1536" y="1792"/>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14" name="Rectangle 208"/>
            <p:cNvSpPr>
              <a:spLocks noChangeArrowheads="1"/>
            </p:cNvSpPr>
            <p:nvPr/>
          </p:nvSpPr>
          <p:spPr bwMode="auto">
            <a:xfrm>
              <a:off x="869" y="1944"/>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015" name="Rectangle 209"/>
            <p:cNvSpPr>
              <a:spLocks noChangeArrowheads="1"/>
            </p:cNvSpPr>
            <p:nvPr/>
          </p:nvSpPr>
          <p:spPr bwMode="auto">
            <a:xfrm>
              <a:off x="932" y="1946"/>
              <a:ext cx="60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Depth Datum &amp; Units</a:t>
              </a:r>
              <a:endParaRPr lang="en-US" altLang="en-US"/>
            </a:p>
          </p:txBody>
        </p:sp>
        <p:sp>
          <p:nvSpPr>
            <p:cNvPr id="39016" name="Rectangle 210"/>
            <p:cNvSpPr>
              <a:spLocks noChangeArrowheads="1"/>
            </p:cNvSpPr>
            <p:nvPr/>
          </p:nvSpPr>
          <p:spPr bwMode="auto">
            <a:xfrm>
              <a:off x="869" y="2018"/>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017" name="Rectangle 211"/>
            <p:cNvSpPr>
              <a:spLocks noChangeArrowheads="1"/>
            </p:cNvSpPr>
            <p:nvPr/>
          </p:nvSpPr>
          <p:spPr bwMode="auto">
            <a:xfrm>
              <a:off x="845" y="1939"/>
              <a:ext cx="24" cy="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018" name="Line 212"/>
            <p:cNvSpPr>
              <a:spLocks noChangeShapeType="1"/>
            </p:cNvSpPr>
            <p:nvPr/>
          </p:nvSpPr>
          <p:spPr bwMode="auto">
            <a:xfrm>
              <a:off x="845" y="1939"/>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19" name="Rectangle 215"/>
            <p:cNvSpPr>
              <a:spLocks noChangeArrowheads="1"/>
            </p:cNvSpPr>
            <p:nvPr/>
          </p:nvSpPr>
          <p:spPr bwMode="auto">
            <a:xfrm>
              <a:off x="1536" y="1939"/>
              <a:ext cx="24" cy="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020" name="Line 216"/>
            <p:cNvSpPr>
              <a:spLocks noChangeShapeType="1"/>
            </p:cNvSpPr>
            <p:nvPr/>
          </p:nvSpPr>
          <p:spPr bwMode="auto">
            <a:xfrm>
              <a:off x="1536" y="1939"/>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21" name="Rectangle 217"/>
            <p:cNvSpPr>
              <a:spLocks noChangeArrowheads="1"/>
            </p:cNvSpPr>
            <p:nvPr/>
          </p:nvSpPr>
          <p:spPr bwMode="auto">
            <a:xfrm>
              <a:off x="845" y="1944"/>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022" name="Line 218"/>
            <p:cNvSpPr>
              <a:spLocks noChangeShapeType="1"/>
            </p:cNvSpPr>
            <p:nvPr/>
          </p:nvSpPr>
          <p:spPr bwMode="auto">
            <a:xfrm>
              <a:off x="845" y="1944"/>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23" name="Rectangle 219"/>
            <p:cNvSpPr>
              <a:spLocks noChangeArrowheads="1"/>
            </p:cNvSpPr>
            <p:nvPr/>
          </p:nvSpPr>
          <p:spPr bwMode="auto">
            <a:xfrm>
              <a:off x="1536" y="1944"/>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024" name="Line 220"/>
            <p:cNvSpPr>
              <a:spLocks noChangeShapeType="1"/>
            </p:cNvSpPr>
            <p:nvPr/>
          </p:nvSpPr>
          <p:spPr bwMode="auto">
            <a:xfrm>
              <a:off x="1536" y="1944"/>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25" name="Rectangle 221"/>
            <p:cNvSpPr>
              <a:spLocks noChangeArrowheads="1"/>
            </p:cNvSpPr>
            <p:nvPr/>
          </p:nvSpPr>
          <p:spPr bwMode="auto">
            <a:xfrm>
              <a:off x="869" y="2116"/>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026" name="Rectangle 222"/>
            <p:cNvSpPr>
              <a:spLocks noChangeArrowheads="1"/>
            </p:cNvSpPr>
            <p:nvPr/>
          </p:nvSpPr>
          <p:spPr bwMode="auto">
            <a:xfrm>
              <a:off x="931" y="2117"/>
              <a:ext cx="24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If Raster</a:t>
              </a:r>
              <a:endParaRPr lang="en-US" altLang="en-US"/>
            </a:p>
          </p:txBody>
        </p:sp>
        <p:sp>
          <p:nvSpPr>
            <p:cNvPr id="39027" name="Rectangle 223"/>
            <p:cNvSpPr>
              <a:spLocks noChangeArrowheads="1"/>
            </p:cNvSpPr>
            <p:nvPr/>
          </p:nvSpPr>
          <p:spPr bwMode="auto">
            <a:xfrm>
              <a:off x="869" y="2189"/>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028" name="Rectangle 224"/>
            <p:cNvSpPr>
              <a:spLocks noChangeArrowheads="1"/>
            </p:cNvSpPr>
            <p:nvPr/>
          </p:nvSpPr>
          <p:spPr bwMode="auto">
            <a:xfrm>
              <a:off x="845" y="2092"/>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029" name="Line 225"/>
            <p:cNvSpPr>
              <a:spLocks noChangeShapeType="1"/>
            </p:cNvSpPr>
            <p:nvPr/>
          </p:nvSpPr>
          <p:spPr bwMode="auto">
            <a:xfrm>
              <a:off x="845" y="20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30" name="Line 226"/>
            <p:cNvSpPr>
              <a:spLocks noChangeShapeType="1"/>
            </p:cNvSpPr>
            <p:nvPr/>
          </p:nvSpPr>
          <p:spPr bwMode="auto">
            <a:xfrm>
              <a:off x="845" y="2092"/>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31" name="Rectangle 229"/>
            <p:cNvSpPr>
              <a:spLocks noChangeArrowheads="1"/>
            </p:cNvSpPr>
            <p:nvPr/>
          </p:nvSpPr>
          <p:spPr bwMode="auto">
            <a:xfrm>
              <a:off x="869" y="2098"/>
              <a:ext cx="667" cy="1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032" name="Rectangle 230"/>
            <p:cNvSpPr>
              <a:spLocks noChangeArrowheads="1"/>
            </p:cNvSpPr>
            <p:nvPr/>
          </p:nvSpPr>
          <p:spPr bwMode="auto">
            <a:xfrm>
              <a:off x="1536" y="2092"/>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033" name="Line 231"/>
            <p:cNvSpPr>
              <a:spLocks noChangeShapeType="1"/>
            </p:cNvSpPr>
            <p:nvPr/>
          </p:nvSpPr>
          <p:spPr bwMode="auto">
            <a:xfrm>
              <a:off x="1536" y="209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34" name="Line 232"/>
            <p:cNvSpPr>
              <a:spLocks noChangeShapeType="1"/>
            </p:cNvSpPr>
            <p:nvPr/>
          </p:nvSpPr>
          <p:spPr bwMode="auto">
            <a:xfrm>
              <a:off x="1536" y="2092"/>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35" name="Rectangle 233"/>
            <p:cNvSpPr>
              <a:spLocks noChangeArrowheads="1"/>
            </p:cNvSpPr>
            <p:nvPr/>
          </p:nvSpPr>
          <p:spPr bwMode="auto">
            <a:xfrm>
              <a:off x="845" y="2116"/>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036" name="Line 234"/>
            <p:cNvSpPr>
              <a:spLocks noChangeShapeType="1"/>
            </p:cNvSpPr>
            <p:nvPr/>
          </p:nvSpPr>
          <p:spPr bwMode="auto">
            <a:xfrm>
              <a:off x="845" y="2116"/>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37" name="Rectangle 235"/>
            <p:cNvSpPr>
              <a:spLocks noChangeArrowheads="1"/>
            </p:cNvSpPr>
            <p:nvPr/>
          </p:nvSpPr>
          <p:spPr bwMode="auto">
            <a:xfrm>
              <a:off x="1536" y="2116"/>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038" name="Line 236"/>
            <p:cNvSpPr>
              <a:spLocks noChangeShapeType="1"/>
            </p:cNvSpPr>
            <p:nvPr/>
          </p:nvSpPr>
          <p:spPr bwMode="auto">
            <a:xfrm>
              <a:off x="1536" y="2116"/>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39" name="Rectangle 237"/>
            <p:cNvSpPr>
              <a:spLocks noChangeArrowheads="1"/>
            </p:cNvSpPr>
            <p:nvPr/>
          </p:nvSpPr>
          <p:spPr bwMode="auto">
            <a:xfrm>
              <a:off x="869" y="2269"/>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040" name="Rectangle 238"/>
            <p:cNvSpPr>
              <a:spLocks noChangeArrowheads="1"/>
            </p:cNvSpPr>
            <p:nvPr/>
          </p:nvSpPr>
          <p:spPr bwMode="auto">
            <a:xfrm>
              <a:off x="929" y="2271"/>
              <a:ext cx="38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If Geographic</a:t>
              </a:r>
              <a:endParaRPr lang="en-US" altLang="en-US"/>
            </a:p>
          </p:txBody>
        </p:sp>
        <p:sp>
          <p:nvSpPr>
            <p:cNvPr id="39041" name="Rectangle 239"/>
            <p:cNvSpPr>
              <a:spLocks noChangeArrowheads="1"/>
            </p:cNvSpPr>
            <p:nvPr/>
          </p:nvSpPr>
          <p:spPr bwMode="auto">
            <a:xfrm>
              <a:off x="869" y="2343"/>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042" name="Rectangle 240"/>
            <p:cNvSpPr>
              <a:spLocks noChangeArrowheads="1"/>
            </p:cNvSpPr>
            <p:nvPr/>
          </p:nvSpPr>
          <p:spPr bwMode="auto">
            <a:xfrm>
              <a:off x="845" y="2263"/>
              <a:ext cx="24"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043" name="Line 241"/>
            <p:cNvSpPr>
              <a:spLocks noChangeShapeType="1"/>
            </p:cNvSpPr>
            <p:nvPr/>
          </p:nvSpPr>
          <p:spPr bwMode="auto">
            <a:xfrm>
              <a:off x="845" y="226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44" name="Rectangle 244"/>
            <p:cNvSpPr>
              <a:spLocks noChangeArrowheads="1"/>
            </p:cNvSpPr>
            <p:nvPr/>
          </p:nvSpPr>
          <p:spPr bwMode="auto">
            <a:xfrm>
              <a:off x="1536" y="2263"/>
              <a:ext cx="24"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045" name="Line 245"/>
            <p:cNvSpPr>
              <a:spLocks noChangeShapeType="1"/>
            </p:cNvSpPr>
            <p:nvPr/>
          </p:nvSpPr>
          <p:spPr bwMode="auto">
            <a:xfrm>
              <a:off x="1536" y="226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46" name="Rectangle 246"/>
            <p:cNvSpPr>
              <a:spLocks noChangeArrowheads="1"/>
            </p:cNvSpPr>
            <p:nvPr/>
          </p:nvSpPr>
          <p:spPr bwMode="auto">
            <a:xfrm>
              <a:off x="845" y="2269"/>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047" name="Line 247"/>
            <p:cNvSpPr>
              <a:spLocks noChangeShapeType="1"/>
            </p:cNvSpPr>
            <p:nvPr/>
          </p:nvSpPr>
          <p:spPr bwMode="auto">
            <a:xfrm>
              <a:off x="845" y="2269"/>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48" name="Rectangle 248"/>
            <p:cNvSpPr>
              <a:spLocks noChangeArrowheads="1"/>
            </p:cNvSpPr>
            <p:nvPr/>
          </p:nvSpPr>
          <p:spPr bwMode="auto">
            <a:xfrm>
              <a:off x="1536" y="2269"/>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049" name="Line 249"/>
            <p:cNvSpPr>
              <a:spLocks noChangeShapeType="1"/>
            </p:cNvSpPr>
            <p:nvPr/>
          </p:nvSpPr>
          <p:spPr bwMode="auto">
            <a:xfrm>
              <a:off x="1536" y="2269"/>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50" name="Rectangle 250"/>
            <p:cNvSpPr>
              <a:spLocks noChangeArrowheads="1"/>
            </p:cNvSpPr>
            <p:nvPr/>
          </p:nvSpPr>
          <p:spPr bwMode="auto">
            <a:xfrm>
              <a:off x="869" y="2441"/>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051" name="Rectangle 251"/>
            <p:cNvSpPr>
              <a:spLocks noChangeArrowheads="1"/>
            </p:cNvSpPr>
            <p:nvPr/>
          </p:nvSpPr>
          <p:spPr bwMode="auto">
            <a:xfrm>
              <a:off x="931" y="2442"/>
              <a:ext cx="19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If UTM</a:t>
              </a:r>
              <a:endParaRPr lang="en-US" altLang="en-US"/>
            </a:p>
          </p:txBody>
        </p:sp>
        <p:sp>
          <p:nvSpPr>
            <p:cNvPr id="39052" name="Rectangle 252"/>
            <p:cNvSpPr>
              <a:spLocks noChangeArrowheads="1"/>
            </p:cNvSpPr>
            <p:nvPr/>
          </p:nvSpPr>
          <p:spPr bwMode="auto">
            <a:xfrm>
              <a:off x="869" y="2514"/>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053" name="Rectangle 253"/>
            <p:cNvSpPr>
              <a:spLocks noChangeArrowheads="1"/>
            </p:cNvSpPr>
            <p:nvPr/>
          </p:nvSpPr>
          <p:spPr bwMode="auto">
            <a:xfrm>
              <a:off x="845" y="2417"/>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054" name="Line 254"/>
            <p:cNvSpPr>
              <a:spLocks noChangeShapeType="1"/>
            </p:cNvSpPr>
            <p:nvPr/>
          </p:nvSpPr>
          <p:spPr bwMode="auto">
            <a:xfrm>
              <a:off x="845" y="2417"/>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55" name="Line 255"/>
            <p:cNvSpPr>
              <a:spLocks noChangeShapeType="1"/>
            </p:cNvSpPr>
            <p:nvPr/>
          </p:nvSpPr>
          <p:spPr bwMode="auto">
            <a:xfrm>
              <a:off x="845" y="2417"/>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56" name="Rectangle 258"/>
            <p:cNvSpPr>
              <a:spLocks noChangeArrowheads="1"/>
            </p:cNvSpPr>
            <p:nvPr/>
          </p:nvSpPr>
          <p:spPr bwMode="auto">
            <a:xfrm>
              <a:off x="869" y="2423"/>
              <a:ext cx="667" cy="1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057" name="Rectangle 259"/>
            <p:cNvSpPr>
              <a:spLocks noChangeArrowheads="1"/>
            </p:cNvSpPr>
            <p:nvPr/>
          </p:nvSpPr>
          <p:spPr bwMode="auto">
            <a:xfrm>
              <a:off x="1536" y="2417"/>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058" name="Line 260"/>
            <p:cNvSpPr>
              <a:spLocks noChangeShapeType="1"/>
            </p:cNvSpPr>
            <p:nvPr/>
          </p:nvSpPr>
          <p:spPr bwMode="auto">
            <a:xfrm>
              <a:off x="1536" y="2417"/>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59" name="Line 261"/>
            <p:cNvSpPr>
              <a:spLocks noChangeShapeType="1"/>
            </p:cNvSpPr>
            <p:nvPr/>
          </p:nvSpPr>
          <p:spPr bwMode="auto">
            <a:xfrm>
              <a:off x="1536" y="2417"/>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60" name="Rectangle 262"/>
            <p:cNvSpPr>
              <a:spLocks noChangeArrowheads="1"/>
            </p:cNvSpPr>
            <p:nvPr/>
          </p:nvSpPr>
          <p:spPr bwMode="auto">
            <a:xfrm>
              <a:off x="845" y="2441"/>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061" name="Line 263"/>
            <p:cNvSpPr>
              <a:spLocks noChangeShapeType="1"/>
            </p:cNvSpPr>
            <p:nvPr/>
          </p:nvSpPr>
          <p:spPr bwMode="auto">
            <a:xfrm>
              <a:off x="845" y="2441"/>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62" name="Rectangle 264"/>
            <p:cNvSpPr>
              <a:spLocks noChangeArrowheads="1"/>
            </p:cNvSpPr>
            <p:nvPr/>
          </p:nvSpPr>
          <p:spPr bwMode="auto">
            <a:xfrm>
              <a:off x="1536" y="2441"/>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063" name="Line 265"/>
            <p:cNvSpPr>
              <a:spLocks noChangeShapeType="1"/>
            </p:cNvSpPr>
            <p:nvPr/>
          </p:nvSpPr>
          <p:spPr bwMode="auto">
            <a:xfrm>
              <a:off x="1536" y="2441"/>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64" name="Rectangle 266"/>
            <p:cNvSpPr>
              <a:spLocks noChangeArrowheads="1"/>
            </p:cNvSpPr>
            <p:nvPr/>
          </p:nvSpPr>
          <p:spPr bwMode="auto">
            <a:xfrm>
              <a:off x="869" y="2594"/>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065" name="Rectangle 267"/>
            <p:cNvSpPr>
              <a:spLocks noChangeArrowheads="1"/>
            </p:cNvSpPr>
            <p:nvPr/>
          </p:nvSpPr>
          <p:spPr bwMode="auto">
            <a:xfrm>
              <a:off x="930" y="2596"/>
              <a:ext cx="38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If State Plane</a:t>
              </a:r>
              <a:endParaRPr lang="en-US" altLang="en-US"/>
            </a:p>
          </p:txBody>
        </p:sp>
        <p:sp>
          <p:nvSpPr>
            <p:cNvPr id="39066" name="Rectangle 268"/>
            <p:cNvSpPr>
              <a:spLocks noChangeArrowheads="1"/>
            </p:cNvSpPr>
            <p:nvPr/>
          </p:nvSpPr>
          <p:spPr bwMode="auto">
            <a:xfrm>
              <a:off x="869" y="2668"/>
              <a:ext cx="667" cy="9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067" name="Rectangle 270"/>
            <p:cNvSpPr>
              <a:spLocks noChangeArrowheads="1"/>
            </p:cNvSpPr>
            <p:nvPr/>
          </p:nvSpPr>
          <p:spPr bwMode="auto">
            <a:xfrm>
              <a:off x="845" y="2588"/>
              <a:ext cx="24"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068" name="Line 271"/>
            <p:cNvSpPr>
              <a:spLocks noChangeShapeType="1"/>
            </p:cNvSpPr>
            <p:nvPr/>
          </p:nvSpPr>
          <p:spPr bwMode="auto">
            <a:xfrm>
              <a:off x="845" y="2588"/>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69" name="Rectangle 274"/>
            <p:cNvSpPr>
              <a:spLocks noChangeArrowheads="1"/>
            </p:cNvSpPr>
            <p:nvPr/>
          </p:nvSpPr>
          <p:spPr bwMode="auto">
            <a:xfrm>
              <a:off x="1536" y="2588"/>
              <a:ext cx="24"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070" name="Line 275"/>
            <p:cNvSpPr>
              <a:spLocks noChangeShapeType="1"/>
            </p:cNvSpPr>
            <p:nvPr/>
          </p:nvSpPr>
          <p:spPr bwMode="auto">
            <a:xfrm>
              <a:off x="1536" y="2588"/>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71" name="Rectangle 276"/>
            <p:cNvSpPr>
              <a:spLocks noChangeArrowheads="1"/>
            </p:cNvSpPr>
            <p:nvPr/>
          </p:nvSpPr>
          <p:spPr bwMode="auto">
            <a:xfrm>
              <a:off x="845" y="2594"/>
              <a:ext cx="24" cy="16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072" name="Line 277"/>
            <p:cNvSpPr>
              <a:spLocks noChangeShapeType="1"/>
            </p:cNvSpPr>
            <p:nvPr/>
          </p:nvSpPr>
          <p:spPr bwMode="auto">
            <a:xfrm>
              <a:off x="845" y="2594"/>
              <a:ext cx="1" cy="166"/>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73" name="Rectangle 278"/>
            <p:cNvSpPr>
              <a:spLocks noChangeArrowheads="1"/>
            </p:cNvSpPr>
            <p:nvPr/>
          </p:nvSpPr>
          <p:spPr bwMode="auto">
            <a:xfrm>
              <a:off x="1536" y="2594"/>
              <a:ext cx="24" cy="16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074" name="Line 279"/>
            <p:cNvSpPr>
              <a:spLocks noChangeShapeType="1"/>
            </p:cNvSpPr>
            <p:nvPr/>
          </p:nvSpPr>
          <p:spPr bwMode="auto">
            <a:xfrm>
              <a:off x="1536" y="2594"/>
              <a:ext cx="1" cy="166"/>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75" name="Rectangle 280"/>
            <p:cNvSpPr>
              <a:spLocks noChangeArrowheads="1"/>
            </p:cNvSpPr>
            <p:nvPr/>
          </p:nvSpPr>
          <p:spPr bwMode="auto">
            <a:xfrm>
              <a:off x="869" y="2765"/>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076" name="Rectangle 281"/>
            <p:cNvSpPr>
              <a:spLocks noChangeArrowheads="1"/>
            </p:cNvSpPr>
            <p:nvPr/>
          </p:nvSpPr>
          <p:spPr bwMode="auto">
            <a:xfrm>
              <a:off x="927" y="2766"/>
              <a:ext cx="59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If County Coordinate</a:t>
              </a:r>
              <a:endParaRPr lang="en-US" altLang="en-US"/>
            </a:p>
          </p:txBody>
        </p:sp>
        <p:sp>
          <p:nvSpPr>
            <p:cNvPr id="39077" name="Rectangle 282"/>
            <p:cNvSpPr>
              <a:spLocks noChangeArrowheads="1"/>
            </p:cNvSpPr>
            <p:nvPr/>
          </p:nvSpPr>
          <p:spPr bwMode="auto">
            <a:xfrm>
              <a:off x="869" y="2838"/>
              <a:ext cx="667" cy="14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078" name="Rectangle 283"/>
            <p:cNvSpPr>
              <a:spLocks noChangeArrowheads="1"/>
            </p:cNvSpPr>
            <p:nvPr/>
          </p:nvSpPr>
          <p:spPr bwMode="auto">
            <a:xfrm>
              <a:off x="845" y="2760"/>
              <a:ext cx="24" cy="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079" name="Line 284"/>
            <p:cNvSpPr>
              <a:spLocks noChangeShapeType="1"/>
            </p:cNvSpPr>
            <p:nvPr/>
          </p:nvSpPr>
          <p:spPr bwMode="auto">
            <a:xfrm>
              <a:off x="845" y="2760"/>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80" name="Rectangle 287"/>
            <p:cNvSpPr>
              <a:spLocks noChangeArrowheads="1"/>
            </p:cNvSpPr>
            <p:nvPr/>
          </p:nvSpPr>
          <p:spPr bwMode="auto">
            <a:xfrm>
              <a:off x="1536" y="2760"/>
              <a:ext cx="24" cy="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081" name="Line 288"/>
            <p:cNvSpPr>
              <a:spLocks noChangeShapeType="1"/>
            </p:cNvSpPr>
            <p:nvPr/>
          </p:nvSpPr>
          <p:spPr bwMode="auto">
            <a:xfrm>
              <a:off x="1536" y="2760"/>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82" name="Rectangle 289"/>
            <p:cNvSpPr>
              <a:spLocks noChangeArrowheads="1"/>
            </p:cNvSpPr>
            <p:nvPr/>
          </p:nvSpPr>
          <p:spPr bwMode="auto">
            <a:xfrm>
              <a:off x="845" y="2765"/>
              <a:ext cx="24" cy="221"/>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083" name="Line 290"/>
            <p:cNvSpPr>
              <a:spLocks noChangeShapeType="1"/>
            </p:cNvSpPr>
            <p:nvPr/>
          </p:nvSpPr>
          <p:spPr bwMode="auto">
            <a:xfrm>
              <a:off x="845" y="2765"/>
              <a:ext cx="1" cy="22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84" name="Rectangle 291"/>
            <p:cNvSpPr>
              <a:spLocks noChangeArrowheads="1"/>
            </p:cNvSpPr>
            <p:nvPr/>
          </p:nvSpPr>
          <p:spPr bwMode="auto">
            <a:xfrm>
              <a:off x="1536" y="2765"/>
              <a:ext cx="24" cy="221"/>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085" name="Line 292"/>
            <p:cNvSpPr>
              <a:spLocks noChangeShapeType="1"/>
            </p:cNvSpPr>
            <p:nvPr/>
          </p:nvSpPr>
          <p:spPr bwMode="auto">
            <a:xfrm>
              <a:off x="1536" y="2765"/>
              <a:ext cx="1" cy="22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86" name="Rectangle 293"/>
            <p:cNvSpPr>
              <a:spLocks noChangeArrowheads="1"/>
            </p:cNvSpPr>
            <p:nvPr/>
          </p:nvSpPr>
          <p:spPr bwMode="auto">
            <a:xfrm>
              <a:off x="869" y="2992"/>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087" name="Rectangle 294"/>
            <p:cNvSpPr>
              <a:spLocks noChangeArrowheads="1"/>
            </p:cNvSpPr>
            <p:nvPr/>
          </p:nvSpPr>
          <p:spPr bwMode="auto">
            <a:xfrm>
              <a:off x="931" y="2993"/>
              <a:ext cx="47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If User Specified</a:t>
              </a:r>
              <a:endParaRPr lang="en-US" altLang="en-US"/>
            </a:p>
          </p:txBody>
        </p:sp>
        <p:sp>
          <p:nvSpPr>
            <p:cNvPr id="39088" name="Rectangle 295"/>
            <p:cNvSpPr>
              <a:spLocks noChangeArrowheads="1"/>
            </p:cNvSpPr>
            <p:nvPr/>
          </p:nvSpPr>
          <p:spPr bwMode="auto">
            <a:xfrm>
              <a:off x="869" y="3065"/>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089" name="Rectangle 296"/>
            <p:cNvSpPr>
              <a:spLocks noChangeArrowheads="1"/>
            </p:cNvSpPr>
            <p:nvPr/>
          </p:nvSpPr>
          <p:spPr bwMode="auto">
            <a:xfrm>
              <a:off x="930" y="3067"/>
              <a:ext cx="28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Projection</a:t>
              </a:r>
              <a:endParaRPr lang="en-US" altLang="en-US"/>
            </a:p>
          </p:txBody>
        </p:sp>
        <p:sp>
          <p:nvSpPr>
            <p:cNvPr id="39090" name="Rectangle 297"/>
            <p:cNvSpPr>
              <a:spLocks noChangeArrowheads="1"/>
            </p:cNvSpPr>
            <p:nvPr/>
          </p:nvSpPr>
          <p:spPr bwMode="auto">
            <a:xfrm>
              <a:off x="845" y="2986"/>
              <a:ext cx="24"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091" name="Line 298"/>
            <p:cNvSpPr>
              <a:spLocks noChangeShapeType="1"/>
            </p:cNvSpPr>
            <p:nvPr/>
          </p:nvSpPr>
          <p:spPr bwMode="auto">
            <a:xfrm>
              <a:off x="845" y="2986"/>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92" name="Rectangle 301"/>
            <p:cNvSpPr>
              <a:spLocks noChangeArrowheads="1"/>
            </p:cNvSpPr>
            <p:nvPr/>
          </p:nvSpPr>
          <p:spPr bwMode="auto">
            <a:xfrm>
              <a:off x="1536" y="2986"/>
              <a:ext cx="24"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093" name="Line 302"/>
            <p:cNvSpPr>
              <a:spLocks noChangeShapeType="1"/>
            </p:cNvSpPr>
            <p:nvPr/>
          </p:nvSpPr>
          <p:spPr bwMode="auto">
            <a:xfrm>
              <a:off x="1536" y="2986"/>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94" name="Rectangle 303"/>
            <p:cNvSpPr>
              <a:spLocks noChangeArrowheads="1"/>
            </p:cNvSpPr>
            <p:nvPr/>
          </p:nvSpPr>
          <p:spPr bwMode="auto">
            <a:xfrm>
              <a:off x="845" y="2992"/>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095" name="Line 304"/>
            <p:cNvSpPr>
              <a:spLocks noChangeShapeType="1"/>
            </p:cNvSpPr>
            <p:nvPr/>
          </p:nvSpPr>
          <p:spPr bwMode="auto">
            <a:xfrm>
              <a:off x="845" y="2992"/>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96" name="Rectangle 305"/>
            <p:cNvSpPr>
              <a:spLocks noChangeArrowheads="1"/>
            </p:cNvSpPr>
            <p:nvPr/>
          </p:nvSpPr>
          <p:spPr bwMode="auto">
            <a:xfrm>
              <a:off x="1536" y="2992"/>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097" name="Line 306"/>
            <p:cNvSpPr>
              <a:spLocks noChangeShapeType="1"/>
            </p:cNvSpPr>
            <p:nvPr/>
          </p:nvSpPr>
          <p:spPr bwMode="auto">
            <a:xfrm>
              <a:off x="1536" y="2992"/>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98" name="Rectangle 307"/>
            <p:cNvSpPr>
              <a:spLocks noChangeArrowheads="1"/>
            </p:cNvSpPr>
            <p:nvPr/>
          </p:nvSpPr>
          <p:spPr bwMode="auto">
            <a:xfrm>
              <a:off x="869" y="3145"/>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099" name="Rectangle 308"/>
            <p:cNvSpPr>
              <a:spLocks noChangeArrowheads="1"/>
            </p:cNvSpPr>
            <p:nvPr/>
          </p:nvSpPr>
          <p:spPr bwMode="auto">
            <a:xfrm>
              <a:off x="930" y="3147"/>
              <a:ext cx="21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If Other</a:t>
              </a:r>
              <a:endParaRPr lang="en-US" altLang="en-US"/>
            </a:p>
          </p:txBody>
        </p:sp>
        <p:sp>
          <p:nvSpPr>
            <p:cNvPr id="39100" name="Rectangle 309"/>
            <p:cNvSpPr>
              <a:spLocks noChangeArrowheads="1"/>
            </p:cNvSpPr>
            <p:nvPr/>
          </p:nvSpPr>
          <p:spPr bwMode="auto">
            <a:xfrm>
              <a:off x="869" y="3219"/>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101" name="Rectangle 310"/>
            <p:cNvSpPr>
              <a:spLocks noChangeArrowheads="1"/>
            </p:cNvSpPr>
            <p:nvPr/>
          </p:nvSpPr>
          <p:spPr bwMode="auto">
            <a:xfrm>
              <a:off x="845" y="3139"/>
              <a:ext cx="24"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102" name="Line 311"/>
            <p:cNvSpPr>
              <a:spLocks noChangeShapeType="1"/>
            </p:cNvSpPr>
            <p:nvPr/>
          </p:nvSpPr>
          <p:spPr bwMode="auto">
            <a:xfrm>
              <a:off x="845" y="3139"/>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03" name="Rectangle 314"/>
            <p:cNvSpPr>
              <a:spLocks noChangeArrowheads="1"/>
            </p:cNvSpPr>
            <p:nvPr/>
          </p:nvSpPr>
          <p:spPr bwMode="auto">
            <a:xfrm>
              <a:off x="1536" y="3139"/>
              <a:ext cx="24"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104" name="Line 315"/>
            <p:cNvSpPr>
              <a:spLocks noChangeShapeType="1"/>
            </p:cNvSpPr>
            <p:nvPr/>
          </p:nvSpPr>
          <p:spPr bwMode="auto">
            <a:xfrm>
              <a:off x="1536" y="3139"/>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05" name="Rectangle 316"/>
            <p:cNvSpPr>
              <a:spLocks noChangeArrowheads="1"/>
            </p:cNvSpPr>
            <p:nvPr/>
          </p:nvSpPr>
          <p:spPr bwMode="auto">
            <a:xfrm>
              <a:off x="845" y="3145"/>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106" name="Line 317"/>
            <p:cNvSpPr>
              <a:spLocks noChangeShapeType="1"/>
            </p:cNvSpPr>
            <p:nvPr/>
          </p:nvSpPr>
          <p:spPr bwMode="auto">
            <a:xfrm>
              <a:off x="845" y="3145"/>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07" name="Rectangle 318"/>
            <p:cNvSpPr>
              <a:spLocks noChangeArrowheads="1"/>
            </p:cNvSpPr>
            <p:nvPr/>
          </p:nvSpPr>
          <p:spPr bwMode="auto">
            <a:xfrm>
              <a:off x="1536" y="3145"/>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108" name="Line 319"/>
            <p:cNvSpPr>
              <a:spLocks noChangeShapeType="1"/>
            </p:cNvSpPr>
            <p:nvPr/>
          </p:nvSpPr>
          <p:spPr bwMode="auto">
            <a:xfrm>
              <a:off x="1536" y="3145"/>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09" name="Rectangle 320"/>
            <p:cNvSpPr>
              <a:spLocks noChangeArrowheads="1"/>
            </p:cNvSpPr>
            <p:nvPr/>
          </p:nvSpPr>
          <p:spPr bwMode="auto">
            <a:xfrm>
              <a:off x="845" y="3293"/>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110" name="Line 321"/>
            <p:cNvSpPr>
              <a:spLocks noChangeShapeType="1"/>
            </p:cNvSpPr>
            <p:nvPr/>
          </p:nvSpPr>
          <p:spPr bwMode="auto">
            <a:xfrm>
              <a:off x="845" y="329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11" name="Line 322"/>
            <p:cNvSpPr>
              <a:spLocks noChangeShapeType="1"/>
            </p:cNvSpPr>
            <p:nvPr/>
          </p:nvSpPr>
          <p:spPr bwMode="auto">
            <a:xfrm>
              <a:off x="845" y="3293"/>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12" name="Rectangle 323"/>
            <p:cNvSpPr>
              <a:spLocks noChangeArrowheads="1"/>
            </p:cNvSpPr>
            <p:nvPr/>
          </p:nvSpPr>
          <p:spPr bwMode="auto">
            <a:xfrm>
              <a:off x="845" y="3293"/>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113" name="Line 324"/>
            <p:cNvSpPr>
              <a:spLocks noChangeShapeType="1"/>
            </p:cNvSpPr>
            <p:nvPr/>
          </p:nvSpPr>
          <p:spPr bwMode="auto">
            <a:xfrm>
              <a:off x="845" y="329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14" name="Line 325"/>
            <p:cNvSpPr>
              <a:spLocks noChangeShapeType="1"/>
            </p:cNvSpPr>
            <p:nvPr/>
          </p:nvSpPr>
          <p:spPr bwMode="auto">
            <a:xfrm>
              <a:off x="845" y="3293"/>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15" name="Rectangle 326"/>
            <p:cNvSpPr>
              <a:spLocks noChangeArrowheads="1"/>
            </p:cNvSpPr>
            <p:nvPr/>
          </p:nvSpPr>
          <p:spPr bwMode="auto">
            <a:xfrm>
              <a:off x="869" y="3293"/>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116" name="Line 327"/>
            <p:cNvSpPr>
              <a:spLocks noChangeShapeType="1"/>
            </p:cNvSpPr>
            <p:nvPr/>
          </p:nvSpPr>
          <p:spPr bwMode="auto">
            <a:xfrm>
              <a:off x="869" y="329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17" name="Line 328"/>
            <p:cNvSpPr>
              <a:spLocks noChangeShapeType="1"/>
            </p:cNvSpPr>
            <p:nvPr/>
          </p:nvSpPr>
          <p:spPr bwMode="auto">
            <a:xfrm>
              <a:off x="869" y="3293"/>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18" name="Rectangle 329"/>
            <p:cNvSpPr>
              <a:spLocks noChangeArrowheads="1"/>
            </p:cNvSpPr>
            <p:nvPr/>
          </p:nvSpPr>
          <p:spPr bwMode="auto">
            <a:xfrm>
              <a:off x="893" y="3293"/>
              <a:ext cx="643"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119" name="Line 330"/>
            <p:cNvSpPr>
              <a:spLocks noChangeShapeType="1"/>
            </p:cNvSpPr>
            <p:nvPr/>
          </p:nvSpPr>
          <p:spPr bwMode="auto">
            <a:xfrm>
              <a:off x="893" y="3293"/>
              <a:ext cx="643"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20" name="Rectangle 331"/>
            <p:cNvSpPr>
              <a:spLocks noChangeArrowheads="1"/>
            </p:cNvSpPr>
            <p:nvPr/>
          </p:nvSpPr>
          <p:spPr bwMode="auto">
            <a:xfrm>
              <a:off x="1536" y="3293"/>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121" name="Line 332"/>
            <p:cNvSpPr>
              <a:spLocks noChangeShapeType="1"/>
            </p:cNvSpPr>
            <p:nvPr/>
          </p:nvSpPr>
          <p:spPr bwMode="auto">
            <a:xfrm>
              <a:off x="1536" y="329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22" name="Line 333"/>
            <p:cNvSpPr>
              <a:spLocks noChangeShapeType="1"/>
            </p:cNvSpPr>
            <p:nvPr/>
          </p:nvSpPr>
          <p:spPr bwMode="auto">
            <a:xfrm>
              <a:off x="1536" y="3293"/>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23" name="Rectangle 334"/>
            <p:cNvSpPr>
              <a:spLocks noChangeArrowheads="1"/>
            </p:cNvSpPr>
            <p:nvPr/>
          </p:nvSpPr>
          <p:spPr bwMode="auto">
            <a:xfrm>
              <a:off x="1536" y="3293"/>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124" name="Line 335"/>
            <p:cNvSpPr>
              <a:spLocks noChangeShapeType="1"/>
            </p:cNvSpPr>
            <p:nvPr/>
          </p:nvSpPr>
          <p:spPr bwMode="auto">
            <a:xfrm>
              <a:off x="1536" y="329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25" name="Line 336"/>
            <p:cNvSpPr>
              <a:spLocks noChangeShapeType="1"/>
            </p:cNvSpPr>
            <p:nvPr/>
          </p:nvSpPr>
          <p:spPr bwMode="auto">
            <a:xfrm>
              <a:off x="1536" y="3293"/>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401746" name="Picture 338" descr="azimuthal equal 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046163"/>
            <a:ext cx="5867400" cy="55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401746"/>
                                        </p:tgtEl>
                                        <p:attrNameLst>
                                          <p:attrName>style.visibility</p:attrName>
                                        </p:attrNameLst>
                                      </p:cBhvr>
                                      <p:to>
                                        <p:strVal val="visible"/>
                                      </p:to>
                                    </p:set>
                                    <p:animEffect transition="in" filter="box(out)">
                                      <p:cBhvr>
                                        <p:cTn id="7" dur="500"/>
                                        <p:tgtEl>
                                          <p:spTgt spid="40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smtClean="0"/>
              <a:t>A Walk Through the Guidelines</a:t>
            </a:r>
          </a:p>
        </p:txBody>
      </p:sp>
      <p:sp>
        <p:nvSpPr>
          <p:cNvPr id="405507" name="Rectangle 3"/>
          <p:cNvSpPr>
            <a:spLocks noGrp="1" noChangeArrowheads="1"/>
          </p:cNvSpPr>
          <p:nvPr>
            <p:ph type="body" idx="1"/>
          </p:nvPr>
        </p:nvSpPr>
        <p:spPr>
          <a:xfrm>
            <a:off x="3124200" y="1044575"/>
            <a:ext cx="5791200" cy="5280025"/>
          </a:xfrm>
        </p:spPr>
        <p:txBody>
          <a:bodyPr/>
          <a:lstStyle/>
          <a:p>
            <a:r>
              <a:rPr lang="en-US" altLang="en-US" sz="2400" dirty="0" smtClean="0"/>
              <a:t>Entity </a:t>
            </a:r>
            <a:r>
              <a:rPr lang="en-US" altLang="en-US" sz="2400" dirty="0" smtClean="0"/>
              <a:t>&amp; </a:t>
            </a:r>
            <a:r>
              <a:rPr lang="en-US" altLang="en-US" sz="2400" dirty="0" smtClean="0"/>
              <a:t>Attribute Overview:</a:t>
            </a:r>
            <a:r>
              <a:rPr lang="en-US" altLang="en-US" sz="2400" b="0" dirty="0" smtClean="0">
                <a:solidFill>
                  <a:schemeClr val="accent1"/>
                </a:solidFill>
              </a:rPr>
              <a:t> description of the information content of the data set:  the features it represents (entities) and details about them (attributes). An entity might be </a:t>
            </a:r>
            <a:r>
              <a:rPr lang="en-US" altLang="en-US" sz="2400" b="0" i="1" dirty="0" smtClean="0">
                <a:solidFill>
                  <a:schemeClr val="accent1"/>
                </a:solidFill>
              </a:rPr>
              <a:t>road </a:t>
            </a:r>
            <a:r>
              <a:rPr lang="en-US" altLang="en-US" sz="2400" b="0" dirty="0" smtClean="0">
                <a:solidFill>
                  <a:schemeClr val="accent1"/>
                </a:solidFill>
              </a:rPr>
              <a:t>and the attributes that describe it might include </a:t>
            </a:r>
            <a:r>
              <a:rPr lang="en-US" altLang="en-US" sz="2400" b="0" i="1" dirty="0" smtClean="0">
                <a:solidFill>
                  <a:schemeClr val="accent1"/>
                </a:solidFill>
              </a:rPr>
              <a:t>interstate, 6 lanes, concrete.</a:t>
            </a:r>
            <a:endParaRPr lang="en-US" altLang="en-US" sz="2400" dirty="0" smtClean="0"/>
          </a:p>
          <a:p>
            <a:r>
              <a:rPr lang="en-US" altLang="en-US" sz="2400" dirty="0" smtClean="0"/>
              <a:t>Entity </a:t>
            </a:r>
            <a:r>
              <a:rPr lang="en-US" altLang="en-US" sz="2400" dirty="0" smtClean="0"/>
              <a:t>&amp; </a:t>
            </a:r>
            <a:r>
              <a:rPr lang="en-US" altLang="en-US" sz="2400" dirty="0" smtClean="0"/>
              <a:t>Attribute Detailed Citation: </a:t>
            </a:r>
            <a:r>
              <a:rPr lang="en-US" altLang="en-US" sz="2400" b="0" dirty="0" smtClean="0">
                <a:solidFill>
                  <a:schemeClr val="accent1"/>
                </a:solidFill>
              </a:rPr>
              <a:t>reference to other sources of detailed information on the content of the data set; pointer to a </a:t>
            </a:r>
            <a:r>
              <a:rPr lang="en-US" altLang="en-US" sz="2400" b="0" i="1" dirty="0" smtClean="0">
                <a:solidFill>
                  <a:schemeClr val="accent1"/>
                </a:solidFill>
              </a:rPr>
              <a:t>data dictionary</a:t>
            </a:r>
          </a:p>
        </p:txBody>
      </p:sp>
      <p:sp>
        <p:nvSpPr>
          <p:cNvPr id="39940" name="Rectangle 4"/>
          <p:cNvSpPr>
            <a:spLocks noChangeArrowheads="1"/>
          </p:cNvSpPr>
          <p:nvPr/>
        </p:nvSpPr>
        <p:spPr bwMode="auto">
          <a:xfrm>
            <a:off x="1379538" y="4379913"/>
            <a:ext cx="1058862" cy="1587"/>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grpSp>
        <p:nvGrpSpPr>
          <p:cNvPr id="39941" name="Group 287"/>
          <p:cNvGrpSpPr>
            <a:grpSpLocks/>
          </p:cNvGrpSpPr>
          <p:nvPr/>
        </p:nvGrpSpPr>
        <p:grpSpPr bwMode="auto">
          <a:xfrm>
            <a:off x="1339850" y="1008063"/>
            <a:ext cx="1136650" cy="1292225"/>
            <a:chOff x="844" y="635"/>
            <a:chExt cx="716" cy="814"/>
          </a:xfrm>
        </p:grpSpPr>
        <p:sp>
          <p:nvSpPr>
            <p:cNvPr id="39942" name="Rectangle 215"/>
            <p:cNvSpPr>
              <a:spLocks noChangeArrowheads="1"/>
            </p:cNvSpPr>
            <p:nvPr/>
          </p:nvSpPr>
          <p:spPr bwMode="auto">
            <a:xfrm>
              <a:off x="868" y="659"/>
              <a:ext cx="668" cy="1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943" name="Rectangle 216"/>
            <p:cNvSpPr>
              <a:spLocks noChangeArrowheads="1"/>
            </p:cNvSpPr>
            <p:nvPr/>
          </p:nvSpPr>
          <p:spPr bwMode="auto">
            <a:xfrm>
              <a:off x="1194" y="654"/>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b="1">
                  <a:solidFill>
                    <a:srgbClr val="FFFFFF"/>
                  </a:solidFill>
                  <a:latin typeface="Arial" charset="0"/>
                </a:rPr>
                <a:t>5</a:t>
              </a:r>
              <a:endParaRPr lang="en-US" altLang="en-US"/>
            </a:p>
          </p:txBody>
        </p:sp>
        <p:sp>
          <p:nvSpPr>
            <p:cNvPr id="39944" name="Rectangle 217"/>
            <p:cNvSpPr>
              <a:spLocks noChangeArrowheads="1"/>
            </p:cNvSpPr>
            <p:nvPr/>
          </p:nvSpPr>
          <p:spPr bwMode="auto">
            <a:xfrm>
              <a:off x="868" y="769"/>
              <a:ext cx="668" cy="1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945" name="Rectangle 218"/>
            <p:cNvSpPr>
              <a:spLocks noChangeArrowheads="1"/>
            </p:cNvSpPr>
            <p:nvPr/>
          </p:nvSpPr>
          <p:spPr bwMode="auto">
            <a:xfrm>
              <a:off x="981" y="764"/>
              <a:ext cx="46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b="1">
                  <a:solidFill>
                    <a:srgbClr val="FFFFFF"/>
                  </a:solidFill>
                  <a:latin typeface="Arial" charset="0"/>
                </a:rPr>
                <a:t>Entity and</a:t>
              </a:r>
              <a:endParaRPr lang="en-US" altLang="en-US"/>
            </a:p>
          </p:txBody>
        </p:sp>
        <p:sp>
          <p:nvSpPr>
            <p:cNvPr id="39946" name="Rectangle 219"/>
            <p:cNvSpPr>
              <a:spLocks noChangeArrowheads="1"/>
            </p:cNvSpPr>
            <p:nvPr/>
          </p:nvSpPr>
          <p:spPr bwMode="auto">
            <a:xfrm>
              <a:off x="868" y="879"/>
              <a:ext cx="668" cy="1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947" name="Rectangle 220"/>
            <p:cNvSpPr>
              <a:spLocks noChangeArrowheads="1"/>
            </p:cNvSpPr>
            <p:nvPr/>
          </p:nvSpPr>
          <p:spPr bwMode="auto">
            <a:xfrm>
              <a:off x="1000" y="879"/>
              <a:ext cx="40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b="1">
                  <a:solidFill>
                    <a:srgbClr val="FFFFFF"/>
                  </a:solidFill>
                  <a:latin typeface="Arial" charset="0"/>
                </a:rPr>
                <a:t>Attribute</a:t>
              </a:r>
              <a:endParaRPr lang="en-US" altLang="en-US"/>
            </a:p>
          </p:txBody>
        </p:sp>
        <p:sp>
          <p:nvSpPr>
            <p:cNvPr id="39948" name="Rectangle 221"/>
            <p:cNvSpPr>
              <a:spLocks noChangeArrowheads="1"/>
            </p:cNvSpPr>
            <p:nvPr/>
          </p:nvSpPr>
          <p:spPr bwMode="auto">
            <a:xfrm>
              <a:off x="868" y="990"/>
              <a:ext cx="668" cy="1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949" name="Rectangle 222"/>
            <p:cNvSpPr>
              <a:spLocks noChangeArrowheads="1"/>
            </p:cNvSpPr>
            <p:nvPr/>
          </p:nvSpPr>
          <p:spPr bwMode="auto">
            <a:xfrm>
              <a:off x="844" y="635"/>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950" name="Line 223"/>
            <p:cNvSpPr>
              <a:spLocks noChangeShapeType="1"/>
            </p:cNvSpPr>
            <p:nvPr/>
          </p:nvSpPr>
          <p:spPr bwMode="auto">
            <a:xfrm>
              <a:off x="844" y="635"/>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1" name="Line 224"/>
            <p:cNvSpPr>
              <a:spLocks noChangeShapeType="1"/>
            </p:cNvSpPr>
            <p:nvPr/>
          </p:nvSpPr>
          <p:spPr bwMode="auto">
            <a:xfrm>
              <a:off x="844" y="635"/>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2" name="Rectangle 225"/>
            <p:cNvSpPr>
              <a:spLocks noChangeArrowheads="1"/>
            </p:cNvSpPr>
            <p:nvPr/>
          </p:nvSpPr>
          <p:spPr bwMode="auto">
            <a:xfrm>
              <a:off x="844" y="635"/>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953" name="Line 226"/>
            <p:cNvSpPr>
              <a:spLocks noChangeShapeType="1"/>
            </p:cNvSpPr>
            <p:nvPr/>
          </p:nvSpPr>
          <p:spPr bwMode="auto">
            <a:xfrm>
              <a:off x="844" y="635"/>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4" name="Line 227"/>
            <p:cNvSpPr>
              <a:spLocks noChangeShapeType="1"/>
            </p:cNvSpPr>
            <p:nvPr/>
          </p:nvSpPr>
          <p:spPr bwMode="auto">
            <a:xfrm>
              <a:off x="844" y="635"/>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5" name="Rectangle 228"/>
            <p:cNvSpPr>
              <a:spLocks noChangeArrowheads="1"/>
            </p:cNvSpPr>
            <p:nvPr/>
          </p:nvSpPr>
          <p:spPr bwMode="auto">
            <a:xfrm>
              <a:off x="868" y="635"/>
              <a:ext cx="66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956" name="Line 229"/>
            <p:cNvSpPr>
              <a:spLocks noChangeShapeType="1"/>
            </p:cNvSpPr>
            <p:nvPr/>
          </p:nvSpPr>
          <p:spPr bwMode="auto">
            <a:xfrm>
              <a:off x="868" y="635"/>
              <a:ext cx="66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7" name="Rectangle 230"/>
            <p:cNvSpPr>
              <a:spLocks noChangeArrowheads="1"/>
            </p:cNvSpPr>
            <p:nvPr/>
          </p:nvSpPr>
          <p:spPr bwMode="auto">
            <a:xfrm>
              <a:off x="1536" y="635"/>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958" name="Line 231"/>
            <p:cNvSpPr>
              <a:spLocks noChangeShapeType="1"/>
            </p:cNvSpPr>
            <p:nvPr/>
          </p:nvSpPr>
          <p:spPr bwMode="auto">
            <a:xfrm>
              <a:off x="1536" y="635"/>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9" name="Line 232"/>
            <p:cNvSpPr>
              <a:spLocks noChangeShapeType="1"/>
            </p:cNvSpPr>
            <p:nvPr/>
          </p:nvSpPr>
          <p:spPr bwMode="auto">
            <a:xfrm>
              <a:off x="1536" y="635"/>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60" name="Rectangle 233"/>
            <p:cNvSpPr>
              <a:spLocks noChangeArrowheads="1"/>
            </p:cNvSpPr>
            <p:nvPr/>
          </p:nvSpPr>
          <p:spPr bwMode="auto">
            <a:xfrm>
              <a:off x="1536" y="635"/>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961" name="Line 234"/>
            <p:cNvSpPr>
              <a:spLocks noChangeShapeType="1"/>
            </p:cNvSpPr>
            <p:nvPr/>
          </p:nvSpPr>
          <p:spPr bwMode="auto">
            <a:xfrm>
              <a:off x="1536" y="635"/>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62" name="Line 235"/>
            <p:cNvSpPr>
              <a:spLocks noChangeShapeType="1"/>
            </p:cNvSpPr>
            <p:nvPr/>
          </p:nvSpPr>
          <p:spPr bwMode="auto">
            <a:xfrm>
              <a:off x="1536" y="635"/>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63" name="Rectangle 236"/>
            <p:cNvSpPr>
              <a:spLocks noChangeArrowheads="1"/>
            </p:cNvSpPr>
            <p:nvPr/>
          </p:nvSpPr>
          <p:spPr bwMode="auto">
            <a:xfrm>
              <a:off x="844" y="659"/>
              <a:ext cx="24" cy="4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964" name="Line 237"/>
            <p:cNvSpPr>
              <a:spLocks noChangeShapeType="1"/>
            </p:cNvSpPr>
            <p:nvPr/>
          </p:nvSpPr>
          <p:spPr bwMode="auto">
            <a:xfrm>
              <a:off x="844" y="659"/>
              <a:ext cx="1" cy="44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65" name="Rectangle 238"/>
            <p:cNvSpPr>
              <a:spLocks noChangeArrowheads="1"/>
            </p:cNvSpPr>
            <p:nvPr/>
          </p:nvSpPr>
          <p:spPr bwMode="auto">
            <a:xfrm>
              <a:off x="1536" y="659"/>
              <a:ext cx="24" cy="4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966" name="Line 239"/>
            <p:cNvSpPr>
              <a:spLocks noChangeShapeType="1"/>
            </p:cNvSpPr>
            <p:nvPr/>
          </p:nvSpPr>
          <p:spPr bwMode="auto">
            <a:xfrm>
              <a:off x="1536" y="659"/>
              <a:ext cx="1" cy="44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67" name="Rectangle 240"/>
            <p:cNvSpPr>
              <a:spLocks noChangeArrowheads="1"/>
            </p:cNvSpPr>
            <p:nvPr/>
          </p:nvSpPr>
          <p:spPr bwMode="auto">
            <a:xfrm>
              <a:off x="868" y="1124"/>
              <a:ext cx="668"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968" name="Rectangle 241"/>
            <p:cNvSpPr>
              <a:spLocks noChangeArrowheads="1"/>
            </p:cNvSpPr>
            <p:nvPr/>
          </p:nvSpPr>
          <p:spPr bwMode="auto">
            <a:xfrm>
              <a:off x="928" y="1126"/>
              <a:ext cx="54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Entity and Attribute</a:t>
              </a:r>
              <a:endParaRPr lang="en-US" altLang="en-US"/>
            </a:p>
          </p:txBody>
        </p:sp>
        <p:sp>
          <p:nvSpPr>
            <p:cNvPr id="39969" name="Rectangle 242"/>
            <p:cNvSpPr>
              <a:spLocks noChangeArrowheads="1"/>
            </p:cNvSpPr>
            <p:nvPr/>
          </p:nvSpPr>
          <p:spPr bwMode="auto">
            <a:xfrm>
              <a:off x="868" y="1198"/>
              <a:ext cx="668"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970" name="Rectangle 243"/>
            <p:cNvSpPr>
              <a:spLocks noChangeArrowheads="1"/>
            </p:cNvSpPr>
            <p:nvPr/>
          </p:nvSpPr>
          <p:spPr bwMode="auto">
            <a:xfrm>
              <a:off x="927" y="1200"/>
              <a:ext cx="26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Overview</a:t>
              </a:r>
              <a:endParaRPr lang="en-US" altLang="en-US"/>
            </a:p>
          </p:txBody>
        </p:sp>
        <p:sp>
          <p:nvSpPr>
            <p:cNvPr id="39971" name="Rectangle 244"/>
            <p:cNvSpPr>
              <a:spLocks noChangeArrowheads="1"/>
            </p:cNvSpPr>
            <p:nvPr/>
          </p:nvSpPr>
          <p:spPr bwMode="auto">
            <a:xfrm>
              <a:off x="844" y="1100"/>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972" name="Line 245"/>
            <p:cNvSpPr>
              <a:spLocks noChangeShapeType="1"/>
            </p:cNvSpPr>
            <p:nvPr/>
          </p:nvSpPr>
          <p:spPr bwMode="auto">
            <a:xfrm>
              <a:off x="844" y="1100"/>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73" name="Line 246"/>
            <p:cNvSpPr>
              <a:spLocks noChangeShapeType="1"/>
            </p:cNvSpPr>
            <p:nvPr/>
          </p:nvSpPr>
          <p:spPr bwMode="auto">
            <a:xfrm>
              <a:off x="844" y="1100"/>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74" name="Rectangle 247"/>
            <p:cNvSpPr>
              <a:spLocks noChangeArrowheads="1"/>
            </p:cNvSpPr>
            <p:nvPr/>
          </p:nvSpPr>
          <p:spPr bwMode="auto">
            <a:xfrm>
              <a:off x="868" y="1100"/>
              <a:ext cx="66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975" name="Line 248"/>
            <p:cNvSpPr>
              <a:spLocks noChangeShapeType="1"/>
            </p:cNvSpPr>
            <p:nvPr/>
          </p:nvSpPr>
          <p:spPr bwMode="auto">
            <a:xfrm>
              <a:off x="868" y="1100"/>
              <a:ext cx="66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76" name="Rectangle 249"/>
            <p:cNvSpPr>
              <a:spLocks noChangeArrowheads="1"/>
            </p:cNvSpPr>
            <p:nvPr/>
          </p:nvSpPr>
          <p:spPr bwMode="auto">
            <a:xfrm>
              <a:off x="1536" y="1100"/>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977" name="Line 250"/>
            <p:cNvSpPr>
              <a:spLocks noChangeShapeType="1"/>
            </p:cNvSpPr>
            <p:nvPr/>
          </p:nvSpPr>
          <p:spPr bwMode="auto">
            <a:xfrm>
              <a:off x="1536" y="1100"/>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78" name="Line 251"/>
            <p:cNvSpPr>
              <a:spLocks noChangeShapeType="1"/>
            </p:cNvSpPr>
            <p:nvPr/>
          </p:nvSpPr>
          <p:spPr bwMode="auto">
            <a:xfrm>
              <a:off x="1536" y="1100"/>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79" name="Rectangle 252"/>
            <p:cNvSpPr>
              <a:spLocks noChangeArrowheads="1"/>
            </p:cNvSpPr>
            <p:nvPr/>
          </p:nvSpPr>
          <p:spPr bwMode="auto">
            <a:xfrm>
              <a:off x="844" y="1124"/>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980" name="Line 253"/>
            <p:cNvSpPr>
              <a:spLocks noChangeShapeType="1"/>
            </p:cNvSpPr>
            <p:nvPr/>
          </p:nvSpPr>
          <p:spPr bwMode="auto">
            <a:xfrm>
              <a:off x="844" y="1124"/>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81" name="Rectangle 254"/>
            <p:cNvSpPr>
              <a:spLocks noChangeArrowheads="1"/>
            </p:cNvSpPr>
            <p:nvPr/>
          </p:nvSpPr>
          <p:spPr bwMode="auto">
            <a:xfrm>
              <a:off x="1536" y="1124"/>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982" name="Line 255"/>
            <p:cNvSpPr>
              <a:spLocks noChangeShapeType="1"/>
            </p:cNvSpPr>
            <p:nvPr/>
          </p:nvSpPr>
          <p:spPr bwMode="auto">
            <a:xfrm>
              <a:off x="1536" y="1124"/>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83" name="Rectangle 256"/>
            <p:cNvSpPr>
              <a:spLocks noChangeArrowheads="1"/>
            </p:cNvSpPr>
            <p:nvPr/>
          </p:nvSpPr>
          <p:spPr bwMode="auto">
            <a:xfrm>
              <a:off x="868" y="1278"/>
              <a:ext cx="668"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984" name="Rectangle 257"/>
            <p:cNvSpPr>
              <a:spLocks noChangeArrowheads="1"/>
            </p:cNvSpPr>
            <p:nvPr/>
          </p:nvSpPr>
          <p:spPr bwMode="auto">
            <a:xfrm>
              <a:off x="928" y="1279"/>
              <a:ext cx="54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Entity and Attribute</a:t>
              </a:r>
              <a:endParaRPr lang="en-US" altLang="en-US"/>
            </a:p>
          </p:txBody>
        </p:sp>
        <p:sp>
          <p:nvSpPr>
            <p:cNvPr id="39985" name="Rectangle 258"/>
            <p:cNvSpPr>
              <a:spLocks noChangeArrowheads="1"/>
            </p:cNvSpPr>
            <p:nvPr/>
          </p:nvSpPr>
          <p:spPr bwMode="auto">
            <a:xfrm>
              <a:off x="868" y="1351"/>
              <a:ext cx="668"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986" name="Rectangle 259"/>
            <p:cNvSpPr>
              <a:spLocks noChangeArrowheads="1"/>
            </p:cNvSpPr>
            <p:nvPr/>
          </p:nvSpPr>
          <p:spPr bwMode="auto">
            <a:xfrm>
              <a:off x="928" y="1353"/>
              <a:ext cx="47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Detailed Citation</a:t>
              </a:r>
              <a:endParaRPr lang="en-US" altLang="en-US"/>
            </a:p>
          </p:txBody>
        </p:sp>
        <p:sp>
          <p:nvSpPr>
            <p:cNvPr id="39987" name="Rectangle 260"/>
            <p:cNvSpPr>
              <a:spLocks noChangeArrowheads="1"/>
            </p:cNvSpPr>
            <p:nvPr/>
          </p:nvSpPr>
          <p:spPr bwMode="auto">
            <a:xfrm>
              <a:off x="844" y="1272"/>
              <a:ext cx="24"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988" name="Line 261"/>
            <p:cNvSpPr>
              <a:spLocks noChangeShapeType="1"/>
            </p:cNvSpPr>
            <p:nvPr/>
          </p:nvSpPr>
          <p:spPr bwMode="auto">
            <a:xfrm>
              <a:off x="844" y="127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89" name="Rectangle 264"/>
            <p:cNvSpPr>
              <a:spLocks noChangeArrowheads="1"/>
            </p:cNvSpPr>
            <p:nvPr/>
          </p:nvSpPr>
          <p:spPr bwMode="auto">
            <a:xfrm>
              <a:off x="1536" y="1272"/>
              <a:ext cx="24"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990" name="Line 265"/>
            <p:cNvSpPr>
              <a:spLocks noChangeShapeType="1"/>
            </p:cNvSpPr>
            <p:nvPr/>
          </p:nvSpPr>
          <p:spPr bwMode="auto">
            <a:xfrm>
              <a:off x="1536" y="127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91" name="Rectangle 266"/>
            <p:cNvSpPr>
              <a:spLocks noChangeArrowheads="1"/>
            </p:cNvSpPr>
            <p:nvPr/>
          </p:nvSpPr>
          <p:spPr bwMode="auto">
            <a:xfrm>
              <a:off x="844" y="1278"/>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992" name="Line 267"/>
            <p:cNvSpPr>
              <a:spLocks noChangeShapeType="1"/>
            </p:cNvSpPr>
            <p:nvPr/>
          </p:nvSpPr>
          <p:spPr bwMode="auto">
            <a:xfrm>
              <a:off x="844" y="1278"/>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93" name="Rectangle 268"/>
            <p:cNvSpPr>
              <a:spLocks noChangeArrowheads="1"/>
            </p:cNvSpPr>
            <p:nvPr/>
          </p:nvSpPr>
          <p:spPr bwMode="auto">
            <a:xfrm>
              <a:off x="1536" y="1278"/>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994" name="Line 269"/>
            <p:cNvSpPr>
              <a:spLocks noChangeShapeType="1"/>
            </p:cNvSpPr>
            <p:nvPr/>
          </p:nvSpPr>
          <p:spPr bwMode="auto">
            <a:xfrm>
              <a:off x="1536" y="1278"/>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95" name="Rectangle 270"/>
            <p:cNvSpPr>
              <a:spLocks noChangeArrowheads="1"/>
            </p:cNvSpPr>
            <p:nvPr/>
          </p:nvSpPr>
          <p:spPr bwMode="auto">
            <a:xfrm>
              <a:off x="844" y="1425"/>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996" name="Line 271"/>
            <p:cNvSpPr>
              <a:spLocks noChangeShapeType="1"/>
            </p:cNvSpPr>
            <p:nvPr/>
          </p:nvSpPr>
          <p:spPr bwMode="auto">
            <a:xfrm>
              <a:off x="844" y="142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97" name="Line 272"/>
            <p:cNvSpPr>
              <a:spLocks noChangeShapeType="1"/>
            </p:cNvSpPr>
            <p:nvPr/>
          </p:nvSpPr>
          <p:spPr bwMode="auto">
            <a:xfrm>
              <a:off x="844" y="1425"/>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98" name="Rectangle 273"/>
            <p:cNvSpPr>
              <a:spLocks noChangeArrowheads="1"/>
            </p:cNvSpPr>
            <p:nvPr/>
          </p:nvSpPr>
          <p:spPr bwMode="auto">
            <a:xfrm>
              <a:off x="844" y="1425"/>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39999" name="Line 274"/>
            <p:cNvSpPr>
              <a:spLocks noChangeShapeType="1"/>
            </p:cNvSpPr>
            <p:nvPr/>
          </p:nvSpPr>
          <p:spPr bwMode="auto">
            <a:xfrm>
              <a:off x="844" y="142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00" name="Line 275"/>
            <p:cNvSpPr>
              <a:spLocks noChangeShapeType="1"/>
            </p:cNvSpPr>
            <p:nvPr/>
          </p:nvSpPr>
          <p:spPr bwMode="auto">
            <a:xfrm>
              <a:off x="844" y="1425"/>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01" name="Rectangle 276"/>
            <p:cNvSpPr>
              <a:spLocks noChangeArrowheads="1"/>
            </p:cNvSpPr>
            <p:nvPr/>
          </p:nvSpPr>
          <p:spPr bwMode="auto">
            <a:xfrm>
              <a:off x="868" y="1425"/>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0002" name="Line 277"/>
            <p:cNvSpPr>
              <a:spLocks noChangeShapeType="1"/>
            </p:cNvSpPr>
            <p:nvPr/>
          </p:nvSpPr>
          <p:spPr bwMode="auto">
            <a:xfrm>
              <a:off x="868" y="142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03" name="Line 278"/>
            <p:cNvSpPr>
              <a:spLocks noChangeShapeType="1"/>
            </p:cNvSpPr>
            <p:nvPr/>
          </p:nvSpPr>
          <p:spPr bwMode="auto">
            <a:xfrm>
              <a:off x="868" y="1425"/>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04" name="Rectangle 279"/>
            <p:cNvSpPr>
              <a:spLocks noChangeArrowheads="1"/>
            </p:cNvSpPr>
            <p:nvPr/>
          </p:nvSpPr>
          <p:spPr bwMode="auto">
            <a:xfrm>
              <a:off x="892" y="1425"/>
              <a:ext cx="64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0005" name="Line 280"/>
            <p:cNvSpPr>
              <a:spLocks noChangeShapeType="1"/>
            </p:cNvSpPr>
            <p:nvPr/>
          </p:nvSpPr>
          <p:spPr bwMode="auto">
            <a:xfrm>
              <a:off x="892" y="1425"/>
              <a:ext cx="64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06" name="Rectangle 281"/>
            <p:cNvSpPr>
              <a:spLocks noChangeArrowheads="1"/>
            </p:cNvSpPr>
            <p:nvPr/>
          </p:nvSpPr>
          <p:spPr bwMode="auto">
            <a:xfrm>
              <a:off x="1536" y="1425"/>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0007" name="Line 282"/>
            <p:cNvSpPr>
              <a:spLocks noChangeShapeType="1"/>
            </p:cNvSpPr>
            <p:nvPr/>
          </p:nvSpPr>
          <p:spPr bwMode="auto">
            <a:xfrm>
              <a:off x="1536" y="142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08" name="Line 283"/>
            <p:cNvSpPr>
              <a:spLocks noChangeShapeType="1"/>
            </p:cNvSpPr>
            <p:nvPr/>
          </p:nvSpPr>
          <p:spPr bwMode="auto">
            <a:xfrm>
              <a:off x="1536" y="1425"/>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09" name="Rectangle 284"/>
            <p:cNvSpPr>
              <a:spLocks noChangeArrowheads="1"/>
            </p:cNvSpPr>
            <p:nvPr/>
          </p:nvSpPr>
          <p:spPr bwMode="auto">
            <a:xfrm>
              <a:off x="1536" y="1425"/>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0010" name="Line 285"/>
            <p:cNvSpPr>
              <a:spLocks noChangeShapeType="1"/>
            </p:cNvSpPr>
            <p:nvPr/>
          </p:nvSpPr>
          <p:spPr bwMode="auto">
            <a:xfrm>
              <a:off x="1536" y="142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11" name="Line 286"/>
            <p:cNvSpPr>
              <a:spLocks noChangeShapeType="1"/>
            </p:cNvSpPr>
            <p:nvPr/>
          </p:nvSpPr>
          <p:spPr bwMode="auto">
            <a:xfrm>
              <a:off x="1536" y="1425"/>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5507">
                                            <p:txEl>
                                              <p:pRg st="0" end="0"/>
                                            </p:txEl>
                                          </p:spTgt>
                                        </p:tgtEl>
                                        <p:attrNameLst>
                                          <p:attrName>style.visibility</p:attrName>
                                        </p:attrNameLst>
                                      </p:cBhvr>
                                      <p:to>
                                        <p:strVal val="visible"/>
                                      </p:to>
                                    </p:set>
                                    <p:animEffect transition="in" filter="dissolve">
                                      <p:cBhvr>
                                        <p:cTn id="7" dur="500"/>
                                        <p:tgtEl>
                                          <p:spTgt spid="405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5507">
                                            <p:txEl>
                                              <p:pRg st="1" end="1"/>
                                            </p:txEl>
                                          </p:spTgt>
                                        </p:tgtEl>
                                        <p:attrNameLst>
                                          <p:attrName>style.visibility</p:attrName>
                                        </p:attrNameLst>
                                      </p:cBhvr>
                                      <p:to>
                                        <p:strVal val="visible"/>
                                      </p:to>
                                    </p:set>
                                    <p:animEffect transition="in" filter="dissolve">
                                      <p:cBhvr>
                                        <p:cTn id="12" dur="500"/>
                                        <p:tgtEl>
                                          <p:spTgt spid="4055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7"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smtClean="0"/>
              <a:t>A Walk Through the Guidelines</a:t>
            </a:r>
          </a:p>
        </p:txBody>
      </p:sp>
      <p:sp>
        <p:nvSpPr>
          <p:cNvPr id="40963" name="Rectangle 3"/>
          <p:cNvSpPr>
            <a:spLocks noGrp="1" noChangeArrowheads="1"/>
          </p:cNvSpPr>
          <p:nvPr>
            <p:ph type="body" idx="1"/>
          </p:nvPr>
        </p:nvSpPr>
        <p:spPr>
          <a:xfrm>
            <a:off x="3124200" y="1044575"/>
            <a:ext cx="5791200" cy="533400"/>
          </a:xfrm>
        </p:spPr>
        <p:txBody>
          <a:bodyPr/>
          <a:lstStyle/>
          <a:p>
            <a:pPr>
              <a:buFont typeface="Wingdings" pitchFamily="2" charset="2"/>
              <a:buNone/>
            </a:pPr>
            <a:r>
              <a:rPr lang="en-US" altLang="en-US" sz="2400" smtClean="0">
                <a:latin typeface="Swis721 Blk BT" pitchFamily="34" charset="0"/>
              </a:rPr>
              <a:t>Examples: </a:t>
            </a:r>
            <a:r>
              <a:rPr lang="en-US" altLang="en-US" sz="2400" b="0" smtClean="0"/>
              <a:t>Land Use Codes</a:t>
            </a:r>
          </a:p>
        </p:txBody>
      </p:sp>
      <p:sp>
        <p:nvSpPr>
          <p:cNvPr id="40964" name="Rectangle 4"/>
          <p:cNvSpPr>
            <a:spLocks noChangeArrowheads="1"/>
          </p:cNvSpPr>
          <p:nvPr/>
        </p:nvSpPr>
        <p:spPr bwMode="auto">
          <a:xfrm>
            <a:off x="1379538" y="4379913"/>
            <a:ext cx="1058862" cy="1587"/>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grpSp>
        <p:nvGrpSpPr>
          <p:cNvPr id="40965" name="Group 5"/>
          <p:cNvGrpSpPr>
            <a:grpSpLocks/>
          </p:cNvGrpSpPr>
          <p:nvPr/>
        </p:nvGrpSpPr>
        <p:grpSpPr bwMode="auto">
          <a:xfrm>
            <a:off x="1339850" y="1008063"/>
            <a:ext cx="1136650" cy="1292225"/>
            <a:chOff x="844" y="635"/>
            <a:chExt cx="716" cy="814"/>
          </a:xfrm>
        </p:grpSpPr>
        <p:sp>
          <p:nvSpPr>
            <p:cNvPr id="40968" name="Rectangle 6"/>
            <p:cNvSpPr>
              <a:spLocks noChangeArrowheads="1"/>
            </p:cNvSpPr>
            <p:nvPr/>
          </p:nvSpPr>
          <p:spPr bwMode="auto">
            <a:xfrm>
              <a:off x="868" y="659"/>
              <a:ext cx="668" cy="1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0969" name="Rectangle 7"/>
            <p:cNvSpPr>
              <a:spLocks noChangeArrowheads="1"/>
            </p:cNvSpPr>
            <p:nvPr/>
          </p:nvSpPr>
          <p:spPr bwMode="auto">
            <a:xfrm>
              <a:off x="1194" y="654"/>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b="1">
                  <a:solidFill>
                    <a:srgbClr val="FFFFFF"/>
                  </a:solidFill>
                  <a:latin typeface="Arial" charset="0"/>
                </a:rPr>
                <a:t>5</a:t>
              </a:r>
              <a:endParaRPr lang="en-US" altLang="en-US"/>
            </a:p>
          </p:txBody>
        </p:sp>
        <p:sp>
          <p:nvSpPr>
            <p:cNvPr id="40970" name="Rectangle 8"/>
            <p:cNvSpPr>
              <a:spLocks noChangeArrowheads="1"/>
            </p:cNvSpPr>
            <p:nvPr/>
          </p:nvSpPr>
          <p:spPr bwMode="auto">
            <a:xfrm>
              <a:off x="868" y="769"/>
              <a:ext cx="668" cy="1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0971" name="Rectangle 9"/>
            <p:cNvSpPr>
              <a:spLocks noChangeArrowheads="1"/>
            </p:cNvSpPr>
            <p:nvPr/>
          </p:nvSpPr>
          <p:spPr bwMode="auto">
            <a:xfrm>
              <a:off x="981" y="764"/>
              <a:ext cx="46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b="1">
                  <a:solidFill>
                    <a:srgbClr val="FFFFFF"/>
                  </a:solidFill>
                  <a:latin typeface="Arial" charset="0"/>
                </a:rPr>
                <a:t>Entity and</a:t>
              </a:r>
              <a:endParaRPr lang="en-US" altLang="en-US"/>
            </a:p>
          </p:txBody>
        </p:sp>
        <p:sp>
          <p:nvSpPr>
            <p:cNvPr id="40972" name="Rectangle 10"/>
            <p:cNvSpPr>
              <a:spLocks noChangeArrowheads="1"/>
            </p:cNvSpPr>
            <p:nvPr/>
          </p:nvSpPr>
          <p:spPr bwMode="auto">
            <a:xfrm>
              <a:off x="868" y="879"/>
              <a:ext cx="668" cy="1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0973" name="Rectangle 11"/>
            <p:cNvSpPr>
              <a:spLocks noChangeArrowheads="1"/>
            </p:cNvSpPr>
            <p:nvPr/>
          </p:nvSpPr>
          <p:spPr bwMode="auto">
            <a:xfrm>
              <a:off x="1000" y="879"/>
              <a:ext cx="40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b="1">
                  <a:solidFill>
                    <a:srgbClr val="FFFFFF"/>
                  </a:solidFill>
                  <a:latin typeface="Arial" charset="0"/>
                </a:rPr>
                <a:t>Attribute</a:t>
              </a:r>
              <a:endParaRPr lang="en-US" altLang="en-US"/>
            </a:p>
          </p:txBody>
        </p:sp>
        <p:sp>
          <p:nvSpPr>
            <p:cNvPr id="40974" name="Rectangle 12"/>
            <p:cNvSpPr>
              <a:spLocks noChangeArrowheads="1"/>
            </p:cNvSpPr>
            <p:nvPr/>
          </p:nvSpPr>
          <p:spPr bwMode="auto">
            <a:xfrm>
              <a:off x="868" y="990"/>
              <a:ext cx="668" cy="1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0975" name="Rectangle 13"/>
            <p:cNvSpPr>
              <a:spLocks noChangeArrowheads="1"/>
            </p:cNvSpPr>
            <p:nvPr/>
          </p:nvSpPr>
          <p:spPr bwMode="auto">
            <a:xfrm>
              <a:off x="844" y="635"/>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0976" name="Line 14"/>
            <p:cNvSpPr>
              <a:spLocks noChangeShapeType="1"/>
            </p:cNvSpPr>
            <p:nvPr/>
          </p:nvSpPr>
          <p:spPr bwMode="auto">
            <a:xfrm>
              <a:off x="844" y="635"/>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7" name="Line 15"/>
            <p:cNvSpPr>
              <a:spLocks noChangeShapeType="1"/>
            </p:cNvSpPr>
            <p:nvPr/>
          </p:nvSpPr>
          <p:spPr bwMode="auto">
            <a:xfrm>
              <a:off x="844" y="635"/>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8" name="Rectangle 16"/>
            <p:cNvSpPr>
              <a:spLocks noChangeArrowheads="1"/>
            </p:cNvSpPr>
            <p:nvPr/>
          </p:nvSpPr>
          <p:spPr bwMode="auto">
            <a:xfrm>
              <a:off x="844" y="635"/>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0979" name="Line 17"/>
            <p:cNvSpPr>
              <a:spLocks noChangeShapeType="1"/>
            </p:cNvSpPr>
            <p:nvPr/>
          </p:nvSpPr>
          <p:spPr bwMode="auto">
            <a:xfrm>
              <a:off x="844" y="635"/>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0" name="Line 18"/>
            <p:cNvSpPr>
              <a:spLocks noChangeShapeType="1"/>
            </p:cNvSpPr>
            <p:nvPr/>
          </p:nvSpPr>
          <p:spPr bwMode="auto">
            <a:xfrm>
              <a:off x="844" y="635"/>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1" name="Rectangle 19"/>
            <p:cNvSpPr>
              <a:spLocks noChangeArrowheads="1"/>
            </p:cNvSpPr>
            <p:nvPr/>
          </p:nvSpPr>
          <p:spPr bwMode="auto">
            <a:xfrm>
              <a:off x="868" y="635"/>
              <a:ext cx="66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0982" name="Line 20"/>
            <p:cNvSpPr>
              <a:spLocks noChangeShapeType="1"/>
            </p:cNvSpPr>
            <p:nvPr/>
          </p:nvSpPr>
          <p:spPr bwMode="auto">
            <a:xfrm>
              <a:off x="868" y="635"/>
              <a:ext cx="66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3" name="Rectangle 21"/>
            <p:cNvSpPr>
              <a:spLocks noChangeArrowheads="1"/>
            </p:cNvSpPr>
            <p:nvPr/>
          </p:nvSpPr>
          <p:spPr bwMode="auto">
            <a:xfrm>
              <a:off x="1536" y="635"/>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0984" name="Line 22"/>
            <p:cNvSpPr>
              <a:spLocks noChangeShapeType="1"/>
            </p:cNvSpPr>
            <p:nvPr/>
          </p:nvSpPr>
          <p:spPr bwMode="auto">
            <a:xfrm>
              <a:off x="1536" y="635"/>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5" name="Line 23"/>
            <p:cNvSpPr>
              <a:spLocks noChangeShapeType="1"/>
            </p:cNvSpPr>
            <p:nvPr/>
          </p:nvSpPr>
          <p:spPr bwMode="auto">
            <a:xfrm>
              <a:off x="1536" y="635"/>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6" name="Rectangle 24"/>
            <p:cNvSpPr>
              <a:spLocks noChangeArrowheads="1"/>
            </p:cNvSpPr>
            <p:nvPr/>
          </p:nvSpPr>
          <p:spPr bwMode="auto">
            <a:xfrm>
              <a:off x="1536" y="635"/>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0987" name="Line 25"/>
            <p:cNvSpPr>
              <a:spLocks noChangeShapeType="1"/>
            </p:cNvSpPr>
            <p:nvPr/>
          </p:nvSpPr>
          <p:spPr bwMode="auto">
            <a:xfrm>
              <a:off x="1536" y="635"/>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8" name="Line 26"/>
            <p:cNvSpPr>
              <a:spLocks noChangeShapeType="1"/>
            </p:cNvSpPr>
            <p:nvPr/>
          </p:nvSpPr>
          <p:spPr bwMode="auto">
            <a:xfrm>
              <a:off x="1536" y="635"/>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9" name="Rectangle 27"/>
            <p:cNvSpPr>
              <a:spLocks noChangeArrowheads="1"/>
            </p:cNvSpPr>
            <p:nvPr/>
          </p:nvSpPr>
          <p:spPr bwMode="auto">
            <a:xfrm>
              <a:off x="844" y="659"/>
              <a:ext cx="24" cy="4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0990" name="Line 28"/>
            <p:cNvSpPr>
              <a:spLocks noChangeShapeType="1"/>
            </p:cNvSpPr>
            <p:nvPr/>
          </p:nvSpPr>
          <p:spPr bwMode="auto">
            <a:xfrm>
              <a:off x="844" y="659"/>
              <a:ext cx="1" cy="44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1" name="Rectangle 29"/>
            <p:cNvSpPr>
              <a:spLocks noChangeArrowheads="1"/>
            </p:cNvSpPr>
            <p:nvPr/>
          </p:nvSpPr>
          <p:spPr bwMode="auto">
            <a:xfrm>
              <a:off x="1536" y="659"/>
              <a:ext cx="24" cy="4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0992" name="Line 30"/>
            <p:cNvSpPr>
              <a:spLocks noChangeShapeType="1"/>
            </p:cNvSpPr>
            <p:nvPr/>
          </p:nvSpPr>
          <p:spPr bwMode="auto">
            <a:xfrm>
              <a:off x="1536" y="659"/>
              <a:ext cx="1" cy="44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3" name="Rectangle 31"/>
            <p:cNvSpPr>
              <a:spLocks noChangeArrowheads="1"/>
            </p:cNvSpPr>
            <p:nvPr/>
          </p:nvSpPr>
          <p:spPr bwMode="auto">
            <a:xfrm>
              <a:off x="868" y="1124"/>
              <a:ext cx="668"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0994" name="Rectangle 32"/>
            <p:cNvSpPr>
              <a:spLocks noChangeArrowheads="1"/>
            </p:cNvSpPr>
            <p:nvPr/>
          </p:nvSpPr>
          <p:spPr bwMode="auto">
            <a:xfrm>
              <a:off x="928" y="1126"/>
              <a:ext cx="54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Entity and Attribute</a:t>
              </a:r>
              <a:endParaRPr lang="en-US" altLang="en-US"/>
            </a:p>
          </p:txBody>
        </p:sp>
        <p:sp>
          <p:nvSpPr>
            <p:cNvPr id="40995" name="Rectangle 33"/>
            <p:cNvSpPr>
              <a:spLocks noChangeArrowheads="1"/>
            </p:cNvSpPr>
            <p:nvPr/>
          </p:nvSpPr>
          <p:spPr bwMode="auto">
            <a:xfrm>
              <a:off x="868" y="1198"/>
              <a:ext cx="668"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0996" name="Rectangle 34"/>
            <p:cNvSpPr>
              <a:spLocks noChangeArrowheads="1"/>
            </p:cNvSpPr>
            <p:nvPr/>
          </p:nvSpPr>
          <p:spPr bwMode="auto">
            <a:xfrm>
              <a:off x="927" y="1200"/>
              <a:ext cx="26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Overview</a:t>
              </a:r>
              <a:endParaRPr lang="en-US" altLang="en-US"/>
            </a:p>
          </p:txBody>
        </p:sp>
        <p:sp>
          <p:nvSpPr>
            <p:cNvPr id="40997" name="Rectangle 35"/>
            <p:cNvSpPr>
              <a:spLocks noChangeArrowheads="1"/>
            </p:cNvSpPr>
            <p:nvPr/>
          </p:nvSpPr>
          <p:spPr bwMode="auto">
            <a:xfrm>
              <a:off x="844" y="1100"/>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0998" name="Line 36"/>
            <p:cNvSpPr>
              <a:spLocks noChangeShapeType="1"/>
            </p:cNvSpPr>
            <p:nvPr/>
          </p:nvSpPr>
          <p:spPr bwMode="auto">
            <a:xfrm>
              <a:off x="844" y="1100"/>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9" name="Line 37"/>
            <p:cNvSpPr>
              <a:spLocks noChangeShapeType="1"/>
            </p:cNvSpPr>
            <p:nvPr/>
          </p:nvSpPr>
          <p:spPr bwMode="auto">
            <a:xfrm>
              <a:off x="844" y="1100"/>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0" name="Rectangle 38"/>
            <p:cNvSpPr>
              <a:spLocks noChangeArrowheads="1"/>
            </p:cNvSpPr>
            <p:nvPr/>
          </p:nvSpPr>
          <p:spPr bwMode="auto">
            <a:xfrm>
              <a:off x="868" y="1100"/>
              <a:ext cx="66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1001" name="Line 39"/>
            <p:cNvSpPr>
              <a:spLocks noChangeShapeType="1"/>
            </p:cNvSpPr>
            <p:nvPr/>
          </p:nvSpPr>
          <p:spPr bwMode="auto">
            <a:xfrm>
              <a:off x="868" y="1100"/>
              <a:ext cx="66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2" name="Rectangle 40"/>
            <p:cNvSpPr>
              <a:spLocks noChangeArrowheads="1"/>
            </p:cNvSpPr>
            <p:nvPr/>
          </p:nvSpPr>
          <p:spPr bwMode="auto">
            <a:xfrm>
              <a:off x="1536" y="1100"/>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1003" name="Line 41"/>
            <p:cNvSpPr>
              <a:spLocks noChangeShapeType="1"/>
            </p:cNvSpPr>
            <p:nvPr/>
          </p:nvSpPr>
          <p:spPr bwMode="auto">
            <a:xfrm>
              <a:off x="1536" y="1100"/>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4" name="Line 42"/>
            <p:cNvSpPr>
              <a:spLocks noChangeShapeType="1"/>
            </p:cNvSpPr>
            <p:nvPr/>
          </p:nvSpPr>
          <p:spPr bwMode="auto">
            <a:xfrm>
              <a:off x="1536" y="1100"/>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5" name="Rectangle 43"/>
            <p:cNvSpPr>
              <a:spLocks noChangeArrowheads="1"/>
            </p:cNvSpPr>
            <p:nvPr/>
          </p:nvSpPr>
          <p:spPr bwMode="auto">
            <a:xfrm>
              <a:off x="844" y="1124"/>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1006" name="Line 44"/>
            <p:cNvSpPr>
              <a:spLocks noChangeShapeType="1"/>
            </p:cNvSpPr>
            <p:nvPr/>
          </p:nvSpPr>
          <p:spPr bwMode="auto">
            <a:xfrm>
              <a:off x="844" y="1124"/>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7" name="Rectangle 45"/>
            <p:cNvSpPr>
              <a:spLocks noChangeArrowheads="1"/>
            </p:cNvSpPr>
            <p:nvPr/>
          </p:nvSpPr>
          <p:spPr bwMode="auto">
            <a:xfrm>
              <a:off x="1536" y="1124"/>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1008" name="Line 46"/>
            <p:cNvSpPr>
              <a:spLocks noChangeShapeType="1"/>
            </p:cNvSpPr>
            <p:nvPr/>
          </p:nvSpPr>
          <p:spPr bwMode="auto">
            <a:xfrm>
              <a:off x="1536" y="1124"/>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9" name="Rectangle 47"/>
            <p:cNvSpPr>
              <a:spLocks noChangeArrowheads="1"/>
            </p:cNvSpPr>
            <p:nvPr/>
          </p:nvSpPr>
          <p:spPr bwMode="auto">
            <a:xfrm>
              <a:off x="868" y="1278"/>
              <a:ext cx="668"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1010" name="Rectangle 48"/>
            <p:cNvSpPr>
              <a:spLocks noChangeArrowheads="1"/>
            </p:cNvSpPr>
            <p:nvPr/>
          </p:nvSpPr>
          <p:spPr bwMode="auto">
            <a:xfrm>
              <a:off x="928" y="1279"/>
              <a:ext cx="54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Entity and Attribute</a:t>
              </a:r>
              <a:endParaRPr lang="en-US" altLang="en-US"/>
            </a:p>
          </p:txBody>
        </p:sp>
        <p:sp>
          <p:nvSpPr>
            <p:cNvPr id="41011" name="Rectangle 49"/>
            <p:cNvSpPr>
              <a:spLocks noChangeArrowheads="1"/>
            </p:cNvSpPr>
            <p:nvPr/>
          </p:nvSpPr>
          <p:spPr bwMode="auto">
            <a:xfrm>
              <a:off x="868" y="1351"/>
              <a:ext cx="668"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1012" name="Rectangle 50"/>
            <p:cNvSpPr>
              <a:spLocks noChangeArrowheads="1"/>
            </p:cNvSpPr>
            <p:nvPr/>
          </p:nvSpPr>
          <p:spPr bwMode="auto">
            <a:xfrm>
              <a:off x="928" y="1353"/>
              <a:ext cx="47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Detailed Citation</a:t>
              </a:r>
              <a:endParaRPr lang="en-US" altLang="en-US"/>
            </a:p>
          </p:txBody>
        </p:sp>
        <p:sp>
          <p:nvSpPr>
            <p:cNvPr id="41013" name="Rectangle 51"/>
            <p:cNvSpPr>
              <a:spLocks noChangeArrowheads="1"/>
            </p:cNvSpPr>
            <p:nvPr/>
          </p:nvSpPr>
          <p:spPr bwMode="auto">
            <a:xfrm>
              <a:off x="844" y="1272"/>
              <a:ext cx="24"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1014" name="Line 52"/>
            <p:cNvSpPr>
              <a:spLocks noChangeShapeType="1"/>
            </p:cNvSpPr>
            <p:nvPr/>
          </p:nvSpPr>
          <p:spPr bwMode="auto">
            <a:xfrm>
              <a:off x="844" y="127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5" name="Rectangle 53"/>
            <p:cNvSpPr>
              <a:spLocks noChangeArrowheads="1"/>
            </p:cNvSpPr>
            <p:nvPr/>
          </p:nvSpPr>
          <p:spPr bwMode="auto">
            <a:xfrm>
              <a:off x="1536" y="1272"/>
              <a:ext cx="24"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1016" name="Line 54"/>
            <p:cNvSpPr>
              <a:spLocks noChangeShapeType="1"/>
            </p:cNvSpPr>
            <p:nvPr/>
          </p:nvSpPr>
          <p:spPr bwMode="auto">
            <a:xfrm>
              <a:off x="1536" y="1272"/>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7" name="Rectangle 55"/>
            <p:cNvSpPr>
              <a:spLocks noChangeArrowheads="1"/>
            </p:cNvSpPr>
            <p:nvPr/>
          </p:nvSpPr>
          <p:spPr bwMode="auto">
            <a:xfrm>
              <a:off x="844" y="1278"/>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1018" name="Line 56"/>
            <p:cNvSpPr>
              <a:spLocks noChangeShapeType="1"/>
            </p:cNvSpPr>
            <p:nvPr/>
          </p:nvSpPr>
          <p:spPr bwMode="auto">
            <a:xfrm>
              <a:off x="844" y="1278"/>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9" name="Rectangle 57"/>
            <p:cNvSpPr>
              <a:spLocks noChangeArrowheads="1"/>
            </p:cNvSpPr>
            <p:nvPr/>
          </p:nvSpPr>
          <p:spPr bwMode="auto">
            <a:xfrm>
              <a:off x="1536" y="1278"/>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1020" name="Line 58"/>
            <p:cNvSpPr>
              <a:spLocks noChangeShapeType="1"/>
            </p:cNvSpPr>
            <p:nvPr/>
          </p:nvSpPr>
          <p:spPr bwMode="auto">
            <a:xfrm>
              <a:off x="1536" y="1278"/>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1" name="Rectangle 59"/>
            <p:cNvSpPr>
              <a:spLocks noChangeArrowheads="1"/>
            </p:cNvSpPr>
            <p:nvPr/>
          </p:nvSpPr>
          <p:spPr bwMode="auto">
            <a:xfrm>
              <a:off x="844" y="1425"/>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1022" name="Line 60"/>
            <p:cNvSpPr>
              <a:spLocks noChangeShapeType="1"/>
            </p:cNvSpPr>
            <p:nvPr/>
          </p:nvSpPr>
          <p:spPr bwMode="auto">
            <a:xfrm>
              <a:off x="844" y="142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3" name="Line 61"/>
            <p:cNvSpPr>
              <a:spLocks noChangeShapeType="1"/>
            </p:cNvSpPr>
            <p:nvPr/>
          </p:nvSpPr>
          <p:spPr bwMode="auto">
            <a:xfrm>
              <a:off x="844" y="1425"/>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4" name="Rectangle 62"/>
            <p:cNvSpPr>
              <a:spLocks noChangeArrowheads="1"/>
            </p:cNvSpPr>
            <p:nvPr/>
          </p:nvSpPr>
          <p:spPr bwMode="auto">
            <a:xfrm>
              <a:off x="844" y="1425"/>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1025" name="Line 63"/>
            <p:cNvSpPr>
              <a:spLocks noChangeShapeType="1"/>
            </p:cNvSpPr>
            <p:nvPr/>
          </p:nvSpPr>
          <p:spPr bwMode="auto">
            <a:xfrm>
              <a:off x="844" y="142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6" name="Line 64"/>
            <p:cNvSpPr>
              <a:spLocks noChangeShapeType="1"/>
            </p:cNvSpPr>
            <p:nvPr/>
          </p:nvSpPr>
          <p:spPr bwMode="auto">
            <a:xfrm>
              <a:off x="844" y="1425"/>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7" name="Rectangle 65"/>
            <p:cNvSpPr>
              <a:spLocks noChangeArrowheads="1"/>
            </p:cNvSpPr>
            <p:nvPr/>
          </p:nvSpPr>
          <p:spPr bwMode="auto">
            <a:xfrm>
              <a:off x="868" y="1425"/>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1028" name="Line 66"/>
            <p:cNvSpPr>
              <a:spLocks noChangeShapeType="1"/>
            </p:cNvSpPr>
            <p:nvPr/>
          </p:nvSpPr>
          <p:spPr bwMode="auto">
            <a:xfrm>
              <a:off x="868" y="142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9" name="Line 67"/>
            <p:cNvSpPr>
              <a:spLocks noChangeShapeType="1"/>
            </p:cNvSpPr>
            <p:nvPr/>
          </p:nvSpPr>
          <p:spPr bwMode="auto">
            <a:xfrm>
              <a:off x="868" y="1425"/>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30" name="Rectangle 68"/>
            <p:cNvSpPr>
              <a:spLocks noChangeArrowheads="1"/>
            </p:cNvSpPr>
            <p:nvPr/>
          </p:nvSpPr>
          <p:spPr bwMode="auto">
            <a:xfrm>
              <a:off x="892" y="1425"/>
              <a:ext cx="64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1031" name="Line 69"/>
            <p:cNvSpPr>
              <a:spLocks noChangeShapeType="1"/>
            </p:cNvSpPr>
            <p:nvPr/>
          </p:nvSpPr>
          <p:spPr bwMode="auto">
            <a:xfrm>
              <a:off x="892" y="1425"/>
              <a:ext cx="64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32" name="Rectangle 70"/>
            <p:cNvSpPr>
              <a:spLocks noChangeArrowheads="1"/>
            </p:cNvSpPr>
            <p:nvPr/>
          </p:nvSpPr>
          <p:spPr bwMode="auto">
            <a:xfrm>
              <a:off x="1536" y="1425"/>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1033" name="Line 71"/>
            <p:cNvSpPr>
              <a:spLocks noChangeShapeType="1"/>
            </p:cNvSpPr>
            <p:nvPr/>
          </p:nvSpPr>
          <p:spPr bwMode="auto">
            <a:xfrm>
              <a:off x="1536" y="142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34" name="Line 72"/>
            <p:cNvSpPr>
              <a:spLocks noChangeShapeType="1"/>
            </p:cNvSpPr>
            <p:nvPr/>
          </p:nvSpPr>
          <p:spPr bwMode="auto">
            <a:xfrm>
              <a:off x="1536" y="1425"/>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35" name="Rectangle 73"/>
            <p:cNvSpPr>
              <a:spLocks noChangeArrowheads="1"/>
            </p:cNvSpPr>
            <p:nvPr/>
          </p:nvSpPr>
          <p:spPr bwMode="auto">
            <a:xfrm>
              <a:off x="1536" y="1425"/>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1036" name="Line 74"/>
            <p:cNvSpPr>
              <a:spLocks noChangeShapeType="1"/>
            </p:cNvSpPr>
            <p:nvPr/>
          </p:nvSpPr>
          <p:spPr bwMode="auto">
            <a:xfrm>
              <a:off x="1536" y="142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37" name="Line 75"/>
            <p:cNvSpPr>
              <a:spLocks noChangeShapeType="1"/>
            </p:cNvSpPr>
            <p:nvPr/>
          </p:nvSpPr>
          <p:spPr bwMode="auto">
            <a:xfrm>
              <a:off x="1536" y="1425"/>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0966" name="Text Box 77"/>
          <p:cNvSpPr txBox="1">
            <a:spLocks noChangeArrowheads="1"/>
          </p:cNvSpPr>
          <p:nvPr/>
        </p:nvSpPr>
        <p:spPr bwMode="auto">
          <a:xfrm>
            <a:off x="3124200" y="1746250"/>
            <a:ext cx="1184275" cy="2111375"/>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a:lnSpc>
                <a:spcPts val="3000"/>
              </a:lnSpc>
              <a:spcBef>
                <a:spcPts val="1800"/>
              </a:spcBef>
              <a:buClr>
                <a:schemeClr val="accent1"/>
              </a:buClr>
              <a:defRPr sz="2000" b="1">
                <a:solidFill>
                  <a:schemeClr val="tx1"/>
                </a:solidFill>
                <a:latin typeface="Arial" charset="0"/>
              </a:defRPr>
            </a:lvl1pPr>
            <a:lvl2pPr marL="114300" algn="l">
              <a:lnSpc>
                <a:spcPts val="2600"/>
              </a:lnSpc>
              <a:spcBef>
                <a:spcPts val="600"/>
              </a:spcBef>
              <a:buChar char="–"/>
              <a:defRPr sz="1600">
                <a:solidFill>
                  <a:schemeClr val="tx1"/>
                </a:solidFill>
                <a:latin typeface="Arial"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1" algn="ctr">
              <a:lnSpc>
                <a:spcPct val="100000"/>
              </a:lnSpc>
              <a:spcBef>
                <a:spcPct val="0"/>
              </a:spcBef>
              <a:buClrTx/>
              <a:buSzTx/>
              <a:buFontTx/>
              <a:buNone/>
            </a:pPr>
            <a:r>
              <a:rPr lang="en-US" altLang="en-US" sz="1800">
                <a:solidFill>
                  <a:schemeClr val="bg1"/>
                </a:solidFill>
              </a:rPr>
              <a:t>Useless:</a:t>
            </a:r>
          </a:p>
          <a:p>
            <a:pPr lvl="1" algn="ctr">
              <a:lnSpc>
                <a:spcPct val="100000"/>
              </a:lnSpc>
              <a:spcBef>
                <a:spcPct val="0"/>
              </a:spcBef>
              <a:buClrTx/>
              <a:buSzTx/>
              <a:buFontTx/>
              <a:buNone/>
            </a:pPr>
            <a:endParaRPr lang="en-US" altLang="en-US" sz="2400">
              <a:solidFill>
                <a:schemeClr val="bg1"/>
              </a:solidFill>
            </a:endParaRPr>
          </a:p>
          <a:p>
            <a:pPr lvl="1" algn="ctr">
              <a:lnSpc>
                <a:spcPct val="100000"/>
              </a:lnSpc>
              <a:spcBef>
                <a:spcPct val="0"/>
              </a:spcBef>
              <a:buClrTx/>
              <a:buSzTx/>
              <a:buFontTx/>
              <a:buNone/>
            </a:pPr>
            <a:r>
              <a:rPr lang="en-US" altLang="en-US" sz="2400" b="1">
                <a:solidFill>
                  <a:schemeClr val="bg1"/>
                </a:solidFill>
              </a:rPr>
              <a:t>21</a:t>
            </a:r>
          </a:p>
          <a:p>
            <a:pPr lvl="1" algn="ctr">
              <a:lnSpc>
                <a:spcPct val="100000"/>
              </a:lnSpc>
              <a:spcBef>
                <a:spcPct val="0"/>
              </a:spcBef>
              <a:buClrTx/>
              <a:buSzTx/>
              <a:buFontTx/>
              <a:buNone/>
            </a:pPr>
            <a:r>
              <a:rPr lang="en-US" altLang="en-US" sz="2400" b="1">
                <a:solidFill>
                  <a:schemeClr val="bg1"/>
                </a:solidFill>
              </a:rPr>
              <a:t>22</a:t>
            </a:r>
          </a:p>
          <a:p>
            <a:pPr lvl="1" algn="ctr">
              <a:lnSpc>
                <a:spcPct val="100000"/>
              </a:lnSpc>
              <a:spcBef>
                <a:spcPct val="0"/>
              </a:spcBef>
              <a:buClrTx/>
              <a:buSzTx/>
              <a:buFontTx/>
              <a:buNone/>
            </a:pPr>
            <a:r>
              <a:rPr lang="en-US" altLang="en-US" sz="2400" b="1">
                <a:solidFill>
                  <a:schemeClr val="bg1"/>
                </a:solidFill>
              </a:rPr>
              <a:t>23</a:t>
            </a:r>
          </a:p>
          <a:p>
            <a:pPr algn="ctr">
              <a:lnSpc>
                <a:spcPct val="100000"/>
              </a:lnSpc>
              <a:spcBef>
                <a:spcPct val="50000"/>
              </a:spcBef>
              <a:buClr>
                <a:srgbClr val="990000"/>
              </a:buClr>
            </a:pPr>
            <a:endParaRPr lang="en-US" altLang="en-US" sz="1200" b="0"/>
          </a:p>
        </p:txBody>
      </p:sp>
      <p:sp>
        <p:nvSpPr>
          <p:cNvPr id="424014" name="Text Box 78"/>
          <p:cNvSpPr txBox="1">
            <a:spLocks noChangeArrowheads="1"/>
          </p:cNvSpPr>
          <p:nvPr/>
        </p:nvSpPr>
        <p:spPr bwMode="auto">
          <a:xfrm>
            <a:off x="3359150" y="3857625"/>
            <a:ext cx="5238750" cy="24669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marL="342900" indent="-342900" algn="l">
              <a:lnSpc>
                <a:spcPts val="3000"/>
              </a:lnSpc>
              <a:spcBef>
                <a:spcPts val="1800"/>
              </a:spcBef>
              <a:buClr>
                <a:schemeClr val="accent1"/>
              </a:buClr>
              <a:defRPr sz="2000" b="1">
                <a:solidFill>
                  <a:schemeClr val="tx1"/>
                </a:solidFill>
                <a:latin typeface="Arial" charset="0"/>
              </a:defRPr>
            </a:lvl1pPr>
            <a:lvl2pPr marL="114300" algn="l">
              <a:lnSpc>
                <a:spcPts val="2600"/>
              </a:lnSpc>
              <a:spcBef>
                <a:spcPts val="600"/>
              </a:spcBef>
              <a:buChar char="–"/>
              <a:defRPr sz="1600">
                <a:solidFill>
                  <a:schemeClr val="tx1"/>
                </a:solidFill>
                <a:latin typeface="Arial"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1">
              <a:lnSpc>
                <a:spcPct val="100000"/>
              </a:lnSpc>
              <a:spcBef>
                <a:spcPct val="0"/>
              </a:spcBef>
              <a:buClrTx/>
              <a:buSzTx/>
              <a:buFontTx/>
              <a:buNone/>
            </a:pPr>
            <a:r>
              <a:rPr lang="en-US" altLang="en-US" sz="1800">
                <a:solidFill>
                  <a:schemeClr val="bg1"/>
                </a:solidFill>
              </a:rPr>
              <a:t>Slightly Better:</a:t>
            </a:r>
          </a:p>
          <a:p>
            <a:pPr lvl="1">
              <a:lnSpc>
                <a:spcPct val="100000"/>
              </a:lnSpc>
              <a:spcBef>
                <a:spcPct val="0"/>
              </a:spcBef>
              <a:buClrTx/>
              <a:buSzTx/>
              <a:buFontTx/>
              <a:buNone/>
            </a:pPr>
            <a:endParaRPr lang="en-US" altLang="en-US" sz="1800">
              <a:solidFill>
                <a:schemeClr val="bg1"/>
              </a:solidFill>
            </a:endParaRPr>
          </a:p>
          <a:p>
            <a:pPr lvl="1">
              <a:lnSpc>
                <a:spcPct val="100000"/>
              </a:lnSpc>
              <a:spcBef>
                <a:spcPct val="0"/>
              </a:spcBef>
              <a:buClrTx/>
              <a:buSzTx/>
              <a:buFontTx/>
              <a:buNone/>
            </a:pPr>
            <a:r>
              <a:rPr lang="en-US" altLang="en-US" sz="2400" b="1">
                <a:solidFill>
                  <a:schemeClr val="bg1"/>
                </a:solidFill>
              </a:rPr>
              <a:t>AGRICULTURAL LAND</a:t>
            </a:r>
          </a:p>
          <a:p>
            <a:pPr lvl="1">
              <a:lnSpc>
                <a:spcPct val="100000"/>
              </a:lnSpc>
              <a:spcBef>
                <a:spcPct val="0"/>
              </a:spcBef>
              <a:buClrTx/>
              <a:buSzTx/>
              <a:buFontTx/>
              <a:buNone/>
            </a:pPr>
            <a:endParaRPr lang="en-US" altLang="en-US" sz="2400" b="1">
              <a:solidFill>
                <a:schemeClr val="bg1"/>
              </a:solidFill>
            </a:endParaRPr>
          </a:p>
          <a:p>
            <a:pPr lvl="1">
              <a:lnSpc>
                <a:spcPct val="100000"/>
              </a:lnSpc>
              <a:spcBef>
                <a:spcPct val="0"/>
              </a:spcBef>
              <a:buClrTx/>
              <a:buSzTx/>
              <a:buFontTx/>
              <a:buNone/>
            </a:pPr>
            <a:r>
              <a:rPr lang="en-US" altLang="en-US" sz="2400" b="1">
                <a:solidFill>
                  <a:schemeClr val="bg1"/>
                </a:solidFill>
              </a:rPr>
              <a:t>21 - Cultivated Land </a:t>
            </a:r>
          </a:p>
          <a:p>
            <a:pPr lvl="1">
              <a:lnSpc>
                <a:spcPct val="100000"/>
              </a:lnSpc>
              <a:spcBef>
                <a:spcPct val="0"/>
              </a:spcBef>
              <a:buClrTx/>
              <a:buSzTx/>
              <a:buFontTx/>
              <a:buNone/>
            </a:pPr>
            <a:r>
              <a:rPr lang="en-US" altLang="en-US" sz="2400" b="1">
                <a:solidFill>
                  <a:schemeClr val="bg1"/>
                </a:solidFill>
              </a:rPr>
              <a:t>22 - Pasture Land</a:t>
            </a:r>
          </a:p>
          <a:p>
            <a:pPr lvl="1">
              <a:lnSpc>
                <a:spcPct val="100000"/>
              </a:lnSpc>
              <a:spcBef>
                <a:spcPct val="0"/>
              </a:spcBef>
              <a:buClrTx/>
              <a:buSzTx/>
              <a:buFontTx/>
              <a:buNone/>
            </a:pPr>
            <a:r>
              <a:rPr lang="en-US" altLang="en-US" sz="2400" b="1">
                <a:solidFill>
                  <a:schemeClr val="bg1"/>
                </a:solidFill>
              </a:rPr>
              <a:t>23 - Transitional Agricultural Land</a:t>
            </a:r>
            <a:endParaRPr lang="en-US" altLang="en-US" sz="24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4014"/>
                                        </p:tgtEl>
                                        <p:attrNameLst>
                                          <p:attrName>style.visibility</p:attrName>
                                        </p:attrNameLst>
                                      </p:cBhvr>
                                      <p:to>
                                        <p:strVal val="visible"/>
                                      </p:to>
                                    </p:set>
                                    <p:animEffect transition="in" filter="dissolve">
                                      <p:cBhvr>
                                        <p:cTn id="7" dur="500"/>
                                        <p:tgtEl>
                                          <p:spTgt spid="424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014"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smtClean="0"/>
              <a:t>A Walk Through the Guidelines</a:t>
            </a:r>
          </a:p>
        </p:txBody>
      </p:sp>
      <p:sp>
        <p:nvSpPr>
          <p:cNvPr id="41987" name="Rectangle 4"/>
          <p:cNvSpPr>
            <a:spLocks noChangeArrowheads="1"/>
          </p:cNvSpPr>
          <p:nvPr/>
        </p:nvSpPr>
        <p:spPr bwMode="auto">
          <a:xfrm>
            <a:off x="1379538" y="4379913"/>
            <a:ext cx="1058862" cy="1587"/>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1988" name="Text Box 78"/>
          <p:cNvSpPr txBox="1">
            <a:spLocks noChangeArrowheads="1"/>
          </p:cNvSpPr>
          <p:nvPr/>
        </p:nvSpPr>
        <p:spPr bwMode="auto">
          <a:xfrm>
            <a:off x="1371600" y="995363"/>
            <a:ext cx="7535863" cy="5461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l">
              <a:spcBef>
                <a:spcPct val="0"/>
              </a:spcBef>
              <a:buClrTx/>
              <a:buSzTx/>
              <a:buFontTx/>
              <a:buNone/>
            </a:pPr>
            <a:r>
              <a:rPr lang="en-US" altLang="en-US" sz="1800" i="1">
                <a:solidFill>
                  <a:schemeClr val="bg1"/>
                </a:solidFill>
                <a:latin typeface="Arial" charset="0"/>
              </a:rPr>
              <a:t>Much Better:</a:t>
            </a:r>
          </a:p>
          <a:p>
            <a:pPr algn="l">
              <a:spcBef>
                <a:spcPct val="0"/>
              </a:spcBef>
              <a:buClrTx/>
              <a:buSzTx/>
              <a:buFontTx/>
              <a:buNone/>
            </a:pPr>
            <a:endParaRPr lang="en-US" altLang="en-US" sz="1800" b="1" i="1">
              <a:solidFill>
                <a:schemeClr val="bg1"/>
              </a:solidFill>
              <a:latin typeface="Arial" charset="0"/>
            </a:endParaRPr>
          </a:p>
          <a:p>
            <a:pPr algn="l">
              <a:spcBef>
                <a:spcPct val="0"/>
              </a:spcBef>
              <a:buClrTx/>
              <a:buSzTx/>
              <a:buFontTx/>
              <a:buNone/>
            </a:pPr>
            <a:r>
              <a:rPr lang="en-US" altLang="en-US" sz="2400" b="1">
                <a:solidFill>
                  <a:schemeClr val="bg1"/>
                </a:solidFill>
                <a:latin typeface="Arial" charset="0"/>
              </a:rPr>
              <a:t>AGRICULTURAL LAND</a:t>
            </a:r>
            <a:endParaRPr lang="en-US" altLang="en-US" sz="2400" b="1" i="1">
              <a:solidFill>
                <a:schemeClr val="bg1"/>
              </a:solidFill>
              <a:latin typeface="Arial" charset="0"/>
            </a:endParaRPr>
          </a:p>
          <a:p>
            <a:pPr algn="l">
              <a:spcBef>
                <a:spcPct val="0"/>
              </a:spcBef>
              <a:buClrTx/>
              <a:buSzTx/>
              <a:buFontTx/>
              <a:buNone/>
            </a:pPr>
            <a:endParaRPr lang="en-US" altLang="en-US" sz="2400" b="1" i="1">
              <a:solidFill>
                <a:schemeClr val="bg1"/>
              </a:solidFill>
              <a:latin typeface="Arial" charset="0"/>
            </a:endParaRPr>
          </a:p>
          <a:p>
            <a:pPr algn="l">
              <a:spcBef>
                <a:spcPct val="0"/>
              </a:spcBef>
              <a:buClrTx/>
              <a:buSzTx/>
              <a:buFontTx/>
              <a:buNone/>
            </a:pPr>
            <a:r>
              <a:rPr lang="en-US" altLang="en-US" sz="2400" b="1">
                <a:solidFill>
                  <a:schemeClr val="bg1"/>
                </a:solidFill>
                <a:latin typeface="Arial" charset="0"/>
              </a:rPr>
              <a:t>21 - Cultivated Land</a:t>
            </a:r>
            <a:r>
              <a:rPr lang="en-US" altLang="en-US" sz="2400" b="1" i="1">
                <a:solidFill>
                  <a:schemeClr val="bg1"/>
                </a:solidFill>
                <a:latin typeface="Arial" charset="0"/>
              </a:rPr>
              <a:t> </a:t>
            </a:r>
          </a:p>
          <a:p>
            <a:pPr algn="l">
              <a:spcBef>
                <a:spcPct val="0"/>
              </a:spcBef>
              <a:buClrTx/>
              <a:buSzTx/>
              <a:buFontTx/>
              <a:buNone/>
            </a:pPr>
            <a:r>
              <a:rPr lang="en-US" altLang="en-US" sz="1600" i="1">
                <a:solidFill>
                  <a:schemeClr val="bg1"/>
                </a:solidFill>
                <a:latin typeface="Arial" charset="0"/>
              </a:rPr>
              <a:t>Cultivated land includes those areas under intensive cropping or rotation, including periods when a parcel may be fallow. It represents land planted to forage or cover crop. The units exhibit linear or other patterns associated with current or relatively recent tillage.</a:t>
            </a:r>
          </a:p>
          <a:p>
            <a:pPr algn="l">
              <a:spcBef>
                <a:spcPct val="0"/>
              </a:spcBef>
              <a:buClrTx/>
              <a:buSzTx/>
              <a:buFontTx/>
              <a:buNone/>
            </a:pPr>
            <a:endParaRPr lang="en-US" altLang="en-US" sz="1800" b="1" i="1">
              <a:solidFill>
                <a:schemeClr val="bg1"/>
              </a:solidFill>
              <a:latin typeface="Arial" charset="0"/>
            </a:endParaRPr>
          </a:p>
          <a:p>
            <a:pPr algn="l">
              <a:spcBef>
                <a:spcPct val="0"/>
              </a:spcBef>
              <a:buClrTx/>
              <a:buSzTx/>
              <a:buFontTx/>
              <a:buNone/>
            </a:pPr>
            <a:r>
              <a:rPr lang="en-US" altLang="en-US" sz="2400" b="1">
                <a:solidFill>
                  <a:schemeClr val="bg1"/>
                </a:solidFill>
                <a:latin typeface="Arial" charset="0"/>
              </a:rPr>
              <a:t>22 - Pasture Land</a:t>
            </a:r>
            <a:endParaRPr lang="en-US" altLang="en-US" sz="2400" b="1" i="1">
              <a:solidFill>
                <a:schemeClr val="bg1"/>
              </a:solidFill>
              <a:latin typeface="Arial" charset="0"/>
            </a:endParaRPr>
          </a:p>
          <a:p>
            <a:pPr algn="l">
              <a:spcBef>
                <a:spcPct val="0"/>
              </a:spcBef>
              <a:buClrTx/>
              <a:buSzTx/>
              <a:buFontTx/>
              <a:buNone/>
            </a:pPr>
            <a:r>
              <a:rPr lang="en-US" altLang="en-US" sz="1600" i="1">
                <a:solidFill>
                  <a:schemeClr val="bg1"/>
                </a:solidFill>
                <a:latin typeface="Arial" charset="0"/>
              </a:rPr>
              <a:t>Land in active pasture use. This class was discontinued and combined into 23.</a:t>
            </a:r>
          </a:p>
          <a:p>
            <a:pPr algn="l">
              <a:spcBef>
                <a:spcPct val="0"/>
              </a:spcBef>
              <a:buClrTx/>
              <a:buSzTx/>
              <a:buFontTx/>
              <a:buNone/>
            </a:pPr>
            <a:endParaRPr lang="en-US" altLang="en-US" sz="1800" b="1" i="1">
              <a:solidFill>
                <a:schemeClr val="bg1"/>
              </a:solidFill>
              <a:latin typeface="Arial" charset="0"/>
            </a:endParaRPr>
          </a:p>
          <a:p>
            <a:pPr algn="l">
              <a:spcBef>
                <a:spcPct val="0"/>
              </a:spcBef>
              <a:buClrTx/>
              <a:buSzTx/>
              <a:buFontTx/>
              <a:buNone/>
            </a:pPr>
            <a:r>
              <a:rPr lang="en-US" altLang="en-US" sz="2400" b="1">
                <a:solidFill>
                  <a:schemeClr val="bg1"/>
                </a:solidFill>
                <a:latin typeface="Arial" charset="0"/>
              </a:rPr>
              <a:t>23 - Transitional Agricultural Land</a:t>
            </a:r>
            <a:endParaRPr lang="en-US" altLang="en-US" sz="2400" b="1" i="1">
              <a:solidFill>
                <a:schemeClr val="bg1"/>
              </a:solidFill>
              <a:latin typeface="Arial" charset="0"/>
            </a:endParaRPr>
          </a:p>
          <a:p>
            <a:pPr algn="l">
              <a:spcBef>
                <a:spcPct val="0"/>
              </a:spcBef>
              <a:buClrTx/>
              <a:buSzTx/>
              <a:buFontTx/>
              <a:buNone/>
            </a:pPr>
            <a:r>
              <a:rPr lang="en-US" altLang="en-US" sz="1600" i="1">
                <a:solidFill>
                  <a:schemeClr val="bg1"/>
                </a:solidFill>
                <a:latin typeface="Arial" charset="0"/>
              </a:rPr>
              <a:t>This category includes areas that show evidence of past tillage but do not now appear to be continuously cropped or in a crop rotation. Parcels in this unit include fields that are idle or abandoned and may or may not have been planted to a cover crop. In addition to displaying some evidence of past tillage, they usually are relatively uniform in vegetation.</a:t>
            </a:r>
            <a:endParaRPr lang="en-US" altLang="en-US" sz="1800" i="1">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6099" name="Object 3"/>
          <p:cNvGraphicFramePr>
            <a:graphicFrameLocks noChangeAspect="1"/>
          </p:cNvGraphicFramePr>
          <p:nvPr/>
        </p:nvGraphicFramePr>
        <p:xfrm>
          <a:off x="2209800" y="533400"/>
          <a:ext cx="6115050" cy="8915400"/>
        </p:xfrm>
        <a:graphic>
          <a:graphicData uri="http://schemas.openxmlformats.org/presentationml/2006/ole">
            <mc:AlternateContent xmlns:mc="http://schemas.openxmlformats.org/markup-compatibility/2006">
              <mc:Choice xmlns:v="urn:schemas-microsoft-com:vml" Requires="v">
                <p:oleObj spid="_x0000_s6148" name="Document" r:id="rId3" imgW="4489102" imgH="6542919" progId="Word.Document.8">
                  <p:embed/>
                </p:oleObj>
              </mc:Choice>
              <mc:Fallback>
                <p:oleObj name="Document" r:id="rId3" imgW="4489102" imgH="6542919"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533400"/>
                        <a:ext cx="6115050" cy="891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147" name="Picture 4" descr="Dave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8263" y="123825"/>
            <a:ext cx="2776537"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6099"/>
                                        </p:tgtEl>
                                        <p:attrNameLst>
                                          <p:attrName>style.visibility</p:attrName>
                                        </p:attrNameLst>
                                      </p:cBhvr>
                                      <p:to>
                                        <p:strVal val="visible"/>
                                      </p:to>
                                    </p:set>
                                    <p:animEffect transition="in" filter="fade">
                                      <p:cBhvr>
                                        <p:cTn id="7" dur="500"/>
                                        <p:tgtEl>
                                          <p:spTgt spid="5160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500"/>
                                        <p:tgtEl>
                                          <p:spTgt spid="516099"/>
                                        </p:tgtEl>
                                      </p:cBhvr>
                                    </p:animEffect>
                                    <p:set>
                                      <p:cBhvr>
                                        <p:cTn id="12" dur="1" fill="hold">
                                          <p:stCondLst>
                                            <p:cond delay="499"/>
                                          </p:stCondLst>
                                        </p:cTn>
                                        <p:tgtEl>
                                          <p:spTgt spid="5160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smtClean="0"/>
              <a:t>A Walk Through the Guidelines</a:t>
            </a:r>
          </a:p>
        </p:txBody>
      </p:sp>
      <p:sp>
        <p:nvSpPr>
          <p:cNvPr id="618499" name="Rectangle 3"/>
          <p:cNvSpPr>
            <a:spLocks noGrp="1" noChangeArrowheads="1"/>
          </p:cNvSpPr>
          <p:nvPr>
            <p:ph type="body" idx="1"/>
          </p:nvPr>
        </p:nvSpPr>
        <p:spPr>
          <a:xfrm>
            <a:off x="3124200" y="1044575"/>
            <a:ext cx="5791200" cy="5280025"/>
          </a:xfrm>
        </p:spPr>
        <p:txBody>
          <a:bodyPr/>
          <a:lstStyle/>
          <a:p>
            <a:r>
              <a:rPr lang="en-US" altLang="en-US" sz="2400" smtClean="0"/>
              <a:t>Publisher: </a:t>
            </a:r>
            <a:r>
              <a:rPr lang="en-US" altLang="en-US" sz="2400" b="0" smtClean="0">
                <a:solidFill>
                  <a:schemeClr val="accent1"/>
                </a:solidFill>
              </a:rPr>
              <a:t>organization or individual that distributes the data set</a:t>
            </a:r>
            <a:endParaRPr lang="en-US" altLang="en-US" sz="2400" b="0" smtClean="0"/>
          </a:p>
          <a:p>
            <a:r>
              <a:rPr lang="en-US" altLang="en-US" sz="2400" smtClean="0"/>
              <a:t>Distributor Information:</a:t>
            </a:r>
            <a:r>
              <a:rPr lang="en-US" altLang="en-US" sz="2400" b="0" smtClean="0"/>
              <a:t> </a:t>
            </a:r>
            <a:r>
              <a:rPr lang="en-US" altLang="en-US" sz="2400" b="0" smtClean="0">
                <a:solidFill>
                  <a:schemeClr val="accent1"/>
                </a:solidFill>
              </a:rPr>
              <a:t>person who can answer questions about the distribution of the data set</a:t>
            </a:r>
            <a:r>
              <a:rPr lang="en-US" altLang="en-US" sz="2400" smtClean="0"/>
              <a:t> </a:t>
            </a:r>
          </a:p>
          <a:p>
            <a:r>
              <a:rPr lang="en-US" altLang="en-US" sz="2400" smtClean="0"/>
              <a:t>Distribution Liability:</a:t>
            </a:r>
            <a:r>
              <a:rPr lang="en-US" altLang="en-US" sz="2400" b="0" smtClean="0"/>
              <a:t> </a:t>
            </a:r>
            <a:r>
              <a:rPr lang="en-US" altLang="en-US" sz="2400" b="0" smtClean="0">
                <a:solidFill>
                  <a:schemeClr val="accent1"/>
                </a:solidFill>
              </a:rPr>
              <a:t>statement of any liability assumed by the distributor</a:t>
            </a:r>
          </a:p>
          <a:p>
            <a:pPr>
              <a:lnSpc>
                <a:spcPct val="50000"/>
              </a:lnSpc>
              <a:buFont typeface="Wingdings" pitchFamily="2" charset="2"/>
              <a:buNone/>
            </a:pPr>
            <a:r>
              <a:rPr lang="en-US" altLang="en-US" sz="2400" b="0" smtClean="0"/>
              <a:t>		</a:t>
            </a:r>
            <a:r>
              <a:rPr lang="en-US" altLang="en-US" smtClean="0"/>
              <a:t>Limitations</a:t>
            </a:r>
          </a:p>
          <a:p>
            <a:pPr>
              <a:lnSpc>
                <a:spcPct val="50000"/>
              </a:lnSpc>
              <a:buFont typeface="Wingdings" pitchFamily="2" charset="2"/>
              <a:buNone/>
            </a:pPr>
            <a:r>
              <a:rPr lang="en-US" altLang="en-US" smtClean="0"/>
              <a:t>		Warranty</a:t>
            </a:r>
          </a:p>
          <a:p>
            <a:pPr>
              <a:lnSpc>
                <a:spcPct val="50000"/>
              </a:lnSpc>
              <a:buFont typeface="Wingdings" pitchFamily="2" charset="2"/>
              <a:buNone/>
            </a:pPr>
            <a:r>
              <a:rPr lang="en-US" altLang="en-US" smtClean="0"/>
              <a:t>		Liability</a:t>
            </a:r>
          </a:p>
          <a:p>
            <a:pPr>
              <a:lnSpc>
                <a:spcPct val="50000"/>
              </a:lnSpc>
              <a:buFont typeface="Wingdings" pitchFamily="2" charset="2"/>
              <a:buNone/>
            </a:pPr>
            <a:r>
              <a:rPr lang="en-US" altLang="en-US" smtClean="0"/>
              <a:t>		Redistribution Conditions</a:t>
            </a:r>
          </a:p>
          <a:p>
            <a:pPr>
              <a:lnSpc>
                <a:spcPct val="50000"/>
              </a:lnSpc>
              <a:buFont typeface="Wingdings" pitchFamily="2" charset="2"/>
              <a:buNone/>
            </a:pPr>
            <a:r>
              <a:rPr lang="en-US" altLang="en-US" smtClean="0"/>
              <a:t>		Data Delivery Terms</a:t>
            </a:r>
          </a:p>
        </p:txBody>
      </p:sp>
      <p:grpSp>
        <p:nvGrpSpPr>
          <p:cNvPr id="43012" name="Group 4"/>
          <p:cNvGrpSpPr>
            <a:grpSpLocks/>
          </p:cNvGrpSpPr>
          <p:nvPr/>
        </p:nvGrpSpPr>
        <p:grpSpPr bwMode="auto">
          <a:xfrm>
            <a:off x="1335088" y="1004888"/>
            <a:ext cx="1135062" cy="2867025"/>
            <a:chOff x="841" y="633"/>
            <a:chExt cx="715" cy="1806"/>
          </a:xfrm>
        </p:grpSpPr>
        <p:sp>
          <p:nvSpPr>
            <p:cNvPr id="43013" name="Rectangle 5"/>
            <p:cNvSpPr>
              <a:spLocks noChangeArrowheads="1"/>
            </p:cNvSpPr>
            <p:nvPr/>
          </p:nvSpPr>
          <p:spPr bwMode="auto">
            <a:xfrm>
              <a:off x="865" y="657"/>
              <a:ext cx="667" cy="1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014" name="Rectangle 6"/>
            <p:cNvSpPr>
              <a:spLocks noChangeArrowheads="1"/>
            </p:cNvSpPr>
            <p:nvPr/>
          </p:nvSpPr>
          <p:spPr bwMode="auto">
            <a:xfrm>
              <a:off x="1166" y="657"/>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b="1">
                  <a:solidFill>
                    <a:srgbClr val="FFFFFF"/>
                  </a:solidFill>
                  <a:latin typeface="Arial" charset="0"/>
                </a:rPr>
                <a:t>6</a:t>
              </a:r>
              <a:endParaRPr lang="en-US" altLang="en-US"/>
            </a:p>
          </p:txBody>
        </p:sp>
        <p:sp>
          <p:nvSpPr>
            <p:cNvPr id="43015" name="Rectangle 7"/>
            <p:cNvSpPr>
              <a:spLocks noChangeArrowheads="1"/>
            </p:cNvSpPr>
            <p:nvPr/>
          </p:nvSpPr>
          <p:spPr bwMode="auto">
            <a:xfrm>
              <a:off x="865" y="767"/>
              <a:ext cx="667" cy="1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016" name="Rectangle 8"/>
            <p:cNvSpPr>
              <a:spLocks noChangeArrowheads="1"/>
            </p:cNvSpPr>
            <p:nvPr/>
          </p:nvSpPr>
          <p:spPr bwMode="auto">
            <a:xfrm>
              <a:off x="924" y="772"/>
              <a:ext cx="54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b="1">
                  <a:solidFill>
                    <a:srgbClr val="FFFFFF"/>
                  </a:solidFill>
                  <a:latin typeface="Arial" charset="0"/>
                </a:rPr>
                <a:t>Distribution</a:t>
              </a:r>
              <a:endParaRPr lang="en-US" altLang="en-US"/>
            </a:p>
          </p:txBody>
        </p:sp>
        <p:sp>
          <p:nvSpPr>
            <p:cNvPr id="43017" name="Rectangle 9"/>
            <p:cNvSpPr>
              <a:spLocks noChangeArrowheads="1"/>
            </p:cNvSpPr>
            <p:nvPr/>
          </p:nvSpPr>
          <p:spPr bwMode="auto">
            <a:xfrm>
              <a:off x="865" y="877"/>
              <a:ext cx="667" cy="2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018" name="Rectangle 10"/>
            <p:cNvSpPr>
              <a:spLocks noChangeArrowheads="1"/>
            </p:cNvSpPr>
            <p:nvPr/>
          </p:nvSpPr>
          <p:spPr bwMode="auto">
            <a:xfrm>
              <a:off x="841" y="633"/>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019" name="Line 11"/>
            <p:cNvSpPr>
              <a:spLocks noChangeShapeType="1"/>
            </p:cNvSpPr>
            <p:nvPr/>
          </p:nvSpPr>
          <p:spPr bwMode="auto">
            <a:xfrm>
              <a:off x="841" y="633"/>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0" name="Line 12"/>
            <p:cNvSpPr>
              <a:spLocks noChangeShapeType="1"/>
            </p:cNvSpPr>
            <p:nvPr/>
          </p:nvSpPr>
          <p:spPr bwMode="auto">
            <a:xfrm>
              <a:off x="841" y="633"/>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1" name="Rectangle 13"/>
            <p:cNvSpPr>
              <a:spLocks noChangeArrowheads="1"/>
            </p:cNvSpPr>
            <p:nvPr/>
          </p:nvSpPr>
          <p:spPr bwMode="auto">
            <a:xfrm>
              <a:off x="841" y="633"/>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022" name="Line 14"/>
            <p:cNvSpPr>
              <a:spLocks noChangeShapeType="1"/>
            </p:cNvSpPr>
            <p:nvPr/>
          </p:nvSpPr>
          <p:spPr bwMode="auto">
            <a:xfrm>
              <a:off x="841" y="633"/>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3" name="Line 15"/>
            <p:cNvSpPr>
              <a:spLocks noChangeShapeType="1"/>
            </p:cNvSpPr>
            <p:nvPr/>
          </p:nvSpPr>
          <p:spPr bwMode="auto">
            <a:xfrm>
              <a:off x="841" y="633"/>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4" name="Rectangle 16"/>
            <p:cNvSpPr>
              <a:spLocks noChangeArrowheads="1"/>
            </p:cNvSpPr>
            <p:nvPr/>
          </p:nvSpPr>
          <p:spPr bwMode="auto">
            <a:xfrm>
              <a:off x="865" y="633"/>
              <a:ext cx="667"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025" name="Line 17"/>
            <p:cNvSpPr>
              <a:spLocks noChangeShapeType="1"/>
            </p:cNvSpPr>
            <p:nvPr/>
          </p:nvSpPr>
          <p:spPr bwMode="auto">
            <a:xfrm>
              <a:off x="865" y="633"/>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6" name="Rectangle 18"/>
            <p:cNvSpPr>
              <a:spLocks noChangeArrowheads="1"/>
            </p:cNvSpPr>
            <p:nvPr/>
          </p:nvSpPr>
          <p:spPr bwMode="auto">
            <a:xfrm>
              <a:off x="1532" y="633"/>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027" name="Line 19"/>
            <p:cNvSpPr>
              <a:spLocks noChangeShapeType="1"/>
            </p:cNvSpPr>
            <p:nvPr/>
          </p:nvSpPr>
          <p:spPr bwMode="auto">
            <a:xfrm>
              <a:off x="1532" y="633"/>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8" name="Line 20"/>
            <p:cNvSpPr>
              <a:spLocks noChangeShapeType="1"/>
            </p:cNvSpPr>
            <p:nvPr/>
          </p:nvSpPr>
          <p:spPr bwMode="auto">
            <a:xfrm>
              <a:off x="1532" y="633"/>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9" name="Rectangle 21"/>
            <p:cNvSpPr>
              <a:spLocks noChangeArrowheads="1"/>
            </p:cNvSpPr>
            <p:nvPr/>
          </p:nvSpPr>
          <p:spPr bwMode="auto">
            <a:xfrm>
              <a:off x="1532" y="633"/>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030" name="Line 22"/>
            <p:cNvSpPr>
              <a:spLocks noChangeShapeType="1"/>
            </p:cNvSpPr>
            <p:nvPr/>
          </p:nvSpPr>
          <p:spPr bwMode="auto">
            <a:xfrm>
              <a:off x="1532" y="633"/>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1" name="Line 23"/>
            <p:cNvSpPr>
              <a:spLocks noChangeShapeType="1"/>
            </p:cNvSpPr>
            <p:nvPr/>
          </p:nvSpPr>
          <p:spPr bwMode="auto">
            <a:xfrm>
              <a:off x="1532" y="633"/>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2" name="Rectangle 24"/>
            <p:cNvSpPr>
              <a:spLocks noChangeArrowheads="1"/>
            </p:cNvSpPr>
            <p:nvPr/>
          </p:nvSpPr>
          <p:spPr bwMode="auto">
            <a:xfrm>
              <a:off x="841" y="657"/>
              <a:ext cx="24" cy="4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033" name="Line 25"/>
            <p:cNvSpPr>
              <a:spLocks noChangeShapeType="1"/>
            </p:cNvSpPr>
            <p:nvPr/>
          </p:nvSpPr>
          <p:spPr bwMode="auto">
            <a:xfrm>
              <a:off x="841" y="657"/>
              <a:ext cx="1" cy="44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4" name="Rectangle 26"/>
            <p:cNvSpPr>
              <a:spLocks noChangeArrowheads="1"/>
            </p:cNvSpPr>
            <p:nvPr/>
          </p:nvSpPr>
          <p:spPr bwMode="auto">
            <a:xfrm>
              <a:off x="1532" y="657"/>
              <a:ext cx="24" cy="4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035" name="Line 27"/>
            <p:cNvSpPr>
              <a:spLocks noChangeShapeType="1"/>
            </p:cNvSpPr>
            <p:nvPr/>
          </p:nvSpPr>
          <p:spPr bwMode="auto">
            <a:xfrm>
              <a:off x="1532" y="657"/>
              <a:ext cx="1" cy="44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6" name="Rectangle 28"/>
            <p:cNvSpPr>
              <a:spLocks noChangeArrowheads="1"/>
            </p:cNvSpPr>
            <p:nvPr/>
          </p:nvSpPr>
          <p:spPr bwMode="auto">
            <a:xfrm>
              <a:off x="865" y="1122"/>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037" name="Rectangle 29"/>
            <p:cNvSpPr>
              <a:spLocks noChangeArrowheads="1"/>
            </p:cNvSpPr>
            <p:nvPr/>
          </p:nvSpPr>
          <p:spPr bwMode="auto">
            <a:xfrm>
              <a:off x="926" y="1124"/>
              <a:ext cx="2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Publisher</a:t>
              </a:r>
              <a:endParaRPr lang="en-US" altLang="en-US"/>
            </a:p>
          </p:txBody>
        </p:sp>
        <p:sp>
          <p:nvSpPr>
            <p:cNvPr id="43038" name="Rectangle 30"/>
            <p:cNvSpPr>
              <a:spLocks noChangeArrowheads="1"/>
            </p:cNvSpPr>
            <p:nvPr/>
          </p:nvSpPr>
          <p:spPr bwMode="auto">
            <a:xfrm>
              <a:off x="865" y="1196"/>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039" name="Rectangle 31"/>
            <p:cNvSpPr>
              <a:spLocks noChangeArrowheads="1"/>
            </p:cNvSpPr>
            <p:nvPr/>
          </p:nvSpPr>
          <p:spPr bwMode="auto">
            <a:xfrm>
              <a:off x="841" y="1098"/>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040" name="Line 32"/>
            <p:cNvSpPr>
              <a:spLocks noChangeShapeType="1"/>
            </p:cNvSpPr>
            <p:nvPr/>
          </p:nvSpPr>
          <p:spPr bwMode="auto">
            <a:xfrm>
              <a:off x="841" y="1098"/>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41" name="Line 33"/>
            <p:cNvSpPr>
              <a:spLocks noChangeShapeType="1"/>
            </p:cNvSpPr>
            <p:nvPr/>
          </p:nvSpPr>
          <p:spPr bwMode="auto">
            <a:xfrm>
              <a:off x="841" y="1098"/>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42" name="Rectangle 34"/>
            <p:cNvSpPr>
              <a:spLocks noChangeArrowheads="1"/>
            </p:cNvSpPr>
            <p:nvPr/>
          </p:nvSpPr>
          <p:spPr bwMode="auto">
            <a:xfrm>
              <a:off x="865" y="1098"/>
              <a:ext cx="667"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043" name="Line 35"/>
            <p:cNvSpPr>
              <a:spLocks noChangeShapeType="1"/>
            </p:cNvSpPr>
            <p:nvPr/>
          </p:nvSpPr>
          <p:spPr bwMode="auto">
            <a:xfrm>
              <a:off x="865" y="1098"/>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44" name="Rectangle 36"/>
            <p:cNvSpPr>
              <a:spLocks noChangeArrowheads="1"/>
            </p:cNvSpPr>
            <p:nvPr/>
          </p:nvSpPr>
          <p:spPr bwMode="auto">
            <a:xfrm>
              <a:off x="1532" y="1098"/>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045" name="Line 37"/>
            <p:cNvSpPr>
              <a:spLocks noChangeShapeType="1"/>
            </p:cNvSpPr>
            <p:nvPr/>
          </p:nvSpPr>
          <p:spPr bwMode="auto">
            <a:xfrm>
              <a:off x="1532" y="1098"/>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46" name="Line 38"/>
            <p:cNvSpPr>
              <a:spLocks noChangeShapeType="1"/>
            </p:cNvSpPr>
            <p:nvPr/>
          </p:nvSpPr>
          <p:spPr bwMode="auto">
            <a:xfrm>
              <a:off x="1532" y="1098"/>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47" name="Rectangle 39"/>
            <p:cNvSpPr>
              <a:spLocks noChangeArrowheads="1"/>
            </p:cNvSpPr>
            <p:nvPr/>
          </p:nvSpPr>
          <p:spPr bwMode="auto">
            <a:xfrm>
              <a:off x="841" y="1122"/>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048" name="Line 40"/>
            <p:cNvSpPr>
              <a:spLocks noChangeShapeType="1"/>
            </p:cNvSpPr>
            <p:nvPr/>
          </p:nvSpPr>
          <p:spPr bwMode="auto">
            <a:xfrm>
              <a:off x="841" y="1122"/>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49" name="Rectangle 41"/>
            <p:cNvSpPr>
              <a:spLocks noChangeArrowheads="1"/>
            </p:cNvSpPr>
            <p:nvPr/>
          </p:nvSpPr>
          <p:spPr bwMode="auto">
            <a:xfrm>
              <a:off x="1532" y="1122"/>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050" name="Line 42"/>
            <p:cNvSpPr>
              <a:spLocks noChangeShapeType="1"/>
            </p:cNvSpPr>
            <p:nvPr/>
          </p:nvSpPr>
          <p:spPr bwMode="auto">
            <a:xfrm>
              <a:off x="1532" y="1122"/>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51" name="Rectangle 43"/>
            <p:cNvSpPr>
              <a:spLocks noChangeArrowheads="1"/>
            </p:cNvSpPr>
            <p:nvPr/>
          </p:nvSpPr>
          <p:spPr bwMode="auto">
            <a:xfrm>
              <a:off x="865" y="1276"/>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052" name="Rectangle 44"/>
            <p:cNvSpPr>
              <a:spLocks noChangeArrowheads="1"/>
            </p:cNvSpPr>
            <p:nvPr/>
          </p:nvSpPr>
          <p:spPr bwMode="auto">
            <a:xfrm>
              <a:off x="925" y="1277"/>
              <a:ext cx="46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Publication Date</a:t>
              </a:r>
              <a:endParaRPr lang="en-US" altLang="en-US"/>
            </a:p>
          </p:txBody>
        </p:sp>
        <p:sp>
          <p:nvSpPr>
            <p:cNvPr id="43053" name="Rectangle 45"/>
            <p:cNvSpPr>
              <a:spLocks noChangeArrowheads="1"/>
            </p:cNvSpPr>
            <p:nvPr/>
          </p:nvSpPr>
          <p:spPr bwMode="auto">
            <a:xfrm>
              <a:off x="865" y="1349"/>
              <a:ext cx="667" cy="75"/>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054" name="Rectangle 46"/>
            <p:cNvSpPr>
              <a:spLocks noChangeArrowheads="1"/>
            </p:cNvSpPr>
            <p:nvPr/>
          </p:nvSpPr>
          <p:spPr bwMode="auto">
            <a:xfrm>
              <a:off x="841" y="1270"/>
              <a:ext cx="24"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055" name="Line 47"/>
            <p:cNvSpPr>
              <a:spLocks noChangeShapeType="1"/>
            </p:cNvSpPr>
            <p:nvPr/>
          </p:nvSpPr>
          <p:spPr bwMode="auto">
            <a:xfrm>
              <a:off x="841" y="1270"/>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56" name="Rectangle 48"/>
            <p:cNvSpPr>
              <a:spLocks noChangeArrowheads="1"/>
            </p:cNvSpPr>
            <p:nvPr/>
          </p:nvSpPr>
          <p:spPr bwMode="auto">
            <a:xfrm>
              <a:off x="1532" y="1270"/>
              <a:ext cx="24"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057" name="Line 49"/>
            <p:cNvSpPr>
              <a:spLocks noChangeShapeType="1"/>
            </p:cNvSpPr>
            <p:nvPr/>
          </p:nvSpPr>
          <p:spPr bwMode="auto">
            <a:xfrm>
              <a:off x="1532" y="1270"/>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58" name="Rectangle 50"/>
            <p:cNvSpPr>
              <a:spLocks noChangeArrowheads="1"/>
            </p:cNvSpPr>
            <p:nvPr/>
          </p:nvSpPr>
          <p:spPr bwMode="auto">
            <a:xfrm>
              <a:off x="841" y="1276"/>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059" name="Line 51"/>
            <p:cNvSpPr>
              <a:spLocks noChangeShapeType="1"/>
            </p:cNvSpPr>
            <p:nvPr/>
          </p:nvSpPr>
          <p:spPr bwMode="auto">
            <a:xfrm>
              <a:off x="841" y="1276"/>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60" name="Rectangle 52"/>
            <p:cNvSpPr>
              <a:spLocks noChangeArrowheads="1"/>
            </p:cNvSpPr>
            <p:nvPr/>
          </p:nvSpPr>
          <p:spPr bwMode="auto">
            <a:xfrm>
              <a:off x="1532" y="1276"/>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061" name="Line 53"/>
            <p:cNvSpPr>
              <a:spLocks noChangeShapeType="1"/>
            </p:cNvSpPr>
            <p:nvPr/>
          </p:nvSpPr>
          <p:spPr bwMode="auto">
            <a:xfrm>
              <a:off x="1532" y="1276"/>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62" name="Rectangle 54"/>
            <p:cNvSpPr>
              <a:spLocks noChangeArrowheads="1"/>
            </p:cNvSpPr>
            <p:nvPr/>
          </p:nvSpPr>
          <p:spPr bwMode="auto">
            <a:xfrm>
              <a:off x="865" y="1447"/>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063" name="Rectangle 55"/>
            <p:cNvSpPr>
              <a:spLocks noChangeArrowheads="1"/>
            </p:cNvSpPr>
            <p:nvPr/>
          </p:nvSpPr>
          <p:spPr bwMode="auto">
            <a:xfrm>
              <a:off x="927" y="1449"/>
              <a:ext cx="29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Distributor</a:t>
              </a:r>
              <a:endParaRPr lang="en-US" altLang="en-US"/>
            </a:p>
          </p:txBody>
        </p:sp>
        <p:sp>
          <p:nvSpPr>
            <p:cNvPr id="43064" name="Rectangle 56"/>
            <p:cNvSpPr>
              <a:spLocks noChangeArrowheads="1"/>
            </p:cNvSpPr>
            <p:nvPr/>
          </p:nvSpPr>
          <p:spPr bwMode="auto">
            <a:xfrm>
              <a:off x="865" y="1521"/>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065" name="Rectangle 57"/>
            <p:cNvSpPr>
              <a:spLocks noChangeArrowheads="1"/>
            </p:cNvSpPr>
            <p:nvPr/>
          </p:nvSpPr>
          <p:spPr bwMode="auto">
            <a:xfrm>
              <a:off x="926" y="1522"/>
              <a:ext cx="32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Information</a:t>
              </a:r>
              <a:endParaRPr lang="en-US" altLang="en-US"/>
            </a:p>
          </p:txBody>
        </p:sp>
        <p:sp>
          <p:nvSpPr>
            <p:cNvPr id="43066" name="Rectangle 58"/>
            <p:cNvSpPr>
              <a:spLocks noChangeArrowheads="1"/>
            </p:cNvSpPr>
            <p:nvPr/>
          </p:nvSpPr>
          <p:spPr bwMode="auto">
            <a:xfrm>
              <a:off x="841" y="1423"/>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067" name="Line 59"/>
            <p:cNvSpPr>
              <a:spLocks noChangeShapeType="1"/>
            </p:cNvSpPr>
            <p:nvPr/>
          </p:nvSpPr>
          <p:spPr bwMode="auto">
            <a:xfrm>
              <a:off x="841" y="142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68" name="Line 60"/>
            <p:cNvSpPr>
              <a:spLocks noChangeShapeType="1"/>
            </p:cNvSpPr>
            <p:nvPr/>
          </p:nvSpPr>
          <p:spPr bwMode="auto">
            <a:xfrm>
              <a:off x="841" y="1423"/>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69" name="Rectangle 61"/>
            <p:cNvSpPr>
              <a:spLocks noChangeArrowheads="1"/>
            </p:cNvSpPr>
            <p:nvPr/>
          </p:nvSpPr>
          <p:spPr bwMode="auto">
            <a:xfrm>
              <a:off x="865" y="1429"/>
              <a:ext cx="667" cy="1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070" name="Rectangle 62"/>
            <p:cNvSpPr>
              <a:spLocks noChangeArrowheads="1"/>
            </p:cNvSpPr>
            <p:nvPr/>
          </p:nvSpPr>
          <p:spPr bwMode="auto">
            <a:xfrm>
              <a:off x="1532" y="1423"/>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071" name="Line 63"/>
            <p:cNvSpPr>
              <a:spLocks noChangeShapeType="1"/>
            </p:cNvSpPr>
            <p:nvPr/>
          </p:nvSpPr>
          <p:spPr bwMode="auto">
            <a:xfrm>
              <a:off x="1532" y="142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72" name="Line 64"/>
            <p:cNvSpPr>
              <a:spLocks noChangeShapeType="1"/>
            </p:cNvSpPr>
            <p:nvPr/>
          </p:nvSpPr>
          <p:spPr bwMode="auto">
            <a:xfrm>
              <a:off x="1532" y="1423"/>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73" name="Rectangle 65"/>
            <p:cNvSpPr>
              <a:spLocks noChangeArrowheads="1"/>
            </p:cNvSpPr>
            <p:nvPr/>
          </p:nvSpPr>
          <p:spPr bwMode="auto">
            <a:xfrm>
              <a:off x="841" y="1447"/>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074" name="Line 66"/>
            <p:cNvSpPr>
              <a:spLocks noChangeShapeType="1"/>
            </p:cNvSpPr>
            <p:nvPr/>
          </p:nvSpPr>
          <p:spPr bwMode="auto">
            <a:xfrm>
              <a:off x="841" y="1447"/>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75" name="Rectangle 67"/>
            <p:cNvSpPr>
              <a:spLocks noChangeArrowheads="1"/>
            </p:cNvSpPr>
            <p:nvPr/>
          </p:nvSpPr>
          <p:spPr bwMode="auto">
            <a:xfrm>
              <a:off x="1532" y="1447"/>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076" name="Line 68"/>
            <p:cNvSpPr>
              <a:spLocks noChangeShapeType="1"/>
            </p:cNvSpPr>
            <p:nvPr/>
          </p:nvSpPr>
          <p:spPr bwMode="auto">
            <a:xfrm>
              <a:off x="1532" y="1447"/>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77" name="Rectangle 69"/>
            <p:cNvSpPr>
              <a:spLocks noChangeArrowheads="1"/>
            </p:cNvSpPr>
            <p:nvPr/>
          </p:nvSpPr>
          <p:spPr bwMode="auto">
            <a:xfrm>
              <a:off x="865" y="1618"/>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078" name="Rectangle 70"/>
            <p:cNvSpPr>
              <a:spLocks noChangeArrowheads="1"/>
            </p:cNvSpPr>
            <p:nvPr/>
          </p:nvSpPr>
          <p:spPr bwMode="auto">
            <a:xfrm>
              <a:off x="927" y="1620"/>
              <a:ext cx="55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Distribution Liability</a:t>
              </a:r>
              <a:endParaRPr lang="en-US" altLang="en-US"/>
            </a:p>
          </p:txBody>
        </p:sp>
        <p:sp>
          <p:nvSpPr>
            <p:cNvPr id="43079" name="Rectangle 71"/>
            <p:cNvSpPr>
              <a:spLocks noChangeArrowheads="1"/>
            </p:cNvSpPr>
            <p:nvPr/>
          </p:nvSpPr>
          <p:spPr bwMode="auto">
            <a:xfrm>
              <a:off x="865" y="1692"/>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080" name="Rectangle 72"/>
            <p:cNvSpPr>
              <a:spLocks noChangeArrowheads="1"/>
            </p:cNvSpPr>
            <p:nvPr/>
          </p:nvSpPr>
          <p:spPr bwMode="auto">
            <a:xfrm>
              <a:off x="841" y="1594"/>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081" name="Line 73"/>
            <p:cNvSpPr>
              <a:spLocks noChangeShapeType="1"/>
            </p:cNvSpPr>
            <p:nvPr/>
          </p:nvSpPr>
          <p:spPr bwMode="auto">
            <a:xfrm>
              <a:off x="841" y="1594"/>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82" name="Line 74"/>
            <p:cNvSpPr>
              <a:spLocks noChangeShapeType="1"/>
            </p:cNvSpPr>
            <p:nvPr/>
          </p:nvSpPr>
          <p:spPr bwMode="auto">
            <a:xfrm>
              <a:off x="841" y="1594"/>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83" name="Rectangle 75"/>
            <p:cNvSpPr>
              <a:spLocks noChangeArrowheads="1"/>
            </p:cNvSpPr>
            <p:nvPr/>
          </p:nvSpPr>
          <p:spPr bwMode="auto">
            <a:xfrm>
              <a:off x="865" y="1600"/>
              <a:ext cx="667" cy="1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084" name="Rectangle 76"/>
            <p:cNvSpPr>
              <a:spLocks noChangeArrowheads="1"/>
            </p:cNvSpPr>
            <p:nvPr/>
          </p:nvSpPr>
          <p:spPr bwMode="auto">
            <a:xfrm>
              <a:off x="1532" y="1594"/>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085" name="Line 77"/>
            <p:cNvSpPr>
              <a:spLocks noChangeShapeType="1"/>
            </p:cNvSpPr>
            <p:nvPr/>
          </p:nvSpPr>
          <p:spPr bwMode="auto">
            <a:xfrm>
              <a:off x="1532" y="1594"/>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86" name="Line 78"/>
            <p:cNvSpPr>
              <a:spLocks noChangeShapeType="1"/>
            </p:cNvSpPr>
            <p:nvPr/>
          </p:nvSpPr>
          <p:spPr bwMode="auto">
            <a:xfrm>
              <a:off x="1532" y="1594"/>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87" name="Rectangle 79"/>
            <p:cNvSpPr>
              <a:spLocks noChangeArrowheads="1"/>
            </p:cNvSpPr>
            <p:nvPr/>
          </p:nvSpPr>
          <p:spPr bwMode="auto">
            <a:xfrm>
              <a:off x="841" y="1618"/>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088" name="Line 80"/>
            <p:cNvSpPr>
              <a:spLocks noChangeShapeType="1"/>
            </p:cNvSpPr>
            <p:nvPr/>
          </p:nvSpPr>
          <p:spPr bwMode="auto">
            <a:xfrm>
              <a:off x="841" y="1618"/>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89" name="Rectangle 81"/>
            <p:cNvSpPr>
              <a:spLocks noChangeArrowheads="1"/>
            </p:cNvSpPr>
            <p:nvPr/>
          </p:nvSpPr>
          <p:spPr bwMode="auto">
            <a:xfrm>
              <a:off x="1532" y="1618"/>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090" name="Line 82"/>
            <p:cNvSpPr>
              <a:spLocks noChangeShapeType="1"/>
            </p:cNvSpPr>
            <p:nvPr/>
          </p:nvSpPr>
          <p:spPr bwMode="auto">
            <a:xfrm>
              <a:off x="1532" y="1618"/>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91" name="Rectangle 83"/>
            <p:cNvSpPr>
              <a:spLocks noChangeArrowheads="1"/>
            </p:cNvSpPr>
            <p:nvPr/>
          </p:nvSpPr>
          <p:spPr bwMode="auto">
            <a:xfrm>
              <a:off x="865" y="1790"/>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092" name="Rectangle 84"/>
            <p:cNvSpPr>
              <a:spLocks noChangeArrowheads="1"/>
            </p:cNvSpPr>
            <p:nvPr/>
          </p:nvSpPr>
          <p:spPr bwMode="auto">
            <a:xfrm>
              <a:off x="928" y="1791"/>
              <a:ext cx="46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Transfer Format</a:t>
              </a:r>
              <a:endParaRPr lang="en-US" altLang="en-US"/>
            </a:p>
          </p:txBody>
        </p:sp>
        <p:sp>
          <p:nvSpPr>
            <p:cNvPr id="43093" name="Rectangle 85"/>
            <p:cNvSpPr>
              <a:spLocks noChangeArrowheads="1"/>
            </p:cNvSpPr>
            <p:nvPr/>
          </p:nvSpPr>
          <p:spPr bwMode="auto">
            <a:xfrm>
              <a:off x="865" y="1863"/>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094" name="Rectangle 86"/>
            <p:cNvSpPr>
              <a:spLocks noChangeArrowheads="1"/>
            </p:cNvSpPr>
            <p:nvPr/>
          </p:nvSpPr>
          <p:spPr bwMode="auto">
            <a:xfrm>
              <a:off x="841" y="1766"/>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095" name="Line 87"/>
            <p:cNvSpPr>
              <a:spLocks noChangeShapeType="1"/>
            </p:cNvSpPr>
            <p:nvPr/>
          </p:nvSpPr>
          <p:spPr bwMode="auto">
            <a:xfrm>
              <a:off x="841" y="1766"/>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96" name="Line 88"/>
            <p:cNvSpPr>
              <a:spLocks noChangeShapeType="1"/>
            </p:cNvSpPr>
            <p:nvPr/>
          </p:nvSpPr>
          <p:spPr bwMode="auto">
            <a:xfrm>
              <a:off x="841" y="1766"/>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97" name="Rectangle 89"/>
            <p:cNvSpPr>
              <a:spLocks noChangeArrowheads="1"/>
            </p:cNvSpPr>
            <p:nvPr/>
          </p:nvSpPr>
          <p:spPr bwMode="auto">
            <a:xfrm>
              <a:off x="865" y="1771"/>
              <a:ext cx="667" cy="19"/>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098" name="Rectangle 90"/>
            <p:cNvSpPr>
              <a:spLocks noChangeArrowheads="1"/>
            </p:cNvSpPr>
            <p:nvPr/>
          </p:nvSpPr>
          <p:spPr bwMode="auto">
            <a:xfrm>
              <a:off x="1532" y="1766"/>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099" name="Line 91"/>
            <p:cNvSpPr>
              <a:spLocks noChangeShapeType="1"/>
            </p:cNvSpPr>
            <p:nvPr/>
          </p:nvSpPr>
          <p:spPr bwMode="auto">
            <a:xfrm>
              <a:off x="1532" y="1766"/>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00" name="Line 92"/>
            <p:cNvSpPr>
              <a:spLocks noChangeShapeType="1"/>
            </p:cNvSpPr>
            <p:nvPr/>
          </p:nvSpPr>
          <p:spPr bwMode="auto">
            <a:xfrm>
              <a:off x="1532" y="1766"/>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01" name="Rectangle 93"/>
            <p:cNvSpPr>
              <a:spLocks noChangeArrowheads="1"/>
            </p:cNvSpPr>
            <p:nvPr/>
          </p:nvSpPr>
          <p:spPr bwMode="auto">
            <a:xfrm>
              <a:off x="841" y="1790"/>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102" name="Line 94"/>
            <p:cNvSpPr>
              <a:spLocks noChangeShapeType="1"/>
            </p:cNvSpPr>
            <p:nvPr/>
          </p:nvSpPr>
          <p:spPr bwMode="auto">
            <a:xfrm>
              <a:off x="841" y="1790"/>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03" name="Rectangle 95"/>
            <p:cNvSpPr>
              <a:spLocks noChangeArrowheads="1"/>
            </p:cNvSpPr>
            <p:nvPr/>
          </p:nvSpPr>
          <p:spPr bwMode="auto">
            <a:xfrm>
              <a:off x="1532" y="1790"/>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104" name="Line 96"/>
            <p:cNvSpPr>
              <a:spLocks noChangeShapeType="1"/>
            </p:cNvSpPr>
            <p:nvPr/>
          </p:nvSpPr>
          <p:spPr bwMode="auto">
            <a:xfrm>
              <a:off x="1532" y="1790"/>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05" name="Rectangle 97"/>
            <p:cNvSpPr>
              <a:spLocks noChangeArrowheads="1"/>
            </p:cNvSpPr>
            <p:nvPr/>
          </p:nvSpPr>
          <p:spPr bwMode="auto">
            <a:xfrm>
              <a:off x="865" y="1942"/>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106" name="Rectangle 98"/>
            <p:cNvSpPr>
              <a:spLocks noChangeArrowheads="1"/>
            </p:cNvSpPr>
            <p:nvPr/>
          </p:nvSpPr>
          <p:spPr bwMode="auto">
            <a:xfrm>
              <a:off x="926" y="1944"/>
              <a:ext cx="38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Transfer Size</a:t>
              </a:r>
              <a:endParaRPr lang="en-US" altLang="en-US"/>
            </a:p>
          </p:txBody>
        </p:sp>
        <p:sp>
          <p:nvSpPr>
            <p:cNvPr id="43107" name="Rectangle 99"/>
            <p:cNvSpPr>
              <a:spLocks noChangeArrowheads="1"/>
            </p:cNvSpPr>
            <p:nvPr/>
          </p:nvSpPr>
          <p:spPr bwMode="auto">
            <a:xfrm>
              <a:off x="865" y="2016"/>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108" name="Rectangle 100"/>
            <p:cNvSpPr>
              <a:spLocks noChangeArrowheads="1"/>
            </p:cNvSpPr>
            <p:nvPr/>
          </p:nvSpPr>
          <p:spPr bwMode="auto">
            <a:xfrm>
              <a:off x="841" y="1937"/>
              <a:ext cx="24" cy="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109" name="Line 101"/>
            <p:cNvSpPr>
              <a:spLocks noChangeShapeType="1"/>
            </p:cNvSpPr>
            <p:nvPr/>
          </p:nvSpPr>
          <p:spPr bwMode="auto">
            <a:xfrm>
              <a:off x="841" y="1937"/>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10" name="Rectangle 102"/>
            <p:cNvSpPr>
              <a:spLocks noChangeArrowheads="1"/>
            </p:cNvSpPr>
            <p:nvPr/>
          </p:nvSpPr>
          <p:spPr bwMode="auto">
            <a:xfrm>
              <a:off x="1532" y="1937"/>
              <a:ext cx="24" cy="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111" name="Line 103"/>
            <p:cNvSpPr>
              <a:spLocks noChangeShapeType="1"/>
            </p:cNvSpPr>
            <p:nvPr/>
          </p:nvSpPr>
          <p:spPr bwMode="auto">
            <a:xfrm>
              <a:off x="1532" y="1937"/>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12" name="Rectangle 104"/>
            <p:cNvSpPr>
              <a:spLocks noChangeArrowheads="1"/>
            </p:cNvSpPr>
            <p:nvPr/>
          </p:nvSpPr>
          <p:spPr bwMode="auto">
            <a:xfrm>
              <a:off x="841" y="1942"/>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113" name="Line 105"/>
            <p:cNvSpPr>
              <a:spLocks noChangeShapeType="1"/>
            </p:cNvSpPr>
            <p:nvPr/>
          </p:nvSpPr>
          <p:spPr bwMode="auto">
            <a:xfrm>
              <a:off x="841" y="1942"/>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14" name="Rectangle 106"/>
            <p:cNvSpPr>
              <a:spLocks noChangeArrowheads="1"/>
            </p:cNvSpPr>
            <p:nvPr/>
          </p:nvSpPr>
          <p:spPr bwMode="auto">
            <a:xfrm>
              <a:off x="1532" y="1942"/>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115" name="Line 107"/>
            <p:cNvSpPr>
              <a:spLocks noChangeShapeType="1"/>
            </p:cNvSpPr>
            <p:nvPr/>
          </p:nvSpPr>
          <p:spPr bwMode="auto">
            <a:xfrm>
              <a:off x="1532" y="1942"/>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16" name="Rectangle 108"/>
            <p:cNvSpPr>
              <a:spLocks noChangeArrowheads="1"/>
            </p:cNvSpPr>
            <p:nvPr/>
          </p:nvSpPr>
          <p:spPr bwMode="auto">
            <a:xfrm>
              <a:off x="865" y="2114"/>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117" name="Rectangle 109"/>
            <p:cNvSpPr>
              <a:spLocks noChangeArrowheads="1"/>
            </p:cNvSpPr>
            <p:nvPr/>
          </p:nvSpPr>
          <p:spPr bwMode="auto">
            <a:xfrm>
              <a:off x="926" y="2115"/>
              <a:ext cx="59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Ordering Instructions</a:t>
              </a:r>
              <a:endParaRPr lang="en-US" altLang="en-US"/>
            </a:p>
          </p:txBody>
        </p:sp>
        <p:sp>
          <p:nvSpPr>
            <p:cNvPr id="43118" name="Rectangle 110"/>
            <p:cNvSpPr>
              <a:spLocks noChangeArrowheads="1"/>
            </p:cNvSpPr>
            <p:nvPr/>
          </p:nvSpPr>
          <p:spPr bwMode="auto">
            <a:xfrm>
              <a:off x="865" y="2187"/>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119" name="Rectangle 111"/>
            <p:cNvSpPr>
              <a:spLocks noChangeArrowheads="1"/>
            </p:cNvSpPr>
            <p:nvPr/>
          </p:nvSpPr>
          <p:spPr bwMode="auto">
            <a:xfrm>
              <a:off x="841" y="2090"/>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120" name="Line 112"/>
            <p:cNvSpPr>
              <a:spLocks noChangeShapeType="1"/>
            </p:cNvSpPr>
            <p:nvPr/>
          </p:nvSpPr>
          <p:spPr bwMode="auto">
            <a:xfrm>
              <a:off x="841" y="2090"/>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21" name="Line 113"/>
            <p:cNvSpPr>
              <a:spLocks noChangeShapeType="1"/>
            </p:cNvSpPr>
            <p:nvPr/>
          </p:nvSpPr>
          <p:spPr bwMode="auto">
            <a:xfrm>
              <a:off x="841" y="2090"/>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22" name="Rectangle 114"/>
            <p:cNvSpPr>
              <a:spLocks noChangeArrowheads="1"/>
            </p:cNvSpPr>
            <p:nvPr/>
          </p:nvSpPr>
          <p:spPr bwMode="auto">
            <a:xfrm>
              <a:off x="865" y="2096"/>
              <a:ext cx="667" cy="1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123" name="Rectangle 115"/>
            <p:cNvSpPr>
              <a:spLocks noChangeArrowheads="1"/>
            </p:cNvSpPr>
            <p:nvPr/>
          </p:nvSpPr>
          <p:spPr bwMode="auto">
            <a:xfrm>
              <a:off x="1532" y="2090"/>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124" name="Line 116"/>
            <p:cNvSpPr>
              <a:spLocks noChangeShapeType="1"/>
            </p:cNvSpPr>
            <p:nvPr/>
          </p:nvSpPr>
          <p:spPr bwMode="auto">
            <a:xfrm>
              <a:off x="1532" y="2090"/>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25" name="Line 117"/>
            <p:cNvSpPr>
              <a:spLocks noChangeShapeType="1"/>
            </p:cNvSpPr>
            <p:nvPr/>
          </p:nvSpPr>
          <p:spPr bwMode="auto">
            <a:xfrm>
              <a:off x="1532" y="2090"/>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26" name="Rectangle 118"/>
            <p:cNvSpPr>
              <a:spLocks noChangeArrowheads="1"/>
            </p:cNvSpPr>
            <p:nvPr/>
          </p:nvSpPr>
          <p:spPr bwMode="auto">
            <a:xfrm>
              <a:off x="841" y="2114"/>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127" name="Line 119"/>
            <p:cNvSpPr>
              <a:spLocks noChangeShapeType="1"/>
            </p:cNvSpPr>
            <p:nvPr/>
          </p:nvSpPr>
          <p:spPr bwMode="auto">
            <a:xfrm>
              <a:off x="841" y="2114"/>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28" name="Rectangle 120"/>
            <p:cNvSpPr>
              <a:spLocks noChangeArrowheads="1"/>
            </p:cNvSpPr>
            <p:nvPr/>
          </p:nvSpPr>
          <p:spPr bwMode="auto">
            <a:xfrm>
              <a:off x="1532" y="2114"/>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129" name="Line 121"/>
            <p:cNvSpPr>
              <a:spLocks noChangeShapeType="1"/>
            </p:cNvSpPr>
            <p:nvPr/>
          </p:nvSpPr>
          <p:spPr bwMode="auto">
            <a:xfrm>
              <a:off x="1532" y="2114"/>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30" name="Rectangle 122"/>
            <p:cNvSpPr>
              <a:spLocks noChangeArrowheads="1"/>
            </p:cNvSpPr>
            <p:nvPr/>
          </p:nvSpPr>
          <p:spPr bwMode="auto">
            <a:xfrm>
              <a:off x="865" y="2267"/>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131" name="Rectangle 123"/>
            <p:cNvSpPr>
              <a:spLocks noChangeArrowheads="1"/>
            </p:cNvSpPr>
            <p:nvPr/>
          </p:nvSpPr>
          <p:spPr bwMode="auto">
            <a:xfrm>
              <a:off x="924" y="2269"/>
              <a:ext cx="43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Online Linkage</a:t>
              </a:r>
              <a:endParaRPr lang="en-US" altLang="en-US"/>
            </a:p>
          </p:txBody>
        </p:sp>
        <p:sp>
          <p:nvSpPr>
            <p:cNvPr id="43132" name="Rectangle 124"/>
            <p:cNvSpPr>
              <a:spLocks noChangeArrowheads="1"/>
            </p:cNvSpPr>
            <p:nvPr/>
          </p:nvSpPr>
          <p:spPr bwMode="auto">
            <a:xfrm>
              <a:off x="865" y="2341"/>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133" name="Rectangle 125"/>
            <p:cNvSpPr>
              <a:spLocks noChangeArrowheads="1"/>
            </p:cNvSpPr>
            <p:nvPr/>
          </p:nvSpPr>
          <p:spPr bwMode="auto">
            <a:xfrm>
              <a:off x="841" y="2261"/>
              <a:ext cx="24"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134" name="Line 126"/>
            <p:cNvSpPr>
              <a:spLocks noChangeShapeType="1"/>
            </p:cNvSpPr>
            <p:nvPr/>
          </p:nvSpPr>
          <p:spPr bwMode="auto">
            <a:xfrm>
              <a:off x="841" y="2261"/>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35" name="Rectangle 127"/>
            <p:cNvSpPr>
              <a:spLocks noChangeArrowheads="1"/>
            </p:cNvSpPr>
            <p:nvPr/>
          </p:nvSpPr>
          <p:spPr bwMode="auto">
            <a:xfrm>
              <a:off x="1532" y="2261"/>
              <a:ext cx="24"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136" name="Line 128"/>
            <p:cNvSpPr>
              <a:spLocks noChangeShapeType="1"/>
            </p:cNvSpPr>
            <p:nvPr/>
          </p:nvSpPr>
          <p:spPr bwMode="auto">
            <a:xfrm>
              <a:off x="1532" y="2261"/>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37" name="Rectangle 129"/>
            <p:cNvSpPr>
              <a:spLocks noChangeArrowheads="1"/>
            </p:cNvSpPr>
            <p:nvPr/>
          </p:nvSpPr>
          <p:spPr bwMode="auto">
            <a:xfrm>
              <a:off x="841" y="2267"/>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138" name="Line 130"/>
            <p:cNvSpPr>
              <a:spLocks noChangeShapeType="1"/>
            </p:cNvSpPr>
            <p:nvPr/>
          </p:nvSpPr>
          <p:spPr bwMode="auto">
            <a:xfrm>
              <a:off x="841" y="2267"/>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39" name="Rectangle 131"/>
            <p:cNvSpPr>
              <a:spLocks noChangeArrowheads="1"/>
            </p:cNvSpPr>
            <p:nvPr/>
          </p:nvSpPr>
          <p:spPr bwMode="auto">
            <a:xfrm>
              <a:off x="1532" y="2267"/>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140" name="Line 132"/>
            <p:cNvSpPr>
              <a:spLocks noChangeShapeType="1"/>
            </p:cNvSpPr>
            <p:nvPr/>
          </p:nvSpPr>
          <p:spPr bwMode="auto">
            <a:xfrm>
              <a:off x="1532" y="2267"/>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41" name="Rectangle 133"/>
            <p:cNvSpPr>
              <a:spLocks noChangeArrowheads="1"/>
            </p:cNvSpPr>
            <p:nvPr/>
          </p:nvSpPr>
          <p:spPr bwMode="auto">
            <a:xfrm>
              <a:off x="841" y="2415"/>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142" name="Line 134"/>
            <p:cNvSpPr>
              <a:spLocks noChangeShapeType="1"/>
            </p:cNvSpPr>
            <p:nvPr/>
          </p:nvSpPr>
          <p:spPr bwMode="auto">
            <a:xfrm>
              <a:off x="841" y="241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43" name="Line 135"/>
            <p:cNvSpPr>
              <a:spLocks noChangeShapeType="1"/>
            </p:cNvSpPr>
            <p:nvPr/>
          </p:nvSpPr>
          <p:spPr bwMode="auto">
            <a:xfrm>
              <a:off x="841" y="2415"/>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44" name="Rectangle 136"/>
            <p:cNvSpPr>
              <a:spLocks noChangeArrowheads="1"/>
            </p:cNvSpPr>
            <p:nvPr/>
          </p:nvSpPr>
          <p:spPr bwMode="auto">
            <a:xfrm>
              <a:off x="841" y="2415"/>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145" name="Line 137"/>
            <p:cNvSpPr>
              <a:spLocks noChangeShapeType="1"/>
            </p:cNvSpPr>
            <p:nvPr/>
          </p:nvSpPr>
          <p:spPr bwMode="auto">
            <a:xfrm>
              <a:off x="841" y="241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46" name="Line 138"/>
            <p:cNvSpPr>
              <a:spLocks noChangeShapeType="1"/>
            </p:cNvSpPr>
            <p:nvPr/>
          </p:nvSpPr>
          <p:spPr bwMode="auto">
            <a:xfrm>
              <a:off x="841" y="2415"/>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47" name="Rectangle 139"/>
            <p:cNvSpPr>
              <a:spLocks noChangeArrowheads="1"/>
            </p:cNvSpPr>
            <p:nvPr/>
          </p:nvSpPr>
          <p:spPr bwMode="auto">
            <a:xfrm>
              <a:off x="865" y="2415"/>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148" name="Line 140"/>
            <p:cNvSpPr>
              <a:spLocks noChangeShapeType="1"/>
            </p:cNvSpPr>
            <p:nvPr/>
          </p:nvSpPr>
          <p:spPr bwMode="auto">
            <a:xfrm>
              <a:off x="865" y="241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49" name="Line 141"/>
            <p:cNvSpPr>
              <a:spLocks noChangeShapeType="1"/>
            </p:cNvSpPr>
            <p:nvPr/>
          </p:nvSpPr>
          <p:spPr bwMode="auto">
            <a:xfrm>
              <a:off x="865" y="2415"/>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50" name="Rectangle 142"/>
            <p:cNvSpPr>
              <a:spLocks noChangeArrowheads="1"/>
            </p:cNvSpPr>
            <p:nvPr/>
          </p:nvSpPr>
          <p:spPr bwMode="auto">
            <a:xfrm>
              <a:off x="889" y="2415"/>
              <a:ext cx="643"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151" name="Line 143"/>
            <p:cNvSpPr>
              <a:spLocks noChangeShapeType="1"/>
            </p:cNvSpPr>
            <p:nvPr/>
          </p:nvSpPr>
          <p:spPr bwMode="auto">
            <a:xfrm>
              <a:off x="889" y="2415"/>
              <a:ext cx="643"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52" name="Rectangle 144"/>
            <p:cNvSpPr>
              <a:spLocks noChangeArrowheads="1"/>
            </p:cNvSpPr>
            <p:nvPr/>
          </p:nvSpPr>
          <p:spPr bwMode="auto">
            <a:xfrm>
              <a:off x="1532" y="2415"/>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153" name="Line 145"/>
            <p:cNvSpPr>
              <a:spLocks noChangeShapeType="1"/>
            </p:cNvSpPr>
            <p:nvPr/>
          </p:nvSpPr>
          <p:spPr bwMode="auto">
            <a:xfrm>
              <a:off x="1532" y="241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54" name="Line 146"/>
            <p:cNvSpPr>
              <a:spLocks noChangeShapeType="1"/>
            </p:cNvSpPr>
            <p:nvPr/>
          </p:nvSpPr>
          <p:spPr bwMode="auto">
            <a:xfrm>
              <a:off x="1532" y="2415"/>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55" name="Rectangle 147"/>
            <p:cNvSpPr>
              <a:spLocks noChangeArrowheads="1"/>
            </p:cNvSpPr>
            <p:nvPr/>
          </p:nvSpPr>
          <p:spPr bwMode="auto">
            <a:xfrm>
              <a:off x="1532" y="2415"/>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156" name="Line 148"/>
            <p:cNvSpPr>
              <a:spLocks noChangeShapeType="1"/>
            </p:cNvSpPr>
            <p:nvPr/>
          </p:nvSpPr>
          <p:spPr bwMode="auto">
            <a:xfrm>
              <a:off x="1532" y="241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57" name="Line 149"/>
            <p:cNvSpPr>
              <a:spLocks noChangeShapeType="1"/>
            </p:cNvSpPr>
            <p:nvPr/>
          </p:nvSpPr>
          <p:spPr bwMode="auto">
            <a:xfrm>
              <a:off x="1532" y="2415"/>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58" name="Rectangle 150"/>
            <p:cNvSpPr>
              <a:spLocks noChangeArrowheads="1"/>
            </p:cNvSpPr>
            <p:nvPr/>
          </p:nvSpPr>
          <p:spPr bwMode="auto">
            <a:xfrm>
              <a:off x="1532" y="1716"/>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159" name="Rectangle 151"/>
            <p:cNvSpPr>
              <a:spLocks noChangeArrowheads="1"/>
            </p:cNvSpPr>
            <p:nvPr/>
          </p:nvSpPr>
          <p:spPr bwMode="auto">
            <a:xfrm>
              <a:off x="842" y="1721"/>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160" name="Rectangle 152"/>
            <p:cNvSpPr>
              <a:spLocks noChangeArrowheads="1"/>
            </p:cNvSpPr>
            <p:nvPr/>
          </p:nvSpPr>
          <p:spPr bwMode="auto">
            <a:xfrm>
              <a:off x="1532" y="1201"/>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3161" name="Rectangle 153"/>
            <p:cNvSpPr>
              <a:spLocks noChangeArrowheads="1"/>
            </p:cNvSpPr>
            <p:nvPr/>
          </p:nvSpPr>
          <p:spPr bwMode="auto">
            <a:xfrm>
              <a:off x="842" y="1207"/>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18499">
                                            <p:txEl>
                                              <p:pRg st="0" end="0"/>
                                            </p:txEl>
                                          </p:spTgt>
                                        </p:tgtEl>
                                        <p:attrNameLst>
                                          <p:attrName>style.visibility</p:attrName>
                                        </p:attrNameLst>
                                      </p:cBhvr>
                                      <p:to>
                                        <p:strVal val="visible"/>
                                      </p:to>
                                    </p:set>
                                    <p:animEffect transition="in" filter="dissolve">
                                      <p:cBhvr>
                                        <p:cTn id="7" dur="500"/>
                                        <p:tgtEl>
                                          <p:spTgt spid="6184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8499">
                                            <p:txEl>
                                              <p:pRg st="1" end="1"/>
                                            </p:txEl>
                                          </p:spTgt>
                                        </p:tgtEl>
                                        <p:attrNameLst>
                                          <p:attrName>style.visibility</p:attrName>
                                        </p:attrNameLst>
                                      </p:cBhvr>
                                      <p:to>
                                        <p:strVal val="visible"/>
                                      </p:to>
                                    </p:set>
                                    <p:animEffect transition="in" filter="dissolve">
                                      <p:cBhvr>
                                        <p:cTn id="12" dur="500"/>
                                        <p:tgtEl>
                                          <p:spTgt spid="6184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8499">
                                            <p:txEl>
                                              <p:pRg st="2" end="2"/>
                                            </p:txEl>
                                          </p:spTgt>
                                        </p:tgtEl>
                                        <p:attrNameLst>
                                          <p:attrName>style.visibility</p:attrName>
                                        </p:attrNameLst>
                                      </p:cBhvr>
                                      <p:to>
                                        <p:strVal val="visible"/>
                                      </p:to>
                                    </p:set>
                                    <p:animEffect transition="in" filter="dissolve">
                                      <p:cBhvr>
                                        <p:cTn id="17" dur="500"/>
                                        <p:tgtEl>
                                          <p:spTgt spid="618499">
                                            <p:txEl>
                                              <p:pRg st="2" end="2"/>
                                            </p:txEl>
                                          </p:spTgt>
                                        </p:tgtEl>
                                      </p:cBhvr>
                                    </p:animEffect>
                                  </p:childTnLst>
                                </p:cTn>
                              </p:par>
                            </p:childTnLst>
                          </p:cTn>
                        </p:par>
                        <p:par>
                          <p:cTn id="18" fill="hold" nodeType="afterGroup">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618499">
                                            <p:txEl>
                                              <p:pRg st="3" end="3"/>
                                            </p:txEl>
                                          </p:spTgt>
                                        </p:tgtEl>
                                        <p:attrNameLst>
                                          <p:attrName>style.visibility</p:attrName>
                                        </p:attrNameLst>
                                      </p:cBhvr>
                                      <p:to>
                                        <p:strVal val="visible"/>
                                      </p:to>
                                    </p:set>
                                    <p:animEffect transition="in" filter="dissolve">
                                      <p:cBhvr>
                                        <p:cTn id="21" dur="500"/>
                                        <p:tgtEl>
                                          <p:spTgt spid="618499">
                                            <p:txEl>
                                              <p:pRg st="3" end="3"/>
                                            </p:txEl>
                                          </p:spTgt>
                                        </p:tgtEl>
                                      </p:cBhvr>
                                    </p:animEffect>
                                  </p:childTnLst>
                                </p:cTn>
                              </p:par>
                            </p:childTnLst>
                          </p:cTn>
                        </p:par>
                        <p:par>
                          <p:cTn id="22" fill="hold" nodeType="afterGroup">
                            <p:stCondLst>
                              <p:cond delay="1000"/>
                            </p:stCondLst>
                            <p:childTnLst>
                              <p:par>
                                <p:cTn id="23" presetID="9" presetClass="entr" presetSubtype="0" fill="hold" grpId="0" nodeType="afterEffect">
                                  <p:stCondLst>
                                    <p:cond delay="500"/>
                                  </p:stCondLst>
                                  <p:childTnLst>
                                    <p:set>
                                      <p:cBhvr>
                                        <p:cTn id="24" dur="1" fill="hold">
                                          <p:stCondLst>
                                            <p:cond delay="0"/>
                                          </p:stCondLst>
                                        </p:cTn>
                                        <p:tgtEl>
                                          <p:spTgt spid="618499">
                                            <p:txEl>
                                              <p:pRg st="4" end="4"/>
                                            </p:txEl>
                                          </p:spTgt>
                                        </p:tgtEl>
                                        <p:attrNameLst>
                                          <p:attrName>style.visibility</p:attrName>
                                        </p:attrNameLst>
                                      </p:cBhvr>
                                      <p:to>
                                        <p:strVal val="visible"/>
                                      </p:to>
                                    </p:set>
                                    <p:animEffect transition="in" filter="dissolve">
                                      <p:cBhvr>
                                        <p:cTn id="25" dur="500"/>
                                        <p:tgtEl>
                                          <p:spTgt spid="618499">
                                            <p:txEl>
                                              <p:pRg st="4" end="4"/>
                                            </p:txEl>
                                          </p:spTgt>
                                        </p:tgtEl>
                                      </p:cBhvr>
                                    </p:animEffect>
                                  </p:childTnLst>
                                </p:cTn>
                              </p:par>
                            </p:childTnLst>
                          </p:cTn>
                        </p:par>
                        <p:par>
                          <p:cTn id="26" fill="hold" nodeType="afterGroup">
                            <p:stCondLst>
                              <p:cond delay="2000"/>
                            </p:stCondLst>
                            <p:childTnLst>
                              <p:par>
                                <p:cTn id="27" presetID="9" presetClass="entr" presetSubtype="0" fill="hold" grpId="0" nodeType="afterEffect">
                                  <p:stCondLst>
                                    <p:cond delay="500"/>
                                  </p:stCondLst>
                                  <p:childTnLst>
                                    <p:set>
                                      <p:cBhvr>
                                        <p:cTn id="28" dur="1" fill="hold">
                                          <p:stCondLst>
                                            <p:cond delay="0"/>
                                          </p:stCondLst>
                                        </p:cTn>
                                        <p:tgtEl>
                                          <p:spTgt spid="618499">
                                            <p:txEl>
                                              <p:pRg st="5" end="5"/>
                                            </p:txEl>
                                          </p:spTgt>
                                        </p:tgtEl>
                                        <p:attrNameLst>
                                          <p:attrName>style.visibility</p:attrName>
                                        </p:attrNameLst>
                                      </p:cBhvr>
                                      <p:to>
                                        <p:strVal val="visible"/>
                                      </p:to>
                                    </p:set>
                                    <p:animEffect transition="in" filter="dissolve">
                                      <p:cBhvr>
                                        <p:cTn id="29" dur="500"/>
                                        <p:tgtEl>
                                          <p:spTgt spid="618499">
                                            <p:txEl>
                                              <p:pRg st="5" end="5"/>
                                            </p:txEl>
                                          </p:spTgt>
                                        </p:tgtEl>
                                      </p:cBhvr>
                                    </p:animEffect>
                                  </p:childTnLst>
                                </p:cTn>
                              </p:par>
                            </p:childTnLst>
                          </p:cTn>
                        </p:par>
                        <p:par>
                          <p:cTn id="30" fill="hold" nodeType="afterGroup">
                            <p:stCondLst>
                              <p:cond delay="3000"/>
                            </p:stCondLst>
                            <p:childTnLst>
                              <p:par>
                                <p:cTn id="31" presetID="9" presetClass="entr" presetSubtype="0" fill="hold" grpId="0" nodeType="afterEffect">
                                  <p:stCondLst>
                                    <p:cond delay="0"/>
                                  </p:stCondLst>
                                  <p:childTnLst>
                                    <p:set>
                                      <p:cBhvr>
                                        <p:cTn id="32" dur="1" fill="hold">
                                          <p:stCondLst>
                                            <p:cond delay="0"/>
                                          </p:stCondLst>
                                        </p:cTn>
                                        <p:tgtEl>
                                          <p:spTgt spid="618499">
                                            <p:txEl>
                                              <p:pRg st="6" end="6"/>
                                            </p:txEl>
                                          </p:spTgt>
                                        </p:tgtEl>
                                        <p:attrNameLst>
                                          <p:attrName>style.visibility</p:attrName>
                                        </p:attrNameLst>
                                      </p:cBhvr>
                                      <p:to>
                                        <p:strVal val="visible"/>
                                      </p:to>
                                    </p:set>
                                    <p:animEffect transition="in" filter="dissolve">
                                      <p:cBhvr>
                                        <p:cTn id="33" dur="500"/>
                                        <p:tgtEl>
                                          <p:spTgt spid="618499">
                                            <p:txEl>
                                              <p:pRg st="6" end="6"/>
                                            </p:txEl>
                                          </p:spTgt>
                                        </p:tgtEl>
                                      </p:cBhvr>
                                    </p:animEffect>
                                  </p:childTnLst>
                                </p:cTn>
                              </p:par>
                            </p:childTnLst>
                          </p:cTn>
                        </p:par>
                        <p:par>
                          <p:cTn id="34" fill="hold" nodeType="afterGroup">
                            <p:stCondLst>
                              <p:cond delay="3500"/>
                            </p:stCondLst>
                            <p:childTnLst>
                              <p:par>
                                <p:cTn id="35" presetID="9" presetClass="entr" presetSubtype="0" fill="hold" grpId="0" nodeType="afterEffect">
                                  <p:stCondLst>
                                    <p:cond delay="500"/>
                                  </p:stCondLst>
                                  <p:childTnLst>
                                    <p:set>
                                      <p:cBhvr>
                                        <p:cTn id="36" dur="1" fill="hold">
                                          <p:stCondLst>
                                            <p:cond delay="0"/>
                                          </p:stCondLst>
                                        </p:cTn>
                                        <p:tgtEl>
                                          <p:spTgt spid="618499">
                                            <p:txEl>
                                              <p:pRg st="7" end="7"/>
                                            </p:txEl>
                                          </p:spTgt>
                                        </p:tgtEl>
                                        <p:attrNameLst>
                                          <p:attrName>style.visibility</p:attrName>
                                        </p:attrNameLst>
                                      </p:cBhvr>
                                      <p:to>
                                        <p:strVal val="visible"/>
                                      </p:to>
                                    </p:set>
                                    <p:animEffect transition="in" filter="dissolve">
                                      <p:cBhvr>
                                        <p:cTn id="37" dur="500"/>
                                        <p:tgtEl>
                                          <p:spTgt spid="6184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499"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smtClean="0"/>
              <a:t>A Walk Through the Guidelines</a:t>
            </a:r>
          </a:p>
        </p:txBody>
      </p:sp>
      <p:sp>
        <p:nvSpPr>
          <p:cNvPr id="409603" name="Rectangle 3"/>
          <p:cNvSpPr>
            <a:spLocks noGrp="1" noChangeArrowheads="1"/>
          </p:cNvSpPr>
          <p:nvPr>
            <p:ph type="body" idx="1"/>
          </p:nvPr>
        </p:nvSpPr>
        <p:spPr>
          <a:xfrm>
            <a:off x="3124200" y="1044575"/>
            <a:ext cx="6019800" cy="5280025"/>
          </a:xfrm>
        </p:spPr>
        <p:txBody>
          <a:bodyPr/>
          <a:lstStyle/>
          <a:p>
            <a:r>
              <a:rPr lang="en-US" altLang="en-US" sz="2400" smtClean="0"/>
              <a:t>Ordering Instructions:</a:t>
            </a:r>
            <a:r>
              <a:rPr lang="en-US" altLang="en-US" sz="2400" b="0" smtClean="0"/>
              <a:t> </a:t>
            </a:r>
            <a:r>
              <a:rPr lang="en-US" altLang="en-US" sz="2400" b="0" smtClean="0">
                <a:solidFill>
                  <a:schemeClr val="accent1"/>
                </a:solidFill>
              </a:rPr>
              <a:t>instructions for obtaining the data set. If applicable, instructions for acquiring data through </a:t>
            </a:r>
            <a:r>
              <a:rPr lang="en-US" altLang="en-US" sz="2400" b="0" i="1" smtClean="0">
                <a:solidFill>
                  <a:schemeClr val="accent1"/>
                </a:solidFill>
              </a:rPr>
              <a:t>Online Linkage</a:t>
            </a:r>
            <a:r>
              <a:rPr lang="en-US" altLang="en-US" sz="2400" b="0" smtClean="0">
                <a:solidFill>
                  <a:schemeClr val="accent1"/>
                </a:solidFill>
              </a:rPr>
              <a:t> element below</a:t>
            </a:r>
            <a:endParaRPr lang="en-US" altLang="en-US" sz="2400" smtClean="0"/>
          </a:p>
          <a:p>
            <a:r>
              <a:rPr lang="en-US" altLang="en-US" sz="2400" smtClean="0"/>
              <a:t>Online Linkage:</a:t>
            </a:r>
            <a:r>
              <a:rPr lang="en-US" altLang="en-US" sz="2400" b="0" smtClean="0"/>
              <a:t> </a:t>
            </a:r>
            <a:r>
              <a:rPr lang="en-US" altLang="en-US" sz="2400" b="0" i="1" smtClean="0">
                <a:solidFill>
                  <a:schemeClr val="accent1"/>
                </a:solidFill>
              </a:rPr>
              <a:t>(optional)</a:t>
            </a:r>
            <a:r>
              <a:rPr lang="en-US" altLang="en-US" sz="2400" b="0" smtClean="0"/>
              <a:t> </a:t>
            </a:r>
            <a:r>
              <a:rPr lang="en-US" altLang="en-US" sz="2400" b="0" smtClean="0">
                <a:solidFill>
                  <a:schemeClr val="accent1"/>
                </a:solidFill>
              </a:rPr>
              <a:t>when the data set is available online, this is the link to the Internet site where it can be downloaded</a:t>
            </a:r>
            <a:endParaRPr lang="en-US" altLang="en-US" sz="2400" b="0" smtClean="0"/>
          </a:p>
        </p:txBody>
      </p:sp>
      <p:grpSp>
        <p:nvGrpSpPr>
          <p:cNvPr id="44036" name="Group 4"/>
          <p:cNvGrpSpPr>
            <a:grpSpLocks/>
          </p:cNvGrpSpPr>
          <p:nvPr/>
        </p:nvGrpSpPr>
        <p:grpSpPr bwMode="auto">
          <a:xfrm>
            <a:off x="1335088" y="1004888"/>
            <a:ext cx="1135062" cy="2867025"/>
            <a:chOff x="841" y="633"/>
            <a:chExt cx="715" cy="1806"/>
          </a:xfrm>
        </p:grpSpPr>
        <p:sp>
          <p:nvSpPr>
            <p:cNvPr id="44037" name="Rectangle 5"/>
            <p:cNvSpPr>
              <a:spLocks noChangeArrowheads="1"/>
            </p:cNvSpPr>
            <p:nvPr/>
          </p:nvSpPr>
          <p:spPr bwMode="auto">
            <a:xfrm>
              <a:off x="865" y="657"/>
              <a:ext cx="667" cy="1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038" name="Rectangle 6"/>
            <p:cNvSpPr>
              <a:spLocks noChangeArrowheads="1"/>
            </p:cNvSpPr>
            <p:nvPr/>
          </p:nvSpPr>
          <p:spPr bwMode="auto">
            <a:xfrm>
              <a:off x="1166" y="657"/>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b="1">
                  <a:solidFill>
                    <a:srgbClr val="FFFFFF"/>
                  </a:solidFill>
                  <a:latin typeface="Arial" charset="0"/>
                </a:rPr>
                <a:t>6</a:t>
              </a:r>
              <a:endParaRPr lang="en-US" altLang="en-US"/>
            </a:p>
          </p:txBody>
        </p:sp>
        <p:sp>
          <p:nvSpPr>
            <p:cNvPr id="44039" name="Rectangle 7"/>
            <p:cNvSpPr>
              <a:spLocks noChangeArrowheads="1"/>
            </p:cNvSpPr>
            <p:nvPr/>
          </p:nvSpPr>
          <p:spPr bwMode="auto">
            <a:xfrm>
              <a:off x="865" y="767"/>
              <a:ext cx="667" cy="1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040" name="Rectangle 8"/>
            <p:cNvSpPr>
              <a:spLocks noChangeArrowheads="1"/>
            </p:cNvSpPr>
            <p:nvPr/>
          </p:nvSpPr>
          <p:spPr bwMode="auto">
            <a:xfrm>
              <a:off x="924" y="772"/>
              <a:ext cx="54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b="1">
                  <a:solidFill>
                    <a:srgbClr val="FFFFFF"/>
                  </a:solidFill>
                  <a:latin typeface="Arial" charset="0"/>
                </a:rPr>
                <a:t>Distribution</a:t>
              </a:r>
              <a:endParaRPr lang="en-US" altLang="en-US"/>
            </a:p>
          </p:txBody>
        </p:sp>
        <p:sp>
          <p:nvSpPr>
            <p:cNvPr id="44041" name="Rectangle 9"/>
            <p:cNvSpPr>
              <a:spLocks noChangeArrowheads="1"/>
            </p:cNvSpPr>
            <p:nvPr/>
          </p:nvSpPr>
          <p:spPr bwMode="auto">
            <a:xfrm>
              <a:off x="865" y="877"/>
              <a:ext cx="667" cy="2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042" name="Rectangle 10"/>
            <p:cNvSpPr>
              <a:spLocks noChangeArrowheads="1"/>
            </p:cNvSpPr>
            <p:nvPr/>
          </p:nvSpPr>
          <p:spPr bwMode="auto">
            <a:xfrm>
              <a:off x="841" y="633"/>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043" name="Line 11"/>
            <p:cNvSpPr>
              <a:spLocks noChangeShapeType="1"/>
            </p:cNvSpPr>
            <p:nvPr/>
          </p:nvSpPr>
          <p:spPr bwMode="auto">
            <a:xfrm>
              <a:off x="841" y="633"/>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4" name="Line 12"/>
            <p:cNvSpPr>
              <a:spLocks noChangeShapeType="1"/>
            </p:cNvSpPr>
            <p:nvPr/>
          </p:nvSpPr>
          <p:spPr bwMode="auto">
            <a:xfrm>
              <a:off x="841" y="633"/>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5" name="Rectangle 13"/>
            <p:cNvSpPr>
              <a:spLocks noChangeArrowheads="1"/>
            </p:cNvSpPr>
            <p:nvPr/>
          </p:nvSpPr>
          <p:spPr bwMode="auto">
            <a:xfrm>
              <a:off x="841" y="633"/>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046" name="Line 14"/>
            <p:cNvSpPr>
              <a:spLocks noChangeShapeType="1"/>
            </p:cNvSpPr>
            <p:nvPr/>
          </p:nvSpPr>
          <p:spPr bwMode="auto">
            <a:xfrm>
              <a:off x="841" y="633"/>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7" name="Line 15"/>
            <p:cNvSpPr>
              <a:spLocks noChangeShapeType="1"/>
            </p:cNvSpPr>
            <p:nvPr/>
          </p:nvSpPr>
          <p:spPr bwMode="auto">
            <a:xfrm>
              <a:off x="841" y="633"/>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8" name="Rectangle 16"/>
            <p:cNvSpPr>
              <a:spLocks noChangeArrowheads="1"/>
            </p:cNvSpPr>
            <p:nvPr/>
          </p:nvSpPr>
          <p:spPr bwMode="auto">
            <a:xfrm>
              <a:off x="865" y="633"/>
              <a:ext cx="667"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049" name="Line 17"/>
            <p:cNvSpPr>
              <a:spLocks noChangeShapeType="1"/>
            </p:cNvSpPr>
            <p:nvPr/>
          </p:nvSpPr>
          <p:spPr bwMode="auto">
            <a:xfrm>
              <a:off x="865" y="633"/>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0" name="Rectangle 18"/>
            <p:cNvSpPr>
              <a:spLocks noChangeArrowheads="1"/>
            </p:cNvSpPr>
            <p:nvPr/>
          </p:nvSpPr>
          <p:spPr bwMode="auto">
            <a:xfrm>
              <a:off x="1532" y="633"/>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051" name="Line 19"/>
            <p:cNvSpPr>
              <a:spLocks noChangeShapeType="1"/>
            </p:cNvSpPr>
            <p:nvPr/>
          </p:nvSpPr>
          <p:spPr bwMode="auto">
            <a:xfrm>
              <a:off x="1532" y="633"/>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2" name="Line 20"/>
            <p:cNvSpPr>
              <a:spLocks noChangeShapeType="1"/>
            </p:cNvSpPr>
            <p:nvPr/>
          </p:nvSpPr>
          <p:spPr bwMode="auto">
            <a:xfrm>
              <a:off x="1532" y="633"/>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3" name="Rectangle 21"/>
            <p:cNvSpPr>
              <a:spLocks noChangeArrowheads="1"/>
            </p:cNvSpPr>
            <p:nvPr/>
          </p:nvSpPr>
          <p:spPr bwMode="auto">
            <a:xfrm>
              <a:off x="1532" y="633"/>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054" name="Line 22"/>
            <p:cNvSpPr>
              <a:spLocks noChangeShapeType="1"/>
            </p:cNvSpPr>
            <p:nvPr/>
          </p:nvSpPr>
          <p:spPr bwMode="auto">
            <a:xfrm>
              <a:off x="1532" y="633"/>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5" name="Line 23"/>
            <p:cNvSpPr>
              <a:spLocks noChangeShapeType="1"/>
            </p:cNvSpPr>
            <p:nvPr/>
          </p:nvSpPr>
          <p:spPr bwMode="auto">
            <a:xfrm>
              <a:off x="1532" y="633"/>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6" name="Rectangle 24"/>
            <p:cNvSpPr>
              <a:spLocks noChangeArrowheads="1"/>
            </p:cNvSpPr>
            <p:nvPr/>
          </p:nvSpPr>
          <p:spPr bwMode="auto">
            <a:xfrm>
              <a:off x="841" y="657"/>
              <a:ext cx="24" cy="4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057" name="Line 25"/>
            <p:cNvSpPr>
              <a:spLocks noChangeShapeType="1"/>
            </p:cNvSpPr>
            <p:nvPr/>
          </p:nvSpPr>
          <p:spPr bwMode="auto">
            <a:xfrm>
              <a:off x="841" y="657"/>
              <a:ext cx="1" cy="44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8" name="Rectangle 26"/>
            <p:cNvSpPr>
              <a:spLocks noChangeArrowheads="1"/>
            </p:cNvSpPr>
            <p:nvPr/>
          </p:nvSpPr>
          <p:spPr bwMode="auto">
            <a:xfrm>
              <a:off x="1532" y="657"/>
              <a:ext cx="24" cy="4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059" name="Line 27"/>
            <p:cNvSpPr>
              <a:spLocks noChangeShapeType="1"/>
            </p:cNvSpPr>
            <p:nvPr/>
          </p:nvSpPr>
          <p:spPr bwMode="auto">
            <a:xfrm>
              <a:off x="1532" y="657"/>
              <a:ext cx="1" cy="44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0" name="Rectangle 28"/>
            <p:cNvSpPr>
              <a:spLocks noChangeArrowheads="1"/>
            </p:cNvSpPr>
            <p:nvPr/>
          </p:nvSpPr>
          <p:spPr bwMode="auto">
            <a:xfrm>
              <a:off x="865" y="1122"/>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061" name="Rectangle 29"/>
            <p:cNvSpPr>
              <a:spLocks noChangeArrowheads="1"/>
            </p:cNvSpPr>
            <p:nvPr/>
          </p:nvSpPr>
          <p:spPr bwMode="auto">
            <a:xfrm>
              <a:off x="926" y="1124"/>
              <a:ext cx="2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Publisher</a:t>
              </a:r>
              <a:endParaRPr lang="en-US" altLang="en-US"/>
            </a:p>
          </p:txBody>
        </p:sp>
        <p:sp>
          <p:nvSpPr>
            <p:cNvPr id="44062" name="Rectangle 30"/>
            <p:cNvSpPr>
              <a:spLocks noChangeArrowheads="1"/>
            </p:cNvSpPr>
            <p:nvPr/>
          </p:nvSpPr>
          <p:spPr bwMode="auto">
            <a:xfrm>
              <a:off x="865" y="1196"/>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063" name="Rectangle 31"/>
            <p:cNvSpPr>
              <a:spLocks noChangeArrowheads="1"/>
            </p:cNvSpPr>
            <p:nvPr/>
          </p:nvSpPr>
          <p:spPr bwMode="auto">
            <a:xfrm>
              <a:off x="841" y="1098"/>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064" name="Line 32"/>
            <p:cNvSpPr>
              <a:spLocks noChangeShapeType="1"/>
            </p:cNvSpPr>
            <p:nvPr/>
          </p:nvSpPr>
          <p:spPr bwMode="auto">
            <a:xfrm>
              <a:off x="841" y="1098"/>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5" name="Line 33"/>
            <p:cNvSpPr>
              <a:spLocks noChangeShapeType="1"/>
            </p:cNvSpPr>
            <p:nvPr/>
          </p:nvSpPr>
          <p:spPr bwMode="auto">
            <a:xfrm>
              <a:off x="841" y="1098"/>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6" name="Rectangle 34"/>
            <p:cNvSpPr>
              <a:spLocks noChangeArrowheads="1"/>
            </p:cNvSpPr>
            <p:nvPr/>
          </p:nvSpPr>
          <p:spPr bwMode="auto">
            <a:xfrm>
              <a:off x="865" y="1098"/>
              <a:ext cx="667"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067" name="Line 35"/>
            <p:cNvSpPr>
              <a:spLocks noChangeShapeType="1"/>
            </p:cNvSpPr>
            <p:nvPr/>
          </p:nvSpPr>
          <p:spPr bwMode="auto">
            <a:xfrm>
              <a:off x="865" y="1098"/>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8" name="Rectangle 36"/>
            <p:cNvSpPr>
              <a:spLocks noChangeArrowheads="1"/>
            </p:cNvSpPr>
            <p:nvPr/>
          </p:nvSpPr>
          <p:spPr bwMode="auto">
            <a:xfrm>
              <a:off x="1532" y="1098"/>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069" name="Line 37"/>
            <p:cNvSpPr>
              <a:spLocks noChangeShapeType="1"/>
            </p:cNvSpPr>
            <p:nvPr/>
          </p:nvSpPr>
          <p:spPr bwMode="auto">
            <a:xfrm>
              <a:off x="1532" y="1098"/>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70" name="Line 38"/>
            <p:cNvSpPr>
              <a:spLocks noChangeShapeType="1"/>
            </p:cNvSpPr>
            <p:nvPr/>
          </p:nvSpPr>
          <p:spPr bwMode="auto">
            <a:xfrm>
              <a:off x="1532" y="1098"/>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71" name="Rectangle 39"/>
            <p:cNvSpPr>
              <a:spLocks noChangeArrowheads="1"/>
            </p:cNvSpPr>
            <p:nvPr/>
          </p:nvSpPr>
          <p:spPr bwMode="auto">
            <a:xfrm>
              <a:off x="841" y="1122"/>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072" name="Line 40"/>
            <p:cNvSpPr>
              <a:spLocks noChangeShapeType="1"/>
            </p:cNvSpPr>
            <p:nvPr/>
          </p:nvSpPr>
          <p:spPr bwMode="auto">
            <a:xfrm>
              <a:off x="841" y="1122"/>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73" name="Rectangle 41"/>
            <p:cNvSpPr>
              <a:spLocks noChangeArrowheads="1"/>
            </p:cNvSpPr>
            <p:nvPr/>
          </p:nvSpPr>
          <p:spPr bwMode="auto">
            <a:xfrm>
              <a:off x="1532" y="1122"/>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074" name="Line 42"/>
            <p:cNvSpPr>
              <a:spLocks noChangeShapeType="1"/>
            </p:cNvSpPr>
            <p:nvPr/>
          </p:nvSpPr>
          <p:spPr bwMode="auto">
            <a:xfrm>
              <a:off x="1532" y="1122"/>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75" name="Rectangle 43"/>
            <p:cNvSpPr>
              <a:spLocks noChangeArrowheads="1"/>
            </p:cNvSpPr>
            <p:nvPr/>
          </p:nvSpPr>
          <p:spPr bwMode="auto">
            <a:xfrm>
              <a:off x="865" y="1276"/>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076" name="Rectangle 44"/>
            <p:cNvSpPr>
              <a:spLocks noChangeArrowheads="1"/>
            </p:cNvSpPr>
            <p:nvPr/>
          </p:nvSpPr>
          <p:spPr bwMode="auto">
            <a:xfrm>
              <a:off x="925" y="1277"/>
              <a:ext cx="46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Publication Date</a:t>
              </a:r>
              <a:endParaRPr lang="en-US" altLang="en-US"/>
            </a:p>
          </p:txBody>
        </p:sp>
        <p:sp>
          <p:nvSpPr>
            <p:cNvPr id="44077" name="Rectangle 45"/>
            <p:cNvSpPr>
              <a:spLocks noChangeArrowheads="1"/>
            </p:cNvSpPr>
            <p:nvPr/>
          </p:nvSpPr>
          <p:spPr bwMode="auto">
            <a:xfrm>
              <a:off x="865" y="1349"/>
              <a:ext cx="667" cy="75"/>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078" name="Rectangle 46"/>
            <p:cNvSpPr>
              <a:spLocks noChangeArrowheads="1"/>
            </p:cNvSpPr>
            <p:nvPr/>
          </p:nvSpPr>
          <p:spPr bwMode="auto">
            <a:xfrm>
              <a:off x="841" y="1270"/>
              <a:ext cx="24"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079" name="Line 47"/>
            <p:cNvSpPr>
              <a:spLocks noChangeShapeType="1"/>
            </p:cNvSpPr>
            <p:nvPr/>
          </p:nvSpPr>
          <p:spPr bwMode="auto">
            <a:xfrm>
              <a:off x="841" y="1270"/>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80" name="Rectangle 48"/>
            <p:cNvSpPr>
              <a:spLocks noChangeArrowheads="1"/>
            </p:cNvSpPr>
            <p:nvPr/>
          </p:nvSpPr>
          <p:spPr bwMode="auto">
            <a:xfrm>
              <a:off x="1532" y="1270"/>
              <a:ext cx="24"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081" name="Line 49"/>
            <p:cNvSpPr>
              <a:spLocks noChangeShapeType="1"/>
            </p:cNvSpPr>
            <p:nvPr/>
          </p:nvSpPr>
          <p:spPr bwMode="auto">
            <a:xfrm>
              <a:off x="1532" y="1270"/>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82" name="Rectangle 50"/>
            <p:cNvSpPr>
              <a:spLocks noChangeArrowheads="1"/>
            </p:cNvSpPr>
            <p:nvPr/>
          </p:nvSpPr>
          <p:spPr bwMode="auto">
            <a:xfrm>
              <a:off x="841" y="1276"/>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083" name="Line 51"/>
            <p:cNvSpPr>
              <a:spLocks noChangeShapeType="1"/>
            </p:cNvSpPr>
            <p:nvPr/>
          </p:nvSpPr>
          <p:spPr bwMode="auto">
            <a:xfrm>
              <a:off x="841" y="1276"/>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84" name="Rectangle 52"/>
            <p:cNvSpPr>
              <a:spLocks noChangeArrowheads="1"/>
            </p:cNvSpPr>
            <p:nvPr/>
          </p:nvSpPr>
          <p:spPr bwMode="auto">
            <a:xfrm>
              <a:off x="1532" y="1276"/>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085" name="Line 53"/>
            <p:cNvSpPr>
              <a:spLocks noChangeShapeType="1"/>
            </p:cNvSpPr>
            <p:nvPr/>
          </p:nvSpPr>
          <p:spPr bwMode="auto">
            <a:xfrm>
              <a:off x="1532" y="1276"/>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86" name="Rectangle 54"/>
            <p:cNvSpPr>
              <a:spLocks noChangeArrowheads="1"/>
            </p:cNvSpPr>
            <p:nvPr/>
          </p:nvSpPr>
          <p:spPr bwMode="auto">
            <a:xfrm>
              <a:off x="865" y="1447"/>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087" name="Rectangle 55"/>
            <p:cNvSpPr>
              <a:spLocks noChangeArrowheads="1"/>
            </p:cNvSpPr>
            <p:nvPr/>
          </p:nvSpPr>
          <p:spPr bwMode="auto">
            <a:xfrm>
              <a:off x="927" y="1449"/>
              <a:ext cx="29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Distributor</a:t>
              </a:r>
              <a:endParaRPr lang="en-US" altLang="en-US"/>
            </a:p>
          </p:txBody>
        </p:sp>
        <p:sp>
          <p:nvSpPr>
            <p:cNvPr id="44088" name="Rectangle 56"/>
            <p:cNvSpPr>
              <a:spLocks noChangeArrowheads="1"/>
            </p:cNvSpPr>
            <p:nvPr/>
          </p:nvSpPr>
          <p:spPr bwMode="auto">
            <a:xfrm>
              <a:off x="865" y="1521"/>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089" name="Rectangle 57"/>
            <p:cNvSpPr>
              <a:spLocks noChangeArrowheads="1"/>
            </p:cNvSpPr>
            <p:nvPr/>
          </p:nvSpPr>
          <p:spPr bwMode="auto">
            <a:xfrm>
              <a:off x="926" y="1522"/>
              <a:ext cx="32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Information</a:t>
              </a:r>
              <a:endParaRPr lang="en-US" altLang="en-US"/>
            </a:p>
          </p:txBody>
        </p:sp>
        <p:sp>
          <p:nvSpPr>
            <p:cNvPr id="44090" name="Rectangle 58"/>
            <p:cNvSpPr>
              <a:spLocks noChangeArrowheads="1"/>
            </p:cNvSpPr>
            <p:nvPr/>
          </p:nvSpPr>
          <p:spPr bwMode="auto">
            <a:xfrm>
              <a:off x="841" y="1423"/>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091" name="Line 59"/>
            <p:cNvSpPr>
              <a:spLocks noChangeShapeType="1"/>
            </p:cNvSpPr>
            <p:nvPr/>
          </p:nvSpPr>
          <p:spPr bwMode="auto">
            <a:xfrm>
              <a:off x="841" y="142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92" name="Line 60"/>
            <p:cNvSpPr>
              <a:spLocks noChangeShapeType="1"/>
            </p:cNvSpPr>
            <p:nvPr/>
          </p:nvSpPr>
          <p:spPr bwMode="auto">
            <a:xfrm>
              <a:off x="841" y="1423"/>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93" name="Rectangle 61"/>
            <p:cNvSpPr>
              <a:spLocks noChangeArrowheads="1"/>
            </p:cNvSpPr>
            <p:nvPr/>
          </p:nvSpPr>
          <p:spPr bwMode="auto">
            <a:xfrm>
              <a:off x="865" y="1429"/>
              <a:ext cx="667" cy="1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094" name="Rectangle 62"/>
            <p:cNvSpPr>
              <a:spLocks noChangeArrowheads="1"/>
            </p:cNvSpPr>
            <p:nvPr/>
          </p:nvSpPr>
          <p:spPr bwMode="auto">
            <a:xfrm>
              <a:off x="1532" y="1423"/>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095" name="Line 63"/>
            <p:cNvSpPr>
              <a:spLocks noChangeShapeType="1"/>
            </p:cNvSpPr>
            <p:nvPr/>
          </p:nvSpPr>
          <p:spPr bwMode="auto">
            <a:xfrm>
              <a:off x="1532" y="142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96" name="Line 64"/>
            <p:cNvSpPr>
              <a:spLocks noChangeShapeType="1"/>
            </p:cNvSpPr>
            <p:nvPr/>
          </p:nvSpPr>
          <p:spPr bwMode="auto">
            <a:xfrm>
              <a:off x="1532" y="1423"/>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97" name="Rectangle 65"/>
            <p:cNvSpPr>
              <a:spLocks noChangeArrowheads="1"/>
            </p:cNvSpPr>
            <p:nvPr/>
          </p:nvSpPr>
          <p:spPr bwMode="auto">
            <a:xfrm>
              <a:off x="841" y="1447"/>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098" name="Line 66"/>
            <p:cNvSpPr>
              <a:spLocks noChangeShapeType="1"/>
            </p:cNvSpPr>
            <p:nvPr/>
          </p:nvSpPr>
          <p:spPr bwMode="auto">
            <a:xfrm>
              <a:off x="841" y="1447"/>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99" name="Rectangle 67"/>
            <p:cNvSpPr>
              <a:spLocks noChangeArrowheads="1"/>
            </p:cNvSpPr>
            <p:nvPr/>
          </p:nvSpPr>
          <p:spPr bwMode="auto">
            <a:xfrm>
              <a:off x="1532" y="1447"/>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100" name="Line 68"/>
            <p:cNvSpPr>
              <a:spLocks noChangeShapeType="1"/>
            </p:cNvSpPr>
            <p:nvPr/>
          </p:nvSpPr>
          <p:spPr bwMode="auto">
            <a:xfrm>
              <a:off x="1532" y="1447"/>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01" name="Rectangle 69"/>
            <p:cNvSpPr>
              <a:spLocks noChangeArrowheads="1"/>
            </p:cNvSpPr>
            <p:nvPr/>
          </p:nvSpPr>
          <p:spPr bwMode="auto">
            <a:xfrm>
              <a:off x="865" y="1618"/>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102" name="Rectangle 70"/>
            <p:cNvSpPr>
              <a:spLocks noChangeArrowheads="1"/>
            </p:cNvSpPr>
            <p:nvPr/>
          </p:nvSpPr>
          <p:spPr bwMode="auto">
            <a:xfrm>
              <a:off x="927" y="1620"/>
              <a:ext cx="55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Distribution Liability</a:t>
              </a:r>
              <a:endParaRPr lang="en-US" altLang="en-US"/>
            </a:p>
          </p:txBody>
        </p:sp>
        <p:sp>
          <p:nvSpPr>
            <p:cNvPr id="44103" name="Rectangle 71"/>
            <p:cNvSpPr>
              <a:spLocks noChangeArrowheads="1"/>
            </p:cNvSpPr>
            <p:nvPr/>
          </p:nvSpPr>
          <p:spPr bwMode="auto">
            <a:xfrm>
              <a:off x="865" y="1692"/>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104" name="Rectangle 72"/>
            <p:cNvSpPr>
              <a:spLocks noChangeArrowheads="1"/>
            </p:cNvSpPr>
            <p:nvPr/>
          </p:nvSpPr>
          <p:spPr bwMode="auto">
            <a:xfrm>
              <a:off x="841" y="1594"/>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105" name="Line 73"/>
            <p:cNvSpPr>
              <a:spLocks noChangeShapeType="1"/>
            </p:cNvSpPr>
            <p:nvPr/>
          </p:nvSpPr>
          <p:spPr bwMode="auto">
            <a:xfrm>
              <a:off x="841" y="1594"/>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06" name="Line 74"/>
            <p:cNvSpPr>
              <a:spLocks noChangeShapeType="1"/>
            </p:cNvSpPr>
            <p:nvPr/>
          </p:nvSpPr>
          <p:spPr bwMode="auto">
            <a:xfrm>
              <a:off x="841" y="1594"/>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07" name="Rectangle 75"/>
            <p:cNvSpPr>
              <a:spLocks noChangeArrowheads="1"/>
            </p:cNvSpPr>
            <p:nvPr/>
          </p:nvSpPr>
          <p:spPr bwMode="auto">
            <a:xfrm>
              <a:off x="865" y="1600"/>
              <a:ext cx="667" cy="1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108" name="Rectangle 76"/>
            <p:cNvSpPr>
              <a:spLocks noChangeArrowheads="1"/>
            </p:cNvSpPr>
            <p:nvPr/>
          </p:nvSpPr>
          <p:spPr bwMode="auto">
            <a:xfrm>
              <a:off x="1532" y="1594"/>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109" name="Line 77"/>
            <p:cNvSpPr>
              <a:spLocks noChangeShapeType="1"/>
            </p:cNvSpPr>
            <p:nvPr/>
          </p:nvSpPr>
          <p:spPr bwMode="auto">
            <a:xfrm>
              <a:off x="1532" y="1594"/>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10" name="Line 78"/>
            <p:cNvSpPr>
              <a:spLocks noChangeShapeType="1"/>
            </p:cNvSpPr>
            <p:nvPr/>
          </p:nvSpPr>
          <p:spPr bwMode="auto">
            <a:xfrm>
              <a:off x="1532" y="1594"/>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11" name="Rectangle 79"/>
            <p:cNvSpPr>
              <a:spLocks noChangeArrowheads="1"/>
            </p:cNvSpPr>
            <p:nvPr/>
          </p:nvSpPr>
          <p:spPr bwMode="auto">
            <a:xfrm>
              <a:off x="841" y="1618"/>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112" name="Line 80"/>
            <p:cNvSpPr>
              <a:spLocks noChangeShapeType="1"/>
            </p:cNvSpPr>
            <p:nvPr/>
          </p:nvSpPr>
          <p:spPr bwMode="auto">
            <a:xfrm>
              <a:off x="841" y="1618"/>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13" name="Rectangle 81"/>
            <p:cNvSpPr>
              <a:spLocks noChangeArrowheads="1"/>
            </p:cNvSpPr>
            <p:nvPr/>
          </p:nvSpPr>
          <p:spPr bwMode="auto">
            <a:xfrm>
              <a:off x="1532" y="1618"/>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114" name="Line 82"/>
            <p:cNvSpPr>
              <a:spLocks noChangeShapeType="1"/>
            </p:cNvSpPr>
            <p:nvPr/>
          </p:nvSpPr>
          <p:spPr bwMode="auto">
            <a:xfrm>
              <a:off x="1532" y="1618"/>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15" name="Rectangle 83"/>
            <p:cNvSpPr>
              <a:spLocks noChangeArrowheads="1"/>
            </p:cNvSpPr>
            <p:nvPr/>
          </p:nvSpPr>
          <p:spPr bwMode="auto">
            <a:xfrm>
              <a:off x="865" y="1790"/>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116" name="Rectangle 84"/>
            <p:cNvSpPr>
              <a:spLocks noChangeArrowheads="1"/>
            </p:cNvSpPr>
            <p:nvPr/>
          </p:nvSpPr>
          <p:spPr bwMode="auto">
            <a:xfrm>
              <a:off x="928" y="1791"/>
              <a:ext cx="46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Transfer Format</a:t>
              </a:r>
              <a:endParaRPr lang="en-US" altLang="en-US"/>
            </a:p>
          </p:txBody>
        </p:sp>
        <p:sp>
          <p:nvSpPr>
            <p:cNvPr id="44117" name="Rectangle 85"/>
            <p:cNvSpPr>
              <a:spLocks noChangeArrowheads="1"/>
            </p:cNvSpPr>
            <p:nvPr/>
          </p:nvSpPr>
          <p:spPr bwMode="auto">
            <a:xfrm>
              <a:off x="865" y="1863"/>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118" name="Rectangle 86"/>
            <p:cNvSpPr>
              <a:spLocks noChangeArrowheads="1"/>
            </p:cNvSpPr>
            <p:nvPr/>
          </p:nvSpPr>
          <p:spPr bwMode="auto">
            <a:xfrm>
              <a:off x="841" y="1766"/>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119" name="Line 87"/>
            <p:cNvSpPr>
              <a:spLocks noChangeShapeType="1"/>
            </p:cNvSpPr>
            <p:nvPr/>
          </p:nvSpPr>
          <p:spPr bwMode="auto">
            <a:xfrm>
              <a:off x="841" y="1766"/>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20" name="Line 88"/>
            <p:cNvSpPr>
              <a:spLocks noChangeShapeType="1"/>
            </p:cNvSpPr>
            <p:nvPr/>
          </p:nvSpPr>
          <p:spPr bwMode="auto">
            <a:xfrm>
              <a:off x="841" y="1766"/>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21" name="Rectangle 89"/>
            <p:cNvSpPr>
              <a:spLocks noChangeArrowheads="1"/>
            </p:cNvSpPr>
            <p:nvPr/>
          </p:nvSpPr>
          <p:spPr bwMode="auto">
            <a:xfrm>
              <a:off x="865" y="1771"/>
              <a:ext cx="667" cy="19"/>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122" name="Rectangle 90"/>
            <p:cNvSpPr>
              <a:spLocks noChangeArrowheads="1"/>
            </p:cNvSpPr>
            <p:nvPr/>
          </p:nvSpPr>
          <p:spPr bwMode="auto">
            <a:xfrm>
              <a:off x="1532" y="1766"/>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123" name="Line 91"/>
            <p:cNvSpPr>
              <a:spLocks noChangeShapeType="1"/>
            </p:cNvSpPr>
            <p:nvPr/>
          </p:nvSpPr>
          <p:spPr bwMode="auto">
            <a:xfrm>
              <a:off x="1532" y="1766"/>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24" name="Line 92"/>
            <p:cNvSpPr>
              <a:spLocks noChangeShapeType="1"/>
            </p:cNvSpPr>
            <p:nvPr/>
          </p:nvSpPr>
          <p:spPr bwMode="auto">
            <a:xfrm>
              <a:off x="1532" y="1766"/>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25" name="Rectangle 93"/>
            <p:cNvSpPr>
              <a:spLocks noChangeArrowheads="1"/>
            </p:cNvSpPr>
            <p:nvPr/>
          </p:nvSpPr>
          <p:spPr bwMode="auto">
            <a:xfrm>
              <a:off x="841" y="1790"/>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126" name="Line 94"/>
            <p:cNvSpPr>
              <a:spLocks noChangeShapeType="1"/>
            </p:cNvSpPr>
            <p:nvPr/>
          </p:nvSpPr>
          <p:spPr bwMode="auto">
            <a:xfrm>
              <a:off x="841" y="1790"/>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27" name="Rectangle 95"/>
            <p:cNvSpPr>
              <a:spLocks noChangeArrowheads="1"/>
            </p:cNvSpPr>
            <p:nvPr/>
          </p:nvSpPr>
          <p:spPr bwMode="auto">
            <a:xfrm>
              <a:off x="1532" y="1790"/>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128" name="Line 96"/>
            <p:cNvSpPr>
              <a:spLocks noChangeShapeType="1"/>
            </p:cNvSpPr>
            <p:nvPr/>
          </p:nvSpPr>
          <p:spPr bwMode="auto">
            <a:xfrm>
              <a:off x="1532" y="1790"/>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29" name="Rectangle 97"/>
            <p:cNvSpPr>
              <a:spLocks noChangeArrowheads="1"/>
            </p:cNvSpPr>
            <p:nvPr/>
          </p:nvSpPr>
          <p:spPr bwMode="auto">
            <a:xfrm>
              <a:off x="865" y="1942"/>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130" name="Rectangle 98"/>
            <p:cNvSpPr>
              <a:spLocks noChangeArrowheads="1"/>
            </p:cNvSpPr>
            <p:nvPr/>
          </p:nvSpPr>
          <p:spPr bwMode="auto">
            <a:xfrm>
              <a:off x="926" y="1944"/>
              <a:ext cx="38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Transfer Size</a:t>
              </a:r>
              <a:endParaRPr lang="en-US" altLang="en-US"/>
            </a:p>
          </p:txBody>
        </p:sp>
        <p:sp>
          <p:nvSpPr>
            <p:cNvPr id="44131" name="Rectangle 99"/>
            <p:cNvSpPr>
              <a:spLocks noChangeArrowheads="1"/>
            </p:cNvSpPr>
            <p:nvPr/>
          </p:nvSpPr>
          <p:spPr bwMode="auto">
            <a:xfrm>
              <a:off x="865" y="2016"/>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132" name="Rectangle 100"/>
            <p:cNvSpPr>
              <a:spLocks noChangeArrowheads="1"/>
            </p:cNvSpPr>
            <p:nvPr/>
          </p:nvSpPr>
          <p:spPr bwMode="auto">
            <a:xfrm>
              <a:off x="841" y="1937"/>
              <a:ext cx="24" cy="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133" name="Line 101"/>
            <p:cNvSpPr>
              <a:spLocks noChangeShapeType="1"/>
            </p:cNvSpPr>
            <p:nvPr/>
          </p:nvSpPr>
          <p:spPr bwMode="auto">
            <a:xfrm>
              <a:off x="841" y="1937"/>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34" name="Rectangle 102"/>
            <p:cNvSpPr>
              <a:spLocks noChangeArrowheads="1"/>
            </p:cNvSpPr>
            <p:nvPr/>
          </p:nvSpPr>
          <p:spPr bwMode="auto">
            <a:xfrm>
              <a:off x="1532" y="1937"/>
              <a:ext cx="24" cy="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135" name="Line 103"/>
            <p:cNvSpPr>
              <a:spLocks noChangeShapeType="1"/>
            </p:cNvSpPr>
            <p:nvPr/>
          </p:nvSpPr>
          <p:spPr bwMode="auto">
            <a:xfrm>
              <a:off x="1532" y="1937"/>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36" name="Rectangle 104"/>
            <p:cNvSpPr>
              <a:spLocks noChangeArrowheads="1"/>
            </p:cNvSpPr>
            <p:nvPr/>
          </p:nvSpPr>
          <p:spPr bwMode="auto">
            <a:xfrm>
              <a:off x="841" y="1942"/>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137" name="Line 105"/>
            <p:cNvSpPr>
              <a:spLocks noChangeShapeType="1"/>
            </p:cNvSpPr>
            <p:nvPr/>
          </p:nvSpPr>
          <p:spPr bwMode="auto">
            <a:xfrm>
              <a:off x="841" y="1942"/>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38" name="Rectangle 106"/>
            <p:cNvSpPr>
              <a:spLocks noChangeArrowheads="1"/>
            </p:cNvSpPr>
            <p:nvPr/>
          </p:nvSpPr>
          <p:spPr bwMode="auto">
            <a:xfrm>
              <a:off x="1532" y="1942"/>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139" name="Line 107"/>
            <p:cNvSpPr>
              <a:spLocks noChangeShapeType="1"/>
            </p:cNvSpPr>
            <p:nvPr/>
          </p:nvSpPr>
          <p:spPr bwMode="auto">
            <a:xfrm>
              <a:off x="1532" y="1942"/>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40" name="Rectangle 108"/>
            <p:cNvSpPr>
              <a:spLocks noChangeArrowheads="1"/>
            </p:cNvSpPr>
            <p:nvPr/>
          </p:nvSpPr>
          <p:spPr bwMode="auto">
            <a:xfrm>
              <a:off x="865" y="2114"/>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141" name="Rectangle 109"/>
            <p:cNvSpPr>
              <a:spLocks noChangeArrowheads="1"/>
            </p:cNvSpPr>
            <p:nvPr/>
          </p:nvSpPr>
          <p:spPr bwMode="auto">
            <a:xfrm>
              <a:off x="926" y="2115"/>
              <a:ext cx="59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Ordering Instructions</a:t>
              </a:r>
              <a:endParaRPr lang="en-US" altLang="en-US"/>
            </a:p>
          </p:txBody>
        </p:sp>
        <p:sp>
          <p:nvSpPr>
            <p:cNvPr id="44142" name="Rectangle 110"/>
            <p:cNvSpPr>
              <a:spLocks noChangeArrowheads="1"/>
            </p:cNvSpPr>
            <p:nvPr/>
          </p:nvSpPr>
          <p:spPr bwMode="auto">
            <a:xfrm>
              <a:off x="865" y="2187"/>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143" name="Rectangle 111"/>
            <p:cNvSpPr>
              <a:spLocks noChangeArrowheads="1"/>
            </p:cNvSpPr>
            <p:nvPr/>
          </p:nvSpPr>
          <p:spPr bwMode="auto">
            <a:xfrm>
              <a:off x="841" y="2090"/>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144" name="Line 112"/>
            <p:cNvSpPr>
              <a:spLocks noChangeShapeType="1"/>
            </p:cNvSpPr>
            <p:nvPr/>
          </p:nvSpPr>
          <p:spPr bwMode="auto">
            <a:xfrm>
              <a:off x="841" y="2090"/>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45" name="Line 113"/>
            <p:cNvSpPr>
              <a:spLocks noChangeShapeType="1"/>
            </p:cNvSpPr>
            <p:nvPr/>
          </p:nvSpPr>
          <p:spPr bwMode="auto">
            <a:xfrm>
              <a:off x="841" y="2090"/>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46" name="Rectangle 114"/>
            <p:cNvSpPr>
              <a:spLocks noChangeArrowheads="1"/>
            </p:cNvSpPr>
            <p:nvPr/>
          </p:nvSpPr>
          <p:spPr bwMode="auto">
            <a:xfrm>
              <a:off x="865" y="2096"/>
              <a:ext cx="667" cy="1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147" name="Rectangle 115"/>
            <p:cNvSpPr>
              <a:spLocks noChangeArrowheads="1"/>
            </p:cNvSpPr>
            <p:nvPr/>
          </p:nvSpPr>
          <p:spPr bwMode="auto">
            <a:xfrm>
              <a:off x="1532" y="2090"/>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148" name="Line 116"/>
            <p:cNvSpPr>
              <a:spLocks noChangeShapeType="1"/>
            </p:cNvSpPr>
            <p:nvPr/>
          </p:nvSpPr>
          <p:spPr bwMode="auto">
            <a:xfrm>
              <a:off x="1532" y="2090"/>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49" name="Line 117"/>
            <p:cNvSpPr>
              <a:spLocks noChangeShapeType="1"/>
            </p:cNvSpPr>
            <p:nvPr/>
          </p:nvSpPr>
          <p:spPr bwMode="auto">
            <a:xfrm>
              <a:off x="1532" y="2090"/>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50" name="Rectangle 118"/>
            <p:cNvSpPr>
              <a:spLocks noChangeArrowheads="1"/>
            </p:cNvSpPr>
            <p:nvPr/>
          </p:nvSpPr>
          <p:spPr bwMode="auto">
            <a:xfrm>
              <a:off x="841" y="2114"/>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151" name="Line 119"/>
            <p:cNvSpPr>
              <a:spLocks noChangeShapeType="1"/>
            </p:cNvSpPr>
            <p:nvPr/>
          </p:nvSpPr>
          <p:spPr bwMode="auto">
            <a:xfrm>
              <a:off x="841" y="2114"/>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52" name="Rectangle 120"/>
            <p:cNvSpPr>
              <a:spLocks noChangeArrowheads="1"/>
            </p:cNvSpPr>
            <p:nvPr/>
          </p:nvSpPr>
          <p:spPr bwMode="auto">
            <a:xfrm>
              <a:off x="1532" y="2114"/>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153" name="Line 121"/>
            <p:cNvSpPr>
              <a:spLocks noChangeShapeType="1"/>
            </p:cNvSpPr>
            <p:nvPr/>
          </p:nvSpPr>
          <p:spPr bwMode="auto">
            <a:xfrm>
              <a:off x="1532" y="2114"/>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54" name="Rectangle 122"/>
            <p:cNvSpPr>
              <a:spLocks noChangeArrowheads="1"/>
            </p:cNvSpPr>
            <p:nvPr/>
          </p:nvSpPr>
          <p:spPr bwMode="auto">
            <a:xfrm>
              <a:off x="865" y="2267"/>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155" name="Rectangle 123"/>
            <p:cNvSpPr>
              <a:spLocks noChangeArrowheads="1"/>
            </p:cNvSpPr>
            <p:nvPr/>
          </p:nvSpPr>
          <p:spPr bwMode="auto">
            <a:xfrm>
              <a:off x="924" y="2269"/>
              <a:ext cx="43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Online Linkage</a:t>
              </a:r>
              <a:endParaRPr lang="en-US" altLang="en-US"/>
            </a:p>
          </p:txBody>
        </p:sp>
        <p:sp>
          <p:nvSpPr>
            <p:cNvPr id="44156" name="Rectangle 124"/>
            <p:cNvSpPr>
              <a:spLocks noChangeArrowheads="1"/>
            </p:cNvSpPr>
            <p:nvPr/>
          </p:nvSpPr>
          <p:spPr bwMode="auto">
            <a:xfrm>
              <a:off x="865" y="2341"/>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157" name="Rectangle 125"/>
            <p:cNvSpPr>
              <a:spLocks noChangeArrowheads="1"/>
            </p:cNvSpPr>
            <p:nvPr/>
          </p:nvSpPr>
          <p:spPr bwMode="auto">
            <a:xfrm>
              <a:off x="841" y="2261"/>
              <a:ext cx="24"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158" name="Line 126"/>
            <p:cNvSpPr>
              <a:spLocks noChangeShapeType="1"/>
            </p:cNvSpPr>
            <p:nvPr/>
          </p:nvSpPr>
          <p:spPr bwMode="auto">
            <a:xfrm>
              <a:off x="841" y="2261"/>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59" name="Rectangle 127"/>
            <p:cNvSpPr>
              <a:spLocks noChangeArrowheads="1"/>
            </p:cNvSpPr>
            <p:nvPr/>
          </p:nvSpPr>
          <p:spPr bwMode="auto">
            <a:xfrm>
              <a:off x="1532" y="2261"/>
              <a:ext cx="24"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160" name="Line 128"/>
            <p:cNvSpPr>
              <a:spLocks noChangeShapeType="1"/>
            </p:cNvSpPr>
            <p:nvPr/>
          </p:nvSpPr>
          <p:spPr bwMode="auto">
            <a:xfrm>
              <a:off x="1532" y="2261"/>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61" name="Rectangle 129"/>
            <p:cNvSpPr>
              <a:spLocks noChangeArrowheads="1"/>
            </p:cNvSpPr>
            <p:nvPr/>
          </p:nvSpPr>
          <p:spPr bwMode="auto">
            <a:xfrm>
              <a:off x="841" y="2267"/>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162" name="Line 130"/>
            <p:cNvSpPr>
              <a:spLocks noChangeShapeType="1"/>
            </p:cNvSpPr>
            <p:nvPr/>
          </p:nvSpPr>
          <p:spPr bwMode="auto">
            <a:xfrm>
              <a:off x="841" y="2267"/>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63" name="Rectangle 131"/>
            <p:cNvSpPr>
              <a:spLocks noChangeArrowheads="1"/>
            </p:cNvSpPr>
            <p:nvPr/>
          </p:nvSpPr>
          <p:spPr bwMode="auto">
            <a:xfrm>
              <a:off x="1532" y="2267"/>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164" name="Line 132"/>
            <p:cNvSpPr>
              <a:spLocks noChangeShapeType="1"/>
            </p:cNvSpPr>
            <p:nvPr/>
          </p:nvSpPr>
          <p:spPr bwMode="auto">
            <a:xfrm>
              <a:off x="1532" y="2267"/>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65" name="Rectangle 133"/>
            <p:cNvSpPr>
              <a:spLocks noChangeArrowheads="1"/>
            </p:cNvSpPr>
            <p:nvPr/>
          </p:nvSpPr>
          <p:spPr bwMode="auto">
            <a:xfrm>
              <a:off x="841" y="2415"/>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166" name="Line 134"/>
            <p:cNvSpPr>
              <a:spLocks noChangeShapeType="1"/>
            </p:cNvSpPr>
            <p:nvPr/>
          </p:nvSpPr>
          <p:spPr bwMode="auto">
            <a:xfrm>
              <a:off x="841" y="241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67" name="Line 135"/>
            <p:cNvSpPr>
              <a:spLocks noChangeShapeType="1"/>
            </p:cNvSpPr>
            <p:nvPr/>
          </p:nvSpPr>
          <p:spPr bwMode="auto">
            <a:xfrm>
              <a:off x="841" y="2415"/>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68" name="Rectangle 136"/>
            <p:cNvSpPr>
              <a:spLocks noChangeArrowheads="1"/>
            </p:cNvSpPr>
            <p:nvPr/>
          </p:nvSpPr>
          <p:spPr bwMode="auto">
            <a:xfrm>
              <a:off x="841" y="2415"/>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169" name="Line 137"/>
            <p:cNvSpPr>
              <a:spLocks noChangeShapeType="1"/>
            </p:cNvSpPr>
            <p:nvPr/>
          </p:nvSpPr>
          <p:spPr bwMode="auto">
            <a:xfrm>
              <a:off x="841" y="241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70" name="Line 138"/>
            <p:cNvSpPr>
              <a:spLocks noChangeShapeType="1"/>
            </p:cNvSpPr>
            <p:nvPr/>
          </p:nvSpPr>
          <p:spPr bwMode="auto">
            <a:xfrm>
              <a:off x="841" y="2415"/>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71" name="Rectangle 139"/>
            <p:cNvSpPr>
              <a:spLocks noChangeArrowheads="1"/>
            </p:cNvSpPr>
            <p:nvPr/>
          </p:nvSpPr>
          <p:spPr bwMode="auto">
            <a:xfrm>
              <a:off x="865" y="2415"/>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172" name="Line 140"/>
            <p:cNvSpPr>
              <a:spLocks noChangeShapeType="1"/>
            </p:cNvSpPr>
            <p:nvPr/>
          </p:nvSpPr>
          <p:spPr bwMode="auto">
            <a:xfrm>
              <a:off x="865" y="241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73" name="Line 141"/>
            <p:cNvSpPr>
              <a:spLocks noChangeShapeType="1"/>
            </p:cNvSpPr>
            <p:nvPr/>
          </p:nvSpPr>
          <p:spPr bwMode="auto">
            <a:xfrm>
              <a:off x="865" y="2415"/>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74" name="Rectangle 142"/>
            <p:cNvSpPr>
              <a:spLocks noChangeArrowheads="1"/>
            </p:cNvSpPr>
            <p:nvPr/>
          </p:nvSpPr>
          <p:spPr bwMode="auto">
            <a:xfrm>
              <a:off x="889" y="2415"/>
              <a:ext cx="643"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175" name="Line 143"/>
            <p:cNvSpPr>
              <a:spLocks noChangeShapeType="1"/>
            </p:cNvSpPr>
            <p:nvPr/>
          </p:nvSpPr>
          <p:spPr bwMode="auto">
            <a:xfrm>
              <a:off x="889" y="2415"/>
              <a:ext cx="643"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76" name="Rectangle 144"/>
            <p:cNvSpPr>
              <a:spLocks noChangeArrowheads="1"/>
            </p:cNvSpPr>
            <p:nvPr/>
          </p:nvSpPr>
          <p:spPr bwMode="auto">
            <a:xfrm>
              <a:off x="1532" y="2415"/>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177" name="Line 145"/>
            <p:cNvSpPr>
              <a:spLocks noChangeShapeType="1"/>
            </p:cNvSpPr>
            <p:nvPr/>
          </p:nvSpPr>
          <p:spPr bwMode="auto">
            <a:xfrm>
              <a:off x="1532" y="241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78" name="Line 146"/>
            <p:cNvSpPr>
              <a:spLocks noChangeShapeType="1"/>
            </p:cNvSpPr>
            <p:nvPr/>
          </p:nvSpPr>
          <p:spPr bwMode="auto">
            <a:xfrm>
              <a:off x="1532" y="2415"/>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79" name="Rectangle 147"/>
            <p:cNvSpPr>
              <a:spLocks noChangeArrowheads="1"/>
            </p:cNvSpPr>
            <p:nvPr/>
          </p:nvSpPr>
          <p:spPr bwMode="auto">
            <a:xfrm>
              <a:off x="1532" y="2415"/>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180" name="Line 148"/>
            <p:cNvSpPr>
              <a:spLocks noChangeShapeType="1"/>
            </p:cNvSpPr>
            <p:nvPr/>
          </p:nvSpPr>
          <p:spPr bwMode="auto">
            <a:xfrm>
              <a:off x="1532" y="241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81" name="Line 149"/>
            <p:cNvSpPr>
              <a:spLocks noChangeShapeType="1"/>
            </p:cNvSpPr>
            <p:nvPr/>
          </p:nvSpPr>
          <p:spPr bwMode="auto">
            <a:xfrm>
              <a:off x="1532" y="2415"/>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82" name="Rectangle 150"/>
            <p:cNvSpPr>
              <a:spLocks noChangeArrowheads="1"/>
            </p:cNvSpPr>
            <p:nvPr/>
          </p:nvSpPr>
          <p:spPr bwMode="auto">
            <a:xfrm>
              <a:off x="1532" y="1716"/>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183" name="Rectangle 151"/>
            <p:cNvSpPr>
              <a:spLocks noChangeArrowheads="1"/>
            </p:cNvSpPr>
            <p:nvPr/>
          </p:nvSpPr>
          <p:spPr bwMode="auto">
            <a:xfrm>
              <a:off x="842" y="1721"/>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184" name="Rectangle 152"/>
            <p:cNvSpPr>
              <a:spLocks noChangeArrowheads="1"/>
            </p:cNvSpPr>
            <p:nvPr/>
          </p:nvSpPr>
          <p:spPr bwMode="auto">
            <a:xfrm>
              <a:off x="1532" y="1201"/>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4185" name="Rectangle 153"/>
            <p:cNvSpPr>
              <a:spLocks noChangeArrowheads="1"/>
            </p:cNvSpPr>
            <p:nvPr/>
          </p:nvSpPr>
          <p:spPr bwMode="auto">
            <a:xfrm>
              <a:off x="842" y="1207"/>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603">
                                            <p:txEl>
                                              <p:pRg st="0" end="0"/>
                                            </p:txEl>
                                          </p:spTgt>
                                        </p:tgtEl>
                                        <p:attrNameLst>
                                          <p:attrName>style.visibility</p:attrName>
                                        </p:attrNameLst>
                                      </p:cBhvr>
                                      <p:to>
                                        <p:strVal val="visible"/>
                                      </p:to>
                                    </p:set>
                                    <p:animEffect transition="in" filter="dissolve">
                                      <p:cBhvr>
                                        <p:cTn id="7" dur="500"/>
                                        <p:tgtEl>
                                          <p:spTgt spid="409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9603">
                                            <p:txEl>
                                              <p:pRg st="1" end="1"/>
                                            </p:txEl>
                                          </p:spTgt>
                                        </p:tgtEl>
                                        <p:attrNameLst>
                                          <p:attrName>style.visibility</p:attrName>
                                        </p:attrNameLst>
                                      </p:cBhvr>
                                      <p:to>
                                        <p:strVal val="visible"/>
                                      </p:to>
                                    </p:set>
                                    <p:animEffect transition="in" filter="dissolve">
                                      <p:cBhvr>
                                        <p:cTn id="12" dur="500"/>
                                        <p:tgtEl>
                                          <p:spTgt spid="4096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3"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43"/>
          <p:cNvSpPr>
            <a:spLocks noGrp="1" noChangeArrowheads="1"/>
          </p:cNvSpPr>
          <p:nvPr>
            <p:ph type="title"/>
          </p:nvPr>
        </p:nvSpPr>
        <p:spPr/>
        <p:txBody>
          <a:bodyPr/>
          <a:lstStyle/>
          <a:p>
            <a:r>
              <a:rPr lang="en-US" altLang="en-US" smtClean="0"/>
              <a:t>A Walk Through the Guidelines</a:t>
            </a:r>
          </a:p>
        </p:txBody>
      </p:sp>
      <p:sp>
        <p:nvSpPr>
          <p:cNvPr id="45059" name="Rectangle 244"/>
          <p:cNvSpPr>
            <a:spLocks noGrp="1" noChangeArrowheads="1"/>
          </p:cNvSpPr>
          <p:nvPr>
            <p:ph type="body" idx="1"/>
          </p:nvPr>
        </p:nvSpPr>
        <p:spPr>
          <a:xfrm>
            <a:off x="3124200" y="1044575"/>
            <a:ext cx="5791200" cy="698500"/>
          </a:xfrm>
        </p:spPr>
        <p:txBody>
          <a:bodyPr/>
          <a:lstStyle/>
          <a:p>
            <a:r>
              <a:rPr lang="en-US" altLang="en-US" i="1" smtClean="0"/>
              <a:t>Two reports available to aid in determining GIS data distribution policy</a:t>
            </a:r>
          </a:p>
          <a:p>
            <a:endParaRPr lang="en-US" altLang="en-US" i="1" smtClean="0"/>
          </a:p>
        </p:txBody>
      </p:sp>
      <p:grpSp>
        <p:nvGrpSpPr>
          <p:cNvPr id="45060" name="Group 409"/>
          <p:cNvGrpSpPr>
            <a:grpSpLocks/>
          </p:cNvGrpSpPr>
          <p:nvPr/>
        </p:nvGrpSpPr>
        <p:grpSpPr bwMode="auto">
          <a:xfrm>
            <a:off x="1335088" y="1004888"/>
            <a:ext cx="1135062" cy="2867025"/>
            <a:chOff x="841" y="633"/>
            <a:chExt cx="715" cy="1806"/>
          </a:xfrm>
        </p:grpSpPr>
        <p:sp>
          <p:nvSpPr>
            <p:cNvPr id="45062" name="Rectangle 246"/>
            <p:cNvSpPr>
              <a:spLocks noChangeArrowheads="1"/>
            </p:cNvSpPr>
            <p:nvPr/>
          </p:nvSpPr>
          <p:spPr bwMode="auto">
            <a:xfrm>
              <a:off x="865" y="657"/>
              <a:ext cx="667" cy="1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063" name="Rectangle 247"/>
            <p:cNvSpPr>
              <a:spLocks noChangeArrowheads="1"/>
            </p:cNvSpPr>
            <p:nvPr/>
          </p:nvSpPr>
          <p:spPr bwMode="auto">
            <a:xfrm>
              <a:off x="1166" y="657"/>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b="1">
                  <a:solidFill>
                    <a:srgbClr val="FFFFFF"/>
                  </a:solidFill>
                  <a:latin typeface="Arial" charset="0"/>
                </a:rPr>
                <a:t>6</a:t>
              </a:r>
              <a:endParaRPr lang="en-US" altLang="en-US"/>
            </a:p>
          </p:txBody>
        </p:sp>
        <p:sp>
          <p:nvSpPr>
            <p:cNvPr id="45064" name="Rectangle 248"/>
            <p:cNvSpPr>
              <a:spLocks noChangeArrowheads="1"/>
            </p:cNvSpPr>
            <p:nvPr/>
          </p:nvSpPr>
          <p:spPr bwMode="auto">
            <a:xfrm>
              <a:off x="865" y="767"/>
              <a:ext cx="667" cy="1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065" name="Rectangle 249"/>
            <p:cNvSpPr>
              <a:spLocks noChangeArrowheads="1"/>
            </p:cNvSpPr>
            <p:nvPr/>
          </p:nvSpPr>
          <p:spPr bwMode="auto">
            <a:xfrm>
              <a:off x="924" y="772"/>
              <a:ext cx="54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b="1">
                  <a:solidFill>
                    <a:srgbClr val="FFFFFF"/>
                  </a:solidFill>
                  <a:latin typeface="Arial" charset="0"/>
                </a:rPr>
                <a:t>Distribution</a:t>
              </a:r>
              <a:endParaRPr lang="en-US" altLang="en-US"/>
            </a:p>
          </p:txBody>
        </p:sp>
        <p:sp>
          <p:nvSpPr>
            <p:cNvPr id="45066" name="Rectangle 250"/>
            <p:cNvSpPr>
              <a:spLocks noChangeArrowheads="1"/>
            </p:cNvSpPr>
            <p:nvPr/>
          </p:nvSpPr>
          <p:spPr bwMode="auto">
            <a:xfrm>
              <a:off x="865" y="877"/>
              <a:ext cx="667" cy="2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067" name="Rectangle 251"/>
            <p:cNvSpPr>
              <a:spLocks noChangeArrowheads="1"/>
            </p:cNvSpPr>
            <p:nvPr/>
          </p:nvSpPr>
          <p:spPr bwMode="auto">
            <a:xfrm>
              <a:off x="841" y="633"/>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068" name="Line 252"/>
            <p:cNvSpPr>
              <a:spLocks noChangeShapeType="1"/>
            </p:cNvSpPr>
            <p:nvPr/>
          </p:nvSpPr>
          <p:spPr bwMode="auto">
            <a:xfrm>
              <a:off x="841" y="633"/>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9" name="Line 253"/>
            <p:cNvSpPr>
              <a:spLocks noChangeShapeType="1"/>
            </p:cNvSpPr>
            <p:nvPr/>
          </p:nvSpPr>
          <p:spPr bwMode="auto">
            <a:xfrm>
              <a:off x="841" y="633"/>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0" name="Rectangle 254"/>
            <p:cNvSpPr>
              <a:spLocks noChangeArrowheads="1"/>
            </p:cNvSpPr>
            <p:nvPr/>
          </p:nvSpPr>
          <p:spPr bwMode="auto">
            <a:xfrm>
              <a:off x="841" y="633"/>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071" name="Line 255"/>
            <p:cNvSpPr>
              <a:spLocks noChangeShapeType="1"/>
            </p:cNvSpPr>
            <p:nvPr/>
          </p:nvSpPr>
          <p:spPr bwMode="auto">
            <a:xfrm>
              <a:off x="841" y="633"/>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2" name="Line 256"/>
            <p:cNvSpPr>
              <a:spLocks noChangeShapeType="1"/>
            </p:cNvSpPr>
            <p:nvPr/>
          </p:nvSpPr>
          <p:spPr bwMode="auto">
            <a:xfrm>
              <a:off x="841" y="633"/>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3" name="Rectangle 257"/>
            <p:cNvSpPr>
              <a:spLocks noChangeArrowheads="1"/>
            </p:cNvSpPr>
            <p:nvPr/>
          </p:nvSpPr>
          <p:spPr bwMode="auto">
            <a:xfrm>
              <a:off x="865" y="633"/>
              <a:ext cx="667"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074" name="Line 258"/>
            <p:cNvSpPr>
              <a:spLocks noChangeShapeType="1"/>
            </p:cNvSpPr>
            <p:nvPr/>
          </p:nvSpPr>
          <p:spPr bwMode="auto">
            <a:xfrm>
              <a:off x="865" y="633"/>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5" name="Rectangle 259"/>
            <p:cNvSpPr>
              <a:spLocks noChangeArrowheads="1"/>
            </p:cNvSpPr>
            <p:nvPr/>
          </p:nvSpPr>
          <p:spPr bwMode="auto">
            <a:xfrm>
              <a:off x="1532" y="633"/>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076" name="Line 260"/>
            <p:cNvSpPr>
              <a:spLocks noChangeShapeType="1"/>
            </p:cNvSpPr>
            <p:nvPr/>
          </p:nvSpPr>
          <p:spPr bwMode="auto">
            <a:xfrm>
              <a:off x="1532" y="633"/>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7" name="Line 261"/>
            <p:cNvSpPr>
              <a:spLocks noChangeShapeType="1"/>
            </p:cNvSpPr>
            <p:nvPr/>
          </p:nvSpPr>
          <p:spPr bwMode="auto">
            <a:xfrm>
              <a:off x="1532" y="633"/>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8" name="Rectangle 262"/>
            <p:cNvSpPr>
              <a:spLocks noChangeArrowheads="1"/>
            </p:cNvSpPr>
            <p:nvPr/>
          </p:nvSpPr>
          <p:spPr bwMode="auto">
            <a:xfrm>
              <a:off x="1532" y="633"/>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079" name="Line 263"/>
            <p:cNvSpPr>
              <a:spLocks noChangeShapeType="1"/>
            </p:cNvSpPr>
            <p:nvPr/>
          </p:nvSpPr>
          <p:spPr bwMode="auto">
            <a:xfrm>
              <a:off x="1532" y="633"/>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0" name="Line 264"/>
            <p:cNvSpPr>
              <a:spLocks noChangeShapeType="1"/>
            </p:cNvSpPr>
            <p:nvPr/>
          </p:nvSpPr>
          <p:spPr bwMode="auto">
            <a:xfrm>
              <a:off x="1532" y="633"/>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1" name="Rectangle 265"/>
            <p:cNvSpPr>
              <a:spLocks noChangeArrowheads="1"/>
            </p:cNvSpPr>
            <p:nvPr/>
          </p:nvSpPr>
          <p:spPr bwMode="auto">
            <a:xfrm>
              <a:off x="841" y="657"/>
              <a:ext cx="24" cy="4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082" name="Line 266"/>
            <p:cNvSpPr>
              <a:spLocks noChangeShapeType="1"/>
            </p:cNvSpPr>
            <p:nvPr/>
          </p:nvSpPr>
          <p:spPr bwMode="auto">
            <a:xfrm>
              <a:off x="841" y="657"/>
              <a:ext cx="1" cy="44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3" name="Rectangle 267"/>
            <p:cNvSpPr>
              <a:spLocks noChangeArrowheads="1"/>
            </p:cNvSpPr>
            <p:nvPr/>
          </p:nvSpPr>
          <p:spPr bwMode="auto">
            <a:xfrm>
              <a:off x="1532" y="657"/>
              <a:ext cx="24" cy="4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084" name="Line 268"/>
            <p:cNvSpPr>
              <a:spLocks noChangeShapeType="1"/>
            </p:cNvSpPr>
            <p:nvPr/>
          </p:nvSpPr>
          <p:spPr bwMode="auto">
            <a:xfrm>
              <a:off x="1532" y="657"/>
              <a:ext cx="1" cy="44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5" name="Rectangle 269"/>
            <p:cNvSpPr>
              <a:spLocks noChangeArrowheads="1"/>
            </p:cNvSpPr>
            <p:nvPr/>
          </p:nvSpPr>
          <p:spPr bwMode="auto">
            <a:xfrm>
              <a:off x="865" y="1122"/>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086" name="Rectangle 270"/>
            <p:cNvSpPr>
              <a:spLocks noChangeArrowheads="1"/>
            </p:cNvSpPr>
            <p:nvPr/>
          </p:nvSpPr>
          <p:spPr bwMode="auto">
            <a:xfrm>
              <a:off x="926" y="1124"/>
              <a:ext cx="2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Publisher</a:t>
              </a:r>
              <a:endParaRPr lang="en-US" altLang="en-US"/>
            </a:p>
          </p:txBody>
        </p:sp>
        <p:sp>
          <p:nvSpPr>
            <p:cNvPr id="45087" name="Rectangle 271"/>
            <p:cNvSpPr>
              <a:spLocks noChangeArrowheads="1"/>
            </p:cNvSpPr>
            <p:nvPr/>
          </p:nvSpPr>
          <p:spPr bwMode="auto">
            <a:xfrm>
              <a:off x="865" y="1196"/>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088" name="Rectangle 272"/>
            <p:cNvSpPr>
              <a:spLocks noChangeArrowheads="1"/>
            </p:cNvSpPr>
            <p:nvPr/>
          </p:nvSpPr>
          <p:spPr bwMode="auto">
            <a:xfrm>
              <a:off x="841" y="1098"/>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089" name="Line 273"/>
            <p:cNvSpPr>
              <a:spLocks noChangeShapeType="1"/>
            </p:cNvSpPr>
            <p:nvPr/>
          </p:nvSpPr>
          <p:spPr bwMode="auto">
            <a:xfrm>
              <a:off x="841" y="1098"/>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90" name="Line 274"/>
            <p:cNvSpPr>
              <a:spLocks noChangeShapeType="1"/>
            </p:cNvSpPr>
            <p:nvPr/>
          </p:nvSpPr>
          <p:spPr bwMode="auto">
            <a:xfrm>
              <a:off x="841" y="1098"/>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91" name="Rectangle 275"/>
            <p:cNvSpPr>
              <a:spLocks noChangeArrowheads="1"/>
            </p:cNvSpPr>
            <p:nvPr/>
          </p:nvSpPr>
          <p:spPr bwMode="auto">
            <a:xfrm>
              <a:off x="865" y="1098"/>
              <a:ext cx="667"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092" name="Line 276"/>
            <p:cNvSpPr>
              <a:spLocks noChangeShapeType="1"/>
            </p:cNvSpPr>
            <p:nvPr/>
          </p:nvSpPr>
          <p:spPr bwMode="auto">
            <a:xfrm>
              <a:off x="865" y="1098"/>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93" name="Rectangle 277"/>
            <p:cNvSpPr>
              <a:spLocks noChangeArrowheads="1"/>
            </p:cNvSpPr>
            <p:nvPr/>
          </p:nvSpPr>
          <p:spPr bwMode="auto">
            <a:xfrm>
              <a:off x="1532" y="1098"/>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094" name="Line 278"/>
            <p:cNvSpPr>
              <a:spLocks noChangeShapeType="1"/>
            </p:cNvSpPr>
            <p:nvPr/>
          </p:nvSpPr>
          <p:spPr bwMode="auto">
            <a:xfrm>
              <a:off x="1532" y="1098"/>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95" name="Line 279"/>
            <p:cNvSpPr>
              <a:spLocks noChangeShapeType="1"/>
            </p:cNvSpPr>
            <p:nvPr/>
          </p:nvSpPr>
          <p:spPr bwMode="auto">
            <a:xfrm>
              <a:off x="1532" y="1098"/>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96" name="Rectangle 280"/>
            <p:cNvSpPr>
              <a:spLocks noChangeArrowheads="1"/>
            </p:cNvSpPr>
            <p:nvPr/>
          </p:nvSpPr>
          <p:spPr bwMode="auto">
            <a:xfrm>
              <a:off x="841" y="1122"/>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097" name="Line 281"/>
            <p:cNvSpPr>
              <a:spLocks noChangeShapeType="1"/>
            </p:cNvSpPr>
            <p:nvPr/>
          </p:nvSpPr>
          <p:spPr bwMode="auto">
            <a:xfrm>
              <a:off x="841" y="1122"/>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98" name="Rectangle 282"/>
            <p:cNvSpPr>
              <a:spLocks noChangeArrowheads="1"/>
            </p:cNvSpPr>
            <p:nvPr/>
          </p:nvSpPr>
          <p:spPr bwMode="auto">
            <a:xfrm>
              <a:off x="1532" y="1122"/>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099" name="Line 283"/>
            <p:cNvSpPr>
              <a:spLocks noChangeShapeType="1"/>
            </p:cNvSpPr>
            <p:nvPr/>
          </p:nvSpPr>
          <p:spPr bwMode="auto">
            <a:xfrm>
              <a:off x="1532" y="1122"/>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00" name="Rectangle 284"/>
            <p:cNvSpPr>
              <a:spLocks noChangeArrowheads="1"/>
            </p:cNvSpPr>
            <p:nvPr/>
          </p:nvSpPr>
          <p:spPr bwMode="auto">
            <a:xfrm>
              <a:off x="865" y="1276"/>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101" name="Rectangle 285"/>
            <p:cNvSpPr>
              <a:spLocks noChangeArrowheads="1"/>
            </p:cNvSpPr>
            <p:nvPr/>
          </p:nvSpPr>
          <p:spPr bwMode="auto">
            <a:xfrm>
              <a:off x="925" y="1277"/>
              <a:ext cx="46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Publication Date</a:t>
              </a:r>
              <a:endParaRPr lang="en-US" altLang="en-US"/>
            </a:p>
          </p:txBody>
        </p:sp>
        <p:sp>
          <p:nvSpPr>
            <p:cNvPr id="45102" name="Rectangle 286"/>
            <p:cNvSpPr>
              <a:spLocks noChangeArrowheads="1"/>
            </p:cNvSpPr>
            <p:nvPr/>
          </p:nvSpPr>
          <p:spPr bwMode="auto">
            <a:xfrm>
              <a:off x="865" y="1349"/>
              <a:ext cx="667" cy="75"/>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103" name="Rectangle 287"/>
            <p:cNvSpPr>
              <a:spLocks noChangeArrowheads="1"/>
            </p:cNvSpPr>
            <p:nvPr/>
          </p:nvSpPr>
          <p:spPr bwMode="auto">
            <a:xfrm>
              <a:off x="841" y="1270"/>
              <a:ext cx="24"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104" name="Line 288"/>
            <p:cNvSpPr>
              <a:spLocks noChangeShapeType="1"/>
            </p:cNvSpPr>
            <p:nvPr/>
          </p:nvSpPr>
          <p:spPr bwMode="auto">
            <a:xfrm>
              <a:off x="841" y="1270"/>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05" name="Rectangle 291"/>
            <p:cNvSpPr>
              <a:spLocks noChangeArrowheads="1"/>
            </p:cNvSpPr>
            <p:nvPr/>
          </p:nvSpPr>
          <p:spPr bwMode="auto">
            <a:xfrm>
              <a:off x="1532" y="1270"/>
              <a:ext cx="24"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106" name="Line 292"/>
            <p:cNvSpPr>
              <a:spLocks noChangeShapeType="1"/>
            </p:cNvSpPr>
            <p:nvPr/>
          </p:nvSpPr>
          <p:spPr bwMode="auto">
            <a:xfrm>
              <a:off x="1532" y="1270"/>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07" name="Rectangle 293"/>
            <p:cNvSpPr>
              <a:spLocks noChangeArrowheads="1"/>
            </p:cNvSpPr>
            <p:nvPr/>
          </p:nvSpPr>
          <p:spPr bwMode="auto">
            <a:xfrm>
              <a:off x="841" y="1276"/>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108" name="Line 294"/>
            <p:cNvSpPr>
              <a:spLocks noChangeShapeType="1"/>
            </p:cNvSpPr>
            <p:nvPr/>
          </p:nvSpPr>
          <p:spPr bwMode="auto">
            <a:xfrm>
              <a:off x="841" y="1276"/>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09" name="Rectangle 295"/>
            <p:cNvSpPr>
              <a:spLocks noChangeArrowheads="1"/>
            </p:cNvSpPr>
            <p:nvPr/>
          </p:nvSpPr>
          <p:spPr bwMode="auto">
            <a:xfrm>
              <a:off x="1532" y="1276"/>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110" name="Line 296"/>
            <p:cNvSpPr>
              <a:spLocks noChangeShapeType="1"/>
            </p:cNvSpPr>
            <p:nvPr/>
          </p:nvSpPr>
          <p:spPr bwMode="auto">
            <a:xfrm>
              <a:off x="1532" y="1276"/>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11" name="Rectangle 297"/>
            <p:cNvSpPr>
              <a:spLocks noChangeArrowheads="1"/>
            </p:cNvSpPr>
            <p:nvPr/>
          </p:nvSpPr>
          <p:spPr bwMode="auto">
            <a:xfrm>
              <a:off x="865" y="1447"/>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112" name="Rectangle 298"/>
            <p:cNvSpPr>
              <a:spLocks noChangeArrowheads="1"/>
            </p:cNvSpPr>
            <p:nvPr/>
          </p:nvSpPr>
          <p:spPr bwMode="auto">
            <a:xfrm>
              <a:off x="927" y="1449"/>
              <a:ext cx="29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Distributor</a:t>
              </a:r>
              <a:endParaRPr lang="en-US" altLang="en-US"/>
            </a:p>
          </p:txBody>
        </p:sp>
        <p:sp>
          <p:nvSpPr>
            <p:cNvPr id="45113" name="Rectangle 299"/>
            <p:cNvSpPr>
              <a:spLocks noChangeArrowheads="1"/>
            </p:cNvSpPr>
            <p:nvPr/>
          </p:nvSpPr>
          <p:spPr bwMode="auto">
            <a:xfrm>
              <a:off x="865" y="1521"/>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114" name="Rectangle 300"/>
            <p:cNvSpPr>
              <a:spLocks noChangeArrowheads="1"/>
            </p:cNvSpPr>
            <p:nvPr/>
          </p:nvSpPr>
          <p:spPr bwMode="auto">
            <a:xfrm>
              <a:off x="926" y="1522"/>
              <a:ext cx="32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Information</a:t>
              </a:r>
              <a:endParaRPr lang="en-US" altLang="en-US"/>
            </a:p>
          </p:txBody>
        </p:sp>
        <p:sp>
          <p:nvSpPr>
            <p:cNvPr id="45115" name="Rectangle 301"/>
            <p:cNvSpPr>
              <a:spLocks noChangeArrowheads="1"/>
            </p:cNvSpPr>
            <p:nvPr/>
          </p:nvSpPr>
          <p:spPr bwMode="auto">
            <a:xfrm>
              <a:off x="841" y="1423"/>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116" name="Line 302"/>
            <p:cNvSpPr>
              <a:spLocks noChangeShapeType="1"/>
            </p:cNvSpPr>
            <p:nvPr/>
          </p:nvSpPr>
          <p:spPr bwMode="auto">
            <a:xfrm>
              <a:off x="841" y="142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17" name="Line 303"/>
            <p:cNvSpPr>
              <a:spLocks noChangeShapeType="1"/>
            </p:cNvSpPr>
            <p:nvPr/>
          </p:nvSpPr>
          <p:spPr bwMode="auto">
            <a:xfrm>
              <a:off x="841" y="1423"/>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18" name="Rectangle 306"/>
            <p:cNvSpPr>
              <a:spLocks noChangeArrowheads="1"/>
            </p:cNvSpPr>
            <p:nvPr/>
          </p:nvSpPr>
          <p:spPr bwMode="auto">
            <a:xfrm>
              <a:off x="865" y="1429"/>
              <a:ext cx="667" cy="1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119" name="Rectangle 307"/>
            <p:cNvSpPr>
              <a:spLocks noChangeArrowheads="1"/>
            </p:cNvSpPr>
            <p:nvPr/>
          </p:nvSpPr>
          <p:spPr bwMode="auto">
            <a:xfrm>
              <a:off x="1532" y="1423"/>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120" name="Line 308"/>
            <p:cNvSpPr>
              <a:spLocks noChangeShapeType="1"/>
            </p:cNvSpPr>
            <p:nvPr/>
          </p:nvSpPr>
          <p:spPr bwMode="auto">
            <a:xfrm>
              <a:off x="1532" y="142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21" name="Line 309"/>
            <p:cNvSpPr>
              <a:spLocks noChangeShapeType="1"/>
            </p:cNvSpPr>
            <p:nvPr/>
          </p:nvSpPr>
          <p:spPr bwMode="auto">
            <a:xfrm>
              <a:off x="1532" y="1423"/>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22" name="Rectangle 310"/>
            <p:cNvSpPr>
              <a:spLocks noChangeArrowheads="1"/>
            </p:cNvSpPr>
            <p:nvPr/>
          </p:nvSpPr>
          <p:spPr bwMode="auto">
            <a:xfrm>
              <a:off x="841" y="1447"/>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123" name="Line 311"/>
            <p:cNvSpPr>
              <a:spLocks noChangeShapeType="1"/>
            </p:cNvSpPr>
            <p:nvPr/>
          </p:nvSpPr>
          <p:spPr bwMode="auto">
            <a:xfrm>
              <a:off x="841" y="1447"/>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24" name="Rectangle 312"/>
            <p:cNvSpPr>
              <a:spLocks noChangeArrowheads="1"/>
            </p:cNvSpPr>
            <p:nvPr/>
          </p:nvSpPr>
          <p:spPr bwMode="auto">
            <a:xfrm>
              <a:off x="1532" y="1447"/>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125" name="Line 313"/>
            <p:cNvSpPr>
              <a:spLocks noChangeShapeType="1"/>
            </p:cNvSpPr>
            <p:nvPr/>
          </p:nvSpPr>
          <p:spPr bwMode="auto">
            <a:xfrm>
              <a:off x="1532" y="1447"/>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26" name="Rectangle 314"/>
            <p:cNvSpPr>
              <a:spLocks noChangeArrowheads="1"/>
            </p:cNvSpPr>
            <p:nvPr/>
          </p:nvSpPr>
          <p:spPr bwMode="auto">
            <a:xfrm>
              <a:off x="865" y="1618"/>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127" name="Rectangle 315"/>
            <p:cNvSpPr>
              <a:spLocks noChangeArrowheads="1"/>
            </p:cNvSpPr>
            <p:nvPr/>
          </p:nvSpPr>
          <p:spPr bwMode="auto">
            <a:xfrm>
              <a:off x="927" y="1620"/>
              <a:ext cx="55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Distribution Liability</a:t>
              </a:r>
              <a:endParaRPr lang="en-US" altLang="en-US"/>
            </a:p>
          </p:txBody>
        </p:sp>
        <p:sp>
          <p:nvSpPr>
            <p:cNvPr id="45128" name="Rectangle 316"/>
            <p:cNvSpPr>
              <a:spLocks noChangeArrowheads="1"/>
            </p:cNvSpPr>
            <p:nvPr/>
          </p:nvSpPr>
          <p:spPr bwMode="auto">
            <a:xfrm>
              <a:off x="865" y="1692"/>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129" name="Rectangle 317"/>
            <p:cNvSpPr>
              <a:spLocks noChangeArrowheads="1"/>
            </p:cNvSpPr>
            <p:nvPr/>
          </p:nvSpPr>
          <p:spPr bwMode="auto">
            <a:xfrm>
              <a:off x="841" y="1594"/>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130" name="Line 318"/>
            <p:cNvSpPr>
              <a:spLocks noChangeShapeType="1"/>
            </p:cNvSpPr>
            <p:nvPr/>
          </p:nvSpPr>
          <p:spPr bwMode="auto">
            <a:xfrm>
              <a:off x="841" y="1594"/>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31" name="Line 319"/>
            <p:cNvSpPr>
              <a:spLocks noChangeShapeType="1"/>
            </p:cNvSpPr>
            <p:nvPr/>
          </p:nvSpPr>
          <p:spPr bwMode="auto">
            <a:xfrm>
              <a:off x="841" y="1594"/>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32" name="Rectangle 322"/>
            <p:cNvSpPr>
              <a:spLocks noChangeArrowheads="1"/>
            </p:cNvSpPr>
            <p:nvPr/>
          </p:nvSpPr>
          <p:spPr bwMode="auto">
            <a:xfrm>
              <a:off x="865" y="1600"/>
              <a:ext cx="667" cy="1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133" name="Rectangle 323"/>
            <p:cNvSpPr>
              <a:spLocks noChangeArrowheads="1"/>
            </p:cNvSpPr>
            <p:nvPr/>
          </p:nvSpPr>
          <p:spPr bwMode="auto">
            <a:xfrm>
              <a:off x="1532" y="1594"/>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134" name="Line 324"/>
            <p:cNvSpPr>
              <a:spLocks noChangeShapeType="1"/>
            </p:cNvSpPr>
            <p:nvPr/>
          </p:nvSpPr>
          <p:spPr bwMode="auto">
            <a:xfrm>
              <a:off x="1532" y="1594"/>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35" name="Line 325"/>
            <p:cNvSpPr>
              <a:spLocks noChangeShapeType="1"/>
            </p:cNvSpPr>
            <p:nvPr/>
          </p:nvSpPr>
          <p:spPr bwMode="auto">
            <a:xfrm>
              <a:off x="1532" y="1594"/>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36" name="Rectangle 326"/>
            <p:cNvSpPr>
              <a:spLocks noChangeArrowheads="1"/>
            </p:cNvSpPr>
            <p:nvPr/>
          </p:nvSpPr>
          <p:spPr bwMode="auto">
            <a:xfrm>
              <a:off x="841" y="1618"/>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137" name="Line 327"/>
            <p:cNvSpPr>
              <a:spLocks noChangeShapeType="1"/>
            </p:cNvSpPr>
            <p:nvPr/>
          </p:nvSpPr>
          <p:spPr bwMode="auto">
            <a:xfrm>
              <a:off x="841" y="1618"/>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38" name="Rectangle 328"/>
            <p:cNvSpPr>
              <a:spLocks noChangeArrowheads="1"/>
            </p:cNvSpPr>
            <p:nvPr/>
          </p:nvSpPr>
          <p:spPr bwMode="auto">
            <a:xfrm>
              <a:off x="1532" y="1618"/>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139" name="Line 329"/>
            <p:cNvSpPr>
              <a:spLocks noChangeShapeType="1"/>
            </p:cNvSpPr>
            <p:nvPr/>
          </p:nvSpPr>
          <p:spPr bwMode="auto">
            <a:xfrm>
              <a:off x="1532" y="1618"/>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0" name="Rectangle 330"/>
            <p:cNvSpPr>
              <a:spLocks noChangeArrowheads="1"/>
            </p:cNvSpPr>
            <p:nvPr/>
          </p:nvSpPr>
          <p:spPr bwMode="auto">
            <a:xfrm>
              <a:off x="865" y="1790"/>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141" name="Rectangle 331"/>
            <p:cNvSpPr>
              <a:spLocks noChangeArrowheads="1"/>
            </p:cNvSpPr>
            <p:nvPr/>
          </p:nvSpPr>
          <p:spPr bwMode="auto">
            <a:xfrm>
              <a:off x="928" y="1791"/>
              <a:ext cx="46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Transfer Format</a:t>
              </a:r>
              <a:endParaRPr lang="en-US" altLang="en-US"/>
            </a:p>
          </p:txBody>
        </p:sp>
        <p:sp>
          <p:nvSpPr>
            <p:cNvPr id="45142" name="Rectangle 332"/>
            <p:cNvSpPr>
              <a:spLocks noChangeArrowheads="1"/>
            </p:cNvSpPr>
            <p:nvPr/>
          </p:nvSpPr>
          <p:spPr bwMode="auto">
            <a:xfrm>
              <a:off x="865" y="1863"/>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143" name="Rectangle 333"/>
            <p:cNvSpPr>
              <a:spLocks noChangeArrowheads="1"/>
            </p:cNvSpPr>
            <p:nvPr/>
          </p:nvSpPr>
          <p:spPr bwMode="auto">
            <a:xfrm>
              <a:off x="841" y="1766"/>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144" name="Line 334"/>
            <p:cNvSpPr>
              <a:spLocks noChangeShapeType="1"/>
            </p:cNvSpPr>
            <p:nvPr/>
          </p:nvSpPr>
          <p:spPr bwMode="auto">
            <a:xfrm>
              <a:off x="841" y="1766"/>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5" name="Line 335"/>
            <p:cNvSpPr>
              <a:spLocks noChangeShapeType="1"/>
            </p:cNvSpPr>
            <p:nvPr/>
          </p:nvSpPr>
          <p:spPr bwMode="auto">
            <a:xfrm>
              <a:off x="841" y="1766"/>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6" name="Rectangle 338"/>
            <p:cNvSpPr>
              <a:spLocks noChangeArrowheads="1"/>
            </p:cNvSpPr>
            <p:nvPr/>
          </p:nvSpPr>
          <p:spPr bwMode="auto">
            <a:xfrm>
              <a:off x="865" y="1771"/>
              <a:ext cx="667" cy="19"/>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147" name="Rectangle 339"/>
            <p:cNvSpPr>
              <a:spLocks noChangeArrowheads="1"/>
            </p:cNvSpPr>
            <p:nvPr/>
          </p:nvSpPr>
          <p:spPr bwMode="auto">
            <a:xfrm>
              <a:off x="1532" y="1766"/>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148" name="Line 340"/>
            <p:cNvSpPr>
              <a:spLocks noChangeShapeType="1"/>
            </p:cNvSpPr>
            <p:nvPr/>
          </p:nvSpPr>
          <p:spPr bwMode="auto">
            <a:xfrm>
              <a:off x="1532" y="1766"/>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49" name="Line 341"/>
            <p:cNvSpPr>
              <a:spLocks noChangeShapeType="1"/>
            </p:cNvSpPr>
            <p:nvPr/>
          </p:nvSpPr>
          <p:spPr bwMode="auto">
            <a:xfrm>
              <a:off x="1532" y="1766"/>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50" name="Rectangle 342"/>
            <p:cNvSpPr>
              <a:spLocks noChangeArrowheads="1"/>
            </p:cNvSpPr>
            <p:nvPr/>
          </p:nvSpPr>
          <p:spPr bwMode="auto">
            <a:xfrm>
              <a:off x="841" y="1790"/>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151" name="Line 343"/>
            <p:cNvSpPr>
              <a:spLocks noChangeShapeType="1"/>
            </p:cNvSpPr>
            <p:nvPr/>
          </p:nvSpPr>
          <p:spPr bwMode="auto">
            <a:xfrm>
              <a:off x="841" y="1790"/>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52" name="Rectangle 344"/>
            <p:cNvSpPr>
              <a:spLocks noChangeArrowheads="1"/>
            </p:cNvSpPr>
            <p:nvPr/>
          </p:nvSpPr>
          <p:spPr bwMode="auto">
            <a:xfrm>
              <a:off x="1532" y="1790"/>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153" name="Line 345"/>
            <p:cNvSpPr>
              <a:spLocks noChangeShapeType="1"/>
            </p:cNvSpPr>
            <p:nvPr/>
          </p:nvSpPr>
          <p:spPr bwMode="auto">
            <a:xfrm>
              <a:off x="1532" y="1790"/>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54" name="Rectangle 346"/>
            <p:cNvSpPr>
              <a:spLocks noChangeArrowheads="1"/>
            </p:cNvSpPr>
            <p:nvPr/>
          </p:nvSpPr>
          <p:spPr bwMode="auto">
            <a:xfrm>
              <a:off x="865" y="1942"/>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155" name="Rectangle 347"/>
            <p:cNvSpPr>
              <a:spLocks noChangeArrowheads="1"/>
            </p:cNvSpPr>
            <p:nvPr/>
          </p:nvSpPr>
          <p:spPr bwMode="auto">
            <a:xfrm>
              <a:off x="926" y="1944"/>
              <a:ext cx="38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Transfer Size</a:t>
              </a:r>
              <a:endParaRPr lang="en-US" altLang="en-US"/>
            </a:p>
          </p:txBody>
        </p:sp>
        <p:sp>
          <p:nvSpPr>
            <p:cNvPr id="45156" name="Rectangle 348"/>
            <p:cNvSpPr>
              <a:spLocks noChangeArrowheads="1"/>
            </p:cNvSpPr>
            <p:nvPr/>
          </p:nvSpPr>
          <p:spPr bwMode="auto">
            <a:xfrm>
              <a:off x="865" y="2016"/>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157" name="Rectangle 349"/>
            <p:cNvSpPr>
              <a:spLocks noChangeArrowheads="1"/>
            </p:cNvSpPr>
            <p:nvPr/>
          </p:nvSpPr>
          <p:spPr bwMode="auto">
            <a:xfrm>
              <a:off x="841" y="1937"/>
              <a:ext cx="24" cy="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158" name="Line 350"/>
            <p:cNvSpPr>
              <a:spLocks noChangeShapeType="1"/>
            </p:cNvSpPr>
            <p:nvPr/>
          </p:nvSpPr>
          <p:spPr bwMode="auto">
            <a:xfrm>
              <a:off x="841" y="1937"/>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59" name="Rectangle 353"/>
            <p:cNvSpPr>
              <a:spLocks noChangeArrowheads="1"/>
            </p:cNvSpPr>
            <p:nvPr/>
          </p:nvSpPr>
          <p:spPr bwMode="auto">
            <a:xfrm>
              <a:off x="1532" y="1937"/>
              <a:ext cx="24" cy="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160" name="Line 354"/>
            <p:cNvSpPr>
              <a:spLocks noChangeShapeType="1"/>
            </p:cNvSpPr>
            <p:nvPr/>
          </p:nvSpPr>
          <p:spPr bwMode="auto">
            <a:xfrm>
              <a:off x="1532" y="1937"/>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61" name="Rectangle 355"/>
            <p:cNvSpPr>
              <a:spLocks noChangeArrowheads="1"/>
            </p:cNvSpPr>
            <p:nvPr/>
          </p:nvSpPr>
          <p:spPr bwMode="auto">
            <a:xfrm>
              <a:off x="841" y="1942"/>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162" name="Line 356"/>
            <p:cNvSpPr>
              <a:spLocks noChangeShapeType="1"/>
            </p:cNvSpPr>
            <p:nvPr/>
          </p:nvSpPr>
          <p:spPr bwMode="auto">
            <a:xfrm>
              <a:off x="841" y="1942"/>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63" name="Rectangle 357"/>
            <p:cNvSpPr>
              <a:spLocks noChangeArrowheads="1"/>
            </p:cNvSpPr>
            <p:nvPr/>
          </p:nvSpPr>
          <p:spPr bwMode="auto">
            <a:xfrm>
              <a:off x="1532" y="1942"/>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164" name="Line 358"/>
            <p:cNvSpPr>
              <a:spLocks noChangeShapeType="1"/>
            </p:cNvSpPr>
            <p:nvPr/>
          </p:nvSpPr>
          <p:spPr bwMode="auto">
            <a:xfrm>
              <a:off x="1532" y="1942"/>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65" name="Rectangle 359"/>
            <p:cNvSpPr>
              <a:spLocks noChangeArrowheads="1"/>
            </p:cNvSpPr>
            <p:nvPr/>
          </p:nvSpPr>
          <p:spPr bwMode="auto">
            <a:xfrm>
              <a:off x="865" y="2114"/>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166" name="Rectangle 360"/>
            <p:cNvSpPr>
              <a:spLocks noChangeArrowheads="1"/>
            </p:cNvSpPr>
            <p:nvPr/>
          </p:nvSpPr>
          <p:spPr bwMode="auto">
            <a:xfrm>
              <a:off x="926" y="2115"/>
              <a:ext cx="59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Ordering Instructions</a:t>
              </a:r>
              <a:endParaRPr lang="en-US" altLang="en-US"/>
            </a:p>
          </p:txBody>
        </p:sp>
        <p:sp>
          <p:nvSpPr>
            <p:cNvPr id="45167" name="Rectangle 361"/>
            <p:cNvSpPr>
              <a:spLocks noChangeArrowheads="1"/>
            </p:cNvSpPr>
            <p:nvPr/>
          </p:nvSpPr>
          <p:spPr bwMode="auto">
            <a:xfrm>
              <a:off x="865" y="2187"/>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168" name="Rectangle 362"/>
            <p:cNvSpPr>
              <a:spLocks noChangeArrowheads="1"/>
            </p:cNvSpPr>
            <p:nvPr/>
          </p:nvSpPr>
          <p:spPr bwMode="auto">
            <a:xfrm>
              <a:off x="841" y="2090"/>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169" name="Line 363"/>
            <p:cNvSpPr>
              <a:spLocks noChangeShapeType="1"/>
            </p:cNvSpPr>
            <p:nvPr/>
          </p:nvSpPr>
          <p:spPr bwMode="auto">
            <a:xfrm>
              <a:off x="841" y="2090"/>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70" name="Line 364"/>
            <p:cNvSpPr>
              <a:spLocks noChangeShapeType="1"/>
            </p:cNvSpPr>
            <p:nvPr/>
          </p:nvSpPr>
          <p:spPr bwMode="auto">
            <a:xfrm>
              <a:off x="841" y="2090"/>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71" name="Rectangle 367"/>
            <p:cNvSpPr>
              <a:spLocks noChangeArrowheads="1"/>
            </p:cNvSpPr>
            <p:nvPr/>
          </p:nvSpPr>
          <p:spPr bwMode="auto">
            <a:xfrm>
              <a:off x="865" y="2096"/>
              <a:ext cx="667" cy="1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172" name="Rectangle 368"/>
            <p:cNvSpPr>
              <a:spLocks noChangeArrowheads="1"/>
            </p:cNvSpPr>
            <p:nvPr/>
          </p:nvSpPr>
          <p:spPr bwMode="auto">
            <a:xfrm>
              <a:off x="1532" y="2090"/>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173" name="Line 369"/>
            <p:cNvSpPr>
              <a:spLocks noChangeShapeType="1"/>
            </p:cNvSpPr>
            <p:nvPr/>
          </p:nvSpPr>
          <p:spPr bwMode="auto">
            <a:xfrm>
              <a:off x="1532" y="2090"/>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74" name="Line 370"/>
            <p:cNvSpPr>
              <a:spLocks noChangeShapeType="1"/>
            </p:cNvSpPr>
            <p:nvPr/>
          </p:nvSpPr>
          <p:spPr bwMode="auto">
            <a:xfrm>
              <a:off x="1532" y="2090"/>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75" name="Rectangle 371"/>
            <p:cNvSpPr>
              <a:spLocks noChangeArrowheads="1"/>
            </p:cNvSpPr>
            <p:nvPr/>
          </p:nvSpPr>
          <p:spPr bwMode="auto">
            <a:xfrm>
              <a:off x="841" y="2114"/>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176" name="Line 372"/>
            <p:cNvSpPr>
              <a:spLocks noChangeShapeType="1"/>
            </p:cNvSpPr>
            <p:nvPr/>
          </p:nvSpPr>
          <p:spPr bwMode="auto">
            <a:xfrm>
              <a:off x="841" y="2114"/>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77" name="Rectangle 373"/>
            <p:cNvSpPr>
              <a:spLocks noChangeArrowheads="1"/>
            </p:cNvSpPr>
            <p:nvPr/>
          </p:nvSpPr>
          <p:spPr bwMode="auto">
            <a:xfrm>
              <a:off x="1532" y="2114"/>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178" name="Line 374"/>
            <p:cNvSpPr>
              <a:spLocks noChangeShapeType="1"/>
            </p:cNvSpPr>
            <p:nvPr/>
          </p:nvSpPr>
          <p:spPr bwMode="auto">
            <a:xfrm>
              <a:off x="1532" y="2114"/>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79" name="Rectangle 375"/>
            <p:cNvSpPr>
              <a:spLocks noChangeArrowheads="1"/>
            </p:cNvSpPr>
            <p:nvPr/>
          </p:nvSpPr>
          <p:spPr bwMode="auto">
            <a:xfrm>
              <a:off x="865" y="2267"/>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180" name="Rectangle 376"/>
            <p:cNvSpPr>
              <a:spLocks noChangeArrowheads="1"/>
            </p:cNvSpPr>
            <p:nvPr/>
          </p:nvSpPr>
          <p:spPr bwMode="auto">
            <a:xfrm>
              <a:off x="924" y="2269"/>
              <a:ext cx="43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Online Linkage</a:t>
              </a:r>
              <a:endParaRPr lang="en-US" altLang="en-US"/>
            </a:p>
          </p:txBody>
        </p:sp>
        <p:sp>
          <p:nvSpPr>
            <p:cNvPr id="45181" name="Rectangle 377"/>
            <p:cNvSpPr>
              <a:spLocks noChangeArrowheads="1"/>
            </p:cNvSpPr>
            <p:nvPr/>
          </p:nvSpPr>
          <p:spPr bwMode="auto">
            <a:xfrm>
              <a:off x="865" y="2341"/>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182" name="Rectangle 378"/>
            <p:cNvSpPr>
              <a:spLocks noChangeArrowheads="1"/>
            </p:cNvSpPr>
            <p:nvPr/>
          </p:nvSpPr>
          <p:spPr bwMode="auto">
            <a:xfrm>
              <a:off x="841" y="2261"/>
              <a:ext cx="24"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183" name="Line 379"/>
            <p:cNvSpPr>
              <a:spLocks noChangeShapeType="1"/>
            </p:cNvSpPr>
            <p:nvPr/>
          </p:nvSpPr>
          <p:spPr bwMode="auto">
            <a:xfrm>
              <a:off x="841" y="2261"/>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84" name="Rectangle 382"/>
            <p:cNvSpPr>
              <a:spLocks noChangeArrowheads="1"/>
            </p:cNvSpPr>
            <p:nvPr/>
          </p:nvSpPr>
          <p:spPr bwMode="auto">
            <a:xfrm>
              <a:off x="1532" y="2261"/>
              <a:ext cx="24"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185" name="Line 383"/>
            <p:cNvSpPr>
              <a:spLocks noChangeShapeType="1"/>
            </p:cNvSpPr>
            <p:nvPr/>
          </p:nvSpPr>
          <p:spPr bwMode="auto">
            <a:xfrm>
              <a:off x="1532" y="2261"/>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86" name="Rectangle 384"/>
            <p:cNvSpPr>
              <a:spLocks noChangeArrowheads="1"/>
            </p:cNvSpPr>
            <p:nvPr/>
          </p:nvSpPr>
          <p:spPr bwMode="auto">
            <a:xfrm>
              <a:off x="841" y="2267"/>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187" name="Line 385"/>
            <p:cNvSpPr>
              <a:spLocks noChangeShapeType="1"/>
            </p:cNvSpPr>
            <p:nvPr/>
          </p:nvSpPr>
          <p:spPr bwMode="auto">
            <a:xfrm>
              <a:off x="841" y="2267"/>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88" name="Rectangle 386"/>
            <p:cNvSpPr>
              <a:spLocks noChangeArrowheads="1"/>
            </p:cNvSpPr>
            <p:nvPr/>
          </p:nvSpPr>
          <p:spPr bwMode="auto">
            <a:xfrm>
              <a:off x="1532" y="2267"/>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189" name="Line 387"/>
            <p:cNvSpPr>
              <a:spLocks noChangeShapeType="1"/>
            </p:cNvSpPr>
            <p:nvPr/>
          </p:nvSpPr>
          <p:spPr bwMode="auto">
            <a:xfrm>
              <a:off x="1532" y="2267"/>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90" name="Rectangle 388"/>
            <p:cNvSpPr>
              <a:spLocks noChangeArrowheads="1"/>
            </p:cNvSpPr>
            <p:nvPr/>
          </p:nvSpPr>
          <p:spPr bwMode="auto">
            <a:xfrm>
              <a:off x="841" y="2415"/>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191" name="Line 389"/>
            <p:cNvSpPr>
              <a:spLocks noChangeShapeType="1"/>
            </p:cNvSpPr>
            <p:nvPr/>
          </p:nvSpPr>
          <p:spPr bwMode="auto">
            <a:xfrm>
              <a:off x="841" y="241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92" name="Line 390"/>
            <p:cNvSpPr>
              <a:spLocks noChangeShapeType="1"/>
            </p:cNvSpPr>
            <p:nvPr/>
          </p:nvSpPr>
          <p:spPr bwMode="auto">
            <a:xfrm>
              <a:off x="841" y="2415"/>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93" name="Rectangle 391"/>
            <p:cNvSpPr>
              <a:spLocks noChangeArrowheads="1"/>
            </p:cNvSpPr>
            <p:nvPr/>
          </p:nvSpPr>
          <p:spPr bwMode="auto">
            <a:xfrm>
              <a:off x="841" y="2415"/>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194" name="Line 392"/>
            <p:cNvSpPr>
              <a:spLocks noChangeShapeType="1"/>
            </p:cNvSpPr>
            <p:nvPr/>
          </p:nvSpPr>
          <p:spPr bwMode="auto">
            <a:xfrm>
              <a:off x="841" y="241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95" name="Line 393"/>
            <p:cNvSpPr>
              <a:spLocks noChangeShapeType="1"/>
            </p:cNvSpPr>
            <p:nvPr/>
          </p:nvSpPr>
          <p:spPr bwMode="auto">
            <a:xfrm>
              <a:off x="841" y="2415"/>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96" name="Rectangle 394"/>
            <p:cNvSpPr>
              <a:spLocks noChangeArrowheads="1"/>
            </p:cNvSpPr>
            <p:nvPr/>
          </p:nvSpPr>
          <p:spPr bwMode="auto">
            <a:xfrm>
              <a:off x="865" y="2415"/>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197" name="Line 395"/>
            <p:cNvSpPr>
              <a:spLocks noChangeShapeType="1"/>
            </p:cNvSpPr>
            <p:nvPr/>
          </p:nvSpPr>
          <p:spPr bwMode="auto">
            <a:xfrm>
              <a:off x="865" y="241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98" name="Line 396"/>
            <p:cNvSpPr>
              <a:spLocks noChangeShapeType="1"/>
            </p:cNvSpPr>
            <p:nvPr/>
          </p:nvSpPr>
          <p:spPr bwMode="auto">
            <a:xfrm>
              <a:off x="865" y="2415"/>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99" name="Rectangle 397"/>
            <p:cNvSpPr>
              <a:spLocks noChangeArrowheads="1"/>
            </p:cNvSpPr>
            <p:nvPr/>
          </p:nvSpPr>
          <p:spPr bwMode="auto">
            <a:xfrm>
              <a:off x="889" y="2415"/>
              <a:ext cx="643"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200" name="Line 398"/>
            <p:cNvSpPr>
              <a:spLocks noChangeShapeType="1"/>
            </p:cNvSpPr>
            <p:nvPr/>
          </p:nvSpPr>
          <p:spPr bwMode="auto">
            <a:xfrm>
              <a:off x="889" y="2415"/>
              <a:ext cx="643"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201" name="Rectangle 399"/>
            <p:cNvSpPr>
              <a:spLocks noChangeArrowheads="1"/>
            </p:cNvSpPr>
            <p:nvPr/>
          </p:nvSpPr>
          <p:spPr bwMode="auto">
            <a:xfrm>
              <a:off x="1532" y="2415"/>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202" name="Line 400"/>
            <p:cNvSpPr>
              <a:spLocks noChangeShapeType="1"/>
            </p:cNvSpPr>
            <p:nvPr/>
          </p:nvSpPr>
          <p:spPr bwMode="auto">
            <a:xfrm>
              <a:off x="1532" y="241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203" name="Line 401"/>
            <p:cNvSpPr>
              <a:spLocks noChangeShapeType="1"/>
            </p:cNvSpPr>
            <p:nvPr/>
          </p:nvSpPr>
          <p:spPr bwMode="auto">
            <a:xfrm>
              <a:off x="1532" y="2415"/>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204" name="Rectangle 402"/>
            <p:cNvSpPr>
              <a:spLocks noChangeArrowheads="1"/>
            </p:cNvSpPr>
            <p:nvPr/>
          </p:nvSpPr>
          <p:spPr bwMode="auto">
            <a:xfrm>
              <a:off x="1532" y="2415"/>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205" name="Line 403"/>
            <p:cNvSpPr>
              <a:spLocks noChangeShapeType="1"/>
            </p:cNvSpPr>
            <p:nvPr/>
          </p:nvSpPr>
          <p:spPr bwMode="auto">
            <a:xfrm>
              <a:off x="1532" y="241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206" name="Line 404"/>
            <p:cNvSpPr>
              <a:spLocks noChangeShapeType="1"/>
            </p:cNvSpPr>
            <p:nvPr/>
          </p:nvSpPr>
          <p:spPr bwMode="auto">
            <a:xfrm>
              <a:off x="1532" y="2415"/>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207" name="Rectangle 405"/>
            <p:cNvSpPr>
              <a:spLocks noChangeArrowheads="1"/>
            </p:cNvSpPr>
            <p:nvPr/>
          </p:nvSpPr>
          <p:spPr bwMode="auto">
            <a:xfrm>
              <a:off x="1532" y="1716"/>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208" name="Rectangle 406"/>
            <p:cNvSpPr>
              <a:spLocks noChangeArrowheads="1"/>
            </p:cNvSpPr>
            <p:nvPr/>
          </p:nvSpPr>
          <p:spPr bwMode="auto">
            <a:xfrm>
              <a:off x="842" y="1721"/>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209" name="Rectangle 407"/>
            <p:cNvSpPr>
              <a:spLocks noChangeArrowheads="1"/>
            </p:cNvSpPr>
            <p:nvPr/>
          </p:nvSpPr>
          <p:spPr bwMode="auto">
            <a:xfrm>
              <a:off x="1532" y="1201"/>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5210" name="Rectangle 408"/>
            <p:cNvSpPr>
              <a:spLocks noChangeArrowheads="1"/>
            </p:cNvSpPr>
            <p:nvPr/>
          </p:nvSpPr>
          <p:spPr bwMode="auto">
            <a:xfrm>
              <a:off x="842" y="1207"/>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grpSp>
      <p:sp>
        <p:nvSpPr>
          <p:cNvPr id="45061" name="Text Box 410"/>
          <p:cNvSpPr txBox="1">
            <a:spLocks noChangeArrowheads="1"/>
          </p:cNvSpPr>
          <p:nvPr/>
        </p:nvSpPr>
        <p:spPr bwMode="auto">
          <a:xfrm>
            <a:off x="2743200" y="2149475"/>
            <a:ext cx="6172200"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buFont typeface="Wingdings" pitchFamily="2" charset="2"/>
              <a:buNone/>
            </a:pPr>
            <a:r>
              <a:rPr lang="en-US" altLang="en-US" sz="3200" b="1" i="1">
                <a:solidFill>
                  <a:srgbClr val="CC3300"/>
                </a:solidFill>
              </a:rPr>
              <a:t>Mapping the Risks:</a:t>
            </a:r>
            <a:r>
              <a:rPr lang="en-US" altLang="en-US" sz="2400" b="1" i="1">
                <a:solidFill>
                  <a:srgbClr val="CC3300"/>
                </a:solidFill>
              </a:rPr>
              <a:t> </a:t>
            </a:r>
          </a:p>
          <a:p>
            <a:pPr>
              <a:buFont typeface="Wingdings" pitchFamily="2" charset="2"/>
              <a:buNone/>
            </a:pPr>
            <a:r>
              <a:rPr lang="en-US" altLang="en-US" sz="2400" b="1" i="1">
                <a:solidFill>
                  <a:srgbClr val="CC3300"/>
                </a:solidFill>
              </a:rPr>
              <a:t>Assessing the Homeland Security Implications of Publicly Available Geospatial Information</a:t>
            </a:r>
          </a:p>
          <a:p>
            <a:pPr>
              <a:buFont typeface="Wingdings" pitchFamily="2" charset="2"/>
              <a:buNone/>
            </a:pPr>
            <a:r>
              <a:rPr lang="en-US" altLang="en-US" sz="2000" i="1">
                <a:solidFill>
                  <a:srgbClr val="CC3300"/>
                </a:solidFill>
              </a:rPr>
              <a:t>2004 RAND National Defense Research Institute </a:t>
            </a:r>
            <a:r>
              <a:rPr lang="en-US" altLang="en-US" sz="2000" i="1">
                <a:solidFill>
                  <a:srgbClr val="CC3300"/>
                </a:solidFill>
                <a:hlinkClick r:id="rId2"/>
              </a:rPr>
              <a:t>http://www.rand.org/pubs/monographs/MG142.html</a:t>
            </a:r>
            <a:endParaRPr lang="en-US" altLang="en-US" sz="2000" i="1">
              <a:solidFill>
                <a:srgbClr val="CC3300"/>
              </a:solidFill>
            </a:endParaRPr>
          </a:p>
          <a:p>
            <a:pPr>
              <a:lnSpc>
                <a:spcPts val="1600"/>
              </a:lnSpc>
              <a:spcBef>
                <a:spcPts val="1800"/>
              </a:spcBef>
              <a:buClr>
                <a:schemeClr val="accent1"/>
              </a:buClr>
              <a:buFont typeface="Wingdings" pitchFamily="2" charset="2"/>
              <a:buNone/>
            </a:pPr>
            <a:r>
              <a:rPr lang="en-US" altLang="en-US" sz="1600" i="1"/>
              <a:t>RAND researchers found no publicly accessible federal geospatial information deemed critical to meeting attackers’ information needs. </a:t>
            </a:r>
          </a:p>
          <a:p>
            <a:pPr>
              <a:lnSpc>
                <a:spcPts val="1600"/>
              </a:lnSpc>
              <a:spcBef>
                <a:spcPts val="1800"/>
              </a:spcBef>
              <a:buClr>
                <a:schemeClr val="accent1"/>
              </a:buClr>
              <a:buFont typeface="Wingdings" pitchFamily="2" charset="2"/>
              <a:buNone/>
            </a:pPr>
            <a:r>
              <a:rPr lang="en-US" altLang="en-US" sz="1600" i="1"/>
              <a:t>The researchers found only four publicly available federal databases that had information that is both useful to potential attackers and could not be obtained from other widely available sources. The four federal databases are no longer being made public by federal agencies</a:t>
            </a:r>
            <a:r>
              <a:rPr lang="en-US" altLang="en-US" sz="1600"/>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smtClean="0"/>
              <a:t>A Walk Through the Guidelines</a:t>
            </a:r>
          </a:p>
        </p:txBody>
      </p:sp>
      <p:sp>
        <p:nvSpPr>
          <p:cNvPr id="46083" name="Rectangle 3"/>
          <p:cNvSpPr>
            <a:spLocks noGrp="1" noChangeArrowheads="1"/>
          </p:cNvSpPr>
          <p:nvPr>
            <p:ph type="body" idx="1"/>
          </p:nvPr>
        </p:nvSpPr>
        <p:spPr>
          <a:xfrm>
            <a:off x="3124200" y="1044575"/>
            <a:ext cx="5791200" cy="698500"/>
          </a:xfrm>
        </p:spPr>
        <p:txBody>
          <a:bodyPr/>
          <a:lstStyle/>
          <a:p>
            <a:r>
              <a:rPr lang="en-US" altLang="en-US" i="1" smtClean="0"/>
              <a:t>Two new reports available to aid in determining GIS data distribution policy</a:t>
            </a:r>
          </a:p>
          <a:p>
            <a:endParaRPr lang="en-US" altLang="en-US" i="1" smtClean="0"/>
          </a:p>
        </p:txBody>
      </p:sp>
      <p:grpSp>
        <p:nvGrpSpPr>
          <p:cNvPr id="46084" name="Group 4"/>
          <p:cNvGrpSpPr>
            <a:grpSpLocks/>
          </p:cNvGrpSpPr>
          <p:nvPr/>
        </p:nvGrpSpPr>
        <p:grpSpPr bwMode="auto">
          <a:xfrm>
            <a:off x="1335088" y="1004888"/>
            <a:ext cx="1135062" cy="2867025"/>
            <a:chOff x="841" y="633"/>
            <a:chExt cx="715" cy="1806"/>
          </a:xfrm>
        </p:grpSpPr>
        <p:sp>
          <p:nvSpPr>
            <p:cNvPr id="46086" name="Rectangle 5"/>
            <p:cNvSpPr>
              <a:spLocks noChangeArrowheads="1"/>
            </p:cNvSpPr>
            <p:nvPr/>
          </p:nvSpPr>
          <p:spPr bwMode="auto">
            <a:xfrm>
              <a:off x="865" y="657"/>
              <a:ext cx="667" cy="1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087" name="Rectangle 6"/>
            <p:cNvSpPr>
              <a:spLocks noChangeArrowheads="1"/>
            </p:cNvSpPr>
            <p:nvPr/>
          </p:nvSpPr>
          <p:spPr bwMode="auto">
            <a:xfrm>
              <a:off x="1166" y="657"/>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b="1">
                  <a:solidFill>
                    <a:srgbClr val="FFFFFF"/>
                  </a:solidFill>
                  <a:latin typeface="Arial" charset="0"/>
                </a:rPr>
                <a:t>6</a:t>
              </a:r>
              <a:endParaRPr lang="en-US" altLang="en-US"/>
            </a:p>
          </p:txBody>
        </p:sp>
        <p:sp>
          <p:nvSpPr>
            <p:cNvPr id="46088" name="Rectangle 7"/>
            <p:cNvSpPr>
              <a:spLocks noChangeArrowheads="1"/>
            </p:cNvSpPr>
            <p:nvPr/>
          </p:nvSpPr>
          <p:spPr bwMode="auto">
            <a:xfrm>
              <a:off x="865" y="767"/>
              <a:ext cx="667" cy="1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089" name="Rectangle 8"/>
            <p:cNvSpPr>
              <a:spLocks noChangeArrowheads="1"/>
            </p:cNvSpPr>
            <p:nvPr/>
          </p:nvSpPr>
          <p:spPr bwMode="auto">
            <a:xfrm>
              <a:off x="924" y="772"/>
              <a:ext cx="54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b="1">
                  <a:solidFill>
                    <a:srgbClr val="FFFFFF"/>
                  </a:solidFill>
                  <a:latin typeface="Arial" charset="0"/>
                </a:rPr>
                <a:t>Distribution</a:t>
              </a:r>
              <a:endParaRPr lang="en-US" altLang="en-US"/>
            </a:p>
          </p:txBody>
        </p:sp>
        <p:sp>
          <p:nvSpPr>
            <p:cNvPr id="46090" name="Rectangle 9"/>
            <p:cNvSpPr>
              <a:spLocks noChangeArrowheads="1"/>
            </p:cNvSpPr>
            <p:nvPr/>
          </p:nvSpPr>
          <p:spPr bwMode="auto">
            <a:xfrm>
              <a:off x="865" y="877"/>
              <a:ext cx="667" cy="2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091" name="Rectangle 10"/>
            <p:cNvSpPr>
              <a:spLocks noChangeArrowheads="1"/>
            </p:cNvSpPr>
            <p:nvPr/>
          </p:nvSpPr>
          <p:spPr bwMode="auto">
            <a:xfrm>
              <a:off x="841" y="633"/>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092" name="Line 11"/>
            <p:cNvSpPr>
              <a:spLocks noChangeShapeType="1"/>
            </p:cNvSpPr>
            <p:nvPr/>
          </p:nvSpPr>
          <p:spPr bwMode="auto">
            <a:xfrm>
              <a:off x="841" y="633"/>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3" name="Line 12"/>
            <p:cNvSpPr>
              <a:spLocks noChangeShapeType="1"/>
            </p:cNvSpPr>
            <p:nvPr/>
          </p:nvSpPr>
          <p:spPr bwMode="auto">
            <a:xfrm>
              <a:off x="841" y="633"/>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4" name="Rectangle 13"/>
            <p:cNvSpPr>
              <a:spLocks noChangeArrowheads="1"/>
            </p:cNvSpPr>
            <p:nvPr/>
          </p:nvSpPr>
          <p:spPr bwMode="auto">
            <a:xfrm>
              <a:off x="841" y="633"/>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095" name="Line 14"/>
            <p:cNvSpPr>
              <a:spLocks noChangeShapeType="1"/>
            </p:cNvSpPr>
            <p:nvPr/>
          </p:nvSpPr>
          <p:spPr bwMode="auto">
            <a:xfrm>
              <a:off x="841" y="633"/>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6" name="Line 15"/>
            <p:cNvSpPr>
              <a:spLocks noChangeShapeType="1"/>
            </p:cNvSpPr>
            <p:nvPr/>
          </p:nvSpPr>
          <p:spPr bwMode="auto">
            <a:xfrm>
              <a:off x="841" y="633"/>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7" name="Rectangle 16"/>
            <p:cNvSpPr>
              <a:spLocks noChangeArrowheads="1"/>
            </p:cNvSpPr>
            <p:nvPr/>
          </p:nvSpPr>
          <p:spPr bwMode="auto">
            <a:xfrm>
              <a:off x="865" y="633"/>
              <a:ext cx="667"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098" name="Line 17"/>
            <p:cNvSpPr>
              <a:spLocks noChangeShapeType="1"/>
            </p:cNvSpPr>
            <p:nvPr/>
          </p:nvSpPr>
          <p:spPr bwMode="auto">
            <a:xfrm>
              <a:off x="865" y="633"/>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9" name="Rectangle 18"/>
            <p:cNvSpPr>
              <a:spLocks noChangeArrowheads="1"/>
            </p:cNvSpPr>
            <p:nvPr/>
          </p:nvSpPr>
          <p:spPr bwMode="auto">
            <a:xfrm>
              <a:off x="1532" y="633"/>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100" name="Line 19"/>
            <p:cNvSpPr>
              <a:spLocks noChangeShapeType="1"/>
            </p:cNvSpPr>
            <p:nvPr/>
          </p:nvSpPr>
          <p:spPr bwMode="auto">
            <a:xfrm>
              <a:off x="1532" y="633"/>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01" name="Line 20"/>
            <p:cNvSpPr>
              <a:spLocks noChangeShapeType="1"/>
            </p:cNvSpPr>
            <p:nvPr/>
          </p:nvSpPr>
          <p:spPr bwMode="auto">
            <a:xfrm>
              <a:off x="1532" y="633"/>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02" name="Rectangle 21"/>
            <p:cNvSpPr>
              <a:spLocks noChangeArrowheads="1"/>
            </p:cNvSpPr>
            <p:nvPr/>
          </p:nvSpPr>
          <p:spPr bwMode="auto">
            <a:xfrm>
              <a:off x="1532" y="633"/>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103" name="Line 22"/>
            <p:cNvSpPr>
              <a:spLocks noChangeShapeType="1"/>
            </p:cNvSpPr>
            <p:nvPr/>
          </p:nvSpPr>
          <p:spPr bwMode="auto">
            <a:xfrm>
              <a:off x="1532" y="633"/>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04" name="Line 23"/>
            <p:cNvSpPr>
              <a:spLocks noChangeShapeType="1"/>
            </p:cNvSpPr>
            <p:nvPr/>
          </p:nvSpPr>
          <p:spPr bwMode="auto">
            <a:xfrm>
              <a:off x="1532" y="633"/>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05" name="Rectangle 24"/>
            <p:cNvSpPr>
              <a:spLocks noChangeArrowheads="1"/>
            </p:cNvSpPr>
            <p:nvPr/>
          </p:nvSpPr>
          <p:spPr bwMode="auto">
            <a:xfrm>
              <a:off x="841" y="657"/>
              <a:ext cx="24" cy="4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106" name="Line 25"/>
            <p:cNvSpPr>
              <a:spLocks noChangeShapeType="1"/>
            </p:cNvSpPr>
            <p:nvPr/>
          </p:nvSpPr>
          <p:spPr bwMode="auto">
            <a:xfrm>
              <a:off x="841" y="657"/>
              <a:ext cx="1" cy="44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07" name="Rectangle 26"/>
            <p:cNvSpPr>
              <a:spLocks noChangeArrowheads="1"/>
            </p:cNvSpPr>
            <p:nvPr/>
          </p:nvSpPr>
          <p:spPr bwMode="auto">
            <a:xfrm>
              <a:off x="1532" y="657"/>
              <a:ext cx="24" cy="4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108" name="Line 27"/>
            <p:cNvSpPr>
              <a:spLocks noChangeShapeType="1"/>
            </p:cNvSpPr>
            <p:nvPr/>
          </p:nvSpPr>
          <p:spPr bwMode="auto">
            <a:xfrm>
              <a:off x="1532" y="657"/>
              <a:ext cx="1" cy="44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09" name="Rectangle 28"/>
            <p:cNvSpPr>
              <a:spLocks noChangeArrowheads="1"/>
            </p:cNvSpPr>
            <p:nvPr/>
          </p:nvSpPr>
          <p:spPr bwMode="auto">
            <a:xfrm>
              <a:off x="865" y="1122"/>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110" name="Rectangle 29"/>
            <p:cNvSpPr>
              <a:spLocks noChangeArrowheads="1"/>
            </p:cNvSpPr>
            <p:nvPr/>
          </p:nvSpPr>
          <p:spPr bwMode="auto">
            <a:xfrm>
              <a:off x="926" y="1124"/>
              <a:ext cx="2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Publisher</a:t>
              </a:r>
              <a:endParaRPr lang="en-US" altLang="en-US"/>
            </a:p>
          </p:txBody>
        </p:sp>
        <p:sp>
          <p:nvSpPr>
            <p:cNvPr id="46111" name="Rectangle 30"/>
            <p:cNvSpPr>
              <a:spLocks noChangeArrowheads="1"/>
            </p:cNvSpPr>
            <p:nvPr/>
          </p:nvSpPr>
          <p:spPr bwMode="auto">
            <a:xfrm>
              <a:off x="865" y="1196"/>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112" name="Rectangle 31"/>
            <p:cNvSpPr>
              <a:spLocks noChangeArrowheads="1"/>
            </p:cNvSpPr>
            <p:nvPr/>
          </p:nvSpPr>
          <p:spPr bwMode="auto">
            <a:xfrm>
              <a:off x="841" y="1098"/>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113" name="Line 32"/>
            <p:cNvSpPr>
              <a:spLocks noChangeShapeType="1"/>
            </p:cNvSpPr>
            <p:nvPr/>
          </p:nvSpPr>
          <p:spPr bwMode="auto">
            <a:xfrm>
              <a:off x="841" y="1098"/>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14" name="Line 33"/>
            <p:cNvSpPr>
              <a:spLocks noChangeShapeType="1"/>
            </p:cNvSpPr>
            <p:nvPr/>
          </p:nvSpPr>
          <p:spPr bwMode="auto">
            <a:xfrm>
              <a:off x="841" y="1098"/>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15" name="Rectangle 34"/>
            <p:cNvSpPr>
              <a:spLocks noChangeArrowheads="1"/>
            </p:cNvSpPr>
            <p:nvPr/>
          </p:nvSpPr>
          <p:spPr bwMode="auto">
            <a:xfrm>
              <a:off x="865" y="1098"/>
              <a:ext cx="667"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116" name="Line 35"/>
            <p:cNvSpPr>
              <a:spLocks noChangeShapeType="1"/>
            </p:cNvSpPr>
            <p:nvPr/>
          </p:nvSpPr>
          <p:spPr bwMode="auto">
            <a:xfrm>
              <a:off x="865" y="1098"/>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17" name="Rectangle 36"/>
            <p:cNvSpPr>
              <a:spLocks noChangeArrowheads="1"/>
            </p:cNvSpPr>
            <p:nvPr/>
          </p:nvSpPr>
          <p:spPr bwMode="auto">
            <a:xfrm>
              <a:off x="1532" y="1098"/>
              <a:ext cx="24"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118" name="Line 37"/>
            <p:cNvSpPr>
              <a:spLocks noChangeShapeType="1"/>
            </p:cNvSpPr>
            <p:nvPr/>
          </p:nvSpPr>
          <p:spPr bwMode="auto">
            <a:xfrm>
              <a:off x="1532" y="1098"/>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19" name="Line 38"/>
            <p:cNvSpPr>
              <a:spLocks noChangeShapeType="1"/>
            </p:cNvSpPr>
            <p:nvPr/>
          </p:nvSpPr>
          <p:spPr bwMode="auto">
            <a:xfrm>
              <a:off x="1532" y="1098"/>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20" name="Rectangle 39"/>
            <p:cNvSpPr>
              <a:spLocks noChangeArrowheads="1"/>
            </p:cNvSpPr>
            <p:nvPr/>
          </p:nvSpPr>
          <p:spPr bwMode="auto">
            <a:xfrm>
              <a:off x="841" y="1122"/>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121" name="Line 40"/>
            <p:cNvSpPr>
              <a:spLocks noChangeShapeType="1"/>
            </p:cNvSpPr>
            <p:nvPr/>
          </p:nvSpPr>
          <p:spPr bwMode="auto">
            <a:xfrm>
              <a:off x="841" y="1122"/>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22" name="Rectangle 41"/>
            <p:cNvSpPr>
              <a:spLocks noChangeArrowheads="1"/>
            </p:cNvSpPr>
            <p:nvPr/>
          </p:nvSpPr>
          <p:spPr bwMode="auto">
            <a:xfrm>
              <a:off x="1532" y="1122"/>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123" name="Line 42"/>
            <p:cNvSpPr>
              <a:spLocks noChangeShapeType="1"/>
            </p:cNvSpPr>
            <p:nvPr/>
          </p:nvSpPr>
          <p:spPr bwMode="auto">
            <a:xfrm>
              <a:off x="1532" y="1122"/>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24" name="Rectangle 43"/>
            <p:cNvSpPr>
              <a:spLocks noChangeArrowheads="1"/>
            </p:cNvSpPr>
            <p:nvPr/>
          </p:nvSpPr>
          <p:spPr bwMode="auto">
            <a:xfrm>
              <a:off x="865" y="1276"/>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125" name="Rectangle 44"/>
            <p:cNvSpPr>
              <a:spLocks noChangeArrowheads="1"/>
            </p:cNvSpPr>
            <p:nvPr/>
          </p:nvSpPr>
          <p:spPr bwMode="auto">
            <a:xfrm>
              <a:off x="925" y="1277"/>
              <a:ext cx="46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Publication Date</a:t>
              </a:r>
              <a:endParaRPr lang="en-US" altLang="en-US"/>
            </a:p>
          </p:txBody>
        </p:sp>
        <p:sp>
          <p:nvSpPr>
            <p:cNvPr id="46126" name="Rectangle 45"/>
            <p:cNvSpPr>
              <a:spLocks noChangeArrowheads="1"/>
            </p:cNvSpPr>
            <p:nvPr/>
          </p:nvSpPr>
          <p:spPr bwMode="auto">
            <a:xfrm>
              <a:off x="865" y="1349"/>
              <a:ext cx="667" cy="75"/>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127" name="Rectangle 46"/>
            <p:cNvSpPr>
              <a:spLocks noChangeArrowheads="1"/>
            </p:cNvSpPr>
            <p:nvPr/>
          </p:nvSpPr>
          <p:spPr bwMode="auto">
            <a:xfrm>
              <a:off x="841" y="1270"/>
              <a:ext cx="24"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128" name="Line 47"/>
            <p:cNvSpPr>
              <a:spLocks noChangeShapeType="1"/>
            </p:cNvSpPr>
            <p:nvPr/>
          </p:nvSpPr>
          <p:spPr bwMode="auto">
            <a:xfrm>
              <a:off x="841" y="1270"/>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29" name="Rectangle 48"/>
            <p:cNvSpPr>
              <a:spLocks noChangeArrowheads="1"/>
            </p:cNvSpPr>
            <p:nvPr/>
          </p:nvSpPr>
          <p:spPr bwMode="auto">
            <a:xfrm>
              <a:off x="1532" y="1270"/>
              <a:ext cx="24"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130" name="Line 49"/>
            <p:cNvSpPr>
              <a:spLocks noChangeShapeType="1"/>
            </p:cNvSpPr>
            <p:nvPr/>
          </p:nvSpPr>
          <p:spPr bwMode="auto">
            <a:xfrm>
              <a:off x="1532" y="1270"/>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31" name="Rectangle 50"/>
            <p:cNvSpPr>
              <a:spLocks noChangeArrowheads="1"/>
            </p:cNvSpPr>
            <p:nvPr/>
          </p:nvSpPr>
          <p:spPr bwMode="auto">
            <a:xfrm>
              <a:off x="841" y="1276"/>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132" name="Line 51"/>
            <p:cNvSpPr>
              <a:spLocks noChangeShapeType="1"/>
            </p:cNvSpPr>
            <p:nvPr/>
          </p:nvSpPr>
          <p:spPr bwMode="auto">
            <a:xfrm>
              <a:off x="841" y="1276"/>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33" name="Rectangle 52"/>
            <p:cNvSpPr>
              <a:spLocks noChangeArrowheads="1"/>
            </p:cNvSpPr>
            <p:nvPr/>
          </p:nvSpPr>
          <p:spPr bwMode="auto">
            <a:xfrm>
              <a:off x="1532" y="1276"/>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134" name="Line 53"/>
            <p:cNvSpPr>
              <a:spLocks noChangeShapeType="1"/>
            </p:cNvSpPr>
            <p:nvPr/>
          </p:nvSpPr>
          <p:spPr bwMode="auto">
            <a:xfrm>
              <a:off x="1532" y="1276"/>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35" name="Rectangle 54"/>
            <p:cNvSpPr>
              <a:spLocks noChangeArrowheads="1"/>
            </p:cNvSpPr>
            <p:nvPr/>
          </p:nvSpPr>
          <p:spPr bwMode="auto">
            <a:xfrm>
              <a:off x="865" y="1447"/>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136" name="Rectangle 55"/>
            <p:cNvSpPr>
              <a:spLocks noChangeArrowheads="1"/>
            </p:cNvSpPr>
            <p:nvPr/>
          </p:nvSpPr>
          <p:spPr bwMode="auto">
            <a:xfrm>
              <a:off x="927" y="1449"/>
              <a:ext cx="29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Distributor</a:t>
              </a:r>
              <a:endParaRPr lang="en-US" altLang="en-US"/>
            </a:p>
          </p:txBody>
        </p:sp>
        <p:sp>
          <p:nvSpPr>
            <p:cNvPr id="46137" name="Rectangle 56"/>
            <p:cNvSpPr>
              <a:spLocks noChangeArrowheads="1"/>
            </p:cNvSpPr>
            <p:nvPr/>
          </p:nvSpPr>
          <p:spPr bwMode="auto">
            <a:xfrm>
              <a:off x="865" y="1521"/>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138" name="Rectangle 57"/>
            <p:cNvSpPr>
              <a:spLocks noChangeArrowheads="1"/>
            </p:cNvSpPr>
            <p:nvPr/>
          </p:nvSpPr>
          <p:spPr bwMode="auto">
            <a:xfrm>
              <a:off x="926" y="1522"/>
              <a:ext cx="32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Information</a:t>
              </a:r>
              <a:endParaRPr lang="en-US" altLang="en-US"/>
            </a:p>
          </p:txBody>
        </p:sp>
        <p:sp>
          <p:nvSpPr>
            <p:cNvPr id="46139" name="Rectangle 58"/>
            <p:cNvSpPr>
              <a:spLocks noChangeArrowheads="1"/>
            </p:cNvSpPr>
            <p:nvPr/>
          </p:nvSpPr>
          <p:spPr bwMode="auto">
            <a:xfrm>
              <a:off x="841" y="1423"/>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140" name="Line 59"/>
            <p:cNvSpPr>
              <a:spLocks noChangeShapeType="1"/>
            </p:cNvSpPr>
            <p:nvPr/>
          </p:nvSpPr>
          <p:spPr bwMode="auto">
            <a:xfrm>
              <a:off x="841" y="142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41" name="Line 60"/>
            <p:cNvSpPr>
              <a:spLocks noChangeShapeType="1"/>
            </p:cNvSpPr>
            <p:nvPr/>
          </p:nvSpPr>
          <p:spPr bwMode="auto">
            <a:xfrm>
              <a:off x="841" y="1423"/>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42" name="Rectangle 61"/>
            <p:cNvSpPr>
              <a:spLocks noChangeArrowheads="1"/>
            </p:cNvSpPr>
            <p:nvPr/>
          </p:nvSpPr>
          <p:spPr bwMode="auto">
            <a:xfrm>
              <a:off x="865" y="1429"/>
              <a:ext cx="667" cy="1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143" name="Rectangle 62"/>
            <p:cNvSpPr>
              <a:spLocks noChangeArrowheads="1"/>
            </p:cNvSpPr>
            <p:nvPr/>
          </p:nvSpPr>
          <p:spPr bwMode="auto">
            <a:xfrm>
              <a:off x="1532" y="1423"/>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144" name="Line 63"/>
            <p:cNvSpPr>
              <a:spLocks noChangeShapeType="1"/>
            </p:cNvSpPr>
            <p:nvPr/>
          </p:nvSpPr>
          <p:spPr bwMode="auto">
            <a:xfrm>
              <a:off x="1532" y="1423"/>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45" name="Line 64"/>
            <p:cNvSpPr>
              <a:spLocks noChangeShapeType="1"/>
            </p:cNvSpPr>
            <p:nvPr/>
          </p:nvSpPr>
          <p:spPr bwMode="auto">
            <a:xfrm>
              <a:off x="1532" y="1423"/>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46" name="Rectangle 65"/>
            <p:cNvSpPr>
              <a:spLocks noChangeArrowheads="1"/>
            </p:cNvSpPr>
            <p:nvPr/>
          </p:nvSpPr>
          <p:spPr bwMode="auto">
            <a:xfrm>
              <a:off x="841" y="1447"/>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147" name="Line 66"/>
            <p:cNvSpPr>
              <a:spLocks noChangeShapeType="1"/>
            </p:cNvSpPr>
            <p:nvPr/>
          </p:nvSpPr>
          <p:spPr bwMode="auto">
            <a:xfrm>
              <a:off x="841" y="1447"/>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48" name="Rectangle 67"/>
            <p:cNvSpPr>
              <a:spLocks noChangeArrowheads="1"/>
            </p:cNvSpPr>
            <p:nvPr/>
          </p:nvSpPr>
          <p:spPr bwMode="auto">
            <a:xfrm>
              <a:off x="1532" y="1447"/>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149" name="Line 68"/>
            <p:cNvSpPr>
              <a:spLocks noChangeShapeType="1"/>
            </p:cNvSpPr>
            <p:nvPr/>
          </p:nvSpPr>
          <p:spPr bwMode="auto">
            <a:xfrm>
              <a:off x="1532" y="1447"/>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50" name="Rectangle 69"/>
            <p:cNvSpPr>
              <a:spLocks noChangeArrowheads="1"/>
            </p:cNvSpPr>
            <p:nvPr/>
          </p:nvSpPr>
          <p:spPr bwMode="auto">
            <a:xfrm>
              <a:off x="865" y="1618"/>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151" name="Rectangle 70"/>
            <p:cNvSpPr>
              <a:spLocks noChangeArrowheads="1"/>
            </p:cNvSpPr>
            <p:nvPr/>
          </p:nvSpPr>
          <p:spPr bwMode="auto">
            <a:xfrm>
              <a:off x="927" y="1620"/>
              <a:ext cx="55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Distribution Liability</a:t>
              </a:r>
              <a:endParaRPr lang="en-US" altLang="en-US"/>
            </a:p>
          </p:txBody>
        </p:sp>
        <p:sp>
          <p:nvSpPr>
            <p:cNvPr id="46152" name="Rectangle 71"/>
            <p:cNvSpPr>
              <a:spLocks noChangeArrowheads="1"/>
            </p:cNvSpPr>
            <p:nvPr/>
          </p:nvSpPr>
          <p:spPr bwMode="auto">
            <a:xfrm>
              <a:off x="865" y="1692"/>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153" name="Rectangle 72"/>
            <p:cNvSpPr>
              <a:spLocks noChangeArrowheads="1"/>
            </p:cNvSpPr>
            <p:nvPr/>
          </p:nvSpPr>
          <p:spPr bwMode="auto">
            <a:xfrm>
              <a:off x="841" y="1594"/>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154" name="Line 73"/>
            <p:cNvSpPr>
              <a:spLocks noChangeShapeType="1"/>
            </p:cNvSpPr>
            <p:nvPr/>
          </p:nvSpPr>
          <p:spPr bwMode="auto">
            <a:xfrm>
              <a:off x="841" y="1594"/>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55" name="Line 74"/>
            <p:cNvSpPr>
              <a:spLocks noChangeShapeType="1"/>
            </p:cNvSpPr>
            <p:nvPr/>
          </p:nvSpPr>
          <p:spPr bwMode="auto">
            <a:xfrm>
              <a:off x="841" y="1594"/>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56" name="Rectangle 75"/>
            <p:cNvSpPr>
              <a:spLocks noChangeArrowheads="1"/>
            </p:cNvSpPr>
            <p:nvPr/>
          </p:nvSpPr>
          <p:spPr bwMode="auto">
            <a:xfrm>
              <a:off x="865" y="1600"/>
              <a:ext cx="667" cy="1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157" name="Rectangle 76"/>
            <p:cNvSpPr>
              <a:spLocks noChangeArrowheads="1"/>
            </p:cNvSpPr>
            <p:nvPr/>
          </p:nvSpPr>
          <p:spPr bwMode="auto">
            <a:xfrm>
              <a:off x="1532" y="1594"/>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158" name="Line 77"/>
            <p:cNvSpPr>
              <a:spLocks noChangeShapeType="1"/>
            </p:cNvSpPr>
            <p:nvPr/>
          </p:nvSpPr>
          <p:spPr bwMode="auto">
            <a:xfrm>
              <a:off x="1532" y="1594"/>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59" name="Line 78"/>
            <p:cNvSpPr>
              <a:spLocks noChangeShapeType="1"/>
            </p:cNvSpPr>
            <p:nvPr/>
          </p:nvSpPr>
          <p:spPr bwMode="auto">
            <a:xfrm>
              <a:off x="1532" y="1594"/>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60" name="Rectangle 79"/>
            <p:cNvSpPr>
              <a:spLocks noChangeArrowheads="1"/>
            </p:cNvSpPr>
            <p:nvPr/>
          </p:nvSpPr>
          <p:spPr bwMode="auto">
            <a:xfrm>
              <a:off x="841" y="1618"/>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161" name="Line 80"/>
            <p:cNvSpPr>
              <a:spLocks noChangeShapeType="1"/>
            </p:cNvSpPr>
            <p:nvPr/>
          </p:nvSpPr>
          <p:spPr bwMode="auto">
            <a:xfrm>
              <a:off x="841" y="1618"/>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62" name="Rectangle 81"/>
            <p:cNvSpPr>
              <a:spLocks noChangeArrowheads="1"/>
            </p:cNvSpPr>
            <p:nvPr/>
          </p:nvSpPr>
          <p:spPr bwMode="auto">
            <a:xfrm>
              <a:off x="1532" y="1618"/>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163" name="Line 82"/>
            <p:cNvSpPr>
              <a:spLocks noChangeShapeType="1"/>
            </p:cNvSpPr>
            <p:nvPr/>
          </p:nvSpPr>
          <p:spPr bwMode="auto">
            <a:xfrm>
              <a:off x="1532" y="1618"/>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64" name="Rectangle 83"/>
            <p:cNvSpPr>
              <a:spLocks noChangeArrowheads="1"/>
            </p:cNvSpPr>
            <p:nvPr/>
          </p:nvSpPr>
          <p:spPr bwMode="auto">
            <a:xfrm>
              <a:off x="865" y="1790"/>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165" name="Rectangle 84"/>
            <p:cNvSpPr>
              <a:spLocks noChangeArrowheads="1"/>
            </p:cNvSpPr>
            <p:nvPr/>
          </p:nvSpPr>
          <p:spPr bwMode="auto">
            <a:xfrm>
              <a:off x="928" y="1791"/>
              <a:ext cx="46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Transfer Format</a:t>
              </a:r>
              <a:endParaRPr lang="en-US" altLang="en-US"/>
            </a:p>
          </p:txBody>
        </p:sp>
        <p:sp>
          <p:nvSpPr>
            <p:cNvPr id="46166" name="Rectangle 85"/>
            <p:cNvSpPr>
              <a:spLocks noChangeArrowheads="1"/>
            </p:cNvSpPr>
            <p:nvPr/>
          </p:nvSpPr>
          <p:spPr bwMode="auto">
            <a:xfrm>
              <a:off x="865" y="1863"/>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167" name="Rectangle 86"/>
            <p:cNvSpPr>
              <a:spLocks noChangeArrowheads="1"/>
            </p:cNvSpPr>
            <p:nvPr/>
          </p:nvSpPr>
          <p:spPr bwMode="auto">
            <a:xfrm>
              <a:off x="841" y="1766"/>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168" name="Line 87"/>
            <p:cNvSpPr>
              <a:spLocks noChangeShapeType="1"/>
            </p:cNvSpPr>
            <p:nvPr/>
          </p:nvSpPr>
          <p:spPr bwMode="auto">
            <a:xfrm>
              <a:off x="841" y="1766"/>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69" name="Line 88"/>
            <p:cNvSpPr>
              <a:spLocks noChangeShapeType="1"/>
            </p:cNvSpPr>
            <p:nvPr/>
          </p:nvSpPr>
          <p:spPr bwMode="auto">
            <a:xfrm>
              <a:off x="841" y="1766"/>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70" name="Rectangle 89"/>
            <p:cNvSpPr>
              <a:spLocks noChangeArrowheads="1"/>
            </p:cNvSpPr>
            <p:nvPr/>
          </p:nvSpPr>
          <p:spPr bwMode="auto">
            <a:xfrm>
              <a:off x="865" y="1771"/>
              <a:ext cx="667" cy="19"/>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171" name="Rectangle 90"/>
            <p:cNvSpPr>
              <a:spLocks noChangeArrowheads="1"/>
            </p:cNvSpPr>
            <p:nvPr/>
          </p:nvSpPr>
          <p:spPr bwMode="auto">
            <a:xfrm>
              <a:off x="1532" y="1766"/>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172" name="Line 91"/>
            <p:cNvSpPr>
              <a:spLocks noChangeShapeType="1"/>
            </p:cNvSpPr>
            <p:nvPr/>
          </p:nvSpPr>
          <p:spPr bwMode="auto">
            <a:xfrm>
              <a:off x="1532" y="1766"/>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73" name="Line 92"/>
            <p:cNvSpPr>
              <a:spLocks noChangeShapeType="1"/>
            </p:cNvSpPr>
            <p:nvPr/>
          </p:nvSpPr>
          <p:spPr bwMode="auto">
            <a:xfrm>
              <a:off x="1532" y="1766"/>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74" name="Rectangle 93"/>
            <p:cNvSpPr>
              <a:spLocks noChangeArrowheads="1"/>
            </p:cNvSpPr>
            <p:nvPr/>
          </p:nvSpPr>
          <p:spPr bwMode="auto">
            <a:xfrm>
              <a:off x="841" y="1790"/>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175" name="Line 94"/>
            <p:cNvSpPr>
              <a:spLocks noChangeShapeType="1"/>
            </p:cNvSpPr>
            <p:nvPr/>
          </p:nvSpPr>
          <p:spPr bwMode="auto">
            <a:xfrm>
              <a:off x="841" y="1790"/>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76" name="Rectangle 95"/>
            <p:cNvSpPr>
              <a:spLocks noChangeArrowheads="1"/>
            </p:cNvSpPr>
            <p:nvPr/>
          </p:nvSpPr>
          <p:spPr bwMode="auto">
            <a:xfrm>
              <a:off x="1532" y="1790"/>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177" name="Line 96"/>
            <p:cNvSpPr>
              <a:spLocks noChangeShapeType="1"/>
            </p:cNvSpPr>
            <p:nvPr/>
          </p:nvSpPr>
          <p:spPr bwMode="auto">
            <a:xfrm>
              <a:off x="1532" y="1790"/>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78" name="Rectangle 97"/>
            <p:cNvSpPr>
              <a:spLocks noChangeArrowheads="1"/>
            </p:cNvSpPr>
            <p:nvPr/>
          </p:nvSpPr>
          <p:spPr bwMode="auto">
            <a:xfrm>
              <a:off x="865" y="1942"/>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179" name="Rectangle 98"/>
            <p:cNvSpPr>
              <a:spLocks noChangeArrowheads="1"/>
            </p:cNvSpPr>
            <p:nvPr/>
          </p:nvSpPr>
          <p:spPr bwMode="auto">
            <a:xfrm>
              <a:off x="926" y="1944"/>
              <a:ext cx="38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Transfer Size</a:t>
              </a:r>
              <a:endParaRPr lang="en-US" altLang="en-US"/>
            </a:p>
          </p:txBody>
        </p:sp>
        <p:sp>
          <p:nvSpPr>
            <p:cNvPr id="46180" name="Rectangle 99"/>
            <p:cNvSpPr>
              <a:spLocks noChangeArrowheads="1"/>
            </p:cNvSpPr>
            <p:nvPr/>
          </p:nvSpPr>
          <p:spPr bwMode="auto">
            <a:xfrm>
              <a:off x="865" y="2016"/>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181" name="Rectangle 100"/>
            <p:cNvSpPr>
              <a:spLocks noChangeArrowheads="1"/>
            </p:cNvSpPr>
            <p:nvPr/>
          </p:nvSpPr>
          <p:spPr bwMode="auto">
            <a:xfrm>
              <a:off x="841" y="1937"/>
              <a:ext cx="24" cy="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182" name="Line 101"/>
            <p:cNvSpPr>
              <a:spLocks noChangeShapeType="1"/>
            </p:cNvSpPr>
            <p:nvPr/>
          </p:nvSpPr>
          <p:spPr bwMode="auto">
            <a:xfrm>
              <a:off x="841" y="1937"/>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83" name="Rectangle 102"/>
            <p:cNvSpPr>
              <a:spLocks noChangeArrowheads="1"/>
            </p:cNvSpPr>
            <p:nvPr/>
          </p:nvSpPr>
          <p:spPr bwMode="auto">
            <a:xfrm>
              <a:off x="1532" y="1937"/>
              <a:ext cx="24" cy="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184" name="Line 103"/>
            <p:cNvSpPr>
              <a:spLocks noChangeShapeType="1"/>
            </p:cNvSpPr>
            <p:nvPr/>
          </p:nvSpPr>
          <p:spPr bwMode="auto">
            <a:xfrm>
              <a:off x="1532" y="1937"/>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85" name="Rectangle 104"/>
            <p:cNvSpPr>
              <a:spLocks noChangeArrowheads="1"/>
            </p:cNvSpPr>
            <p:nvPr/>
          </p:nvSpPr>
          <p:spPr bwMode="auto">
            <a:xfrm>
              <a:off x="841" y="1942"/>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186" name="Line 105"/>
            <p:cNvSpPr>
              <a:spLocks noChangeShapeType="1"/>
            </p:cNvSpPr>
            <p:nvPr/>
          </p:nvSpPr>
          <p:spPr bwMode="auto">
            <a:xfrm>
              <a:off x="841" y="1942"/>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87" name="Rectangle 106"/>
            <p:cNvSpPr>
              <a:spLocks noChangeArrowheads="1"/>
            </p:cNvSpPr>
            <p:nvPr/>
          </p:nvSpPr>
          <p:spPr bwMode="auto">
            <a:xfrm>
              <a:off x="1532" y="1942"/>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188" name="Line 107"/>
            <p:cNvSpPr>
              <a:spLocks noChangeShapeType="1"/>
            </p:cNvSpPr>
            <p:nvPr/>
          </p:nvSpPr>
          <p:spPr bwMode="auto">
            <a:xfrm>
              <a:off x="1532" y="1942"/>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89" name="Rectangle 108"/>
            <p:cNvSpPr>
              <a:spLocks noChangeArrowheads="1"/>
            </p:cNvSpPr>
            <p:nvPr/>
          </p:nvSpPr>
          <p:spPr bwMode="auto">
            <a:xfrm>
              <a:off x="865" y="2114"/>
              <a:ext cx="667" cy="7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190" name="Rectangle 109"/>
            <p:cNvSpPr>
              <a:spLocks noChangeArrowheads="1"/>
            </p:cNvSpPr>
            <p:nvPr/>
          </p:nvSpPr>
          <p:spPr bwMode="auto">
            <a:xfrm>
              <a:off x="926" y="2115"/>
              <a:ext cx="59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Ordering Instructions</a:t>
              </a:r>
              <a:endParaRPr lang="en-US" altLang="en-US"/>
            </a:p>
          </p:txBody>
        </p:sp>
        <p:sp>
          <p:nvSpPr>
            <p:cNvPr id="46191" name="Rectangle 110"/>
            <p:cNvSpPr>
              <a:spLocks noChangeArrowheads="1"/>
            </p:cNvSpPr>
            <p:nvPr/>
          </p:nvSpPr>
          <p:spPr bwMode="auto">
            <a:xfrm>
              <a:off x="865" y="2187"/>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192" name="Rectangle 111"/>
            <p:cNvSpPr>
              <a:spLocks noChangeArrowheads="1"/>
            </p:cNvSpPr>
            <p:nvPr/>
          </p:nvSpPr>
          <p:spPr bwMode="auto">
            <a:xfrm>
              <a:off x="841" y="2090"/>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193" name="Line 112"/>
            <p:cNvSpPr>
              <a:spLocks noChangeShapeType="1"/>
            </p:cNvSpPr>
            <p:nvPr/>
          </p:nvSpPr>
          <p:spPr bwMode="auto">
            <a:xfrm>
              <a:off x="841" y="2090"/>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94" name="Line 113"/>
            <p:cNvSpPr>
              <a:spLocks noChangeShapeType="1"/>
            </p:cNvSpPr>
            <p:nvPr/>
          </p:nvSpPr>
          <p:spPr bwMode="auto">
            <a:xfrm>
              <a:off x="841" y="2090"/>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95" name="Rectangle 114"/>
            <p:cNvSpPr>
              <a:spLocks noChangeArrowheads="1"/>
            </p:cNvSpPr>
            <p:nvPr/>
          </p:nvSpPr>
          <p:spPr bwMode="auto">
            <a:xfrm>
              <a:off x="865" y="2096"/>
              <a:ext cx="667" cy="1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196" name="Rectangle 115"/>
            <p:cNvSpPr>
              <a:spLocks noChangeArrowheads="1"/>
            </p:cNvSpPr>
            <p:nvPr/>
          </p:nvSpPr>
          <p:spPr bwMode="auto">
            <a:xfrm>
              <a:off x="1532" y="2090"/>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197" name="Line 116"/>
            <p:cNvSpPr>
              <a:spLocks noChangeShapeType="1"/>
            </p:cNvSpPr>
            <p:nvPr/>
          </p:nvSpPr>
          <p:spPr bwMode="auto">
            <a:xfrm>
              <a:off x="1532" y="2090"/>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98" name="Line 117"/>
            <p:cNvSpPr>
              <a:spLocks noChangeShapeType="1"/>
            </p:cNvSpPr>
            <p:nvPr/>
          </p:nvSpPr>
          <p:spPr bwMode="auto">
            <a:xfrm>
              <a:off x="1532" y="2090"/>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99" name="Rectangle 118"/>
            <p:cNvSpPr>
              <a:spLocks noChangeArrowheads="1"/>
            </p:cNvSpPr>
            <p:nvPr/>
          </p:nvSpPr>
          <p:spPr bwMode="auto">
            <a:xfrm>
              <a:off x="841" y="2114"/>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200" name="Line 119"/>
            <p:cNvSpPr>
              <a:spLocks noChangeShapeType="1"/>
            </p:cNvSpPr>
            <p:nvPr/>
          </p:nvSpPr>
          <p:spPr bwMode="auto">
            <a:xfrm>
              <a:off x="841" y="2114"/>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201" name="Rectangle 120"/>
            <p:cNvSpPr>
              <a:spLocks noChangeArrowheads="1"/>
            </p:cNvSpPr>
            <p:nvPr/>
          </p:nvSpPr>
          <p:spPr bwMode="auto">
            <a:xfrm>
              <a:off x="1532" y="2114"/>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202" name="Line 121"/>
            <p:cNvSpPr>
              <a:spLocks noChangeShapeType="1"/>
            </p:cNvSpPr>
            <p:nvPr/>
          </p:nvSpPr>
          <p:spPr bwMode="auto">
            <a:xfrm>
              <a:off x="1532" y="2114"/>
              <a:ext cx="1" cy="147"/>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203" name="Rectangle 122"/>
            <p:cNvSpPr>
              <a:spLocks noChangeArrowheads="1"/>
            </p:cNvSpPr>
            <p:nvPr/>
          </p:nvSpPr>
          <p:spPr bwMode="auto">
            <a:xfrm>
              <a:off x="865" y="2267"/>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204" name="Rectangle 123"/>
            <p:cNvSpPr>
              <a:spLocks noChangeArrowheads="1"/>
            </p:cNvSpPr>
            <p:nvPr/>
          </p:nvSpPr>
          <p:spPr bwMode="auto">
            <a:xfrm>
              <a:off x="924" y="2269"/>
              <a:ext cx="43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800">
                  <a:solidFill>
                    <a:srgbClr val="0000FF"/>
                  </a:solidFill>
                  <a:latin typeface="Arial" charset="0"/>
                </a:rPr>
                <a:t>Online Linkage</a:t>
              </a:r>
              <a:endParaRPr lang="en-US" altLang="en-US"/>
            </a:p>
          </p:txBody>
        </p:sp>
        <p:sp>
          <p:nvSpPr>
            <p:cNvPr id="46205" name="Rectangle 124"/>
            <p:cNvSpPr>
              <a:spLocks noChangeArrowheads="1"/>
            </p:cNvSpPr>
            <p:nvPr/>
          </p:nvSpPr>
          <p:spPr bwMode="auto">
            <a:xfrm>
              <a:off x="865" y="2341"/>
              <a:ext cx="667" cy="7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206" name="Rectangle 125"/>
            <p:cNvSpPr>
              <a:spLocks noChangeArrowheads="1"/>
            </p:cNvSpPr>
            <p:nvPr/>
          </p:nvSpPr>
          <p:spPr bwMode="auto">
            <a:xfrm>
              <a:off x="841" y="2261"/>
              <a:ext cx="24"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207" name="Line 126"/>
            <p:cNvSpPr>
              <a:spLocks noChangeShapeType="1"/>
            </p:cNvSpPr>
            <p:nvPr/>
          </p:nvSpPr>
          <p:spPr bwMode="auto">
            <a:xfrm>
              <a:off x="841" y="2261"/>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208" name="Rectangle 127"/>
            <p:cNvSpPr>
              <a:spLocks noChangeArrowheads="1"/>
            </p:cNvSpPr>
            <p:nvPr/>
          </p:nvSpPr>
          <p:spPr bwMode="auto">
            <a:xfrm>
              <a:off x="1532" y="2261"/>
              <a:ext cx="24" cy="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209" name="Line 128"/>
            <p:cNvSpPr>
              <a:spLocks noChangeShapeType="1"/>
            </p:cNvSpPr>
            <p:nvPr/>
          </p:nvSpPr>
          <p:spPr bwMode="auto">
            <a:xfrm>
              <a:off x="1532" y="2261"/>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210" name="Rectangle 129"/>
            <p:cNvSpPr>
              <a:spLocks noChangeArrowheads="1"/>
            </p:cNvSpPr>
            <p:nvPr/>
          </p:nvSpPr>
          <p:spPr bwMode="auto">
            <a:xfrm>
              <a:off x="841" y="2267"/>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211" name="Line 130"/>
            <p:cNvSpPr>
              <a:spLocks noChangeShapeType="1"/>
            </p:cNvSpPr>
            <p:nvPr/>
          </p:nvSpPr>
          <p:spPr bwMode="auto">
            <a:xfrm>
              <a:off x="841" y="2267"/>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212" name="Rectangle 131"/>
            <p:cNvSpPr>
              <a:spLocks noChangeArrowheads="1"/>
            </p:cNvSpPr>
            <p:nvPr/>
          </p:nvSpPr>
          <p:spPr bwMode="auto">
            <a:xfrm>
              <a:off x="1532" y="2267"/>
              <a:ext cx="24" cy="14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213" name="Line 132"/>
            <p:cNvSpPr>
              <a:spLocks noChangeShapeType="1"/>
            </p:cNvSpPr>
            <p:nvPr/>
          </p:nvSpPr>
          <p:spPr bwMode="auto">
            <a:xfrm>
              <a:off x="1532" y="2267"/>
              <a:ext cx="1" cy="148"/>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214" name="Rectangle 133"/>
            <p:cNvSpPr>
              <a:spLocks noChangeArrowheads="1"/>
            </p:cNvSpPr>
            <p:nvPr/>
          </p:nvSpPr>
          <p:spPr bwMode="auto">
            <a:xfrm>
              <a:off x="841" y="2415"/>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215" name="Line 134"/>
            <p:cNvSpPr>
              <a:spLocks noChangeShapeType="1"/>
            </p:cNvSpPr>
            <p:nvPr/>
          </p:nvSpPr>
          <p:spPr bwMode="auto">
            <a:xfrm>
              <a:off x="841" y="241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216" name="Line 135"/>
            <p:cNvSpPr>
              <a:spLocks noChangeShapeType="1"/>
            </p:cNvSpPr>
            <p:nvPr/>
          </p:nvSpPr>
          <p:spPr bwMode="auto">
            <a:xfrm>
              <a:off x="841" y="2415"/>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217" name="Rectangle 136"/>
            <p:cNvSpPr>
              <a:spLocks noChangeArrowheads="1"/>
            </p:cNvSpPr>
            <p:nvPr/>
          </p:nvSpPr>
          <p:spPr bwMode="auto">
            <a:xfrm>
              <a:off x="841" y="2415"/>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218" name="Line 137"/>
            <p:cNvSpPr>
              <a:spLocks noChangeShapeType="1"/>
            </p:cNvSpPr>
            <p:nvPr/>
          </p:nvSpPr>
          <p:spPr bwMode="auto">
            <a:xfrm>
              <a:off x="841" y="241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219" name="Line 138"/>
            <p:cNvSpPr>
              <a:spLocks noChangeShapeType="1"/>
            </p:cNvSpPr>
            <p:nvPr/>
          </p:nvSpPr>
          <p:spPr bwMode="auto">
            <a:xfrm>
              <a:off x="841" y="2415"/>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220" name="Rectangle 139"/>
            <p:cNvSpPr>
              <a:spLocks noChangeArrowheads="1"/>
            </p:cNvSpPr>
            <p:nvPr/>
          </p:nvSpPr>
          <p:spPr bwMode="auto">
            <a:xfrm>
              <a:off x="865" y="2415"/>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221" name="Line 140"/>
            <p:cNvSpPr>
              <a:spLocks noChangeShapeType="1"/>
            </p:cNvSpPr>
            <p:nvPr/>
          </p:nvSpPr>
          <p:spPr bwMode="auto">
            <a:xfrm>
              <a:off x="865" y="241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222" name="Line 141"/>
            <p:cNvSpPr>
              <a:spLocks noChangeShapeType="1"/>
            </p:cNvSpPr>
            <p:nvPr/>
          </p:nvSpPr>
          <p:spPr bwMode="auto">
            <a:xfrm>
              <a:off x="865" y="2415"/>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223" name="Rectangle 142"/>
            <p:cNvSpPr>
              <a:spLocks noChangeArrowheads="1"/>
            </p:cNvSpPr>
            <p:nvPr/>
          </p:nvSpPr>
          <p:spPr bwMode="auto">
            <a:xfrm>
              <a:off x="889" y="2415"/>
              <a:ext cx="643"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224" name="Line 143"/>
            <p:cNvSpPr>
              <a:spLocks noChangeShapeType="1"/>
            </p:cNvSpPr>
            <p:nvPr/>
          </p:nvSpPr>
          <p:spPr bwMode="auto">
            <a:xfrm>
              <a:off x="889" y="2415"/>
              <a:ext cx="643"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225" name="Rectangle 144"/>
            <p:cNvSpPr>
              <a:spLocks noChangeArrowheads="1"/>
            </p:cNvSpPr>
            <p:nvPr/>
          </p:nvSpPr>
          <p:spPr bwMode="auto">
            <a:xfrm>
              <a:off x="1532" y="2415"/>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226" name="Line 145"/>
            <p:cNvSpPr>
              <a:spLocks noChangeShapeType="1"/>
            </p:cNvSpPr>
            <p:nvPr/>
          </p:nvSpPr>
          <p:spPr bwMode="auto">
            <a:xfrm>
              <a:off x="1532" y="241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227" name="Line 146"/>
            <p:cNvSpPr>
              <a:spLocks noChangeShapeType="1"/>
            </p:cNvSpPr>
            <p:nvPr/>
          </p:nvSpPr>
          <p:spPr bwMode="auto">
            <a:xfrm>
              <a:off x="1532" y="2415"/>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228" name="Rectangle 147"/>
            <p:cNvSpPr>
              <a:spLocks noChangeArrowheads="1"/>
            </p:cNvSpPr>
            <p:nvPr/>
          </p:nvSpPr>
          <p:spPr bwMode="auto">
            <a:xfrm>
              <a:off x="1532" y="2415"/>
              <a:ext cx="24"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229" name="Line 148"/>
            <p:cNvSpPr>
              <a:spLocks noChangeShapeType="1"/>
            </p:cNvSpPr>
            <p:nvPr/>
          </p:nvSpPr>
          <p:spPr bwMode="auto">
            <a:xfrm>
              <a:off x="1532" y="2415"/>
              <a:ext cx="24" cy="1"/>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230" name="Line 149"/>
            <p:cNvSpPr>
              <a:spLocks noChangeShapeType="1"/>
            </p:cNvSpPr>
            <p:nvPr/>
          </p:nvSpPr>
          <p:spPr bwMode="auto">
            <a:xfrm>
              <a:off x="1532" y="2415"/>
              <a:ext cx="1" cy="24"/>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231" name="Rectangle 150"/>
            <p:cNvSpPr>
              <a:spLocks noChangeArrowheads="1"/>
            </p:cNvSpPr>
            <p:nvPr/>
          </p:nvSpPr>
          <p:spPr bwMode="auto">
            <a:xfrm>
              <a:off x="1532" y="1716"/>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232" name="Rectangle 151"/>
            <p:cNvSpPr>
              <a:spLocks noChangeArrowheads="1"/>
            </p:cNvSpPr>
            <p:nvPr/>
          </p:nvSpPr>
          <p:spPr bwMode="auto">
            <a:xfrm>
              <a:off x="842" y="1721"/>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233" name="Rectangle 152"/>
            <p:cNvSpPr>
              <a:spLocks noChangeArrowheads="1"/>
            </p:cNvSpPr>
            <p:nvPr/>
          </p:nvSpPr>
          <p:spPr bwMode="auto">
            <a:xfrm>
              <a:off x="1532" y="1201"/>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sp>
          <p:nvSpPr>
            <p:cNvPr id="46234" name="Rectangle 153"/>
            <p:cNvSpPr>
              <a:spLocks noChangeArrowheads="1"/>
            </p:cNvSpPr>
            <p:nvPr/>
          </p:nvSpPr>
          <p:spPr bwMode="auto">
            <a:xfrm>
              <a:off x="842" y="1207"/>
              <a:ext cx="24" cy="14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endParaRPr lang="en-US" altLang="en-US"/>
            </a:p>
          </p:txBody>
        </p:sp>
      </p:grpSp>
      <p:sp>
        <p:nvSpPr>
          <p:cNvPr id="46085" name="Text Box 154"/>
          <p:cNvSpPr txBox="1">
            <a:spLocks noChangeArrowheads="1"/>
          </p:cNvSpPr>
          <p:nvPr/>
        </p:nvSpPr>
        <p:spPr bwMode="auto">
          <a:xfrm>
            <a:off x="2470150" y="2149475"/>
            <a:ext cx="6445250" cy="330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buFont typeface="Wingdings" pitchFamily="2" charset="2"/>
              <a:buNone/>
            </a:pPr>
            <a:r>
              <a:rPr lang="en-US" altLang="en-US" sz="3200" b="1" i="1">
                <a:solidFill>
                  <a:srgbClr val="CC3300"/>
                </a:solidFill>
              </a:rPr>
              <a:t>Guidelines for Providing Appropriate Access to Geospatial Data in Response to Security Concerns</a:t>
            </a:r>
          </a:p>
          <a:p>
            <a:pPr>
              <a:buFont typeface="Wingdings" pitchFamily="2" charset="2"/>
              <a:buNone/>
            </a:pPr>
            <a:r>
              <a:rPr lang="en-US" altLang="en-US" sz="1800" i="1">
                <a:solidFill>
                  <a:srgbClr val="CC3300"/>
                </a:solidFill>
                <a:hlinkClick r:id="rId2"/>
              </a:rPr>
              <a:t>http://www.fgdc.gov/policyandplanning/Access%20Guidelines.pdf</a:t>
            </a:r>
            <a:r>
              <a:rPr lang="en-US" altLang="en-US" sz="1800" i="1">
                <a:solidFill>
                  <a:srgbClr val="CC3300"/>
                </a:solidFill>
              </a:rPr>
              <a:t> </a:t>
            </a:r>
          </a:p>
          <a:p>
            <a:pPr>
              <a:buFont typeface="Wingdings" pitchFamily="2" charset="2"/>
              <a:buNone/>
            </a:pPr>
            <a:endParaRPr lang="en-US" altLang="en-US" sz="2000" i="1">
              <a:solidFill>
                <a:srgbClr val="CC3300"/>
              </a:solidFill>
            </a:endParaRPr>
          </a:p>
          <a:p>
            <a:pPr>
              <a:buFont typeface="Wingdings" pitchFamily="2" charset="2"/>
              <a:buNone/>
            </a:pPr>
            <a:r>
              <a:rPr lang="en-US" altLang="en-US" sz="1600" i="1"/>
              <a:t>A Federal Geographic Data Committee Homeland Security Working Group study investigating restrictions to geospatial data access that are reasonable, sensible and cost effective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smtClean="0"/>
              <a:t>Purpose of a Metadata Entry Tool</a:t>
            </a:r>
          </a:p>
        </p:txBody>
      </p:sp>
      <p:sp>
        <p:nvSpPr>
          <p:cNvPr id="47107" name="Rectangle 3"/>
          <p:cNvSpPr>
            <a:spLocks noGrp="1" noChangeArrowheads="1"/>
          </p:cNvSpPr>
          <p:nvPr>
            <p:ph type="body" idx="1"/>
          </p:nvPr>
        </p:nvSpPr>
        <p:spPr>
          <a:xfrm>
            <a:off x="1752600" y="1219200"/>
            <a:ext cx="6858000" cy="4572000"/>
          </a:xfrm>
        </p:spPr>
        <p:txBody>
          <a:bodyPr/>
          <a:lstStyle/>
          <a:p>
            <a:r>
              <a:rPr lang="en-US" altLang="en-US" sz="2400" dirty="0" smtClean="0"/>
              <a:t>Organizes metadata content</a:t>
            </a:r>
          </a:p>
          <a:p>
            <a:r>
              <a:rPr lang="en-US" altLang="en-US" sz="2400" dirty="0" smtClean="0"/>
              <a:t>Provides help</a:t>
            </a:r>
          </a:p>
          <a:p>
            <a:r>
              <a:rPr lang="en-US" altLang="en-US" sz="2400" dirty="0" smtClean="0"/>
              <a:t>Formats results</a:t>
            </a:r>
          </a:p>
          <a:p>
            <a:pPr lvl="1"/>
            <a:r>
              <a:rPr lang="en-US" altLang="en-US" sz="2400" dirty="0" smtClean="0">
                <a:solidFill>
                  <a:schemeClr val="accent1"/>
                </a:solidFill>
              </a:rPr>
              <a:t>printed reports</a:t>
            </a:r>
          </a:p>
          <a:p>
            <a:pPr lvl="1"/>
            <a:r>
              <a:rPr lang="en-US" altLang="en-US" sz="2400" dirty="0" smtClean="0">
                <a:solidFill>
                  <a:schemeClr val="accent1"/>
                </a:solidFill>
              </a:rPr>
              <a:t>webpages</a:t>
            </a:r>
          </a:p>
          <a:p>
            <a:pPr lvl="1"/>
            <a:r>
              <a:rPr lang="en-US" altLang="en-US" sz="2400" dirty="0" smtClean="0">
                <a:solidFill>
                  <a:schemeClr val="accent1"/>
                </a:solidFill>
              </a:rPr>
              <a:t>Clearinghouse searches</a:t>
            </a:r>
          </a:p>
          <a:p>
            <a:r>
              <a:rPr lang="en-US" altLang="en-US" sz="2400" dirty="0" smtClean="0"/>
              <a:t>Can it write the whole record for you</a:t>
            </a:r>
            <a:r>
              <a:rPr lang="en-US" altLang="en-US" sz="2400" dirty="0" smtClean="0"/>
              <a:t>?</a:t>
            </a:r>
            <a:br>
              <a:rPr lang="en-US" altLang="en-US" sz="2400" dirty="0" smtClean="0"/>
            </a:br>
            <a:r>
              <a:rPr lang="en-US" altLang="en-US" sz="2400" i="1" dirty="0" smtClean="0"/>
              <a:t>(no)</a:t>
            </a:r>
            <a:endParaRPr lang="en-US" altLang="en-US" i="1"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dirty="0" smtClean="0"/>
              <a:t>Tool</a:t>
            </a:r>
            <a:endParaRPr lang="en-US" altLang="en-US" dirty="0" smtClean="0"/>
          </a:p>
        </p:txBody>
      </p:sp>
      <p:sp>
        <p:nvSpPr>
          <p:cNvPr id="48131" name="Rectangle 3"/>
          <p:cNvSpPr>
            <a:spLocks noGrp="1" noChangeArrowheads="1"/>
          </p:cNvSpPr>
          <p:nvPr>
            <p:ph type="body" sz="half" idx="1"/>
          </p:nvPr>
        </p:nvSpPr>
        <p:spPr>
          <a:xfrm>
            <a:off x="1752600" y="1143000"/>
            <a:ext cx="7162800" cy="5105400"/>
          </a:xfrm>
        </p:spPr>
        <p:txBody>
          <a:bodyPr/>
          <a:lstStyle/>
          <a:p>
            <a:r>
              <a:rPr lang="en-US" altLang="en-US" sz="2400" dirty="0" smtClean="0"/>
              <a:t>Minnesota Metadata Editor (MME)</a:t>
            </a:r>
          </a:p>
          <a:p>
            <a:r>
              <a:rPr lang="en-US" altLang="en-US" sz="2400" dirty="0" smtClean="0"/>
              <a:t>Customized from the EPA’s metadata editor</a:t>
            </a:r>
          </a:p>
          <a:p>
            <a:r>
              <a:rPr lang="en-US" altLang="en-US" sz="2400" dirty="0" smtClean="0"/>
              <a:t>Standalone</a:t>
            </a:r>
          </a:p>
          <a:p>
            <a:pPr lvl="1"/>
            <a:r>
              <a:rPr lang="en-US" altLang="en-US" dirty="0" smtClean="0"/>
              <a:t>Requires only Microsoft .NET 3.5</a:t>
            </a:r>
          </a:p>
          <a:p>
            <a:pPr lvl="1"/>
            <a:r>
              <a:rPr lang="en-US" altLang="en-US" dirty="0" smtClean="0"/>
              <a:t>Microsoft Access is required to edit the database</a:t>
            </a:r>
            <a:endParaRPr lang="en-US" altLang="en-US" dirty="0"/>
          </a:p>
          <a:p>
            <a:r>
              <a:rPr lang="en-US" altLang="en-US" dirty="0" smtClean="0"/>
              <a:t>More information and download: </a:t>
            </a:r>
            <a:r>
              <a:rPr lang="en-US" altLang="en-US" dirty="0" smtClean="0">
                <a:hlinkClick r:id="rId2"/>
              </a:rPr>
              <a:t>www.mngeo.state.mn.us/chouse/mme/</a:t>
            </a:r>
            <a:endParaRPr lang="en-US" altLang="en-US" dirty="0" smtClean="0"/>
          </a:p>
        </p:txBody>
      </p:sp>
      <p:pic>
        <p:nvPicPr>
          <p:cNvPr id="48135" name="Picture 7" descr="G:\MnGeo\Committees &amp; Workgroups\Metadata\tool team\Ico\MME_duck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219200"/>
            <a:ext cx="428625" cy="400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smtClean="0"/>
              <a:t>How to Make this Easier…</a:t>
            </a:r>
          </a:p>
        </p:txBody>
      </p:sp>
      <p:sp>
        <p:nvSpPr>
          <p:cNvPr id="57347" name="Rectangle 3"/>
          <p:cNvSpPr>
            <a:spLocks noGrp="1" noChangeArrowheads="1"/>
          </p:cNvSpPr>
          <p:nvPr>
            <p:ph type="body" idx="1"/>
          </p:nvPr>
        </p:nvSpPr>
        <p:spPr>
          <a:xfrm>
            <a:off x="1524000" y="1219200"/>
            <a:ext cx="6858000" cy="4572000"/>
          </a:xfrm>
        </p:spPr>
        <p:txBody>
          <a:bodyPr/>
          <a:lstStyle/>
          <a:p>
            <a:r>
              <a:rPr lang="en-US" altLang="en-US" sz="2400" i="1" smtClean="0"/>
              <a:t>Value metadata</a:t>
            </a:r>
          </a:p>
          <a:p>
            <a:r>
              <a:rPr lang="en-US" altLang="en-US" sz="2400" i="1" smtClean="0"/>
              <a:t>Create metadata during your project</a:t>
            </a:r>
          </a:p>
          <a:p>
            <a:r>
              <a:rPr lang="en-US" altLang="en-US" sz="2400" i="1" smtClean="0"/>
              <a:t>Prioritize legacy data</a:t>
            </a:r>
          </a:p>
          <a:p>
            <a:r>
              <a:rPr lang="en-US" altLang="en-US" sz="2400" i="1" smtClean="0"/>
              <a:t>Use existing resources</a:t>
            </a:r>
          </a:p>
          <a:p>
            <a:r>
              <a:rPr lang="en-US" altLang="en-US" sz="2400" i="1" smtClean="0"/>
              <a:t>Writing tips</a:t>
            </a:r>
          </a:p>
          <a:p>
            <a:r>
              <a:rPr lang="en-US" altLang="en-US" sz="2400" i="1" smtClean="0"/>
              <a:t>Use your judgment</a:t>
            </a:r>
          </a:p>
          <a:p>
            <a:r>
              <a:rPr lang="en-US" altLang="en-US" sz="2400" i="1" smtClean="0"/>
              <a:t>Share the task</a:t>
            </a:r>
          </a:p>
        </p:txBody>
      </p:sp>
      <p:pic>
        <p:nvPicPr>
          <p:cNvPr id="57348" name="Picture 4" descr="duck_h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5032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smtClean="0"/>
              <a:t>Value metadata</a:t>
            </a:r>
          </a:p>
        </p:txBody>
      </p:sp>
      <p:sp>
        <p:nvSpPr>
          <p:cNvPr id="58371" name="Rectangle 3"/>
          <p:cNvSpPr>
            <a:spLocks noGrp="1" noChangeArrowheads="1"/>
          </p:cNvSpPr>
          <p:nvPr>
            <p:ph type="body" sz="half" idx="1"/>
          </p:nvPr>
        </p:nvSpPr>
        <p:spPr>
          <a:xfrm>
            <a:off x="1752600" y="1143000"/>
            <a:ext cx="7162800" cy="2819400"/>
          </a:xfrm>
        </p:spPr>
        <p:txBody>
          <a:bodyPr/>
          <a:lstStyle/>
          <a:p>
            <a:r>
              <a:rPr lang="en-US" altLang="en-US" sz="2400" smtClean="0"/>
              <a:t>Establish its value for yourself</a:t>
            </a:r>
            <a:br>
              <a:rPr lang="en-US" altLang="en-US" sz="2400" smtClean="0"/>
            </a:br>
            <a:r>
              <a:rPr lang="en-US" altLang="en-US" sz="2400" smtClean="0"/>
              <a:t>and for your organization</a:t>
            </a:r>
          </a:p>
          <a:p>
            <a:r>
              <a:rPr lang="en-US" altLang="en-US" sz="2400" smtClean="0"/>
              <a:t>Short-term investment        long-term payoff</a:t>
            </a:r>
          </a:p>
          <a:p>
            <a:r>
              <a:rPr lang="en-US" altLang="en-US" sz="2400" smtClean="0"/>
              <a:t>Metadata is no longer optional;</a:t>
            </a:r>
            <a:br>
              <a:rPr lang="en-US" altLang="en-US" sz="2400" smtClean="0"/>
            </a:br>
            <a:r>
              <a:rPr lang="en-US" altLang="en-US" sz="2400" smtClean="0"/>
              <a:t>it is part of being a GIS and IT professional</a:t>
            </a:r>
          </a:p>
        </p:txBody>
      </p:sp>
      <p:pic>
        <p:nvPicPr>
          <p:cNvPr id="58372" name="Picture 4" descr="duck_h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3" y="276225"/>
            <a:ext cx="503237"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373" name="Group 5"/>
          <p:cNvGrpSpPr>
            <a:grpSpLocks/>
          </p:cNvGrpSpPr>
          <p:nvPr/>
        </p:nvGrpSpPr>
        <p:grpSpPr bwMode="auto">
          <a:xfrm>
            <a:off x="6064250" y="4614863"/>
            <a:ext cx="2011363" cy="1481137"/>
            <a:chOff x="3504" y="1782"/>
            <a:chExt cx="1411" cy="1077"/>
          </a:xfrm>
        </p:grpSpPr>
        <p:sp>
          <p:nvSpPr>
            <p:cNvPr id="58376" name="Freeform 6"/>
            <p:cNvSpPr>
              <a:spLocks/>
            </p:cNvSpPr>
            <p:nvPr/>
          </p:nvSpPr>
          <p:spPr bwMode="auto">
            <a:xfrm>
              <a:off x="4439" y="2371"/>
              <a:ext cx="476" cy="444"/>
            </a:xfrm>
            <a:custGeom>
              <a:avLst/>
              <a:gdLst>
                <a:gd name="T0" fmla="*/ 0 w 1430"/>
                <a:gd name="T1" fmla="*/ 444 h 1334"/>
                <a:gd name="T2" fmla="*/ 223 w 1430"/>
                <a:gd name="T3" fmla="*/ 367 h 1334"/>
                <a:gd name="T4" fmla="*/ 372 w 1430"/>
                <a:gd name="T5" fmla="*/ 276 h 1334"/>
                <a:gd name="T6" fmla="*/ 428 w 1430"/>
                <a:gd name="T7" fmla="*/ 205 h 1334"/>
                <a:gd name="T8" fmla="*/ 476 w 1430"/>
                <a:gd name="T9" fmla="*/ 114 h 1334"/>
                <a:gd name="T10" fmla="*/ 473 w 1430"/>
                <a:gd name="T11" fmla="*/ 38 h 1334"/>
                <a:gd name="T12" fmla="*/ 409 w 1430"/>
                <a:gd name="T13" fmla="*/ 5 h 1334"/>
                <a:gd name="T14" fmla="*/ 358 w 1430"/>
                <a:gd name="T15" fmla="*/ 0 h 1334"/>
                <a:gd name="T16" fmla="*/ 275 w 1430"/>
                <a:gd name="T17" fmla="*/ 9 h 1334"/>
                <a:gd name="T18" fmla="*/ 16 w 1430"/>
                <a:gd name="T19" fmla="*/ 94 h 1334"/>
                <a:gd name="T20" fmla="*/ 0 w 1430"/>
                <a:gd name="T21" fmla="*/ 444 h 1334"/>
                <a:gd name="T22" fmla="*/ 0 w 1430"/>
                <a:gd name="T23" fmla="*/ 444 h 13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30" h="1334">
                  <a:moveTo>
                    <a:pt x="0" y="1334"/>
                  </a:moveTo>
                  <a:lnTo>
                    <a:pt x="670" y="1104"/>
                  </a:lnTo>
                  <a:lnTo>
                    <a:pt x="1118" y="829"/>
                  </a:lnTo>
                  <a:lnTo>
                    <a:pt x="1285" y="615"/>
                  </a:lnTo>
                  <a:lnTo>
                    <a:pt x="1430" y="344"/>
                  </a:lnTo>
                  <a:lnTo>
                    <a:pt x="1420" y="114"/>
                  </a:lnTo>
                  <a:lnTo>
                    <a:pt x="1228" y="16"/>
                  </a:lnTo>
                  <a:lnTo>
                    <a:pt x="1077" y="0"/>
                  </a:lnTo>
                  <a:lnTo>
                    <a:pt x="827" y="26"/>
                  </a:lnTo>
                  <a:lnTo>
                    <a:pt x="47" y="281"/>
                  </a:lnTo>
                  <a:lnTo>
                    <a:pt x="0" y="133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77" name="Freeform 7"/>
            <p:cNvSpPr>
              <a:spLocks/>
            </p:cNvSpPr>
            <p:nvPr/>
          </p:nvSpPr>
          <p:spPr bwMode="auto">
            <a:xfrm>
              <a:off x="3507" y="2175"/>
              <a:ext cx="1225" cy="675"/>
            </a:xfrm>
            <a:custGeom>
              <a:avLst/>
              <a:gdLst>
                <a:gd name="T0" fmla="*/ 0 w 3675"/>
                <a:gd name="T1" fmla="*/ 0 h 2023"/>
                <a:gd name="T2" fmla="*/ 163 w 3675"/>
                <a:gd name="T3" fmla="*/ 578 h 2023"/>
                <a:gd name="T4" fmla="*/ 284 w 3675"/>
                <a:gd name="T5" fmla="*/ 628 h 2023"/>
                <a:gd name="T6" fmla="*/ 412 w 3675"/>
                <a:gd name="T7" fmla="*/ 655 h 2023"/>
                <a:gd name="T8" fmla="*/ 543 w 3675"/>
                <a:gd name="T9" fmla="*/ 673 h 2023"/>
                <a:gd name="T10" fmla="*/ 680 w 3675"/>
                <a:gd name="T11" fmla="*/ 675 h 2023"/>
                <a:gd name="T12" fmla="*/ 835 w 3675"/>
                <a:gd name="T13" fmla="*/ 661 h 2023"/>
                <a:gd name="T14" fmla="*/ 970 w 3675"/>
                <a:gd name="T15" fmla="*/ 628 h 2023"/>
                <a:gd name="T16" fmla="*/ 1071 w 3675"/>
                <a:gd name="T17" fmla="*/ 578 h 2023"/>
                <a:gd name="T18" fmla="*/ 1225 w 3675"/>
                <a:gd name="T19" fmla="*/ 20 h 2023"/>
                <a:gd name="T20" fmla="*/ 0 w 3675"/>
                <a:gd name="T21" fmla="*/ 0 h 2023"/>
                <a:gd name="T22" fmla="*/ 0 w 3675"/>
                <a:gd name="T23" fmla="*/ 0 h 20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75" h="2023">
                  <a:moveTo>
                    <a:pt x="0" y="0"/>
                  </a:moveTo>
                  <a:lnTo>
                    <a:pt x="488" y="1732"/>
                  </a:lnTo>
                  <a:lnTo>
                    <a:pt x="853" y="1883"/>
                  </a:lnTo>
                  <a:lnTo>
                    <a:pt x="1237" y="1964"/>
                  </a:lnTo>
                  <a:lnTo>
                    <a:pt x="1629" y="2018"/>
                  </a:lnTo>
                  <a:lnTo>
                    <a:pt x="2041" y="2023"/>
                  </a:lnTo>
                  <a:lnTo>
                    <a:pt x="2506" y="1981"/>
                  </a:lnTo>
                  <a:lnTo>
                    <a:pt x="2909" y="1883"/>
                  </a:lnTo>
                  <a:lnTo>
                    <a:pt x="3213" y="1732"/>
                  </a:lnTo>
                  <a:lnTo>
                    <a:pt x="3675" y="61"/>
                  </a:lnTo>
                  <a:lnTo>
                    <a:pt x="0" y="0"/>
                  </a:lnTo>
                  <a:close/>
                </a:path>
              </a:pathLst>
            </a:custGeom>
            <a:solidFill>
              <a:srgbClr val="0000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78" name="Freeform 8"/>
            <p:cNvSpPr>
              <a:spLocks/>
            </p:cNvSpPr>
            <p:nvPr/>
          </p:nvSpPr>
          <p:spPr bwMode="auto">
            <a:xfrm>
              <a:off x="3504" y="1782"/>
              <a:ext cx="1229" cy="783"/>
            </a:xfrm>
            <a:custGeom>
              <a:avLst/>
              <a:gdLst>
                <a:gd name="T0" fmla="*/ 930 w 3687"/>
                <a:gd name="T1" fmla="*/ 729 h 2349"/>
                <a:gd name="T2" fmla="*/ 813 w 3687"/>
                <a:gd name="T3" fmla="*/ 764 h 2349"/>
                <a:gd name="T4" fmla="*/ 688 w 3687"/>
                <a:gd name="T5" fmla="*/ 782 h 2349"/>
                <a:gd name="T6" fmla="*/ 560 w 3687"/>
                <a:gd name="T7" fmla="*/ 783 h 2349"/>
                <a:gd name="T8" fmla="*/ 434 w 3687"/>
                <a:gd name="T9" fmla="*/ 767 h 2349"/>
                <a:gd name="T10" fmla="*/ 315 w 3687"/>
                <a:gd name="T11" fmla="*/ 736 h 2349"/>
                <a:gd name="T12" fmla="*/ 210 w 3687"/>
                <a:gd name="T13" fmla="*/ 688 h 2349"/>
                <a:gd name="T14" fmla="*/ 123 w 3687"/>
                <a:gd name="T15" fmla="*/ 628 h 2349"/>
                <a:gd name="T16" fmla="*/ 57 w 3687"/>
                <a:gd name="T17" fmla="*/ 557 h 2349"/>
                <a:gd name="T18" fmla="*/ 15 w 3687"/>
                <a:gd name="T19" fmla="*/ 479 h 2349"/>
                <a:gd name="T20" fmla="*/ 0 w 3687"/>
                <a:gd name="T21" fmla="*/ 398 h 2349"/>
                <a:gd name="T22" fmla="*/ 11 w 3687"/>
                <a:gd name="T23" fmla="*/ 316 h 2349"/>
                <a:gd name="T24" fmla="*/ 49 w 3687"/>
                <a:gd name="T25" fmla="*/ 238 h 2349"/>
                <a:gd name="T26" fmla="*/ 111 w 3687"/>
                <a:gd name="T27" fmla="*/ 165 h 2349"/>
                <a:gd name="T28" fmla="*/ 196 w 3687"/>
                <a:gd name="T29" fmla="*/ 104 h 2349"/>
                <a:gd name="T30" fmla="*/ 299 w 3687"/>
                <a:gd name="T31" fmla="*/ 55 h 2349"/>
                <a:gd name="T32" fmla="*/ 415 w 3687"/>
                <a:gd name="T33" fmla="*/ 20 h 2349"/>
                <a:gd name="T34" fmla="*/ 541 w 3687"/>
                <a:gd name="T35" fmla="*/ 1 h 2349"/>
                <a:gd name="T36" fmla="*/ 669 w 3687"/>
                <a:gd name="T37" fmla="*/ 0 h 2349"/>
                <a:gd name="T38" fmla="*/ 795 w 3687"/>
                <a:gd name="T39" fmla="*/ 16 h 2349"/>
                <a:gd name="T40" fmla="*/ 913 w 3687"/>
                <a:gd name="T41" fmla="*/ 48 h 2349"/>
                <a:gd name="T42" fmla="*/ 1018 w 3687"/>
                <a:gd name="T43" fmla="*/ 96 h 2349"/>
                <a:gd name="T44" fmla="*/ 1106 w 3687"/>
                <a:gd name="T45" fmla="*/ 156 h 2349"/>
                <a:gd name="T46" fmla="*/ 1171 w 3687"/>
                <a:gd name="T47" fmla="*/ 226 h 2349"/>
                <a:gd name="T48" fmla="*/ 1213 w 3687"/>
                <a:gd name="T49" fmla="*/ 304 h 2349"/>
                <a:gd name="T50" fmla="*/ 1229 w 3687"/>
                <a:gd name="T51" fmla="*/ 386 h 2349"/>
                <a:gd name="T52" fmla="*/ 1218 w 3687"/>
                <a:gd name="T53" fmla="*/ 467 h 2349"/>
                <a:gd name="T54" fmla="*/ 1179 w 3687"/>
                <a:gd name="T55" fmla="*/ 546 h 2349"/>
                <a:gd name="T56" fmla="*/ 1117 w 3687"/>
                <a:gd name="T57" fmla="*/ 618 h 2349"/>
                <a:gd name="T58" fmla="*/ 1033 w 3687"/>
                <a:gd name="T59" fmla="*/ 679 h 2349"/>
                <a:gd name="T60" fmla="*/ 930 w 3687"/>
                <a:gd name="T61" fmla="*/ 729 h 2349"/>
                <a:gd name="T62" fmla="*/ 930 w 3687"/>
                <a:gd name="T63" fmla="*/ 729 h 23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687" h="2349">
                  <a:moveTo>
                    <a:pt x="2791" y="2188"/>
                  </a:moveTo>
                  <a:lnTo>
                    <a:pt x="2440" y="2291"/>
                  </a:lnTo>
                  <a:lnTo>
                    <a:pt x="2064" y="2346"/>
                  </a:lnTo>
                  <a:lnTo>
                    <a:pt x="1679" y="2349"/>
                  </a:lnTo>
                  <a:lnTo>
                    <a:pt x="1301" y="2302"/>
                  </a:lnTo>
                  <a:lnTo>
                    <a:pt x="946" y="2207"/>
                  </a:lnTo>
                  <a:lnTo>
                    <a:pt x="630" y="2064"/>
                  </a:lnTo>
                  <a:lnTo>
                    <a:pt x="368" y="1883"/>
                  </a:lnTo>
                  <a:lnTo>
                    <a:pt x="171" y="1672"/>
                  </a:lnTo>
                  <a:lnTo>
                    <a:pt x="46" y="1438"/>
                  </a:lnTo>
                  <a:lnTo>
                    <a:pt x="0" y="1194"/>
                  </a:lnTo>
                  <a:lnTo>
                    <a:pt x="34" y="949"/>
                  </a:lnTo>
                  <a:lnTo>
                    <a:pt x="147" y="713"/>
                  </a:lnTo>
                  <a:lnTo>
                    <a:pt x="334" y="496"/>
                  </a:lnTo>
                  <a:lnTo>
                    <a:pt x="588" y="311"/>
                  </a:lnTo>
                  <a:lnTo>
                    <a:pt x="896" y="164"/>
                  </a:lnTo>
                  <a:lnTo>
                    <a:pt x="1245" y="59"/>
                  </a:lnTo>
                  <a:lnTo>
                    <a:pt x="1622" y="4"/>
                  </a:lnTo>
                  <a:lnTo>
                    <a:pt x="2007" y="0"/>
                  </a:lnTo>
                  <a:lnTo>
                    <a:pt x="2385" y="47"/>
                  </a:lnTo>
                  <a:lnTo>
                    <a:pt x="2740" y="144"/>
                  </a:lnTo>
                  <a:lnTo>
                    <a:pt x="3055" y="287"/>
                  </a:lnTo>
                  <a:lnTo>
                    <a:pt x="3317" y="467"/>
                  </a:lnTo>
                  <a:lnTo>
                    <a:pt x="3514" y="678"/>
                  </a:lnTo>
                  <a:lnTo>
                    <a:pt x="3640" y="912"/>
                  </a:lnTo>
                  <a:lnTo>
                    <a:pt x="3687" y="1157"/>
                  </a:lnTo>
                  <a:lnTo>
                    <a:pt x="3653" y="1402"/>
                  </a:lnTo>
                  <a:lnTo>
                    <a:pt x="3538" y="1637"/>
                  </a:lnTo>
                  <a:lnTo>
                    <a:pt x="3352" y="1853"/>
                  </a:lnTo>
                  <a:lnTo>
                    <a:pt x="3098" y="2038"/>
                  </a:lnTo>
                  <a:lnTo>
                    <a:pt x="2791" y="2188"/>
                  </a:lnTo>
                  <a:close/>
                </a:path>
              </a:pathLst>
            </a:custGeom>
            <a:solidFill>
              <a:srgbClr val="7568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79" name="Freeform 9"/>
            <p:cNvSpPr>
              <a:spLocks/>
            </p:cNvSpPr>
            <p:nvPr/>
          </p:nvSpPr>
          <p:spPr bwMode="auto">
            <a:xfrm>
              <a:off x="3571" y="1853"/>
              <a:ext cx="1080" cy="693"/>
            </a:xfrm>
            <a:custGeom>
              <a:avLst/>
              <a:gdLst>
                <a:gd name="T0" fmla="*/ 548 w 3240"/>
                <a:gd name="T1" fmla="*/ 693 h 2081"/>
                <a:gd name="T2" fmla="*/ 434 w 3240"/>
                <a:gd name="T3" fmla="*/ 687 h 2081"/>
                <a:gd name="T4" fmla="*/ 326 w 3240"/>
                <a:gd name="T5" fmla="*/ 665 h 2081"/>
                <a:gd name="T6" fmla="*/ 228 w 3240"/>
                <a:gd name="T7" fmla="*/ 630 h 2081"/>
                <a:gd name="T8" fmla="*/ 142 w 3240"/>
                <a:gd name="T9" fmla="*/ 582 h 2081"/>
                <a:gd name="T10" fmla="*/ 74 w 3240"/>
                <a:gd name="T11" fmla="*/ 524 h 2081"/>
                <a:gd name="T12" fmla="*/ 27 w 3240"/>
                <a:gd name="T13" fmla="*/ 458 h 2081"/>
                <a:gd name="T14" fmla="*/ 2 w 3240"/>
                <a:gd name="T15" fmla="*/ 387 h 2081"/>
                <a:gd name="T16" fmla="*/ 0 w 3240"/>
                <a:gd name="T17" fmla="*/ 315 h 2081"/>
                <a:gd name="T18" fmla="*/ 22 w 3240"/>
                <a:gd name="T19" fmla="*/ 244 h 2081"/>
                <a:gd name="T20" fmla="*/ 66 w 3240"/>
                <a:gd name="T21" fmla="*/ 177 h 2081"/>
                <a:gd name="T22" fmla="*/ 132 w 3240"/>
                <a:gd name="T23" fmla="*/ 118 h 2081"/>
                <a:gd name="T24" fmla="*/ 216 w 3240"/>
                <a:gd name="T25" fmla="*/ 69 h 2081"/>
                <a:gd name="T26" fmla="*/ 313 w 3240"/>
                <a:gd name="T27" fmla="*/ 32 h 2081"/>
                <a:gd name="T28" fmla="*/ 420 w 3240"/>
                <a:gd name="T29" fmla="*/ 8 h 2081"/>
                <a:gd name="T30" fmla="*/ 533 w 3240"/>
                <a:gd name="T31" fmla="*/ 0 h 2081"/>
                <a:gd name="T32" fmla="*/ 645 w 3240"/>
                <a:gd name="T33" fmla="*/ 7 h 2081"/>
                <a:gd name="T34" fmla="*/ 754 w 3240"/>
                <a:gd name="T35" fmla="*/ 28 h 2081"/>
                <a:gd name="T36" fmla="*/ 853 w 3240"/>
                <a:gd name="T37" fmla="*/ 64 h 2081"/>
                <a:gd name="T38" fmla="*/ 938 w 3240"/>
                <a:gd name="T39" fmla="*/ 111 h 2081"/>
                <a:gd name="T40" fmla="*/ 1006 w 3240"/>
                <a:gd name="T41" fmla="*/ 170 h 2081"/>
                <a:gd name="T42" fmla="*/ 1053 w 3240"/>
                <a:gd name="T43" fmla="*/ 235 h 2081"/>
                <a:gd name="T44" fmla="*/ 1079 w 3240"/>
                <a:gd name="T45" fmla="*/ 305 h 2081"/>
                <a:gd name="T46" fmla="*/ 1080 w 3240"/>
                <a:gd name="T47" fmla="*/ 378 h 2081"/>
                <a:gd name="T48" fmla="*/ 1058 w 3240"/>
                <a:gd name="T49" fmla="*/ 449 h 2081"/>
                <a:gd name="T50" fmla="*/ 1013 w 3240"/>
                <a:gd name="T51" fmla="*/ 516 h 2081"/>
                <a:gd name="T52" fmla="*/ 948 w 3240"/>
                <a:gd name="T53" fmla="*/ 574 h 2081"/>
                <a:gd name="T54" fmla="*/ 865 w 3240"/>
                <a:gd name="T55" fmla="*/ 624 h 2081"/>
                <a:gd name="T56" fmla="*/ 767 w 3240"/>
                <a:gd name="T57" fmla="*/ 661 h 2081"/>
                <a:gd name="T58" fmla="*/ 660 w 3240"/>
                <a:gd name="T59" fmla="*/ 684 h 2081"/>
                <a:gd name="T60" fmla="*/ 548 w 3240"/>
                <a:gd name="T61" fmla="*/ 693 h 2081"/>
                <a:gd name="T62" fmla="*/ 548 w 3240"/>
                <a:gd name="T63" fmla="*/ 693 h 20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40" h="2081">
                  <a:moveTo>
                    <a:pt x="1643" y="2081"/>
                  </a:moveTo>
                  <a:lnTo>
                    <a:pt x="1303" y="2062"/>
                  </a:lnTo>
                  <a:lnTo>
                    <a:pt x="979" y="1996"/>
                  </a:lnTo>
                  <a:lnTo>
                    <a:pt x="683" y="1891"/>
                  </a:lnTo>
                  <a:lnTo>
                    <a:pt x="426" y="1747"/>
                  </a:lnTo>
                  <a:lnTo>
                    <a:pt x="222" y="1573"/>
                  </a:lnTo>
                  <a:lnTo>
                    <a:pt x="80" y="1376"/>
                  </a:lnTo>
                  <a:lnTo>
                    <a:pt x="5" y="1163"/>
                  </a:lnTo>
                  <a:lnTo>
                    <a:pt x="0" y="945"/>
                  </a:lnTo>
                  <a:lnTo>
                    <a:pt x="67" y="733"/>
                  </a:lnTo>
                  <a:lnTo>
                    <a:pt x="199" y="533"/>
                  </a:lnTo>
                  <a:lnTo>
                    <a:pt x="396" y="355"/>
                  </a:lnTo>
                  <a:lnTo>
                    <a:pt x="647" y="206"/>
                  </a:lnTo>
                  <a:lnTo>
                    <a:pt x="938" y="97"/>
                  </a:lnTo>
                  <a:lnTo>
                    <a:pt x="1260" y="25"/>
                  </a:lnTo>
                  <a:lnTo>
                    <a:pt x="1598" y="0"/>
                  </a:lnTo>
                  <a:lnTo>
                    <a:pt x="1936" y="20"/>
                  </a:lnTo>
                  <a:lnTo>
                    <a:pt x="2262" y="84"/>
                  </a:lnTo>
                  <a:lnTo>
                    <a:pt x="2558" y="191"/>
                  </a:lnTo>
                  <a:lnTo>
                    <a:pt x="2814" y="333"/>
                  </a:lnTo>
                  <a:lnTo>
                    <a:pt x="3018" y="509"/>
                  </a:lnTo>
                  <a:lnTo>
                    <a:pt x="3160" y="706"/>
                  </a:lnTo>
                  <a:lnTo>
                    <a:pt x="3236" y="917"/>
                  </a:lnTo>
                  <a:lnTo>
                    <a:pt x="3240" y="1135"/>
                  </a:lnTo>
                  <a:lnTo>
                    <a:pt x="3174" y="1347"/>
                  </a:lnTo>
                  <a:lnTo>
                    <a:pt x="3040" y="1549"/>
                  </a:lnTo>
                  <a:lnTo>
                    <a:pt x="2844" y="1725"/>
                  </a:lnTo>
                  <a:lnTo>
                    <a:pt x="2595" y="1874"/>
                  </a:lnTo>
                  <a:lnTo>
                    <a:pt x="2302" y="1985"/>
                  </a:lnTo>
                  <a:lnTo>
                    <a:pt x="1981" y="2055"/>
                  </a:lnTo>
                  <a:lnTo>
                    <a:pt x="1643" y="2081"/>
                  </a:lnTo>
                  <a:close/>
                </a:path>
              </a:pathLst>
            </a:custGeom>
            <a:solidFill>
              <a:srgbClr val="D1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80" name="Freeform 10"/>
            <p:cNvSpPr>
              <a:spLocks/>
            </p:cNvSpPr>
            <p:nvPr/>
          </p:nvSpPr>
          <p:spPr bwMode="auto">
            <a:xfrm>
              <a:off x="3721" y="1948"/>
              <a:ext cx="642" cy="458"/>
            </a:xfrm>
            <a:custGeom>
              <a:avLst/>
              <a:gdLst>
                <a:gd name="T0" fmla="*/ 634 w 1926"/>
                <a:gd name="T1" fmla="*/ 52 h 1376"/>
                <a:gd name="T2" fmla="*/ 611 w 1926"/>
                <a:gd name="T3" fmla="*/ 43 h 1376"/>
                <a:gd name="T4" fmla="*/ 585 w 1926"/>
                <a:gd name="T5" fmla="*/ 34 h 1376"/>
                <a:gd name="T6" fmla="*/ 564 w 1926"/>
                <a:gd name="T7" fmla="*/ 28 h 1376"/>
                <a:gd name="T8" fmla="*/ 541 w 1926"/>
                <a:gd name="T9" fmla="*/ 22 h 1376"/>
                <a:gd name="T10" fmla="*/ 502 w 1926"/>
                <a:gd name="T11" fmla="*/ 13 h 1376"/>
                <a:gd name="T12" fmla="*/ 444 w 1926"/>
                <a:gd name="T13" fmla="*/ 4 h 1376"/>
                <a:gd name="T14" fmla="*/ 349 w 1926"/>
                <a:gd name="T15" fmla="*/ 0 h 1376"/>
                <a:gd name="T16" fmla="*/ 266 w 1926"/>
                <a:gd name="T17" fmla="*/ 12 h 1376"/>
                <a:gd name="T18" fmla="*/ 234 w 1926"/>
                <a:gd name="T19" fmla="*/ 20 h 1376"/>
                <a:gd name="T20" fmla="*/ 202 w 1926"/>
                <a:gd name="T21" fmla="*/ 31 h 1376"/>
                <a:gd name="T22" fmla="*/ 171 w 1926"/>
                <a:gd name="T23" fmla="*/ 42 h 1376"/>
                <a:gd name="T24" fmla="*/ 129 w 1926"/>
                <a:gd name="T25" fmla="*/ 63 h 1376"/>
                <a:gd name="T26" fmla="*/ 80 w 1926"/>
                <a:gd name="T27" fmla="*/ 95 h 1376"/>
                <a:gd name="T28" fmla="*/ 41 w 1926"/>
                <a:gd name="T29" fmla="*/ 132 h 1376"/>
                <a:gd name="T30" fmla="*/ 5 w 1926"/>
                <a:gd name="T31" fmla="*/ 196 h 1376"/>
                <a:gd name="T32" fmla="*/ 4 w 1926"/>
                <a:gd name="T33" fmla="*/ 270 h 1376"/>
                <a:gd name="T34" fmla="*/ 26 w 1926"/>
                <a:gd name="T35" fmla="*/ 321 h 1376"/>
                <a:gd name="T36" fmla="*/ 43 w 1926"/>
                <a:gd name="T37" fmla="*/ 344 h 1376"/>
                <a:gd name="T38" fmla="*/ 63 w 1926"/>
                <a:gd name="T39" fmla="*/ 363 h 1376"/>
                <a:gd name="T40" fmla="*/ 85 w 1926"/>
                <a:gd name="T41" fmla="*/ 381 h 1376"/>
                <a:gd name="T42" fmla="*/ 135 w 1926"/>
                <a:gd name="T43" fmla="*/ 410 h 1376"/>
                <a:gd name="T44" fmla="*/ 161 w 1926"/>
                <a:gd name="T45" fmla="*/ 421 h 1376"/>
                <a:gd name="T46" fmla="*/ 186 w 1926"/>
                <a:gd name="T47" fmla="*/ 430 h 1376"/>
                <a:gd name="T48" fmla="*/ 211 w 1926"/>
                <a:gd name="T49" fmla="*/ 438 h 1376"/>
                <a:gd name="T50" fmla="*/ 235 w 1926"/>
                <a:gd name="T51" fmla="*/ 444 h 1376"/>
                <a:gd name="T52" fmla="*/ 276 w 1926"/>
                <a:gd name="T53" fmla="*/ 453 h 1376"/>
                <a:gd name="T54" fmla="*/ 315 w 1926"/>
                <a:gd name="T55" fmla="*/ 458 h 1376"/>
                <a:gd name="T56" fmla="*/ 292 w 1926"/>
                <a:gd name="T57" fmla="*/ 452 h 1376"/>
                <a:gd name="T58" fmla="*/ 257 w 1926"/>
                <a:gd name="T59" fmla="*/ 440 h 1376"/>
                <a:gd name="T60" fmla="*/ 236 w 1926"/>
                <a:gd name="T61" fmla="*/ 432 h 1376"/>
                <a:gd name="T62" fmla="*/ 213 w 1926"/>
                <a:gd name="T63" fmla="*/ 423 h 1376"/>
                <a:gd name="T64" fmla="*/ 189 w 1926"/>
                <a:gd name="T65" fmla="*/ 412 h 1376"/>
                <a:gd name="T66" fmla="*/ 141 w 1926"/>
                <a:gd name="T67" fmla="*/ 386 h 1376"/>
                <a:gd name="T68" fmla="*/ 98 w 1926"/>
                <a:gd name="T69" fmla="*/ 354 h 1376"/>
                <a:gd name="T70" fmla="*/ 64 w 1926"/>
                <a:gd name="T71" fmla="*/ 317 h 1376"/>
                <a:gd name="T72" fmla="*/ 44 w 1926"/>
                <a:gd name="T73" fmla="*/ 221 h 1376"/>
                <a:gd name="T74" fmla="*/ 60 w 1926"/>
                <a:gd name="T75" fmla="*/ 171 h 1376"/>
                <a:gd name="T76" fmla="*/ 84 w 1926"/>
                <a:gd name="T77" fmla="*/ 136 h 1376"/>
                <a:gd name="T78" fmla="*/ 103 w 1926"/>
                <a:gd name="T79" fmla="*/ 115 h 1376"/>
                <a:gd name="T80" fmla="*/ 127 w 1926"/>
                <a:gd name="T81" fmla="*/ 96 h 1376"/>
                <a:gd name="T82" fmla="*/ 167 w 1926"/>
                <a:gd name="T83" fmla="*/ 69 h 1376"/>
                <a:gd name="T84" fmla="*/ 205 w 1926"/>
                <a:gd name="T85" fmla="*/ 52 h 1376"/>
                <a:gd name="T86" fmla="*/ 230 w 1926"/>
                <a:gd name="T87" fmla="*/ 43 h 1376"/>
                <a:gd name="T88" fmla="*/ 266 w 1926"/>
                <a:gd name="T89" fmla="*/ 33 h 1376"/>
                <a:gd name="T90" fmla="*/ 303 w 1926"/>
                <a:gd name="T91" fmla="*/ 26 h 1376"/>
                <a:gd name="T92" fmla="*/ 425 w 1926"/>
                <a:gd name="T93" fmla="*/ 22 h 1376"/>
                <a:gd name="T94" fmla="*/ 489 w 1926"/>
                <a:gd name="T95" fmla="*/ 30 h 1376"/>
                <a:gd name="T96" fmla="*/ 561 w 1926"/>
                <a:gd name="T97" fmla="*/ 41 h 1376"/>
                <a:gd name="T98" fmla="*/ 618 w 1926"/>
                <a:gd name="T99" fmla="*/ 51 h 1376"/>
                <a:gd name="T100" fmla="*/ 642 w 1926"/>
                <a:gd name="T101" fmla="*/ 55 h 13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26" h="1376">
                  <a:moveTo>
                    <a:pt x="1926" y="165"/>
                  </a:moveTo>
                  <a:lnTo>
                    <a:pt x="1902" y="155"/>
                  </a:lnTo>
                  <a:lnTo>
                    <a:pt x="1872" y="144"/>
                  </a:lnTo>
                  <a:lnTo>
                    <a:pt x="1833" y="128"/>
                  </a:lnTo>
                  <a:lnTo>
                    <a:pt x="1783" y="111"/>
                  </a:lnTo>
                  <a:lnTo>
                    <a:pt x="1756" y="103"/>
                  </a:lnTo>
                  <a:lnTo>
                    <a:pt x="1725" y="93"/>
                  </a:lnTo>
                  <a:lnTo>
                    <a:pt x="1693" y="84"/>
                  </a:lnTo>
                  <a:lnTo>
                    <a:pt x="1659" y="74"/>
                  </a:lnTo>
                  <a:lnTo>
                    <a:pt x="1623" y="65"/>
                  </a:lnTo>
                  <a:lnTo>
                    <a:pt x="1586" y="56"/>
                  </a:lnTo>
                  <a:lnTo>
                    <a:pt x="1506" y="38"/>
                  </a:lnTo>
                  <a:lnTo>
                    <a:pt x="1421" y="23"/>
                  </a:lnTo>
                  <a:lnTo>
                    <a:pt x="1332" y="11"/>
                  </a:lnTo>
                  <a:lnTo>
                    <a:pt x="1240" y="3"/>
                  </a:lnTo>
                  <a:lnTo>
                    <a:pt x="1046" y="0"/>
                  </a:lnTo>
                  <a:lnTo>
                    <a:pt x="846" y="26"/>
                  </a:lnTo>
                  <a:lnTo>
                    <a:pt x="798" y="37"/>
                  </a:lnTo>
                  <a:lnTo>
                    <a:pt x="748" y="48"/>
                  </a:lnTo>
                  <a:lnTo>
                    <a:pt x="701" y="61"/>
                  </a:lnTo>
                  <a:lnTo>
                    <a:pt x="652" y="75"/>
                  </a:lnTo>
                  <a:lnTo>
                    <a:pt x="607" y="93"/>
                  </a:lnTo>
                  <a:lnTo>
                    <a:pt x="559" y="108"/>
                  </a:lnTo>
                  <a:lnTo>
                    <a:pt x="514" y="127"/>
                  </a:lnTo>
                  <a:lnTo>
                    <a:pt x="471" y="145"/>
                  </a:lnTo>
                  <a:lnTo>
                    <a:pt x="388" y="188"/>
                  </a:lnTo>
                  <a:lnTo>
                    <a:pt x="310" y="234"/>
                  </a:lnTo>
                  <a:lnTo>
                    <a:pt x="240" y="285"/>
                  </a:lnTo>
                  <a:lnTo>
                    <a:pt x="176" y="339"/>
                  </a:lnTo>
                  <a:lnTo>
                    <a:pt x="122" y="396"/>
                  </a:lnTo>
                  <a:lnTo>
                    <a:pt x="76" y="458"/>
                  </a:lnTo>
                  <a:lnTo>
                    <a:pt x="15" y="590"/>
                  </a:lnTo>
                  <a:lnTo>
                    <a:pt x="0" y="734"/>
                  </a:lnTo>
                  <a:lnTo>
                    <a:pt x="12" y="811"/>
                  </a:lnTo>
                  <a:lnTo>
                    <a:pt x="39" y="890"/>
                  </a:lnTo>
                  <a:lnTo>
                    <a:pt x="79" y="964"/>
                  </a:lnTo>
                  <a:lnTo>
                    <a:pt x="102" y="1000"/>
                  </a:lnTo>
                  <a:lnTo>
                    <a:pt x="129" y="1033"/>
                  </a:lnTo>
                  <a:lnTo>
                    <a:pt x="157" y="1062"/>
                  </a:lnTo>
                  <a:lnTo>
                    <a:pt x="189" y="1092"/>
                  </a:lnTo>
                  <a:lnTo>
                    <a:pt x="221" y="1120"/>
                  </a:lnTo>
                  <a:lnTo>
                    <a:pt x="256" y="1145"/>
                  </a:lnTo>
                  <a:lnTo>
                    <a:pt x="328" y="1191"/>
                  </a:lnTo>
                  <a:lnTo>
                    <a:pt x="404" y="1231"/>
                  </a:lnTo>
                  <a:lnTo>
                    <a:pt x="442" y="1248"/>
                  </a:lnTo>
                  <a:lnTo>
                    <a:pt x="482" y="1265"/>
                  </a:lnTo>
                  <a:lnTo>
                    <a:pt x="520" y="1279"/>
                  </a:lnTo>
                  <a:lnTo>
                    <a:pt x="559" y="1292"/>
                  </a:lnTo>
                  <a:lnTo>
                    <a:pt x="597" y="1305"/>
                  </a:lnTo>
                  <a:lnTo>
                    <a:pt x="634" y="1316"/>
                  </a:lnTo>
                  <a:lnTo>
                    <a:pt x="671" y="1325"/>
                  </a:lnTo>
                  <a:lnTo>
                    <a:pt x="706" y="1335"/>
                  </a:lnTo>
                  <a:lnTo>
                    <a:pt x="771" y="1349"/>
                  </a:lnTo>
                  <a:lnTo>
                    <a:pt x="829" y="1361"/>
                  </a:lnTo>
                  <a:lnTo>
                    <a:pt x="913" y="1373"/>
                  </a:lnTo>
                  <a:lnTo>
                    <a:pt x="945" y="1376"/>
                  </a:lnTo>
                  <a:lnTo>
                    <a:pt x="913" y="1368"/>
                  </a:lnTo>
                  <a:lnTo>
                    <a:pt x="876" y="1358"/>
                  </a:lnTo>
                  <a:lnTo>
                    <a:pt x="829" y="1342"/>
                  </a:lnTo>
                  <a:lnTo>
                    <a:pt x="772" y="1323"/>
                  </a:lnTo>
                  <a:lnTo>
                    <a:pt x="741" y="1311"/>
                  </a:lnTo>
                  <a:lnTo>
                    <a:pt x="708" y="1298"/>
                  </a:lnTo>
                  <a:lnTo>
                    <a:pt x="675" y="1285"/>
                  </a:lnTo>
                  <a:lnTo>
                    <a:pt x="639" y="1271"/>
                  </a:lnTo>
                  <a:lnTo>
                    <a:pt x="604" y="1254"/>
                  </a:lnTo>
                  <a:lnTo>
                    <a:pt x="568" y="1238"/>
                  </a:lnTo>
                  <a:lnTo>
                    <a:pt x="495" y="1201"/>
                  </a:lnTo>
                  <a:lnTo>
                    <a:pt x="424" y="1159"/>
                  </a:lnTo>
                  <a:lnTo>
                    <a:pt x="355" y="1114"/>
                  </a:lnTo>
                  <a:lnTo>
                    <a:pt x="294" y="1064"/>
                  </a:lnTo>
                  <a:lnTo>
                    <a:pt x="239" y="1010"/>
                  </a:lnTo>
                  <a:lnTo>
                    <a:pt x="191" y="953"/>
                  </a:lnTo>
                  <a:lnTo>
                    <a:pt x="137" y="823"/>
                  </a:lnTo>
                  <a:lnTo>
                    <a:pt x="133" y="663"/>
                  </a:lnTo>
                  <a:lnTo>
                    <a:pt x="152" y="586"/>
                  </a:lnTo>
                  <a:lnTo>
                    <a:pt x="181" y="513"/>
                  </a:lnTo>
                  <a:lnTo>
                    <a:pt x="224" y="442"/>
                  </a:lnTo>
                  <a:lnTo>
                    <a:pt x="251" y="409"/>
                  </a:lnTo>
                  <a:lnTo>
                    <a:pt x="278" y="376"/>
                  </a:lnTo>
                  <a:lnTo>
                    <a:pt x="310" y="345"/>
                  </a:lnTo>
                  <a:lnTo>
                    <a:pt x="343" y="315"/>
                  </a:lnTo>
                  <a:lnTo>
                    <a:pt x="380" y="287"/>
                  </a:lnTo>
                  <a:lnTo>
                    <a:pt x="417" y="259"/>
                  </a:lnTo>
                  <a:lnTo>
                    <a:pt x="501" y="208"/>
                  </a:lnTo>
                  <a:lnTo>
                    <a:pt x="592" y="165"/>
                  </a:lnTo>
                  <a:lnTo>
                    <a:pt x="616" y="155"/>
                  </a:lnTo>
                  <a:lnTo>
                    <a:pt x="641" y="145"/>
                  </a:lnTo>
                  <a:lnTo>
                    <a:pt x="691" y="128"/>
                  </a:lnTo>
                  <a:lnTo>
                    <a:pt x="743" y="113"/>
                  </a:lnTo>
                  <a:lnTo>
                    <a:pt x="798" y="98"/>
                  </a:lnTo>
                  <a:lnTo>
                    <a:pt x="852" y="87"/>
                  </a:lnTo>
                  <a:lnTo>
                    <a:pt x="909" y="77"/>
                  </a:lnTo>
                  <a:lnTo>
                    <a:pt x="1026" y="64"/>
                  </a:lnTo>
                  <a:lnTo>
                    <a:pt x="1274" y="67"/>
                  </a:lnTo>
                  <a:lnTo>
                    <a:pt x="1365" y="75"/>
                  </a:lnTo>
                  <a:lnTo>
                    <a:pt x="1468" y="90"/>
                  </a:lnTo>
                  <a:lnTo>
                    <a:pt x="1578" y="105"/>
                  </a:lnTo>
                  <a:lnTo>
                    <a:pt x="1683" y="123"/>
                  </a:lnTo>
                  <a:lnTo>
                    <a:pt x="1777" y="140"/>
                  </a:lnTo>
                  <a:lnTo>
                    <a:pt x="1854" y="152"/>
                  </a:lnTo>
                  <a:lnTo>
                    <a:pt x="1926" y="165"/>
                  </a:lnTo>
                  <a:close/>
                </a:path>
              </a:pathLst>
            </a:custGeom>
            <a:solidFill>
              <a:srgbClr val="7568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81" name="Freeform 11"/>
            <p:cNvSpPr>
              <a:spLocks/>
            </p:cNvSpPr>
            <p:nvPr/>
          </p:nvSpPr>
          <p:spPr bwMode="auto">
            <a:xfrm>
              <a:off x="3879" y="1983"/>
              <a:ext cx="642" cy="450"/>
            </a:xfrm>
            <a:custGeom>
              <a:avLst/>
              <a:gdLst>
                <a:gd name="T0" fmla="*/ 8 w 1927"/>
                <a:gd name="T1" fmla="*/ 399 h 1348"/>
                <a:gd name="T2" fmla="*/ 31 w 1927"/>
                <a:gd name="T3" fmla="*/ 408 h 1348"/>
                <a:gd name="T4" fmla="*/ 57 w 1927"/>
                <a:gd name="T5" fmla="*/ 416 h 1348"/>
                <a:gd name="T6" fmla="*/ 78 w 1927"/>
                <a:gd name="T7" fmla="*/ 422 h 1348"/>
                <a:gd name="T8" fmla="*/ 101 w 1927"/>
                <a:gd name="T9" fmla="*/ 429 h 1348"/>
                <a:gd name="T10" fmla="*/ 140 w 1927"/>
                <a:gd name="T11" fmla="*/ 438 h 1348"/>
                <a:gd name="T12" fmla="*/ 198 w 1927"/>
                <a:gd name="T13" fmla="*/ 447 h 1348"/>
                <a:gd name="T14" fmla="*/ 294 w 1927"/>
                <a:gd name="T15" fmla="*/ 450 h 1348"/>
                <a:gd name="T16" fmla="*/ 376 w 1927"/>
                <a:gd name="T17" fmla="*/ 438 h 1348"/>
                <a:gd name="T18" fmla="*/ 408 w 1927"/>
                <a:gd name="T19" fmla="*/ 430 h 1348"/>
                <a:gd name="T20" fmla="*/ 440 w 1927"/>
                <a:gd name="T21" fmla="*/ 420 h 1348"/>
                <a:gd name="T22" fmla="*/ 470 w 1927"/>
                <a:gd name="T23" fmla="*/ 408 h 1348"/>
                <a:gd name="T24" fmla="*/ 513 w 1927"/>
                <a:gd name="T25" fmla="*/ 388 h 1348"/>
                <a:gd name="T26" fmla="*/ 562 w 1927"/>
                <a:gd name="T27" fmla="*/ 356 h 1348"/>
                <a:gd name="T28" fmla="*/ 601 w 1927"/>
                <a:gd name="T29" fmla="*/ 318 h 1348"/>
                <a:gd name="T30" fmla="*/ 637 w 1927"/>
                <a:gd name="T31" fmla="*/ 253 h 1348"/>
                <a:gd name="T32" fmla="*/ 638 w 1927"/>
                <a:gd name="T33" fmla="*/ 180 h 1348"/>
                <a:gd name="T34" fmla="*/ 616 w 1927"/>
                <a:gd name="T35" fmla="*/ 129 h 1348"/>
                <a:gd name="T36" fmla="*/ 601 w 1927"/>
                <a:gd name="T37" fmla="*/ 106 h 1348"/>
                <a:gd name="T38" fmla="*/ 583 w 1927"/>
                <a:gd name="T39" fmla="*/ 86 h 1348"/>
                <a:gd name="T40" fmla="*/ 543 w 1927"/>
                <a:gd name="T41" fmla="*/ 55 h 1348"/>
                <a:gd name="T42" fmla="*/ 511 w 1927"/>
                <a:gd name="T43" fmla="*/ 37 h 1348"/>
                <a:gd name="T44" fmla="*/ 489 w 1927"/>
                <a:gd name="T45" fmla="*/ 28 h 1348"/>
                <a:gd name="T46" fmla="*/ 468 w 1927"/>
                <a:gd name="T47" fmla="*/ 20 h 1348"/>
                <a:gd name="T48" fmla="*/ 437 w 1927"/>
                <a:gd name="T49" fmla="*/ 11 h 1348"/>
                <a:gd name="T50" fmla="*/ 404 w 1927"/>
                <a:gd name="T51" fmla="*/ 4 h 1348"/>
                <a:gd name="T52" fmla="*/ 381 w 1927"/>
                <a:gd name="T53" fmla="*/ 2 h 1348"/>
                <a:gd name="T54" fmla="*/ 404 w 1927"/>
                <a:gd name="T55" fmla="*/ 10 h 1348"/>
                <a:gd name="T56" fmla="*/ 427 w 1927"/>
                <a:gd name="T57" fmla="*/ 19 h 1348"/>
                <a:gd name="T58" fmla="*/ 476 w 1927"/>
                <a:gd name="T59" fmla="*/ 42 h 1348"/>
                <a:gd name="T60" fmla="*/ 515 w 1927"/>
                <a:gd name="T61" fmla="*/ 66 h 1348"/>
                <a:gd name="T62" fmla="*/ 551 w 1927"/>
                <a:gd name="T63" fmla="*/ 96 h 1348"/>
                <a:gd name="T64" fmla="*/ 580 w 1927"/>
                <a:gd name="T65" fmla="*/ 133 h 1348"/>
                <a:gd name="T66" fmla="*/ 598 w 1927"/>
                <a:gd name="T67" fmla="*/ 229 h 1348"/>
                <a:gd name="T68" fmla="*/ 582 w 1927"/>
                <a:gd name="T69" fmla="*/ 279 h 1348"/>
                <a:gd name="T70" fmla="*/ 558 w 1927"/>
                <a:gd name="T71" fmla="*/ 314 h 1348"/>
                <a:gd name="T72" fmla="*/ 539 w 1927"/>
                <a:gd name="T73" fmla="*/ 335 h 1348"/>
                <a:gd name="T74" fmla="*/ 515 w 1927"/>
                <a:gd name="T75" fmla="*/ 355 h 1348"/>
                <a:gd name="T76" fmla="*/ 475 w 1927"/>
                <a:gd name="T77" fmla="*/ 381 h 1348"/>
                <a:gd name="T78" fmla="*/ 437 w 1927"/>
                <a:gd name="T79" fmla="*/ 399 h 1348"/>
                <a:gd name="T80" fmla="*/ 412 w 1927"/>
                <a:gd name="T81" fmla="*/ 408 h 1348"/>
                <a:gd name="T82" fmla="*/ 377 w 1927"/>
                <a:gd name="T83" fmla="*/ 418 h 1348"/>
                <a:gd name="T84" fmla="*/ 339 w 1927"/>
                <a:gd name="T85" fmla="*/ 425 h 1348"/>
                <a:gd name="T86" fmla="*/ 218 w 1927"/>
                <a:gd name="T87" fmla="*/ 428 h 1348"/>
                <a:gd name="T88" fmla="*/ 153 w 1927"/>
                <a:gd name="T89" fmla="*/ 420 h 1348"/>
                <a:gd name="T90" fmla="*/ 82 w 1927"/>
                <a:gd name="T91" fmla="*/ 409 h 1348"/>
                <a:gd name="T92" fmla="*/ 24 w 1927"/>
                <a:gd name="T93" fmla="*/ 399 h 1348"/>
                <a:gd name="T94" fmla="*/ 0 w 1927"/>
                <a:gd name="T95" fmla="*/ 395 h 13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927" h="1348">
                  <a:moveTo>
                    <a:pt x="0" y="1184"/>
                  </a:moveTo>
                  <a:lnTo>
                    <a:pt x="24" y="1194"/>
                  </a:lnTo>
                  <a:lnTo>
                    <a:pt x="54" y="1205"/>
                  </a:lnTo>
                  <a:lnTo>
                    <a:pt x="94" y="1221"/>
                  </a:lnTo>
                  <a:lnTo>
                    <a:pt x="144" y="1238"/>
                  </a:lnTo>
                  <a:lnTo>
                    <a:pt x="172" y="1246"/>
                  </a:lnTo>
                  <a:lnTo>
                    <a:pt x="202" y="1255"/>
                  </a:lnTo>
                  <a:lnTo>
                    <a:pt x="234" y="1265"/>
                  </a:lnTo>
                  <a:lnTo>
                    <a:pt x="268" y="1275"/>
                  </a:lnTo>
                  <a:lnTo>
                    <a:pt x="304" y="1285"/>
                  </a:lnTo>
                  <a:lnTo>
                    <a:pt x="341" y="1293"/>
                  </a:lnTo>
                  <a:lnTo>
                    <a:pt x="421" y="1311"/>
                  </a:lnTo>
                  <a:lnTo>
                    <a:pt x="505" y="1326"/>
                  </a:lnTo>
                  <a:lnTo>
                    <a:pt x="595" y="1339"/>
                  </a:lnTo>
                  <a:lnTo>
                    <a:pt x="687" y="1346"/>
                  </a:lnTo>
                  <a:lnTo>
                    <a:pt x="881" y="1348"/>
                  </a:lnTo>
                  <a:lnTo>
                    <a:pt x="1080" y="1323"/>
                  </a:lnTo>
                  <a:lnTo>
                    <a:pt x="1129" y="1313"/>
                  </a:lnTo>
                  <a:lnTo>
                    <a:pt x="1179" y="1301"/>
                  </a:lnTo>
                  <a:lnTo>
                    <a:pt x="1226" y="1288"/>
                  </a:lnTo>
                  <a:lnTo>
                    <a:pt x="1275" y="1274"/>
                  </a:lnTo>
                  <a:lnTo>
                    <a:pt x="1322" y="1258"/>
                  </a:lnTo>
                  <a:lnTo>
                    <a:pt x="1368" y="1241"/>
                  </a:lnTo>
                  <a:lnTo>
                    <a:pt x="1412" y="1222"/>
                  </a:lnTo>
                  <a:lnTo>
                    <a:pt x="1456" y="1204"/>
                  </a:lnTo>
                  <a:lnTo>
                    <a:pt x="1539" y="1161"/>
                  </a:lnTo>
                  <a:lnTo>
                    <a:pt x="1616" y="1115"/>
                  </a:lnTo>
                  <a:lnTo>
                    <a:pt x="1687" y="1065"/>
                  </a:lnTo>
                  <a:lnTo>
                    <a:pt x="1750" y="1011"/>
                  </a:lnTo>
                  <a:lnTo>
                    <a:pt x="1805" y="953"/>
                  </a:lnTo>
                  <a:lnTo>
                    <a:pt x="1851" y="891"/>
                  </a:lnTo>
                  <a:lnTo>
                    <a:pt x="1911" y="759"/>
                  </a:lnTo>
                  <a:lnTo>
                    <a:pt x="1927" y="615"/>
                  </a:lnTo>
                  <a:lnTo>
                    <a:pt x="1914" y="538"/>
                  </a:lnTo>
                  <a:lnTo>
                    <a:pt x="1888" y="459"/>
                  </a:lnTo>
                  <a:lnTo>
                    <a:pt x="1850" y="385"/>
                  </a:lnTo>
                  <a:lnTo>
                    <a:pt x="1828" y="349"/>
                  </a:lnTo>
                  <a:lnTo>
                    <a:pt x="1804" y="318"/>
                  </a:lnTo>
                  <a:lnTo>
                    <a:pt x="1778" y="288"/>
                  </a:lnTo>
                  <a:lnTo>
                    <a:pt x="1750" y="259"/>
                  </a:lnTo>
                  <a:lnTo>
                    <a:pt x="1693" y="208"/>
                  </a:lnTo>
                  <a:lnTo>
                    <a:pt x="1630" y="164"/>
                  </a:lnTo>
                  <a:lnTo>
                    <a:pt x="1566" y="127"/>
                  </a:lnTo>
                  <a:lnTo>
                    <a:pt x="1533" y="111"/>
                  </a:lnTo>
                  <a:lnTo>
                    <a:pt x="1500" y="97"/>
                  </a:lnTo>
                  <a:lnTo>
                    <a:pt x="1467" y="83"/>
                  </a:lnTo>
                  <a:lnTo>
                    <a:pt x="1436" y="70"/>
                  </a:lnTo>
                  <a:lnTo>
                    <a:pt x="1405" y="60"/>
                  </a:lnTo>
                  <a:lnTo>
                    <a:pt x="1373" y="50"/>
                  </a:lnTo>
                  <a:lnTo>
                    <a:pt x="1313" y="33"/>
                  </a:lnTo>
                  <a:lnTo>
                    <a:pt x="1259" y="21"/>
                  </a:lnTo>
                  <a:lnTo>
                    <a:pt x="1212" y="11"/>
                  </a:lnTo>
                  <a:lnTo>
                    <a:pt x="1118" y="0"/>
                  </a:lnTo>
                  <a:lnTo>
                    <a:pt x="1144" y="7"/>
                  </a:lnTo>
                  <a:lnTo>
                    <a:pt x="1174" y="17"/>
                  </a:lnTo>
                  <a:lnTo>
                    <a:pt x="1212" y="30"/>
                  </a:lnTo>
                  <a:lnTo>
                    <a:pt x="1259" y="48"/>
                  </a:lnTo>
                  <a:lnTo>
                    <a:pt x="1283" y="58"/>
                  </a:lnTo>
                  <a:lnTo>
                    <a:pt x="1312" y="70"/>
                  </a:lnTo>
                  <a:lnTo>
                    <a:pt x="1428" y="125"/>
                  </a:lnTo>
                  <a:lnTo>
                    <a:pt x="1486" y="160"/>
                  </a:lnTo>
                  <a:lnTo>
                    <a:pt x="1546" y="198"/>
                  </a:lnTo>
                  <a:lnTo>
                    <a:pt x="1602" y="241"/>
                  </a:lnTo>
                  <a:lnTo>
                    <a:pt x="1654" y="289"/>
                  </a:lnTo>
                  <a:lnTo>
                    <a:pt x="1701" y="341"/>
                  </a:lnTo>
                  <a:lnTo>
                    <a:pt x="1740" y="398"/>
                  </a:lnTo>
                  <a:lnTo>
                    <a:pt x="1790" y="526"/>
                  </a:lnTo>
                  <a:lnTo>
                    <a:pt x="1794" y="686"/>
                  </a:lnTo>
                  <a:lnTo>
                    <a:pt x="1776" y="763"/>
                  </a:lnTo>
                  <a:lnTo>
                    <a:pt x="1746" y="836"/>
                  </a:lnTo>
                  <a:lnTo>
                    <a:pt x="1701" y="906"/>
                  </a:lnTo>
                  <a:lnTo>
                    <a:pt x="1676" y="940"/>
                  </a:lnTo>
                  <a:lnTo>
                    <a:pt x="1647" y="973"/>
                  </a:lnTo>
                  <a:lnTo>
                    <a:pt x="1617" y="1004"/>
                  </a:lnTo>
                  <a:lnTo>
                    <a:pt x="1583" y="1034"/>
                  </a:lnTo>
                  <a:lnTo>
                    <a:pt x="1547" y="1062"/>
                  </a:lnTo>
                  <a:lnTo>
                    <a:pt x="1509" y="1090"/>
                  </a:lnTo>
                  <a:lnTo>
                    <a:pt x="1426" y="1141"/>
                  </a:lnTo>
                  <a:lnTo>
                    <a:pt x="1335" y="1184"/>
                  </a:lnTo>
                  <a:lnTo>
                    <a:pt x="1311" y="1194"/>
                  </a:lnTo>
                  <a:lnTo>
                    <a:pt x="1286" y="1204"/>
                  </a:lnTo>
                  <a:lnTo>
                    <a:pt x="1236" y="1221"/>
                  </a:lnTo>
                  <a:lnTo>
                    <a:pt x="1184" y="1238"/>
                  </a:lnTo>
                  <a:lnTo>
                    <a:pt x="1131" y="1251"/>
                  </a:lnTo>
                  <a:lnTo>
                    <a:pt x="1074" y="1264"/>
                  </a:lnTo>
                  <a:lnTo>
                    <a:pt x="1018" y="1272"/>
                  </a:lnTo>
                  <a:lnTo>
                    <a:pt x="901" y="1285"/>
                  </a:lnTo>
                  <a:lnTo>
                    <a:pt x="653" y="1283"/>
                  </a:lnTo>
                  <a:lnTo>
                    <a:pt x="562" y="1274"/>
                  </a:lnTo>
                  <a:lnTo>
                    <a:pt x="458" y="1259"/>
                  </a:lnTo>
                  <a:lnTo>
                    <a:pt x="351" y="1244"/>
                  </a:lnTo>
                  <a:lnTo>
                    <a:pt x="245" y="1226"/>
                  </a:lnTo>
                  <a:lnTo>
                    <a:pt x="148" y="1209"/>
                  </a:lnTo>
                  <a:lnTo>
                    <a:pt x="71" y="1196"/>
                  </a:lnTo>
                  <a:lnTo>
                    <a:pt x="0" y="1184"/>
                  </a:lnTo>
                  <a:close/>
                </a:path>
              </a:pathLst>
            </a:custGeom>
            <a:solidFill>
              <a:srgbClr val="FF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82" name="Freeform 12"/>
            <p:cNvSpPr>
              <a:spLocks/>
            </p:cNvSpPr>
            <p:nvPr/>
          </p:nvSpPr>
          <p:spPr bwMode="auto">
            <a:xfrm>
              <a:off x="4113" y="2013"/>
              <a:ext cx="459" cy="229"/>
            </a:xfrm>
            <a:custGeom>
              <a:avLst/>
              <a:gdLst>
                <a:gd name="T0" fmla="*/ 364 w 1378"/>
                <a:gd name="T1" fmla="*/ 0 h 686"/>
                <a:gd name="T2" fmla="*/ 11 w 1378"/>
                <a:gd name="T3" fmla="*/ 74 h 686"/>
                <a:gd name="T4" fmla="*/ 2 w 1378"/>
                <a:gd name="T5" fmla="*/ 97 h 686"/>
                <a:gd name="T6" fmla="*/ 0 w 1378"/>
                <a:gd name="T7" fmla="*/ 116 h 686"/>
                <a:gd name="T8" fmla="*/ 0 w 1378"/>
                <a:gd name="T9" fmla="*/ 142 h 686"/>
                <a:gd name="T10" fmla="*/ 12 w 1378"/>
                <a:gd name="T11" fmla="*/ 166 h 686"/>
                <a:gd name="T12" fmla="*/ 30 w 1378"/>
                <a:gd name="T13" fmla="*/ 186 h 686"/>
                <a:gd name="T14" fmla="*/ 63 w 1378"/>
                <a:gd name="T15" fmla="*/ 197 h 686"/>
                <a:gd name="T16" fmla="*/ 87 w 1378"/>
                <a:gd name="T17" fmla="*/ 206 h 686"/>
                <a:gd name="T18" fmla="*/ 106 w 1378"/>
                <a:gd name="T19" fmla="*/ 211 h 686"/>
                <a:gd name="T20" fmla="*/ 120 w 1378"/>
                <a:gd name="T21" fmla="*/ 216 h 686"/>
                <a:gd name="T22" fmla="*/ 132 w 1378"/>
                <a:gd name="T23" fmla="*/ 220 h 686"/>
                <a:gd name="T24" fmla="*/ 145 w 1378"/>
                <a:gd name="T25" fmla="*/ 225 h 686"/>
                <a:gd name="T26" fmla="*/ 155 w 1378"/>
                <a:gd name="T27" fmla="*/ 229 h 686"/>
                <a:gd name="T28" fmla="*/ 173 w 1378"/>
                <a:gd name="T29" fmla="*/ 223 h 686"/>
                <a:gd name="T30" fmla="*/ 433 w 1378"/>
                <a:gd name="T31" fmla="*/ 83 h 686"/>
                <a:gd name="T32" fmla="*/ 459 w 1378"/>
                <a:gd name="T33" fmla="*/ 60 h 686"/>
                <a:gd name="T34" fmla="*/ 447 w 1378"/>
                <a:gd name="T35" fmla="*/ 40 h 686"/>
                <a:gd name="T36" fmla="*/ 435 w 1378"/>
                <a:gd name="T37" fmla="*/ 26 h 686"/>
                <a:gd name="T38" fmla="*/ 423 w 1378"/>
                <a:gd name="T39" fmla="*/ 18 h 686"/>
                <a:gd name="T40" fmla="*/ 411 w 1378"/>
                <a:gd name="T41" fmla="*/ 11 h 686"/>
                <a:gd name="T42" fmla="*/ 393 w 1378"/>
                <a:gd name="T43" fmla="*/ 7 h 686"/>
                <a:gd name="T44" fmla="*/ 382 w 1378"/>
                <a:gd name="T45" fmla="*/ 3 h 686"/>
                <a:gd name="T46" fmla="*/ 372 w 1378"/>
                <a:gd name="T47" fmla="*/ 1 h 686"/>
                <a:gd name="T48" fmla="*/ 364 w 1378"/>
                <a:gd name="T49" fmla="*/ 0 h 686"/>
                <a:gd name="T50" fmla="*/ 364 w 1378"/>
                <a:gd name="T51" fmla="*/ 0 h 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78" h="686">
                  <a:moveTo>
                    <a:pt x="1092" y="0"/>
                  </a:moveTo>
                  <a:lnTo>
                    <a:pt x="33" y="222"/>
                  </a:lnTo>
                  <a:lnTo>
                    <a:pt x="7" y="292"/>
                  </a:lnTo>
                  <a:lnTo>
                    <a:pt x="0" y="348"/>
                  </a:lnTo>
                  <a:lnTo>
                    <a:pt x="0" y="425"/>
                  </a:lnTo>
                  <a:lnTo>
                    <a:pt x="36" y="496"/>
                  </a:lnTo>
                  <a:lnTo>
                    <a:pt x="91" y="556"/>
                  </a:lnTo>
                  <a:lnTo>
                    <a:pt x="190" y="589"/>
                  </a:lnTo>
                  <a:lnTo>
                    <a:pt x="262" y="617"/>
                  </a:lnTo>
                  <a:lnTo>
                    <a:pt x="317" y="632"/>
                  </a:lnTo>
                  <a:lnTo>
                    <a:pt x="361" y="647"/>
                  </a:lnTo>
                  <a:lnTo>
                    <a:pt x="396" y="659"/>
                  </a:lnTo>
                  <a:lnTo>
                    <a:pt x="434" y="674"/>
                  </a:lnTo>
                  <a:lnTo>
                    <a:pt x="465" y="686"/>
                  </a:lnTo>
                  <a:lnTo>
                    <a:pt x="519" y="667"/>
                  </a:lnTo>
                  <a:lnTo>
                    <a:pt x="1301" y="248"/>
                  </a:lnTo>
                  <a:lnTo>
                    <a:pt x="1378" y="181"/>
                  </a:lnTo>
                  <a:lnTo>
                    <a:pt x="1342" y="121"/>
                  </a:lnTo>
                  <a:lnTo>
                    <a:pt x="1306" y="78"/>
                  </a:lnTo>
                  <a:lnTo>
                    <a:pt x="1271" y="55"/>
                  </a:lnTo>
                  <a:lnTo>
                    <a:pt x="1235" y="33"/>
                  </a:lnTo>
                  <a:lnTo>
                    <a:pt x="1181" y="20"/>
                  </a:lnTo>
                  <a:lnTo>
                    <a:pt x="1147" y="10"/>
                  </a:lnTo>
                  <a:lnTo>
                    <a:pt x="1118" y="4"/>
                  </a:lnTo>
                  <a:lnTo>
                    <a:pt x="1092" y="0"/>
                  </a:lnTo>
                  <a:close/>
                </a:path>
              </a:pathLst>
            </a:custGeom>
            <a:solidFill>
              <a:srgbClr val="7568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83" name="Freeform 13"/>
            <p:cNvSpPr>
              <a:spLocks/>
            </p:cNvSpPr>
            <p:nvPr/>
          </p:nvSpPr>
          <p:spPr bwMode="auto">
            <a:xfrm>
              <a:off x="4160" y="2080"/>
              <a:ext cx="186" cy="120"/>
            </a:xfrm>
            <a:custGeom>
              <a:avLst/>
              <a:gdLst>
                <a:gd name="T0" fmla="*/ 106 w 560"/>
                <a:gd name="T1" fmla="*/ 120 h 359"/>
                <a:gd name="T2" fmla="*/ 86 w 560"/>
                <a:gd name="T3" fmla="*/ 120 h 359"/>
                <a:gd name="T4" fmla="*/ 67 w 560"/>
                <a:gd name="T5" fmla="*/ 118 h 359"/>
                <a:gd name="T6" fmla="*/ 49 w 560"/>
                <a:gd name="T7" fmla="*/ 113 h 359"/>
                <a:gd name="T8" fmla="*/ 33 w 560"/>
                <a:gd name="T9" fmla="*/ 106 h 359"/>
                <a:gd name="T10" fmla="*/ 19 w 560"/>
                <a:gd name="T11" fmla="*/ 97 h 359"/>
                <a:gd name="T12" fmla="*/ 9 w 560"/>
                <a:gd name="T13" fmla="*/ 86 h 359"/>
                <a:gd name="T14" fmla="*/ 2 w 560"/>
                <a:gd name="T15" fmla="*/ 74 h 359"/>
                <a:gd name="T16" fmla="*/ 0 w 560"/>
                <a:gd name="T17" fmla="*/ 62 h 359"/>
                <a:gd name="T18" fmla="*/ 1 w 560"/>
                <a:gd name="T19" fmla="*/ 49 h 359"/>
                <a:gd name="T20" fmla="*/ 7 w 560"/>
                <a:gd name="T21" fmla="*/ 37 h 359"/>
                <a:gd name="T22" fmla="*/ 16 w 560"/>
                <a:gd name="T23" fmla="*/ 27 h 359"/>
                <a:gd name="T24" fmla="*/ 28 w 560"/>
                <a:gd name="T25" fmla="*/ 17 h 359"/>
                <a:gd name="T26" fmla="*/ 44 w 560"/>
                <a:gd name="T27" fmla="*/ 9 h 359"/>
                <a:gd name="T28" fmla="*/ 61 w 560"/>
                <a:gd name="T29" fmla="*/ 4 h 359"/>
                <a:gd name="T30" fmla="*/ 80 w 560"/>
                <a:gd name="T31" fmla="*/ 0 h 359"/>
                <a:gd name="T32" fmla="*/ 99 w 560"/>
                <a:gd name="T33" fmla="*/ 0 h 359"/>
                <a:gd name="T34" fmla="*/ 119 w 560"/>
                <a:gd name="T35" fmla="*/ 2 h 359"/>
                <a:gd name="T36" fmla="*/ 137 w 560"/>
                <a:gd name="T37" fmla="*/ 7 h 359"/>
                <a:gd name="T38" fmla="*/ 153 w 560"/>
                <a:gd name="T39" fmla="*/ 14 h 359"/>
                <a:gd name="T40" fmla="*/ 167 w 560"/>
                <a:gd name="T41" fmla="*/ 23 h 359"/>
                <a:gd name="T42" fmla="*/ 177 w 560"/>
                <a:gd name="T43" fmla="*/ 34 h 359"/>
                <a:gd name="T44" fmla="*/ 183 w 560"/>
                <a:gd name="T45" fmla="*/ 46 h 359"/>
                <a:gd name="T46" fmla="*/ 186 w 560"/>
                <a:gd name="T47" fmla="*/ 58 h 359"/>
                <a:gd name="T48" fmla="*/ 185 w 560"/>
                <a:gd name="T49" fmla="*/ 71 h 359"/>
                <a:gd name="T50" fmla="*/ 179 w 560"/>
                <a:gd name="T51" fmla="*/ 83 h 359"/>
                <a:gd name="T52" fmla="*/ 170 w 560"/>
                <a:gd name="T53" fmla="*/ 93 h 359"/>
                <a:gd name="T54" fmla="*/ 158 w 560"/>
                <a:gd name="T55" fmla="*/ 103 h 359"/>
                <a:gd name="T56" fmla="*/ 142 w 560"/>
                <a:gd name="T57" fmla="*/ 111 h 359"/>
                <a:gd name="T58" fmla="*/ 125 w 560"/>
                <a:gd name="T59" fmla="*/ 117 h 359"/>
                <a:gd name="T60" fmla="*/ 106 w 560"/>
                <a:gd name="T61" fmla="*/ 120 h 359"/>
                <a:gd name="T62" fmla="*/ 106 w 560"/>
                <a:gd name="T63" fmla="*/ 120 h 3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60" h="359">
                  <a:moveTo>
                    <a:pt x="318" y="358"/>
                  </a:moveTo>
                  <a:lnTo>
                    <a:pt x="259" y="359"/>
                  </a:lnTo>
                  <a:lnTo>
                    <a:pt x="201" y="352"/>
                  </a:lnTo>
                  <a:lnTo>
                    <a:pt x="148" y="338"/>
                  </a:lnTo>
                  <a:lnTo>
                    <a:pt x="100" y="316"/>
                  </a:lnTo>
                  <a:lnTo>
                    <a:pt x="58" y="291"/>
                  </a:lnTo>
                  <a:lnTo>
                    <a:pt x="27" y="258"/>
                  </a:lnTo>
                  <a:lnTo>
                    <a:pt x="7" y="222"/>
                  </a:lnTo>
                  <a:lnTo>
                    <a:pt x="0" y="185"/>
                  </a:lnTo>
                  <a:lnTo>
                    <a:pt x="3" y="148"/>
                  </a:lnTo>
                  <a:lnTo>
                    <a:pt x="20" y="112"/>
                  </a:lnTo>
                  <a:lnTo>
                    <a:pt x="47" y="80"/>
                  </a:lnTo>
                  <a:lnTo>
                    <a:pt x="85" y="50"/>
                  </a:lnTo>
                  <a:lnTo>
                    <a:pt x="132" y="27"/>
                  </a:lnTo>
                  <a:lnTo>
                    <a:pt x="184" y="11"/>
                  </a:lnTo>
                  <a:lnTo>
                    <a:pt x="241" y="1"/>
                  </a:lnTo>
                  <a:lnTo>
                    <a:pt x="299" y="0"/>
                  </a:lnTo>
                  <a:lnTo>
                    <a:pt x="358" y="7"/>
                  </a:lnTo>
                  <a:lnTo>
                    <a:pt x="412" y="21"/>
                  </a:lnTo>
                  <a:lnTo>
                    <a:pt x="460" y="43"/>
                  </a:lnTo>
                  <a:lnTo>
                    <a:pt x="502" y="70"/>
                  </a:lnTo>
                  <a:lnTo>
                    <a:pt x="532" y="101"/>
                  </a:lnTo>
                  <a:lnTo>
                    <a:pt x="552" y="137"/>
                  </a:lnTo>
                  <a:lnTo>
                    <a:pt x="560" y="174"/>
                  </a:lnTo>
                  <a:lnTo>
                    <a:pt x="556" y="211"/>
                  </a:lnTo>
                  <a:lnTo>
                    <a:pt x="540" y="248"/>
                  </a:lnTo>
                  <a:lnTo>
                    <a:pt x="512" y="279"/>
                  </a:lnTo>
                  <a:lnTo>
                    <a:pt x="475" y="309"/>
                  </a:lnTo>
                  <a:lnTo>
                    <a:pt x="428" y="332"/>
                  </a:lnTo>
                  <a:lnTo>
                    <a:pt x="375" y="349"/>
                  </a:lnTo>
                  <a:lnTo>
                    <a:pt x="318" y="358"/>
                  </a:lnTo>
                  <a:close/>
                </a:path>
              </a:pathLst>
            </a:custGeom>
            <a:solidFill>
              <a:srgbClr val="D1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84" name="Freeform 14"/>
            <p:cNvSpPr>
              <a:spLocks/>
            </p:cNvSpPr>
            <p:nvPr/>
          </p:nvSpPr>
          <p:spPr bwMode="auto">
            <a:xfrm>
              <a:off x="4129" y="2069"/>
              <a:ext cx="443" cy="178"/>
            </a:xfrm>
            <a:custGeom>
              <a:avLst/>
              <a:gdLst>
                <a:gd name="T0" fmla="*/ 0 w 1330"/>
                <a:gd name="T1" fmla="*/ 114 h 532"/>
                <a:gd name="T2" fmla="*/ 25 w 1330"/>
                <a:gd name="T3" fmla="*/ 130 h 532"/>
                <a:gd name="T4" fmla="*/ 106 w 1330"/>
                <a:gd name="T5" fmla="*/ 156 h 532"/>
                <a:gd name="T6" fmla="*/ 144 w 1330"/>
                <a:gd name="T7" fmla="*/ 167 h 532"/>
                <a:gd name="T8" fmla="*/ 419 w 1330"/>
                <a:gd name="T9" fmla="*/ 25 h 532"/>
                <a:gd name="T10" fmla="*/ 434 w 1330"/>
                <a:gd name="T11" fmla="*/ 13 h 532"/>
                <a:gd name="T12" fmla="*/ 437 w 1330"/>
                <a:gd name="T13" fmla="*/ 0 h 532"/>
                <a:gd name="T14" fmla="*/ 443 w 1330"/>
                <a:gd name="T15" fmla="*/ 16 h 532"/>
                <a:gd name="T16" fmla="*/ 419 w 1330"/>
                <a:gd name="T17" fmla="*/ 38 h 532"/>
                <a:gd name="T18" fmla="*/ 147 w 1330"/>
                <a:gd name="T19" fmla="*/ 178 h 532"/>
                <a:gd name="T20" fmla="*/ 18 w 1330"/>
                <a:gd name="T21" fmla="*/ 140 h 532"/>
                <a:gd name="T22" fmla="*/ 0 w 1330"/>
                <a:gd name="T23" fmla="*/ 114 h 532"/>
                <a:gd name="T24" fmla="*/ 0 w 1330"/>
                <a:gd name="T25" fmla="*/ 114 h 5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30" h="532">
                  <a:moveTo>
                    <a:pt x="0" y="342"/>
                  </a:moveTo>
                  <a:lnTo>
                    <a:pt x="76" y="389"/>
                  </a:lnTo>
                  <a:lnTo>
                    <a:pt x="319" y="466"/>
                  </a:lnTo>
                  <a:lnTo>
                    <a:pt x="431" y="499"/>
                  </a:lnTo>
                  <a:lnTo>
                    <a:pt x="1258" y="74"/>
                  </a:lnTo>
                  <a:lnTo>
                    <a:pt x="1303" y="40"/>
                  </a:lnTo>
                  <a:lnTo>
                    <a:pt x="1313" y="0"/>
                  </a:lnTo>
                  <a:lnTo>
                    <a:pt x="1330" y="47"/>
                  </a:lnTo>
                  <a:lnTo>
                    <a:pt x="1258" y="113"/>
                  </a:lnTo>
                  <a:lnTo>
                    <a:pt x="441" y="532"/>
                  </a:lnTo>
                  <a:lnTo>
                    <a:pt x="55" y="418"/>
                  </a:lnTo>
                  <a:lnTo>
                    <a:pt x="0" y="3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85" name="Freeform 15"/>
            <p:cNvSpPr>
              <a:spLocks/>
            </p:cNvSpPr>
            <p:nvPr/>
          </p:nvSpPr>
          <p:spPr bwMode="auto">
            <a:xfrm>
              <a:off x="4161" y="2083"/>
              <a:ext cx="177" cy="61"/>
            </a:xfrm>
            <a:custGeom>
              <a:avLst/>
              <a:gdLst>
                <a:gd name="T0" fmla="*/ 0 w 531"/>
                <a:gd name="T1" fmla="*/ 61 h 185"/>
                <a:gd name="T2" fmla="*/ 14 w 531"/>
                <a:gd name="T3" fmla="*/ 39 h 185"/>
                <a:gd name="T4" fmla="*/ 35 w 531"/>
                <a:gd name="T5" fmla="*/ 24 h 185"/>
                <a:gd name="T6" fmla="*/ 61 w 531"/>
                <a:gd name="T7" fmla="*/ 14 h 185"/>
                <a:gd name="T8" fmla="*/ 91 w 531"/>
                <a:gd name="T9" fmla="*/ 8 h 185"/>
                <a:gd name="T10" fmla="*/ 129 w 531"/>
                <a:gd name="T11" fmla="*/ 11 h 185"/>
                <a:gd name="T12" fmla="*/ 152 w 531"/>
                <a:gd name="T13" fmla="*/ 21 h 185"/>
                <a:gd name="T14" fmla="*/ 177 w 531"/>
                <a:gd name="T15" fmla="*/ 41 h 185"/>
                <a:gd name="T16" fmla="*/ 161 w 531"/>
                <a:gd name="T17" fmla="*/ 17 h 185"/>
                <a:gd name="T18" fmla="*/ 133 w 531"/>
                <a:gd name="T19" fmla="*/ 5 h 185"/>
                <a:gd name="T20" fmla="*/ 95 w 531"/>
                <a:gd name="T21" fmla="*/ 0 h 185"/>
                <a:gd name="T22" fmla="*/ 58 w 531"/>
                <a:gd name="T23" fmla="*/ 4 h 185"/>
                <a:gd name="T24" fmla="*/ 31 w 531"/>
                <a:gd name="T25" fmla="*/ 15 h 185"/>
                <a:gd name="T26" fmla="*/ 12 w 531"/>
                <a:gd name="T27" fmla="*/ 31 h 185"/>
                <a:gd name="T28" fmla="*/ 4 w 531"/>
                <a:gd name="T29" fmla="*/ 43 h 185"/>
                <a:gd name="T30" fmla="*/ 0 w 531"/>
                <a:gd name="T31" fmla="*/ 61 h 185"/>
                <a:gd name="T32" fmla="*/ 0 w 531"/>
                <a:gd name="T33" fmla="*/ 61 h 1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1" h="185">
                  <a:moveTo>
                    <a:pt x="0" y="185"/>
                  </a:moveTo>
                  <a:lnTo>
                    <a:pt x="42" y="117"/>
                  </a:lnTo>
                  <a:lnTo>
                    <a:pt x="106" y="73"/>
                  </a:lnTo>
                  <a:lnTo>
                    <a:pt x="183" y="43"/>
                  </a:lnTo>
                  <a:lnTo>
                    <a:pt x="273" y="24"/>
                  </a:lnTo>
                  <a:lnTo>
                    <a:pt x="386" y="33"/>
                  </a:lnTo>
                  <a:lnTo>
                    <a:pt x="457" y="63"/>
                  </a:lnTo>
                  <a:lnTo>
                    <a:pt x="531" y="124"/>
                  </a:lnTo>
                  <a:lnTo>
                    <a:pt x="484" y="51"/>
                  </a:lnTo>
                  <a:lnTo>
                    <a:pt x="398" y="14"/>
                  </a:lnTo>
                  <a:lnTo>
                    <a:pt x="284" y="0"/>
                  </a:lnTo>
                  <a:lnTo>
                    <a:pt x="173" y="13"/>
                  </a:lnTo>
                  <a:lnTo>
                    <a:pt x="93" y="44"/>
                  </a:lnTo>
                  <a:lnTo>
                    <a:pt x="36" y="93"/>
                  </a:lnTo>
                  <a:lnTo>
                    <a:pt x="12" y="131"/>
                  </a:lnTo>
                  <a:lnTo>
                    <a:pt x="0" y="1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86" name="Freeform 16"/>
            <p:cNvSpPr>
              <a:spLocks/>
            </p:cNvSpPr>
            <p:nvPr/>
          </p:nvSpPr>
          <p:spPr bwMode="auto">
            <a:xfrm>
              <a:off x="3795" y="1841"/>
              <a:ext cx="868" cy="392"/>
            </a:xfrm>
            <a:custGeom>
              <a:avLst/>
              <a:gdLst>
                <a:gd name="T0" fmla="*/ 0 w 2604"/>
                <a:gd name="T1" fmla="*/ 75 h 1177"/>
                <a:gd name="T2" fmla="*/ 88 w 2604"/>
                <a:gd name="T3" fmla="*/ 43 h 1177"/>
                <a:gd name="T4" fmla="*/ 187 w 2604"/>
                <a:gd name="T5" fmla="*/ 21 h 1177"/>
                <a:gd name="T6" fmla="*/ 287 w 2604"/>
                <a:gd name="T7" fmla="*/ 13 h 1177"/>
                <a:gd name="T8" fmla="*/ 390 w 2604"/>
                <a:gd name="T9" fmla="*/ 16 h 1177"/>
                <a:gd name="T10" fmla="*/ 490 w 2604"/>
                <a:gd name="T11" fmla="*/ 30 h 1177"/>
                <a:gd name="T12" fmla="*/ 568 w 2604"/>
                <a:gd name="T13" fmla="*/ 50 h 1177"/>
                <a:gd name="T14" fmla="*/ 635 w 2604"/>
                <a:gd name="T15" fmla="*/ 76 h 1177"/>
                <a:gd name="T16" fmla="*/ 707 w 2604"/>
                <a:gd name="T17" fmla="*/ 116 h 1177"/>
                <a:gd name="T18" fmla="*/ 774 w 2604"/>
                <a:gd name="T19" fmla="*/ 174 h 1177"/>
                <a:gd name="T20" fmla="*/ 825 w 2604"/>
                <a:gd name="T21" fmla="*/ 238 h 1177"/>
                <a:gd name="T22" fmla="*/ 848 w 2604"/>
                <a:gd name="T23" fmla="*/ 295 h 1177"/>
                <a:gd name="T24" fmla="*/ 856 w 2604"/>
                <a:gd name="T25" fmla="*/ 346 h 1177"/>
                <a:gd name="T26" fmla="*/ 856 w 2604"/>
                <a:gd name="T27" fmla="*/ 392 h 1177"/>
                <a:gd name="T28" fmla="*/ 868 w 2604"/>
                <a:gd name="T29" fmla="*/ 338 h 1177"/>
                <a:gd name="T30" fmla="*/ 865 w 2604"/>
                <a:gd name="T31" fmla="*/ 278 h 1177"/>
                <a:gd name="T32" fmla="*/ 826 w 2604"/>
                <a:gd name="T33" fmla="*/ 206 h 1177"/>
                <a:gd name="T34" fmla="*/ 780 w 2604"/>
                <a:gd name="T35" fmla="*/ 149 h 1177"/>
                <a:gd name="T36" fmla="*/ 700 w 2604"/>
                <a:gd name="T37" fmla="*/ 92 h 1177"/>
                <a:gd name="T38" fmla="*/ 623 w 2604"/>
                <a:gd name="T39" fmla="*/ 51 h 1177"/>
                <a:gd name="T40" fmla="*/ 531 w 2604"/>
                <a:gd name="T41" fmla="*/ 23 h 1177"/>
                <a:gd name="T42" fmla="*/ 432 w 2604"/>
                <a:gd name="T43" fmla="*/ 5 h 1177"/>
                <a:gd name="T44" fmla="*/ 347 w 2604"/>
                <a:gd name="T45" fmla="*/ 0 h 1177"/>
                <a:gd name="T46" fmla="*/ 258 w 2604"/>
                <a:gd name="T47" fmla="*/ 4 h 1177"/>
                <a:gd name="T48" fmla="*/ 157 w 2604"/>
                <a:gd name="T49" fmla="*/ 13 h 1177"/>
                <a:gd name="T50" fmla="*/ 42 w 2604"/>
                <a:gd name="T51" fmla="*/ 43 h 1177"/>
                <a:gd name="T52" fmla="*/ 0 w 2604"/>
                <a:gd name="T53" fmla="*/ 75 h 1177"/>
                <a:gd name="T54" fmla="*/ 0 w 2604"/>
                <a:gd name="T55" fmla="*/ 75 h 11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604" h="1177">
                  <a:moveTo>
                    <a:pt x="0" y="224"/>
                  </a:moveTo>
                  <a:lnTo>
                    <a:pt x="264" y="130"/>
                  </a:lnTo>
                  <a:lnTo>
                    <a:pt x="560" y="62"/>
                  </a:lnTo>
                  <a:lnTo>
                    <a:pt x="860" y="39"/>
                  </a:lnTo>
                  <a:lnTo>
                    <a:pt x="1171" y="47"/>
                  </a:lnTo>
                  <a:lnTo>
                    <a:pt x="1470" y="89"/>
                  </a:lnTo>
                  <a:lnTo>
                    <a:pt x="1703" y="150"/>
                  </a:lnTo>
                  <a:lnTo>
                    <a:pt x="1905" y="227"/>
                  </a:lnTo>
                  <a:lnTo>
                    <a:pt x="2122" y="348"/>
                  </a:lnTo>
                  <a:lnTo>
                    <a:pt x="2322" y="521"/>
                  </a:lnTo>
                  <a:lnTo>
                    <a:pt x="2474" y="714"/>
                  </a:lnTo>
                  <a:lnTo>
                    <a:pt x="2544" y="885"/>
                  </a:lnTo>
                  <a:lnTo>
                    <a:pt x="2567" y="1039"/>
                  </a:lnTo>
                  <a:lnTo>
                    <a:pt x="2567" y="1177"/>
                  </a:lnTo>
                  <a:lnTo>
                    <a:pt x="2604" y="1014"/>
                  </a:lnTo>
                  <a:lnTo>
                    <a:pt x="2594" y="835"/>
                  </a:lnTo>
                  <a:lnTo>
                    <a:pt x="2479" y="618"/>
                  </a:lnTo>
                  <a:lnTo>
                    <a:pt x="2340" y="447"/>
                  </a:lnTo>
                  <a:lnTo>
                    <a:pt x="2099" y="276"/>
                  </a:lnTo>
                  <a:lnTo>
                    <a:pt x="1870" y="153"/>
                  </a:lnTo>
                  <a:lnTo>
                    <a:pt x="1592" y="70"/>
                  </a:lnTo>
                  <a:lnTo>
                    <a:pt x="1295" y="15"/>
                  </a:lnTo>
                  <a:lnTo>
                    <a:pt x="1041" y="0"/>
                  </a:lnTo>
                  <a:lnTo>
                    <a:pt x="773" y="12"/>
                  </a:lnTo>
                  <a:lnTo>
                    <a:pt x="472" y="39"/>
                  </a:lnTo>
                  <a:lnTo>
                    <a:pt x="125" y="130"/>
                  </a:lnTo>
                  <a:lnTo>
                    <a:pt x="0" y="2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87" name="Freeform 17"/>
            <p:cNvSpPr>
              <a:spLocks/>
            </p:cNvSpPr>
            <p:nvPr/>
          </p:nvSpPr>
          <p:spPr bwMode="auto">
            <a:xfrm>
              <a:off x="3689" y="2495"/>
              <a:ext cx="830" cy="324"/>
            </a:xfrm>
            <a:custGeom>
              <a:avLst/>
              <a:gdLst>
                <a:gd name="T0" fmla="*/ 0 w 2489"/>
                <a:gd name="T1" fmla="*/ 0 h 971"/>
                <a:gd name="T2" fmla="*/ 186 w 2489"/>
                <a:gd name="T3" fmla="*/ 76 h 971"/>
                <a:gd name="T4" fmla="*/ 302 w 2489"/>
                <a:gd name="T5" fmla="*/ 96 h 971"/>
                <a:gd name="T6" fmla="*/ 438 w 2489"/>
                <a:gd name="T7" fmla="*/ 101 h 971"/>
                <a:gd name="T8" fmla="*/ 569 w 2489"/>
                <a:gd name="T9" fmla="*/ 94 h 971"/>
                <a:gd name="T10" fmla="*/ 716 w 2489"/>
                <a:gd name="T11" fmla="*/ 52 h 971"/>
                <a:gd name="T12" fmla="*/ 830 w 2489"/>
                <a:gd name="T13" fmla="*/ 0 h 971"/>
                <a:gd name="T14" fmla="*/ 761 w 2489"/>
                <a:gd name="T15" fmla="*/ 264 h 971"/>
                <a:gd name="T16" fmla="*/ 610 w 2489"/>
                <a:gd name="T17" fmla="*/ 308 h 971"/>
                <a:gd name="T18" fmla="*/ 451 w 2489"/>
                <a:gd name="T19" fmla="*/ 324 h 971"/>
                <a:gd name="T20" fmla="*/ 270 w 2489"/>
                <a:gd name="T21" fmla="*/ 310 h 971"/>
                <a:gd name="T22" fmla="*/ 135 w 2489"/>
                <a:gd name="T23" fmla="*/ 283 h 971"/>
                <a:gd name="T24" fmla="*/ 43 w 2489"/>
                <a:gd name="T25" fmla="*/ 239 h 971"/>
                <a:gd name="T26" fmla="*/ 0 w 2489"/>
                <a:gd name="T27" fmla="*/ 0 h 971"/>
                <a:gd name="T28" fmla="*/ 0 w 2489"/>
                <a:gd name="T29" fmla="*/ 0 h 9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89" h="971">
                  <a:moveTo>
                    <a:pt x="0" y="0"/>
                  </a:moveTo>
                  <a:lnTo>
                    <a:pt x="559" y="228"/>
                  </a:lnTo>
                  <a:lnTo>
                    <a:pt x="907" y="289"/>
                  </a:lnTo>
                  <a:lnTo>
                    <a:pt x="1312" y="304"/>
                  </a:lnTo>
                  <a:lnTo>
                    <a:pt x="1706" y="281"/>
                  </a:lnTo>
                  <a:lnTo>
                    <a:pt x="2148" y="157"/>
                  </a:lnTo>
                  <a:lnTo>
                    <a:pt x="2489" y="0"/>
                  </a:lnTo>
                  <a:lnTo>
                    <a:pt x="2283" y="792"/>
                  </a:lnTo>
                  <a:lnTo>
                    <a:pt x="1830" y="923"/>
                  </a:lnTo>
                  <a:lnTo>
                    <a:pt x="1353" y="971"/>
                  </a:lnTo>
                  <a:lnTo>
                    <a:pt x="810" y="930"/>
                  </a:lnTo>
                  <a:lnTo>
                    <a:pt x="405" y="849"/>
                  </a:lnTo>
                  <a:lnTo>
                    <a:pt x="128" y="717"/>
                  </a:lnTo>
                  <a:lnTo>
                    <a:pt x="0" y="0"/>
                  </a:lnTo>
                  <a:close/>
                </a:path>
              </a:pathLst>
            </a:custGeom>
            <a:solidFill>
              <a:srgbClr val="FFC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88" name="Freeform 18"/>
            <p:cNvSpPr>
              <a:spLocks/>
            </p:cNvSpPr>
            <p:nvPr/>
          </p:nvSpPr>
          <p:spPr bwMode="auto">
            <a:xfrm>
              <a:off x="3920" y="2263"/>
              <a:ext cx="795" cy="596"/>
            </a:xfrm>
            <a:custGeom>
              <a:avLst/>
              <a:gdLst>
                <a:gd name="T0" fmla="*/ 490 w 2385"/>
                <a:gd name="T1" fmla="*/ 254 h 1789"/>
                <a:gd name="T2" fmla="*/ 550 w 2385"/>
                <a:gd name="T3" fmla="*/ 230 h 1789"/>
                <a:gd name="T4" fmla="*/ 620 w 2385"/>
                <a:gd name="T5" fmla="*/ 195 h 1789"/>
                <a:gd name="T6" fmla="*/ 699 w 2385"/>
                <a:gd name="T7" fmla="*/ 140 h 1789"/>
                <a:gd name="T8" fmla="*/ 760 w 2385"/>
                <a:gd name="T9" fmla="*/ 71 h 1789"/>
                <a:gd name="T10" fmla="*/ 795 w 2385"/>
                <a:gd name="T11" fmla="*/ 0 h 1789"/>
                <a:gd name="T12" fmla="*/ 651 w 2385"/>
                <a:gd name="T13" fmla="*/ 509 h 1789"/>
                <a:gd name="T14" fmla="*/ 591 w 2385"/>
                <a:gd name="T15" fmla="*/ 543 h 1789"/>
                <a:gd name="T16" fmla="*/ 501 w 2385"/>
                <a:gd name="T17" fmla="*/ 569 h 1789"/>
                <a:gd name="T18" fmla="*/ 393 w 2385"/>
                <a:gd name="T19" fmla="*/ 590 h 1789"/>
                <a:gd name="T20" fmla="*/ 255 w 2385"/>
                <a:gd name="T21" fmla="*/ 596 h 1789"/>
                <a:gd name="T22" fmla="*/ 127 w 2385"/>
                <a:gd name="T23" fmla="*/ 590 h 1789"/>
                <a:gd name="T24" fmla="*/ 0 w 2385"/>
                <a:gd name="T25" fmla="*/ 566 h 1789"/>
                <a:gd name="T26" fmla="*/ 126 w 2385"/>
                <a:gd name="T27" fmla="*/ 579 h 1789"/>
                <a:gd name="T28" fmla="*/ 230 w 2385"/>
                <a:gd name="T29" fmla="*/ 580 h 1789"/>
                <a:gd name="T30" fmla="*/ 342 w 2385"/>
                <a:gd name="T31" fmla="*/ 576 h 1789"/>
                <a:gd name="T32" fmla="*/ 416 w 2385"/>
                <a:gd name="T33" fmla="*/ 566 h 1789"/>
                <a:gd name="T34" fmla="*/ 532 w 2385"/>
                <a:gd name="T35" fmla="*/ 543 h 1789"/>
                <a:gd name="T36" fmla="*/ 604 w 2385"/>
                <a:gd name="T37" fmla="*/ 513 h 1789"/>
                <a:gd name="T38" fmla="*/ 636 w 2385"/>
                <a:gd name="T39" fmla="*/ 486 h 1789"/>
                <a:gd name="T40" fmla="*/ 727 w 2385"/>
                <a:gd name="T41" fmla="*/ 141 h 1789"/>
                <a:gd name="T42" fmla="*/ 651 w 2385"/>
                <a:gd name="T43" fmla="*/ 200 h 1789"/>
                <a:gd name="T44" fmla="*/ 586 w 2385"/>
                <a:gd name="T45" fmla="*/ 229 h 1789"/>
                <a:gd name="T46" fmla="*/ 530 w 2385"/>
                <a:gd name="T47" fmla="*/ 248 h 1789"/>
                <a:gd name="T48" fmla="*/ 490 w 2385"/>
                <a:gd name="T49" fmla="*/ 254 h 1789"/>
                <a:gd name="T50" fmla="*/ 490 w 2385"/>
                <a:gd name="T51" fmla="*/ 254 h 178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385" h="1789">
                  <a:moveTo>
                    <a:pt x="1470" y="761"/>
                  </a:moveTo>
                  <a:lnTo>
                    <a:pt x="1650" y="690"/>
                  </a:lnTo>
                  <a:lnTo>
                    <a:pt x="1860" y="584"/>
                  </a:lnTo>
                  <a:lnTo>
                    <a:pt x="2097" y="419"/>
                  </a:lnTo>
                  <a:lnTo>
                    <a:pt x="2279" y="212"/>
                  </a:lnTo>
                  <a:lnTo>
                    <a:pt x="2385" y="0"/>
                  </a:lnTo>
                  <a:lnTo>
                    <a:pt x="1954" y="1527"/>
                  </a:lnTo>
                  <a:lnTo>
                    <a:pt x="1773" y="1631"/>
                  </a:lnTo>
                  <a:lnTo>
                    <a:pt x="1503" y="1707"/>
                  </a:lnTo>
                  <a:lnTo>
                    <a:pt x="1178" y="1771"/>
                  </a:lnTo>
                  <a:lnTo>
                    <a:pt x="766" y="1789"/>
                  </a:lnTo>
                  <a:lnTo>
                    <a:pt x="382" y="1771"/>
                  </a:lnTo>
                  <a:lnTo>
                    <a:pt x="0" y="1700"/>
                  </a:lnTo>
                  <a:lnTo>
                    <a:pt x="379" y="1737"/>
                  </a:lnTo>
                  <a:lnTo>
                    <a:pt x="690" y="1740"/>
                  </a:lnTo>
                  <a:lnTo>
                    <a:pt x="1027" y="1730"/>
                  </a:lnTo>
                  <a:lnTo>
                    <a:pt x="1248" y="1700"/>
                  </a:lnTo>
                  <a:lnTo>
                    <a:pt x="1597" y="1631"/>
                  </a:lnTo>
                  <a:lnTo>
                    <a:pt x="1811" y="1541"/>
                  </a:lnTo>
                  <a:lnTo>
                    <a:pt x="1908" y="1459"/>
                  </a:lnTo>
                  <a:lnTo>
                    <a:pt x="2182" y="423"/>
                  </a:lnTo>
                  <a:lnTo>
                    <a:pt x="1954" y="600"/>
                  </a:lnTo>
                  <a:lnTo>
                    <a:pt x="1758" y="686"/>
                  </a:lnTo>
                  <a:lnTo>
                    <a:pt x="1590" y="745"/>
                  </a:lnTo>
                  <a:lnTo>
                    <a:pt x="1470" y="7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8374" name="Text Box 19"/>
          <p:cNvSpPr txBox="1">
            <a:spLocks noChangeArrowheads="1"/>
          </p:cNvSpPr>
          <p:nvPr/>
        </p:nvSpPr>
        <p:spPr bwMode="auto">
          <a:xfrm>
            <a:off x="6532563" y="5745163"/>
            <a:ext cx="8461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buFont typeface="Wingdings" pitchFamily="2" charset="2"/>
              <a:buNone/>
            </a:pPr>
            <a:r>
              <a:rPr lang="en-US" altLang="en-US" b="1">
                <a:latin typeface="Arial" charset="0"/>
              </a:rPr>
              <a:t>Cat Food</a:t>
            </a:r>
          </a:p>
        </p:txBody>
      </p:sp>
      <p:sp>
        <p:nvSpPr>
          <p:cNvPr id="58375" name="Line 20"/>
          <p:cNvSpPr>
            <a:spLocks noChangeShapeType="1"/>
          </p:cNvSpPr>
          <p:nvPr/>
        </p:nvSpPr>
        <p:spPr bwMode="auto">
          <a:xfrm>
            <a:off x="5530850" y="2362200"/>
            <a:ext cx="5334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smtClean="0"/>
              <a:t>Create metadata during your project</a:t>
            </a:r>
          </a:p>
        </p:txBody>
      </p:sp>
      <p:sp>
        <p:nvSpPr>
          <p:cNvPr id="59395" name="Rectangle 3"/>
          <p:cNvSpPr>
            <a:spLocks noGrp="1" noChangeArrowheads="1"/>
          </p:cNvSpPr>
          <p:nvPr>
            <p:ph type="body" idx="1"/>
          </p:nvPr>
        </p:nvSpPr>
        <p:spPr>
          <a:xfrm>
            <a:off x="1524000" y="1219200"/>
            <a:ext cx="6781800" cy="4572000"/>
          </a:xfrm>
        </p:spPr>
        <p:txBody>
          <a:bodyPr/>
          <a:lstStyle/>
          <a:p>
            <a:r>
              <a:rPr lang="en-US" altLang="en-US" sz="2400" smtClean="0"/>
              <a:t>When you create new data</a:t>
            </a:r>
          </a:p>
          <a:p>
            <a:r>
              <a:rPr lang="en-US" altLang="en-US" sz="2400" smtClean="0"/>
              <a:t>When you change existing data</a:t>
            </a:r>
          </a:p>
          <a:p>
            <a:pPr>
              <a:buFont typeface="Wingdings" pitchFamily="2" charset="2"/>
              <a:buNone/>
            </a:pPr>
            <a:r>
              <a:rPr lang="en-US" altLang="en-US" sz="2400" i="1" smtClean="0"/>
              <a:t>If you write metadata as you go along,</a:t>
            </a:r>
            <a:br>
              <a:rPr lang="en-US" altLang="en-US" sz="2400" i="1" smtClean="0"/>
            </a:br>
            <a:r>
              <a:rPr lang="en-US" altLang="en-US" sz="2400" i="1" smtClean="0"/>
              <a:t>at the end, it is done!</a:t>
            </a:r>
          </a:p>
          <a:p>
            <a:pPr>
              <a:buFont typeface="Wingdings" pitchFamily="2" charset="2"/>
              <a:buNone/>
            </a:pPr>
            <a:endParaRPr lang="en-US" altLang="en-US" sz="2400" i="1" smtClean="0"/>
          </a:p>
          <a:p>
            <a:pPr>
              <a:buFont typeface="Wingdings" pitchFamily="2" charset="2"/>
              <a:buNone/>
            </a:pPr>
            <a:endParaRPr lang="en-US" altLang="en-US" sz="2400" i="1" smtClean="0"/>
          </a:p>
        </p:txBody>
      </p:sp>
      <p:pic>
        <p:nvPicPr>
          <p:cNvPr id="59396" name="Picture 4" descr="duck_h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76225"/>
            <a:ext cx="5032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9397" name="Group 5"/>
          <p:cNvGrpSpPr>
            <a:grpSpLocks/>
          </p:cNvGrpSpPr>
          <p:nvPr/>
        </p:nvGrpSpPr>
        <p:grpSpPr bwMode="auto">
          <a:xfrm>
            <a:off x="6294438" y="4067175"/>
            <a:ext cx="2011362" cy="1481138"/>
            <a:chOff x="3504" y="1782"/>
            <a:chExt cx="1411" cy="1077"/>
          </a:xfrm>
        </p:grpSpPr>
        <p:sp>
          <p:nvSpPr>
            <p:cNvPr id="59399" name="Freeform 6"/>
            <p:cNvSpPr>
              <a:spLocks/>
            </p:cNvSpPr>
            <p:nvPr/>
          </p:nvSpPr>
          <p:spPr bwMode="auto">
            <a:xfrm>
              <a:off x="4439" y="2371"/>
              <a:ext cx="476" cy="444"/>
            </a:xfrm>
            <a:custGeom>
              <a:avLst/>
              <a:gdLst>
                <a:gd name="T0" fmla="*/ 0 w 1430"/>
                <a:gd name="T1" fmla="*/ 444 h 1334"/>
                <a:gd name="T2" fmla="*/ 223 w 1430"/>
                <a:gd name="T3" fmla="*/ 367 h 1334"/>
                <a:gd name="T4" fmla="*/ 372 w 1430"/>
                <a:gd name="T5" fmla="*/ 276 h 1334"/>
                <a:gd name="T6" fmla="*/ 428 w 1430"/>
                <a:gd name="T7" fmla="*/ 205 h 1334"/>
                <a:gd name="T8" fmla="*/ 476 w 1430"/>
                <a:gd name="T9" fmla="*/ 114 h 1334"/>
                <a:gd name="T10" fmla="*/ 473 w 1430"/>
                <a:gd name="T11" fmla="*/ 38 h 1334"/>
                <a:gd name="T12" fmla="*/ 409 w 1430"/>
                <a:gd name="T13" fmla="*/ 5 h 1334"/>
                <a:gd name="T14" fmla="*/ 358 w 1430"/>
                <a:gd name="T15" fmla="*/ 0 h 1334"/>
                <a:gd name="T16" fmla="*/ 275 w 1430"/>
                <a:gd name="T17" fmla="*/ 9 h 1334"/>
                <a:gd name="T18" fmla="*/ 16 w 1430"/>
                <a:gd name="T19" fmla="*/ 94 h 1334"/>
                <a:gd name="T20" fmla="*/ 0 w 1430"/>
                <a:gd name="T21" fmla="*/ 444 h 1334"/>
                <a:gd name="T22" fmla="*/ 0 w 1430"/>
                <a:gd name="T23" fmla="*/ 444 h 13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30" h="1334">
                  <a:moveTo>
                    <a:pt x="0" y="1334"/>
                  </a:moveTo>
                  <a:lnTo>
                    <a:pt x="670" y="1104"/>
                  </a:lnTo>
                  <a:lnTo>
                    <a:pt x="1118" y="829"/>
                  </a:lnTo>
                  <a:lnTo>
                    <a:pt x="1285" y="615"/>
                  </a:lnTo>
                  <a:lnTo>
                    <a:pt x="1430" y="344"/>
                  </a:lnTo>
                  <a:lnTo>
                    <a:pt x="1420" y="114"/>
                  </a:lnTo>
                  <a:lnTo>
                    <a:pt x="1228" y="16"/>
                  </a:lnTo>
                  <a:lnTo>
                    <a:pt x="1077" y="0"/>
                  </a:lnTo>
                  <a:lnTo>
                    <a:pt x="827" y="26"/>
                  </a:lnTo>
                  <a:lnTo>
                    <a:pt x="47" y="281"/>
                  </a:lnTo>
                  <a:lnTo>
                    <a:pt x="0" y="133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00" name="Freeform 7"/>
            <p:cNvSpPr>
              <a:spLocks/>
            </p:cNvSpPr>
            <p:nvPr/>
          </p:nvSpPr>
          <p:spPr bwMode="auto">
            <a:xfrm>
              <a:off x="3507" y="2175"/>
              <a:ext cx="1225" cy="675"/>
            </a:xfrm>
            <a:custGeom>
              <a:avLst/>
              <a:gdLst>
                <a:gd name="T0" fmla="*/ 0 w 3675"/>
                <a:gd name="T1" fmla="*/ 0 h 2023"/>
                <a:gd name="T2" fmla="*/ 163 w 3675"/>
                <a:gd name="T3" fmla="*/ 578 h 2023"/>
                <a:gd name="T4" fmla="*/ 284 w 3675"/>
                <a:gd name="T5" fmla="*/ 628 h 2023"/>
                <a:gd name="T6" fmla="*/ 412 w 3675"/>
                <a:gd name="T7" fmla="*/ 655 h 2023"/>
                <a:gd name="T8" fmla="*/ 543 w 3675"/>
                <a:gd name="T9" fmla="*/ 673 h 2023"/>
                <a:gd name="T10" fmla="*/ 680 w 3675"/>
                <a:gd name="T11" fmla="*/ 675 h 2023"/>
                <a:gd name="T12" fmla="*/ 835 w 3675"/>
                <a:gd name="T13" fmla="*/ 661 h 2023"/>
                <a:gd name="T14" fmla="*/ 970 w 3675"/>
                <a:gd name="T15" fmla="*/ 628 h 2023"/>
                <a:gd name="T16" fmla="*/ 1071 w 3675"/>
                <a:gd name="T17" fmla="*/ 578 h 2023"/>
                <a:gd name="T18" fmla="*/ 1225 w 3675"/>
                <a:gd name="T19" fmla="*/ 20 h 2023"/>
                <a:gd name="T20" fmla="*/ 0 w 3675"/>
                <a:gd name="T21" fmla="*/ 0 h 2023"/>
                <a:gd name="T22" fmla="*/ 0 w 3675"/>
                <a:gd name="T23" fmla="*/ 0 h 20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75" h="2023">
                  <a:moveTo>
                    <a:pt x="0" y="0"/>
                  </a:moveTo>
                  <a:lnTo>
                    <a:pt x="488" y="1732"/>
                  </a:lnTo>
                  <a:lnTo>
                    <a:pt x="853" y="1883"/>
                  </a:lnTo>
                  <a:lnTo>
                    <a:pt x="1237" y="1964"/>
                  </a:lnTo>
                  <a:lnTo>
                    <a:pt x="1629" y="2018"/>
                  </a:lnTo>
                  <a:lnTo>
                    <a:pt x="2041" y="2023"/>
                  </a:lnTo>
                  <a:lnTo>
                    <a:pt x="2506" y="1981"/>
                  </a:lnTo>
                  <a:lnTo>
                    <a:pt x="2909" y="1883"/>
                  </a:lnTo>
                  <a:lnTo>
                    <a:pt x="3213" y="1732"/>
                  </a:lnTo>
                  <a:lnTo>
                    <a:pt x="3675" y="61"/>
                  </a:lnTo>
                  <a:lnTo>
                    <a:pt x="0" y="0"/>
                  </a:lnTo>
                  <a:close/>
                </a:path>
              </a:pathLst>
            </a:custGeom>
            <a:solidFill>
              <a:srgbClr val="0000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01" name="Freeform 8"/>
            <p:cNvSpPr>
              <a:spLocks/>
            </p:cNvSpPr>
            <p:nvPr/>
          </p:nvSpPr>
          <p:spPr bwMode="auto">
            <a:xfrm>
              <a:off x="3504" y="1782"/>
              <a:ext cx="1229" cy="783"/>
            </a:xfrm>
            <a:custGeom>
              <a:avLst/>
              <a:gdLst>
                <a:gd name="T0" fmla="*/ 930 w 3687"/>
                <a:gd name="T1" fmla="*/ 729 h 2349"/>
                <a:gd name="T2" fmla="*/ 813 w 3687"/>
                <a:gd name="T3" fmla="*/ 764 h 2349"/>
                <a:gd name="T4" fmla="*/ 688 w 3687"/>
                <a:gd name="T5" fmla="*/ 782 h 2349"/>
                <a:gd name="T6" fmla="*/ 560 w 3687"/>
                <a:gd name="T7" fmla="*/ 783 h 2349"/>
                <a:gd name="T8" fmla="*/ 434 w 3687"/>
                <a:gd name="T9" fmla="*/ 767 h 2349"/>
                <a:gd name="T10" fmla="*/ 315 w 3687"/>
                <a:gd name="T11" fmla="*/ 736 h 2349"/>
                <a:gd name="T12" fmla="*/ 210 w 3687"/>
                <a:gd name="T13" fmla="*/ 688 h 2349"/>
                <a:gd name="T14" fmla="*/ 123 w 3687"/>
                <a:gd name="T15" fmla="*/ 628 h 2349"/>
                <a:gd name="T16" fmla="*/ 57 w 3687"/>
                <a:gd name="T17" fmla="*/ 557 h 2349"/>
                <a:gd name="T18" fmla="*/ 15 w 3687"/>
                <a:gd name="T19" fmla="*/ 479 h 2349"/>
                <a:gd name="T20" fmla="*/ 0 w 3687"/>
                <a:gd name="T21" fmla="*/ 398 h 2349"/>
                <a:gd name="T22" fmla="*/ 11 w 3687"/>
                <a:gd name="T23" fmla="*/ 316 h 2349"/>
                <a:gd name="T24" fmla="*/ 49 w 3687"/>
                <a:gd name="T25" fmla="*/ 238 h 2349"/>
                <a:gd name="T26" fmla="*/ 111 w 3687"/>
                <a:gd name="T27" fmla="*/ 165 h 2349"/>
                <a:gd name="T28" fmla="*/ 196 w 3687"/>
                <a:gd name="T29" fmla="*/ 104 h 2349"/>
                <a:gd name="T30" fmla="*/ 299 w 3687"/>
                <a:gd name="T31" fmla="*/ 55 h 2349"/>
                <a:gd name="T32" fmla="*/ 415 w 3687"/>
                <a:gd name="T33" fmla="*/ 20 h 2349"/>
                <a:gd name="T34" fmla="*/ 541 w 3687"/>
                <a:gd name="T35" fmla="*/ 1 h 2349"/>
                <a:gd name="T36" fmla="*/ 669 w 3687"/>
                <a:gd name="T37" fmla="*/ 0 h 2349"/>
                <a:gd name="T38" fmla="*/ 795 w 3687"/>
                <a:gd name="T39" fmla="*/ 16 h 2349"/>
                <a:gd name="T40" fmla="*/ 913 w 3687"/>
                <a:gd name="T41" fmla="*/ 48 h 2349"/>
                <a:gd name="T42" fmla="*/ 1018 w 3687"/>
                <a:gd name="T43" fmla="*/ 96 h 2349"/>
                <a:gd name="T44" fmla="*/ 1106 w 3687"/>
                <a:gd name="T45" fmla="*/ 156 h 2349"/>
                <a:gd name="T46" fmla="*/ 1171 w 3687"/>
                <a:gd name="T47" fmla="*/ 226 h 2349"/>
                <a:gd name="T48" fmla="*/ 1213 w 3687"/>
                <a:gd name="T49" fmla="*/ 304 h 2349"/>
                <a:gd name="T50" fmla="*/ 1229 w 3687"/>
                <a:gd name="T51" fmla="*/ 386 h 2349"/>
                <a:gd name="T52" fmla="*/ 1218 w 3687"/>
                <a:gd name="T53" fmla="*/ 467 h 2349"/>
                <a:gd name="T54" fmla="*/ 1179 w 3687"/>
                <a:gd name="T55" fmla="*/ 546 h 2349"/>
                <a:gd name="T56" fmla="*/ 1117 w 3687"/>
                <a:gd name="T57" fmla="*/ 618 h 2349"/>
                <a:gd name="T58" fmla="*/ 1033 w 3687"/>
                <a:gd name="T59" fmla="*/ 679 h 2349"/>
                <a:gd name="T60" fmla="*/ 930 w 3687"/>
                <a:gd name="T61" fmla="*/ 729 h 2349"/>
                <a:gd name="T62" fmla="*/ 930 w 3687"/>
                <a:gd name="T63" fmla="*/ 729 h 23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687" h="2349">
                  <a:moveTo>
                    <a:pt x="2791" y="2188"/>
                  </a:moveTo>
                  <a:lnTo>
                    <a:pt x="2440" y="2291"/>
                  </a:lnTo>
                  <a:lnTo>
                    <a:pt x="2064" y="2346"/>
                  </a:lnTo>
                  <a:lnTo>
                    <a:pt x="1679" y="2349"/>
                  </a:lnTo>
                  <a:lnTo>
                    <a:pt x="1301" y="2302"/>
                  </a:lnTo>
                  <a:lnTo>
                    <a:pt x="946" y="2207"/>
                  </a:lnTo>
                  <a:lnTo>
                    <a:pt x="630" y="2064"/>
                  </a:lnTo>
                  <a:lnTo>
                    <a:pt x="368" y="1883"/>
                  </a:lnTo>
                  <a:lnTo>
                    <a:pt x="171" y="1672"/>
                  </a:lnTo>
                  <a:lnTo>
                    <a:pt x="46" y="1438"/>
                  </a:lnTo>
                  <a:lnTo>
                    <a:pt x="0" y="1194"/>
                  </a:lnTo>
                  <a:lnTo>
                    <a:pt x="34" y="949"/>
                  </a:lnTo>
                  <a:lnTo>
                    <a:pt x="147" y="713"/>
                  </a:lnTo>
                  <a:lnTo>
                    <a:pt x="334" y="496"/>
                  </a:lnTo>
                  <a:lnTo>
                    <a:pt x="588" y="311"/>
                  </a:lnTo>
                  <a:lnTo>
                    <a:pt x="896" y="164"/>
                  </a:lnTo>
                  <a:lnTo>
                    <a:pt x="1245" y="59"/>
                  </a:lnTo>
                  <a:lnTo>
                    <a:pt x="1622" y="4"/>
                  </a:lnTo>
                  <a:lnTo>
                    <a:pt x="2007" y="0"/>
                  </a:lnTo>
                  <a:lnTo>
                    <a:pt x="2385" y="47"/>
                  </a:lnTo>
                  <a:lnTo>
                    <a:pt x="2740" y="144"/>
                  </a:lnTo>
                  <a:lnTo>
                    <a:pt x="3055" y="287"/>
                  </a:lnTo>
                  <a:lnTo>
                    <a:pt x="3317" y="467"/>
                  </a:lnTo>
                  <a:lnTo>
                    <a:pt x="3514" y="678"/>
                  </a:lnTo>
                  <a:lnTo>
                    <a:pt x="3640" y="912"/>
                  </a:lnTo>
                  <a:lnTo>
                    <a:pt x="3687" y="1157"/>
                  </a:lnTo>
                  <a:lnTo>
                    <a:pt x="3653" y="1402"/>
                  </a:lnTo>
                  <a:lnTo>
                    <a:pt x="3538" y="1637"/>
                  </a:lnTo>
                  <a:lnTo>
                    <a:pt x="3352" y="1853"/>
                  </a:lnTo>
                  <a:lnTo>
                    <a:pt x="3098" y="2038"/>
                  </a:lnTo>
                  <a:lnTo>
                    <a:pt x="2791" y="2188"/>
                  </a:lnTo>
                  <a:close/>
                </a:path>
              </a:pathLst>
            </a:custGeom>
            <a:solidFill>
              <a:srgbClr val="7568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02" name="Freeform 9"/>
            <p:cNvSpPr>
              <a:spLocks/>
            </p:cNvSpPr>
            <p:nvPr/>
          </p:nvSpPr>
          <p:spPr bwMode="auto">
            <a:xfrm>
              <a:off x="3571" y="1853"/>
              <a:ext cx="1080" cy="693"/>
            </a:xfrm>
            <a:custGeom>
              <a:avLst/>
              <a:gdLst>
                <a:gd name="T0" fmla="*/ 548 w 3240"/>
                <a:gd name="T1" fmla="*/ 693 h 2081"/>
                <a:gd name="T2" fmla="*/ 434 w 3240"/>
                <a:gd name="T3" fmla="*/ 687 h 2081"/>
                <a:gd name="T4" fmla="*/ 326 w 3240"/>
                <a:gd name="T5" fmla="*/ 665 h 2081"/>
                <a:gd name="T6" fmla="*/ 228 w 3240"/>
                <a:gd name="T7" fmla="*/ 630 h 2081"/>
                <a:gd name="T8" fmla="*/ 142 w 3240"/>
                <a:gd name="T9" fmla="*/ 582 h 2081"/>
                <a:gd name="T10" fmla="*/ 74 w 3240"/>
                <a:gd name="T11" fmla="*/ 524 h 2081"/>
                <a:gd name="T12" fmla="*/ 27 w 3240"/>
                <a:gd name="T13" fmla="*/ 458 h 2081"/>
                <a:gd name="T14" fmla="*/ 2 w 3240"/>
                <a:gd name="T15" fmla="*/ 387 h 2081"/>
                <a:gd name="T16" fmla="*/ 0 w 3240"/>
                <a:gd name="T17" fmla="*/ 315 h 2081"/>
                <a:gd name="T18" fmla="*/ 22 w 3240"/>
                <a:gd name="T19" fmla="*/ 244 h 2081"/>
                <a:gd name="T20" fmla="*/ 66 w 3240"/>
                <a:gd name="T21" fmla="*/ 177 h 2081"/>
                <a:gd name="T22" fmla="*/ 132 w 3240"/>
                <a:gd name="T23" fmla="*/ 118 h 2081"/>
                <a:gd name="T24" fmla="*/ 216 w 3240"/>
                <a:gd name="T25" fmla="*/ 69 h 2081"/>
                <a:gd name="T26" fmla="*/ 313 w 3240"/>
                <a:gd name="T27" fmla="*/ 32 h 2081"/>
                <a:gd name="T28" fmla="*/ 420 w 3240"/>
                <a:gd name="T29" fmla="*/ 8 h 2081"/>
                <a:gd name="T30" fmla="*/ 533 w 3240"/>
                <a:gd name="T31" fmla="*/ 0 h 2081"/>
                <a:gd name="T32" fmla="*/ 645 w 3240"/>
                <a:gd name="T33" fmla="*/ 7 h 2081"/>
                <a:gd name="T34" fmla="*/ 754 w 3240"/>
                <a:gd name="T35" fmla="*/ 28 h 2081"/>
                <a:gd name="T36" fmla="*/ 853 w 3240"/>
                <a:gd name="T37" fmla="*/ 64 h 2081"/>
                <a:gd name="T38" fmla="*/ 938 w 3240"/>
                <a:gd name="T39" fmla="*/ 111 h 2081"/>
                <a:gd name="T40" fmla="*/ 1006 w 3240"/>
                <a:gd name="T41" fmla="*/ 170 h 2081"/>
                <a:gd name="T42" fmla="*/ 1053 w 3240"/>
                <a:gd name="T43" fmla="*/ 235 h 2081"/>
                <a:gd name="T44" fmla="*/ 1079 w 3240"/>
                <a:gd name="T45" fmla="*/ 305 h 2081"/>
                <a:gd name="T46" fmla="*/ 1080 w 3240"/>
                <a:gd name="T47" fmla="*/ 378 h 2081"/>
                <a:gd name="T48" fmla="*/ 1058 w 3240"/>
                <a:gd name="T49" fmla="*/ 449 h 2081"/>
                <a:gd name="T50" fmla="*/ 1013 w 3240"/>
                <a:gd name="T51" fmla="*/ 516 h 2081"/>
                <a:gd name="T52" fmla="*/ 948 w 3240"/>
                <a:gd name="T53" fmla="*/ 574 h 2081"/>
                <a:gd name="T54" fmla="*/ 865 w 3240"/>
                <a:gd name="T55" fmla="*/ 624 h 2081"/>
                <a:gd name="T56" fmla="*/ 767 w 3240"/>
                <a:gd name="T57" fmla="*/ 661 h 2081"/>
                <a:gd name="T58" fmla="*/ 660 w 3240"/>
                <a:gd name="T59" fmla="*/ 684 h 2081"/>
                <a:gd name="T60" fmla="*/ 548 w 3240"/>
                <a:gd name="T61" fmla="*/ 693 h 2081"/>
                <a:gd name="T62" fmla="*/ 548 w 3240"/>
                <a:gd name="T63" fmla="*/ 693 h 20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40" h="2081">
                  <a:moveTo>
                    <a:pt x="1643" y="2081"/>
                  </a:moveTo>
                  <a:lnTo>
                    <a:pt x="1303" y="2062"/>
                  </a:lnTo>
                  <a:lnTo>
                    <a:pt x="979" y="1996"/>
                  </a:lnTo>
                  <a:lnTo>
                    <a:pt x="683" y="1891"/>
                  </a:lnTo>
                  <a:lnTo>
                    <a:pt x="426" y="1747"/>
                  </a:lnTo>
                  <a:lnTo>
                    <a:pt x="222" y="1573"/>
                  </a:lnTo>
                  <a:lnTo>
                    <a:pt x="80" y="1376"/>
                  </a:lnTo>
                  <a:lnTo>
                    <a:pt x="5" y="1163"/>
                  </a:lnTo>
                  <a:lnTo>
                    <a:pt x="0" y="945"/>
                  </a:lnTo>
                  <a:lnTo>
                    <a:pt x="67" y="733"/>
                  </a:lnTo>
                  <a:lnTo>
                    <a:pt x="199" y="533"/>
                  </a:lnTo>
                  <a:lnTo>
                    <a:pt x="396" y="355"/>
                  </a:lnTo>
                  <a:lnTo>
                    <a:pt x="647" y="206"/>
                  </a:lnTo>
                  <a:lnTo>
                    <a:pt x="938" y="97"/>
                  </a:lnTo>
                  <a:lnTo>
                    <a:pt x="1260" y="25"/>
                  </a:lnTo>
                  <a:lnTo>
                    <a:pt x="1598" y="0"/>
                  </a:lnTo>
                  <a:lnTo>
                    <a:pt x="1936" y="20"/>
                  </a:lnTo>
                  <a:lnTo>
                    <a:pt x="2262" y="84"/>
                  </a:lnTo>
                  <a:lnTo>
                    <a:pt x="2558" y="191"/>
                  </a:lnTo>
                  <a:lnTo>
                    <a:pt x="2814" y="333"/>
                  </a:lnTo>
                  <a:lnTo>
                    <a:pt x="3018" y="509"/>
                  </a:lnTo>
                  <a:lnTo>
                    <a:pt x="3160" y="706"/>
                  </a:lnTo>
                  <a:lnTo>
                    <a:pt x="3236" y="917"/>
                  </a:lnTo>
                  <a:lnTo>
                    <a:pt x="3240" y="1135"/>
                  </a:lnTo>
                  <a:lnTo>
                    <a:pt x="3174" y="1347"/>
                  </a:lnTo>
                  <a:lnTo>
                    <a:pt x="3040" y="1549"/>
                  </a:lnTo>
                  <a:lnTo>
                    <a:pt x="2844" y="1725"/>
                  </a:lnTo>
                  <a:lnTo>
                    <a:pt x="2595" y="1874"/>
                  </a:lnTo>
                  <a:lnTo>
                    <a:pt x="2302" y="1985"/>
                  </a:lnTo>
                  <a:lnTo>
                    <a:pt x="1981" y="2055"/>
                  </a:lnTo>
                  <a:lnTo>
                    <a:pt x="1643" y="2081"/>
                  </a:lnTo>
                  <a:close/>
                </a:path>
              </a:pathLst>
            </a:custGeom>
            <a:solidFill>
              <a:srgbClr val="D1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03" name="Freeform 10"/>
            <p:cNvSpPr>
              <a:spLocks/>
            </p:cNvSpPr>
            <p:nvPr/>
          </p:nvSpPr>
          <p:spPr bwMode="auto">
            <a:xfrm>
              <a:off x="3721" y="1948"/>
              <a:ext cx="642" cy="458"/>
            </a:xfrm>
            <a:custGeom>
              <a:avLst/>
              <a:gdLst>
                <a:gd name="T0" fmla="*/ 634 w 1926"/>
                <a:gd name="T1" fmla="*/ 52 h 1376"/>
                <a:gd name="T2" fmla="*/ 611 w 1926"/>
                <a:gd name="T3" fmla="*/ 43 h 1376"/>
                <a:gd name="T4" fmla="*/ 585 w 1926"/>
                <a:gd name="T5" fmla="*/ 34 h 1376"/>
                <a:gd name="T6" fmla="*/ 564 w 1926"/>
                <a:gd name="T7" fmla="*/ 28 h 1376"/>
                <a:gd name="T8" fmla="*/ 541 w 1926"/>
                <a:gd name="T9" fmla="*/ 22 h 1376"/>
                <a:gd name="T10" fmla="*/ 502 w 1926"/>
                <a:gd name="T11" fmla="*/ 13 h 1376"/>
                <a:gd name="T12" fmla="*/ 444 w 1926"/>
                <a:gd name="T13" fmla="*/ 4 h 1376"/>
                <a:gd name="T14" fmla="*/ 349 w 1926"/>
                <a:gd name="T15" fmla="*/ 0 h 1376"/>
                <a:gd name="T16" fmla="*/ 266 w 1926"/>
                <a:gd name="T17" fmla="*/ 12 h 1376"/>
                <a:gd name="T18" fmla="*/ 234 w 1926"/>
                <a:gd name="T19" fmla="*/ 20 h 1376"/>
                <a:gd name="T20" fmla="*/ 202 w 1926"/>
                <a:gd name="T21" fmla="*/ 31 h 1376"/>
                <a:gd name="T22" fmla="*/ 171 w 1926"/>
                <a:gd name="T23" fmla="*/ 42 h 1376"/>
                <a:gd name="T24" fmla="*/ 129 w 1926"/>
                <a:gd name="T25" fmla="*/ 63 h 1376"/>
                <a:gd name="T26" fmla="*/ 80 w 1926"/>
                <a:gd name="T27" fmla="*/ 95 h 1376"/>
                <a:gd name="T28" fmla="*/ 41 w 1926"/>
                <a:gd name="T29" fmla="*/ 132 h 1376"/>
                <a:gd name="T30" fmla="*/ 5 w 1926"/>
                <a:gd name="T31" fmla="*/ 196 h 1376"/>
                <a:gd name="T32" fmla="*/ 4 w 1926"/>
                <a:gd name="T33" fmla="*/ 270 h 1376"/>
                <a:gd name="T34" fmla="*/ 26 w 1926"/>
                <a:gd name="T35" fmla="*/ 321 h 1376"/>
                <a:gd name="T36" fmla="*/ 43 w 1926"/>
                <a:gd name="T37" fmla="*/ 344 h 1376"/>
                <a:gd name="T38" fmla="*/ 63 w 1926"/>
                <a:gd name="T39" fmla="*/ 363 h 1376"/>
                <a:gd name="T40" fmla="*/ 85 w 1926"/>
                <a:gd name="T41" fmla="*/ 381 h 1376"/>
                <a:gd name="T42" fmla="*/ 135 w 1926"/>
                <a:gd name="T43" fmla="*/ 410 h 1376"/>
                <a:gd name="T44" fmla="*/ 161 w 1926"/>
                <a:gd name="T45" fmla="*/ 421 h 1376"/>
                <a:gd name="T46" fmla="*/ 186 w 1926"/>
                <a:gd name="T47" fmla="*/ 430 h 1376"/>
                <a:gd name="T48" fmla="*/ 211 w 1926"/>
                <a:gd name="T49" fmla="*/ 438 h 1376"/>
                <a:gd name="T50" fmla="*/ 235 w 1926"/>
                <a:gd name="T51" fmla="*/ 444 h 1376"/>
                <a:gd name="T52" fmla="*/ 276 w 1926"/>
                <a:gd name="T53" fmla="*/ 453 h 1376"/>
                <a:gd name="T54" fmla="*/ 315 w 1926"/>
                <a:gd name="T55" fmla="*/ 458 h 1376"/>
                <a:gd name="T56" fmla="*/ 292 w 1926"/>
                <a:gd name="T57" fmla="*/ 452 h 1376"/>
                <a:gd name="T58" fmla="*/ 257 w 1926"/>
                <a:gd name="T59" fmla="*/ 440 h 1376"/>
                <a:gd name="T60" fmla="*/ 236 w 1926"/>
                <a:gd name="T61" fmla="*/ 432 h 1376"/>
                <a:gd name="T62" fmla="*/ 213 w 1926"/>
                <a:gd name="T63" fmla="*/ 423 h 1376"/>
                <a:gd name="T64" fmla="*/ 189 w 1926"/>
                <a:gd name="T65" fmla="*/ 412 h 1376"/>
                <a:gd name="T66" fmla="*/ 141 w 1926"/>
                <a:gd name="T67" fmla="*/ 386 h 1376"/>
                <a:gd name="T68" fmla="*/ 98 w 1926"/>
                <a:gd name="T69" fmla="*/ 354 h 1376"/>
                <a:gd name="T70" fmla="*/ 64 w 1926"/>
                <a:gd name="T71" fmla="*/ 317 h 1376"/>
                <a:gd name="T72" fmla="*/ 44 w 1926"/>
                <a:gd name="T73" fmla="*/ 221 h 1376"/>
                <a:gd name="T74" fmla="*/ 60 w 1926"/>
                <a:gd name="T75" fmla="*/ 171 h 1376"/>
                <a:gd name="T76" fmla="*/ 84 w 1926"/>
                <a:gd name="T77" fmla="*/ 136 h 1376"/>
                <a:gd name="T78" fmla="*/ 103 w 1926"/>
                <a:gd name="T79" fmla="*/ 115 h 1376"/>
                <a:gd name="T80" fmla="*/ 127 w 1926"/>
                <a:gd name="T81" fmla="*/ 96 h 1376"/>
                <a:gd name="T82" fmla="*/ 167 w 1926"/>
                <a:gd name="T83" fmla="*/ 69 h 1376"/>
                <a:gd name="T84" fmla="*/ 205 w 1926"/>
                <a:gd name="T85" fmla="*/ 52 h 1376"/>
                <a:gd name="T86" fmla="*/ 230 w 1926"/>
                <a:gd name="T87" fmla="*/ 43 h 1376"/>
                <a:gd name="T88" fmla="*/ 266 w 1926"/>
                <a:gd name="T89" fmla="*/ 33 h 1376"/>
                <a:gd name="T90" fmla="*/ 303 w 1926"/>
                <a:gd name="T91" fmla="*/ 26 h 1376"/>
                <a:gd name="T92" fmla="*/ 425 w 1926"/>
                <a:gd name="T93" fmla="*/ 22 h 1376"/>
                <a:gd name="T94" fmla="*/ 489 w 1926"/>
                <a:gd name="T95" fmla="*/ 30 h 1376"/>
                <a:gd name="T96" fmla="*/ 561 w 1926"/>
                <a:gd name="T97" fmla="*/ 41 h 1376"/>
                <a:gd name="T98" fmla="*/ 618 w 1926"/>
                <a:gd name="T99" fmla="*/ 51 h 1376"/>
                <a:gd name="T100" fmla="*/ 642 w 1926"/>
                <a:gd name="T101" fmla="*/ 55 h 13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26" h="1376">
                  <a:moveTo>
                    <a:pt x="1926" y="165"/>
                  </a:moveTo>
                  <a:lnTo>
                    <a:pt x="1902" y="155"/>
                  </a:lnTo>
                  <a:lnTo>
                    <a:pt x="1872" y="144"/>
                  </a:lnTo>
                  <a:lnTo>
                    <a:pt x="1833" y="128"/>
                  </a:lnTo>
                  <a:lnTo>
                    <a:pt x="1783" y="111"/>
                  </a:lnTo>
                  <a:lnTo>
                    <a:pt x="1756" y="103"/>
                  </a:lnTo>
                  <a:lnTo>
                    <a:pt x="1725" y="93"/>
                  </a:lnTo>
                  <a:lnTo>
                    <a:pt x="1693" y="84"/>
                  </a:lnTo>
                  <a:lnTo>
                    <a:pt x="1659" y="74"/>
                  </a:lnTo>
                  <a:lnTo>
                    <a:pt x="1623" y="65"/>
                  </a:lnTo>
                  <a:lnTo>
                    <a:pt x="1586" y="56"/>
                  </a:lnTo>
                  <a:lnTo>
                    <a:pt x="1506" y="38"/>
                  </a:lnTo>
                  <a:lnTo>
                    <a:pt x="1421" y="23"/>
                  </a:lnTo>
                  <a:lnTo>
                    <a:pt x="1332" y="11"/>
                  </a:lnTo>
                  <a:lnTo>
                    <a:pt x="1240" y="3"/>
                  </a:lnTo>
                  <a:lnTo>
                    <a:pt x="1046" y="0"/>
                  </a:lnTo>
                  <a:lnTo>
                    <a:pt x="846" y="26"/>
                  </a:lnTo>
                  <a:lnTo>
                    <a:pt x="798" y="37"/>
                  </a:lnTo>
                  <a:lnTo>
                    <a:pt x="748" y="48"/>
                  </a:lnTo>
                  <a:lnTo>
                    <a:pt x="701" y="61"/>
                  </a:lnTo>
                  <a:lnTo>
                    <a:pt x="652" y="75"/>
                  </a:lnTo>
                  <a:lnTo>
                    <a:pt x="607" y="93"/>
                  </a:lnTo>
                  <a:lnTo>
                    <a:pt x="559" y="108"/>
                  </a:lnTo>
                  <a:lnTo>
                    <a:pt x="514" y="127"/>
                  </a:lnTo>
                  <a:lnTo>
                    <a:pt x="471" y="145"/>
                  </a:lnTo>
                  <a:lnTo>
                    <a:pt x="388" y="188"/>
                  </a:lnTo>
                  <a:lnTo>
                    <a:pt x="310" y="234"/>
                  </a:lnTo>
                  <a:lnTo>
                    <a:pt x="240" y="285"/>
                  </a:lnTo>
                  <a:lnTo>
                    <a:pt x="176" y="339"/>
                  </a:lnTo>
                  <a:lnTo>
                    <a:pt x="122" y="396"/>
                  </a:lnTo>
                  <a:lnTo>
                    <a:pt x="76" y="458"/>
                  </a:lnTo>
                  <a:lnTo>
                    <a:pt x="15" y="590"/>
                  </a:lnTo>
                  <a:lnTo>
                    <a:pt x="0" y="734"/>
                  </a:lnTo>
                  <a:lnTo>
                    <a:pt x="12" y="811"/>
                  </a:lnTo>
                  <a:lnTo>
                    <a:pt x="39" y="890"/>
                  </a:lnTo>
                  <a:lnTo>
                    <a:pt x="79" y="964"/>
                  </a:lnTo>
                  <a:lnTo>
                    <a:pt x="102" y="1000"/>
                  </a:lnTo>
                  <a:lnTo>
                    <a:pt x="129" y="1033"/>
                  </a:lnTo>
                  <a:lnTo>
                    <a:pt x="157" y="1062"/>
                  </a:lnTo>
                  <a:lnTo>
                    <a:pt x="189" y="1092"/>
                  </a:lnTo>
                  <a:lnTo>
                    <a:pt x="221" y="1120"/>
                  </a:lnTo>
                  <a:lnTo>
                    <a:pt x="256" y="1145"/>
                  </a:lnTo>
                  <a:lnTo>
                    <a:pt x="328" y="1191"/>
                  </a:lnTo>
                  <a:lnTo>
                    <a:pt x="404" y="1231"/>
                  </a:lnTo>
                  <a:lnTo>
                    <a:pt x="442" y="1248"/>
                  </a:lnTo>
                  <a:lnTo>
                    <a:pt x="482" y="1265"/>
                  </a:lnTo>
                  <a:lnTo>
                    <a:pt x="520" y="1279"/>
                  </a:lnTo>
                  <a:lnTo>
                    <a:pt x="559" y="1292"/>
                  </a:lnTo>
                  <a:lnTo>
                    <a:pt x="597" y="1305"/>
                  </a:lnTo>
                  <a:lnTo>
                    <a:pt x="634" y="1316"/>
                  </a:lnTo>
                  <a:lnTo>
                    <a:pt x="671" y="1325"/>
                  </a:lnTo>
                  <a:lnTo>
                    <a:pt x="706" y="1335"/>
                  </a:lnTo>
                  <a:lnTo>
                    <a:pt x="771" y="1349"/>
                  </a:lnTo>
                  <a:lnTo>
                    <a:pt x="829" y="1361"/>
                  </a:lnTo>
                  <a:lnTo>
                    <a:pt x="913" y="1373"/>
                  </a:lnTo>
                  <a:lnTo>
                    <a:pt x="945" y="1376"/>
                  </a:lnTo>
                  <a:lnTo>
                    <a:pt x="913" y="1368"/>
                  </a:lnTo>
                  <a:lnTo>
                    <a:pt x="876" y="1358"/>
                  </a:lnTo>
                  <a:lnTo>
                    <a:pt x="829" y="1342"/>
                  </a:lnTo>
                  <a:lnTo>
                    <a:pt x="772" y="1323"/>
                  </a:lnTo>
                  <a:lnTo>
                    <a:pt x="741" y="1311"/>
                  </a:lnTo>
                  <a:lnTo>
                    <a:pt x="708" y="1298"/>
                  </a:lnTo>
                  <a:lnTo>
                    <a:pt x="675" y="1285"/>
                  </a:lnTo>
                  <a:lnTo>
                    <a:pt x="639" y="1271"/>
                  </a:lnTo>
                  <a:lnTo>
                    <a:pt x="604" y="1254"/>
                  </a:lnTo>
                  <a:lnTo>
                    <a:pt x="568" y="1238"/>
                  </a:lnTo>
                  <a:lnTo>
                    <a:pt x="495" y="1201"/>
                  </a:lnTo>
                  <a:lnTo>
                    <a:pt x="424" y="1159"/>
                  </a:lnTo>
                  <a:lnTo>
                    <a:pt x="355" y="1114"/>
                  </a:lnTo>
                  <a:lnTo>
                    <a:pt x="294" y="1064"/>
                  </a:lnTo>
                  <a:lnTo>
                    <a:pt x="239" y="1010"/>
                  </a:lnTo>
                  <a:lnTo>
                    <a:pt x="191" y="953"/>
                  </a:lnTo>
                  <a:lnTo>
                    <a:pt x="137" y="823"/>
                  </a:lnTo>
                  <a:lnTo>
                    <a:pt x="133" y="663"/>
                  </a:lnTo>
                  <a:lnTo>
                    <a:pt x="152" y="586"/>
                  </a:lnTo>
                  <a:lnTo>
                    <a:pt x="181" y="513"/>
                  </a:lnTo>
                  <a:lnTo>
                    <a:pt x="224" y="442"/>
                  </a:lnTo>
                  <a:lnTo>
                    <a:pt x="251" y="409"/>
                  </a:lnTo>
                  <a:lnTo>
                    <a:pt x="278" y="376"/>
                  </a:lnTo>
                  <a:lnTo>
                    <a:pt x="310" y="345"/>
                  </a:lnTo>
                  <a:lnTo>
                    <a:pt x="343" y="315"/>
                  </a:lnTo>
                  <a:lnTo>
                    <a:pt x="380" y="287"/>
                  </a:lnTo>
                  <a:lnTo>
                    <a:pt x="417" y="259"/>
                  </a:lnTo>
                  <a:lnTo>
                    <a:pt x="501" y="208"/>
                  </a:lnTo>
                  <a:lnTo>
                    <a:pt x="592" y="165"/>
                  </a:lnTo>
                  <a:lnTo>
                    <a:pt x="616" y="155"/>
                  </a:lnTo>
                  <a:lnTo>
                    <a:pt x="641" y="145"/>
                  </a:lnTo>
                  <a:lnTo>
                    <a:pt x="691" y="128"/>
                  </a:lnTo>
                  <a:lnTo>
                    <a:pt x="743" y="113"/>
                  </a:lnTo>
                  <a:lnTo>
                    <a:pt x="798" y="98"/>
                  </a:lnTo>
                  <a:lnTo>
                    <a:pt x="852" y="87"/>
                  </a:lnTo>
                  <a:lnTo>
                    <a:pt x="909" y="77"/>
                  </a:lnTo>
                  <a:lnTo>
                    <a:pt x="1026" y="64"/>
                  </a:lnTo>
                  <a:lnTo>
                    <a:pt x="1274" y="67"/>
                  </a:lnTo>
                  <a:lnTo>
                    <a:pt x="1365" y="75"/>
                  </a:lnTo>
                  <a:lnTo>
                    <a:pt x="1468" y="90"/>
                  </a:lnTo>
                  <a:lnTo>
                    <a:pt x="1578" y="105"/>
                  </a:lnTo>
                  <a:lnTo>
                    <a:pt x="1683" y="123"/>
                  </a:lnTo>
                  <a:lnTo>
                    <a:pt x="1777" y="140"/>
                  </a:lnTo>
                  <a:lnTo>
                    <a:pt x="1854" y="152"/>
                  </a:lnTo>
                  <a:lnTo>
                    <a:pt x="1926" y="165"/>
                  </a:lnTo>
                  <a:close/>
                </a:path>
              </a:pathLst>
            </a:custGeom>
            <a:solidFill>
              <a:srgbClr val="7568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04" name="Freeform 11"/>
            <p:cNvSpPr>
              <a:spLocks/>
            </p:cNvSpPr>
            <p:nvPr/>
          </p:nvSpPr>
          <p:spPr bwMode="auto">
            <a:xfrm>
              <a:off x="3879" y="1983"/>
              <a:ext cx="642" cy="450"/>
            </a:xfrm>
            <a:custGeom>
              <a:avLst/>
              <a:gdLst>
                <a:gd name="T0" fmla="*/ 8 w 1927"/>
                <a:gd name="T1" fmla="*/ 399 h 1348"/>
                <a:gd name="T2" fmla="*/ 31 w 1927"/>
                <a:gd name="T3" fmla="*/ 408 h 1348"/>
                <a:gd name="T4" fmla="*/ 57 w 1927"/>
                <a:gd name="T5" fmla="*/ 416 h 1348"/>
                <a:gd name="T6" fmla="*/ 78 w 1927"/>
                <a:gd name="T7" fmla="*/ 422 h 1348"/>
                <a:gd name="T8" fmla="*/ 101 w 1927"/>
                <a:gd name="T9" fmla="*/ 429 h 1348"/>
                <a:gd name="T10" fmla="*/ 140 w 1927"/>
                <a:gd name="T11" fmla="*/ 438 h 1348"/>
                <a:gd name="T12" fmla="*/ 198 w 1927"/>
                <a:gd name="T13" fmla="*/ 447 h 1348"/>
                <a:gd name="T14" fmla="*/ 294 w 1927"/>
                <a:gd name="T15" fmla="*/ 450 h 1348"/>
                <a:gd name="T16" fmla="*/ 376 w 1927"/>
                <a:gd name="T17" fmla="*/ 438 h 1348"/>
                <a:gd name="T18" fmla="*/ 408 w 1927"/>
                <a:gd name="T19" fmla="*/ 430 h 1348"/>
                <a:gd name="T20" fmla="*/ 440 w 1927"/>
                <a:gd name="T21" fmla="*/ 420 h 1348"/>
                <a:gd name="T22" fmla="*/ 470 w 1927"/>
                <a:gd name="T23" fmla="*/ 408 h 1348"/>
                <a:gd name="T24" fmla="*/ 513 w 1927"/>
                <a:gd name="T25" fmla="*/ 388 h 1348"/>
                <a:gd name="T26" fmla="*/ 562 w 1927"/>
                <a:gd name="T27" fmla="*/ 356 h 1348"/>
                <a:gd name="T28" fmla="*/ 601 w 1927"/>
                <a:gd name="T29" fmla="*/ 318 h 1348"/>
                <a:gd name="T30" fmla="*/ 637 w 1927"/>
                <a:gd name="T31" fmla="*/ 253 h 1348"/>
                <a:gd name="T32" fmla="*/ 638 w 1927"/>
                <a:gd name="T33" fmla="*/ 180 h 1348"/>
                <a:gd name="T34" fmla="*/ 616 w 1927"/>
                <a:gd name="T35" fmla="*/ 129 h 1348"/>
                <a:gd name="T36" fmla="*/ 601 w 1927"/>
                <a:gd name="T37" fmla="*/ 106 h 1348"/>
                <a:gd name="T38" fmla="*/ 583 w 1927"/>
                <a:gd name="T39" fmla="*/ 86 h 1348"/>
                <a:gd name="T40" fmla="*/ 543 w 1927"/>
                <a:gd name="T41" fmla="*/ 55 h 1348"/>
                <a:gd name="T42" fmla="*/ 511 w 1927"/>
                <a:gd name="T43" fmla="*/ 37 h 1348"/>
                <a:gd name="T44" fmla="*/ 489 w 1927"/>
                <a:gd name="T45" fmla="*/ 28 h 1348"/>
                <a:gd name="T46" fmla="*/ 468 w 1927"/>
                <a:gd name="T47" fmla="*/ 20 h 1348"/>
                <a:gd name="T48" fmla="*/ 437 w 1927"/>
                <a:gd name="T49" fmla="*/ 11 h 1348"/>
                <a:gd name="T50" fmla="*/ 404 w 1927"/>
                <a:gd name="T51" fmla="*/ 4 h 1348"/>
                <a:gd name="T52" fmla="*/ 381 w 1927"/>
                <a:gd name="T53" fmla="*/ 2 h 1348"/>
                <a:gd name="T54" fmla="*/ 404 w 1927"/>
                <a:gd name="T55" fmla="*/ 10 h 1348"/>
                <a:gd name="T56" fmla="*/ 427 w 1927"/>
                <a:gd name="T57" fmla="*/ 19 h 1348"/>
                <a:gd name="T58" fmla="*/ 476 w 1927"/>
                <a:gd name="T59" fmla="*/ 42 h 1348"/>
                <a:gd name="T60" fmla="*/ 515 w 1927"/>
                <a:gd name="T61" fmla="*/ 66 h 1348"/>
                <a:gd name="T62" fmla="*/ 551 w 1927"/>
                <a:gd name="T63" fmla="*/ 96 h 1348"/>
                <a:gd name="T64" fmla="*/ 580 w 1927"/>
                <a:gd name="T65" fmla="*/ 133 h 1348"/>
                <a:gd name="T66" fmla="*/ 598 w 1927"/>
                <a:gd name="T67" fmla="*/ 229 h 1348"/>
                <a:gd name="T68" fmla="*/ 582 w 1927"/>
                <a:gd name="T69" fmla="*/ 279 h 1348"/>
                <a:gd name="T70" fmla="*/ 558 w 1927"/>
                <a:gd name="T71" fmla="*/ 314 h 1348"/>
                <a:gd name="T72" fmla="*/ 539 w 1927"/>
                <a:gd name="T73" fmla="*/ 335 h 1348"/>
                <a:gd name="T74" fmla="*/ 515 w 1927"/>
                <a:gd name="T75" fmla="*/ 355 h 1348"/>
                <a:gd name="T76" fmla="*/ 475 w 1927"/>
                <a:gd name="T77" fmla="*/ 381 h 1348"/>
                <a:gd name="T78" fmla="*/ 437 w 1927"/>
                <a:gd name="T79" fmla="*/ 399 h 1348"/>
                <a:gd name="T80" fmla="*/ 412 w 1927"/>
                <a:gd name="T81" fmla="*/ 408 h 1348"/>
                <a:gd name="T82" fmla="*/ 377 w 1927"/>
                <a:gd name="T83" fmla="*/ 418 h 1348"/>
                <a:gd name="T84" fmla="*/ 339 w 1927"/>
                <a:gd name="T85" fmla="*/ 425 h 1348"/>
                <a:gd name="T86" fmla="*/ 218 w 1927"/>
                <a:gd name="T87" fmla="*/ 428 h 1348"/>
                <a:gd name="T88" fmla="*/ 153 w 1927"/>
                <a:gd name="T89" fmla="*/ 420 h 1348"/>
                <a:gd name="T90" fmla="*/ 82 w 1927"/>
                <a:gd name="T91" fmla="*/ 409 h 1348"/>
                <a:gd name="T92" fmla="*/ 24 w 1927"/>
                <a:gd name="T93" fmla="*/ 399 h 1348"/>
                <a:gd name="T94" fmla="*/ 0 w 1927"/>
                <a:gd name="T95" fmla="*/ 395 h 13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927" h="1348">
                  <a:moveTo>
                    <a:pt x="0" y="1184"/>
                  </a:moveTo>
                  <a:lnTo>
                    <a:pt x="24" y="1194"/>
                  </a:lnTo>
                  <a:lnTo>
                    <a:pt x="54" y="1205"/>
                  </a:lnTo>
                  <a:lnTo>
                    <a:pt x="94" y="1221"/>
                  </a:lnTo>
                  <a:lnTo>
                    <a:pt x="144" y="1238"/>
                  </a:lnTo>
                  <a:lnTo>
                    <a:pt x="172" y="1246"/>
                  </a:lnTo>
                  <a:lnTo>
                    <a:pt x="202" y="1255"/>
                  </a:lnTo>
                  <a:lnTo>
                    <a:pt x="234" y="1265"/>
                  </a:lnTo>
                  <a:lnTo>
                    <a:pt x="268" y="1275"/>
                  </a:lnTo>
                  <a:lnTo>
                    <a:pt x="304" y="1285"/>
                  </a:lnTo>
                  <a:lnTo>
                    <a:pt x="341" y="1293"/>
                  </a:lnTo>
                  <a:lnTo>
                    <a:pt x="421" y="1311"/>
                  </a:lnTo>
                  <a:lnTo>
                    <a:pt x="505" y="1326"/>
                  </a:lnTo>
                  <a:lnTo>
                    <a:pt x="595" y="1339"/>
                  </a:lnTo>
                  <a:lnTo>
                    <a:pt x="687" y="1346"/>
                  </a:lnTo>
                  <a:lnTo>
                    <a:pt x="881" y="1348"/>
                  </a:lnTo>
                  <a:lnTo>
                    <a:pt x="1080" y="1323"/>
                  </a:lnTo>
                  <a:lnTo>
                    <a:pt x="1129" y="1313"/>
                  </a:lnTo>
                  <a:lnTo>
                    <a:pt x="1179" y="1301"/>
                  </a:lnTo>
                  <a:lnTo>
                    <a:pt x="1226" y="1288"/>
                  </a:lnTo>
                  <a:lnTo>
                    <a:pt x="1275" y="1274"/>
                  </a:lnTo>
                  <a:lnTo>
                    <a:pt x="1322" y="1258"/>
                  </a:lnTo>
                  <a:lnTo>
                    <a:pt x="1368" y="1241"/>
                  </a:lnTo>
                  <a:lnTo>
                    <a:pt x="1412" y="1222"/>
                  </a:lnTo>
                  <a:lnTo>
                    <a:pt x="1456" y="1204"/>
                  </a:lnTo>
                  <a:lnTo>
                    <a:pt x="1539" y="1161"/>
                  </a:lnTo>
                  <a:lnTo>
                    <a:pt x="1616" y="1115"/>
                  </a:lnTo>
                  <a:lnTo>
                    <a:pt x="1687" y="1065"/>
                  </a:lnTo>
                  <a:lnTo>
                    <a:pt x="1750" y="1011"/>
                  </a:lnTo>
                  <a:lnTo>
                    <a:pt x="1805" y="953"/>
                  </a:lnTo>
                  <a:lnTo>
                    <a:pt x="1851" y="891"/>
                  </a:lnTo>
                  <a:lnTo>
                    <a:pt x="1911" y="759"/>
                  </a:lnTo>
                  <a:lnTo>
                    <a:pt x="1927" y="615"/>
                  </a:lnTo>
                  <a:lnTo>
                    <a:pt x="1914" y="538"/>
                  </a:lnTo>
                  <a:lnTo>
                    <a:pt x="1888" y="459"/>
                  </a:lnTo>
                  <a:lnTo>
                    <a:pt x="1850" y="385"/>
                  </a:lnTo>
                  <a:lnTo>
                    <a:pt x="1828" y="349"/>
                  </a:lnTo>
                  <a:lnTo>
                    <a:pt x="1804" y="318"/>
                  </a:lnTo>
                  <a:lnTo>
                    <a:pt x="1778" y="288"/>
                  </a:lnTo>
                  <a:lnTo>
                    <a:pt x="1750" y="259"/>
                  </a:lnTo>
                  <a:lnTo>
                    <a:pt x="1693" y="208"/>
                  </a:lnTo>
                  <a:lnTo>
                    <a:pt x="1630" y="164"/>
                  </a:lnTo>
                  <a:lnTo>
                    <a:pt x="1566" y="127"/>
                  </a:lnTo>
                  <a:lnTo>
                    <a:pt x="1533" y="111"/>
                  </a:lnTo>
                  <a:lnTo>
                    <a:pt x="1500" y="97"/>
                  </a:lnTo>
                  <a:lnTo>
                    <a:pt x="1467" y="83"/>
                  </a:lnTo>
                  <a:lnTo>
                    <a:pt x="1436" y="70"/>
                  </a:lnTo>
                  <a:lnTo>
                    <a:pt x="1405" y="60"/>
                  </a:lnTo>
                  <a:lnTo>
                    <a:pt x="1373" y="50"/>
                  </a:lnTo>
                  <a:lnTo>
                    <a:pt x="1313" y="33"/>
                  </a:lnTo>
                  <a:lnTo>
                    <a:pt x="1259" y="21"/>
                  </a:lnTo>
                  <a:lnTo>
                    <a:pt x="1212" y="11"/>
                  </a:lnTo>
                  <a:lnTo>
                    <a:pt x="1118" y="0"/>
                  </a:lnTo>
                  <a:lnTo>
                    <a:pt x="1144" y="7"/>
                  </a:lnTo>
                  <a:lnTo>
                    <a:pt x="1174" y="17"/>
                  </a:lnTo>
                  <a:lnTo>
                    <a:pt x="1212" y="30"/>
                  </a:lnTo>
                  <a:lnTo>
                    <a:pt x="1259" y="48"/>
                  </a:lnTo>
                  <a:lnTo>
                    <a:pt x="1283" y="58"/>
                  </a:lnTo>
                  <a:lnTo>
                    <a:pt x="1312" y="70"/>
                  </a:lnTo>
                  <a:lnTo>
                    <a:pt x="1428" y="125"/>
                  </a:lnTo>
                  <a:lnTo>
                    <a:pt x="1486" y="160"/>
                  </a:lnTo>
                  <a:lnTo>
                    <a:pt x="1546" y="198"/>
                  </a:lnTo>
                  <a:lnTo>
                    <a:pt x="1602" y="241"/>
                  </a:lnTo>
                  <a:lnTo>
                    <a:pt x="1654" y="289"/>
                  </a:lnTo>
                  <a:lnTo>
                    <a:pt x="1701" y="341"/>
                  </a:lnTo>
                  <a:lnTo>
                    <a:pt x="1740" y="398"/>
                  </a:lnTo>
                  <a:lnTo>
                    <a:pt x="1790" y="526"/>
                  </a:lnTo>
                  <a:lnTo>
                    <a:pt x="1794" y="686"/>
                  </a:lnTo>
                  <a:lnTo>
                    <a:pt x="1776" y="763"/>
                  </a:lnTo>
                  <a:lnTo>
                    <a:pt x="1746" y="836"/>
                  </a:lnTo>
                  <a:lnTo>
                    <a:pt x="1701" y="906"/>
                  </a:lnTo>
                  <a:lnTo>
                    <a:pt x="1676" y="940"/>
                  </a:lnTo>
                  <a:lnTo>
                    <a:pt x="1647" y="973"/>
                  </a:lnTo>
                  <a:lnTo>
                    <a:pt x="1617" y="1004"/>
                  </a:lnTo>
                  <a:lnTo>
                    <a:pt x="1583" y="1034"/>
                  </a:lnTo>
                  <a:lnTo>
                    <a:pt x="1547" y="1062"/>
                  </a:lnTo>
                  <a:lnTo>
                    <a:pt x="1509" y="1090"/>
                  </a:lnTo>
                  <a:lnTo>
                    <a:pt x="1426" y="1141"/>
                  </a:lnTo>
                  <a:lnTo>
                    <a:pt x="1335" y="1184"/>
                  </a:lnTo>
                  <a:lnTo>
                    <a:pt x="1311" y="1194"/>
                  </a:lnTo>
                  <a:lnTo>
                    <a:pt x="1286" y="1204"/>
                  </a:lnTo>
                  <a:lnTo>
                    <a:pt x="1236" y="1221"/>
                  </a:lnTo>
                  <a:lnTo>
                    <a:pt x="1184" y="1238"/>
                  </a:lnTo>
                  <a:lnTo>
                    <a:pt x="1131" y="1251"/>
                  </a:lnTo>
                  <a:lnTo>
                    <a:pt x="1074" y="1264"/>
                  </a:lnTo>
                  <a:lnTo>
                    <a:pt x="1018" y="1272"/>
                  </a:lnTo>
                  <a:lnTo>
                    <a:pt x="901" y="1285"/>
                  </a:lnTo>
                  <a:lnTo>
                    <a:pt x="653" y="1283"/>
                  </a:lnTo>
                  <a:lnTo>
                    <a:pt x="562" y="1274"/>
                  </a:lnTo>
                  <a:lnTo>
                    <a:pt x="458" y="1259"/>
                  </a:lnTo>
                  <a:lnTo>
                    <a:pt x="351" y="1244"/>
                  </a:lnTo>
                  <a:lnTo>
                    <a:pt x="245" y="1226"/>
                  </a:lnTo>
                  <a:lnTo>
                    <a:pt x="148" y="1209"/>
                  </a:lnTo>
                  <a:lnTo>
                    <a:pt x="71" y="1196"/>
                  </a:lnTo>
                  <a:lnTo>
                    <a:pt x="0" y="1184"/>
                  </a:lnTo>
                  <a:close/>
                </a:path>
              </a:pathLst>
            </a:custGeom>
            <a:solidFill>
              <a:srgbClr val="FF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05" name="Freeform 12"/>
            <p:cNvSpPr>
              <a:spLocks/>
            </p:cNvSpPr>
            <p:nvPr/>
          </p:nvSpPr>
          <p:spPr bwMode="auto">
            <a:xfrm>
              <a:off x="4113" y="2013"/>
              <a:ext cx="459" cy="229"/>
            </a:xfrm>
            <a:custGeom>
              <a:avLst/>
              <a:gdLst>
                <a:gd name="T0" fmla="*/ 364 w 1378"/>
                <a:gd name="T1" fmla="*/ 0 h 686"/>
                <a:gd name="T2" fmla="*/ 11 w 1378"/>
                <a:gd name="T3" fmla="*/ 74 h 686"/>
                <a:gd name="T4" fmla="*/ 2 w 1378"/>
                <a:gd name="T5" fmla="*/ 97 h 686"/>
                <a:gd name="T6" fmla="*/ 0 w 1378"/>
                <a:gd name="T7" fmla="*/ 116 h 686"/>
                <a:gd name="T8" fmla="*/ 0 w 1378"/>
                <a:gd name="T9" fmla="*/ 142 h 686"/>
                <a:gd name="T10" fmla="*/ 12 w 1378"/>
                <a:gd name="T11" fmla="*/ 166 h 686"/>
                <a:gd name="T12" fmla="*/ 30 w 1378"/>
                <a:gd name="T13" fmla="*/ 186 h 686"/>
                <a:gd name="T14" fmla="*/ 63 w 1378"/>
                <a:gd name="T15" fmla="*/ 197 h 686"/>
                <a:gd name="T16" fmla="*/ 87 w 1378"/>
                <a:gd name="T17" fmla="*/ 206 h 686"/>
                <a:gd name="T18" fmla="*/ 106 w 1378"/>
                <a:gd name="T19" fmla="*/ 211 h 686"/>
                <a:gd name="T20" fmla="*/ 120 w 1378"/>
                <a:gd name="T21" fmla="*/ 216 h 686"/>
                <a:gd name="T22" fmla="*/ 132 w 1378"/>
                <a:gd name="T23" fmla="*/ 220 h 686"/>
                <a:gd name="T24" fmla="*/ 145 w 1378"/>
                <a:gd name="T25" fmla="*/ 225 h 686"/>
                <a:gd name="T26" fmla="*/ 155 w 1378"/>
                <a:gd name="T27" fmla="*/ 229 h 686"/>
                <a:gd name="T28" fmla="*/ 173 w 1378"/>
                <a:gd name="T29" fmla="*/ 223 h 686"/>
                <a:gd name="T30" fmla="*/ 433 w 1378"/>
                <a:gd name="T31" fmla="*/ 83 h 686"/>
                <a:gd name="T32" fmla="*/ 459 w 1378"/>
                <a:gd name="T33" fmla="*/ 60 h 686"/>
                <a:gd name="T34" fmla="*/ 447 w 1378"/>
                <a:gd name="T35" fmla="*/ 40 h 686"/>
                <a:gd name="T36" fmla="*/ 435 w 1378"/>
                <a:gd name="T37" fmla="*/ 26 h 686"/>
                <a:gd name="T38" fmla="*/ 423 w 1378"/>
                <a:gd name="T39" fmla="*/ 18 h 686"/>
                <a:gd name="T40" fmla="*/ 411 w 1378"/>
                <a:gd name="T41" fmla="*/ 11 h 686"/>
                <a:gd name="T42" fmla="*/ 393 w 1378"/>
                <a:gd name="T43" fmla="*/ 7 h 686"/>
                <a:gd name="T44" fmla="*/ 382 w 1378"/>
                <a:gd name="T45" fmla="*/ 3 h 686"/>
                <a:gd name="T46" fmla="*/ 372 w 1378"/>
                <a:gd name="T47" fmla="*/ 1 h 686"/>
                <a:gd name="T48" fmla="*/ 364 w 1378"/>
                <a:gd name="T49" fmla="*/ 0 h 686"/>
                <a:gd name="T50" fmla="*/ 364 w 1378"/>
                <a:gd name="T51" fmla="*/ 0 h 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78" h="686">
                  <a:moveTo>
                    <a:pt x="1092" y="0"/>
                  </a:moveTo>
                  <a:lnTo>
                    <a:pt x="33" y="222"/>
                  </a:lnTo>
                  <a:lnTo>
                    <a:pt x="7" y="292"/>
                  </a:lnTo>
                  <a:lnTo>
                    <a:pt x="0" y="348"/>
                  </a:lnTo>
                  <a:lnTo>
                    <a:pt x="0" y="425"/>
                  </a:lnTo>
                  <a:lnTo>
                    <a:pt x="36" y="496"/>
                  </a:lnTo>
                  <a:lnTo>
                    <a:pt x="91" y="556"/>
                  </a:lnTo>
                  <a:lnTo>
                    <a:pt x="190" y="589"/>
                  </a:lnTo>
                  <a:lnTo>
                    <a:pt x="262" y="617"/>
                  </a:lnTo>
                  <a:lnTo>
                    <a:pt x="317" y="632"/>
                  </a:lnTo>
                  <a:lnTo>
                    <a:pt x="361" y="647"/>
                  </a:lnTo>
                  <a:lnTo>
                    <a:pt x="396" y="659"/>
                  </a:lnTo>
                  <a:lnTo>
                    <a:pt x="434" y="674"/>
                  </a:lnTo>
                  <a:lnTo>
                    <a:pt x="465" y="686"/>
                  </a:lnTo>
                  <a:lnTo>
                    <a:pt x="519" y="667"/>
                  </a:lnTo>
                  <a:lnTo>
                    <a:pt x="1301" y="248"/>
                  </a:lnTo>
                  <a:lnTo>
                    <a:pt x="1378" y="181"/>
                  </a:lnTo>
                  <a:lnTo>
                    <a:pt x="1342" y="121"/>
                  </a:lnTo>
                  <a:lnTo>
                    <a:pt x="1306" y="78"/>
                  </a:lnTo>
                  <a:lnTo>
                    <a:pt x="1271" y="55"/>
                  </a:lnTo>
                  <a:lnTo>
                    <a:pt x="1235" y="33"/>
                  </a:lnTo>
                  <a:lnTo>
                    <a:pt x="1181" y="20"/>
                  </a:lnTo>
                  <a:lnTo>
                    <a:pt x="1147" y="10"/>
                  </a:lnTo>
                  <a:lnTo>
                    <a:pt x="1118" y="4"/>
                  </a:lnTo>
                  <a:lnTo>
                    <a:pt x="1092" y="0"/>
                  </a:lnTo>
                  <a:close/>
                </a:path>
              </a:pathLst>
            </a:custGeom>
            <a:solidFill>
              <a:srgbClr val="7568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06" name="Freeform 13"/>
            <p:cNvSpPr>
              <a:spLocks/>
            </p:cNvSpPr>
            <p:nvPr/>
          </p:nvSpPr>
          <p:spPr bwMode="auto">
            <a:xfrm>
              <a:off x="4160" y="2080"/>
              <a:ext cx="186" cy="120"/>
            </a:xfrm>
            <a:custGeom>
              <a:avLst/>
              <a:gdLst>
                <a:gd name="T0" fmla="*/ 106 w 560"/>
                <a:gd name="T1" fmla="*/ 120 h 359"/>
                <a:gd name="T2" fmla="*/ 86 w 560"/>
                <a:gd name="T3" fmla="*/ 120 h 359"/>
                <a:gd name="T4" fmla="*/ 67 w 560"/>
                <a:gd name="T5" fmla="*/ 118 h 359"/>
                <a:gd name="T6" fmla="*/ 49 w 560"/>
                <a:gd name="T7" fmla="*/ 113 h 359"/>
                <a:gd name="T8" fmla="*/ 33 w 560"/>
                <a:gd name="T9" fmla="*/ 106 h 359"/>
                <a:gd name="T10" fmla="*/ 19 w 560"/>
                <a:gd name="T11" fmla="*/ 97 h 359"/>
                <a:gd name="T12" fmla="*/ 9 w 560"/>
                <a:gd name="T13" fmla="*/ 86 h 359"/>
                <a:gd name="T14" fmla="*/ 2 w 560"/>
                <a:gd name="T15" fmla="*/ 74 h 359"/>
                <a:gd name="T16" fmla="*/ 0 w 560"/>
                <a:gd name="T17" fmla="*/ 62 h 359"/>
                <a:gd name="T18" fmla="*/ 1 w 560"/>
                <a:gd name="T19" fmla="*/ 49 h 359"/>
                <a:gd name="T20" fmla="*/ 7 w 560"/>
                <a:gd name="T21" fmla="*/ 37 h 359"/>
                <a:gd name="T22" fmla="*/ 16 w 560"/>
                <a:gd name="T23" fmla="*/ 27 h 359"/>
                <a:gd name="T24" fmla="*/ 28 w 560"/>
                <a:gd name="T25" fmla="*/ 17 h 359"/>
                <a:gd name="T26" fmla="*/ 44 w 560"/>
                <a:gd name="T27" fmla="*/ 9 h 359"/>
                <a:gd name="T28" fmla="*/ 61 w 560"/>
                <a:gd name="T29" fmla="*/ 4 h 359"/>
                <a:gd name="T30" fmla="*/ 80 w 560"/>
                <a:gd name="T31" fmla="*/ 0 h 359"/>
                <a:gd name="T32" fmla="*/ 99 w 560"/>
                <a:gd name="T33" fmla="*/ 0 h 359"/>
                <a:gd name="T34" fmla="*/ 119 w 560"/>
                <a:gd name="T35" fmla="*/ 2 h 359"/>
                <a:gd name="T36" fmla="*/ 137 w 560"/>
                <a:gd name="T37" fmla="*/ 7 h 359"/>
                <a:gd name="T38" fmla="*/ 153 w 560"/>
                <a:gd name="T39" fmla="*/ 14 h 359"/>
                <a:gd name="T40" fmla="*/ 167 w 560"/>
                <a:gd name="T41" fmla="*/ 23 h 359"/>
                <a:gd name="T42" fmla="*/ 177 w 560"/>
                <a:gd name="T43" fmla="*/ 34 h 359"/>
                <a:gd name="T44" fmla="*/ 183 w 560"/>
                <a:gd name="T45" fmla="*/ 46 h 359"/>
                <a:gd name="T46" fmla="*/ 186 w 560"/>
                <a:gd name="T47" fmla="*/ 58 h 359"/>
                <a:gd name="T48" fmla="*/ 185 w 560"/>
                <a:gd name="T49" fmla="*/ 71 h 359"/>
                <a:gd name="T50" fmla="*/ 179 w 560"/>
                <a:gd name="T51" fmla="*/ 83 h 359"/>
                <a:gd name="T52" fmla="*/ 170 w 560"/>
                <a:gd name="T53" fmla="*/ 93 h 359"/>
                <a:gd name="T54" fmla="*/ 158 w 560"/>
                <a:gd name="T55" fmla="*/ 103 h 359"/>
                <a:gd name="T56" fmla="*/ 142 w 560"/>
                <a:gd name="T57" fmla="*/ 111 h 359"/>
                <a:gd name="T58" fmla="*/ 125 w 560"/>
                <a:gd name="T59" fmla="*/ 117 h 359"/>
                <a:gd name="T60" fmla="*/ 106 w 560"/>
                <a:gd name="T61" fmla="*/ 120 h 359"/>
                <a:gd name="T62" fmla="*/ 106 w 560"/>
                <a:gd name="T63" fmla="*/ 120 h 3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60" h="359">
                  <a:moveTo>
                    <a:pt x="318" y="358"/>
                  </a:moveTo>
                  <a:lnTo>
                    <a:pt x="259" y="359"/>
                  </a:lnTo>
                  <a:lnTo>
                    <a:pt x="201" y="352"/>
                  </a:lnTo>
                  <a:lnTo>
                    <a:pt x="148" y="338"/>
                  </a:lnTo>
                  <a:lnTo>
                    <a:pt x="100" y="316"/>
                  </a:lnTo>
                  <a:lnTo>
                    <a:pt x="58" y="291"/>
                  </a:lnTo>
                  <a:lnTo>
                    <a:pt x="27" y="258"/>
                  </a:lnTo>
                  <a:lnTo>
                    <a:pt x="7" y="222"/>
                  </a:lnTo>
                  <a:lnTo>
                    <a:pt x="0" y="185"/>
                  </a:lnTo>
                  <a:lnTo>
                    <a:pt x="3" y="148"/>
                  </a:lnTo>
                  <a:lnTo>
                    <a:pt x="20" y="112"/>
                  </a:lnTo>
                  <a:lnTo>
                    <a:pt x="47" y="80"/>
                  </a:lnTo>
                  <a:lnTo>
                    <a:pt x="85" y="50"/>
                  </a:lnTo>
                  <a:lnTo>
                    <a:pt x="132" y="27"/>
                  </a:lnTo>
                  <a:lnTo>
                    <a:pt x="184" y="11"/>
                  </a:lnTo>
                  <a:lnTo>
                    <a:pt x="241" y="1"/>
                  </a:lnTo>
                  <a:lnTo>
                    <a:pt x="299" y="0"/>
                  </a:lnTo>
                  <a:lnTo>
                    <a:pt x="358" y="7"/>
                  </a:lnTo>
                  <a:lnTo>
                    <a:pt x="412" y="21"/>
                  </a:lnTo>
                  <a:lnTo>
                    <a:pt x="460" y="43"/>
                  </a:lnTo>
                  <a:lnTo>
                    <a:pt x="502" y="70"/>
                  </a:lnTo>
                  <a:lnTo>
                    <a:pt x="532" y="101"/>
                  </a:lnTo>
                  <a:lnTo>
                    <a:pt x="552" y="137"/>
                  </a:lnTo>
                  <a:lnTo>
                    <a:pt x="560" y="174"/>
                  </a:lnTo>
                  <a:lnTo>
                    <a:pt x="556" y="211"/>
                  </a:lnTo>
                  <a:lnTo>
                    <a:pt x="540" y="248"/>
                  </a:lnTo>
                  <a:lnTo>
                    <a:pt x="512" y="279"/>
                  </a:lnTo>
                  <a:lnTo>
                    <a:pt x="475" y="309"/>
                  </a:lnTo>
                  <a:lnTo>
                    <a:pt x="428" y="332"/>
                  </a:lnTo>
                  <a:lnTo>
                    <a:pt x="375" y="349"/>
                  </a:lnTo>
                  <a:lnTo>
                    <a:pt x="318" y="358"/>
                  </a:lnTo>
                  <a:close/>
                </a:path>
              </a:pathLst>
            </a:custGeom>
            <a:solidFill>
              <a:srgbClr val="D1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07" name="Freeform 14"/>
            <p:cNvSpPr>
              <a:spLocks/>
            </p:cNvSpPr>
            <p:nvPr/>
          </p:nvSpPr>
          <p:spPr bwMode="auto">
            <a:xfrm>
              <a:off x="4129" y="2069"/>
              <a:ext cx="443" cy="178"/>
            </a:xfrm>
            <a:custGeom>
              <a:avLst/>
              <a:gdLst>
                <a:gd name="T0" fmla="*/ 0 w 1330"/>
                <a:gd name="T1" fmla="*/ 114 h 532"/>
                <a:gd name="T2" fmla="*/ 25 w 1330"/>
                <a:gd name="T3" fmla="*/ 130 h 532"/>
                <a:gd name="T4" fmla="*/ 106 w 1330"/>
                <a:gd name="T5" fmla="*/ 156 h 532"/>
                <a:gd name="T6" fmla="*/ 144 w 1330"/>
                <a:gd name="T7" fmla="*/ 167 h 532"/>
                <a:gd name="T8" fmla="*/ 419 w 1330"/>
                <a:gd name="T9" fmla="*/ 25 h 532"/>
                <a:gd name="T10" fmla="*/ 434 w 1330"/>
                <a:gd name="T11" fmla="*/ 13 h 532"/>
                <a:gd name="T12" fmla="*/ 437 w 1330"/>
                <a:gd name="T13" fmla="*/ 0 h 532"/>
                <a:gd name="T14" fmla="*/ 443 w 1330"/>
                <a:gd name="T15" fmla="*/ 16 h 532"/>
                <a:gd name="T16" fmla="*/ 419 w 1330"/>
                <a:gd name="T17" fmla="*/ 38 h 532"/>
                <a:gd name="T18" fmla="*/ 147 w 1330"/>
                <a:gd name="T19" fmla="*/ 178 h 532"/>
                <a:gd name="T20" fmla="*/ 18 w 1330"/>
                <a:gd name="T21" fmla="*/ 140 h 532"/>
                <a:gd name="T22" fmla="*/ 0 w 1330"/>
                <a:gd name="T23" fmla="*/ 114 h 532"/>
                <a:gd name="T24" fmla="*/ 0 w 1330"/>
                <a:gd name="T25" fmla="*/ 114 h 5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30" h="532">
                  <a:moveTo>
                    <a:pt x="0" y="342"/>
                  </a:moveTo>
                  <a:lnTo>
                    <a:pt x="76" y="389"/>
                  </a:lnTo>
                  <a:lnTo>
                    <a:pt x="319" y="466"/>
                  </a:lnTo>
                  <a:lnTo>
                    <a:pt x="431" y="499"/>
                  </a:lnTo>
                  <a:lnTo>
                    <a:pt x="1258" y="74"/>
                  </a:lnTo>
                  <a:lnTo>
                    <a:pt x="1303" y="40"/>
                  </a:lnTo>
                  <a:lnTo>
                    <a:pt x="1313" y="0"/>
                  </a:lnTo>
                  <a:lnTo>
                    <a:pt x="1330" y="47"/>
                  </a:lnTo>
                  <a:lnTo>
                    <a:pt x="1258" y="113"/>
                  </a:lnTo>
                  <a:lnTo>
                    <a:pt x="441" y="532"/>
                  </a:lnTo>
                  <a:lnTo>
                    <a:pt x="55" y="418"/>
                  </a:lnTo>
                  <a:lnTo>
                    <a:pt x="0" y="3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08" name="Freeform 15"/>
            <p:cNvSpPr>
              <a:spLocks/>
            </p:cNvSpPr>
            <p:nvPr/>
          </p:nvSpPr>
          <p:spPr bwMode="auto">
            <a:xfrm>
              <a:off x="4161" y="2083"/>
              <a:ext cx="177" cy="61"/>
            </a:xfrm>
            <a:custGeom>
              <a:avLst/>
              <a:gdLst>
                <a:gd name="T0" fmla="*/ 0 w 531"/>
                <a:gd name="T1" fmla="*/ 61 h 185"/>
                <a:gd name="T2" fmla="*/ 14 w 531"/>
                <a:gd name="T3" fmla="*/ 39 h 185"/>
                <a:gd name="T4" fmla="*/ 35 w 531"/>
                <a:gd name="T5" fmla="*/ 24 h 185"/>
                <a:gd name="T6" fmla="*/ 61 w 531"/>
                <a:gd name="T7" fmla="*/ 14 h 185"/>
                <a:gd name="T8" fmla="*/ 91 w 531"/>
                <a:gd name="T9" fmla="*/ 8 h 185"/>
                <a:gd name="T10" fmla="*/ 129 w 531"/>
                <a:gd name="T11" fmla="*/ 11 h 185"/>
                <a:gd name="T12" fmla="*/ 152 w 531"/>
                <a:gd name="T13" fmla="*/ 21 h 185"/>
                <a:gd name="T14" fmla="*/ 177 w 531"/>
                <a:gd name="T15" fmla="*/ 41 h 185"/>
                <a:gd name="T16" fmla="*/ 161 w 531"/>
                <a:gd name="T17" fmla="*/ 17 h 185"/>
                <a:gd name="T18" fmla="*/ 133 w 531"/>
                <a:gd name="T19" fmla="*/ 5 h 185"/>
                <a:gd name="T20" fmla="*/ 95 w 531"/>
                <a:gd name="T21" fmla="*/ 0 h 185"/>
                <a:gd name="T22" fmla="*/ 58 w 531"/>
                <a:gd name="T23" fmla="*/ 4 h 185"/>
                <a:gd name="T24" fmla="*/ 31 w 531"/>
                <a:gd name="T25" fmla="*/ 15 h 185"/>
                <a:gd name="T26" fmla="*/ 12 w 531"/>
                <a:gd name="T27" fmla="*/ 31 h 185"/>
                <a:gd name="T28" fmla="*/ 4 w 531"/>
                <a:gd name="T29" fmla="*/ 43 h 185"/>
                <a:gd name="T30" fmla="*/ 0 w 531"/>
                <a:gd name="T31" fmla="*/ 61 h 185"/>
                <a:gd name="T32" fmla="*/ 0 w 531"/>
                <a:gd name="T33" fmla="*/ 61 h 1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1" h="185">
                  <a:moveTo>
                    <a:pt x="0" y="185"/>
                  </a:moveTo>
                  <a:lnTo>
                    <a:pt x="42" y="117"/>
                  </a:lnTo>
                  <a:lnTo>
                    <a:pt x="106" y="73"/>
                  </a:lnTo>
                  <a:lnTo>
                    <a:pt x="183" y="43"/>
                  </a:lnTo>
                  <a:lnTo>
                    <a:pt x="273" y="24"/>
                  </a:lnTo>
                  <a:lnTo>
                    <a:pt x="386" y="33"/>
                  </a:lnTo>
                  <a:lnTo>
                    <a:pt x="457" y="63"/>
                  </a:lnTo>
                  <a:lnTo>
                    <a:pt x="531" y="124"/>
                  </a:lnTo>
                  <a:lnTo>
                    <a:pt x="484" y="51"/>
                  </a:lnTo>
                  <a:lnTo>
                    <a:pt x="398" y="14"/>
                  </a:lnTo>
                  <a:lnTo>
                    <a:pt x="284" y="0"/>
                  </a:lnTo>
                  <a:lnTo>
                    <a:pt x="173" y="13"/>
                  </a:lnTo>
                  <a:lnTo>
                    <a:pt x="93" y="44"/>
                  </a:lnTo>
                  <a:lnTo>
                    <a:pt x="36" y="93"/>
                  </a:lnTo>
                  <a:lnTo>
                    <a:pt x="12" y="131"/>
                  </a:lnTo>
                  <a:lnTo>
                    <a:pt x="0" y="1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09" name="Freeform 16"/>
            <p:cNvSpPr>
              <a:spLocks/>
            </p:cNvSpPr>
            <p:nvPr/>
          </p:nvSpPr>
          <p:spPr bwMode="auto">
            <a:xfrm>
              <a:off x="3795" y="1841"/>
              <a:ext cx="868" cy="392"/>
            </a:xfrm>
            <a:custGeom>
              <a:avLst/>
              <a:gdLst>
                <a:gd name="T0" fmla="*/ 0 w 2604"/>
                <a:gd name="T1" fmla="*/ 75 h 1177"/>
                <a:gd name="T2" fmla="*/ 88 w 2604"/>
                <a:gd name="T3" fmla="*/ 43 h 1177"/>
                <a:gd name="T4" fmla="*/ 187 w 2604"/>
                <a:gd name="T5" fmla="*/ 21 h 1177"/>
                <a:gd name="T6" fmla="*/ 287 w 2604"/>
                <a:gd name="T7" fmla="*/ 13 h 1177"/>
                <a:gd name="T8" fmla="*/ 390 w 2604"/>
                <a:gd name="T9" fmla="*/ 16 h 1177"/>
                <a:gd name="T10" fmla="*/ 490 w 2604"/>
                <a:gd name="T11" fmla="*/ 30 h 1177"/>
                <a:gd name="T12" fmla="*/ 568 w 2604"/>
                <a:gd name="T13" fmla="*/ 50 h 1177"/>
                <a:gd name="T14" fmla="*/ 635 w 2604"/>
                <a:gd name="T15" fmla="*/ 76 h 1177"/>
                <a:gd name="T16" fmla="*/ 707 w 2604"/>
                <a:gd name="T17" fmla="*/ 116 h 1177"/>
                <a:gd name="T18" fmla="*/ 774 w 2604"/>
                <a:gd name="T19" fmla="*/ 174 h 1177"/>
                <a:gd name="T20" fmla="*/ 825 w 2604"/>
                <a:gd name="T21" fmla="*/ 238 h 1177"/>
                <a:gd name="T22" fmla="*/ 848 w 2604"/>
                <a:gd name="T23" fmla="*/ 295 h 1177"/>
                <a:gd name="T24" fmla="*/ 856 w 2604"/>
                <a:gd name="T25" fmla="*/ 346 h 1177"/>
                <a:gd name="T26" fmla="*/ 856 w 2604"/>
                <a:gd name="T27" fmla="*/ 392 h 1177"/>
                <a:gd name="T28" fmla="*/ 868 w 2604"/>
                <a:gd name="T29" fmla="*/ 338 h 1177"/>
                <a:gd name="T30" fmla="*/ 865 w 2604"/>
                <a:gd name="T31" fmla="*/ 278 h 1177"/>
                <a:gd name="T32" fmla="*/ 826 w 2604"/>
                <a:gd name="T33" fmla="*/ 206 h 1177"/>
                <a:gd name="T34" fmla="*/ 780 w 2604"/>
                <a:gd name="T35" fmla="*/ 149 h 1177"/>
                <a:gd name="T36" fmla="*/ 700 w 2604"/>
                <a:gd name="T37" fmla="*/ 92 h 1177"/>
                <a:gd name="T38" fmla="*/ 623 w 2604"/>
                <a:gd name="T39" fmla="*/ 51 h 1177"/>
                <a:gd name="T40" fmla="*/ 531 w 2604"/>
                <a:gd name="T41" fmla="*/ 23 h 1177"/>
                <a:gd name="T42" fmla="*/ 432 w 2604"/>
                <a:gd name="T43" fmla="*/ 5 h 1177"/>
                <a:gd name="T44" fmla="*/ 347 w 2604"/>
                <a:gd name="T45" fmla="*/ 0 h 1177"/>
                <a:gd name="T46" fmla="*/ 258 w 2604"/>
                <a:gd name="T47" fmla="*/ 4 h 1177"/>
                <a:gd name="T48" fmla="*/ 157 w 2604"/>
                <a:gd name="T49" fmla="*/ 13 h 1177"/>
                <a:gd name="T50" fmla="*/ 42 w 2604"/>
                <a:gd name="T51" fmla="*/ 43 h 1177"/>
                <a:gd name="T52" fmla="*/ 0 w 2604"/>
                <a:gd name="T53" fmla="*/ 75 h 1177"/>
                <a:gd name="T54" fmla="*/ 0 w 2604"/>
                <a:gd name="T55" fmla="*/ 75 h 11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604" h="1177">
                  <a:moveTo>
                    <a:pt x="0" y="224"/>
                  </a:moveTo>
                  <a:lnTo>
                    <a:pt x="264" y="130"/>
                  </a:lnTo>
                  <a:lnTo>
                    <a:pt x="560" y="62"/>
                  </a:lnTo>
                  <a:lnTo>
                    <a:pt x="860" y="39"/>
                  </a:lnTo>
                  <a:lnTo>
                    <a:pt x="1171" y="47"/>
                  </a:lnTo>
                  <a:lnTo>
                    <a:pt x="1470" y="89"/>
                  </a:lnTo>
                  <a:lnTo>
                    <a:pt x="1703" y="150"/>
                  </a:lnTo>
                  <a:lnTo>
                    <a:pt x="1905" y="227"/>
                  </a:lnTo>
                  <a:lnTo>
                    <a:pt x="2122" y="348"/>
                  </a:lnTo>
                  <a:lnTo>
                    <a:pt x="2322" y="521"/>
                  </a:lnTo>
                  <a:lnTo>
                    <a:pt x="2474" y="714"/>
                  </a:lnTo>
                  <a:lnTo>
                    <a:pt x="2544" y="885"/>
                  </a:lnTo>
                  <a:lnTo>
                    <a:pt x="2567" y="1039"/>
                  </a:lnTo>
                  <a:lnTo>
                    <a:pt x="2567" y="1177"/>
                  </a:lnTo>
                  <a:lnTo>
                    <a:pt x="2604" y="1014"/>
                  </a:lnTo>
                  <a:lnTo>
                    <a:pt x="2594" y="835"/>
                  </a:lnTo>
                  <a:lnTo>
                    <a:pt x="2479" y="618"/>
                  </a:lnTo>
                  <a:lnTo>
                    <a:pt x="2340" y="447"/>
                  </a:lnTo>
                  <a:lnTo>
                    <a:pt x="2099" y="276"/>
                  </a:lnTo>
                  <a:lnTo>
                    <a:pt x="1870" y="153"/>
                  </a:lnTo>
                  <a:lnTo>
                    <a:pt x="1592" y="70"/>
                  </a:lnTo>
                  <a:lnTo>
                    <a:pt x="1295" y="15"/>
                  </a:lnTo>
                  <a:lnTo>
                    <a:pt x="1041" y="0"/>
                  </a:lnTo>
                  <a:lnTo>
                    <a:pt x="773" y="12"/>
                  </a:lnTo>
                  <a:lnTo>
                    <a:pt x="472" y="39"/>
                  </a:lnTo>
                  <a:lnTo>
                    <a:pt x="125" y="130"/>
                  </a:lnTo>
                  <a:lnTo>
                    <a:pt x="0" y="2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10" name="Freeform 17"/>
            <p:cNvSpPr>
              <a:spLocks/>
            </p:cNvSpPr>
            <p:nvPr/>
          </p:nvSpPr>
          <p:spPr bwMode="auto">
            <a:xfrm>
              <a:off x="3689" y="2495"/>
              <a:ext cx="830" cy="324"/>
            </a:xfrm>
            <a:custGeom>
              <a:avLst/>
              <a:gdLst>
                <a:gd name="T0" fmla="*/ 0 w 2489"/>
                <a:gd name="T1" fmla="*/ 0 h 971"/>
                <a:gd name="T2" fmla="*/ 186 w 2489"/>
                <a:gd name="T3" fmla="*/ 76 h 971"/>
                <a:gd name="T4" fmla="*/ 302 w 2489"/>
                <a:gd name="T5" fmla="*/ 96 h 971"/>
                <a:gd name="T6" fmla="*/ 438 w 2489"/>
                <a:gd name="T7" fmla="*/ 101 h 971"/>
                <a:gd name="T8" fmla="*/ 569 w 2489"/>
                <a:gd name="T9" fmla="*/ 94 h 971"/>
                <a:gd name="T10" fmla="*/ 716 w 2489"/>
                <a:gd name="T11" fmla="*/ 52 h 971"/>
                <a:gd name="T12" fmla="*/ 830 w 2489"/>
                <a:gd name="T13" fmla="*/ 0 h 971"/>
                <a:gd name="T14" fmla="*/ 761 w 2489"/>
                <a:gd name="T15" fmla="*/ 264 h 971"/>
                <a:gd name="T16" fmla="*/ 610 w 2489"/>
                <a:gd name="T17" fmla="*/ 308 h 971"/>
                <a:gd name="T18" fmla="*/ 451 w 2489"/>
                <a:gd name="T19" fmla="*/ 324 h 971"/>
                <a:gd name="T20" fmla="*/ 270 w 2489"/>
                <a:gd name="T21" fmla="*/ 310 h 971"/>
                <a:gd name="T22" fmla="*/ 135 w 2489"/>
                <a:gd name="T23" fmla="*/ 283 h 971"/>
                <a:gd name="T24" fmla="*/ 43 w 2489"/>
                <a:gd name="T25" fmla="*/ 239 h 971"/>
                <a:gd name="T26" fmla="*/ 0 w 2489"/>
                <a:gd name="T27" fmla="*/ 0 h 971"/>
                <a:gd name="T28" fmla="*/ 0 w 2489"/>
                <a:gd name="T29" fmla="*/ 0 h 9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89" h="971">
                  <a:moveTo>
                    <a:pt x="0" y="0"/>
                  </a:moveTo>
                  <a:lnTo>
                    <a:pt x="559" y="228"/>
                  </a:lnTo>
                  <a:lnTo>
                    <a:pt x="907" y="289"/>
                  </a:lnTo>
                  <a:lnTo>
                    <a:pt x="1312" y="304"/>
                  </a:lnTo>
                  <a:lnTo>
                    <a:pt x="1706" y="281"/>
                  </a:lnTo>
                  <a:lnTo>
                    <a:pt x="2148" y="157"/>
                  </a:lnTo>
                  <a:lnTo>
                    <a:pt x="2489" y="0"/>
                  </a:lnTo>
                  <a:lnTo>
                    <a:pt x="2283" y="792"/>
                  </a:lnTo>
                  <a:lnTo>
                    <a:pt x="1830" y="923"/>
                  </a:lnTo>
                  <a:lnTo>
                    <a:pt x="1353" y="971"/>
                  </a:lnTo>
                  <a:lnTo>
                    <a:pt x="810" y="930"/>
                  </a:lnTo>
                  <a:lnTo>
                    <a:pt x="405" y="849"/>
                  </a:lnTo>
                  <a:lnTo>
                    <a:pt x="128" y="717"/>
                  </a:lnTo>
                  <a:lnTo>
                    <a:pt x="0" y="0"/>
                  </a:lnTo>
                  <a:close/>
                </a:path>
              </a:pathLst>
            </a:custGeom>
            <a:solidFill>
              <a:srgbClr val="FFC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11" name="Freeform 18"/>
            <p:cNvSpPr>
              <a:spLocks/>
            </p:cNvSpPr>
            <p:nvPr/>
          </p:nvSpPr>
          <p:spPr bwMode="auto">
            <a:xfrm>
              <a:off x="3920" y="2263"/>
              <a:ext cx="795" cy="596"/>
            </a:xfrm>
            <a:custGeom>
              <a:avLst/>
              <a:gdLst>
                <a:gd name="T0" fmla="*/ 490 w 2385"/>
                <a:gd name="T1" fmla="*/ 254 h 1789"/>
                <a:gd name="T2" fmla="*/ 550 w 2385"/>
                <a:gd name="T3" fmla="*/ 230 h 1789"/>
                <a:gd name="T4" fmla="*/ 620 w 2385"/>
                <a:gd name="T5" fmla="*/ 195 h 1789"/>
                <a:gd name="T6" fmla="*/ 699 w 2385"/>
                <a:gd name="T7" fmla="*/ 140 h 1789"/>
                <a:gd name="T8" fmla="*/ 760 w 2385"/>
                <a:gd name="T9" fmla="*/ 71 h 1789"/>
                <a:gd name="T10" fmla="*/ 795 w 2385"/>
                <a:gd name="T11" fmla="*/ 0 h 1789"/>
                <a:gd name="T12" fmla="*/ 651 w 2385"/>
                <a:gd name="T13" fmla="*/ 509 h 1789"/>
                <a:gd name="T14" fmla="*/ 591 w 2385"/>
                <a:gd name="T15" fmla="*/ 543 h 1789"/>
                <a:gd name="T16" fmla="*/ 501 w 2385"/>
                <a:gd name="T17" fmla="*/ 569 h 1789"/>
                <a:gd name="T18" fmla="*/ 393 w 2385"/>
                <a:gd name="T19" fmla="*/ 590 h 1789"/>
                <a:gd name="T20" fmla="*/ 255 w 2385"/>
                <a:gd name="T21" fmla="*/ 596 h 1789"/>
                <a:gd name="T22" fmla="*/ 127 w 2385"/>
                <a:gd name="T23" fmla="*/ 590 h 1789"/>
                <a:gd name="T24" fmla="*/ 0 w 2385"/>
                <a:gd name="T25" fmla="*/ 566 h 1789"/>
                <a:gd name="T26" fmla="*/ 126 w 2385"/>
                <a:gd name="T27" fmla="*/ 579 h 1789"/>
                <a:gd name="T28" fmla="*/ 230 w 2385"/>
                <a:gd name="T29" fmla="*/ 580 h 1789"/>
                <a:gd name="T30" fmla="*/ 342 w 2385"/>
                <a:gd name="T31" fmla="*/ 576 h 1789"/>
                <a:gd name="T32" fmla="*/ 416 w 2385"/>
                <a:gd name="T33" fmla="*/ 566 h 1789"/>
                <a:gd name="T34" fmla="*/ 532 w 2385"/>
                <a:gd name="T35" fmla="*/ 543 h 1789"/>
                <a:gd name="T36" fmla="*/ 604 w 2385"/>
                <a:gd name="T37" fmla="*/ 513 h 1789"/>
                <a:gd name="T38" fmla="*/ 636 w 2385"/>
                <a:gd name="T39" fmla="*/ 486 h 1789"/>
                <a:gd name="T40" fmla="*/ 727 w 2385"/>
                <a:gd name="T41" fmla="*/ 141 h 1789"/>
                <a:gd name="T42" fmla="*/ 651 w 2385"/>
                <a:gd name="T43" fmla="*/ 200 h 1789"/>
                <a:gd name="T44" fmla="*/ 586 w 2385"/>
                <a:gd name="T45" fmla="*/ 229 h 1789"/>
                <a:gd name="T46" fmla="*/ 530 w 2385"/>
                <a:gd name="T47" fmla="*/ 248 h 1789"/>
                <a:gd name="T48" fmla="*/ 490 w 2385"/>
                <a:gd name="T49" fmla="*/ 254 h 1789"/>
                <a:gd name="T50" fmla="*/ 490 w 2385"/>
                <a:gd name="T51" fmla="*/ 254 h 178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385" h="1789">
                  <a:moveTo>
                    <a:pt x="1470" y="761"/>
                  </a:moveTo>
                  <a:lnTo>
                    <a:pt x="1650" y="690"/>
                  </a:lnTo>
                  <a:lnTo>
                    <a:pt x="1860" y="584"/>
                  </a:lnTo>
                  <a:lnTo>
                    <a:pt x="2097" y="419"/>
                  </a:lnTo>
                  <a:lnTo>
                    <a:pt x="2279" y="212"/>
                  </a:lnTo>
                  <a:lnTo>
                    <a:pt x="2385" y="0"/>
                  </a:lnTo>
                  <a:lnTo>
                    <a:pt x="1954" y="1527"/>
                  </a:lnTo>
                  <a:lnTo>
                    <a:pt x="1773" y="1631"/>
                  </a:lnTo>
                  <a:lnTo>
                    <a:pt x="1503" y="1707"/>
                  </a:lnTo>
                  <a:lnTo>
                    <a:pt x="1178" y="1771"/>
                  </a:lnTo>
                  <a:lnTo>
                    <a:pt x="766" y="1789"/>
                  </a:lnTo>
                  <a:lnTo>
                    <a:pt x="382" y="1771"/>
                  </a:lnTo>
                  <a:lnTo>
                    <a:pt x="0" y="1700"/>
                  </a:lnTo>
                  <a:lnTo>
                    <a:pt x="379" y="1737"/>
                  </a:lnTo>
                  <a:lnTo>
                    <a:pt x="690" y="1740"/>
                  </a:lnTo>
                  <a:lnTo>
                    <a:pt x="1027" y="1730"/>
                  </a:lnTo>
                  <a:lnTo>
                    <a:pt x="1248" y="1700"/>
                  </a:lnTo>
                  <a:lnTo>
                    <a:pt x="1597" y="1631"/>
                  </a:lnTo>
                  <a:lnTo>
                    <a:pt x="1811" y="1541"/>
                  </a:lnTo>
                  <a:lnTo>
                    <a:pt x="1908" y="1459"/>
                  </a:lnTo>
                  <a:lnTo>
                    <a:pt x="2182" y="423"/>
                  </a:lnTo>
                  <a:lnTo>
                    <a:pt x="1954" y="600"/>
                  </a:lnTo>
                  <a:lnTo>
                    <a:pt x="1758" y="686"/>
                  </a:lnTo>
                  <a:lnTo>
                    <a:pt x="1590" y="745"/>
                  </a:lnTo>
                  <a:lnTo>
                    <a:pt x="1470" y="7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9398" name="Text Box 19"/>
          <p:cNvSpPr txBox="1">
            <a:spLocks noChangeArrowheads="1"/>
          </p:cNvSpPr>
          <p:nvPr/>
        </p:nvSpPr>
        <p:spPr bwMode="auto">
          <a:xfrm>
            <a:off x="6886575" y="5213350"/>
            <a:ext cx="549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buFont typeface="Wingdings" pitchFamily="2" charset="2"/>
              <a:buNone/>
            </a:pPr>
            <a:r>
              <a:rPr lang="en-US" altLang="en-US" b="1">
                <a:latin typeface="Arial" charset="0"/>
              </a:rPr>
              <a:t>Tuna</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smtClean="0"/>
              <a:t>Prioritize legacy data</a:t>
            </a:r>
          </a:p>
        </p:txBody>
      </p:sp>
      <p:sp>
        <p:nvSpPr>
          <p:cNvPr id="60419" name="Rectangle 3"/>
          <p:cNvSpPr>
            <a:spLocks noGrp="1" noChangeArrowheads="1"/>
          </p:cNvSpPr>
          <p:nvPr>
            <p:ph type="body" idx="1"/>
          </p:nvPr>
        </p:nvSpPr>
        <p:spPr>
          <a:xfrm>
            <a:off x="1524000" y="1219200"/>
            <a:ext cx="6553200" cy="5181600"/>
          </a:xfrm>
        </p:spPr>
        <p:txBody>
          <a:bodyPr/>
          <a:lstStyle/>
          <a:p>
            <a:r>
              <a:rPr lang="en-US" altLang="en-US" sz="2400" smtClean="0"/>
              <a:t>What is most critical?</a:t>
            </a:r>
            <a:endParaRPr lang="en-US" altLang="en-US" sz="3200" smtClean="0">
              <a:solidFill>
                <a:schemeClr val="accent1"/>
              </a:solidFill>
            </a:endParaRPr>
          </a:p>
          <a:p>
            <a:r>
              <a:rPr lang="en-US" altLang="en-US" sz="2400" smtClean="0"/>
              <a:t>What are you asked about the most?</a:t>
            </a:r>
          </a:p>
          <a:p>
            <a:r>
              <a:rPr lang="en-US" altLang="en-US" sz="2400" smtClean="0"/>
              <a:t>What may be lost soonest?</a:t>
            </a:r>
          </a:p>
          <a:p>
            <a:pPr lvl="1"/>
            <a:r>
              <a:rPr lang="en-US" altLang="en-US" sz="2000" smtClean="0">
                <a:solidFill>
                  <a:schemeClr val="accent1"/>
                </a:solidFill>
              </a:rPr>
              <a:t>Information that is quickly forgotten</a:t>
            </a:r>
            <a:endParaRPr lang="en-US" altLang="en-US" sz="2000" smtClean="0"/>
          </a:p>
          <a:p>
            <a:pPr lvl="1"/>
            <a:r>
              <a:rPr lang="en-US" altLang="en-US" sz="2000" smtClean="0">
                <a:solidFill>
                  <a:schemeClr val="accent1"/>
                </a:solidFill>
              </a:rPr>
              <a:t>Information that only one person or </a:t>
            </a:r>
            <a:br>
              <a:rPr lang="en-US" altLang="en-US" sz="2000" smtClean="0">
                <a:solidFill>
                  <a:schemeClr val="accent1"/>
                </a:solidFill>
              </a:rPr>
            </a:br>
            <a:r>
              <a:rPr lang="en-US" altLang="en-US" sz="2000" smtClean="0">
                <a:solidFill>
                  <a:schemeClr val="accent1"/>
                </a:solidFill>
              </a:rPr>
              <a:t>organization knows</a:t>
            </a:r>
          </a:p>
        </p:txBody>
      </p:sp>
      <p:pic>
        <p:nvPicPr>
          <p:cNvPr id="60420" name="Picture 4" descr="duck_h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563" y="276225"/>
            <a:ext cx="503237"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421" name="Group 5"/>
          <p:cNvGrpSpPr>
            <a:grpSpLocks/>
          </p:cNvGrpSpPr>
          <p:nvPr/>
        </p:nvGrpSpPr>
        <p:grpSpPr bwMode="auto">
          <a:xfrm>
            <a:off x="6294438" y="4157663"/>
            <a:ext cx="2011362" cy="1481137"/>
            <a:chOff x="3504" y="1782"/>
            <a:chExt cx="1411" cy="1077"/>
          </a:xfrm>
        </p:grpSpPr>
        <p:sp>
          <p:nvSpPr>
            <p:cNvPr id="60422" name="Freeform 6"/>
            <p:cNvSpPr>
              <a:spLocks/>
            </p:cNvSpPr>
            <p:nvPr/>
          </p:nvSpPr>
          <p:spPr bwMode="auto">
            <a:xfrm>
              <a:off x="4439" y="2371"/>
              <a:ext cx="476" cy="444"/>
            </a:xfrm>
            <a:custGeom>
              <a:avLst/>
              <a:gdLst>
                <a:gd name="T0" fmla="*/ 0 w 1430"/>
                <a:gd name="T1" fmla="*/ 444 h 1334"/>
                <a:gd name="T2" fmla="*/ 223 w 1430"/>
                <a:gd name="T3" fmla="*/ 367 h 1334"/>
                <a:gd name="T4" fmla="*/ 372 w 1430"/>
                <a:gd name="T5" fmla="*/ 276 h 1334"/>
                <a:gd name="T6" fmla="*/ 428 w 1430"/>
                <a:gd name="T7" fmla="*/ 205 h 1334"/>
                <a:gd name="T8" fmla="*/ 476 w 1430"/>
                <a:gd name="T9" fmla="*/ 114 h 1334"/>
                <a:gd name="T10" fmla="*/ 473 w 1430"/>
                <a:gd name="T11" fmla="*/ 38 h 1334"/>
                <a:gd name="T12" fmla="*/ 409 w 1430"/>
                <a:gd name="T13" fmla="*/ 5 h 1334"/>
                <a:gd name="T14" fmla="*/ 358 w 1430"/>
                <a:gd name="T15" fmla="*/ 0 h 1334"/>
                <a:gd name="T16" fmla="*/ 275 w 1430"/>
                <a:gd name="T17" fmla="*/ 9 h 1334"/>
                <a:gd name="T18" fmla="*/ 16 w 1430"/>
                <a:gd name="T19" fmla="*/ 94 h 1334"/>
                <a:gd name="T20" fmla="*/ 0 w 1430"/>
                <a:gd name="T21" fmla="*/ 444 h 1334"/>
                <a:gd name="T22" fmla="*/ 0 w 1430"/>
                <a:gd name="T23" fmla="*/ 444 h 13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30" h="1334">
                  <a:moveTo>
                    <a:pt x="0" y="1334"/>
                  </a:moveTo>
                  <a:lnTo>
                    <a:pt x="670" y="1104"/>
                  </a:lnTo>
                  <a:lnTo>
                    <a:pt x="1118" y="829"/>
                  </a:lnTo>
                  <a:lnTo>
                    <a:pt x="1285" y="615"/>
                  </a:lnTo>
                  <a:lnTo>
                    <a:pt x="1430" y="344"/>
                  </a:lnTo>
                  <a:lnTo>
                    <a:pt x="1420" y="114"/>
                  </a:lnTo>
                  <a:lnTo>
                    <a:pt x="1228" y="16"/>
                  </a:lnTo>
                  <a:lnTo>
                    <a:pt x="1077" y="0"/>
                  </a:lnTo>
                  <a:lnTo>
                    <a:pt x="827" y="26"/>
                  </a:lnTo>
                  <a:lnTo>
                    <a:pt x="47" y="281"/>
                  </a:lnTo>
                  <a:lnTo>
                    <a:pt x="0" y="133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23" name="Freeform 7"/>
            <p:cNvSpPr>
              <a:spLocks/>
            </p:cNvSpPr>
            <p:nvPr/>
          </p:nvSpPr>
          <p:spPr bwMode="auto">
            <a:xfrm>
              <a:off x="3507" y="2175"/>
              <a:ext cx="1225" cy="675"/>
            </a:xfrm>
            <a:custGeom>
              <a:avLst/>
              <a:gdLst>
                <a:gd name="T0" fmla="*/ 0 w 3675"/>
                <a:gd name="T1" fmla="*/ 0 h 2023"/>
                <a:gd name="T2" fmla="*/ 163 w 3675"/>
                <a:gd name="T3" fmla="*/ 578 h 2023"/>
                <a:gd name="T4" fmla="*/ 284 w 3675"/>
                <a:gd name="T5" fmla="*/ 628 h 2023"/>
                <a:gd name="T6" fmla="*/ 412 w 3675"/>
                <a:gd name="T7" fmla="*/ 655 h 2023"/>
                <a:gd name="T8" fmla="*/ 543 w 3675"/>
                <a:gd name="T9" fmla="*/ 673 h 2023"/>
                <a:gd name="T10" fmla="*/ 680 w 3675"/>
                <a:gd name="T11" fmla="*/ 675 h 2023"/>
                <a:gd name="T12" fmla="*/ 835 w 3675"/>
                <a:gd name="T13" fmla="*/ 661 h 2023"/>
                <a:gd name="T14" fmla="*/ 970 w 3675"/>
                <a:gd name="T15" fmla="*/ 628 h 2023"/>
                <a:gd name="T16" fmla="*/ 1071 w 3675"/>
                <a:gd name="T17" fmla="*/ 578 h 2023"/>
                <a:gd name="T18" fmla="*/ 1225 w 3675"/>
                <a:gd name="T19" fmla="*/ 20 h 2023"/>
                <a:gd name="T20" fmla="*/ 0 w 3675"/>
                <a:gd name="T21" fmla="*/ 0 h 2023"/>
                <a:gd name="T22" fmla="*/ 0 w 3675"/>
                <a:gd name="T23" fmla="*/ 0 h 20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75" h="2023">
                  <a:moveTo>
                    <a:pt x="0" y="0"/>
                  </a:moveTo>
                  <a:lnTo>
                    <a:pt x="488" y="1732"/>
                  </a:lnTo>
                  <a:lnTo>
                    <a:pt x="853" y="1883"/>
                  </a:lnTo>
                  <a:lnTo>
                    <a:pt x="1237" y="1964"/>
                  </a:lnTo>
                  <a:lnTo>
                    <a:pt x="1629" y="2018"/>
                  </a:lnTo>
                  <a:lnTo>
                    <a:pt x="2041" y="2023"/>
                  </a:lnTo>
                  <a:lnTo>
                    <a:pt x="2506" y="1981"/>
                  </a:lnTo>
                  <a:lnTo>
                    <a:pt x="2909" y="1883"/>
                  </a:lnTo>
                  <a:lnTo>
                    <a:pt x="3213" y="1732"/>
                  </a:lnTo>
                  <a:lnTo>
                    <a:pt x="3675" y="61"/>
                  </a:lnTo>
                  <a:lnTo>
                    <a:pt x="0" y="0"/>
                  </a:lnTo>
                  <a:close/>
                </a:path>
              </a:pathLst>
            </a:custGeom>
            <a:solidFill>
              <a:srgbClr val="0000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24" name="Freeform 8"/>
            <p:cNvSpPr>
              <a:spLocks/>
            </p:cNvSpPr>
            <p:nvPr/>
          </p:nvSpPr>
          <p:spPr bwMode="auto">
            <a:xfrm>
              <a:off x="3504" y="1782"/>
              <a:ext cx="1229" cy="783"/>
            </a:xfrm>
            <a:custGeom>
              <a:avLst/>
              <a:gdLst>
                <a:gd name="T0" fmla="*/ 930 w 3687"/>
                <a:gd name="T1" fmla="*/ 729 h 2349"/>
                <a:gd name="T2" fmla="*/ 813 w 3687"/>
                <a:gd name="T3" fmla="*/ 764 h 2349"/>
                <a:gd name="T4" fmla="*/ 688 w 3687"/>
                <a:gd name="T5" fmla="*/ 782 h 2349"/>
                <a:gd name="T6" fmla="*/ 560 w 3687"/>
                <a:gd name="T7" fmla="*/ 783 h 2349"/>
                <a:gd name="T8" fmla="*/ 434 w 3687"/>
                <a:gd name="T9" fmla="*/ 767 h 2349"/>
                <a:gd name="T10" fmla="*/ 315 w 3687"/>
                <a:gd name="T11" fmla="*/ 736 h 2349"/>
                <a:gd name="T12" fmla="*/ 210 w 3687"/>
                <a:gd name="T13" fmla="*/ 688 h 2349"/>
                <a:gd name="T14" fmla="*/ 123 w 3687"/>
                <a:gd name="T15" fmla="*/ 628 h 2349"/>
                <a:gd name="T16" fmla="*/ 57 w 3687"/>
                <a:gd name="T17" fmla="*/ 557 h 2349"/>
                <a:gd name="T18" fmla="*/ 15 w 3687"/>
                <a:gd name="T19" fmla="*/ 479 h 2349"/>
                <a:gd name="T20" fmla="*/ 0 w 3687"/>
                <a:gd name="T21" fmla="*/ 398 h 2349"/>
                <a:gd name="T22" fmla="*/ 11 w 3687"/>
                <a:gd name="T23" fmla="*/ 316 h 2349"/>
                <a:gd name="T24" fmla="*/ 49 w 3687"/>
                <a:gd name="T25" fmla="*/ 238 h 2349"/>
                <a:gd name="T26" fmla="*/ 111 w 3687"/>
                <a:gd name="T27" fmla="*/ 165 h 2349"/>
                <a:gd name="T28" fmla="*/ 196 w 3687"/>
                <a:gd name="T29" fmla="*/ 104 h 2349"/>
                <a:gd name="T30" fmla="*/ 299 w 3687"/>
                <a:gd name="T31" fmla="*/ 55 h 2349"/>
                <a:gd name="T32" fmla="*/ 415 w 3687"/>
                <a:gd name="T33" fmla="*/ 20 h 2349"/>
                <a:gd name="T34" fmla="*/ 541 w 3687"/>
                <a:gd name="T35" fmla="*/ 1 h 2349"/>
                <a:gd name="T36" fmla="*/ 669 w 3687"/>
                <a:gd name="T37" fmla="*/ 0 h 2349"/>
                <a:gd name="T38" fmla="*/ 795 w 3687"/>
                <a:gd name="T39" fmla="*/ 16 h 2349"/>
                <a:gd name="T40" fmla="*/ 913 w 3687"/>
                <a:gd name="T41" fmla="*/ 48 h 2349"/>
                <a:gd name="T42" fmla="*/ 1018 w 3687"/>
                <a:gd name="T43" fmla="*/ 96 h 2349"/>
                <a:gd name="T44" fmla="*/ 1106 w 3687"/>
                <a:gd name="T45" fmla="*/ 156 h 2349"/>
                <a:gd name="T46" fmla="*/ 1171 w 3687"/>
                <a:gd name="T47" fmla="*/ 226 h 2349"/>
                <a:gd name="T48" fmla="*/ 1213 w 3687"/>
                <a:gd name="T49" fmla="*/ 304 h 2349"/>
                <a:gd name="T50" fmla="*/ 1229 w 3687"/>
                <a:gd name="T51" fmla="*/ 386 h 2349"/>
                <a:gd name="T52" fmla="*/ 1218 w 3687"/>
                <a:gd name="T53" fmla="*/ 467 h 2349"/>
                <a:gd name="T54" fmla="*/ 1179 w 3687"/>
                <a:gd name="T55" fmla="*/ 546 h 2349"/>
                <a:gd name="T56" fmla="*/ 1117 w 3687"/>
                <a:gd name="T57" fmla="*/ 618 h 2349"/>
                <a:gd name="T58" fmla="*/ 1033 w 3687"/>
                <a:gd name="T59" fmla="*/ 679 h 2349"/>
                <a:gd name="T60" fmla="*/ 930 w 3687"/>
                <a:gd name="T61" fmla="*/ 729 h 2349"/>
                <a:gd name="T62" fmla="*/ 930 w 3687"/>
                <a:gd name="T63" fmla="*/ 729 h 23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687" h="2349">
                  <a:moveTo>
                    <a:pt x="2791" y="2188"/>
                  </a:moveTo>
                  <a:lnTo>
                    <a:pt x="2440" y="2291"/>
                  </a:lnTo>
                  <a:lnTo>
                    <a:pt x="2064" y="2346"/>
                  </a:lnTo>
                  <a:lnTo>
                    <a:pt x="1679" y="2349"/>
                  </a:lnTo>
                  <a:lnTo>
                    <a:pt x="1301" y="2302"/>
                  </a:lnTo>
                  <a:lnTo>
                    <a:pt x="946" y="2207"/>
                  </a:lnTo>
                  <a:lnTo>
                    <a:pt x="630" y="2064"/>
                  </a:lnTo>
                  <a:lnTo>
                    <a:pt x="368" y="1883"/>
                  </a:lnTo>
                  <a:lnTo>
                    <a:pt x="171" y="1672"/>
                  </a:lnTo>
                  <a:lnTo>
                    <a:pt x="46" y="1438"/>
                  </a:lnTo>
                  <a:lnTo>
                    <a:pt x="0" y="1194"/>
                  </a:lnTo>
                  <a:lnTo>
                    <a:pt x="34" y="949"/>
                  </a:lnTo>
                  <a:lnTo>
                    <a:pt x="147" y="713"/>
                  </a:lnTo>
                  <a:lnTo>
                    <a:pt x="334" y="496"/>
                  </a:lnTo>
                  <a:lnTo>
                    <a:pt x="588" y="311"/>
                  </a:lnTo>
                  <a:lnTo>
                    <a:pt x="896" y="164"/>
                  </a:lnTo>
                  <a:lnTo>
                    <a:pt x="1245" y="59"/>
                  </a:lnTo>
                  <a:lnTo>
                    <a:pt x="1622" y="4"/>
                  </a:lnTo>
                  <a:lnTo>
                    <a:pt x="2007" y="0"/>
                  </a:lnTo>
                  <a:lnTo>
                    <a:pt x="2385" y="47"/>
                  </a:lnTo>
                  <a:lnTo>
                    <a:pt x="2740" y="144"/>
                  </a:lnTo>
                  <a:lnTo>
                    <a:pt x="3055" y="287"/>
                  </a:lnTo>
                  <a:lnTo>
                    <a:pt x="3317" y="467"/>
                  </a:lnTo>
                  <a:lnTo>
                    <a:pt x="3514" y="678"/>
                  </a:lnTo>
                  <a:lnTo>
                    <a:pt x="3640" y="912"/>
                  </a:lnTo>
                  <a:lnTo>
                    <a:pt x="3687" y="1157"/>
                  </a:lnTo>
                  <a:lnTo>
                    <a:pt x="3653" y="1402"/>
                  </a:lnTo>
                  <a:lnTo>
                    <a:pt x="3538" y="1637"/>
                  </a:lnTo>
                  <a:lnTo>
                    <a:pt x="3352" y="1853"/>
                  </a:lnTo>
                  <a:lnTo>
                    <a:pt x="3098" y="2038"/>
                  </a:lnTo>
                  <a:lnTo>
                    <a:pt x="2791" y="2188"/>
                  </a:lnTo>
                  <a:close/>
                </a:path>
              </a:pathLst>
            </a:custGeom>
            <a:solidFill>
              <a:srgbClr val="7568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25" name="Freeform 9"/>
            <p:cNvSpPr>
              <a:spLocks/>
            </p:cNvSpPr>
            <p:nvPr/>
          </p:nvSpPr>
          <p:spPr bwMode="auto">
            <a:xfrm>
              <a:off x="3571" y="1853"/>
              <a:ext cx="1080" cy="693"/>
            </a:xfrm>
            <a:custGeom>
              <a:avLst/>
              <a:gdLst>
                <a:gd name="T0" fmla="*/ 548 w 3240"/>
                <a:gd name="T1" fmla="*/ 693 h 2081"/>
                <a:gd name="T2" fmla="*/ 434 w 3240"/>
                <a:gd name="T3" fmla="*/ 687 h 2081"/>
                <a:gd name="T4" fmla="*/ 326 w 3240"/>
                <a:gd name="T5" fmla="*/ 665 h 2081"/>
                <a:gd name="T6" fmla="*/ 228 w 3240"/>
                <a:gd name="T7" fmla="*/ 630 h 2081"/>
                <a:gd name="T8" fmla="*/ 142 w 3240"/>
                <a:gd name="T9" fmla="*/ 582 h 2081"/>
                <a:gd name="T10" fmla="*/ 74 w 3240"/>
                <a:gd name="T11" fmla="*/ 524 h 2081"/>
                <a:gd name="T12" fmla="*/ 27 w 3240"/>
                <a:gd name="T13" fmla="*/ 458 h 2081"/>
                <a:gd name="T14" fmla="*/ 2 w 3240"/>
                <a:gd name="T15" fmla="*/ 387 h 2081"/>
                <a:gd name="T16" fmla="*/ 0 w 3240"/>
                <a:gd name="T17" fmla="*/ 315 h 2081"/>
                <a:gd name="T18" fmla="*/ 22 w 3240"/>
                <a:gd name="T19" fmla="*/ 244 h 2081"/>
                <a:gd name="T20" fmla="*/ 66 w 3240"/>
                <a:gd name="T21" fmla="*/ 177 h 2081"/>
                <a:gd name="T22" fmla="*/ 132 w 3240"/>
                <a:gd name="T23" fmla="*/ 118 h 2081"/>
                <a:gd name="T24" fmla="*/ 216 w 3240"/>
                <a:gd name="T25" fmla="*/ 69 h 2081"/>
                <a:gd name="T26" fmla="*/ 313 w 3240"/>
                <a:gd name="T27" fmla="*/ 32 h 2081"/>
                <a:gd name="T28" fmla="*/ 420 w 3240"/>
                <a:gd name="T29" fmla="*/ 8 h 2081"/>
                <a:gd name="T30" fmla="*/ 533 w 3240"/>
                <a:gd name="T31" fmla="*/ 0 h 2081"/>
                <a:gd name="T32" fmla="*/ 645 w 3240"/>
                <a:gd name="T33" fmla="*/ 7 h 2081"/>
                <a:gd name="T34" fmla="*/ 754 w 3240"/>
                <a:gd name="T35" fmla="*/ 28 h 2081"/>
                <a:gd name="T36" fmla="*/ 853 w 3240"/>
                <a:gd name="T37" fmla="*/ 64 h 2081"/>
                <a:gd name="T38" fmla="*/ 938 w 3240"/>
                <a:gd name="T39" fmla="*/ 111 h 2081"/>
                <a:gd name="T40" fmla="*/ 1006 w 3240"/>
                <a:gd name="T41" fmla="*/ 170 h 2081"/>
                <a:gd name="T42" fmla="*/ 1053 w 3240"/>
                <a:gd name="T43" fmla="*/ 235 h 2081"/>
                <a:gd name="T44" fmla="*/ 1079 w 3240"/>
                <a:gd name="T45" fmla="*/ 305 h 2081"/>
                <a:gd name="T46" fmla="*/ 1080 w 3240"/>
                <a:gd name="T47" fmla="*/ 378 h 2081"/>
                <a:gd name="T48" fmla="*/ 1058 w 3240"/>
                <a:gd name="T49" fmla="*/ 449 h 2081"/>
                <a:gd name="T50" fmla="*/ 1013 w 3240"/>
                <a:gd name="T51" fmla="*/ 516 h 2081"/>
                <a:gd name="T52" fmla="*/ 948 w 3240"/>
                <a:gd name="T53" fmla="*/ 574 h 2081"/>
                <a:gd name="T54" fmla="*/ 865 w 3240"/>
                <a:gd name="T55" fmla="*/ 624 h 2081"/>
                <a:gd name="T56" fmla="*/ 767 w 3240"/>
                <a:gd name="T57" fmla="*/ 661 h 2081"/>
                <a:gd name="T58" fmla="*/ 660 w 3240"/>
                <a:gd name="T59" fmla="*/ 684 h 2081"/>
                <a:gd name="T60" fmla="*/ 548 w 3240"/>
                <a:gd name="T61" fmla="*/ 693 h 2081"/>
                <a:gd name="T62" fmla="*/ 548 w 3240"/>
                <a:gd name="T63" fmla="*/ 693 h 20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40" h="2081">
                  <a:moveTo>
                    <a:pt x="1643" y="2081"/>
                  </a:moveTo>
                  <a:lnTo>
                    <a:pt x="1303" y="2062"/>
                  </a:lnTo>
                  <a:lnTo>
                    <a:pt x="979" y="1996"/>
                  </a:lnTo>
                  <a:lnTo>
                    <a:pt x="683" y="1891"/>
                  </a:lnTo>
                  <a:lnTo>
                    <a:pt x="426" y="1747"/>
                  </a:lnTo>
                  <a:lnTo>
                    <a:pt x="222" y="1573"/>
                  </a:lnTo>
                  <a:lnTo>
                    <a:pt x="80" y="1376"/>
                  </a:lnTo>
                  <a:lnTo>
                    <a:pt x="5" y="1163"/>
                  </a:lnTo>
                  <a:lnTo>
                    <a:pt x="0" y="945"/>
                  </a:lnTo>
                  <a:lnTo>
                    <a:pt x="67" y="733"/>
                  </a:lnTo>
                  <a:lnTo>
                    <a:pt x="199" y="533"/>
                  </a:lnTo>
                  <a:lnTo>
                    <a:pt x="396" y="355"/>
                  </a:lnTo>
                  <a:lnTo>
                    <a:pt x="647" y="206"/>
                  </a:lnTo>
                  <a:lnTo>
                    <a:pt x="938" y="97"/>
                  </a:lnTo>
                  <a:lnTo>
                    <a:pt x="1260" y="25"/>
                  </a:lnTo>
                  <a:lnTo>
                    <a:pt x="1598" y="0"/>
                  </a:lnTo>
                  <a:lnTo>
                    <a:pt x="1936" y="20"/>
                  </a:lnTo>
                  <a:lnTo>
                    <a:pt x="2262" y="84"/>
                  </a:lnTo>
                  <a:lnTo>
                    <a:pt x="2558" y="191"/>
                  </a:lnTo>
                  <a:lnTo>
                    <a:pt x="2814" y="333"/>
                  </a:lnTo>
                  <a:lnTo>
                    <a:pt x="3018" y="509"/>
                  </a:lnTo>
                  <a:lnTo>
                    <a:pt x="3160" y="706"/>
                  </a:lnTo>
                  <a:lnTo>
                    <a:pt x="3236" y="917"/>
                  </a:lnTo>
                  <a:lnTo>
                    <a:pt x="3240" y="1135"/>
                  </a:lnTo>
                  <a:lnTo>
                    <a:pt x="3174" y="1347"/>
                  </a:lnTo>
                  <a:lnTo>
                    <a:pt x="3040" y="1549"/>
                  </a:lnTo>
                  <a:lnTo>
                    <a:pt x="2844" y="1725"/>
                  </a:lnTo>
                  <a:lnTo>
                    <a:pt x="2595" y="1874"/>
                  </a:lnTo>
                  <a:lnTo>
                    <a:pt x="2302" y="1985"/>
                  </a:lnTo>
                  <a:lnTo>
                    <a:pt x="1981" y="2055"/>
                  </a:lnTo>
                  <a:lnTo>
                    <a:pt x="1643" y="2081"/>
                  </a:lnTo>
                  <a:close/>
                </a:path>
              </a:pathLst>
            </a:custGeom>
            <a:solidFill>
              <a:srgbClr val="D1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26" name="Freeform 10"/>
            <p:cNvSpPr>
              <a:spLocks/>
            </p:cNvSpPr>
            <p:nvPr/>
          </p:nvSpPr>
          <p:spPr bwMode="auto">
            <a:xfrm>
              <a:off x="3721" y="1948"/>
              <a:ext cx="642" cy="458"/>
            </a:xfrm>
            <a:custGeom>
              <a:avLst/>
              <a:gdLst>
                <a:gd name="T0" fmla="*/ 634 w 1926"/>
                <a:gd name="T1" fmla="*/ 52 h 1376"/>
                <a:gd name="T2" fmla="*/ 611 w 1926"/>
                <a:gd name="T3" fmla="*/ 43 h 1376"/>
                <a:gd name="T4" fmla="*/ 585 w 1926"/>
                <a:gd name="T5" fmla="*/ 34 h 1376"/>
                <a:gd name="T6" fmla="*/ 564 w 1926"/>
                <a:gd name="T7" fmla="*/ 28 h 1376"/>
                <a:gd name="T8" fmla="*/ 541 w 1926"/>
                <a:gd name="T9" fmla="*/ 22 h 1376"/>
                <a:gd name="T10" fmla="*/ 502 w 1926"/>
                <a:gd name="T11" fmla="*/ 13 h 1376"/>
                <a:gd name="T12" fmla="*/ 444 w 1926"/>
                <a:gd name="T13" fmla="*/ 4 h 1376"/>
                <a:gd name="T14" fmla="*/ 349 w 1926"/>
                <a:gd name="T15" fmla="*/ 0 h 1376"/>
                <a:gd name="T16" fmla="*/ 266 w 1926"/>
                <a:gd name="T17" fmla="*/ 12 h 1376"/>
                <a:gd name="T18" fmla="*/ 234 w 1926"/>
                <a:gd name="T19" fmla="*/ 20 h 1376"/>
                <a:gd name="T20" fmla="*/ 202 w 1926"/>
                <a:gd name="T21" fmla="*/ 31 h 1376"/>
                <a:gd name="T22" fmla="*/ 171 w 1926"/>
                <a:gd name="T23" fmla="*/ 42 h 1376"/>
                <a:gd name="T24" fmla="*/ 129 w 1926"/>
                <a:gd name="T25" fmla="*/ 63 h 1376"/>
                <a:gd name="T26" fmla="*/ 80 w 1926"/>
                <a:gd name="T27" fmla="*/ 95 h 1376"/>
                <a:gd name="T28" fmla="*/ 41 w 1926"/>
                <a:gd name="T29" fmla="*/ 132 h 1376"/>
                <a:gd name="T30" fmla="*/ 5 w 1926"/>
                <a:gd name="T31" fmla="*/ 196 h 1376"/>
                <a:gd name="T32" fmla="*/ 4 w 1926"/>
                <a:gd name="T33" fmla="*/ 270 h 1376"/>
                <a:gd name="T34" fmla="*/ 26 w 1926"/>
                <a:gd name="T35" fmla="*/ 321 h 1376"/>
                <a:gd name="T36" fmla="*/ 43 w 1926"/>
                <a:gd name="T37" fmla="*/ 344 h 1376"/>
                <a:gd name="T38" fmla="*/ 63 w 1926"/>
                <a:gd name="T39" fmla="*/ 363 h 1376"/>
                <a:gd name="T40" fmla="*/ 85 w 1926"/>
                <a:gd name="T41" fmla="*/ 381 h 1376"/>
                <a:gd name="T42" fmla="*/ 135 w 1926"/>
                <a:gd name="T43" fmla="*/ 410 h 1376"/>
                <a:gd name="T44" fmla="*/ 161 w 1926"/>
                <a:gd name="T45" fmla="*/ 421 h 1376"/>
                <a:gd name="T46" fmla="*/ 186 w 1926"/>
                <a:gd name="T47" fmla="*/ 430 h 1376"/>
                <a:gd name="T48" fmla="*/ 211 w 1926"/>
                <a:gd name="T49" fmla="*/ 438 h 1376"/>
                <a:gd name="T50" fmla="*/ 235 w 1926"/>
                <a:gd name="T51" fmla="*/ 444 h 1376"/>
                <a:gd name="T52" fmla="*/ 276 w 1926"/>
                <a:gd name="T53" fmla="*/ 453 h 1376"/>
                <a:gd name="T54" fmla="*/ 315 w 1926"/>
                <a:gd name="T55" fmla="*/ 458 h 1376"/>
                <a:gd name="T56" fmla="*/ 292 w 1926"/>
                <a:gd name="T57" fmla="*/ 452 h 1376"/>
                <a:gd name="T58" fmla="*/ 257 w 1926"/>
                <a:gd name="T59" fmla="*/ 440 h 1376"/>
                <a:gd name="T60" fmla="*/ 236 w 1926"/>
                <a:gd name="T61" fmla="*/ 432 h 1376"/>
                <a:gd name="T62" fmla="*/ 213 w 1926"/>
                <a:gd name="T63" fmla="*/ 423 h 1376"/>
                <a:gd name="T64" fmla="*/ 189 w 1926"/>
                <a:gd name="T65" fmla="*/ 412 h 1376"/>
                <a:gd name="T66" fmla="*/ 141 w 1926"/>
                <a:gd name="T67" fmla="*/ 386 h 1376"/>
                <a:gd name="T68" fmla="*/ 98 w 1926"/>
                <a:gd name="T69" fmla="*/ 354 h 1376"/>
                <a:gd name="T70" fmla="*/ 64 w 1926"/>
                <a:gd name="T71" fmla="*/ 317 h 1376"/>
                <a:gd name="T72" fmla="*/ 44 w 1926"/>
                <a:gd name="T73" fmla="*/ 221 h 1376"/>
                <a:gd name="T74" fmla="*/ 60 w 1926"/>
                <a:gd name="T75" fmla="*/ 171 h 1376"/>
                <a:gd name="T76" fmla="*/ 84 w 1926"/>
                <a:gd name="T77" fmla="*/ 136 h 1376"/>
                <a:gd name="T78" fmla="*/ 103 w 1926"/>
                <a:gd name="T79" fmla="*/ 115 h 1376"/>
                <a:gd name="T80" fmla="*/ 127 w 1926"/>
                <a:gd name="T81" fmla="*/ 96 h 1376"/>
                <a:gd name="T82" fmla="*/ 167 w 1926"/>
                <a:gd name="T83" fmla="*/ 69 h 1376"/>
                <a:gd name="T84" fmla="*/ 205 w 1926"/>
                <a:gd name="T85" fmla="*/ 52 h 1376"/>
                <a:gd name="T86" fmla="*/ 230 w 1926"/>
                <a:gd name="T87" fmla="*/ 43 h 1376"/>
                <a:gd name="T88" fmla="*/ 266 w 1926"/>
                <a:gd name="T89" fmla="*/ 33 h 1376"/>
                <a:gd name="T90" fmla="*/ 303 w 1926"/>
                <a:gd name="T91" fmla="*/ 26 h 1376"/>
                <a:gd name="T92" fmla="*/ 425 w 1926"/>
                <a:gd name="T93" fmla="*/ 22 h 1376"/>
                <a:gd name="T94" fmla="*/ 489 w 1926"/>
                <a:gd name="T95" fmla="*/ 30 h 1376"/>
                <a:gd name="T96" fmla="*/ 561 w 1926"/>
                <a:gd name="T97" fmla="*/ 41 h 1376"/>
                <a:gd name="T98" fmla="*/ 618 w 1926"/>
                <a:gd name="T99" fmla="*/ 51 h 1376"/>
                <a:gd name="T100" fmla="*/ 642 w 1926"/>
                <a:gd name="T101" fmla="*/ 55 h 13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26" h="1376">
                  <a:moveTo>
                    <a:pt x="1926" y="165"/>
                  </a:moveTo>
                  <a:lnTo>
                    <a:pt x="1902" y="155"/>
                  </a:lnTo>
                  <a:lnTo>
                    <a:pt x="1872" y="144"/>
                  </a:lnTo>
                  <a:lnTo>
                    <a:pt x="1833" y="128"/>
                  </a:lnTo>
                  <a:lnTo>
                    <a:pt x="1783" y="111"/>
                  </a:lnTo>
                  <a:lnTo>
                    <a:pt x="1756" y="103"/>
                  </a:lnTo>
                  <a:lnTo>
                    <a:pt x="1725" y="93"/>
                  </a:lnTo>
                  <a:lnTo>
                    <a:pt x="1693" y="84"/>
                  </a:lnTo>
                  <a:lnTo>
                    <a:pt x="1659" y="74"/>
                  </a:lnTo>
                  <a:lnTo>
                    <a:pt x="1623" y="65"/>
                  </a:lnTo>
                  <a:lnTo>
                    <a:pt x="1586" y="56"/>
                  </a:lnTo>
                  <a:lnTo>
                    <a:pt x="1506" y="38"/>
                  </a:lnTo>
                  <a:lnTo>
                    <a:pt x="1421" y="23"/>
                  </a:lnTo>
                  <a:lnTo>
                    <a:pt x="1332" y="11"/>
                  </a:lnTo>
                  <a:lnTo>
                    <a:pt x="1240" y="3"/>
                  </a:lnTo>
                  <a:lnTo>
                    <a:pt x="1046" y="0"/>
                  </a:lnTo>
                  <a:lnTo>
                    <a:pt x="846" y="26"/>
                  </a:lnTo>
                  <a:lnTo>
                    <a:pt x="798" y="37"/>
                  </a:lnTo>
                  <a:lnTo>
                    <a:pt x="748" y="48"/>
                  </a:lnTo>
                  <a:lnTo>
                    <a:pt x="701" y="61"/>
                  </a:lnTo>
                  <a:lnTo>
                    <a:pt x="652" y="75"/>
                  </a:lnTo>
                  <a:lnTo>
                    <a:pt x="607" y="93"/>
                  </a:lnTo>
                  <a:lnTo>
                    <a:pt x="559" y="108"/>
                  </a:lnTo>
                  <a:lnTo>
                    <a:pt x="514" y="127"/>
                  </a:lnTo>
                  <a:lnTo>
                    <a:pt x="471" y="145"/>
                  </a:lnTo>
                  <a:lnTo>
                    <a:pt x="388" y="188"/>
                  </a:lnTo>
                  <a:lnTo>
                    <a:pt x="310" y="234"/>
                  </a:lnTo>
                  <a:lnTo>
                    <a:pt x="240" y="285"/>
                  </a:lnTo>
                  <a:lnTo>
                    <a:pt x="176" y="339"/>
                  </a:lnTo>
                  <a:lnTo>
                    <a:pt x="122" y="396"/>
                  </a:lnTo>
                  <a:lnTo>
                    <a:pt x="76" y="458"/>
                  </a:lnTo>
                  <a:lnTo>
                    <a:pt x="15" y="590"/>
                  </a:lnTo>
                  <a:lnTo>
                    <a:pt x="0" y="734"/>
                  </a:lnTo>
                  <a:lnTo>
                    <a:pt x="12" y="811"/>
                  </a:lnTo>
                  <a:lnTo>
                    <a:pt x="39" y="890"/>
                  </a:lnTo>
                  <a:lnTo>
                    <a:pt x="79" y="964"/>
                  </a:lnTo>
                  <a:lnTo>
                    <a:pt x="102" y="1000"/>
                  </a:lnTo>
                  <a:lnTo>
                    <a:pt x="129" y="1033"/>
                  </a:lnTo>
                  <a:lnTo>
                    <a:pt x="157" y="1062"/>
                  </a:lnTo>
                  <a:lnTo>
                    <a:pt x="189" y="1092"/>
                  </a:lnTo>
                  <a:lnTo>
                    <a:pt x="221" y="1120"/>
                  </a:lnTo>
                  <a:lnTo>
                    <a:pt x="256" y="1145"/>
                  </a:lnTo>
                  <a:lnTo>
                    <a:pt x="328" y="1191"/>
                  </a:lnTo>
                  <a:lnTo>
                    <a:pt x="404" y="1231"/>
                  </a:lnTo>
                  <a:lnTo>
                    <a:pt x="442" y="1248"/>
                  </a:lnTo>
                  <a:lnTo>
                    <a:pt x="482" y="1265"/>
                  </a:lnTo>
                  <a:lnTo>
                    <a:pt x="520" y="1279"/>
                  </a:lnTo>
                  <a:lnTo>
                    <a:pt x="559" y="1292"/>
                  </a:lnTo>
                  <a:lnTo>
                    <a:pt x="597" y="1305"/>
                  </a:lnTo>
                  <a:lnTo>
                    <a:pt x="634" y="1316"/>
                  </a:lnTo>
                  <a:lnTo>
                    <a:pt x="671" y="1325"/>
                  </a:lnTo>
                  <a:lnTo>
                    <a:pt x="706" y="1335"/>
                  </a:lnTo>
                  <a:lnTo>
                    <a:pt x="771" y="1349"/>
                  </a:lnTo>
                  <a:lnTo>
                    <a:pt x="829" y="1361"/>
                  </a:lnTo>
                  <a:lnTo>
                    <a:pt x="913" y="1373"/>
                  </a:lnTo>
                  <a:lnTo>
                    <a:pt x="945" y="1376"/>
                  </a:lnTo>
                  <a:lnTo>
                    <a:pt x="913" y="1368"/>
                  </a:lnTo>
                  <a:lnTo>
                    <a:pt x="876" y="1358"/>
                  </a:lnTo>
                  <a:lnTo>
                    <a:pt x="829" y="1342"/>
                  </a:lnTo>
                  <a:lnTo>
                    <a:pt x="772" y="1323"/>
                  </a:lnTo>
                  <a:lnTo>
                    <a:pt x="741" y="1311"/>
                  </a:lnTo>
                  <a:lnTo>
                    <a:pt x="708" y="1298"/>
                  </a:lnTo>
                  <a:lnTo>
                    <a:pt x="675" y="1285"/>
                  </a:lnTo>
                  <a:lnTo>
                    <a:pt x="639" y="1271"/>
                  </a:lnTo>
                  <a:lnTo>
                    <a:pt x="604" y="1254"/>
                  </a:lnTo>
                  <a:lnTo>
                    <a:pt x="568" y="1238"/>
                  </a:lnTo>
                  <a:lnTo>
                    <a:pt x="495" y="1201"/>
                  </a:lnTo>
                  <a:lnTo>
                    <a:pt x="424" y="1159"/>
                  </a:lnTo>
                  <a:lnTo>
                    <a:pt x="355" y="1114"/>
                  </a:lnTo>
                  <a:lnTo>
                    <a:pt x="294" y="1064"/>
                  </a:lnTo>
                  <a:lnTo>
                    <a:pt x="239" y="1010"/>
                  </a:lnTo>
                  <a:lnTo>
                    <a:pt x="191" y="953"/>
                  </a:lnTo>
                  <a:lnTo>
                    <a:pt x="137" y="823"/>
                  </a:lnTo>
                  <a:lnTo>
                    <a:pt x="133" y="663"/>
                  </a:lnTo>
                  <a:lnTo>
                    <a:pt x="152" y="586"/>
                  </a:lnTo>
                  <a:lnTo>
                    <a:pt x="181" y="513"/>
                  </a:lnTo>
                  <a:lnTo>
                    <a:pt x="224" y="442"/>
                  </a:lnTo>
                  <a:lnTo>
                    <a:pt x="251" y="409"/>
                  </a:lnTo>
                  <a:lnTo>
                    <a:pt x="278" y="376"/>
                  </a:lnTo>
                  <a:lnTo>
                    <a:pt x="310" y="345"/>
                  </a:lnTo>
                  <a:lnTo>
                    <a:pt x="343" y="315"/>
                  </a:lnTo>
                  <a:lnTo>
                    <a:pt x="380" y="287"/>
                  </a:lnTo>
                  <a:lnTo>
                    <a:pt x="417" y="259"/>
                  </a:lnTo>
                  <a:lnTo>
                    <a:pt x="501" y="208"/>
                  </a:lnTo>
                  <a:lnTo>
                    <a:pt x="592" y="165"/>
                  </a:lnTo>
                  <a:lnTo>
                    <a:pt x="616" y="155"/>
                  </a:lnTo>
                  <a:lnTo>
                    <a:pt x="641" y="145"/>
                  </a:lnTo>
                  <a:lnTo>
                    <a:pt x="691" y="128"/>
                  </a:lnTo>
                  <a:lnTo>
                    <a:pt x="743" y="113"/>
                  </a:lnTo>
                  <a:lnTo>
                    <a:pt x="798" y="98"/>
                  </a:lnTo>
                  <a:lnTo>
                    <a:pt x="852" y="87"/>
                  </a:lnTo>
                  <a:lnTo>
                    <a:pt x="909" y="77"/>
                  </a:lnTo>
                  <a:lnTo>
                    <a:pt x="1026" y="64"/>
                  </a:lnTo>
                  <a:lnTo>
                    <a:pt x="1274" y="67"/>
                  </a:lnTo>
                  <a:lnTo>
                    <a:pt x="1365" y="75"/>
                  </a:lnTo>
                  <a:lnTo>
                    <a:pt x="1468" y="90"/>
                  </a:lnTo>
                  <a:lnTo>
                    <a:pt x="1578" y="105"/>
                  </a:lnTo>
                  <a:lnTo>
                    <a:pt x="1683" y="123"/>
                  </a:lnTo>
                  <a:lnTo>
                    <a:pt x="1777" y="140"/>
                  </a:lnTo>
                  <a:lnTo>
                    <a:pt x="1854" y="152"/>
                  </a:lnTo>
                  <a:lnTo>
                    <a:pt x="1926" y="165"/>
                  </a:lnTo>
                  <a:close/>
                </a:path>
              </a:pathLst>
            </a:custGeom>
            <a:solidFill>
              <a:srgbClr val="7568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27" name="Freeform 11"/>
            <p:cNvSpPr>
              <a:spLocks/>
            </p:cNvSpPr>
            <p:nvPr/>
          </p:nvSpPr>
          <p:spPr bwMode="auto">
            <a:xfrm>
              <a:off x="3879" y="1983"/>
              <a:ext cx="642" cy="450"/>
            </a:xfrm>
            <a:custGeom>
              <a:avLst/>
              <a:gdLst>
                <a:gd name="T0" fmla="*/ 8 w 1927"/>
                <a:gd name="T1" fmla="*/ 399 h 1348"/>
                <a:gd name="T2" fmla="*/ 31 w 1927"/>
                <a:gd name="T3" fmla="*/ 408 h 1348"/>
                <a:gd name="T4" fmla="*/ 57 w 1927"/>
                <a:gd name="T5" fmla="*/ 416 h 1348"/>
                <a:gd name="T6" fmla="*/ 78 w 1927"/>
                <a:gd name="T7" fmla="*/ 422 h 1348"/>
                <a:gd name="T8" fmla="*/ 101 w 1927"/>
                <a:gd name="T9" fmla="*/ 429 h 1348"/>
                <a:gd name="T10" fmla="*/ 140 w 1927"/>
                <a:gd name="T11" fmla="*/ 438 h 1348"/>
                <a:gd name="T12" fmla="*/ 198 w 1927"/>
                <a:gd name="T13" fmla="*/ 447 h 1348"/>
                <a:gd name="T14" fmla="*/ 294 w 1927"/>
                <a:gd name="T15" fmla="*/ 450 h 1348"/>
                <a:gd name="T16" fmla="*/ 376 w 1927"/>
                <a:gd name="T17" fmla="*/ 438 h 1348"/>
                <a:gd name="T18" fmla="*/ 408 w 1927"/>
                <a:gd name="T19" fmla="*/ 430 h 1348"/>
                <a:gd name="T20" fmla="*/ 440 w 1927"/>
                <a:gd name="T21" fmla="*/ 420 h 1348"/>
                <a:gd name="T22" fmla="*/ 470 w 1927"/>
                <a:gd name="T23" fmla="*/ 408 h 1348"/>
                <a:gd name="T24" fmla="*/ 513 w 1927"/>
                <a:gd name="T25" fmla="*/ 388 h 1348"/>
                <a:gd name="T26" fmla="*/ 562 w 1927"/>
                <a:gd name="T27" fmla="*/ 356 h 1348"/>
                <a:gd name="T28" fmla="*/ 601 w 1927"/>
                <a:gd name="T29" fmla="*/ 318 h 1348"/>
                <a:gd name="T30" fmla="*/ 637 w 1927"/>
                <a:gd name="T31" fmla="*/ 253 h 1348"/>
                <a:gd name="T32" fmla="*/ 638 w 1927"/>
                <a:gd name="T33" fmla="*/ 180 h 1348"/>
                <a:gd name="T34" fmla="*/ 616 w 1927"/>
                <a:gd name="T35" fmla="*/ 129 h 1348"/>
                <a:gd name="T36" fmla="*/ 601 w 1927"/>
                <a:gd name="T37" fmla="*/ 106 h 1348"/>
                <a:gd name="T38" fmla="*/ 583 w 1927"/>
                <a:gd name="T39" fmla="*/ 86 h 1348"/>
                <a:gd name="T40" fmla="*/ 543 w 1927"/>
                <a:gd name="T41" fmla="*/ 55 h 1348"/>
                <a:gd name="T42" fmla="*/ 511 w 1927"/>
                <a:gd name="T43" fmla="*/ 37 h 1348"/>
                <a:gd name="T44" fmla="*/ 489 w 1927"/>
                <a:gd name="T45" fmla="*/ 28 h 1348"/>
                <a:gd name="T46" fmla="*/ 468 w 1927"/>
                <a:gd name="T47" fmla="*/ 20 h 1348"/>
                <a:gd name="T48" fmla="*/ 437 w 1927"/>
                <a:gd name="T49" fmla="*/ 11 h 1348"/>
                <a:gd name="T50" fmla="*/ 404 w 1927"/>
                <a:gd name="T51" fmla="*/ 4 h 1348"/>
                <a:gd name="T52" fmla="*/ 381 w 1927"/>
                <a:gd name="T53" fmla="*/ 2 h 1348"/>
                <a:gd name="T54" fmla="*/ 404 w 1927"/>
                <a:gd name="T55" fmla="*/ 10 h 1348"/>
                <a:gd name="T56" fmla="*/ 427 w 1927"/>
                <a:gd name="T57" fmla="*/ 19 h 1348"/>
                <a:gd name="T58" fmla="*/ 476 w 1927"/>
                <a:gd name="T59" fmla="*/ 42 h 1348"/>
                <a:gd name="T60" fmla="*/ 515 w 1927"/>
                <a:gd name="T61" fmla="*/ 66 h 1348"/>
                <a:gd name="T62" fmla="*/ 551 w 1927"/>
                <a:gd name="T63" fmla="*/ 96 h 1348"/>
                <a:gd name="T64" fmla="*/ 580 w 1927"/>
                <a:gd name="T65" fmla="*/ 133 h 1348"/>
                <a:gd name="T66" fmla="*/ 598 w 1927"/>
                <a:gd name="T67" fmla="*/ 229 h 1348"/>
                <a:gd name="T68" fmla="*/ 582 w 1927"/>
                <a:gd name="T69" fmla="*/ 279 h 1348"/>
                <a:gd name="T70" fmla="*/ 558 w 1927"/>
                <a:gd name="T71" fmla="*/ 314 h 1348"/>
                <a:gd name="T72" fmla="*/ 539 w 1927"/>
                <a:gd name="T73" fmla="*/ 335 h 1348"/>
                <a:gd name="T74" fmla="*/ 515 w 1927"/>
                <a:gd name="T75" fmla="*/ 355 h 1348"/>
                <a:gd name="T76" fmla="*/ 475 w 1927"/>
                <a:gd name="T77" fmla="*/ 381 h 1348"/>
                <a:gd name="T78" fmla="*/ 437 w 1927"/>
                <a:gd name="T79" fmla="*/ 399 h 1348"/>
                <a:gd name="T80" fmla="*/ 412 w 1927"/>
                <a:gd name="T81" fmla="*/ 408 h 1348"/>
                <a:gd name="T82" fmla="*/ 377 w 1927"/>
                <a:gd name="T83" fmla="*/ 418 h 1348"/>
                <a:gd name="T84" fmla="*/ 339 w 1927"/>
                <a:gd name="T85" fmla="*/ 425 h 1348"/>
                <a:gd name="T86" fmla="*/ 218 w 1927"/>
                <a:gd name="T87" fmla="*/ 428 h 1348"/>
                <a:gd name="T88" fmla="*/ 153 w 1927"/>
                <a:gd name="T89" fmla="*/ 420 h 1348"/>
                <a:gd name="T90" fmla="*/ 82 w 1927"/>
                <a:gd name="T91" fmla="*/ 409 h 1348"/>
                <a:gd name="T92" fmla="*/ 24 w 1927"/>
                <a:gd name="T93" fmla="*/ 399 h 1348"/>
                <a:gd name="T94" fmla="*/ 0 w 1927"/>
                <a:gd name="T95" fmla="*/ 395 h 13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927" h="1348">
                  <a:moveTo>
                    <a:pt x="0" y="1184"/>
                  </a:moveTo>
                  <a:lnTo>
                    <a:pt x="24" y="1194"/>
                  </a:lnTo>
                  <a:lnTo>
                    <a:pt x="54" y="1205"/>
                  </a:lnTo>
                  <a:lnTo>
                    <a:pt x="94" y="1221"/>
                  </a:lnTo>
                  <a:lnTo>
                    <a:pt x="144" y="1238"/>
                  </a:lnTo>
                  <a:lnTo>
                    <a:pt x="172" y="1246"/>
                  </a:lnTo>
                  <a:lnTo>
                    <a:pt x="202" y="1255"/>
                  </a:lnTo>
                  <a:lnTo>
                    <a:pt x="234" y="1265"/>
                  </a:lnTo>
                  <a:lnTo>
                    <a:pt x="268" y="1275"/>
                  </a:lnTo>
                  <a:lnTo>
                    <a:pt x="304" y="1285"/>
                  </a:lnTo>
                  <a:lnTo>
                    <a:pt x="341" y="1293"/>
                  </a:lnTo>
                  <a:lnTo>
                    <a:pt x="421" y="1311"/>
                  </a:lnTo>
                  <a:lnTo>
                    <a:pt x="505" y="1326"/>
                  </a:lnTo>
                  <a:lnTo>
                    <a:pt x="595" y="1339"/>
                  </a:lnTo>
                  <a:lnTo>
                    <a:pt x="687" y="1346"/>
                  </a:lnTo>
                  <a:lnTo>
                    <a:pt x="881" y="1348"/>
                  </a:lnTo>
                  <a:lnTo>
                    <a:pt x="1080" y="1323"/>
                  </a:lnTo>
                  <a:lnTo>
                    <a:pt x="1129" y="1313"/>
                  </a:lnTo>
                  <a:lnTo>
                    <a:pt x="1179" y="1301"/>
                  </a:lnTo>
                  <a:lnTo>
                    <a:pt x="1226" y="1288"/>
                  </a:lnTo>
                  <a:lnTo>
                    <a:pt x="1275" y="1274"/>
                  </a:lnTo>
                  <a:lnTo>
                    <a:pt x="1322" y="1258"/>
                  </a:lnTo>
                  <a:lnTo>
                    <a:pt x="1368" y="1241"/>
                  </a:lnTo>
                  <a:lnTo>
                    <a:pt x="1412" y="1222"/>
                  </a:lnTo>
                  <a:lnTo>
                    <a:pt x="1456" y="1204"/>
                  </a:lnTo>
                  <a:lnTo>
                    <a:pt x="1539" y="1161"/>
                  </a:lnTo>
                  <a:lnTo>
                    <a:pt x="1616" y="1115"/>
                  </a:lnTo>
                  <a:lnTo>
                    <a:pt x="1687" y="1065"/>
                  </a:lnTo>
                  <a:lnTo>
                    <a:pt x="1750" y="1011"/>
                  </a:lnTo>
                  <a:lnTo>
                    <a:pt x="1805" y="953"/>
                  </a:lnTo>
                  <a:lnTo>
                    <a:pt x="1851" y="891"/>
                  </a:lnTo>
                  <a:lnTo>
                    <a:pt x="1911" y="759"/>
                  </a:lnTo>
                  <a:lnTo>
                    <a:pt x="1927" y="615"/>
                  </a:lnTo>
                  <a:lnTo>
                    <a:pt x="1914" y="538"/>
                  </a:lnTo>
                  <a:lnTo>
                    <a:pt x="1888" y="459"/>
                  </a:lnTo>
                  <a:lnTo>
                    <a:pt x="1850" y="385"/>
                  </a:lnTo>
                  <a:lnTo>
                    <a:pt x="1828" y="349"/>
                  </a:lnTo>
                  <a:lnTo>
                    <a:pt x="1804" y="318"/>
                  </a:lnTo>
                  <a:lnTo>
                    <a:pt x="1778" y="288"/>
                  </a:lnTo>
                  <a:lnTo>
                    <a:pt x="1750" y="259"/>
                  </a:lnTo>
                  <a:lnTo>
                    <a:pt x="1693" y="208"/>
                  </a:lnTo>
                  <a:lnTo>
                    <a:pt x="1630" y="164"/>
                  </a:lnTo>
                  <a:lnTo>
                    <a:pt x="1566" y="127"/>
                  </a:lnTo>
                  <a:lnTo>
                    <a:pt x="1533" y="111"/>
                  </a:lnTo>
                  <a:lnTo>
                    <a:pt x="1500" y="97"/>
                  </a:lnTo>
                  <a:lnTo>
                    <a:pt x="1467" y="83"/>
                  </a:lnTo>
                  <a:lnTo>
                    <a:pt x="1436" y="70"/>
                  </a:lnTo>
                  <a:lnTo>
                    <a:pt x="1405" y="60"/>
                  </a:lnTo>
                  <a:lnTo>
                    <a:pt x="1373" y="50"/>
                  </a:lnTo>
                  <a:lnTo>
                    <a:pt x="1313" y="33"/>
                  </a:lnTo>
                  <a:lnTo>
                    <a:pt x="1259" y="21"/>
                  </a:lnTo>
                  <a:lnTo>
                    <a:pt x="1212" y="11"/>
                  </a:lnTo>
                  <a:lnTo>
                    <a:pt x="1118" y="0"/>
                  </a:lnTo>
                  <a:lnTo>
                    <a:pt x="1144" y="7"/>
                  </a:lnTo>
                  <a:lnTo>
                    <a:pt x="1174" y="17"/>
                  </a:lnTo>
                  <a:lnTo>
                    <a:pt x="1212" y="30"/>
                  </a:lnTo>
                  <a:lnTo>
                    <a:pt x="1259" y="48"/>
                  </a:lnTo>
                  <a:lnTo>
                    <a:pt x="1283" y="58"/>
                  </a:lnTo>
                  <a:lnTo>
                    <a:pt x="1312" y="70"/>
                  </a:lnTo>
                  <a:lnTo>
                    <a:pt x="1428" y="125"/>
                  </a:lnTo>
                  <a:lnTo>
                    <a:pt x="1486" y="160"/>
                  </a:lnTo>
                  <a:lnTo>
                    <a:pt x="1546" y="198"/>
                  </a:lnTo>
                  <a:lnTo>
                    <a:pt x="1602" y="241"/>
                  </a:lnTo>
                  <a:lnTo>
                    <a:pt x="1654" y="289"/>
                  </a:lnTo>
                  <a:lnTo>
                    <a:pt x="1701" y="341"/>
                  </a:lnTo>
                  <a:lnTo>
                    <a:pt x="1740" y="398"/>
                  </a:lnTo>
                  <a:lnTo>
                    <a:pt x="1790" y="526"/>
                  </a:lnTo>
                  <a:lnTo>
                    <a:pt x="1794" y="686"/>
                  </a:lnTo>
                  <a:lnTo>
                    <a:pt x="1776" y="763"/>
                  </a:lnTo>
                  <a:lnTo>
                    <a:pt x="1746" y="836"/>
                  </a:lnTo>
                  <a:lnTo>
                    <a:pt x="1701" y="906"/>
                  </a:lnTo>
                  <a:lnTo>
                    <a:pt x="1676" y="940"/>
                  </a:lnTo>
                  <a:lnTo>
                    <a:pt x="1647" y="973"/>
                  </a:lnTo>
                  <a:lnTo>
                    <a:pt x="1617" y="1004"/>
                  </a:lnTo>
                  <a:lnTo>
                    <a:pt x="1583" y="1034"/>
                  </a:lnTo>
                  <a:lnTo>
                    <a:pt x="1547" y="1062"/>
                  </a:lnTo>
                  <a:lnTo>
                    <a:pt x="1509" y="1090"/>
                  </a:lnTo>
                  <a:lnTo>
                    <a:pt x="1426" y="1141"/>
                  </a:lnTo>
                  <a:lnTo>
                    <a:pt x="1335" y="1184"/>
                  </a:lnTo>
                  <a:lnTo>
                    <a:pt x="1311" y="1194"/>
                  </a:lnTo>
                  <a:lnTo>
                    <a:pt x="1286" y="1204"/>
                  </a:lnTo>
                  <a:lnTo>
                    <a:pt x="1236" y="1221"/>
                  </a:lnTo>
                  <a:lnTo>
                    <a:pt x="1184" y="1238"/>
                  </a:lnTo>
                  <a:lnTo>
                    <a:pt x="1131" y="1251"/>
                  </a:lnTo>
                  <a:lnTo>
                    <a:pt x="1074" y="1264"/>
                  </a:lnTo>
                  <a:lnTo>
                    <a:pt x="1018" y="1272"/>
                  </a:lnTo>
                  <a:lnTo>
                    <a:pt x="901" y="1285"/>
                  </a:lnTo>
                  <a:lnTo>
                    <a:pt x="653" y="1283"/>
                  </a:lnTo>
                  <a:lnTo>
                    <a:pt x="562" y="1274"/>
                  </a:lnTo>
                  <a:lnTo>
                    <a:pt x="458" y="1259"/>
                  </a:lnTo>
                  <a:lnTo>
                    <a:pt x="351" y="1244"/>
                  </a:lnTo>
                  <a:lnTo>
                    <a:pt x="245" y="1226"/>
                  </a:lnTo>
                  <a:lnTo>
                    <a:pt x="148" y="1209"/>
                  </a:lnTo>
                  <a:lnTo>
                    <a:pt x="71" y="1196"/>
                  </a:lnTo>
                  <a:lnTo>
                    <a:pt x="0" y="1184"/>
                  </a:lnTo>
                  <a:close/>
                </a:path>
              </a:pathLst>
            </a:custGeom>
            <a:solidFill>
              <a:srgbClr val="FF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28" name="Freeform 12"/>
            <p:cNvSpPr>
              <a:spLocks/>
            </p:cNvSpPr>
            <p:nvPr/>
          </p:nvSpPr>
          <p:spPr bwMode="auto">
            <a:xfrm>
              <a:off x="4113" y="2013"/>
              <a:ext cx="459" cy="229"/>
            </a:xfrm>
            <a:custGeom>
              <a:avLst/>
              <a:gdLst>
                <a:gd name="T0" fmla="*/ 364 w 1378"/>
                <a:gd name="T1" fmla="*/ 0 h 686"/>
                <a:gd name="T2" fmla="*/ 11 w 1378"/>
                <a:gd name="T3" fmla="*/ 74 h 686"/>
                <a:gd name="T4" fmla="*/ 2 w 1378"/>
                <a:gd name="T5" fmla="*/ 97 h 686"/>
                <a:gd name="T6" fmla="*/ 0 w 1378"/>
                <a:gd name="T7" fmla="*/ 116 h 686"/>
                <a:gd name="T8" fmla="*/ 0 w 1378"/>
                <a:gd name="T9" fmla="*/ 142 h 686"/>
                <a:gd name="T10" fmla="*/ 12 w 1378"/>
                <a:gd name="T11" fmla="*/ 166 h 686"/>
                <a:gd name="T12" fmla="*/ 30 w 1378"/>
                <a:gd name="T13" fmla="*/ 186 h 686"/>
                <a:gd name="T14" fmla="*/ 63 w 1378"/>
                <a:gd name="T15" fmla="*/ 197 h 686"/>
                <a:gd name="T16" fmla="*/ 87 w 1378"/>
                <a:gd name="T17" fmla="*/ 206 h 686"/>
                <a:gd name="T18" fmla="*/ 106 w 1378"/>
                <a:gd name="T19" fmla="*/ 211 h 686"/>
                <a:gd name="T20" fmla="*/ 120 w 1378"/>
                <a:gd name="T21" fmla="*/ 216 h 686"/>
                <a:gd name="T22" fmla="*/ 132 w 1378"/>
                <a:gd name="T23" fmla="*/ 220 h 686"/>
                <a:gd name="T24" fmla="*/ 145 w 1378"/>
                <a:gd name="T25" fmla="*/ 225 h 686"/>
                <a:gd name="T26" fmla="*/ 155 w 1378"/>
                <a:gd name="T27" fmla="*/ 229 h 686"/>
                <a:gd name="T28" fmla="*/ 173 w 1378"/>
                <a:gd name="T29" fmla="*/ 223 h 686"/>
                <a:gd name="T30" fmla="*/ 433 w 1378"/>
                <a:gd name="T31" fmla="*/ 83 h 686"/>
                <a:gd name="T32" fmla="*/ 459 w 1378"/>
                <a:gd name="T33" fmla="*/ 60 h 686"/>
                <a:gd name="T34" fmla="*/ 447 w 1378"/>
                <a:gd name="T35" fmla="*/ 40 h 686"/>
                <a:gd name="T36" fmla="*/ 435 w 1378"/>
                <a:gd name="T37" fmla="*/ 26 h 686"/>
                <a:gd name="T38" fmla="*/ 423 w 1378"/>
                <a:gd name="T39" fmla="*/ 18 h 686"/>
                <a:gd name="T40" fmla="*/ 411 w 1378"/>
                <a:gd name="T41" fmla="*/ 11 h 686"/>
                <a:gd name="T42" fmla="*/ 393 w 1378"/>
                <a:gd name="T43" fmla="*/ 7 h 686"/>
                <a:gd name="T44" fmla="*/ 382 w 1378"/>
                <a:gd name="T45" fmla="*/ 3 h 686"/>
                <a:gd name="T46" fmla="*/ 372 w 1378"/>
                <a:gd name="T47" fmla="*/ 1 h 686"/>
                <a:gd name="T48" fmla="*/ 364 w 1378"/>
                <a:gd name="T49" fmla="*/ 0 h 686"/>
                <a:gd name="T50" fmla="*/ 364 w 1378"/>
                <a:gd name="T51" fmla="*/ 0 h 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78" h="686">
                  <a:moveTo>
                    <a:pt x="1092" y="0"/>
                  </a:moveTo>
                  <a:lnTo>
                    <a:pt x="33" y="222"/>
                  </a:lnTo>
                  <a:lnTo>
                    <a:pt x="7" y="292"/>
                  </a:lnTo>
                  <a:lnTo>
                    <a:pt x="0" y="348"/>
                  </a:lnTo>
                  <a:lnTo>
                    <a:pt x="0" y="425"/>
                  </a:lnTo>
                  <a:lnTo>
                    <a:pt x="36" y="496"/>
                  </a:lnTo>
                  <a:lnTo>
                    <a:pt x="91" y="556"/>
                  </a:lnTo>
                  <a:lnTo>
                    <a:pt x="190" y="589"/>
                  </a:lnTo>
                  <a:lnTo>
                    <a:pt x="262" y="617"/>
                  </a:lnTo>
                  <a:lnTo>
                    <a:pt x="317" y="632"/>
                  </a:lnTo>
                  <a:lnTo>
                    <a:pt x="361" y="647"/>
                  </a:lnTo>
                  <a:lnTo>
                    <a:pt x="396" y="659"/>
                  </a:lnTo>
                  <a:lnTo>
                    <a:pt x="434" y="674"/>
                  </a:lnTo>
                  <a:lnTo>
                    <a:pt x="465" y="686"/>
                  </a:lnTo>
                  <a:lnTo>
                    <a:pt x="519" y="667"/>
                  </a:lnTo>
                  <a:lnTo>
                    <a:pt x="1301" y="248"/>
                  </a:lnTo>
                  <a:lnTo>
                    <a:pt x="1378" y="181"/>
                  </a:lnTo>
                  <a:lnTo>
                    <a:pt x="1342" y="121"/>
                  </a:lnTo>
                  <a:lnTo>
                    <a:pt x="1306" y="78"/>
                  </a:lnTo>
                  <a:lnTo>
                    <a:pt x="1271" y="55"/>
                  </a:lnTo>
                  <a:lnTo>
                    <a:pt x="1235" y="33"/>
                  </a:lnTo>
                  <a:lnTo>
                    <a:pt x="1181" y="20"/>
                  </a:lnTo>
                  <a:lnTo>
                    <a:pt x="1147" y="10"/>
                  </a:lnTo>
                  <a:lnTo>
                    <a:pt x="1118" y="4"/>
                  </a:lnTo>
                  <a:lnTo>
                    <a:pt x="1092" y="0"/>
                  </a:lnTo>
                  <a:close/>
                </a:path>
              </a:pathLst>
            </a:custGeom>
            <a:solidFill>
              <a:srgbClr val="7568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29" name="Freeform 13"/>
            <p:cNvSpPr>
              <a:spLocks/>
            </p:cNvSpPr>
            <p:nvPr/>
          </p:nvSpPr>
          <p:spPr bwMode="auto">
            <a:xfrm>
              <a:off x="4160" y="2080"/>
              <a:ext cx="186" cy="120"/>
            </a:xfrm>
            <a:custGeom>
              <a:avLst/>
              <a:gdLst>
                <a:gd name="T0" fmla="*/ 106 w 560"/>
                <a:gd name="T1" fmla="*/ 120 h 359"/>
                <a:gd name="T2" fmla="*/ 86 w 560"/>
                <a:gd name="T3" fmla="*/ 120 h 359"/>
                <a:gd name="T4" fmla="*/ 67 w 560"/>
                <a:gd name="T5" fmla="*/ 118 h 359"/>
                <a:gd name="T6" fmla="*/ 49 w 560"/>
                <a:gd name="T7" fmla="*/ 113 h 359"/>
                <a:gd name="T8" fmla="*/ 33 w 560"/>
                <a:gd name="T9" fmla="*/ 106 h 359"/>
                <a:gd name="T10" fmla="*/ 19 w 560"/>
                <a:gd name="T11" fmla="*/ 97 h 359"/>
                <a:gd name="T12" fmla="*/ 9 w 560"/>
                <a:gd name="T13" fmla="*/ 86 h 359"/>
                <a:gd name="T14" fmla="*/ 2 w 560"/>
                <a:gd name="T15" fmla="*/ 74 h 359"/>
                <a:gd name="T16" fmla="*/ 0 w 560"/>
                <a:gd name="T17" fmla="*/ 62 h 359"/>
                <a:gd name="T18" fmla="*/ 1 w 560"/>
                <a:gd name="T19" fmla="*/ 49 h 359"/>
                <a:gd name="T20" fmla="*/ 7 w 560"/>
                <a:gd name="T21" fmla="*/ 37 h 359"/>
                <a:gd name="T22" fmla="*/ 16 w 560"/>
                <a:gd name="T23" fmla="*/ 27 h 359"/>
                <a:gd name="T24" fmla="*/ 28 w 560"/>
                <a:gd name="T25" fmla="*/ 17 h 359"/>
                <a:gd name="T26" fmla="*/ 44 w 560"/>
                <a:gd name="T27" fmla="*/ 9 h 359"/>
                <a:gd name="T28" fmla="*/ 61 w 560"/>
                <a:gd name="T29" fmla="*/ 4 h 359"/>
                <a:gd name="T30" fmla="*/ 80 w 560"/>
                <a:gd name="T31" fmla="*/ 0 h 359"/>
                <a:gd name="T32" fmla="*/ 99 w 560"/>
                <a:gd name="T33" fmla="*/ 0 h 359"/>
                <a:gd name="T34" fmla="*/ 119 w 560"/>
                <a:gd name="T35" fmla="*/ 2 h 359"/>
                <a:gd name="T36" fmla="*/ 137 w 560"/>
                <a:gd name="T37" fmla="*/ 7 h 359"/>
                <a:gd name="T38" fmla="*/ 153 w 560"/>
                <a:gd name="T39" fmla="*/ 14 h 359"/>
                <a:gd name="T40" fmla="*/ 167 w 560"/>
                <a:gd name="T41" fmla="*/ 23 h 359"/>
                <a:gd name="T42" fmla="*/ 177 w 560"/>
                <a:gd name="T43" fmla="*/ 34 h 359"/>
                <a:gd name="T44" fmla="*/ 183 w 560"/>
                <a:gd name="T45" fmla="*/ 46 h 359"/>
                <a:gd name="T46" fmla="*/ 186 w 560"/>
                <a:gd name="T47" fmla="*/ 58 h 359"/>
                <a:gd name="T48" fmla="*/ 185 w 560"/>
                <a:gd name="T49" fmla="*/ 71 h 359"/>
                <a:gd name="T50" fmla="*/ 179 w 560"/>
                <a:gd name="T51" fmla="*/ 83 h 359"/>
                <a:gd name="T52" fmla="*/ 170 w 560"/>
                <a:gd name="T53" fmla="*/ 93 h 359"/>
                <a:gd name="T54" fmla="*/ 158 w 560"/>
                <a:gd name="T55" fmla="*/ 103 h 359"/>
                <a:gd name="T56" fmla="*/ 142 w 560"/>
                <a:gd name="T57" fmla="*/ 111 h 359"/>
                <a:gd name="T58" fmla="*/ 125 w 560"/>
                <a:gd name="T59" fmla="*/ 117 h 359"/>
                <a:gd name="T60" fmla="*/ 106 w 560"/>
                <a:gd name="T61" fmla="*/ 120 h 359"/>
                <a:gd name="T62" fmla="*/ 106 w 560"/>
                <a:gd name="T63" fmla="*/ 120 h 3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60" h="359">
                  <a:moveTo>
                    <a:pt x="318" y="358"/>
                  </a:moveTo>
                  <a:lnTo>
                    <a:pt x="259" y="359"/>
                  </a:lnTo>
                  <a:lnTo>
                    <a:pt x="201" y="352"/>
                  </a:lnTo>
                  <a:lnTo>
                    <a:pt x="148" y="338"/>
                  </a:lnTo>
                  <a:lnTo>
                    <a:pt x="100" y="316"/>
                  </a:lnTo>
                  <a:lnTo>
                    <a:pt x="58" y="291"/>
                  </a:lnTo>
                  <a:lnTo>
                    <a:pt x="27" y="258"/>
                  </a:lnTo>
                  <a:lnTo>
                    <a:pt x="7" y="222"/>
                  </a:lnTo>
                  <a:lnTo>
                    <a:pt x="0" y="185"/>
                  </a:lnTo>
                  <a:lnTo>
                    <a:pt x="3" y="148"/>
                  </a:lnTo>
                  <a:lnTo>
                    <a:pt x="20" y="112"/>
                  </a:lnTo>
                  <a:lnTo>
                    <a:pt x="47" y="80"/>
                  </a:lnTo>
                  <a:lnTo>
                    <a:pt x="85" y="50"/>
                  </a:lnTo>
                  <a:lnTo>
                    <a:pt x="132" y="27"/>
                  </a:lnTo>
                  <a:lnTo>
                    <a:pt x="184" y="11"/>
                  </a:lnTo>
                  <a:lnTo>
                    <a:pt x="241" y="1"/>
                  </a:lnTo>
                  <a:lnTo>
                    <a:pt x="299" y="0"/>
                  </a:lnTo>
                  <a:lnTo>
                    <a:pt x="358" y="7"/>
                  </a:lnTo>
                  <a:lnTo>
                    <a:pt x="412" y="21"/>
                  </a:lnTo>
                  <a:lnTo>
                    <a:pt x="460" y="43"/>
                  </a:lnTo>
                  <a:lnTo>
                    <a:pt x="502" y="70"/>
                  </a:lnTo>
                  <a:lnTo>
                    <a:pt x="532" y="101"/>
                  </a:lnTo>
                  <a:lnTo>
                    <a:pt x="552" y="137"/>
                  </a:lnTo>
                  <a:lnTo>
                    <a:pt x="560" y="174"/>
                  </a:lnTo>
                  <a:lnTo>
                    <a:pt x="556" y="211"/>
                  </a:lnTo>
                  <a:lnTo>
                    <a:pt x="540" y="248"/>
                  </a:lnTo>
                  <a:lnTo>
                    <a:pt x="512" y="279"/>
                  </a:lnTo>
                  <a:lnTo>
                    <a:pt x="475" y="309"/>
                  </a:lnTo>
                  <a:lnTo>
                    <a:pt x="428" y="332"/>
                  </a:lnTo>
                  <a:lnTo>
                    <a:pt x="375" y="349"/>
                  </a:lnTo>
                  <a:lnTo>
                    <a:pt x="318" y="358"/>
                  </a:lnTo>
                  <a:close/>
                </a:path>
              </a:pathLst>
            </a:custGeom>
            <a:solidFill>
              <a:srgbClr val="D1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30" name="Freeform 14"/>
            <p:cNvSpPr>
              <a:spLocks/>
            </p:cNvSpPr>
            <p:nvPr/>
          </p:nvSpPr>
          <p:spPr bwMode="auto">
            <a:xfrm>
              <a:off x="4129" y="2069"/>
              <a:ext cx="443" cy="178"/>
            </a:xfrm>
            <a:custGeom>
              <a:avLst/>
              <a:gdLst>
                <a:gd name="T0" fmla="*/ 0 w 1330"/>
                <a:gd name="T1" fmla="*/ 114 h 532"/>
                <a:gd name="T2" fmla="*/ 25 w 1330"/>
                <a:gd name="T3" fmla="*/ 130 h 532"/>
                <a:gd name="T4" fmla="*/ 106 w 1330"/>
                <a:gd name="T5" fmla="*/ 156 h 532"/>
                <a:gd name="T6" fmla="*/ 144 w 1330"/>
                <a:gd name="T7" fmla="*/ 167 h 532"/>
                <a:gd name="T8" fmla="*/ 419 w 1330"/>
                <a:gd name="T9" fmla="*/ 25 h 532"/>
                <a:gd name="T10" fmla="*/ 434 w 1330"/>
                <a:gd name="T11" fmla="*/ 13 h 532"/>
                <a:gd name="T12" fmla="*/ 437 w 1330"/>
                <a:gd name="T13" fmla="*/ 0 h 532"/>
                <a:gd name="T14" fmla="*/ 443 w 1330"/>
                <a:gd name="T15" fmla="*/ 16 h 532"/>
                <a:gd name="T16" fmla="*/ 419 w 1330"/>
                <a:gd name="T17" fmla="*/ 38 h 532"/>
                <a:gd name="T18" fmla="*/ 147 w 1330"/>
                <a:gd name="T19" fmla="*/ 178 h 532"/>
                <a:gd name="T20" fmla="*/ 18 w 1330"/>
                <a:gd name="T21" fmla="*/ 140 h 532"/>
                <a:gd name="T22" fmla="*/ 0 w 1330"/>
                <a:gd name="T23" fmla="*/ 114 h 532"/>
                <a:gd name="T24" fmla="*/ 0 w 1330"/>
                <a:gd name="T25" fmla="*/ 114 h 5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30" h="532">
                  <a:moveTo>
                    <a:pt x="0" y="342"/>
                  </a:moveTo>
                  <a:lnTo>
                    <a:pt x="76" y="389"/>
                  </a:lnTo>
                  <a:lnTo>
                    <a:pt x="319" y="466"/>
                  </a:lnTo>
                  <a:lnTo>
                    <a:pt x="431" y="499"/>
                  </a:lnTo>
                  <a:lnTo>
                    <a:pt x="1258" y="74"/>
                  </a:lnTo>
                  <a:lnTo>
                    <a:pt x="1303" y="40"/>
                  </a:lnTo>
                  <a:lnTo>
                    <a:pt x="1313" y="0"/>
                  </a:lnTo>
                  <a:lnTo>
                    <a:pt x="1330" y="47"/>
                  </a:lnTo>
                  <a:lnTo>
                    <a:pt x="1258" y="113"/>
                  </a:lnTo>
                  <a:lnTo>
                    <a:pt x="441" y="532"/>
                  </a:lnTo>
                  <a:lnTo>
                    <a:pt x="55" y="418"/>
                  </a:lnTo>
                  <a:lnTo>
                    <a:pt x="0" y="3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31" name="Freeform 15"/>
            <p:cNvSpPr>
              <a:spLocks/>
            </p:cNvSpPr>
            <p:nvPr/>
          </p:nvSpPr>
          <p:spPr bwMode="auto">
            <a:xfrm>
              <a:off x="4161" y="2083"/>
              <a:ext cx="177" cy="61"/>
            </a:xfrm>
            <a:custGeom>
              <a:avLst/>
              <a:gdLst>
                <a:gd name="T0" fmla="*/ 0 w 531"/>
                <a:gd name="T1" fmla="*/ 61 h 185"/>
                <a:gd name="T2" fmla="*/ 14 w 531"/>
                <a:gd name="T3" fmla="*/ 39 h 185"/>
                <a:gd name="T4" fmla="*/ 35 w 531"/>
                <a:gd name="T5" fmla="*/ 24 h 185"/>
                <a:gd name="T6" fmla="*/ 61 w 531"/>
                <a:gd name="T7" fmla="*/ 14 h 185"/>
                <a:gd name="T8" fmla="*/ 91 w 531"/>
                <a:gd name="T9" fmla="*/ 8 h 185"/>
                <a:gd name="T10" fmla="*/ 129 w 531"/>
                <a:gd name="T11" fmla="*/ 11 h 185"/>
                <a:gd name="T12" fmla="*/ 152 w 531"/>
                <a:gd name="T13" fmla="*/ 21 h 185"/>
                <a:gd name="T14" fmla="*/ 177 w 531"/>
                <a:gd name="T15" fmla="*/ 41 h 185"/>
                <a:gd name="T16" fmla="*/ 161 w 531"/>
                <a:gd name="T17" fmla="*/ 17 h 185"/>
                <a:gd name="T18" fmla="*/ 133 w 531"/>
                <a:gd name="T19" fmla="*/ 5 h 185"/>
                <a:gd name="T20" fmla="*/ 95 w 531"/>
                <a:gd name="T21" fmla="*/ 0 h 185"/>
                <a:gd name="T22" fmla="*/ 58 w 531"/>
                <a:gd name="T23" fmla="*/ 4 h 185"/>
                <a:gd name="T24" fmla="*/ 31 w 531"/>
                <a:gd name="T25" fmla="*/ 15 h 185"/>
                <a:gd name="T26" fmla="*/ 12 w 531"/>
                <a:gd name="T27" fmla="*/ 31 h 185"/>
                <a:gd name="T28" fmla="*/ 4 w 531"/>
                <a:gd name="T29" fmla="*/ 43 h 185"/>
                <a:gd name="T30" fmla="*/ 0 w 531"/>
                <a:gd name="T31" fmla="*/ 61 h 185"/>
                <a:gd name="T32" fmla="*/ 0 w 531"/>
                <a:gd name="T33" fmla="*/ 61 h 1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1" h="185">
                  <a:moveTo>
                    <a:pt x="0" y="185"/>
                  </a:moveTo>
                  <a:lnTo>
                    <a:pt x="42" y="117"/>
                  </a:lnTo>
                  <a:lnTo>
                    <a:pt x="106" y="73"/>
                  </a:lnTo>
                  <a:lnTo>
                    <a:pt x="183" y="43"/>
                  </a:lnTo>
                  <a:lnTo>
                    <a:pt x="273" y="24"/>
                  </a:lnTo>
                  <a:lnTo>
                    <a:pt x="386" y="33"/>
                  </a:lnTo>
                  <a:lnTo>
                    <a:pt x="457" y="63"/>
                  </a:lnTo>
                  <a:lnTo>
                    <a:pt x="531" y="124"/>
                  </a:lnTo>
                  <a:lnTo>
                    <a:pt x="484" y="51"/>
                  </a:lnTo>
                  <a:lnTo>
                    <a:pt x="398" y="14"/>
                  </a:lnTo>
                  <a:lnTo>
                    <a:pt x="284" y="0"/>
                  </a:lnTo>
                  <a:lnTo>
                    <a:pt x="173" y="13"/>
                  </a:lnTo>
                  <a:lnTo>
                    <a:pt x="93" y="44"/>
                  </a:lnTo>
                  <a:lnTo>
                    <a:pt x="36" y="93"/>
                  </a:lnTo>
                  <a:lnTo>
                    <a:pt x="12" y="131"/>
                  </a:lnTo>
                  <a:lnTo>
                    <a:pt x="0" y="1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32" name="Freeform 16"/>
            <p:cNvSpPr>
              <a:spLocks/>
            </p:cNvSpPr>
            <p:nvPr/>
          </p:nvSpPr>
          <p:spPr bwMode="auto">
            <a:xfrm>
              <a:off x="3795" y="1841"/>
              <a:ext cx="868" cy="392"/>
            </a:xfrm>
            <a:custGeom>
              <a:avLst/>
              <a:gdLst>
                <a:gd name="T0" fmla="*/ 0 w 2604"/>
                <a:gd name="T1" fmla="*/ 75 h 1177"/>
                <a:gd name="T2" fmla="*/ 88 w 2604"/>
                <a:gd name="T3" fmla="*/ 43 h 1177"/>
                <a:gd name="T4" fmla="*/ 187 w 2604"/>
                <a:gd name="T5" fmla="*/ 21 h 1177"/>
                <a:gd name="T6" fmla="*/ 287 w 2604"/>
                <a:gd name="T7" fmla="*/ 13 h 1177"/>
                <a:gd name="T8" fmla="*/ 390 w 2604"/>
                <a:gd name="T9" fmla="*/ 16 h 1177"/>
                <a:gd name="T10" fmla="*/ 490 w 2604"/>
                <a:gd name="T11" fmla="*/ 30 h 1177"/>
                <a:gd name="T12" fmla="*/ 568 w 2604"/>
                <a:gd name="T13" fmla="*/ 50 h 1177"/>
                <a:gd name="T14" fmla="*/ 635 w 2604"/>
                <a:gd name="T15" fmla="*/ 76 h 1177"/>
                <a:gd name="T16" fmla="*/ 707 w 2604"/>
                <a:gd name="T17" fmla="*/ 116 h 1177"/>
                <a:gd name="T18" fmla="*/ 774 w 2604"/>
                <a:gd name="T19" fmla="*/ 174 h 1177"/>
                <a:gd name="T20" fmla="*/ 825 w 2604"/>
                <a:gd name="T21" fmla="*/ 238 h 1177"/>
                <a:gd name="T22" fmla="*/ 848 w 2604"/>
                <a:gd name="T23" fmla="*/ 295 h 1177"/>
                <a:gd name="T24" fmla="*/ 856 w 2604"/>
                <a:gd name="T25" fmla="*/ 346 h 1177"/>
                <a:gd name="T26" fmla="*/ 856 w 2604"/>
                <a:gd name="T27" fmla="*/ 392 h 1177"/>
                <a:gd name="T28" fmla="*/ 868 w 2604"/>
                <a:gd name="T29" fmla="*/ 338 h 1177"/>
                <a:gd name="T30" fmla="*/ 865 w 2604"/>
                <a:gd name="T31" fmla="*/ 278 h 1177"/>
                <a:gd name="T32" fmla="*/ 826 w 2604"/>
                <a:gd name="T33" fmla="*/ 206 h 1177"/>
                <a:gd name="T34" fmla="*/ 780 w 2604"/>
                <a:gd name="T35" fmla="*/ 149 h 1177"/>
                <a:gd name="T36" fmla="*/ 700 w 2604"/>
                <a:gd name="T37" fmla="*/ 92 h 1177"/>
                <a:gd name="T38" fmla="*/ 623 w 2604"/>
                <a:gd name="T39" fmla="*/ 51 h 1177"/>
                <a:gd name="T40" fmla="*/ 531 w 2604"/>
                <a:gd name="T41" fmla="*/ 23 h 1177"/>
                <a:gd name="T42" fmla="*/ 432 w 2604"/>
                <a:gd name="T43" fmla="*/ 5 h 1177"/>
                <a:gd name="T44" fmla="*/ 347 w 2604"/>
                <a:gd name="T45" fmla="*/ 0 h 1177"/>
                <a:gd name="T46" fmla="*/ 258 w 2604"/>
                <a:gd name="T47" fmla="*/ 4 h 1177"/>
                <a:gd name="T48" fmla="*/ 157 w 2604"/>
                <a:gd name="T49" fmla="*/ 13 h 1177"/>
                <a:gd name="T50" fmla="*/ 42 w 2604"/>
                <a:gd name="T51" fmla="*/ 43 h 1177"/>
                <a:gd name="T52" fmla="*/ 0 w 2604"/>
                <a:gd name="T53" fmla="*/ 75 h 1177"/>
                <a:gd name="T54" fmla="*/ 0 w 2604"/>
                <a:gd name="T55" fmla="*/ 75 h 11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604" h="1177">
                  <a:moveTo>
                    <a:pt x="0" y="224"/>
                  </a:moveTo>
                  <a:lnTo>
                    <a:pt x="264" y="130"/>
                  </a:lnTo>
                  <a:lnTo>
                    <a:pt x="560" y="62"/>
                  </a:lnTo>
                  <a:lnTo>
                    <a:pt x="860" y="39"/>
                  </a:lnTo>
                  <a:lnTo>
                    <a:pt x="1171" y="47"/>
                  </a:lnTo>
                  <a:lnTo>
                    <a:pt x="1470" y="89"/>
                  </a:lnTo>
                  <a:lnTo>
                    <a:pt x="1703" y="150"/>
                  </a:lnTo>
                  <a:lnTo>
                    <a:pt x="1905" y="227"/>
                  </a:lnTo>
                  <a:lnTo>
                    <a:pt x="2122" y="348"/>
                  </a:lnTo>
                  <a:lnTo>
                    <a:pt x="2322" y="521"/>
                  </a:lnTo>
                  <a:lnTo>
                    <a:pt x="2474" y="714"/>
                  </a:lnTo>
                  <a:lnTo>
                    <a:pt x="2544" y="885"/>
                  </a:lnTo>
                  <a:lnTo>
                    <a:pt x="2567" y="1039"/>
                  </a:lnTo>
                  <a:lnTo>
                    <a:pt x="2567" y="1177"/>
                  </a:lnTo>
                  <a:lnTo>
                    <a:pt x="2604" y="1014"/>
                  </a:lnTo>
                  <a:lnTo>
                    <a:pt x="2594" y="835"/>
                  </a:lnTo>
                  <a:lnTo>
                    <a:pt x="2479" y="618"/>
                  </a:lnTo>
                  <a:lnTo>
                    <a:pt x="2340" y="447"/>
                  </a:lnTo>
                  <a:lnTo>
                    <a:pt x="2099" y="276"/>
                  </a:lnTo>
                  <a:lnTo>
                    <a:pt x="1870" y="153"/>
                  </a:lnTo>
                  <a:lnTo>
                    <a:pt x="1592" y="70"/>
                  </a:lnTo>
                  <a:lnTo>
                    <a:pt x="1295" y="15"/>
                  </a:lnTo>
                  <a:lnTo>
                    <a:pt x="1041" y="0"/>
                  </a:lnTo>
                  <a:lnTo>
                    <a:pt x="773" y="12"/>
                  </a:lnTo>
                  <a:lnTo>
                    <a:pt x="472" y="39"/>
                  </a:lnTo>
                  <a:lnTo>
                    <a:pt x="125" y="130"/>
                  </a:lnTo>
                  <a:lnTo>
                    <a:pt x="0" y="2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33" name="Freeform 17"/>
            <p:cNvSpPr>
              <a:spLocks/>
            </p:cNvSpPr>
            <p:nvPr/>
          </p:nvSpPr>
          <p:spPr bwMode="auto">
            <a:xfrm>
              <a:off x="3689" y="2495"/>
              <a:ext cx="830" cy="324"/>
            </a:xfrm>
            <a:custGeom>
              <a:avLst/>
              <a:gdLst>
                <a:gd name="T0" fmla="*/ 0 w 2489"/>
                <a:gd name="T1" fmla="*/ 0 h 971"/>
                <a:gd name="T2" fmla="*/ 186 w 2489"/>
                <a:gd name="T3" fmla="*/ 76 h 971"/>
                <a:gd name="T4" fmla="*/ 302 w 2489"/>
                <a:gd name="T5" fmla="*/ 96 h 971"/>
                <a:gd name="T6" fmla="*/ 438 w 2489"/>
                <a:gd name="T7" fmla="*/ 101 h 971"/>
                <a:gd name="T8" fmla="*/ 569 w 2489"/>
                <a:gd name="T9" fmla="*/ 94 h 971"/>
                <a:gd name="T10" fmla="*/ 716 w 2489"/>
                <a:gd name="T11" fmla="*/ 52 h 971"/>
                <a:gd name="T12" fmla="*/ 830 w 2489"/>
                <a:gd name="T13" fmla="*/ 0 h 971"/>
                <a:gd name="T14" fmla="*/ 761 w 2489"/>
                <a:gd name="T15" fmla="*/ 264 h 971"/>
                <a:gd name="T16" fmla="*/ 610 w 2489"/>
                <a:gd name="T17" fmla="*/ 308 h 971"/>
                <a:gd name="T18" fmla="*/ 451 w 2489"/>
                <a:gd name="T19" fmla="*/ 324 h 971"/>
                <a:gd name="T20" fmla="*/ 270 w 2489"/>
                <a:gd name="T21" fmla="*/ 310 h 971"/>
                <a:gd name="T22" fmla="*/ 135 w 2489"/>
                <a:gd name="T23" fmla="*/ 283 h 971"/>
                <a:gd name="T24" fmla="*/ 43 w 2489"/>
                <a:gd name="T25" fmla="*/ 239 h 971"/>
                <a:gd name="T26" fmla="*/ 0 w 2489"/>
                <a:gd name="T27" fmla="*/ 0 h 971"/>
                <a:gd name="T28" fmla="*/ 0 w 2489"/>
                <a:gd name="T29" fmla="*/ 0 h 9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89" h="971">
                  <a:moveTo>
                    <a:pt x="0" y="0"/>
                  </a:moveTo>
                  <a:lnTo>
                    <a:pt x="559" y="228"/>
                  </a:lnTo>
                  <a:lnTo>
                    <a:pt x="907" y="289"/>
                  </a:lnTo>
                  <a:lnTo>
                    <a:pt x="1312" y="304"/>
                  </a:lnTo>
                  <a:lnTo>
                    <a:pt x="1706" y="281"/>
                  </a:lnTo>
                  <a:lnTo>
                    <a:pt x="2148" y="157"/>
                  </a:lnTo>
                  <a:lnTo>
                    <a:pt x="2489" y="0"/>
                  </a:lnTo>
                  <a:lnTo>
                    <a:pt x="2283" y="792"/>
                  </a:lnTo>
                  <a:lnTo>
                    <a:pt x="1830" y="923"/>
                  </a:lnTo>
                  <a:lnTo>
                    <a:pt x="1353" y="971"/>
                  </a:lnTo>
                  <a:lnTo>
                    <a:pt x="810" y="930"/>
                  </a:lnTo>
                  <a:lnTo>
                    <a:pt x="405" y="849"/>
                  </a:lnTo>
                  <a:lnTo>
                    <a:pt x="128" y="717"/>
                  </a:lnTo>
                  <a:lnTo>
                    <a:pt x="0" y="0"/>
                  </a:lnTo>
                  <a:close/>
                </a:path>
              </a:pathLst>
            </a:custGeom>
            <a:solidFill>
              <a:srgbClr val="FFC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34" name="Freeform 18"/>
            <p:cNvSpPr>
              <a:spLocks/>
            </p:cNvSpPr>
            <p:nvPr/>
          </p:nvSpPr>
          <p:spPr bwMode="auto">
            <a:xfrm>
              <a:off x="3920" y="2263"/>
              <a:ext cx="795" cy="596"/>
            </a:xfrm>
            <a:custGeom>
              <a:avLst/>
              <a:gdLst>
                <a:gd name="T0" fmla="*/ 490 w 2385"/>
                <a:gd name="T1" fmla="*/ 254 h 1789"/>
                <a:gd name="T2" fmla="*/ 550 w 2385"/>
                <a:gd name="T3" fmla="*/ 230 h 1789"/>
                <a:gd name="T4" fmla="*/ 620 w 2385"/>
                <a:gd name="T5" fmla="*/ 195 h 1789"/>
                <a:gd name="T6" fmla="*/ 699 w 2385"/>
                <a:gd name="T7" fmla="*/ 140 h 1789"/>
                <a:gd name="T8" fmla="*/ 760 w 2385"/>
                <a:gd name="T9" fmla="*/ 71 h 1789"/>
                <a:gd name="T10" fmla="*/ 795 w 2385"/>
                <a:gd name="T11" fmla="*/ 0 h 1789"/>
                <a:gd name="T12" fmla="*/ 651 w 2385"/>
                <a:gd name="T13" fmla="*/ 509 h 1789"/>
                <a:gd name="T14" fmla="*/ 591 w 2385"/>
                <a:gd name="T15" fmla="*/ 543 h 1789"/>
                <a:gd name="T16" fmla="*/ 501 w 2385"/>
                <a:gd name="T17" fmla="*/ 569 h 1789"/>
                <a:gd name="T18" fmla="*/ 393 w 2385"/>
                <a:gd name="T19" fmla="*/ 590 h 1789"/>
                <a:gd name="T20" fmla="*/ 255 w 2385"/>
                <a:gd name="T21" fmla="*/ 596 h 1789"/>
                <a:gd name="T22" fmla="*/ 127 w 2385"/>
                <a:gd name="T23" fmla="*/ 590 h 1789"/>
                <a:gd name="T24" fmla="*/ 0 w 2385"/>
                <a:gd name="T25" fmla="*/ 566 h 1789"/>
                <a:gd name="T26" fmla="*/ 126 w 2385"/>
                <a:gd name="T27" fmla="*/ 579 h 1789"/>
                <a:gd name="T28" fmla="*/ 230 w 2385"/>
                <a:gd name="T29" fmla="*/ 580 h 1789"/>
                <a:gd name="T30" fmla="*/ 342 w 2385"/>
                <a:gd name="T31" fmla="*/ 576 h 1789"/>
                <a:gd name="T32" fmla="*/ 416 w 2385"/>
                <a:gd name="T33" fmla="*/ 566 h 1789"/>
                <a:gd name="T34" fmla="*/ 532 w 2385"/>
                <a:gd name="T35" fmla="*/ 543 h 1789"/>
                <a:gd name="T36" fmla="*/ 604 w 2385"/>
                <a:gd name="T37" fmla="*/ 513 h 1789"/>
                <a:gd name="T38" fmla="*/ 636 w 2385"/>
                <a:gd name="T39" fmla="*/ 486 h 1789"/>
                <a:gd name="T40" fmla="*/ 727 w 2385"/>
                <a:gd name="T41" fmla="*/ 141 h 1789"/>
                <a:gd name="T42" fmla="*/ 651 w 2385"/>
                <a:gd name="T43" fmla="*/ 200 h 1789"/>
                <a:gd name="T44" fmla="*/ 586 w 2385"/>
                <a:gd name="T45" fmla="*/ 229 h 1789"/>
                <a:gd name="T46" fmla="*/ 530 w 2385"/>
                <a:gd name="T47" fmla="*/ 248 h 1789"/>
                <a:gd name="T48" fmla="*/ 490 w 2385"/>
                <a:gd name="T49" fmla="*/ 254 h 1789"/>
                <a:gd name="T50" fmla="*/ 490 w 2385"/>
                <a:gd name="T51" fmla="*/ 254 h 178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385" h="1789">
                  <a:moveTo>
                    <a:pt x="1470" y="761"/>
                  </a:moveTo>
                  <a:lnTo>
                    <a:pt x="1650" y="690"/>
                  </a:lnTo>
                  <a:lnTo>
                    <a:pt x="1860" y="584"/>
                  </a:lnTo>
                  <a:lnTo>
                    <a:pt x="2097" y="419"/>
                  </a:lnTo>
                  <a:lnTo>
                    <a:pt x="2279" y="212"/>
                  </a:lnTo>
                  <a:lnTo>
                    <a:pt x="2385" y="0"/>
                  </a:lnTo>
                  <a:lnTo>
                    <a:pt x="1954" y="1527"/>
                  </a:lnTo>
                  <a:lnTo>
                    <a:pt x="1773" y="1631"/>
                  </a:lnTo>
                  <a:lnTo>
                    <a:pt x="1503" y="1707"/>
                  </a:lnTo>
                  <a:lnTo>
                    <a:pt x="1178" y="1771"/>
                  </a:lnTo>
                  <a:lnTo>
                    <a:pt x="766" y="1789"/>
                  </a:lnTo>
                  <a:lnTo>
                    <a:pt x="382" y="1771"/>
                  </a:lnTo>
                  <a:lnTo>
                    <a:pt x="0" y="1700"/>
                  </a:lnTo>
                  <a:lnTo>
                    <a:pt x="379" y="1737"/>
                  </a:lnTo>
                  <a:lnTo>
                    <a:pt x="690" y="1740"/>
                  </a:lnTo>
                  <a:lnTo>
                    <a:pt x="1027" y="1730"/>
                  </a:lnTo>
                  <a:lnTo>
                    <a:pt x="1248" y="1700"/>
                  </a:lnTo>
                  <a:lnTo>
                    <a:pt x="1597" y="1631"/>
                  </a:lnTo>
                  <a:lnTo>
                    <a:pt x="1811" y="1541"/>
                  </a:lnTo>
                  <a:lnTo>
                    <a:pt x="1908" y="1459"/>
                  </a:lnTo>
                  <a:lnTo>
                    <a:pt x="2182" y="423"/>
                  </a:lnTo>
                  <a:lnTo>
                    <a:pt x="1954" y="600"/>
                  </a:lnTo>
                  <a:lnTo>
                    <a:pt x="1758" y="686"/>
                  </a:lnTo>
                  <a:lnTo>
                    <a:pt x="1590" y="745"/>
                  </a:lnTo>
                  <a:lnTo>
                    <a:pt x="1470" y="7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0370" name="Object 2"/>
          <p:cNvGraphicFramePr>
            <a:graphicFrameLocks noChangeAspect="1"/>
          </p:cNvGraphicFramePr>
          <p:nvPr/>
        </p:nvGraphicFramePr>
        <p:xfrm>
          <a:off x="1371600" y="1066800"/>
          <a:ext cx="8305800" cy="5702300"/>
        </p:xfrm>
        <a:graphic>
          <a:graphicData uri="http://schemas.openxmlformats.org/presentationml/2006/ole">
            <mc:AlternateContent xmlns:mc="http://schemas.openxmlformats.org/markup-compatibility/2006">
              <mc:Choice xmlns:v="urn:schemas-microsoft-com:vml" Requires="v">
                <p:oleObj spid="_x0000_s7172" name="Document" r:id="rId3" imgW="6024895" imgH="4138840" progId="Word.Document.8">
                  <p:embed/>
                </p:oleObj>
              </mc:Choice>
              <mc:Fallback>
                <p:oleObj name="Document" r:id="rId3" imgW="6024895" imgH="413884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066800"/>
                        <a:ext cx="8305800" cy="570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171" name="Picture 4" descr="Dave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8263" y="123825"/>
            <a:ext cx="2776537"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70370"/>
                                        </p:tgtEl>
                                        <p:attrNameLst>
                                          <p:attrName>style.visibility</p:attrName>
                                        </p:attrNameLst>
                                      </p:cBhvr>
                                      <p:to>
                                        <p:strVal val="visible"/>
                                      </p:to>
                                    </p:set>
                                    <p:animEffect transition="in" filter="fade">
                                      <p:cBhvr>
                                        <p:cTn id="7" dur="2000"/>
                                        <p:tgtEl>
                                          <p:spTgt spid="5703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500"/>
                                        <p:tgtEl>
                                          <p:spTgt spid="570370"/>
                                        </p:tgtEl>
                                      </p:cBhvr>
                                    </p:animEffect>
                                    <p:set>
                                      <p:cBhvr>
                                        <p:cTn id="12" dur="1" fill="hold">
                                          <p:stCondLst>
                                            <p:cond delay="499"/>
                                          </p:stCondLst>
                                        </p:cTn>
                                        <p:tgtEl>
                                          <p:spTgt spid="5703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smtClean="0"/>
              <a:t>Use existing resources</a:t>
            </a:r>
          </a:p>
        </p:txBody>
      </p:sp>
      <p:sp>
        <p:nvSpPr>
          <p:cNvPr id="61443" name="Rectangle 3"/>
          <p:cNvSpPr>
            <a:spLocks noGrp="1" noChangeArrowheads="1"/>
          </p:cNvSpPr>
          <p:nvPr>
            <p:ph type="body" idx="1"/>
          </p:nvPr>
        </p:nvSpPr>
        <p:spPr>
          <a:xfrm>
            <a:off x="1524000" y="1219200"/>
            <a:ext cx="7086600" cy="4572000"/>
          </a:xfrm>
        </p:spPr>
        <p:txBody>
          <a:bodyPr/>
          <a:lstStyle/>
          <a:p>
            <a:r>
              <a:rPr lang="en-US" altLang="en-US" sz="2400" smtClean="0"/>
              <a:t>Guidelines and tools</a:t>
            </a:r>
          </a:p>
          <a:p>
            <a:r>
              <a:rPr lang="en-US" altLang="en-US" sz="2400" smtClean="0"/>
              <a:t>Starter templates</a:t>
            </a:r>
          </a:p>
          <a:p>
            <a:r>
              <a:rPr lang="en-US" altLang="en-US" sz="2400" smtClean="0"/>
              <a:t>Existing documents</a:t>
            </a:r>
          </a:p>
          <a:p>
            <a:r>
              <a:rPr lang="en-US" altLang="en-US" sz="2400" smtClean="0"/>
              <a:t>Other peoples’ metadata</a:t>
            </a:r>
          </a:p>
        </p:txBody>
      </p:sp>
      <p:pic>
        <p:nvPicPr>
          <p:cNvPr id="61444" name="Picture 4" descr="duck_h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563" y="276225"/>
            <a:ext cx="503237"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smtClean="0"/>
              <a:t>Writing tips</a:t>
            </a:r>
          </a:p>
        </p:txBody>
      </p:sp>
      <p:sp>
        <p:nvSpPr>
          <p:cNvPr id="62467" name="Rectangle 3"/>
          <p:cNvSpPr>
            <a:spLocks noGrp="1" noChangeArrowheads="1"/>
          </p:cNvSpPr>
          <p:nvPr>
            <p:ph type="body" sz="half" idx="1"/>
          </p:nvPr>
        </p:nvSpPr>
        <p:spPr>
          <a:xfrm>
            <a:off x="1752600" y="1143000"/>
            <a:ext cx="7010400" cy="5029200"/>
          </a:xfrm>
        </p:spPr>
        <p:txBody>
          <a:bodyPr/>
          <a:lstStyle/>
          <a:p>
            <a:r>
              <a:rPr lang="en-US" altLang="en-US" sz="2400" smtClean="0"/>
              <a:t>Goal:  Concise but complete</a:t>
            </a:r>
            <a:endParaRPr lang="en-US" altLang="en-US" sz="3200" smtClean="0">
              <a:solidFill>
                <a:schemeClr val="accent1"/>
              </a:solidFill>
            </a:endParaRPr>
          </a:p>
          <a:p>
            <a:r>
              <a:rPr lang="en-US" altLang="en-US" sz="2400" smtClean="0"/>
              <a:t>Metadata records are drafts</a:t>
            </a:r>
          </a:p>
          <a:p>
            <a:pPr lvl="1"/>
            <a:r>
              <a:rPr lang="en-US" altLang="en-US" sz="1800" smtClean="0">
                <a:solidFill>
                  <a:schemeClr val="accent1"/>
                </a:solidFill>
              </a:rPr>
              <a:t>Fill out in any order</a:t>
            </a:r>
          </a:p>
          <a:p>
            <a:pPr lvl="1"/>
            <a:r>
              <a:rPr lang="en-US" altLang="en-US" sz="1800" smtClean="0">
                <a:solidFill>
                  <a:schemeClr val="accent1"/>
                </a:solidFill>
              </a:rPr>
              <a:t>Modify when information changes</a:t>
            </a:r>
          </a:p>
          <a:p>
            <a:r>
              <a:rPr lang="en-US" altLang="en-US" sz="2400" smtClean="0"/>
              <a:t>Get help from others</a:t>
            </a:r>
          </a:p>
          <a:p>
            <a:pPr lvl="1"/>
            <a:r>
              <a:rPr lang="en-US" altLang="en-US" sz="1800" smtClean="0">
                <a:solidFill>
                  <a:schemeClr val="accent1"/>
                </a:solidFill>
              </a:rPr>
              <a:t>Editor</a:t>
            </a:r>
          </a:p>
          <a:p>
            <a:pPr lvl="1"/>
            <a:r>
              <a:rPr lang="en-US" altLang="en-US" sz="1800" smtClean="0">
                <a:solidFill>
                  <a:schemeClr val="accent1"/>
                </a:solidFill>
              </a:rPr>
              <a:t>Interviewer</a:t>
            </a:r>
          </a:p>
          <a:p>
            <a:r>
              <a:rPr lang="en-US" altLang="en-US" sz="2400" smtClean="0"/>
              <a:t>OK to describe imperfections in the data</a:t>
            </a:r>
          </a:p>
          <a:p>
            <a:pPr lvl="1"/>
            <a:r>
              <a:rPr lang="en-US" altLang="en-US" sz="1800" smtClean="0">
                <a:solidFill>
                  <a:schemeClr val="accent1"/>
                </a:solidFill>
              </a:rPr>
              <a:t>Data Quality and Purpose fields</a:t>
            </a:r>
          </a:p>
          <a:p>
            <a:pPr lvl="1"/>
            <a:r>
              <a:rPr lang="en-US" altLang="en-US" sz="1800" smtClean="0">
                <a:solidFill>
                  <a:schemeClr val="accent1"/>
                </a:solidFill>
              </a:rPr>
              <a:t>OK to say, “I don’t know”</a:t>
            </a:r>
            <a:endParaRPr lang="en-US" altLang="en-US" sz="1800" smtClean="0"/>
          </a:p>
        </p:txBody>
      </p:sp>
      <p:pic>
        <p:nvPicPr>
          <p:cNvPr id="62468" name="Picture 4" descr="duck_h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3" y="276225"/>
            <a:ext cx="503237"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smtClean="0"/>
              <a:t>Use your judgment</a:t>
            </a:r>
            <a:endParaRPr lang="en-US" altLang="en-US" smtClean="0">
              <a:solidFill>
                <a:schemeClr val="bg2"/>
              </a:solidFill>
            </a:endParaRPr>
          </a:p>
        </p:txBody>
      </p:sp>
      <p:sp>
        <p:nvSpPr>
          <p:cNvPr id="63491" name="Rectangle 3"/>
          <p:cNvSpPr>
            <a:spLocks noGrp="1" noChangeArrowheads="1"/>
          </p:cNvSpPr>
          <p:nvPr>
            <p:ph type="body" sz="half" idx="1"/>
          </p:nvPr>
        </p:nvSpPr>
        <p:spPr>
          <a:xfrm>
            <a:off x="1752600" y="1143000"/>
            <a:ext cx="7162800" cy="5334000"/>
          </a:xfrm>
        </p:spPr>
        <p:txBody>
          <a:bodyPr/>
          <a:lstStyle/>
          <a:p>
            <a:pPr>
              <a:buFont typeface="Wingdings" pitchFamily="2" charset="2"/>
              <a:buNone/>
            </a:pPr>
            <a:r>
              <a:rPr lang="en-US" altLang="en-US" i="1" smtClean="0"/>
              <a:t>Some information is defined </a:t>
            </a:r>
          </a:p>
          <a:p>
            <a:r>
              <a:rPr lang="en-US" altLang="en-US" sz="2400" smtClean="0"/>
              <a:t>Fixed set of choices</a:t>
            </a:r>
          </a:p>
          <a:p>
            <a:r>
              <a:rPr lang="en-US" altLang="en-US" sz="2400" smtClean="0"/>
              <a:t>Fixed format</a:t>
            </a:r>
            <a:br>
              <a:rPr lang="en-US" altLang="en-US" sz="2400" smtClean="0"/>
            </a:br>
            <a:endParaRPr lang="en-US" altLang="en-US" sz="2400" smtClean="0"/>
          </a:p>
          <a:p>
            <a:pPr>
              <a:buFont typeface="Wingdings" pitchFamily="2" charset="2"/>
              <a:buNone/>
            </a:pPr>
            <a:r>
              <a:rPr lang="en-US" altLang="en-US" i="1" smtClean="0"/>
              <a:t>Some information is flexible</a:t>
            </a:r>
          </a:p>
          <a:p>
            <a:r>
              <a:rPr lang="en-US" altLang="en-US" sz="2400" smtClean="0"/>
              <a:t>Defining data sets</a:t>
            </a:r>
          </a:p>
          <a:p>
            <a:pPr lvl="1"/>
            <a:r>
              <a:rPr lang="en-US" altLang="en-US" sz="1800" smtClean="0">
                <a:solidFill>
                  <a:schemeClr val="accent1"/>
                </a:solidFill>
              </a:rPr>
              <a:t>Not too fine or too broad</a:t>
            </a:r>
          </a:p>
          <a:p>
            <a:r>
              <a:rPr lang="en-US" altLang="en-US" sz="2400" smtClean="0"/>
              <a:t>Amount of detail</a:t>
            </a:r>
          </a:p>
          <a:p>
            <a:pPr lvl="1"/>
            <a:r>
              <a:rPr lang="en-US" altLang="en-US" sz="1800" smtClean="0">
                <a:solidFill>
                  <a:schemeClr val="accent1"/>
                </a:solidFill>
              </a:rPr>
              <a:t>Answer the questions that </a:t>
            </a:r>
            <a:r>
              <a:rPr lang="en-US" altLang="en-US" sz="1800" b="1" smtClean="0">
                <a:solidFill>
                  <a:schemeClr val="accent1"/>
                </a:solidFill>
              </a:rPr>
              <a:t>you</a:t>
            </a:r>
            <a:r>
              <a:rPr lang="en-US" altLang="en-US" sz="1800" smtClean="0">
                <a:solidFill>
                  <a:schemeClr val="accent1"/>
                </a:solidFill>
              </a:rPr>
              <a:t> want answered</a:t>
            </a:r>
          </a:p>
        </p:txBody>
      </p:sp>
      <p:pic>
        <p:nvPicPr>
          <p:cNvPr id="63492" name="Picture 4" descr="duck_h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3" y="276225"/>
            <a:ext cx="503237"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smtClean="0"/>
              <a:t>Share the task</a:t>
            </a:r>
          </a:p>
        </p:txBody>
      </p:sp>
      <p:pic>
        <p:nvPicPr>
          <p:cNvPr id="64515" name="Picture 3" descr="expertise_chart"/>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286000" y="1752600"/>
            <a:ext cx="5715000" cy="4375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4516" name="Picture 4" descr="duck_h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563" y="276225"/>
            <a:ext cx="503237"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Rectangle 5"/>
          <p:cNvSpPr>
            <a:spLocks noChangeArrowheads="1"/>
          </p:cNvSpPr>
          <p:nvPr/>
        </p:nvSpPr>
        <p:spPr bwMode="auto">
          <a:xfrm>
            <a:off x="1524000" y="1143000"/>
            <a:ext cx="7010400" cy="112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lnSpc>
                <a:spcPts val="3000"/>
              </a:lnSpc>
              <a:spcBef>
                <a:spcPts val="1800"/>
              </a:spcBef>
              <a:buClr>
                <a:schemeClr val="accent1"/>
              </a:buClr>
              <a:defRPr sz="2000" b="1">
                <a:solidFill>
                  <a:schemeClr val="tx1"/>
                </a:solidFill>
                <a:latin typeface="Arial" charset="0"/>
              </a:defRPr>
            </a:lvl1pPr>
            <a:lvl2pPr marL="742950" indent="-285750" algn="l">
              <a:lnSpc>
                <a:spcPts val="2600"/>
              </a:lnSpc>
              <a:spcBef>
                <a:spcPts val="600"/>
              </a:spcBef>
              <a:buChar char="–"/>
              <a:defRPr sz="1600">
                <a:solidFill>
                  <a:schemeClr val="tx1"/>
                </a:solidFill>
                <a:latin typeface="Arial"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r>
              <a:rPr lang="en-US" altLang="en-US" sz="2400"/>
              <a:t>Divide by areas of expertise</a:t>
            </a:r>
          </a:p>
        </p:txBody>
      </p:sp>
      <p:sp>
        <p:nvSpPr>
          <p:cNvPr id="2" name="Rectangle 1"/>
          <p:cNvSpPr/>
          <p:nvPr/>
        </p:nvSpPr>
        <p:spPr bwMode="auto">
          <a:xfrm>
            <a:off x="4838700" y="2032000"/>
            <a:ext cx="381000" cy="7620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
                <a:srgbClr val="990000"/>
              </a:buClr>
              <a:buSzPct val="90000"/>
              <a:buFont typeface="Wingdings" pitchFamily="2" charset="2"/>
              <a:buChar char="n"/>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7" name="Rectangle 6"/>
          <p:cNvSpPr/>
          <p:nvPr/>
        </p:nvSpPr>
        <p:spPr bwMode="auto">
          <a:xfrm>
            <a:off x="4197350" y="2222500"/>
            <a:ext cx="1695450" cy="12065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
                <a:srgbClr val="990000"/>
              </a:buClr>
              <a:buSzPct val="90000"/>
              <a:buFont typeface="Wingdings" pitchFamily="2" charset="2"/>
              <a:buChar char="n"/>
              <a:tabLst/>
            </a:pPr>
            <a:endParaRPr kumimoji="0" lang="en-US" sz="12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smtClean="0"/>
              <a:t>Do something…</a:t>
            </a:r>
          </a:p>
        </p:txBody>
      </p:sp>
      <p:sp>
        <p:nvSpPr>
          <p:cNvPr id="65539" name="Rectangle 3"/>
          <p:cNvSpPr>
            <a:spLocks noGrp="1" noChangeArrowheads="1"/>
          </p:cNvSpPr>
          <p:nvPr>
            <p:ph type="body" sz="half" idx="1"/>
          </p:nvPr>
        </p:nvSpPr>
        <p:spPr>
          <a:xfrm>
            <a:off x="1752600" y="1143000"/>
            <a:ext cx="7010400" cy="5334000"/>
          </a:xfrm>
        </p:spPr>
        <p:txBody>
          <a:bodyPr/>
          <a:lstStyle/>
          <a:p>
            <a:pPr>
              <a:buFont typeface="Wingdings" pitchFamily="2" charset="2"/>
              <a:buNone/>
            </a:pPr>
            <a:r>
              <a:rPr lang="en-US" altLang="en-US" b="0" i="1" smtClean="0">
                <a:latin typeface="Arial Black" pitchFamily="34" charset="0"/>
              </a:rPr>
              <a:t>How will you follow up after the workshop?</a:t>
            </a:r>
          </a:p>
          <a:p>
            <a:r>
              <a:rPr lang="en-US" altLang="en-US" smtClean="0"/>
              <a:t>Imagine yourself back at your usual place of work…</a:t>
            </a:r>
          </a:p>
          <a:p>
            <a:r>
              <a:rPr lang="en-US" altLang="en-US" smtClean="0"/>
              <a:t>Now, write down one or two specific things related to metadata that you could do in the next week or two</a:t>
            </a:r>
            <a:endParaRPr lang="en-US" altLang="en-US" sz="2400" smtClean="0">
              <a:solidFill>
                <a:schemeClr val="accent1"/>
              </a:solidFill>
            </a:endParaRPr>
          </a:p>
        </p:txBody>
      </p:sp>
      <p:pic>
        <p:nvPicPr>
          <p:cNvPr id="65540" name="Picture 4" descr="duck_h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76225"/>
            <a:ext cx="5032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smtClean="0"/>
              <a:t>Do something…</a:t>
            </a:r>
          </a:p>
        </p:txBody>
      </p:sp>
      <p:sp>
        <p:nvSpPr>
          <p:cNvPr id="616451" name="Rectangle 3"/>
          <p:cNvSpPr>
            <a:spLocks noGrp="1" noChangeArrowheads="1"/>
          </p:cNvSpPr>
          <p:nvPr>
            <p:ph type="body" sz="half" idx="1"/>
          </p:nvPr>
        </p:nvSpPr>
        <p:spPr>
          <a:xfrm>
            <a:off x="1752600" y="1143000"/>
            <a:ext cx="7010400" cy="5334000"/>
          </a:xfrm>
        </p:spPr>
        <p:txBody>
          <a:bodyPr/>
          <a:lstStyle/>
          <a:p>
            <a:pPr>
              <a:buFont typeface="Wingdings" pitchFamily="2" charset="2"/>
              <a:buNone/>
            </a:pPr>
            <a:r>
              <a:rPr lang="en-US" altLang="en-US" b="0" i="1" smtClean="0">
                <a:latin typeface="Arial Black" pitchFamily="34" charset="0"/>
              </a:rPr>
              <a:t>How can you follow up after the workshop?</a:t>
            </a:r>
            <a:endParaRPr lang="en-US" altLang="en-US" smtClean="0"/>
          </a:p>
          <a:p>
            <a:r>
              <a:rPr lang="en-US" altLang="en-US" smtClean="0"/>
              <a:t>Suggestions:</a:t>
            </a:r>
          </a:p>
          <a:p>
            <a:pPr lvl="1"/>
            <a:r>
              <a:rPr lang="en-US" altLang="en-US" sz="1800" smtClean="0">
                <a:solidFill>
                  <a:schemeClr val="accent1"/>
                </a:solidFill>
              </a:rPr>
              <a:t>Install one of the metadata tools on your computer</a:t>
            </a:r>
          </a:p>
          <a:p>
            <a:pPr lvl="1"/>
            <a:r>
              <a:rPr lang="en-US" altLang="en-US" sz="1800" smtClean="0">
                <a:solidFill>
                  <a:schemeClr val="accent1"/>
                </a:solidFill>
              </a:rPr>
              <a:t>Start documenting a data set you are currently creating</a:t>
            </a:r>
          </a:p>
          <a:p>
            <a:pPr lvl="1"/>
            <a:r>
              <a:rPr lang="en-US" altLang="en-US" sz="1800" smtClean="0">
                <a:solidFill>
                  <a:schemeClr val="accent1"/>
                </a:solidFill>
              </a:rPr>
              <a:t>Create your own starter template</a:t>
            </a:r>
          </a:p>
          <a:p>
            <a:pPr lvl="1"/>
            <a:r>
              <a:rPr lang="en-US" altLang="en-US" sz="1800" smtClean="0">
                <a:solidFill>
                  <a:schemeClr val="accent1"/>
                </a:solidFill>
              </a:rPr>
              <a:t>Use the GeoGateway to look for data you need</a:t>
            </a:r>
          </a:p>
          <a:p>
            <a:pPr lvl="1"/>
            <a:r>
              <a:rPr lang="en-US" altLang="en-US" sz="1800" smtClean="0">
                <a:solidFill>
                  <a:schemeClr val="accent1"/>
                </a:solidFill>
              </a:rPr>
              <a:t>Write down an obstacle and think of a way around it</a:t>
            </a:r>
          </a:p>
          <a:p>
            <a:pPr lvl="1"/>
            <a:r>
              <a:rPr lang="en-US" altLang="en-US" sz="1800" smtClean="0">
                <a:solidFill>
                  <a:schemeClr val="accent1"/>
                </a:solidFill>
              </a:rPr>
              <a:t>Tell a coworker about something of value you learned today</a:t>
            </a:r>
          </a:p>
        </p:txBody>
      </p:sp>
      <p:pic>
        <p:nvPicPr>
          <p:cNvPr id="66564" name="Picture 4" descr="duck_h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76225"/>
            <a:ext cx="5032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6451">
                                            <p:txEl>
                                              <p:pRg st="0" end="0"/>
                                            </p:txEl>
                                          </p:spTgt>
                                        </p:tgtEl>
                                        <p:attrNameLst>
                                          <p:attrName>style.visibility</p:attrName>
                                        </p:attrNameLst>
                                      </p:cBhvr>
                                      <p:to>
                                        <p:strVal val="visible"/>
                                      </p:to>
                                    </p:set>
                                    <p:animEffect transition="in" filter="dissolve">
                                      <p:cBhvr>
                                        <p:cTn id="7" dur="500"/>
                                        <p:tgtEl>
                                          <p:spTgt spid="6164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6451">
                                            <p:txEl>
                                              <p:pRg st="1" end="1"/>
                                            </p:txEl>
                                          </p:spTgt>
                                        </p:tgtEl>
                                        <p:attrNameLst>
                                          <p:attrName>style.visibility</p:attrName>
                                        </p:attrNameLst>
                                      </p:cBhvr>
                                      <p:to>
                                        <p:strVal val="visible"/>
                                      </p:to>
                                    </p:set>
                                    <p:animEffect transition="in" filter="dissolve">
                                      <p:cBhvr>
                                        <p:cTn id="12" dur="500"/>
                                        <p:tgtEl>
                                          <p:spTgt spid="616451">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16451">
                                            <p:txEl>
                                              <p:pRg st="2" end="2"/>
                                            </p:txEl>
                                          </p:spTgt>
                                        </p:tgtEl>
                                        <p:attrNameLst>
                                          <p:attrName>style.visibility</p:attrName>
                                        </p:attrNameLst>
                                      </p:cBhvr>
                                      <p:to>
                                        <p:strVal val="visible"/>
                                      </p:to>
                                    </p:set>
                                    <p:animEffect transition="in" filter="dissolve">
                                      <p:cBhvr>
                                        <p:cTn id="15" dur="500"/>
                                        <p:tgtEl>
                                          <p:spTgt spid="616451">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16451">
                                            <p:txEl>
                                              <p:pRg st="3" end="3"/>
                                            </p:txEl>
                                          </p:spTgt>
                                        </p:tgtEl>
                                        <p:attrNameLst>
                                          <p:attrName>style.visibility</p:attrName>
                                        </p:attrNameLst>
                                      </p:cBhvr>
                                      <p:to>
                                        <p:strVal val="visible"/>
                                      </p:to>
                                    </p:set>
                                    <p:animEffect transition="in" filter="dissolve">
                                      <p:cBhvr>
                                        <p:cTn id="18" dur="500"/>
                                        <p:tgtEl>
                                          <p:spTgt spid="616451">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616451">
                                            <p:txEl>
                                              <p:pRg st="4" end="4"/>
                                            </p:txEl>
                                          </p:spTgt>
                                        </p:tgtEl>
                                        <p:attrNameLst>
                                          <p:attrName>style.visibility</p:attrName>
                                        </p:attrNameLst>
                                      </p:cBhvr>
                                      <p:to>
                                        <p:strVal val="visible"/>
                                      </p:to>
                                    </p:set>
                                    <p:animEffect transition="in" filter="dissolve">
                                      <p:cBhvr>
                                        <p:cTn id="21" dur="500"/>
                                        <p:tgtEl>
                                          <p:spTgt spid="616451">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616451">
                                            <p:txEl>
                                              <p:pRg st="5" end="5"/>
                                            </p:txEl>
                                          </p:spTgt>
                                        </p:tgtEl>
                                        <p:attrNameLst>
                                          <p:attrName>style.visibility</p:attrName>
                                        </p:attrNameLst>
                                      </p:cBhvr>
                                      <p:to>
                                        <p:strVal val="visible"/>
                                      </p:to>
                                    </p:set>
                                    <p:animEffect transition="in" filter="dissolve">
                                      <p:cBhvr>
                                        <p:cTn id="24" dur="500"/>
                                        <p:tgtEl>
                                          <p:spTgt spid="616451">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616451">
                                            <p:txEl>
                                              <p:pRg st="6" end="6"/>
                                            </p:txEl>
                                          </p:spTgt>
                                        </p:tgtEl>
                                        <p:attrNameLst>
                                          <p:attrName>style.visibility</p:attrName>
                                        </p:attrNameLst>
                                      </p:cBhvr>
                                      <p:to>
                                        <p:strVal val="visible"/>
                                      </p:to>
                                    </p:set>
                                    <p:animEffect transition="in" filter="dissolve">
                                      <p:cBhvr>
                                        <p:cTn id="27" dur="500"/>
                                        <p:tgtEl>
                                          <p:spTgt spid="616451">
                                            <p:txEl>
                                              <p:pRg st="6" end="6"/>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616451">
                                            <p:txEl>
                                              <p:pRg st="7" end="7"/>
                                            </p:txEl>
                                          </p:spTgt>
                                        </p:tgtEl>
                                        <p:attrNameLst>
                                          <p:attrName>style.visibility</p:attrName>
                                        </p:attrNameLst>
                                      </p:cBhvr>
                                      <p:to>
                                        <p:strVal val="visible"/>
                                      </p:to>
                                    </p:set>
                                    <p:animEffect transition="in" filter="dissolve">
                                      <p:cBhvr>
                                        <p:cTn id="30" dur="500"/>
                                        <p:tgtEl>
                                          <p:spTgt spid="6164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451"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storm_duckie_bw"/>
          <p:cNvPicPr>
            <a:picLocks noChangeAspect="1" noChangeArrowheads="1"/>
          </p:cNvPicPr>
          <p:nvPr>
            <p:ph/>
          </p:nvPr>
        </p:nvPicPr>
        <p:blipFill>
          <a:blip r:embed="rId2">
            <a:extLst>
              <a:ext uri="{28A0092B-C50C-407E-A947-70E740481C1C}">
                <a14:useLocalDpi xmlns:a14="http://schemas.microsoft.com/office/drawing/2010/main" val="0"/>
              </a:ext>
            </a:extLst>
          </a:blip>
          <a:srcRect r="3529"/>
          <a:stretch>
            <a:fillRect/>
          </a:stretch>
        </p:blipFill>
        <p:spPr>
          <a:xfrm>
            <a:off x="1905000" y="446088"/>
            <a:ext cx="6553200" cy="5935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7587" name="Picture 3" descr="duck_h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900113"/>
            <a:ext cx="5032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smtClean="0"/>
              <a:t>More Help</a:t>
            </a:r>
          </a:p>
        </p:txBody>
      </p:sp>
      <p:pic>
        <p:nvPicPr>
          <p:cNvPr id="68611" name="Picture 3" descr="help"/>
          <p:cNvPicPr>
            <a:picLocks noChangeAspect="1" noChangeArrowheads="1"/>
          </p:cNvPicPr>
          <p:nvPr>
            <p:ph sz="half" idx="1"/>
          </p:nvPr>
        </p:nvPicPr>
        <p:blipFill rotWithShape="1">
          <a:blip r:embed="rId2">
            <a:extLst>
              <a:ext uri="{28A0092B-C50C-407E-A947-70E740481C1C}">
                <a14:useLocalDpi xmlns:a14="http://schemas.microsoft.com/office/drawing/2010/main" val="0"/>
              </a:ext>
            </a:extLst>
          </a:blip>
          <a:srcRect b="35839"/>
          <a:stretch/>
        </p:blipFill>
        <p:spPr>
          <a:xfrm>
            <a:off x="2274888" y="2038350"/>
            <a:ext cx="2212975" cy="3143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8612" name="Picture 4" descr="greenbook"/>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534025" y="1657350"/>
            <a:ext cx="3095625" cy="283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13" name="Text Box 5"/>
          <p:cNvSpPr txBox="1">
            <a:spLocks noChangeArrowheads="1"/>
          </p:cNvSpPr>
          <p:nvPr/>
        </p:nvSpPr>
        <p:spPr bwMode="auto">
          <a:xfrm>
            <a:off x="2840038" y="1066800"/>
            <a:ext cx="881062"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1600" b="1">
                <a:latin typeface="Arial" charset="0"/>
              </a:rPr>
              <a:t>MnGeo</a:t>
            </a:r>
          </a:p>
        </p:txBody>
      </p:sp>
      <p:sp>
        <p:nvSpPr>
          <p:cNvPr id="68616" name="Text Box 9"/>
          <p:cNvSpPr txBox="1">
            <a:spLocks noChangeArrowheads="1"/>
          </p:cNvSpPr>
          <p:nvPr/>
        </p:nvSpPr>
        <p:spPr bwMode="auto">
          <a:xfrm>
            <a:off x="2387600" y="1374775"/>
            <a:ext cx="2184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buFont typeface="Wingdings" pitchFamily="2" charset="2"/>
              <a:buNone/>
            </a:pPr>
            <a:r>
              <a:rPr lang="en-US" altLang="en-US" sz="1400" dirty="0">
                <a:latin typeface="Arial" charset="0"/>
              </a:rPr>
              <a:t>www.mngeo.state.mn.us/</a:t>
            </a:r>
            <a:br>
              <a:rPr lang="en-US" altLang="en-US" sz="1400" dirty="0">
                <a:latin typeface="Arial" charset="0"/>
              </a:rPr>
            </a:br>
            <a:r>
              <a:rPr lang="en-US" altLang="en-US" sz="1400" dirty="0" err="1">
                <a:latin typeface="Arial" charset="0"/>
              </a:rPr>
              <a:t>chouse</a:t>
            </a:r>
            <a:r>
              <a:rPr lang="en-US" altLang="en-US" sz="1400" dirty="0">
                <a:latin typeface="Arial" charset="0"/>
              </a:rPr>
              <a:t>/meta_help.html</a:t>
            </a:r>
          </a:p>
        </p:txBody>
      </p:sp>
      <p:grpSp>
        <p:nvGrpSpPr>
          <p:cNvPr id="68617" name="Group 11"/>
          <p:cNvGrpSpPr>
            <a:grpSpLocks/>
          </p:cNvGrpSpPr>
          <p:nvPr/>
        </p:nvGrpSpPr>
        <p:grpSpPr bwMode="auto">
          <a:xfrm>
            <a:off x="6070600" y="1044575"/>
            <a:ext cx="2174875" cy="536575"/>
            <a:chOff x="1389" y="2112"/>
            <a:chExt cx="1370" cy="338"/>
          </a:xfrm>
        </p:grpSpPr>
        <p:sp>
          <p:nvSpPr>
            <p:cNvPr id="68618" name="Text Box 6"/>
            <p:cNvSpPr txBox="1">
              <a:spLocks noChangeArrowheads="1"/>
            </p:cNvSpPr>
            <p:nvPr/>
          </p:nvSpPr>
          <p:spPr bwMode="auto">
            <a:xfrm>
              <a:off x="1839" y="2112"/>
              <a:ext cx="47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r">
                <a:buFont typeface="Wingdings" pitchFamily="2" charset="2"/>
                <a:buNone/>
              </a:pPr>
              <a:r>
                <a:rPr lang="en-US" altLang="en-US" sz="1600" b="1">
                  <a:latin typeface="Arial" charset="0"/>
                </a:rPr>
                <a:t>FGDC</a:t>
              </a:r>
            </a:p>
          </p:txBody>
        </p:sp>
        <p:sp>
          <p:nvSpPr>
            <p:cNvPr id="68619" name="Text Box 10"/>
            <p:cNvSpPr txBox="1">
              <a:spLocks noChangeArrowheads="1"/>
            </p:cNvSpPr>
            <p:nvPr/>
          </p:nvSpPr>
          <p:spPr bwMode="auto">
            <a:xfrm>
              <a:off x="1389" y="2256"/>
              <a:ext cx="1370"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buFont typeface="Wingdings" pitchFamily="2" charset="2"/>
                <a:buNone/>
              </a:pPr>
              <a:r>
                <a:rPr lang="en-US" altLang="en-US" sz="1400" dirty="0">
                  <a:latin typeface="Arial" charset="0"/>
                </a:rPr>
                <a:t>www.fgdc.gov/metadata/</a:t>
              </a:r>
            </a:p>
          </p:txBody>
        </p:sp>
      </p:gr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smtClean="0"/>
              <a:t>Questions?</a:t>
            </a:r>
          </a:p>
        </p:txBody>
      </p:sp>
      <p:sp>
        <p:nvSpPr>
          <p:cNvPr id="69635" name="Rectangle 3"/>
          <p:cNvSpPr>
            <a:spLocks noGrp="1" noChangeArrowheads="1"/>
          </p:cNvSpPr>
          <p:nvPr>
            <p:ph type="body" idx="1"/>
          </p:nvPr>
        </p:nvSpPr>
        <p:spPr/>
        <p:txBody>
          <a:bodyPr/>
          <a:lstStyle/>
          <a:p>
            <a:r>
              <a:rPr lang="en-US" altLang="en-US" sz="3200" smtClean="0"/>
              <a:t>Chris Cialek</a:t>
            </a:r>
          </a:p>
          <a:p>
            <a:pPr lvl="1"/>
            <a:r>
              <a:rPr lang="en-US" altLang="en-US" sz="2400" smtClean="0"/>
              <a:t>chris.cialek@state.mn.us</a:t>
            </a:r>
          </a:p>
          <a:p>
            <a:pPr lvl="1"/>
            <a:r>
              <a:rPr lang="en-US" altLang="en-US" sz="2400" smtClean="0"/>
              <a:t>651-201-2481</a:t>
            </a:r>
          </a:p>
          <a:p>
            <a:r>
              <a:rPr lang="en-US" altLang="en-US" sz="3200" smtClean="0"/>
              <a:t>Nancy Rader</a:t>
            </a:r>
          </a:p>
          <a:p>
            <a:pPr lvl="1"/>
            <a:r>
              <a:rPr lang="en-US" altLang="en-US" sz="2400" smtClean="0"/>
              <a:t>nancy.rader@state.mn.us</a:t>
            </a:r>
          </a:p>
          <a:p>
            <a:pPr lvl="1"/>
            <a:r>
              <a:rPr lang="en-US" altLang="en-US" sz="2400" smtClean="0"/>
              <a:t>651-201-2489</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8324" name="Object 4"/>
          <p:cNvGraphicFramePr>
            <a:graphicFrameLocks noChangeAspect="1"/>
          </p:cNvGraphicFramePr>
          <p:nvPr>
            <p:ph/>
          </p:nvPr>
        </p:nvGraphicFramePr>
        <p:xfrm>
          <a:off x="2209800" y="609600"/>
          <a:ext cx="6118225" cy="8915400"/>
        </p:xfrm>
        <a:graphic>
          <a:graphicData uri="http://schemas.openxmlformats.org/presentationml/2006/ole">
            <mc:AlternateContent xmlns:mc="http://schemas.openxmlformats.org/markup-compatibility/2006">
              <mc:Choice xmlns:v="urn:schemas-microsoft-com:vml" Requires="v">
                <p:oleObj spid="_x0000_s8196" name="Document" r:id="rId4" imgW="4489102" imgH="6542919" progId="Word.Document.8">
                  <p:embed/>
                </p:oleObj>
              </mc:Choice>
              <mc:Fallback>
                <p:oleObj name="Document" r:id="rId4" imgW="4489102" imgH="6542919"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609600"/>
                        <a:ext cx="6118225" cy="89154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8195" name="Picture 5" descr="Dave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8263" y="123825"/>
            <a:ext cx="2776537"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568324"/>
                                        </p:tgtEl>
                                        <p:attrNameLst>
                                          <p:attrName>style.visibility</p:attrName>
                                        </p:attrNameLst>
                                      </p:cBhvr>
                                      <p:to>
                                        <p:strVal val="visible"/>
                                      </p:to>
                                    </p:set>
                                    <p:animEffect transition="in" filter="fade">
                                      <p:cBhvr>
                                        <p:cTn id="7" dur="500"/>
                                        <p:tgtEl>
                                          <p:spTgt spid="568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mtClean="0"/>
              <a:t>What’s Metadata?</a:t>
            </a:r>
          </a:p>
        </p:txBody>
      </p:sp>
      <p:sp>
        <p:nvSpPr>
          <p:cNvPr id="357379" name="Rectangle 3"/>
          <p:cNvSpPr>
            <a:spLocks noGrp="1" noChangeArrowheads="1"/>
          </p:cNvSpPr>
          <p:nvPr>
            <p:ph type="body" idx="1"/>
          </p:nvPr>
        </p:nvSpPr>
        <p:spPr>
          <a:xfrm>
            <a:off x="1371600" y="914400"/>
            <a:ext cx="7315200" cy="4572000"/>
          </a:xfrm>
        </p:spPr>
        <p:txBody>
          <a:bodyPr/>
          <a:lstStyle/>
          <a:p>
            <a:pPr algn="ctr">
              <a:buFont typeface="Wingdings" pitchFamily="2" charset="2"/>
              <a:buNone/>
            </a:pPr>
            <a:endParaRPr lang="en-US" altLang="en-US" i="1" smtClean="0"/>
          </a:p>
          <a:p>
            <a:pPr algn="ctr">
              <a:buFont typeface="Wingdings" pitchFamily="2" charset="2"/>
              <a:buNone/>
            </a:pPr>
            <a:endParaRPr lang="en-US" altLang="en-US" i="1" smtClean="0"/>
          </a:p>
          <a:p>
            <a:pPr algn="ctr">
              <a:buFont typeface="Wingdings" pitchFamily="2" charset="2"/>
              <a:buNone/>
            </a:pPr>
            <a:r>
              <a:rPr lang="en-US" altLang="en-US" sz="3200" b="0" i="1" smtClean="0">
                <a:solidFill>
                  <a:schemeClr val="accent1"/>
                </a:solidFill>
              </a:rPr>
              <a:t>“the information that makes data sets understandable, usable and sharable.”</a:t>
            </a:r>
          </a:p>
          <a:p>
            <a:pPr algn="r">
              <a:buFont typeface="Wingdings" pitchFamily="2" charset="2"/>
              <a:buNone/>
            </a:pPr>
            <a:r>
              <a:rPr lang="en-US" altLang="en-US" sz="1600" smtClean="0">
                <a:solidFill>
                  <a:schemeClr val="accent1"/>
                </a:solidFill>
              </a:rPr>
              <a:t>International Standards Organization</a:t>
            </a:r>
            <a:endParaRPr lang="en-US" altLang="en-US" i="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357379">
                                            <p:txEl>
                                              <p:pRg st="2" end="2"/>
                                            </p:txEl>
                                          </p:spTgt>
                                        </p:tgtEl>
                                        <p:attrNameLst>
                                          <p:attrName>style.visibility</p:attrName>
                                        </p:attrNameLst>
                                      </p:cBhvr>
                                      <p:to>
                                        <p:strVal val="visible"/>
                                      </p:to>
                                    </p:set>
                                    <p:animEffect transition="in" filter="dissolve">
                                      <p:cBhvr>
                                        <p:cTn id="7" dur="1000"/>
                                        <p:tgtEl>
                                          <p:spTgt spid="357379">
                                            <p:txEl>
                                              <p:pRg st="2" end="2"/>
                                            </p:txEl>
                                          </p:spTgt>
                                        </p:tgtEl>
                                      </p:cBhvr>
                                    </p:animEffect>
                                  </p:childTnLst>
                                </p:cTn>
                              </p:par>
                              <p:par>
                                <p:cTn id="8" presetID="9" presetClass="entr" presetSubtype="0" fill="hold" grpId="0" nodeType="withEffect">
                                  <p:stCondLst>
                                    <p:cond delay="2000"/>
                                  </p:stCondLst>
                                  <p:childTnLst>
                                    <p:set>
                                      <p:cBhvr>
                                        <p:cTn id="9" dur="1" fill="hold">
                                          <p:stCondLst>
                                            <p:cond delay="0"/>
                                          </p:stCondLst>
                                        </p:cTn>
                                        <p:tgtEl>
                                          <p:spTgt spid="357379">
                                            <p:txEl>
                                              <p:pRg st="3" end="3"/>
                                            </p:txEl>
                                          </p:spTgt>
                                        </p:tgtEl>
                                        <p:attrNameLst>
                                          <p:attrName>style.visibility</p:attrName>
                                        </p:attrNameLst>
                                      </p:cBhvr>
                                      <p:to>
                                        <p:strVal val="visible"/>
                                      </p:to>
                                    </p:set>
                                    <p:animEffect transition="in" filter="dissolve">
                                      <p:cBhvr>
                                        <p:cTn id="10" dur="1000"/>
                                        <p:tgtEl>
                                          <p:spTgt spid="3573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8763" y="1295400"/>
            <a:ext cx="2266950" cy="517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4307" name="Rectangle 3"/>
          <p:cNvSpPr>
            <a:spLocks noChangeArrowheads="1"/>
          </p:cNvSpPr>
          <p:nvPr/>
        </p:nvSpPr>
        <p:spPr bwMode="auto">
          <a:xfrm>
            <a:off x="4267200" y="1295400"/>
            <a:ext cx="4476750" cy="203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6pPr>
            <a:lvl7pPr marL="29718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7pPr>
            <a:lvl8pPr marL="34290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8pPr>
            <a:lvl9pPr marL="3886200" indent="-228600" algn="ctr" eaLnBrk="0" fontAlgn="base" hangingPunct="0">
              <a:spcBef>
                <a:spcPct val="50000"/>
              </a:spcBef>
              <a:spcAft>
                <a:spcPct val="0"/>
              </a:spcAft>
              <a:buClr>
                <a:srgbClr val="990000"/>
              </a:buClr>
              <a:buSzPct val="90000"/>
              <a:buFont typeface="Wingdings" pitchFamily="2" charset="2"/>
              <a:buChar char="n"/>
              <a:defRPr sz="1200">
                <a:solidFill>
                  <a:schemeClr val="tx1"/>
                </a:solidFill>
                <a:latin typeface="Times New Roman" pitchFamily="18" charset="0"/>
              </a:defRPr>
            </a:lvl9pPr>
          </a:lstStyle>
          <a:p>
            <a:pPr algn="l" eaLnBrk="1" hangingPunct="1">
              <a:spcBef>
                <a:spcPct val="0"/>
              </a:spcBef>
              <a:buClrTx/>
              <a:buSzTx/>
              <a:buFontTx/>
              <a:buNone/>
            </a:pPr>
            <a:r>
              <a:rPr lang="en-US" altLang="en-US" sz="3200" b="1" i="1">
                <a:solidFill>
                  <a:schemeClr val="tx2"/>
                </a:solidFill>
                <a:latin typeface="Arial" charset="0"/>
              </a:rPr>
              <a:t>FDA Food Label</a:t>
            </a:r>
          </a:p>
          <a:p>
            <a:pPr algn="l" eaLnBrk="1" hangingPunct="1">
              <a:spcBef>
                <a:spcPct val="0"/>
              </a:spcBef>
              <a:buClrTx/>
              <a:buSzTx/>
              <a:buFontTx/>
              <a:buNone/>
            </a:pPr>
            <a:r>
              <a:rPr lang="en-US" altLang="en-US" sz="2400" i="1">
                <a:solidFill>
                  <a:schemeClr val="tx2"/>
                </a:solidFill>
                <a:latin typeface="Arial" charset="0"/>
              </a:rPr>
              <a:t>We often use metadata without knowing it -- even a food label is an example of metadata!</a:t>
            </a:r>
          </a:p>
          <a:p>
            <a:pPr algn="l" eaLnBrk="1" hangingPunct="1">
              <a:spcBef>
                <a:spcPct val="0"/>
              </a:spcBef>
              <a:buClrTx/>
              <a:buSzTx/>
              <a:buFontTx/>
              <a:buNone/>
            </a:pPr>
            <a:endParaRPr lang="en-US" altLang="en-US" sz="2400" b="1">
              <a:solidFill>
                <a:schemeClr val="tx2"/>
              </a:solidFill>
              <a:latin typeface="Arial" charset="0"/>
            </a:endParaRPr>
          </a:p>
        </p:txBody>
      </p:sp>
      <p:sp>
        <p:nvSpPr>
          <p:cNvPr id="10244" name="Rectangle 7"/>
          <p:cNvSpPr>
            <a:spLocks noGrp="1" noChangeArrowheads="1"/>
          </p:cNvSpPr>
          <p:nvPr>
            <p:ph type="title"/>
          </p:nvPr>
        </p:nvSpPr>
        <p:spPr/>
        <p:txBody>
          <a:bodyPr/>
          <a:lstStyle/>
          <a:p>
            <a:r>
              <a:rPr lang="en-US" altLang="en-US" smtClean="0"/>
              <a:t>What’s Metadata?</a:t>
            </a:r>
          </a:p>
        </p:txBody>
      </p:sp>
      <p:sp>
        <p:nvSpPr>
          <p:cNvPr id="354312" name="Text Box 8"/>
          <p:cNvSpPr txBox="1">
            <a:spLocks noChangeArrowheads="1"/>
          </p:cNvSpPr>
          <p:nvPr/>
        </p:nvSpPr>
        <p:spPr bwMode="auto">
          <a:xfrm>
            <a:off x="4800600" y="3517900"/>
            <a:ext cx="3943350" cy="155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115888" indent="-57150" algn="l">
              <a:lnSpc>
                <a:spcPts val="3000"/>
              </a:lnSpc>
              <a:spcBef>
                <a:spcPts val="1800"/>
              </a:spcBef>
              <a:buClr>
                <a:schemeClr val="accent1"/>
              </a:buClr>
              <a:defRPr sz="2000" b="1">
                <a:solidFill>
                  <a:schemeClr val="tx1"/>
                </a:solidFill>
                <a:latin typeface="Arial" charset="0"/>
              </a:defRPr>
            </a:lvl1pPr>
            <a:lvl2pPr marL="520700" indent="-285750" algn="l">
              <a:lnSpc>
                <a:spcPts val="2600"/>
              </a:lnSpc>
              <a:spcBef>
                <a:spcPts val="600"/>
              </a:spcBef>
              <a:buChar char="–"/>
              <a:defRPr sz="1600">
                <a:solidFill>
                  <a:schemeClr val="tx1"/>
                </a:solidFill>
                <a:latin typeface="Arial"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100000"/>
              </a:lnSpc>
              <a:spcBef>
                <a:spcPct val="50000"/>
              </a:spcBef>
            </a:pPr>
            <a:r>
              <a:rPr lang="en-US" altLang="en-US" sz="2400" b="0">
                <a:latin typeface="Times New Roman" pitchFamily="18" charset="0"/>
              </a:rPr>
              <a:t> </a:t>
            </a:r>
            <a:r>
              <a:rPr lang="en-US" altLang="en-US" sz="2400" b="0" i="1"/>
              <a:t>Structured format</a:t>
            </a:r>
          </a:p>
          <a:p>
            <a:pPr>
              <a:lnSpc>
                <a:spcPct val="100000"/>
              </a:lnSpc>
              <a:spcBef>
                <a:spcPct val="50000"/>
              </a:spcBef>
            </a:pPr>
            <a:r>
              <a:rPr lang="en-US" altLang="en-US" sz="2400" b="0" i="1"/>
              <a:t> Specific content</a:t>
            </a:r>
          </a:p>
          <a:p>
            <a:pPr>
              <a:lnSpc>
                <a:spcPct val="100000"/>
              </a:lnSpc>
              <a:spcBef>
                <a:spcPct val="50000"/>
              </a:spcBef>
            </a:pPr>
            <a:r>
              <a:rPr lang="en-US" altLang="en-US" sz="2400" b="0" i="1"/>
              <a:t> Necessary information</a:t>
            </a:r>
            <a:endParaRPr lang="en-US" altLang="en-US" sz="2400" b="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1500"/>
                                  </p:stCondLst>
                                  <p:childTnLst>
                                    <p:set>
                                      <p:cBhvr>
                                        <p:cTn id="6" dur="1" fill="hold">
                                          <p:stCondLst>
                                            <p:cond delay="0"/>
                                          </p:stCondLst>
                                        </p:cTn>
                                        <p:tgtEl>
                                          <p:spTgt spid="354307">
                                            <p:txEl>
                                              <p:pRg st="0" end="0"/>
                                            </p:txEl>
                                          </p:spTgt>
                                        </p:tgtEl>
                                        <p:attrNameLst>
                                          <p:attrName>style.visibility</p:attrName>
                                        </p:attrNameLst>
                                      </p:cBhvr>
                                      <p:to>
                                        <p:strVal val="visible"/>
                                      </p:to>
                                    </p:set>
                                    <p:animEffect transition="in" filter="wipe(up)">
                                      <p:cBhvr>
                                        <p:cTn id="7" dur="500"/>
                                        <p:tgtEl>
                                          <p:spTgt spid="354307">
                                            <p:txEl>
                                              <p:pRg st="0" end="0"/>
                                            </p:txEl>
                                          </p:spTgt>
                                        </p:tgtEl>
                                      </p:cBhvr>
                                    </p:animEffect>
                                  </p:childTnLst>
                                </p:cTn>
                              </p:par>
                            </p:childTnLst>
                          </p:cTn>
                        </p:par>
                        <p:par>
                          <p:cTn id="8" fill="hold" nodeType="afterGroup">
                            <p:stCondLst>
                              <p:cond delay="2000"/>
                            </p:stCondLst>
                            <p:childTnLst>
                              <p:par>
                                <p:cTn id="9" presetID="22" presetClass="entr" presetSubtype="1" fill="hold" grpId="0" nodeType="afterEffect">
                                  <p:stCondLst>
                                    <p:cond delay="1500"/>
                                  </p:stCondLst>
                                  <p:childTnLst>
                                    <p:set>
                                      <p:cBhvr>
                                        <p:cTn id="10" dur="1" fill="hold">
                                          <p:stCondLst>
                                            <p:cond delay="0"/>
                                          </p:stCondLst>
                                        </p:cTn>
                                        <p:tgtEl>
                                          <p:spTgt spid="354307">
                                            <p:txEl>
                                              <p:pRg st="1" end="1"/>
                                            </p:txEl>
                                          </p:spTgt>
                                        </p:tgtEl>
                                        <p:attrNameLst>
                                          <p:attrName>style.visibility</p:attrName>
                                        </p:attrNameLst>
                                      </p:cBhvr>
                                      <p:to>
                                        <p:strVal val="visible"/>
                                      </p:to>
                                    </p:set>
                                    <p:animEffect transition="in" filter="wipe(up)">
                                      <p:cBhvr>
                                        <p:cTn id="11" dur="500"/>
                                        <p:tgtEl>
                                          <p:spTgt spid="354307">
                                            <p:txEl>
                                              <p:pRg st="1" end="1"/>
                                            </p:txEl>
                                          </p:spTgt>
                                        </p:tgtEl>
                                      </p:cBhvr>
                                    </p:animEffect>
                                  </p:childTnLst>
                                </p:cTn>
                              </p:par>
                            </p:childTnLst>
                          </p:cTn>
                        </p:par>
                        <p:par>
                          <p:cTn id="12" fill="hold" nodeType="afterGroup">
                            <p:stCondLst>
                              <p:cond delay="4000"/>
                            </p:stCondLst>
                            <p:childTnLst>
                              <p:par>
                                <p:cTn id="13" presetID="9" presetClass="entr" presetSubtype="0" fill="hold" grpId="0" nodeType="afterEffect">
                                  <p:stCondLst>
                                    <p:cond delay="0"/>
                                  </p:stCondLst>
                                  <p:childTnLst>
                                    <p:set>
                                      <p:cBhvr>
                                        <p:cTn id="14" dur="1" fill="hold">
                                          <p:stCondLst>
                                            <p:cond delay="0"/>
                                          </p:stCondLst>
                                        </p:cTn>
                                        <p:tgtEl>
                                          <p:spTgt spid="354312">
                                            <p:txEl>
                                              <p:pRg st="0" end="0"/>
                                            </p:txEl>
                                          </p:spTgt>
                                        </p:tgtEl>
                                        <p:attrNameLst>
                                          <p:attrName>style.visibility</p:attrName>
                                        </p:attrNameLst>
                                      </p:cBhvr>
                                      <p:to>
                                        <p:strVal val="visible"/>
                                      </p:to>
                                    </p:set>
                                    <p:animEffect transition="in" filter="dissolve">
                                      <p:cBhvr>
                                        <p:cTn id="15" dur="500"/>
                                        <p:tgtEl>
                                          <p:spTgt spid="354312">
                                            <p:txEl>
                                              <p:pRg st="0" end="0"/>
                                            </p:txEl>
                                          </p:spTgt>
                                        </p:tgtEl>
                                      </p:cBhvr>
                                    </p:animEffect>
                                  </p:childTnLst>
                                </p:cTn>
                              </p:par>
                            </p:childTnLst>
                          </p:cTn>
                        </p:par>
                        <p:par>
                          <p:cTn id="16" fill="hold" nodeType="afterGroup">
                            <p:stCondLst>
                              <p:cond delay="4500"/>
                            </p:stCondLst>
                            <p:childTnLst>
                              <p:par>
                                <p:cTn id="17" presetID="9" presetClass="entr" presetSubtype="0" fill="hold" grpId="0" nodeType="afterEffect">
                                  <p:stCondLst>
                                    <p:cond delay="0"/>
                                  </p:stCondLst>
                                  <p:childTnLst>
                                    <p:set>
                                      <p:cBhvr>
                                        <p:cTn id="18" dur="1" fill="hold">
                                          <p:stCondLst>
                                            <p:cond delay="0"/>
                                          </p:stCondLst>
                                        </p:cTn>
                                        <p:tgtEl>
                                          <p:spTgt spid="354312">
                                            <p:txEl>
                                              <p:pRg st="1" end="1"/>
                                            </p:txEl>
                                          </p:spTgt>
                                        </p:tgtEl>
                                        <p:attrNameLst>
                                          <p:attrName>style.visibility</p:attrName>
                                        </p:attrNameLst>
                                      </p:cBhvr>
                                      <p:to>
                                        <p:strVal val="visible"/>
                                      </p:to>
                                    </p:set>
                                    <p:animEffect transition="in" filter="dissolve">
                                      <p:cBhvr>
                                        <p:cTn id="19" dur="500"/>
                                        <p:tgtEl>
                                          <p:spTgt spid="354312">
                                            <p:txEl>
                                              <p:pRg st="1" end="1"/>
                                            </p:txEl>
                                          </p:spTgt>
                                        </p:tgtEl>
                                      </p:cBhvr>
                                    </p:animEffect>
                                  </p:childTnLst>
                                </p:cTn>
                              </p:par>
                            </p:childTnLst>
                          </p:cTn>
                        </p:par>
                        <p:par>
                          <p:cTn id="20" fill="hold" nodeType="afterGroup">
                            <p:stCondLst>
                              <p:cond delay="5000"/>
                            </p:stCondLst>
                            <p:childTnLst>
                              <p:par>
                                <p:cTn id="21" presetID="9" presetClass="entr" presetSubtype="0" fill="hold" grpId="0" nodeType="afterEffect">
                                  <p:stCondLst>
                                    <p:cond delay="0"/>
                                  </p:stCondLst>
                                  <p:childTnLst>
                                    <p:set>
                                      <p:cBhvr>
                                        <p:cTn id="22" dur="1" fill="hold">
                                          <p:stCondLst>
                                            <p:cond delay="0"/>
                                          </p:stCondLst>
                                        </p:cTn>
                                        <p:tgtEl>
                                          <p:spTgt spid="354312">
                                            <p:txEl>
                                              <p:pRg st="2" end="2"/>
                                            </p:txEl>
                                          </p:spTgt>
                                        </p:tgtEl>
                                        <p:attrNameLst>
                                          <p:attrName>style.visibility</p:attrName>
                                        </p:attrNameLst>
                                      </p:cBhvr>
                                      <p:to>
                                        <p:strVal val="visible"/>
                                      </p:to>
                                    </p:set>
                                    <p:animEffect transition="in" filter="dissolve">
                                      <p:cBhvr>
                                        <p:cTn id="23" dur="500"/>
                                        <p:tgtEl>
                                          <p:spTgt spid="3543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7" grpId="0" build="allAtOnce" autoUpdateAnimBg="0"/>
      <p:bldP spid="354312"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204" descr="CardCatalogCompu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497263"/>
            <a:ext cx="4648200"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Grp="1" noChangeArrowheads="1"/>
          </p:cNvSpPr>
          <p:nvPr>
            <p:ph type="title"/>
          </p:nvPr>
        </p:nvSpPr>
        <p:spPr/>
        <p:txBody>
          <a:bodyPr/>
          <a:lstStyle/>
          <a:p>
            <a:r>
              <a:rPr lang="en-US" altLang="en-US" smtClean="0"/>
              <a:t>What’s Metadata?</a:t>
            </a:r>
          </a:p>
        </p:txBody>
      </p:sp>
      <p:sp>
        <p:nvSpPr>
          <p:cNvPr id="467971" name="Rectangle 3"/>
          <p:cNvSpPr>
            <a:spLocks noGrp="1" noChangeArrowheads="1"/>
          </p:cNvSpPr>
          <p:nvPr>
            <p:ph type="body" idx="1"/>
          </p:nvPr>
        </p:nvSpPr>
        <p:spPr>
          <a:xfrm>
            <a:off x="1371600" y="1143000"/>
            <a:ext cx="7010400" cy="5029200"/>
          </a:xfrm>
        </p:spPr>
        <p:txBody>
          <a:bodyPr/>
          <a:lstStyle/>
          <a:p>
            <a:pPr marL="0" indent="0">
              <a:lnSpc>
                <a:spcPct val="120000"/>
              </a:lnSpc>
              <a:buFont typeface="Wingdings" pitchFamily="2" charset="2"/>
              <a:buNone/>
              <a:tabLst>
                <a:tab pos="346075" algn="l"/>
              </a:tabLst>
              <a:defRPr/>
            </a:pPr>
            <a:r>
              <a:rPr lang="en-US" altLang="en-US" sz="3200" i="1" smtClean="0">
                <a:solidFill>
                  <a:schemeClr val="tx2"/>
                </a:solidFill>
              </a:rPr>
              <a:t>Search metadata to find resources in the library</a:t>
            </a:r>
          </a:p>
          <a:p>
            <a:pPr marL="0" indent="0">
              <a:lnSpc>
                <a:spcPct val="120000"/>
              </a:lnSpc>
              <a:tabLst>
                <a:tab pos="346075" algn="l"/>
              </a:tabLst>
              <a:defRPr/>
            </a:pPr>
            <a:r>
              <a:rPr lang="en-US" altLang="en-US" smtClean="0">
                <a:solidFill>
                  <a:schemeClr val="tx2"/>
                </a:solidFill>
                <a:effectLst>
                  <a:outerShdw blurRad="38100" dist="38100" dir="2700000" algn="tl">
                    <a:srgbClr val="C0C0C0"/>
                  </a:outerShdw>
                </a:effectLst>
              </a:rPr>
              <a:t> </a:t>
            </a:r>
            <a:r>
              <a:rPr lang="en-US" altLang="en-US" sz="2400" smtClean="0">
                <a:solidFill>
                  <a:schemeClr val="tx2"/>
                </a:solidFill>
              </a:rPr>
              <a:t>Library community has developed metadata </a:t>
            </a:r>
            <a:br>
              <a:rPr lang="en-US" altLang="en-US" sz="2400" smtClean="0">
                <a:solidFill>
                  <a:schemeClr val="tx2"/>
                </a:solidFill>
              </a:rPr>
            </a:br>
            <a:r>
              <a:rPr lang="en-US" altLang="en-US" sz="2400" smtClean="0">
                <a:solidFill>
                  <a:schemeClr val="tx2"/>
                </a:solidFill>
              </a:rPr>
              <a:t>systems to describe books</a:t>
            </a:r>
          </a:p>
          <a:p>
            <a:pPr lvl="1">
              <a:lnSpc>
                <a:spcPct val="120000"/>
              </a:lnSpc>
              <a:tabLst>
                <a:tab pos="346075" algn="l"/>
              </a:tabLst>
              <a:defRPr/>
            </a:pPr>
            <a:r>
              <a:rPr lang="en-US" altLang="en-US" sz="2400" smtClean="0">
                <a:solidFill>
                  <a:schemeClr val="tx2"/>
                </a:solidFill>
              </a:rPr>
              <a:t>Dublin Core</a:t>
            </a:r>
          </a:p>
          <a:p>
            <a:pPr lvl="1">
              <a:lnSpc>
                <a:spcPct val="120000"/>
              </a:lnSpc>
              <a:tabLst>
                <a:tab pos="346075" algn="l"/>
              </a:tabLst>
              <a:defRPr/>
            </a:pPr>
            <a:endParaRPr lang="en-US" altLang="en-US" sz="2400" smtClean="0">
              <a:solidFill>
                <a:schemeClr val="tx2"/>
              </a:solidFill>
            </a:endParaRPr>
          </a:p>
          <a:p>
            <a:pPr marL="0" indent="0">
              <a:lnSpc>
                <a:spcPct val="120000"/>
              </a:lnSpc>
              <a:tabLst>
                <a:tab pos="346075" algn="l"/>
              </a:tabLst>
              <a:defRPr/>
            </a:pPr>
            <a:r>
              <a:rPr lang="en-US" altLang="en-US" sz="2400" smtClean="0">
                <a:solidFill>
                  <a:schemeClr val="tx2"/>
                </a:solidFill>
              </a:rPr>
              <a:t> Allows you to                                           search by title,                                            author, subject…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9">
      <a:dk1>
        <a:srgbClr val="000000"/>
      </a:dk1>
      <a:lt1>
        <a:srgbClr val="FFFFFF"/>
      </a:lt1>
      <a:dk2>
        <a:srgbClr val="000000"/>
      </a:dk2>
      <a:lt2>
        <a:srgbClr val="808080"/>
      </a:lt2>
      <a:accent1>
        <a:srgbClr val="336699"/>
      </a:accent1>
      <a:accent2>
        <a:srgbClr val="000000"/>
      </a:accent2>
      <a:accent3>
        <a:srgbClr val="FFFFFF"/>
      </a:accent3>
      <a:accent4>
        <a:srgbClr val="000000"/>
      </a:accent4>
      <a:accent5>
        <a:srgbClr val="ADB8CA"/>
      </a:accent5>
      <a:accent6>
        <a:srgbClr val="000000"/>
      </a:accent6>
      <a:hlink>
        <a:srgbClr val="336699"/>
      </a:hlink>
      <a:folHlink>
        <a:srgbClr val="B2B2B2"/>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
            <a:srgbClr val="990000"/>
          </a:buClr>
          <a:buSzPct val="90000"/>
          <a:buFont typeface="Wingdings" pitchFamily="2" charset="2"/>
          <a:buChar char="n"/>
          <a:tabLst/>
          <a:defRPr kumimoji="0" lang="en-US" alt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
            <a:srgbClr val="990000"/>
          </a:buClr>
          <a:buSzPct val="90000"/>
          <a:buFont typeface="Wingdings" pitchFamily="2" charset="2"/>
          <a:buChar char="n"/>
          <a:tabLst/>
          <a:defRPr kumimoji="0" lang="en-US" alt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990000"/>
        </a:accent1>
        <a:accent2>
          <a:srgbClr val="990000"/>
        </a:accent2>
        <a:accent3>
          <a:srgbClr val="FFFFFF"/>
        </a:accent3>
        <a:accent4>
          <a:srgbClr val="000000"/>
        </a:accent4>
        <a:accent5>
          <a:srgbClr val="CAAAAA"/>
        </a:accent5>
        <a:accent6>
          <a:srgbClr val="8A0000"/>
        </a:accent6>
        <a:hlink>
          <a:srgbClr val="990000"/>
        </a:hlink>
        <a:folHlink>
          <a:srgbClr val="B2B2B2"/>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336699"/>
        </a:accent1>
        <a:accent2>
          <a:srgbClr val="000000"/>
        </a:accent2>
        <a:accent3>
          <a:srgbClr val="FFFFFF"/>
        </a:accent3>
        <a:accent4>
          <a:srgbClr val="000000"/>
        </a:accent4>
        <a:accent5>
          <a:srgbClr val="ADB8CA"/>
        </a:accent5>
        <a:accent6>
          <a:srgbClr val="000000"/>
        </a:accent6>
        <a:hlink>
          <a:srgbClr val="33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9173</TotalTime>
  <Words>2835</Words>
  <Application>Microsoft Office PowerPoint</Application>
  <PresentationFormat>On-screen Show (4:3)</PresentationFormat>
  <Paragraphs>779</Paragraphs>
  <Slides>58</Slides>
  <Notes>14</Notes>
  <HiddenSlides>0</HiddenSlides>
  <MMClips>0</MMClips>
  <ScaleCrop>false</ScaleCrop>
  <HeadingPairs>
    <vt:vector size="10"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58</vt:i4>
      </vt:variant>
      <vt:variant>
        <vt:lpstr>Custom Shows</vt:lpstr>
      </vt:variant>
      <vt:variant>
        <vt:i4>1</vt:i4>
      </vt:variant>
    </vt:vector>
  </HeadingPairs>
  <TitlesOfParts>
    <vt:vector size="67" baseType="lpstr">
      <vt:lpstr>Times New Roman</vt:lpstr>
      <vt:lpstr>Wingdings</vt:lpstr>
      <vt:lpstr>Arial Black</vt:lpstr>
      <vt:lpstr>Arial</vt:lpstr>
      <vt:lpstr>Tahoma</vt:lpstr>
      <vt:lpstr>Swis721 Blk BT</vt:lpstr>
      <vt:lpstr>Default Design</vt:lpstr>
      <vt:lpstr>Microsoft Word Document</vt:lpstr>
      <vt:lpstr>  Safeguarding GIS Data through Metadata</vt:lpstr>
      <vt:lpstr>What’s Metadata?</vt:lpstr>
      <vt:lpstr>By the end of the Workshop . . . </vt:lpstr>
      <vt:lpstr>PowerPoint Presentation</vt:lpstr>
      <vt:lpstr>PowerPoint Presentation</vt:lpstr>
      <vt:lpstr>PowerPoint Presentation</vt:lpstr>
      <vt:lpstr>What’s Metadata?</vt:lpstr>
      <vt:lpstr>What’s Metadata?</vt:lpstr>
      <vt:lpstr>What’s Metadata?</vt:lpstr>
      <vt:lpstr>What are Metadata Used For?</vt:lpstr>
      <vt:lpstr>Standards</vt:lpstr>
      <vt:lpstr>Standards</vt:lpstr>
      <vt:lpstr>Standards</vt:lpstr>
      <vt:lpstr>PowerPoint Presentation</vt:lpstr>
      <vt:lpstr>The Minnesota Geographic  Metadata  Guidelines</vt:lpstr>
      <vt:lpstr>The MGMG</vt:lpstr>
      <vt:lpstr>PowerPoint Presentation</vt:lpstr>
      <vt:lpstr>A Walk Through the Guidelines</vt:lpstr>
      <vt:lpstr>TITLE</vt:lpstr>
      <vt:lpstr>PowerPoint Presentation</vt:lpstr>
      <vt:lpstr>A Walk Through the Guidelines</vt:lpstr>
      <vt:lpstr>A Walk Through the Guidelines</vt:lpstr>
      <vt:lpstr>A Walk Through the Guidelines</vt:lpstr>
      <vt:lpstr>A Walk Through the Guidelines</vt:lpstr>
      <vt:lpstr>A Walk Through the Guidelines</vt:lpstr>
      <vt:lpstr>A Walk Through the Guidelines</vt:lpstr>
      <vt:lpstr>A Walk Through the Guidelines</vt:lpstr>
      <vt:lpstr>A Walk Through the Guidelines</vt:lpstr>
      <vt:lpstr>A Walk Through the Guidelines</vt:lpstr>
      <vt:lpstr>A Walk Through the Guidelines</vt:lpstr>
      <vt:lpstr>A Walk Through the Guidelines</vt:lpstr>
      <vt:lpstr>A Walk Through the Guidelines</vt:lpstr>
      <vt:lpstr>A Walk Through the Guidelines</vt:lpstr>
      <vt:lpstr>LINEAGE RECIPE</vt:lpstr>
      <vt:lpstr>PowerPoint Presentation</vt:lpstr>
      <vt:lpstr>A Walk Through the Guidelines</vt:lpstr>
      <vt:lpstr>A Walk Through the Guidelines</vt:lpstr>
      <vt:lpstr>A Walk Through the Guidelines</vt:lpstr>
      <vt:lpstr>A Walk Through the Guidelines</vt:lpstr>
      <vt:lpstr>A Walk Through the Guidelines</vt:lpstr>
      <vt:lpstr>A Walk Through the Guidelines</vt:lpstr>
      <vt:lpstr>A Walk Through the Guidelines</vt:lpstr>
      <vt:lpstr>A Walk Through the Guidelines</vt:lpstr>
      <vt:lpstr>Purpose of a Metadata Entry Tool</vt:lpstr>
      <vt:lpstr>Tool</vt:lpstr>
      <vt:lpstr>How to Make this Easier…</vt:lpstr>
      <vt:lpstr>Value metadata</vt:lpstr>
      <vt:lpstr>Create metadata during your project</vt:lpstr>
      <vt:lpstr>Prioritize legacy data</vt:lpstr>
      <vt:lpstr>Use existing resources</vt:lpstr>
      <vt:lpstr>Writing tips</vt:lpstr>
      <vt:lpstr>Use your judgment</vt:lpstr>
      <vt:lpstr>Share the task</vt:lpstr>
      <vt:lpstr>Do something…</vt:lpstr>
      <vt:lpstr>Do something…</vt:lpstr>
      <vt:lpstr>PowerPoint Presentation</vt:lpstr>
      <vt:lpstr>More Help</vt:lpstr>
      <vt:lpstr>Questions?</vt:lpstr>
      <vt:lpstr>Custom Show 1</vt:lpstr>
    </vt:vector>
  </TitlesOfParts>
  <Company>Minnesota Planning/LMIC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Documenting GIS Data Using the MGMG</dc:title>
  <dc:subject>Using Minnesota's metadata guidelines</dc:subject>
  <dc:creator>Christopher Cialek</dc:creator>
  <dc:description>Presented at the MN State University Metadata Workshop_x000d_
June 12, 2001</dc:description>
  <cp:lastModifiedBy>Windows User</cp:lastModifiedBy>
  <cp:revision>529</cp:revision>
  <cp:lastPrinted>2014-05-02T19:25:42Z</cp:lastPrinted>
  <dcterms:created xsi:type="dcterms:W3CDTF">1999-09-14T17:33:48Z</dcterms:created>
  <dcterms:modified xsi:type="dcterms:W3CDTF">2014-05-02T19:26:44Z</dcterms:modified>
</cp:coreProperties>
</file>