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728" r:id="rId2"/>
    <p:sldId id="448" r:id="rId3"/>
    <p:sldId id="765" r:id="rId4"/>
    <p:sldId id="793" r:id="rId5"/>
    <p:sldId id="347" r:id="rId6"/>
    <p:sldId id="771" r:id="rId7"/>
    <p:sldId id="770" r:id="rId8"/>
    <p:sldId id="768" r:id="rId9"/>
    <p:sldId id="787" r:id="rId10"/>
    <p:sldId id="790" r:id="rId11"/>
    <p:sldId id="769" r:id="rId12"/>
    <p:sldId id="766" r:id="rId13"/>
    <p:sldId id="791" r:id="rId14"/>
    <p:sldId id="772" r:id="rId15"/>
    <p:sldId id="773" r:id="rId16"/>
    <p:sldId id="775" r:id="rId17"/>
    <p:sldId id="776" r:id="rId18"/>
    <p:sldId id="778" r:id="rId19"/>
    <p:sldId id="779" r:id="rId20"/>
    <p:sldId id="788" r:id="rId21"/>
    <p:sldId id="759" r:id="rId22"/>
    <p:sldId id="760" r:id="rId23"/>
    <p:sldId id="761" r:id="rId24"/>
    <p:sldId id="762" r:id="rId25"/>
    <p:sldId id="763" r:id="rId26"/>
    <p:sldId id="796" r:id="rId27"/>
    <p:sldId id="764" r:id="rId28"/>
    <p:sldId id="794" r:id="rId29"/>
    <p:sldId id="795" r:id="rId30"/>
    <p:sldId id="7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CCFF"/>
    <a:srgbClr val="0099CC"/>
    <a:srgbClr val="CC3300"/>
    <a:srgbClr val="FFFF66"/>
    <a:srgbClr val="CC0000"/>
    <a:srgbClr val="FFFF00"/>
    <a:srgbClr val="0033CC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349" autoAdjust="0"/>
  </p:normalViewPr>
  <p:slideViewPr>
    <p:cSldViewPr snapToGrid="0">
      <p:cViewPr varScale="1">
        <p:scale>
          <a:sx n="108" d="100"/>
          <a:sy n="108" d="100"/>
        </p:scale>
        <p:origin x="612" y="114"/>
      </p:cViewPr>
      <p:guideLst>
        <p:guide orient="horz" pos="2160"/>
        <p:guide pos="2880"/>
        <p:guide orient="horz" pos="21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9F1D1-D29D-4A46-B49E-DAB0112B0B35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0D56-43F5-47A4-876A-C4464117D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F0D56-43F5-47A4-876A-C4464117D3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5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9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6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8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9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67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we created the guidance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7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4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19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49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2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62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8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98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59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44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6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6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5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29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27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4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8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7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Inform those attendees who are new to DEM Modification for hydrologic applications of DEMs </a:t>
            </a:r>
          </a:p>
          <a:p>
            <a:pPr marL="1492250" lvl="2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/>
              <a:t>LiDAR is continually attracting</a:t>
            </a:r>
            <a:r>
              <a:rPr lang="en-US" sz="2400" baseline="0" dirty="0" smtClean="0"/>
              <a:t> new users to the technology.</a:t>
            </a:r>
            <a:endParaRPr lang="en-US" sz="2400" dirty="0" smtClean="0"/>
          </a:p>
          <a:p>
            <a:pPr marL="1035050" lvl="1" indent="-349250">
              <a:buClr>
                <a:srgbClr val="0099FF"/>
              </a:buClr>
              <a:buSzPct val="60000"/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Introduce the need benefits of a regional / statewide culvert inventory by </a:t>
            </a:r>
            <a:r>
              <a:rPr lang="en-US" sz="2400" b="1" dirty="0" smtClean="0">
                <a:solidFill>
                  <a:srgbClr val="FF0000"/>
                </a:solidFill>
              </a:rPr>
              <a:t>WATERSHED</a:t>
            </a:r>
            <a:r>
              <a:rPr lang="en-US" sz="2400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0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BBA8-6201-4DBA-AC56-2C0E82A4DE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8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5DB695-0335-4FD8-A78C-AE8EBD2BA7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D7A5F6D-6F56-45C6-8591-66B234FC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LiDAR\lidar_EXAMPLES\examples_IMAGES\LiDAR example  - SEAN VAUGHN MniT @ DNR DEWR - NOBELS_green2orange2pin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4180"/>
            <a:ext cx="8681383" cy="526499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9386" y="1534180"/>
            <a:ext cx="8587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Minnesota </a:t>
            </a:r>
            <a:r>
              <a:rPr lang="en-US" sz="2800" b="1" spc="1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LiDAR:</a:t>
            </a:r>
            <a:r>
              <a:rPr lang="en-US" sz="2800" b="1" spc="1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en-US" sz="2800" b="1" spc="1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884" y="294382"/>
            <a:ext cx="7907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Minnesota </a:t>
            </a:r>
            <a:r>
              <a:rPr lang="en-US" sz="2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</a:t>
            </a:r>
          </a:p>
          <a:p>
            <a:pPr algn="ctr"/>
            <a: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, November 4</a:t>
            </a:r>
            <a:r>
              <a:rPr lang="en-US" b="1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US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2015, 1:00 pm – 3:00 pm</a:t>
            </a:r>
          </a:p>
          <a:p>
            <a:pPr algn="ctr"/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MPC</a:t>
            </a: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Building, Training Room 2 (Lower Level)</a:t>
            </a:r>
            <a:endParaRPr lang="en-US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84" y="1935540"/>
            <a:ext cx="8648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spc="11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Reviving / restructuring </a:t>
            </a:r>
            <a:r>
              <a:rPr lang="en-US" sz="2400" b="1" spc="11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of the former </a:t>
            </a:r>
            <a:r>
              <a:rPr lang="en-US" sz="2400" b="1" spc="11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</a:t>
            </a:r>
            <a:r>
              <a:rPr lang="en-US" sz="2400" b="1" spc="11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Hydrography  Committees </a:t>
            </a:r>
            <a:r>
              <a:rPr lang="en-US" sz="2400" b="1" spc="11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existing LiDAR R&amp;E Committee into </a:t>
            </a:r>
            <a:r>
              <a:rPr lang="en-US" sz="2400" b="1" spc="11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committee to deal with LiDAR related </a:t>
            </a:r>
            <a:r>
              <a:rPr lang="en-US" sz="2400" b="1" spc="11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for Minnesota. </a:t>
            </a:r>
            <a:endParaRPr lang="en-US" sz="2400" spc="11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1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10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477" y="833598"/>
            <a:ext cx="1885406" cy="98153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kern="1200" cap="all" spc="-150" normalizeH="0" baseline="0" noProof="0" dirty="0" smtClean="0">
                <a:ln/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LiDAR</a:t>
            </a:r>
            <a:r>
              <a:rPr kumimoji="0" lang="en-US" sz="4700" b="1" i="0" u="none" kern="1200" cap="all" spc="-150" normalizeH="0" noProof="0" dirty="0" smtClean="0">
                <a:ln/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700" b="1" i="0" u="none" kern="1200" cap="all" spc="-150" normalizeH="0" baseline="0" noProof="0" dirty="0">
              <a:ln/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1"/>
          <a:stretch>
            <a:fillRect/>
          </a:stretch>
        </p:blipFill>
        <p:spPr bwMode="auto">
          <a:xfrm>
            <a:off x="259489" y="2124218"/>
            <a:ext cx="8610600" cy="1893166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body" idx="1"/>
          </p:nvPr>
        </p:nvSpPr>
        <p:spPr>
          <a:xfrm>
            <a:off x="318272" y="4411592"/>
            <a:ext cx="8551817" cy="1603919"/>
          </a:xfrm>
        </p:spPr>
        <p:txBody>
          <a:bodyPr>
            <a:noAutofit/>
          </a:bodyPr>
          <a:lstStyle/>
          <a:p>
            <a:pPr marL="1035050" lvl="1" indent="-349250">
              <a:spcAft>
                <a:spcPts val="600"/>
              </a:spcAft>
              <a:buClr>
                <a:srgbClr val="00B0F0"/>
              </a:buClr>
              <a:buSzPct val="60000"/>
              <a:buFont typeface="Wingdings" pitchFamily="2" charset="2"/>
              <a:buChar char="Ø"/>
            </a:pPr>
            <a:r>
              <a:rPr lang="en-US" sz="2800" spc="110" dirty="0" smtClean="0"/>
              <a:t>LiDAR is the Great Educator for Helping Resource Managers Convey the Conservation Message to Customers/Citizens.</a:t>
            </a:r>
          </a:p>
          <a:p>
            <a:pPr marL="1035050" lvl="1" indent="-349250"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800" spc="11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Catalysts</a:t>
            </a:r>
            <a:endParaRPr lang="en-US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981531"/>
            <a:ext cx="8839200" cy="5091704"/>
          </a:xfrm>
        </p:spPr>
        <p:txBody>
          <a:bodyPr>
            <a:noAutofit/>
          </a:bodyPr>
          <a:lstStyle/>
          <a:p>
            <a:pPr marL="1031875" lvl="3" indent="-3429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spc="110" dirty="0" smtClean="0">
                <a:solidFill>
                  <a:prstClr val="white">
                    <a:tint val="75000"/>
                  </a:prstClr>
                </a:solidFill>
              </a:rPr>
              <a:t>Existing LiDAR Research and Education Committee is mostly a group of technical folks specializing in water resource and terrain analysis.</a:t>
            </a:r>
          </a:p>
          <a:p>
            <a:pPr marL="1031875" lvl="3" indent="-3429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spc="110" dirty="0" smtClean="0">
                <a:solidFill>
                  <a:prstClr val="white">
                    <a:tint val="75000"/>
                  </a:prstClr>
                </a:solidFill>
              </a:rPr>
              <a:t>How do we represent other emerging areas of application and expertise?</a:t>
            </a:r>
          </a:p>
          <a:p>
            <a:pPr marL="1828800" lvl="6" indent="-342900"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FF00"/>
                </a:solidFill>
              </a:rPr>
              <a:t>Vegetation/Forestry</a:t>
            </a:r>
            <a:r>
              <a:rPr lang="en-US" sz="2200" dirty="0" smtClean="0">
                <a:solidFill>
                  <a:prstClr val="white"/>
                </a:solidFill>
              </a:rPr>
              <a:t> – </a:t>
            </a:r>
          </a:p>
          <a:p>
            <a:pPr marL="1828800" lvl="6" indent="-342900"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FF00"/>
                </a:solidFill>
              </a:rPr>
              <a:t>DNR </a:t>
            </a:r>
            <a:r>
              <a:rPr lang="en-US" sz="2200" dirty="0" smtClean="0">
                <a:solidFill>
                  <a:prstClr val="white"/>
                </a:solidFill>
              </a:rPr>
              <a:t>Resource Assessment will be receiving a $1 million grant to collect high density (12ppm) </a:t>
            </a:r>
            <a:r>
              <a:rPr lang="en-US" sz="2200" b="1" dirty="0" smtClean="0">
                <a:solidFill>
                  <a:srgbClr val="FFFF00"/>
                </a:solidFill>
              </a:rPr>
              <a:t>bathymetric LiDAR </a:t>
            </a:r>
            <a:r>
              <a:rPr lang="en-US" sz="2200" dirty="0" smtClean="0">
                <a:solidFill>
                  <a:prstClr val="white"/>
                </a:solidFill>
              </a:rPr>
              <a:t>over a 500,000 acre area.  </a:t>
            </a:r>
          </a:p>
          <a:p>
            <a:pPr marL="2212848" lvl="8" indent="-342900"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prstClr val="white"/>
                </a:solidFill>
              </a:rPr>
              <a:t>We will need a lot of help/advice with planning the collect so that it is beneficial to a wide variety of stakeholders.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dirty="0" smtClean="0"/>
              <a:t>Existing </a:t>
            </a:r>
            <a:r>
              <a:rPr lang="en-US" sz="2800" dirty="0"/>
              <a:t>LiDAR Research and Education Committee is mostly a group of technical folks specializing in water resource and terrain analysis.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dirty="0"/>
              <a:t>How do we represent other emerging areas of application and expertise?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dirty="0"/>
              <a:t>Vegetation/Forestry – Tyler  and  Rick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dirty="0"/>
              <a:t>Product – Sean (HPI),   Steve (River polygons).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800" dirty="0" smtClean="0"/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dirty="0" smtClean="0"/>
              <a:t>Touch on the Buffer Mapping Initiative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b="1" dirty="0">
                <a:solidFill>
                  <a:srgbClr val="CC3300"/>
                </a:solidFill>
              </a:rPr>
              <a:t>Most important message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</a:p>
          <a:p>
            <a:pPr marL="1828800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00"/>
                </a:solidFill>
              </a:rPr>
              <a:t>Proper replication</a:t>
            </a:r>
            <a:r>
              <a:rPr lang="en-US" sz="2400" b="1" dirty="0"/>
              <a:t> </a:t>
            </a:r>
            <a:r>
              <a:rPr lang="en-US" sz="2400" dirty="0"/>
              <a:t>of landscape hydrology in DEMs.</a:t>
            </a:r>
          </a:p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800" spc="110" dirty="0" smtClean="0"/>
          </a:p>
        </p:txBody>
      </p:sp>
    </p:spTree>
    <p:extLst>
      <p:ext uri="{BB962C8B-B14F-4D97-AF65-F5344CB8AC3E}">
        <p14:creationId xmlns:p14="http://schemas.microsoft.com/office/powerpoint/2010/main" val="26555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773" y="1194350"/>
            <a:ext cx="8609844" cy="516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the timing is right.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Proposed </a:t>
            </a:r>
            <a:r>
              <a:rPr lang="en-US" sz="2400" b="1" dirty="0" smtClean="0">
                <a:solidFill>
                  <a:srgbClr val="FFFF99"/>
                </a:solidFill>
              </a:rPr>
              <a:t>twice in the past 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couple years.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99"/>
                </a:solidFill>
              </a:rPr>
              <a:t>Hydrography – Team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 is still in place in the agencies 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A forestry/veg team is </a:t>
            </a:r>
            <a:r>
              <a:rPr lang="en-US" sz="2400" b="1" dirty="0" smtClean="0">
                <a:solidFill>
                  <a:srgbClr val="FFFF99"/>
                </a:solidFill>
              </a:rPr>
              <a:t>emerging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.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One team of folks related to Hydro is .</a:t>
            </a: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Susanne </a:t>
            </a:r>
            <a:r>
              <a:rPr lang="en-US" sz="1400" dirty="0" err="1" smtClean="0">
                <a:solidFill>
                  <a:prstClr val="white">
                    <a:tint val="75000"/>
                  </a:prstClr>
                </a:solidFill>
              </a:rPr>
              <a:t>Maeder</a:t>
            </a:r>
            <a:endParaRPr lang="en-US" sz="1400" dirty="0" smtClean="0">
              <a:solidFill>
                <a:prstClr val="white">
                  <a:tint val="75000"/>
                </a:prstClr>
              </a:solidFill>
            </a:endParaRP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Mark Olsen</a:t>
            </a: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Chris </a:t>
            </a:r>
            <a:r>
              <a:rPr lang="en-US" sz="1400" dirty="0" err="1" smtClean="0">
                <a:solidFill>
                  <a:prstClr val="white">
                    <a:tint val="75000"/>
                  </a:prstClr>
                </a:solidFill>
              </a:rPr>
              <a:t>Sanocki</a:t>
            </a:r>
            <a:endParaRPr lang="en-US" sz="1400" dirty="0" smtClean="0">
              <a:solidFill>
                <a:prstClr val="white">
                  <a:tint val="75000"/>
                </a:prstClr>
              </a:solidFill>
            </a:endParaRP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Sean Vaughn</a:t>
            </a: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Lyn </a:t>
            </a:r>
            <a:r>
              <a:rPr lang="en-US" sz="1400" dirty="0" err="1" smtClean="0">
                <a:solidFill>
                  <a:prstClr val="white">
                    <a:tint val="75000"/>
                  </a:prstClr>
                </a:solidFill>
              </a:rPr>
              <a:t>Bergquist</a:t>
            </a:r>
            <a:endParaRPr lang="en-US" sz="1400" dirty="0" smtClean="0">
              <a:solidFill>
                <a:prstClr val="white">
                  <a:tint val="75000"/>
                </a:prstClr>
              </a:solidFill>
            </a:endParaRP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Glenn </a:t>
            </a:r>
            <a:r>
              <a:rPr lang="en-US" sz="1400" dirty="0" err="1" smtClean="0">
                <a:solidFill>
                  <a:prstClr val="white">
                    <a:tint val="75000"/>
                  </a:prstClr>
                </a:solidFill>
              </a:rPr>
              <a:t>Radde</a:t>
            </a:r>
            <a:endParaRPr lang="en-US" sz="1400" dirty="0" smtClean="0">
              <a:solidFill>
                <a:prstClr val="white">
                  <a:tint val="75000"/>
                </a:prstClr>
              </a:solidFill>
            </a:endParaRPr>
          </a:p>
          <a:p>
            <a:pPr marL="2091182" lvl="6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white">
                    <a:tint val="75000"/>
                  </a:prstClr>
                </a:solidFill>
              </a:rPr>
              <a:t>Steve </a:t>
            </a:r>
            <a:r>
              <a:rPr lang="en-US" sz="1400" dirty="0" err="1" smtClean="0">
                <a:solidFill>
                  <a:prstClr val="white">
                    <a:tint val="75000"/>
                  </a:prstClr>
                </a:solidFill>
              </a:rPr>
              <a:t>Kloiber</a:t>
            </a:r>
            <a:endParaRPr lang="en-US" sz="1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                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-</a:t>
            </a:r>
            <a:r>
              <a:rPr lang="en-US" sz="4800" cap="all" spc="-150" dirty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T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iming</a:t>
            </a:r>
            <a:r>
              <a:rPr lang="en-US" dirty="0" smtClean="0">
                <a:solidFill>
                  <a:srgbClr val="FFFF9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870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981531"/>
            <a:ext cx="8839200" cy="5091704"/>
          </a:xfrm>
        </p:spPr>
        <p:txBody>
          <a:bodyPr>
            <a:noAutofit/>
          </a:bodyPr>
          <a:lstStyle/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b="1" spc="110" dirty="0" smtClean="0">
                <a:solidFill>
                  <a:srgbClr val="FFFF00"/>
                </a:solidFill>
              </a:rPr>
              <a:t>Build awareness</a:t>
            </a:r>
            <a:r>
              <a:rPr lang="en-US" sz="2800" spc="110" dirty="0" smtClean="0"/>
              <a:t> - Continue to build recognition and </a:t>
            </a:r>
            <a:r>
              <a:rPr lang="en-US" sz="2800" u="sng" spc="110" dirty="0" smtClean="0"/>
              <a:t>support</a:t>
            </a:r>
            <a:r>
              <a:rPr lang="en-US" sz="2800" spc="110" dirty="0" smtClean="0"/>
              <a:t> for statewide NXG-Hydro.  </a:t>
            </a:r>
          </a:p>
          <a:p>
            <a:pPr marL="1825625" lvl="2" indent="-454025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§"/>
            </a:pPr>
            <a:r>
              <a:rPr lang="en-US" sz="2600" spc="110" dirty="0" smtClean="0"/>
              <a:t>GIS community support and outreach.</a:t>
            </a:r>
          </a:p>
          <a:p>
            <a:pPr marL="1371600" lvl="2" indent="0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600" spc="110" dirty="0" smtClean="0"/>
          </a:p>
          <a:p>
            <a:pPr marL="1207008" lvl="1" indent="-457200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1" spc="110" dirty="0" smtClean="0">
                <a:solidFill>
                  <a:srgbClr val="FFFF00"/>
                </a:solidFill>
              </a:rPr>
              <a:t>Proper </a:t>
            </a:r>
            <a:r>
              <a:rPr lang="en-US" sz="2800" b="1" spc="110" dirty="0">
                <a:solidFill>
                  <a:srgbClr val="FFFF00"/>
                </a:solidFill>
              </a:rPr>
              <a:t>replication </a:t>
            </a:r>
            <a:r>
              <a:rPr lang="en-US" sz="2800" spc="110" dirty="0">
                <a:solidFill>
                  <a:schemeClr val="tx1"/>
                </a:solidFill>
              </a:rPr>
              <a:t>of landscape hydrology in </a:t>
            </a:r>
            <a:r>
              <a:rPr lang="en-US" sz="2800" spc="110" dirty="0" smtClean="0">
                <a:solidFill>
                  <a:schemeClr val="tx1"/>
                </a:solidFill>
              </a:rPr>
              <a:t>published Hydro-modified DEMs (</a:t>
            </a:r>
            <a:r>
              <a:rPr lang="en-US" sz="2800" spc="110" dirty="0" err="1" smtClean="0">
                <a:solidFill>
                  <a:schemeClr val="tx1"/>
                </a:solidFill>
              </a:rPr>
              <a:t>hDEMs</a:t>
            </a:r>
            <a:r>
              <a:rPr lang="en-US" sz="2800" spc="110" dirty="0" smtClean="0">
                <a:solidFill>
                  <a:schemeClr val="tx1"/>
                </a:solidFill>
              </a:rPr>
              <a:t>).</a:t>
            </a:r>
          </a:p>
          <a:p>
            <a:pPr marL="1207008" lvl="1" indent="-457200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Ø"/>
            </a:pPr>
            <a:endParaRPr lang="en-US" sz="2800" spc="110" dirty="0" smtClean="0">
              <a:solidFill>
                <a:schemeClr val="tx1"/>
              </a:solidFill>
            </a:endParaRPr>
          </a:p>
          <a:p>
            <a:pPr marL="1207008" lvl="1" indent="-457200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1" spc="110" dirty="0" err="1" smtClean="0">
                <a:solidFill>
                  <a:srgbClr val="FFFF00"/>
                </a:solidFill>
              </a:rPr>
              <a:t>EleHydro</a:t>
            </a:r>
            <a:r>
              <a:rPr lang="en-US" sz="2800" spc="110" dirty="0" smtClean="0">
                <a:solidFill>
                  <a:schemeClr val="tx1"/>
                </a:solidFill>
              </a:rPr>
              <a:t> - Bringing </a:t>
            </a:r>
            <a:r>
              <a:rPr lang="en-US" sz="2800" spc="110" dirty="0">
                <a:solidFill>
                  <a:schemeClr val="tx1"/>
                </a:solidFill>
              </a:rPr>
              <a:t>LiDAR &amp; Hydrography together in the same development and management architecture. </a:t>
            </a:r>
          </a:p>
          <a:p>
            <a:pPr marL="1207008" lvl="1" indent="-457200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Ø"/>
            </a:pPr>
            <a:endParaRPr lang="en-US" sz="2800" spc="110" dirty="0">
              <a:solidFill>
                <a:schemeClr val="tx1"/>
              </a:solidFill>
            </a:endParaRPr>
          </a:p>
          <a:p>
            <a:pPr marL="1203833" indent="-454025">
              <a:spcBef>
                <a:spcPts val="0"/>
              </a:spcBef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§"/>
            </a:pPr>
            <a:endParaRPr lang="en-US" sz="3000" dirty="0"/>
          </a:p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r>
              <a:rPr lang="en-US" sz="2800" spc="110" dirty="0"/>
              <a:t>Bring LiDAR &amp; Hydrography together in the same development and management architecture. </a:t>
            </a:r>
          </a:p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800" spc="11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035358" cy="981531"/>
          </a:xfrm>
          <a:prstGeom prst="rect">
            <a:avLst/>
          </a:prstGeom>
        </p:spPr>
        <p:txBody>
          <a:bodyPr vert="horz" anchor="b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                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-Hydrography</a:t>
            </a:r>
            <a:r>
              <a:rPr lang="en-US" dirty="0" smtClean="0">
                <a:solidFill>
                  <a:srgbClr val="FFFF9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0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2686197"/>
            <a:ext cx="8839200" cy="4079966"/>
          </a:xfrm>
        </p:spPr>
        <p:txBody>
          <a:bodyPr>
            <a:noAutofit/>
          </a:bodyPr>
          <a:lstStyle/>
          <a:p>
            <a:pPr marL="339725" indent="-339725">
              <a:buClr>
                <a:srgbClr val="FFFF99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99CC"/>
                </a:solidFill>
              </a:rPr>
              <a:t>Watercourse Spatial Data</a:t>
            </a:r>
          </a:p>
          <a:p>
            <a:pPr marL="692150" lvl="2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Is existing, readily available authoritative watercourse hydrography, meeting all of your business needs?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/>
              <a:t>e.g.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1:24</a:t>
            </a:r>
            <a:r>
              <a:rPr lang="en-US" sz="2400" dirty="0" smtClean="0"/>
              <a:t> K   WBD and MN DNR watersheds; NHD and DNR watercourses.</a:t>
            </a:r>
          </a:p>
          <a:p>
            <a:pPr marL="804862" lvl="2" indent="-457200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/>
              <a:t>Are you deriving your own hydrography from LiDAR data and or LiDAR-derived products to meet this need?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/>
              <a:t>If yes, then why?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14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050293"/>
            <a:ext cx="9144000" cy="1362456"/>
          </a:xfrm>
          <a:prstGeom prst="rect">
            <a:avLst/>
          </a:prstGeom>
        </p:spPr>
        <p:txBody>
          <a:bodyPr vert="horz" anchor="b">
            <a:normAutofit fontScale="97500" lnSpcReduction="100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kern="1200" cap="all" spc="-150" normalizeH="0" baseline="0" noProof="0" dirty="0" smtClean="0">
                <a:ln/>
                <a:solidFill>
                  <a:srgbClr val="CC3300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2014 GIS/LIS </a:t>
            </a:r>
            <a:r>
              <a:rPr kumimoji="0" lang="en-US" sz="4800" b="1" i="0" u="none" kern="1200" cap="all" spc="-150" normalizeH="0" baseline="0" noProof="0" dirty="0" smtClean="0">
                <a:ln/>
                <a:solidFill>
                  <a:srgbClr val="FFFF66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kern="1200" cap="all" spc="-150" normalizeH="0" baseline="0" noProof="0" dirty="0" smtClean="0">
                <a:ln/>
                <a:solidFill>
                  <a:srgbClr val="FFFF66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Questions on –  Hydrography</a:t>
            </a:r>
            <a:endParaRPr kumimoji="0" lang="en-US" sz="4400" b="1" i="0" u="none" kern="1200" cap="all" spc="-150" normalizeH="0" baseline="0" noProof="0" dirty="0">
              <a:ln/>
              <a:solidFill>
                <a:schemeClr val="tx1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035358" cy="981531"/>
          </a:xfrm>
          <a:prstGeom prst="rect">
            <a:avLst/>
          </a:prstGeom>
        </p:spPr>
        <p:txBody>
          <a:bodyPr vert="horz" anchor="b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                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-Hydrography</a:t>
            </a:r>
            <a:r>
              <a:rPr lang="en-US" dirty="0" smtClean="0">
                <a:solidFill>
                  <a:srgbClr val="FFFF9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09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391" y="4759807"/>
            <a:ext cx="6725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Hydrography (line-work) that lines up with/coincident with </a:t>
            </a:r>
          </a:p>
          <a:p>
            <a:pPr lvl="1"/>
            <a:r>
              <a:rPr lang="en-US" sz="2000" dirty="0" smtClean="0"/>
              <a:t>a. Water conveyance landforms captured by LiDAR .</a:t>
            </a:r>
          </a:p>
          <a:p>
            <a:pPr lvl="1"/>
            <a:r>
              <a:rPr lang="en-US" sz="2000" dirty="0" smtClean="0"/>
              <a:t>b. Water visible on aerial imagery (e.g. DOQs)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82512" y="4232832"/>
            <a:ext cx="435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1.  </a:t>
            </a:r>
            <a:r>
              <a:rPr lang="en-US" sz="2400" b="1" dirty="0" smtClean="0">
                <a:solidFill>
                  <a:srgbClr val="66CCFF"/>
                </a:solidFill>
              </a:rPr>
              <a:t>New Accurate Hydrography </a:t>
            </a:r>
            <a:endParaRPr lang="en-US" baseline="30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6898" y="3465505"/>
            <a:ext cx="796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Audience Identified Priority 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2512" y="1605980"/>
            <a:ext cx="6555179" cy="12827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 smtClean="0">
                <a:ln/>
                <a:solidFill>
                  <a:srgbClr val="65D7FF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2014 GIS/LIS Consortium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 smtClean="0">
                <a:ln/>
                <a:solidFill>
                  <a:srgbClr val="65D7FF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Panel Session </a:t>
            </a:r>
            <a:endParaRPr kumimoji="0" lang="en-US" sz="4000" b="1" i="0" u="none" strike="noStrike" kern="1200" spc="-150" normalizeH="0" baseline="0" noProof="0" dirty="0">
              <a:ln/>
              <a:solidFill>
                <a:srgbClr val="65D7FF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035358" cy="981531"/>
          </a:xfrm>
          <a:prstGeom prst="rect">
            <a:avLst/>
          </a:prstGeom>
        </p:spPr>
        <p:txBody>
          <a:bodyPr vert="horz" anchor="b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                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-Hydrography</a:t>
            </a:r>
            <a:r>
              <a:rPr lang="en-US" dirty="0" smtClean="0">
                <a:solidFill>
                  <a:srgbClr val="FFFF9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67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48" y="2103019"/>
            <a:ext cx="4790182" cy="45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1678" y="1250610"/>
            <a:ext cx="7508507" cy="57273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 smtClean="0">
                <a:ln/>
                <a:solidFill>
                  <a:srgbClr val="65D7FF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DNR GIS Water Resources Team</a:t>
            </a:r>
            <a:endParaRPr kumimoji="0" lang="en-US" sz="4000" b="1" i="0" u="none" strike="noStrike" kern="1200" spc="-150" normalizeH="0" baseline="0" noProof="0" dirty="0">
              <a:ln/>
              <a:solidFill>
                <a:srgbClr val="65D7FF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052" y="2796355"/>
            <a:ext cx="261236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236538"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Strengthened </a:t>
            </a:r>
            <a:r>
              <a:rPr lang="en-US" sz="2400" dirty="0" smtClean="0"/>
              <a:t>the role of WRT in watercourse generation. </a:t>
            </a:r>
          </a:p>
          <a:p>
            <a:pPr marL="350838" indent="-236538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Interdisciplinary </a:t>
            </a:r>
            <a:r>
              <a:rPr lang="en-US" sz="2400" dirty="0" smtClean="0">
                <a:solidFill>
                  <a:srgbClr val="FFFF00"/>
                </a:solidFill>
              </a:rPr>
              <a:t>Coordinated</a:t>
            </a:r>
            <a:r>
              <a:rPr lang="en-US" sz="2400" dirty="0" smtClean="0"/>
              <a:t> approach.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035358" cy="981531"/>
          </a:xfrm>
          <a:prstGeom prst="rect">
            <a:avLst/>
          </a:prstGeom>
        </p:spPr>
        <p:txBody>
          <a:bodyPr vert="horz" anchor="b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                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-Hydrography</a:t>
            </a:r>
            <a:r>
              <a:rPr lang="en-US" dirty="0" smtClean="0">
                <a:solidFill>
                  <a:srgbClr val="FFFF9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4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70">
            <a:off x="4370310" y="719583"/>
            <a:ext cx="4632381" cy="6006748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438" y="4722"/>
            <a:ext cx="8287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65D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WRT NXG-Hydro – Watercourses Flyer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935">
            <a:off x="222259" y="712607"/>
            <a:ext cx="4632382" cy="6020701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8721" y="3538612"/>
            <a:ext cx="3286408" cy="8463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Sean Vaughn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GIS Hydrologist | LiDAR Steward</a:t>
            </a:r>
            <a:r>
              <a:rPr lang="en-US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1" y="5551630"/>
            <a:ext cx="2631758" cy="1026262"/>
          </a:xfrm>
          <a:prstGeom prst="rect">
            <a:avLst/>
          </a:prstGeom>
          <a:noFill/>
          <a:ln w="6350">
            <a:solidFill>
              <a:srgbClr val="A50021"/>
            </a:solidFill>
          </a:ln>
        </p:spPr>
      </p:pic>
      <p:pic>
        <p:nvPicPr>
          <p:cNvPr id="13" name="Picture 12" descr="DNR logo"/>
          <p:cNvPicPr/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5551630"/>
            <a:ext cx="766160" cy="1045430"/>
          </a:xfrm>
          <a:prstGeom prst="rect">
            <a:avLst/>
          </a:prstGeom>
          <a:noFill/>
          <a:ln w="6350">
            <a:solidFill>
              <a:srgbClr val="A5002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78042" y="1408093"/>
            <a:ext cx="85879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1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Watercourse Hydrography Development from LiDAR­derived Products - Creating Next Generation Watercourse Hydrography (NXG­Hydro) for </a:t>
            </a:r>
            <a:r>
              <a:rPr lang="en-US" sz="2800" b="1" spc="1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Minnesota’s Landscape.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0360" y="3551942"/>
            <a:ext cx="3286408" cy="8463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Tyler Kaebisch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5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Research Analysis </a:t>
            </a:r>
            <a:r>
              <a:rPr lang="en-US" sz="15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Specialist</a:t>
            </a:r>
            <a:r>
              <a:rPr lang="en-US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8721" y="4417858"/>
            <a:ext cx="3286408" cy="8463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Rick Moore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LiDAR/Watershed Data Steward</a:t>
            </a:r>
            <a:r>
              <a:rPr lang="en-US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80360" y="4417858"/>
            <a:ext cx="3286408" cy="8463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Kloiber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NWI</a:t>
            </a:r>
            <a:r>
              <a:rPr lang="en-US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7541"/>
            <a:ext cx="2574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b="1" cap="all" spc="-150" dirty="0" smtClean="0">
                <a:ln/>
                <a:solidFill>
                  <a:srgbClr val="CC3300"/>
                </a:solidFill>
                <a:effectLst>
                  <a:reflection blurRad="12700" stA="50000" endPos="50000" dir="5400000" sy="-100000" rotWithShape="0"/>
                </a:effectLst>
              </a:rPr>
              <a:t>2015 </a:t>
            </a:r>
            <a:r>
              <a:rPr lang="en-US" sz="3600" b="1" cap="all" spc="-150" dirty="0">
                <a:ln/>
                <a:solidFill>
                  <a:srgbClr val="CC3300"/>
                </a:solidFill>
                <a:effectLst>
                  <a:reflection blurRad="12700" stA="50000" endPos="50000" dir="5400000" sy="-100000" rotWithShape="0"/>
                </a:effectLst>
              </a:rPr>
              <a:t>GIS/LIS </a:t>
            </a:r>
            <a:r>
              <a:rPr lang="en-US" sz="3600" b="1" cap="all" spc="-150" dirty="0">
                <a:ln/>
                <a:solidFill>
                  <a:srgbClr val="FFFF66"/>
                </a:solidFill>
                <a:effectLst>
                  <a:reflection blurRad="12700" stA="50000" endPos="50000" dir="5400000" sy="-100000" rotWithShape="0"/>
                </a:effectLst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228187"/>
            <a:ext cx="9035358" cy="981531"/>
          </a:xfrm>
          <a:prstGeom prst="rect">
            <a:avLst/>
          </a:prstGeom>
        </p:spPr>
        <p:txBody>
          <a:bodyPr vert="horz" anchor="b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Catalyst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                </a:t>
            </a: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-Hydrography</a:t>
            </a:r>
            <a:r>
              <a:rPr lang="en-US" dirty="0" smtClean="0">
                <a:solidFill>
                  <a:srgbClr val="FFFF99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50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1021711"/>
            <a:ext cx="8839200" cy="5692595"/>
          </a:xfrm>
        </p:spPr>
        <p:txBody>
          <a:bodyPr>
            <a:noAutofit/>
          </a:bodyPr>
          <a:lstStyle/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400" spc="110" dirty="0" smtClean="0"/>
              <a:t>The “</a:t>
            </a:r>
            <a:r>
              <a:rPr lang="en-US" sz="2400" spc="110" dirty="0" smtClean="0">
                <a:solidFill>
                  <a:srgbClr val="FFFF00"/>
                </a:solidFill>
              </a:rPr>
              <a:t>Big Picture</a:t>
            </a:r>
            <a:r>
              <a:rPr lang="en-US" sz="2400" spc="110" dirty="0" smtClean="0"/>
              <a:t>” </a:t>
            </a:r>
          </a:p>
          <a:p>
            <a:pPr marL="1775714" lvl="4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§"/>
            </a:pPr>
            <a:r>
              <a:rPr lang="en-US" sz="2000" spc="110" dirty="0" smtClean="0"/>
              <a:t>Our responsibility is to produce a product that serves the greatest number of </a:t>
            </a:r>
            <a:r>
              <a:rPr lang="en-US" sz="2000" spc="110" dirty="0" smtClean="0">
                <a:solidFill>
                  <a:srgbClr val="FFFF00"/>
                </a:solidFill>
              </a:rPr>
              <a:t>business needs</a:t>
            </a:r>
            <a:r>
              <a:rPr lang="en-US" sz="2000" spc="110" dirty="0" smtClean="0"/>
              <a:t>.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The need for </a:t>
            </a:r>
            <a:r>
              <a:rPr lang="en-US" sz="2400" dirty="0" smtClean="0">
                <a:solidFill>
                  <a:srgbClr val="FFFF00"/>
                </a:solidFill>
              </a:rPr>
              <a:t>one hydrography database</a:t>
            </a:r>
            <a:r>
              <a:rPr lang="en-US" sz="2400" dirty="0" smtClean="0">
                <a:solidFill>
                  <a:schemeClr val="tx1"/>
                </a:solidFill>
              </a:rPr>
              <a:t> for Minnesota based on modern and accurate base datasets (</a:t>
            </a:r>
            <a:r>
              <a:rPr lang="en-US" sz="2400" dirty="0" err="1" smtClean="0">
                <a:solidFill>
                  <a:schemeClr val="tx1"/>
                </a:solidFill>
              </a:rPr>
              <a:t>i.e</a:t>
            </a:r>
            <a:r>
              <a:rPr lang="en-US" sz="2400" dirty="0" smtClean="0">
                <a:solidFill>
                  <a:schemeClr val="tx1"/>
                </a:solidFill>
              </a:rPr>
              <a:t> LiDAR and DOQs).</a:t>
            </a:r>
          </a:p>
          <a:p>
            <a:pPr marL="1775714" lvl="4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Watersheds</a:t>
            </a:r>
          </a:p>
          <a:p>
            <a:pPr marL="1775714" lvl="4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Watercourses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Mix of methods </a:t>
            </a:r>
            <a:r>
              <a:rPr lang="en-US" sz="2400" dirty="0" smtClean="0"/>
              <a:t>and project-by-project to get the job done</a:t>
            </a:r>
          </a:p>
          <a:p>
            <a:pPr marL="1556258" lvl="3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§"/>
            </a:pPr>
            <a:r>
              <a:rPr lang="en-US" sz="2000" dirty="0" smtClean="0"/>
              <a:t>We are </a:t>
            </a:r>
            <a:r>
              <a:rPr lang="en-US" sz="2000" dirty="0" smtClean="0">
                <a:solidFill>
                  <a:srgbClr val="FFFF00"/>
                </a:solidFill>
              </a:rPr>
              <a:t>still developing </a:t>
            </a:r>
            <a:r>
              <a:rPr lang="en-US" sz="2000" dirty="0" smtClean="0"/>
              <a:t>methods and policy to support NXG-Hydro. </a:t>
            </a:r>
            <a:endParaRPr lang="en-US" sz="2400" dirty="0" smtClean="0"/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800" dirty="0" smtClean="0"/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800" spc="11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77824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noProof="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WRT  Approach  Recognizes  </a:t>
            </a:r>
            <a:r>
              <a:rPr lang="en-US" dirty="0" smtClean="0"/>
              <a:t>( 1)</a:t>
            </a:r>
          </a:p>
        </p:txBody>
      </p:sp>
    </p:spTree>
    <p:extLst>
      <p:ext uri="{BB962C8B-B14F-4D97-AF65-F5344CB8AC3E}">
        <p14:creationId xmlns:p14="http://schemas.microsoft.com/office/powerpoint/2010/main" val="37905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0"/>
            <a:ext cx="8839200" cy="6510565"/>
          </a:xfrm>
          <a:solidFill>
            <a:srgbClr val="FFCC00"/>
          </a:solidFill>
        </p:spPr>
        <p:txBody>
          <a:bodyPr>
            <a:noAutofit/>
          </a:bodyPr>
          <a:lstStyle/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400" spc="130" dirty="0" smtClean="0"/>
          </a:p>
          <a:p>
            <a:pPr marL="1035050" lvl="1" indent="-349250"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400" spc="13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2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6900" y="1371600"/>
            <a:ext cx="5410200" cy="197213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4100" y="3208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0"/>
            <a:ext cx="8839200" cy="6510565"/>
          </a:xfrm>
          <a:solidFill>
            <a:srgbClr val="FFCC00"/>
          </a:solidFill>
        </p:spPr>
        <p:txBody>
          <a:bodyPr>
            <a:noAutofit/>
          </a:bodyPr>
          <a:lstStyle/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400" spc="130" dirty="0" smtClean="0"/>
          </a:p>
          <a:p>
            <a:pPr marL="1035050" lvl="1" indent="-349250"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400" spc="13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20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9205" y="2679472"/>
            <a:ext cx="5410200" cy="197213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Goals /</a:t>
            </a:r>
            <a:r>
              <a:rPr kumimoji="0" lang="en-US" sz="7200" b="1" i="0" u="non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Discussion Topics</a:t>
            </a:r>
            <a:endParaRPr kumimoji="0" lang="en-US" sz="7200" b="1" i="0" u="non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4100" y="3208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40" y="1626384"/>
            <a:ext cx="8609844" cy="401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 Outreach: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directed at both technical and managerial staff about the business needs and emerging sciences related to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support for more LiDAR and hydro-terrain analysis training.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coordinated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 to ancillary data collection (i.e. culverts, digital dam breach lines) that allow for the development of hydro-modified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9176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Goals   </a:t>
            </a:r>
            <a:r>
              <a:rPr lang="en-US" sz="25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(Topics  for  Discussion)</a:t>
            </a:r>
            <a:endParaRPr lang="en-US" sz="1200" dirty="0">
              <a:solidFill>
                <a:srgbClr val="FFFF99"/>
              </a:solidFill>
            </a:endParaRPr>
          </a:p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711" y="1598797"/>
            <a:ext cx="8564578" cy="401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 Collection: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for and promoting coordinated LiDAR collections. 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will help guide plans for new statewide, regional and project-based LiDAR collections that meets national 3DEP standards.  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statewide collect may appear to be a lofty goal at this point in time Minnesota needs to be poised for drafting proposals in the 3DEP process.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Goals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</a:t>
            </a:r>
          </a:p>
        </p:txBody>
      </p:sp>
    </p:spTree>
    <p:extLst>
      <p:ext uri="{BB962C8B-B14F-4D97-AF65-F5344CB8AC3E}">
        <p14:creationId xmlns:p14="http://schemas.microsoft.com/office/powerpoint/2010/main" val="2152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192" y="1590675"/>
            <a:ext cx="8582685" cy="259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 Data Management and Data Dissemination: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Steering decisions, and building support and coordinated approaches to management and dissemination,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increased hardware and software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for managing LiDAR data including future LiDAR collections.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Goals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</a:t>
            </a:r>
          </a:p>
        </p:txBody>
      </p:sp>
    </p:spTree>
    <p:extLst>
      <p:ext uri="{BB962C8B-B14F-4D97-AF65-F5344CB8AC3E}">
        <p14:creationId xmlns:p14="http://schemas.microsoft.com/office/powerpoint/2010/main" val="8802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042" y="1607853"/>
            <a:ext cx="8569105" cy="407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LiDAR-Derived Next Generation Hydrography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NXG-Hydro):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development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updated, denser hydrography base derived from LiDAR: developing the process for creating this update; developing a strategy for creating statewide layers (including coordination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funding).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processes by which this raw data is converted to DNR Hydrography and NHD.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Goals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</a:t>
            </a:r>
          </a:p>
        </p:txBody>
      </p:sp>
    </p:spTree>
    <p:extLst>
      <p:ext uri="{BB962C8B-B14F-4D97-AF65-F5344CB8AC3E}">
        <p14:creationId xmlns:p14="http://schemas.microsoft.com/office/powerpoint/2010/main" val="26675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935" y="1662173"/>
            <a:ext cx="8569105" cy="320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Terrain Analysis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monitor the creation of statewide products for hydro-terrain analysis (e.g., SPI, CTI etc.).</a:t>
            </a:r>
          </a:p>
          <a:p>
            <a:pPr marL="1176782" lvl="4" indent="-344488">
              <a:spcBef>
                <a:spcPts val="600"/>
              </a:spcBef>
              <a:spcAft>
                <a:spcPts val="600"/>
              </a:spcAft>
              <a:buClr>
                <a:srgbClr val="65D7FF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tint val="75000"/>
                  </a:prstClr>
                </a:solidFill>
              </a:rPr>
              <a:t>hydro-modification activities that support conservation practices  so that the funds being expended to create hydro-modified DEMs result in more consistent products that can be made available to other users</a:t>
            </a:r>
            <a:r>
              <a:rPr lang="en-US" sz="2400" dirty="0" smtClean="0">
                <a:solidFill>
                  <a:prstClr val="white">
                    <a:tint val="75000"/>
                  </a:prstClr>
                </a:solidFill>
              </a:rPr>
              <a:t>.</a:t>
            </a:r>
            <a:endParaRPr lang="en-US" sz="2400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Goals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</a:t>
            </a:r>
          </a:p>
        </p:txBody>
      </p:sp>
    </p:spTree>
    <p:extLst>
      <p:ext uri="{BB962C8B-B14F-4D97-AF65-F5344CB8AC3E}">
        <p14:creationId xmlns:p14="http://schemas.microsoft.com/office/powerpoint/2010/main" val="10343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0"/>
            <a:ext cx="8839200" cy="6510565"/>
          </a:xfrm>
          <a:solidFill>
            <a:srgbClr val="FFCC00"/>
          </a:solidFill>
        </p:spPr>
        <p:txBody>
          <a:bodyPr>
            <a:noAutofit/>
          </a:bodyPr>
          <a:lstStyle/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400" spc="130" dirty="0" smtClean="0"/>
          </a:p>
          <a:p>
            <a:pPr marL="1035050" lvl="1" indent="-349250"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400" spc="13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26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6900" y="-189781"/>
            <a:ext cx="5410200" cy="229290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459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5112" y="3033005"/>
            <a:ext cx="85691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What </a:t>
            </a:r>
            <a:r>
              <a:rPr lang="en-US" sz="2800" dirty="0"/>
              <a:t>is the general interest in pursuing this?  </a:t>
            </a:r>
            <a:endParaRPr lang="en-US" sz="2800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What </a:t>
            </a:r>
            <a:r>
              <a:rPr lang="en-US" sz="2800" dirty="0"/>
              <a:t>are people most interested in? </a:t>
            </a:r>
            <a:endParaRPr lang="en-US" sz="2800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Who </a:t>
            </a:r>
            <a:r>
              <a:rPr lang="en-US" sz="2800" dirty="0"/>
              <a:t>is willing to participate as a chair or co-chair? </a:t>
            </a:r>
            <a:endParaRPr lang="en-US" sz="2800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800" dirty="0" smtClean="0"/>
              <a:t>Structure, -One </a:t>
            </a:r>
            <a:r>
              <a:rPr lang="en-US" sz="2800" dirty="0"/>
              <a:t>committee and work groups, or many </a:t>
            </a:r>
            <a:r>
              <a:rPr lang="en-US" sz="2800" dirty="0" smtClean="0"/>
              <a:t>committees?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56760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Discussion  </a:t>
            </a:r>
            <a:r>
              <a:rPr lang="en-US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FFFF99"/>
                </a:solidFill>
              </a:rPr>
              <a:t>Continued)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881" y="1218553"/>
            <a:ext cx="8569105" cy="111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have all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answers coming into this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FFF9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not have all the answers as we conclude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0"/>
            <a:ext cx="8839200" cy="6510565"/>
          </a:xfrm>
          <a:solidFill>
            <a:srgbClr val="FFCC00"/>
          </a:solidFill>
        </p:spPr>
        <p:txBody>
          <a:bodyPr>
            <a:noAutofit/>
          </a:bodyPr>
          <a:lstStyle/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400" spc="130" dirty="0" smtClean="0"/>
          </a:p>
          <a:p>
            <a:pPr marL="1035050" lvl="1" indent="-349250"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400" spc="13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28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6900" y="-189781"/>
            <a:ext cx="5410200" cy="229290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1" i="0" u="non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40993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92252" y="1517904"/>
            <a:ext cx="8235696" cy="3614853"/>
          </a:xfrm>
        </p:spPr>
        <p:txBody>
          <a:bodyPr>
            <a:noAutofit/>
          </a:bodyPr>
          <a:lstStyle/>
          <a:p>
            <a:pPr marL="282575" indent="-282575">
              <a:buClr>
                <a:srgbClr val="FFFF99"/>
              </a:buClr>
              <a:buFont typeface="Wingdings" pitchFamily="2" charset="2"/>
              <a:buChar char="§"/>
            </a:pPr>
            <a:r>
              <a:rPr lang="en-US" sz="2800" dirty="0" smtClean="0"/>
              <a:t>Formation of a new committee?</a:t>
            </a:r>
          </a:p>
          <a:p>
            <a:pPr marL="648335" lvl="1" indent="-282575">
              <a:buClr>
                <a:srgbClr val="FFFF99"/>
              </a:buClr>
              <a:buFont typeface="Arial" pitchFamily="34" charset="0"/>
              <a:buChar char="•"/>
            </a:pPr>
            <a:r>
              <a:rPr lang="en-US" sz="2600" dirty="0" smtClean="0"/>
              <a:t>Steer LiDAR data Collection and Management for Minnesota</a:t>
            </a:r>
          </a:p>
          <a:p>
            <a:pPr marL="904367" lvl="2" indent="-282575">
              <a:buClr>
                <a:srgbClr val="FFFF99"/>
              </a:buClr>
              <a:buSzPct val="60000"/>
              <a:buFont typeface="Wingdings" pitchFamily="2" charset="2"/>
              <a:buChar char="ü"/>
            </a:pPr>
            <a:r>
              <a:rPr lang="en-US" sz="2400" dirty="0" smtClean="0"/>
              <a:t>Steer LiDAR-Hydrography development</a:t>
            </a:r>
          </a:p>
          <a:p>
            <a:pPr marL="282575" indent="-282575">
              <a:buClr>
                <a:srgbClr val="FFFF99"/>
              </a:buClr>
              <a:buFont typeface="Wingdings" pitchFamily="2" charset="2"/>
              <a:buChar char="§"/>
            </a:pP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7212" y="161544"/>
            <a:ext cx="4989576" cy="9053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kern="1200" cap="all" spc="-150" normalizeH="0" baseline="0" noProof="0" dirty="0" smtClean="0">
                <a:ln/>
                <a:solidFill>
                  <a:srgbClr val="FFFF66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Our Next  Steps</a:t>
            </a:r>
          </a:p>
        </p:txBody>
      </p:sp>
    </p:spTree>
    <p:extLst>
      <p:ext uri="{BB962C8B-B14F-4D97-AF65-F5344CB8AC3E}">
        <p14:creationId xmlns:p14="http://schemas.microsoft.com/office/powerpoint/2010/main" val="13245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6026331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61963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defRPr/>
            </a:pPr>
            <a:r>
              <a:rPr kumimoji="0" lang="en-US" sz="4800" i="0" u="none" kern="1200" cap="all" spc="-150" normalizeH="0" baseline="0" noProof="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Format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0806" y="1140642"/>
            <a:ext cx="7582388" cy="529934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74904" indent="-34290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SzTx/>
            </a:pPr>
            <a:r>
              <a:rPr lang="en-US" sz="3200" dirty="0" smtClean="0">
                <a:solidFill>
                  <a:srgbClr val="FFFF00"/>
                </a:solidFill>
              </a:rPr>
              <a:t>2 Hours</a:t>
            </a:r>
          </a:p>
          <a:p>
            <a:pPr marL="365760" lvl="1" indent="0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SzTx/>
            </a:pPr>
            <a:r>
              <a:rPr lang="en-US" sz="3000" u="sng" dirty="0" smtClean="0">
                <a:solidFill>
                  <a:prstClr val="white"/>
                </a:solidFill>
              </a:rPr>
              <a:t>First Hour</a:t>
            </a:r>
          </a:p>
          <a:p>
            <a:pPr marL="904367" lvl="2" indent="-282575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white"/>
                </a:solidFill>
              </a:rPr>
              <a:t>Introduction</a:t>
            </a:r>
          </a:p>
          <a:p>
            <a:pPr marL="904367" lvl="2" indent="-282575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white"/>
                </a:solidFill>
              </a:rPr>
              <a:t>Review of Topics</a:t>
            </a:r>
          </a:p>
          <a:p>
            <a:pPr marL="365760" lvl="1" indent="0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SzTx/>
            </a:pPr>
            <a:r>
              <a:rPr lang="en-US" sz="3000" u="sng" dirty="0" smtClean="0">
                <a:solidFill>
                  <a:prstClr val="white"/>
                </a:solidFill>
              </a:rPr>
              <a:t>Second </a:t>
            </a:r>
            <a:r>
              <a:rPr lang="en-US" sz="3000" u="sng" dirty="0">
                <a:solidFill>
                  <a:prstClr val="white"/>
                </a:solidFill>
              </a:rPr>
              <a:t>Hour</a:t>
            </a:r>
          </a:p>
          <a:p>
            <a:pPr marL="904367" lvl="2" indent="-282575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white"/>
                </a:solidFill>
              </a:rPr>
              <a:t>Discussion</a:t>
            </a:r>
            <a:endParaRPr lang="en-US" sz="2800" dirty="0">
              <a:solidFill>
                <a:prstClr val="white"/>
              </a:solidFill>
            </a:endParaRPr>
          </a:p>
          <a:p>
            <a:pPr marL="1430338" lvl="4" indent="-288925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white"/>
                </a:solidFill>
              </a:rPr>
              <a:t>Topics</a:t>
            </a:r>
          </a:p>
          <a:p>
            <a:pPr marL="1430338" lvl="4" indent="-288925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white"/>
                </a:solidFill>
              </a:rPr>
              <a:t>New Ideas</a:t>
            </a:r>
            <a:endParaRPr lang="en-US" sz="3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68167" y="1503392"/>
            <a:ext cx="6407666" cy="3882965"/>
            <a:chOff x="152400" y="-609600"/>
            <a:chExt cx="6407666" cy="5183730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-609600"/>
              <a:ext cx="6407666" cy="5183730"/>
              <a:chOff x="152400" y="-609600"/>
              <a:chExt cx="6407666" cy="5183730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" y="-609600"/>
                <a:ext cx="6407666" cy="5183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673866" y="-228600"/>
                <a:ext cx="1600200" cy="923330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END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38758" y="920436"/>
              <a:ext cx="5670808" cy="1027198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Wrap Up:</a:t>
              </a:r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30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1165405"/>
            <a:ext cx="8839200" cy="4130872"/>
          </a:xfrm>
        </p:spPr>
        <p:txBody>
          <a:bodyPr>
            <a:noAutofit/>
          </a:bodyPr>
          <a:lstStyle/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spc="110" dirty="0" smtClean="0"/>
              <a:t>Please </a:t>
            </a:r>
            <a:r>
              <a:rPr lang="en-US" sz="2800" b="1" spc="110" dirty="0" smtClean="0">
                <a:solidFill>
                  <a:srgbClr val="FFFF99"/>
                </a:solidFill>
              </a:rPr>
              <a:t>Introduce Yourself</a:t>
            </a:r>
          </a:p>
          <a:p>
            <a:pPr marL="1556258" lvl="3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spc="110" dirty="0" smtClean="0"/>
              <a:t>Name and Organization only.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360467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Introductions</a:t>
            </a:r>
            <a:endParaRPr kumimoji="0" lang="en-US" sz="4800" i="0" u="none" kern="1200" cap="all" spc="-150" normalizeH="0" baseline="0" noProof="0" dirty="0" smtClean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4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1165405"/>
            <a:ext cx="8839200" cy="4130872"/>
          </a:xfrm>
        </p:spPr>
        <p:txBody>
          <a:bodyPr>
            <a:noAutofit/>
          </a:bodyPr>
          <a:lstStyle/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b="1" spc="110" dirty="0" smtClean="0">
                <a:solidFill>
                  <a:srgbClr val="FFFF00"/>
                </a:solidFill>
              </a:rPr>
              <a:t>Scope</a:t>
            </a:r>
            <a:r>
              <a:rPr lang="en-US" sz="2800" spc="110" dirty="0" smtClean="0"/>
              <a:t> </a:t>
            </a:r>
            <a:r>
              <a:rPr lang="en-US" sz="2800" spc="110" dirty="0"/>
              <a:t>the possibility of </a:t>
            </a:r>
            <a:r>
              <a:rPr lang="en-US" sz="2800" spc="110" dirty="0" smtClean="0"/>
              <a:t>reviving/restructuring </a:t>
            </a:r>
            <a:r>
              <a:rPr lang="en-US" sz="2800" spc="110" dirty="0"/>
              <a:t>the work of the former LiDAR, Elevation, and Hydrography  Committees into a new committee to deal with LiDAR related issues</a:t>
            </a:r>
            <a:r>
              <a:rPr lang="en-US" sz="2800" spc="110" dirty="0" smtClean="0"/>
              <a:t>.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spc="110" dirty="0"/>
              <a:t>Model the structure based on former Elevation Committee.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spc="110" dirty="0" smtClean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360467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Objective</a:t>
            </a:r>
            <a:endParaRPr kumimoji="0" lang="en-US" sz="4800" i="0" u="none" kern="1200" cap="all" spc="-150" normalizeH="0" baseline="0" noProof="0" dirty="0" smtClean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64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73" y="234088"/>
            <a:ext cx="6201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Committee Mission</a:t>
            </a:r>
            <a:endParaRPr lang="en-US" sz="4800" cap="all" spc="-150" dirty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149530"/>
            <a:ext cx="8839200" cy="227947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74904" indent="-342900" algn="l" rtl="0" eaLnBrk="1" latinLnBrk="0" hangingPunct="1">
              <a:spcBef>
                <a:spcPts val="700"/>
              </a:spcBef>
              <a:buSzPct val="95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b="1" spc="110" dirty="0" smtClean="0">
                <a:solidFill>
                  <a:srgbClr val="FFFF00"/>
                </a:solidFill>
              </a:rPr>
              <a:t>Coordinate and Collaborate </a:t>
            </a:r>
            <a:r>
              <a:rPr lang="en-US" sz="2800" spc="110" dirty="0" smtClean="0">
                <a:solidFill>
                  <a:schemeClr val="tx1"/>
                </a:solidFill>
              </a:rPr>
              <a:t>on LiDAR related topics and issues in Minnesota.  </a:t>
            </a:r>
          </a:p>
          <a:p>
            <a:pPr marL="1035050" lvl="1" indent="-34925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r>
              <a:rPr lang="en-US" sz="2800" b="1" spc="110" dirty="0" smtClean="0">
                <a:solidFill>
                  <a:srgbClr val="FFFF00"/>
                </a:solidFill>
              </a:rPr>
              <a:t>Guide</a:t>
            </a:r>
            <a:r>
              <a:rPr lang="en-US" sz="2800" spc="110" dirty="0" smtClean="0"/>
              <a:t> </a:t>
            </a:r>
            <a:r>
              <a:rPr lang="en-US" sz="2800" spc="110" dirty="0"/>
              <a:t>LiDAR collection, management, dissemination, application, and derived products (including Hydrography) for Minnesota</a:t>
            </a:r>
            <a:r>
              <a:rPr lang="en-US" sz="2800" spc="11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7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1165405"/>
            <a:ext cx="8839200" cy="5522778"/>
          </a:xfrm>
        </p:spPr>
        <p:txBody>
          <a:bodyPr>
            <a:noAutofit/>
          </a:bodyPr>
          <a:lstStyle/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b="1" spc="110" dirty="0" smtClean="0">
                <a:solidFill>
                  <a:srgbClr val="FFFF00"/>
                </a:solidFill>
              </a:rPr>
              <a:t>Consensus</a:t>
            </a:r>
            <a:r>
              <a:rPr lang="en-US" sz="2400" spc="110" dirty="0" smtClean="0"/>
              <a:t> </a:t>
            </a:r>
            <a:r>
              <a:rPr lang="en-US" sz="2400" spc="110" dirty="0"/>
              <a:t>on </a:t>
            </a:r>
            <a:r>
              <a:rPr lang="en-US" sz="2400" spc="110" dirty="0" smtClean="0"/>
              <a:t>need for a new committee.</a:t>
            </a:r>
          </a:p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spc="110" dirty="0"/>
              <a:t>Indication of the level of interest for </a:t>
            </a:r>
            <a:r>
              <a:rPr lang="en-US" sz="2400" b="1" spc="110" dirty="0">
                <a:solidFill>
                  <a:srgbClr val="FFFF00"/>
                </a:solidFill>
              </a:rPr>
              <a:t>member participation</a:t>
            </a:r>
            <a:r>
              <a:rPr lang="en-US" sz="2400" spc="110" dirty="0"/>
              <a:t> </a:t>
            </a:r>
          </a:p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spc="110" dirty="0" smtClean="0"/>
              <a:t>Interest </a:t>
            </a:r>
            <a:r>
              <a:rPr lang="en-US" sz="2400" spc="110" dirty="0"/>
              <a:t>in </a:t>
            </a:r>
            <a:r>
              <a:rPr lang="en-US" sz="2400" b="1" spc="110" dirty="0">
                <a:solidFill>
                  <a:srgbClr val="FFFF00"/>
                </a:solidFill>
              </a:rPr>
              <a:t>serving</a:t>
            </a:r>
            <a:r>
              <a:rPr lang="en-US" sz="2400" spc="110" dirty="0"/>
              <a:t> as committee chair, co-chair, or workgroup </a:t>
            </a:r>
            <a:r>
              <a:rPr lang="en-US" sz="2400" spc="110" dirty="0" smtClean="0"/>
              <a:t>leader</a:t>
            </a:r>
            <a:endParaRPr lang="en-US" sz="2400" spc="11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360467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lvl="0" indent="-509588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4800" cap="all" spc="-150" dirty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</a:rPr>
              <a:t>Outcomes</a:t>
            </a:r>
            <a:endParaRPr kumimoji="0" lang="en-US" sz="4800" i="0" u="none" kern="1200" cap="all" spc="-150" normalizeH="0" baseline="0" noProof="0" dirty="0" smtClean="0">
              <a:ln/>
              <a:solidFill>
                <a:srgbClr val="00B0F0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69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1165405"/>
            <a:ext cx="8839200" cy="5522778"/>
          </a:xfrm>
        </p:spPr>
        <p:txBody>
          <a:bodyPr>
            <a:noAutofit/>
          </a:bodyPr>
          <a:lstStyle/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spc="110" dirty="0" smtClean="0"/>
              <a:t>Intent </a:t>
            </a:r>
            <a:r>
              <a:rPr lang="en-US" sz="2800" spc="110" dirty="0"/>
              <a:t>to </a:t>
            </a:r>
            <a:r>
              <a:rPr lang="en-US" sz="2800" b="1" spc="110" dirty="0">
                <a:solidFill>
                  <a:srgbClr val="FFFF00"/>
                </a:solidFill>
              </a:rPr>
              <a:t>move forward </a:t>
            </a:r>
            <a:r>
              <a:rPr lang="en-US" sz="2800" spc="110" dirty="0"/>
              <a:t>to develop charter and work </a:t>
            </a:r>
            <a:r>
              <a:rPr lang="en-US" sz="2800" spc="110" dirty="0" smtClean="0"/>
              <a:t>plan.</a:t>
            </a:r>
          </a:p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spc="110" dirty="0"/>
              <a:t>General </a:t>
            </a:r>
            <a:r>
              <a:rPr lang="en-US" sz="2800" b="1" spc="110" dirty="0">
                <a:solidFill>
                  <a:srgbClr val="FFFF00"/>
                </a:solidFill>
              </a:rPr>
              <a:t>outline of issues</a:t>
            </a:r>
            <a:r>
              <a:rPr lang="en-US" sz="2800" spc="110" dirty="0"/>
              <a:t> to be included (beyond what we listed in the announcement).</a:t>
            </a:r>
          </a:p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spc="110" dirty="0" smtClean="0"/>
              <a:t>Existing LiDAR Research and Education Committee is mostly a group of technical folks specializing in water resource and terrain analysis.</a:t>
            </a:r>
          </a:p>
          <a:p>
            <a:pPr marL="1664208" lvl="3" indent="-457200">
              <a:spcBef>
                <a:spcPts val="1000"/>
              </a:spcBef>
              <a:spcAft>
                <a:spcPts val="10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800" spc="110" dirty="0" smtClean="0"/>
              <a:t>How do we represent other emerging areas of application and expertise?</a:t>
            </a:r>
          </a:p>
          <a:p>
            <a:pPr marL="2286000" lvl="5" indent="-342900"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Vegetation/Forestry</a:t>
            </a:r>
            <a:r>
              <a:rPr lang="en-US" sz="2400" dirty="0" smtClean="0"/>
              <a:t> </a:t>
            </a:r>
            <a:r>
              <a:rPr lang="en-US" sz="2400" dirty="0"/>
              <a:t>– Tyler  and  Rick</a:t>
            </a:r>
          </a:p>
          <a:p>
            <a:pPr marL="2286000" lvl="5" indent="-342900">
              <a:spcAft>
                <a:spcPts val="600"/>
              </a:spcAft>
              <a:buClr>
                <a:srgbClr val="FFFF66"/>
              </a:buClr>
              <a:buSzPct val="6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FF00"/>
                </a:solidFill>
              </a:rPr>
              <a:t>Product</a:t>
            </a:r>
            <a:r>
              <a:rPr lang="en-US" sz="2400" dirty="0"/>
              <a:t> – Sean (HPI),   Steve (River polygons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682273" cy="981531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09588" marR="0" lvl="0" indent="-50958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defRPr/>
            </a:pPr>
            <a:r>
              <a:rPr lang="en-US" sz="4800" cap="all" spc="-150" dirty="0" smtClean="0">
                <a:ln/>
                <a:solidFill>
                  <a:srgbClr val="00B0F0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Outcomes </a:t>
            </a:r>
            <a:r>
              <a:rPr lang="en-US" sz="2200" cap="all" spc="-150" dirty="0" smtClean="0">
                <a:ln/>
                <a:solidFill>
                  <a:srgbClr val="FFFF99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(continued)</a:t>
            </a:r>
            <a:endParaRPr kumimoji="0" lang="en-US" sz="4800" i="0" u="none" kern="1200" cap="all" spc="-150" normalizeH="0" baseline="0" noProof="0" dirty="0" smtClean="0">
              <a:ln/>
              <a:solidFill>
                <a:srgbClr val="FFFF99"/>
              </a:solidFill>
              <a:effectLst>
                <a:reflection blurRad="12700" stA="50000" endPos="50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06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2400" y="0"/>
            <a:ext cx="8839200" cy="6510565"/>
          </a:xfrm>
          <a:solidFill>
            <a:srgbClr val="FFCC00"/>
          </a:solidFill>
        </p:spPr>
        <p:txBody>
          <a:bodyPr>
            <a:noAutofit/>
          </a:bodyPr>
          <a:lstStyle/>
          <a:p>
            <a:pPr marL="685800" lvl="1" indent="0">
              <a:spcAft>
                <a:spcPts val="600"/>
              </a:spcAft>
              <a:buClr>
                <a:srgbClr val="FFFF66"/>
              </a:buClr>
              <a:buSzPct val="60000"/>
            </a:pPr>
            <a:endParaRPr lang="en-US" sz="2400" spc="130" dirty="0" smtClean="0"/>
          </a:p>
          <a:p>
            <a:pPr marL="1035050" lvl="1" indent="-349250">
              <a:spcAft>
                <a:spcPts val="600"/>
              </a:spcAft>
              <a:buClr>
                <a:srgbClr val="FFFF66"/>
              </a:buClr>
              <a:buSzPct val="60000"/>
              <a:buFont typeface="Wingdings" pitchFamily="2" charset="2"/>
              <a:buChar char="Ø"/>
            </a:pPr>
            <a:endParaRPr lang="en-US" sz="2400" spc="13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0" y="632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43352896-DECE-4975-9548-A350D2FADF0A}" type="slidenum">
              <a:rPr lang="en-US" sz="1000">
                <a:solidFill>
                  <a:schemeClr val="tx1"/>
                </a:solidFill>
                <a:latin typeface="Arial" charset="0"/>
              </a:rPr>
              <a:pPr eaLnBrk="0" hangingPunct="0"/>
              <a:t>9</a:t>
            </a:fld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6900" y="1371600"/>
            <a:ext cx="5410200" cy="197213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Catalysts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4100" y="3208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2Gray">
  <a:themeElements>
    <a:clrScheme name="Custom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65D7FF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Black2Gray</Template>
  <TotalTime>25898</TotalTime>
  <Words>1514</Words>
  <Application>Microsoft Office PowerPoint</Application>
  <PresentationFormat>On-screen Show (4:3)</PresentationFormat>
  <Paragraphs>235</Paragraphs>
  <Slides>30</Slides>
  <Notes>29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Black2Gray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Widseth Smith Nolting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Culvert Inventories From Collection to Utilization</dc:title>
  <dc:creator>Mark.Reineke</dc:creator>
  <cp:lastModifiedBy>Nancy Rader</cp:lastModifiedBy>
  <cp:revision>728</cp:revision>
  <dcterms:created xsi:type="dcterms:W3CDTF">2012-10-02T21:21:19Z</dcterms:created>
  <dcterms:modified xsi:type="dcterms:W3CDTF">2018-05-21T17:59:05Z</dcterms:modified>
</cp:coreProperties>
</file>