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56.98.35.99\mis\gisdata_r02\high_res_elevation\winona\Winona_county_accuracy_report_0527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997267094190567E-2"/>
          <c:y val="2.1016411410112207E-2"/>
          <c:w val="0.77146431438338281"/>
          <c:h val="0.84414525107438598"/>
        </c:manualLayout>
      </c:layout>
      <c:barChart>
        <c:barDir val="col"/>
        <c:grouping val="clustered"/>
        <c:ser>
          <c:idx val="0"/>
          <c:order val="0"/>
          <c:tx>
            <c:v>L1O</c:v>
          </c:tx>
          <c:dLbls>
            <c:showVal val="1"/>
          </c:dLbls>
          <c:cat>
            <c:strLit>
              <c:ptCount val="1"/>
              <c:pt idx="0">
                <c:v>RMSE</c:v>
              </c:pt>
            </c:strLit>
          </c:cat>
          <c:val>
            <c:numRef>
              <c:f>L1O!$G$41</c:f>
              <c:numCache>
                <c:formatCode>0.000</c:formatCode>
                <c:ptCount val="1"/>
                <c:pt idx="0">
                  <c:v>0.12702144452186495</c:v>
                </c:pt>
              </c:numCache>
            </c:numRef>
          </c:val>
        </c:ser>
        <c:ser>
          <c:idx val="1"/>
          <c:order val="1"/>
          <c:tx>
            <c:v>L2T</c:v>
          </c:tx>
          <c:dLbls>
            <c:showVal val="1"/>
          </c:dLbls>
          <c:cat>
            <c:strLit>
              <c:ptCount val="1"/>
              <c:pt idx="0">
                <c:v>RMSE</c:v>
              </c:pt>
            </c:strLit>
          </c:cat>
          <c:val>
            <c:numRef>
              <c:f>L2T!$G$71</c:f>
              <c:numCache>
                <c:formatCode>0.000</c:formatCode>
                <c:ptCount val="1"/>
                <c:pt idx="0">
                  <c:v>0.16645640658778502</c:v>
                </c:pt>
              </c:numCache>
            </c:numRef>
          </c:val>
        </c:ser>
        <c:ser>
          <c:idx val="2"/>
          <c:order val="2"/>
          <c:tx>
            <c:v>L3B</c:v>
          </c:tx>
          <c:dLbls>
            <c:showVal val="1"/>
          </c:dLbls>
          <c:cat>
            <c:strLit>
              <c:ptCount val="1"/>
              <c:pt idx="0">
                <c:v>RMSE</c:v>
              </c:pt>
            </c:strLit>
          </c:cat>
          <c:val>
            <c:numRef>
              <c:f>L3B!$G$29</c:f>
              <c:numCache>
                <c:formatCode>0.000</c:formatCode>
                <c:ptCount val="1"/>
                <c:pt idx="0">
                  <c:v>0.19557371224956788</c:v>
                </c:pt>
              </c:numCache>
            </c:numRef>
          </c:val>
        </c:ser>
        <c:ser>
          <c:idx val="3"/>
          <c:order val="3"/>
          <c:tx>
            <c:v>L4F</c:v>
          </c:tx>
          <c:dLbls>
            <c:showVal val="1"/>
          </c:dLbls>
          <c:cat>
            <c:strLit>
              <c:ptCount val="1"/>
              <c:pt idx="0">
                <c:v>RMSE</c:v>
              </c:pt>
            </c:strLit>
          </c:cat>
          <c:val>
            <c:numRef>
              <c:f>L4F!$G$25</c:f>
              <c:numCache>
                <c:formatCode>0.000</c:formatCode>
                <c:ptCount val="1"/>
                <c:pt idx="0">
                  <c:v>0.17222725473259884</c:v>
                </c:pt>
              </c:numCache>
            </c:numRef>
          </c:val>
        </c:ser>
        <c:ser>
          <c:idx val="4"/>
          <c:order val="4"/>
          <c:tx>
            <c:v>L5U</c:v>
          </c:tx>
          <c:dLbls>
            <c:showVal val="1"/>
          </c:dLbls>
          <c:cat>
            <c:strLit>
              <c:ptCount val="1"/>
              <c:pt idx="0">
                <c:v>RMSE</c:v>
              </c:pt>
            </c:strLit>
          </c:cat>
          <c:val>
            <c:numRef>
              <c:f>L5U!$G$25</c:f>
              <c:numCache>
                <c:formatCode>0.000</c:formatCode>
                <c:ptCount val="1"/>
                <c:pt idx="0">
                  <c:v>0.13616116787235499</c:v>
                </c:pt>
              </c:numCache>
            </c:numRef>
          </c:val>
        </c:ser>
        <c:ser>
          <c:idx val="5"/>
          <c:order val="5"/>
          <c:tx>
            <c:v>Overall</c:v>
          </c:tx>
          <c:dLbls>
            <c:showVal val="1"/>
          </c:dLbls>
          <c:cat>
            <c:strLit>
              <c:ptCount val="1"/>
              <c:pt idx="0">
                <c:v>RMSE</c:v>
              </c:pt>
            </c:strLit>
          </c:cat>
          <c:val>
            <c:numRef>
              <c:f>Winona_county_accuracy_report!$G$179</c:f>
              <c:numCache>
                <c:formatCode>0.000</c:formatCode>
                <c:ptCount val="1"/>
                <c:pt idx="0">
                  <c:v>0.16082452676470338</c:v>
                </c:pt>
              </c:numCache>
            </c:numRef>
          </c:val>
        </c:ser>
        <c:axId val="63437824"/>
        <c:axId val="63484672"/>
      </c:barChart>
      <c:catAx>
        <c:axId val="63437824"/>
        <c:scaling>
          <c:orientation val="minMax"/>
        </c:scaling>
        <c:axPos val="b"/>
        <c:tickLblPos val="nextTo"/>
        <c:crossAx val="63484672"/>
        <c:crosses val="autoZero"/>
        <c:auto val="1"/>
        <c:lblAlgn val="ctr"/>
        <c:lblOffset val="100"/>
      </c:catAx>
      <c:valAx>
        <c:axId val="63484672"/>
        <c:scaling>
          <c:orientation val="minMax"/>
        </c:scaling>
        <c:axPos val="l"/>
        <c:majorGridlines/>
        <c:numFmt formatCode="0.000" sourceLinked="1"/>
        <c:tickLblPos val="nextTo"/>
        <c:crossAx val="63437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257C0-2B3E-46BE-BD78-99A882F0DEA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DB589-0424-4432-B5A2-75581832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Minnesota Elevation Mapping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Metro Area Collect</a:t>
            </a:r>
          </a:p>
          <a:p>
            <a:r>
              <a:rPr lang="en-US" dirty="0" smtClean="0"/>
              <a:t>1/13/2011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715000"/>
            <a:ext cx="4382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 Loesch</a:t>
            </a:r>
          </a:p>
          <a:p>
            <a:r>
              <a:rPr lang="en-US" dirty="0" smtClean="0"/>
              <a:t>Minnesota Department of Natural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Costs</a:t>
            </a:r>
          </a:p>
          <a:p>
            <a:pPr lvl="1"/>
            <a:r>
              <a:rPr lang="en-US" dirty="0" smtClean="0"/>
              <a:t>Eleven Counties</a:t>
            </a:r>
          </a:p>
          <a:p>
            <a:pPr lvl="2"/>
            <a:r>
              <a:rPr lang="en-US" dirty="0" smtClean="0"/>
              <a:t>Anoka, Carver, Dakota, Goodhue, Hennepin, Isanti, Meeker, Ramsey, Scott, Sherburne, Washington</a:t>
            </a:r>
            <a:endParaRPr lang="en-US" dirty="0"/>
          </a:p>
          <a:p>
            <a:pPr lvl="1"/>
            <a:r>
              <a:rPr lang="en-US" dirty="0" smtClean="0"/>
              <a:t>5,667 Square Miles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4343400"/>
          <a:ext cx="4800601" cy="8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7"/>
                <a:gridCol w="1548581"/>
                <a:gridCol w="1393723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Spacing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/sq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$133.12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$754,391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Buy up Options</a:t>
            </a:r>
          </a:p>
          <a:p>
            <a:pPr lvl="1"/>
            <a:r>
              <a:rPr lang="en-US" dirty="0" smtClean="0"/>
              <a:t>The selected vendor has quoted some buy-up costs for increased point density</a:t>
            </a:r>
          </a:p>
          <a:p>
            <a:pPr lvl="1"/>
            <a:r>
              <a:rPr lang="en-US" dirty="0" smtClean="0"/>
              <a:t>Costs listed below are examples but vendor claims they can produce anything up to 12 pts/meter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886200"/>
          <a:ext cx="7086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981200"/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Spacing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/sq 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Est. Cost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2pts/meter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square miles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$190,000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5pts/meter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r>
                        <a:rPr lang="en-US" baseline="0" dirty="0" smtClean="0"/>
                        <a:t> square miles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$490,000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12pts/meter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square miles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$891,000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Buy-up costs are the responsibility of the counties interested</a:t>
            </a:r>
          </a:p>
          <a:p>
            <a:r>
              <a:rPr lang="en-US" dirty="0" smtClean="0"/>
              <a:t>County will need to work with vendor:</a:t>
            </a:r>
          </a:p>
          <a:p>
            <a:pPr lvl="1"/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Contracting</a:t>
            </a:r>
          </a:p>
          <a:p>
            <a:pPr lvl="1"/>
            <a:r>
              <a:rPr lang="en-US" dirty="0" smtClean="0"/>
              <a:t>Invoicing</a:t>
            </a:r>
          </a:p>
          <a:p>
            <a:r>
              <a:rPr lang="en-US" dirty="0" smtClean="0"/>
              <a:t>DNR will still receive data and do QA/QC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Opportunities</a:t>
            </a:r>
          </a:p>
          <a:p>
            <a:pPr lvl="1"/>
            <a:r>
              <a:rPr lang="en-US" dirty="0" smtClean="0"/>
              <a:t>Validation Points</a:t>
            </a:r>
          </a:p>
          <a:p>
            <a:pPr lvl="2"/>
            <a:r>
              <a:rPr lang="en-US" dirty="0" smtClean="0"/>
              <a:t>To help ensure that we get what we pay for</a:t>
            </a:r>
          </a:p>
          <a:p>
            <a:pPr lvl="1"/>
            <a:r>
              <a:rPr lang="en-US" dirty="0" smtClean="0"/>
              <a:t>GIS Points of Contact</a:t>
            </a:r>
          </a:p>
          <a:p>
            <a:pPr lvl="2"/>
            <a:r>
              <a:rPr lang="en-US" dirty="0" smtClean="0"/>
              <a:t>To server internal county customer needs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Points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Minnesota Department of Natural 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58" y="1814921"/>
            <a:ext cx="7113308" cy="464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37838" y="2343409"/>
            <a:ext cx="3531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Winona County Validation Points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Points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Minnesota Department of Natural 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743" y="1524000"/>
            <a:ext cx="5686425" cy="46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537439" y="2101362"/>
            <a:ext cx="237392" cy="21980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08177" y="4443047"/>
            <a:ext cx="237392" cy="21980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69423" y="5040924"/>
            <a:ext cx="237392" cy="21980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6815" y="3472962"/>
            <a:ext cx="237392" cy="21980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2964" y="262667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371.93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708" y="3472962"/>
            <a:ext cx="186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LiDAR points</a:t>
            </a:r>
          </a:p>
          <a:p>
            <a:r>
              <a:rPr lang="en-US" dirty="0" smtClean="0"/>
              <a:t>Interpolated Value</a:t>
            </a:r>
          </a:p>
          <a:p>
            <a:r>
              <a:rPr lang="en-US" smtClean="0"/>
              <a:t>372.115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 GIS/LIS Fall Workshops</a:t>
            </a:r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Points</a:t>
            </a:r>
            <a:endParaRPr lang="en-US" dirty="0"/>
          </a:p>
        </p:txBody>
      </p:sp>
      <p:sp>
        <p:nvSpPr>
          <p:cNvPr id="1032195" name="Text Box 3"/>
          <p:cNvSpPr txBox="1">
            <a:spLocks noChangeArrowheads="1"/>
          </p:cNvSpPr>
          <p:nvPr/>
        </p:nvSpPr>
        <p:spPr bwMode="auto">
          <a:xfrm>
            <a:off x="1504950" y="1439863"/>
            <a:ext cx="69532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dirty="0" smtClean="0">
                <a:latin typeface="Courier New" pitchFamily="49" charset="0"/>
              </a:rPr>
              <a:t>--------- Report Summary ---------</a:t>
            </a:r>
          </a:p>
          <a:p>
            <a:endParaRPr lang="en-US" sz="1000" b="1" dirty="0" smtClean="0">
              <a:latin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</a:rPr>
              <a:t>Error Mean:              -0.116</a:t>
            </a:r>
          </a:p>
          <a:p>
            <a:r>
              <a:rPr lang="en-US" sz="1000" b="1" dirty="0" smtClean="0">
                <a:latin typeface="Courier New" pitchFamily="49" charset="0"/>
              </a:rPr>
              <a:t>Error Range:             [-0.435,0.143]</a:t>
            </a:r>
          </a:p>
          <a:p>
            <a:r>
              <a:rPr lang="en-US" sz="1000" b="1" dirty="0" smtClean="0">
                <a:latin typeface="Courier New" pitchFamily="49" charset="0"/>
              </a:rPr>
              <a:t>Skew:                    -0.305</a:t>
            </a:r>
          </a:p>
          <a:p>
            <a:r>
              <a:rPr lang="en-US" sz="1000" b="1" dirty="0" smtClean="0">
                <a:latin typeface="Courier New" pitchFamily="49" charset="0"/>
              </a:rPr>
              <a:t>RMSE(z):                 0.161</a:t>
            </a:r>
          </a:p>
          <a:p>
            <a:r>
              <a:rPr lang="en-US" sz="1000" b="1" dirty="0" smtClean="0">
                <a:latin typeface="Courier New" pitchFamily="49" charset="0"/>
              </a:rPr>
              <a:t>NMAS/VMAS</a:t>
            </a:r>
          </a:p>
          <a:p>
            <a:r>
              <a:rPr lang="en-US" sz="1000" b="1" dirty="0" smtClean="0">
                <a:latin typeface="Courier New" pitchFamily="49" charset="0"/>
              </a:rPr>
              <a:t> Accuracy(z) (90% CI):   ±0.265</a:t>
            </a:r>
          </a:p>
          <a:p>
            <a:r>
              <a:rPr lang="en-US" sz="1000" b="1" dirty="0" smtClean="0">
                <a:latin typeface="Courier New" pitchFamily="49" charset="0"/>
              </a:rPr>
              <a:t>ASPRS/NSSDA</a:t>
            </a:r>
          </a:p>
          <a:p>
            <a:r>
              <a:rPr lang="en-US" sz="1000" b="1" dirty="0" smtClean="0">
                <a:latin typeface="Courier New" pitchFamily="49" charset="0"/>
              </a:rPr>
              <a:t> Accuracy(z) (95% CI):   ±0.315</a:t>
            </a:r>
          </a:p>
          <a:p>
            <a:endParaRPr lang="en-US" sz="1000" b="1" dirty="0" smtClean="0">
              <a:latin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</a:rPr>
              <a:t>176 control points included in summary out of 176</a:t>
            </a:r>
          </a:p>
          <a:p>
            <a:r>
              <a:rPr lang="en-US" sz="1000" b="1" dirty="0" smtClean="0">
                <a:latin typeface="Courier New" pitchFamily="49" charset="0"/>
              </a:rPr>
              <a:t>	- 0 control points turned off</a:t>
            </a:r>
          </a:p>
          <a:p>
            <a:r>
              <a:rPr lang="en-US" sz="1000" b="1" dirty="0" smtClean="0">
                <a:latin typeface="Courier New" pitchFamily="49" charset="0"/>
              </a:rPr>
              <a:t>	- 0 control points returned no-data</a:t>
            </a:r>
          </a:p>
          <a:p>
            <a:endParaRPr lang="en-US" sz="1000" b="1" dirty="0" smtClean="0">
              <a:latin typeface="Courier New" pitchFamily="49" charset="0"/>
            </a:endParaRPr>
          </a:p>
          <a:p>
            <a:endParaRPr lang="en-US" sz="1000" b="1" dirty="0" smtClean="0">
              <a:latin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</a:rPr>
              <a:t>--------- Control Points ---------</a:t>
            </a:r>
          </a:p>
          <a:p>
            <a:endParaRPr lang="en-US" sz="1000" b="1" dirty="0" smtClean="0">
              <a:latin typeface="Courier New" pitchFamily="49" charset="0"/>
            </a:endParaRPr>
          </a:p>
          <a:p>
            <a:r>
              <a:rPr lang="en-US" sz="1000" b="1" dirty="0" smtClean="0">
                <a:latin typeface="Courier New" pitchFamily="49" charset="0"/>
              </a:rPr>
              <a:t>Name   Control X  Control Y   Control Z Surface Z Error  </a:t>
            </a:r>
          </a:p>
          <a:p>
            <a:r>
              <a:rPr lang="en-US" sz="1000" b="1" dirty="0" smtClean="0">
                <a:latin typeface="Courier New" pitchFamily="49" charset="0"/>
              </a:rPr>
              <a:t>L1O0   604760.340 4878787.629 201.217   201.389   -0.172 </a:t>
            </a:r>
          </a:p>
          <a:p>
            <a:r>
              <a:rPr lang="en-US" sz="1000" b="1" dirty="0" smtClean="0">
                <a:latin typeface="Courier New" pitchFamily="49" charset="0"/>
              </a:rPr>
              <a:t>L5U1   608921.294 4878065.350 201.488   201.806   -0.318 </a:t>
            </a:r>
          </a:p>
          <a:p>
            <a:r>
              <a:rPr lang="en-US" sz="1000" b="1" dirty="0" smtClean="0">
                <a:latin typeface="Courier New" pitchFamily="49" charset="0"/>
              </a:rPr>
              <a:t>L1O2   610991.353 4876621.369 200.214   200.397   -0.183 </a:t>
            </a:r>
          </a:p>
          <a:p>
            <a:r>
              <a:rPr lang="en-US" sz="1000" b="1" dirty="0" smtClean="0">
                <a:latin typeface="Courier New" pitchFamily="49" charset="0"/>
              </a:rPr>
              <a:t>L1O3   607292.402 4874401.804 233.428   233.606   -0.178 </a:t>
            </a:r>
          </a:p>
          <a:p>
            <a:r>
              <a:rPr lang="en-US" sz="1000" b="1" dirty="0" smtClean="0">
                <a:latin typeface="Courier New" pitchFamily="49" charset="0"/>
              </a:rPr>
              <a:t>L1O4   622397.772 4873262.387 207.292   207.356   -0.064 </a:t>
            </a:r>
          </a:p>
          <a:p>
            <a:r>
              <a:rPr lang="en-US" sz="1000" b="1" dirty="0" smtClean="0">
                <a:latin typeface="Courier New" pitchFamily="49" charset="0"/>
              </a:rPr>
              <a:t>L1O5   626922.206 4869248.810 202.936   202.969   -0.033 </a:t>
            </a:r>
          </a:p>
          <a:p>
            <a:r>
              <a:rPr lang="en-US" sz="1000" b="1" dirty="0" smtClean="0">
                <a:latin typeface="Courier New" pitchFamily="49" charset="0"/>
              </a:rPr>
              <a:t>L1O6   631669.497 4863815.331 200.254   200.333   -0.079 </a:t>
            </a:r>
          </a:p>
          <a:p>
            <a:r>
              <a:rPr lang="en-US" sz="1000" b="1" dirty="0" smtClean="0">
                <a:latin typeface="Courier New" pitchFamily="49" charset="0"/>
              </a:rPr>
              <a:t>L1O7   635439.901 4857649.190 375.011   375.070   -0.059 </a:t>
            </a:r>
          </a:p>
          <a:p>
            <a:r>
              <a:rPr lang="en-US" sz="1000" b="1" dirty="0" smtClean="0">
                <a:latin typeface="Courier New" pitchFamily="49" charset="0"/>
              </a:rPr>
              <a:t>L1O8   625518.897 4864620.423 385.756   385.722   0.034  </a:t>
            </a:r>
          </a:p>
          <a:p>
            <a:r>
              <a:rPr lang="en-US" sz="1000" b="1" dirty="0" smtClean="0">
                <a:latin typeface="Courier New" pitchFamily="49" charset="0"/>
              </a:rPr>
              <a:t>L2T9   621174.012 4864494.226 388.359   388.470   -0.111 </a:t>
            </a:r>
          </a:p>
          <a:p>
            <a:r>
              <a:rPr lang="en-US" sz="1000" b="1" dirty="0" smtClean="0">
                <a:latin typeface="Courier New" pitchFamily="49" charset="0"/>
              </a:rPr>
              <a:t>L2T10  620283.975 4857065.579 386.810   387.048   -0.238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Points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Minnesota Department of Natural Resources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55265" y="1354723"/>
            <a:ext cx="2648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Winona County Validation Report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6525" y="1854101"/>
            <a:ext cx="2165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 across cover Types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219200" y="2324832"/>
          <a:ext cx="7467600" cy="369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Welcome and Introductions</a:t>
            </a:r>
          </a:p>
          <a:p>
            <a:pPr lvl="1"/>
            <a:r>
              <a:rPr lang="en-US" dirty="0" smtClean="0"/>
              <a:t>Overview of Minnesota Elevation Mapping Project</a:t>
            </a:r>
          </a:p>
          <a:p>
            <a:pPr lvl="2"/>
            <a:r>
              <a:rPr lang="en-US" dirty="0" smtClean="0"/>
              <a:t>LiDAR Specifications</a:t>
            </a:r>
          </a:p>
          <a:p>
            <a:pPr lvl="2"/>
            <a:r>
              <a:rPr lang="en-US" dirty="0" smtClean="0"/>
              <a:t>Project Deliverables</a:t>
            </a:r>
          </a:p>
          <a:p>
            <a:pPr lvl="1"/>
            <a:r>
              <a:rPr lang="en-US" dirty="0" smtClean="0"/>
              <a:t>Costs and Collection Buy-Up Options</a:t>
            </a:r>
          </a:p>
          <a:p>
            <a:pPr lvl="1"/>
            <a:r>
              <a:rPr lang="en-US" dirty="0" smtClean="0"/>
              <a:t>Partnerships</a:t>
            </a:r>
          </a:p>
          <a:p>
            <a:pPr lvl="2"/>
            <a:r>
              <a:rPr lang="en-US" dirty="0" smtClean="0"/>
              <a:t>Survey Test Shots</a:t>
            </a:r>
          </a:p>
          <a:p>
            <a:pPr lvl="2"/>
            <a:r>
              <a:rPr lang="en-US" dirty="0" smtClean="0"/>
              <a:t>GIS 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67200" cy="46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Clean Water Legacy Funds</a:t>
            </a:r>
          </a:p>
          <a:p>
            <a:pPr lvl="1"/>
            <a:r>
              <a:rPr lang="en-US" dirty="0" smtClean="0"/>
              <a:t>$5,600,000 funding</a:t>
            </a:r>
          </a:p>
          <a:p>
            <a:pPr lvl="1"/>
            <a:r>
              <a:rPr lang="en-US" dirty="0" smtClean="0"/>
              <a:t>Project Phases</a:t>
            </a:r>
          </a:p>
          <a:p>
            <a:pPr lvl="2"/>
            <a:r>
              <a:rPr lang="en-US" dirty="0" smtClean="0"/>
              <a:t>MN River Basin</a:t>
            </a:r>
          </a:p>
          <a:p>
            <a:pPr lvl="3"/>
            <a:r>
              <a:rPr lang="en-US" dirty="0" smtClean="0"/>
              <a:t>Funded and acquisition complete</a:t>
            </a:r>
          </a:p>
          <a:p>
            <a:pPr lvl="2"/>
            <a:r>
              <a:rPr lang="en-US" dirty="0" smtClean="0"/>
              <a:t>Arrowhead Region</a:t>
            </a:r>
          </a:p>
          <a:p>
            <a:pPr lvl="3"/>
            <a:r>
              <a:rPr lang="en-US" dirty="0" smtClean="0"/>
              <a:t>Funded – Spring 2011</a:t>
            </a:r>
          </a:p>
          <a:p>
            <a:pPr lvl="2"/>
            <a:r>
              <a:rPr lang="en-US" dirty="0" smtClean="0"/>
              <a:t>Metro Region</a:t>
            </a:r>
          </a:p>
          <a:p>
            <a:pPr lvl="3"/>
            <a:r>
              <a:rPr lang="en-US" dirty="0" smtClean="0"/>
              <a:t>Funded – Spring 2011</a:t>
            </a:r>
          </a:p>
          <a:p>
            <a:pPr lvl="2"/>
            <a:r>
              <a:rPr lang="en-US" dirty="0" smtClean="0"/>
              <a:t>Central Lakes Region</a:t>
            </a:r>
          </a:p>
          <a:p>
            <a:pPr lvl="3"/>
            <a:r>
              <a:rPr lang="en-US" dirty="0" smtClean="0"/>
              <a:t>Unfunded – Spring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Specifications</a:t>
            </a:r>
          </a:p>
          <a:p>
            <a:pPr lvl="1"/>
            <a:r>
              <a:rPr lang="en-US" dirty="0" smtClean="0"/>
              <a:t>Modeled after USGS Base LiDAR Spec V13</a:t>
            </a:r>
          </a:p>
          <a:p>
            <a:pPr lvl="2"/>
            <a:r>
              <a:rPr lang="en-US" dirty="0" smtClean="0"/>
              <a:t>Vertical Accuracy 15 cm</a:t>
            </a:r>
          </a:p>
          <a:p>
            <a:pPr lvl="2"/>
            <a:r>
              <a:rPr lang="en-US" dirty="0" smtClean="0"/>
              <a:t>Horizontal Accuracy &lt; 1m</a:t>
            </a:r>
          </a:p>
          <a:p>
            <a:pPr lvl="2"/>
            <a:r>
              <a:rPr lang="en-US" dirty="0" smtClean="0"/>
              <a:t>Projection - UTM Zone 15 </a:t>
            </a:r>
          </a:p>
          <a:p>
            <a:pPr lvl="2"/>
            <a:r>
              <a:rPr lang="en-US" dirty="0" smtClean="0"/>
              <a:t>Horizontal Datum - NAD83</a:t>
            </a:r>
          </a:p>
          <a:p>
            <a:pPr lvl="2"/>
            <a:r>
              <a:rPr lang="en-US" dirty="0" smtClean="0"/>
              <a:t>Vertical Datum – NAVD88</a:t>
            </a:r>
          </a:p>
          <a:p>
            <a:pPr lvl="2"/>
            <a:r>
              <a:rPr lang="en-US" dirty="0" smtClean="0"/>
              <a:t>Nominal Pulse Spacing 1.5 meters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Deliverables</a:t>
            </a:r>
          </a:p>
          <a:p>
            <a:pPr lvl="1"/>
            <a:r>
              <a:rPr lang="en-US" dirty="0" smtClean="0"/>
              <a:t>Classified LiDAR Points – LAS format</a:t>
            </a:r>
          </a:p>
          <a:p>
            <a:pPr lvl="2"/>
            <a:r>
              <a:rPr lang="en-US" dirty="0" smtClean="0"/>
              <a:t>Bare Earth</a:t>
            </a:r>
          </a:p>
          <a:p>
            <a:pPr lvl="2"/>
            <a:r>
              <a:rPr lang="en-US" dirty="0" smtClean="0"/>
              <a:t>Bridges</a:t>
            </a:r>
          </a:p>
          <a:p>
            <a:pPr lvl="2"/>
            <a:r>
              <a:rPr lang="en-US" dirty="0" smtClean="0"/>
              <a:t>Buildings</a:t>
            </a:r>
          </a:p>
          <a:p>
            <a:pPr lvl="2"/>
            <a:r>
              <a:rPr lang="en-US" dirty="0" smtClean="0"/>
              <a:t>Vegetation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8794"/>
            <a:ext cx="5791200" cy="23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Digital Elevation Models</a:t>
            </a:r>
          </a:p>
          <a:p>
            <a:pPr lvl="1"/>
            <a:r>
              <a:rPr lang="en-US" dirty="0" smtClean="0"/>
              <a:t>One Meter</a:t>
            </a:r>
          </a:p>
          <a:p>
            <a:pPr lvl="1"/>
            <a:r>
              <a:rPr lang="en-US" dirty="0" smtClean="0"/>
              <a:t>Three Meter</a:t>
            </a:r>
          </a:p>
          <a:p>
            <a:pPr lvl="1"/>
            <a:r>
              <a:rPr lang="en-US" dirty="0" err="1" smtClean="0"/>
              <a:t>Hillshade</a:t>
            </a:r>
            <a:endParaRPr lang="en-US" dirty="0" smtClean="0"/>
          </a:p>
          <a:p>
            <a:pPr lvl="1"/>
            <a:r>
              <a:rPr lang="en-US" dirty="0" smtClean="0"/>
              <a:t>Hydro Flattened using Edge of Water Breaklines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91583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1"/>
            <a:ext cx="3886199" cy="35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Data Deliverables</a:t>
            </a:r>
          </a:p>
          <a:p>
            <a:pPr lvl="1"/>
            <a:r>
              <a:rPr lang="en-US" dirty="0" smtClean="0"/>
              <a:t>Edge of Water Breaklines</a:t>
            </a:r>
          </a:p>
          <a:p>
            <a:pPr lvl="2"/>
            <a:r>
              <a:rPr lang="en-US" dirty="0" smtClean="0"/>
              <a:t>Lakes and Ponds &gt; 2 acres</a:t>
            </a:r>
          </a:p>
          <a:p>
            <a:pPr lvl="2"/>
            <a:r>
              <a:rPr lang="en-US" dirty="0" smtClean="0"/>
              <a:t>Rivers and Streams &gt; 100’ wide</a:t>
            </a:r>
          </a:p>
          <a:p>
            <a:pPr lvl="2"/>
            <a:r>
              <a:rPr lang="en-US" dirty="0" smtClean="0"/>
              <a:t>Used for:</a:t>
            </a:r>
          </a:p>
          <a:p>
            <a:pPr lvl="3"/>
            <a:r>
              <a:rPr lang="en-US" dirty="0" smtClean="0"/>
              <a:t>Hydro Flattening</a:t>
            </a:r>
          </a:p>
          <a:p>
            <a:pPr lvl="3"/>
            <a:r>
              <a:rPr lang="en-US" dirty="0" smtClean="0"/>
              <a:t>Contour Enforcement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064" y="1905000"/>
            <a:ext cx="37603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Deliverables</a:t>
            </a:r>
          </a:p>
          <a:p>
            <a:pPr lvl="1"/>
            <a:r>
              <a:rPr lang="en-US" dirty="0" smtClean="0"/>
              <a:t>2’ Contours</a:t>
            </a:r>
          </a:p>
          <a:p>
            <a:pPr lvl="1"/>
            <a:r>
              <a:rPr lang="en-US" dirty="0" smtClean="0"/>
              <a:t>Building outlines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4999"/>
            <a:ext cx="5029200" cy="46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Area LiDAR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will be provided to county partners</a:t>
            </a:r>
          </a:p>
          <a:p>
            <a:pPr lvl="1"/>
            <a:r>
              <a:rPr lang="en-US" dirty="0" smtClean="0"/>
              <a:t>External Hard Drive that you keep</a:t>
            </a:r>
          </a:p>
          <a:p>
            <a:pPr lvl="2"/>
            <a:r>
              <a:rPr lang="en-US" dirty="0" smtClean="0"/>
              <a:t>LiDAR points (LAS Files)</a:t>
            </a:r>
          </a:p>
          <a:p>
            <a:pPr lvl="2"/>
            <a:r>
              <a:rPr lang="en-US" dirty="0" smtClean="0"/>
              <a:t>DEMs – 1 and 3 meter</a:t>
            </a:r>
          </a:p>
          <a:p>
            <a:pPr lvl="2"/>
            <a:r>
              <a:rPr lang="en-US" dirty="0" err="1" smtClean="0"/>
              <a:t>Hillshades</a:t>
            </a:r>
            <a:endParaRPr lang="en-US" dirty="0" smtClean="0"/>
          </a:p>
          <a:p>
            <a:pPr lvl="2"/>
            <a:r>
              <a:rPr lang="en-US" dirty="0" smtClean="0"/>
              <a:t>2’ contours</a:t>
            </a:r>
          </a:p>
          <a:p>
            <a:pPr lvl="2"/>
            <a:r>
              <a:rPr lang="en-US" dirty="0" smtClean="0"/>
              <a:t>Building outlines</a:t>
            </a:r>
          </a:p>
          <a:p>
            <a:pPr lvl="1"/>
            <a:r>
              <a:rPr lang="en-US" dirty="0" smtClean="0"/>
              <a:t>All products delivered in ESRI Geodatabase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513</Words>
  <Application>Microsoft Office PowerPoint</Application>
  <PresentationFormat>On-screen Show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Minnesota Elevation Mapping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Metro Area LiDAR Project</vt:lpstr>
      <vt:lpstr>Validation Points</vt:lpstr>
      <vt:lpstr>Validation Points</vt:lpstr>
      <vt:lpstr>Validation Points</vt:lpstr>
      <vt:lpstr>Validation Points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Elevation Mapping Project</dc:title>
  <dc:creator>mndnr</dc:creator>
  <cp:lastModifiedBy>Nancy Rader</cp:lastModifiedBy>
  <cp:revision>17</cp:revision>
  <dcterms:created xsi:type="dcterms:W3CDTF">2011-01-13T17:35:18Z</dcterms:created>
  <dcterms:modified xsi:type="dcterms:W3CDTF">2011-01-19T15:42:03Z</dcterms:modified>
</cp:coreProperties>
</file>