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4" r:id="rId3"/>
    <p:sldId id="257" r:id="rId4"/>
    <p:sldId id="262" r:id="rId5"/>
    <p:sldId id="271" r:id="rId6"/>
    <p:sldId id="265" r:id="rId7"/>
    <p:sldId id="266" r:id="rId8"/>
    <p:sldId id="267" r:id="rId9"/>
    <p:sldId id="268" r:id="rId10"/>
    <p:sldId id="272" r:id="rId11"/>
    <p:sldId id="259" r:id="rId12"/>
    <p:sldId id="263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3755" autoAdjust="0"/>
  </p:normalViewPr>
  <p:slideViewPr>
    <p:cSldViewPr>
      <p:cViewPr varScale="1">
        <p:scale>
          <a:sx n="113" d="100"/>
          <a:sy n="113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AEEB8-FC4D-4D53-ADCF-B2F3C8947137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F7EEC-D221-4E8F-A363-372E3FA9F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7EEC-D221-4E8F-A363-372E3FA9FA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7EEC-D221-4E8F-A363-372E3FA9FA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7EEC-D221-4E8F-A363-372E3FA9FA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7EEC-D221-4E8F-A363-372E3FA9FA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F7EEC-D221-4E8F-A363-372E3FA9FA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F571AD5-02D8-4922-A8CE-D34F8D5B9EE3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1B4614-C912-44C6-8DFB-5C495408E6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Minnesota DNR</a:t>
            </a:r>
            <a:br>
              <a:rPr lang="en-US" dirty="0" smtClean="0"/>
            </a:br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Loesch</a:t>
            </a:r>
            <a:endParaRPr lang="en-US" dirty="0" smtClean="0"/>
          </a:p>
          <a:p>
            <a:r>
              <a:rPr lang="en-US" dirty="0" smtClean="0"/>
              <a:t>GIS Section Manager</a:t>
            </a:r>
          </a:p>
        </p:txBody>
      </p:sp>
      <p:pic>
        <p:nvPicPr>
          <p:cNvPr id="4" name="Picture 8" descr="D:\ftp\dnrlogo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1905000" cy="2531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Day-to-Day Interaction</a:t>
            </a:r>
          </a:p>
          <a:p>
            <a:pPr lvl="1"/>
            <a:r>
              <a:rPr lang="en-US" dirty="0" smtClean="0"/>
              <a:t>DNR IT Liaisons</a:t>
            </a:r>
          </a:p>
          <a:p>
            <a:pPr lvl="2"/>
            <a:r>
              <a:rPr lang="en-US" dirty="0" smtClean="0"/>
              <a:t>DNR Business Unit IT specialists</a:t>
            </a:r>
          </a:p>
          <a:p>
            <a:pPr lvl="3"/>
            <a:r>
              <a:rPr lang="en-US" dirty="0" smtClean="0"/>
              <a:t>Advise Business Unit Managers on IT issues</a:t>
            </a:r>
          </a:p>
          <a:p>
            <a:pPr lvl="2"/>
            <a:r>
              <a:rPr lang="en-US" dirty="0" smtClean="0"/>
              <a:t>Meet quarterly with MIS Program Managers</a:t>
            </a:r>
          </a:p>
          <a:p>
            <a:pPr lvl="3"/>
            <a:r>
              <a:rPr lang="en-US" dirty="0" smtClean="0"/>
              <a:t>Share information</a:t>
            </a:r>
          </a:p>
          <a:p>
            <a:pPr lvl="3"/>
            <a:r>
              <a:rPr lang="en-US" dirty="0" smtClean="0"/>
              <a:t>Develop Department Standard Practices</a:t>
            </a:r>
          </a:p>
          <a:p>
            <a:pPr lvl="3"/>
            <a:r>
              <a:rPr lang="en-US" dirty="0" smtClean="0"/>
              <a:t>Identify </a:t>
            </a:r>
            <a:r>
              <a:rPr lang="en-US" dirty="0" smtClean="0"/>
              <a:t>areas of common </a:t>
            </a:r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People appreciate knowing what’s going on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GIS Operations</a:t>
            </a:r>
          </a:p>
          <a:p>
            <a:pPr lvl="1"/>
            <a:r>
              <a:rPr lang="en-US" dirty="0" smtClean="0"/>
              <a:t>Develop and maintain GIS Infrastructure</a:t>
            </a:r>
          </a:p>
          <a:p>
            <a:pPr lvl="2"/>
            <a:r>
              <a:rPr lang="en-US" dirty="0" smtClean="0"/>
              <a:t>Server hardware and software</a:t>
            </a:r>
          </a:p>
          <a:p>
            <a:pPr lvl="2"/>
            <a:r>
              <a:rPr lang="en-US" dirty="0" smtClean="0"/>
              <a:t>Data Resource Sites (DRS)</a:t>
            </a:r>
          </a:p>
          <a:p>
            <a:pPr lvl="2"/>
            <a:r>
              <a:rPr lang="en-US" dirty="0" smtClean="0"/>
              <a:t>DNR Data Deli</a:t>
            </a:r>
          </a:p>
          <a:p>
            <a:pPr lvl="1"/>
            <a:r>
              <a:rPr lang="en-US" dirty="0" smtClean="0"/>
              <a:t>Technical Assistance </a:t>
            </a:r>
            <a:endParaRPr lang="en-US" dirty="0" smtClean="0"/>
          </a:p>
          <a:p>
            <a:pPr lvl="2"/>
            <a:r>
              <a:rPr lang="en-US" dirty="0" smtClean="0"/>
              <a:t>Data </a:t>
            </a:r>
            <a:r>
              <a:rPr lang="en-US" dirty="0" smtClean="0"/>
              <a:t>Modeling</a:t>
            </a:r>
          </a:p>
          <a:p>
            <a:pPr lvl="2"/>
            <a:r>
              <a:rPr lang="en-US" dirty="0" smtClean="0"/>
              <a:t>Programming</a:t>
            </a:r>
          </a:p>
          <a:p>
            <a:pPr lvl="2"/>
            <a:r>
              <a:rPr lang="en-US" dirty="0" smtClean="0"/>
              <a:t>Data services</a:t>
            </a:r>
          </a:p>
          <a:p>
            <a:pPr lvl="1"/>
            <a:r>
              <a:rPr lang="en-US" dirty="0" smtClean="0"/>
              <a:t>Software and Data Licensing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Staffing</a:t>
            </a:r>
          </a:p>
          <a:p>
            <a:pPr lvl="2"/>
            <a:r>
              <a:rPr lang="en-US" dirty="0" smtClean="0"/>
              <a:t>Section Manager – IT PM</a:t>
            </a:r>
          </a:p>
          <a:p>
            <a:pPr lvl="2"/>
            <a:r>
              <a:rPr lang="en-US" dirty="0" smtClean="0"/>
              <a:t>Spatial Data Administrator - ITS4</a:t>
            </a:r>
          </a:p>
          <a:p>
            <a:pPr lvl="2"/>
            <a:r>
              <a:rPr lang="en-US" dirty="0" smtClean="0"/>
              <a:t>GIS Application Programmer – ITS4, ITS3</a:t>
            </a:r>
          </a:p>
          <a:p>
            <a:pPr lvl="2"/>
            <a:r>
              <a:rPr lang="en-US" dirty="0" smtClean="0"/>
              <a:t>Spatial Data Technician – OASI</a:t>
            </a:r>
          </a:p>
          <a:p>
            <a:pPr lvl="2"/>
            <a:r>
              <a:rPr lang="en-US" dirty="0" smtClean="0"/>
              <a:t>Student Worker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156" y="2362200"/>
            <a:ext cx="397801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593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GIS User Support</a:t>
            </a:r>
          </a:p>
          <a:p>
            <a:pPr lvl="1"/>
            <a:r>
              <a:rPr lang="en-US" dirty="0" smtClean="0"/>
              <a:t>Provide User and Site Support</a:t>
            </a:r>
          </a:p>
          <a:p>
            <a:pPr lvl="2"/>
            <a:r>
              <a:rPr lang="en-US" dirty="0" smtClean="0"/>
              <a:t>DNR Field Staff, Regional Directors, Commissioner’s Office</a:t>
            </a:r>
          </a:p>
          <a:p>
            <a:pPr lvl="2"/>
            <a:r>
              <a:rPr lang="en-US" dirty="0" smtClean="0"/>
              <a:t>Software installation and setup</a:t>
            </a:r>
          </a:p>
          <a:p>
            <a:pPr lvl="1"/>
            <a:r>
              <a:rPr lang="en-US" dirty="0" smtClean="0"/>
              <a:t>Develop, Maintain and Deliver GIS Training and Information</a:t>
            </a:r>
          </a:p>
          <a:p>
            <a:pPr lvl="2"/>
            <a:r>
              <a:rPr lang="en-US" dirty="0" smtClean="0"/>
              <a:t>Tip Sheets and user guides</a:t>
            </a:r>
          </a:p>
          <a:p>
            <a:pPr lvl="2"/>
            <a:r>
              <a:rPr lang="en-US" dirty="0" smtClean="0"/>
              <a:t>Annual GIS User Group Meetings</a:t>
            </a:r>
          </a:p>
          <a:p>
            <a:pPr lvl="2"/>
            <a:r>
              <a:rPr lang="en-US" dirty="0" smtClean="0"/>
              <a:t>“What’s New in GIS” Newsletter</a:t>
            </a:r>
          </a:p>
          <a:p>
            <a:pPr lvl="2"/>
            <a:r>
              <a:rPr lang="en-US" dirty="0" smtClean="0"/>
              <a:t>GIS Web site</a:t>
            </a:r>
          </a:p>
          <a:p>
            <a:pPr lvl="2"/>
            <a:r>
              <a:rPr lang="en-US" dirty="0" smtClean="0"/>
              <a:t>Fee-based Training classes</a:t>
            </a:r>
          </a:p>
          <a:p>
            <a:pPr lvl="1"/>
            <a:r>
              <a:rPr lang="en-US" dirty="0" smtClean="0"/>
              <a:t>Small Project Work </a:t>
            </a:r>
          </a:p>
          <a:p>
            <a:pPr lvl="2"/>
            <a:r>
              <a:rPr lang="en-US" dirty="0" smtClean="0"/>
              <a:t>Non-fee based</a:t>
            </a:r>
          </a:p>
          <a:p>
            <a:pPr lvl="2"/>
            <a:r>
              <a:rPr lang="en-US" dirty="0" smtClean="0"/>
              <a:t>&lt; 40 hours</a:t>
            </a:r>
          </a:p>
          <a:p>
            <a:pPr lvl="2"/>
            <a:r>
              <a:rPr lang="en-US" dirty="0" smtClean="0"/>
              <a:t>Maps and reports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Staffing</a:t>
            </a:r>
          </a:p>
          <a:p>
            <a:pPr lvl="2"/>
            <a:r>
              <a:rPr lang="en-US" dirty="0" smtClean="0"/>
              <a:t>Regional GIS Coordinator (4 – ITS3)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pic>
        <p:nvPicPr>
          <p:cNvPr id="13314" name="Picture 2" descr="http://files-intranet.dnr.state.mn.us/user_files/2962/handheld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733800" cy="145018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Professional Services</a:t>
            </a:r>
          </a:p>
          <a:p>
            <a:pPr lvl="1"/>
            <a:r>
              <a:rPr lang="en-US" dirty="0" smtClean="0"/>
              <a:t>Fee for service work for DNR Business units</a:t>
            </a:r>
          </a:p>
          <a:p>
            <a:pPr lvl="2"/>
            <a:r>
              <a:rPr lang="en-US" dirty="0" smtClean="0"/>
              <a:t>Governance Funding does not cover all costs</a:t>
            </a:r>
          </a:p>
          <a:p>
            <a:pPr lvl="2"/>
            <a:r>
              <a:rPr lang="en-US" dirty="0" smtClean="0"/>
              <a:t>Approximately 25% of annual budget</a:t>
            </a:r>
          </a:p>
          <a:p>
            <a:pPr lvl="2"/>
            <a:r>
              <a:rPr lang="en-US" dirty="0" smtClean="0"/>
              <a:t>Have done work for other State Agencies</a:t>
            </a:r>
          </a:p>
          <a:p>
            <a:pPr lvl="1"/>
            <a:r>
              <a:rPr lang="en-US" dirty="0" smtClean="0"/>
              <a:t>Project requirements &gt; 40 hrs</a:t>
            </a:r>
          </a:p>
          <a:p>
            <a:pPr lvl="2"/>
            <a:r>
              <a:rPr lang="en-US" dirty="0" smtClean="0"/>
              <a:t>Programming</a:t>
            </a:r>
          </a:p>
          <a:p>
            <a:pPr lvl="2"/>
            <a:r>
              <a:rPr lang="en-US" dirty="0" smtClean="0"/>
              <a:t>Database Design</a:t>
            </a:r>
          </a:p>
          <a:p>
            <a:pPr lvl="2"/>
            <a:r>
              <a:rPr lang="en-US" dirty="0" smtClean="0"/>
              <a:t>Cartography</a:t>
            </a:r>
          </a:p>
          <a:p>
            <a:pPr lvl="2"/>
            <a:r>
              <a:rPr lang="en-US" dirty="0" smtClean="0"/>
              <a:t>Data Development QA/QC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Rates</a:t>
            </a:r>
          </a:p>
          <a:p>
            <a:pPr lvl="2">
              <a:buNone/>
            </a:pPr>
            <a:r>
              <a:rPr lang="en-US" dirty="0" smtClean="0"/>
              <a:t>	$80, $55, $38 / hour</a:t>
            </a:r>
          </a:p>
          <a:p>
            <a:pPr lvl="1"/>
            <a:r>
              <a:rPr lang="en-US" dirty="0" smtClean="0"/>
              <a:t>Staffing:</a:t>
            </a:r>
          </a:p>
          <a:p>
            <a:pPr lvl="2"/>
            <a:r>
              <a:rPr lang="en-US" dirty="0" smtClean="0"/>
              <a:t>Project Manager – (1 - ITS3)</a:t>
            </a:r>
          </a:p>
          <a:p>
            <a:pPr lvl="2"/>
            <a:r>
              <a:rPr lang="en-US" dirty="0" smtClean="0"/>
              <a:t>All GIS staff contribute in some way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3582097" cy="25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Projects</a:t>
            </a:r>
          </a:p>
          <a:p>
            <a:pPr lvl="1"/>
            <a:r>
              <a:rPr lang="en-US" dirty="0" smtClean="0"/>
              <a:t>Forest Inventory Module – Field Data Recorder</a:t>
            </a:r>
          </a:p>
          <a:p>
            <a:pPr lvl="1"/>
            <a:r>
              <a:rPr lang="en-US" dirty="0" smtClean="0"/>
              <a:t>DNR Land Records Upgrade</a:t>
            </a:r>
          </a:p>
          <a:p>
            <a:pPr lvl="1"/>
            <a:r>
              <a:rPr lang="en-US" dirty="0" smtClean="0"/>
              <a:t>State LiDAR Mapping Project</a:t>
            </a:r>
          </a:p>
          <a:p>
            <a:pPr lvl="1"/>
            <a:r>
              <a:rPr lang="en-US" dirty="0" smtClean="0"/>
              <a:t>Furbearer Data Entry</a:t>
            </a:r>
          </a:p>
          <a:p>
            <a:pPr lvl="1"/>
            <a:r>
              <a:rPr lang="en-US" dirty="0" smtClean="0"/>
              <a:t>Parks and Trails Data QA/QC</a:t>
            </a:r>
          </a:p>
          <a:p>
            <a:pPr lvl="1"/>
            <a:r>
              <a:rPr lang="en-US" dirty="0" smtClean="0"/>
              <a:t>Hydrology data maintenance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Work Efforts</a:t>
            </a:r>
          </a:p>
          <a:p>
            <a:pPr lvl="1"/>
            <a:r>
              <a:rPr lang="en-US" dirty="0" smtClean="0"/>
              <a:t>Service oriented map and data delivery</a:t>
            </a:r>
          </a:p>
          <a:p>
            <a:pPr lvl="1"/>
            <a:r>
              <a:rPr lang="en-US" dirty="0" smtClean="0"/>
              <a:t>Shared Common GIS Infrastructure (DRS2)</a:t>
            </a:r>
          </a:p>
          <a:p>
            <a:pPr lvl="1"/>
            <a:r>
              <a:rPr lang="en-US" dirty="0" smtClean="0"/>
              <a:t>Mobile and Smartphone Applications</a:t>
            </a:r>
          </a:p>
          <a:p>
            <a:pPr lvl="1"/>
            <a:r>
              <a:rPr lang="en-US" dirty="0" smtClean="0"/>
              <a:t>Enhanced Public access to High Quality Cartographic Services</a:t>
            </a:r>
          </a:p>
          <a:p>
            <a:pPr lvl="3"/>
            <a:r>
              <a:rPr lang="en-US" dirty="0" smtClean="0"/>
              <a:t>Print-on-Demand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14800"/>
            <a:ext cx="4309874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61963"/>
            <a:ext cx="38671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3867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7200"/>
            <a:ext cx="38766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33800" y="5867400"/>
            <a:ext cx="1204913" cy="304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chemeClr val="bg2"/>
                </a:solidFill>
                <a:latin typeface="Times New Roman" pitchFamily="18" charset="0"/>
              </a:rPr>
              <a:t>Camp Ripley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81600" y="990600"/>
            <a:ext cx="327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3200"/>
          </a:p>
          <a:p>
            <a:pPr marL="742950" lvl="1" indent="-285750">
              <a:buClr>
                <a:schemeClr val="accent1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sz="2800"/>
              <a:t>191 miles (red)</a:t>
            </a:r>
          </a:p>
          <a:p>
            <a:pPr marL="742950" lvl="1" indent="-285750">
              <a:buClr>
                <a:schemeClr val="accent1"/>
              </a:buClr>
              <a:buSzPct val="75000"/>
              <a:buFont typeface="Wingdings" pitchFamily="2" charset="2"/>
              <a:buBlip>
                <a:blip r:embed="rId5"/>
              </a:buBlip>
            </a:pPr>
            <a:r>
              <a:rPr lang="en-US" sz="2800"/>
              <a:t>157 miles (black)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05200"/>
            <a:ext cx="2278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81600" y="6096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Wildlife Tracking - Wolves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Long established GIS program in DNR</a:t>
            </a:r>
          </a:p>
          <a:p>
            <a:pPr lvl="1"/>
            <a:r>
              <a:rPr lang="en-US" dirty="0" smtClean="0"/>
              <a:t>High number of users (200+ArcGIS, 900+LandView)</a:t>
            </a:r>
          </a:p>
          <a:p>
            <a:pPr lvl="1"/>
            <a:r>
              <a:rPr lang="en-US" dirty="0" smtClean="0"/>
              <a:t>All reaches of the State</a:t>
            </a:r>
          </a:p>
          <a:p>
            <a:pPr lvl="2"/>
            <a:r>
              <a:rPr lang="en-US" dirty="0" smtClean="0"/>
              <a:t>100+ Offices throughout the state</a:t>
            </a:r>
          </a:p>
          <a:p>
            <a:pPr lvl="2"/>
            <a:r>
              <a:rPr lang="en-US" dirty="0" smtClean="0"/>
              <a:t>Good connectivity (generally)</a:t>
            </a:r>
          </a:p>
          <a:p>
            <a:pPr lvl="2"/>
            <a:r>
              <a:rPr lang="en-US" dirty="0" smtClean="0"/>
              <a:t>Mobile work-force</a:t>
            </a:r>
            <a:endParaRPr lang="en-US" sz="2600" dirty="0" smtClean="0"/>
          </a:p>
          <a:p>
            <a:pPr lvl="1"/>
            <a:r>
              <a:rPr lang="en-US" dirty="0" smtClean="0"/>
              <a:t>Spectrum of applications</a:t>
            </a:r>
          </a:p>
          <a:p>
            <a:pPr lvl="2"/>
            <a:r>
              <a:rPr lang="en-US" dirty="0" smtClean="0"/>
              <a:t>Forestry, Fisheries, Wildlife, Land Records, Invasive species, Law Enforcement, Emergency Response, Land Restoration, Flood prevention, Dam Safety, Protected waters, recreation</a:t>
            </a:r>
          </a:p>
          <a:p>
            <a:pPr lvl="4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524000"/>
            <a:ext cx="42781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24400" y="2743200"/>
            <a:ext cx="4114800" cy="2743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DNR in Minnesota</a:t>
            </a:r>
          </a:p>
          <a:p>
            <a:pPr lvl="1"/>
            <a:r>
              <a:rPr lang="en-US" sz="2400" dirty="0" smtClean="0"/>
              <a:t>Central Office (St. Paul)</a:t>
            </a:r>
          </a:p>
          <a:p>
            <a:pPr lvl="1"/>
            <a:r>
              <a:rPr lang="en-US" sz="2400" dirty="0" smtClean="0"/>
              <a:t>Administrative Regions</a:t>
            </a:r>
          </a:p>
          <a:p>
            <a:pPr lvl="2"/>
            <a:r>
              <a:rPr lang="en-US" sz="1400" dirty="0" smtClean="0"/>
              <a:t>Northwest, Northeast, Central, South</a:t>
            </a:r>
          </a:p>
          <a:p>
            <a:pPr lvl="1"/>
            <a:r>
              <a:rPr lang="en-US" sz="2400" dirty="0" smtClean="0"/>
              <a:t>120 Offices</a:t>
            </a:r>
          </a:p>
          <a:p>
            <a:pPr lvl="1"/>
            <a:r>
              <a:rPr lang="en-US" sz="2400" dirty="0" smtClean="0"/>
              <a:t>High Speed WAN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GIS Section</a:t>
            </a:r>
          </a:p>
          <a:p>
            <a:pPr lvl="1"/>
            <a:r>
              <a:rPr lang="en-US" dirty="0" smtClean="0"/>
              <a:t>Support Natural, Cultural and Recreation resource management</a:t>
            </a:r>
          </a:p>
          <a:p>
            <a:pPr lvl="1"/>
            <a:r>
              <a:rPr lang="en-US" dirty="0" smtClean="0"/>
              <a:t>Provide infrastructure, training and support to DNR Business units</a:t>
            </a:r>
          </a:p>
          <a:p>
            <a:pPr lvl="1"/>
            <a:r>
              <a:rPr lang="en-US" dirty="0" smtClean="0"/>
              <a:t>Technology Integration</a:t>
            </a:r>
          </a:p>
          <a:p>
            <a:pPr lvl="1"/>
            <a:r>
              <a:rPr lang="en-US" dirty="0" smtClean="0"/>
              <a:t>GIS integrates </a:t>
            </a:r>
            <a:r>
              <a:rPr lang="en-US" dirty="0" smtClean="0"/>
              <a:t>business </a:t>
            </a:r>
            <a:r>
              <a:rPr lang="en-US" dirty="0" smtClean="0"/>
              <a:t>units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the DNR Website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3306484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DNR GIS Team</a:t>
            </a:r>
          </a:p>
          <a:p>
            <a:pPr lvl="1"/>
            <a:r>
              <a:rPr lang="en-US" dirty="0" smtClean="0"/>
              <a:t>Part of DNR Management Resources </a:t>
            </a:r>
          </a:p>
          <a:p>
            <a:pPr lvl="2"/>
            <a:r>
              <a:rPr lang="en-US" dirty="0" smtClean="0"/>
              <a:t>Common Service Delivery Unit</a:t>
            </a:r>
          </a:p>
          <a:p>
            <a:pPr lvl="3"/>
            <a:r>
              <a:rPr lang="en-US" dirty="0" smtClean="0"/>
              <a:t>MIS, Fleet, Facilities Management, Safety, Purchasing</a:t>
            </a:r>
          </a:p>
          <a:p>
            <a:pPr lvl="1"/>
            <a:r>
              <a:rPr lang="en-US" dirty="0" smtClean="0"/>
              <a:t>Unit within DNR MIS Program</a:t>
            </a:r>
          </a:p>
          <a:p>
            <a:pPr lvl="1"/>
            <a:r>
              <a:rPr lang="en-US" dirty="0" smtClean="0"/>
              <a:t>Three GIS Service Areas</a:t>
            </a:r>
          </a:p>
          <a:p>
            <a:pPr lvl="2"/>
            <a:r>
              <a:rPr lang="en-US" dirty="0" smtClean="0"/>
              <a:t>Operations</a:t>
            </a:r>
          </a:p>
          <a:p>
            <a:pPr lvl="2"/>
            <a:r>
              <a:rPr lang="en-US" dirty="0" smtClean="0"/>
              <a:t>User Support </a:t>
            </a:r>
          </a:p>
          <a:p>
            <a:pPr lvl="2"/>
            <a:r>
              <a:rPr lang="en-US" dirty="0" smtClean="0"/>
              <a:t>Professional Services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200400" cy="452628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7603" y="1600200"/>
            <a:ext cx="2087656" cy="6239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Resources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53018" y="2661408"/>
            <a:ext cx="907676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Fleet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60694" y="2661408"/>
            <a:ext cx="1089212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49906" y="2661408"/>
            <a:ext cx="726141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76047" y="2669875"/>
            <a:ext cx="1434353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Mtrls</a:t>
            </a:r>
            <a:r>
              <a:rPr lang="en-US" dirty="0" smtClean="0"/>
              <a:t> Mgmt</a:t>
            </a:r>
            <a:endParaRPr lang="en-US" dirty="0"/>
          </a:p>
        </p:txBody>
      </p:sp>
      <p:cxnSp>
        <p:nvCxnSpPr>
          <p:cNvPr id="9" name="Elbow Connector 8"/>
          <p:cNvCxnSpPr>
            <a:stCxn id="4" idx="2"/>
            <a:endCxn id="5" idx="0"/>
          </p:cNvCxnSpPr>
          <p:nvPr/>
        </p:nvCxnSpPr>
        <p:spPr>
          <a:xfrm rot="5400000">
            <a:off x="4245529" y="1285505"/>
            <a:ext cx="437231" cy="231457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5400000">
            <a:off x="4744751" y="1784727"/>
            <a:ext cx="437231" cy="13161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7" idx="0"/>
          </p:cNvCxnSpPr>
          <p:nvPr/>
        </p:nvCxnSpPr>
        <p:spPr>
          <a:xfrm rot="5400000">
            <a:off x="5198589" y="2238565"/>
            <a:ext cx="437231" cy="4084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>
          <a:xfrm rot="16200000" flipH="1">
            <a:off x="5734478" y="2111129"/>
            <a:ext cx="445698" cy="67179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49906" y="3917830"/>
            <a:ext cx="907676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306856" y="3917830"/>
            <a:ext cx="1543050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757582" y="3917830"/>
            <a:ext cx="1633818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Data/Apps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17184" y="5611483"/>
            <a:ext cx="1452282" cy="713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GIS User Support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85279" y="5611483"/>
            <a:ext cx="1906121" cy="713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GIS Operations</a:t>
            </a:r>
            <a:endParaRPr lang="en-US" dirty="0"/>
          </a:p>
        </p:txBody>
      </p:sp>
      <p:cxnSp>
        <p:nvCxnSpPr>
          <p:cNvPr id="18" name="Elbow Connector 17"/>
          <p:cNvCxnSpPr>
            <a:stCxn id="7" idx="2"/>
            <a:endCxn id="14" idx="0"/>
          </p:cNvCxnSpPr>
          <p:nvPr/>
        </p:nvCxnSpPr>
        <p:spPr>
          <a:xfrm rot="5400000">
            <a:off x="4195747" y="2900600"/>
            <a:ext cx="899864" cy="11345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13" idx="0"/>
          </p:cNvCxnSpPr>
          <p:nvPr/>
        </p:nvCxnSpPr>
        <p:spPr>
          <a:xfrm rot="16200000" flipH="1">
            <a:off x="4808428" y="3422514"/>
            <a:ext cx="899864" cy="907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15" idx="0"/>
          </p:cNvCxnSpPr>
          <p:nvPr/>
        </p:nvCxnSpPr>
        <p:spPr>
          <a:xfrm rot="16200000" flipH="1">
            <a:off x="5443802" y="2787141"/>
            <a:ext cx="899864" cy="13615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2"/>
            <a:endCxn id="16" idx="0"/>
          </p:cNvCxnSpPr>
          <p:nvPr/>
        </p:nvCxnSpPr>
        <p:spPr>
          <a:xfrm rot="5400000">
            <a:off x="4354988" y="4662726"/>
            <a:ext cx="1337095" cy="5604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2"/>
            <a:endCxn id="17" idx="0"/>
          </p:cNvCxnSpPr>
          <p:nvPr/>
        </p:nvCxnSpPr>
        <p:spPr>
          <a:xfrm rot="16200000" flipH="1">
            <a:off x="5202495" y="4375638"/>
            <a:ext cx="1337094" cy="11345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219200" y="3917830"/>
            <a:ext cx="2087656" cy="356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Prof. Services</a:t>
            </a:r>
            <a:endParaRPr lang="en-US" dirty="0"/>
          </a:p>
        </p:txBody>
      </p:sp>
      <p:cxnSp>
        <p:nvCxnSpPr>
          <p:cNvPr id="26" name="Elbow Connector 25"/>
          <p:cNvCxnSpPr>
            <a:stCxn id="7" idx="2"/>
            <a:endCxn id="23" idx="0"/>
          </p:cNvCxnSpPr>
          <p:nvPr/>
        </p:nvCxnSpPr>
        <p:spPr>
          <a:xfrm rot="5400000">
            <a:off x="3288071" y="1992924"/>
            <a:ext cx="899864" cy="29499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286000" y="5604935"/>
            <a:ext cx="1680882" cy="713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GIS Project Management</a:t>
            </a:r>
            <a:endParaRPr lang="en-US" dirty="0"/>
          </a:p>
        </p:txBody>
      </p:sp>
      <p:cxnSp>
        <p:nvCxnSpPr>
          <p:cNvPr id="29" name="Elbow Connector 28"/>
          <p:cNvCxnSpPr>
            <a:stCxn id="13" idx="2"/>
            <a:endCxn id="27" idx="0"/>
          </p:cNvCxnSpPr>
          <p:nvPr/>
        </p:nvCxnSpPr>
        <p:spPr>
          <a:xfrm rot="5400000">
            <a:off x="3549820" y="3851010"/>
            <a:ext cx="1330547" cy="217730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Shared Services Governance Board</a:t>
            </a:r>
          </a:p>
          <a:p>
            <a:pPr lvl="2"/>
            <a:r>
              <a:rPr lang="en-US" dirty="0" smtClean="0"/>
              <a:t>DNR Senior Managers and Commissioners Office</a:t>
            </a:r>
          </a:p>
          <a:p>
            <a:pPr lvl="1"/>
            <a:r>
              <a:rPr lang="en-US" dirty="0" smtClean="0"/>
              <a:t>IT Governance Sub-Group</a:t>
            </a:r>
          </a:p>
          <a:p>
            <a:pPr lvl="2"/>
            <a:r>
              <a:rPr lang="en-US" dirty="0" smtClean="0"/>
              <a:t>DNR Operations Managers</a:t>
            </a:r>
          </a:p>
          <a:p>
            <a:pPr lvl="3"/>
            <a:r>
              <a:rPr lang="en-US" dirty="0" smtClean="0"/>
              <a:t>MIS Service Level Agreement</a:t>
            </a:r>
          </a:p>
          <a:p>
            <a:pPr lvl="4"/>
            <a:r>
              <a:rPr lang="en-US" dirty="0" smtClean="0"/>
              <a:t>Defines Services Provided and Associated Costs</a:t>
            </a:r>
          </a:p>
          <a:p>
            <a:pPr lvl="4"/>
            <a:r>
              <a:rPr lang="en-US" dirty="0" smtClean="0"/>
              <a:t>Costs are assessed to business units yearly based on established indexes</a:t>
            </a:r>
          </a:p>
          <a:p>
            <a:pPr lvl="4"/>
            <a:r>
              <a:rPr lang="en-US" dirty="0" smtClean="0"/>
              <a:t>Recommendations forwarded to Shared Services Board</a:t>
            </a:r>
          </a:p>
          <a:p>
            <a:r>
              <a:rPr lang="en-US" dirty="0" smtClean="0"/>
              <a:t>IT Service Level Agreement</a:t>
            </a:r>
          </a:p>
          <a:p>
            <a:pPr lvl="4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GIS Service Delivery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438400"/>
            <a:ext cx="548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Shared Services Governance Board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3352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HR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3528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OMBS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3352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OCO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0" y="3352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 smtClean="0"/>
              <a:t>Facilites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781800" y="3352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Fleet</a:t>
            </a:r>
          </a:p>
        </p:txBody>
      </p:sp>
      <p:cxnSp>
        <p:nvCxnSpPr>
          <p:cNvPr id="13" name="Elbow Connector 12"/>
          <p:cNvCxnSpPr>
            <a:stCxn id="4" idx="2"/>
            <a:endCxn id="7" idx="0"/>
          </p:cNvCxnSpPr>
          <p:nvPr/>
        </p:nvCxnSpPr>
        <p:spPr>
          <a:xfrm rot="5400000">
            <a:off x="3257550" y="1733550"/>
            <a:ext cx="533400" cy="27051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619500" y="2095500"/>
            <a:ext cx="533400" cy="1981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8" idx="0"/>
          </p:cNvCxnSpPr>
          <p:nvPr/>
        </p:nvCxnSpPr>
        <p:spPr>
          <a:xfrm rot="5400000">
            <a:off x="4057650" y="2533650"/>
            <a:ext cx="533400" cy="11049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2"/>
            <a:endCxn id="11" idx="0"/>
          </p:cNvCxnSpPr>
          <p:nvPr/>
        </p:nvCxnSpPr>
        <p:spPr>
          <a:xfrm rot="16200000" flipH="1">
            <a:off x="5810250" y="1885950"/>
            <a:ext cx="533400" cy="2400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10" idx="0"/>
          </p:cNvCxnSpPr>
          <p:nvPr/>
        </p:nvCxnSpPr>
        <p:spPr>
          <a:xfrm rot="16200000" flipH="1">
            <a:off x="5200650" y="2495550"/>
            <a:ext cx="533400" cy="11811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2"/>
            <a:endCxn id="9" idx="0"/>
          </p:cNvCxnSpPr>
          <p:nvPr/>
        </p:nvCxnSpPr>
        <p:spPr>
          <a:xfrm rot="5400000">
            <a:off x="4591050" y="3067050"/>
            <a:ext cx="533400" cy="381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38400" y="4572000"/>
            <a:ext cx="106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GIS</a:t>
            </a:r>
          </a:p>
        </p:txBody>
      </p:sp>
      <p:cxnSp>
        <p:nvCxnSpPr>
          <p:cNvPr id="26" name="Elbow Connector 25"/>
          <p:cNvCxnSpPr>
            <a:stCxn id="5" idx="2"/>
            <a:endCxn id="24" idx="0"/>
          </p:cNvCxnSpPr>
          <p:nvPr/>
        </p:nvCxnSpPr>
        <p:spPr>
          <a:xfrm rot="16200000" flipH="1">
            <a:off x="2514600" y="4114800"/>
            <a:ext cx="838200" cy="762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0800" y="3810000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$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14801" y="4419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GIS Indices Include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Installed </a:t>
            </a:r>
            <a:r>
              <a:rPr lang="en-US" dirty="0" err="1" smtClean="0"/>
              <a:t>ArcGIS</a:t>
            </a:r>
            <a:r>
              <a:rPr lang="en-US" dirty="0" smtClean="0"/>
              <a:t> Software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LandView</a:t>
            </a:r>
            <a:r>
              <a:rPr lang="en-US" dirty="0" smtClean="0"/>
              <a:t> overhead fee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Existing Business Application resource requirements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350</TotalTime>
  <Words>618</Words>
  <Application>Microsoft Office PowerPoint</Application>
  <PresentationFormat>On-screen Show (4:3)</PresentationFormat>
  <Paragraphs>168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Foundry</vt:lpstr>
      <vt:lpstr>Minnesota DNR GIS Service Delivery and Governance</vt:lpstr>
      <vt:lpstr>Slide 2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  <vt:lpstr>GIS Service Delivery and Governance</vt:lpstr>
    </vt:vector>
  </TitlesOfParts>
  <Company>MN 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DNR GIS Activities and Goals FY10</dc:title>
  <dc:creator>mndnr</dc:creator>
  <cp:lastModifiedBy>mndnr</cp:lastModifiedBy>
  <cp:revision>53</cp:revision>
  <dcterms:created xsi:type="dcterms:W3CDTF">2009-08-27T17:39:37Z</dcterms:created>
  <dcterms:modified xsi:type="dcterms:W3CDTF">2010-05-11T13:14:44Z</dcterms:modified>
</cp:coreProperties>
</file>