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
  </p:handoutMasterIdLst>
  <p:sldIdLst>
    <p:sldId id="264" r:id="rId2"/>
    <p:sldId id="260" r:id="rId3"/>
    <p:sldId id="261" r:id="rId4"/>
    <p:sldId id="259" r:id="rId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59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3827" y="0"/>
            <a:ext cx="2972590" cy="465138"/>
          </a:xfrm>
          <a:prstGeom prst="rect">
            <a:avLst/>
          </a:prstGeom>
        </p:spPr>
        <p:txBody>
          <a:bodyPr vert="horz" lIns="91440" tIns="45720" rIns="91440" bIns="45720" rtlCol="0"/>
          <a:lstStyle>
            <a:lvl1pPr algn="r">
              <a:defRPr sz="1200"/>
            </a:lvl1pPr>
          </a:lstStyle>
          <a:p>
            <a:fld id="{B3F61BB9-91CC-48E4-B301-78C35A9FD745}" type="datetimeFigureOut">
              <a:rPr lang="en-US" smtClean="0"/>
              <a:pPr/>
              <a:t>3/12/2012</a:t>
            </a:fld>
            <a:endParaRPr lang="en-US"/>
          </a:p>
        </p:txBody>
      </p:sp>
      <p:sp>
        <p:nvSpPr>
          <p:cNvPr id="4" name="Footer Placeholder 3"/>
          <p:cNvSpPr>
            <a:spLocks noGrp="1"/>
          </p:cNvSpPr>
          <p:nvPr>
            <p:ph type="ftr" sz="quarter" idx="2"/>
          </p:nvPr>
        </p:nvSpPr>
        <p:spPr>
          <a:xfrm>
            <a:off x="1" y="8829675"/>
            <a:ext cx="297259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3827" y="8829675"/>
            <a:ext cx="2972590" cy="465138"/>
          </a:xfrm>
          <a:prstGeom prst="rect">
            <a:avLst/>
          </a:prstGeom>
        </p:spPr>
        <p:txBody>
          <a:bodyPr vert="horz" lIns="91440" tIns="45720" rIns="91440" bIns="45720" rtlCol="0" anchor="b"/>
          <a:lstStyle>
            <a:lvl1pPr algn="r">
              <a:defRPr sz="1200"/>
            </a:lvl1pPr>
          </a:lstStyle>
          <a:p>
            <a:fld id="{23A61271-8B5C-438C-908C-E6FC47F717B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3E1349-D9B4-4715-A778-A8EFB875FD10}"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E1349-D9B4-4715-A778-A8EFB875FD10}"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E1349-D9B4-4715-A778-A8EFB875FD10}"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Rectangle 7"/>
          <p:cNvSpPr>
            <a:spLocks noChangeArrowheads="1"/>
          </p:cNvSpPr>
          <p:nvPr userDrawn="1"/>
        </p:nvSpPr>
        <p:spPr bwMode="auto">
          <a:xfrm>
            <a:off x="0" y="1135063"/>
            <a:ext cx="8537575" cy="42862"/>
          </a:xfrm>
          <a:prstGeom prst="rect">
            <a:avLst/>
          </a:prstGeom>
          <a:solidFill>
            <a:srgbClr val="004600"/>
          </a:solidFill>
          <a:ln w="127">
            <a:noFill/>
            <a:miter lim="800000"/>
            <a:headEnd/>
            <a:tailEnd/>
          </a:ln>
          <a:effectLst/>
        </p:spPr>
        <p:txBody>
          <a:bodyPr wrap="none" anchor="ctr"/>
          <a:lstStyle/>
          <a:p>
            <a:pPr eaLnBrk="1" fontAlgn="auto" hangingPunct="1">
              <a:spcBef>
                <a:spcPts val="0"/>
              </a:spcBef>
              <a:spcAft>
                <a:spcPts val="0"/>
              </a:spcAft>
              <a:defRPr/>
            </a:pPr>
            <a:endParaRPr lang="en-US">
              <a:solidFill>
                <a:prstClr val="black"/>
              </a:solidFill>
              <a:latin typeface="Calibri"/>
            </a:endParaRP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3E1349-D9B4-4715-A778-A8EFB875FD10}"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3E1349-D9B4-4715-A778-A8EFB875FD10}"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3E1349-D9B4-4715-A778-A8EFB875FD10}"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3E1349-D9B4-4715-A778-A8EFB875FD10}" type="datetimeFigureOut">
              <a:rPr lang="en-US" smtClean="0"/>
              <a:pPr/>
              <a:t>3/12/2012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3E1349-D9B4-4715-A778-A8EFB875FD10}" type="datetimeFigureOut">
              <a:rPr lang="en-US" smtClean="0"/>
              <a:pPr/>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3E1349-D9B4-4715-A778-A8EFB875FD10}" type="datetimeFigureOut">
              <a:rPr lang="en-US" smtClean="0"/>
              <a:pPr/>
              <a:t>3/12/2012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E1349-D9B4-4715-A778-A8EFB875FD10}"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3E1349-D9B4-4715-A778-A8EFB875FD10}"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7FD9A1-6527-4C67-90A7-DC6582030D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3E1349-D9B4-4715-A778-A8EFB875FD10}" type="datetimeFigureOut">
              <a:rPr lang="en-US" smtClean="0"/>
              <a:pPr/>
              <a:t>3/12/2012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7FD9A1-6527-4C67-90A7-DC6582030D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0"/>
            <a:ext cx="5410200" cy="1143000"/>
          </a:xfrm>
        </p:spPr>
        <p:txBody>
          <a:bodyPr>
            <a:normAutofit fontScale="90000"/>
          </a:bodyPr>
          <a:lstStyle/>
          <a:p>
            <a:pPr algn="l"/>
            <a:r>
              <a:rPr lang="en-US" dirty="0" smtClean="0"/>
              <a:t>Governance Framework</a:t>
            </a:r>
            <a:endParaRPr lang="en-US" dirty="0"/>
          </a:p>
        </p:txBody>
      </p:sp>
      <p:sp>
        <p:nvSpPr>
          <p:cNvPr id="3" name="Content Placeholder 2"/>
          <p:cNvSpPr>
            <a:spLocks noGrp="1"/>
          </p:cNvSpPr>
          <p:nvPr>
            <p:ph idx="1"/>
          </p:nvPr>
        </p:nvSpPr>
        <p:spPr>
          <a:xfrm>
            <a:off x="228600" y="1524000"/>
            <a:ext cx="6781800" cy="4525963"/>
          </a:xfrm>
        </p:spPr>
        <p:txBody>
          <a:bodyPr>
            <a:normAutofit/>
          </a:bodyPr>
          <a:lstStyle/>
          <a:p>
            <a:r>
              <a:rPr lang="en-US" sz="2400" dirty="0" smtClean="0"/>
              <a:t>State is developing a governance framework for IT </a:t>
            </a:r>
          </a:p>
          <a:p>
            <a:r>
              <a:rPr lang="en-US" sz="2400" dirty="0" smtClean="0"/>
              <a:t>The framework will specify how decisions are made for State government </a:t>
            </a:r>
          </a:p>
          <a:p>
            <a:r>
              <a:rPr lang="en-US" sz="2400" dirty="0" smtClean="0"/>
              <a:t>The framework will encompass GIS</a:t>
            </a:r>
          </a:p>
          <a:p>
            <a:pPr lvl="1"/>
            <a:r>
              <a:rPr lang="en-US" sz="2000" dirty="0" smtClean="0"/>
              <a:t>A newly created Geospatial Technology Steering Committee will have decision making roles for State IT</a:t>
            </a:r>
          </a:p>
          <a:p>
            <a:pPr lvl="1"/>
            <a:r>
              <a:rPr lang="en-US" sz="2000" dirty="0" smtClean="0"/>
              <a:t>State CGIO will lead the GTSC</a:t>
            </a:r>
          </a:p>
          <a:p>
            <a:pPr lvl="1"/>
            <a:r>
              <a:rPr lang="en-US" sz="2000" dirty="0" smtClean="0"/>
              <a:t>Advisory Councils will retain important advisory role about State IT/GIS</a:t>
            </a:r>
          </a:p>
          <a:p>
            <a:r>
              <a:rPr lang="en-US" sz="2400" dirty="0" smtClean="0"/>
              <a:t>Governance framework is a work in progress</a:t>
            </a:r>
          </a:p>
          <a:p>
            <a:pPr lvl="1"/>
            <a:endParaRPr lang="en-US" sz="2000" dirty="0"/>
          </a:p>
        </p:txBody>
      </p:sp>
      <p:pic>
        <p:nvPicPr>
          <p:cNvPr id="19458" name="Picture 2"/>
          <p:cNvPicPr>
            <a:picLocks noChangeAspect="1" noChangeArrowheads="1"/>
          </p:cNvPicPr>
          <p:nvPr/>
        </p:nvPicPr>
        <p:blipFill>
          <a:blip r:embed="rId2" cstate="print"/>
          <a:srcRect r="47802"/>
          <a:stretch>
            <a:fillRect/>
          </a:stretch>
        </p:blipFill>
        <p:spPr bwMode="auto">
          <a:xfrm>
            <a:off x="0" y="0"/>
            <a:ext cx="3505200" cy="1276350"/>
          </a:xfrm>
          <a:prstGeom prst="rect">
            <a:avLst/>
          </a:prstGeom>
          <a:noFill/>
          <a:ln w="9525">
            <a:noFill/>
            <a:miter lim="800000"/>
            <a:headEnd/>
            <a:tailEnd/>
          </a:ln>
        </p:spPr>
      </p:pic>
      <p:pic>
        <p:nvPicPr>
          <p:cNvPr id="19459" name="Picture 3"/>
          <p:cNvPicPr>
            <a:picLocks noChangeAspect="1" noChangeArrowheads="1"/>
          </p:cNvPicPr>
          <p:nvPr/>
        </p:nvPicPr>
        <p:blipFill>
          <a:blip r:embed="rId3" cstate="print"/>
          <a:srcRect/>
          <a:stretch>
            <a:fillRect/>
          </a:stretch>
        </p:blipFill>
        <p:spPr bwMode="auto">
          <a:xfrm>
            <a:off x="6477000" y="4648200"/>
            <a:ext cx="2389909" cy="190500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25081"/>
          <a:ext cx="9067800" cy="6851681"/>
        </p:xfrm>
        <a:graphic>
          <a:graphicData uri="http://schemas.openxmlformats.org/drawingml/2006/table">
            <a:tbl>
              <a:tblPr/>
              <a:tblGrid>
                <a:gridCol w="1844298"/>
                <a:gridCol w="2009517"/>
                <a:gridCol w="1371697"/>
                <a:gridCol w="441863"/>
                <a:gridCol w="931969"/>
                <a:gridCol w="654896"/>
                <a:gridCol w="1813560"/>
              </a:tblGrid>
              <a:tr h="285068">
                <a:tc>
                  <a:txBody>
                    <a:bodyPr/>
                    <a:lstStyle/>
                    <a:p>
                      <a:pPr marL="0" marR="0" algn="ctr">
                        <a:lnSpc>
                          <a:spcPct val="112000"/>
                        </a:lnSpc>
                        <a:spcBef>
                          <a:spcPts val="600"/>
                        </a:spcBef>
                        <a:spcAft>
                          <a:spcPts val="0"/>
                        </a:spcAft>
                      </a:pPr>
                      <a:r>
                        <a:rPr lang="en-US" sz="1100" b="1" i="1" dirty="0">
                          <a:solidFill>
                            <a:srgbClr val="FFFFFF"/>
                          </a:solidFill>
                          <a:latin typeface="Arial"/>
                          <a:ea typeface="Calibri"/>
                          <a:cs typeface="Times New Roman"/>
                        </a:rPr>
                        <a:t>Attribute</a:t>
                      </a:r>
                      <a:endParaRPr lang="en-US" sz="1100" dirty="0">
                        <a:latin typeface="Arial"/>
                        <a:ea typeface="Calibri"/>
                        <a:cs typeface="Times New Roman"/>
                      </a:endParaRPr>
                    </a:p>
                  </a:txBody>
                  <a:tcPr>
                    <a:lnL>
                      <a:noFill/>
                    </a:lnL>
                    <a:lnR>
                      <a:noFill/>
                    </a:lnR>
                    <a:lnT>
                      <a:noFill/>
                    </a:lnT>
                    <a:lnB w="19050" cap="flat" cmpd="sng" algn="ctr">
                      <a:solidFill>
                        <a:srgbClr val="000000"/>
                      </a:solidFill>
                      <a:prstDash val="solid"/>
                      <a:round/>
                      <a:headEnd type="none" w="med" len="med"/>
                      <a:tailEnd type="none" w="med" len="med"/>
                    </a:lnB>
                    <a:solidFill>
                      <a:srgbClr val="800000"/>
                    </a:solidFill>
                  </a:tcPr>
                </a:tc>
                <a:tc gridSpan="6">
                  <a:txBody>
                    <a:bodyPr/>
                    <a:lstStyle/>
                    <a:p>
                      <a:pPr marL="0" marR="0" algn="ctr">
                        <a:lnSpc>
                          <a:spcPct val="112000"/>
                        </a:lnSpc>
                        <a:spcBef>
                          <a:spcPts val="600"/>
                        </a:spcBef>
                        <a:spcAft>
                          <a:spcPts val="0"/>
                        </a:spcAft>
                      </a:pPr>
                      <a:r>
                        <a:rPr lang="en-US" sz="1200" b="1" i="1" dirty="0">
                          <a:solidFill>
                            <a:srgbClr val="FFFFFF"/>
                          </a:solidFill>
                          <a:latin typeface="Arial"/>
                          <a:ea typeface="Calibri"/>
                          <a:cs typeface="Times New Roman"/>
                        </a:rPr>
                        <a:t>Attribute Description</a:t>
                      </a:r>
                      <a:endParaRPr lang="en-US" sz="1100" dirty="0">
                        <a:latin typeface="Arial"/>
                        <a:ea typeface="Calibri"/>
                        <a:cs typeface="Times New Roman"/>
                      </a:endParaRPr>
                    </a:p>
                  </a:txBody>
                  <a:tcPr>
                    <a:lnL>
                      <a:noFill/>
                    </a:lnL>
                    <a:lnR>
                      <a:noFill/>
                    </a:lnR>
                    <a:lnT>
                      <a:noFill/>
                    </a:lnT>
                    <a:lnB w="19050" cap="flat" cmpd="sng" algn="ctr">
                      <a:solidFill>
                        <a:srgbClr val="000000"/>
                      </a:solidFill>
                      <a:prstDash val="solid"/>
                      <a:round/>
                      <a:headEnd type="none" w="med" len="med"/>
                      <a:tailEnd type="none" w="med" len="med"/>
                    </a:lnB>
                    <a:solidFill>
                      <a:srgbClr val="80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42078">
                <a:tc>
                  <a:txBody>
                    <a:bodyPr/>
                    <a:lstStyle/>
                    <a:p>
                      <a:pPr marL="0" marR="0" algn="r">
                        <a:lnSpc>
                          <a:spcPct val="112000"/>
                        </a:lnSpc>
                        <a:spcBef>
                          <a:spcPts val="600"/>
                        </a:spcBef>
                        <a:spcAft>
                          <a:spcPts val="0"/>
                        </a:spcAft>
                      </a:pPr>
                      <a:r>
                        <a:rPr lang="en-US" sz="1100" b="1" i="1" dirty="0">
                          <a:latin typeface="Arial"/>
                          <a:ea typeface="Calibri"/>
                          <a:cs typeface="Times New Roman"/>
                        </a:rPr>
                        <a:t>Purpose:</a:t>
                      </a:r>
                      <a:endParaRPr lang="en-US" sz="1100" dirty="0">
                        <a:latin typeface="Arial"/>
                        <a:ea typeface="Calibri"/>
                        <a:cs typeface="Times New Roman"/>
                      </a:endParaRPr>
                    </a:p>
                  </a:txBody>
                  <a:tcPr>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c gridSpan="6">
                  <a:txBody>
                    <a:bodyPr/>
                    <a:lstStyle/>
                    <a:p>
                      <a:pPr marL="0" marR="0">
                        <a:lnSpc>
                          <a:spcPct val="112000"/>
                        </a:lnSpc>
                        <a:spcBef>
                          <a:spcPts val="600"/>
                        </a:spcBef>
                        <a:spcAft>
                          <a:spcPts val="0"/>
                        </a:spcAft>
                      </a:pPr>
                      <a:r>
                        <a:rPr lang="en-US" sz="1100" dirty="0">
                          <a:latin typeface="Arial"/>
                          <a:ea typeface="Calibri"/>
                          <a:cs typeface="Times New Roman"/>
                        </a:rPr>
                        <a:t>Advises the State about improving state government services through the coordinated, affordable, reliable, and effective use of geospatial technology.  Develops, vets, and assists with the promulgation of IT architectural policies and </a:t>
                      </a:r>
                      <a:r>
                        <a:rPr lang="en-US" sz="1100" dirty="0" smtClean="0">
                          <a:latin typeface="Arial"/>
                          <a:ea typeface="Calibri"/>
                          <a:cs typeface="Times New Roman"/>
                        </a:rPr>
                        <a:t>standards </a:t>
                      </a:r>
                      <a:r>
                        <a:rPr lang="en-US" sz="1100" dirty="0">
                          <a:latin typeface="Arial"/>
                          <a:ea typeface="Calibri"/>
                          <a:cs typeface="Times New Roman"/>
                        </a:rPr>
                        <a:t>as they apply to geospatial technology and guides planning and development of shared GIS solutions</a:t>
                      </a:r>
                    </a:p>
                  </a:txBody>
                  <a:tcPr>
                    <a:lnL>
                      <a:noFill/>
                    </a:lnL>
                    <a:lnR>
                      <a:noFill/>
                    </a:lnR>
                    <a:lnT w="19050" cap="flat" cmpd="sng" algn="ctr">
                      <a:solidFill>
                        <a:srgbClr val="000000"/>
                      </a:solidFill>
                      <a:prstDash val="solid"/>
                      <a:round/>
                      <a:headEnd type="none" w="med" len="med"/>
                      <a:tailEnd type="none" w="med" len="med"/>
                    </a:lnT>
                    <a:lnB>
                      <a:noFill/>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3045">
                <a:tc>
                  <a:txBody>
                    <a:bodyPr/>
                    <a:lstStyle/>
                    <a:p>
                      <a:pPr marL="0" marR="0" algn="r">
                        <a:lnSpc>
                          <a:spcPct val="112000"/>
                        </a:lnSpc>
                        <a:spcBef>
                          <a:spcPts val="600"/>
                        </a:spcBef>
                        <a:spcAft>
                          <a:spcPts val="0"/>
                        </a:spcAft>
                      </a:pPr>
                      <a:r>
                        <a:rPr lang="en-US" sz="1100" b="1" i="1" dirty="0">
                          <a:latin typeface="Arial"/>
                          <a:ea typeface="Calibri"/>
                          <a:cs typeface="Times New Roman"/>
                        </a:rPr>
                        <a:t>Chair:</a:t>
                      </a:r>
                      <a:endParaRPr lang="en-US" sz="1100" dirty="0">
                        <a:latin typeface="Arial"/>
                        <a:ea typeface="Calibri"/>
                        <a:cs typeface="Times New Roman"/>
                      </a:endParaRPr>
                    </a:p>
                  </a:txBody>
                  <a:tcPr anchor="ctr">
                    <a:lnL>
                      <a:noFill/>
                    </a:lnL>
                    <a:lnR>
                      <a:noFill/>
                    </a:lnR>
                    <a:lnT>
                      <a:noFill/>
                    </a:lnT>
                    <a:lnB>
                      <a:noFill/>
                    </a:lnB>
                    <a:pattFill prst="pct20">
                      <a:fgClr>
                        <a:srgbClr val="FFFF00"/>
                      </a:fgClr>
                      <a:bgClr>
                        <a:srgbClr val="FFFFEF"/>
                      </a:bgClr>
                    </a:pattFill>
                  </a:tcPr>
                </a:tc>
                <a:tc gridSpan="2">
                  <a:txBody>
                    <a:bodyPr/>
                    <a:lstStyle/>
                    <a:p>
                      <a:pPr marL="0" marR="0">
                        <a:lnSpc>
                          <a:spcPct val="112000"/>
                        </a:lnSpc>
                        <a:spcBef>
                          <a:spcPts val="0"/>
                        </a:spcBef>
                        <a:spcAft>
                          <a:spcPts val="0"/>
                        </a:spcAft>
                      </a:pPr>
                      <a:r>
                        <a:rPr lang="en-US" sz="1100" dirty="0">
                          <a:solidFill>
                            <a:srgbClr val="000000"/>
                          </a:solidFill>
                          <a:latin typeface="Arial"/>
                          <a:ea typeface="Arial Unicode MS"/>
                          <a:cs typeface="Arial"/>
                        </a:rPr>
                        <a:t>Chief Geospatial Information Officer</a:t>
                      </a:r>
                      <a:endParaRPr lang="en-US" sz="1100" dirty="0">
                        <a:latin typeface="Arial"/>
                        <a:ea typeface="Calibri"/>
                        <a:cs typeface="Times New Roman"/>
                      </a:endParaRPr>
                    </a:p>
                  </a:txBody>
                  <a:tcPr anchor="ctr">
                    <a:lnL>
                      <a:noFill/>
                    </a:lnL>
                    <a:lnR>
                      <a:noFill/>
                    </a:lnR>
                    <a:lnT>
                      <a:noFill/>
                    </a:lnT>
                    <a:lnB>
                      <a:noFill/>
                    </a:lnB>
                    <a:pattFill prst="pct20">
                      <a:fgClr>
                        <a:srgbClr val="FFFF00"/>
                      </a:fgClr>
                      <a:bgClr>
                        <a:srgbClr val="FFFFEF"/>
                      </a:bgClr>
                    </a:pattFill>
                  </a:tcPr>
                </a:tc>
                <a:tc hMerge="1">
                  <a:txBody>
                    <a:bodyPr/>
                    <a:lstStyle/>
                    <a:p>
                      <a:endParaRPr lang="en-US"/>
                    </a:p>
                  </a:txBody>
                  <a:tcPr/>
                </a:tc>
                <a:tc gridSpan="2">
                  <a:txBody>
                    <a:bodyPr/>
                    <a:lstStyle/>
                    <a:p>
                      <a:pPr marL="0" marR="0" algn="r">
                        <a:lnSpc>
                          <a:spcPct val="112000"/>
                        </a:lnSpc>
                        <a:spcBef>
                          <a:spcPts val="600"/>
                        </a:spcBef>
                        <a:spcAft>
                          <a:spcPts val="0"/>
                        </a:spcAft>
                      </a:pPr>
                      <a:r>
                        <a:rPr lang="en-US" sz="1100" b="1" i="1" dirty="0">
                          <a:latin typeface="Arial"/>
                          <a:ea typeface="Calibri"/>
                          <a:cs typeface="Times New Roman"/>
                        </a:rPr>
                        <a:t>Co Chair:</a:t>
                      </a:r>
                      <a:endParaRPr lang="en-US" sz="1100" dirty="0">
                        <a:latin typeface="Arial"/>
                        <a:ea typeface="Calibri"/>
                        <a:cs typeface="Times New Roman"/>
                      </a:endParaRPr>
                    </a:p>
                  </a:txBody>
                  <a:tcPr marL="40607" marR="40607" marT="0" marB="0" anchor="ctr">
                    <a:lnL>
                      <a:noFill/>
                    </a:lnL>
                    <a:lnR>
                      <a:noFill/>
                    </a:lnR>
                    <a:lnT>
                      <a:noFill/>
                    </a:lnT>
                    <a:lnB>
                      <a:noFill/>
                    </a:lnB>
                    <a:pattFill prst="pct20">
                      <a:fgClr>
                        <a:srgbClr val="FFFF00"/>
                      </a:fgClr>
                      <a:bgClr>
                        <a:srgbClr val="FFFFEF"/>
                      </a:bgClr>
                    </a:pattFill>
                  </a:tcPr>
                </a:tc>
                <a:tc hMerge="1">
                  <a:txBody>
                    <a:bodyPr/>
                    <a:lstStyle/>
                    <a:p>
                      <a:endParaRPr lang="en-US"/>
                    </a:p>
                  </a:txBody>
                  <a:tcPr/>
                </a:tc>
                <a:tc gridSpan="2">
                  <a:txBody>
                    <a:bodyPr/>
                    <a:lstStyle/>
                    <a:p>
                      <a:pPr marL="0" marR="0">
                        <a:lnSpc>
                          <a:spcPct val="112000"/>
                        </a:lnSpc>
                        <a:spcBef>
                          <a:spcPts val="600"/>
                        </a:spcBef>
                        <a:spcAft>
                          <a:spcPts val="0"/>
                        </a:spcAft>
                      </a:pPr>
                      <a:r>
                        <a:rPr lang="en-US" sz="1100" dirty="0" smtClean="0">
                          <a:latin typeface="Arial"/>
                          <a:ea typeface="Calibri"/>
                          <a:cs typeface="Times New Roman"/>
                        </a:rPr>
                        <a:t>Agency CIO or GIS Coordinator</a:t>
                      </a:r>
                      <a:endParaRPr lang="en-US" sz="1100" dirty="0">
                        <a:latin typeface="Arial"/>
                        <a:ea typeface="Calibri"/>
                        <a:cs typeface="Times New Roman"/>
                      </a:endParaRPr>
                    </a:p>
                  </a:txBody>
                  <a:tcPr marL="40607" marR="40607" marT="0" marB="0" anchor="ctr">
                    <a:lnL>
                      <a:noFill/>
                    </a:lnL>
                    <a:lnR>
                      <a:noFill/>
                    </a:lnR>
                    <a:lnT>
                      <a:noFill/>
                    </a:lnT>
                    <a:lnB>
                      <a:noFill/>
                    </a:lnB>
                    <a:pattFill prst="pct20">
                      <a:fgClr>
                        <a:srgbClr val="FFFF00"/>
                      </a:fgClr>
                      <a:bgClr>
                        <a:srgbClr val="FFFFEF"/>
                      </a:bgClr>
                    </a:pattFill>
                  </a:tcPr>
                </a:tc>
                <a:tc hMerge="1">
                  <a:txBody>
                    <a:bodyPr/>
                    <a:lstStyle/>
                    <a:p>
                      <a:endParaRPr lang="en-US"/>
                    </a:p>
                  </a:txBody>
                  <a:tcPr/>
                </a:tc>
              </a:tr>
              <a:tr h="317963">
                <a:tc>
                  <a:txBody>
                    <a:bodyPr/>
                    <a:lstStyle/>
                    <a:p>
                      <a:pPr marL="0" marR="0" algn="r">
                        <a:lnSpc>
                          <a:spcPct val="112000"/>
                        </a:lnSpc>
                        <a:spcBef>
                          <a:spcPts val="600"/>
                        </a:spcBef>
                        <a:spcAft>
                          <a:spcPts val="0"/>
                        </a:spcAft>
                      </a:pPr>
                      <a:r>
                        <a:rPr lang="en-US" sz="1100" b="1" i="1" dirty="0">
                          <a:latin typeface="Arial"/>
                          <a:ea typeface="Calibri"/>
                          <a:cs typeface="Times New Roman"/>
                        </a:rPr>
                        <a:t>Governance </a:t>
                      </a:r>
                      <a:r>
                        <a:rPr lang="en-US" sz="1100" b="1" i="1" dirty="0" smtClean="0">
                          <a:latin typeface="Arial"/>
                          <a:ea typeface="Calibri"/>
                          <a:cs typeface="Times New Roman"/>
                        </a:rPr>
                        <a:t>Category:</a:t>
                      </a:r>
                      <a:endParaRPr lang="en-US" sz="1100" dirty="0">
                        <a:latin typeface="Arial"/>
                        <a:ea typeface="Calibri"/>
                        <a:cs typeface="Times New Roman"/>
                      </a:endParaRPr>
                    </a:p>
                  </a:txBody>
                  <a:tcPr anchor="ctr">
                    <a:lnL>
                      <a:noFill/>
                    </a:lnL>
                    <a:lnR>
                      <a:noFill/>
                    </a:lnR>
                    <a:lnT>
                      <a:noFill/>
                    </a:lnT>
                    <a:lnB>
                      <a:noFill/>
                    </a:lnB>
                    <a:pattFill prst="pct20">
                      <a:fgClr>
                        <a:srgbClr val="FFFF00"/>
                      </a:fgClr>
                      <a:bgClr>
                        <a:srgbClr val="FFFFEF"/>
                      </a:bgClr>
                    </a:pattFill>
                  </a:tcPr>
                </a:tc>
                <a:tc>
                  <a:txBody>
                    <a:bodyPr/>
                    <a:lstStyle/>
                    <a:p>
                      <a:pPr marL="0" marR="0" algn="ctr">
                        <a:lnSpc>
                          <a:spcPct val="112000"/>
                        </a:lnSpc>
                        <a:spcBef>
                          <a:spcPts val="600"/>
                        </a:spcBef>
                        <a:spcAft>
                          <a:spcPts val="0"/>
                        </a:spcAft>
                      </a:pPr>
                      <a:r>
                        <a:rPr lang="en-US" sz="1100" dirty="0">
                          <a:latin typeface="Arial"/>
                          <a:ea typeface="Calibri"/>
                          <a:cs typeface="Times New Roman"/>
                        </a:rPr>
                        <a:t>Vision</a:t>
                      </a:r>
                    </a:p>
                  </a:txBody>
                  <a:tcPr anchor="ctr">
                    <a:lnL>
                      <a:noFill/>
                    </a:lnL>
                    <a:lnR>
                      <a:noFill/>
                    </a:lnR>
                    <a:lnT>
                      <a:noFill/>
                    </a:lnT>
                    <a:lnB>
                      <a:noFill/>
                    </a:lnB>
                    <a:pattFill prst="pct20">
                      <a:fgClr>
                        <a:srgbClr val="FFFF00"/>
                      </a:fgClr>
                      <a:bgClr>
                        <a:srgbClr val="FFFFEF"/>
                      </a:bgClr>
                    </a:pattFill>
                  </a:tcPr>
                </a:tc>
                <a:tc gridSpan="2">
                  <a:txBody>
                    <a:bodyPr/>
                    <a:lstStyle/>
                    <a:p>
                      <a:pPr marL="0" marR="0" algn="ctr">
                        <a:lnSpc>
                          <a:spcPct val="112000"/>
                        </a:lnSpc>
                        <a:spcBef>
                          <a:spcPts val="600"/>
                        </a:spcBef>
                        <a:spcAft>
                          <a:spcPts val="0"/>
                        </a:spcAft>
                      </a:pPr>
                      <a:r>
                        <a:rPr lang="en-US" sz="1100" dirty="0">
                          <a:latin typeface="Arial"/>
                          <a:ea typeface="Calibri"/>
                          <a:cs typeface="Times New Roman"/>
                        </a:rPr>
                        <a:t>Planning</a:t>
                      </a:r>
                    </a:p>
                  </a:txBody>
                  <a:tcPr anchor="ctr">
                    <a:lnL>
                      <a:noFill/>
                    </a:lnL>
                    <a:lnR>
                      <a:noFill/>
                    </a:lnR>
                    <a:lnT>
                      <a:noFill/>
                    </a:lnT>
                    <a:lnB>
                      <a:noFill/>
                    </a:lnB>
                    <a:pattFill prst="pct20">
                      <a:fgClr>
                        <a:srgbClr val="FFFF00"/>
                      </a:fgClr>
                      <a:bgClr>
                        <a:srgbClr val="FFFFEF"/>
                      </a:bgClr>
                    </a:pattFill>
                  </a:tcPr>
                </a:tc>
                <a:tc hMerge="1">
                  <a:txBody>
                    <a:bodyPr/>
                    <a:lstStyle/>
                    <a:p>
                      <a:endParaRPr lang="en-US"/>
                    </a:p>
                  </a:txBody>
                  <a:tcPr/>
                </a:tc>
                <a:tc gridSpan="3">
                  <a:txBody>
                    <a:bodyPr/>
                    <a:lstStyle/>
                    <a:p>
                      <a:pPr marL="0" marR="0" algn="ctr">
                        <a:lnSpc>
                          <a:spcPct val="112000"/>
                        </a:lnSpc>
                        <a:spcBef>
                          <a:spcPts val="600"/>
                        </a:spcBef>
                        <a:spcAft>
                          <a:spcPts val="0"/>
                        </a:spcAft>
                      </a:pPr>
                      <a:r>
                        <a:rPr lang="en-US" sz="1100" dirty="0">
                          <a:latin typeface="Arial"/>
                          <a:ea typeface="Calibri"/>
                          <a:cs typeface="Times New Roman"/>
                        </a:rPr>
                        <a:t>Technology Operations Alignment </a:t>
                      </a:r>
                    </a:p>
                  </a:txBody>
                  <a:tcPr marL="40607" marR="40607" marT="0" marB="0" anchor="ctr">
                    <a:lnL>
                      <a:noFill/>
                    </a:lnL>
                    <a:lnR>
                      <a:noFill/>
                    </a:lnR>
                    <a:lnT>
                      <a:noFill/>
                    </a:lnT>
                    <a:lnB>
                      <a:noFill/>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r>
              <a:tr h="310205">
                <a:tc>
                  <a:txBody>
                    <a:bodyPr/>
                    <a:lstStyle/>
                    <a:p>
                      <a:pPr marL="0" marR="0" algn="r">
                        <a:lnSpc>
                          <a:spcPct val="112000"/>
                        </a:lnSpc>
                        <a:spcBef>
                          <a:spcPts val="600"/>
                        </a:spcBef>
                        <a:spcAft>
                          <a:spcPts val="0"/>
                        </a:spcAft>
                      </a:pPr>
                      <a:r>
                        <a:rPr lang="en-US" sz="1100" b="1" i="1" dirty="0">
                          <a:latin typeface="Arial"/>
                          <a:ea typeface="Calibri"/>
                          <a:cs typeface="Times New Roman"/>
                        </a:rPr>
                        <a:t>Decision Authority:</a:t>
                      </a:r>
                      <a:endParaRPr lang="en-US" sz="1100" dirty="0">
                        <a:latin typeface="Arial"/>
                        <a:ea typeface="Calibri"/>
                        <a:cs typeface="Times New Roman"/>
                      </a:endParaRPr>
                    </a:p>
                  </a:txBody>
                  <a:tcPr anchor="ctr">
                    <a:lnL>
                      <a:noFill/>
                    </a:lnL>
                    <a:lnR>
                      <a:noFill/>
                    </a:lnR>
                    <a:lnT>
                      <a:noFill/>
                    </a:lnT>
                    <a:lnB>
                      <a:noFill/>
                    </a:lnB>
                    <a:pattFill prst="pct20">
                      <a:fgClr>
                        <a:srgbClr val="FFFF00"/>
                      </a:fgClr>
                      <a:bgClr>
                        <a:srgbClr val="FFFFEF"/>
                      </a:bgClr>
                    </a:pattFill>
                  </a:tcPr>
                </a:tc>
                <a:tc>
                  <a:txBody>
                    <a:bodyPr/>
                    <a:lstStyle/>
                    <a:p>
                      <a:pPr marL="0" marR="0" algn="ctr">
                        <a:lnSpc>
                          <a:spcPct val="112000"/>
                        </a:lnSpc>
                        <a:spcBef>
                          <a:spcPts val="600"/>
                        </a:spcBef>
                        <a:spcAft>
                          <a:spcPts val="0"/>
                        </a:spcAft>
                      </a:pPr>
                      <a:r>
                        <a:rPr lang="en-US" sz="1100" dirty="0">
                          <a:latin typeface="Arial"/>
                          <a:ea typeface="Calibri"/>
                          <a:cs typeface="Times New Roman"/>
                        </a:rPr>
                        <a:t>Responsible </a:t>
                      </a:r>
                    </a:p>
                  </a:txBody>
                  <a:tcPr anchor="ctr">
                    <a:lnL>
                      <a:noFill/>
                    </a:lnL>
                    <a:lnR>
                      <a:noFill/>
                    </a:lnR>
                    <a:lnT>
                      <a:noFill/>
                    </a:lnT>
                    <a:lnB>
                      <a:noFill/>
                    </a:lnB>
                    <a:pattFill prst="pct20">
                      <a:fgClr>
                        <a:srgbClr val="FFFF00"/>
                      </a:fgClr>
                      <a:bgClr>
                        <a:srgbClr val="FFFFEF"/>
                      </a:bgClr>
                    </a:pattFill>
                  </a:tcPr>
                </a:tc>
                <a:tc gridSpan="2">
                  <a:txBody>
                    <a:bodyPr/>
                    <a:lstStyle/>
                    <a:p>
                      <a:pPr marL="0" marR="0" algn="ctr">
                        <a:lnSpc>
                          <a:spcPct val="112000"/>
                        </a:lnSpc>
                        <a:spcBef>
                          <a:spcPts val="600"/>
                        </a:spcBef>
                        <a:spcAft>
                          <a:spcPts val="0"/>
                        </a:spcAft>
                      </a:pPr>
                      <a:r>
                        <a:rPr lang="en-US" sz="1100" dirty="0">
                          <a:latin typeface="Arial"/>
                          <a:ea typeface="Calibri"/>
                          <a:cs typeface="Times New Roman"/>
                        </a:rPr>
                        <a:t>Accountable</a:t>
                      </a:r>
                    </a:p>
                  </a:txBody>
                  <a:tcPr anchor="ctr">
                    <a:lnL>
                      <a:noFill/>
                    </a:lnL>
                    <a:lnR>
                      <a:noFill/>
                    </a:lnR>
                    <a:lnT>
                      <a:noFill/>
                    </a:lnT>
                    <a:lnB>
                      <a:noFill/>
                    </a:lnB>
                    <a:pattFill prst="pct20">
                      <a:fgClr>
                        <a:srgbClr val="FFFF00"/>
                      </a:fgClr>
                      <a:bgClr>
                        <a:srgbClr val="FFFFEF"/>
                      </a:bgClr>
                    </a:pattFill>
                  </a:tcPr>
                </a:tc>
                <a:tc hMerge="1">
                  <a:txBody>
                    <a:bodyPr/>
                    <a:lstStyle/>
                    <a:p>
                      <a:endParaRPr lang="en-US"/>
                    </a:p>
                  </a:txBody>
                  <a:tcPr/>
                </a:tc>
                <a:tc gridSpan="2">
                  <a:txBody>
                    <a:bodyPr/>
                    <a:lstStyle/>
                    <a:p>
                      <a:pPr marL="0" marR="0" algn="ctr">
                        <a:lnSpc>
                          <a:spcPct val="112000"/>
                        </a:lnSpc>
                        <a:spcBef>
                          <a:spcPts val="600"/>
                        </a:spcBef>
                        <a:spcAft>
                          <a:spcPts val="0"/>
                        </a:spcAft>
                      </a:pPr>
                      <a:r>
                        <a:rPr lang="en-US" sz="1100" dirty="0">
                          <a:latin typeface="Arial"/>
                          <a:ea typeface="Calibri"/>
                          <a:cs typeface="Times New Roman"/>
                        </a:rPr>
                        <a:t>Consulted </a:t>
                      </a:r>
                    </a:p>
                  </a:txBody>
                  <a:tcPr marL="40607" marR="40607" marT="0" marB="0" anchor="ctr">
                    <a:lnL>
                      <a:noFill/>
                    </a:lnL>
                    <a:lnR>
                      <a:noFill/>
                    </a:lnR>
                    <a:lnT>
                      <a:noFill/>
                    </a:lnT>
                    <a:lnB>
                      <a:noFill/>
                    </a:lnB>
                    <a:pattFill prst="pct20">
                      <a:fgClr>
                        <a:srgbClr val="FFFF00"/>
                      </a:fgClr>
                      <a:bgClr>
                        <a:srgbClr val="FFFFEF"/>
                      </a:bgClr>
                    </a:pattFill>
                  </a:tcPr>
                </a:tc>
                <a:tc hMerge="1">
                  <a:txBody>
                    <a:bodyPr/>
                    <a:lstStyle/>
                    <a:p>
                      <a:endParaRPr lang="en-US"/>
                    </a:p>
                  </a:txBody>
                  <a:tcPr/>
                </a:tc>
                <a:tc>
                  <a:txBody>
                    <a:bodyPr/>
                    <a:lstStyle/>
                    <a:p>
                      <a:pPr marL="0" marR="0" algn="ctr">
                        <a:lnSpc>
                          <a:spcPct val="112000"/>
                        </a:lnSpc>
                        <a:spcBef>
                          <a:spcPts val="600"/>
                        </a:spcBef>
                        <a:spcAft>
                          <a:spcPts val="0"/>
                        </a:spcAft>
                      </a:pPr>
                      <a:r>
                        <a:rPr lang="en-US" sz="1100" dirty="0">
                          <a:latin typeface="Arial"/>
                          <a:ea typeface="Calibri"/>
                          <a:cs typeface="Times New Roman"/>
                        </a:rPr>
                        <a:t>Informed </a:t>
                      </a:r>
                    </a:p>
                  </a:txBody>
                  <a:tcPr marL="40607" marR="40607" marT="0" marB="0" anchor="ctr">
                    <a:lnL>
                      <a:noFill/>
                    </a:lnL>
                    <a:lnR>
                      <a:noFill/>
                    </a:lnR>
                    <a:lnT>
                      <a:noFill/>
                    </a:lnT>
                    <a:lnB>
                      <a:noFill/>
                    </a:lnB>
                    <a:pattFill prst="pct20">
                      <a:fgClr>
                        <a:srgbClr val="FFFF00"/>
                      </a:fgClr>
                      <a:bgClr>
                        <a:srgbClr val="FFFFEF"/>
                      </a:bgClr>
                    </a:pattFill>
                  </a:tcPr>
                </a:tc>
              </a:tr>
              <a:tr h="459879">
                <a:tc>
                  <a:txBody>
                    <a:bodyPr/>
                    <a:lstStyle/>
                    <a:p>
                      <a:pPr marL="0" marR="0" algn="r">
                        <a:lnSpc>
                          <a:spcPct val="112000"/>
                        </a:lnSpc>
                        <a:spcBef>
                          <a:spcPts val="600"/>
                        </a:spcBef>
                        <a:spcAft>
                          <a:spcPts val="0"/>
                        </a:spcAft>
                      </a:pPr>
                      <a:r>
                        <a:rPr lang="en-US" sz="1100" b="1" i="1" dirty="0">
                          <a:latin typeface="Arial"/>
                          <a:ea typeface="Calibri"/>
                          <a:cs typeface="Times New Roman"/>
                        </a:rPr>
                        <a:t>Decisions:</a:t>
                      </a:r>
                      <a:endParaRPr lang="en-US" sz="1100" dirty="0">
                        <a:latin typeface="Arial"/>
                        <a:ea typeface="Calibri"/>
                        <a:cs typeface="Times New Roman"/>
                      </a:endParaRPr>
                    </a:p>
                  </a:txBody>
                  <a:tcPr>
                    <a:lnL>
                      <a:noFill/>
                    </a:lnL>
                    <a:lnR>
                      <a:noFill/>
                    </a:lnR>
                    <a:lnT>
                      <a:noFill/>
                    </a:lnT>
                    <a:lnB>
                      <a:noFill/>
                    </a:lnB>
                    <a:pattFill prst="pct20">
                      <a:fgClr>
                        <a:srgbClr val="FFFF00"/>
                      </a:fgClr>
                      <a:bgClr>
                        <a:srgbClr val="FFFFEF"/>
                      </a:bgClr>
                    </a:pattFill>
                  </a:tcPr>
                </a:tc>
                <a:tc gridSpan="6">
                  <a:txBody>
                    <a:bodyPr/>
                    <a:lstStyle/>
                    <a:p>
                      <a:pPr marL="0" marR="0">
                        <a:lnSpc>
                          <a:spcPct val="112000"/>
                        </a:lnSpc>
                        <a:spcBef>
                          <a:spcPts val="0"/>
                        </a:spcBef>
                        <a:spcAft>
                          <a:spcPts val="0"/>
                        </a:spcAft>
                      </a:pPr>
                      <a:r>
                        <a:rPr lang="en-US" sz="1100" dirty="0">
                          <a:latin typeface="Arial"/>
                          <a:ea typeface="Calibri"/>
                          <a:cs typeface="Times New Roman"/>
                        </a:rPr>
                        <a:t>Decisions about policies and standards concerning investments in geospatial technology and their alignment with state IT policies and enterprise business objectives.</a:t>
                      </a:r>
                    </a:p>
                  </a:txBody>
                  <a:tcPr>
                    <a:lnL>
                      <a:noFill/>
                    </a:lnL>
                    <a:lnR>
                      <a:noFill/>
                    </a:lnR>
                    <a:lnT>
                      <a:noFill/>
                    </a:lnT>
                    <a:lnB>
                      <a:noFill/>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020519">
                <a:tc>
                  <a:txBody>
                    <a:bodyPr/>
                    <a:lstStyle/>
                    <a:p>
                      <a:pPr marL="0" marR="0" algn="r">
                        <a:lnSpc>
                          <a:spcPct val="112000"/>
                        </a:lnSpc>
                        <a:spcBef>
                          <a:spcPts val="600"/>
                        </a:spcBef>
                        <a:spcAft>
                          <a:spcPts val="0"/>
                        </a:spcAft>
                      </a:pPr>
                      <a:r>
                        <a:rPr lang="en-US" sz="1100" b="1" i="1">
                          <a:latin typeface="Arial"/>
                          <a:ea typeface="Calibri"/>
                          <a:cs typeface="Times New Roman"/>
                        </a:rPr>
                        <a:t>Membership:</a:t>
                      </a:r>
                      <a:endParaRPr lang="en-US" sz="1100">
                        <a:latin typeface="Arial"/>
                        <a:ea typeface="Calibri"/>
                        <a:cs typeface="Times New Roman"/>
                      </a:endParaRPr>
                    </a:p>
                  </a:txBody>
                  <a:tcPr>
                    <a:lnL>
                      <a:noFill/>
                    </a:lnL>
                    <a:lnR>
                      <a:noFill/>
                    </a:lnR>
                    <a:lnT>
                      <a:noFill/>
                    </a:lnT>
                    <a:lnB>
                      <a:noFill/>
                    </a:lnB>
                    <a:pattFill prst="pct20">
                      <a:fgClr>
                        <a:srgbClr val="FFFF00"/>
                      </a:fgClr>
                      <a:bgClr>
                        <a:srgbClr val="FFFFEF"/>
                      </a:bgClr>
                    </a:pattFill>
                  </a:tcPr>
                </a:tc>
                <a:tc gridSpan="6">
                  <a:txBody>
                    <a:bodyPr/>
                    <a:lstStyle/>
                    <a:p>
                      <a:pPr marL="0" marR="0">
                        <a:lnSpc>
                          <a:spcPct val="112000"/>
                        </a:lnSpc>
                        <a:spcBef>
                          <a:spcPts val="600"/>
                        </a:spcBef>
                        <a:spcAft>
                          <a:spcPts val="600"/>
                        </a:spcAft>
                      </a:pPr>
                      <a:r>
                        <a:rPr lang="en-US" sz="1100" dirty="0">
                          <a:latin typeface="Arial"/>
                          <a:ea typeface="Calibri"/>
                          <a:cs typeface="Times New Roman"/>
                        </a:rPr>
                        <a:t>Eleven members, including representatives from agencies with active GIS programs, CIOs, and other committees within the IT governance framework.</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Chief Geospatial Officer</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Two agency CIOs</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Three agency GIS Coordinators</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Representative from IT/Business Alignment Committee</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Representative from IT Architecture Committee</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Representative from IT Security Committee</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Representative from Project/Program Portfolio Committee</a:t>
                      </a:r>
                    </a:p>
                    <a:p>
                      <a:pPr marL="800100" marR="0" lvl="1" indent="-342900">
                        <a:lnSpc>
                          <a:spcPct val="110000"/>
                        </a:lnSpc>
                        <a:spcBef>
                          <a:spcPts val="0"/>
                        </a:spcBef>
                        <a:spcAft>
                          <a:spcPts val="0"/>
                        </a:spcAft>
                        <a:buFont typeface="Symbol"/>
                        <a:buChar char=""/>
                      </a:pPr>
                      <a:r>
                        <a:rPr lang="en-US" sz="1100" dirty="0">
                          <a:latin typeface="Arial"/>
                          <a:ea typeface="Calibri"/>
                          <a:cs typeface="Times New Roman"/>
                        </a:rPr>
                        <a:t>OET Finance Director</a:t>
                      </a:r>
                    </a:p>
                    <a:p>
                      <a:pPr marL="0" marR="0">
                        <a:lnSpc>
                          <a:spcPct val="110000"/>
                        </a:lnSpc>
                        <a:spcBef>
                          <a:spcPts val="600"/>
                        </a:spcBef>
                        <a:spcAft>
                          <a:spcPts val="0"/>
                        </a:spcAft>
                      </a:pPr>
                      <a:r>
                        <a:rPr lang="en-US" sz="1100" dirty="0">
                          <a:latin typeface="Arial"/>
                          <a:ea typeface="Calibri"/>
                          <a:cs typeface="Times New Roman"/>
                        </a:rPr>
                        <a:t>Membership for State Government and Statewide Geospatial Advisory Councils are specified in legislation.  Standing subcommittees and workgroups include the following:</a:t>
                      </a: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Standards</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Elevation Data</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Digital Cadastral Parcel Data</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Elevation Data</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Hydrographic Data</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Emergency Preparedness</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Outreach</a:t>
                      </a:r>
                      <a:endParaRPr lang="en-US" sz="1100" dirty="0">
                        <a:latin typeface="Arial"/>
                        <a:ea typeface="Calibri"/>
                        <a:cs typeface="Times New Roman"/>
                      </a:endParaRPr>
                    </a:p>
                    <a:p>
                      <a:pPr marL="800100" marR="0" lvl="1" indent="-342900">
                        <a:lnSpc>
                          <a:spcPct val="112000"/>
                        </a:lnSpc>
                        <a:spcBef>
                          <a:spcPts val="0"/>
                        </a:spcBef>
                        <a:spcAft>
                          <a:spcPts val="0"/>
                        </a:spcAft>
                        <a:buFont typeface="Symbol"/>
                        <a:buChar char=""/>
                      </a:pPr>
                      <a:r>
                        <a:rPr lang="en-US" sz="1100" dirty="0">
                          <a:solidFill>
                            <a:srgbClr val="000000"/>
                          </a:solidFill>
                          <a:latin typeface="Arial"/>
                          <a:ea typeface="Arial Unicode MS"/>
                          <a:cs typeface="Arial"/>
                        </a:rPr>
                        <a:t>Enterprise Licensing</a:t>
                      </a:r>
                      <a:endParaRPr lang="en-US" sz="1100" dirty="0">
                        <a:latin typeface="Arial"/>
                        <a:ea typeface="Calibri"/>
                        <a:cs typeface="Times New Roman"/>
                      </a:endParaRPr>
                    </a:p>
                  </a:txBody>
                  <a:tcPr>
                    <a:lnL>
                      <a:noFill/>
                    </a:lnL>
                    <a:lnR>
                      <a:noFill/>
                    </a:lnR>
                    <a:lnT>
                      <a:noFill/>
                    </a:lnT>
                    <a:lnB>
                      <a:noFill/>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4161">
                <a:tc>
                  <a:txBody>
                    <a:bodyPr/>
                    <a:lstStyle/>
                    <a:p>
                      <a:pPr marL="0" marR="0" algn="r">
                        <a:lnSpc>
                          <a:spcPct val="112000"/>
                        </a:lnSpc>
                        <a:spcBef>
                          <a:spcPts val="600"/>
                        </a:spcBef>
                        <a:spcAft>
                          <a:spcPts val="0"/>
                        </a:spcAft>
                      </a:pPr>
                      <a:r>
                        <a:rPr lang="en-US" sz="1100" b="1" i="1">
                          <a:latin typeface="Arial"/>
                          <a:ea typeface="Calibri"/>
                          <a:cs typeface="Times New Roman"/>
                        </a:rPr>
                        <a:t>Meetings</a:t>
                      </a:r>
                      <a:endParaRPr lang="en-US" sz="1100">
                        <a:latin typeface="Arial"/>
                        <a:ea typeface="Calibri"/>
                        <a:cs typeface="Times New Roman"/>
                      </a:endParaRPr>
                    </a:p>
                  </a:txBody>
                  <a:tcPr>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c gridSpan="6">
                  <a:txBody>
                    <a:bodyPr/>
                    <a:lstStyle/>
                    <a:p>
                      <a:pPr marL="0" marR="0">
                        <a:lnSpc>
                          <a:spcPct val="112000"/>
                        </a:lnSpc>
                        <a:spcBef>
                          <a:spcPts val="600"/>
                        </a:spcBef>
                        <a:spcAft>
                          <a:spcPts val="0"/>
                        </a:spcAft>
                      </a:pPr>
                      <a:r>
                        <a:rPr lang="en-US" sz="1100" dirty="0">
                          <a:latin typeface="Arial"/>
                          <a:ea typeface="Calibri"/>
                          <a:cs typeface="Times New Roman"/>
                        </a:rPr>
                        <a:t>Monthly</a:t>
                      </a:r>
                    </a:p>
                  </a:txBody>
                  <a:tcPr>
                    <a:lnL>
                      <a:noFill/>
                    </a:lnL>
                    <a:lnR>
                      <a:noFill/>
                    </a:lnR>
                    <a:lnT>
                      <a:noFill/>
                    </a:lnT>
                    <a:lnB w="19050" cap="flat" cmpd="sng" algn="ctr">
                      <a:solidFill>
                        <a:srgbClr val="000000"/>
                      </a:solidFill>
                      <a:prstDash val="solid"/>
                      <a:round/>
                      <a:headEnd type="none" w="med" len="med"/>
                      <a:tailEnd type="none" w="med" len="med"/>
                    </a:lnB>
                    <a:pattFill prst="pct20">
                      <a:fgClr>
                        <a:srgbClr val="FFFF00"/>
                      </a:fgClr>
                      <a:bgClr>
                        <a:srgbClr val="FFFFEF"/>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pic>
        <p:nvPicPr>
          <p:cNvPr id="4100" name="Picture 4" descr="MC900432658[1]"/>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pic>
        <p:nvPicPr>
          <p:cNvPr id="4099" name="Picture 3" descr="MC900432658[1]"/>
          <p:cNvPicPr>
            <a:picLocks noChangeAspect="1" noChangeArrowheads="1"/>
          </p:cNvPicPr>
          <p:nvPr/>
        </p:nvPicPr>
        <p:blipFill>
          <a:blip r:embed="rId3" cstate="print"/>
          <a:srcRect/>
          <a:stretch>
            <a:fillRect/>
          </a:stretch>
        </p:blipFill>
        <p:spPr bwMode="auto">
          <a:xfrm>
            <a:off x="0" y="0"/>
            <a:ext cx="133350" cy="133350"/>
          </a:xfrm>
          <a:prstGeom prst="rect">
            <a:avLst/>
          </a:prstGeom>
          <a:noFill/>
        </p:spPr>
      </p:pic>
      <p:pic>
        <p:nvPicPr>
          <p:cNvPr id="4098" name="Picture 2" descr="MC900432658[1]"/>
          <p:cNvPicPr>
            <a:picLocks noChangeAspect="1" noChangeArrowheads="1"/>
          </p:cNvPicPr>
          <p:nvPr/>
        </p:nvPicPr>
        <p:blipFill>
          <a:blip r:embed="rId3" cstate="print"/>
          <a:srcRect/>
          <a:stretch>
            <a:fillRect/>
          </a:stretch>
        </p:blipFill>
        <p:spPr bwMode="auto">
          <a:xfrm>
            <a:off x="0" y="0"/>
            <a:ext cx="133350" cy="133350"/>
          </a:xfrm>
          <a:prstGeom prst="rect">
            <a:avLst/>
          </a:prstGeom>
          <a:noFill/>
        </p:spPr>
      </p:pic>
      <p:pic>
        <p:nvPicPr>
          <p:cNvPr id="4097" name="Picture 2" descr="MC900432658[1]"/>
          <p:cNvPicPr>
            <a:picLocks noChangeAspect="1" noChangeArrowheads="1"/>
          </p:cNvPicPr>
          <p:nvPr/>
        </p:nvPicPr>
        <p:blipFill>
          <a:blip r:embed="rId2" cstate="print"/>
          <a:srcRect/>
          <a:stretch>
            <a:fillRect/>
          </a:stretch>
        </p:blipFill>
        <p:spPr bwMode="auto">
          <a:xfrm>
            <a:off x="0" y="0"/>
            <a:ext cx="133350" cy="133350"/>
          </a:xfrm>
          <a:prstGeom prst="rect">
            <a:avLst/>
          </a:prstGeom>
          <a:noFill/>
        </p:spPr>
      </p:pic>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2" cstate="screen"/>
          <a:srcRect/>
          <a:stretch>
            <a:fillRect/>
          </a:stretch>
        </p:blipFill>
        <p:spPr bwMode="auto">
          <a:xfrm>
            <a:off x="0" y="0"/>
            <a:ext cx="9144000" cy="6858000"/>
          </a:xfrm>
          <a:prstGeom prst="rect">
            <a:avLst/>
          </a:prstGeom>
          <a:noFill/>
          <a:ln w="9525">
            <a:solidFill>
              <a:schemeClr val="tx1"/>
            </a:solidFill>
            <a:prstDash val="sysDot"/>
            <a:miter lim="800000"/>
            <a:headEnd/>
            <a:tailEnd/>
          </a:ln>
        </p:spPr>
      </p:pic>
      <p:sp>
        <p:nvSpPr>
          <p:cNvPr id="23555" name="Oval 8"/>
          <p:cNvSpPr>
            <a:spLocks noChangeArrowheads="1"/>
          </p:cNvSpPr>
          <p:nvPr/>
        </p:nvSpPr>
        <p:spPr bwMode="auto">
          <a:xfrm>
            <a:off x="314325" y="3862388"/>
            <a:ext cx="3998913" cy="2728912"/>
          </a:xfrm>
          <a:prstGeom prst="ellipse">
            <a:avLst/>
          </a:prstGeom>
          <a:noFill/>
          <a:ln w="9525" algn="ctr">
            <a:noFill/>
            <a:round/>
            <a:headEnd/>
            <a:tailEnd/>
          </a:ln>
        </p:spPr>
        <p:txBody>
          <a:bodyPr wrap="none" anchor="ctr"/>
          <a:lstStyle/>
          <a:p>
            <a:pPr eaLnBrk="1" fontAlgn="auto" hangingPunct="1">
              <a:spcBef>
                <a:spcPts val="0"/>
              </a:spcBef>
              <a:spcAft>
                <a:spcPts val="0"/>
              </a:spcAft>
            </a:pPr>
            <a:endParaRPr lang="en-US">
              <a:solidFill>
                <a:prstClr val="black"/>
              </a:solidFill>
              <a:latin typeface="Calibri"/>
            </a:endParaRPr>
          </a:p>
        </p:txBody>
      </p:sp>
      <p:sp>
        <p:nvSpPr>
          <p:cNvPr id="6" name="5-Point Star 5"/>
          <p:cNvSpPr/>
          <p:nvPr/>
        </p:nvSpPr>
        <p:spPr bwMode="auto">
          <a:xfrm>
            <a:off x="4610100" y="3489325"/>
            <a:ext cx="157163" cy="187325"/>
          </a:xfrm>
          <a:prstGeom prst="star5">
            <a:avLst/>
          </a:prstGeom>
          <a:noFill/>
          <a:ln w="9525" cap="flat" cmpd="sng" algn="ctr">
            <a:noFill/>
            <a:prstDash val="solid"/>
            <a:round/>
            <a:headEnd type="none" w="med" len="med"/>
            <a:tailEnd type="none" w="med" len="med"/>
          </a:ln>
          <a:effectLst/>
        </p:spPr>
        <p:txBody>
          <a:bodyPr/>
          <a:lstStyle/>
          <a:p>
            <a:pPr algn="ctr" eaLnBrk="1" fontAlgn="auto" hangingPunct="1">
              <a:spcBef>
                <a:spcPts val="0"/>
              </a:spcBef>
              <a:spcAft>
                <a:spcPct val="60000"/>
              </a:spcAft>
              <a:defRPr/>
            </a:pPr>
            <a:endParaRPr lang="en-US" sz="2400" b="1">
              <a:solidFill>
                <a:prstClr val="black"/>
              </a:solidFill>
              <a:latin typeface="Times New Roman" pitchFamily="18" charset="0"/>
            </a:endParaRPr>
          </a:p>
        </p:txBody>
      </p:sp>
      <p:sp>
        <p:nvSpPr>
          <p:cNvPr id="7" name="5-Point Star 6"/>
          <p:cNvSpPr/>
          <p:nvPr/>
        </p:nvSpPr>
        <p:spPr bwMode="auto">
          <a:xfrm>
            <a:off x="4711700" y="3611563"/>
            <a:ext cx="914400" cy="914400"/>
          </a:xfrm>
          <a:prstGeom prst="star5">
            <a:avLst/>
          </a:prstGeom>
          <a:noFill/>
          <a:ln w="9525" cap="flat" cmpd="sng" algn="ctr">
            <a:noFill/>
            <a:prstDash val="solid"/>
            <a:round/>
            <a:headEnd type="none" w="med" len="med"/>
            <a:tailEnd type="none" w="med" len="med"/>
          </a:ln>
          <a:effectLst/>
        </p:spPr>
        <p:txBody>
          <a:bodyPr/>
          <a:lstStyle/>
          <a:p>
            <a:pPr algn="ctr" eaLnBrk="1" fontAlgn="auto" hangingPunct="1">
              <a:spcBef>
                <a:spcPts val="0"/>
              </a:spcBef>
              <a:spcAft>
                <a:spcPct val="60000"/>
              </a:spcAft>
              <a:defRPr/>
            </a:pPr>
            <a:endParaRPr lang="en-US" sz="2400" b="1">
              <a:solidFill>
                <a:prstClr val="black"/>
              </a:solidFill>
              <a:latin typeface="Times New Roman" pitchFamily="18" charset="0"/>
            </a:endParaRPr>
          </a:p>
        </p:txBody>
      </p:sp>
      <p:sp>
        <p:nvSpPr>
          <p:cNvPr id="15" name="Arc 14"/>
          <p:cNvSpPr/>
          <p:nvPr/>
        </p:nvSpPr>
        <p:spPr bwMode="auto">
          <a:xfrm flipH="1">
            <a:off x="411163" y="2584450"/>
            <a:ext cx="1314450" cy="1241425"/>
          </a:xfrm>
          <a:prstGeom prst="arc">
            <a:avLst>
              <a:gd name="adj1" fmla="val 16200000"/>
              <a:gd name="adj2" fmla="val 3674393"/>
            </a:avLst>
          </a:prstGeom>
          <a:noFill/>
          <a:ln w="41275" cap="flat" cmpd="sng" algn="ctr">
            <a:solidFill>
              <a:srgbClr val="C00000"/>
            </a:solidFill>
            <a:prstDash val="sysDash"/>
            <a:round/>
            <a:headEnd type="stealth" w="med" len="med"/>
            <a:tailEnd type="stealth" w="med" len="med"/>
          </a:ln>
          <a:effectLst>
            <a:outerShdw blurRad="50800" dir="5400000" algn="ctr" rotWithShape="0">
              <a:srgbClr val="000000">
                <a:alpha val="43137"/>
              </a:srgbClr>
            </a:outerShdw>
          </a:effectLst>
        </p:spPr>
        <p:txBody>
          <a:bodyPr/>
          <a:lstStyle/>
          <a:p>
            <a:pPr algn="ctr" eaLnBrk="1" fontAlgn="auto" hangingPunct="1">
              <a:spcBef>
                <a:spcPts val="0"/>
              </a:spcBef>
              <a:spcAft>
                <a:spcPct val="60000"/>
              </a:spcAft>
              <a:defRPr/>
            </a:pPr>
            <a:endParaRPr lang="en-US" sz="2400" b="1">
              <a:solidFill>
                <a:prstClr val="black"/>
              </a:solidFill>
              <a:latin typeface="Times New Roman" pitchFamily="18" charset="0"/>
            </a:endParaRPr>
          </a:p>
        </p:txBody>
      </p:sp>
      <p:cxnSp>
        <p:nvCxnSpPr>
          <p:cNvPr id="19" name="Curved Connector 18"/>
          <p:cNvCxnSpPr>
            <a:cxnSpLocks noChangeShapeType="1"/>
          </p:cNvCxnSpPr>
          <p:nvPr/>
        </p:nvCxnSpPr>
        <p:spPr bwMode="auto">
          <a:xfrm rot="5400000">
            <a:off x="3064668" y="3278982"/>
            <a:ext cx="836613" cy="666750"/>
          </a:xfrm>
          <a:prstGeom prst="curvedConnector3">
            <a:avLst>
              <a:gd name="adj1" fmla="val 50000"/>
            </a:avLst>
          </a:prstGeom>
          <a:noFill/>
          <a:ln w="41275" algn="ctr">
            <a:solidFill>
              <a:srgbClr val="C00000"/>
            </a:solidFill>
            <a:prstDash val="sysDash"/>
            <a:round/>
            <a:headEnd type="stealth" w="med" len="med"/>
            <a:tailEnd type="stealth" w="med" len="med"/>
          </a:ln>
        </p:spPr>
      </p:cxnSp>
      <p:sp>
        <p:nvSpPr>
          <p:cNvPr id="11" name="Rectangle 10"/>
          <p:cNvSpPr/>
          <p:nvPr/>
        </p:nvSpPr>
        <p:spPr>
          <a:xfrm>
            <a:off x="228600" y="2652132"/>
            <a:ext cx="8382000" cy="1569660"/>
          </a:xfrm>
          <a:prstGeom prst="rect">
            <a:avLst/>
          </a:prstGeom>
          <a:noFill/>
        </p:spPr>
        <p:txBody>
          <a:bodyPr wrap="square" lIns="91440" tIns="45720" rIns="91440" bIns="45720">
            <a:spAutoFit/>
            <a:scene3d>
              <a:camera prst="isometricRightUp"/>
              <a:lightRig rig="flat" dir="tl">
                <a:rot lat="0" lon="0" rev="6600000"/>
              </a:lightRig>
            </a:scene3d>
            <a:sp3d extrusionH="25400" contourW="8890">
              <a:bevelT w="38100" h="31750" prst="convex"/>
              <a:contourClr>
                <a:schemeClr val="accent2">
                  <a:shade val="75000"/>
                </a:schemeClr>
              </a:contourClr>
            </a:sp3d>
          </a:bodyPr>
          <a:lstStyle/>
          <a:p>
            <a:pPr algn="ctr" eaLnBrk="1" fontAlgn="auto" hangingPunct="1">
              <a:spcBef>
                <a:spcPts val="0"/>
              </a:spcBef>
              <a:spcAft>
                <a:spcPts val="0"/>
              </a:spcAft>
            </a:pPr>
            <a:r>
              <a:rPr lang="en-US" sz="9600" b="1" dirty="0" smtClean="0">
                <a:ln w="11430"/>
                <a:solidFill>
                  <a:srgbClr val="FF5050"/>
                </a:solidFill>
                <a:effectLst>
                  <a:glow rad="139700">
                    <a:srgbClr val="C0504D">
                      <a:satMod val="175000"/>
                      <a:alpha val="40000"/>
                    </a:srgbClr>
                  </a:glow>
                  <a:outerShdw blurRad="50800" dist="39000" dir="5460000" algn="tl">
                    <a:srgbClr val="000000">
                      <a:alpha val="38000"/>
                    </a:srgbClr>
                  </a:outerShdw>
                </a:effectLst>
                <a:latin typeface="Calibri"/>
              </a:rPr>
              <a:t>Virtual MnGeo</a:t>
            </a:r>
            <a:endParaRPr lang="en-US" sz="9600" b="1" dirty="0">
              <a:ln w="11430"/>
              <a:solidFill>
                <a:srgbClr val="FF5050"/>
              </a:solidFill>
              <a:effectLst>
                <a:glow rad="139700">
                  <a:srgbClr val="C0504D">
                    <a:satMod val="175000"/>
                    <a:alpha val="40000"/>
                  </a:srgbClr>
                </a:glow>
                <a:outerShdw blurRad="50800" dist="39000" dir="5460000" algn="tl">
                  <a:srgbClr val="000000">
                    <a:alpha val="38000"/>
                  </a:srgbClr>
                </a:outerShdw>
              </a:effectLst>
              <a:latin typeface="Calibri"/>
            </a:endParaRPr>
          </a:p>
        </p:txBody>
      </p:sp>
      <p:sp>
        <p:nvSpPr>
          <p:cNvPr id="31" name="TextBox 30"/>
          <p:cNvSpPr txBox="1"/>
          <p:nvPr/>
        </p:nvSpPr>
        <p:spPr>
          <a:xfrm>
            <a:off x="5954752" y="2988524"/>
            <a:ext cx="3033131" cy="492443"/>
          </a:xfrm>
          <a:prstGeom prst="rect">
            <a:avLst/>
          </a:prstGeom>
          <a:solidFill>
            <a:schemeClr val="accent1">
              <a:lumMod val="20000"/>
              <a:lumOff val="80000"/>
            </a:schemeClr>
          </a:solidFill>
        </p:spPr>
        <p:txBody>
          <a:bodyPr wrap="square" tIns="0" bIns="0" rtlCol="0">
            <a:spAutoFit/>
          </a:bodyPr>
          <a:lstStyle/>
          <a:p>
            <a:pPr eaLnBrk="1" fontAlgn="auto" hangingPunct="1">
              <a:spcBef>
                <a:spcPts val="0"/>
              </a:spcBef>
              <a:spcAft>
                <a:spcPts val="0"/>
              </a:spcAft>
            </a:pPr>
            <a:r>
              <a:rPr lang="en-US" b="1" dirty="0" smtClean="0">
                <a:solidFill>
                  <a:srgbClr val="C0504D"/>
                </a:solidFill>
                <a:effectLst>
                  <a:outerShdw blurRad="38100" dist="38100" dir="2700000" algn="tl">
                    <a:srgbClr val="000000">
                      <a:alpha val="43137"/>
                    </a:srgbClr>
                  </a:outerShdw>
                </a:effectLst>
                <a:latin typeface="Calibri"/>
              </a:rPr>
              <a:t>CHIEF INFORMATION OFFICER</a:t>
            </a:r>
            <a:br>
              <a:rPr lang="en-US" b="1" dirty="0" smtClean="0">
                <a:solidFill>
                  <a:srgbClr val="C0504D"/>
                </a:solidFill>
                <a:effectLst>
                  <a:outerShdw blurRad="38100" dist="38100" dir="2700000" algn="tl">
                    <a:srgbClr val="000000">
                      <a:alpha val="43137"/>
                    </a:srgbClr>
                  </a:outerShdw>
                </a:effectLst>
                <a:latin typeface="Calibri"/>
              </a:rPr>
            </a:br>
            <a:r>
              <a:rPr lang="en-US" sz="1400" b="1" dirty="0" smtClean="0">
                <a:solidFill>
                  <a:srgbClr val="C0504D"/>
                </a:solidFill>
                <a:effectLst>
                  <a:outerShdw blurRad="38100" dist="38100" dir="2700000" algn="tl">
                    <a:srgbClr val="000000">
                      <a:alpha val="43137"/>
                    </a:srgbClr>
                  </a:outerShdw>
                </a:effectLst>
                <a:latin typeface="Calibri"/>
              </a:rPr>
              <a:t>OFFICE of ENTERPRISE TECHNOLOGY</a:t>
            </a:r>
            <a:endParaRPr lang="en-US" b="1" dirty="0">
              <a:solidFill>
                <a:srgbClr val="C0504D"/>
              </a:solidFill>
              <a:effectLst>
                <a:outerShdw blurRad="38100" dist="38100" dir="2700000" algn="tl">
                  <a:srgbClr val="000000">
                    <a:alpha val="43137"/>
                  </a:srgbClr>
                </a:outerShdw>
              </a:effectLst>
              <a:latin typeface="Calibri"/>
            </a:endParaRPr>
          </a:p>
        </p:txBody>
      </p:sp>
      <p:sp>
        <p:nvSpPr>
          <p:cNvPr id="33" name="TextBox 32"/>
          <p:cNvSpPr txBox="1"/>
          <p:nvPr/>
        </p:nvSpPr>
        <p:spPr>
          <a:xfrm>
            <a:off x="5839522" y="4267196"/>
            <a:ext cx="3033131" cy="492443"/>
          </a:xfrm>
          <a:prstGeom prst="rect">
            <a:avLst/>
          </a:prstGeom>
          <a:solidFill>
            <a:schemeClr val="accent1">
              <a:lumMod val="20000"/>
              <a:lumOff val="80000"/>
            </a:schemeClr>
          </a:solidFill>
        </p:spPr>
        <p:txBody>
          <a:bodyPr wrap="square" tIns="0" bIns="0" rtlCol="0">
            <a:spAutoFit/>
          </a:bodyPr>
          <a:lstStyle/>
          <a:p>
            <a:pPr eaLnBrk="1" fontAlgn="auto" hangingPunct="1">
              <a:spcBef>
                <a:spcPts val="0"/>
              </a:spcBef>
              <a:spcAft>
                <a:spcPts val="0"/>
              </a:spcAft>
            </a:pPr>
            <a:r>
              <a:rPr lang="en-US" b="1" dirty="0" smtClean="0">
                <a:solidFill>
                  <a:srgbClr val="C0504D"/>
                </a:solidFill>
                <a:effectLst>
                  <a:outerShdw blurRad="38100" dist="38100" dir="2700000" algn="tl">
                    <a:srgbClr val="000000">
                      <a:alpha val="43137"/>
                    </a:srgbClr>
                  </a:outerShdw>
                </a:effectLst>
                <a:latin typeface="Calibri"/>
              </a:rPr>
              <a:t>COMMISSIONER</a:t>
            </a:r>
            <a:br>
              <a:rPr lang="en-US" b="1" dirty="0" smtClean="0">
                <a:solidFill>
                  <a:srgbClr val="C0504D"/>
                </a:solidFill>
                <a:effectLst>
                  <a:outerShdw blurRad="38100" dist="38100" dir="2700000" algn="tl">
                    <a:srgbClr val="000000">
                      <a:alpha val="43137"/>
                    </a:srgbClr>
                  </a:outerShdw>
                </a:effectLst>
                <a:latin typeface="Calibri"/>
              </a:rPr>
            </a:br>
            <a:r>
              <a:rPr lang="en-US" sz="1400" b="1" dirty="0" smtClean="0">
                <a:solidFill>
                  <a:srgbClr val="C0504D"/>
                </a:solidFill>
                <a:effectLst>
                  <a:outerShdw blurRad="38100" dist="38100" dir="2700000" algn="tl">
                    <a:srgbClr val="000000">
                      <a:alpha val="43137"/>
                    </a:srgbClr>
                  </a:outerShdw>
                </a:effectLst>
                <a:latin typeface="Calibri"/>
              </a:rPr>
              <a:t>DEPARTMENT of ADMINISTRATION</a:t>
            </a:r>
            <a:endParaRPr lang="en-US" b="1" dirty="0">
              <a:solidFill>
                <a:srgbClr val="C0504D"/>
              </a:solidFill>
              <a:effectLst>
                <a:outerShdw blurRad="38100" dist="38100" dir="2700000" algn="tl">
                  <a:srgbClr val="000000">
                    <a:alpha val="43137"/>
                  </a:srgbClr>
                </a:outerShdw>
              </a:effectLst>
              <a:latin typeface="Calibri"/>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dirty="0" smtClean="0">
                <a:effectLst>
                  <a:outerShdw blurRad="38100" dist="38100" dir="2700000" algn="tl">
                    <a:srgbClr val="000000">
                      <a:alpha val="43137"/>
                    </a:srgbClr>
                  </a:outerShdw>
                </a:effectLst>
                <a:latin typeface="+mn-lt"/>
              </a:rPr>
              <a:t>GIS Governance: Process Outline</a:t>
            </a:r>
            <a:endParaRPr lang="en-US" sz="3200" b="1" dirty="0">
              <a:effectLst>
                <a:outerShdw blurRad="38100" dist="38100" dir="2700000" algn="tl">
                  <a:srgbClr val="000000">
                    <a:alpha val="43137"/>
                  </a:srgbClr>
                </a:outerShdw>
              </a:effectLst>
              <a:latin typeface="+mn-lt"/>
            </a:endParaRPr>
          </a:p>
        </p:txBody>
      </p:sp>
      <p:grpSp>
        <p:nvGrpSpPr>
          <p:cNvPr id="3076" name="Group 4"/>
          <p:cNvGrpSpPr>
            <a:grpSpLocks noChangeAspect="1"/>
          </p:cNvGrpSpPr>
          <p:nvPr/>
        </p:nvGrpSpPr>
        <p:grpSpPr bwMode="auto">
          <a:xfrm>
            <a:off x="228600" y="1371600"/>
            <a:ext cx="8686800" cy="5181600"/>
            <a:chOff x="432" y="864"/>
            <a:chExt cx="5085" cy="3168"/>
          </a:xfrm>
        </p:grpSpPr>
        <p:sp>
          <p:nvSpPr>
            <p:cNvPr id="3075" name="AutoShape 3"/>
            <p:cNvSpPr>
              <a:spLocks noChangeAspect="1" noChangeArrowheads="1" noTextEdit="1"/>
            </p:cNvSpPr>
            <p:nvPr/>
          </p:nvSpPr>
          <p:spPr bwMode="auto">
            <a:xfrm>
              <a:off x="432" y="864"/>
              <a:ext cx="5085" cy="31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77" name="Rectangle 5"/>
            <p:cNvSpPr>
              <a:spLocks noChangeArrowheads="1"/>
            </p:cNvSpPr>
            <p:nvPr/>
          </p:nvSpPr>
          <p:spPr bwMode="auto">
            <a:xfrm>
              <a:off x="447" y="875"/>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78" name="Rectangle 6"/>
            <p:cNvSpPr>
              <a:spLocks noChangeArrowheads="1"/>
            </p:cNvSpPr>
            <p:nvPr/>
          </p:nvSpPr>
          <p:spPr bwMode="auto">
            <a:xfrm>
              <a:off x="447" y="875"/>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79" name="Rectangle 7"/>
            <p:cNvSpPr>
              <a:spLocks noChangeArrowheads="1"/>
            </p:cNvSpPr>
            <p:nvPr/>
          </p:nvSpPr>
          <p:spPr bwMode="auto">
            <a:xfrm>
              <a:off x="715" y="990"/>
              <a:ext cx="17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Any </a:t>
              </a:r>
              <a:endParaRPr kumimoji="0" lang="en-US" sz="1200" b="1" i="0" u="none" strike="noStrike" cap="none" normalizeH="0" baseline="0" smtClean="0">
                <a:ln>
                  <a:noFill/>
                </a:ln>
                <a:solidFill>
                  <a:schemeClr val="tx1"/>
                </a:solidFill>
                <a:effectLst/>
              </a:endParaRPr>
            </a:p>
          </p:txBody>
        </p:sp>
        <p:sp>
          <p:nvSpPr>
            <p:cNvPr id="3080" name="Rectangle 8"/>
            <p:cNvSpPr>
              <a:spLocks noChangeArrowheads="1"/>
            </p:cNvSpPr>
            <p:nvPr/>
          </p:nvSpPr>
          <p:spPr bwMode="auto">
            <a:xfrm>
              <a:off x="490" y="1069"/>
              <a:ext cx="64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Organization or </a:t>
              </a:r>
              <a:endParaRPr kumimoji="0" lang="en-US" sz="1200" b="1" i="0" u="none" strike="noStrike" cap="none" normalizeH="0" baseline="0" smtClean="0">
                <a:ln>
                  <a:noFill/>
                </a:ln>
                <a:solidFill>
                  <a:schemeClr val="tx1"/>
                </a:solidFill>
                <a:effectLst/>
              </a:endParaRPr>
            </a:p>
          </p:txBody>
        </p:sp>
        <p:sp>
          <p:nvSpPr>
            <p:cNvPr id="3081" name="Rectangle 9"/>
            <p:cNvSpPr>
              <a:spLocks noChangeArrowheads="1"/>
            </p:cNvSpPr>
            <p:nvPr/>
          </p:nvSpPr>
          <p:spPr bwMode="auto">
            <a:xfrm>
              <a:off x="657" y="1148"/>
              <a:ext cx="272"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dirty="0" smtClean="0">
                  <a:ln>
                    <a:noFill/>
                  </a:ln>
                  <a:solidFill>
                    <a:srgbClr val="000000"/>
                  </a:solidFill>
                  <a:effectLst/>
                </a:rPr>
                <a:t>Source</a:t>
              </a:r>
              <a:endParaRPr kumimoji="0" lang="en-US" sz="1200" b="1" i="0" u="none" strike="noStrike" cap="none" normalizeH="0" baseline="0" dirty="0" smtClean="0">
                <a:ln>
                  <a:noFill/>
                </a:ln>
                <a:solidFill>
                  <a:schemeClr val="tx1"/>
                </a:solidFill>
                <a:effectLst/>
              </a:endParaRPr>
            </a:p>
          </p:txBody>
        </p:sp>
        <p:sp>
          <p:nvSpPr>
            <p:cNvPr id="3082" name="Freeform 10"/>
            <p:cNvSpPr>
              <a:spLocks/>
            </p:cNvSpPr>
            <p:nvPr/>
          </p:nvSpPr>
          <p:spPr bwMode="auto">
            <a:xfrm>
              <a:off x="3316" y="969"/>
              <a:ext cx="683" cy="289"/>
            </a:xfrm>
            <a:custGeom>
              <a:avLst/>
              <a:gdLst/>
              <a:ahLst/>
              <a:cxnLst>
                <a:cxn ang="0">
                  <a:pos x="1195" y="867"/>
                </a:cxn>
                <a:cxn ang="0">
                  <a:pos x="1230" y="865"/>
                </a:cxn>
                <a:cxn ang="0">
                  <a:pos x="1263" y="853"/>
                </a:cxn>
                <a:cxn ang="0">
                  <a:pos x="1291" y="837"/>
                </a:cxn>
                <a:cxn ang="0">
                  <a:pos x="1336" y="789"/>
                </a:cxn>
                <a:cxn ang="0">
                  <a:pos x="1353" y="760"/>
                </a:cxn>
                <a:cxn ang="0">
                  <a:pos x="1363" y="726"/>
                </a:cxn>
                <a:cxn ang="0">
                  <a:pos x="1366" y="690"/>
                </a:cxn>
                <a:cxn ang="0">
                  <a:pos x="1366" y="690"/>
                </a:cxn>
                <a:cxn ang="0">
                  <a:pos x="1365" y="159"/>
                </a:cxn>
                <a:cxn ang="0">
                  <a:pos x="1358" y="124"/>
                </a:cxn>
                <a:cxn ang="0">
                  <a:pos x="1346" y="93"/>
                </a:cxn>
                <a:cxn ang="0">
                  <a:pos x="1316" y="51"/>
                </a:cxn>
                <a:cxn ang="0">
                  <a:pos x="1277" y="21"/>
                </a:cxn>
                <a:cxn ang="0">
                  <a:pos x="1246" y="8"/>
                </a:cxn>
                <a:cxn ang="0">
                  <a:pos x="1213" y="1"/>
                </a:cxn>
                <a:cxn ang="0">
                  <a:pos x="1195" y="0"/>
                </a:cxn>
                <a:cxn ang="0">
                  <a:pos x="153" y="1"/>
                </a:cxn>
                <a:cxn ang="0">
                  <a:pos x="120" y="8"/>
                </a:cxn>
                <a:cxn ang="0">
                  <a:pos x="90" y="21"/>
                </a:cxn>
                <a:cxn ang="0">
                  <a:pos x="50" y="51"/>
                </a:cxn>
                <a:cxn ang="0">
                  <a:pos x="20" y="93"/>
                </a:cxn>
                <a:cxn ang="0">
                  <a:pos x="8" y="124"/>
                </a:cxn>
                <a:cxn ang="0">
                  <a:pos x="1" y="159"/>
                </a:cxn>
                <a:cxn ang="0">
                  <a:pos x="0" y="177"/>
                </a:cxn>
                <a:cxn ang="0">
                  <a:pos x="1" y="708"/>
                </a:cxn>
                <a:cxn ang="0">
                  <a:pos x="8" y="743"/>
                </a:cxn>
                <a:cxn ang="0">
                  <a:pos x="20" y="775"/>
                </a:cxn>
                <a:cxn ang="0">
                  <a:pos x="50" y="816"/>
                </a:cxn>
                <a:cxn ang="0">
                  <a:pos x="90" y="847"/>
                </a:cxn>
                <a:cxn ang="0">
                  <a:pos x="120" y="859"/>
                </a:cxn>
                <a:cxn ang="0">
                  <a:pos x="153" y="866"/>
                </a:cxn>
                <a:cxn ang="0">
                  <a:pos x="171" y="867"/>
                </a:cxn>
              </a:cxnLst>
              <a:rect l="0" t="0" r="r" b="b"/>
              <a:pathLst>
                <a:path w="1366" h="867">
                  <a:moveTo>
                    <a:pt x="171" y="867"/>
                  </a:moveTo>
                  <a:lnTo>
                    <a:pt x="1195" y="867"/>
                  </a:lnTo>
                  <a:lnTo>
                    <a:pt x="1213" y="866"/>
                  </a:lnTo>
                  <a:lnTo>
                    <a:pt x="1230" y="865"/>
                  </a:lnTo>
                  <a:lnTo>
                    <a:pt x="1246" y="859"/>
                  </a:lnTo>
                  <a:lnTo>
                    <a:pt x="1263" y="853"/>
                  </a:lnTo>
                  <a:lnTo>
                    <a:pt x="1277" y="847"/>
                  </a:lnTo>
                  <a:lnTo>
                    <a:pt x="1291" y="837"/>
                  </a:lnTo>
                  <a:lnTo>
                    <a:pt x="1316" y="816"/>
                  </a:lnTo>
                  <a:lnTo>
                    <a:pt x="1336" y="789"/>
                  </a:lnTo>
                  <a:lnTo>
                    <a:pt x="1346" y="775"/>
                  </a:lnTo>
                  <a:lnTo>
                    <a:pt x="1353" y="760"/>
                  </a:lnTo>
                  <a:lnTo>
                    <a:pt x="1358" y="743"/>
                  </a:lnTo>
                  <a:lnTo>
                    <a:pt x="1363" y="726"/>
                  </a:lnTo>
                  <a:lnTo>
                    <a:pt x="1365" y="708"/>
                  </a:lnTo>
                  <a:lnTo>
                    <a:pt x="1366" y="690"/>
                  </a:lnTo>
                  <a:lnTo>
                    <a:pt x="1366" y="690"/>
                  </a:lnTo>
                  <a:lnTo>
                    <a:pt x="1366" y="690"/>
                  </a:lnTo>
                  <a:lnTo>
                    <a:pt x="1366" y="177"/>
                  </a:lnTo>
                  <a:lnTo>
                    <a:pt x="1365" y="159"/>
                  </a:lnTo>
                  <a:lnTo>
                    <a:pt x="1363" y="142"/>
                  </a:lnTo>
                  <a:lnTo>
                    <a:pt x="1358" y="124"/>
                  </a:lnTo>
                  <a:lnTo>
                    <a:pt x="1353" y="109"/>
                  </a:lnTo>
                  <a:lnTo>
                    <a:pt x="1346" y="93"/>
                  </a:lnTo>
                  <a:lnTo>
                    <a:pt x="1336" y="78"/>
                  </a:lnTo>
                  <a:lnTo>
                    <a:pt x="1316" y="51"/>
                  </a:lnTo>
                  <a:lnTo>
                    <a:pt x="1291" y="31"/>
                  </a:lnTo>
                  <a:lnTo>
                    <a:pt x="1277" y="21"/>
                  </a:lnTo>
                  <a:lnTo>
                    <a:pt x="1263" y="14"/>
                  </a:lnTo>
                  <a:lnTo>
                    <a:pt x="1246" y="8"/>
                  </a:lnTo>
                  <a:lnTo>
                    <a:pt x="1230" y="4"/>
                  </a:lnTo>
                  <a:lnTo>
                    <a:pt x="1213" y="1"/>
                  </a:lnTo>
                  <a:lnTo>
                    <a:pt x="1195" y="0"/>
                  </a:lnTo>
                  <a:lnTo>
                    <a:pt x="1195" y="0"/>
                  </a:lnTo>
                  <a:lnTo>
                    <a:pt x="171" y="0"/>
                  </a:lnTo>
                  <a:lnTo>
                    <a:pt x="153" y="1"/>
                  </a:lnTo>
                  <a:lnTo>
                    <a:pt x="137" y="4"/>
                  </a:lnTo>
                  <a:lnTo>
                    <a:pt x="120" y="8"/>
                  </a:lnTo>
                  <a:lnTo>
                    <a:pt x="105" y="14"/>
                  </a:lnTo>
                  <a:lnTo>
                    <a:pt x="90" y="21"/>
                  </a:lnTo>
                  <a:lnTo>
                    <a:pt x="75" y="31"/>
                  </a:lnTo>
                  <a:lnTo>
                    <a:pt x="50" y="51"/>
                  </a:lnTo>
                  <a:lnTo>
                    <a:pt x="30" y="78"/>
                  </a:lnTo>
                  <a:lnTo>
                    <a:pt x="20" y="93"/>
                  </a:lnTo>
                  <a:lnTo>
                    <a:pt x="13" y="109"/>
                  </a:lnTo>
                  <a:lnTo>
                    <a:pt x="8" y="124"/>
                  </a:lnTo>
                  <a:lnTo>
                    <a:pt x="4" y="142"/>
                  </a:lnTo>
                  <a:lnTo>
                    <a:pt x="1" y="159"/>
                  </a:lnTo>
                  <a:lnTo>
                    <a:pt x="0" y="177"/>
                  </a:lnTo>
                  <a:lnTo>
                    <a:pt x="0" y="177"/>
                  </a:lnTo>
                  <a:lnTo>
                    <a:pt x="0" y="690"/>
                  </a:lnTo>
                  <a:lnTo>
                    <a:pt x="1" y="708"/>
                  </a:lnTo>
                  <a:lnTo>
                    <a:pt x="4" y="726"/>
                  </a:lnTo>
                  <a:lnTo>
                    <a:pt x="8" y="743"/>
                  </a:lnTo>
                  <a:lnTo>
                    <a:pt x="13" y="760"/>
                  </a:lnTo>
                  <a:lnTo>
                    <a:pt x="20" y="775"/>
                  </a:lnTo>
                  <a:lnTo>
                    <a:pt x="30" y="789"/>
                  </a:lnTo>
                  <a:lnTo>
                    <a:pt x="50" y="816"/>
                  </a:lnTo>
                  <a:lnTo>
                    <a:pt x="75" y="837"/>
                  </a:lnTo>
                  <a:lnTo>
                    <a:pt x="90" y="847"/>
                  </a:lnTo>
                  <a:lnTo>
                    <a:pt x="105" y="853"/>
                  </a:lnTo>
                  <a:lnTo>
                    <a:pt x="120" y="859"/>
                  </a:lnTo>
                  <a:lnTo>
                    <a:pt x="137" y="865"/>
                  </a:lnTo>
                  <a:lnTo>
                    <a:pt x="153" y="866"/>
                  </a:lnTo>
                  <a:lnTo>
                    <a:pt x="171" y="867"/>
                  </a:lnTo>
                  <a:lnTo>
                    <a:pt x="171" y="867"/>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83" name="Freeform 11"/>
            <p:cNvSpPr>
              <a:spLocks/>
            </p:cNvSpPr>
            <p:nvPr/>
          </p:nvSpPr>
          <p:spPr bwMode="auto">
            <a:xfrm>
              <a:off x="3316" y="969"/>
              <a:ext cx="683" cy="289"/>
            </a:xfrm>
            <a:custGeom>
              <a:avLst/>
              <a:gdLst/>
              <a:ahLst/>
              <a:cxnLst>
                <a:cxn ang="0">
                  <a:pos x="1195" y="867"/>
                </a:cxn>
                <a:cxn ang="0">
                  <a:pos x="1230" y="865"/>
                </a:cxn>
                <a:cxn ang="0">
                  <a:pos x="1263" y="853"/>
                </a:cxn>
                <a:cxn ang="0">
                  <a:pos x="1291" y="837"/>
                </a:cxn>
                <a:cxn ang="0">
                  <a:pos x="1336" y="789"/>
                </a:cxn>
                <a:cxn ang="0">
                  <a:pos x="1353" y="760"/>
                </a:cxn>
                <a:cxn ang="0">
                  <a:pos x="1363" y="726"/>
                </a:cxn>
                <a:cxn ang="0">
                  <a:pos x="1366" y="690"/>
                </a:cxn>
                <a:cxn ang="0">
                  <a:pos x="1366" y="690"/>
                </a:cxn>
                <a:cxn ang="0">
                  <a:pos x="1365" y="159"/>
                </a:cxn>
                <a:cxn ang="0">
                  <a:pos x="1358" y="124"/>
                </a:cxn>
                <a:cxn ang="0">
                  <a:pos x="1346" y="93"/>
                </a:cxn>
                <a:cxn ang="0">
                  <a:pos x="1316" y="51"/>
                </a:cxn>
                <a:cxn ang="0">
                  <a:pos x="1277" y="21"/>
                </a:cxn>
                <a:cxn ang="0">
                  <a:pos x="1246" y="8"/>
                </a:cxn>
                <a:cxn ang="0">
                  <a:pos x="1213" y="1"/>
                </a:cxn>
                <a:cxn ang="0">
                  <a:pos x="1195" y="0"/>
                </a:cxn>
                <a:cxn ang="0">
                  <a:pos x="153" y="1"/>
                </a:cxn>
                <a:cxn ang="0">
                  <a:pos x="120" y="8"/>
                </a:cxn>
                <a:cxn ang="0">
                  <a:pos x="90" y="21"/>
                </a:cxn>
                <a:cxn ang="0">
                  <a:pos x="50" y="51"/>
                </a:cxn>
                <a:cxn ang="0">
                  <a:pos x="20" y="93"/>
                </a:cxn>
                <a:cxn ang="0">
                  <a:pos x="8" y="124"/>
                </a:cxn>
                <a:cxn ang="0">
                  <a:pos x="1" y="159"/>
                </a:cxn>
                <a:cxn ang="0">
                  <a:pos x="0" y="177"/>
                </a:cxn>
                <a:cxn ang="0">
                  <a:pos x="1" y="708"/>
                </a:cxn>
                <a:cxn ang="0">
                  <a:pos x="8" y="743"/>
                </a:cxn>
                <a:cxn ang="0">
                  <a:pos x="20" y="775"/>
                </a:cxn>
                <a:cxn ang="0">
                  <a:pos x="50" y="816"/>
                </a:cxn>
                <a:cxn ang="0">
                  <a:pos x="90" y="847"/>
                </a:cxn>
                <a:cxn ang="0">
                  <a:pos x="120" y="859"/>
                </a:cxn>
                <a:cxn ang="0">
                  <a:pos x="153" y="866"/>
                </a:cxn>
                <a:cxn ang="0">
                  <a:pos x="171" y="867"/>
                </a:cxn>
              </a:cxnLst>
              <a:rect l="0" t="0" r="r" b="b"/>
              <a:pathLst>
                <a:path w="1366" h="867">
                  <a:moveTo>
                    <a:pt x="171" y="867"/>
                  </a:moveTo>
                  <a:lnTo>
                    <a:pt x="1195" y="867"/>
                  </a:lnTo>
                  <a:lnTo>
                    <a:pt x="1213" y="866"/>
                  </a:lnTo>
                  <a:lnTo>
                    <a:pt x="1230" y="865"/>
                  </a:lnTo>
                  <a:lnTo>
                    <a:pt x="1246" y="859"/>
                  </a:lnTo>
                  <a:lnTo>
                    <a:pt x="1263" y="853"/>
                  </a:lnTo>
                  <a:lnTo>
                    <a:pt x="1277" y="847"/>
                  </a:lnTo>
                  <a:lnTo>
                    <a:pt x="1291" y="837"/>
                  </a:lnTo>
                  <a:lnTo>
                    <a:pt x="1316" y="816"/>
                  </a:lnTo>
                  <a:lnTo>
                    <a:pt x="1336" y="789"/>
                  </a:lnTo>
                  <a:lnTo>
                    <a:pt x="1346" y="775"/>
                  </a:lnTo>
                  <a:lnTo>
                    <a:pt x="1353" y="760"/>
                  </a:lnTo>
                  <a:lnTo>
                    <a:pt x="1358" y="743"/>
                  </a:lnTo>
                  <a:lnTo>
                    <a:pt x="1363" y="726"/>
                  </a:lnTo>
                  <a:lnTo>
                    <a:pt x="1365" y="708"/>
                  </a:lnTo>
                  <a:lnTo>
                    <a:pt x="1366" y="690"/>
                  </a:lnTo>
                  <a:lnTo>
                    <a:pt x="1366" y="690"/>
                  </a:lnTo>
                  <a:lnTo>
                    <a:pt x="1366" y="690"/>
                  </a:lnTo>
                  <a:lnTo>
                    <a:pt x="1366" y="177"/>
                  </a:lnTo>
                  <a:lnTo>
                    <a:pt x="1365" y="159"/>
                  </a:lnTo>
                  <a:lnTo>
                    <a:pt x="1363" y="142"/>
                  </a:lnTo>
                  <a:lnTo>
                    <a:pt x="1358" y="124"/>
                  </a:lnTo>
                  <a:lnTo>
                    <a:pt x="1353" y="109"/>
                  </a:lnTo>
                  <a:lnTo>
                    <a:pt x="1346" y="93"/>
                  </a:lnTo>
                  <a:lnTo>
                    <a:pt x="1336" y="78"/>
                  </a:lnTo>
                  <a:lnTo>
                    <a:pt x="1316" y="51"/>
                  </a:lnTo>
                  <a:lnTo>
                    <a:pt x="1291" y="31"/>
                  </a:lnTo>
                  <a:lnTo>
                    <a:pt x="1277" y="21"/>
                  </a:lnTo>
                  <a:lnTo>
                    <a:pt x="1263" y="14"/>
                  </a:lnTo>
                  <a:lnTo>
                    <a:pt x="1246" y="8"/>
                  </a:lnTo>
                  <a:lnTo>
                    <a:pt x="1230" y="4"/>
                  </a:lnTo>
                  <a:lnTo>
                    <a:pt x="1213" y="1"/>
                  </a:lnTo>
                  <a:lnTo>
                    <a:pt x="1195" y="0"/>
                  </a:lnTo>
                  <a:lnTo>
                    <a:pt x="1195" y="0"/>
                  </a:lnTo>
                  <a:lnTo>
                    <a:pt x="171" y="0"/>
                  </a:lnTo>
                  <a:lnTo>
                    <a:pt x="153" y="1"/>
                  </a:lnTo>
                  <a:lnTo>
                    <a:pt x="137" y="4"/>
                  </a:lnTo>
                  <a:lnTo>
                    <a:pt x="120" y="8"/>
                  </a:lnTo>
                  <a:lnTo>
                    <a:pt x="105" y="14"/>
                  </a:lnTo>
                  <a:lnTo>
                    <a:pt x="90" y="21"/>
                  </a:lnTo>
                  <a:lnTo>
                    <a:pt x="75" y="31"/>
                  </a:lnTo>
                  <a:lnTo>
                    <a:pt x="50" y="51"/>
                  </a:lnTo>
                  <a:lnTo>
                    <a:pt x="30" y="78"/>
                  </a:lnTo>
                  <a:lnTo>
                    <a:pt x="20" y="93"/>
                  </a:lnTo>
                  <a:lnTo>
                    <a:pt x="13" y="109"/>
                  </a:lnTo>
                  <a:lnTo>
                    <a:pt x="8" y="124"/>
                  </a:lnTo>
                  <a:lnTo>
                    <a:pt x="4" y="142"/>
                  </a:lnTo>
                  <a:lnTo>
                    <a:pt x="1" y="159"/>
                  </a:lnTo>
                  <a:lnTo>
                    <a:pt x="0" y="177"/>
                  </a:lnTo>
                  <a:lnTo>
                    <a:pt x="0" y="177"/>
                  </a:lnTo>
                  <a:lnTo>
                    <a:pt x="0" y="690"/>
                  </a:lnTo>
                  <a:lnTo>
                    <a:pt x="1" y="708"/>
                  </a:lnTo>
                  <a:lnTo>
                    <a:pt x="4" y="726"/>
                  </a:lnTo>
                  <a:lnTo>
                    <a:pt x="8" y="743"/>
                  </a:lnTo>
                  <a:lnTo>
                    <a:pt x="13" y="760"/>
                  </a:lnTo>
                  <a:lnTo>
                    <a:pt x="20" y="775"/>
                  </a:lnTo>
                  <a:lnTo>
                    <a:pt x="30" y="789"/>
                  </a:lnTo>
                  <a:lnTo>
                    <a:pt x="50" y="816"/>
                  </a:lnTo>
                  <a:lnTo>
                    <a:pt x="75" y="837"/>
                  </a:lnTo>
                  <a:lnTo>
                    <a:pt x="90" y="847"/>
                  </a:lnTo>
                  <a:lnTo>
                    <a:pt x="105" y="853"/>
                  </a:lnTo>
                  <a:lnTo>
                    <a:pt x="120" y="859"/>
                  </a:lnTo>
                  <a:lnTo>
                    <a:pt x="137" y="865"/>
                  </a:lnTo>
                  <a:lnTo>
                    <a:pt x="153" y="866"/>
                  </a:lnTo>
                  <a:lnTo>
                    <a:pt x="171" y="867"/>
                  </a:lnTo>
                  <a:lnTo>
                    <a:pt x="171" y="867"/>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84" name="Rectangle 12"/>
            <p:cNvSpPr>
              <a:spLocks noChangeArrowheads="1"/>
            </p:cNvSpPr>
            <p:nvPr/>
          </p:nvSpPr>
          <p:spPr bwMode="auto">
            <a:xfrm>
              <a:off x="3487" y="992"/>
              <a:ext cx="332"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Develop</a:t>
              </a:r>
              <a:endParaRPr kumimoji="0" lang="en-US" sz="1200" b="1" i="0" u="none" strike="noStrike" cap="none" normalizeH="0" baseline="0" smtClean="0">
                <a:ln>
                  <a:noFill/>
                </a:ln>
                <a:solidFill>
                  <a:schemeClr val="tx1"/>
                </a:solidFill>
                <a:effectLst/>
              </a:endParaRPr>
            </a:p>
          </p:txBody>
        </p:sp>
        <p:sp>
          <p:nvSpPr>
            <p:cNvPr id="3085" name="Rectangle 13"/>
            <p:cNvSpPr>
              <a:spLocks noChangeArrowheads="1"/>
            </p:cNvSpPr>
            <p:nvPr/>
          </p:nvSpPr>
          <p:spPr bwMode="auto">
            <a:xfrm>
              <a:off x="3804" y="992"/>
              <a:ext cx="4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 </a:t>
              </a:r>
              <a:endParaRPr kumimoji="0" lang="en-US" sz="1200" b="1" i="0" u="none" strike="noStrike" cap="none" normalizeH="0" baseline="0" smtClean="0">
                <a:ln>
                  <a:noFill/>
                </a:ln>
                <a:solidFill>
                  <a:schemeClr val="tx1"/>
                </a:solidFill>
                <a:effectLst/>
              </a:endParaRPr>
            </a:p>
          </p:txBody>
        </p:sp>
        <p:sp>
          <p:nvSpPr>
            <p:cNvPr id="3086" name="Rectangle 14"/>
            <p:cNvSpPr>
              <a:spLocks noChangeArrowheads="1"/>
            </p:cNvSpPr>
            <p:nvPr/>
          </p:nvSpPr>
          <p:spPr bwMode="auto">
            <a:xfrm>
              <a:off x="3375" y="1072"/>
              <a:ext cx="46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Review and</a:t>
              </a:r>
              <a:endParaRPr kumimoji="0" lang="en-US" sz="1200" b="1" i="0" u="none" strike="noStrike" cap="none" normalizeH="0" baseline="0" smtClean="0">
                <a:ln>
                  <a:noFill/>
                </a:ln>
                <a:solidFill>
                  <a:schemeClr val="tx1"/>
                </a:solidFill>
                <a:effectLst/>
              </a:endParaRPr>
            </a:p>
          </p:txBody>
        </p:sp>
        <p:sp>
          <p:nvSpPr>
            <p:cNvPr id="3087" name="Rectangle 15"/>
            <p:cNvSpPr>
              <a:spLocks noChangeArrowheads="1"/>
            </p:cNvSpPr>
            <p:nvPr/>
          </p:nvSpPr>
          <p:spPr bwMode="auto">
            <a:xfrm>
              <a:off x="3820" y="1072"/>
              <a:ext cx="4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
              </a:r>
              <a:endParaRPr kumimoji="0" lang="en-US" sz="1200" b="1" i="0" u="none" strike="noStrike" cap="none" normalizeH="0" baseline="0" smtClean="0">
                <a:ln>
                  <a:noFill/>
                </a:ln>
                <a:solidFill>
                  <a:schemeClr val="tx1"/>
                </a:solidFill>
                <a:effectLst/>
              </a:endParaRPr>
            </a:p>
          </p:txBody>
        </p:sp>
        <p:sp>
          <p:nvSpPr>
            <p:cNvPr id="3088" name="Rectangle 16"/>
            <p:cNvSpPr>
              <a:spLocks noChangeArrowheads="1"/>
            </p:cNvSpPr>
            <p:nvPr/>
          </p:nvSpPr>
          <p:spPr bwMode="auto">
            <a:xfrm>
              <a:off x="3857" y="1072"/>
              <a:ext cx="10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or </a:t>
              </a:r>
              <a:endParaRPr kumimoji="0" lang="en-US" sz="1200" b="1" i="0" u="none" strike="noStrike" cap="none" normalizeH="0" baseline="0" smtClean="0">
                <a:ln>
                  <a:noFill/>
                </a:ln>
                <a:solidFill>
                  <a:schemeClr val="tx1"/>
                </a:solidFill>
                <a:effectLst/>
              </a:endParaRPr>
            </a:p>
          </p:txBody>
        </p:sp>
        <p:sp>
          <p:nvSpPr>
            <p:cNvPr id="3089" name="Rectangle 17"/>
            <p:cNvSpPr>
              <a:spLocks noChangeArrowheads="1"/>
            </p:cNvSpPr>
            <p:nvPr/>
          </p:nvSpPr>
          <p:spPr bwMode="auto">
            <a:xfrm>
              <a:off x="3534" y="1150"/>
              <a:ext cx="25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Revise</a:t>
              </a:r>
              <a:endParaRPr kumimoji="0" lang="en-US" sz="1200" b="1" i="0" u="none" strike="noStrike" cap="none" normalizeH="0" baseline="0" smtClean="0">
                <a:ln>
                  <a:noFill/>
                </a:ln>
                <a:solidFill>
                  <a:schemeClr val="tx1"/>
                </a:solidFill>
                <a:effectLst/>
              </a:endParaRPr>
            </a:p>
          </p:txBody>
        </p:sp>
        <p:sp>
          <p:nvSpPr>
            <p:cNvPr id="3090" name="Rectangle 18"/>
            <p:cNvSpPr>
              <a:spLocks noChangeArrowheads="1"/>
            </p:cNvSpPr>
            <p:nvPr/>
          </p:nvSpPr>
          <p:spPr bwMode="auto">
            <a:xfrm>
              <a:off x="2360" y="922"/>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91" name="Rectangle 19"/>
            <p:cNvSpPr>
              <a:spLocks noChangeArrowheads="1"/>
            </p:cNvSpPr>
            <p:nvPr/>
          </p:nvSpPr>
          <p:spPr bwMode="auto">
            <a:xfrm>
              <a:off x="2360" y="922"/>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92" name="Rectangle 20"/>
            <p:cNvSpPr>
              <a:spLocks noChangeArrowheads="1"/>
            </p:cNvSpPr>
            <p:nvPr/>
          </p:nvSpPr>
          <p:spPr bwMode="auto">
            <a:xfrm>
              <a:off x="2496" y="998"/>
              <a:ext cx="45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Geospatial </a:t>
              </a:r>
              <a:endParaRPr kumimoji="0" lang="en-US" sz="1200" b="1" i="0" u="none" strike="noStrike" cap="none" normalizeH="0" baseline="0" smtClean="0">
                <a:ln>
                  <a:noFill/>
                </a:ln>
                <a:solidFill>
                  <a:schemeClr val="tx1"/>
                </a:solidFill>
                <a:effectLst/>
              </a:endParaRPr>
            </a:p>
          </p:txBody>
        </p:sp>
        <p:sp>
          <p:nvSpPr>
            <p:cNvPr id="3093" name="Rectangle 21"/>
            <p:cNvSpPr>
              <a:spLocks noChangeArrowheads="1"/>
            </p:cNvSpPr>
            <p:nvPr/>
          </p:nvSpPr>
          <p:spPr bwMode="auto">
            <a:xfrm>
              <a:off x="2423" y="1077"/>
              <a:ext cx="603"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Subject Expert </a:t>
              </a:r>
              <a:endParaRPr kumimoji="0" lang="en-US" sz="1200" b="1" i="0" u="none" strike="noStrike" cap="none" normalizeH="0" baseline="0" smtClean="0">
                <a:ln>
                  <a:noFill/>
                </a:ln>
                <a:solidFill>
                  <a:schemeClr val="tx1"/>
                </a:solidFill>
                <a:effectLst/>
              </a:endParaRPr>
            </a:p>
          </p:txBody>
        </p:sp>
        <p:sp>
          <p:nvSpPr>
            <p:cNvPr id="3094" name="Rectangle 22"/>
            <p:cNvSpPr>
              <a:spLocks noChangeArrowheads="1"/>
            </p:cNvSpPr>
            <p:nvPr/>
          </p:nvSpPr>
          <p:spPr bwMode="auto">
            <a:xfrm>
              <a:off x="2412" y="1156"/>
              <a:ext cx="623"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Work Group or </a:t>
              </a:r>
              <a:endParaRPr kumimoji="0" lang="en-US" sz="1200" b="1" i="0" u="none" strike="noStrike" cap="none" normalizeH="0" baseline="0" smtClean="0">
                <a:ln>
                  <a:noFill/>
                </a:ln>
                <a:solidFill>
                  <a:schemeClr val="tx1"/>
                </a:solidFill>
                <a:effectLst/>
              </a:endParaRPr>
            </a:p>
          </p:txBody>
        </p:sp>
        <p:sp>
          <p:nvSpPr>
            <p:cNvPr id="3095" name="Rectangle 23"/>
            <p:cNvSpPr>
              <a:spLocks noChangeArrowheads="1"/>
            </p:cNvSpPr>
            <p:nvPr/>
          </p:nvSpPr>
          <p:spPr bwMode="auto">
            <a:xfrm>
              <a:off x="2485" y="1235"/>
              <a:ext cx="44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Committee</a:t>
              </a:r>
              <a:endParaRPr kumimoji="0" lang="en-US" sz="1200" b="1" i="0" u="none" strike="noStrike" cap="none" normalizeH="0" baseline="0" smtClean="0">
                <a:ln>
                  <a:noFill/>
                </a:ln>
                <a:solidFill>
                  <a:schemeClr val="tx1"/>
                </a:solidFill>
                <a:effectLst/>
              </a:endParaRPr>
            </a:p>
          </p:txBody>
        </p:sp>
        <p:sp>
          <p:nvSpPr>
            <p:cNvPr id="3096" name="Freeform 24"/>
            <p:cNvSpPr>
              <a:spLocks/>
            </p:cNvSpPr>
            <p:nvPr/>
          </p:nvSpPr>
          <p:spPr bwMode="auto">
            <a:xfrm>
              <a:off x="1403" y="993"/>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097" name="Rectangle 25"/>
            <p:cNvSpPr>
              <a:spLocks noChangeArrowheads="1"/>
            </p:cNvSpPr>
            <p:nvPr/>
          </p:nvSpPr>
          <p:spPr bwMode="auto">
            <a:xfrm>
              <a:off x="1524" y="1029"/>
              <a:ext cx="48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Proposal or </a:t>
              </a:r>
              <a:endParaRPr kumimoji="0" lang="en-US" sz="1200" b="1" i="0" u="none" strike="noStrike" cap="none" normalizeH="0" baseline="0" smtClean="0">
                <a:ln>
                  <a:noFill/>
                </a:ln>
                <a:solidFill>
                  <a:schemeClr val="tx1"/>
                </a:solidFill>
                <a:effectLst/>
              </a:endParaRPr>
            </a:p>
          </p:txBody>
        </p:sp>
        <p:sp>
          <p:nvSpPr>
            <p:cNvPr id="3098" name="Rectangle 26"/>
            <p:cNvSpPr>
              <a:spLocks noChangeArrowheads="1"/>
            </p:cNvSpPr>
            <p:nvPr/>
          </p:nvSpPr>
          <p:spPr bwMode="auto">
            <a:xfrm>
              <a:off x="1621" y="1108"/>
              <a:ext cx="262"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Action</a:t>
              </a:r>
              <a:endParaRPr kumimoji="0" lang="en-US" sz="1200" b="1" i="0" u="none" strike="noStrike" cap="none" normalizeH="0" baseline="0" smtClean="0">
                <a:ln>
                  <a:noFill/>
                </a:ln>
                <a:solidFill>
                  <a:schemeClr val="tx1"/>
                </a:solidFill>
                <a:effectLst/>
              </a:endParaRPr>
            </a:p>
          </p:txBody>
        </p:sp>
        <p:sp>
          <p:nvSpPr>
            <p:cNvPr id="3099" name="Line 27"/>
            <p:cNvSpPr>
              <a:spLocks noChangeShapeType="1"/>
            </p:cNvSpPr>
            <p:nvPr/>
          </p:nvSpPr>
          <p:spPr bwMode="auto">
            <a:xfrm>
              <a:off x="2086" y="1111"/>
              <a:ext cx="195" cy="1"/>
            </a:xfrm>
            <a:prstGeom prst="line">
              <a:avLst/>
            </a:pr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0" name="Freeform 28"/>
            <p:cNvSpPr>
              <a:spLocks/>
            </p:cNvSpPr>
            <p:nvPr/>
          </p:nvSpPr>
          <p:spPr bwMode="auto">
            <a:xfrm>
              <a:off x="2275" y="1091"/>
              <a:ext cx="85" cy="40"/>
            </a:xfrm>
            <a:custGeom>
              <a:avLst/>
              <a:gdLst/>
              <a:ahLst/>
              <a:cxnLst>
                <a:cxn ang="0">
                  <a:pos x="0" y="0"/>
                </a:cxn>
                <a:cxn ang="0">
                  <a:pos x="171" y="60"/>
                </a:cxn>
                <a:cxn ang="0">
                  <a:pos x="0" y="119"/>
                </a:cxn>
                <a:cxn ang="0">
                  <a:pos x="0" y="0"/>
                </a:cxn>
              </a:cxnLst>
              <a:rect l="0" t="0" r="r" b="b"/>
              <a:pathLst>
                <a:path w="171" h="119">
                  <a:moveTo>
                    <a:pt x="0" y="0"/>
                  </a:moveTo>
                  <a:lnTo>
                    <a:pt x="171" y="60"/>
                  </a:lnTo>
                  <a:lnTo>
                    <a:pt x="0" y="119"/>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1" name="Line 29"/>
            <p:cNvSpPr>
              <a:spLocks noChangeShapeType="1"/>
            </p:cNvSpPr>
            <p:nvPr/>
          </p:nvSpPr>
          <p:spPr bwMode="auto">
            <a:xfrm>
              <a:off x="3043" y="1111"/>
              <a:ext cx="195" cy="1"/>
            </a:xfrm>
            <a:prstGeom prst="line">
              <a:avLst/>
            </a:pr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2" name="Freeform 30"/>
            <p:cNvSpPr>
              <a:spLocks/>
            </p:cNvSpPr>
            <p:nvPr/>
          </p:nvSpPr>
          <p:spPr bwMode="auto">
            <a:xfrm>
              <a:off x="3231" y="1092"/>
              <a:ext cx="85" cy="39"/>
            </a:xfrm>
            <a:custGeom>
              <a:avLst/>
              <a:gdLst/>
              <a:ahLst/>
              <a:cxnLst>
                <a:cxn ang="0">
                  <a:pos x="0" y="0"/>
                </a:cxn>
                <a:cxn ang="0">
                  <a:pos x="171" y="59"/>
                </a:cxn>
                <a:cxn ang="0">
                  <a:pos x="0" y="118"/>
                </a:cxn>
                <a:cxn ang="0">
                  <a:pos x="0" y="0"/>
                </a:cxn>
              </a:cxnLst>
              <a:rect l="0" t="0" r="r" b="b"/>
              <a:pathLst>
                <a:path w="171" h="118">
                  <a:moveTo>
                    <a:pt x="0" y="0"/>
                  </a:moveTo>
                  <a:lnTo>
                    <a:pt x="171" y="59"/>
                  </a:lnTo>
                  <a:lnTo>
                    <a:pt x="0" y="118"/>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3" name="Freeform 31"/>
            <p:cNvSpPr>
              <a:spLocks/>
            </p:cNvSpPr>
            <p:nvPr/>
          </p:nvSpPr>
          <p:spPr bwMode="auto">
            <a:xfrm>
              <a:off x="4272" y="969"/>
              <a:ext cx="683" cy="368"/>
            </a:xfrm>
            <a:custGeom>
              <a:avLst/>
              <a:gdLst/>
              <a:ahLst/>
              <a:cxnLst>
                <a:cxn ang="0">
                  <a:pos x="1366" y="0"/>
                </a:cxn>
                <a:cxn ang="0">
                  <a:pos x="0" y="0"/>
                </a:cxn>
                <a:cxn ang="0">
                  <a:pos x="0" y="1104"/>
                </a:cxn>
                <a:cxn ang="0">
                  <a:pos x="1366" y="1104"/>
                </a:cxn>
              </a:cxnLst>
              <a:rect l="0" t="0" r="r" b="b"/>
              <a:pathLst>
                <a:path w="1366" h="1104">
                  <a:moveTo>
                    <a:pt x="1366" y="0"/>
                  </a:moveTo>
                  <a:lnTo>
                    <a:pt x="0" y="0"/>
                  </a:lnTo>
                  <a:lnTo>
                    <a:pt x="0" y="1104"/>
                  </a:lnTo>
                  <a:lnTo>
                    <a:pt x="1366" y="1104"/>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4" name="Rectangle 32"/>
            <p:cNvSpPr>
              <a:spLocks noChangeArrowheads="1"/>
            </p:cNvSpPr>
            <p:nvPr/>
          </p:nvSpPr>
          <p:spPr bwMode="auto">
            <a:xfrm>
              <a:off x="4448" y="992"/>
              <a:ext cx="36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Draft for </a:t>
              </a:r>
              <a:endParaRPr kumimoji="0" lang="en-US" sz="1200" b="1" i="0" u="none" strike="noStrike" cap="none" normalizeH="0" baseline="0" smtClean="0">
                <a:ln>
                  <a:noFill/>
                </a:ln>
                <a:solidFill>
                  <a:schemeClr val="tx1"/>
                </a:solidFill>
                <a:effectLst/>
              </a:endParaRPr>
            </a:p>
          </p:txBody>
        </p:sp>
        <p:sp>
          <p:nvSpPr>
            <p:cNvPr id="3105" name="Rectangle 33"/>
            <p:cNvSpPr>
              <a:spLocks noChangeArrowheads="1"/>
            </p:cNvSpPr>
            <p:nvPr/>
          </p:nvSpPr>
          <p:spPr bwMode="auto">
            <a:xfrm>
              <a:off x="4382" y="1072"/>
              <a:ext cx="50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Stakeholder </a:t>
              </a:r>
              <a:endParaRPr kumimoji="0" lang="en-US" sz="1200" b="1" i="0" u="none" strike="noStrike" cap="none" normalizeH="0" baseline="0" smtClean="0">
                <a:ln>
                  <a:noFill/>
                </a:ln>
                <a:solidFill>
                  <a:schemeClr val="tx1"/>
                </a:solidFill>
                <a:effectLst/>
              </a:endParaRPr>
            </a:p>
          </p:txBody>
        </p:sp>
        <p:sp>
          <p:nvSpPr>
            <p:cNvPr id="3106" name="Rectangle 34"/>
            <p:cNvSpPr>
              <a:spLocks noChangeArrowheads="1"/>
            </p:cNvSpPr>
            <p:nvPr/>
          </p:nvSpPr>
          <p:spPr bwMode="auto">
            <a:xfrm>
              <a:off x="4391" y="1150"/>
              <a:ext cx="48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Review and </a:t>
              </a:r>
              <a:endParaRPr kumimoji="0" lang="en-US" sz="1200" b="1" i="0" u="none" strike="noStrike" cap="none" normalizeH="0" baseline="0" smtClean="0">
                <a:ln>
                  <a:noFill/>
                </a:ln>
                <a:solidFill>
                  <a:schemeClr val="tx1"/>
                </a:solidFill>
                <a:effectLst/>
              </a:endParaRPr>
            </a:p>
          </p:txBody>
        </p:sp>
        <p:sp>
          <p:nvSpPr>
            <p:cNvPr id="3107" name="Rectangle 35"/>
            <p:cNvSpPr>
              <a:spLocks noChangeArrowheads="1"/>
            </p:cNvSpPr>
            <p:nvPr/>
          </p:nvSpPr>
          <p:spPr bwMode="auto">
            <a:xfrm>
              <a:off x="4511" y="1229"/>
              <a:ext cx="21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Input</a:t>
              </a:r>
              <a:endParaRPr kumimoji="0" lang="en-US" sz="1200" b="1" i="0" u="none" strike="noStrike" cap="none" normalizeH="0" baseline="0" smtClean="0">
                <a:ln>
                  <a:noFill/>
                </a:ln>
                <a:solidFill>
                  <a:schemeClr val="tx1"/>
                </a:solidFill>
                <a:effectLst/>
              </a:endParaRPr>
            </a:p>
          </p:txBody>
        </p:sp>
        <p:sp>
          <p:nvSpPr>
            <p:cNvPr id="3108" name="Line 36"/>
            <p:cNvSpPr>
              <a:spLocks noChangeShapeType="1"/>
            </p:cNvSpPr>
            <p:nvPr/>
          </p:nvSpPr>
          <p:spPr bwMode="auto">
            <a:xfrm>
              <a:off x="3999" y="1111"/>
              <a:ext cx="195" cy="1"/>
            </a:xfrm>
            <a:prstGeom prst="line">
              <a:avLst/>
            </a:pr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09" name="Freeform 37"/>
            <p:cNvSpPr>
              <a:spLocks/>
            </p:cNvSpPr>
            <p:nvPr/>
          </p:nvSpPr>
          <p:spPr bwMode="auto">
            <a:xfrm>
              <a:off x="4187" y="1092"/>
              <a:ext cx="85" cy="39"/>
            </a:xfrm>
            <a:custGeom>
              <a:avLst/>
              <a:gdLst/>
              <a:ahLst/>
              <a:cxnLst>
                <a:cxn ang="0">
                  <a:pos x="0" y="0"/>
                </a:cxn>
                <a:cxn ang="0">
                  <a:pos x="171" y="59"/>
                </a:cxn>
                <a:cxn ang="0">
                  <a:pos x="0" y="118"/>
                </a:cxn>
                <a:cxn ang="0">
                  <a:pos x="0" y="0"/>
                </a:cxn>
              </a:cxnLst>
              <a:rect l="0" t="0" r="r" b="b"/>
              <a:pathLst>
                <a:path w="171" h="118">
                  <a:moveTo>
                    <a:pt x="0" y="0"/>
                  </a:moveTo>
                  <a:lnTo>
                    <a:pt x="171" y="59"/>
                  </a:lnTo>
                  <a:lnTo>
                    <a:pt x="0" y="118"/>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0" name="Rectangle 38"/>
            <p:cNvSpPr>
              <a:spLocks noChangeArrowheads="1"/>
            </p:cNvSpPr>
            <p:nvPr/>
          </p:nvSpPr>
          <p:spPr bwMode="auto">
            <a:xfrm>
              <a:off x="4751" y="1466"/>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1" name="Rectangle 39"/>
            <p:cNvSpPr>
              <a:spLocks noChangeArrowheads="1"/>
            </p:cNvSpPr>
            <p:nvPr/>
          </p:nvSpPr>
          <p:spPr bwMode="auto">
            <a:xfrm>
              <a:off x="4751" y="1466"/>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2" name="Rectangle 40"/>
            <p:cNvSpPr>
              <a:spLocks noChangeArrowheads="1"/>
            </p:cNvSpPr>
            <p:nvPr/>
          </p:nvSpPr>
          <p:spPr bwMode="auto">
            <a:xfrm>
              <a:off x="4910" y="1582"/>
              <a:ext cx="40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Impacted </a:t>
              </a:r>
              <a:endParaRPr kumimoji="0" lang="en-US" sz="1200" b="1" i="0" u="none" strike="noStrike" cap="none" normalizeH="0" baseline="0" smtClean="0">
                <a:ln>
                  <a:noFill/>
                </a:ln>
                <a:solidFill>
                  <a:schemeClr val="tx1"/>
                </a:solidFill>
                <a:effectLst/>
              </a:endParaRPr>
            </a:p>
          </p:txBody>
        </p:sp>
        <p:sp>
          <p:nvSpPr>
            <p:cNvPr id="3113" name="Rectangle 41"/>
            <p:cNvSpPr>
              <a:spLocks noChangeArrowheads="1"/>
            </p:cNvSpPr>
            <p:nvPr/>
          </p:nvSpPr>
          <p:spPr bwMode="auto">
            <a:xfrm>
              <a:off x="4859" y="1660"/>
              <a:ext cx="50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Governance </a:t>
              </a:r>
              <a:endParaRPr kumimoji="0" lang="en-US" sz="1200" b="1" i="0" u="none" strike="noStrike" cap="none" normalizeH="0" baseline="0" smtClean="0">
                <a:ln>
                  <a:noFill/>
                </a:ln>
                <a:solidFill>
                  <a:schemeClr val="tx1"/>
                </a:solidFill>
                <a:effectLst/>
              </a:endParaRPr>
            </a:p>
          </p:txBody>
        </p:sp>
        <p:sp>
          <p:nvSpPr>
            <p:cNvPr id="3114" name="Rectangle 42"/>
            <p:cNvSpPr>
              <a:spLocks noChangeArrowheads="1"/>
            </p:cNvSpPr>
            <p:nvPr/>
          </p:nvSpPr>
          <p:spPr bwMode="auto">
            <a:xfrm>
              <a:off x="4858" y="1739"/>
              <a:ext cx="48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Committees</a:t>
              </a:r>
              <a:endParaRPr kumimoji="0" lang="en-US" sz="1200" b="1" i="0" u="none" strike="noStrike" cap="none" normalizeH="0" baseline="0" smtClean="0">
                <a:ln>
                  <a:noFill/>
                </a:ln>
                <a:solidFill>
                  <a:schemeClr val="tx1"/>
                </a:solidFill>
                <a:effectLst/>
              </a:endParaRPr>
            </a:p>
          </p:txBody>
        </p:sp>
        <p:sp>
          <p:nvSpPr>
            <p:cNvPr id="3115" name="Line 43"/>
            <p:cNvSpPr>
              <a:spLocks noChangeShapeType="1"/>
            </p:cNvSpPr>
            <p:nvPr/>
          </p:nvSpPr>
          <p:spPr bwMode="auto">
            <a:xfrm>
              <a:off x="4853" y="1337"/>
              <a:ext cx="1" cy="65"/>
            </a:xfrm>
            <a:prstGeom prst="line">
              <a:avLst/>
            </a:prstGeom>
            <a:noFill/>
            <a:ln w="1428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6" name="Freeform 44"/>
            <p:cNvSpPr>
              <a:spLocks/>
            </p:cNvSpPr>
            <p:nvPr/>
          </p:nvSpPr>
          <p:spPr bwMode="auto">
            <a:xfrm>
              <a:off x="4819" y="1397"/>
              <a:ext cx="67" cy="69"/>
            </a:xfrm>
            <a:custGeom>
              <a:avLst/>
              <a:gdLst/>
              <a:ahLst/>
              <a:cxnLst>
                <a:cxn ang="0">
                  <a:pos x="135" y="0"/>
                </a:cxn>
                <a:cxn ang="0">
                  <a:pos x="68" y="209"/>
                </a:cxn>
                <a:cxn ang="0">
                  <a:pos x="0" y="0"/>
                </a:cxn>
                <a:cxn ang="0">
                  <a:pos x="135" y="0"/>
                </a:cxn>
              </a:cxnLst>
              <a:rect l="0" t="0" r="r" b="b"/>
              <a:pathLst>
                <a:path w="135" h="209">
                  <a:moveTo>
                    <a:pt x="135" y="0"/>
                  </a:moveTo>
                  <a:lnTo>
                    <a:pt x="68" y="209"/>
                  </a:lnTo>
                  <a:lnTo>
                    <a:pt x="0" y="0"/>
                  </a:lnTo>
                  <a:lnTo>
                    <a:pt x="13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7" name="Rectangle 45"/>
            <p:cNvSpPr>
              <a:spLocks noChangeArrowheads="1"/>
            </p:cNvSpPr>
            <p:nvPr/>
          </p:nvSpPr>
          <p:spPr bwMode="auto">
            <a:xfrm>
              <a:off x="3999" y="1466"/>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8" name="Rectangle 46"/>
            <p:cNvSpPr>
              <a:spLocks noChangeArrowheads="1"/>
            </p:cNvSpPr>
            <p:nvPr/>
          </p:nvSpPr>
          <p:spPr bwMode="auto">
            <a:xfrm>
              <a:off x="3999" y="1466"/>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19" name="Rectangle 47"/>
            <p:cNvSpPr>
              <a:spLocks noChangeArrowheads="1"/>
            </p:cNvSpPr>
            <p:nvPr/>
          </p:nvSpPr>
          <p:spPr bwMode="auto">
            <a:xfrm>
              <a:off x="4182" y="1621"/>
              <a:ext cx="353"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External </a:t>
              </a:r>
              <a:endParaRPr kumimoji="0" lang="en-US" sz="1200" b="1" i="0" u="none" strike="noStrike" cap="none" normalizeH="0" baseline="0" smtClean="0">
                <a:ln>
                  <a:noFill/>
                </a:ln>
                <a:solidFill>
                  <a:schemeClr val="tx1"/>
                </a:solidFill>
                <a:effectLst/>
              </a:endParaRPr>
            </a:p>
          </p:txBody>
        </p:sp>
        <p:sp>
          <p:nvSpPr>
            <p:cNvPr id="3120" name="Rectangle 48"/>
            <p:cNvSpPr>
              <a:spLocks noChangeArrowheads="1"/>
            </p:cNvSpPr>
            <p:nvPr/>
          </p:nvSpPr>
          <p:spPr bwMode="auto">
            <a:xfrm>
              <a:off x="4090" y="1700"/>
              <a:ext cx="51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Stakeholders</a:t>
              </a:r>
              <a:endParaRPr kumimoji="0" lang="en-US" sz="1200" b="1" i="0" u="none" strike="noStrike" cap="none" normalizeH="0" baseline="0" smtClean="0">
                <a:ln>
                  <a:noFill/>
                </a:ln>
                <a:solidFill>
                  <a:schemeClr val="tx1"/>
                </a:solidFill>
                <a:effectLst/>
              </a:endParaRPr>
            </a:p>
          </p:txBody>
        </p:sp>
        <p:sp>
          <p:nvSpPr>
            <p:cNvPr id="3121" name="Line 49"/>
            <p:cNvSpPr>
              <a:spLocks noChangeShapeType="1"/>
            </p:cNvSpPr>
            <p:nvPr/>
          </p:nvSpPr>
          <p:spPr bwMode="auto">
            <a:xfrm>
              <a:off x="4477" y="1337"/>
              <a:ext cx="1" cy="65"/>
            </a:xfrm>
            <a:prstGeom prst="line">
              <a:avLst/>
            </a:prstGeom>
            <a:noFill/>
            <a:ln w="1428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2" name="Freeform 50"/>
            <p:cNvSpPr>
              <a:spLocks/>
            </p:cNvSpPr>
            <p:nvPr/>
          </p:nvSpPr>
          <p:spPr bwMode="auto">
            <a:xfrm>
              <a:off x="4444" y="1397"/>
              <a:ext cx="67" cy="69"/>
            </a:xfrm>
            <a:custGeom>
              <a:avLst/>
              <a:gdLst/>
              <a:ahLst/>
              <a:cxnLst>
                <a:cxn ang="0">
                  <a:pos x="133" y="0"/>
                </a:cxn>
                <a:cxn ang="0">
                  <a:pos x="66" y="209"/>
                </a:cxn>
                <a:cxn ang="0">
                  <a:pos x="0" y="0"/>
                </a:cxn>
                <a:cxn ang="0">
                  <a:pos x="133" y="0"/>
                </a:cxn>
              </a:cxnLst>
              <a:rect l="0" t="0" r="r" b="b"/>
              <a:pathLst>
                <a:path w="133" h="209">
                  <a:moveTo>
                    <a:pt x="133" y="0"/>
                  </a:moveTo>
                  <a:lnTo>
                    <a:pt x="66" y="209"/>
                  </a:lnTo>
                  <a:lnTo>
                    <a:pt x="0" y="0"/>
                  </a:lnTo>
                  <a:lnTo>
                    <a:pt x="133"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3" name="Freeform 51"/>
            <p:cNvSpPr>
              <a:spLocks/>
            </p:cNvSpPr>
            <p:nvPr/>
          </p:nvSpPr>
          <p:spPr bwMode="auto">
            <a:xfrm>
              <a:off x="3999" y="2058"/>
              <a:ext cx="683" cy="236"/>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4" name="Rectangle 52"/>
            <p:cNvSpPr>
              <a:spLocks noChangeArrowheads="1"/>
            </p:cNvSpPr>
            <p:nvPr/>
          </p:nvSpPr>
          <p:spPr bwMode="auto">
            <a:xfrm>
              <a:off x="4088" y="2094"/>
              <a:ext cx="45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Comments </a:t>
              </a:r>
              <a:endParaRPr kumimoji="0" lang="en-US" sz="1200" b="1" i="0" u="none" strike="noStrike" cap="none" normalizeH="0" baseline="0" smtClean="0">
                <a:ln>
                  <a:noFill/>
                </a:ln>
                <a:solidFill>
                  <a:schemeClr val="tx1"/>
                </a:solidFill>
                <a:effectLst/>
              </a:endParaRPr>
            </a:p>
          </p:txBody>
        </p:sp>
        <p:sp>
          <p:nvSpPr>
            <p:cNvPr id="3125" name="Rectangle 53"/>
            <p:cNvSpPr>
              <a:spLocks noChangeArrowheads="1"/>
            </p:cNvSpPr>
            <p:nvPr/>
          </p:nvSpPr>
          <p:spPr bwMode="auto">
            <a:xfrm>
              <a:off x="4528" y="2094"/>
              <a:ext cx="9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&amp; </a:t>
              </a:r>
              <a:endParaRPr kumimoji="0" lang="en-US" sz="1200" b="1" i="0" u="none" strike="noStrike" cap="none" normalizeH="0" baseline="0" smtClean="0">
                <a:ln>
                  <a:noFill/>
                </a:ln>
                <a:solidFill>
                  <a:schemeClr val="tx1"/>
                </a:solidFill>
                <a:effectLst/>
              </a:endParaRPr>
            </a:p>
          </p:txBody>
        </p:sp>
        <p:sp>
          <p:nvSpPr>
            <p:cNvPr id="3126" name="Rectangle 54"/>
            <p:cNvSpPr>
              <a:spLocks noChangeArrowheads="1"/>
            </p:cNvSpPr>
            <p:nvPr/>
          </p:nvSpPr>
          <p:spPr bwMode="auto">
            <a:xfrm>
              <a:off x="4178" y="2173"/>
              <a:ext cx="33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Changes</a:t>
              </a:r>
              <a:endParaRPr kumimoji="0" lang="en-US" sz="1200" b="1" i="0" u="none" strike="noStrike" cap="none" normalizeH="0" baseline="0" smtClean="0">
                <a:ln>
                  <a:noFill/>
                </a:ln>
                <a:solidFill>
                  <a:schemeClr val="tx1"/>
                </a:solidFill>
                <a:effectLst/>
              </a:endParaRPr>
            </a:p>
          </p:txBody>
        </p:sp>
        <p:sp>
          <p:nvSpPr>
            <p:cNvPr id="3127" name="Line 55"/>
            <p:cNvSpPr>
              <a:spLocks noChangeShapeType="1"/>
            </p:cNvSpPr>
            <p:nvPr/>
          </p:nvSpPr>
          <p:spPr bwMode="auto">
            <a:xfrm>
              <a:off x="4341" y="1939"/>
              <a:ext cx="1" cy="55"/>
            </a:xfrm>
            <a:prstGeom prst="line">
              <a:avLst/>
            </a:prstGeom>
            <a:noFill/>
            <a:ln w="1428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8" name="Freeform 56"/>
            <p:cNvSpPr>
              <a:spLocks/>
            </p:cNvSpPr>
            <p:nvPr/>
          </p:nvSpPr>
          <p:spPr bwMode="auto">
            <a:xfrm>
              <a:off x="4307" y="1988"/>
              <a:ext cx="67" cy="70"/>
            </a:xfrm>
            <a:custGeom>
              <a:avLst/>
              <a:gdLst/>
              <a:ahLst/>
              <a:cxnLst>
                <a:cxn ang="0">
                  <a:pos x="134" y="0"/>
                </a:cxn>
                <a:cxn ang="0">
                  <a:pos x="67" y="208"/>
                </a:cxn>
                <a:cxn ang="0">
                  <a:pos x="0" y="0"/>
                </a:cxn>
                <a:cxn ang="0">
                  <a:pos x="134" y="0"/>
                </a:cxn>
              </a:cxnLst>
              <a:rect l="0" t="0" r="r" b="b"/>
              <a:pathLst>
                <a:path w="134" h="208">
                  <a:moveTo>
                    <a:pt x="134" y="0"/>
                  </a:moveTo>
                  <a:lnTo>
                    <a:pt x="67" y="208"/>
                  </a:lnTo>
                  <a:lnTo>
                    <a:pt x="0" y="0"/>
                  </a:lnTo>
                  <a:lnTo>
                    <a:pt x="134"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29" name="Freeform 57"/>
            <p:cNvSpPr>
              <a:spLocks/>
            </p:cNvSpPr>
            <p:nvPr/>
          </p:nvSpPr>
          <p:spPr bwMode="auto">
            <a:xfrm>
              <a:off x="4819" y="2318"/>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0" name="Rectangle 58"/>
            <p:cNvSpPr>
              <a:spLocks noChangeArrowheads="1"/>
            </p:cNvSpPr>
            <p:nvPr/>
          </p:nvSpPr>
          <p:spPr bwMode="auto">
            <a:xfrm>
              <a:off x="4908" y="2354"/>
              <a:ext cx="45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Comments </a:t>
              </a:r>
              <a:endParaRPr kumimoji="0" lang="en-US" sz="1200" b="1" i="0" u="none" strike="noStrike" cap="none" normalizeH="0" baseline="0" smtClean="0">
                <a:ln>
                  <a:noFill/>
                </a:ln>
                <a:solidFill>
                  <a:schemeClr val="tx1"/>
                </a:solidFill>
                <a:effectLst/>
              </a:endParaRPr>
            </a:p>
          </p:txBody>
        </p:sp>
        <p:sp>
          <p:nvSpPr>
            <p:cNvPr id="3131" name="Rectangle 59"/>
            <p:cNvSpPr>
              <a:spLocks noChangeArrowheads="1"/>
            </p:cNvSpPr>
            <p:nvPr/>
          </p:nvSpPr>
          <p:spPr bwMode="auto">
            <a:xfrm>
              <a:off x="5348" y="2354"/>
              <a:ext cx="9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&amp; </a:t>
              </a:r>
              <a:endParaRPr kumimoji="0" lang="en-US" sz="1200" b="1" i="0" u="none" strike="noStrike" cap="none" normalizeH="0" baseline="0" smtClean="0">
                <a:ln>
                  <a:noFill/>
                </a:ln>
                <a:solidFill>
                  <a:schemeClr val="tx1"/>
                </a:solidFill>
                <a:effectLst/>
              </a:endParaRPr>
            </a:p>
          </p:txBody>
        </p:sp>
        <p:sp>
          <p:nvSpPr>
            <p:cNvPr id="3132" name="Rectangle 60"/>
            <p:cNvSpPr>
              <a:spLocks noChangeArrowheads="1"/>
            </p:cNvSpPr>
            <p:nvPr/>
          </p:nvSpPr>
          <p:spPr bwMode="auto">
            <a:xfrm>
              <a:off x="4998" y="2433"/>
              <a:ext cx="336"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Changes</a:t>
              </a:r>
              <a:endParaRPr kumimoji="0" lang="en-US" sz="1200" b="1" i="0" u="none" strike="noStrike" cap="none" normalizeH="0" baseline="0" smtClean="0">
                <a:ln>
                  <a:noFill/>
                </a:ln>
                <a:solidFill>
                  <a:schemeClr val="tx1"/>
                </a:solidFill>
                <a:effectLst/>
              </a:endParaRPr>
            </a:p>
          </p:txBody>
        </p:sp>
        <p:sp>
          <p:nvSpPr>
            <p:cNvPr id="3133" name="Line 61"/>
            <p:cNvSpPr>
              <a:spLocks noChangeShapeType="1"/>
            </p:cNvSpPr>
            <p:nvPr/>
          </p:nvSpPr>
          <p:spPr bwMode="auto">
            <a:xfrm>
              <a:off x="5126" y="1939"/>
              <a:ext cx="1" cy="315"/>
            </a:xfrm>
            <a:prstGeom prst="line">
              <a:avLst/>
            </a:prstGeom>
            <a:noFill/>
            <a:ln w="1428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4" name="Freeform 62"/>
            <p:cNvSpPr>
              <a:spLocks/>
            </p:cNvSpPr>
            <p:nvPr/>
          </p:nvSpPr>
          <p:spPr bwMode="auto">
            <a:xfrm>
              <a:off x="5093" y="2249"/>
              <a:ext cx="66" cy="69"/>
            </a:xfrm>
            <a:custGeom>
              <a:avLst/>
              <a:gdLst/>
              <a:ahLst/>
              <a:cxnLst>
                <a:cxn ang="0">
                  <a:pos x="133" y="0"/>
                </a:cxn>
                <a:cxn ang="0">
                  <a:pos x="65" y="208"/>
                </a:cxn>
                <a:cxn ang="0">
                  <a:pos x="0" y="0"/>
                </a:cxn>
                <a:cxn ang="0">
                  <a:pos x="133" y="0"/>
                </a:cxn>
              </a:cxnLst>
              <a:rect l="0" t="0" r="r" b="b"/>
              <a:pathLst>
                <a:path w="133" h="208">
                  <a:moveTo>
                    <a:pt x="133" y="0"/>
                  </a:moveTo>
                  <a:lnTo>
                    <a:pt x="65" y="208"/>
                  </a:lnTo>
                  <a:lnTo>
                    <a:pt x="0" y="0"/>
                  </a:lnTo>
                  <a:lnTo>
                    <a:pt x="133"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5" name="Freeform 63"/>
            <p:cNvSpPr>
              <a:spLocks/>
            </p:cNvSpPr>
            <p:nvPr/>
          </p:nvSpPr>
          <p:spPr bwMode="auto">
            <a:xfrm>
              <a:off x="2975" y="1445"/>
              <a:ext cx="1024" cy="709"/>
            </a:xfrm>
            <a:custGeom>
              <a:avLst/>
              <a:gdLst/>
              <a:ahLst/>
              <a:cxnLst>
                <a:cxn ang="0">
                  <a:pos x="2049" y="2125"/>
                </a:cxn>
                <a:cxn ang="0">
                  <a:pos x="0" y="2125"/>
                </a:cxn>
                <a:cxn ang="0">
                  <a:pos x="0" y="0"/>
                </a:cxn>
              </a:cxnLst>
              <a:rect l="0" t="0" r="r" b="b"/>
              <a:pathLst>
                <a:path w="2049" h="2125">
                  <a:moveTo>
                    <a:pt x="2049" y="2125"/>
                  </a:moveTo>
                  <a:lnTo>
                    <a:pt x="0" y="2125"/>
                  </a:lnTo>
                  <a:lnTo>
                    <a:pt x="0" y="0"/>
                  </a:lnTo>
                </a:path>
              </a:pathLst>
            </a:cu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6" name="Freeform 64"/>
            <p:cNvSpPr>
              <a:spLocks/>
            </p:cNvSpPr>
            <p:nvPr/>
          </p:nvSpPr>
          <p:spPr bwMode="auto">
            <a:xfrm>
              <a:off x="2948" y="1395"/>
              <a:ext cx="53" cy="54"/>
            </a:xfrm>
            <a:custGeom>
              <a:avLst/>
              <a:gdLst/>
              <a:ahLst/>
              <a:cxnLst>
                <a:cxn ang="0">
                  <a:pos x="0" y="163"/>
                </a:cxn>
                <a:cxn ang="0">
                  <a:pos x="52" y="0"/>
                </a:cxn>
                <a:cxn ang="0">
                  <a:pos x="104" y="163"/>
                </a:cxn>
                <a:cxn ang="0">
                  <a:pos x="0" y="163"/>
                </a:cxn>
              </a:cxnLst>
              <a:rect l="0" t="0" r="r" b="b"/>
              <a:pathLst>
                <a:path w="104" h="163">
                  <a:moveTo>
                    <a:pt x="0" y="163"/>
                  </a:moveTo>
                  <a:lnTo>
                    <a:pt x="52" y="0"/>
                  </a:lnTo>
                  <a:lnTo>
                    <a:pt x="104" y="163"/>
                  </a:lnTo>
                  <a:lnTo>
                    <a:pt x="0" y="163"/>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7" name="Freeform 65"/>
            <p:cNvSpPr>
              <a:spLocks/>
            </p:cNvSpPr>
            <p:nvPr/>
          </p:nvSpPr>
          <p:spPr bwMode="auto">
            <a:xfrm>
              <a:off x="2872" y="1445"/>
              <a:ext cx="1947" cy="991"/>
            </a:xfrm>
            <a:custGeom>
              <a:avLst/>
              <a:gdLst/>
              <a:ahLst/>
              <a:cxnLst>
                <a:cxn ang="0">
                  <a:pos x="3892" y="2973"/>
                </a:cxn>
                <a:cxn ang="0">
                  <a:pos x="0" y="2973"/>
                </a:cxn>
                <a:cxn ang="0">
                  <a:pos x="0" y="0"/>
                </a:cxn>
              </a:cxnLst>
              <a:rect l="0" t="0" r="r" b="b"/>
              <a:pathLst>
                <a:path w="3892" h="2973">
                  <a:moveTo>
                    <a:pt x="3892" y="2973"/>
                  </a:moveTo>
                  <a:lnTo>
                    <a:pt x="0" y="2973"/>
                  </a:lnTo>
                  <a:lnTo>
                    <a:pt x="0" y="0"/>
                  </a:lnTo>
                </a:path>
              </a:pathLst>
            </a:cu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8" name="Freeform 66"/>
            <p:cNvSpPr>
              <a:spLocks/>
            </p:cNvSpPr>
            <p:nvPr/>
          </p:nvSpPr>
          <p:spPr bwMode="auto">
            <a:xfrm>
              <a:off x="2846" y="1395"/>
              <a:ext cx="53" cy="54"/>
            </a:xfrm>
            <a:custGeom>
              <a:avLst/>
              <a:gdLst/>
              <a:ahLst/>
              <a:cxnLst>
                <a:cxn ang="0">
                  <a:pos x="0" y="163"/>
                </a:cxn>
                <a:cxn ang="0">
                  <a:pos x="53" y="0"/>
                </a:cxn>
                <a:cxn ang="0">
                  <a:pos x="105" y="163"/>
                </a:cxn>
                <a:cxn ang="0">
                  <a:pos x="0" y="163"/>
                </a:cxn>
              </a:cxnLst>
              <a:rect l="0" t="0" r="r" b="b"/>
              <a:pathLst>
                <a:path w="105" h="163">
                  <a:moveTo>
                    <a:pt x="0" y="163"/>
                  </a:moveTo>
                  <a:lnTo>
                    <a:pt x="53" y="0"/>
                  </a:lnTo>
                  <a:lnTo>
                    <a:pt x="105" y="163"/>
                  </a:lnTo>
                  <a:lnTo>
                    <a:pt x="0" y="163"/>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39" name="Rectangle 67"/>
            <p:cNvSpPr>
              <a:spLocks noChangeArrowheads="1"/>
            </p:cNvSpPr>
            <p:nvPr/>
          </p:nvSpPr>
          <p:spPr bwMode="auto">
            <a:xfrm>
              <a:off x="1711" y="3548"/>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0" name="Rectangle 68"/>
            <p:cNvSpPr>
              <a:spLocks noChangeArrowheads="1"/>
            </p:cNvSpPr>
            <p:nvPr/>
          </p:nvSpPr>
          <p:spPr bwMode="auto">
            <a:xfrm>
              <a:off x="1711" y="3548"/>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1" name="Rectangle 69"/>
            <p:cNvSpPr>
              <a:spLocks noChangeArrowheads="1"/>
            </p:cNvSpPr>
            <p:nvPr/>
          </p:nvSpPr>
          <p:spPr bwMode="auto">
            <a:xfrm>
              <a:off x="1847" y="3624"/>
              <a:ext cx="45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Geospatial </a:t>
              </a:r>
              <a:endParaRPr kumimoji="0" lang="en-US" sz="1200" b="1" i="0" u="none" strike="noStrike" cap="none" normalizeH="0" baseline="0" smtClean="0">
                <a:ln>
                  <a:noFill/>
                </a:ln>
                <a:solidFill>
                  <a:schemeClr val="tx1"/>
                </a:solidFill>
                <a:effectLst/>
              </a:endParaRPr>
            </a:p>
          </p:txBody>
        </p:sp>
        <p:sp>
          <p:nvSpPr>
            <p:cNvPr id="3142" name="Rectangle 70"/>
            <p:cNvSpPr>
              <a:spLocks noChangeArrowheads="1"/>
            </p:cNvSpPr>
            <p:nvPr/>
          </p:nvSpPr>
          <p:spPr bwMode="auto">
            <a:xfrm>
              <a:off x="1831" y="3703"/>
              <a:ext cx="47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Technology </a:t>
              </a:r>
              <a:endParaRPr kumimoji="0" lang="en-US" sz="1200" b="1" i="0" u="none" strike="noStrike" cap="none" normalizeH="0" baseline="0" smtClean="0">
                <a:ln>
                  <a:noFill/>
                </a:ln>
                <a:solidFill>
                  <a:schemeClr val="tx1"/>
                </a:solidFill>
                <a:effectLst/>
              </a:endParaRPr>
            </a:p>
          </p:txBody>
        </p:sp>
        <p:sp>
          <p:nvSpPr>
            <p:cNvPr id="3143" name="Rectangle 71"/>
            <p:cNvSpPr>
              <a:spLocks noChangeArrowheads="1"/>
            </p:cNvSpPr>
            <p:nvPr/>
          </p:nvSpPr>
          <p:spPr bwMode="auto">
            <a:xfrm>
              <a:off x="1893" y="3782"/>
              <a:ext cx="35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Steering </a:t>
              </a:r>
              <a:endParaRPr kumimoji="0" lang="en-US" sz="1200" b="1" i="0" u="none" strike="noStrike" cap="none" normalizeH="0" baseline="0" smtClean="0">
                <a:ln>
                  <a:noFill/>
                </a:ln>
                <a:solidFill>
                  <a:schemeClr val="tx1"/>
                </a:solidFill>
                <a:effectLst/>
              </a:endParaRPr>
            </a:p>
          </p:txBody>
        </p:sp>
        <p:sp>
          <p:nvSpPr>
            <p:cNvPr id="3144" name="Rectangle 72"/>
            <p:cNvSpPr>
              <a:spLocks noChangeArrowheads="1"/>
            </p:cNvSpPr>
            <p:nvPr/>
          </p:nvSpPr>
          <p:spPr bwMode="auto">
            <a:xfrm>
              <a:off x="1836" y="3861"/>
              <a:ext cx="44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Committee</a:t>
              </a:r>
              <a:endParaRPr kumimoji="0" lang="en-US" sz="1200" b="1" i="0" u="none" strike="noStrike" cap="none" normalizeH="0" baseline="0" smtClean="0">
                <a:ln>
                  <a:noFill/>
                </a:ln>
                <a:solidFill>
                  <a:schemeClr val="tx1"/>
                </a:solidFill>
                <a:effectLst/>
              </a:endParaRPr>
            </a:p>
          </p:txBody>
        </p:sp>
        <p:sp>
          <p:nvSpPr>
            <p:cNvPr id="3145" name="Freeform 73"/>
            <p:cNvSpPr>
              <a:spLocks/>
            </p:cNvSpPr>
            <p:nvPr/>
          </p:nvSpPr>
          <p:spPr bwMode="auto">
            <a:xfrm>
              <a:off x="1403" y="993"/>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6" name="Freeform 74"/>
            <p:cNvSpPr>
              <a:spLocks/>
            </p:cNvSpPr>
            <p:nvPr/>
          </p:nvSpPr>
          <p:spPr bwMode="auto">
            <a:xfrm>
              <a:off x="2121" y="1632"/>
              <a:ext cx="683" cy="236"/>
            </a:xfrm>
            <a:custGeom>
              <a:avLst/>
              <a:gdLst/>
              <a:ahLst/>
              <a:cxnLst>
                <a:cxn ang="0">
                  <a:pos x="171" y="709"/>
                </a:cxn>
                <a:cxn ang="0">
                  <a:pos x="1196" y="709"/>
                </a:cxn>
                <a:cxn ang="0">
                  <a:pos x="1213" y="709"/>
                </a:cxn>
                <a:cxn ang="0">
                  <a:pos x="1231" y="707"/>
                </a:cxn>
                <a:cxn ang="0">
                  <a:pos x="1247" y="702"/>
                </a:cxn>
                <a:cxn ang="0">
                  <a:pos x="1262" y="695"/>
                </a:cxn>
                <a:cxn ang="0">
                  <a:pos x="1276" y="688"/>
                </a:cxn>
                <a:cxn ang="0">
                  <a:pos x="1291" y="680"/>
                </a:cxn>
                <a:cxn ang="0">
                  <a:pos x="1317" y="658"/>
                </a:cxn>
                <a:cxn ang="0">
                  <a:pos x="1337" y="631"/>
                </a:cxn>
                <a:cxn ang="0">
                  <a:pos x="1346" y="617"/>
                </a:cxn>
                <a:cxn ang="0">
                  <a:pos x="1353" y="602"/>
                </a:cxn>
                <a:cxn ang="0">
                  <a:pos x="1358" y="585"/>
                </a:cxn>
                <a:cxn ang="0">
                  <a:pos x="1362" y="568"/>
                </a:cxn>
                <a:cxn ang="0">
                  <a:pos x="1365" y="550"/>
                </a:cxn>
                <a:cxn ang="0">
                  <a:pos x="1366" y="532"/>
                </a:cxn>
                <a:cxn ang="0">
                  <a:pos x="1366" y="532"/>
                </a:cxn>
                <a:cxn ang="0">
                  <a:pos x="1366" y="177"/>
                </a:cxn>
                <a:cxn ang="0">
                  <a:pos x="1365" y="159"/>
                </a:cxn>
                <a:cxn ang="0">
                  <a:pos x="1362" y="142"/>
                </a:cxn>
                <a:cxn ang="0">
                  <a:pos x="1358" y="125"/>
                </a:cxn>
                <a:cxn ang="0">
                  <a:pos x="1353" y="109"/>
                </a:cxn>
                <a:cxn ang="0">
                  <a:pos x="1346" y="93"/>
                </a:cxn>
                <a:cxn ang="0">
                  <a:pos x="1337" y="78"/>
                </a:cxn>
                <a:cxn ang="0">
                  <a:pos x="1317" y="53"/>
                </a:cxn>
                <a:cxn ang="0">
                  <a:pos x="1291" y="30"/>
                </a:cxn>
                <a:cxn ang="0">
                  <a:pos x="1276" y="22"/>
                </a:cxn>
                <a:cxn ang="0">
                  <a:pos x="1262" y="14"/>
                </a:cxn>
                <a:cxn ang="0">
                  <a:pos x="1247" y="8"/>
                </a:cxn>
                <a:cxn ang="0">
                  <a:pos x="1231" y="4"/>
                </a:cxn>
                <a:cxn ang="0">
                  <a:pos x="1213" y="1"/>
                </a:cxn>
                <a:cxn ang="0">
                  <a:pos x="1196" y="0"/>
                </a:cxn>
                <a:cxn ang="0">
                  <a:pos x="171" y="0"/>
                </a:cxn>
                <a:cxn ang="0">
                  <a:pos x="154" y="1"/>
                </a:cxn>
                <a:cxn ang="0">
                  <a:pos x="136" y="4"/>
                </a:cxn>
                <a:cxn ang="0">
                  <a:pos x="120" y="8"/>
                </a:cxn>
                <a:cxn ang="0">
                  <a:pos x="105" y="14"/>
                </a:cxn>
                <a:cxn ang="0">
                  <a:pos x="89" y="22"/>
                </a:cxn>
                <a:cxn ang="0">
                  <a:pos x="76" y="30"/>
                </a:cxn>
                <a:cxn ang="0">
                  <a:pos x="50" y="53"/>
                </a:cxn>
                <a:cxn ang="0">
                  <a:pos x="30" y="78"/>
                </a:cxn>
                <a:cxn ang="0">
                  <a:pos x="21" y="93"/>
                </a:cxn>
                <a:cxn ang="0">
                  <a:pos x="14" y="109"/>
                </a:cxn>
                <a:cxn ang="0">
                  <a:pos x="9" y="125"/>
                </a:cxn>
                <a:cxn ang="0">
                  <a:pos x="4" y="142"/>
                </a:cxn>
                <a:cxn ang="0">
                  <a:pos x="2" y="159"/>
                </a:cxn>
                <a:cxn ang="0">
                  <a:pos x="0" y="177"/>
                </a:cxn>
                <a:cxn ang="0">
                  <a:pos x="0" y="532"/>
                </a:cxn>
                <a:cxn ang="0">
                  <a:pos x="2" y="550"/>
                </a:cxn>
                <a:cxn ang="0">
                  <a:pos x="4" y="568"/>
                </a:cxn>
                <a:cxn ang="0">
                  <a:pos x="9" y="585"/>
                </a:cxn>
                <a:cxn ang="0">
                  <a:pos x="14" y="602"/>
                </a:cxn>
                <a:cxn ang="0">
                  <a:pos x="21" y="617"/>
                </a:cxn>
                <a:cxn ang="0">
                  <a:pos x="30" y="631"/>
                </a:cxn>
                <a:cxn ang="0">
                  <a:pos x="50" y="658"/>
                </a:cxn>
                <a:cxn ang="0">
                  <a:pos x="76" y="680"/>
                </a:cxn>
                <a:cxn ang="0">
                  <a:pos x="89" y="688"/>
                </a:cxn>
                <a:cxn ang="0">
                  <a:pos x="105" y="695"/>
                </a:cxn>
                <a:cxn ang="0">
                  <a:pos x="120" y="702"/>
                </a:cxn>
                <a:cxn ang="0">
                  <a:pos x="136" y="707"/>
                </a:cxn>
                <a:cxn ang="0">
                  <a:pos x="154" y="709"/>
                </a:cxn>
                <a:cxn ang="0">
                  <a:pos x="171" y="709"/>
                </a:cxn>
                <a:cxn ang="0">
                  <a:pos x="171" y="709"/>
                </a:cxn>
              </a:cxnLst>
              <a:rect l="0" t="0" r="r" b="b"/>
              <a:pathLst>
                <a:path w="1366" h="709">
                  <a:moveTo>
                    <a:pt x="171" y="709"/>
                  </a:moveTo>
                  <a:lnTo>
                    <a:pt x="1196" y="709"/>
                  </a:lnTo>
                  <a:lnTo>
                    <a:pt x="1213" y="709"/>
                  </a:lnTo>
                  <a:lnTo>
                    <a:pt x="1231" y="707"/>
                  </a:lnTo>
                  <a:lnTo>
                    <a:pt x="1247" y="702"/>
                  </a:lnTo>
                  <a:lnTo>
                    <a:pt x="1262" y="695"/>
                  </a:lnTo>
                  <a:lnTo>
                    <a:pt x="1276" y="688"/>
                  </a:lnTo>
                  <a:lnTo>
                    <a:pt x="1291" y="680"/>
                  </a:lnTo>
                  <a:lnTo>
                    <a:pt x="1317" y="658"/>
                  </a:lnTo>
                  <a:lnTo>
                    <a:pt x="1337" y="631"/>
                  </a:lnTo>
                  <a:lnTo>
                    <a:pt x="1346" y="617"/>
                  </a:lnTo>
                  <a:lnTo>
                    <a:pt x="1353" y="602"/>
                  </a:lnTo>
                  <a:lnTo>
                    <a:pt x="1358" y="585"/>
                  </a:lnTo>
                  <a:lnTo>
                    <a:pt x="1362" y="568"/>
                  </a:lnTo>
                  <a:lnTo>
                    <a:pt x="1365" y="550"/>
                  </a:lnTo>
                  <a:lnTo>
                    <a:pt x="1366" y="532"/>
                  </a:lnTo>
                  <a:lnTo>
                    <a:pt x="1366" y="532"/>
                  </a:lnTo>
                  <a:lnTo>
                    <a:pt x="1366" y="177"/>
                  </a:lnTo>
                  <a:lnTo>
                    <a:pt x="1365" y="159"/>
                  </a:lnTo>
                  <a:lnTo>
                    <a:pt x="1362" y="142"/>
                  </a:lnTo>
                  <a:lnTo>
                    <a:pt x="1358" y="125"/>
                  </a:lnTo>
                  <a:lnTo>
                    <a:pt x="1353" y="109"/>
                  </a:lnTo>
                  <a:lnTo>
                    <a:pt x="1346" y="93"/>
                  </a:lnTo>
                  <a:lnTo>
                    <a:pt x="1337" y="78"/>
                  </a:lnTo>
                  <a:lnTo>
                    <a:pt x="1317" y="53"/>
                  </a:lnTo>
                  <a:lnTo>
                    <a:pt x="1291" y="30"/>
                  </a:lnTo>
                  <a:lnTo>
                    <a:pt x="1276" y="22"/>
                  </a:lnTo>
                  <a:lnTo>
                    <a:pt x="1262" y="14"/>
                  </a:lnTo>
                  <a:lnTo>
                    <a:pt x="1247" y="8"/>
                  </a:lnTo>
                  <a:lnTo>
                    <a:pt x="1231" y="4"/>
                  </a:lnTo>
                  <a:lnTo>
                    <a:pt x="1213" y="1"/>
                  </a:lnTo>
                  <a:lnTo>
                    <a:pt x="1196" y="0"/>
                  </a:lnTo>
                  <a:lnTo>
                    <a:pt x="171" y="0"/>
                  </a:lnTo>
                  <a:lnTo>
                    <a:pt x="154" y="1"/>
                  </a:lnTo>
                  <a:lnTo>
                    <a:pt x="136" y="4"/>
                  </a:lnTo>
                  <a:lnTo>
                    <a:pt x="120" y="8"/>
                  </a:lnTo>
                  <a:lnTo>
                    <a:pt x="105" y="14"/>
                  </a:lnTo>
                  <a:lnTo>
                    <a:pt x="89" y="22"/>
                  </a:lnTo>
                  <a:lnTo>
                    <a:pt x="76" y="30"/>
                  </a:lnTo>
                  <a:lnTo>
                    <a:pt x="50" y="53"/>
                  </a:lnTo>
                  <a:lnTo>
                    <a:pt x="30" y="78"/>
                  </a:lnTo>
                  <a:lnTo>
                    <a:pt x="21" y="93"/>
                  </a:lnTo>
                  <a:lnTo>
                    <a:pt x="14" y="109"/>
                  </a:lnTo>
                  <a:lnTo>
                    <a:pt x="9" y="125"/>
                  </a:lnTo>
                  <a:lnTo>
                    <a:pt x="4" y="142"/>
                  </a:lnTo>
                  <a:lnTo>
                    <a:pt x="2" y="159"/>
                  </a:lnTo>
                  <a:lnTo>
                    <a:pt x="0" y="177"/>
                  </a:lnTo>
                  <a:lnTo>
                    <a:pt x="0" y="532"/>
                  </a:lnTo>
                  <a:lnTo>
                    <a:pt x="2" y="550"/>
                  </a:lnTo>
                  <a:lnTo>
                    <a:pt x="4" y="568"/>
                  </a:lnTo>
                  <a:lnTo>
                    <a:pt x="9" y="585"/>
                  </a:lnTo>
                  <a:lnTo>
                    <a:pt x="14" y="602"/>
                  </a:lnTo>
                  <a:lnTo>
                    <a:pt x="21" y="617"/>
                  </a:lnTo>
                  <a:lnTo>
                    <a:pt x="30" y="631"/>
                  </a:lnTo>
                  <a:lnTo>
                    <a:pt x="50" y="658"/>
                  </a:lnTo>
                  <a:lnTo>
                    <a:pt x="76" y="680"/>
                  </a:lnTo>
                  <a:lnTo>
                    <a:pt x="89" y="688"/>
                  </a:lnTo>
                  <a:lnTo>
                    <a:pt x="105" y="695"/>
                  </a:lnTo>
                  <a:lnTo>
                    <a:pt x="120" y="702"/>
                  </a:lnTo>
                  <a:lnTo>
                    <a:pt x="136" y="707"/>
                  </a:lnTo>
                  <a:lnTo>
                    <a:pt x="154" y="709"/>
                  </a:lnTo>
                  <a:lnTo>
                    <a:pt x="171" y="709"/>
                  </a:lnTo>
                  <a:lnTo>
                    <a:pt x="171" y="709"/>
                  </a:lnTo>
                  <a:close/>
                </a:path>
              </a:pathLst>
            </a:custGeom>
            <a:solidFill>
              <a:srgbClr val="FFFFCC"/>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7" name="Freeform 75"/>
            <p:cNvSpPr>
              <a:spLocks/>
            </p:cNvSpPr>
            <p:nvPr/>
          </p:nvSpPr>
          <p:spPr bwMode="auto">
            <a:xfrm>
              <a:off x="2121" y="1632"/>
              <a:ext cx="683" cy="236"/>
            </a:xfrm>
            <a:custGeom>
              <a:avLst/>
              <a:gdLst/>
              <a:ahLst/>
              <a:cxnLst>
                <a:cxn ang="0">
                  <a:pos x="171" y="709"/>
                </a:cxn>
                <a:cxn ang="0">
                  <a:pos x="1196" y="709"/>
                </a:cxn>
                <a:cxn ang="0">
                  <a:pos x="1213" y="709"/>
                </a:cxn>
                <a:cxn ang="0">
                  <a:pos x="1231" y="707"/>
                </a:cxn>
                <a:cxn ang="0">
                  <a:pos x="1247" y="702"/>
                </a:cxn>
                <a:cxn ang="0">
                  <a:pos x="1262" y="695"/>
                </a:cxn>
                <a:cxn ang="0">
                  <a:pos x="1276" y="688"/>
                </a:cxn>
                <a:cxn ang="0">
                  <a:pos x="1291" y="680"/>
                </a:cxn>
                <a:cxn ang="0">
                  <a:pos x="1317" y="658"/>
                </a:cxn>
                <a:cxn ang="0">
                  <a:pos x="1337" y="631"/>
                </a:cxn>
                <a:cxn ang="0">
                  <a:pos x="1346" y="617"/>
                </a:cxn>
                <a:cxn ang="0">
                  <a:pos x="1353" y="602"/>
                </a:cxn>
                <a:cxn ang="0">
                  <a:pos x="1358" y="585"/>
                </a:cxn>
                <a:cxn ang="0">
                  <a:pos x="1362" y="568"/>
                </a:cxn>
                <a:cxn ang="0">
                  <a:pos x="1365" y="550"/>
                </a:cxn>
                <a:cxn ang="0">
                  <a:pos x="1366" y="532"/>
                </a:cxn>
                <a:cxn ang="0">
                  <a:pos x="1366" y="532"/>
                </a:cxn>
                <a:cxn ang="0">
                  <a:pos x="1366" y="177"/>
                </a:cxn>
                <a:cxn ang="0">
                  <a:pos x="1365" y="159"/>
                </a:cxn>
                <a:cxn ang="0">
                  <a:pos x="1362" y="142"/>
                </a:cxn>
                <a:cxn ang="0">
                  <a:pos x="1358" y="125"/>
                </a:cxn>
                <a:cxn ang="0">
                  <a:pos x="1353" y="109"/>
                </a:cxn>
                <a:cxn ang="0">
                  <a:pos x="1346" y="93"/>
                </a:cxn>
                <a:cxn ang="0">
                  <a:pos x="1337" y="78"/>
                </a:cxn>
                <a:cxn ang="0">
                  <a:pos x="1317" y="53"/>
                </a:cxn>
                <a:cxn ang="0">
                  <a:pos x="1291" y="30"/>
                </a:cxn>
                <a:cxn ang="0">
                  <a:pos x="1276" y="22"/>
                </a:cxn>
                <a:cxn ang="0">
                  <a:pos x="1262" y="14"/>
                </a:cxn>
                <a:cxn ang="0">
                  <a:pos x="1247" y="8"/>
                </a:cxn>
                <a:cxn ang="0">
                  <a:pos x="1231" y="4"/>
                </a:cxn>
                <a:cxn ang="0">
                  <a:pos x="1213" y="1"/>
                </a:cxn>
                <a:cxn ang="0">
                  <a:pos x="1196" y="0"/>
                </a:cxn>
                <a:cxn ang="0">
                  <a:pos x="171" y="0"/>
                </a:cxn>
                <a:cxn ang="0">
                  <a:pos x="154" y="1"/>
                </a:cxn>
                <a:cxn ang="0">
                  <a:pos x="136" y="4"/>
                </a:cxn>
                <a:cxn ang="0">
                  <a:pos x="120" y="8"/>
                </a:cxn>
                <a:cxn ang="0">
                  <a:pos x="105" y="14"/>
                </a:cxn>
                <a:cxn ang="0">
                  <a:pos x="89" y="22"/>
                </a:cxn>
                <a:cxn ang="0">
                  <a:pos x="76" y="30"/>
                </a:cxn>
                <a:cxn ang="0">
                  <a:pos x="50" y="53"/>
                </a:cxn>
                <a:cxn ang="0">
                  <a:pos x="30" y="78"/>
                </a:cxn>
                <a:cxn ang="0">
                  <a:pos x="21" y="93"/>
                </a:cxn>
                <a:cxn ang="0">
                  <a:pos x="14" y="109"/>
                </a:cxn>
                <a:cxn ang="0">
                  <a:pos x="9" y="125"/>
                </a:cxn>
                <a:cxn ang="0">
                  <a:pos x="4" y="142"/>
                </a:cxn>
                <a:cxn ang="0">
                  <a:pos x="2" y="159"/>
                </a:cxn>
                <a:cxn ang="0">
                  <a:pos x="0" y="177"/>
                </a:cxn>
                <a:cxn ang="0">
                  <a:pos x="0" y="532"/>
                </a:cxn>
                <a:cxn ang="0">
                  <a:pos x="2" y="550"/>
                </a:cxn>
                <a:cxn ang="0">
                  <a:pos x="4" y="568"/>
                </a:cxn>
                <a:cxn ang="0">
                  <a:pos x="9" y="585"/>
                </a:cxn>
                <a:cxn ang="0">
                  <a:pos x="14" y="602"/>
                </a:cxn>
                <a:cxn ang="0">
                  <a:pos x="21" y="617"/>
                </a:cxn>
                <a:cxn ang="0">
                  <a:pos x="30" y="631"/>
                </a:cxn>
                <a:cxn ang="0">
                  <a:pos x="50" y="658"/>
                </a:cxn>
                <a:cxn ang="0">
                  <a:pos x="76" y="680"/>
                </a:cxn>
                <a:cxn ang="0">
                  <a:pos x="89" y="688"/>
                </a:cxn>
                <a:cxn ang="0">
                  <a:pos x="105" y="695"/>
                </a:cxn>
                <a:cxn ang="0">
                  <a:pos x="120" y="702"/>
                </a:cxn>
                <a:cxn ang="0">
                  <a:pos x="136" y="707"/>
                </a:cxn>
                <a:cxn ang="0">
                  <a:pos x="154" y="709"/>
                </a:cxn>
                <a:cxn ang="0">
                  <a:pos x="171" y="709"/>
                </a:cxn>
                <a:cxn ang="0">
                  <a:pos x="171" y="709"/>
                </a:cxn>
              </a:cxnLst>
              <a:rect l="0" t="0" r="r" b="b"/>
              <a:pathLst>
                <a:path w="1366" h="709">
                  <a:moveTo>
                    <a:pt x="171" y="709"/>
                  </a:moveTo>
                  <a:lnTo>
                    <a:pt x="1196" y="709"/>
                  </a:lnTo>
                  <a:lnTo>
                    <a:pt x="1213" y="709"/>
                  </a:lnTo>
                  <a:lnTo>
                    <a:pt x="1231" y="707"/>
                  </a:lnTo>
                  <a:lnTo>
                    <a:pt x="1247" y="702"/>
                  </a:lnTo>
                  <a:lnTo>
                    <a:pt x="1262" y="695"/>
                  </a:lnTo>
                  <a:lnTo>
                    <a:pt x="1276" y="688"/>
                  </a:lnTo>
                  <a:lnTo>
                    <a:pt x="1291" y="680"/>
                  </a:lnTo>
                  <a:lnTo>
                    <a:pt x="1317" y="658"/>
                  </a:lnTo>
                  <a:lnTo>
                    <a:pt x="1337" y="631"/>
                  </a:lnTo>
                  <a:lnTo>
                    <a:pt x="1346" y="617"/>
                  </a:lnTo>
                  <a:lnTo>
                    <a:pt x="1353" y="602"/>
                  </a:lnTo>
                  <a:lnTo>
                    <a:pt x="1358" y="585"/>
                  </a:lnTo>
                  <a:lnTo>
                    <a:pt x="1362" y="568"/>
                  </a:lnTo>
                  <a:lnTo>
                    <a:pt x="1365" y="550"/>
                  </a:lnTo>
                  <a:lnTo>
                    <a:pt x="1366" y="532"/>
                  </a:lnTo>
                  <a:lnTo>
                    <a:pt x="1366" y="532"/>
                  </a:lnTo>
                  <a:lnTo>
                    <a:pt x="1366" y="177"/>
                  </a:lnTo>
                  <a:lnTo>
                    <a:pt x="1365" y="159"/>
                  </a:lnTo>
                  <a:lnTo>
                    <a:pt x="1362" y="142"/>
                  </a:lnTo>
                  <a:lnTo>
                    <a:pt x="1358" y="125"/>
                  </a:lnTo>
                  <a:lnTo>
                    <a:pt x="1353" y="109"/>
                  </a:lnTo>
                  <a:lnTo>
                    <a:pt x="1346" y="93"/>
                  </a:lnTo>
                  <a:lnTo>
                    <a:pt x="1337" y="78"/>
                  </a:lnTo>
                  <a:lnTo>
                    <a:pt x="1317" y="53"/>
                  </a:lnTo>
                  <a:lnTo>
                    <a:pt x="1291" y="30"/>
                  </a:lnTo>
                  <a:lnTo>
                    <a:pt x="1276" y="22"/>
                  </a:lnTo>
                  <a:lnTo>
                    <a:pt x="1262" y="14"/>
                  </a:lnTo>
                  <a:lnTo>
                    <a:pt x="1247" y="8"/>
                  </a:lnTo>
                  <a:lnTo>
                    <a:pt x="1231" y="4"/>
                  </a:lnTo>
                  <a:lnTo>
                    <a:pt x="1213" y="1"/>
                  </a:lnTo>
                  <a:lnTo>
                    <a:pt x="1196" y="0"/>
                  </a:lnTo>
                  <a:lnTo>
                    <a:pt x="171" y="0"/>
                  </a:lnTo>
                  <a:lnTo>
                    <a:pt x="154" y="1"/>
                  </a:lnTo>
                  <a:lnTo>
                    <a:pt x="136" y="4"/>
                  </a:lnTo>
                  <a:lnTo>
                    <a:pt x="120" y="8"/>
                  </a:lnTo>
                  <a:lnTo>
                    <a:pt x="105" y="14"/>
                  </a:lnTo>
                  <a:lnTo>
                    <a:pt x="89" y="22"/>
                  </a:lnTo>
                  <a:lnTo>
                    <a:pt x="76" y="30"/>
                  </a:lnTo>
                  <a:lnTo>
                    <a:pt x="50" y="53"/>
                  </a:lnTo>
                  <a:lnTo>
                    <a:pt x="30" y="78"/>
                  </a:lnTo>
                  <a:lnTo>
                    <a:pt x="21" y="93"/>
                  </a:lnTo>
                  <a:lnTo>
                    <a:pt x="14" y="109"/>
                  </a:lnTo>
                  <a:lnTo>
                    <a:pt x="9" y="125"/>
                  </a:lnTo>
                  <a:lnTo>
                    <a:pt x="4" y="142"/>
                  </a:lnTo>
                  <a:lnTo>
                    <a:pt x="2" y="159"/>
                  </a:lnTo>
                  <a:lnTo>
                    <a:pt x="0" y="177"/>
                  </a:lnTo>
                  <a:lnTo>
                    <a:pt x="0" y="532"/>
                  </a:lnTo>
                  <a:lnTo>
                    <a:pt x="2" y="550"/>
                  </a:lnTo>
                  <a:lnTo>
                    <a:pt x="4" y="568"/>
                  </a:lnTo>
                  <a:lnTo>
                    <a:pt x="9" y="585"/>
                  </a:lnTo>
                  <a:lnTo>
                    <a:pt x="14" y="602"/>
                  </a:lnTo>
                  <a:lnTo>
                    <a:pt x="21" y="617"/>
                  </a:lnTo>
                  <a:lnTo>
                    <a:pt x="30" y="631"/>
                  </a:lnTo>
                  <a:lnTo>
                    <a:pt x="50" y="658"/>
                  </a:lnTo>
                  <a:lnTo>
                    <a:pt x="76" y="680"/>
                  </a:lnTo>
                  <a:lnTo>
                    <a:pt x="89" y="688"/>
                  </a:lnTo>
                  <a:lnTo>
                    <a:pt x="105" y="695"/>
                  </a:lnTo>
                  <a:lnTo>
                    <a:pt x="120" y="702"/>
                  </a:lnTo>
                  <a:lnTo>
                    <a:pt x="136" y="707"/>
                  </a:lnTo>
                  <a:lnTo>
                    <a:pt x="154" y="709"/>
                  </a:lnTo>
                  <a:lnTo>
                    <a:pt x="171" y="709"/>
                  </a:lnTo>
                  <a:lnTo>
                    <a:pt x="171" y="709"/>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48" name="Rectangle 76"/>
            <p:cNvSpPr>
              <a:spLocks noChangeArrowheads="1"/>
            </p:cNvSpPr>
            <p:nvPr/>
          </p:nvSpPr>
          <p:spPr bwMode="auto">
            <a:xfrm>
              <a:off x="2240" y="1668"/>
              <a:ext cx="48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Review and </a:t>
              </a:r>
              <a:endParaRPr kumimoji="0" lang="en-US" sz="1200" b="1" i="0" u="none" strike="noStrike" cap="none" normalizeH="0" baseline="0" smtClean="0">
                <a:ln>
                  <a:noFill/>
                </a:ln>
                <a:solidFill>
                  <a:schemeClr val="tx1"/>
                </a:solidFill>
                <a:effectLst/>
              </a:endParaRPr>
            </a:p>
          </p:txBody>
        </p:sp>
        <p:sp>
          <p:nvSpPr>
            <p:cNvPr id="3149" name="Rectangle 77"/>
            <p:cNvSpPr>
              <a:spLocks noChangeArrowheads="1"/>
            </p:cNvSpPr>
            <p:nvPr/>
          </p:nvSpPr>
          <p:spPr bwMode="auto">
            <a:xfrm>
              <a:off x="2339" y="1747"/>
              <a:ext cx="25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Revise</a:t>
              </a:r>
              <a:endParaRPr kumimoji="0" lang="en-US" sz="1200" b="1" i="0" u="none" strike="noStrike" cap="none" normalizeH="0" baseline="0" smtClean="0">
                <a:ln>
                  <a:noFill/>
                </a:ln>
                <a:solidFill>
                  <a:schemeClr val="tx1"/>
                </a:solidFill>
                <a:effectLst/>
              </a:endParaRPr>
            </a:p>
          </p:txBody>
        </p:sp>
        <p:sp>
          <p:nvSpPr>
            <p:cNvPr id="3150" name="Line 78"/>
            <p:cNvSpPr>
              <a:spLocks noChangeShapeType="1"/>
            </p:cNvSpPr>
            <p:nvPr/>
          </p:nvSpPr>
          <p:spPr bwMode="auto">
            <a:xfrm>
              <a:off x="2462" y="1395"/>
              <a:ext cx="1" cy="187"/>
            </a:xfrm>
            <a:prstGeom prst="line">
              <a:avLst/>
            </a:pr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1" name="Freeform 79"/>
            <p:cNvSpPr>
              <a:spLocks/>
            </p:cNvSpPr>
            <p:nvPr/>
          </p:nvSpPr>
          <p:spPr bwMode="auto">
            <a:xfrm>
              <a:off x="2436" y="1578"/>
              <a:ext cx="52" cy="54"/>
            </a:xfrm>
            <a:custGeom>
              <a:avLst/>
              <a:gdLst/>
              <a:ahLst/>
              <a:cxnLst>
                <a:cxn ang="0">
                  <a:pos x="105" y="0"/>
                </a:cxn>
                <a:cxn ang="0">
                  <a:pos x="52" y="162"/>
                </a:cxn>
                <a:cxn ang="0">
                  <a:pos x="0" y="0"/>
                </a:cxn>
                <a:cxn ang="0">
                  <a:pos x="105" y="0"/>
                </a:cxn>
              </a:cxnLst>
              <a:rect l="0" t="0" r="r" b="b"/>
              <a:pathLst>
                <a:path w="105" h="162">
                  <a:moveTo>
                    <a:pt x="105" y="0"/>
                  </a:moveTo>
                  <a:lnTo>
                    <a:pt x="52" y="162"/>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2" name="Freeform 80"/>
            <p:cNvSpPr>
              <a:spLocks/>
            </p:cNvSpPr>
            <p:nvPr/>
          </p:nvSpPr>
          <p:spPr bwMode="auto">
            <a:xfrm>
              <a:off x="2121" y="2058"/>
              <a:ext cx="683" cy="236"/>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3" name="Rectangle 81"/>
            <p:cNvSpPr>
              <a:spLocks noChangeArrowheads="1"/>
            </p:cNvSpPr>
            <p:nvPr/>
          </p:nvSpPr>
          <p:spPr bwMode="auto">
            <a:xfrm>
              <a:off x="2204" y="2094"/>
              <a:ext cx="50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Recommend</a:t>
              </a:r>
              <a:endParaRPr kumimoji="0" lang="en-US" sz="1200" b="1" i="0" u="none" strike="noStrike" cap="none" normalizeH="0" baseline="0" smtClean="0">
                <a:ln>
                  <a:noFill/>
                </a:ln>
                <a:solidFill>
                  <a:schemeClr val="tx1"/>
                </a:solidFill>
                <a:effectLst/>
              </a:endParaRPr>
            </a:p>
          </p:txBody>
        </p:sp>
        <p:sp>
          <p:nvSpPr>
            <p:cNvPr id="3154" name="Rectangle 82"/>
            <p:cNvSpPr>
              <a:spLocks noChangeArrowheads="1"/>
            </p:cNvSpPr>
            <p:nvPr/>
          </p:nvSpPr>
          <p:spPr bwMode="auto">
            <a:xfrm>
              <a:off x="2691" y="2094"/>
              <a:ext cx="2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
              </a:r>
              <a:endParaRPr kumimoji="0" lang="en-US" sz="1200" b="1" i="0" u="none" strike="noStrike" cap="none" normalizeH="0" baseline="0" smtClean="0">
                <a:ln>
                  <a:noFill/>
                </a:ln>
                <a:solidFill>
                  <a:schemeClr val="tx1"/>
                </a:solidFill>
                <a:effectLst/>
              </a:endParaRPr>
            </a:p>
          </p:txBody>
        </p:sp>
        <p:sp>
          <p:nvSpPr>
            <p:cNvPr id="3155" name="Rectangle 83"/>
            <p:cNvSpPr>
              <a:spLocks noChangeArrowheads="1"/>
            </p:cNvSpPr>
            <p:nvPr/>
          </p:nvSpPr>
          <p:spPr bwMode="auto">
            <a:xfrm>
              <a:off x="2363" y="2173"/>
              <a:ext cx="20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ation</a:t>
              </a:r>
              <a:endParaRPr kumimoji="0" lang="en-US" sz="1200" b="1" i="0" u="none" strike="noStrike" cap="none" normalizeH="0" baseline="0" smtClean="0">
                <a:ln>
                  <a:noFill/>
                </a:ln>
                <a:solidFill>
                  <a:schemeClr val="tx1"/>
                </a:solidFill>
                <a:effectLst/>
              </a:endParaRPr>
            </a:p>
          </p:txBody>
        </p:sp>
        <p:sp>
          <p:nvSpPr>
            <p:cNvPr id="3156" name="Line 84"/>
            <p:cNvSpPr>
              <a:spLocks noChangeShapeType="1"/>
            </p:cNvSpPr>
            <p:nvPr/>
          </p:nvSpPr>
          <p:spPr bwMode="auto">
            <a:xfrm>
              <a:off x="2462" y="1868"/>
              <a:ext cx="1" cy="140"/>
            </a:xfrm>
            <a:prstGeom prst="line">
              <a:avLst/>
            </a:pr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7" name="Freeform 85"/>
            <p:cNvSpPr>
              <a:spLocks/>
            </p:cNvSpPr>
            <p:nvPr/>
          </p:nvSpPr>
          <p:spPr bwMode="auto">
            <a:xfrm>
              <a:off x="2436" y="2003"/>
              <a:ext cx="52" cy="55"/>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8" name="Freeform 86"/>
            <p:cNvSpPr>
              <a:spLocks/>
            </p:cNvSpPr>
            <p:nvPr/>
          </p:nvSpPr>
          <p:spPr bwMode="auto">
            <a:xfrm>
              <a:off x="2975" y="3666"/>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59" name="Rectangle 87"/>
            <p:cNvSpPr>
              <a:spLocks noChangeArrowheads="1"/>
            </p:cNvSpPr>
            <p:nvPr/>
          </p:nvSpPr>
          <p:spPr bwMode="auto">
            <a:xfrm>
              <a:off x="3153" y="3742"/>
              <a:ext cx="342"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Decision</a:t>
              </a:r>
              <a:endParaRPr kumimoji="0" lang="en-US" sz="1200" b="1" i="0" u="none" strike="noStrike" cap="none" normalizeH="0" baseline="0" smtClean="0">
                <a:ln>
                  <a:noFill/>
                </a:ln>
                <a:solidFill>
                  <a:schemeClr val="tx1"/>
                </a:solidFill>
                <a:effectLst/>
              </a:endParaRPr>
            </a:p>
          </p:txBody>
        </p:sp>
        <p:sp>
          <p:nvSpPr>
            <p:cNvPr id="3160" name="Rectangle 88"/>
            <p:cNvSpPr>
              <a:spLocks noChangeArrowheads="1"/>
            </p:cNvSpPr>
            <p:nvPr/>
          </p:nvSpPr>
          <p:spPr bwMode="auto">
            <a:xfrm>
              <a:off x="4580" y="3548"/>
              <a:ext cx="683" cy="473"/>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1" name="Rectangle 89"/>
            <p:cNvSpPr>
              <a:spLocks noChangeArrowheads="1"/>
            </p:cNvSpPr>
            <p:nvPr/>
          </p:nvSpPr>
          <p:spPr bwMode="auto">
            <a:xfrm>
              <a:off x="4580" y="3548"/>
              <a:ext cx="683" cy="473"/>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2" name="Rectangle 90"/>
            <p:cNvSpPr>
              <a:spLocks noChangeArrowheads="1"/>
            </p:cNvSpPr>
            <p:nvPr/>
          </p:nvSpPr>
          <p:spPr bwMode="auto">
            <a:xfrm>
              <a:off x="4852" y="3742"/>
              <a:ext cx="143"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CIO</a:t>
              </a:r>
              <a:endParaRPr kumimoji="0" lang="en-US" sz="1200" b="1" i="0" u="none" strike="noStrike" cap="none" normalizeH="0" baseline="0" smtClean="0">
                <a:ln>
                  <a:noFill/>
                </a:ln>
                <a:solidFill>
                  <a:schemeClr val="tx1"/>
                </a:solidFill>
                <a:effectLst/>
              </a:endParaRPr>
            </a:p>
          </p:txBody>
        </p:sp>
        <p:sp>
          <p:nvSpPr>
            <p:cNvPr id="3163" name="Line 91"/>
            <p:cNvSpPr>
              <a:spLocks noChangeShapeType="1"/>
            </p:cNvSpPr>
            <p:nvPr/>
          </p:nvSpPr>
          <p:spPr bwMode="auto">
            <a:xfrm>
              <a:off x="1130" y="1111"/>
              <a:ext cx="201" cy="1"/>
            </a:xfrm>
            <a:prstGeom prst="line">
              <a:avLst/>
            </a:pr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4" name="Freeform 92"/>
            <p:cNvSpPr>
              <a:spLocks/>
            </p:cNvSpPr>
            <p:nvPr/>
          </p:nvSpPr>
          <p:spPr bwMode="auto">
            <a:xfrm>
              <a:off x="1325" y="1093"/>
              <a:ext cx="78" cy="36"/>
            </a:xfrm>
            <a:custGeom>
              <a:avLst/>
              <a:gdLst/>
              <a:ahLst/>
              <a:cxnLst>
                <a:cxn ang="0">
                  <a:pos x="0" y="0"/>
                </a:cxn>
                <a:cxn ang="0">
                  <a:pos x="157" y="55"/>
                </a:cxn>
                <a:cxn ang="0">
                  <a:pos x="0" y="109"/>
                </a:cxn>
                <a:cxn ang="0">
                  <a:pos x="0" y="0"/>
                </a:cxn>
              </a:cxnLst>
              <a:rect l="0" t="0" r="r" b="b"/>
              <a:pathLst>
                <a:path w="157" h="109">
                  <a:moveTo>
                    <a:pt x="0" y="0"/>
                  </a:moveTo>
                  <a:lnTo>
                    <a:pt x="157" y="55"/>
                  </a:lnTo>
                  <a:lnTo>
                    <a:pt x="0" y="109"/>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5" name="Rectangle 93"/>
            <p:cNvSpPr>
              <a:spLocks noChangeArrowheads="1"/>
            </p:cNvSpPr>
            <p:nvPr/>
          </p:nvSpPr>
          <p:spPr bwMode="auto">
            <a:xfrm>
              <a:off x="1336" y="2483"/>
              <a:ext cx="683" cy="474"/>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6" name="Rectangle 94"/>
            <p:cNvSpPr>
              <a:spLocks noChangeArrowheads="1"/>
            </p:cNvSpPr>
            <p:nvPr/>
          </p:nvSpPr>
          <p:spPr bwMode="auto">
            <a:xfrm>
              <a:off x="1336" y="2483"/>
              <a:ext cx="683" cy="474"/>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67" name="Rectangle 95"/>
            <p:cNvSpPr>
              <a:spLocks noChangeArrowheads="1"/>
            </p:cNvSpPr>
            <p:nvPr/>
          </p:nvSpPr>
          <p:spPr bwMode="auto">
            <a:xfrm>
              <a:off x="1577" y="2520"/>
              <a:ext cx="227"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State </a:t>
              </a:r>
              <a:endParaRPr kumimoji="0" lang="en-US" sz="1200" b="1" i="0" u="none" strike="noStrike" cap="none" normalizeH="0" baseline="0" smtClean="0">
                <a:ln>
                  <a:noFill/>
                </a:ln>
                <a:solidFill>
                  <a:schemeClr val="tx1"/>
                </a:solidFill>
                <a:effectLst/>
              </a:endParaRPr>
            </a:p>
          </p:txBody>
        </p:sp>
        <p:sp>
          <p:nvSpPr>
            <p:cNvPr id="3168" name="Rectangle 96"/>
            <p:cNvSpPr>
              <a:spLocks noChangeArrowheads="1"/>
            </p:cNvSpPr>
            <p:nvPr/>
          </p:nvSpPr>
          <p:spPr bwMode="auto">
            <a:xfrm>
              <a:off x="1433" y="2599"/>
              <a:ext cx="52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Government </a:t>
              </a:r>
              <a:endParaRPr kumimoji="0" lang="en-US" sz="1200" b="1" i="0" u="none" strike="noStrike" cap="none" normalizeH="0" baseline="0" smtClean="0">
                <a:ln>
                  <a:noFill/>
                </a:ln>
                <a:solidFill>
                  <a:schemeClr val="tx1"/>
                </a:solidFill>
                <a:effectLst/>
              </a:endParaRPr>
            </a:p>
          </p:txBody>
        </p:sp>
        <p:sp>
          <p:nvSpPr>
            <p:cNvPr id="3169" name="Rectangle 97"/>
            <p:cNvSpPr>
              <a:spLocks noChangeArrowheads="1"/>
            </p:cNvSpPr>
            <p:nvPr/>
          </p:nvSpPr>
          <p:spPr bwMode="auto">
            <a:xfrm>
              <a:off x="1471" y="2678"/>
              <a:ext cx="45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Geospatial </a:t>
              </a:r>
              <a:endParaRPr kumimoji="0" lang="en-US" sz="1200" b="1" i="0" u="none" strike="noStrike" cap="none" normalizeH="0" baseline="0" smtClean="0">
                <a:ln>
                  <a:noFill/>
                </a:ln>
                <a:solidFill>
                  <a:schemeClr val="tx1"/>
                </a:solidFill>
                <a:effectLst/>
              </a:endParaRPr>
            </a:p>
          </p:txBody>
        </p:sp>
        <p:sp>
          <p:nvSpPr>
            <p:cNvPr id="3170" name="Rectangle 98"/>
            <p:cNvSpPr>
              <a:spLocks noChangeArrowheads="1"/>
            </p:cNvSpPr>
            <p:nvPr/>
          </p:nvSpPr>
          <p:spPr bwMode="auto">
            <a:xfrm>
              <a:off x="1510" y="2757"/>
              <a:ext cx="37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Advisory </a:t>
              </a:r>
              <a:endParaRPr kumimoji="0" lang="en-US" sz="1200" b="1" i="0" u="none" strike="noStrike" cap="none" normalizeH="0" baseline="0" smtClean="0">
                <a:ln>
                  <a:noFill/>
                </a:ln>
                <a:solidFill>
                  <a:schemeClr val="tx1"/>
                </a:solidFill>
                <a:effectLst/>
              </a:endParaRPr>
            </a:p>
          </p:txBody>
        </p:sp>
        <p:sp>
          <p:nvSpPr>
            <p:cNvPr id="3171" name="Rectangle 99"/>
            <p:cNvSpPr>
              <a:spLocks noChangeArrowheads="1"/>
            </p:cNvSpPr>
            <p:nvPr/>
          </p:nvSpPr>
          <p:spPr bwMode="auto">
            <a:xfrm>
              <a:off x="1535" y="2835"/>
              <a:ext cx="29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Council</a:t>
              </a:r>
              <a:endParaRPr kumimoji="0" lang="en-US" sz="1200" b="1" i="0" u="none" strike="noStrike" cap="none" normalizeH="0" baseline="0" smtClean="0">
                <a:ln>
                  <a:noFill/>
                </a:ln>
                <a:solidFill>
                  <a:schemeClr val="tx1"/>
                </a:solidFill>
                <a:effectLst/>
              </a:endParaRPr>
            </a:p>
          </p:txBody>
        </p:sp>
        <p:sp>
          <p:nvSpPr>
            <p:cNvPr id="3172" name="Freeform 100"/>
            <p:cNvSpPr>
              <a:spLocks/>
            </p:cNvSpPr>
            <p:nvPr/>
          </p:nvSpPr>
          <p:spPr bwMode="auto">
            <a:xfrm>
              <a:off x="1677" y="2176"/>
              <a:ext cx="444" cy="258"/>
            </a:xfrm>
            <a:custGeom>
              <a:avLst/>
              <a:gdLst/>
              <a:ahLst/>
              <a:cxnLst>
                <a:cxn ang="0">
                  <a:pos x="0" y="773"/>
                </a:cxn>
                <a:cxn ang="0">
                  <a:pos x="0" y="0"/>
                </a:cxn>
                <a:cxn ang="0">
                  <a:pos x="887" y="0"/>
                </a:cxn>
              </a:cxnLst>
              <a:rect l="0" t="0" r="r" b="b"/>
              <a:pathLst>
                <a:path w="887" h="773">
                  <a:moveTo>
                    <a:pt x="0" y="773"/>
                  </a:moveTo>
                  <a:lnTo>
                    <a:pt x="0" y="0"/>
                  </a:lnTo>
                  <a:lnTo>
                    <a:pt x="887" y="0"/>
                  </a:lnTo>
                </a:path>
              </a:pathLst>
            </a:cu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73" name="Freeform 101"/>
            <p:cNvSpPr>
              <a:spLocks/>
            </p:cNvSpPr>
            <p:nvPr/>
          </p:nvSpPr>
          <p:spPr bwMode="auto">
            <a:xfrm>
              <a:off x="1651" y="2429"/>
              <a:ext cx="52" cy="54"/>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74" name="Rectangle 102"/>
            <p:cNvSpPr>
              <a:spLocks noChangeArrowheads="1"/>
            </p:cNvSpPr>
            <p:nvPr/>
          </p:nvSpPr>
          <p:spPr bwMode="auto">
            <a:xfrm>
              <a:off x="2121" y="2483"/>
              <a:ext cx="683" cy="474"/>
            </a:xfrm>
            <a:prstGeom prst="rect">
              <a:avLst/>
            </a:prstGeom>
            <a:solidFill>
              <a:srgbClr val="A0BFD8"/>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75" name="Rectangle 103"/>
            <p:cNvSpPr>
              <a:spLocks noChangeArrowheads="1"/>
            </p:cNvSpPr>
            <p:nvPr/>
          </p:nvSpPr>
          <p:spPr bwMode="auto">
            <a:xfrm>
              <a:off x="2121" y="2483"/>
              <a:ext cx="683" cy="474"/>
            </a:xfrm>
            <a:prstGeom prst="rect">
              <a:avLst/>
            </a:prstGeom>
            <a:noFill/>
            <a:ln w="7938">
              <a:solidFill>
                <a:srgbClr val="69544B"/>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76" name="Rectangle 104"/>
            <p:cNvSpPr>
              <a:spLocks noChangeArrowheads="1"/>
            </p:cNvSpPr>
            <p:nvPr/>
          </p:nvSpPr>
          <p:spPr bwMode="auto">
            <a:xfrm>
              <a:off x="2269" y="2559"/>
              <a:ext cx="42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Statewide </a:t>
              </a:r>
              <a:endParaRPr kumimoji="0" lang="en-US" sz="1200" b="1" i="0" u="none" strike="noStrike" cap="none" normalizeH="0" baseline="0" smtClean="0">
                <a:ln>
                  <a:noFill/>
                </a:ln>
                <a:solidFill>
                  <a:schemeClr val="tx1"/>
                </a:solidFill>
                <a:effectLst/>
              </a:endParaRPr>
            </a:p>
          </p:txBody>
        </p:sp>
        <p:sp>
          <p:nvSpPr>
            <p:cNvPr id="3177" name="Rectangle 105"/>
            <p:cNvSpPr>
              <a:spLocks noChangeArrowheads="1"/>
            </p:cNvSpPr>
            <p:nvPr/>
          </p:nvSpPr>
          <p:spPr bwMode="auto">
            <a:xfrm>
              <a:off x="2257" y="2638"/>
              <a:ext cx="451"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Geospatial </a:t>
              </a:r>
              <a:endParaRPr kumimoji="0" lang="en-US" sz="1200" b="1" i="0" u="none" strike="noStrike" cap="none" normalizeH="0" baseline="0" smtClean="0">
                <a:ln>
                  <a:noFill/>
                </a:ln>
                <a:solidFill>
                  <a:schemeClr val="tx1"/>
                </a:solidFill>
                <a:effectLst/>
              </a:endParaRPr>
            </a:p>
          </p:txBody>
        </p:sp>
        <p:sp>
          <p:nvSpPr>
            <p:cNvPr id="3178" name="Rectangle 106"/>
            <p:cNvSpPr>
              <a:spLocks noChangeArrowheads="1"/>
            </p:cNvSpPr>
            <p:nvPr/>
          </p:nvSpPr>
          <p:spPr bwMode="auto">
            <a:xfrm>
              <a:off x="2296" y="2717"/>
              <a:ext cx="374"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Advisory </a:t>
              </a:r>
              <a:endParaRPr kumimoji="0" lang="en-US" sz="1200" b="1" i="0" u="none" strike="noStrike" cap="none" normalizeH="0" baseline="0" smtClean="0">
                <a:ln>
                  <a:noFill/>
                </a:ln>
                <a:solidFill>
                  <a:schemeClr val="tx1"/>
                </a:solidFill>
                <a:effectLst/>
              </a:endParaRPr>
            </a:p>
          </p:txBody>
        </p:sp>
        <p:sp>
          <p:nvSpPr>
            <p:cNvPr id="3179" name="Rectangle 107"/>
            <p:cNvSpPr>
              <a:spLocks noChangeArrowheads="1"/>
            </p:cNvSpPr>
            <p:nvPr/>
          </p:nvSpPr>
          <p:spPr bwMode="auto">
            <a:xfrm>
              <a:off x="2320" y="2796"/>
              <a:ext cx="298"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Council</a:t>
              </a:r>
              <a:endParaRPr kumimoji="0" lang="en-US" sz="1200" b="1" i="0" u="none" strike="noStrike" cap="none" normalizeH="0" baseline="0" smtClean="0">
                <a:ln>
                  <a:noFill/>
                </a:ln>
                <a:solidFill>
                  <a:schemeClr val="tx1"/>
                </a:solidFill>
                <a:effectLst/>
              </a:endParaRPr>
            </a:p>
          </p:txBody>
        </p:sp>
        <p:sp>
          <p:nvSpPr>
            <p:cNvPr id="3180" name="Line 108"/>
            <p:cNvSpPr>
              <a:spLocks noChangeShapeType="1"/>
            </p:cNvSpPr>
            <p:nvPr/>
          </p:nvSpPr>
          <p:spPr bwMode="auto">
            <a:xfrm>
              <a:off x="2462" y="2294"/>
              <a:ext cx="1" cy="140"/>
            </a:xfrm>
            <a:prstGeom prst="line">
              <a:avLst/>
            </a:prstGeom>
            <a:noFill/>
            <a:ln w="3175">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1" name="Freeform 109"/>
            <p:cNvSpPr>
              <a:spLocks/>
            </p:cNvSpPr>
            <p:nvPr/>
          </p:nvSpPr>
          <p:spPr bwMode="auto">
            <a:xfrm>
              <a:off x="2436" y="2429"/>
              <a:ext cx="52" cy="54"/>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2" name="Freeform 110"/>
            <p:cNvSpPr>
              <a:spLocks/>
            </p:cNvSpPr>
            <p:nvPr/>
          </p:nvSpPr>
          <p:spPr bwMode="auto">
            <a:xfrm>
              <a:off x="1336" y="3039"/>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3" name="Rectangle 111"/>
            <p:cNvSpPr>
              <a:spLocks noChangeArrowheads="1"/>
            </p:cNvSpPr>
            <p:nvPr/>
          </p:nvSpPr>
          <p:spPr bwMode="auto">
            <a:xfrm>
              <a:off x="1418" y="3076"/>
              <a:ext cx="50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Recommend</a:t>
              </a:r>
              <a:endParaRPr kumimoji="0" lang="en-US" sz="1200" b="1" i="0" u="none" strike="noStrike" cap="none" normalizeH="0" baseline="0" smtClean="0">
                <a:ln>
                  <a:noFill/>
                </a:ln>
                <a:solidFill>
                  <a:schemeClr val="tx1"/>
                </a:solidFill>
                <a:effectLst/>
              </a:endParaRPr>
            </a:p>
          </p:txBody>
        </p:sp>
        <p:sp>
          <p:nvSpPr>
            <p:cNvPr id="3184" name="Rectangle 112"/>
            <p:cNvSpPr>
              <a:spLocks noChangeArrowheads="1"/>
            </p:cNvSpPr>
            <p:nvPr/>
          </p:nvSpPr>
          <p:spPr bwMode="auto">
            <a:xfrm>
              <a:off x="1906" y="3076"/>
              <a:ext cx="2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
              </a:r>
              <a:endParaRPr kumimoji="0" lang="en-US" sz="1200" b="1" i="0" u="none" strike="noStrike" cap="none" normalizeH="0" baseline="0" smtClean="0">
                <a:ln>
                  <a:noFill/>
                </a:ln>
                <a:solidFill>
                  <a:schemeClr val="tx1"/>
                </a:solidFill>
                <a:effectLst/>
              </a:endParaRPr>
            </a:p>
          </p:txBody>
        </p:sp>
        <p:sp>
          <p:nvSpPr>
            <p:cNvPr id="3185" name="Rectangle 113"/>
            <p:cNvSpPr>
              <a:spLocks noChangeArrowheads="1"/>
            </p:cNvSpPr>
            <p:nvPr/>
          </p:nvSpPr>
          <p:spPr bwMode="auto">
            <a:xfrm>
              <a:off x="1578" y="3155"/>
              <a:ext cx="20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ation</a:t>
              </a:r>
              <a:endParaRPr kumimoji="0" lang="en-US" sz="1200" b="1" i="0" u="none" strike="noStrike" cap="none" normalizeH="0" baseline="0" smtClean="0">
                <a:ln>
                  <a:noFill/>
                </a:ln>
                <a:solidFill>
                  <a:schemeClr val="tx1"/>
                </a:solidFill>
                <a:effectLst/>
              </a:endParaRPr>
            </a:p>
          </p:txBody>
        </p:sp>
        <p:sp>
          <p:nvSpPr>
            <p:cNvPr id="3186" name="Line 114"/>
            <p:cNvSpPr>
              <a:spLocks noChangeShapeType="1"/>
            </p:cNvSpPr>
            <p:nvPr/>
          </p:nvSpPr>
          <p:spPr bwMode="auto">
            <a:xfrm>
              <a:off x="1677" y="2957"/>
              <a:ext cx="1" cy="33"/>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7" name="Freeform 115"/>
            <p:cNvSpPr>
              <a:spLocks/>
            </p:cNvSpPr>
            <p:nvPr/>
          </p:nvSpPr>
          <p:spPr bwMode="auto">
            <a:xfrm>
              <a:off x="1651" y="2985"/>
              <a:ext cx="52" cy="54"/>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8" name="Freeform 116"/>
            <p:cNvSpPr>
              <a:spLocks/>
            </p:cNvSpPr>
            <p:nvPr/>
          </p:nvSpPr>
          <p:spPr bwMode="auto">
            <a:xfrm>
              <a:off x="2121" y="3039"/>
              <a:ext cx="683" cy="237"/>
            </a:xfrm>
            <a:custGeom>
              <a:avLst/>
              <a:gdLst/>
              <a:ahLst/>
              <a:cxnLst>
                <a:cxn ang="0">
                  <a:pos x="1366" y="0"/>
                </a:cxn>
                <a:cxn ang="0">
                  <a:pos x="0" y="0"/>
                </a:cxn>
                <a:cxn ang="0">
                  <a:pos x="0" y="710"/>
                </a:cxn>
                <a:cxn ang="0">
                  <a:pos x="1366" y="710"/>
                </a:cxn>
              </a:cxnLst>
              <a:rect l="0" t="0" r="r" b="b"/>
              <a:pathLst>
                <a:path w="1366" h="710">
                  <a:moveTo>
                    <a:pt x="1366" y="0"/>
                  </a:moveTo>
                  <a:lnTo>
                    <a:pt x="0" y="0"/>
                  </a:lnTo>
                  <a:lnTo>
                    <a:pt x="0" y="710"/>
                  </a:lnTo>
                  <a:lnTo>
                    <a:pt x="1366" y="710"/>
                  </a:lnTo>
                </a:path>
              </a:pathLst>
            </a:custGeom>
            <a:noFill/>
            <a:ln w="7938">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89" name="Rectangle 117"/>
            <p:cNvSpPr>
              <a:spLocks noChangeArrowheads="1"/>
            </p:cNvSpPr>
            <p:nvPr/>
          </p:nvSpPr>
          <p:spPr bwMode="auto">
            <a:xfrm>
              <a:off x="2204" y="3076"/>
              <a:ext cx="50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Recommend</a:t>
              </a:r>
              <a:endParaRPr kumimoji="0" lang="en-US" sz="1200" b="1" i="0" u="none" strike="noStrike" cap="none" normalizeH="0" baseline="0" smtClean="0">
                <a:ln>
                  <a:noFill/>
                </a:ln>
                <a:solidFill>
                  <a:schemeClr val="tx1"/>
                </a:solidFill>
                <a:effectLst/>
              </a:endParaRPr>
            </a:p>
          </p:txBody>
        </p:sp>
        <p:sp>
          <p:nvSpPr>
            <p:cNvPr id="3190" name="Rectangle 118"/>
            <p:cNvSpPr>
              <a:spLocks noChangeArrowheads="1"/>
            </p:cNvSpPr>
            <p:nvPr/>
          </p:nvSpPr>
          <p:spPr bwMode="auto">
            <a:xfrm>
              <a:off x="2691" y="3076"/>
              <a:ext cx="2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
              </a:r>
              <a:endParaRPr kumimoji="0" lang="en-US" sz="1200" b="1" i="0" u="none" strike="noStrike" cap="none" normalizeH="0" baseline="0" smtClean="0">
                <a:ln>
                  <a:noFill/>
                </a:ln>
                <a:solidFill>
                  <a:schemeClr val="tx1"/>
                </a:solidFill>
                <a:effectLst/>
              </a:endParaRPr>
            </a:p>
          </p:txBody>
        </p:sp>
        <p:sp>
          <p:nvSpPr>
            <p:cNvPr id="3191" name="Rectangle 119"/>
            <p:cNvSpPr>
              <a:spLocks noChangeArrowheads="1"/>
            </p:cNvSpPr>
            <p:nvPr/>
          </p:nvSpPr>
          <p:spPr bwMode="auto">
            <a:xfrm>
              <a:off x="2363" y="3155"/>
              <a:ext cx="20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buClrTx/>
                <a:buSzTx/>
                <a:buFontTx/>
                <a:buNone/>
                <a:tabLst/>
              </a:pPr>
              <a:r>
                <a:rPr kumimoji="0" lang="en-US" sz="1200" b="1" i="0" u="none" strike="noStrike" cap="none" normalizeH="0" baseline="0" smtClean="0">
                  <a:ln>
                    <a:noFill/>
                  </a:ln>
                  <a:solidFill>
                    <a:srgbClr val="000000"/>
                  </a:solidFill>
                  <a:effectLst/>
                </a:rPr>
                <a:t>ation</a:t>
              </a:r>
              <a:endParaRPr kumimoji="0" lang="en-US" sz="1200" b="1" i="0" u="none" strike="noStrike" cap="none" normalizeH="0" baseline="0" smtClean="0">
                <a:ln>
                  <a:noFill/>
                </a:ln>
                <a:solidFill>
                  <a:schemeClr val="tx1"/>
                </a:solidFill>
                <a:effectLst/>
              </a:endParaRPr>
            </a:p>
          </p:txBody>
        </p:sp>
        <p:sp>
          <p:nvSpPr>
            <p:cNvPr id="3192" name="Line 120"/>
            <p:cNvSpPr>
              <a:spLocks noChangeShapeType="1"/>
            </p:cNvSpPr>
            <p:nvPr/>
          </p:nvSpPr>
          <p:spPr bwMode="auto">
            <a:xfrm>
              <a:off x="2462" y="2957"/>
              <a:ext cx="1" cy="33"/>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3" name="Freeform 121"/>
            <p:cNvSpPr>
              <a:spLocks/>
            </p:cNvSpPr>
            <p:nvPr/>
          </p:nvSpPr>
          <p:spPr bwMode="auto">
            <a:xfrm>
              <a:off x="2436" y="2985"/>
              <a:ext cx="52" cy="54"/>
            </a:xfrm>
            <a:custGeom>
              <a:avLst/>
              <a:gdLst/>
              <a:ahLst/>
              <a:cxnLst>
                <a:cxn ang="0">
                  <a:pos x="105" y="0"/>
                </a:cxn>
                <a:cxn ang="0">
                  <a:pos x="52" y="163"/>
                </a:cxn>
                <a:cxn ang="0">
                  <a:pos x="0" y="0"/>
                </a:cxn>
                <a:cxn ang="0">
                  <a:pos x="105" y="0"/>
                </a:cxn>
              </a:cxnLst>
              <a:rect l="0" t="0" r="r" b="b"/>
              <a:pathLst>
                <a:path w="105" h="163">
                  <a:moveTo>
                    <a:pt x="105" y="0"/>
                  </a:moveTo>
                  <a:lnTo>
                    <a:pt x="52" y="163"/>
                  </a:lnTo>
                  <a:lnTo>
                    <a:pt x="0" y="0"/>
                  </a:lnTo>
                  <a:lnTo>
                    <a:pt x="10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4" name="Line 122"/>
            <p:cNvSpPr>
              <a:spLocks noChangeShapeType="1"/>
            </p:cNvSpPr>
            <p:nvPr/>
          </p:nvSpPr>
          <p:spPr bwMode="auto">
            <a:xfrm>
              <a:off x="1677" y="3276"/>
              <a:ext cx="325" cy="236"/>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5" name="Freeform 123"/>
            <p:cNvSpPr>
              <a:spLocks/>
            </p:cNvSpPr>
            <p:nvPr/>
          </p:nvSpPr>
          <p:spPr bwMode="auto">
            <a:xfrm>
              <a:off x="1980" y="3496"/>
              <a:ext cx="72" cy="52"/>
            </a:xfrm>
            <a:custGeom>
              <a:avLst/>
              <a:gdLst/>
              <a:ahLst/>
              <a:cxnLst>
                <a:cxn ang="0">
                  <a:pos x="75" y="0"/>
                </a:cxn>
                <a:cxn ang="0">
                  <a:pos x="145" y="155"/>
                </a:cxn>
                <a:cxn ang="0">
                  <a:pos x="0" y="76"/>
                </a:cxn>
                <a:cxn ang="0">
                  <a:pos x="75" y="0"/>
                </a:cxn>
              </a:cxnLst>
              <a:rect l="0" t="0" r="r" b="b"/>
              <a:pathLst>
                <a:path w="145" h="155">
                  <a:moveTo>
                    <a:pt x="75" y="0"/>
                  </a:moveTo>
                  <a:lnTo>
                    <a:pt x="145" y="155"/>
                  </a:lnTo>
                  <a:lnTo>
                    <a:pt x="0" y="76"/>
                  </a:lnTo>
                  <a:lnTo>
                    <a:pt x="75"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6" name="Line 124"/>
            <p:cNvSpPr>
              <a:spLocks noChangeShapeType="1"/>
            </p:cNvSpPr>
            <p:nvPr/>
          </p:nvSpPr>
          <p:spPr bwMode="auto">
            <a:xfrm flipH="1">
              <a:off x="2103" y="3276"/>
              <a:ext cx="344" cy="237"/>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7" name="Freeform 125"/>
            <p:cNvSpPr>
              <a:spLocks/>
            </p:cNvSpPr>
            <p:nvPr/>
          </p:nvSpPr>
          <p:spPr bwMode="auto">
            <a:xfrm>
              <a:off x="2052" y="3497"/>
              <a:ext cx="75" cy="51"/>
            </a:xfrm>
            <a:custGeom>
              <a:avLst/>
              <a:gdLst/>
              <a:ahLst/>
              <a:cxnLst>
                <a:cxn ang="0">
                  <a:pos x="150" y="78"/>
                </a:cxn>
                <a:cxn ang="0">
                  <a:pos x="0" y="153"/>
                </a:cxn>
                <a:cxn ang="0">
                  <a:pos x="76" y="0"/>
                </a:cxn>
                <a:cxn ang="0">
                  <a:pos x="150" y="78"/>
                </a:cxn>
              </a:cxnLst>
              <a:rect l="0" t="0" r="r" b="b"/>
              <a:pathLst>
                <a:path w="150" h="153">
                  <a:moveTo>
                    <a:pt x="150" y="78"/>
                  </a:moveTo>
                  <a:lnTo>
                    <a:pt x="0" y="153"/>
                  </a:lnTo>
                  <a:lnTo>
                    <a:pt x="76" y="0"/>
                  </a:lnTo>
                  <a:lnTo>
                    <a:pt x="150" y="78"/>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8" name="Line 126"/>
            <p:cNvSpPr>
              <a:spLocks noChangeShapeType="1"/>
            </p:cNvSpPr>
            <p:nvPr/>
          </p:nvSpPr>
          <p:spPr bwMode="auto">
            <a:xfrm>
              <a:off x="2394" y="3785"/>
              <a:ext cx="509" cy="1"/>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199" name="Freeform 127"/>
            <p:cNvSpPr>
              <a:spLocks/>
            </p:cNvSpPr>
            <p:nvPr/>
          </p:nvSpPr>
          <p:spPr bwMode="auto">
            <a:xfrm>
              <a:off x="2896" y="3767"/>
              <a:ext cx="79" cy="36"/>
            </a:xfrm>
            <a:custGeom>
              <a:avLst/>
              <a:gdLst/>
              <a:ahLst/>
              <a:cxnLst>
                <a:cxn ang="0">
                  <a:pos x="0" y="0"/>
                </a:cxn>
                <a:cxn ang="0">
                  <a:pos x="157" y="54"/>
                </a:cxn>
                <a:cxn ang="0">
                  <a:pos x="0" y="109"/>
                </a:cxn>
                <a:cxn ang="0">
                  <a:pos x="0" y="0"/>
                </a:cxn>
              </a:cxnLst>
              <a:rect l="0" t="0" r="r" b="b"/>
              <a:pathLst>
                <a:path w="157" h="109">
                  <a:moveTo>
                    <a:pt x="0" y="0"/>
                  </a:moveTo>
                  <a:lnTo>
                    <a:pt x="157" y="54"/>
                  </a:lnTo>
                  <a:lnTo>
                    <a:pt x="0" y="109"/>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200" name="Line 128"/>
            <p:cNvSpPr>
              <a:spLocks noChangeShapeType="1"/>
            </p:cNvSpPr>
            <p:nvPr/>
          </p:nvSpPr>
          <p:spPr bwMode="auto">
            <a:xfrm>
              <a:off x="3658" y="3785"/>
              <a:ext cx="850" cy="1"/>
            </a:xfrm>
            <a:prstGeom prst="line">
              <a:avLst/>
            </a:prstGeom>
            <a:noFill/>
            <a:ln w="4763">
              <a:solidFill>
                <a:srgbClr val="69544B"/>
              </a:solidFill>
              <a:prstDash val="solid"/>
              <a:round/>
              <a:headEnd/>
              <a:tailEnd/>
            </a:ln>
          </p:spPr>
          <p:txBody>
            <a:bodyPr vert="horz" wrap="square" lIns="91440" tIns="45720" rIns="91440" bIns="45720" numCol="1" anchor="t" anchorCtr="0" compatLnSpc="1">
              <a:prstTxWarp prst="textNoShape">
                <a:avLst/>
              </a:prstTxWarp>
            </a:bodyPr>
            <a:lstStyle/>
            <a:p>
              <a:endParaRPr lang="en-US" sz="1200" b="1"/>
            </a:p>
          </p:txBody>
        </p:sp>
        <p:sp>
          <p:nvSpPr>
            <p:cNvPr id="3201" name="Freeform 129"/>
            <p:cNvSpPr>
              <a:spLocks/>
            </p:cNvSpPr>
            <p:nvPr/>
          </p:nvSpPr>
          <p:spPr bwMode="auto">
            <a:xfrm>
              <a:off x="4501" y="3767"/>
              <a:ext cx="79" cy="36"/>
            </a:xfrm>
            <a:custGeom>
              <a:avLst/>
              <a:gdLst/>
              <a:ahLst/>
              <a:cxnLst>
                <a:cxn ang="0">
                  <a:pos x="0" y="0"/>
                </a:cxn>
                <a:cxn ang="0">
                  <a:pos x="158" y="54"/>
                </a:cxn>
                <a:cxn ang="0">
                  <a:pos x="0" y="109"/>
                </a:cxn>
                <a:cxn ang="0">
                  <a:pos x="0" y="0"/>
                </a:cxn>
              </a:cxnLst>
              <a:rect l="0" t="0" r="r" b="b"/>
              <a:pathLst>
                <a:path w="158" h="109">
                  <a:moveTo>
                    <a:pt x="0" y="0"/>
                  </a:moveTo>
                  <a:lnTo>
                    <a:pt x="158" y="54"/>
                  </a:lnTo>
                  <a:lnTo>
                    <a:pt x="0" y="109"/>
                  </a:lnTo>
                  <a:lnTo>
                    <a:pt x="0" y="0"/>
                  </a:lnTo>
                  <a:close/>
                </a:path>
              </a:pathLst>
            </a:custGeom>
            <a:solidFill>
              <a:srgbClr val="69544B"/>
            </a:solidFill>
            <a:ln w="9525">
              <a:noFill/>
              <a:round/>
              <a:headEnd/>
              <a:tailEnd/>
            </a:ln>
          </p:spPr>
          <p:txBody>
            <a:bodyPr vert="horz" wrap="square" lIns="91440" tIns="45720" rIns="91440" bIns="45720" numCol="1" anchor="t" anchorCtr="0" compatLnSpc="1">
              <a:prstTxWarp prst="textNoShape">
                <a:avLst/>
              </a:prstTxWarp>
            </a:bodyPr>
            <a:lstStyle/>
            <a:p>
              <a:endParaRPr lang="en-US" sz="1200" b="1"/>
            </a:p>
          </p:txBody>
        </p:sp>
      </p:gr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1219</TotalTime>
  <Words>349</Words>
  <Application>Microsoft Office PowerPoint</Application>
  <PresentationFormat>On-screen Show (4:3)</PresentationFormat>
  <Paragraphs>108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Governance Framework</vt:lpstr>
      <vt:lpstr>Slide 2</vt:lpstr>
      <vt:lpstr>Slide 3</vt:lpstr>
      <vt:lpstr>GIS Governance: Process Outline</vt:lpstr>
    </vt:vector>
  </TitlesOfParts>
  <Company>State of Minnesota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darbeit</dc:creator>
  <cp:lastModifiedBy>FLOGMAN</cp:lastModifiedBy>
  <cp:revision>16</cp:revision>
  <dcterms:created xsi:type="dcterms:W3CDTF">2012-02-27T19:30:58Z</dcterms:created>
  <dcterms:modified xsi:type="dcterms:W3CDTF">2012-03-12T19:30:44Z</dcterms:modified>
</cp:coreProperties>
</file>