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78" r:id="rId1"/>
  </p:sldMasterIdLst>
  <p:notesMasterIdLst>
    <p:notesMasterId r:id="rId20"/>
  </p:notesMasterIdLst>
  <p:handoutMasterIdLst>
    <p:handoutMasterId r:id="rId21"/>
  </p:handoutMasterIdLst>
  <p:sldIdLst>
    <p:sldId id="375" r:id="rId2"/>
    <p:sldId id="420" r:id="rId3"/>
    <p:sldId id="424" r:id="rId4"/>
    <p:sldId id="417" r:id="rId5"/>
    <p:sldId id="431" r:id="rId6"/>
    <p:sldId id="421" r:id="rId7"/>
    <p:sldId id="435" r:id="rId8"/>
    <p:sldId id="387" r:id="rId9"/>
    <p:sldId id="425" r:id="rId10"/>
    <p:sldId id="436" r:id="rId11"/>
    <p:sldId id="426" r:id="rId12"/>
    <p:sldId id="432" r:id="rId13"/>
    <p:sldId id="427" r:id="rId14"/>
    <p:sldId id="423" r:id="rId15"/>
    <p:sldId id="429" r:id="rId16"/>
    <p:sldId id="430" r:id="rId17"/>
    <p:sldId id="433" r:id="rId18"/>
    <p:sldId id="434" r:id="rId1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  <a:srgbClr val="04FC33"/>
    <a:srgbClr val="2F4795"/>
    <a:srgbClr val="EAEAEA"/>
    <a:srgbClr val="FFFF66"/>
    <a:srgbClr val="FF33CC"/>
    <a:srgbClr val="0000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48" autoAdjust="0"/>
    <p:restoredTop sz="91914" autoAdjust="0"/>
  </p:normalViewPr>
  <p:slideViewPr>
    <p:cSldViewPr>
      <p:cViewPr varScale="1">
        <p:scale>
          <a:sx n="100" d="100"/>
          <a:sy n="100" d="100"/>
        </p:scale>
        <p:origin x="-12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12" y="-72"/>
      </p:cViewPr>
      <p:guideLst>
        <p:guide orient="horz" pos="2929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rafs\shared\IS\GIS\MetroGIS\Teams\Workgroups\Geospatial%20Commons\Survey\SurveySummary_07012010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hart>
    <c:autoTitleDeleted val="1"/>
    <c:plotArea>
      <c:layout/>
      <c:pieChart>
        <c:varyColors val="1"/>
        <c:ser>
          <c:idx val="0"/>
          <c:order val="0"/>
          <c:dLbls>
            <c:showVal val="1"/>
            <c:showCatName val="1"/>
            <c:showLeaderLines val="1"/>
          </c:dLbls>
          <c:cat>
            <c:strRef>
              <c:f>'Question 20'!$A$4:$A$9</c:f>
              <c:strCache>
                <c:ptCount val="6"/>
                <c:pt idx="0">
                  <c:v>Public sector</c:v>
                </c:pt>
                <c:pt idx="1">
                  <c:v>Private sector</c:v>
                </c:pt>
                <c:pt idx="2">
                  <c:v>Education (including students)</c:v>
                </c:pt>
                <c:pt idx="3">
                  <c:v>Non profit organization</c:v>
                </c:pt>
                <c:pt idx="4">
                  <c:v>General public</c:v>
                </c:pt>
                <c:pt idx="5">
                  <c:v>Other (please specify)</c:v>
                </c:pt>
              </c:strCache>
            </c:strRef>
          </c:cat>
          <c:val>
            <c:numRef>
              <c:f>'Question 20'!$C$4:$C$9</c:f>
              <c:numCache>
                <c:formatCode>0.0%</c:formatCode>
                <c:ptCount val="6"/>
                <c:pt idx="0">
                  <c:v>0.38700000000000023</c:v>
                </c:pt>
                <c:pt idx="1">
                  <c:v>0.21900000000000011</c:v>
                </c:pt>
                <c:pt idx="2">
                  <c:v>0.23700000000000004</c:v>
                </c:pt>
                <c:pt idx="3">
                  <c:v>6.500000000000003E-2</c:v>
                </c:pt>
                <c:pt idx="4">
                  <c:v>5.6000000000000008E-2</c:v>
                </c:pt>
                <c:pt idx="5">
                  <c:v>3.7000000000000026E-2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  <c:dispBlanksAs val="zero"/>
  </c:chart>
  <c:spPr>
    <a:ln>
      <a:noFill/>
    </a:ln>
  </c:sp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4812DE-4E9F-4A35-B1F4-D441E6A66F3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6C50CC-E8AA-4029-8D81-C7F2693FAE6C}">
      <dgm:prSet phldrT="[Text]"/>
      <dgm:spPr/>
      <dgm:t>
        <a:bodyPr/>
        <a:lstStyle/>
        <a:p>
          <a:r>
            <a:rPr lang="en-US" dirty="0" smtClean="0"/>
            <a:t>Find</a:t>
          </a:r>
          <a:endParaRPr lang="en-US" dirty="0"/>
        </a:p>
      </dgm:t>
    </dgm:pt>
    <dgm:pt modelId="{54435378-F41D-412D-A5B6-6FFE950EF702}" type="parTrans" cxnId="{D89AE663-3589-4086-A1B4-3A046B8FCF17}">
      <dgm:prSet/>
      <dgm:spPr/>
      <dgm:t>
        <a:bodyPr/>
        <a:lstStyle/>
        <a:p>
          <a:endParaRPr lang="en-US"/>
        </a:p>
      </dgm:t>
    </dgm:pt>
    <dgm:pt modelId="{241EC27E-AD6B-4EF3-BC65-DC8A572AC0C5}" type="sibTrans" cxnId="{D89AE663-3589-4086-A1B4-3A046B8FCF17}">
      <dgm:prSet/>
      <dgm:spPr/>
      <dgm:t>
        <a:bodyPr/>
        <a:lstStyle/>
        <a:p>
          <a:endParaRPr lang="en-US"/>
        </a:p>
      </dgm:t>
    </dgm:pt>
    <dgm:pt modelId="{71A5A41A-0CD1-4550-BD87-1810A715BFF4}">
      <dgm:prSet phldrT="[Text]"/>
      <dgm:spPr/>
      <dgm:t>
        <a:bodyPr/>
        <a:lstStyle/>
        <a:p>
          <a:r>
            <a:rPr lang="en-US" dirty="0" smtClean="0"/>
            <a:t>Evaluate</a:t>
          </a:r>
          <a:endParaRPr lang="en-US" dirty="0"/>
        </a:p>
      </dgm:t>
    </dgm:pt>
    <dgm:pt modelId="{1B27542D-2ACF-4292-80B2-437367C76A84}" type="parTrans" cxnId="{9AFAA5D9-1744-43B6-B61F-4840D94476C5}">
      <dgm:prSet/>
      <dgm:spPr/>
      <dgm:t>
        <a:bodyPr/>
        <a:lstStyle/>
        <a:p>
          <a:endParaRPr lang="en-US"/>
        </a:p>
      </dgm:t>
    </dgm:pt>
    <dgm:pt modelId="{FA84FDF8-EE5A-478D-B788-A947BF49F86F}" type="sibTrans" cxnId="{9AFAA5D9-1744-43B6-B61F-4840D94476C5}">
      <dgm:prSet/>
      <dgm:spPr/>
      <dgm:t>
        <a:bodyPr/>
        <a:lstStyle/>
        <a:p>
          <a:endParaRPr lang="en-US"/>
        </a:p>
      </dgm:t>
    </dgm:pt>
    <dgm:pt modelId="{C2C0AEA3-35F5-41F6-8BC3-C0354E093E28}">
      <dgm:prSet phldrT="[Text]"/>
      <dgm:spPr/>
      <dgm:t>
        <a:bodyPr/>
        <a:lstStyle/>
        <a:p>
          <a:r>
            <a:rPr lang="en-US" dirty="0" smtClean="0"/>
            <a:t>Share</a:t>
          </a:r>
          <a:endParaRPr lang="en-US" dirty="0"/>
        </a:p>
      </dgm:t>
    </dgm:pt>
    <dgm:pt modelId="{3312986C-C4D8-4016-AA91-35DB261E7ECA}" type="parTrans" cxnId="{B6242117-2589-4E61-A797-90AB64BB06B2}">
      <dgm:prSet/>
      <dgm:spPr/>
      <dgm:t>
        <a:bodyPr/>
        <a:lstStyle/>
        <a:p>
          <a:endParaRPr lang="en-US"/>
        </a:p>
      </dgm:t>
    </dgm:pt>
    <dgm:pt modelId="{0F3D6609-6F55-4702-9CA3-D37A9182062A}" type="sibTrans" cxnId="{B6242117-2589-4E61-A797-90AB64BB06B2}">
      <dgm:prSet/>
      <dgm:spPr/>
      <dgm:t>
        <a:bodyPr/>
        <a:lstStyle/>
        <a:p>
          <a:endParaRPr lang="en-US"/>
        </a:p>
      </dgm:t>
    </dgm:pt>
    <dgm:pt modelId="{747FF54B-0DDA-4F6B-A980-64D2DE06E17F}">
      <dgm:prSet phldrT="[Text]"/>
      <dgm:spPr/>
      <dgm:t>
        <a:bodyPr/>
        <a:lstStyle/>
        <a:p>
          <a:r>
            <a:rPr lang="en-US" dirty="0" smtClean="0"/>
            <a:t>Administration</a:t>
          </a:r>
          <a:endParaRPr lang="en-US" dirty="0"/>
        </a:p>
      </dgm:t>
    </dgm:pt>
    <dgm:pt modelId="{54822867-4DCD-4489-816D-23F8EE9D69BF}" type="parTrans" cxnId="{6E9F37FC-32AF-4D84-9721-427383E8A71F}">
      <dgm:prSet/>
      <dgm:spPr/>
      <dgm:t>
        <a:bodyPr/>
        <a:lstStyle/>
        <a:p>
          <a:endParaRPr lang="en-US"/>
        </a:p>
      </dgm:t>
    </dgm:pt>
    <dgm:pt modelId="{DAD306C9-7688-4C39-A864-1461A78C856A}" type="sibTrans" cxnId="{6E9F37FC-32AF-4D84-9721-427383E8A71F}">
      <dgm:prSet/>
      <dgm:spPr/>
      <dgm:t>
        <a:bodyPr/>
        <a:lstStyle/>
        <a:p>
          <a:endParaRPr lang="en-US"/>
        </a:p>
      </dgm:t>
    </dgm:pt>
    <dgm:pt modelId="{471134E1-2EDE-45A0-93AF-1B32F441DD87}" type="pres">
      <dgm:prSet presAssocID="{204812DE-4E9F-4A35-B1F4-D441E6A66F3C}" presName="linear" presStyleCnt="0">
        <dgm:presLayoutVars>
          <dgm:animLvl val="lvl"/>
          <dgm:resizeHandles val="exact"/>
        </dgm:presLayoutVars>
      </dgm:prSet>
      <dgm:spPr/>
    </dgm:pt>
    <dgm:pt modelId="{06BEA5BE-BFF9-4381-A6C8-D30913EED402}" type="pres">
      <dgm:prSet presAssocID="{BD6C50CC-E8AA-4029-8D81-C7F2693FAE6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5B58465-06D6-49D8-9E84-D024A2AA9E56}" type="pres">
      <dgm:prSet presAssocID="{241EC27E-AD6B-4EF3-BC65-DC8A572AC0C5}" presName="spacer" presStyleCnt="0"/>
      <dgm:spPr/>
    </dgm:pt>
    <dgm:pt modelId="{D5105CCB-DDCE-4541-A66B-8DE53554B345}" type="pres">
      <dgm:prSet presAssocID="{71A5A41A-0CD1-4550-BD87-1810A715BFF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884405A-262D-4809-91B6-D32B292311C4}" type="pres">
      <dgm:prSet presAssocID="{FA84FDF8-EE5A-478D-B788-A947BF49F86F}" presName="spacer" presStyleCnt="0"/>
      <dgm:spPr/>
    </dgm:pt>
    <dgm:pt modelId="{70F4B524-7E41-434C-8AAC-AB4884128B89}" type="pres">
      <dgm:prSet presAssocID="{C2C0AEA3-35F5-41F6-8BC3-C0354E093E2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7132EA9-E9D2-48BE-A585-A68CF1F0C165}" type="pres">
      <dgm:prSet presAssocID="{0F3D6609-6F55-4702-9CA3-D37A9182062A}" presName="spacer" presStyleCnt="0"/>
      <dgm:spPr/>
    </dgm:pt>
    <dgm:pt modelId="{C11C6098-E1C0-4B4B-B9D3-A66C0E707CF9}" type="pres">
      <dgm:prSet presAssocID="{747FF54B-0DDA-4F6B-A980-64D2DE06E17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E9F37FC-32AF-4D84-9721-427383E8A71F}" srcId="{204812DE-4E9F-4A35-B1F4-D441E6A66F3C}" destId="{747FF54B-0DDA-4F6B-A980-64D2DE06E17F}" srcOrd="3" destOrd="0" parTransId="{54822867-4DCD-4489-816D-23F8EE9D69BF}" sibTransId="{DAD306C9-7688-4C39-A864-1461A78C856A}"/>
    <dgm:cxn modelId="{3468E65F-AB31-4B40-A5E1-0F6BDD1F66EA}" type="presOf" srcId="{BD6C50CC-E8AA-4029-8D81-C7F2693FAE6C}" destId="{06BEA5BE-BFF9-4381-A6C8-D30913EED402}" srcOrd="0" destOrd="0" presId="urn:microsoft.com/office/officeart/2005/8/layout/vList2"/>
    <dgm:cxn modelId="{6502FF91-CC3B-42C1-8373-DDA487F02644}" type="presOf" srcId="{71A5A41A-0CD1-4550-BD87-1810A715BFF4}" destId="{D5105CCB-DDCE-4541-A66B-8DE53554B345}" srcOrd="0" destOrd="0" presId="urn:microsoft.com/office/officeart/2005/8/layout/vList2"/>
    <dgm:cxn modelId="{D89AE663-3589-4086-A1B4-3A046B8FCF17}" srcId="{204812DE-4E9F-4A35-B1F4-D441E6A66F3C}" destId="{BD6C50CC-E8AA-4029-8D81-C7F2693FAE6C}" srcOrd="0" destOrd="0" parTransId="{54435378-F41D-412D-A5B6-6FFE950EF702}" sibTransId="{241EC27E-AD6B-4EF3-BC65-DC8A572AC0C5}"/>
    <dgm:cxn modelId="{26B25CE0-B078-41F0-BC17-124C86B175E3}" type="presOf" srcId="{C2C0AEA3-35F5-41F6-8BC3-C0354E093E28}" destId="{70F4B524-7E41-434C-8AAC-AB4884128B89}" srcOrd="0" destOrd="0" presId="urn:microsoft.com/office/officeart/2005/8/layout/vList2"/>
    <dgm:cxn modelId="{B6242117-2589-4E61-A797-90AB64BB06B2}" srcId="{204812DE-4E9F-4A35-B1F4-D441E6A66F3C}" destId="{C2C0AEA3-35F5-41F6-8BC3-C0354E093E28}" srcOrd="2" destOrd="0" parTransId="{3312986C-C4D8-4016-AA91-35DB261E7ECA}" sibTransId="{0F3D6609-6F55-4702-9CA3-D37A9182062A}"/>
    <dgm:cxn modelId="{5DBADD43-CEE4-4B07-9C43-301E60C317B7}" type="presOf" srcId="{204812DE-4E9F-4A35-B1F4-D441E6A66F3C}" destId="{471134E1-2EDE-45A0-93AF-1B32F441DD87}" srcOrd="0" destOrd="0" presId="urn:microsoft.com/office/officeart/2005/8/layout/vList2"/>
    <dgm:cxn modelId="{9AFAA5D9-1744-43B6-B61F-4840D94476C5}" srcId="{204812DE-4E9F-4A35-B1F4-D441E6A66F3C}" destId="{71A5A41A-0CD1-4550-BD87-1810A715BFF4}" srcOrd="1" destOrd="0" parTransId="{1B27542D-2ACF-4292-80B2-437367C76A84}" sibTransId="{FA84FDF8-EE5A-478D-B788-A947BF49F86F}"/>
    <dgm:cxn modelId="{0155A5D2-267D-4243-864E-E01435916ADE}" type="presOf" srcId="{747FF54B-0DDA-4F6B-A980-64D2DE06E17F}" destId="{C11C6098-E1C0-4B4B-B9D3-A66C0E707CF9}" srcOrd="0" destOrd="0" presId="urn:microsoft.com/office/officeart/2005/8/layout/vList2"/>
    <dgm:cxn modelId="{D3772FAA-FBC1-4905-9A51-6599234CBB2C}" type="presParOf" srcId="{471134E1-2EDE-45A0-93AF-1B32F441DD87}" destId="{06BEA5BE-BFF9-4381-A6C8-D30913EED402}" srcOrd="0" destOrd="0" presId="urn:microsoft.com/office/officeart/2005/8/layout/vList2"/>
    <dgm:cxn modelId="{C9B06E5D-9872-4A11-9A8C-E5078CC878C9}" type="presParOf" srcId="{471134E1-2EDE-45A0-93AF-1B32F441DD87}" destId="{85B58465-06D6-49D8-9E84-D024A2AA9E56}" srcOrd="1" destOrd="0" presId="urn:microsoft.com/office/officeart/2005/8/layout/vList2"/>
    <dgm:cxn modelId="{F6EF0696-BE04-4815-83CE-E8F57CD73302}" type="presParOf" srcId="{471134E1-2EDE-45A0-93AF-1B32F441DD87}" destId="{D5105CCB-DDCE-4541-A66B-8DE53554B345}" srcOrd="2" destOrd="0" presId="urn:microsoft.com/office/officeart/2005/8/layout/vList2"/>
    <dgm:cxn modelId="{EF6438CB-110E-4007-A1AE-352708A1A345}" type="presParOf" srcId="{471134E1-2EDE-45A0-93AF-1B32F441DD87}" destId="{9884405A-262D-4809-91B6-D32B292311C4}" srcOrd="3" destOrd="0" presId="urn:microsoft.com/office/officeart/2005/8/layout/vList2"/>
    <dgm:cxn modelId="{34A13003-8891-4D9A-BC02-8295F77C7385}" type="presParOf" srcId="{471134E1-2EDE-45A0-93AF-1B32F441DD87}" destId="{70F4B524-7E41-434C-8AAC-AB4884128B89}" srcOrd="4" destOrd="0" presId="urn:microsoft.com/office/officeart/2005/8/layout/vList2"/>
    <dgm:cxn modelId="{E029FC3A-38FB-44C1-9E31-79257B8E873C}" type="presParOf" srcId="{471134E1-2EDE-45A0-93AF-1B32F441DD87}" destId="{07132EA9-E9D2-48BE-A585-A68CF1F0C165}" srcOrd="5" destOrd="0" presId="urn:microsoft.com/office/officeart/2005/8/layout/vList2"/>
    <dgm:cxn modelId="{01025CCE-35EA-4CE9-9C50-5A32AE93A27F}" type="presParOf" srcId="{471134E1-2EDE-45A0-93AF-1B32F441DD87}" destId="{C11C6098-E1C0-4B4B-B9D3-A66C0E707CF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BEA5BE-BFF9-4381-A6C8-D30913EED402}">
      <dsp:nvSpPr>
        <dsp:cNvPr id="0" name=""/>
        <dsp:cNvSpPr/>
      </dsp:nvSpPr>
      <dsp:spPr>
        <a:xfrm>
          <a:off x="0" y="35969"/>
          <a:ext cx="4953000" cy="6475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Find</a:t>
          </a:r>
          <a:endParaRPr lang="en-US" sz="2700" kern="1200" dirty="0"/>
        </a:p>
      </dsp:txBody>
      <dsp:txXfrm>
        <a:off x="0" y="35969"/>
        <a:ext cx="4953000" cy="647594"/>
      </dsp:txXfrm>
    </dsp:sp>
    <dsp:sp modelId="{D5105CCB-DDCE-4541-A66B-8DE53554B345}">
      <dsp:nvSpPr>
        <dsp:cNvPr id="0" name=""/>
        <dsp:cNvSpPr/>
      </dsp:nvSpPr>
      <dsp:spPr>
        <a:xfrm>
          <a:off x="0" y="761324"/>
          <a:ext cx="4953000" cy="6475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Evaluate</a:t>
          </a:r>
          <a:endParaRPr lang="en-US" sz="2700" kern="1200" dirty="0"/>
        </a:p>
      </dsp:txBody>
      <dsp:txXfrm>
        <a:off x="0" y="761324"/>
        <a:ext cx="4953000" cy="647594"/>
      </dsp:txXfrm>
    </dsp:sp>
    <dsp:sp modelId="{70F4B524-7E41-434C-8AAC-AB4884128B89}">
      <dsp:nvSpPr>
        <dsp:cNvPr id="0" name=""/>
        <dsp:cNvSpPr/>
      </dsp:nvSpPr>
      <dsp:spPr>
        <a:xfrm>
          <a:off x="0" y="1486680"/>
          <a:ext cx="4953000" cy="6475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Share</a:t>
          </a:r>
          <a:endParaRPr lang="en-US" sz="2700" kern="1200" dirty="0"/>
        </a:p>
      </dsp:txBody>
      <dsp:txXfrm>
        <a:off x="0" y="1486680"/>
        <a:ext cx="4953000" cy="647594"/>
      </dsp:txXfrm>
    </dsp:sp>
    <dsp:sp modelId="{C11C6098-E1C0-4B4B-B9D3-A66C0E707CF9}">
      <dsp:nvSpPr>
        <dsp:cNvPr id="0" name=""/>
        <dsp:cNvSpPr/>
      </dsp:nvSpPr>
      <dsp:spPr>
        <a:xfrm>
          <a:off x="0" y="2212035"/>
          <a:ext cx="4953000" cy="6475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Administration</a:t>
          </a:r>
          <a:endParaRPr lang="en-US" sz="2700" kern="1200" dirty="0"/>
        </a:p>
      </dsp:txBody>
      <dsp:txXfrm>
        <a:off x="0" y="2212035"/>
        <a:ext cx="4953000" cy="6475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06" tIns="45153" rIns="90306" bIns="45153" numCol="1" anchor="t" anchorCtr="0" compatLnSpc="1">
            <a:prstTxWarp prst="textNoShape">
              <a:avLst/>
            </a:prstTxWarp>
          </a:bodyPr>
          <a:lstStyle>
            <a:lvl1pPr defTabSz="903288">
              <a:defRPr sz="1200"/>
            </a:lvl1pPr>
          </a:lstStyle>
          <a:p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6675" y="0"/>
            <a:ext cx="298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06" tIns="45153" rIns="90306" bIns="45153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/>
            </a:lvl1pPr>
          </a:lstStyle>
          <a:p>
            <a:endParaRPr 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298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06" tIns="45153" rIns="90306" bIns="45153" numCol="1" anchor="b" anchorCtr="0" compatLnSpc="1">
            <a:prstTxWarp prst="textNoShape">
              <a:avLst/>
            </a:prstTxWarp>
          </a:bodyPr>
          <a:lstStyle>
            <a:lvl1pPr defTabSz="903288">
              <a:defRPr sz="1200"/>
            </a:lvl1pPr>
          </a:lstStyle>
          <a:p>
            <a:endParaRPr lang="en-US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6675" y="8839200"/>
            <a:ext cx="298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06" tIns="45153" rIns="90306" bIns="45153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/>
            </a:lvl1pPr>
          </a:lstStyle>
          <a:p>
            <a:fld id="{2A40F190-6903-492F-BF15-032C40453A6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94" tIns="45147" rIns="90294" bIns="45147" numCol="1" anchor="t" anchorCtr="0" compatLnSpc="1">
            <a:prstTxWarp prst="textNoShape">
              <a:avLst/>
            </a:prstTxWarp>
          </a:bodyPr>
          <a:lstStyle>
            <a:lvl1pPr defTabSz="903288">
              <a:defRPr sz="1200"/>
            </a:lvl1pPr>
          </a:lstStyle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6675" y="0"/>
            <a:ext cx="298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94" tIns="45147" rIns="90294" bIns="45147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/>
            </a:lvl1pPr>
          </a:lstStyle>
          <a:p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2200" y="685800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3763" y="4419600"/>
            <a:ext cx="507047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94" tIns="45147" rIns="90294" bIns="451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0"/>
            <a:ext cx="298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94" tIns="45147" rIns="90294" bIns="45147" numCol="1" anchor="b" anchorCtr="0" compatLnSpc="1">
            <a:prstTxWarp prst="textNoShape">
              <a:avLst/>
            </a:prstTxWarp>
          </a:bodyPr>
          <a:lstStyle>
            <a:lvl1pPr defTabSz="903288">
              <a:defRPr sz="1200"/>
            </a:lvl1pPr>
          </a:lstStyle>
          <a:p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6675" y="8839200"/>
            <a:ext cx="298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94" tIns="45147" rIns="90294" bIns="45147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/>
            </a:lvl1pPr>
          </a:lstStyle>
          <a:p>
            <a:fld id="{7398C372-558D-4829-A66B-FEEAD13D8C9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A05D09-E7F8-4128-B2A5-5B31F0DB1B6C}" type="slidenum">
              <a:rPr lang="en-US"/>
              <a:pPr/>
              <a:t>17</a:t>
            </a:fld>
            <a:endParaRPr 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5CFB-4664-4F67-AEE8-BDAAF10B76B8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9D9DE3-8B46-4376-9F5E-A0FF031F37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5CFB-4664-4F67-AEE8-BDAAF10B76B8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9DE3-8B46-4376-9F5E-A0FF031F3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5CFB-4664-4F67-AEE8-BDAAF10B76B8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9DE3-8B46-4376-9F5E-A0FF031F3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8185CFB-4664-4F67-AEE8-BDAAF10B76B8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09D9DE3-8B46-4376-9F5E-A0FF031F37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5CFB-4664-4F67-AEE8-BDAAF10B76B8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9DE3-8B46-4376-9F5E-A0FF031F37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5CFB-4664-4F67-AEE8-BDAAF10B76B8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9DE3-8B46-4376-9F5E-A0FF031F37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9DE3-8B46-4376-9F5E-A0FF031F37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5CFB-4664-4F67-AEE8-BDAAF10B76B8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5CFB-4664-4F67-AEE8-BDAAF10B76B8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9DE3-8B46-4376-9F5E-A0FF031F37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5CFB-4664-4F67-AEE8-BDAAF10B76B8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9DE3-8B46-4376-9F5E-A0FF031F37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8185CFB-4664-4F67-AEE8-BDAAF10B76B8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09D9DE3-8B46-4376-9F5E-A0FF031F37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5CFB-4664-4F67-AEE8-BDAAF10B76B8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9D9DE3-8B46-4376-9F5E-A0FF031F37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8185CFB-4664-4F67-AEE8-BDAAF10B76B8}" type="datetimeFigureOut">
              <a:rPr lang="en-US" smtClean="0"/>
              <a:pPr/>
              <a:t>7/12/2010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09D9DE3-8B46-4376-9F5E-A0FF031F37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905000"/>
            <a:ext cx="7772400" cy="2514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Minnesota Geospatial Commons</a:t>
            </a:r>
            <a:br>
              <a:rPr lang="en-US" dirty="0" smtClean="0"/>
            </a:br>
            <a:r>
              <a:rPr lang="en-US" dirty="0" smtClean="0"/>
              <a:t>Test Implementation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4800600"/>
            <a:ext cx="7543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Geospatial Commons Workgroup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Jessica Deegan, Metropolitan Council</a:t>
            </a:r>
          </a:p>
          <a:p>
            <a:r>
              <a:rPr lang="en-US" dirty="0" smtClean="0">
                <a:latin typeface="+mj-lt"/>
              </a:rPr>
              <a:t>Presentation to State Agency Geospatial Advisory Council</a:t>
            </a:r>
          </a:p>
          <a:p>
            <a:r>
              <a:rPr lang="en-US" dirty="0" smtClean="0">
                <a:latin typeface="+mj-lt"/>
              </a:rPr>
              <a:t>July 13, 2010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Search</a:t>
            </a:r>
          </a:p>
          <a:p>
            <a:pPr lvl="1"/>
            <a:r>
              <a:rPr lang="en-US" b="1" dirty="0" smtClean="0"/>
              <a:t>Structured interface</a:t>
            </a:r>
            <a:endParaRPr lang="en-US" dirty="0"/>
          </a:p>
          <a:p>
            <a:pPr lvl="1"/>
            <a:r>
              <a:rPr lang="en-US" b="1" dirty="0"/>
              <a:t>Spatial </a:t>
            </a:r>
            <a:r>
              <a:rPr lang="en-US" b="1" dirty="0" smtClean="0"/>
              <a:t>(</a:t>
            </a:r>
            <a:r>
              <a:rPr lang="en-US" b="1" dirty="0"/>
              <a:t>e.g. </a:t>
            </a:r>
            <a:r>
              <a:rPr lang="en-US" b="1" dirty="0" smtClean="0"/>
              <a:t>bounding </a:t>
            </a:r>
            <a:r>
              <a:rPr lang="en-US" b="1" dirty="0"/>
              <a:t>box)</a:t>
            </a:r>
            <a:endParaRPr lang="en-US" dirty="0"/>
          </a:p>
          <a:p>
            <a:pPr lvl="1"/>
            <a:r>
              <a:rPr lang="en-US" b="1" dirty="0" smtClean="0"/>
              <a:t>Metadata</a:t>
            </a:r>
            <a:endParaRPr lang="en-US" dirty="0"/>
          </a:p>
          <a:p>
            <a:pPr lvl="1"/>
            <a:r>
              <a:rPr lang="en-US" b="1" dirty="0"/>
              <a:t>Google </a:t>
            </a:r>
            <a:r>
              <a:rPr lang="en-US" b="1" dirty="0" smtClean="0"/>
              <a:t>accessible</a:t>
            </a:r>
            <a:endParaRPr lang="en-US" dirty="0"/>
          </a:p>
          <a:p>
            <a:r>
              <a:rPr lang="en-US" b="1" dirty="0"/>
              <a:t>Catalog (viewable page)</a:t>
            </a:r>
            <a:endParaRPr lang="en-US" dirty="0"/>
          </a:p>
          <a:p>
            <a:r>
              <a:rPr lang="en-US" b="1" dirty="0"/>
              <a:t>Registry </a:t>
            </a:r>
            <a:r>
              <a:rPr lang="en-US" b="1" dirty="0" smtClean="0"/>
              <a:t>(back end database)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Functions - </a:t>
            </a:r>
            <a:r>
              <a:rPr lang="en-US" u="sng" dirty="0" smtClean="0">
                <a:solidFill>
                  <a:srgbClr val="FFC000"/>
                </a:solidFill>
              </a:rPr>
              <a:t>Find</a:t>
            </a:r>
            <a:endParaRPr lang="en-US" u="sng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Metadata </a:t>
            </a:r>
            <a:r>
              <a:rPr lang="en-US" dirty="0" smtClean="0"/>
              <a:t>viewer</a:t>
            </a:r>
            <a:endParaRPr lang="en-US" dirty="0"/>
          </a:p>
          <a:p>
            <a:pPr lvl="0"/>
            <a:r>
              <a:rPr lang="en-US" dirty="0"/>
              <a:t>Map viewer</a:t>
            </a:r>
          </a:p>
          <a:p>
            <a:pPr lvl="0"/>
            <a:r>
              <a:rPr lang="en-US" dirty="0" smtClean="0"/>
              <a:t>Download </a:t>
            </a:r>
            <a:r>
              <a:rPr lang="en-US" dirty="0"/>
              <a:t>data </a:t>
            </a:r>
            <a:r>
              <a:rPr lang="en-US" dirty="0" smtClean="0"/>
              <a:t>or connect to web services</a:t>
            </a:r>
          </a:p>
          <a:p>
            <a:pPr lvl="0"/>
            <a:r>
              <a:rPr lang="en-US" dirty="0" smtClean="0"/>
              <a:t>User </a:t>
            </a:r>
            <a:r>
              <a:rPr lang="en-US" dirty="0"/>
              <a:t>Reviews (quality, </a:t>
            </a:r>
            <a:r>
              <a:rPr lang="en-US" dirty="0" smtClean="0"/>
              <a:t>reliability, etc.)</a:t>
            </a:r>
          </a:p>
          <a:p>
            <a:r>
              <a:rPr lang="en-US" dirty="0" smtClean="0"/>
              <a:t>Web service monitoring</a:t>
            </a:r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Functions - </a:t>
            </a:r>
            <a:r>
              <a:rPr lang="en-US" dirty="0" smtClean="0">
                <a:solidFill>
                  <a:srgbClr val="FFC000"/>
                </a:solidFill>
              </a:rPr>
              <a:t>Evaluate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Publish</a:t>
            </a:r>
          </a:p>
          <a:p>
            <a:pPr lvl="1"/>
            <a:r>
              <a:rPr lang="en-US" b="1" dirty="0" smtClean="0"/>
              <a:t>Metadata</a:t>
            </a:r>
          </a:p>
          <a:p>
            <a:pPr lvl="1"/>
            <a:r>
              <a:rPr lang="en-US" b="1" dirty="0" smtClean="0"/>
              <a:t>Data for download</a:t>
            </a:r>
          </a:p>
          <a:p>
            <a:pPr lvl="1"/>
            <a:r>
              <a:rPr lang="en-US" b="1" dirty="0" smtClean="0"/>
              <a:t>Services for consumption</a:t>
            </a:r>
          </a:p>
          <a:p>
            <a:pPr lvl="1"/>
            <a:endParaRPr lang="en-US" dirty="0"/>
          </a:p>
          <a:p>
            <a:pPr lvl="0"/>
            <a:r>
              <a:rPr lang="en-US" dirty="0" smtClean="0"/>
              <a:t>Feeds (RSS &amp; Twitter)</a:t>
            </a:r>
          </a:p>
          <a:p>
            <a:pPr lvl="0"/>
            <a:r>
              <a:rPr lang="en-US" dirty="0" smtClean="0"/>
              <a:t>News/discussion</a:t>
            </a:r>
            <a:endParaRPr lang="en-US" dirty="0" smtClean="0"/>
          </a:p>
          <a:p>
            <a:pPr lvl="0"/>
            <a:r>
              <a:rPr lang="en-US" dirty="0" smtClean="0"/>
              <a:t>Shared development space</a:t>
            </a:r>
          </a:p>
          <a:p>
            <a:pPr lvl="0"/>
            <a:r>
              <a:rPr lang="en-US" dirty="0" smtClean="0"/>
              <a:t>Best practices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Functions - </a:t>
            </a:r>
            <a:r>
              <a:rPr lang="en-US" u="sng" dirty="0" smtClean="0">
                <a:solidFill>
                  <a:srgbClr val="FFC000"/>
                </a:solidFill>
              </a:rPr>
              <a:t>Share</a:t>
            </a:r>
            <a:endParaRPr lang="en-US" u="sng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Catalog maintenance</a:t>
            </a:r>
          </a:p>
          <a:p>
            <a:pPr lvl="0"/>
            <a:r>
              <a:rPr lang="en-US" dirty="0"/>
              <a:t>Harvesting </a:t>
            </a:r>
          </a:p>
          <a:p>
            <a:pPr lvl="0"/>
            <a:r>
              <a:rPr lang="en-US" dirty="0"/>
              <a:t>Security &amp; User management</a:t>
            </a:r>
          </a:p>
          <a:p>
            <a:pPr lvl="0"/>
            <a:r>
              <a:rPr lang="en-US" dirty="0" smtClean="0"/>
              <a:t>Registry </a:t>
            </a:r>
            <a:r>
              <a:rPr lang="en-US" dirty="0"/>
              <a:t>of web service users</a:t>
            </a:r>
          </a:p>
          <a:p>
            <a:pPr lvl="0"/>
            <a:r>
              <a:rPr lang="en-US" dirty="0" smtClean="0"/>
              <a:t>Governance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7763"/>
            <a:ext cx="7848600" cy="866775"/>
          </a:xfrm>
        </p:spPr>
        <p:txBody>
          <a:bodyPr/>
          <a:lstStyle/>
          <a:p>
            <a:r>
              <a:rPr lang="en-US" dirty="0" smtClean="0"/>
              <a:t>Key Functions - </a:t>
            </a:r>
            <a:r>
              <a:rPr lang="en-US" dirty="0" smtClean="0">
                <a:solidFill>
                  <a:srgbClr val="FFC000"/>
                </a:solidFill>
              </a:rPr>
              <a:t>Administration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implementation with ESRI </a:t>
            </a:r>
            <a:r>
              <a:rPr lang="en-US" dirty="0" err="1" smtClean="0"/>
              <a:t>GeoPortal</a:t>
            </a:r>
            <a:r>
              <a:rPr lang="en-US" dirty="0" smtClean="0"/>
              <a:t> Extension</a:t>
            </a:r>
          </a:p>
          <a:p>
            <a:r>
              <a:rPr lang="en-US" dirty="0" smtClean="0"/>
              <a:t>MnGeo is hosting</a:t>
            </a:r>
          </a:p>
          <a:p>
            <a:r>
              <a:rPr lang="en-US" dirty="0" smtClean="0"/>
              <a:t>Roughly 300 person hours</a:t>
            </a:r>
          </a:p>
          <a:p>
            <a:r>
              <a:rPr lang="en-US" dirty="0" smtClean="0"/>
              <a:t>Sign off on resource commitment by 4 agencies (project sponsors)</a:t>
            </a:r>
          </a:p>
          <a:p>
            <a:r>
              <a:rPr lang="en-US" dirty="0" smtClean="0"/>
              <a:t>Demo at GIS/LIS Conference in Oct.?</a:t>
            </a:r>
          </a:p>
          <a:p>
            <a:pPr lvl="1"/>
            <a:endParaRPr lang="en-US" dirty="0"/>
          </a:p>
        </p:txBody>
      </p:sp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Plan – Key Points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Driven by producers</a:t>
            </a:r>
          </a:p>
          <a:p>
            <a:r>
              <a:rPr lang="en-US" dirty="0" smtClean="0"/>
              <a:t>Solid business needs</a:t>
            </a:r>
          </a:p>
          <a:p>
            <a:r>
              <a:rPr lang="en-US" dirty="0" smtClean="0"/>
              <a:t>Strong executive commitment</a:t>
            </a:r>
          </a:p>
          <a:p>
            <a:r>
              <a:rPr lang="en-US" dirty="0" smtClean="0"/>
              <a:t>Highly talented workgroup</a:t>
            </a:r>
          </a:p>
        </p:txBody>
      </p:sp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Points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1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1981200"/>
            <a:ext cx="6840538" cy="4511675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000" b="0" dirty="0" smtClean="0"/>
              <a:t>Chris </a:t>
            </a:r>
            <a:r>
              <a:rPr lang="en-US" sz="2000" b="0" dirty="0"/>
              <a:t>Cialek, MnGeo</a:t>
            </a:r>
          </a:p>
          <a:p>
            <a:pPr lvl="0"/>
            <a:r>
              <a:rPr lang="en-US" sz="2000" b="0" dirty="0"/>
              <a:t>Jessica Deegan, Met. Council</a:t>
            </a:r>
          </a:p>
          <a:p>
            <a:r>
              <a:rPr lang="en-US" sz="2000" b="0" dirty="0" smtClean="0"/>
              <a:t>Jim Dickerson, MnGeo</a:t>
            </a:r>
          </a:p>
          <a:p>
            <a:pPr lvl="0"/>
            <a:r>
              <a:rPr lang="en-US" sz="2000" b="0" dirty="0" smtClean="0"/>
              <a:t>Jessica </a:t>
            </a:r>
            <a:r>
              <a:rPr lang="en-US" sz="2000" b="0" dirty="0"/>
              <a:t>Fendos, DEED</a:t>
            </a:r>
          </a:p>
          <a:p>
            <a:pPr lvl="0"/>
            <a:r>
              <a:rPr lang="en-US" sz="2000" b="0" dirty="0"/>
              <a:t>Josh Gumm, Scott County</a:t>
            </a:r>
          </a:p>
          <a:p>
            <a:pPr lvl="0"/>
            <a:r>
              <a:rPr lang="en-US" sz="2000" b="0" dirty="0" smtClean="0"/>
              <a:t>John Harrison, </a:t>
            </a:r>
            <a:r>
              <a:rPr lang="en-US" sz="2000" b="0" dirty="0" err="1" smtClean="0"/>
              <a:t>Mn</a:t>
            </a:r>
            <a:r>
              <a:rPr lang="en-US" sz="2000" b="0" dirty="0" smtClean="0"/>
              <a:t>/DOT</a:t>
            </a:r>
          </a:p>
          <a:p>
            <a:r>
              <a:rPr lang="en-US" sz="2000" b="0" dirty="0" smtClean="0"/>
              <a:t>Mark Kotz, Met. Council (Chair)</a:t>
            </a:r>
          </a:p>
          <a:p>
            <a:r>
              <a:rPr lang="en-US" sz="2000" b="0" dirty="0" smtClean="0"/>
              <a:t>Susanne Maeder, MnGeo</a:t>
            </a:r>
          </a:p>
          <a:p>
            <a:pPr lvl="0"/>
            <a:r>
              <a:rPr lang="en-US" sz="2000" b="0" dirty="0" smtClean="0"/>
              <a:t>Chris </a:t>
            </a:r>
            <a:r>
              <a:rPr lang="en-US" sz="2000" b="0" dirty="0"/>
              <a:t>Pouliot, DNR</a:t>
            </a:r>
          </a:p>
          <a:p>
            <a:pPr lvl="0"/>
            <a:r>
              <a:rPr lang="en-US" sz="2000" b="0" dirty="0"/>
              <a:t>Nancy Rader, MnGeo</a:t>
            </a:r>
          </a:p>
          <a:p>
            <a:pPr lvl="0"/>
            <a:r>
              <a:rPr lang="en-US" sz="2000" b="0" dirty="0" smtClean="0"/>
              <a:t>Hal </a:t>
            </a:r>
            <a:r>
              <a:rPr lang="en-US" sz="2000" b="0" dirty="0"/>
              <a:t>Watson, DNR</a:t>
            </a:r>
          </a:p>
          <a:p>
            <a:pPr lvl="0"/>
            <a:r>
              <a:rPr lang="en-US" sz="2000" b="0" dirty="0"/>
              <a:t>Paul Weinberger, </a:t>
            </a:r>
            <a:r>
              <a:rPr lang="en-US" sz="2000" b="0" dirty="0" err="1"/>
              <a:t>Mn</a:t>
            </a:r>
            <a:r>
              <a:rPr lang="en-US" sz="2000" b="0" dirty="0"/>
              <a:t>/DOT</a:t>
            </a:r>
          </a:p>
          <a:p>
            <a:endParaRPr lang="en-US" dirty="0" smtClean="0"/>
          </a:p>
        </p:txBody>
      </p:sp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Workgroup Members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25450" y="1879600"/>
            <a:ext cx="1358901" cy="2159000"/>
            <a:chOff x="76" y="1136"/>
            <a:chExt cx="856" cy="136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96" y="1762"/>
              <a:ext cx="634" cy="734"/>
              <a:chOff x="336" y="2784"/>
              <a:chExt cx="1140" cy="1164"/>
            </a:xfrm>
          </p:grpSpPr>
          <p:pic>
            <p:nvPicPr>
              <p:cNvPr id="3140" name="Picture 4" descr="Picture4_flipped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36" y="2784"/>
                <a:ext cx="1140" cy="11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41" name="Picture 5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960" y="2928"/>
                <a:ext cx="288" cy="286"/>
              </a:xfrm>
              <a:prstGeom prst="rect">
                <a:avLst/>
              </a:prstGeom>
              <a:noFill/>
              <a:ln w="15875">
                <a:noFill/>
                <a:miter lim="800000"/>
                <a:headEnd/>
                <a:tailEnd/>
              </a:ln>
            </p:spPr>
          </p:pic>
        </p:grpSp>
        <p:sp>
          <p:nvSpPr>
            <p:cNvPr id="3139" name="AutoShape 6"/>
            <p:cNvSpPr>
              <a:spLocks noChangeArrowheads="1"/>
            </p:cNvSpPr>
            <p:nvPr/>
          </p:nvSpPr>
          <p:spPr bwMode="auto">
            <a:xfrm>
              <a:off x="76" y="1136"/>
              <a:ext cx="856" cy="460"/>
            </a:xfrm>
            <a:prstGeom prst="cloudCallout">
              <a:avLst>
                <a:gd name="adj1" fmla="val -22611"/>
                <a:gd name="adj2" fmla="val 867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</a:rPr>
                <a:t>I need to know…</a:t>
              </a:r>
            </a:p>
          </p:txBody>
        </p:sp>
      </p:grpSp>
      <p:grpSp>
        <p:nvGrpSpPr>
          <p:cNvPr id="4" name="Group 71"/>
          <p:cNvGrpSpPr/>
          <p:nvPr/>
        </p:nvGrpSpPr>
        <p:grpSpPr>
          <a:xfrm>
            <a:off x="3352800" y="2209800"/>
            <a:ext cx="2057400" cy="1981200"/>
            <a:chOff x="3352800" y="2209800"/>
            <a:chExt cx="2057400" cy="1981200"/>
          </a:xfrm>
        </p:grpSpPr>
        <p:sp>
          <p:nvSpPr>
            <p:cNvPr id="3136" name="Oval 8"/>
            <p:cNvSpPr>
              <a:spLocks noChangeArrowheads="1"/>
            </p:cNvSpPr>
            <p:nvPr/>
          </p:nvSpPr>
          <p:spPr bwMode="auto">
            <a:xfrm>
              <a:off x="3352800" y="2209800"/>
              <a:ext cx="2057400" cy="1981200"/>
            </a:xfrm>
            <a:prstGeom prst="ellipse">
              <a:avLst/>
            </a:prstGeom>
            <a:gradFill>
              <a:gsLst>
                <a:gs pos="0">
                  <a:srgbClr val="C00000">
                    <a:alpha val="49000"/>
                  </a:srgbClr>
                </a:gs>
                <a:gs pos="50000">
                  <a:srgbClr val="C00000">
                    <a:alpha val="11000"/>
                  </a:srgb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</a:gradFill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7" name="Text Box 9"/>
            <p:cNvSpPr txBox="1">
              <a:spLocks noChangeArrowheads="1"/>
            </p:cNvSpPr>
            <p:nvPr/>
          </p:nvSpPr>
          <p:spPr bwMode="auto">
            <a:xfrm>
              <a:off x="3505200" y="2743200"/>
              <a:ext cx="1819922" cy="923330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Environmental Mapping Commons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1524000" y="3276600"/>
            <a:ext cx="1676400" cy="381000"/>
            <a:chOff x="960" y="2064"/>
            <a:chExt cx="1056" cy="240"/>
          </a:xfrm>
        </p:grpSpPr>
        <p:sp>
          <p:nvSpPr>
            <p:cNvPr id="3134" name="Line 11"/>
            <p:cNvSpPr>
              <a:spLocks noChangeShapeType="1"/>
            </p:cNvSpPr>
            <p:nvPr/>
          </p:nvSpPr>
          <p:spPr bwMode="auto">
            <a:xfrm flipH="1" flipV="1">
              <a:off x="960" y="2064"/>
              <a:ext cx="1056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3135" name="Text Box 12"/>
            <p:cNvSpPr txBox="1">
              <a:spLocks noChangeArrowheads="1"/>
            </p:cNvSpPr>
            <p:nvPr/>
          </p:nvSpPr>
          <p:spPr bwMode="auto">
            <a:xfrm>
              <a:off x="1104" y="2112"/>
              <a:ext cx="768" cy="192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C00000"/>
                  </a:solidFill>
                </a:rPr>
                <a:t>Information</a:t>
              </a:r>
            </a:p>
          </p:txBody>
        </p:sp>
      </p:grpSp>
      <p:grpSp>
        <p:nvGrpSpPr>
          <p:cNvPr id="6" name="Group 13"/>
          <p:cNvGrpSpPr>
            <a:grpSpLocks/>
          </p:cNvGrpSpPr>
          <p:nvPr/>
        </p:nvGrpSpPr>
        <p:grpSpPr bwMode="auto">
          <a:xfrm>
            <a:off x="1752600" y="3886200"/>
            <a:ext cx="1752600" cy="1524000"/>
            <a:chOff x="1104" y="2448"/>
            <a:chExt cx="1104" cy="960"/>
          </a:xfrm>
        </p:grpSpPr>
        <p:sp>
          <p:nvSpPr>
            <p:cNvPr id="3132" name="Line 14"/>
            <p:cNvSpPr>
              <a:spLocks noChangeShapeType="1"/>
            </p:cNvSpPr>
            <p:nvPr/>
          </p:nvSpPr>
          <p:spPr bwMode="auto">
            <a:xfrm flipV="1">
              <a:off x="1104" y="2448"/>
              <a:ext cx="1104" cy="960"/>
            </a:xfrm>
            <a:prstGeom prst="line">
              <a:avLst/>
            </a:prstGeom>
            <a:noFill/>
            <a:ln w="28575">
              <a:solidFill>
                <a:srgbClr val="21652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>
                <a:solidFill>
                  <a:srgbClr val="216521"/>
                </a:solidFill>
              </a:endParaRPr>
            </a:p>
          </p:txBody>
        </p:sp>
        <p:sp>
          <p:nvSpPr>
            <p:cNvPr id="3133" name="Text Box 15"/>
            <p:cNvSpPr txBox="1">
              <a:spLocks noChangeArrowheads="1"/>
            </p:cNvSpPr>
            <p:nvPr/>
          </p:nvSpPr>
          <p:spPr bwMode="auto">
            <a:xfrm>
              <a:off x="1152" y="2640"/>
              <a:ext cx="650" cy="330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solidFill>
                    <a:srgbClr val="216521"/>
                  </a:solidFill>
                </a:rPr>
                <a:t>Aerial </a:t>
              </a:r>
              <a:r>
                <a:rPr lang="en-US" sz="1400" b="1" dirty="0">
                  <a:solidFill>
                    <a:srgbClr val="216521"/>
                  </a:solidFill>
                </a:rPr>
                <a:t>Photos</a:t>
              </a:r>
            </a:p>
          </p:txBody>
        </p:sp>
      </p:grp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7508289" y="4125898"/>
            <a:ext cx="1295400" cy="1285875"/>
            <a:chOff x="4752" y="2448"/>
            <a:chExt cx="816" cy="810"/>
          </a:xfrm>
        </p:grpSpPr>
        <p:pic>
          <p:nvPicPr>
            <p:cNvPr id="3130" name="Picture 1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896" y="2448"/>
              <a:ext cx="26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31" name="Text Box 18"/>
            <p:cNvSpPr txBox="1">
              <a:spLocks noChangeArrowheads="1"/>
            </p:cNvSpPr>
            <p:nvPr/>
          </p:nvSpPr>
          <p:spPr bwMode="auto">
            <a:xfrm>
              <a:off x="4752" y="2928"/>
              <a:ext cx="816" cy="330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/>
                <a:t>Dept. Agriculture</a:t>
              </a:r>
              <a:endParaRPr lang="en-US" sz="1400" b="1" dirty="0"/>
            </a:p>
          </p:txBody>
        </p:sp>
      </p:grpSp>
      <p:grpSp>
        <p:nvGrpSpPr>
          <p:cNvPr id="8" name="Group 19"/>
          <p:cNvGrpSpPr>
            <a:grpSpLocks/>
          </p:cNvGrpSpPr>
          <p:nvPr/>
        </p:nvGrpSpPr>
        <p:grpSpPr bwMode="auto">
          <a:xfrm>
            <a:off x="762000" y="5410200"/>
            <a:ext cx="1022350" cy="1066800"/>
            <a:chOff x="480" y="3408"/>
            <a:chExt cx="644" cy="672"/>
          </a:xfrm>
        </p:grpSpPr>
        <p:sp>
          <p:nvSpPr>
            <p:cNvPr id="3128" name="Text Box 20"/>
            <p:cNvSpPr txBox="1">
              <a:spLocks noChangeArrowheads="1"/>
            </p:cNvSpPr>
            <p:nvPr/>
          </p:nvSpPr>
          <p:spPr bwMode="auto">
            <a:xfrm>
              <a:off x="480" y="3888"/>
              <a:ext cx="624" cy="192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/>
                <a:t>MnGeo</a:t>
              </a:r>
              <a:endParaRPr lang="en-US" sz="1400" b="1" dirty="0"/>
            </a:p>
          </p:txBody>
        </p:sp>
        <p:pic>
          <p:nvPicPr>
            <p:cNvPr id="3129" name="Picture 2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64" y="3408"/>
              <a:ext cx="26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22"/>
          <p:cNvGrpSpPr>
            <a:grpSpLocks/>
          </p:cNvGrpSpPr>
          <p:nvPr/>
        </p:nvGrpSpPr>
        <p:grpSpPr bwMode="auto">
          <a:xfrm>
            <a:off x="2514600" y="5562600"/>
            <a:ext cx="1403350" cy="917575"/>
            <a:chOff x="1584" y="3504"/>
            <a:chExt cx="884" cy="578"/>
          </a:xfrm>
        </p:grpSpPr>
        <p:sp>
          <p:nvSpPr>
            <p:cNvPr id="3126" name="Text Box 23"/>
            <p:cNvSpPr txBox="1">
              <a:spLocks noChangeArrowheads="1"/>
            </p:cNvSpPr>
            <p:nvPr/>
          </p:nvSpPr>
          <p:spPr bwMode="auto">
            <a:xfrm>
              <a:off x="1584" y="3888"/>
              <a:ext cx="768" cy="19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/>
                <a:t>DNR</a:t>
              </a:r>
              <a:endParaRPr lang="en-US" sz="1400" b="1" dirty="0"/>
            </a:p>
          </p:txBody>
        </p:sp>
        <p:pic>
          <p:nvPicPr>
            <p:cNvPr id="3127" name="Picture 2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208" y="3504"/>
              <a:ext cx="26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" name="Group 25"/>
          <p:cNvGrpSpPr>
            <a:grpSpLocks/>
          </p:cNvGrpSpPr>
          <p:nvPr/>
        </p:nvGrpSpPr>
        <p:grpSpPr bwMode="auto">
          <a:xfrm>
            <a:off x="5715000" y="5715000"/>
            <a:ext cx="1295400" cy="762000"/>
            <a:chOff x="3600" y="3600"/>
            <a:chExt cx="816" cy="480"/>
          </a:xfrm>
        </p:grpSpPr>
        <p:sp>
          <p:nvSpPr>
            <p:cNvPr id="3124" name="Text Box 26"/>
            <p:cNvSpPr txBox="1">
              <a:spLocks noChangeArrowheads="1"/>
            </p:cNvSpPr>
            <p:nvPr/>
          </p:nvSpPr>
          <p:spPr bwMode="auto">
            <a:xfrm>
              <a:off x="3744" y="3792"/>
              <a:ext cx="672" cy="19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/>
                <a:t>MPCA</a:t>
              </a:r>
              <a:endParaRPr lang="en-US" sz="1400" b="1" dirty="0"/>
            </a:p>
          </p:txBody>
        </p:sp>
        <p:pic>
          <p:nvPicPr>
            <p:cNvPr id="3125" name="Picture 2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600" y="3600"/>
              <a:ext cx="26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1" name="Group 29"/>
          <p:cNvGrpSpPr>
            <a:grpSpLocks/>
          </p:cNvGrpSpPr>
          <p:nvPr/>
        </p:nvGrpSpPr>
        <p:grpSpPr bwMode="auto">
          <a:xfrm>
            <a:off x="7400279" y="2755038"/>
            <a:ext cx="1566863" cy="762000"/>
            <a:chOff x="4656" y="768"/>
            <a:chExt cx="987" cy="480"/>
          </a:xfrm>
        </p:grpSpPr>
        <p:pic>
          <p:nvPicPr>
            <p:cNvPr id="3122" name="Picture 30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656" y="768"/>
              <a:ext cx="31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23" name="Text Box 31"/>
            <p:cNvSpPr txBox="1">
              <a:spLocks noChangeArrowheads="1"/>
            </p:cNvSpPr>
            <p:nvPr/>
          </p:nvSpPr>
          <p:spPr bwMode="auto">
            <a:xfrm>
              <a:off x="4992" y="783"/>
              <a:ext cx="651" cy="465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MetroGIS Geocoding Service</a:t>
              </a:r>
              <a:endParaRPr lang="en-US" sz="1400" dirty="0"/>
            </a:p>
          </p:txBody>
        </p:sp>
      </p:grpSp>
      <p:grpSp>
        <p:nvGrpSpPr>
          <p:cNvPr id="12" name="Group 35"/>
          <p:cNvGrpSpPr>
            <a:grpSpLocks/>
          </p:cNvGrpSpPr>
          <p:nvPr/>
        </p:nvGrpSpPr>
        <p:grpSpPr bwMode="auto">
          <a:xfrm>
            <a:off x="1600200" y="2667000"/>
            <a:ext cx="1676400" cy="381000"/>
            <a:chOff x="1008" y="1680"/>
            <a:chExt cx="1056" cy="240"/>
          </a:xfrm>
        </p:grpSpPr>
        <p:sp>
          <p:nvSpPr>
            <p:cNvPr id="3116" name="Line 36"/>
            <p:cNvSpPr>
              <a:spLocks noChangeShapeType="1"/>
            </p:cNvSpPr>
            <p:nvPr/>
          </p:nvSpPr>
          <p:spPr bwMode="auto">
            <a:xfrm flipV="1">
              <a:off x="1008" y="1920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Text Box 37"/>
            <p:cNvSpPr txBox="1">
              <a:spLocks noChangeArrowheads="1"/>
            </p:cNvSpPr>
            <p:nvPr/>
          </p:nvSpPr>
          <p:spPr bwMode="auto">
            <a:xfrm>
              <a:off x="1104" y="1680"/>
              <a:ext cx="768" cy="192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Query</a:t>
              </a:r>
            </a:p>
          </p:txBody>
        </p:sp>
      </p:grpSp>
      <p:grpSp>
        <p:nvGrpSpPr>
          <p:cNvPr id="13" name="Group 70"/>
          <p:cNvGrpSpPr/>
          <p:nvPr/>
        </p:nvGrpSpPr>
        <p:grpSpPr>
          <a:xfrm>
            <a:off x="2971800" y="4191000"/>
            <a:ext cx="1108075" cy="1295400"/>
            <a:chOff x="2971800" y="4191000"/>
            <a:chExt cx="1108075" cy="1295400"/>
          </a:xfrm>
        </p:grpSpPr>
        <p:sp>
          <p:nvSpPr>
            <p:cNvPr id="3114" name="Line 39"/>
            <p:cNvSpPr>
              <a:spLocks noChangeShapeType="1"/>
            </p:cNvSpPr>
            <p:nvPr/>
          </p:nvSpPr>
          <p:spPr bwMode="auto">
            <a:xfrm flipV="1">
              <a:off x="3810000" y="4191000"/>
              <a:ext cx="228600" cy="1295400"/>
            </a:xfrm>
            <a:prstGeom prst="line">
              <a:avLst/>
            </a:prstGeom>
            <a:noFill/>
            <a:ln w="28575">
              <a:solidFill>
                <a:srgbClr val="21652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>
                <a:solidFill>
                  <a:srgbClr val="216521"/>
                </a:solidFill>
              </a:endParaRPr>
            </a:p>
          </p:txBody>
        </p:sp>
        <p:sp>
          <p:nvSpPr>
            <p:cNvPr id="3115" name="Text Box 40"/>
            <p:cNvSpPr txBox="1">
              <a:spLocks noChangeArrowheads="1"/>
            </p:cNvSpPr>
            <p:nvPr/>
          </p:nvSpPr>
          <p:spPr bwMode="auto">
            <a:xfrm>
              <a:off x="2971800" y="4648200"/>
              <a:ext cx="1108075" cy="523220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solidFill>
                    <a:srgbClr val="216521"/>
                  </a:solidFill>
                </a:rPr>
                <a:t>Elevation </a:t>
              </a:r>
              <a:r>
                <a:rPr lang="en-US" sz="1400" b="1" dirty="0">
                  <a:solidFill>
                    <a:srgbClr val="216521"/>
                  </a:solidFill>
                </a:rPr>
                <a:t>Data</a:t>
              </a:r>
            </a:p>
          </p:txBody>
        </p:sp>
      </p:grpSp>
      <p:grpSp>
        <p:nvGrpSpPr>
          <p:cNvPr id="14" name="Group 41"/>
          <p:cNvGrpSpPr>
            <a:grpSpLocks/>
          </p:cNvGrpSpPr>
          <p:nvPr/>
        </p:nvGrpSpPr>
        <p:grpSpPr bwMode="auto">
          <a:xfrm>
            <a:off x="4495800" y="4114800"/>
            <a:ext cx="1219200" cy="1600200"/>
            <a:chOff x="2832" y="2592"/>
            <a:chExt cx="768" cy="1008"/>
          </a:xfrm>
        </p:grpSpPr>
        <p:sp>
          <p:nvSpPr>
            <p:cNvPr id="3112" name="Line 42"/>
            <p:cNvSpPr>
              <a:spLocks noChangeShapeType="1"/>
            </p:cNvSpPr>
            <p:nvPr/>
          </p:nvSpPr>
          <p:spPr bwMode="auto">
            <a:xfrm>
              <a:off x="3024" y="2592"/>
              <a:ext cx="576" cy="10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Text Box 43"/>
            <p:cNvSpPr txBox="1">
              <a:spLocks noChangeArrowheads="1"/>
            </p:cNvSpPr>
            <p:nvPr/>
          </p:nvSpPr>
          <p:spPr bwMode="auto">
            <a:xfrm>
              <a:off x="2832" y="3120"/>
              <a:ext cx="528" cy="330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/>
                <a:t>Stream </a:t>
              </a:r>
              <a:r>
                <a:rPr lang="en-US" sz="1400" b="1" dirty="0"/>
                <a:t/>
              </a:r>
              <a:br>
                <a:rPr lang="en-US" sz="1400" b="1" dirty="0"/>
              </a:br>
              <a:r>
                <a:rPr lang="en-US" sz="1400" b="1" dirty="0"/>
                <a:t>ID</a:t>
              </a:r>
            </a:p>
          </p:txBody>
        </p:sp>
      </p:grp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5016502" y="4089400"/>
            <a:ext cx="1312863" cy="1473200"/>
            <a:chOff x="3160" y="2576"/>
            <a:chExt cx="827" cy="928"/>
          </a:xfrm>
        </p:grpSpPr>
        <p:sp>
          <p:nvSpPr>
            <p:cNvPr id="3110" name="Line 45"/>
            <p:cNvSpPr>
              <a:spLocks noChangeShapeType="1"/>
            </p:cNvSpPr>
            <p:nvPr/>
          </p:nvSpPr>
          <p:spPr bwMode="auto">
            <a:xfrm flipH="1" flipV="1">
              <a:off x="3160" y="2576"/>
              <a:ext cx="536" cy="928"/>
            </a:xfrm>
            <a:prstGeom prst="line">
              <a:avLst/>
            </a:prstGeom>
            <a:noFill/>
            <a:ln w="28575">
              <a:solidFill>
                <a:srgbClr val="21652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>
                <a:solidFill>
                  <a:srgbClr val="216521"/>
                </a:solidFill>
              </a:endParaRPr>
            </a:p>
          </p:txBody>
        </p:sp>
        <p:sp>
          <p:nvSpPr>
            <p:cNvPr id="3111" name="Text Box 46"/>
            <p:cNvSpPr txBox="1">
              <a:spLocks noChangeArrowheads="1"/>
            </p:cNvSpPr>
            <p:nvPr/>
          </p:nvSpPr>
          <p:spPr bwMode="auto">
            <a:xfrm>
              <a:off x="3384" y="2852"/>
              <a:ext cx="603" cy="330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solidFill>
                    <a:srgbClr val="216521"/>
                  </a:solidFill>
                </a:rPr>
                <a:t>Water Quality</a:t>
              </a:r>
              <a:endParaRPr lang="en-US" sz="1400" b="1" dirty="0">
                <a:solidFill>
                  <a:srgbClr val="216521"/>
                </a:solidFill>
              </a:endParaRPr>
            </a:p>
          </p:txBody>
        </p:sp>
      </p:grpSp>
      <p:grpSp>
        <p:nvGrpSpPr>
          <p:cNvPr id="16" name="Group 47"/>
          <p:cNvGrpSpPr>
            <a:grpSpLocks/>
          </p:cNvGrpSpPr>
          <p:nvPr/>
        </p:nvGrpSpPr>
        <p:grpSpPr bwMode="auto">
          <a:xfrm>
            <a:off x="5410200" y="3581402"/>
            <a:ext cx="2117725" cy="1017588"/>
            <a:chOff x="3408" y="2256"/>
            <a:chExt cx="1334" cy="641"/>
          </a:xfrm>
        </p:grpSpPr>
        <p:sp>
          <p:nvSpPr>
            <p:cNvPr id="3108" name="Text Box 48"/>
            <p:cNvSpPr txBox="1">
              <a:spLocks noChangeArrowheads="1"/>
            </p:cNvSpPr>
            <p:nvPr/>
          </p:nvSpPr>
          <p:spPr bwMode="auto">
            <a:xfrm rot="1525619">
              <a:off x="3615" y="2377"/>
              <a:ext cx="1104" cy="19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solidFill>
                    <a:srgbClr val="216521"/>
                  </a:solidFill>
                </a:rPr>
                <a:t>Feedlots</a:t>
              </a:r>
              <a:endParaRPr lang="en-US" sz="1400" b="1" dirty="0">
                <a:solidFill>
                  <a:srgbClr val="216521"/>
                </a:solidFill>
              </a:endParaRPr>
            </a:p>
          </p:txBody>
        </p:sp>
        <p:sp>
          <p:nvSpPr>
            <p:cNvPr id="3109" name="Line 49"/>
            <p:cNvSpPr>
              <a:spLocks noChangeShapeType="1"/>
            </p:cNvSpPr>
            <p:nvPr/>
          </p:nvSpPr>
          <p:spPr bwMode="auto">
            <a:xfrm flipH="1" flipV="1">
              <a:off x="3408" y="2256"/>
              <a:ext cx="1334" cy="641"/>
            </a:xfrm>
            <a:prstGeom prst="line">
              <a:avLst/>
            </a:prstGeom>
            <a:noFill/>
            <a:ln w="28575">
              <a:solidFill>
                <a:srgbClr val="21652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>
                <a:solidFill>
                  <a:srgbClr val="216521"/>
                </a:solidFill>
              </a:endParaRPr>
            </a:p>
          </p:txBody>
        </p:sp>
      </p:grpSp>
      <p:grpSp>
        <p:nvGrpSpPr>
          <p:cNvPr id="17" name="Group 50"/>
          <p:cNvGrpSpPr>
            <a:grpSpLocks/>
          </p:cNvGrpSpPr>
          <p:nvPr/>
        </p:nvGrpSpPr>
        <p:grpSpPr bwMode="auto">
          <a:xfrm>
            <a:off x="5486400" y="2971802"/>
            <a:ext cx="1810512" cy="364509"/>
            <a:chOff x="3456" y="1872"/>
            <a:chExt cx="1188" cy="258"/>
          </a:xfrm>
        </p:grpSpPr>
        <p:sp>
          <p:nvSpPr>
            <p:cNvPr id="3106" name="Line 51"/>
            <p:cNvSpPr>
              <a:spLocks noChangeShapeType="1"/>
            </p:cNvSpPr>
            <p:nvPr/>
          </p:nvSpPr>
          <p:spPr bwMode="auto">
            <a:xfrm>
              <a:off x="3456" y="1872"/>
              <a:ext cx="1188" cy="7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7" name="Text Box 52"/>
            <p:cNvSpPr txBox="1">
              <a:spLocks noChangeArrowheads="1"/>
            </p:cNvSpPr>
            <p:nvPr/>
          </p:nvSpPr>
          <p:spPr bwMode="auto">
            <a:xfrm rot="172648">
              <a:off x="3648" y="1938"/>
              <a:ext cx="768" cy="192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/>
                <a:t>Address</a:t>
              </a:r>
            </a:p>
          </p:txBody>
        </p:sp>
      </p:grpSp>
      <p:grpSp>
        <p:nvGrpSpPr>
          <p:cNvPr id="18" name="Group 53"/>
          <p:cNvGrpSpPr>
            <a:grpSpLocks/>
          </p:cNvGrpSpPr>
          <p:nvPr/>
        </p:nvGrpSpPr>
        <p:grpSpPr bwMode="auto">
          <a:xfrm>
            <a:off x="5459767" y="2372079"/>
            <a:ext cx="1774825" cy="530225"/>
            <a:chOff x="3456" y="1511"/>
            <a:chExt cx="1118" cy="334"/>
          </a:xfrm>
        </p:grpSpPr>
        <p:sp>
          <p:nvSpPr>
            <p:cNvPr id="3104" name="Line 54"/>
            <p:cNvSpPr>
              <a:spLocks noChangeShapeType="1"/>
            </p:cNvSpPr>
            <p:nvPr/>
          </p:nvSpPr>
          <p:spPr bwMode="auto">
            <a:xfrm flipH="1" flipV="1">
              <a:off x="3456" y="1777"/>
              <a:ext cx="1118" cy="68"/>
            </a:xfrm>
            <a:prstGeom prst="line">
              <a:avLst/>
            </a:prstGeom>
            <a:noFill/>
            <a:ln w="28575">
              <a:solidFill>
                <a:srgbClr val="21652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>
                <a:solidFill>
                  <a:srgbClr val="216521"/>
                </a:solidFill>
              </a:endParaRPr>
            </a:p>
          </p:txBody>
        </p:sp>
        <p:sp>
          <p:nvSpPr>
            <p:cNvPr id="3105" name="Text Box 55"/>
            <p:cNvSpPr txBox="1">
              <a:spLocks noChangeArrowheads="1"/>
            </p:cNvSpPr>
            <p:nvPr/>
          </p:nvSpPr>
          <p:spPr bwMode="auto">
            <a:xfrm rot="203235">
              <a:off x="3665" y="1511"/>
              <a:ext cx="784" cy="330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>
                  <a:solidFill>
                    <a:srgbClr val="216521"/>
                  </a:solidFill>
                </a:rPr>
                <a:t>Point Coordinates</a:t>
              </a:r>
            </a:p>
          </p:txBody>
        </p:sp>
      </p:grpSp>
      <p:grpSp>
        <p:nvGrpSpPr>
          <p:cNvPr id="19" name="Group 56"/>
          <p:cNvGrpSpPr>
            <a:grpSpLocks/>
          </p:cNvGrpSpPr>
          <p:nvPr/>
        </p:nvGrpSpPr>
        <p:grpSpPr bwMode="auto">
          <a:xfrm>
            <a:off x="7012621" y="883328"/>
            <a:ext cx="1208088" cy="762000"/>
            <a:chOff x="3696" y="288"/>
            <a:chExt cx="761" cy="480"/>
          </a:xfrm>
        </p:grpSpPr>
        <p:pic>
          <p:nvPicPr>
            <p:cNvPr id="3102" name="Picture 5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696" y="288"/>
              <a:ext cx="26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03" name="Text Box 58"/>
            <p:cNvSpPr txBox="1">
              <a:spLocks noChangeArrowheads="1"/>
            </p:cNvSpPr>
            <p:nvPr/>
          </p:nvSpPr>
          <p:spPr bwMode="auto">
            <a:xfrm>
              <a:off x="3984" y="432"/>
              <a:ext cx="473" cy="19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b="1" dirty="0" smtClean="0"/>
                <a:t>EOC</a:t>
              </a:r>
              <a:endParaRPr lang="en-US" sz="1400" b="1" dirty="0"/>
            </a:p>
          </p:txBody>
        </p:sp>
      </p:grpSp>
      <p:grpSp>
        <p:nvGrpSpPr>
          <p:cNvPr id="20" name="Group 59"/>
          <p:cNvGrpSpPr>
            <a:grpSpLocks/>
          </p:cNvGrpSpPr>
          <p:nvPr/>
        </p:nvGrpSpPr>
        <p:grpSpPr bwMode="auto">
          <a:xfrm>
            <a:off x="4876803" y="1482725"/>
            <a:ext cx="2066926" cy="803275"/>
            <a:chOff x="3072" y="934"/>
            <a:chExt cx="1302" cy="506"/>
          </a:xfrm>
        </p:grpSpPr>
        <p:sp>
          <p:nvSpPr>
            <p:cNvPr id="3100" name="Line 60"/>
            <p:cNvSpPr>
              <a:spLocks noChangeShapeType="1"/>
            </p:cNvSpPr>
            <p:nvPr/>
          </p:nvSpPr>
          <p:spPr bwMode="auto">
            <a:xfrm flipV="1">
              <a:off x="3072" y="934"/>
              <a:ext cx="1234" cy="5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Text Box 61"/>
            <p:cNvSpPr txBox="1">
              <a:spLocks noChangeArrowheads="1"/>
            </p:cNvSpPr>
            <p:nvPr/>
          </p:nvSpPr>
          <p:spPr bwMode="auto">
            <a:xfrm rot="20262455">
              <a:off x="3122" y="1142"/>
              <a:ext cx="1252" cy="19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/>
                <a:t>Point Coordinates</a:t>
              </a:r>
              <a:endParaRPr lang="en-US" sz="1400" b="1" dirty="0"/>
            </a:p>
          </p:txBody>
        </p:sp>
      </p:grpSp>
      <p:grpSp>
        <p:nvGrpSpPr>
          <p:cNvPr id="21" name="Group 62"/>
          <p:cNvGrpSpPr>
            <a:grpSpLocks/>
          </p:cNvGrpSpPr>
          <p:nvPr/>
        </p:nvGrpSpPr>
        <p:grpSpPr bwMode="auto">
          <a:xfrm>
            <a:off x="4724401" y="1295400"/>
            <a:ext cx="1951038" cy="838200"/>
            <a:chOff x="2976" y="816"/>
            <a:chExt cx="1229" cy="528"/>
          </a:xfrm>
        </p:grpSpPr>
        <p:sp>
          <p:nvSpPr>
            <p:cNvPr id="3098" name="Text Box 63"/>
            <p:cNvSpPr txBox="1">
              <a:spLocks noChangeArrowheads="1"/>
            </p:cNvSpPr>
            <p:nvPr/>
          </p:nvSpPr>
          <p:spPr bwMode="auto">
            <a:xfrm rot="20180562">
              <a:off x="3226" y="896"/>
              <a:ext cx="768" cy="19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solidFill>
                    <a:srgbClr val="216521"/>
                  </a:solidFill>
                </a:rPr>
                <a:t>Flood Level</a:t>
              </a:r>
              <a:endParaRPr lang="en-US" sz="1400" b="1" dirty="0">
                <a:solidFill>
                  <a:srgbClr val="216521"/>
                </a:solidFill>
              </a:endParaRPr>
            </a:p>
          </p:txBody>
        </p:sp>
        <p:sp>
          <p:nvSpPr>
            <p:cNvPr id="3099" name="Line 64"/>
            <p:cNvSpPr>
              <a:spLocks noChangeShapeType="1"/>
            </p:cNvSpPr>
            <p:nvPr/>
          </p:nvSpPr>
          <p:spPr bwMode="auto">
            <a:xfrm flipH="1">
              <a:off x="2976" y="816"/>
              <a:ext cx="1229" cy="528"/>
            </a:xfrm>
            <a:prstGeom prst="line">
              <a:avLst/>
            </a:prstGeom>
            <a:noFill/>
            <a:ln w="28575">
              <a:solidFill>
                <a:srgbClr val="21652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>
                <a:solidFill>
                  <a:srgbClr val="216521"/>
                </a:solidFill>
              </a:endParaRPr>
            </a:p>
          </p:txBody>
        </p:sp>
      </p:grpSp>
      <p:grpSp>
        <p:nvGrpSpPr>
          <p:cNvPr id="22" name="Group 79"/>
          <p:cNvGrpSpPr>
            <a:grpSpLocks/>
          </p:cNvGrpSpPr>
          <p:nvPr/>
        </p:nvGrpSpPr>
        <p:grpSpPr bwMode="auto">
          <a:xfrm>
            <a:off x="2286000" y="4953000"/>
            <a:ext cx="1066800" cy="762000"/>
            <a:chOff x="0" y="-720"/>
            <a:chExt cx="672" cy="480"/>
          </a:xfrm>
        </p:grpSpPr>
        <p:sp>
          <p:nvSpPr>
            <p:cNvPr id="3096" name="Oval 77"/>
            <p:cNvSpPr>
              <a:spLocks noChangeArrowheads="1"/>
            </p:cNvSpPr>
            <p:nvPr/>
          </p:nvSpPr>
          <p:spPr bwMode="auto">
            <a:xfrm>
              <a:off x="0" y="-720"/>
              <a:ext cx="656" cy="48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7" name="Text Box 78"/>
            <p:cNvSpPr txBox="1">
              <a:spLocks noChangeArrowheads="1"/>
            </p:cNvSpPr>
            <p:nvPr/>
          </p:nvSpPr>
          <p:spPr bwMode="auto">
            <a:xfrm>
              <a:off x="0" y="-672"/>
              <a:ext cx="67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>
                  <a:solidFill>
                    <a:srgbClr val="C00000"/>
                  </a:solidFill>
                </a:rPr>
                <a:t>Data</a:t>
              </a:r>
              <a:br>
                <a:rPr lang="en-US" sz="1400" b="1" dirty="0">
                  <a:solidFill>
                    <a:srgbClr val="C00000"/>
                  </a:solidFill>
                </a:rPr>
              </a:br>
              <a:r>
                <a:rPr lang="en-US" sz="1400" b="1" dirty="0">
                  <a:solidFill>
                    <a:srgbClr val="C00000"/>
                  </a:solidFill>
                </a:rPr>
                <a:t>Download</a:t>
              </a:r>
            </a:p>
          </p:txBody>
        </p:sp>
      </p:grpSp>
      <p:sp>
        <p:nvSpPr>
          <p:cNvPr id="259152" name="Line 80"/>
          <p:cNvSpPr>
            <a:spLocks noChangeShapeType="1"/>
          </p:cNvSpPr>
          <p:nvPr/>
        </p:nvSpPr>
        <p:spPr bwMode="auto">
          <a:xfrm>
            <a:off x="2450236" y="5051394"/>
            <a:ext cx="750163" cy="511206"/>
          </a:xfrm>
          <a:prstGeom prst="line">
            <a:avLst/>
          </a:prstGeom>
          <a:noFill/>
          <a:ln w="539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" name="Rectangle 3"/>
          <p:cNvSpPr>
            <a:spLocks noGrp="1" noChangeArrowheads="1"/>
          </p:cNvSpPr>
          <p:nvPr>
            <p:ph type="title"/>
          </p:nvPr>
        </p:nvSpPr>
        <p:spPr>
          <a:xfrm>
            <a:off x="227013" y="227013"/>
            <a:ext cx="8669337" cy="838200"/>
          </a:xfrm>
          <a:noFill/>
          <a:ln/>
        </p:spPr>
        <p:txBody>
          <a:bodyPr/>
          <a:lstStyle/>
          <a:p>
            <a:r>
              <a:rPr lang="en-US" dirty="0" smtClean="0"/>
              <a:t>What are Web Services?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15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Designed for easy sharing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Waiting there to use on the Internet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Real Time! – no need for downloads/updates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No need to centralize all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data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  <a:hlinkClick r:id="rId3" action="ppaction://hlinksldjump"/>
              </a:rPr>
              <a:t>back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Web Services?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implementation of the “Minnesota Geospatial Commons”</a:t>
            </a:r>
          </a:p>
          <a:p>
            <a:pPr lvl="1"/>
            <a:r>
              <a:rPr lang="en-US" dirty="0" smtClean="0"/>
              <a:t>What is it?</a:t>
            </a:r>
          </a:p>
          <a:p>
            <a:pPr lvl="1"/>
            <a:r>
              <a:rPr lang="en-US" dirty="0" smtClean="0"/>
              <a:t>Who is involved?</a:t>
            </a:r>
          </a:p>
          <a:p>
            <a:pPr lvl="1"/>
            <a:r>
              <a:rPr lang="en-US" dirty="0" smtClean="0"/>
              <a:t>Why do this?</a:t>
            </a:r>
          </a:p>
          <a:p>
            <a:pPr lvl="1"/>
            <a:r>
              <a:rPr lang="en-US" dirty="0" smtClean="0"/>
              <a:t>When – timeline?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 single </a:t>
            </a:r>
            <a:r>
              <a:rPr lang="en-US" u="sng" dirty="0" smtClean="0">
                <a:solidFill>
                  <a:srgbClr val="FFFF00"/>
                </a:solidFill>
              </a:rPr>
              <a:t>place</a:t>
            </a:r>
            <a:r>
              <a:rPr lang="en-US" dirty="0" smtClean="0"/>
              <a:t> we all go to </a:t>
            </a:r>
            <a:r>
              <a:rPr lang="en-US" u="sng" dirty="0" smtClean="0">
                <a:solidFill>
                  <a:srgbClr val="FFFF00"/>
                </a:solidFill>
              </a:rPr>
              <a:t>find</a:t>
            </a:r>
            <a:r>
              <a:rPr lang="en-US" dirty="0" smtClean="0"/>
              <a:t> and </a:t>
            </a:r>
            <a:r>
              <a:rPr lang="en-US" u="sng" dirty="0" smtClean="0">
                <a:solidFill>
                  <a:srgbClr val="FFFF00"/>
                </a:solidFill>
              </a:rPr>
              <a:t>share</a:t>
            </a:r>
            <a:r>
              <a:rPr lang="en-US" dirty="0" smtClean="0"/>
              <a:t> geospatial resources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“Commons”?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AutoShape 17"/>
          <p:cNvCxnSpPr>
            <a:cxnSpLocks noChangeShapeType="1"/>
            <a:endCxn id="4" idx="0"/>
          </p:cNvCxnSpPr>
          <p:nvPr/>
        </p:nvCxnSpPr>
        <p:spPr bwMode="auto">
          <a:xfrm rot="5400000">
            <a:off x="1681163" y="2214562"/>
            <a:ext cx="44767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ffectLst/>
        </p:spPr>
      </p:cxn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914400" y="2438400"/>
            <a:ext cx="1981200" cy="1107996"/>
          </a:xfrm>
          <a:prstGeom prst="rect">
            <a:avLst/>
          </a:prstGeom>
          <a:noFill/>
          <a:ln w="3175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 dirty="0">
                <a:solidFill>
                  <a:srgbClr val="FFFF00"/>
                </a:solidFill>
              </a:rPr>
              <a:t>Technical Leadership Workgroup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990600" y="533400"/>
            <a:ext cx="1828800" cy="769441"/>
          </a:xfrm>
          <a:prstGeom prst="rect">
            <a:avLst/>
          </a:prstGeom>
          <a:solidFill>
            <a:srgbClr val="0000FF"/>
          </a:solidFill>
          <a:ln w="9525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MetroGIS Policy </a:t>
            </a:r>
            <a:r>
              <a:rPr lang="en-US" dirty="0"/>
              <a:t>Board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990600" y="1447800"/>
            <a:ext cx="1828800" cy="771525"/>
          </a:xfrm>
          <a:prstGeom prst="rect">
            <a:avLst/>
          </a:prstGeom>
          <a:solidFill>
            <a:srgbClr val="0000FF"/>
          </a:solidFill>
          <a:ln w="9525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Coordinating Committee</a:t>
            </a:r>
          </a:p>
        </p:txBody>
      </p:sp>
      <p:cxnSp>
        <p:nvCxnSpPr>
          <p:cNvPr id="9" name="AutoShape 16"/>
          <p:cNvCxnSpPr>
            <a:cxnSpLocks noChangeShapeType="1"/>
            <a:stCxn id="7" idx="2"/>
            <a:endCxn id="8" idx="0"/>
          </p:cNvCxnSpPr>
          <p:nvPr/>
        </p:nvCxnSpPr>
        <p:spPr bwMode="auto">
          <a:xfrm rot="5400000">
            <a:off x="1832521" y="1375320"/>
            <a:ext cx="144959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ffectLst/>
        </p:spPr>
      </p:cxnSp>
      <p:cxnSp>
        <p:nvCxnSpPr>
          <p:cNvPr id="12" name="AutoShape 20"/>
          <p:cNvCxnSpPr>
            <a:cxnSpLocks noChangeShapeType="1"/>
            <a:stCxn id="4" idx="3"/>
            <a:endCxn id="39" idx="1"/>
          </p:cNvCxnSpPr>
          <p:nvPr/>
        </p:nvCxnSpPr>
        <p:spPr bwMode="auto">
          <a:xfrm>
            <a:off x="2895600" y="2992398"/>
            <a:ext cx="685800" cy="1588"/>
          </a:xfrm>
          <a:prstGeom prst="straightConnector1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lg"/>
          </a:ln>
          <a:effectLst/>
        </p:spPr>
      </p:cxn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2438400" y="4267200"/>
            <a:ext cx="1981200" cy="787400"/>
          </a:xfrm>
          <a:prstGeom prst="rect">
            <a:avLst/>
          </a:prstGeom>
          <a:gradFill rotWithShape="1">
            <a:gsLst>
              <a:gs pos="0">
                <a:srgbClr val="28348C"/>
              </a:gs>
              <a:gs pos="50000">
                <a:srgbClr val="003399"/>
              </a:gs>
              <a:gs pos="100000">
                <a:srgbClr val="28348C"/>
              </a:gs>
            </a:gsLst>
            <a:lin ang="0" scaled="1"/>
          </a:gradFill>
          <a:ln w="254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41FF41"/>
                </a:solidFill>
              </a:rPr>
              <a:t>Web Services Trust Issues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4724400" y="4267200"/>
            <a:ext cx="2133600" cy="787400"/>
          </a:xfrm>
          <a:prstGeom prst="rect">
            <a:avLst/>
          </a:prstGeom>
          <a:gradFill rotWithShape="1">
            <a:gsLst>
              <a:gs pos="0">
                <a:srgbClr val="28348C"/>
              </a:gs>
              <a:gs pos="50000">
                <a:srgbClr val="003399"/>
              </a:gs>
              <a:gs pos="100000">
                <a:srgbClr val="28348C"/>
              </a:gs>
            </a:gsLst>
            <a:lin ang="0" scaled="1"/>
          </a:gradFill>
          <a:ln w="254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41FF41"/>
                </a:solidFill>
              </a:rPr>
              <a:t>Broker/Portal Implementation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4724400" y="5372100"/>
            <a:ext cx="2133600" cy="361950"/>
          </a:xfrm>
          <a:prstGeom prst="rect">
            <a:avLst/>
          </a:prstGeom>
          <a:gradFill rotWithShape="1">
            <a:gsLst>
              <a:gs pos="0">
                <a:srgbClr val="28348C"/>
              </a:gs>
              <a:gs pos="50000">
                <a:srgbClr val="003399"/>
              </a:gs>
              <a:gs pos="100000">
                <a:srgbClr val="28348C"/>
              </a:gs>
            </a:gsLst>
            <a:lin ang="0" scaled="1"/>
          </a:gradFill>
          <a:ln w="254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>
                <a:solidFill>
                  <a:srgbClr val="41FF41"/>
                </a:solidFill>
              </a:rPr>
              <a:t>Define Requirements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4737100" y="6019800"/>
            <a:ext cx="2133600" cy="361950"/>
          </a:xfrm>
          <a:prstGeom prst="rect">
            <a:avLst/>
          </a:prstGeom>
          <a:gradFill rotWithShape="1">
            <a:gsLst>
              <a:gs pos="0">
                <a:srgbClr val="28348C"/>
              </a:gs>
              <a:gs pos="50000">
                <a:srgbClr val="003399"/>
              </a:gs>
              <a:gs pos="100000">
                <a:srgbClr val="28348C"/>
              </a:gs>
            </a:gsLst>
            <a:lin ang="0" scaled="1"/>
          </a:gradFill>
          <a:ln w="254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>
                <a:solidFill>
                  <a:srgbClr val="41FF41"/>
                </a:solidFill>
              </a:rPr>
              <a:t>Implement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2362200" y="5334000"/>
            <a:ext cx="2133600" cy="361950"/>
          </a:xfrm>
          <a:prstGeom prst="rect">
            <a:avLst/>
          </a:prstGeom>
          <a:gradFill rotWithShape="1">
            <a:gsLst>
              <a:gs pos="0">
                <a:srgbClr val="28348C"/>
              </a:gs>
              <a:gs pos="50000">
                <a:srgbClr val="003399"/>
              </a:gs>
              <a:gs pos="100000">
                <a:srgbClr val="28348C"/>
              </a:gs>
            </a:gsLst>
            <a:lin ang="0" scaled="1"/>
          </a:gradFill>
          <a:ln w="254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>
                <a:solidFill>
                  <a:srgbClr val="41FF41"/>
                </a:solidFill>
              </a:rPr>
              <a:t>Identify Issues</a:t>
            </a: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2362200" y="5994400"/>
            <a:ext cx="2133600" cy="361950"/>
          </a:xfrm>
          <a:prstGeom prst="rect">
            <a:avLst/>
          </a:prstGeom>
          <a:gradFill rotWithShape="1">
            <a:gsLst>
              <a:gs pos="0">
                <a:srgbClr val="28348C"/>
              </a:gs>
              <a:gs pos="50000">
                <a:srgbClr val="003399"/>
              </a:gs>
              <a:gs pos="100000">
                <a:srgbClr val="28348C"/>
              </a:gs>
            </a:gsLst>
            <a:lin ang="0" scaled="1"/>
          </a:gradFill>
          <a:ln w="254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>
                <a:solidFill>
                  <a:srgbClr val="41FF41"/>
                </a:solidFill>
              </a:rPr>
              <a:t>Identify Solutions</a:t>
            </a:r>
          </a:p>
        </p:txBody>
      </p:sp>
      <p:cxnSp>
        <p:nvCxnSpPr>
          <p:cNvPr id="20" name="AutoShape 22"/>
          <p:cNvCxnSpPr>
            <a:cxnSpLocks noChangeShapeType="1"/>
            <a:stCxn id="14" idx="2"/>
            <a:endCxn id="18" idx="0"/>
          </p:cNvCxnSpPr>
          <p:nvPr/>
        </p:nvCxnSpPr>
        <p:spPr bwMode="auto">
          <a:xfrm>
            <a:off x="3429000" y="5067300"/>
            <a:ext cx="0" cy="254000"/>
          </a:xfrm>
          <a:prstGeom prst="straightConnector1">
            <a:avLst/>
          </a:prstGeom>
          <a:noFill/>
          <a:ln w="25400">
            <a:solidFill>
              <a:srgbClr val="00FF00"/>
            </a:solidFill>
            <a:round/>
            <a:headEnd/>
            <a:tailEnd type="triangle" w="med" len="lg"/>
          </a:ln>
          <a:effectLst/>
        </p:spPr>
      </p:cxnSp>
      <p:cxnSp>
        <p:nvCxnSpPr>
          <p:cNvPr id="21" name="AutoShape 23"/>
          <p:cNvCxnSpPr>
            <a:cxnSpLocks noChangeShapeType="1"/>
            <a:stCxn id="18" idx="2"/>
            <a:endCxn id="19" idx="0"/>
          </p:cNvCxnSpPr>
          <p:nvPr/>
        </p:nvCxnSpPr>
        <p:spPr bwMode="auto">
          <a:xfrm>
            <a:off x="3429000" y="5708650"/>
            <a:ext cx="0" cy="273050"/>
          </a:xfrm>
          <a:prstGeom prst="straightConnector1">
            <a:avLst/>
          </a:prstGeom>
          <a:noFill/>
          <a:ln w="25400">
            <a:solidFill>
              <a:srgbClr val="00FF00"/>
            </a:solidFill>
            <a:round/>
            <a:headEnd/>
            <a:tailEnd type="triangle" w="med" len="lg"/>
          </a:ln>
          <a:effectLst/>
        </p:spPr>
      </p:cxnSp>
      <p:cxnSp>
        <p:nvCxnSpPr>
          <p:cNvPr id="22" name="AutoShape 25"/>
          <p:cNvCxnSpPr>
            <a:cxnSpLocks noChangeShapeType="1"/>
            <a:stCxn id="15" idx="2"/>
            <a:endCxn id="16" idx="0"/>
          </p:cNvCxnSpPr>
          <p:nvPr/>
        </p:nvCxnSpPr>
        <p:spPr bwMode="auto">
          <a:xfrm>
            <a:off x="5791200" y="5067300"/>
            <a:ext cx="0" cy="292100"/>
          </a:xfrm>
          <a:prstGeom prst="straightConnector1">
            <a:avLst/>
          </a:prstGeom>
          <a:noFill/>
          <a:ln w="25400">
            <a:solidFill>
              <a:srgbClr val="00FF00"/>
            </a:solidFill>
            <a:round/>
            <a:headEnd/>
            <a:tailEnd type="triangle" w="med" len="lg"/>
          </a:ln>
          <a:effectLst/>
        </p:spPr>
      </p:cxnSp>
      <p:cxnSp>
        <p:nvCxnSpPr>
          <p:cNvPr id="29" name="AutoShape 27"/>
          <p:cNvCxnSpPr>
            <a:cxnSpLocks noChangeShapeType="1"/>
            <a:stCxn id="16" idx="2"/>
            <a:endCxn id="17" idx="0"/>
          </p:cNvCxnSpPr>
          <p:nvPr/>
        </p:nvCxnSpPr>
        <p:spPr bwMode="auto">
          <a:xfrm>
            <a:off x="5791200" y="5746750"/>
            <a:ext cx="12700" cy="260350"/>
          </a:xfrm>
          <a:prstGeom prst="straightConnector1">
            <a:avLst/>
          </a:prstGeom>
          <a:noFill/>
          <a:ln w="25400">
            <a:solidFill>
              <a:srgbClr val="00FF00"/>
            </a:solidFill>
            <a:round/>
            <a:headEnd/>
            <a:tailEnd type="triangle" w="med" len="lg"/>
          </a:ln>
          <a:effectLst/>
        </p:spPr>
      </p:cxnSp>
      <p:cxnSp>
        <p:nvCxnSpPr>
          <p:cNvPr id="30" name="AutoShape 29"/>
          <p:cNvCxnSpPr>
            <a:cxnSpLocks noChangeShapeType="1"/>
            <a:stCxn id="14" idx="3"/>
            <a:endCxn id="15" idx="1"/>
          </p:cNvCxnSpPr>
          <p:nvPr/>
        </p:nvCxnSpPr>
        <p:spPr bwMode="auto">
          <a:xfrm>
            <a:off x="4419600" y="4660900"/>
            <a:ext cx="304800" cy="1588"/>
          </a:xfrm>
          <a:prstGeom prst="straightConnector1">
            <a:avLst/>
          </a:prstGeom>
          <a:noFill/>
          <a:ln w="38100">
            <a:solidFill>
              <a:srgbClr val="00FF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31" name="Group 30"/>
          <p:cNvGrpSpPr/>
          <p:nvPr/>
        </p:nvGrpSpPr>
        <p:grpSpPr>
          <a:xfrm>
            <a:off x="6096000" y="685800"/>
            <a:ext cx="1828800" cy="1219200"/>
            <a:chOff x="5867400" y="609600"/>
            <a:chExt cx="1828800" cy="1219200"/>
          </a:xfrm>
        </p:grpSpPr>
        <p:sp>
          <p:nvSpPr>
            <p:cNvPr id="32" name="Oval 30"/>
            <p:cNvSpPr>
              <a:spLocks noChangeArrowheads="1"/>
            </p:cNvSpPr>
            <p:nvPr/>
          </p:nvSpPr>
          <p:spPr bwMode="auto">
            <a:xfrm>
              <a:off x="5867400" y="609600"/>
              <a:ext cx="1828800" cy="1219200"/>
            </a:xfrm>
            <a:prstGeom prst="ellipse">
              <a:avLst/>
            </a:prstGeom>
            <a:solidFill>
              <a:srgbClr val="CC66FF"/>
            </a:solidFill>
            <a:ln w="9525">
              <a:solidFill>
                <a:srgbClr val="800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" name="Text Box 31"/>
            <p:cNvSpPr txBox="1">
              <a:spLocks noChangeArrowheads="1"/>
            </p:cNvSpPr>
            <p:nvPr/>
          </p:nvSpPr>
          <p:spPr bwMode="auto">
            <a:xfrm>
              <a:off x="6019800" y="685800"/>
              <a:ext cx="1600200" cy="1107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 smtClean="0"/>
                <a:t>MnGeo &amp; Advisory Councils</a:t>
              </a:r>
              <a:endParaRPr lang="en-US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096000" y="2362200"/>
            <a:ext cx="1828800" cy="1219200"/>
            <a:chOff x="7086600" y="1828800"/>
            <a:chExt cx="1828800" cy="1219200"/>
          </a:xfrm>
        </p:grpSpPr>
        <p:sp>
          <p:nvSpPr>
            <p:cNvPr id="35" name="Oval 35"/>
            <p:cNvSpPr>
              <a:spLocks noChangeArrowheads="1"/>
            </p:cNvSpPr>
            <p:nvPr/>
          </p:nvSpPr>
          <p:spPr bwMode="auto">
            <a:xfrm>
              <a:off x="7086600" y="1828800"/>
              <a:ext cx="1828800" cy="1219200"/>
            </a:xfrm>
            <a:prstGeom prst="ellipse">
              <a:avLst/>
            </a:prstGeom>
            <a:solidFill>
              <a:srgbClr val="CC66FF"/>
            </a:solidFill>
            <a:ln w="9525">
              <a:solidFill>
                <a:srgbClr val="800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6" name="Text Box 36"/>
            <p:cNvSpPr txBox="1">
              <a:spLocks noChangeArrowheads="1"/>
            </p:cNvSpPr>
            <p:nvPr/>
          </p:nvSpPr>
          <p:spPr bwMode="auto">
            <a:xfrm>
              <a:off x="7162800" y="2057400"/>
              <a:ext cx="1600200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 smtClean="0"/>
                <a:t>MnGeo </a:t>
              </a:r>
              <a:r>
                <a:rPr lang="en-US" dirty="0"/>
                <a:t>Standards</a:t>
              </a:r>
            </a:p>
          </p:txBody>
        </p:sp>
      </p:grpSp>
      <p:cxnSp>
        <p:nvCxnSpPr>
          <p:cNvPr id="37" name="AutoShape 19"/>
          <p:cNvCxnSpPr>
            <a:cxnSpLocks noChangeShapeType="1"/>
            <a:stCxn id="39" idx="2"/>
            <a:endCxn id="14" idx="0"/>
          </p:cNvCxnSpPr>
          <p:nvPr/>
        </p:nvCxnSpPr>
        <p:spPr bwMode="auto">
          <a:xfrm rot="5400000">
            <a:off x="3640098" y="3335298"/>
            <a:ext cx="720804" cy="1143000"/>
          </a:xfrm>
          <a:prstGeom prst="straightConnector1">
            <a:avLst/>
          </a:prstGeom>
          <a:noFill/>
          <a:ln w="25400">
            <a:solidFill>
              <a:srgbClr val="FFC800"/>
            </a:solidFill>
            <a:round/>
            <a:headEnd/>
            <a:tailEnd type="triangle" w="med" len="lg"/>
          </a:ln>
          <a:effectLst/>
        </p:spPr>
      </p:cxn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3581400" y="2438400"/>
            <a:ext cx="1981200" cy="1107996"/>
          </a:xfrm>
          <a:prstGeom prst="rect">
            <a:avLst/>
          </a:prstGeom>
          <a:noFill/>
          <a:ln w="38100">
            <a:solidFill>
              <a:srgbClr val="FFC800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 dirty="0" smtClean="0">
                <a:solidFill>
                  <a:srgbClr val="FFC800"/>
                </a:solidFill>
              </a:rPr>
              <a:t>Geospatial Commons Workgroup</a:t>
            </a:r>
            <a:endParaRPr lang="en-US" i="1" dirty="0">
              <a:solidFill>
                <a:srgbClr val="FFC800"/>
              </a:solidFill>
            </a:endParaRPr>
          </a:p>
        </p:txBody>
      </p:sp>
      <p:cxnSp>
        <p:nvCxnSpPr>
          <p:cNvPr id="40" name="AutoShape 17"/>
          <p:cNvCxnSpPr>
            <a:cxnSpLocks noChangeShapeType="1"/>
          </p:cNvCxnSpPr>
          <p:nvPr/>
        </p:nvCxnSpPr>
        <p:spPr bwMode="auto">
          <a:xfrm rot="5400000">
            <a:off x="6781800" y="2133600"/>
            <a:ext cx="4572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ffectLst/>
        </p:spPr>
      </p:cxnSp>
      <p:cxnSp>
        <p:nvCxnSpPr>
          <p:cNvPr id="41" name="AutoShape 17"/>
          <p:cNvCxnSpPr>
            <a:cxnSpLocks noChangeShapeType="1"/>
            <a:endCxn id="39" idx="3"/>
          </p:cNvCxnSpPr>
          <p:nvPr/>
        </p:nvCxnSpPr>
        <p:spPr bwMode="auto">
          <a:xfrm rot="10800000" flipV="1">
            <a:off x="5562600" y="2971800"/>
            <a:ext cx="533400" cy="2059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ffectLst/>
        </p:spPr>
      </p:cxnSp>
      <p:cxnSp>
        <p:nvCxnSpPr>
          <p:cNvPr id="42" name="AutoShape 19"/>
          <p:cNvCxnSpPr>
            <a:cxnSpLocks noChangeShapeType="1"/>
            <a:stCxn id="39" idx="2"/>
            <a:endCxn id="15" idx="0"/>
          </p:cNvCxnSpPr>
          <p:nvPr/>
        </p:nvCxnSpPr>
        <p:spPr bwMode="auto">
          <a:xfrm rot="16200000" flipH="1">
            <a:off x="4821198" y="3297198"/>
            <a:ext cx="720804" cy="1219200"/>
          </a:xfrm>
          <a:prstGeom prst="straightConnector1">
            <a:avLst/>
          </a:prstGeom>
          <a:noFill/>
          <a:ln w="25400">
            <a:solidFill>
              <a:srgbClr val="FFC800"/>
            </a:solidFill>
            <a:round/>
            <a:headEnd/>
            <a:tailEnd type="triangle" w="med" len="lg"/>
          </a:ln>
          <a:effectLst/>
        </p:spPr>
      </p:cxnSp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3124200" y="152400"/>
            <a:ext cx="28194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Organization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31138" cy="2057400"/>
          </a:xfrm>
        </p:spPr>
        <p:txBody>
          <a:bodyPr>
            <a:normAutofit/>
          </a:bodyPr>
          <a:lstStyle/>
          <a:p>
            <a:r>
              <a:rPr lang="en-US" dirty="0" smtClean="0"/>
              <a:t>Strong </a:t>
            </a:r>
            <a:r>
              <a:rPr lang="en-US" dirty="0" smtClean="0"/>
              <a:t>support at </a:t>
            </a:r>
            <a:r>
              <a:rPr lang="en-US" dirty="0" smtClean="0"/>
              <a:t>top and grass roots</a:t>
            </a:r>
          </a:p>
          <a:p>
            <a:pPr lvl="1"/>
            <a:r>
              <a:rPr lang="en-US" dirty="0" smtClean="0"/>
              <a:t>MetroGIS, DNR</a:t>
            </a:r>
            <a:r>
              <a:rPr lang="en-US" dirty="0" smtClean="0"/>
              <a:t>, MnGeo, </a:t>
            </a:r>
            <a:r>
              <a:rPr lang="en-US" dirty="0" err="1" smtClean="0"/>
              <a:t>Mn</a:t>
            </a:r>
            <a:r>
              <a:rPr lang="en-US" dirty="0" smtClean="0"/>
              <a:t>/DOT</a:t>
            </a:r>
            <a:endParaRPr lang="en-US" dirty="0" smtClean="0"/>
          </a:p>
          <a:p>
            <a:r>
              <a:rPr lang="en-US" dirty="0" smtClean="0"/>
              <a:t>Previous work by Standards Committee </a:t>
            </a:r>
          </a:p>
          <a:p>
            <a:r>
              <a:rPr lang="en-US" dirty="0" smtClean="0"/>
              <a:t>Opportunity to collaboratively develop </a:t>
            </a:r>
            <a:r>
              <a:rPr lang="en-US" u="sng" dirty="0" smtClean="0"/>
              <a:t>one web place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Joint Workgroup?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914400" y="4038600"/>
            <a:ext cx="1981200" cy="1107996"/>
          </a:xfrm>
          <a:prstGeom prst="rect">
            <a:avLst/>
          </a:prstGeom>
          <a:noFill/>
          <a:ln w="3175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 dirty="0">
                <a:solidFill>
                  <a:srgbClr val="FFFF00"/>
                </a:solidFill>
              </a:rPr>
              <a:t>Technical Leadership Workgroup</a:t>
            </a:r>
          </a:p>
        </p:txBody>
      </p:sp>
      <p:cxnSp>
        <p:nvCxnSpPr>
          <p:cNvPr id="7" name="AutoShape 20"/>
          <p:cNvCxnSpPr>
            <a:cxnSpLocks noChangeShapeType="1"/>
            <a:stCxn id="4" idx="3"/>
            <a:endCxn id="24" idx="1"/>
          </p:cNvCxnSpPr>
          <p:nvPr/>
        </p:nvCxnSpPr>
        <p:spPr bwMode="auto">
          <a:xfrm>
            <a:off x="2895600" y="4592598"/>
            <a:ext cx="685800" cy="1588"/>
          </a:xfrm>
          <a:prstGeom prst="straightConnector1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lg"/>
          </a:ln>
          <a:effectLst/>
        </p:spPr>
      </p:cxn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514600" y="5562600"/>
            <a:ext cx="1981200" cy="787400"/>
          </a:xfrm>
          <a:prstGeom prst="rect">
            <a:avLst/>
          </a:prstGeom>
          <a:gradFill rotWithShape="1">
            <a:gsLst>
              <a:gs pos="0">
                <a:srgbClr val="28348C"/>
              </a:gs>
              <a:gs pos="50000">
                <a:srgbClr val="003399"/>
              </a:gs>
              <a:gs pos="100000">
                <a:srgbClr val="28348C"/>
              </a:gs>
            </a:gsLst>
            <a:lin ang="0" scaled="1"/>
          </a:gradFill>
          <a:ln w="254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41FF41"/>
                </a:solidFill>
              </a:rPr>
              <a:t>Web Services Trust Issues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800600" y="5562600"/>
            <a:ext cx="2133600" cy="787400"/>
          </a:xfrm>
          <a:prstGeom prst="rect">
            <a:avLst/>
          </a:prstGeom>
          <a:gradFill rotWithShape="1">
            <a:gsLst>
              <a:gs pos="0">
                <a:srgbClr val="28348C"/>
              </a:gs>
              <a:gs pos="50000">
                <a:srgbClr val="003399"/>
              </a:gs>
              <a:gs pos="100000">
                <a:srgbClr val="28348C"/>
              </a:gs>
            </a:gsLst>
            <a:lin ang="0" scaled="1"/>
          </a:gradFill>
          <a:ln w="254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41FF41"/>
                </a:solidFill>
              </a:rPr>
              <a:t>Broker/Portal Implementation</a:t>
            </a:r>
          </a:p>
        </p:txBody>
      </p:sp>
      <p:cxnSp>
        <p:nvCxnSpPr>
          <p:cNvPr id="19" name="AutoShape 29"/>
          <p:cNvCxnSpPr>
            <a:cxnSpLocks noChangeShapeType="1"/>
            <a:stCxn id="9" idx="3"/>
            <a:endCxn id="10" idx="1"/>
          </p:cNvCxnSpPr>
          <p:nvPr/>
        </p:nvCxnSpPr>
        <p:spPr bwMode="auto">
          <a:xfrm>
            <a:off x="4495800" y="5956300"/>
            <a:ext cx="304800" cy="1588"/>
          </a:xfrm>
          <a:prstGeom prst="straightConnector1">
            <a:avLst/>
          </a:prstGeom>
          <a:noFill/>
          <a:ln w="38100">
            <a:solidFill>
              <a:srgbClr val="00FF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0" name="Group 19"/>
          <p:cNvGrpSpPr/>
          <p:nvPr/>
        </p:nvGrpSpPr>
        <p:grpSpPr>
          <a:xfrm>
            <a:off x="6172200" y="3962400"/>
            <a:ext cx="1828800" cy="1219200"/>
            <a:chOff x="7086600" y="1828800"/>
            <a:chExt cx="1828800" cy="1219200"/>
          </a:xfrm>
        </p:grpSpPr>
        <p:sp>
          <p:nvSpPr>
            <p:cNvPr id="21" name="Oval 35"/>
            <p:cNvSpPr>
              <a:spLocks noChangeArrowheads="1"/>
            </p:cNvSpPr>
            <p:nvPr/>
          </p:nvSpPr>
          <p:spPr bwMode="auto">
            <a:xfrm>
              <a:off x="7086600" y="1828800"/>
              <a:ext cx="1828800" cy="1219200"/>
            </a:xfrm>
            <a:prstGeom prst="ellipse">
              <a:avLst/>
            </a:prstGeom>
            <a:solidFill>
              <a:srgbClr val="CC66FF"/>
            </a:solidFill>
            <a:ln w="9525">
              <a:solidFill>
                <a:srgbClr val="800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2" name="Text Box 36"/>
            <p:cNvSpPr txBox="1">
              <a:spLocks noChangeArrowheads="1"/>
            </p:cNvSpPr>
            <p:nvPr/>
          </p:nvSpPr>
          <p:spPr bwMode="auto">
            <a:xfrm>
              <a:off x="7162800" y="2057400"/>
              <a:ext cx="1600200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 smtClean="0"/>
                <a:t>MnGeo </a:t>
              </a:r>
              <a:r>
                <a:rPr lang="en-US" dirty="0"/>
                <a:t>Standards</a:t>
              </a:r>
            </a:p>
          </p:txBody>
        </p:sp>
      </p:grpSp>
      <p:cxnSp>
        <p:nvCxnSpPr>
          <p:cNvPr id="23" name="AutoShape 19"/>
          <p:cNvCxnSpPr>
            <a:cxnSpLocks noChangeShapeType="1"/>
            <a:stCxn id="24" idx="2"/>
            <a:endCxn id="9" idx="0"/>
          </p:cNvCxnSpPr>
          <p:nvPr/>
        </p:nvCxnSpPr>
        <p:spPr bwMode="auto">
          <a:xfrm rot="5400000">
            <a:off x="3830598" y="4821198"/>
            <a:ext cx="416004" cy="1066800"/>
          </a:xfrm>
          <a:prstGeom prst="straightConnector1">
            <a:avLst/>
          </a:prstGeom>
          <a:noFill/>
          <a:ln w="25400">
            <a:solidFill>
              <a:srgbClr val="FFC800"/>
            </a:solidFill>
            <a:round/>
            <a:headEnd/>
            <a:tailEnd type="triangle" w="med" len="lg"/>
          </a:ln>
          <a:effectLst/>
        </p:spPr>
      </p:cxn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3581400" y="4038600"/>
            <a:ext cx="1981200" cy="1107996"/>
          </a:xfrm>
          <a:prstGeom prst="rect">
            <a:avLst/>
          </a:prstGeom>
          <a:noFill/>
          <a:ln w="38100">
            <a:solidFill>
              <a:srgbClr val="FFC800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 dirty="0" smtClean="0">
                <a:solidFill>
                  <a:srgbClr val="FFC800"/>
                </a:solidFill>
              </a:rPr>
              <a:t>Geospatial Commons Workgroup</a:t>
            </a:r>
            <a:endParaRPr lang="en-US" i="1" dirty="0">
              <a:solidFill>
                <a:srgbClr val="FFC800"/>
              </a:solidFill>
            </a:endParaRPr>
          </a:p>
        </p:txBody>
      </p:sp>
      <p:cxnSp>
        <p:nvCxnSpPr>
          <p:cNvPr id="25" name="AutoShape 17"/>
          <p:cNvCxnSpPr>
            <a:cxnSpLocks noChangeShapeType="1"/>
            <a:endCxn id="24" idx="3"/>
          </p:cNvCxnSpPr>
          <p:nvPr/>
        </p:nvCxnSpPr>
        <p:spPr bwMode="auto">
          <a:xfrm rot="10800000" flipV="1">
            <a:off x="5562600" y="4572000"/>
            <a:ext cx="609600" cy="2059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ffectLst/>
        </p:spPr>
      </p:cxnSp>
      <p:cxnSp>
        <p:nvCxnSpPr>
          <p:cNvPr id="26" name="AutoShape 19"/>
          <p:cNvCxnSpPr>
            <a:cxnSpLocks noChangeShapeType="1"/>
            <a:stCxn id="24" idx="2"/>
            <a:endCxn id="10" idx="0"/>
          </p:cNvCxnSpPr>
          <p:nvPr/>
        </p:nvCxnSpPr>
        <p:spPr bwMode="auto">
          <a:xfrm rot="16200000" flipH="1">
            <a:off x="5011698" y="4706898"/>
            <a:ext cx="416004" cy="1295400"/>
          </a:xfrm>
          <a:prstGeom prst="straightConnector1">
            <a:avLst/>
          </a:prstGeom>
          <a:noFill/>
          <a:ln w="25400">
            <a:solidFill>
              <a:srgbClr val="FFC800"/>
            </a:solidFill>
            <a:round/>
            <a:headEnd/>
            <a:tailEnd type="triangle" w="med" len="lg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single web location to find or share geo data in MN</a:t>
            </a:r>
          </a:p>
          <a:p>
            <a:r>
              <a:rPr lang="en-US" dirty="0" smtClean="0"/>
              <a:t>Geo apps and </a:t>
            </a:r>
            <a:r>
              <a:rPr lang="en-US" dirty="0" smtClean="0">
                <a:hlinkClick r:id="rId2" action="ppaction://hlinksldjump"/>
              </a:rPr>
              <a:t>web services </a:t>
            </a:r>
            <a:r>
              <a:rPr lang="en-US" dirty="0" smtClean="0"/>
              <a:t>even less accessible</a:t>
            </a:r>
          </a:p>
          <a:p>
            <a:r>
              <a:rPr lang="en-US" dirty="0" smtClean="0"/>
              <a:t>Opportunities to share more directly/effectively behind the scenes</a:t>
            </a:r>
          </a:p>
          <a:p>
            <a:r>
              <a:rPr lang="en-US" dirty="0" smtClean="0"/>
              <a:t>Users &amp; Producers want it</a:t>
            </a:r>
          </a:p>
          <a:p>
            <a:pPr lvl="1"/>
            <a:r>
              <a:rPr lang="en-US" dirty="0" smtClean="0"/>
              <a:t>Survey results of geo data consumers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Create It?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Create It</a:t>
            </a:r>
            <a:r>
              <a:rPr lang="en-US" dirty="0" smtClean="0"/>
              <a:t>?  </a:t>
            </a:r>
            <a:r>
              <a:rPr lang="en-US" dirty="0" smtClean="0">
                <a:solidFill>
                  <a:schemeClr val="tx2"/>
                </a:solidFill>
              </a:rPr>
              <a:t>User/Producer </a:t>
            </a:r>
            <a:r>
              <a:rPr lang="en-US" dirty="0" smtClean="0">
                <a:solidFill>
                  <a:schemeClr val="tx2"/>
                </a:solidFill>
              </a:rPr>
              <a:t>Survey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Nearly 540 respondents; from casual map user to GIS professional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Downloading data to use in desktop GIS still common – but increasing need for:</a:t>
            </a:r>
          </a:p>
          <a:p>
            <a:pPr lvl="1"/>
            <a:r>
              <a:rPr lang="en-US" dirty="0" smtClean="0"/>
              <a:t>Finding data in alternative ways – e.g. Google Search</a:t>
            </a:r>
          </a:p>
          <a:p>
            <a:pPr lvl="1"/>
            <a:r>
              <a:rPr lang="en-US" dirty="0" smtClean="0"/>
              <a:t>Demand for services, especially </a:t>
            </a:r>
            <a:r>
              <a:rPr lang="en-US" dirty="0" err="1" smtClean="0"/>
              <a:t>geocoding</a:t>
            </a:r>
            <a:r>
              <a:rPr lang="en-US" dirty="0" smtClean="0"/>
              <a:t> is prominent.</a:t>
            </a:r>
          </a:p>
          <a:p>
            <a:pPr lvl="1"/>
            <a:r>
              <a:rPr lang="en-US" dirty="0" smtClean="0"/>
              <a:t>Easy linking between services and desktop or web applications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457200" y="2971800"/>
          <a:ext cx="39624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“Portal” = where you </a:t>
            </a:r>
            <a:r>
              <a:rPr lang="en-US" u="sng" dirty="0" smtClean="0"/>
              <a:t>find</a:t>
            </a:r>
            <a:r>
              <a:rPr lang="en-US" dirty="0" smtClean="0"/>
              <a:t>.  Belongs to some one else.</a:t>
            </a:r>
          </a:p>
          <a:p>
            <a:endParaRPr lang="en-US" dirty="0" smtClean="0"/>
          </a:p>
          <a:p>
            <a:r>
              <a:rPr lang="en-US" dirty="0" smtClean="0"/>
              <a:t>“Commons” = where you </a:t>
            </a:r>
            <a:r>
              <a:rPr lang="en-US" u="sng" dirty="0" smtClean="0"/>
              <a:t>share</a:t>
            </a:r>
            <a:r>
              <a:rPr lang="en-US" dirty="0" smtClean="0"/>
              <a:t>.  Belongs to all.</a:t>
            </a:r>
          </a:p>
          <a:p>
            <a:pPr lvl="1"/>
            <a:endParaRPr lang="en-US" dirty="0"/>
          </a:p>
        </p:txBody>
      </p:sp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“Commons”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</a:t>
            </a:r>
            <a:r>
              <a:rPr lang="en-US" dirty="0" smtClean="0"/>
              <a:t>Functions</a:t>
            </a:r>
            <a:endParaRPr lang="en-US" u="sng" dirty="0">
              <a:solidFill>
                <a:srgbClr val="FFC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133600" y="2438400"/>
          <a:ext cx="4953000" cy="289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15928</TotalTime>
  <Words>543</Words>
  <Application>Microsoft Office PowerPoint</Application>
  <PresentationFormat>On-screen Show (4:3)</PresentationFormat>
  <Paragraphs>144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Paper</vt:lpstr>
      <vt:lpstr>Minnesota Geospatial Commons Test Implementation   </vt:lpstr>
      <vt:lpstr>Overview</vt:lpstr>
      <vt:lpstr>What is the “Commons”?</vt:lpstr>
      <vt:lpstr>Organization</vt:lpstr>
      <vt:lpstr>Why Joint Workgroup?</vt:lpstr>
      <vt:lpstr>Why Create It?</vt:lpstr>
      <vt:lpstr>Why Create It?  User/Producer Survey</vt:lpstr>
      <vt:lpstr>Why “Commons”</vt:lpstr>
      <vt:lpstr>Key Functions</vt:lpstr>
      <vt:lpstr>Key Functions - Find</vt:lpstr>
      <vt:lpstr>Key Functions - Evaluate</vt:lpstr>
      <vt:lpstr>Key Functions - Share</vt:lpstr>
      <vt:lpstr>Key Functions - Administration</vt:lpstr>
      <vt:lpstr>Project Plan – Key Points</vt:lpstr>
      <vt:lpstr>Final Points</vt:lpstr>
      <vt:lpstr>Active Workgroup Members</vt:lpstr>
      <vt:lpstr>What are Web Services?</vt:lpstr>
      <vt:lpstr>What are Web Services?</vt:lpstr>
    </vt:vector>
  </TitlesOfParts>
  <Company>Metropolitan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MetroGIS DataFinder Café</dc:title>
  <dc:creator>Metropolitan Council</dc:creator>
  <cp:lastModifiedBy>Jessica Deegan</cp:lastModifiedBy>
  <cp:revision>294</cp:revision>
  <cp:lastPrinted>2002-10-25T18:20:35Z</cp:lastPrinted>
  <dcterms:created xsi:type="dcterms:W3CDTF">2002-07-11T18:21:41Z</dcterms:created>
  <dcterms:modified xsi:type="dcterms:W3CDTF">2010-07-12T15:58:06Z</dcterms:modified>
</cp:coreProperties>
</file>