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670" r:id="rId3"/>
    <p:sldMasterId id="2147483677" r:id="rId4"/>
  </p:sldMasterIdLst>
  <p:notesMasterIdLst>
    <p:notesMasterId r:id="rId54"/>
  </p:notesMasterIdLst>
  <p:sldIdLst>
    <p:sldId id="335" r:id="rId5"/>
    <p:sldId id="336" r:id="rId6"/>
    <p:sldId id="333" r:id="rId7"/>
    <p:sldId id="324" r:id="rId8"/>
    <p:sldId id="299" r:id="rId9"/>
    <p:sldId id="314" r:id="rId10"/>
    <p:sldId id="317" r:id="rId11"/>
    <p:sldId id="323" r:id="rId12"/>
    <p:sldId id="318" r:id="rId13"/>
    <p:sldId id="322" r:id="rId14"/>
    <p:sldId id="330" r:id="rId15"/>
    <p:sldId id="331" r:id="rId16"/>
    <p:sldId id="332" r:id="rId17"/>
    <p:sldId id="307" r:id="rId18"/>
    <p:sldId id="302" r:id="rId19"/>
    <p:sldId id="327" r:id="rId20"/>
    <p:sldId id="320" r:id="rId21"/>
    <p:sldId id="334" r:id="rId22"/>
    <p:sldId id="339" r:id="rId23"/>
    <p:sldId id="341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CEA"/>
    <a:srgbClr val="C4F9BD"/>
    <a:srgbClr val="FFFF66"/>
    <a:srgbClr val="FFFF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-data\admindept\gda\GDA%20Administration\Operational%20Plans\LMIC\WMS%20Image%20Server%20Activity%20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afs\shared\IS\GIS\MetroGIS\Teams\Workgroups\Geospatial%20Commons\Survey\SurveySummary_0701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023275531848855"/>
          <c:y val="0.18324630752810775"/>
          <c:w val="0.8480632995144437"/>
          <c:h val="0.61518403241579334"/>
        </c:manualLayout>
      </c:layout>
      <c:barChart>
        <c:barDir val="col"/>
        <c:grouping val="clustered"/>
        <c:ser>
          <c:idx val="0"/>
          <c:order val="0"/>
          <c:tx>
            <c:strRef>
              <c:f>Summary!$E$2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Summary!$A$3:$A$22</c:f>
              <c:strCache>
                <c:ptCount val="20"/>
                <c:pt idx="0">
                  <c:v>                     2007</c:v>
                </c:pt>
                <c:pt idx="1">
                  <c:v>FY07/Q2</c:v>
                </c:pt>
                <c:pt idx="2">
                  <c:v>FY07/Q3</c:v>
                </c:pt>
                <c:pt idx="3">
                  <c:v>FY07/Q4</c:v>
                </c:pt>
                <c:pt idx="4">
                  <c:v>                    2008</c:v>
                </c:pt>
                <c:pt idx="5">
                  <c:v>FY08/Q2</c:v>
                </c:pt>
                <c:pt idx="6">
                  <c:v>FY08/Q3</c:v>
                </c:pt>
                <c:pt idx="7">
                  <c:v>FY08/Q4</c:v>
                </c:pt>
                <c:pt idx="8">
                  <c:v>                    2009</c:v>
                </c:pt>
                <c:pt idx="9">
                  <c:v>FY09/Q2</c:v>
                </c:pt>
                <c:pt idx="10">
                  <c:v>FY09/Q3</c:v>
                </c:pt>
                <c:pt idx="11">
                  <c:v>FY09/Q4</c:v>
                </c:pt>
                <c:pt idx="12">
                  <c:v>                    2010</c:v>
                </c:pt>
                <c:pt idx="13">
                  <c:v>Fy10 Q2</c:v>
                </c:pt>
                <c:pt idx="14">
                  <c:v>FY10 Q3</c:v>
                </c:pt>
                <c:pt idx="15">
                  <c:v>FY10 Q4</c:v>
                </c:pt>
                <c:pt idx="16">
                  <c:v>                    2011</c:v>
                </c:pt>
                <c:pt idx="17">
                  <c:v>FY11 Q2</c:v>
                </c:pt>
                <c:pt idx="18">
                  <c:v>FY11 Q3</c:v>
                </c:pt>
                <c:pt idx="19">
                  <c:v>FY11 Q4</c:v>
                </c:pt>
              </c:strCache>
            </c:strRef>
          </c:cat>
          <c:val>
            <c:numRef>
              <c:f>Summary!$E$3:$E$22</c:f>
              <c:numCache>
                <c:formatCode>#,##0</c:formatCode>
                <c:ptCount val="20"/>
                <c:pt idx="0">
                  <c:v>509821</c:v>
                </c:pt>
                <c:pt idx="1">
                  <c:v>448386</c:v>
                </c:pt>
                <c:pt idx="2">
                  <c:v>372158</c:v>
                </c:pt>
                <c:pt idx="3">
                  <c:v>497450</c:v>
                </c:pt>
                <c:pt idx="4">
                  <c:v>719528</c:v>
                </c:pt>
                <c:pt idx="5">
                  <c:v>875693</c:v>
                </c:pt>
                <c:pt idx="6">
                  <c:v>1193318</c:v>
                </c:pt>
                <c:pt idx="7">
                  <c:v>1049980</c:v>
                </c:pt>
                <c:pt idx="8">
                  <c:v>1237088</c:v>
                </c:pt>
                <c:pt idx="9">
                  <c:v>2257730</c:v>
                </c:pt>
                <c:pt idx="10">
                  <c:v>2598244</c:v>
                </c:pt>
                <c:pt idx="11">
                  <c:v>2923146</c:v>
                </c:pt>
                <c:pt idx="12">
                  <c:v>2911444</c:v>
                </c:pt>
                <c:pt idx="13">
                  <c:v>3327639</c:v>
                </c:pt>
                <c:pt idx="14">
                  <c:v>3749265</c:v>
                </c:pt>
                <c:pt idx="15">
                  <c:v>4445188</c:v>
                </c:pt>
                <c:pt idx="16">
                  <c:v>4553376</c:v>
                </c:pt>
                <c:pt idx="17">
                  <c:v>5033668</c:v>
                </c:pt>
                <c:pt idx="18">
                  <c:v>6141353</c:v>
                </c:pt>
                <c:pt idx="19">
                  <c:v>6649734</c:v>
                </c:pt>
              </c:numCache>
            </c:numRef>
          </c:val>
        </c:ser>
        <c:axId val="71497600"/>
        <c:axId val="58822656"/>
      </c:barChart>
      <c:catAx>
        <c:axId val="71497600"/>
        <c:scaling>
          <c:orientation val="minMax"/>
        </c:scaling>
        <c:axPos val="b"/>
        <c:numFmt formatCode="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22656"/>
        <c:crosses val="autoZero"/>
        <c:auto val="1"/>
        <c:lblAlgn val="ctr"/>
        <c:lblOffset val="50"/>
        <c:tickLblSkip val="4"/>
        <c:tickMarkSkip val="4"/>
      </c:catAx>
      <c:valAx>
        <c:axId val="588226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497600"/>
        <c:crosses val="autoZero"/>
        <c:crossBetween val="between"/>
      </c:valAx>
      <c:spPr>
        <a:solidFill>
          <a:srgbClr val="9BBB59">
            <a:lumMod val="20000"/>
            <a:lumOff val="80000"/>
          </a:srgb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'Question 20'!$A$4:$A$9</c:f>
              <c:strCache>
                <c:ptCount val="6"/>
                <c:pt idx="0">
                  <c:v>Public sector</c:v>
                </c:pt>
                <c:pt idx="1">
                  <c:v>Private sector</c:v>
                </c:pt>
                <c:pt idx="2">
                  <c:v>Education (including students)</c:v>
                </c:pt>
                <c:pt idx="3">
                  <c:v>Non profit organization</c:v>
                </c:pt>
                <c:pt idx="4">
                  <c:v>General public</c:v>
                </c:pt>
                <c:pt idx="5">
                  <c:v>Other (please specify)</c:v>
                </c:pt>
              </c:strCache>
            </c:strRef>
          </c:cat>
          <c:val>
            <c:numRef>
              <c:f>'Question 20'!$C$4:$C$9</c:f>
              <c:numCache>
                <c:formatCode>0.0%</c:formatCode>
                <c:ptCount val="6"/>
                <c:pt idx="0">
                  <c:v>0.38700000000000201</c:v>
                </c:pt>
                <c:pt idx="1">
                  <c:v>0.21900000000000044</c:v>
                </c:pt>
                <c:pt idx="2">
                  <c:v>0.23700000000000004</c:v>
                </c:pt>
                <c:pt idx="3">
                  <c:v>6.5000000000000113E-2</c:v>
                </c:pt>
                <c:pt idx="4">
                  <c:v>5.6000000000000022E-2</c:v>
                </c:pt>
                <c:pt idx="5">
                  <c:v>3.7000000000000248E-2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71A5A41A-0CD1-4550-BD87-1810A715BFF4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B27542D-2ACF-4292-80B2-437367C76A84}" type="parTrans" cxnId="{9AFAA5D9-1744-43B6-B61F-4840D94476C5}">
      <dgm:prSet/>
      <dgm:spPr/>
      <dgm:t>
        <a:bodyPr/>
        <a:lstStyle/>
        <a:p>
          <a:endParaRPr lang="en-US"/>
        </a:p>
      </dgm:t>
    </dgm:pt>
    <dgm:pt modelId="{FA84FDF8-EE5A-478D-B788-A947BF49F86F}" type="sibTrans" cxnId="{9AFAA5D9-1744-43B6-B61F-4840D94476C5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D5105CCB-DDCE-4541-A66B-8DE53554B345}" type="pres">
      <dgm:prSet presAssocID="{71A5A41A-0CD1-4550-BD87-1810A715B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405A-262D-4809-91B6-D32B292311C4}" type="pres">
      <dgm:prSet presAssocID="{FA84FDF8-EE5A-478D-B788-A947BF49F86F}" presName="spacer" presStyleCnt="0"/>
      <dgm:spPr/>
      <dgm:t>
        <a:bodyPr/>
        <a:lstStyle/>
        <a:p>
          <a:endParaRPr lang="en-US"/>
        </a:p>
      </dgm:t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B7221816-F268-4175-A79E-BB11B85C1A5A}" type="presOf" srcId="{C2C0AEA3-35F5-41F6-8BC3-C0354E093E28}" destId="{70F4B524-7E41-434C-8AAC-AB4884128B89}" srcOrd="0" destOrd="0" presId="urn:microsoft.com/office/officeart/2005/8/layout/vList2"/>
    <dgm:cxn modelId="{2460F4DE-C552-4E35-AFBC-721995458F2D}" type="presOf" srcId="{71A5A41A-0CD1-4550-BD87-1810A715BFF4}" destId="{D5105CCB-DDCE-4541-A66B-8DE53554B345}" srcOrd="0" destOrd="0" presId="urn:microsoft.com/office/officeart/2005/8/layout/vList2"/>
    <dgm:cxn modelId="{B0A091D4-858E-43B3-939F-7E8C7DB42C9E}" type="presOf" srcId="{BD6C50CC-E8AA-4029-8D81-C7F2693FAE6C}" destId="{06BEA5BE-BFF9-4381-A6C8-D30913EED402}" srcOrd="0" destOrd="0" presId="urn:microsoft.com/office/officeart/2005/8/layout/vList2"/>
    <dgm:cxn modelId="{D3C50449-7DCB-4C53-9F0D-938F74F4D253}" type="presOf" srcId="{204812DE-4E9F-4A35-B1F4-D441E6A66F3C}" destId="{471134E1-2EDE-45A0-93AF-1B32F441DD87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9AFAA5D9-1744-43B6-B61F-4840D94476C5}" srcId="{204812DE-4E9F-4A35-B1F4-D441E6A66F3C}" destId="{71A5A41A-0CD1-4550-BD87-1810A715BFF4}" srcOrd="1" destOrd="0" parTransId="{1B27542D-2ACF-4292-80B2-437367C76A84}" sibTransId="{FA84FDF8-EE5A-478D-B788-A947BF49F86F}"/>
    <dgm:cxn modelId="{F422CD21-30BF-410E-BB36-90032A13625B}" type="presOf" srcId="{747FF54B-0DDA-4F6B-A980-64D2DE06E17F}" destId="{C11C6098-E1C0-4B4B-B9D3-A66C0E707CF9}" srcOrd="0" destOrd="0" presId="urn:microsoft.com/office/officeart/2005/8/layout/vList2"/>
    <dgm:cxn modelId="{6EE2E776-855A-4754-8954-4F61A92A0FB7}" type="presParOf" srcId="{471134E1-2EDE-45A0-93AF-1B32F441DD87}" destId="{06BEA5BE-BFF9-4381-A6C8-D30913EED402}" srcOrd="0" destOrd="0" presId="urn:microsoft.com/office/officeart/2005/8/layout/vList2"/>
    <dgm:cxn modelId="{609AA485-CD60-4997-9781-3C0013898283}" type="presParOf" srcId="{471134E1-2EDE-45A0-93AF-1B32F441DD87}" destId="{85B58465-06D6-49D8-9E84-D024A2AA9E56}" srcOrd="1" destOrd="0" presId="urn:microsoft.com/office/officeart/2005/8/layout/vList2"/>
    <dgm:cxn modelId="{103FCC45-83B1-4065-BBDF-3C2AB8623C44}" type="presParOf" srcId="{471134E1-2EDE-45A0-93AF-1B32F441DD87}" destId="{D5105CCB-DDCE-4541-A66B-8DE53554B345}" srcOrd="2" destOrd="0" presId="urn:microsoft.com/office/officeart/2005/8/layout/vList2"/>
    <dgm:cxn modelId="{BC25113F-A08F-4BE3-B1CC-D6C13E24FA63}" type="presParOf" srcId="{471134E1-2EDE-45A0-93AF-1B32F441DD87}" destId="{9884405A-262D-4809-91B6-D32B292311C4}" srcOrd="3" destOrd="0" presId="urn:microsoft.com/office/officeart/2005/8/layout/vList2"/>
    <dgm:cxn modelId="{AF5C8D2F-4D3B-4A7F-9BDB-7BD9839A974B}" type="presParOf" srcId="{471134E1-2EDE-45A0-93AF-1B32F441DD87}" destId="{70F4B524-7E41-434C-8AAC-AB4884128B89}" srcOrd="4" destOrd="0" presId="urn:microsoft.com/office/officeart/2005/8/layout/vList2"/>
    <dgm:cxn modelId="{59052D40-6FF8-42F7-903D-0E8A1F4AC661}" type="presParOf" srcId="{471134E1-2EDE-45A0-93AF-1B32F441DD87}" destId="{07132EA9-E9D2-48BE-A585-A68CF1F0C165}" srcOrd="5" destOrd="0" presId="urn:microsoft.com/office/officeart/2005/8/layout/vList2"/>
    <dgm:cxn modelId="{D8775C8F-0B39-41B0-9077-179C1F4CF1A6}" type="presParOf" srcId="{471134E1-2EDE-45A0-93AF-1B32F441DD87}" destId="{C11C6098-E1C0-4B4B-B9D3-A66C0E707CF9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Find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NeighborX="795" custLinFactNeighborY="-68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25CAD-9F5F-48D1-95DB-B5A5B09BB252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C38CFEA0-6E58-4C2F-BCBC-6F4A89932D64}" type="presOf" srcId="{BD6C50CC-E8AA-4029-8D81-C7F2693FAE6C}" destId="{06BEA5BE-BFF9-4381-A6C8-D30913EED402}" srcOrd="0" destOrd="0" presId="urn:microsoft.com/office/officeart/2005/8/layout/vList2"/>
    <dgm:cxn modelId="{C6B83B95-73F0-4680-B82E-405BCB5DF543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Evaluate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E4BB3E-7B3B-4C69-9309-287A212EB5DA}" type="presOf" srcId="{BD6C50CC-E8AA-4029-8D81-C7F2693FAE6C}" destId="{06BEA5BE-BFF9-4381-A6C8-D30913EED402}" srcOrd="0" destOrd="0" presId="urn:microsoft.com/office/officeart/2005/8/layout/vList2"/>
    <dgm:cxn modelId="{C40B5D3F-A05C-414C-8E22-247396C9AA5E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75B6877E-B5B3-45DB-BEC5-361EE798D8CF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Share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8128D92E-CD39-4715-91C7-AA21C0736C6C}" type="presOf" srcId="{BD6C50CC-E8AA-4029-8D81-C7F2693FAE6C}" destId="{06BEA5BE-BFF9-4381-A6C8-D30913EED402}" srcOrd="0" destOrd="0" presId="urn:microsoft.com/office/officeart/2005/8/layout/vList2"/>
    <dgm:cxn modelId="{1E59A4EF-6721-45CA-90A0-719B9EE5114A}" type="presOf" srcId="{204812DE-4E9F-4A35-B1F4-D441E6A66F3C}" destId="{471134E1-2EDE-45A0-93AF-1B32F441DD87}" srcOrd="0" destOrd="0" presId="urn:microsoft.com/office/officeart/2005/8/layout/vList2"/>
    <dgm:cxn modelId="{93913347-89AF-4F29-9FAF-8F24869C2F52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D6C50CC-E8AA-4029-8D81-C7F2693FAE6C}">
      <dgm:prSet phldrT="[Text]" custT="1"/>
      <dgm:spPr/>
      <dgm:t>
        <a:bodyPr/>
        <a:lstStyle/>
        <a:p>
          <a:r>
            <a:rPr lang="en-US" sz="4400" dirty="0" smtClean="0"/>
            <a:t>Administer</a:t>
          </a:r>
          <a:endParaRPr lang="en-US" sz="4400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 sz="1600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 sz="1600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1" custScaleY="62623" custLinFactY="-100000" custLinFactNeighborX="79070" custLinFactNeighborY="-1676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C6759-F6F1-4150-860C-9A3D9758AE99}" type="presOf" srcId="{204812DE-4E9F-4A35-B1F4-D441E6A66F3C}" destId="{471134E1-2EDE-45A0-93AF-1B32F441DD87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034B082D-768C-4A89-83BC-E82BAE9B5DB0}" type="presOf" srcId="{BD6C50CC-E8AA-4029-8D81-C7F2693FAE6C}" destId="{06BEA5BE-BFF9-4381-A6C8-D30913EED402}" srcOrd="0" destOrd="0" presId="urn:microsoft.com/office/officeart/2005/8/layout/vList2"/>
    <dgm:cxn modelId="{1C56D921-8C62-41E0-AD3C-A457243979B7}" type="presParOf" srcId="{471134E1-2EDE-45A0-93AF-1B32F441DD87}" destId="{06BEA5BE-BFF9-4381-A6C8-D30913EED4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71A5A41A-0CD1-4550-BD87-1810A715BFF4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B27542D-2ACF-4292-80B2-437367C76A84}" type="parTrans" cxnId="{9AFAA5D9-1744-43B6-B61F-4840D94476C5}">
      <dgm:prSet/>
      <dgm:spPr/>
      <dgm:t>
        <a:bodyPr/>
        <a:lstStyle/>
        <a:p>
          <a:endParaRPr lang="en-US"/>
        </a:p>
      </dgm:t>
    </dgm:pt>
    <dgm:pt modelId="{FA84FDF8-EE5A-478D-B788-A947BF49F86F}" type="sibTrans" cxnId="{9AFAA5D9-1744-43B6-B61F-4840D94476C5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D5105CCB-DDCE-4541-A66B-8DE53554B345}" type="pres">
      <dgm:prSet presAssocID="{71A5A41A-0CD1-4550-BD87-1810A715B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405A-262D-4809-91B6-D32B292311C4}" type="pres">
      <dgm:prSet presAssocID="{FA84FDF8-EE5A-478D-B788-A947BF49F86F}" presName="spacer" presStyleCnt="0"/>
      <dgm:spPr/>
      <dgm:t>
        <a:bodyPr/>
        <a:lstStyle/>
        <a:p>
          <a:endParaRPr lang="en-US"/>
        </a:p>
      </dgm:t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3BEEC-20FD-47F5-AD76-BCDDE1D6EA11}" type="presOf" srcId="{C2C0AEA3-35F5-41F6-8BC3-C0354E093E28}" destId="{70F4B524-7E41-434C-8AAC-AB4884128B89}" srcOrd="0" destOrd="0" presId="urn:microsoft.com/office/officeart/2005/8/layout/vList2"/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9FC2A79E-663D-4324-BBED-6A68A69901C8}" type="presOf" srcId="{BD6C50CC-E8AA-4029-8D81-C7F2693FAE6C}" destId="{06BEA5BE-BFF9-4381-A6C8-D30913EED402}" srcOrd="0" destOrd="0" presId="urn:microsoft.com/office/officeart/2005/8/layout/vList2"/>
    <dgm:cxn modelId="{8EE1B8DA-2095-4505-9A11-A90DE0A015C4}" type="presOf" srcId="{747FF54B-0DDA-4F6B-A980-64D2DE06E17F}" destId="{C11C6098-E1C0-4B4B-B9D3-A66C0E707CF9}" srcOrd="0" destOrd="0" presId="urn:microsoft.com/office/officeart/2005/8/layout/vList2"/>
    <dgm:cxn modelId="{97395456-E17D-45F2-B4E8-FE3B26CA000A}" type="presOf" srcId="{204812DE-4E9F-4A35-B1F4-D441E6A66F3C}" destId="{471134E1-2EDE-45A0-93AF-1B32F441DD87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9AFAA5D9-1744-43B6-B61F-4840D94476C5}" srcId="{204812DE-4E9F-4A35-B1F4-D441E6A66F3C}" destId="{71A5A41A-0CD1-4550-BD87-1810A715BFF4}" srcOrd="1" destOrd="0" parTransId="{1B27542D-2ACF-4292-80B2-437367C76A84}" sibTransId="{FA84FDF8-EE5A-478D-B788-A947BF49F86F}"/>
    <dgm:cxn modelId="{3DBE3D86-FCDD-45A0-A35F-17A78675B4BA}" type="presOf" srcId="{71A5A41A-0CD1-4550-BD87-1810A715BFF4}" destId="{D5105CCB-DDCE-4541-A66B-8DE53554B345}" srcOrd="0" destOrd="0" presId="urn:microsoft.com/office/officeart/2005/8/layout/vList2"/>
    <dgm:cxn modelId="{78117F5E-45F6-4D12-9A31-57C9A8E5C94F}" type="presParOf" srcId="{471134E1-2EDE-45A0-93AF-1B32F441DD87}" destId="{06BEA5BE-BFF9-4381-A6C8-D30913EED402}" srcOrd="0" destOrd="0" presId="urn:microsoft.com/office/officeart/2005/8/layout/vList2"/>
    <dgm:cxn modelId="{89AE1B61-4D07-4FE2-A8A3-A632C90AA4AB}" type="presParOf" srcId="{471134E1-2EDE-45A0-93AF-1B32F441DD87}" destId="{85B58465-06D6-49D8-9E84-D024A2AA9E56}" srcOrd="1" destOrd="0" presId="urn:microsoft.com/office/officeart/2005/8/layout/vList2"/>
    <dgm:cxn modelId="{48769596-2039-4EBA-9178-D59C8802A7A2}" type="presParOf" srcId="{471134E1-2EDE-45A0-93AF-1B32F441DD87}" destId="{D5105CCB-DDCE-4541-A66B-8DE53554B345}" srcOrd="2" destOrd="0" presId="urn:microsoft.com/office/officeart/2005/8/layout/vList2"/>
    <dgm:cxn modelId="{7F7A291F-8B27-499A-A5D7-7528BBDD7D73}" type="presParOf" srcId="{471134E1-2EDE-45A0-93AF-1B32F441DD87}" destId="{9884405A-262D-4809-91B6-D32B292311C4}" srcOrd="3" destOrd="0" presId="urn:microsoft.com/office/officeart/2005/8/layout/vList2"/>
    <dgm:cxn modelId="{31442944-E4DE-4ED8-8A90-7673D683A317}" type="presParOf" srcId="{471134E1-2EDE-45A0-93AF-1B32F441DD87}" destId="{70F4B524-7E41-434C-8AAC-AB4884128B89}" srcOrd="4" destOrd="0" presId="urn:microsoft.com/office/officeart/2005/8/layout/vList2"/>
    <dgm:cxn modelId="{DC4677E8-751A-4E51-BD72-B19C3771B5B1}" type="presParOf" srcId="{471134E1-2EDE-45A0-93AF-1B32F441DD87}" destId="{07132EA9-E9D2-48BE-A585-A68CF1F0C165}" srcOrd="5" destOrd="0" presId="urn:microsoft.com/office/officeart/2005/8/layout/vList2"/>
    <dgm:cxn modelId="{60A87511-42E3-46C7-A490-9BEE07606238}" type="presParOf" srcId="{471134E1-2EDE-45A0-93AF-1B32F441DD87}" destId="{C11C6098-E1C0-4B4B-B9D3-A66C0E707CF9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4812DE-4E9F-4A35-B1F4-D441E6A66F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6C50CC-E8AA-4029-8D81-C7F2693FAE6C}">
      <dgm:prSet phldrT="[Text]"/>
      <dgm:spPr/>
      <dgm:t>
        <a:bodyPr/>
        <a:lstStyle/>
        <a:p>
          <a:r>
            <a:rPr lang="en-US" dirty="0" smtClean="0"/>
            <a:t>Find</a:t>
          </a:r>
          <a:endParaRPr lang="en-US" dirty="0"/>
        </a:p>
      </dgm:t>
    </dgm:pt>
    <dgm:pt modelId="{54435378-F41D-412D-A5B6-6FFE950EF702}" type="parTrans" cxnId="{D89AE663-3589-4086-A1B4-3A046B8FCF17}">
      <dgm:prSet/>
      <dgm:spPr/>
      <dgm:t>
        <a:bodyPr/>
        <a:lstStyle/>
        <a:p>
          <a:endParaRPr lang="en-US"/>
        </a:p>
      </dgm:t>
    </dgm:pt>
    <dgm:pt modelId="{241EC27E-AD6B-4EF3-BC65-DC8A572AC0C5}" type="sibTrans" cxnId="{D89AE663-3589-4086-A1B4-3A046B8FCF17}">
      <dgm:prSet/>
      <dgm:spPr/>
      <dgm:t>
        <a:bodyPr/>
        <a:lstStyle/>
        <a:p>
          <a:endParaRPr lang="en-US"/>
        </a:p>
      </dgm:t>
    </dgm:pt>
    <dgm:pt modelId="{71A5A41A-0CD1-4550-BD87-1810A715BFF4}">
      <dgm:prSet phldrT="[Text]"/>
      <dgm:spPr/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1B27542D-2ACF-4292-80B2-437367C76A84}" type="parTrans" cxnId="{9AFAA5D9-1744-43B6-B61F-4840D94476C5}">
      <dgm:prSet/>
      <dgm:spPr/>
      <dgm:t>
        <a:bodyPr/>
        <a:lstStyle/>
        <a:p>
          <a:endParaRPr lang="en-US"/>
        </a:p>
      </dgm:t>
    </dgm:pt>
    <dgm:pt modelId="{FA84FDF8-EE5A-478D-B788-A947BF49F86F}" type="sibTrans" cxnId="{9AFAA5D9-1744-43B6-B61F-4840D94476C5}">
      <dgm:prSet/>
      <dgm:spPr/>
      <dgm:t>
        <a:bodyPr/>
        <a:lstStyle/>
        <a:p>
          <a:endParaRPr lang="en-US"/>
        </a:p>
      </dgm:t>
    </dgm:pt>
    <dgm:pt modelId="{C2C0AEA3-35F5-41F6-8BC3-C0354E093E28}">
      <dgm:prSet phldrT="[Text]"/>
      <dgm:spPr/>
      <dgm:t>
        <a:bodyPr/>
        <a:lstStyle/>
        <a:p>
          <a:r>
            <a:rPr lang="en-US" dirty="0" smtClean="0"/>
            <a:t>Share</a:t>
          </a:r>
          <a:endParaRPr lang="en-US" dirty="0"/>
        </a:p>
      </dgm:t>
    </dgm:pt>
    <dgm:pt modelId="{3312986C-C4D8-4016-AA91-35DB261E7ECA}" type="parTrans" cxnId="{B6242117-2589-4E61-A797-90AB64BB06B2}">
      <dgm:prSet/>
      <dgm:spPr/>
      <dgm:t>
        <a:bodyPr/>
        <a:lstStyle/>
        <a:p>
          <a:endParaRPr lang="en-US"/>
        </a:p>
      </dgm:t>
    </dgm:pt>
    <dgm:pt modelId="{0F3D6609-6F55-4702-9CA3-D37A9182062A}" type="sibTrans" cxnId="{B6242117-2589-4E61-A797-90AB64BB06B2}">
      <dgm:prSet/>
      <dgm:spPr/>
      <dgm:t>
        <a:bodyPr/>
        <a:lstStyle/>
        <a:p>
          <a:endParaRPr lang="en-US"/>
        </a:p>
      </dgm:t>
    </dgm:pt>
    <dgm:pt modelId="{747FF54B-0DDA-4F6B-A980-64D2DE06E17F}">
      <dgm:prSet phldrT="[Text]"/>
      <dgm:spPr/>
      <dgm:t>
        <a:bodyPr/>
        <a:lstStyle/>
        <a:p>
          <a:r>
            <a:rPr lang="en-US" dirty="0" smtClean="0"/>
            <a:t>Administer</a:t>
          </a:r>
          <a:endParaRPr lang="en-US" dirty="0"/>
        </a:p>
      </dgm:t>
    </dgm:pt>
    <dgm:pt modelId="{54822867-4DCD-4489-816D-23F8EE9D69BF}" type="parTrans" cxnId="{6E9F37FC-32AF-4D84-9721-427383E8A71F}">
      <dgm:prSet/>
      <dgm:spPr/>
      <dgm:t>
        <a:bodyPr/>
        <a:lstStyle/>
        <a:p>
          <a:endParaRPr lang="en-US"/>
        </a:p>
      </dgm:t>
    </dgm:pt>
    <dgm:pt modelId="{DAD306C9-7688-4C39-A864-1461A78C856A}" type="sibTrans" cxnId="{6E9F37FC-32AF-4D84-9721-427383E8A71F}">
      <dgm:prSet/>
      <dgm:spPr/>
      <dgm:t>
        <a:bodyPr/>
        <a:lstStyle/>
        <a:p>
          <a:endParaRPr lang="en-US"/>
        </a:p>
      </dgm:t>
    </dgm:pt>
    <dgm:pt modelId="{471134E1-2EDE-45A0-93AF-1B32F441DD87}" type="pres">
      <dgm:prSet presAssocID="{204812DE-4E9F-4A35-B1F4-D441E6A66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EA5BE-BFF9-4381-A6C8-D30913EED402}" type="pres">
      <dgm:prSet presAssocID="{BD6C50CC-E8AA-4029-8D81-C7F2693FAE6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58465-06D6-49D8-9E84-D024A2AA9E56}" type="pres">
      <dgm:prSet presAssocID="{241EC27E-AD6B-4EF3-BC65-DC8A572AC0C5}" presName="spacer" presStyleCnt="0"/>
      <dgm:spPr/>
      <dgm:t>
        <a:bodyPr/>
        <a:lstStyle/>
        <a:p>
          <a:endParaRPr lang="en-US"/>
        </a:p>
      </dgm:t>
    </dgm:pt>
    <dgm:pt modelId="{D5105CCB-DDCE-4541-A66B-8DE53554B345}" type="pres">
      <dgm:prSet presAssocID="{71A5A41A-0CD1-4550-BD87-1810A715BF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405A-262D-4809-91B6-D32B292311C4}" type="pres">
      <dgm:prSet presAssocID="{FA84FDF8-EE5A-478D-B788-A947BF49F86F}" presName="spacer" presStyleCnt="0"/>
      <dgm:spPr/>
      <dgm:t>
        <a:bodyPr/>
        <a:lstStyle/>
        <a:p>
          <a:endParaRPr lang="en-US"/>
        </a:p>
      </dgm:t>
    </dgm:pt>
    <dgm:pt modelId="{70F4B524-7E41-434C-8AAC-AB4884128B89}" type="pres">
      <dgm:prSet presAssocID="{C2C0AEA3-35F5-41F6-8BC3-C0354E093E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32EA9-E9D2-48BE-A585-A68CF1F0C165}" type="pres">
      <dgm:prSet presAssocID="{0F3D6609-6F55-4702-9CA3-D37A9182062A}" presName="spacer" presStyleCnt="0"/>
      <dgm:spPr/>
      <dgm:t>
        <a:bodyPr/>
        <a:lstStyle/>
        <a:p>
          <a:endParaRPr lang="en-US"/>
        </a:p>
      </dgm:t>
    </dgm:pt>
    <dgm:pt modelId="{C11C6098-E1C0-4B4B-B9D3-A66C0E707CF9}" type="pres">
      <dgm:prSet presAssocID="{747FF54B-0DDA-4F6B-A980-64D2DE06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42117-2589-4E61-A797-90AB64BB06B2}" srcId="{204812DE-4E9F-4A35-B1F4-D441E6A66F3C}" destId="{C2C0AEA3-35F5-41F6-8BC3-C0354E093E28}" srcOrd="2" destOrd="0" parTransId="{3312986C-C4D8-4016-AA91-35DB261E7ECA}" sibTransId="{0F3D6609-6F55-4702-9CA3-D37A9182062A}"/>
    <dgm:cxn modelId="{FFD7BE9E-3BD8-48C5-A308-A2F0263ADA9F}" type="presOf" srcId="{747FF54B-0DDA-4F6B-A980-64D2DE06E17F}" destId="{C11C6098-E1C0-4B4B-B9D3-A66C0E707CF9}" srcOrd="0" destOrd="0" presId="urn:microsoft.com/office/officeart/2005/8/layout/vList2"/>
    <dgm:cxn modelId="{D89AE663-3589-4086-A1B4-3A046B8FCF17}" srcId="{204812DE-4E9F-4A35-B1F4-D441E6A66F3C}" destId="{BD6C50CC-E8AA-4029-8D81-C7F2693FAE6C}" srcOrd="0" destOrd="0" parTransId="{54435378-F41D-412D-A5B6-6FFE950EF702}" sibTransId="{241EC27E-AD6B-4EF3-BC65-DC8A572AC0C5}"/>
    <dgm:cxn modelId="{54349C41-5C2F-4495-9227-B14723600A49}" type="presOf" srcId="{BD6C50CC-E8AA-4029-8D81-C7F2693FAE6C}" destId="{06BEA5BE-BFF9-4381-A6C8-D30913EED402}" srcOrd="0" destOrd="0" presId="urn:microsoft.com/office/officeart/2005/8/layout/vList2"/>
    <dgm:cxn modelId="{882DC44E-8C3F-4344-9FBD-7CA326F1BD3A}" type="presOf" srcId="{204812DE-4E9F-4A35-B1F4-D441E6A66F3C}" destId="{471134E1-2EDE-45A0-93AF-1B32F441DD87}" srcOrd="0" destOrd="0" presId="urn:microsoft.com/office/officeart/2005/8/layout/vList2"/>
    <dgm:cxn modelId="{FE3C12EE-C962-487D-8F6E-A214ADA2A7DE}" type="presOf" srcId="{71A5A41A-0CD1-4550-BD87-1810A715BFF4}" destId="{D5105CCB-DDCE-4541-A66B-8DE53554B345}" srcOrd="0" destOrd="0" presId="urn:microsoft.com/office/officeart/2005/8/layout/vList2"/>
    <dgm:cxn modelId="{6E9F37FC-32AF-4D84-9721-427383E8A71F}" srcId="{204812DE-4E9F-4A35-B1F4-D441E6A66F3C}" destId="{747FF54B-0DDA-4F6B-A980-64D2DE06E17F}" srcOrd="3" destOrd="0" parTransId="{54822867-4DCD-4489-816D-23F8EE9D69BF}" sibTransId="{DAD306C9-7688-4C39-A864-1461A78C856A}"/>
    <dgm:cxn modelId="{D2C36C3C-E8C0-4BC7-B2EE-247748072872}" type="presOf" srcId="{C2C0AEA3-35F5-41F6-8BC3-C0354E093E28}" destId="{70F4B524-7E41-434C-8AAC-AB4884128B89}" srcOrd="0" destOrd="0" presId="urn:microsoft.com/office/officeart/2005/8/layout/vList2"/>
    <dgm:cxn modelId="{9AFAA5D9-1744-43B6-B61F-4840D94476C5}" srcId="{204812DE-4E9F-4A35-B1F4-D441E6A66F3C}" destId="{71A5A41A-0CD1-4550-BD87-1810A715BFF4}" srcOrd="1" destOrd="0" parTransId="{1B27542D-2ACF-4292-80B2-437367C76A84}" sibTransId="{FA84FDF8-EE5A-478D-B788-A947BF49F86F}"/>
    <dgm:cxn modelId="{AD12A02F-1694-4FE9-B742-1C68B5DD5368}" type="presParOf" srcId="{471134E1-2EDE-45A0-93AF-1B32F441DD87}" destId="{06BEA5BE-BFF9-4381-A6C8-D30913EED402}" srcOrd="0" destOrd="0" presId="urn:microsoft.com/office/officeart/2005/8/layout/vList2"/>
    <dgm:cxn modelId="{1F5A1F24-1B84-437C-9038-94E43A487CAB}" type="presParOf" srcId="{471134E1-2EDE-45A0-93AF-1B32F441DD87}" destId="{85B58465-06D6-49D8-9E84-D024A2AA9E56}" srcOrd="1" destOrd="0" presId="urn:microsoft.com/office/officeart/2005/8/layout/vList2"/>
    <dgm:cxn modelId="{FD086EE2-A13C-4AB6-921B-78BDBCBBC813}" type="presParOf" srcId="{471134E1-2EDE-45A0-93AF-1B32F441DD87}" destId="{D5105CCB-DDCE-4541-A66B-8DE53554B345}" srcOrd="2" destOrd="0" presId="urn:microsoft.com/office/officeart/2005/8/layout/vList2"/>
    <dgm:cxn modelId="{FE219889-7D18-4364-8080-13C150C82D73}" type="presParOf" srcId="{471134E1-2EDE-45A0-93AF-1B32F441DD87}" destId="{9884405A-262D-4809-91B6-D32B292311C4}" srcOrd="3" destOrd="0" presId="urn:microsoft.com/office/officeart/2005/8/layout/vList2"/>
    <dgm:cxn modelId="{3FD4FFDF-F723-4A1F-BD74-FC4990C54CFB}" type="presParOf" srcId="{471134E1-2EDE-45A0-93AF-1B32F441DD87}" destId="{70F4B524-7E41-434C-8AAC-AB4884128B89}" srcOrd="4" destOrd="0" presId="urn:microsoft.com/office/officeart/2005/8/layout/vList2"/>
    <dgm:cxn modelId="{0D7BF61B-CBEC-4206-89C3-C8E95A1B679F}" type="presParOf" srcId="{471134E1-2EDE-45A0-93AF-1B32F441DD87}" destId="{07132EA9-E9D2-48BE-A585-A68CF1F0C165}" srcOrd="5" destOrd="0" presId="urn:microsoft.com/office/officeart/2005/8/layout/vList2"/>
    <dgm:cxn modelId="{1C920323-19F1-48C2-9D67-090830D79756}" type="presParOf" srcId="{471134E1-2EDE-45A0-93AF-1B32F441DD87}" destId="{C11C6098-E1C0-4B4B-B9D3-A66C0E707CF9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35969"/>
          <a:ext cx="4953000" cy="6475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Find</a:t>
          </a:r>
          <a:endParaRPr lang="en-US" sz="2700" kern="1200" dirty="0"/>
        </a:p>
      </dsp:txBody>
      <dsp:txXfrm>
        <a:off x="0" y="35969"/>
        <a:ext cx="4953000" cy="647594"/>
      </dsp:txXfrm>
    </dsp:sp>
    <dsp:sp modelId="{D5105CCB-DDCE-4541-A66B-8DE53554B345}">
      <dsp:nvSpPr>
        <dsp:cNvPr id="0" name=""/>
        <dsp:cNvSpPr/>
      </dsp:nvSpPr>
      <dsp:spPr>
        <a:xfrm>
          <a:off x="0" y="761324"/>
          <a:ext cx="4953000" cy="6475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Evaluate</a:t>
          </a:r>
          <a:endParaRPr lang="en-US" sz="2700" kern="1200" dirty="0"/>
        </a:p>
      </dsp:txBody>
      <dsp:txXfrm>
        <a:off x="0" y="761324"/>
        <a:ext cx="4953000" cy="647594"/>
      </dsp:txXfrm>
    </dsp:sp>
    <dsp:sp modelId="{70F4B524-7E41-434C-8AAC-AB4884128B89}">
      <dsp:nvSpPr>
        <dsp:cNvPr id="0" name=""/>
        <dsp:cNvSpPr/>
      </dsp:nvSpPr>
      <dsp:spPr>
        <a:xfrm>
          <a:off x="0" y="1486680"/>
          <a:ext cx="4953000" cy="6475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Share</a:t>
          </a:r>
          <a:endParaRPr lang="en-US" sz="2700" kern="1200" dirty="0"/>
        </a:p>
      </dsp:txBody>
      <dsp:txXfrm>
        <a:off x="0" y="1486680"/>
        <a:ext cx="4953000" cy="647594"/>
      </dsp:txXfrm>
    </dsp:sp>
    <dsp:sp modelId="{C11C6098-E1C0-4B4B-B9D3-A66C0E707CF9}">
      <dsp:nvSpPr>
        <dsp:cNvPr id="0" name=""/>
        <dsp:cNvSpPr/>
      </dsp:nvSpPr>
      <dsp:spPr>
        <a:xfrm>
          <a:off x="0" y="2212035"/>
          <a:ext cx="4953000" cy="6475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Administer</a:t>
          </a:r>
          <a:endParaRPr lang="en-US" sz="2700" kern="1200" dirty="0"/>
        </a:p>
      </dsp:txBody>
      <dsp:txXfrm>
        <a:off x="0" y="2212035"/>
        <a:ext cx="4953000" cy="6475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352800" cy="750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Find</a:t>
          </a:r>
          <a:endParaRPr lang="en-US" sz="4400" kern="1200" dirty="0"/>
        </a:p>
      </dsp:txBody>
      <dsp:txXfrm>
        <a:off x="0" y="0"/>
        <a:ext cx="3352800" cy="7502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Evaluate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Share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0"/>
          <a:ext cx="3276599" cy="7502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Administer</a:t>
          </a:r>
          <a:endParaRPr lang="en-US" sz="4400" kern="1200" dirty="0"/>
        </a:p>
      </dsp:txBody>
      <dsp:txXfrm>
        <a:off x="0" y="0"/>
        <a:ext cx="3276599" cy="7502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24689"/>
          <a:ext cx="1651000" cy="215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Find</a:t>
          </a:r>
          <a:endParaRPr lang="en-US" sz="900" kern="1200" dirty="0"/>
        </a:p>
      </dsp:txBody>
      <dsp:txXfrm>
        <a:off x="0" y="24689"/>
        <a:ext cx="1651000" cy="215865"/>
      </dsp:txXfrm>
    </dsp:sp>
    <dsp:sp modelId="{D5105CCB-DDCE-4541-A66B-8DE53554B345}">
      <dsp:nvSpPr>
        <dsp:cNvPr id="0" name=""/>
        <dsp:cNvSpPr/>
      </dsp:nvSpPr>
      <dsp:spPr>
        <a:xfrm>
          <a:off x="0" y="266475"/>
          <a:ext cx="1651000" cy="2158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Evaluate</a:t>
          </a:r>
          <a:endParaRPr lang="en-US" sz="900" kern="1200" dirty="0"/>
        </a:p>
      </dsp:txBody>
      <dsp:txXfrm>
        <a:off x="0" y="266475"/>
        <a:ext cx="1651000" cy="215865"/>
      </dsp:txXfrm>
    </dsp:sp>
    <dsp:sp modelId="{70F4B524-7E41-434C-8AAC-AB4884128B89}">
      <dsp:nvSpPr>
        <dsp:cNvPr id="0" name=""/>
        <dsp:cNvSpPr/>
      </dsp:nvSpPr>
      <dsp:spPr>
        <a:xfrm>
          <a:off x="0" y="508260"/>
          <a:ext cx="1651000" cy="2158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Share</a:t>
          </a:r>
          <a:endParaRPr lang="en-US" sz="900" kern="1200" dirty="0"/>
        </a:p>
      </dsp:txBody>
      <dsp:txXfrm>
        <a:off x="0" y="508260"/>
        <a:ext cx="1651000" cy="215865"/>
      </dsp:txXfrm>
    </dsp:sp>
    <dsp:sp modelId="{C11C6098-E1C0-4B4B-B9D3-A66C0E707CF9}">
      <dsp:nvSpPr>
        <dsp:cNvPr id="0" name=""/>
        <dsp:cNvSpPr/>
      </dsp:nvSpPr>
      <dsp:spPr>
        <a:xfrm>
          <a:off x="0" y="750045"/>
          <a:ext cx="1651000" cy="215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Administer</a:t>
          </a:r>
          <a:endParaRPr lang="en-US" sz="900" kern="1200" dirty="0"/>
        </a:p>
      </dsp:txBody>
      <dsp:txXfrm>
        <a:off x="0" y="750045"/>
        <a:ext cx="1651000" cy="2158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EA5BE-BFF9-4381-A6C8-D30913EED402}">
      <dsp:nvSpPr>
        <dsp:cNvPr id="0" name=""/>
        <dsp:cNvSpPr/>
      </dsp:nvSpPr>
      <dsp:spPr>
        <a:xfrm>
          <a:off x="0" y="24689"/>
          <a:ext cx="1651000" cy="2158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Find</a:t>
          </a:r>
          <a:endParaRPr lang="en-US" sz="900" kern="1200" dirty="0"/>
        </a:p>
      </dsp:txBody>
      <dsp:txXfrm>
        <a:off x="0" y="24689"/>
        <a:ext cx="1651000" cy="215865"/>
      </dsp:txXfrm>
    </dsp:sp>
    <dsp:sp modelId="{D5105CCB-DDCE-4541-A66B-8DE53554B345}">
      <dsp:nvSpPr>
        <dsp:cNvPr id="0" name=""/>
        <dsp:cNvSpPr/>
      </dsp:nvSpPr>
      <dsp:spPr>
        <a:xfrm>
          <a:off x="0" y="266475"/>
          <a:ext cx="1651000" cy="2158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Evaluate</a:t>
          </a:r>
          <a:endParaRPr lang="en-US" sz="900" kern="1200" dirty="0"/>
        </a:p>
      </dsp:txBody>
      <dsp:txXfrm>
        <a:off x="0" y="266475"/>
        <a:ext cx="1651000" cy="215865"/>
      </dsp:txXfrm>
    </dsp:sp>
    <dsp:sp modelId="{70F4B524-7E41-434C-8AAC-AB4884128B89}">
      <dsp:nvSpPr>
        <dsp:cNvPr id="0" name=""/>
        <dsp:cNvSpPr/>
      </dsp:nvSpPr>
      <dsp:spPr>
        <a:xfrm>
          <a:off x="0" y="508260"/>
          <a:ext cx="1651000" cy="2158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Share</a:t>
          </a:r>
          <a:endParaRPr lang="en-US" sz="900" kern="1200" dirty="0"/>
        </a:p>
      </dsp:txBody>
      <dsp:txXfrm>
        <a:off x="0" y="508260"/>
        <a:ext cx="1651000" cy="215865"/>
      </dsp:txXfrm>
    </dsp:sp>
    <dsp:sp modelId="{C11C6098-E1C0-4B4B-B9D3-A66C0E707CF9}">
      <dsp:nvSpPr>
        <dsp:cNvPr id="0" name=""/>
        <dsp:cNvSpPr/>
      </dsp:nvSpPr>
      <dsp:spPr>
        <a:xfrm>
          <a:off x="0" y="750045"/>
          <a:ext cx="1651000" cy="215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Administer</a:t>
          </a:r>
          <a:endParaRPr lang="en-US" sz="900" kern="1200" dirty="0"/>
        </a:p>
      </dsp:txBody>
      <dsp:txXfrm>
        <a:off x="0" y="750045"/>
        <a:ext cx="1651000" cy="215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D034-192D-4C6E-A1A4-306E36259975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905F-04DA-41E8-A98D-39B751077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_paradig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Software_developer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File based resources – local, flexible, familiar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Database resources – centralized, accessible across local area networks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Web service based resources – wide availability, cached imagery, WMS, slippy maps, geoprocessing services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System metadata describes all of the current content.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System scripts or GDRS Manager rebuild system metadata after content changes.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As parent to child  (a GDRS can be used to create a child GDRS)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As peer to peer  (A GDRS can serve updates to peer and accept updates from peer as well)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Any number of GDRSs can interact with one another, providing authoritative data and updates to  the others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We want to simplify the data management workflow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Creating new data and app resources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Publishing workflow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Maintenance workflow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Entire system needs to be easy to comprehend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Simple XML schemas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Simple organizational structure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Recognizable folder and file naming conventions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/>
              <a:t>FLEXIBILITY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For both developers and users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Back end system metadata should support a variety of clients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Mid – level programmer should be capable to build on top of the system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Power users should be able to poke around and figure out how the pieces fit together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The architecture should not require a specific software solution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/>
              <a:t>Use standard s based tools and technologies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Take advantage of open standards wherever possible (EPSG Codes, GDAL data type nomenclature)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Use open toolkits – XML, Python, JSP  that are lend themselves to simple and  straightforward </a:t>
            </a:r>
            <a:r>
              <a:rPr lang="en-US" sz="1600" dirty="0"/>
              <a:t> </a:t>
            </a:r>
            <a:r>
              <a:rPr lang="en-US" sz="1600" dirty="0" smtClean="0"/>
              <a:t>solutions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Emphasize “Convention” over “Configuration” as an architectural paradigm.  (From Ruby)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/>
              <a:t>Convention over configuration</a:t>
            </a:r>
            <a:r>
              <a:rPr lang="en-US" sz="1600" dirty="0" smtClean="0"/>
              <a:t> (also known as </a:t>
            </a:r>
            <a:r>
              <a:rPr lang="en-US" sz="1600" b="1" dirty="0" smtClean="0"/>
              <a:t>coding by convention</a:t>
            </a:r>
            <a:r>
              <a:rPr lang="en-US" sz="1600" dirty="0" smtClean="0"/>
              <a:t>) is a software </a:t>
            </a:r>
            <a:r>
              <a:rPr lang="en-US" sz="1600" dirty="0" smtClean="0">
                <a:hlinkClick r:id="rId3" tooltip="Design paradigm"/>
              </a:rPr>
              <a:t>design paradigm</a:t>
            </a:r>
            <a:r>
              <a:rPr lang="en-US" sz="1600" dirty="0" smtClean="0"/>
              <a:t> which seeks to decrease the number of decisions that </a:t>
            </a:r>
            <a:r>
              <a:rPr lang="en-US" sz="1600" dirty="0" smtClean="0">
                <a:hlinkClick r:id="rId4" tooltip="Software developer"/>
              </a:rPr>
              <a:t>developers</a:t>
            </a:r>
            <a:r>
              <a:rPr lang="en-US" sz="1600" dirty="0" smtClean="0"/>
              <a:t> need to make, gaining simplicity, but not necessarily losing flexibility.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/>
              <a:t>Inter-organizational orientation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Shift from a DNR-centric design view to one that includes other agencies and can eventually accommodate public participation as well.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Describe different kinds of GDRS (personal, org, public)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Describe concepts of: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Server Registry  (with server status reports)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GDRS Registry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Content Registry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Desired Conditions Registry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All implemented in PostgreSQL alongside a...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ESRI Geoportal   (java, apache tomcat)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GDRS metadata harvested to portal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Portal provides search  + discovery  mechanisms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JSP web requests result in XML results that GDRS Manager and system scripts can use for update and publishing.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 Enables building desired conditions and </a:t>
            </a:r>
            <a:r>
              <a:rPr lang="en-US" sz="1600" dirty="0" err="1" smtClean="0"/>
              <a:t>workplans</a:t>
            </a:r>
            <a:r>
              <a:rPr lang="en-US" sz="1600" dirty="0" smtClean="0"/>
              <a:t> that  pull date from multiple sources. 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500" dirty="0" smtClean="0"/>
              <a:t> Register as Publisher and make your data available...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70B8-6D6A-4591-BFAE-083E51353DA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Around for over 11 years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Arcview</a:t>
            </a:r>
            <a:r>
              <a:rPr lang="en-US" baseline="0" dirty="0" smtClean="0"/>
              <a:t> 3, 9, 10.  </a:t>
            </a:r>
          </a:p>
          <a:p>
            <a:r>
              <a:rPr lang="en-US" baseline="0" dirty="0" smtClean="0"/>
              <a:t>Data structure changes but access remains constant.</a:t>
            </a:r>
            <a:endParaRPr lang="en-US" dirty="0" smtClean="0"/>
          </a:p>
          <a:p>
            <a:r>
              <a:rPr lang="en-US" dirty="0" err="1" smtClean="0"/>
              <a:t>ArcMap</a:t>
            </a:r>
            <a:r>
              <a:rPr lang="en-US" dirty="0" smtClean="0"/>
              <a:t> Add-In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CDF0-AAD4-4A3D-A526-6567639083D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05D09-E7F8-4128-B2A5-5B31F0DB1B6C}" type="slidenum">
              <a:rPr lang="en-US"/>
              <a:pPr/>
              <a:t>48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905F-04DA-41E8-A98D-39B751077A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9C9B73-3FE1-4D6F-908B-170FA80ED36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1F1E0-FE8F-4A1D-AA23-3EB4B80EB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9B73-3FE1-4D6F-908B-170FA80ED36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F1E0-FE8F-4A1D-AA23-3EB4B80EB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9B73-3FE1-4D6F-908B-170FA80ED36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F1E0-FE8F-4A1D-AA23-3EB4B80EB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5FAC-C53A-495B-819F-2B8C1C0E18B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31A7-9A74-4B84-A851-C11680609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F49C9B73-3FE1-4D6F-908B-170FA80ED36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1191F1E0-FE8F-4A1D-AA23-3EB4B80EB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914400"/>
            <a:ext cx="8153400" cy="0"/>
          </a:xfrm>
          <a:prstGeom prst="line">
            <a:avLst/>
          </a:prstGeom>
          <a:noFill/>
          <a:ln w="38100">
            <a:solidFill>
              <a:srgbClr val="8ECE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  <p:sldLayoutId id="2147483674" r:id="rId3"/>
    <p:sldLayoutId id="2147483675" r:id="rId4"/>
    <p:sldLayoutId id="2147483676" r:id="rId5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1F5305"/>
            </a:gs>
            <a:gs pos="100000">
              <a:srgbClr val="26530D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59436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alphaModFix amt="4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49C9B73-3FE1-4D6F-908B-170FA80ED36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91F1E0-FE8F-4A1D-AA23-3EB4B80EB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alphaModFix amt="4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49C9B73-3FE1-4D6F-908B-170FA80ED36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91F1E0-FE8F-4A1D-AA23-3EB4B80EB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geo.state.mn.us/workgroup/common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2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6.xml"/><Relationship Id="rId5" Type="http://schemas.openxmlformats.org/officeDocument/2006/relationships/image" Target="../media/image44.wmf"/><Relationship Id="rId10" Type="http://schemas.microsoft.com/office/2007/relationships/diagramDrawing" Target="../diagrams/drawing6.xml"/><Relationship Id="rId4" Type="http://schemas.openxmlformats.org/officeDocument/2006/relationships/image" Target="../media/image43.png"/><Relationship Id="rId9" Type="http://schemas.openxmlformats.org/officeDocument/2006/relationships/diagramColors" Target="../diagrams/colors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microsoft.com/office/2007/relationships/diagramDrawing" Target="../diagrams/drawing7.xml"/><Relationship Id="rId3" Type="http://schemas.openxmlformats.org/officeDocument/2006/relationships/image" Target="../media/image45.png"/><Relationship Id="rId7" Type="http://schemas.openxmlformats.org/officeDocument/2006/relationships/image" Target="http://www.mngeo.state.mn.us/images/MnGeoPlus.gif" TargetMode="Externa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gif"/><Relationship Id="rId11" Type="http://schemas.openxmlformats.org/officeDocument/2006/relationships/diagramQuickStyle" Target="../diagrams/quickStyle7.xml"/><Relationship Id="rId5" Type="http://schemas.openxmlformats.org/officeDocument/2006/relationships/image" Target="http://www.metrogis.org/images/metrogis_logo_round.gif" TargetMode="External"/><Relationship Id="rId10" Type="http://schemas.openxmlformats.org/officeDocument/2006/relationships/diagramLayout" Target="../diagrams/layout7.xml"/><Relationship Id="rId4" Type="http://schemas.openxmlformats.org/officeDocument/2006/relationships/image" Target="../media/image46.jpeg"/><Relationship Id="rId9" Type="http://schemas.openxmlformats.org/officeDocument/2006/relationships/diagramData" Target="../diagrams/data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28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</a:t>
            </a:r>
            <a:br>
              <a:rPr lang="en-US" sz="3600" dirty="0" smtClean="0"/>
            </a:br>
            <a:r>
              <a:rPr lang="en-US" sz="3600" b="1" dirty="0" smtClean="0"/>
              <a:t>Minnesota Geospatial Commons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State Government Geospatial Advisory Council</a:t>
            </a:r>
          </a:p>
          <a:p>
            <a:pPr algn="r"/>
            <a:r>
              <a:rPr lang="en-US" dirty="0" smtClean="0">
                <a:latin typeface="+mj-lt"/>
              </a:rPr>
              <a:t>November 8, 2011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66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Minnesota Geospatial is “Portal Rich”</a:t>
            </a:r>
            <a:endParaRPr lang="en-US" sz="28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2057400"/>
            <a:ext cx="84582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MnGeo/MetroGIS Service Finder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788920"/>
            <a:ext cx="4389120" cy="2926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03320"/>
            <a:ext cx="4389120" cy="29260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Data Delivery is on the Rise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2743200" cy="4525963"/>
          </a:xfrm>
          <a:noFill/>
          <a:ln/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b="0" dirty="0"/>
              <a:t>Web technology has dramatically increased data delivery from LMIC’s web site.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b="0" dirty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b="0" dirty="0"/>
              <a:t>The DNR, MetroGIS, Mn/DOT and other Minnesota providers have experienced similar growth.</a:t>
            </a:r>
          </a:p>
        </p:txBody>
      </p:sp>
      <p:pic>
        <p:nvPicPr>
          <p:cNvPr id="32773" name="Picture 5" descr="Image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1600200"/>
            <a:ext cx="5562600" cy="4491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Orthoimagery: WMS Images Served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85800" y="1447800"/>
          <a:ext cx="7942262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579120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Fiscal Year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chart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31748" y="2341756"/>
            <a:ext cx="1670096" cy="15364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6329363" y="5535613"/>
            <a:ext cx="1327150" cy="749300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sz="1400" b="0">
              <a:solidFill>
                <a:schemeClr val="tx1"/>
              </a:solidFill>
              <a:effectLst/>
              <a:latin typeface="Lucida Sans Unicode" pitchFamily="34" charset="0"/>
            </a:endParaRPr>
          </a:p>
          <a:p>
            <a:pPr algn="ctr"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Consumer</a:t>
            </a:r>
          </a:p>
          <a:p>
            <a:pPr algn="ctr" eaLnBrk="1" hangingPunct="1"/>
            <a:endParaRPr lang="en-US" sz="1400" b="0"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39762"/>
          </a:xfrm>
        </p:spPr>
        <p:txBody>
          <a:bodyPr/>
          <a:lstStyle/>
          <a:p>
            <a:r>
              <a:rPr lang="en-US" sz="3200" b="1" dirty="0"/>
              <a:t>Enterprise Geospatial Services Architecture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7086600" y="1371600"/>
            <a:ext cx="12954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6858000" y="1600200"/>
            <a:ext cx="12954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6629400" y="1828800"/>
            <a:ext cx="12954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6400800" y="2057400"/>
            <a:ext cx="12954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6172200" y="2286000"/>
            <a:ext cx="12954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6248400" y="2362200"/>
            <a:ext cx="1082675" cy="536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Service</a:t>
            </a:r>
          </a:p>
          <a:p>
            <a:pPr algn="ctr"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Provider</a:t>
            </a:r>
          </a:p>
        </p:txBody>
      </p:sp>
      <p:sp>
        <p:nvSpPr>
          <p:cNvPr id="283658" name="Oval 10"/>
          <p:cNvSpPr>
            <a:spLocks noChangeArrowheads="1"/>
          </p:cNvSpPr>
          <p:nvPr/>
        </p:nvSpPr>
        <p:spPr bwMode="auto">
          <a:xfrm>
            <a:off x="6477000" y="2971800"/>
            <a:ext cx="685800" cy="674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Service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914400" y="1905000"/>
            <a:ext cx="2209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219200" y="2286000"/>
            <a:ext cx="16002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61" name="Text Box 13"/>
          <p:cNvSpPr txBox="1">
            <a:spLocks noChangeArrowheads="1"/>
          </p:cNvSpPr>
          <p:nvPr/>
        </p:nvSpPr>
        <p:spPr bwMode="auto">
          <a:xfrm>
            <a:off x="914400" y="1905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effectLst/>
                <a:latin typeface="Lucida Sans Unicode" pitchFamily="34" charset="0"/>
              </a:rPr>
              <a:t>Broker Organization</a:t>
            </a:r>
          </a:p>
        </p:txBody>
      </p:sp>
      <p:sp>
        <p:nvSpPr>
          <p:cNvPr id="283662" name="Oval 14"/>
          <p:cNvSpPr>
            <a:spLocks noChangeArrowheads="1"/>
          </p:cNvSpPr>
          <p:nvPr/>
        </p:nvSpPr>
        <p:spPr bwMode="auto">
          <a:xfrm>
            <a:off x="1524000" y="3276600"/>
            <a:ext cx="990600" cy="990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  <a:t>Support</a:t>
            </a:r>
          </a:p>
          <a:p>
            <a:pPr algn="ctr" eaLnBrk="1" hangingPunct="1"/>
            <a: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  <a:t>Services</a:t>
            </a:r>
          </a:p>
        </p:txBody>
      </p:sp>
      <p:sp>
        <p:nvSpPr>
          <p:cNvPr id="283663" name="AutoShape 15"/>
          <p:cNvSpPr>
            <a:spLocks noChangeArrowheads="1"/>
          </p:cNvSpPr>
          <p:nvPr/>
        </p:nvSpPr>
        <p:spPr bwMode="auto">
          <a:xfrm>
            <a:off x="1371600" y="2438400"/>
            <a:ext cx="13716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200" b="0"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1676400" y="2590800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Catalog</a:t>
            </a:r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>
            <a:off x="2057400" y="2895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66" name="Oval 18"/>
          <p:cNvSpPr>
            <a:spLocks noChangeArrowheads="1"/>
          </p:cNvSpPr>
          <p:nvPr/>
        </p:nvSpPr>
        <p:spPr bwMode="auto">
          <a:xfrm>
            <a:off x="3810000" y="4800600"/>
            <a:ext cx="990600" cy="950913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  <a:t>Query for</a:t>
            </a:r>
            <a:b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</a:br>
            <a: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  <a:t>Service</a:t>
            </a:r>
          </a:p>
        </p:txBody>
      </p:sp>
      <p:cxnSp>
        <p:nvCxnSpPr>
          <p:cNvPr id="283667" name="AutoShape 19"/>
          <p:cNvCxnSpPr>
            <a:cxnSpLocks noChangeShapeType="1"/>
            <a:stCxn id="283658" idx="3"/>
            <a:endCxn id="283666" idx="7"/>
          </p:cNvCxnSpPr>
          <p:nvPr/>
        </p:nvCxnSpPr>
        <p:spPr bwMode="auto">
          <a:xfrm flipH="1">
            <a:off x="4656138" y="3557588"/>
            <a:ext cx="1920875" cy="1382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3668" name="AutoShape 20"/>
          <p:cNvCxnSpPr>
            <a:cxnSpLocks noChangeShapeType="1"/>
            <a:stCxn id="283666" idx="4"/>
          </p:cNvCxnSpPr>
          <p:nvPr/>
        </p:nvCxnSpPr>
        <p:spPr bwMode="auto">
          <a:xfrm rot="16200000" flipH="1">
            <a:off x="5238750" y="4818063"/>
            <a:ext cx="152400" cy="2019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</p:cxnSp>
      <p:cxnSp>
        <p:nvCxnSpPr>
          <p:cNvPr id="283669" name="AutoShape 21"/>
          <p:cNvCxnSpPr>
            <a:cxnSpLocks noChangeShapeType="1"/>
            <a:stCxn id="283662" idx="5"/>
            <a:endCxn id="283666" idx="1"/>
          </p:cNvCxnSpPr>
          <p:nvPr/>
        </p:nvCxnSpPr>
        <p:spPr bwMode="auto">
          <a:xfrm>
            <a:off x="2370138" y="4122738"/>
            <a:ext cx="1584325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</p:cxnSp>
      <p:sp>
        <p:nvSpPr>
          <p:cNvPr id="283670" name="Text Box 22"/>
          <p:cNvSpPr txBox="1">
            <a:spLocks noChangeArrowheads="1"/>
          </p:cNvSpPr>
          <p:nvPr/>
        </p:nvSpPr>
        <p:spPr bwMode="auto">
          <a:xfrm>
            <a:off x="1219200" y="4876800"/>
            <a:ext cx="1905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effectLst/>
                <a:latin typeface="Lucida Sans Unicode" pitchFamily="34" charset="0"/>
              </a:rPr>
              <a:t>Consumers learn about services through a broker catalog service</a:t>
            </a:r>
          </a:p>
        </p:txBody>
      </p: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5791200" y="4191000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effectLst/>
                <a:latin typeface="Lucida Sans Unicode" pitchFamily="34" charset="0"/>
              </a:rPr>
              <a:t>Consumer applications interact directly with Service Providers</a:t>
            </a:r>
          </a:p>
        </p:txBody>
      </p:sp>
      <p:sp>
        <p:nvSpPr>
          <p:cNvPr id="283672" name="Text Box 24"/>
          <p:cNvSpPr txBox="1">
            <a:spLocks noChangeArrowheads="1"/>
          </p:cNvSpPr>
          <p:nvPr/>
        </p:nvSpPr>
        <p:spPr bwMode="auto">
          <a:xfrm>
            <a:off x="3581400" y="1447800"/>
            <a:ext cx="198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dirty="0">
                <a:solidFill>
                  <a:schemeClr val="tx1"/>
                </a:solidFill>
                <a:effectLst/>
                <a:latin typeface="Lucida Sans Unicode" pitchFamily="34" charset="0"/>
              </a:rPr>
              <a:t>Service providers identify &amp; document services</a:t>
            </a:r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>
            <a:off x="3124200" y="31242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74" name="Oval 26"/>
          <p:cNvSpPr>
            <a:spLocks noChangeArrowheads="1"/>
          </p:cNvSpPr>
          <p:nvPr/>
        </p:nvSpPr>
        <p:spPr bwMode="auto">
          <a:xfrm>
            <a:off x="3813175" y="4802188"/>
            <a:ext cx="990600" cy="9509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  <a:t>Access </a:t>
            </a:r>
          </a:p>
          <a:p>
            <a:pPr algn="ctr" eaLnBrk="1" hangingPunct="1"/>
            <a:r>
              <a:rPr lang="en-US" sz="1200" b="0">
                <a:solidFill>
                  <a:schemeClr val="tx1"/>
                </a:solidFill>
                <a:effectLst/>
                <a:latin typeface="Lucida Sans Unicode" pitchFamily="34" charset="0"/>
              </a:rPr>
              <a:t>Service</a:t>
            </a:r>
          </a:p>
        </p:txBody>
      </p:sp>
      <p:sp>
        <p:nvSpPr>
          <p:cNvPr id="283675" name="Text Box 27"/>
          <p:cNvSpPr txBox="1">
            <a:spLocks noChangeArrowheads="1"/>
          </p:cNvSpPr>
          <p:nvPr/>
        </p:nvSpPr>
        <p:spPr bwMode="auto">
          <a:xfrm>
            <a:off x="6326188" y="5530850"/>
            <a:ext cx="1327150" cy="7493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n-US" sz="1400" b="0">
              <a:solidFill>
                <a:schemeClr val="tx1"/>
              </a:solidFill>
              <a:effectLst/>
              <a:latin typeface="Lucida Sans Unicode" pitchFamily="34" charset="0"/>
            </a:endParaRPr>
          </a:p>
          <a:p>
            <a:pPr algn="ctr"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Consumer</a:t>
            </a:r>
          </a:p>
          <a:p>
            <a:pPr algn="ctr" eaLnBrk="1" hangingPunct="1"/>
            <a:endParaRPr lang="en-US" sz="1400" b="0"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83676" name="Oval 28"/>
          <p:cNvSpPr>
            <a:spLocks noChangeArrowheads="1"/>
          </p:cNvSpPr>
          <p:nvPr/>
        </p:nvSpPr>
        <p:spPr bwMode="auto">
          <a:xfrm>
            <a:off x="6478588" y="2974975"/>
            <a:ext cx="685800" cy="674688"/>
          </a:xfrm>
          <a:prstGeom prst="ellipse">
            <a:avLst/>
          </a:prstGeom>
          <a:solidFill>
            <a:srgbClr val="00CC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 b="0">
                <a:solidFill>
                  <a:schemeClr val="tx1"/>
                </a:solidFill>
                <a:effectLst/>
                <a:latin typeface="Lucida Sans Unicode" pitchFamily="34" charset="0"/>
              </a:rPr>
              <a:t>Service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animBg="1"/>
      <p:bldP spid="283662" grpId="0" animBg="1"/>
      <p:bldP spid="283665" grpId="0" animBg="1"/>
      <p:bldP spid="283666" grpId="0" animBg="1"/>
      <p:bldP spid="283670" grpId="0"/>
      <p:bldP spid="283671" grpId="0"/>
      <p:bldP spid="283672" grpId="0"/>
      <p:bldP spid="283674" grpId="0" animBg="1"/>
      <p:bldP spid="283675" grpId="0" animBg="1"/>
      <p:bldP spid="2836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GeoIntegrator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An Architectural Framework for Enterprise GIS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2286000"/>
            <a:ext cx="8458200" cy="40687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sz="2200" b="0" dirty="0"/>
              <a:t>A distributed architecture that builds on the Minnesota </a:t>
            </a:r>
            <a:r>
              <a:rPr lang="en-US" sz="2200" b="0" dirty="0" err="1"/>
              <a:t>GeoGateway</a:t>
            </a:r>
            <a:r>
              <a:rPr lang="en-US" sz="2200" b="0" dirty="0"/>
              <a:t> and MetroGIS Data Café applications.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sz="2200" b="0" dirty="0"/>
              <a:t>Compatible with agency </a:t>
            </a:r>
            <a:r>
              <a:rPr lang="en-US" sz="2200" b="0" dirty="0" err="1"/>
              <a:t>ArcIMS</a:t>
            </a:r>
            <a:r>
              <a:rPr lang="en-US" sz="2200" b="0" dirty="0"/>
              <a:t> and </a:t>
            </a:r>
            <a:r>
              <a:rPr lang="en-US" sz="2200" b="0" dirty="0" err="1"/>
              <a:t>MapServer</a:t>
            </a:r>
            <a:r>
              <a:rPr lang="en-US" sz="2200" b="0" dirty="0"/>
              <a:t> distribution solutions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sz="2200" b="0" dirty="0"/>
              <a:t>Allows host agencies to maintain data in native formats.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sz="2200" b="0" dirty="0"/>
              <a:t>Delivers data in formats needed by users.</a:t>
            </a:r>
          </a:p>
          <a:p>
            <a:pPr>
              <a:spcBef>
                <a:spcPct val="0"/>
              </a:spcBef>
              <a:spcAft>
                <a:spcPct val="100000"/>
              </a:spcAft>
            </a:pPr>
            <a:r>
              <a:rPr lang="en-US" sz="2200" b="0" dirty="0"/>
              <a:t>Offers flexible data extracts.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/>
              <a:t>GeoIntegrator</a:t>
            </a:r>
            <a:r>
              <a:rPr lang="en-US" sz="2400" i="1" dirty="0" smtClean="0"/>
              <a:t> was envisioned as a foundation </a:t>
            </a:r>
            <a:r>
              <a:rPr lang="en-US" sz="2400" i="1" dirty="0"/>
              <a:t>for implementing a statewide architecture.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" name="AutoShape 30"/>
          <p:cNvSpPr>
            <a:spLocks noChangeAspect="1" noChangeArrowheads="1"/>
          </p:cNvSpPr>
          <p:nvPr/>
        </p:nvSpPr>
        <p:spPr bwMode="auto">
          <a:xfrm>
            <a:off x="3175" y="19050"/>
            <a:ext cx="9140825" cy="683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33400" y="228600"/>
            <a:ext cx="79375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GeoIntegrator</a:t>
            </a:r>
            <a:r>
              <a:rPr lang="en-US" sz="3200" b="1" dirty="0">
                <a:solidFill>
                  <a:srgbClr val="000000"/>
                </a:solidFill>
              </a:rPr>
              <a:t> Architectural Diagram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5856288" y="5792788"/>
            <a:ext cx="32877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179" tIns="31090" rIns="62179" bIns="31090">
            <a:spAutoFit/>
          </a:bodyPr>
          <a:lstStyle/>
          <a:p>
            <a:pPr algn="l"/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051175" y="2986088"/>
            <a:ext cx="1454150" cy="1041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lIns="62179" tIns="91440" rIns="62179" bIns="91440" anchor="ctr"/>
          <a:lstStyle/>
          <a:p>
            <a:r>
              <a:rPr lang="en-US" sz="1200">
                <a:solidFill>
                  <a:srgbClr val="000000"/>
                </a:solidFill>
              </a:rPr>
              <a:t>GeoIntegrator</a:t>
            </a:r>
          </a:p>
          <a:p>
            <a:r>
              <a:rPr lang="en-US" sz="1200">
                <a:solidFill>
                  <a:srgbClr val="000000"/>
                </a:solidFill>
              </a:rPr>
              <a:t>Cascading &amp; </a:t>
            </a:r>
          </a:p>
          <a:p>
            <a:r>
              <a:rPr lang="en-US" sz="1200">
                <a:solidFill>
                  <a:srgbClr val="000000"/>
                </a:solidFill>
              </a:rPr>
              <a:t>Extracting</a:t>
            </a:r>
          </a:p>
          <a:p>
            <a:r>
              <a:rPr lang="en-US" sz="1200">
                <a:solidFill>
                  <a:srgbClr val="000000"/>
                </a:solidFill>
              </a:rPr>
              <a:t>Web Map Service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3051175" y="4749800"/>
            <a:ext cx="1381125" cy="72231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wrap="none" lIns="62179" tIns="91440" rIns="62179" bIns="31090" anchor="ctr"/>
          <a:lstStyle/>
          <a:p>
            <a:r>
              <a:rPr lang="en-US" sz="1200">
                <a:solidFill>
                  <a:srgbClr val="000000"/>
                </a:solidFill>
              </a:rPr>
              <a:t>Security Module</a:t>
            </a:r>
          </a:p>
          <a:p>
            <a:r>
              <a:rPr lang="en-US" sz="1200" i="1">
                <a:solidFill>
                  <a:srgbClr val="000000"/>
                </a:solidFill>
              </a:rPr>
              <a:t>[Future]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2978150" y="1381125"/>
            <a:ext cx="1362075" cy="963613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lIns="62179" tIns="31090" rIns="62179" bIns="31090" anchor="ctr"/>
          <a:lstStyle/>
          <a:p>
            <a:r>
              <a:rPr lang="en-US" sz="1200">
                <a:solidFill>
                  <a:srgbClr val="000000"/>
                </a:solidFill>
              </a:rPr>
              <a:t>GeoIntegrator </a:t>
            </a:r>
          </a:p>
          <a:p>
            <a:r>
              <a:rPr lang="en-US" sz="1200">
                <a:solidFill>
                  <a:srgbClr val="000000"/>
                </a:solidFill>
              </a:rPr>
              <a:t>Data </a:t>
            </a:r>
          </a:p>
          <a:p>
            <a:r>
              <a:rPr lang="en-US" sz="1200">
                <a:solidFill>
                  <a:srgbClr val="000000"/>
                </a:solidFill>
              </a:rPr>
              <a:t>Distribution </a:t>
            </a:r>
          </a:p>
          <a:p>
            <a:r>
              <a:rPr lang="en-US" sz="1200">
                <a:solidFill>
                  <a:srgbClr val="000000"/>
                </a:solidFill>
              </a:rPr>
              <a:t>Client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3771900" y="4027488"/>
            <a:ext cx="0" cy="722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3690938" y="2344738"/>
            <a:ext cx="7937" cy="641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81000" y="2438400"/>
            <a:ext cx="1763712" cy="1603375"/>
            <a:chOff x="528" y="1680"/>
            <a:chExt cx="1056" cy="960"/>
          </a:xfrm>
        </p:grpSpPr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528" y="1680"/>
              <a:ext cx="1056" cy="9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624" y="1920"/>
              <a:ext cx="480" cy="2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720" y="2016"/>
              <a:ext cx="480" cy="2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816" y="2112"/>
              <a:ext cx="480" cy="24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912" y="2208"/>
              <a:ext cx="480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1008" y="2304"/>
              <a:ext cx="480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885" name="Text Box 45"/>
            <p:cNvSpPr txBox="1">
              <a:spLocks noChangeArrowheads="1"/>
            </p:cNvSpPr>
            <p:nvPr/>
          </p:nvSpPr>
          <p:spPr bwMode="auto">
            <a:xfrm>
              <a:off x="624" y="1728"/>
              <a:ext cx="116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l"/>
              <a:endParaRPr 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1847850" y="3386138"/>
            <a:ext cx="1203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228600" y="4648200"/>
            <a:ext cx="2514600" cy="20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179" tIns="31090" rIns="62179" bIns="31090">
            <a:spAutoFit/>
          </a:bodyPr>
          <a:lstStyle/>
          <a:p>
            <a:pPr algn="l"/>
            <a:r>
              <a:rPr lang="en-US" sz="1400" dirty="0" err="1">
                <a:solidFill>
                  <a:srgbClr val="000000"/>
                </a:solidFill>
              </a:rPr>
              <a:t>GeoIntegrator</a:t>
            </a:r>
            <a:r>
              <a:rPr lang="en-US" sz="1400" dirty="0">
                <a:solidFill>
                  <a:srgbClr val="000000"/>
                </a:solidFill>
              </a:rPr>
              <a:t> Distribution Client can browse and download data. 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  <a:p>
            <a:pPr algn="l"/>
            <a:r>
              <a:rPr lang="en-US" sz="1400" dirty="0" err="1">
                <a:solidFill>
                  <a:srgbClr val="000000"/>
                </a:solidFill>
              </a:rPr>
              <a:t>GeoIntegrator</a:t>
            </a:r>
            <a:r>
              <a:rPr lang="en-US" sz="1400" dirty="0">
                <a:solidFill>
                  <a:srgbClr val="000000"/>
                </a:solidFill>
              </a:rPr>
              <a:t> Extract and Map client can extract data from native formats, translate data, and produce a map for viewing or printing.</a:t>
            </a:r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35888" name="AutoShape 48"/>
          <p:cNvCxnSpPr>
            <a:cxnSpLocks noChangeShapeType="1"/>
            <a:stCxn id="35873" idx="3"/>
            <a:endCxn id="35896" idx="1"/>
          </p:cNvCxnSpPr>
          <p:nvPr/>
        </p:nvCxnSpPr>
        <p:spPr bwMode="auto">
          <a:xfrm>
            <a:off x="4535488" y="3506788"/>
            <a:ext cx="1160462" cy="1852612"/>
          </a:xfrm>
          <a:prstGeom prst="bentConnector3">
            <a:avLst>
              <a:gd name="adj1" fmla="val 48741"/>
            </a:avLst>
          </a:prstGeom>
          <a:noFill/>
          <a:ln w="12700" cap="sq">
            <a:solidFill>
              <a:srgbClr val="000000"/>
            </a:solidFill>
            <a:miter lim="800000"/>
            <a:headEnd type="triangle" w="sm" len="sm"/>
            <a:tailEnd type="triangle" w="sm" len="sm"/>
          </a:ln>
          <a:effectLst/>
        </p:spPr>
      </p:cxnSp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644525" y="3948113"/>
            <a:ext cx="1603375" cy="42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62179" tIns="31090" rIns="62179" bIns="3109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</a:rPr>
              <a:t>Standardized Metadata Records</a:t>
            </a: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695950" y="1062038"/>
            <a:ext cx="2967038" cy="5692775"/>
            <a:chOff x="3696" y="768"/>
            <a:chExt cx="1776" cy="3408"/>
          </a:xfrm>
        </p:grpSpPr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696" y="1344"/>
              <a:ext cx="1728" cy="528"/>
              <a:chOff x="3696" y="1776"/>
              <a:chExt cx="1728" cy="528"/>
            </a:xfrm>
          </p:grpSpPr>
          <p:sp>
            <p:nvSpPr>
              <p:cNvPr id="35892" name="Rectangle 52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855" cy="346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ArcIMS Instance [Mn/DOT]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893" name="AutoShape 53"/>
              <p:cNvSpPr>
                <a:spLocks noChangeArrowheads="1"/>
              </p:cNvSpPr>
              <p:nvPr/>
            </p:nvSpPr>
            <p:spPr bwMode="auto">
              <a:xfrm>
                <a:off x="4800" y="1776"/>
                <a:ext cx="624" cy="528"/>
              </a:xfrm>
              <a:prstGeom prst="can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 Warehouse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894" name="AutoShape 54"/>
              <p:cNvCxnSpPr>
                <a:cxnSpLocks noChangeShapeType="1"/>
                <a:stCxn id="35892" idx="3"/>
                <a:endCxn id="35893" idx="2"/>
              </p:cNvCxnSpPr>
              <p:nvPr/>
            </p:nvCxnSpPr>
            <p:spPr bwMode="auto">
              <a:xfrm flipV="1">
                <a:off x="4551" y="2040"/>
                <a:ext cx="249" cy="5"/>
              </a:xfrm>
              <a:prstGeom prst="bentConnector3">
                <a:avLst>
                  <a:gd name="adj1" fmla="val 49801"/>
                </a:avLst>
              </a:prstGeom>
              <a:noFill/>
              <a:ln w="12700" cap="sq">
                <a:solidFill>
                  <a:srgbClr val="000000"/>
                </a:solidFill>
                <a:miter lim="800000"/>
                <a:headEnd type="triangle" w="sm" len="sm"/>
                <a:tailEnd type="triangle" w="sm" len="sm"/>
              </a:ln>
              <a:effectLst/>
            </p:spPr>
          </p:cxnSp>
        </p:grp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3696" y="3072"/>
              <a:ext cx="1776" cy="528"/>
              <a:chOff x="3648" y="3456"/>
              <a:chExt cx="1776" cy="528"/>
            </a:xfrm>
          </p:grpSpPr>
          <p:sp>
            <p:nvSpPr>
              <p:cNvPr id="35896" name="Rectangle 56"/>
              <p:cNvSpPr>
                <a:spLocks noChangeArrowheads="1"/>
              </p:cNvSpPr>
              <p:nvPr/>
            </p:nvSpPr>
            <p:spPr bwMode="auto">
              <a:xfrm>
                <a:off x="3648" y="3552"/>
                <a:ext cx="864" cy="34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WMS Instance [DNR]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897" name="AutoShape 57"/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624" cy="528"/>
              </a:xfrm>
              <a:prstGeom prst="can">
                <a:avLst>
                  <a:gd name="adj" fmla="val 25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 Warehouse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898" name="AutoShape 58"/>
              <p:cNvCxnSpPr>
                <a:cxnSpLocks noChangeShapeType="1"/>
                <a:stCxn id="35896" idx="3"/>
                <a:endCxn id="35872" idx="2"/>
              </p:cNvCxnSpPr>
              <p:nvPr/>
            </p:nvCxnSpPr>
            <p:spPr bwMode="auto">
              <a:xfrm flipV="1">
                <a:off x="4512" y="3716"/>
                <a:ext cx="264" cy="9"/>
              </a:xfrm>
              <a:prstGeom prst="bentConnector2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 type="triangle" w="sm" len="sm"/>
                <a:tailEnd type="triangle" w="sm" len="sm"/>
              </a:ln>
              <a:effectLst/>
            </p:spPr>
          </p:cxn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3696" y="1920"/>
              <a:ext cx="1728" cy="528"/>
              <a:chOff x="3696" y="1776"/>
              <a:chExt cx="1728" cy="528"/>
            </a:xfrm>
          </p:grpSpPr>
          <p:sp>
            <p:nvSpPr>
              <p:cNvPr id="35900" name="Rectangle 60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855" cy="346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ArcIMS Instance</a:t>
                </a:r>
              </a:p>
              <a:p>
                <a:r>
                  <a:rPr lang="en-US" sz="1200">
                    <a:solidFill>
                      <a:srgbClr val="000000"/>
                    </a:solidFill>
                  </a:rPr>
                  <a:t>[Met Council]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01" name="AutoShape 61"/>
              <p:cNvSpPr>
                <a:spLocks noChangeArrowheads="1"/>
              </p:cNvSpPr>
              <p:nvPr/>
            </p:nvSpPr>
            <p:spPr bwMode="auto">
              <a:xfrm>
                <a:off x="4800" y="1776"/>
                <a:ext cx="624" cy="528"/>
              </a:xfrm>
              <a:prstGeom prst="can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 Warehouse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902" name="AutoShape 62"/>
              <p:cNvCxnSpPr>
                <a:cxnSpLocks noChangeShapeType="1"/>
                <a:stCxn id="35900" idx="3"/>
                <a:endCxn id="35901" idx="2"/>
              </p:cNvCxnSpPr>
              <p:nvPr/>
            </p:nvCxnSpPr>
            <p:spPr bwMode="auto">
              <a:xfrm flipV="1">
                <a:off x="4551" y="2040"/>
                <a:ext cx="249" cy="5"/>
              </a:xfrm>
              <a:prstGeom prst="bentConnector3">
                <a:avLst>
                  <a:gd name="adj1" fmla="val 49801"/>
                </a:avLst>
              </a:prstGeom>
              <a:noFill/>
              <a:ln w="12700" cap="sq">
                <a:solidFill>
                  <a:srgbClr val="000000"/>
                </a:solidFill>
                <a:miter lim="800000"/>
                <a:headEnd type="triangle" w="sm" len="sm"/>
                <a:tailEnd type="triangle" w="sm" len="sm"/>
              </a:ln>
              <a:effectLst/>
            </p:spPr>
          </p:cxn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3696" y="2496"/>
              <a:ext cx="1728" cy="528"/>
              <a:chOff x="3696" y="1776"/>
              <a:chExt cx="1728" cy="528"/>
            </a:xfrm>
          </p:grpSpPr>
          <p:sp>
            <p:nvSpPr>
              <p:cNvPr id="35904" name="Rectangle 64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855" cy="346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ArcIMS Instances</a:t>
                </a:r>
              </a:p>
              <a:p>
                <a:r>
                  <a:rPr lang="en-US" sz="1200">
                    <a:solidFill>
                      <a:srgbClr val="000000"/>
                    </a:solidFill>
                  </a:rPr>
                  <a:t>[Others]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05" name="AutoShape 65"/>
              <p:cNvSpPr>
                <a:spLocks noChangeArrowheads="1"/>
              </p:cNvSpPr>
              <p:nvPr/>
            </p:nvSpPr>
            <p:spPr bwMode="auto">
              <a:xfrm>
                <a:off x="4800" y="1776"/>
                <a:ext cx="624" cy="528"/>
              </a:xfrm>
              <a:prstGeom prst="can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1090" rIns="0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 Warehouses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906" name="AutoShape 66"/>
              <p:cNvCxnSpPr>
                <a:cxnSpLocks noChangeShapeType="1"/>
                <a:stCxn id="35904" idx="3"/>
                <a:endCxn id="35905" idx="2"/>
              </p:cNvCxnSpPr>
              <p:nvPr/>
            </p:nvCxnSpPr>
            <p:spPr bwMode="auto">
              <a:xfrm flipV="1">
                <a:off x="4551" y="2040"/>
                <a:ext cx="249" cy="5"/>
              </a:xfrm>
              <a:prstGeom prst="bentConnector3">
                <a:avLst>
                  <a:gd name="adj1" fmla="val 49801"/>
                </a:avLst>
              </a:prstGeom>
              <a:noFill/>
              <a:ln w="12700" cap="sq">
                <a:solidFill>
                  <a:srgbClr val="000000"/>
                </a:solidFill>
                <a:miter lim="800000"/>
                <a:headEnd type="triangle" w="sm" len="sm"/>
                <a:tailEnd type="triangle" w="sm" len="sm"/>
              </a:ln>
              <a:effectLst/>
            </p:spPr>
          </p:cxn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3696" y="768"/>
              <a:ext cx="1728" cy="528"/>
              <a:chOff x="3696" y="1776"/>
              <a:chExt cx="1728" cy="528"/>
            </a:xfrm>
          </p:grpSpPr>
          <p:sp>
            <p:nvSpPr>
              <p:cNvPr id="35908" name="Rectangle 68"/>
              <p:cNvSpPr>
                <a:spLocks noChangeArrowheads="1"/>
              </p:cNvSpPr>
              <p:nvPr/>
            </p:nvSpPr>
            <p:spPr bwMode="auto">
              <a:xfrm>
                <a:off x="3696" y="1872"/>
                <a:ext cx="855" cy="346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ArcIMS Instance [LMIC]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09" name="AutoShape 69"/>
              <p:cNvSpPr>
                <a:spLocks noChangeArrowheads="1"/>
              </p:cNvSpPr>
              <p:nvPr/>
            </p:nvSpPr>
            <p:spPr bwMode="auto">
              <a:xfrm>
                <a:off x="4800" y="1776"/>
                <a:ext cx="624" cy="528"/>
              </a:xfrm>
              <a:prstGeom prst="can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2179" tIns="31090" rIns="62179" bIns="31090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 Warehouse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910" name="AutoShape 70"/>
              <p:cNvCxnSpPr>
                <a:cxnSpLocks noChangeShapeType="1"/>
                <a:stCxn id="35908" idx="3"/>
                <a:endCxn id="35909" idx="2"/>
              </p:cNvCxnSpPr>
              <p:nvPr/>
            </p:nvCxnSpPr>
            <p:spPr bwMode="auto">
              <a:xfrm flipV="1">
                <a:off x="4551" y="2040"/>
                <a:ext cx="249" cy="5"/>
              </a:xfrm>
              <a:prstGeom prst="bentConnector3">
                <a:avLst>
                  <a:gd name="adj1" fmla="val 49801"/>
                </a:avLst>
              </a:prstGeom>
              <a:noFill/>
              <a:ln w="12700" cap="sq">
                <a:solidFill>
                  <a:srgbClr val="000000"/>
                </a:solidFill>
                <a:miter lim="800000"/>
                <a:headEnd type="triangle" w="sm" len="sm"/>
                <a:tailEnd type="triangle" w="sm" len="sm"/>
              </a:ln>
              <a:effectLst/>
            </p:spPr>
          </p:cxnSp>
        </p:grp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3696" y="3648"/>
              <a:ext cx="1776" cy="528"/>
              <a:chOff x="3648" y="3456"/>
              <a:chExt cx="1776" cy="528"/>
            </a:xfrm>
          </p:grpSpPr>
          <p:sp>
            <p:nvSpPr>
              <p:cNvPr id="35912" name="Rectangle 72"/>
              <p:cNvSpPr>
                <a:spLocks noChangeArrowheads="1"/>
              </p:cNvSpPr>
              <p:nvPr/>
            </p:nvSpPr>
            <p:spPr bwMode="auto">
              <a:xfrm>
                <a:off x="3648" y="3552"/>
                <a:ext cx="864" cy="346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2179" tIns="31090" rIns="62179" bIns="3109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WMS Instances [Others]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913" name="AutoShape 73"/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624" cy="528"/>
              </a:xfrm>
              <a:prstGeom prst="can">
                <a:avLst>
                  <a:gd name="adj" fmla="val 25000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200">
                    <a:solidFill>
                      <a:srgbClr val="000000"/>
                    </a:solidFill>
                  </a:rPr>
                  <a:t>Data Warehouses</a:t>
                </a:r>
                <a:endParaRPr lang="en-US" sz="1200" b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914" name="AutoShape 74"/>
              <p:cNvCxnSpPr>
                <a:cxnSpLocks noChangeShapeType="1"/>
                <a:stCxn id="35912" idx="3"/>
              </p:cNvCxnSpPr>
              <p:nvPr/>
            </p:nvCxnSpPr>
            <p:spPr bwMode="auto">
              <a:xfrm flipV="1">
                <a:off x="4512" y="3716"/>
                <a:ext cx="264" cy="9"/>
              </a:xfrm>
              <a:prstGeom prst="bentConnector2">
                <a:avLst/>
              </a:prstGeom>
              <a:noFill/>
              <a:ln w="12700" cap="sq">
                <a:solidFill>
                  <a:srgbClr val="000000"/>
                </a:solidFill>
                <a:miter lim="800000"/>
                <a:headEnd type="triangle" w="sm" len="sm"/>
                <a:tailEnd type="triangle" w="sm" len="sm"/>
              </a:ln>
              <a:effectLst/>
            </p:spPr>
          </p:cxnSp>
        </p:grpSp>
      </p:grpSp>
      <p:cxnSp>
        <p:nvCxnSpPr>
          <p:cNvPr id="35915" name="AutoShape 75"/>
          <p:cNvCxnSpPr>
            <a:cxnSpLocks noChangeShapeType="1"/>
            <a:stCxn id="35873" idx="3"/>
            <a:endCxn id="35908" idx="1"/>
          </p:cNvCxnSpPr>
          <p:nvPr/>
        </p:nvCxnSpPr>
        <p:spPr bwMode="auto">
          <a:xfrm flipV="1">
            <a:off x="4535488" y="1509713"/>
            <a:ext cx="1160462" cy="1997075"/>
          </a:xfrm>
          <a:prstGeom prst="bentConnector3">
            <a:avLst>
              <a:gd name="adj1" fmla="val 48741"/>
            </a:avLst>
          </a:prstGeom>
          <a:noFill/>
          <a:ln w="12700" cap="sq">
            <a:solidFill>
              <a:srgbClr val="000000"/>
            </a:solidFill>
            <a:miter lim="800000"/>
            <a:headEnd type="triangle" w="sm" len="sm"/>
            <a:tailEnd type="triangle" w="sm" len="sm"/>
          </a:ln>
          <a:effectLst/>
        </p:spPr>
      </p:cxnSp>
      <p:cxnSp>
        <p:nvCxnSpPr>
          <p:cNvPr id="35916" name="AutoShape 76"/>
          <p:cNvCxnSpPr>
            <a:cxnSpLocks noChangeShapeType="1"/>
            <a:stCxn id="35873" idx="3"/>
            <a:endCxn id="35892" idx="1"/>
          </p:cNvCxnSpPr>
          <p:nvPr/>
        </p:nvCxnSpPr>
        <p:spPr bwMode="auto">
          <a:xfrm flipV="1">
            <a:off x="4535488" y="2473325"/>
            <a:ext cx="1160462" cy="1033463"/>
          </a:xfrm>
          <a:prstGeom prst="bentConnector3">
            <a:avLst>
              <a:gd name="adj1" fmla="val 48741"/>
            </a:avLst>
          </a:prstGeom>
          <a:noFill/>
          <a:ln w="12700" cap="sq">
            <a:solidFill>
              <a:srgbClr val="000000"/>
            </a:solidFill>
            <a:miter lim="800000"/>
            <a:headEnd type="triangle" w="sm" len="sm"/>
            <a:tailEnd type="triangle" w="sm" len="sm"/>
          </a:ln>
          <a:effectLst/>
        </p:spPr>
      </p:cxnSp>
      <p:cxnSp>
        <p:nvCxnSpPr>
          <p:cNvPr id="35917" name="AutoShape 77"/>
          <p:cNvCxnSpPr>
            <a:cxnSpLocks noChangeShapeType="1"/>
            <a:stCxn id="35873" idx="3"/>
            <a:endCxn id="35900" idx="1"/>
          </p:cNvCxnSpPr>
          <p:nvPr/>
        </p:nvCxnSpPr>
        <p:spPr bwMode="auto">
          <a:xfrm flipV="1">
            <a:off x="4535488" y="3435350"/>
            <a:ext cx="1160462" cy="71438"/>
          </a:xfrm>
          <a:prstGeom prst="bentConnector3">
            <a:avLst>
              <a:gd name="adj1" fmla="val 48741"/>
            </a:avLst>
          </a:prstGeom>
          <a:noFill/>
          <a:ln w="12700" cap="sq">
            <a:solidFill>
              <a:srgbClr val="000000"/>
            </a:solidFill>
            <a:miter lim="800000"/>
            <a:headEnd type="triangle" w="sm" len="sm"/>
            <a:tailEnd type="triangle" w="sm" len="sm"/>
          </a:ln>
          <a:effectLst/>
        </p:spPr>
      </p:cxnSp>
      <p:cxnSp>
        <p:nvCxnSpPr>
          <p:cNvPr id="35918" name="AutoShape 78"/>
          <p:cNvCxnSpPr>
            <a:cxnSpLocks noChangeShapeType="1"/>
          </p:cNvCxnSpPr>
          <p:nvPr/>
        </p:nvCxnSpPr>
        <p:spPr bwMode="auto">
          <a:xfrm>
            <a:off x="4495800" y="3429000"/>
            <a:ext cx="1203325" cy="931863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rgbClr val="000000"/>
            </a:solidFill>
            <a:miter lim="800000"/>
            <a:headEnd type="triangle" w="sm" len="sm"/>
            <a:tailEnd type="triangle" w="sm" len="sm"/>
          </a:ln>
          <a:effectLst/>
        </p:spPr>
      </p:cxnSp>
      <p:cxnSp>
        <p:nvCxnSpPr>
          <p:cNvPr id="35919" name="AutoShape 79"/>
          <p:cNvCxnSpPr>
            <a:cxnSpLocks noChangeShapeType="1"/>
            <a:stCxn id="35873" idx="3"/>
            <a:endCxn id="35912" idx="1"/>
          </p:cNvCxnSpPr>
          <p:nvPr/>
        </p:nvCxnSpPr>
        <p:spPr bwMode="auto">
          <a:xfrm>
            <a:off x="4524375" y="3506788"/>
            <a:ext cx="1171575" cy="2814637"/>
          </a:xfrm>
          <a:prstGeom prst="bentConnector3">
            <a:avLst>
              <a:gd name="adj1" fmla="val 49185"/>
            </a:avLst>
          </a:prstGeom>
          <a:noFill/>
          <a:ln w="12700" cap="sq">
            <a:solidFill>
              <a:srgbClr val="000000"/>
            </a:solidFill>
            <a:miter lim="800000"/>
            <a:headEnd type="triangle" w="sm" len="sm"/>
            <a:tailEnd type="triangle" w="sm" len="sm"/>
          </a:ln>
          <a:effectLst/>
        </p:spPr>
      </p:cxn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404813" y="1222375"/>
            <a:ext cx="1041400" cy="1282700"/>
            <a:chOff x="576" y="528"/>
            <a:chExt cx="624" cy="768"/>
          </a:xfrm>
        </p:grpSpPr>
        <p:sp>
          <p:nvSpPr>
            <p:cNvPr id="35921" name="AutoShape 81"/>
            <p:cNvSpPr>
              <a:spLocks noChangeArrowheads="1"/>
            </p:cNvSpPr>
            <p:nvPr/>
          </p:nvSpPr>
          <p:spPr bwMode="auto">
            <a:xfrm>
              <a:off x="576" y="528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BBE0E3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922" name="AutoShape 82"/>
            <p:cNvSpPr>
              <a:spLocks noChangeArrowheads="1"/>
            </p:cNvSpPr>
            <p:nvPr/>
          </p:nvSpPr>
          <p:spPr bwMode="auto">
            <a:xfrm>
              <a:off x="672" y="672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BBE0E3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923" name="AutoShape 83"/>
            <p:cNvSpPr>
              <a:spLocks noChangeArrowheads="1"/>
            </p:cNvSpPr>
            <p:nvPr/>
          </p:nvSpPr>
          <p:spPr bwMode="auto">
            <a:xfrm>
              <a:off x="768" y="81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BBE0E3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924" name="AutoShape 84"/>
            <p:cNvSpPr>
              <a:spLocks noChangeArrowheads="1"/>
            </p:cNvSpPr>
            <p:nvPr/>
          </p:nvSpPr>
          <p:spPr bwMode="auto">
            <a:xfrm>
              <a:off x="864" y="960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BBE0E3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925" name="AutoShape 85"/>
            <p:cNvSpPr>
              <a:spLocks noChangeArrowheads="1"/>
            </p:cNvSpPr>
            <p:nvPr/>
          </p:nvSpPr>
          <p:spPr bwMode="auto">
            <a:xfrm>
              <a:off x="960" y="1056"/>
              <a:ext cx="240" cy="240"/>
            </a:xfrm>
            <a:prstGeom prst="smileyFace">
              <a:avLst>
                <a:gd name="adj" fmla="val 4653"/>
              </a:avLst>
            </a:prstGeom>
            <a:solidFill>
              <a:srgbClr val="BBE0E3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5926" name="Text Box 86"/>
          <p:cNvSpPr txBox="1">
            <a:spLocks noChangeArrowheads="1"/>
          </p:cNvSpPr>
          <p:nvPr/>
        </p:nvSpPr>
        <p:spPr bwMode="auto">
          <a:xfrm>
            <a:off x="1524000" y="2362200"/>
            <a:ext cx="1044575" cy="611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62179" tIns="31090" rIns="62179" bIns="31090"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</a:rPr>
              <a:t>Web Browser Requests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5927" name="AutoShape 87"/>
          <p:cNvCxnSpPr>
            <a:cxnSpLocks noChangeShapeType="1"/>
            <a:stCxn id="35925" idx="6"/>
          </p:cNvCxnSpPr>
          <p:nvPr/>
        </p:nvCxnSpPr>
        <p:spPr bwMode="auto">
          <a:xfrm flipV="1">
            <a:off x="1446213" y="2105025"/>
            <a:ext cx="1524000" cy="200025"/>
          </a:xfrm>
          <a:prstGeom prst="straightConnector1">
            <a:avLst/>
          </a:prstGeom>
          <a:noFill/>
          <a:ln w="1270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35928" name="AutoShape 88"/>
          <p:cNvCxnSpPr>
            <a:cxnSpLocks noChangeShapeType="1"/>
          </p:cNvCxnSpPr>
          <p:nvPr/>
        </p:nvCxnSpPr>
        <p:spPr bwMode="auto">
          <a:xfrm flipV="1">
            <a:off x="1228725" y="1965325"/>
            <a:ext cx="1760538" cy="58738"/>
          </a:xfrm>
          <a:prstGeom prst="straightConnector1">
            <a:avLst/>
          </a:prstGeom>
          <a:noFill/>
          <a:ln w="1270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35929" name="AutoShape 89"/>
          <p:cNvCxnSpPr>
            <a:cxnSpLocks noChangeShapeType="1"/>
          </p:cNvCxnSpPr>
          <p:nvPr/>
        </p:nvCxnSpPr>
        <p:spPr bwMode="auto">
          <a:xfrm>
            <a:off x="1066800" y="1819275"/>
            <a:ext cx="1882775" cy="44450"/>
          </a:xfrm>
          <a:prstGeom prst="straightConnector1">
            <a:avLst/>
          </a:prstGeom>
          <a:noFill/>
          <a:ln w="1270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35930" name="AutoShape 90"/>
          <p:cNvCxnSpPr>
            <a:cxnSpLocks noChangeShapeType="1"/>
          </p:cNvCxnSpPr>
          <p:nvPr/>
        </p:nvCxnSpPr>
        <p:spPr bwMode="auto">
          <a:xfrm>
            <a:off x="908050" y="1600200"/>
            <a:ext cx="2062163" cy="182563"/>
          </a:xfrm>
          <a:prstGeom prst="straightConnector1">
            <a:avLst/>
          </a:prstGeom>
          <a:noFill/>
          <a:ln w="1270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35931" name="AutoShape 91"/>
          <p:cNvCxnSpPr>
            <a:cxnSpLocks noChangeShapeType="1"/>
          </p:cNvCxnSpPr>
          <p:nvPr/>
        </p:nvCxnSpPr>
        <p:spPr bwMode="auto">
          <a:xfrm>
            <a:off x="746125" y="1360488"/>
            <a:ext cx="2224088" cy="341312"/>
          </a:xfrm>
          <a:prstGeom prst="straightConnector1">
            <a:avLst/>
          </a:prstGeom>
          <a:noFill/>
          <a:ln w="12700" cap="sq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Data.Gov</a:t>
            </a:r>
            <a:endParaRPr lang="en-US" sz="2800" b="1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2057400"/>
            <a:ext cx="59563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45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/>
              <a:t>Data.Gov</a:t>
            </a:r>
            <a:r>
              <a:rPr lang="en-US" sz="2400" i="1" dirty="0" smtClean="0"/>
              <a:t> has been implemented by OET as an Enterprise resource for data and e-</a:t>
            </a:r>
            <a:r>
              <a:rPr lang="en-US" sz="2400" i="1" dirty="0" err="1" smtClean="0"/>
              <a:t>gov</a:t>
            </a:r>
            <a:r>
              <a:rPr lang="en-US" sz="2400" i="1" dirty="0" smtClean="0"/>
              <a:t> service discovery.</a:t>
            </a:r>
            <a:endParaRPr lang="en-US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Minnesota Geospatial is “Portal Rich”</a:t>
            </a:r>
            <a:endParaRPr lang="en-US" sz="28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2286000"/>
            <a:ext cx="84582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MN Geospatial Data Clearinghouse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DNR Data Deli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MnDOT Data Portal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MetroGIS </a:t>
            </a:r>
            <a:r>
              <a:rPr lang="en-US" sz="2000" dirty="0" err="1" smtClean="0"/>
              <a:t>DataFinder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MnGeo/MetroGIS Service Finder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GeoIntegrator</a:t>
            </a:r>
            <a:endParaRPr lang="en-US" sz="2000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1524000" y="5486400"/>
            <a:ext cx="60896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00CC00">
                        <a:alpha val="80000"/>
                      </a:srgb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Which One to Use?</a:t>
            </a:r>
            <a:endParaRPr lang="en-US" sz="5400" b="1" cap="none" spc="0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00CC00">
                      <a:alpha val="80000"/>
                    </a:srgb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81600" y="2446573"/>
            <a:ext cx="3533775" cy="2506427"/>
            <a:chOff x="5181600" y="2446573"/>
            <a:chExt cx="3533775" cy="250642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553200" y="3589573"/>
              <a:ext cx="21431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324600" y="2446573"/>
              <a:ext cx="23526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181600" y="3132373"/>
              <a:ext cx="35147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096000" y="4351573"/>
              <a:ext cx="2619375" cy="60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Geospatial Commons</a:t>
            </a:r>
            <a:endParaRPr lang="en-US" sz="28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057400"/>
            <a:ext cx="84582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MN Geospatial Data Clearinghouse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DNR Data Deli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MnDOT Data Portal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MetroGIS </a:t>
            </a:r>
            <a:r>
              <a:rPr lang="en-US" sz="2000" dirty="0" err="1" smtClean="0"/>
              <a:t>DataFinder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MnGeo/MetroGIS Service Finder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GeoIntegrator</a:t>
            </a:r>
            <a:endParaRPr lang="en-US" sz="2000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next-generation data discovery, distribution and service site that supports the entire enterprise.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 rot="19850129">
            <a:off x="-87477" y="3250452"/>
            <a:ext cx="9066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00CC00">
                        <a:alpha val="80000"/>
                      </a:srgb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Mn Geospatial Commons</a:t>
            </a:r>
            <a:endParaRPr lang="en-US" sz="6600" b="1" cap="none" spc="0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00CC00">
                      <a:alpha val="80000"/>
                    </a:srgb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2057400"/>
            <a:ext cx="8458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FCE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MN Geospatial Data Clearinghouse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FCE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DNR Data Deli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FCE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MnDOT Data Portal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FCE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MetroGIS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EAFCE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DataFinder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EAFCE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AFCE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MnGeo/MetroGIS Service Finder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EAFCEA"/>
                </a:solidFill>
                <a:latin typeface="Arial" pitchFamily="34" charset="0"/>
                <a:cs typeface="Arial" pitchFamily="34" charset="0"/>
              </a:rPr>
              <a:t>GeoIntegrator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EAFCE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/>
              <a:t>Minnesota is rich in geospatial data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Geospatial web services are being shared and used to build complex applications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Popular mapping sites have propelled demand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Geospatial infrastructure is costly to maintain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Existing portals need updating 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An enterprise solution is needed to provide high-availability, performance, security, scalability, etc. 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Stakeholders are ready for enterprise solutions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314487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8001000" cy="4754563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 smtClean="0"/>
              <a:t>Introduction: The Opportunity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i="1" dirty="0" smtClean="0"/>
              <a:t>David Arbeit, MnGeo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i="1" dirty="0" smtClean="0"/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What is the Geospatial Commons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i="1" dirty="0" smtClean="0"/>
              <a:t>Mark Kotz, Met Council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i="1" dirty="0" smtClean="0"/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The Architecture and the Missing Pieces</a:t>
            </a:r>
            <a:br>
              <a:rPr lang="en-US" sz="2800" dirty="0" smtClean="0"/>
            </a:br>
            <a:r>
              <a:rPr lang="en-US" sz="2400" i="1" dirty="0" smtClean="0"/>
              <a:t>Tim Loesch, DNR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06483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/>
              <a:t>What is the “Commons”?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831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A single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place</a:t>
            </a:r>
            <a:r>
              <a:rPr lang="en-US" sz="3600" dirty="0" smtClean="0">
                <a:solidFill>
                  <a:srgbClr val="FF9900"/>
                </a:solidFill>
              </a:rPr>
              <a:t> </a:t>
            </a:r>
            <a:r>
              <a:rPr lang="en-US" sz="3600" dirty="0" smtClean="0"/>
              <a:t>we all go to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find</a:t>
            </a:r>
            <a:r>
              <a:rPr lang="en-US" sz="3600" dirty="0" smtClean="0">
                <a:solidFill>
                  <a:srgbClr val="FF9900"/>
                </a:solidFill>
              </a:rPr>
              <a:t> </a:t>
            </a:r>
            <a:r>
              <a:rPr lang="en-US" sz="3600" dirty="0" smtClean="0"/>
              <a:t>and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</a:rPr>
              <a:t>share</a:t>
            </a:r>
            <a:r>
              <a:rPr lang="en-US" sz="3600" dirty="0" smtClean="0"/>
              <a:t> geospatial resources</a:t>
            </a:r>
          </a:p>
          <a:p>
            <a:endParaRPr lang="en-US" sz="3600" dirty="0" smtClean="0"/>
          </a:p>
          <a:p>
            <a:r>
              <a:rPr lang="en-US" sz="3600" dirty="0" smtClean="0"/>
              <a:t>Functions?</a:t>
            </a:r>
          </a:p>
        </p:txBody>
      </p:sp>
    </p:spTree>
    <p:extLst>
      <p:ext uri="{BB962C8B-B14F-4D97-AF65-F5344CB8AC3E}">
        <p14:creationId xmlns="" xmlns:p14="http://schemas.microsoft.com/office/powerpoint/2010/main" val="1056752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Input from: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219200"/>
            <a:ext cx="3886200" cy="229663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User/Producer Survey</a:t>
            </a:r>
          </a:p>
          <a:p>
            <a:pPr lvl="1"/>
            <a:r>
              <a:rPr lang="en-US" sz="2000" dirty="0" smtClean="0"/>
              <a:t>Nearly 540 responses</a:t>
            </a:r>
          </a:p>
          <a:p>
            <a:pPr lvl="1"/>
            <a:r>
              <a:rPr lang="en-US" sz="2000" dirty="0" smtClean="0"/>
              <a:t>Casual map users to GIS professional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066800"/>
            <a:ext cx="3581400" cy="4876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Initial Workgroup</a:t>
            </a:r>
          </a:p>
          <a:p>
            <a:pPr lvl="1"/>
            <a:r>
              <a:rPr lang="en-US" sz="2000" dirty="0" smtClean="0"/>
              <a:t>Federal</a:t>
            </a:r>
          </a:p>
          <a:p>
            <a:pPr lvl="1"/>
            <a:r>
              <a:rPr lang="en-US" sz="2000" dirty="0" smtClean="0"/>
              <a:t>State</a:t>
            </a:r>
          </a:p>
          <a:p>
            <a:pPr lvl="1"/>
            <a:r>
              <a:rPr lang="en-US" sz="2000" dirty="0" smtClean="0"/>
              <a:t>Regional</a:t>
            </a:r>
          </a:p>
          <a:p>
            <a:pPr lvl="1"/>
            <a:r>
              <a:rPr lang="en-US" sz="2000" dirty="0" smtClean="0"/>
              <a:t>County</a:t>
            </a:r>
          </a:p>
          <a:p>
            <a:pPr lvl="1"/>
            <a:r>
              <a:rPr lang="en-US" sz="2000" dirty="0" smtClean="0"/>
              <a:t>City</a:t>
            </a:r>
          </a:p>
          <a:p>
            <a:pPr lvl="1"/>
            <a:r>
              <a:rPr lang="en-US" sz="2000" dirty="0" smtClean="0"/>
              <a:t>Non-profit</a:t>
            </a:r>
          </a:p>
          <a:p>
            <a:pPr lvl="1"/>
            <a:endParaRPr lang="en-US" sz="2000" dirty="0" smtClean="0"/>
          </a:p>
          <a:p>
            <a:r>
              <a:rPr lang="en-US" sz="2300" b="1" dirty="0" smtClean="0"/>
              <a:t>Stakeholder Agencies</a:t>
            </a:r>
          </a:p>
          <a:p>
            <a:pPr lvl="1"/>
            <a:r>
              <a:rPr lang="en-US" sz="1900" b="1" dirty="0" smtClean="0"/>
              <a:t>DNR</a:t>
            </a:r>
          </a:p>
          <a:p>
            <a:pPr lvl="1"/>
            <a:r>
              <a:rPr lang="en-US" sz="1900" b="1" dirty="0" smtClean="0"/>
              <a:t>Met Council</a:t>
            </a:r>
          </a:p>
          <a:p>
            <a:pPr lvl="1"/>
            <a:r>
              <a:rPr lang="en-US" sz="1900" b="1" dirty="0" err="1" smtClean="0"/>
              <a:t>Mn</a:t>
            </a:r>
            <a:r>
              <a:rPr lang="en-US" sz="1900" b="1" dirty="0" smtClean="0"/>
              <a:t>\DOT</a:t>
            </a:r>
          </a:p>
          <a:p>
            <a:pPr lvl="1"/>
            <a:r>
              <a:rPr lang="en-US" sz="1900" b="1" dirty="0" smtClean="0"/>
              <a:t>MnGeo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988924034"/>
              </p:ext>
            </p:extLst>
          </p:nvPr>
        </p:nvGraphicFramePr>
        <p:xfrm>
          <a:off x="4038600" y="27432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42783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Functions</a:t>
            </a:r>
            <a:endParaRPr lang="en-US" u="sng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752600"/>
          <a:ext cx="4953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4538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9831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Search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Structured interface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Spatial </a:t>
            </a:r>
            <a:r>
              <a:rPr lang="en-US" dirty="0" smtClean="0"/>
              <a:t>(</a:t>
            </a:r>
            <a:r>
              <a:rPr lang="en-US" dirty="0"/>
              <a:t>e.g. </a:t>
            </a:r>
            <a:r>
              <a:rPr lang="en-US" dirty="0" smtClean="0"/>
              <a:t>bounding </a:t>
            </a:r>
            <a:r>
              <a:rPr lang="en-US" dirty="0"/>
              <a:t>box)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Metadata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Google </a:t>
            </a:r>
            <a:r>
              <a:rPr lang="en-US" dirty="0" smtClean="0"/>
              <a:t>accessible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Catalog (viewable page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Registry (back end database)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1900192"/>
              </p:ext>
            </p:extLst>
          </p:nvPr>
        </p:nvGraphicFramePr>
        <p:xfrm>
          <a:off x="4876800" y="304800"/>
          <a:ext cx="335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43000" y="304800"/>
            <a:ext cx="3505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Functions - 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719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60216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/>
              <a:t>Metadata </a:t>
            </a:r>
            <a:r>
              <a:rPr lang="en-US" dirty="0" smtClean="0"/>
              <a:t>viewer</a:t>
            </a:r>
            <a:endParaRPr lang="en-US" dirty="0"/>
          </a:p>
          <a:p>
            <a:pPr lvl="0">
              <a:spcBef>
                <a:spcPts val="1200"/>
              </a:spcBef>
            </a:pPr>
            <a:r>
              <a:rPr lang="en-US" dirty="0"/>
              <a:t>Map viewer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Download </a:t>
            </a:r>
            <a:r>
              <a:rPr lang="en-US" dirty="0"/>
              <a:t>data </a:t>
            </a:r>
            <a:r>
              <a:rPr lang="en-US" dirty="0" smtClean="0"/>
              <a:t>or connect to web services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User </a:t>
            </a:r>
            <a:r>
              <a:rPr lang="en-US" dirty="0"/>
              <a:t>Reviews (quality, </a:t>
            </a:r>
            <a:r>
              <a:rPr lang="en-US" dirty="0" smtClean="0"/>
              <a:t>reliability, etc.)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Web service monitoring (automated, objective)</a:t>
            </a:r>
          </a:p>
          <a:p>
            <a:pPr lvl="0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43000" y="304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Functions -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090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Publish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Metadata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Data for download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Services for consumption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43000" y="3048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Functions -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346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83076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dirty="0" smtClean="0"/>
              <a:t>User Accounts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Harvesting 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Administrative Policies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953000" y="304800"/>
          <a:ext cx="327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43000" y="304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Functions -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723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 smtClean="0"/>
              <a:t>Test Implementation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32648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Proof of concept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Defined high level design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Conclusions: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No perfect portal tool exists – customization needed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We </a:t>
            </a:r>
            <a:r>
              <a:rPr lang="en-US" b="1" u="sng" dirty="0" smtClean="0"/>
              <a:t>can</a:t>
            </a:r>
            <a:r>
              <a:rPr lang="en-US" dirty="0" smtClean="0"/>
              <a:t> all use one data publishing sites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Launched metadata workgroup (ISO/NAP, services)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Dovetail with state and federal open data initiatives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We need a </a:t>
            </a:r>
            <a:r>
              <a:rPr lang="en-US" dirty="0" smtClean="0"/>
              <a:t>broker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600" dirty="0" smtClean="0"/>
              <a:t>Commons Workgroup webpage: </a:t>
            </a:r>
            <a:r>
              <a:rPr lang="en-US" sz="2600" dirty="0" smtClean="0">
                <a:hlinkClick r:id="rId3"/>
              </a:rPr>
              <a:t>http://www.mngeo.state.mn.us/workgroup/commons/</a:t>
            </a:r>
            <a:endParaRPr lang="en-US" sz="26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25933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50748" y="1371600"/>
            <a:ext cx="7731252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does the DNR Fit in?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Participated in the Geospatial Commons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Deli is aging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DNR is a microcosm of State Government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Consume and Produce Data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Have infrastructure Expertise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Test Implementation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DNR Workplace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5562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Distributed Workforce: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275 sites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2000 Employees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Varied skill sets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5104" y="1600200"/>
            <a:ext cx="4208896" cy="476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762000" y="3810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Access to the data they need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they need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 matter where they are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7689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Data Sharing Services in Minnesota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57400"/>
            <a:ext cx="8229600" cy="4068763"/>
          </a:xfrm>
        </p:spPr>
        <p:txBody>
          <a:bodyPr>
            <a:normAutofit/>
          </a:bodyPr>
          <a:lstStyle/>
          <a:p>
            <a:pPr>
              <a:lnSpc>
                <a:spcPct val="175000"/>
              </a:lnSpc>
              <a:spcBef>
                <a:spcPct val="0"/>
              </a:spcBef>
            </a:pPr>
            <a:r>
              <a:rPr lang="en-US" sz="2600" b="0" dirty="0"/>
              <a:t>Joint data development </a:t>
            </a:r>
          </a:p>
          <a:p>
            <a:pPr>
              <a:lnSpc>
                <a:spcPct val="175000"/>
              </a:lnSpc>
              <a:spcBef>
                <a:spcPct val="0"/>
              </a:spcBef>
            </a:pPr>
            <a:r>
              <a:rPr lang="en-US" sz="2600" b="0" dirty="0"/>
              <a:t>“Liberal” distribution policies</a:t>
            </a:r>
          </a:p>
          <a:p>
            <a:pPr>
              <a:lnSpc>
                <a:spcPct val="175000"/>
              </a:lnSpc>
              <a:spcBef>
                <a:spcPct val="0"/>
              </a:spcBef>
            </a:pPr>
            <a:r>
              <a:rPr lang="en-US" sz="2600" b="0" dirty="0"/>
              <a:t>Commitment to standards</a:t>
            </a:r>
          </a:p>
          <a:p>
            <a:pPr>
              <a:lnSpc>
                <a:spcPct val="175000"/>
              </a:lnSpc>
              <a:spcBef>
                <a:spcPct val="0"/>
              </a:spcBef>
            </a:pPr>
            <a:r>
              <a:rPr lang="en-US" sz="2600" b="0" dirty="0"/>
              <a:t>Organizational relationships</a:t>
            </a:r>
          </a:p>
          <a:p>
            <a:pPr>
              <a:lnSpc>
                <a:spcPct val="175000"/>
              </a:lnSpc>
              <a:spcBef>
                <a:spcPct val="0"/>
              </a:spcBef>
            </a:pPr>
            <a:r>
              <a:rPr lang="en-US" sz="2600" b="0" dirty="0"/>
              <a:t>Technology innovations</a:t>
            </a:r>
          </a:p>
          <a:p>
            <a:pPr lvl="1">
              <a:lnSpc>
                <a:spcPct val="175000"/>
              </a:lnSpc>
              <a:spcBef>
                <a:spcPct val="0"/>
              </a:spcBef>
            </a:pPr>
            <a:endParaRPr lang="en-US" sz="26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229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dirty="0"/>
              <a:t>Minnesota organizations have demonstrated a strong commitment to collaborating to meet their data needs.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3200" b="1" dirty="0" smtClean="0"/>
              <a:t>The Challenge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983163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The Data Resource Site (DRS)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Enterprise GIS V1.0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Structured set of data, metadata and software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Deployed in 2002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err="1" smtClean="0"/>
              <a:t>ArcView</a:t>
            </a:r>
            <a:r>
              <a:rPr lang="en-US" dirty="0" smtClean="0"/>
              <a:t> 3x and Arc/Info (not ArcGIS)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err="1" smtClean="0"/>
              <a:t>Coverages</a:t>
            </a:r>
            <a:r>
              <a:rPr lang="en-US" dirty="0" smtClean="0"/>
              <a:t>, Librarian and </a:t>
            </a:r>
            <a:r>
              <a:rPr lang="en-US" dirty="0" err="1" smtClean="0"/>
              <a:t>Shapefiles</a:t>
            </a:r>
            <a:endParaRPr lang="en-US" dirty="0" smtClean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AMLs, Avenue and VB6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Hub and Spoke replication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Challenge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“The </a:t>
            </a:r>
            <a:r>
              <a:rPr lang="en-US" dirty="0"/>
              <a:t>T</a:t>
            </a:r>
            <a:r>
              <a:rPr lang="en-US" dirty="0" smtClean="0"/>
              <a:t>imes </a:t>
            </a:r>
            <a:r>
              <a:rPr lang="en-US" dirty="0"/>
              <a:t>T</a:t>
            </a:r>
            <a:r>
              <a:rPr lang="en-US" dirty="0" smtClean="0"/>
              <a:t>hey are a </a:t>
            </a:r>
            <a:r>
              <a:rPr lang="en-US" dirty="0" err="1"/>
              <a:t>C</a:t>
            </a:r>
            <a:r>
              <a:rPr lang="en-US" dirty="0" err="1" smtClean="0"/>
              <a:t>hangin</a:t>
            </a:r>
            <a:r>
              <a:rPr lang="en-US" dirty="0" smtClean="0"/>
              <a:t>’ ... ”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GIS science advances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GIS software upgrades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New technologies developed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Data formats evolve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Personnel evolves/revolves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Must be responsive to all of these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Challenge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And then along came….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ArcGIS 10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VB6 no longer supported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New Data Structures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File Geodatabase API</a:t>
            </a:r>
          </a:p>
          <a:p>
            <a:pPr lvl="3">
              <a:spcBef>
                <a:spcPts val="1200"/>
              </a:spcBef>
            </a:pPr>
            <a:r>
              <a:rPr lang="en-US" sz="2400" dirty="0" smtClean="0"/>
              <a:t>DNR has strong ties to </a:t>
            </a:r>
            <a:r>
              <a:rPr lang="en-US" sz="2400" dirty="0" err="1" smtClean="0"/>
              <a:t>OpenSource</a:t>
            </a:r>
            <a:r>
              <a:rPr lang="en-US" sz="2400" dirty="0" smtClean="0"/>
              <a:t> Software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Data Deli is aging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Geospatial Commons Project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Where do we go from here?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Our Charge at the DNR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Build a DNR Enterprise </a:t>
            </a:r>
            <a:r>
              <a:rPr lang="en-US" sz="2400" dirty="0" err="1" smtClean="0"/>
              <a:t>GeoInformation</a:t>
            </a:r>
            <a:r>
              <a:rPr lang="en-US" sz="2400" dirty="0" smtClean="0"/>
              <a:t> System</a:t>
            </a:r>
            <a:endParaRPr lang="en-US" dirty="0" smtClean="0"/>
          </a:p>
          <a:p>
            <a:pPr lvl="2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  <a:r>
              <a:rPr lang="en-US" dirty="0" smtClean="0"/>
              <a:t>lterior motive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build a framework that allows DNR to share and exchange information with other entities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60517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1362075"/>
          </a:xfrm>
        </p:spPr>
        <p:txBody>
          <a:bodyPr/>
          <a:lstStyle/>
          <a:p>
            <a:r>
              <a:rPr lang="en-US" dirty="0" smtClean="0"/>
              <a:t>THE GEOSPATIAL DATA RESOURCE SITE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FUNDAMENTAL CONCEPTS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8229600" cy="1219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+mn-lt"/>
              </a:rPr>
              <a:t>A GDRS is an organized collection of </a:t>
            </a:r>
          </a:p>
          <a:p>
            <a:pPr algn="ctr">
              <a:buNone/>
            </a:pPr>
            <a:r>
              <a:rPr lang="en-US" dirty="0" smtClean="0">
                <a:latin typeface="+mn-lt"/>
              </a:rPr>
              <a:t>GIS Data and Applications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790700"/>
            <a:ext cx="212066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1828800"/>
            <a:ext cx="195068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17907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FUNDAMENTAL CONCEPTS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05400"/>
            <a:ext cx="5867400" cy="685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+mn-lt"/>
              </a:rPr>
              <a:t>A GDRS is self documenting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1676400"/>
            <a:ext cx="2362200" cy="315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FUNDAMENTAL CONCEPTS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495800"/>
            <a:ext cx="6553200" cy="8381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+mn-lt"/>
              </a:rPr>
              <a:t>GDRSs can relate to one another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1981200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2057400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FUNDAMENTAL CONCEPTS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648200"/>
            <a:ext cx="7239000" cy="8381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GDRS</a:t>
            </a:r>
            <a:r>
              <a:rPr lang="en-US" dirty="0"/>
              <a:t> </a:t>
            </a:r>
            <a:r>
              <a:rPr lang="en-US" dirty="0" smtClean="0"/>
              <a:t>exists </a:t>
            </a:r>
            <a:r>
              <a:rPr lang="en-US" dirty="0"/>
              <a:t>within an ecosystem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1676399"/>
            <a:ext cx="33528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GOALS</a:t>
            </a:r>
            <a:endParaRPr lang="en-US" sz="2800" b="1" dirty="0"/>
          </a:p>
        </p:txBody>
      </p:sp>
      <p:pic>
        <p:nvPicPr>
          <p:cNvPr id="5" name="Picture 4" descr="Simplify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09800" y="2362200"/>
            <a:ext cx="4800600" cy="14621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The Foundation for a Minnesota </a:t>
            </a:r>
            <a:br>
              <a:rPr lang="en-US" sz="2800" b="1" dirty="0"/>
            </a:br>
            <a:r>
              <a:rPr lang="en-US" sz="2800" b="1" dirty="0"/>
              <a:t>Enterprise GIS Architecture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00600" y="1219200"/>
            <a:ext cx="4084637" cy="5284788"/>
          </a:xfrm>
          <a:noFill/>
          <a:ln>
            <a:solidFill>
              <a:srgbClr val="000000"/>
            </a:solidFill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838200" y="12954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14000"/>
              </a:lnSpc>
              <a:spcBef>
                <a:spcPts val="1200"/>
              </a:spcBef>
            </a:pPr>
            <a:r>
              <a:rPr lang="en-US" sz="2400" b="0" dirty="0">
                <a:solidFill>
                  <a:schemeClr val="tx1"/>
                </a:solidFill>
              </a:rPr>
              <a:t>The 1997 report of the Governor’s Council on Geographic Information offered a high level foundation for a statewide data discovery and delivery architecture.</a:t>
            </a:r>
          </a:p>
          <a:p>
            <a:pPr algn="l">
              <a:lnSpc>
                <a:spcPct val="114000"/>
              </a:lnSpc>
              <a:spcBef>
                <a:spcPts val="1200"/>
              </a:spcBef>
            </a:pPr>
            <a:endParaRPr lang="en-US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GOALS</a:t>
            </a: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1447800"/>
            <a:ext cx="3124200" cy="313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95600" y="4876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Flexibility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GOALS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447799"/>
            <a:ext cx="3962400" cy="367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Standards Based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GOALS</a:t>
            </a:r>
            <a:endParaRPr lang="en-US" sz="28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1371600"/>
            <a:ext cx="2667000" cy="397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5638800"/>
            <a:ext cx="594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Inter-organizational orientation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SYSTEM ARCHITECTURE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029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Publishing and Sharing</a:t>
            </a:r>
          </a:p>
          <a:p>
            <a:pPr algn="ctr"/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1828800"/>
            <a:ext cx="3200400" cy="23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/>
          <a:lstStyle/>
          <a:p>
            <a:r>
              <a:rPr lang="en-US" sz="3200" b="1" dirty="0"/>
              <a:t>Common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10969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QuickLayers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LandView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7526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38400" y="2514600"/>
            <a:ext cx="6189590" cy="342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we go from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How does this relate to the “Geospatial Commons”?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GDRS as a common publishing and data sharing architecture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Portal to publish, discover and access data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057900" y="4038600"/>
            <a:ext cx="990600" cy="1568906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GDRS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403953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Geospatial Commons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8151" y="431882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 flipV="1">
            <a:off x="4419600" y="4780489"/>
            <a:ext cx="1638300" cy="42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743200" y="4780488"/>
            <a:ext cx="1254951" cy="42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we go from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Missing…..</a:t>
            </a:r>
          </a:p>
          <a:p>
            <a:pPr lvl="1"/>
            <a:r>
              <a:rPr lang="en-US" dirty="0" smtClean="0"/>
              <a:t>Geospatial Broker</a:t>
            </a:r>
          </a:p>
          <a:p>
            <a:pPr lvl="2"/>
            <a:r>
              <a:rPr lang="en-US" dirty="0" smtClean="0"/>
              <a:t>Database and API</a:t>
            </a:r>
          </a:p>
          <a:p>
            <a:pPr lvl="3"/>
            <a:r>
              <a:rPr lang="en-US" dirty="0" smtClean="0"/>
              <a:t>Data publishers</a:t>
            </a:r>
          </a:p>
          <a:p>
            <a:pPr lvl="3"/>
            <a:r>
              <a:rPr lang="en-US" dirty="0" smtClean="0"/>
              <a:t>Reliability (web services)</a:t>
            </a:r>
          </a:p>
          <a:p>
            <a:pPr lvl="3"/>
            <a:r>
              <a:rPr lang="en-US" dirty="0" smtClean="0"/>
              <a:t>Facilitate Updates (file based)</a:t>
            </a:r>
            <a:endParaRPr lang="en-US" dirty="0"/>
          </a:p>
          <a:p>
            <a:pPr lvl="3"/>
            <a:r>
              <a:rPr lang="en-US" dirty="0" smtClean="0"/>
              <a:t>Security (Roles and Groups)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Minnesota State GIS Enterprise Conceptual Architecture Design (2005)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8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we go from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 Hub and Spoke system</a:t>
            </a:r>
            <a:endParaRPr lang="en-US" dirty="0"/>
          </a:p>
        </p:txBody>
      </p:sp>
      <p:pic>
        <p:nvPicPr>
          <p:cNvPr id="5" name="Picture 4" descr="dnr_logo_im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38600" y="3429000"/>
            <a:ext cx="828304" cy="10980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67000" y="2438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3657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2514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2057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3657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4800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4800" y="5181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4876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0"/>
            <a:endCxn id="9" idx="4"/>
          </p:cNvCxnSpPr>
          <p:nvPr/>
        </p:nvCxnSpPr>
        <p:spPr>
          <a:xfrm rot="5400000" flipH="1" flipV="1">
            <a:off x="4112326" y="3083626"/>
            <a:ext cx="685800" cy="4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8" idx="3"/>
          </p:cNvCxnSpPr>
          <p:nvPr/>
        </p:nvCxnSpPr>
        <p:spPr>
          <a:xfrm flipV="1">
            <a:off x="4866904" y="3099967"/>
            <a:ext cx="796129" cy="878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7" idx="2"/>
          </p:cNvCxnSpPr>
          <p:nvPr/>
        </p:nvCxnSpPr>
        <p:spPr>
          <a:xfrm>
            <a:off x="4866904" y="3978047"/>
            <a:ext cx="1076696" cy="22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1" idx="1"/>
          </p:cNvCxnSpPr>
          <p:nvPr/>
        </p:nvCxnSpPr>
        <p:spPr>
          <a:xfrm>
            <a:off x="4866904" y="3978047"/>
            <a:ext cx="948529" cy="922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12" idx="0"/>
          </p:cNvCxnSpPr>
          <p:nvPr/>
        </p:nvCxnSpPr>
        <p:spPr>
          <a:xfrm rot="16200000" flipH="1">
            <a:off x="4127973" y="4851873"/>
            <a:ext cx="654506" cy="4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1"/>
            <a:endCxn id="13" idx="7"/>
          </p:cNvCxnSpPr>
          <p:nvPr/>
        </p:nvCxnSpPr>
        <p:spPr>
          <a:xfrm rot="10800000" flipV="1">
            <a:off x="3404768" y="3978047"/>
            <a:ext cx="633833" cy="999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1"/>
            <a:endCxn id="10" idx="6"/>
          </p:cNvCxnSpPr>
          <p:nvPr/>
        </p:nvCxnSpPr>
        <p:spPr>
          <a:xfrm rot="10800000" flipV="1">
            <a:off x="2133600" y="3978046"/>
            <a:ext cx="1905000" cy="22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1"/>
            <a:endCxn id="6" idx="5"/>
          </p:cNvCxnSpPr>
          <p:nvPr/>
        </p:nvCxnSpPr>
        <p:spPr>
          <a:xfrm rot="10800000">
            <a:off x="3252368" y="3023767"/>
            <a:ext cx="786233" cy="954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10" idx="7"/>
            <a:endCxn id="5" idx="1"/>
          </p:cNvCxnSpPr>
          <p:nvPr/>
        </p:nvCxnSpPr>
        <p:spPr>
          <a:xfrm rot="16200000" flipH="1">
            <a:off x="2925876" y="2865324"/>
            <a:ext cx="220014" cy="2005433"/>
          </a:xfrm>
          <a:prstGeom prst="curvedConnector4">
            <a:avLst>
              <a:gd name="adj1" fmla="val -103902"/>
              <a:gd name="adj2" fmla="val 52504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1143000"/>
            <a:ext cx="1358901" cy="2159000"/>
            <a:chOff x="76" y="1136"/>
            <a:chExt cx="856" cy="13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1762"/>
              <a:ext cx="634" cy="734"/>
              <a:chOff x="336" y="2784"/>
              <a:chExt cx="1140" cy="1164"/>
            </a:xfrm>
          </p:grpSpPr>
          <p:pic>
            <p:nvPicPr>
              <p:cNvPr id="3140" name="Picture 4" descr="Picture4_flipped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36" y="2784"/>
                <a:ext cx="1140" cy="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1" name="Picture 5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60" y="2928"/>
                <a:ext cx="288" cy="286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</p:pic>
        </p:grpSp>
        <p:sp>
          <p:nvSpPr>
            <p:cNvPr id="3139" name="AutoShape 6"/>
            <p:cNvSpPr>
              <a:spLocks noChangeArrowheads="1"/>
            </p:cNvSpPr>
            <p:nvPr/>
          </p:nvSpPr>
          <p:spPr bwMode="auto">
            <a:xfrm>
              <a:off x="76" y="1136"/>
              <a:ext cx="856" cy="460"/>
            </a:xfrm>
            <a:prstGeom prst="cloudCallout">
              <a:avLst>
                <a:gd name="adj1" fmla="val -22611"/>
                <a:gd name="adj2" fmla="val 867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I </a:t>
              </a:r>
              <a:r>
                <a:rPr lang="en-US" sz="1600" b="1" dirty="0">
                  <a:solidFill>
                    <a:srgbClr val="000000"/>
                  </a:solidFill>
                </a:rPr>
                <a:t>need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data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132" name="Line 14"/>
          <p:cNvSpPr>
            <a:spLocks noChangeShapeType="1"/>
          </p:cNvSpPr>
          <p:nvPr/>
        </p:nvSpPr>
        <p:spPr bwMode="auto">
          <a:xfrm flipH="1">
            <a:off x="2057400" y="2971800"/>
            <a:ext cx="2514600" cy="18288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216521"/>
              </a:solidFill>
            </a:endParaRPr>
          </a:p>
        </p:txBody>
      </p:sp>
      <p:grpSp>
        <p:nvGrpSpPr>
          <p:cNvPr id="4" name="Group 79"/>
          <p:cNvGrpSpPr/>
          <p:nvPr/>
        </p:nvGrpSpPr>
        <p:grpSpPr>
          <a:xfrm>
            <a:off x="838200" y="4572004"/>
            <a:ext cx="1250950" cy="1162051"/>
            <a:chOff x="838200" y="4572004"/>
            <a:chExt cx="1250950" cy="1162051"/>
          </a:xfrm>
        </p:grpSpPr>
        <p:sp>
          <p:nvSpPr>
            <p:cNvPr id="3133" name="Text Box 15"/>
            <p:cNvSpPr txBox="1">
              <a:spLocks noChangeArrowheads="1"/>
            </p:cNvSpPr>
            <p:nvPr/>
          </p:nvSpPr>
          <p:spPr bwMode="auto">
            <a:xfrm>
              <a:off x="838200" y="4876800"/>
              <a:ext cx="1031875" cy="5238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Aerial </a:t>
              </a:r>
              <a:r>
                <a:rPr lang="en-US" sz="1400" b="1" i="1" dirty="0">
                  <a:solidFill>
                    <a:schemeClr val="accent4">
                      <a:lumMod val="75000"/>
                    </a:schemeClr>
                  </a:solidFill>
                </a:rPr>
                <a:t>Photos</a:t>
              </a: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066800" y="4572004"/>
              <a:ext cx="1022350" cy="1162051"/>
              <a:chOff x="480" y="3408"/>
              <a:chExt cx="644" cy="732"/>
            </a:xfrm>
          </p:grpSpPr>
          <p:sp>
            <p:nvSpPr>
              <p:cNvPr id="3128" name="Text Box 20"/>
              <p:cNvSpPr txBox="1">
                <a:spLocks noChangeArrowheads="1"/>
              </p:cNvSpPr>
              <p:nvPr/>
            </p:nvSpPr>
            <p:spPr bwMode="auto">
              <a:xfrm>
                <a:off x="480" y="3888"/>
                <a:ext cx="624" cy="252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 smtClean="0"/>
                  <a:t>MnGeo</a:t>
                </a:r>
                <a:endParaRPr lang="en-US" sz="2000" b="1" dirty="0"/>
              </a:p>
            </p:txBody>
          </p:sp>
          <p:pic>
            <p:nvPicPr>
              <p:cNvPr id="3129" name="Picture 2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864" y="3408"/>
                <a:ext cx="26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708150" y="2006600"/>
            <a:ext cx="1219200" cy="304800"/>
            <a:chOff x="912" y="1728"/>
            <a:chExt cx="768" cy="192"/>
          </a:xfrm>
        </p:grpSpPr>
        <p:sp>
          <p:nvSpPr>
            <p:cNvPr id="3116" name="Line 36"/>
            <p:cNvSpPr>
              <a:spLocks noChangeShapeType="1"/>
            </p:cNvSpPr>
            <p:nvPr/>
          </p:nvSpPr>
          <p:spPr bwMode="auto">
            <a:xfrm flipV="1">
              <a:off x="1008" y="1920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Text Box 37"/>
            <p:cNvSpPr txBox="1">
              <a:spLocks noChangeArrowheads="1"/>
            </p:cNvSpPr>
            <p:nvPr/>
          </p:nvSpPr>
          <p:spPr bwMode="auto">
            <a:xfrm>
              <a:off x="912" y="1728"/>
              <a:ext cx="768" cy="19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Query</a:t>
              </a:r>
            </a:p>
          </p:txBody>
        </p:sp>
      </p:grpSp>
      <p:sp>
        <p:nvSpPr>
          <p:cNvPr id="3114" name="Line 39"/>
          <p:cNvSpPr>
            <a:spLocks noChangeShapeType="1"/>
          </p:cNvSpPr>
          <p:nvPr/>
        </p:nvSpPr>
        <p:spPr bwMode="auto">
          <a:xfrm flipH="1">
            <a:off x="3505200" y="2971800"/>
            <a:ext cx="1219200" cy="22098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216521"/>
              </a:solidFill>
            </a:endParaRPr>
          </a:p>
        </p:txBody>
      </p:sp>
      <p:grpSp>
        <p:nvGrpSpPr>
          <p:cNvPr id="7" name="Group 80"/>
          <p:cNvGrpSpPr/>
          <p:nvPr/>
        </p:nvGrpSpPr>
        <p:grpSpPr>
          <a:xfrm>
            <a:off x="2209800" y="5181600"/>
            <a:ext cx="1403350" cy="1009651"/>
            <a:chOff x="2209800" y="5181600"/>
            <a:chExt cx="1403350" cy="1009651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209800" y="5181600"/>
              <a:ext cx="1403350" cy="1009651"/>
              <a:chOff x="1584" y="3504"/>
              <a:chExt cx="884" cy="636"/>
            </a:xfrm>
          </p:grpSpPr>
          <p:sp>
            <p:nvSpPr>
              <p:cNvPr id="3126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888"/>
                <a:ext cx="768" cy="252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 smtClean="0"/>
                  <a:t>DNR</a:t>
                </a:r>
                <a:endParaRPr lang="en-US" sz="2000" b="1" dirty="0"/>
              </a:p>
            </p:txBody>
          </p:sp>
          <p:pic>
            <p:nvPicPr>
              <p:cNvPr id="3127" name="Picture 24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208" y="3504"/>
                <a:ext cx="26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15" name="Text Box 40"/>
            <p:cNvSpPr txBox="1">
              <a:spLocks noChangeArrowheads="1"/>
            </p:cNvSpPr>
            <p:nvPr/>
          </p:nvSpPr>
          <p:spPr bwMode="auto">
            <a:xfrm>
              <a:off x="2209800" y="5486400"/>
              <a:ext cx="1108075" cy="30777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Lake </a:t>
              </a:r>
              <a:r>
                <a:rPr lang="en-US" sz="1400" b="1" i="1" dirty="0">
                  <a:solidFill>
                    <a:schemeClr val="accent4">
                      <a:lumMod val="75000"/>
                    </a:schemeClr>
                  </a:solidFill>
                </a:rPr>
                <a:t>Data</a:t>
              </a:r>
            </a:p>
          </p:txBody>
        </p:sp>
      </p:grpSp>
      <p:sp>
        <p:nvSpPr>
          <p:cNvPr id="3110" name="Line 45"/>
          <p:cNvSpPr>
            <a:spLocks noChangeShapeType="1"/>
          </p:cNvSpPr>
          <p:nvPr/>
        </p:nvSpPr>
        <p:spPr bwMode="auto">
          <a:xfrm flipH="1">
            <a:off x="4572000" y="3048000"/>
            <a:ext cx="381000" cy="17526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216521"/>
              </a:solidFill>
            </a:endParaRPr>
          </a:p>
        </p:txBody>
      </p:sp>
      <p:grpSp>
        <p:nvGrpSpPr>
          <p:cNvPr id="9" name="Group 81"/>
          <p:cNvGrpSpPr/>
          <p:nvPr/>
        </p:nvGrpSpPr>
        <p:grpSpPr>
          <a:xfrm>
            <a:off x="4343400" y="4419600"/>
            <a:ext cx="1338263" cy="1143000"/>
            <a:chOff x="4343400" y="4419600"/>
            <a:chExt cx="1338263" cy="1143000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4343400" y="4800600"/>
              <a:ext cx="1295400" cy="762000"/>
              <a:chOff x="3600" y="3600"/>
              <a:chExt cx="816" cy="480"/>
            </a:xfrm>
          </p:grpSpPr>
          <p:sp>
            <p:nvSpPr>
              <p:cNvPr id="3124" name="Text Box 26"/>
              <p:cNvSpPr txBox="1">
                <a:spLocks noChangeArrowheads="1"/>
              </p:cNvSpPr>
              <p:nvPr/>
            </p:nvSpPr>
            <p:spPr bwMode="auto">
              <a:xfrm>
                <a:off x="3744" y="3792"/>
                <a:ext cx="672" cy="233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 smtClean="0"/>
                  <a:t>MPCA</a:t>
                </a:r>
                <a:endParaRPr lang="en-US" b="1" dirty="0"/>
              </a:p>
            </p:txBody>
          </p:sp>
          <p:pic>
            <p:nvPicPr>
              <p:cNvPr id="3125" name="Picture 27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600" y="3600"/>
                <a:ext cx="26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11" name="Text Box 46"/>
            <p:cNvSpPr txBox="1">
              <a:spLocks noChangeArrowheads="1"/>
            </p:cNvSpPr>
            <p:nvPr/>
          </p:nvSpPr>
          <p:spPr bwMode="auto">
            <a:xfrm>
              <a:off x="4724400" y="4419600"/>
              <a:ext cx="957263" cy="73866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 smtClean="0">
                  <a:solidFill>
                    <a:schemeClr val="accent4">
                      <a:lumMod val="75000"/>
                    </a:schemeClr>
                  </a:solidFill>
                </a:rPr>
                <a:t>Water Quality Data</a:t>
              </a:r>
              <a:endParaRPr lang="en-US" sz="1400" b="1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0" name="Rectangle 3"/>
          <p:cNvSpPr>
            <a:spLocks noGrp="1" noChangeArrowheads="1"/>
          </p:cNvSpPr>
          <p:nvPr>
            <p:ph type="title"/>
          </p:nvPr>
        </p:nvSpPr>
        <p:spPr>
          <a:xfrm>
            <a:off x="227013" y="152401"/>
            <a:ext cx="8669337" cy="762000"/>
          </a:xfrm>
          <a:noFill/>
          <a:ln/>
        </p:spPr>
        <p:txBody>
          <a:bodyPr/>
          <a:lstStyle/>
          <a:p>
            <a:r>
              <a:rPr lang="en-US" b="1" dirty="0" smtClean="0"/>
              <a:t>Where do we go from here?</a:t>
            </a:r>
            <a:endParaRPr lang="en-US" b="1" dirty="0"/>
          </a:p>
        </p:txBody>
      </p:sp>
      <p:grpSp>
        <p:nvGrpSpPr>
          <p:cNvPr id="11" name="Group 9"/>
          <p:cNvGrpSpPr/>
          <p:nvPr/>
        </p:nvGrpSpPr>
        <p:grpSpPr>
          <a:xfrm>
            <a:off x="2819400" y="1447800"/>
            <a:ext cx="1981200" cy="1447800"/>
            <a:chOff x="1752600" y="1371600"/>
            <a:chExt cx="5943600" cy="4343400"/>
          </a:xfrm>
        </p:grpSpPr>
        <p:sp>
          <p:nvSpPr>
            <p:cNvPr id="72" name="Rounded Rectangle 71"/>
            <p:cNvSpPr/>
            <p:nvPr/>
          </p:nvSpPr>
          <p:spPr>
            <a:xfrm>
              <a:off x="1752600" y="1371600"/>
              <a:ext cx="5943600" cy="4343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05000" y="1676401"/>
              <a:ext cx="5736396" cy="8284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MN </a:t>
              </a:r>
              <a:r>
                <a:rPr lang="en-US" sz="105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Geospatial</a:t>
              </a:r>
              <a:r>
                <a:rPr lang="en-US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Commons</a:t>
              </a:r>
              <a:endParaRPr lang="en-US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aphicFrame>
          <p:nvGraphicFramePr>
            <p:cNvPr id="74" name="Content Placeholder 4"/>
            <p:cNvGraphicFramePr>
              <a:graphicFrameLocks/>
            </p:cNvGraphicFramePr>
            <p:nvPr/>
          </p:nvGraphicFramePr>
          <p:xfrm>
            <a:off x="2362200" y="2438400"/>
            <a:ext cx="4953000" cy="297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75" name="Flowchart: Magnetic Disk 74"/>
          <p:cNvSpPr/>
          <p:nvPr/>
        </p:nvSpPr>
        <p:spPr>
          <a:xfrm>
            <a:off x="4572000" y="2133600"/>
            <a:ext cx="914400" cy="838200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Broker</a:t>
            </a:r>
            <a:endParaRPr lang="en-US" b="1" dirty="0"/>
          </a:p>
        </p:txBody>
      </p:sp>
      <p:sp>
        <p:nvSpPr>
          <p:cNvPr id="76" name="Line 14"/>
          <p:cNvSpPr>
            <a:spLocks noChangeShapeType="1"/>
          </p:cNvSpPr>
          <p:nvPr/>
        </p:nvSpPr>
        <p:spPr bwMode="auto">
          <a:xfrm flipH="1" flipV="1">
            <a:off x="1600200" y="3048000"/>
            <a:ext cx="228600" cy="152400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216521"/>
              </a:solidFill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flipH="1" flipV="1">
            <a:off x="1752600" y="2895600"/>
            <a:ext cx="1524000" cy="236220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216521"/>
              </a:solidFill>
            </a:endParaRP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 flipH="1" flipV="1">
            <a:off x="1676400" y="2514600"/>
            <a:ext cx="2667000" cy="2362200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21652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67400" y="2514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Broker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Data or services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Remember users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Notify when updates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562600" y="990600"/>
            <a:ext cx="312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Federated system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2" grpId="0" animBg="1"/>
      <p:bldP spid="3114" grpId="0" animBg="1"/>
      <p:bldP spid="3110" grpId="0" animBg="1"/>
      <p:bldP spid="75" grpId="0" animBg="1"/>
      <p:bldP spid="76" grpId="0" animBg="1"/>
      <p:bldP spid="77" grpId="0" animBg="1"/>
      <p:bldP spid="78" grpId="0" animBg="1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5410200"/>
            <a:ext cx="1083056" cy="9906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 descr="MetroGIS Logo: A Common Ground."/>
          <p:cNvPicPr>
            <a:picLocks noChangeAspect="1" noChangeArrowheads="1"/>
          </p:cNvPicPr>
          <p:nvPr/>
        </p:nvPicPr>
        <p:blipFill>
          <a:blip r:embed="rId4" r:link="rId5" cstate="screen"/>
          <a:srcRect/>
          <a:stretch>
            <a:fillRect/>
          </a:stretch>
        </p:blipFill>
        <p:spPr bwMode="auto">
          <a:xfrm>
            <a:off x="2057400" y="2286000"/>
            <a:ext cx="914400" cy="914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logo" descr="Logo: MnGeo"/>
          <p:cNvPicPr>
            <a:picLocks noChangeAspect="1" noChangeArrowheads="1"/>
          </p:cNvPicPr>
          <p:nvPr/>
        </p:nvPicPr>
        <p:blipFill>
          <a:blip r:embed="rId6" r:link="rId7" cstate="screen"/>
          <a:srcRect/>
          <a:stretch>
            <a:fillRect/>
          </a:stretch>
        </p:blipFill>
        <p:spPr bwMode="auto">
          <a:xfrm>
            <a:off x="2286000" y="5486400"/>
            <a:ext cx="762000" cy="10263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we go from 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 true federated system</a:t>
            </a:r>
            <a:endParaRPr lang="en-US" dirty="0"/>
          </a:p>
        </p:txBody>
      </p:sp>
      <p:pic>
        <p:nvPicPr>
          <p:cNvPr id="4" name="Picture 3" descr="dnr_logo_imag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91200" y="2286000"/>
            <a:ext cx="828304" cy="11742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48400" y="3962400"/>
            <a:ext cx="1219200" cy="685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GDRS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62400" y="1828800"/>
            <a:ext cx="685800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6400" y="3962400"/>
            <a:ext cx="6858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58674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1"/>
            <a:endCxn id="8" idx="4"/>
          </p:cNvCxnSpPr>
          <p:nvPr/>
        </p:nvCxnSpPr>
        <p:spPr>
          <a:xfrm rot="10800000">
            <a:off x="4305300" y="2514601"/>
            <a:ext cx="1485900" cy="35854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1"/>
          </p:cNvCxnSpPr>
          <p:nvPr/>
        </p:nvCxnSpPr>
        <p:spPr>
          <a:xfrm rot="10800000" flipV="1">
            <a:off x="2871368" y="2873147"/>
            <a:ext cx="2919833" cy="7442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1"/>
            <a:endCxn id="9" idx="6"/>
          </p:cNvCxnSpPr>
          <p:nvPr/>
        </p:nvCxnSpPr>
        <p:spPr>
          <a:xfrm rot="10800000" flipV="1">
            <a:off x="2362200" y="2873146"/>
            <a:ext cx="3429000" cy="143215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" idx="1"/>
          </p:cNvCxnSpPr>
          <p:nvPr/>
        </p:nvCxnSpPr>
        <p:spPr>
          <a:xfrm rot="10800000" flipV="1">
            <a:off x="2947568" y="2873147"/>
            <a:ext cx="2843633" cy="271368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1"/>
            <a:endCxn id="11" idx="0"/>
          </p:cNvCxnSpPr>
          <p:nvPr/>
        </p:nvCxnSpPr>
        <p:spPr>
          <a:xfrm rot="10800000" flipV="1">
            <a:off x="4381500" y="2873146"/>
            <a:ext cx="1409700" cy="299425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1"/>
          </p:cNvCxnSpPr>
          <p:nvPr/>
        </p:nvCxnSpPr>
        <p:spPr>
          <a:xfrm rot="10800000" flipH="1" flipV="1">
            <a:off x="5791199" y="2873147"/>
            <a:ext cx="24233" cy="263748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1"/>
            <a:endCxn id="6" idx="2"/>
          </p:cNvCxnSpPr>
          <p:nvPr/>
        </p:nvCxnSpPr>
        <p:spPr>
          <a:xfrm>
            <a:off x="5791200" y="2873147"/>
            <a:ext cx="457200" cy="143215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4"/>
          </p:cNvCxnSpPr>
          <p:nvPr/>
        </p:nvCxnSpPr>
        <p:spPr>
          <a:xfrm rot="5400000">
            <a:off x="3371851" y="2014117"/>
            <a:ext cx="432967" cy="14339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6"/>
          </p:cNvCxnSpPr>
          <p:nvPr/>
        </p:nvCxnSpPr>
        <p:spPr>
          <a:xfrm flipV="1">
            <a:off x="2362200" y="2971800"/>
            <a:ext cx="533400" cy="13335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V="1">
            <a:off x="1589834" y="4229100"/>
            <a:ext cx="2639266" cy="76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0"/>
          </p:cNvCxnSpPr>
          <p:nvPr/>
        </p:nvCxnSpPr>
        <p:spPr>
          <a:xfrm rot="16200000" flipV="1">
            <a:off x="2166518" y="3652417"/>
            <a:ext cx="2919833" cy="15101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0"/>
          </p:cNvCxnSpPr>
          <p:nvPr/>
        </p:nvCxnSpPr>
        <p:spPr>
          <a:xfrm rot="16200000" flipH="1" flipV="1">
            <a:off x="4920083" y="4972049"/>
            <a:ext cx="356767" cy="14339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1" idx="0"/>
          </p:cNvCxnSpPr>
          <p:nvPr/>
        </p:nvCxnSpPr>
        <p:spPr>
          <a:xfrm flipH="1">
            <a:off x="4381500" y="4305300"/>
            <a:ext cx="1866900" cy="15621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</p:cNvCxnSpPr>
          <p:nvPr/>
        </p:nvCxnSpPr>
        <p:spPr>
          <a:xfrm rot="16200000" flipV="1">
            <a:off x="3524251" y="5010150"/>
            <a:ext cx="280567" cy="14339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  <a:endCxn id="9" idx="6"/>
          </p:cNvCxnSpPr>
          <p:nvPr/>
        </p:nvCxnSpPr>
        <p:spPr>
          <a:xfrm rot="16200000" flipV="1">
            <a:off x="2590800" y="4076700"/>
            <a:ext cx="1562100" cy="20193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6"/>
          </p:cNvCxnSpPr>
          <p:nvPr/>
        </p:nvCxnSpPr>
        <p:spPr>
          <a:xfrm rot="16200000" flipV="1">
            <a:off x="2014118" y="4653383"/>
            <a:ext cx="1281533" cy="585367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4"/>
            <a:endCxn id="11" idx="0"/>
          </p:cNvCxnSpPr>
          <p:nvPr/>
        </p:nvCxnSpPr>
        <p:spPr>
          <a:xfrm rot="16200000" flipH="1">
            <a:off x="2667000" y="4152900"/>
            <a:ext cx="3352800" cy="762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4"/>
          </p:cNvCxnSpPr>
          <p:nvPr/>
        </p:nvCxnSpPr>
        <p:spPr>
          <a:xfrm rot="16200000" flipH="1">
            <a:off x="3562350" y="3257549"/>
            <a:ext cx="2996033" cy="15101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" idx="4"/>
            <a:endCxn id="6" idx="2"/>
          </p:cNvCxnSpPr>
          <p:nvPr/>
        </p:nvCxnSpPr>
        <p:spPr>
          <a:xfrm>
            <a:off x="4305300" y="2514600"/>
            <a:ext cx="1943100" cy="17907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6" idx="2"/>
          </p:cNvCxnSpPr>
          <p:nvPr/>
        </p:nvCxnSpPr>
        <p:spPr>
          <a:xfrm flipV="1">
            <a:off x="5815433" y="4305300"/>
            <a:ext cx="432967" cy="12053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H="1">
            <a:off x="3061867" y="2757067"/>
            <a:ext cx="2563066" cy="294406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" idx="2"/>
            <a:endCxn id="9" idx="6"/>
          </p:cNvCxnSpPr>
          <p:nvPr/>
        </p:nvCxnSpPr>
        <p:spPr>
          <a:xfrm flipH="1">
            <a:off x="2362200" y="4305300"/>
            <a:ext cx="38862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6" idx="2"/>
          </p:cNvCxnSpPr>
          <p:nvPr/>
        </p:nvCxnSpPr>
        <p:spPr>
          <a:xfrm flipH="1">
            <a:off x="2947567" y="4305300"/>
            <a:ext cx="3300833" cy="12815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16200000" flipH="1" flipV="1">
            <a:off x="4343400" y="4114800"/>
            <a:ext cx="76200" cy="286786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8" idx="4"/>
          </p:cNvCxnSpPr>
          <p:nvPr/>
        </p:nvCxnSpPr>
        <p:spPr>
          <a:xfrm rot="5400000">
            <a:off x="2090318" y="3371850"/>
            <a:ext cx="3072233" cy="13577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6" idx="2"/>
          </p:cNvCxnSpPr>
          <p:nvPr/>
        </p:nvCxnSpPr>
        <p:spPr>
          <a:xfrm flipH="1" flipV="1">
            <a:off x="2871367" y="2947567"/>
            <a:ext cx="3377033" cy="13577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9" idx="6"/>
          </p:cNvCxnSpPr>
          <p:nvPr/>
        </p:nvCxnSpPr>
        <p:spPr>
          <a:xfrm>
            <a:off x="2362200" y="4305300"/>
            <a:ext cx="3453233" cy="120533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8" idx="4"/>
            <a:endCxn id="9" idx="6"/>
          </p:cNvCxnSpPr>
          <p:nvPr/>
        </p:nvCxnSpPr>
        <p:spPr>
          <a:xfrm rot="5400000">
            <a:off x="2438400" y="2438400"/>
            <a:ext cx="1790700" cy="19431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/>
          <p:cNvSpPr/>
          <p:nvPr/>
        </p:nvSpPr>
        <p:spPr>
          <a:xfrm>
            <a:off x="3048000" y="2873146"/>
            <a:ext cx="2590800" cy="267558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31" name="TextBox 330"/>
          <p:cNvSpPr txBox="1"/>
          <p:nvPr/>
        </p:nvSpPr>
        <p:spPr>
          <a:xfrm>
            <a:off x="7086600" y="3681384"/>
            <a:ext cx="17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Name Here!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3276600" y="3429000"/>
            <a:ext cx="1981200" cy="1447800"/>
            <a:chOff x="1752600" y="1371600"/>
            <a:chExt cx="5943600" cy="4343400"/>
          </a:xfrm>
        </p:grpSpPr>
        <p:sp>
          <p:nvSpPr>
            <p:cNvPr id="49" name="Rounded Rectangle 48"/>
            <p:cNvSpPr/>
            <p:nvPr/>
          </p:nvSpPr>
          <p:spPr>
            <a:xfrm>
              <a:off x="1752600" y="1371600"/>
              <a:ext cx="5943600" cy="43434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05000" y="1676401"/>
              <a:ext cx="5736396" cy="8284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MN </a:t>
              </a:r>
              <a:r>
                <a:rPr lang="en-US" sz="105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Geospatial</a:t>
              </a:r>
              <a:r>
                <a:rPr lang="en-US" sz="11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Commons</a:t>
              </a:r>
              <a:endParaRPr lang="en-US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aphicFrame>
          <p:nvGraphicFramePr>
            <p:cNvPr id="53" name="Content Placeholder 4"/>
            <p:cNvGraphicFramePr>
              <a:graphicFrameLocks/>
            </p:cNvGraphicFramePr>
            <p:nvPr/>
          </p:nvGraphicFramePr>
          <p:xfrm>
            <a:off x="2362200" y="2438400"/>
            <a:ext cx="4953000" cy="2971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55" name="Flowchart: Magnetic Disk 54"/>
          <p:cNvSpPr/>
          <p:nvPr/>
        </p:nvSpPr>
        <p:spPr>
          <a:xfrm>
            <a:off x="4343400" y="4191000"/>
            <a:ext cx="914400" cy="838200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Broker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Minnesota Geospatial is “Portal Rich”</a:t>
            </a:r>
            <a:endParaRPr lang="en-US" sz="24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2133600"/>
            <a:ext cx="84582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MN Geospatial Data Clearinghouse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DNR Data Deli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MnDOT Data Portal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MetroGIS </a:t>
            </a:r>
            <a:r>
              <a:rPr lang="en-US" sz="2000" dirty="0" err="1" smtClean="0"/>
              <a:t>DataFinder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MnGeo/MetroGIS Service Finder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MN </a:t>
            </a:r>
            <a:r>
              <a:rPr lang="en-US" sz="2000" dirty="0" err="1" smtClean="0"/>
              <a:t>GeoIntegrator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5105400"/>
            <a:ext cx="2143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5486400"/>
            <a:ext cx="2352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62200" y="6248400"/>
            <a:ext cx="3514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72200" y="5791200"/>
            <a:ext cx="2619375" cy="60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Minnesota Geospatial is “Portal Rich”</a:t>
            </a:r>
            <a:endParaRPr lang="en-US" sz="28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981200"/>
            <a:ext cx="83820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MN Geospatial Data Clearinghouse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590800"/>
            <a:ext cx="41148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" name="Picture 4" descr="gate_loc"/>
          <p:cNvPicPr>
            <a:picLocks noChangeAspect="1" noChangeArrowheads="1"/>
          </p:cNvPicPr>
          <p:nvPr/>
        </p:nvPicPr>
        <p:blipFill>
          <a:blip r:embed="rId4" cstate="screen"/>
          <a:srcRect l="18421" t="11475" b="3279"/>
          <a:stretch>
            <a:fillRect/>
          </a:stretch>
        </p:blipFill>
        <p:spPr bwMode="auto">
          <a:xfrm>
            <a:off x="2057400" y="3048000"/>
            <a:ext cx="4191000" cy="3515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5800" y="3962400"/>
            <a:ext cx="4570413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34000" y="1981200"/>
            <a:ext cx="3657600" cy="19363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Minnesota Geospatial is “Portal Rich”</a:t>
            </a:r>
            <a:endParaRPr lang="en-US" sz="28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057400"/>
            <a:ext cx="84582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DNR Data Deli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819400"/>
            <a:ext cx="5418665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0" y="4419600"/>
            <a:ext cx="522514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2133600"/>
            <a:ext cx="2667000" cy="4038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Minnesota Geospatial is “Portal Rich”</a:t>
            </a:r>
            <a:endParaRPr lang="en-US" sz="2800" b="1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667000"/>
            <a:ext cx="4572000" cy="35922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458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MnDOT Data Portal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2057400"/>
            <a:ext cx="3873062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81400" y="3657600"/>
            <a:ext cx="5334000" cy="30274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Minnesota Geospatial is “Portal Rich”</a:t>
            </a:r>
            <a:endParaRPr lang="en-US" sz="28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81200"/>
            <a:ext cx="8458200" cy="4068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MetroGIS </a:t>
            </a:r>
            <a:r>
              <a:rPr lang="en-US" sz="2000" b="1" dirty="0" err="1" smtClean="0"/>
              <a:t>DataFinder</a:t>
            </a:r>
            <a:endParaRPr lang="en-US" sz="2000" b="1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158875"/>
            <a:ext cx="8382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smtClean="0"/>
              <a:t>More than any other state, Minnesota has encouraged use of its geospatial resources through portals.</a:t>
            </a:r>
            <a:endParaRPr lang="en-US" sz="2400" i="1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2743200"/>
            <a:ext cx="35814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09800" y="4343400"/>
            <a:ext cx="3200400" cy="22263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screen"/>
          <a:srcRect t="9260" r="1389" b="3693"/>
          <a:stretch>
            <a:fillRect/>
          </a:stretch>
        </p:blipFill>
        <p:spPr bwMode="auto">
          <a:xfrm>
            <a:off x="4191000" y="2209800"/>
            <a:ext cx="4719536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40.tm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177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18C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ppt3E.tmp</Template>
  <TotalTime>602</TotalTime>
  <Words>1804</Words>
  <Application>Microsoft Office PowerPoint</Application>
  <PresentationFormat>On-screen Show (4:3)</PresentationFormat>
  <Paragraphs>412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ppt40.tmp</vt:lpstr>
      <vt:lpstr>2_Office Theme</vt:lpstr>
      <vt:lpstr>ppt177.tmp</vt:lpstr>
      <vt:lpstr>ppt18C.tmp</vt:lpstr>
      <vt:lpstr>The Minnesota Geospatial Commons</vt:lpstr>
      <vt:lpstr>Overview</vt:lpstr>
      <vt:lpstr>Data Sharing Services in Minnesota</vt:lpstr>
      <vt:lpstr>The Foundation for a Minnesota  Enterprise GIS Architecture</vt:lpstr>
      <vt:lpstr>Minnesota Geospatial is “Portal Rich”</vt:lpstr>
      <vt:lpstr>Minnesota Geospatial is “Portal Rich”</vt:lpstr>
      <vt:lpstr>Minnesota Geospatial is “Portal Rich”</vt:lpstr>
      <vt:lpstr>Minnesota Geospatial is “Portal Rich”</vt:lpstr>
      <vt:lpstr>Minnesota Geospatial is “Portal Rich”</vt:lpstr>
      <vt:lpstr>Minnesota Geospatial is “Portal Rich”</vt:lpstr>
      <vt:lpstr>Data Delivery is on the Rise</vt:lpstr>
      <vt:lpstr>Orthoimagery: WMS Images Served </vt:lpstr>
      <vt:lpstr>Enterprise Geospatial Services Architecture</vt:lpstr>
      <vt:lpstr>GeoIntegrator An Architectural Framework for Enterprise GIS</vt:lpstr>
      <vt:lpstr>Slide 15</vt:lpstr>
      <vt:lpstr>Data.Gov</vt:lpstr>
      <vt:lpstr>Minnesota Geospatial is “Portal Rich”</vt:lpstr>
      <vt:lpstr>The Geospatial Commons</vt:lpstr>
      <vt:lpstr>Opportunity</vt:lpstr>
      <vt:lpstr>What is the “Commons”?</vt:lpstr>
      <vt:lpstr>Input from:</vt:lpstr>
      <vt:lpstr>Key Functions</vt:lpstr>
      <vt:lpstr>Slide 23</vt:lpstr>
      <vt:lpstr>Slide 24</vt:lpstr>
      <vt:lpstr>Slide 25</vt:lpstr>
      <vt:lpstr>Slide 26</vt:lpstr>
      <vt:lpstr>Test Implementation</vt:lpstr>
      <vt:lpstr>Slide 28</vt:lpstr>
      <vt:lpstr>The DNR Workplace</vt:lpstr>
      <vt:lpstr>The Challenge</vt:lpstr>
      <vt:lpstr>The Challenge</vt:lpstr>
      <vt:lpstr>The Challenge</vt:lpstr>
      <vt:lpstr>Where do we go from here?</vt:lpstr>
      <vt:lpstr>THE GEOSPATIAL DATA RESOURCE SITE</vt:lpstr>
      <vt:lpstr>FUNDAMENTAL CONCEPTS</vt:lpstr>
      <vt:lpstr>FUNDAMENTAL CONCEPTS</vt:lpstr>
      <vt:lpstr>FUNDAMENTAL CONCEPTS</vt:lpstr>
      <vt:lpstr>FUNDAMENTAL CONCEPTS</vt:lpstr>
      <vt:lpstr>GOALS</vt:lpstr>
      <vt:lpstr>GOALS</vt:lpstr>
      <vt:lpstr>GOALS</vt:lpstr>
      <vt:lpstr>GOALS</vt:lpstr>
      <vt:lpstr>SYSTEM ARCHITECTURE</vt:lpstr>
      <vt:lpstr>Common Tools</vt:lpstr>
      <vt:lpstr>Where do we go from here?</vt:lpstr>
      <vt:lpstr>Where do we go from here?</vt:lpstr>
      <vt:lpstr>Where do we go from here?</vt:lpstr>
      <vt:lpstr>Where do we go from here?</vt:lpstr>
      <vt:lpstr>Where do we go from here?</vt:lpstr>
    </vt:vector>
  </TitlesOfParts>
  <Company>State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darbeit</dc:creator>
  <cp:lastModifiedBy>Nancy Rader</cp:lastModifiedBy>
  <cp:revision>81</cp:revision>
  <dcterms:created xsi:type="dcterms:W3CDTF">2011-11-04T14:53:16Z</dcterms:created>
  <dcterms:modified xsi:type="dcterms:W3CDTF">2011-11-08T21:01:36Z</dcterms:modified>
</cp:coreProperties>
</file>