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Lst>
  <p:notesMasterIdLst>
    <p:notesMasterId r:id="rId35"/>
  </p:notesMasterIdLst>
  <p:handoutMasterIdLst>
    <p:handoutMasterId r:id="rId36"/>
  </p:handoutMasterIdLst>
  <p:sldIdLst>
    <p:sldId id="327" r:id="rId3"/>
    <p:sldId id="279" r:id="rId4"/>
    <p:sldId id="280" r:id="rId5"/>
    <p:sldId id="328" r:id="rId6"/>
    <p:sldId id="329" r:id="rId7"/>
    <p:sldId id="283" r:id="rId8"/>
    <p:sldId id="284" r:id="rId9"/>
    <p:sldId id="285" r:id="rId10"/>
    <p:sldId id="282" r:id="rId11"/>
    <p:sldId id="319" r:id="rId12"/>
    <p:sldId id="307" r:id="rId13"/>
    <p:sldId id="314" r:id="rId14"/>
    <p:sldId id="326" r:id="rId15"/>
    <p:sldId id="257" r:id="rId16"/>
    <p:sldId id="262" r:id="rId17"/>
    <p:sldId id="267" r:id="rId18"/>
    <p:sldId id="315" r:id="rId19"/>
    <p:sldId id="316" r:id="rId20"/>
    <p:sldId id="317" r:id="rId21"/>
    <p:sldId id="318" r:id="rId22"/>
    <p:sldId id="320" r:id="rId23"/>
    <p:sldId id="321" r:id="rId24"/>
    <p:sldId id="322" r:id="rId25"/>
    <p:sldId id="323" r:id="rId26"/>
    <p:sldId id="324" r:id="rId27"/>
    <p:sldId id="311" r:id="rId28"/>
    <p:sldId id="312" r:id="rId29"/>
    <p:sldId id="310" r:id="rId30"/>
    <p:sldId id="313" r:id="rId31"/>
    <p:sldId id="271" r:id="rId32"/>
    <p:sldId id="325" r:id="rId33"/>
    <p:sldId id="298"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7B83"/>
    <a:srgbClr val="EAED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26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D62F474-EAC5-4D00-8C88-B28579B71933}" type="datetimeFigureOut">
              <a:rPr lang="en-US" smtClean="0"/>
              <a:pPr/>
              <a:t>11/21/2012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48813BE-70B2-4C29-9C95-B54CA0653237}" type="slidenum">
              <a:rPr lang="en-US" smtClean="0"/>
              <a:pPr/>
              <a:t>‹#›</a:t>
            </a:fld>
            <a:endParaRPr lang="en-US" dirty="0"/>
          </a:p>
        </p:txBody>
      </p:sp>
    </p:spTree>
    <p:extLst>
      <p:ext uri="{BB962C8B-B14F-4D97-AF65-F5344CB8AC3E}">
        <p14:creationId xmlns:p14="http://schemas.microsoft.com/office/powerpoint/2010/main" val="240241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B54366C-EC7D-4398-B5F8-B4F260324CFE}" type="datetimeFigureOut">
              <a:rPr lang="en-US" smtClean="0"/>
              <a:pPr/>
              <a:t>11/21/2012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A64FBB8-F3E7-49A2-8C82-60272B9FB1B8}" type="slidenum">
              <a:rPr lang="en-US" smtClean="0"/>
              <a:pPr/>
              <a:t>‹#›</a:t>
            </a:fld>
            <a:endParaRPr lang="en-US" dirty="0"/>
          </a:p>
        </p:txBody>
      </p:sp>
    </p:spTree>
    <p:extLst>
      <p:ext uri="{BB962C8B-B14F-4D97-AF65-F5344CB8AC3E}">
        <p14:creationId xmlns:p14="http://schemas.microsoft.com/office/powerpoint/2010/main" val="2216782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64FBB8-F3E7-49A2-8C82-60272B9FB1B8}" type="slidenum">
              <a:rPr lang="en-US" smtClean="0"/>
              <a:pPr/>
              <a:t>2</a:t>
            </a:fld>
            <a:endParaRPr lang="en-US" dirty="0"/>
          </a:p>
        </p:txBody>
      </p:sp>
    </p:spTree>
    <p:extLst>
      <p:ext uri="{BB962C8B-B14F-4D97-AF65-F5344CB8AC3E}">
        <p14:creationId xmlns:p14="http://schemas.microsoft.com/office/powerpoint/2010/main" val="1946963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72650-0F8F-4A21-9426-8C0078159C25}"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4258901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tackle</a:t>
            </a:r>
            <a:r>
              <a:rPr lang="en-US" baseline="0" dirty="0" smtClean="0"/>
              <a:t> these issues and take advantage of the opportunities we need to do three things simultaneously: develop a service strategy that can meet the objectives in our strategic plan and that demonstrate value to our customers; create the foundation that makes us ready for change – common processes, common policies, an integrated organization, etc.; and then think outside the box. There are no instructional manuals that outline the steps to IT consolidation and to building an effective and efficient organization. We need to take advantage of every idea and opportunity to figure out the details of how we do things differently, and how we capitalize on this opportunity that has been handed to us</a:t>
            </a:r>
            <a:endParaRPr lang="en-US" dirty="0"/>
          </a:p>
        </p:txBody>
      </p:sp>
      <p:sp>
        <p:nvSpPr>
          <p:cNvPr id="4" name="Slide Number Placeholder 3"/>
          <p:cNvSpPr>
            <a:spLocks noGrp="1"/>
          </p:cNvSpPr>
          <p:nvPr>
            <p:ph type="sldNum" sz="quarter" idx="10"/>
          </p:nvPr>
        </p:nvSpPr>
        <p:spPr/>
        <p:txBody>
          <a:bodyPr/>
          <a:lstStyle/>
          <a:p>
            <a:fld id="{93372650-0F8F-4A21-9426-8C0078159C25}"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519536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order to create our own illustration, we need to make some decisions, and that’s what’s coming next.</a:t>
            </a:r>
          </a:p>
          <a:p>
            <a:endParaRPr lang="en-US" baseline="0" dirty="0" smtClean="0"/>
          </a:p>
          <a:p>
            <a:r>
              <a:rPr lang="en-US" baseline="0" dirty="0" smtClean="0"/>
              <a:t>We will start with an enterprise 2-year tactical plan that begins to dissect the stack of IT services and determine the best way to make them more efficient. </a:t>
            </a:r>
          </a:p>
          <a:p>
            <a:endParaRPr lang="en-US" baseline="0" dirty="0" smtClean="0"/>
          </a:p>
          <a:p>
            <a:r>
              <a:rPr lang="en-US" baseline="0" dirty="0" smtClean="0"/>
              <a:t>Will they all be centralized immediately? There are dependencies that have to be taken into consideration, and we can’t create chaos as we change. So the changes will be mapped out to keep disruption to a minimum.</a:t>
            </a:r>
          </a:p>
          <a:p>
            <a:endParaRPr lang="en-US" baseline="0" dirty="0" smtClean="0"/>
          </a:p>
          <a:p>
            <a:r>
              <a:rPr lang="en-US" baseline="0" dirty="0" smtClean="0"/>
              <a:t>Will they all be centralized at MN.IT Central? Remember that we are trying to “think outside the box.” But we know that the MN.IT divisions need to do some foundational planning to be sure that we know that we’re ready for service optimization. That’s the second row on this slide.</a:t>
            </a:r>
          </a:p>
          <a:p>
            <a:endParaRPr lang="en-US" baseline="0" dirty="0" smtClean="0"/>
          </a:p>
          <a:p>
            <a:r>
              <a:rPr lang="en-US" baseline="0" dirty="0" smtClean="0"/>
              <a:t>One of the most important plans coming soon is the HR plan. We can’t make a change in service delivery until we know how it impacts people and how we are going to manage roles, skills, training, attrition. Our goal is not just to move people around in boxes, but to leverage skills, train people for the future, and build careers that serve our employees and the State. </a:t>
            </a:r>
          </a:p>
          <a:p>
            <a:endParaRPr lang="en-US" baseline="0" dirty="0" smtClean="0"/>
          </a:p>
          <a:p>
            <a:r>
              <a:rPr lang="en-US" baseline="0" dirty="0" smtClean="0"/>
              <a:t>Finally, agency-based offices will create individual plans for how and in what order they will implement their share of the tactical plan. This will take time and everyone’s plan will look different.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3372650-0F8F-4A21-9426-8C0078159C25}"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172533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64FBB8-F3E7-49A2-8C82-60272B9FB1B8}" type="slidenum">
              <a:rPr lang="en-US" smtClean="0"/>
              <a:pPr/>
              <a:t>17</a:t>
            </a:fld>
            <a:endParaRPr lang="en-US" dirty="0"/>
          </a:p>
        </p:txBody>
      </p:sp>
    </p:spTree>
    <p:extLst>
      <p:ext uri="{BB962C8B-B14F-4D97-AF65-F5344CB8AC3E}">
        <p14:creationId xmlns:p14="http://schemas.microsoft.com/office/powerpoint/2010/main" val="2270635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64FBB8-F3E7-49A2-8C82-60272B9FB1B8}" type="slidenum">
              <a:rPr lang="en-US" smtClean="0"/>
              <a:pPr/>
              <a:t>18</a:t>
            </a:fld>
            <a:endParaRPr lang="en-US" dirty="0"/>
          </a:p>
        </p:txBody>
      </p:sp>
    </p:spTree>
    <p:extLst>
      <p:ext uri="{BB962C8B-B14F-4D97-AF65-F5344CB8AC3E}">
        <p14:creationId xmlns:p14="http://schemas.microsoft.com/office/powerpoint/2010/main" val="265351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64FBB8-F3E7-49A2-8C82-60272B9FB1B8}" type="slidenum">
              <a:rPr lang="en-US" smtClean="0"/>
              <a:pPr/>
              <a:t>19</a:t>
            </a:fld>
            <a:endParaRPr lang="en-US" dirty="0"/>
          </a:p>
        </p:txBody>
      </p:sp>
    </p:spTree>
    <p:extLst>
      <p:ext uri="{BB962C8B-B14F-4D97-AF65-F5344CB8AC3E}">
        <p14:creationId xmlns:p14="http://schemas.microsoft.com/office/powerpoint/2010/main" val="4132859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64FBB8-F3E7-49A2-8C82-60272B9FB1B8}" type="slidenum">
              <a:rPr lang="en-US" smtClean="0"/>
              <a:pPr/>
              <a:t>20</a:t>
            </a:fld>
            <a:endParaRPr lang="en-US" dirty="0"/>
          </a:p>
        </p:txBody>
      </p:sp>
    </p:spTree>
    <p:extLst>
      <p:ext uri="{BB962C8B-B14F-4D97-AF65-F5344CB8AC3E}">
        <p14:creationId xmlns:p14="http://schemas.microsoft.com/office/powerpoint/2010/main" val="2136983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64FBB8-F3E7-49A2-8C82-60272B9FB1B8}" type="slidenum">
              <a:rPr lang="en-US" smtClean="0"/>
              <a:pPr/>
              <a:t>21</a:t>
            </a:fld>
            <a:endParaRPr lang="en-US" dirty="0"/>
          </a:p>
        </p:txBody>
      </p:sp>
    </p:spTree>
    <p:extLst>
      <p:ext uri="{BB962C8B-B14F-4D97-AF65-F5344CB8AC3E}">
        <p14:creationId xmlns:p14="http://schemas.microsoft.com/office/powerpoint/2010/main" val="1817346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64FBB8-F3E7-49A2-8C82-60272B9FB1B8}" type="slidenum">
              <a:rPr lang="en-US" smtClean="0"/>
              <a:pPr/>
              <a:t>22</a:t>
            </a:fld>
            <a:endParaRPr lang="en-US" dirty="0"/>
          </a:p>
        </p:txBody>
      </p:sp>
    </p:spTree>
    <p:extLst>
      <p:ext uri="{BB962C8B-B14F-4D97-AF65-F5344CB8AC3E}">
        <p14:creationId xmlns:p14="http://schemas.microsoft.com/office/powerpoint/2010/main" val="2905552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64FBB8-F3E7-49A2-8C82-60272B9FB1B8}" type="slidenum">
              <a:rPr lang="en-US" smtClean="0"/>
              <a:pPr/>
              <a:t>26</a:t>
            </a:fld>
            <a:endParaRPr lang="en-US" dirty="0"/>
          </a:p>
        </p:txBody>
      </p:sp>
    </p:spTree>
    <p:extLst>
      <p:ext uri="{BB962C8B-B14F-4D97-AF65-F5344CB8AC3E}">
        <p14:creationId xmlns:p14="http://schemas.microsoft.com/office/powerpoint/2010/main" val="1458095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64FBB8-F3E7-49A2-8C82-60272B9FB1B8}" type="slidenum">
              <a:rPr lang="en-US" smtClean="0"/>
              <a:pPr/>
              <a:t>3</a:t>
            </a:fld>
            <a:endParaRPr lang="en-US" dirty="0"/>
          </a:p>
        </p:txBody>
      </p:sp>
    </p:spTree>
    <p:extLst>
      <p:ext uri="{BB962C8B-B14F-4D97-AF65-F5344CB8AC3E}">
        <p14:creationId xmlns:p14="http://schemas.microsoft.com/office/powerpoint/2010/main" val="34495304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64FBB8-F3E7-49A2-8C82-60272B9FB1B8}" type="slidenum">
              <a:rPr lang="en-US" smtClean="0"/>
              <a:pPr/>
              <a:t>27</a:t>
            </a:fld>
            <a:endParaRPr lang="en-US" dirty="0"/>
          </a:p>
        </p:txBody>
      </p:sp>
    </p:spTree>
    <p:extLst>
      <p:ext uri="{BB962C8B-B14F-4D97-AF65-F5344CB8AC3E}">
        <p14:creationId xmlns:p14="http://schemas.microsoft.com/office/powerpoint/2010/main" val="310114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64FBB8-F3E7-49A2-8C82-60272B9FB1B8}" type="slidenum">
              <a:rPr lang="en-US" smtClean="0"/>
              <a:pPr/>
              <a:t>28</a:t>
            </a:fld>
            <a:endParaRPr lang="en-US" dirty="0"/>
          </a:p>
        </p:txBody>
      </p:sp>
    </p:spTree>
    <p:extLst>
      <p:ext uri="{BB962C8B-B14F-4D97-AF65-F5344CB8AC3E}">
        <p14:creationId xmlns:p14="http://schemas.microsoft.com/office/powerpoint/2010/main" val="29580390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64FBB8-F3E7-49A2-8C82-60272B9FB1B8}" type="slidenum">
              <a:rPr lang="en-US" smtClean="0"/>
              <a:pPr/>
              <a:t>29</a:t>
            </a:fld>
            <a:endParaRPr lang="en-US" dirty="0"/>
          </a:p>
        </p:txBody>
      </p:sp>
    </p:spTree>
    <p:extLst>
      <p:ext uri="{BB962C8B-B14F-4D97-AF65-F5344CB8AC3E}">
        <p14:creationId xmlns:p14="http://schemas.microsoft.com/office/powerpoint/2010/main" val="21567518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Stakeholders have identified 7 important effort</a:t>
            </a:r>
          </a:p>
          <a:p>
            <a:r>
              <a:rPr lang="en-US" dirty="0" smtClean="0"/>
              <a:t>Provide a short sentence on each….</a:t>
            </a:r>
            <a:endParaRPr lang="en-US" dirty="0"/>
          </a:p>
        </p:txBody>
      </p:sp>
      <p:sp>
        <p:nvSpPr>
          <p:cNvPr id="4" name="Slide Number Placeholder 3"/>
          <p:cNvSpPr>
            <a:spLocks noGrp="1"/>
          </p:cNvSpPr>
          <p:nvPr>
            <p:ph type="sldNum" sz="quarter" idx="10"/>
          </p:nvPr>
        </p:nvSpPr>
        <p:spPr/>
        <p:txBody>
          <a:bodyPr/>
          <a:lstStyle/>
          <a:p>
            <a:fld id="{E044D9B1-EB74-438C-8A2B-AFCA910B2485}"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7828064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64FBB8-F3E7-49A2-8C82-60272B9FB1B8}" type="slidenum">
              <a:rPr lang="en-US" smtClean="0"/>
              <a:pPr/>
              <a:t>32</a:t>
            </a:fld>
            <a:endParaRPr lang="en-US" dirty="0"/>
          </a:p>
        </p:txBody>
      </p:sp>
    </p:spTree>
    <p:extLst>
      <p:ext uri="{BB962C8B-B14F-4D97-AF65-F5344CB8AC3E}">
        <p14:creationId xmlns:p14="http://schemas.microsoft.com/office/powerpoint/2010/main" val="1376849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64FBB8-F3E7-49A2-8C82-60272B9FB1B8}" type="slidenum">
              <a:rPr lang="en-US" smtClean="0"/>
              <a:pPr/>
              <a:t>6</a:t>
            </a:fld>
            <a:endParaRPr lang="en-US" dirty="0"/>
          </a:p>
        </p:txBody>
      </p:sp>
    </p:spTree>
    <p:extLst>
      <p:ext uri="{BB962C8B-B14F-4D97-AF65-F5344CB8AC3E}">
        <p14:creationId xmlns:p14="http://schemas.microsoft.com/office/powerpoint/2010/main" val="169502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64FBB8-F3E7-49A2-8C82-60272B9FB1B8}" type="slidenum">
              <a:rPr lang="en-US" smtClean="0"/>
              <a:pPr/>
              <a:t>7</a:t>
            </a:fld>
            <a:endParaRPr lang="en-US" dirty="0"/>
          </a:p>
        </p:txBody>
      </p:sp>
    </p:spTree>
    <p:extLst>
      <p:ext uri="{BB962C8B-B14F-4D97-AF65-F5344CB8AC3E}">
        <p14:creationId xmlns:p14="http://schemas.microsoft.com/office/powerpoint/2010/main" val="3088638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64FBB8-F3E7-49A2-8C82-60272B9FB1B8}" type="slidenum">
              <a:rPr lang="en-US" smtClean="0"/>
              <a:pPr/>
              <a:t>8</a:t>
            </a:fld>
            <a:endParaRPr lang="en-US" dirty="0"/>
          </a:p>
        </p:txBody>
      </p:sp>
    </p:spTree>
    <p:extLst>
      <p:ext uri="{BB962C8B-B14F-4D97-AF65-F5344CB8AC3E}">
        <p14:creationId xmlns:p14="http://schemas.microsoft.com/office/powerpoint/2010/main" val="3676341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64FBB8-F3E7-49A2-8C82-60272B9FB1B8}" type="slidenum">
              <a:rPr lang="en-US" smtClean="0"/>
              <a:pPr/>
              <a:t>9</a:t>
            </a:fld>
            <a:endParaRPr lang="en-US" dirty="0"/>
          </a:p>
        </p:txBody>
      </p:sp>
    </p:spTree>
    <p:extLst>
      <p:ext uri="{BB962C8B-B14F-4D97-AF65-F5344CB8AC3E}">
        <p14:creationId xmlns:p14="http://schemas.microsoft.com/office/powerpoint/2010/main" val="2798991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64FBB8-F3E7-49A2-8C82-60272B9FB1B8}" type="slidenum">
              <a:rPr lang="en-US" smtClean="0"/>
              <a:pPr/>
              <a:t>10</a:t>
            </a:fld>
            <a:endParaRPr lang="en-US" dirty="0"/>
          </a:p>
        </p:txBody>
      </p:sp>
    </p:spTree>
    <p:extLst>
      <p:ext uri="{BB962C8B-B14F-4D97-AF65-F5344CB8AC3E}">
        <p14:creationId xmlns:p14="http://schemas.microsoft.com/office/powerpoint/2010/main" val="550267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64FBB8-F3E7-49A2-8C82-60272B9FB1B8}" type="slidenum">
              <a:rPr lang="en-US" smtClean="0"/>
              <a:pPr/>
              <a:t>11</a:t>
            </a:fld>
            <a:endParaRPr lang="en-US" dirty="0"/>
          </a:p>
        </p:txBody>
      </p:sp>
    </p:spTree>
    <p:extLst>
      <p:ext uri="{BB962C8B-B14F-4D97-AF65-F5344CB8AC3E}">
        <p14:creationId xmlns:p14="http://schemas.microsoft.com/office/powerpoint/2010/main" val="2047502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64FBB8-F3E7-49A2-8C82-60272B9FB1B8}" type="slidenum">
              <a:rPr lang="en-US" smtClean="0"/>
              <a:pPr/>
              <a:t>12</a:t>
            </a:fld>
            <a:endParaRPr lang="en-US" dirty="0"/>
          </a:p>
        </p:txBody>
      </p:sp>
    </p:spTree>
    <p:extLst>
      <p:ext uri="{BB962C8B-B14F-4D97-AF65-F5344CB8AC3E}">
        <p14:creationId xmlns:p14="http://schemas.microsoft.com/office/powerpoint/2010/main" val="3186408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57200" y="1905000"/>
            <a:ext cx="5943600" cy="4525962"/>
          </a:xfrm>
          <a:prstGeom prst="rect">
            <a:avLst/>
          </a:prstGeom>
        </p:spPr>
        <p:txBody>
          <a:bodyPr/>
          <a:lstStyle>
            <a:lvl1pPr>
              <a:defRPr sz="1400">
                <a:latin typeface="Franklin Gothic Book" pitchFamily="34" charset="0"/>
              </a:defRPr>
            </a:lvl1pPr>
            <a:lvl2pPr>
              <a:defRPr sz="1400">
                <a:latin typeface="Franklin Gothic Book" pitchFamily="34" charset="0"/>
              </a:defRPr>
            </a:lvl2pPr>
            <a:lvl3pPr>
              <a:defRPr sz="1400">
                <a:latin typeface="Franklin Gothic Book" pitchFamily="34" charset="0"/>
              </a:defRPr>
            </a:lvl3pPr>
            <a:lvl4pPr>
              <a:defRPr sz="1400">
                <a:latin typeface="Franklin Gothic Book" pitchFamily="34" charset="0"/>
              </a:defRPr>
            </a:lvl4pPr>
            <a:lvl5pPr>
              <a:defRPr sz="1400">
                <a:latin typeface="Franklin Gothic Book"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a:xfrm>
            <a:off x="457200" y="952500"/>
            <a:ext cx="5943600" cy="381000"/>
          </a:xfrm>
          <a:prstGeom prst="rect">
            <a:avLst/>
          </a:prstGeom>
        </p:spPr>
        <p:txBody>
          <a:bodyPr anchor="ctr"/>
          <a:lstStyle>
            <a:lvl1pPr algn="r">
              <a:defRPr sz="3200" b="1">
                <a:latin typeface="Franklin Gothic Book" pitchFamily="34" charset="0"/>
              </a:defRPr>
            </a:lvl1pPr>
          </a:lstStyle>
          <a:p>
            <a:r>
              <a:rPr lang="en-US" dirty="0" smtClean="0"/>
              <a:t>AGENDA</a:t>
            </a:r>
            <a:endParaRPr lang="en-US" dirty="0"/>
          </a:p>
        </p:txBody>
      </p:sp>
      <p:sp>
        <p:nvSpPr>
          <p:cNvPr id="4" name="TextBox 3"/>
          <p:cNvSpPr txBox="1"/>
          <p:nvPr userDrawn="1"/>
        </p:nvSpPr>
        <p:spPr>
          <a:xfrm rot="5400000">
            <a:off x="7025656" y="3118826"/>
            <a:ext cx="4081310" cy="307777"/>
          </a:xfrm>
          <a:prstGeom prst="rect">
            <a:avLst/>
          </a:prstGeom>
          <a:noFill/>
        </p:spPr>
        <p:txBody>
          <a:bodyPr wrap="none" rtlCol="0">
            <a:spAutoFit/>
          </a:bodyPr>
          <a:lstStyle/>
          <a:p>
            <a:r>
              <a:rPr lang="en-US" sz="1400" b="1" dirty="0" smtClean="0">
                <a:solidFill>
                  <a:schemeClr val="bg1"/>
                </a:solidFill>
              </a:rPr>
              <a:t>MnGeo State Government Advisory Council Meeting</a:t>
            </a:r>
            <a:endParaRPr lang="en-US" sz="1400" b="1" dirty="0">
              <a:solidFill>
                <a:schemeClr val="bg1"/>
              </a:solidFill>
            </a:endParaRPr>
          </a:p>
        </p:txBody>
      </p:sp>
    </p:spTree>
    <p:extLst>
      <p:ext uri="{BB962C8B-B14F-4D97-AF65-F5344CB8AC3E}">
        <p14:creationId xmlns:p14="http://schemas.microsoft.com/office/powerpoint/2010/main" val="780691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de by Side Content">
    <p:spTree>
      <p:nvGrpSpPr>
        <p:cNvPr id="1" name=""/>
        <p:cNvGrpSpPr/>
        <p:nvPr/>
      </p:nvGrpSpPr>
      <p:grpSpPr>
        <a:xfrm>
          <a:off x="0" y="0"/>
          <a:ext cx="0" cy="0"/>
          <a:chOff x="0" y="0"/>
          <a:chExt cx="0" cy="0"/>
        </a:xfrm>
      </p:grpSpPr>
      <p:sp>
        <p:nvSpPr>
          <p:cNvPr id="17" name="Content Placeholder 2"/>
          <p:cNvSpPr>
            <a:spLocks noGrp="1"/>
          </p:cNvSpPr>
          <p:nvPr>
            <p:ph idx="1"/>
          </p:nvPr>
        </p:nvSpPr>
        <p:spPr>
          <a:xfrm>
            <a:off x="457200" y="1581912"/>
            <a:ext cx="3429000" cy="4525963"/>
          </a:xfrm>
          <a:prstGeom prst="rect">
            <a:avLst/>
          </a:prstGeom>
        </p:spPr>
        <p:txBody>
          <a:bodyPr>
            <a:normAutofit/>
          </a:bodyPr>
          <a:lstStyle>
            <a:lvl1pPr marL="1828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600" baseline="0">
                <a:latin typeface="+mn-lt"/>
                <a:cs typeface="Arial" pitchFamily="34" charset="0"/>
              </a:defRPr>
            </a:lvl1pPr>
            <a:lvl2pPr marL="4114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600" baseline="0">
                <a:latin typeface="+mn-lt"/>
                <a:cs typeface="Arial" pitchFamily="34" charset="0"/>
              </a:defRPr>
            </a:lvl2pPr>
            <a:lvl3pPr marL="59436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600" baseline="0">
                <a:latin typeface="+mn-lt"/>
                <a:cs typeface="Arial" pitchFamily="34" charset="0"/>
              </a:defRPr>
            </a:lvl3pPr>
            <a:lvl4pPr marL="77724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600" baseline="0">
                <a:latin typeface="+mn-lt"/>
                <a:cs typeface="Arial" pitchFamily="34" charset="0"/>
              </a:defRPr>
            </a:lvl4pPr>
            <a:lvl5pPr>
              <a:buFont typeface="Wingdings" pitchFamily="2" charset="2"/>
              <a:buChar char="§"/>
              <a:defRPr sz="1800">
                <a:latin typeface="Arial" pitchFamily="34" charset="0"/>
                <a:cs typeface="Arial" pitchFamily="34" charset="0"/>
              </a:defRPr>
            </a:lvl5pPr>
          </a:lstStyle>
          <a:p>
            <a:pPr marL="182880" marR="0" lvl="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8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Click to edit Master text styles</a:t>
            </a:r>
          </a:p>
          <a:p>
            <a:pPr marL="411480" marR="0" lvl="1"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Second level</a:t>
            </a:r>
          </a:p>
          <a:p>
            <a:pPr marL="594360" marR="0" lvl="2"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Third level</a:t>
            </a:r>
          </a:p>
          <a:p>
            <a:pPr marL="777240" marR="0" lvl="3"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Fourth level</a:t>
            </a:r>
          </a:p>
        </p:txBody>
      </p:sp>
      <p:sp>
        <p:nvSpPr>
          <p:cNvPr id="19" name="Content Placeholder 2"/>
          <p:cNvSpPr>
            <a:spLocks noGrp="1"/>
          </p:cNvSpPr>
          <p:nvPr>
            <p:ph idx="13"/>
          </p:nvPr>
        </p:nvSpPr>
        <p:spPr>
          <a:xfrm>
            <a:off x="4724400" y="1581912"/>
            <a:ext cx="3581400" cy="4525963"/>
          </a:xfrm>
          <a:prstGeom prst="rect">
            <a:avLst/>
          </a:prstGeom>
        </p:spPr>
        <p:txBody>
          <a:bodyPr>
            <a:normAutofit/>
          </a:bodyPr>
          <a:lstStyle>
            <a:lvl1pPr marL="1828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600" baseline="0">
                <a:latin typeface="+mn-lt"/>
                <a:cs typeface="Arial" pitchFamily="34" charset="0"/>
              </a:defRPr>
            </a:lvl1pPr>
            <a:lvl2pPr marL="4114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600" baseline="0">
                <a:latin typeface="+mn-lt"/>
                <a:cs typeface="Arial" pitchFamily="34" charset="0"/>
              </a:defRPr>
            </a:lvl2pPr>
            <a:lvl3pPr marL="59436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600" baseline="0">
                <a:latin typeface="+mn-lt"/>
                <a:cs typeface="Arial" pitchFamily="34" charset="0"/>
              </a:defRPr>
            </a:lvl3pPr>
            <a:lvl4pPr marL="77724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600" baseline="0">
                <a:latin typeface="+mn-lt"/>
                <a:cs typeface="Arial" pitchFamily="34" charset="0"/>
              </a:defRPr>
            </a:lvl4pPr>
            <a:lvl5pPr>
              <a:buFont typeface="Wingdings" pitchFamily="2" charset="2"/>
              <a:buChar char="§"/>
              <a:defRPr sz="1800">
                <a:latin typeface="Arial" pitchFamily="34" charset="0"/>
                <a:cs typeface="Arial" pitchFamily="34" charset="0"/>
              </a:defRPr>
            </a:lvl5pPr>
          </a:lstStyle>
          <a:p>
            <a:pPr marL="182880" marR="0" lvl="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8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Click to edit Master text styles</a:t>
            </a:r>
          </a:p>
          <a:p>
            <a:pPr marL="411480" marR="0" lvl="1"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Second level</a:t>
            </a:r>
          </a:p>
          <a:p>
            <a:pPr marL="594360" marR="0" lvl="2"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Third level</a:t>
            </a:r>
          </a:p>
          <a:p>
            <a:pPr marL="777240" marR="0" lvl="3"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Fourth level</a:t>
            </a:r>
          </a:p>
        </p:txBody>
      </p:sp>
      <p:sp>
        <p:nvSpPr>
          <p:cNvPr id="6" name="Slide Number Placeholder 10"/>
          <p:cNvSpPr>
            <a:spLocks noGrp="1"/>
          </p:cNvSpPr>
          <p:nvPr>
            <p:ph type="sldNum" sz="quarter" idx="14"/>
          </p:nvPr>
        </p:nvSpPr>
        <p:spPr>
          <a:xfrm>
            <a:off x="228600" y="6477000"/>
            <a:ext cx="533400" cy="304800"/>
          </a:xfrm>
          <a:prstGeom prst="rect">
            <a:avLst/>
          </a:prstGeom>
        </p:spPr>
        <p:txBody>
          <a:bodyPr/>
          <a:lstStyle>
            <a:lvl1pPr algn="l">
              <a:defRPr sz="800">
                <a:latin typeface="Franklin Gothic Book" pitchFamily="34" charset="0"/>
              </a:defRPr>
            </a:lvl1pPr>
          </a:lstStyle>
          <a:p>
            <a:fld id="{1FF935F4-130A-44BA-B9E4-FB5C8CE193BD}" type="slidenum">
              <a:rPr lang="en-US" smtClean="0">
                <a:solidFill>
                  <a:prstClr val="black"/>
                </a:solidFill>
              </a:rPr>
              <a:pPr/>
              <a:t>‹#›</a:t>
            </a:fld>
            <a:endParaRPr lang="en-US" dirty="0">
              <a:solidFill>
                <a:prstClr val="black"/>
              </a:solidFill>
            </a:endParaRPr>
          </a:p>
        </p:txBody>
      </p:sp>
      <p:sp>
        <p:nvSpPr>
          <p:cNvPr id="5" name="Date Placeholder 9"/>
          <p:cNvSpPr>
            <a:spLocks noGrp="1"/>
          </p:cNvSpPr>
          <p:nvPr>
            <p:ph type="dt" sz="half" idx="11"/>
          </p:nvPr>
        </p:nvSpPr>
        <p:spPr>
          <a:xfrm>
            <a:off x="838201" y="6502401"/>
            <a:ext cx="2819399" cy="279399"/>
          </a:xfrm>
          <a:prstGeom prst="rect">
            <a:avLst/>
          </a:prstGeom>
        </p:spPr>
        <p:txBody>
          <a:bodyPr/>
          <a:lstStyle>
            <a:lvl1pPr algn="l">
              <a:defRPr sz="800">
                <a:latin typeface="Franklin Gothic Book" pitchFamily="34" charset="0"/>
              </a:defRPr>
            </a:lvl1pPr>
          </a:lstStyle>
          <a:p>
            <a:fld id="{C66A6D71-CBE5-4DB2-BA8D-22092B89CECA}" type="datetime1">
              <a:rPr lang="en-US" smtClean="0">
                <a:solidFill>
                  <a:prstClr val="black"/>
                </a:solidFill>
              </a:rPr>
              <a:pPr/>
              <a:t>11/21/2012</a:t>
            </a:fld>
            <a:endParaRPr lang="en-US" dirty="0">
              <a:solidFill>
                <a:prstClr val="black"/>
              </a:solidFill>
            </a:endParaRPr>
          </a:p>
        </p:txBody>
      </p:sp>
      <p:sp>
        <p:nvSpPr>
          <p:cNvPr id="2" name="Title 1"/>
          <p:cNvSpPr>
            <a:spLocks noGrp="1"/>
          </p:cNvSpPr>
          <p:nvPr>
            <p:ph type="title"/>
          </p:nvPr>
        </p:nvSpPr>
        <p:spPr>
          <a:xfrm>
            <a:off x="457200" y="914400"/>
            <a:ext cx="7848600" cy="609600"/>
          </a:xfrm>
          <a:prstGeom prst="rect">
            <a:avLst/>
          </a:prstGeom>
        </p:spPr>
        <p:txBody>
          <a:bodyPr/>
          <a:lstStyle>
            <a:lvl1pPr>
              <a:defRPr sz="3200"/>
            </a:lvl1pPr>
          </a:lstStyle>
          <a:p>
            <a:r>
              <a:rPr lang="en-US" dirty="0" smtClean="0"/>
              <a:t>Click to edit Master title style</a:t>
            </a:r>
            <a:endParaRPr lang="en-US" dirty="0"/>
          </a:p>
        </p:txBody>
      </p:sp>
    </p:spTree>
    <p:extLst>
      <p:ext uri="{BB962C8B-B14F-4D97-AF65-F5344CB8AC3E}">
        <p14:creationId xmlns:p14="http://schemas.microsoft.com/office/powerpoint/2010/main" val="3704735811"/>
      </p:ext>
    </p:extLst>
  </p:cSld>
  <p:clrMapOvr>
    <a:masterClrMapping/>
  </p:clrMapOvr>
  <p:timing>
    <p:tnLst>
      <p:par>
        <p:cTn id="1" dur="indefinite" restart="never" nodeType="tmRoot"/>
      </p:par>
    </p:tnLst>
  </p:timing>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Title 1"/>
          <p:cNvSpPr>
            <a:spLocks noGrp="1"/>
          </p:cNvSpPr>
          <p:nvPr>
            <p:ph type="title"/>
          </p:nvPr>
        </p:nvSpPr>
        <p:spPr>
          <a:xfrm>
            <a:off x="4876800" y="457200"/>
            <a:ext cx="2819400" cy="5714999"/>
          </a:xfrm>
          <a:prstGeom prst="rect">
            <a:avLst/>
          </a:prstGeom>
        </p:spPr>
        <p:txBody>
          <a:bodyPr anchor="ctr"/>
          <a:lstStyle/>
          <a:p>
            <a:r>
              <a:rPr lang="en-US" dirty="0" smtClean="0"/>
              <a:t>Click to edit Master title style</a:t>
            </a:r>
            <a:endParaRPr lang="en-US" dirty="0"/>
          </a:p>
        </p:txBody>
      </p:sp>
      <p:sp>
        <p:nvSpPr>
          <p:cNvPr id="3" name="H2 Placeholder 2"/>
          <p:cNvSpPr>
            <a:spLocks noGrp="1"/>
          </p:cNvSpPr>
          <p:nvPr>
            <p:ph type="body" idx="1"/>
          </p:nvPr>
        </p:nvSpPr>
        <p:spPr>
          <a:xfrm>
            <a:off x="457200" y="275238"/>
            <a:ext cx="3581400" cy="411162"/>
          </a:xfrm>
          <a:prstGeom prst="rect">
            <a:avLst/>
          </a:prstGeo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675288"/>
            <a:ext cx="3581400" cy="2525112"/>
          </a:xfrm>
          <a:prstGeom prst="rect">
            <a:avLst/>
          </a:prstGeo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H2 Placeholder 4"/>
          <p:cNvSpPr>
            <a:spLocks noGrp="1"/>
          </p:cNvSpPr>
          <p:nvPr>
            <p:ph type="body" sz="quarter" idx="3"/>
          </p:nvPr>
        </p:nvSpPr>
        <p:spPr>
          <a:xfrm>
            <a:off x="457199" y="3429000"/>
            <a:ext cx="3581400" cy="411162"/>
          </a:xfrm>
          <a:prstGeom prst="rect">
            <a:avLst/>
          </a:prstGeo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a:prstGeom prst="rect">
            <a:avLst/>
          </a:prstGeo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Slide Number Placeholder 10"/>
          <p:cNvSpPr>
            <a:spLocks noGrp="1"/>
          </p:cNvSpPr>
          <p:nvPr>
            <p:ph type="sldNum" sz="quarter" idx="12"/>
          </p:nvPr>
        </p:nvSpPr>
        <p:spPr>
          <a:xfrm>
            <a:off x="228600" y="6477000"/>
            <a:ext cx="533400" cy="304800"/>
          </a:xfrm>
          <a:prstGeom prst="rect">
            <a:avLst/>
          </a:prstGeom>
        </p:spPr>
        <p:txBody>
          <a:bodyPr/>
          <a:lstStyle>
            <a:lvl1pPr algn="l">
              <a:defRPr sz="800">
                <a:latin typeface="Franklin Gothic Book" pitchFamily="34" charset="0"/>
              </a:defRPr>
            </a:lvl1pPr>
          </a:lstStyle>
          <a:p>
            <a:fld id="{1FF935F4-130A-44BA-B9E4-FB5C8CE193BD}" type="slidenum">
              <a:rPr lang="en-US" smtClean="0">
                <a:solidFill>
                  <a:prstClr val="black"/>
                </a:solidFill>
              </a:rPr>
              <a:pPr/>
              <a:t>‹#›</a:t>
            </a:fld>
            <a:endParaRPr lang="en-US" dirty="0">
              <a:solidFill>
                <a:prstClr val="black"/>
              </a:solidFill>
            </a:endParaRPr>
          </a:p>
        </p:txBody>
      </p:sp>
      <p:sp>
        <p:nvSpPr>
          <p:cNvPr id="12" name="Date Placeholder 9"/>
          <p:cNvSpPr>
            <a:spLocks noGrp="1"/>
          </p:cNvSpPr>
          <p:nvPr>
            <p:ph type="dt" sz="half" idx="11"/>
          </p:nvPr>
        </p:nvSpPr>
        <p:spPr>
          <a:xfrm>
            <a:off x="838201" y="6502401"/>
            <a:ext cx="2819399" cy="279399"/>
          </a:xfrm>
          <a:prstGeom prst="rect">
            <a:avLst/>
          </a:prstGeom>
        </p:spPr>
        <p:txBody>
          <a:bodyPr/>
          <a:lstStyle>
            <a:lvl1pPr algn="l">
              <a:defRPr sz="800">
                <a:latin typeface="Franklin Gothic Book" pitchFamily="34" charset="0"/>
              </a:defRPr>
            </a:lvl1pPr>
          </a:lstStyle>
          <a:p>
            <a:fld id="{C66A6D71-CBE5-4DB2-BA8D-22092B89CECA}" type="datetime1">
              <a:rPr lang="en-US" smtClean="0">
                <a:solidFill>
                  <a:prstClr val="black"/>
                </a:solidFill>
              </a:rPr>
              <a:pPr/>
              <a:t>11/21/2012</a:t>
            </a:fld>
            <a:endParaRPr lang="en-US" dirty="0">
              <a:solidFill>
                <a:prstClr val="black"/>
              </a:solidFill>
            </a:endParaRPr>
          </a:p>
        </p:txBody>
      </p:sp>
    </p:spTree>
    <p:extLst>
      <p:ext uri="{BB962C8B-B14F-4D97-AF65-F5344CB8AC3E}">
        <p14:creationId xmlns:p14="http://schemas.microsoft.com/office/powerpoint/2010/main" val="263086532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6" name="Title 15"/>
          <p:cNvSpPr>
            <a:spLocks noGrp="1"/>
          </p:cNvSpPr>
          <p:nvPr>
            <p:ph type="title"/>
          </p:nvPr>
        </p:nvSpPr>
        <p:spPr>
          <a:xfrm>
            <a:off x="4876800" y="457200"/>
            <a:ext cx="2819400" cy="5715000"/>
          </a:xfrm>
          <a:prstGeom prst="rect">
            <a:avLst/>
          </a:prstGeom>
        </p:spPr>
        <p:txBody>
          <a:bodyPr anchor="ctr"/>
          <a:lstStyle/>
          <a:p>
            <a:r>
              <a:rPr lang="en-US" dirty="0" smtClean="0"/>
              <a:t>Click to edit Master title style</a:t>
            </a:r>
            <a:endParaRPr lang="en-US" dirty="0"/>
          </a:p>
        </p:txBody>
      </p:sp>
      <p:sp>
        <p:nvSpPr>
          <p:cNvPr id="3" name="Content Placeholder 2"/>
          <p:cNvSpPr>
            <a:spLocks noGrp="1"/>
          </p:cNvSpPr>
          <p:nvPr>
            <p:ph idx="1"/>
          </p:nvPr>
        </p:nvSpPr>
        <p:spPr>
          <a:xfrm>
            <a:off x="457200" y="457200"/>
            <a:ext cx="3657600" cy="5714999"/>
          </a:xfrm>
          <a:prstGeom prst="rect">
            <a:avLst/>
          </a:prstGeo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10"/>
          <p:cNvSpPr>
            <a:spLocks noGrp="1"/>
          </p:cNvSpPr>
          <p:nvPr>
            <p:ph type="sldNum" sz="quarter" idx="13"/>
          </p:nvPr>
        </p:nvSpPr>
        <p:spPr>
          <a:xfrm>
            <a:off x="228600" y="6477000"/>
            <a:ext cx="533400" cy="304800"/>
          </a:xfrm>
          <a:prstGeom prst="rect">
            <a:avLst/>
          </a:prstGeom>
        </p:spPr>
        <p:txBody>
          <a:bodyPr/>
          <a:lstStyle>
            <a:lvl1pPr algn="l">
              <a:defRPr sz="800">
                <a:latin typeface="Franklin Gothic Book" pitchFamily="34" charset="0"/>
              </a:defRPr>
            </a:lvl1pPr>
          </a:lstStyle>
          <a:p>
            <a:fld id="{1FF935F4-130A-44BA-B9E4-FB5C8CE193BD}" type="slidenum">
              <a:rPr lang="en-US" smtClean="0">
                <a:solidFill>
                  <a:prstClr val="black"/>
                </a:solidFill>
              </a:rPr>
              <a:pPr/>
              <a:t>‹#›</a:t>
            </a:fld>
            <a:endParaRPr lang="en-US" dirty="0">
              <a:solidFill>
                <a:prstClr val="black"/>
              </a:solidFill>
            </a:endParaRPr>
          </a:p>
        </p:txBody>
      </p:sp>
      <p:sp>
        <p:nvSpPr>
          <p:cNvPr id="10" name="Date Placeholder 9"/>
          <p:cNvSpPr>
            <a:spLocks noGrp="1"/>
          </p:cNvSpPr>
          <p:nvPr>
            <p:ph type="dt" sz="half" idx="11"/>
          </p:nvPr>
        </p:nvSpPr>
        <p:spPr>
          <a:xfrm>
            <a:off x="838201" y="6502401"/>
            <a:ext cx="2819399" cy="279399"/>
          </a:xfrm>
          <a:prstGeom prst="rect">
            <a:avLst/>
          </a:prstGeom>
        </p:spPr>
        <p:txBody>
          <a:bodyPr/>
          <a:lstStyle>
            <a:lvl1pPr algn="l">
              <a:defRPr sz="800">
                <a:latin typeface="Franklin Gothic Book" pitchFamily="34" charset="0"/>
              </a:defRPr>
            </a:lvl1pPr>
          </a:lstStyle>
          <a:p>
            <a:fld id="{C66A6D71-CBE5-4DB2-BA8D-22092B89CECA}" type="datetime1">
              <a:rPr lang="en-US" smtClean="0">
                <a:solidFill>
                  <a:prstClr val="black"/>
                </a:solidFill>
              </a:rPr>
              <a:pPr/>
              <a:t>11/21/2012</a:t>
            </a:fld>
            <a:endParaRPr lang="en-US" dirty="0">
              <a:solidFill>
                <a:prstClr val="black"/>
              </a:solidFill>
            </a:endParaRPr>
          </a:p>
        </p:txBody>
      </p:sp>
    </p:spTree>
    <p:extLst>
      <p:ext uri="{BB962C8B-B14F-4D97-AF65-F5344CB8AC3E}">
        <p14:creationId xmlns:p14="http://schemas.microsoft.com/office/powerpoint/2010/main" val="291024780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1" name="Caption Placeholder 2"/>
          <p:cNvSpPr>
            <a:spLocks noGrp="1"/>
          </p:cNvSpPr>
          <p:nvPr>
            <p:ph type="title" hasCustomPrompt="1"/>
          </p:nvPr>
        </p:nvSpPr>
        <p:spPr>
          <a:xfrm>
            <a:off x="304800" y="228600"/>
            <a:ext cx="3505200" cy="457200"/>
          </a:xfrm>
          <a:prstGeom prst="rect">
            <a:avLst/>
          </a:prstGeom>
        </p:spPr>
        <p:txBody>
          <a:bodyPr anchor="t">
            <a:noAutofit/>
          </a:bodyPr>
          <a:lstStyle>
            <a:lvl1pPr algn="ctr">
              <a:defRPr sz="2400" b="0" baseline="0">
                <a:effectLst/>
              </a:defRPr>
            </a:lvl1pPr>
          </a:lstStyle>
          <a:p>
            <a:r>
              <a:rPr lang="en-US" dirty="0" smtClean="0"/>
              <a:t>Click to add the caption</a:t>
            </a:r>
            <a:endParaRPr lang="en-US" dirty="0"/>
          </a:p>
        </p:txBody>
      </p:sp>
      <p:sp>
        <p:nvSpPr>
          <p:cNvPr id="3" name="Picture Placeholder 2"/>
          <p:cNvSpPr>
            <a:spLocks noGrp="1"/>
          </p:cNvSpPr>
          <p:nvPr>
            <p:ph type="pic" idx="1"/>
          </p:nvPr>
        </p:nvSpPr>
        <p:spPr>
          <a:xfrm>
            <a:off x="304800" y="762000"/>
            <a:ext cx="3505200" cy="54401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Caption Placeholder 3"/>
          <p:cNvSpPr>
            <a:spLocks noGrp="1"/>
          </p:cNvSpPr>
          <p:nvPr>
            <p:ph type="body" sz="quarter" idx="14" hasCustomPrompt="1"/>
          </p:nvPr>
        </p:nvSpPr>
        <p:spPr>
          <a:xfrm>
            <a:off x="4800600" y="228600"/>
            <a:ext cx="3505200" cy="457200"/>
          </a:xfrm>
          <a:prstGeom prst="rect">
            <a:avLst/>
          </a:prstGeom>
        </p:spPr>
        <p:txBody>
          <a:bodyPr anchor="t"/>
          <a:lstStyle>
            <a:lvl1pPr marL="0" indent="0" algn="ctr">
              <a:buNone/>
              <a:defRPr sz="2400" baseline="0"/>
            </a:lvl1pPr>
          </a:lstStyle>
          <a:p>
            <a:pPr lvl="0"/>
            <a:r>
              <a:rPr lang="en-US" dirty="0" smtClean="0"/>
              <a:t>Click to add the caption</a:t>
            </a:r>
            <a:endParaRPr lang="en-US" dirty="0"/>
          </a:p>
        </p:txBody>
      </p:sp>
      <p:sp>
        <p:nvSpPr>
          <p:cNvPr id="7" name="Picture Placeholder 2"/>
          <p:cNvSpPr>
            <a:spLocks noGrp="1"/>
          </p:cNvSpPr>
          <p:nvPr>
            <p:ph type="pic" idx="12"/>
          </p:nvPr>
        </p:nvSpPr>
        <p:spPr>
          <a:xfrm>
            <a:off x="4800600" y="762000"/>
            <a:ext cx="3505200" cy="54401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8" name="Slide Number Placeholder 10"/>
          <p:cNvSpPr>
            <a:spLocks noGrp="1"/>
          </p:cNvSpPr>
          <p:nvPr>
            <p:ph type="sldNum" sz="quarter" idx="13"/>
          </p:nvPr>
        </p:nvSpPr>
        <p:spPr>
          <a:xfrm>
            <a:off x="228600" y="6477000"/>
            <a:ext cx="533400" cy="304800"/>
          </a:xfrm>
          <a:prstGeom prst="rect">
            <a:avLst/>
          </a:prstGeom>
        </p:spPr>
        <p:txBody>
          <a:bodyPr/>
          <a:lstStyle>
            <a:lvl1pPr algn="l">
              <a:defRPr sz="800">
                <a:latin typeface="Franklin Gothic Book" pitchFamily="34" charset="0"/>
              </a:defRPr>
            </a:lvl1pPr>
          </a:lstStyle>
          <a:p>
            <a:fld id="{1FF935F4-130A-44BA-B9E4-FB5C8CE193BD}" type="slidenum">
              <a:rPr lang="en-US" smtClean="0">
                <a:solidFill>
                  <a:prstClr val="black"/>
                </a:solidFill>
              </a:rPr>
              <a:pPr/>
              <a:t>‹#›</a:t>
            </a:fld>
            <a:endParaRPr lang="en-US" dirty="0">
              <a:solidFill>
                <a:prstClr val="black"/>
              </a:solidFill>
            </a:endParaRPr>
          </a:p>
        </p:txBody>
      </p:sp>
      <p:sp>
        <p:nvSpPr>
          <p:cNvPr id="6" name="Date Placeholder 9"/>
          <p:cNvSpPr>
            <a:spLocks noGrp="1"/>
          </p:cNvSpPr>
          <p:nvPr>
            <p:ph type="dt" sz="half" idx="11"/>
          </p:nvPr>
        </p:nvSpPr>
        <p:spPr>
          <a:xfrm>
            <a:off x="838201" y="6502401"/>
            <a:ext cx="2819399" cy="279399"/>
          </a:xfrm>
          <a:prstGeom prst="rect">
            <a:avLst/>
          </a:prstGeom>
        </p:spPr>
        <p:txBody>
          <a:bodyPr/>
          <a:lstStyle>
            <a:lvl1pPr algn="l">
              <a:defRPr sz="800">
                <a:latin typeface="Franklin Gothic Book" pitchFamily="34" charset="0"/>
              </a:defRPr>
            </a:lvl1pPr>
          </a:lstStyle>
          <a:p>
            <a:fld id="{C66A6D71-CBE5-4DB2-BA8D-22092B89CECA}" type="datetime1">
              <a:rPr lang="en-US" smtClean="0">
                <a:solidFill>
                  <a:prstClr val="black"/>
                </a:solidFill>
              </a:rPr>
              <a:pPr/>
              <a:t>11/21/2012</a:t>
            </a:fld>
            <a:endParaRPr lang="en-US" dirty="0">
              <a:solidFill>
                <a:prstClr val="black"/>
              </a:solidFill>
            </a:endParaRPr>
          </a:p>
        </p:txBody>
      </p:sp>
    </p:spTree>
    <p:extLst>
      <p:ext uri="{BB962C8B-B14F-4D97-AF65-F5344CB8AC3E}">
        <p14:creationId xmlns:p14="http://schemas.microsoft.com/office/powerpoint/2010/main" val="1174074207"/>
      </p:ext>
    </p:extLst>
  </p:cSld>
  <p:clrMapOvr>
    <a:masterClrMapping/>
  </p:clrMapOvr>
  <p:timing>
    <p:tnLst>
      <p:par>
        <p:cTn id="1" dur="indefinite" restart="never" nodeType="tmRoot"/>
      </p:par>
    </p:tnLst>
  </p:timing>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New Section or Presenter">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2362200" y="3962400"/>
            <a:ext cx="3810000" cy="1752600"/>
          </a:xfrm>
          <a:prstGeom prst="rect">
            <a:avLst/>
          </a:prstGeom>
        </p:spPr>
        <p:txBody>
          <a:bodyPr/>
          <a:lstStyle>
            <a:lvl1pPr marL="0" indent="0" algn="r">
              <a:buNone/>
              <a:defRPr sz="1400">
                <a:latin typeface="Franklin Gothic Book" pitchFamily="34" charset="0"/>
              </a:defRPr>
            </a:lvl1pPr>
          </a:lstStyle>
          <a:p>
            <a:pPr lvl="0"/>
            <a:r>
              <a:rPr lang="en-US" dirty="0" smtClean="0"/>
              <a:t>Click to add new presenter name</a:t>
            </a:r>
            <a:endParaRPr lang="en-US" dirty="0"/>
          </a:p>
        </p:txBody>
      </p:sp>
      <p:sp>
        <p:nvSpPr>
          <p:cNvPr id="2" name="Title 1"/>
          <p:cNvSpPr>
            <a:spLocks noGrp="1"/>
          </p:cNvSpPr>
          <p:nvPr>
            <p:ph type="title" hasCustomPrompt="1"/>
          </p:nvPr>
        </p:nvSpPr>
        <p:spPr>
          <a:xfrm>
            <a:off x="2362200" y="2667000"/>
            <a:ext cx="3810000" cy="1295400"/>
          </a:xfrm>
          <a:prstGeom prst="rect">
            <a:avLst/>
          </a:prstGeom>
        </p:spPr>
        <p:txBody>
          <a:bodyPr anchor="b"/>
          <a:lstStyle>
            <a:lvl1pPr algn="r">
              <a:defRPr sz="3600" baseline="0">
                <a:latin typeface="Franklin Gothic Book" pitchFamily="34" charset="0"/>
              </a:defRPr>
            </a:lvl1pPr>
          </a:lstStyle>
          <a:p>
            <a:r>
              <a:rPr lang="en-US" dirty="0" smtClean="0"/>
              <a:t>Click to add section title</a:t>
            </a:r>
            <a:endParaRPr lang="en-US" dirty="0"/>
          </a:p>
        </p:txBody>
      </p:sp>
    </p:spTree>
    <p:extLst>
      <p:ext uri="{BB962C8B-B14F-4D97-AF65-F5344CB8AC3E}">
        <p14:creationId xmlns:p14="http://schemas.microsoft.com/office/powerpoint/2010/main" val="2160597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Section or Presenter">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2362200" y="3962400"/>
            <a:ext cx="3810000" cy="1752600"/>
          </a:xfrm>
          <a:prstGeom prst="rect">
            <a:avLst/>
          </a:prstGeom>
        </p:spPr>
        <p:txBody>
          <a:bodyPr/>
          <a:lstStyle>
            <a:lvl1pPr marL="0" indent="0" algn="r">
              <a:buNone/>
              <a:defRPr sz="1400">
                <a:latin typeface="Franklin Gothic Book" pitchFamily="34" charset="0"/>
              </a:defRPr>
            </a:lvl1pPr>
          </a:lstStyle>
          <a:p>
            <a:pPr lvl="0"/>
            <a:r>
              <a:rPr lang="en-US" dirty="0" smtClean="0"/>
              <a:t>Click to add new presenter name</a:t>
            </a:r>
            <a:endParaRPr lang="en-US" dirty="0"/>
          </a:p>
        </p:txBody>
      </p:sp>
      <p:sp>
        <p:nvSpPr>
          <p:cNvPr id="2" name="Title 1"/>
          <p:cNvSpPr>
            <a:spLocks noGrp="1"/>
          </p:cNvSpPr>
          <p:nvPr>
            <p:ph type="title" hasCustomPrompt="1"/>
          </p:nvPr>
        </p:nvSpPr>
        <p:spPr>
          <a:xfrm>
            <a:off x="2362200" y="2667000"/>
            <a:ext cx="3810000" cy="1295400"/>
          </a:xfrm>
          <a:prstGeom prst="rect">
            <a:avLst/>
          </a:prstGeom>
        </p:spPr>
        <p:txBody>
          <a:bodyPr anchor="b"/>
          <a:lstStyle>
            <a:lvl1pPr algn="r">
              <a:defRPr sz="3600" baseline="0">
                <a:latin typeface="Franklin Gothic Book" pitchFamily="34" charset="0"/>
              </a:defRPr>
            </a:lvl1pPr>
          </a:lstStyle>
          <a:p>
            <a:r>
              <a:rPr lang="en-US" dirty="0" smtClean="0"/>
              <a:t>Click to add section title</a:t>
            </a:r>
            <a:endParaRPr lang="en-US" dirty="0"/>
          </a:p>
        </p:txBody>
      </p:sp>
      <p:sp>
        <p:nvSpPr>
          <p:cNvPr id="3" name="TextBox 2"/>
          <p:cNvSpPr txBox="1"/>
          <p:nvPr userDrawn="1"/>
        </p:nvSpPr>
        <p:spPr>
          <a:xfrm rot="5400000">
            <a:off x="7025656" y="3118826"/>
            <a:ext cx="4081310" cy="307777"/>
          </a:xfrm>
          <a:prstGeom prst="rect">
            <a:avLst/>
          </a:prstGeom>
          <a:noFill/>
        </p:spPr>
        <p:txBody>
          <a:bodyPr wrap="none" rtlCol="0">
            <a:spAutoFit/>
          </a:bodyPr>
          <a:lstStyle/>
          <a:p>
            <a:r>
              <a:rPr lang="en-US" sz="1400" b="1" dirty="0" smtClean="0">
                <a:solidFill>
                  <a:schemeClr val="bg1"/>
                </a:solidFill>
              </a:rPr>
              <a:t>MnGeo State Government Advisory Council Meeting</a:t>
            </a:r>
            <a:endParaRPr lang="en-US" sz="1400" b="1" dirty="0">
              <a:solidFill>
                <a:schemeClr val="bg1"/>
              </a:solidFill>
            </a:endParaRPr>
          </a:p>
        </p:txBody>
      </p:sp>
    </p:spTree>
    <p:extLst>
      <p:ext uri="{BB962C8B-B14F-4D97-AF65-F5344CB8AC3E}">
        <p14:creationId xmlns:p14="http://schemas.microsoft.com/office/powerpoint/2010/main" val="2097572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2667000" y="3959225"/>
            <a:ext cx="3505200" cy="730250"/>
          </a:xfrm>
          <a:prstGeom prst="rect">
            <a:avLst/>
          </a:prstGeom>
        </p:spPr>
        <p:txBody>
          <a:bodyPr/>
          <a:lstStyle>
            <a:lvl1pPr marL="0" indent="0" algn="r">
              <a:buNone/>
              <a:defRPr sz="1400"/>
            </a:lvl1pPr>
          </a:lstStyle>
          <a:p>
            <a:pPr lvl="0"/>
            <a:r>
              <a:rPr lang="en-US" dirty="0" smtClean="0"/>
              <a:t>Click to add your name and contact information</a:t>
            </a:r>
            <a:endParaRPr lang="en-US" dirty="0"/>
          </a:p>
        </p:txBody>
      </p:sp>
      <p:sp>
        <p:nvSpPr>
          <p:cNvPr id="2" name="Title 1"/>
          <p:cNvSpPr>
            <a:spLocks noGrp="1"/>
          </p:cNvSpPr>
          <p:nvPr>
            <p:ph type="title" hasCustomPrompt="1"/>
          </p:nvPr>
        </p:nvSpPr>
        <p:spPr>
          <a:xfrm>
            <a:off x="2667000" y="2438400"/>
            <a:ext cx="3505200" cy="1524000"/>
          </a:xfrm>
          <a:prstGeom prst="rect">
            <a:avLst/>
          </a:prstGeom>
        </p:spPr>
        <p:txBody>
          <a:bodyPr anchor="b"/>
          <a:lstStyle>
            <a:lvl1pPr algn="r">
              <a:defRPr sz="3200">
                <a:latin typeface="Franklin Gothic Book" pitchFamily="34" charset="0"/>
              </a:defRPr>
            </a:lvl1pPr>
          </a:lstStyle>
          <a:p>
            <a:r>
              <a:rPr lang="en-US" dirty="0" smtClean="0"/>
              <a:t>Thank You!</a:t>
            </a:r>
            <a:endParaRPr lang="en-US" dirty="0"/>
          </a:p>
        </p:txBody>
      </p:sp>
      <p:sp>
        <p:nvSpPr>
          <p:cNvPr id="4" name="TextBox 3"/>
          <p:cNvSpPr txBox="1"/>
          <p:nvPr userDrawn="1"/>
        </p:nvSpPr>
        <p:spPr>
          <a:xfrm rot="5400000">
            <a:off x="7025656" y="3118826"/>
            <a:ext cx="4081310" cy="307777"/>
          </a:xfrm>
          <a:prstGeom prst="rect">
            <a:avLst/>
          </a:prstGeom>
          <a:noFill/>
        </p:spPr>
        <p:txBody>
          <a:bodyPr wrap="none" rtlCol="0">
            <a:spAutoFit/>
          </a:bodyPr>
          <a:lstStyle/>
          <a:p>
            <a:r>
              <a:rPr lang="en-US" sz="1400" b="1" dirty="0" smtClean="0">
                <a:solidFill>
                  <a:schemeClr val="bg1"/>
                </a:solidFill>
              </a:rPr>
              <a:t>MnGeo State Government Advisory Council Meeting</a:t>
            </a:r>
            <a:endParaRPr lang="en-US" sz="1400" b="1" dirty="0">
              <a:solidFill>
                <a:schemeClr val="bg1"/>
              </a:solidFill>
            </a:endParaRPr>
          </a:p>
        </p:txBody>
      </p:sp>
    </p:spTree>
    <p:extLst>
      <p:ext uri="{BB962C8B-B14F-4D97-AF65-F5344CB8AC3E}">
        <p14:creationId xmlns:p14="http://schemas.microsoft.com/office/powerpoint/2010/main" val="3134705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a:prstGeom prst="rect">
            <a:avLst/>
          </a:prstGeo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a:xfrm>
            <a:off x="457200" y="6416675"/>
            <a:ext cx="2133600" cy="365125"/>
          </a:xfrm>
          <a:prstGeom prst="rect">
            <a:avLst/>
          </a:prstGeom>
        </p:spPr>
        <p:txBody>
          <a:bodyPr/>
          <a:lstStyle/>
          <a:p>
            <a:fld id="{5DC3E618-447C-48AE-AC23-78CED7696653}" type="datetimeFigureOut">
              <a:rPr lang="en-US">
                <a:solidFill>
                  <a:prstClr val="black"/>
                </a:solidFill>
              </a:rPr>
              <a:pPr/>
              <a:t>11/21/2012</a:t>
            </a:fld>
            <a:endParaRPr lang="en-US" dirty="0">
              <a:solidFill>
                <a:prstClr val="black"/>
              </a:solidFill>
            </a:endParaRPr>
          </a:p>
        </p:txBody>
      </p:sp>
      <p:sp>
        <p:nvSpPr>
          <p:cNvPr id="17" name="Footer Placeholder 16"/>
          <p:cNvSpPr>
            <a:spLocks noGrp="1"/>
          </p:cNvSpPr>
          <p:nvPr>
            <p:ph type="ftr" sz="quarter" idx="11"/>
          </p:nvPr>
        </p:nvSpPr>
        <p:spPr>
          <a:xfrm>
            <a:off x="3124200" y="6416675"/>
            <a:ext cx="2895600" cy="365125"/>
          </a:xfrm>
          <a:prstGeom prst="rect">
            <a:avLst/>
          </a:prstGeom>
        </p:spPr>
        <p:txBody>
          <a:bodyPr/>
          <a:lstStyle/>
          <a:p>
            <a:endParaRPr lang="en-US" dirty="0">
              <a:solidFill>
                <a:prstClr val="black"/>
              </a:solidFill>
            </a:endParaRPr>
          </a:p>
        </p:txBody>
      </p:sp>
      <p:sp>
        <p:nvSpPr>
          <p:cNvPr id="29" name="Slide Number Placeholder 28"/>
          <p:cNvSpPr>
            <a:spLocks noGrp="1"/>
          </p:cNvSpPr>
          <p:nvPr>
            <p:ph type="sldNum" sz="quarter" idx="12"/>
          </p:nvPr>
        </p:nvSpPr>
        <p:spPr>
          <a:xfrm>
            <a:off x="7924800" y="6416675"/>
            <a:ext cx="762000" cy="365125"/>
          </a:xfrm>
          <a:prstGeom prst="rect">
            <a:avLst/>
          </a:prstGeom>
        </p:spPr>
        <p:txBody>
          <a:bodyPr/>
          <a:lstStyle/>
          <a:p>
            <a:fld id="{6141AE55-0994-49BC-B8C4-2B1C7C3EAD8F}" type="slidenum">
              <a:rPr lang="en-US">
                <a:solidFill>
                  <a:prstClr val="black"/>
                </a:solidFill>
              </a:rPr>
              <a:pPr/>
              <a:t>‹#›</a:t>
            </a:fld>
            <a:endParaRPr lang="en-US" dirty="0">
              <a:solidFill>
                <a:prstClr val="black"/>
              </a:solidFill>
            </a:endParaRPr>
          </a:p>
        </p:txBody>
      </p:sp>
      <p:sp>
        <p:nvSpPr>
          <p:cNvPr id="9" name="Subtitle 8"/>
          <p:cNvSpPr>
            <a:spLocks noGrp="1"/>
          </p:cNvSpPr>
          <p:nvPr>
            <p:ph type="subTitle" idx="1"/>
          </p:nvPr>
        </p:nvSpPr>
        <p:spPr>
          <a:xfrm>
            <a:off x="1371600" y="3331698"/>
            <a:ext cx="6400800" cy="1752600"/>
          </a:xfrm>
          <a:prstGeom prst="rect">
            <a:avLst/>
          </a:prstGeo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7" name="TextBox 6"/>
          <p:cNvSpPr txBox="1"/>
          <p:nvPr userDrawn="1"/>
        </p:nvSpPr>
        <p:spPr>
          <a:xfrm rot="5400000">
            <a:off x="7025656" y="3118826"/>
            <a:ext cx="4081310" cy="307777"/>
          </a:xfrm>
          <a:prstGeom prst="rect">
            <a:avLst/>
          </a:prstGeom>
          <a:noFill/>
        </p:spPr>
        <p:txBody>
          <a:bodyPr wrap="none" rtlCol="0">
            <a:spAutoFit/>
          </a:bodyPr>
          <a:lstStyle/>
          <a:p>
            <a:r>
              <a:rPr lang="en-US" sz="1400" b="1" dirty="0" smtClean="0">
                <a:solidFill>
                  <a:schemeClr val="bg1"/>
                </a:solidFill>
              </a:rPr>
              <a:t>MnGeo State Government Advisory Council Meeting</a:t>
            </a:r>
            <a:endParaRPr lang="en-US" sz="1400" b="1" dirty="0">
              <a:solidFill>
                <a:schemeClr val="bg1"/>
              </a:solidFill>
            </a:endParaRPr>
          </a:p>
        </p:txBody>
      </p:sp>
    </p:spTree>
    <p:extLst>
      <p:ext uri="{BB962C8B-B14F-4D97-AF65-F5344CB8AC3E}">
        <p14:creationId xmlns:p14="http://schemas.microsoft.com/office/powerpoint/2010/main" val="2860049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457200" y="6416675"/>
            <a:ext cx="2133600" cy="365125"/>
          </a:xfrm>
          <a:prstGeom prst="rect">
            <a:avLst/>
          </a:prstGeom>
        </p:spPr>
        <p:txBody>
          <a:bodyPr/>
          <a:lstStyle/>
          <a:p>
            <a:fld id="{5DC3E618-447C-48AE-AC23-78CED7696653}" type="datetimeFigureOut">
              <a:rPr lang="en-US">
                <a:solidFill>
                  <a:prstClr val="black"/>
                </a:solidFill>
              </a:rPr>
              <a:pPr/>
              <a:t>11/21/2012</a:t>
            </a:fld>
            <a:endParaRPr lang="en-US" dirty="0">
              <a:solidFill>
                <a:prstClr val="black"/>
              </a:solidFill>
            </a:endParaRPr>
          </a:p>
        </p:txBody>
      </p:sp>
      <p:sp>
        <p:nvSpPr>
          <p:cNvPr id="4" name="Footer Placeholder 3"/>
          <p:cNvSpPr>
            <a:spLocks noGrp="1"/>
          </p:cNvSpPr>
          <p:nvPr>
            <p:ph type="ftr" sz="quarter" idx="11"/>
          </p:nvPr>
        </p:nvSpPr>
        <p:spPr>
          <a:xfrm>
            <a:off x="3124200" y="6416675"/>
            <a:ext cx="28956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7924800" y="6416675"/>
            <a:ext cx="762000" cy="365125"/>
          </a:xfrm>
          <a:prstGeom prst="rect">
            <a:avLst/>
          </a:prstGeom>
        </p:spPr>
        <p:txBody>
          <a:bodyPr/>
          <a:lstStyle/>
          <a:p>
            <a:fld id="{6141AE55-0994-49BC-B8C4-2B1C7C3EAD8F}" type="slidenum">
              <a:rPr lang="en-US">
                <a:solidFill>
                  <a:prstClr val="black"/>
                </a:solidFill>
              </a:rPr>
              <a:pPr/>
              <a:t>‹#›</a:t>
            </a:fld>
            <a:endParaRPr lang="en-US" dirty="0">
              <a:solidFill>
                <a:prstClr val="black"/>
              </a:solidFill>
            </a:endParaRPr>
          </a:p>
        </p:txBody>
      </p:sp>
      <p:sp>
        <p:nvSpPr>
          <p:cNvPr id="6" name="TextBox 5"/>
          <p:cNvSpPr txBox="1"/>
          <p:nvPr userDrawn="1"/>
        </p:nvSpPr>
        <p:spPr>
          <a:xfrm rot="5400000">
            <a:off x="7025656" y="3118826"/>
            <a:ext cx="4081310" cy="307777"/>
          </a:xfrm>
          <a:prstGeom prst="rect">
            <a:avLst/>
          </a:prstGeom>
          <a:noFill/>
        </p:spPr>
        <p:txBody>
          <a:bodyPr wrap="none" rtlCol="0">
            <a:spAutoFit/>
          </a:bodyPr>
          <a:lstStyle/>
          <a:p>
            <a:r>
              <a:rPr lang="en-US" sz="1400" b="1" dirty="0" smtClean="0">
                <a:solidFill>
                  <a:schemeClr val="bg1"/>
                </a:solidFill>
              </a:rPr>
              <a:t>MnGeo State Government Advisory Council Meeting</a:t>
            </a:r>
            <a:endParaRPr lang="en-US" sz="1400" b="1" dirty="0">
              <a:solidFill>
                <a:schemeClr val="bg1"/>
              </a:solidFill>
            </a:endParaRPr>
          </a:p>
        </p:txBody>
      </p:sp>
    </p:spTree>
    <p:extLst>
      <p:ext uri="{BB962C8B-B14F-4D97-AF65-F5344CB8AC3E}">
        <p14:creationId xmlns:p14="http://schemas.microsoft.com/office/powerpoint/2010/main" val="3591550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600200"/>
            <a:ext cx="8229600" cy="470916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16675"/>
            <a:ext cx="2133600" cy="365125"/>
          </a:xfrm>
          <a:prstGeom prst="rect">
            <a:avLst/>
          </a:prstGeom>
        </p:spPr>
        <p:txBody>
          <a:bodyPr/>
          <a:lstStyle/>
          <a:p>
            <a:fld id="{5DC3E618-447C-48AE-AC23-78CED7696653}" type="datetimeFigureOut">
              <a:rPr lang="en-US">
                <a:solidFill>
                  <a:prstClr val="black"/>
                </a:solidFill>
              </a:rPr>
              <a:pPr/>
              <a:t>11/21/2012</a:t>
            </a:fld>
            <a:endParaRPr lang="en-US" dirty="0">
              <a:solidFill>
                <a:prstClr val="black"/>
              </a:solidFill>
            </a:endParaRPr>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924800" y="6416675"/>
            <a:ext cx="762000" cy="365125"/>
          </a:xfrm>
          <a:prstGeom prst="rect">
            <a:avLst/>
          </a:prstGeom>
        </p:spPr>
        <p:txBody>
          <a:bodyPr/>
          <a:lstStyle/>
          <a:p>
            <a:fld id="{6141AE55-0994-49BC-B8C4-2B1C7C3EAD8F}" type="slidenum">
              <a:rPr lang="en-US">
                <a:solidFill>
                  <a:prstClr val="black"/>
                </a:solidFill>
              </a:rPr>
              <a:pPr/>
              <a:t>‹#›</a:t>
            </a:fld>
            <a:endParaRPr lang="en-US" dirty="0">
              <a:solidFill>
                <a:prstClr val="black"/>
              </a:solidFill>
            </a:endParaRPr>
          </a:p>
        </p:txBody>
      </p:sp>
      <p:sp>
        <p:nvSpPr>
          <p:cNvPr id="7" name="TextBox 6"/>
          <p:cNvSpPr txBox="1"/>
          <p:nvPr userDrawn="1"/>
        </p:nvSpPr>
        <p:spPr>
          <a:xfrm rot="5400000">
            <a:off x="7025656" y="3118826"/>
            <a:ext cx="4081310" cy="307777"/>
          </a:xfrm>
          <a:prstGeom prst="rect">
            <a:avLst/>
          </a:prstGeom>
          <a:noFill/>
        </p:spPr>
        <p:txBody>
          <a:bodyPr wrap="none" rtlCol="0">
            <a:spAutoFit/>
          </a:bodyPr>
          <a:lstStyle/>
          <a:p>
            <a:r>
              <a:rPr lang="en-US" sz="1400" b="1" dirty="0" smtClean="0">
                <a:solidFill>
                  <a:schemeClr val="bg1"/>
                </a:solidFill>
              </a:rPr>
              <a:t>MnGeo State Government Advisory Council Meeting</a:t>
            </a:r>
            <a:endParaRPr lang="en-US" sz="1400" b="1" dirty="0">
              <a:solidFill>
                <a:schemeClr val="bg1"/>
              </a:solidFill>
            </a:endParaRPr>
          </a:p>
        </p:txBody>
      </p:sp>
    </p:spTree>
    <p:extLst>
      <p:ext uri="{BB962C8B-B14F-4D97-AF65-F5344CB8AC3E}">
        <p14:creationId xmlns:p14="http://schemas.microsoft.com/office/powerpoint/2010/main" val="1981639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ulleted 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341437"/>
            <a:ext cx="7924800" cy="4525963"/>
          </a:xfrm>
          <a:prstGeom prst="rect">
            <a:avLst/>
          </a:prstGeom>
        </p:spPr>
        <p:txBody>
          <a:bodyPr/>
          <a:lstStyle>
            <a:lvl1pPr marL="1828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2400" baseline="0">
                <a:latin typeface="Arial" pitchFamily="34" charset="0"/>
                <a:cs typeface="Arial" pitchFamily="34" charset="0"/>
              </a:defRPr>
            </a:lvl1pPr>
            <a:lvl2pPr marL="4114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2400" baseline="0">
                <a:latin typeface="Arial" pitchFamily="34" charset="0"/>
                <a:cs typeface="Arial" pitchFamily="34" charset="0"/>
              </a:defRPr>
            </a:lvl2pPr>
            <a:lvl3pPr marL="59436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2000" baseline="0">
                <a:latin typeface="Arial" pitchFamily="34" charset="0"/>
                <a:cs typeface="Arial" pitchFamily="34" charset="0"/>
              </a:defRPr>
            </a:lvl3pPr>
            <a:lvl4pPr marL="77724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800" baseline="0">
                <a:latin typeface="Arial" pitchFamily="34" charset="0"/>
                <a:cs typeface="Arial" pitchFamily="34" charset="0"/>
              </a:defRPr>
            </a:lvl4pPr>
            <a:lvl5pPr>
              <a:buFont typeface="Wingdings" pitchFamily="2" charset="2"/>
              <a:buChar char="§"/>
              <a:defRPr sz="1800">
                <a:latin typeface="Arial" pitchFamily="34" charset="0"/>
                <a:cs typeface="Arial" pitchFamily="34" charset="0"/>
              </a:defRPr>
            </a:lvl5pPr>
          </a:lstStyle>
          <a:p>
            <a:pPr marL="182880" marR="0" lvl="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8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Click to edit Master text styles</a:t>
            </a:r>
          </a:p>
          <a:p>
            <a:pPr marL="411480" marR="0" lvl="1"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Second level</a:t>
            </a:r>
          </a:p>
          <a:p>
            <a:pPr marL="594360" marR="0" lvl="2"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Third level</a:t>
            </a:r>
          </a:p>
          <a:p>
            <a:pPr marL="777240" marR="0" lvl="3"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Fourth level</a:t>
            </a:r>
          </a:p>
        </p:txBody>
      </p:sp>
      <p:sp>
        <p:nvSpPr>
          <p:cNvPr id="10" name="Slide Number Placeholder 10"/>
          <p:cNvSpPr>
            <a:spLocks noGrp="1"/>
          </p:cNvSpPr>
          <p:nvPr>
            <p:ph type="sldNum" sz="quarter" idx="12"/>
          </p:nvPr>
        </p:nvSpPr>
        <p:spPr>
          <a:xfrm>
            <a:off x="228600" y="6477000"/>
            <a:ext cx="533400" cy="304800"/>
          </a:xfrm>
          <a:prstGeom prst="rect">
            <a:avLst/>
          </a:prstGeom>
        </p:spPr>
        <p:txBody>
          <a:bodyPr/>
          <a:lstStyle>
            <a:lvl1pPr algn="l">
              <a:defRPr sz="800">
                <a:latin typeface="Franklin Gothic Book" pitchFamily="34" charset="0"/>
              </a:defRPr>
            </a:lvl1pPr>
          </a:lstStyle>
          <a:p>
            <a:fld id="{1FF935F4-130A-44BA-B9E4-FB5C8CE193BD}" type="slidenum">
              <a:rPr lang="en-US" smtClean="0"/>
              <a:pPr/>
              <a:t>‹#›</a:t>
            </a:fld>
            <a:endParaRPr lang="en-US" dirty="0"/>
          </a:p>
        </p:txBody>
      </p:sp>
      <p:sp>
        <p:nvSpPr>
          <p:cNvPr id="9" name="Date Placeholder 9"/>
          <p:cNvSpPr>
            <a:spLocks noGrp="1"/>
          </p:cNvSpPr>
          <p:nvPr>
            <p:ph type="dt" sz="half" idx="11"/>
          </p:nvPr>
        </p:nvSpPr>
        <p:spPr>
          <a:xfrm>
            <a:off x="838201" y="6502401"/>
            <a:ext cx="2819399" cy="279399"/>
          </a:xfrm>
          <a:prstGeom prst="rect">
            <a:avLst/>
          </a:prstGeom>
        </p:spPr>
        <p:txBody>
          <a:bodyPr/>
          <a:lstStyle>
            <a:lvl1pPr algn="l">
              <a:defRPr sz="800">
                <a:latin typeface="Franklin Gothic Book" pitchFamily="34" charset="0"/>
              </a:defRPr>
            </a:lvl1pPr>
          </a:lstStyle>
          <a:p>
            <a:fld id="{C66A6D71-CBE5-4DB2-BA8D-22092B89CECA}" type="datetime1">
              <a:rPr lang="en-US" smtClean="0"/>
              <a:pPr/>
              <a:t>11/21/2012</a:t>
            </a:fld>
            <a:endParaRPr lang="en-US" dirty="0"/>
          </a:p>
        </p:txBody>
      </p:sp>
      <p:sp>
        <p:nvSpPr>
          <p:cNvPr id="2" name="Title 1"/>
          <p:cNvSpPr>
            <a:spLocks noGrp="1"/>
          </p:cNvSpPr>
          <p:nvPr>
            <p:ph type="title"/>
          </p:nvPr>
        </p:nvSpPr>
        <p:spPr>
          <a:xfrm>
            <a:off x="457200" y="609600"/>
            <a:ext cx="7924800" cy="609600"/>
          </a:xfrm>
          <a:prstGeom prst="rect">
            <a:avLst/>
          </a:prstGeom>
        </p:spPr>
        <p:txBody>
          <a:bodyPr/>
          <a:lstStyle>
            <a:lvl1pPr>
              <a:defRPr sz="3200"/>
            </a:lvl1pPr>
          </a:lstStyle>
          <a:p>
            <a:r>
              <a:rPr lang="en-US" dirty="0" smtClean="0"/>
              <a:t>Click to edit Master title style</a:t>
            </a:r>
            <a:endParaRPr lang="en-US" dirty="0"/>
          </a:p>
        </p:txBody>
      </p:sp>
    </p:spTree>
    <p:extLst>
      <p:ext uri="{BB962C8B-B14F-4D97-AF65-F5344CB8AC3E}">
        <p14:creationId xmlns:p14="http://schemas.microsoft.com/office/powerpoint/2010/main" val="881077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ulleted 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341437"/>
            <a:ext cx="7924800" cy="4525963"/>
          </a:xfrm>
          <a:prstGeom prst="rect">
            <a:avLst/>
          </a:prstGeom>
        </p:spPr>
        <p:txBody>
          <a:bodyPr/>
          <a:lstStyle>
            <a:lvl1pPr marL="1828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2400" baseline="0">
                <a:latin typeface="Arial" pitchFamily="34" charset="0"/>
                <a:cs typeface="Arial" pitchFamily="34" charset="0"/>
              </a:defRPr>
            </a:lvl1pPr>
            <a:lvl2pPr marL="4114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2400" baseline="0">
                <a:latin typeface="Arial" pitchFamily="34" charset="0"/>
                <a:cs typeface="Arial" pitchFamily="34" charset="0"/>
              </a:defRPr>
            </a:lvl2pPr>
            <a:lvl3pPr marL="59436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2000" baseline="0">
                <a:latin typeface="Arial" pitchFamily="34" charset="0"/>
                <a:cs typeface="Arial" pitchFamily="34" charset="0"/>
              </a:defRPr>
            </a:lvl3pPr>
            <a:lvl4pPr marL="77724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800" baseline="0">
                <a:latin typeface="Arial" pitchFamily="34" charset="0"/>
                <a:cs typeface="Arial" pitchFamily="34" charset="0"/>
              </a:defRPr>
            </a:lvl4pPr>
            <a:lvl5pPr>
              <a:buFont typeface="Wingdings" pitchFamily="2" charset="2"/>
              <a:buChar char="§"/>
              <a:defRPr sz="1800">
                <a:latin typeface="Arial" pitchFamily="34" charset="0"/>
                <a:cs typeface="Arial" pitchFamily="34" charset="0"/>
              </a:defRPr>
            </a:lvl5pPr>
          </a:lstStyle>
          <a:p>
            <a:pPr marL="182880" marR="0" lvl="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8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Click to edit Master text styles</a:t>
            </a:r>
          </a:p>
          <a:p>
            <a:pPr marL="411480" marR="0" lvl="1"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Second level</a:t>
            </a:r>
          </a:p>
          <a:p>
            <a:pPr marL="594360" marR="0" lvl="2"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Third level</a:t>
            </a:r>
          </a:p>
          <a:p>
            <a:pPr marL="777240" marR="0" lvl="3"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Fourth level</a:t>
            </a:r>
          </a:p>
        </p:txBody>
      </p:sp>
      <p:sp>
        <p:nvSpPr>
          <p:cNvPr id="10" name="Slide Number Placeholder 10"/>
          <p:cNvSpPr>
            <a:spLocks noGrp="1"/>
          </p:cNvSpPr>
          <p:nvPr>
            <p:ph type="sldNum" sz="quarter" idx="12"/>
          </p:nvPr>
        </p:nvSpPr>
        <p:spPr>
          <a:xfrm>
            <a:off x="228600" y="6477000"/>
            <a:ext cx="533400" cy="304800"/>
          </a:xfrm>
          <a:prstGeom prst="rect">
            <a:avLst/>
          </a:prstGeom>
        </p:spPr>
        <p:txBody>
          <a:bodyPr/>
          <a:lstStyle>
            <a:lvl1pPr algn="l">
              <a:defRPr sz="800">
                <a:latin typeface="Franklin Gothic Book" pitchFamily="34" charset="0"/>
              </a:defRPr>
            </a:lvl1pPr>
          </a:lstStyle>
          <a:p>
            <a:fld id="{1FF935F4-130A-44BA-B9E4-FB5C8CE193BD}" type="slidenum">
              <a:rPr lang="en-US" smtClean="0">
                <a:solidFill>
                  <a:prstClr val="black"/>
                </a:solidFill>
              </a:rPr>
              <a:pPr/>
              <a:t>‹#›</a:t>
            </a:fld>
            <a:endParaRPr lang="en-US" dirty="0">
              <a:solidFill>
                <a:prstClr val="black"/>
              </a:solidFill>
            </a:endParaRPr>
          </a:p>
        </p:txBody>
      </p:sp>
      <p:sp>
        <p:nvSpPr>
          <p:cNvPr id="9" name="Date Placeholder 9"/>
          <p:cNvSpPr>
            <a:spLocks noGrp="1"/>
          </p:cNvSpPr>
          <p:nvPr>
            <p:ph type="dt" sz="half" idx="11"/>
          </p:nvPr>
        </p:nvSpPr>
        <p:spPr>
          <a:xfrm>
            <a:off x="838201" y="6502401"/>
            <a:ext cx="2819399" cy="279399"/>
          </a:xfrm>
          <a:prstGeom prst="rect">
            <a:avLst/>
          </a:prstGeom>
        </p:spPr>
        <p:txBody>
          <a:bodyPr/>
          <a:lstStyle>
            <a:lvl1pPr algn="l">
              <a:defRPr sz="800">
                <a:latin typeface="Franklin Gothic Book" pitchFamily="34" charset="0"/>
              </a:defRPr>
            </a:lvl1pPr>
          </a:lstStyle>
          <a:p>
            <a:fld id="{C66A6D71-CBE5-4DB2-BA8D-22092B89CECA}" type="datetime1">
              <a:rPr lang="en-US" smtClean="0">
                <a:solidFill>
                  <a:prstClr val="black"/>
                </a:solidFill>
              </a:rPr>
              <a:pPr/>
              <a:t>11/21/2012</a:t>
            </a:fld>
            <a:endParaRPr lang="en-US" dirty="0">
              <a:solidFill>
                <a:prstClr val="black"/>
              </a:solidFill>
            </a:endParaRPr>
          </a:p>
        </p:txBody>
      </p:sp>
      <p:sp>
        <p:nvSpPr>
          <p:cNvPr id="2" name="Title 1"/>
          <p:cNvSpPr>
            <a:spLocks noGrp="1"/>
          </p:cNvSpPr>
          <p:nvPr>
            <p:ph type="title"/>
          </p:nvPr>
        </p:nvSpPr>
        <p:spPr>
          <a:xfrm>
            <a:off x="457200" y="609600"/>
            <a:ext cx="7924800" cy="609600"/>
          </a:xfrm>
          <a:prstGeom prst="rect">
            <a:avLst/>
          </a:prstGeom>
        </p:spPr>
        <p:txBody>
          <a:bodyPr/>
          <a:lstStyle>
            <a:lvl1pPr>
              <a:defRPr sz="3200"/>
            </a:lvl1pPr>
          </a:lstStyle>
          <a:p>
            <a:r>
              <a:rPr lang="en-US" dirty="0" smtClean="0"/>
              <a:t>Click to edit Master title style</a:t>
            </a:r>
            <a:endParaRPr lang="en-US" dirty="0"/>
          </a:p>
        </p:txBody>
      </p:sp>
      <p:sp>
        <p:nvSpPr>
          <p:cNvPr id="6" name="TextBox 5"/>
          <p:cNvSpPr txBox="1"/>
          <p:nvPr userDrawn="1"/>
        </p:nvSpPr>
        <p:spPr>
          <a:xfrm rot="5400000">
            <a:off x="7025656" y="3118826"/>
            <a:ext cx="4081310" cy="307777"/>
          </a:xfrm>
          <a:prstGeom prst="rect">
            <a:avLst/>
          </a:prstGeom>
          <a:noFill/>
        </p:spPr>
        <p:txBody>
          <a:bodyPr wrap="none" rtlCol="0">
            <a:spAutoFit/>
          </a:bodyPr>
          <a:lstStyle/>
          <a:p>
            <a:r>
              <a:rPr lang="en-US" sz="1400" b="1" dirty="0" smtClean="0">
                <a:solidFill>
                  <a:schemeClr val="bg1"/>
                </a:solidFill>
              </a:rPr>
              <a:t>MnGeo State Government Advisory Council Meeting</a:t>
            </a:r>
            <a:endParaRPr lang="en-US" sz="1400" b="1" dirty="0">
              <a:solidFill>
                <a:schemeClr val="bg1"/>
              </a:solidFill>
            </a:endParaRPr>
          </a:p>
        </p:txBody>
      </p:sp>
    </p:spTree>
    <p:extLst>
      <p:ext uri="{BB962C8B-B14F-4D97-AF65-F5344CB8AC3E}">
        <p14:creationId xmlns:p14="http://schemas.microsoft.com/office/powerpoint/2010/main" val="38468419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04800" y="304800"/>
            <a:ext cx="8153400" cy="381000"/>
          </a:xfrm>
          <a:prstGeom prst="rect">
            <a:avLst/>
          </a:prstGeom>
        </p:spPr>
        <p:txBody>
          <a:bodyPr anchor="b">
            <a:normAutofit/>
          </a:bodyPr>
          <a:lstStyle>
            <a:lvl1pPr algn="r">
              <a:defRPr sz="2000" b="0">
                <a:effectLst/>
              </a:defRPr>
            </a:lvl1pPr>
          </a:lstStyle>
          <a:p>
            <a:r>
              <a:rPr lang="en-US" dirty="0" smtClean="0"/>
              <a:t>Click to add the caption or title for the picture </a:t>
            </a:r>
            <a:endParaRPr lang="en-US" dirty="0"/>
          </a:p>
        </p:txBody>
      </p:sp>
      <p:sp>
        <p:nvSpPr>
          <p:cNvPr id="3" name="Picture Placeholder 2"/>
          <p:cNvSpPr>
            <a:spLocks noGrp="1"/>
          </p:cNvSpPr>
          <p:nvPr>
            <p:ph type="pic" idx="1"/>
          </p:nvPr>
        </p:nvSpPr>
        <p:spPr>
          <a:xfrm>
            <a:off x="304800" y="762000"/>
            <a:ext cx="8153400" cy="5440110"/>
          </a:xfrm>
          <a:prstGeom prst="rect">
            <a:avLst/>
          </a:prstGeo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6" name="Slide Number Placeholder 10"/>
          <p:cNvSpPr>
            <a:spLocks noGrp="1"/>
          </p:cNvSpPr>
          <p:nvPr>
            <p:ph type="sldNum" sz="quarter" idx="11"/>
          </p:nvPr>
        </p:nvSpPr>
        <p:spPr>
          <a:xfrm>
            <a:off x="228600" y="6477000"/>
            <a:ext cx="533400" cy="152400"/>
          </a:xfrm>
          <a:prstGeom prst="rect">
            <a:avLst/>
          </a:prstGeom>
        </p:spPr>
        <p:txBody>
          <a:bodyPr/>
          <a:lstStyle>
            <a:lvl1pPr algn="l">
              <a:defRPr/>
            </a:lvl1pPr>
          </a:lstStyle>
          <a:p>
            <a:fld id="{E88E9821-B3B1-4C9E-A06D-1B95571867B0}" type="slidenum">
              <a:rPr lang="en-US" smtClean="0">
                <a:solidFill>
                  <a:prstClr val="black"/>
                </a:solidFill>
              </a:rPr>
              <a:pPr/>
              <a:t>‹#›</a:t>
            </a:fld>
            <a:endParaRPr lang="en-US" dirty="0">
              <a:solidFill>
                <a:prstClr val="black"/>
              </a:solidFill>
            </a:endParaRPr>
          </a:p>
        </p:txBody>
      </p:sp>
      <p:sp>
        <p:nvSpPr>
          <p:cNvPr id="15" name="Date Placeholder 9"/>
          <p:cNvSpPr>
            <a:spLocks noGrp="1"/>
          </p:cNvSpPr>
          <p:nvPr>
            <p:ph type="dt" sz="half" idx="10"/>
          </p:nvPr>
        </p:nvSpPr>
        <p:spPr>
          <a:xfrm>
            <a:off x="838201" y="6502401"/>
            <a:ext cx="2819399" cy="126999"/>
          </a:xfrm>
          <a:prstGeom prst="rect">
            <a:avLst/>
          </a:prstGeom>
        </p:spPr>
        <p:txBody>
          <a:bodyPr/>
          <a:lstStyle>
            <a:lvl1pPr algn="l">
              <a:defRPr/>
            </a:lvl1pPr>
          </a:lstStyle>
          <a:p>
            <a:fld id="{CDF4FE05-A424-4B51-860C-AAEF5BA3FBE0}" type="datetimeFigureOut">
              <a:rPr lang="en-US" smtClean="0">
                <a:solidFill>
                  <a:prstClr val="black"/>
                </a:solidFill>
              </a:rPr>
              <a:pPr/>
              <a:t>11/21/2012</a:t>
            </a:fld>
            <a:endParaRPr lang="en-US" dirty="0">
              <a:solidFill>
                <a:prstClr val="black"/>
              </a:solidFill>
            </a:endParaRPr>
          </a:p>
        </p:txBody>
      </p:sp>
    </p:spTree>
    <p:extLst>
      <p:ext uri="{BB962C8B-B14F-4D97-AF65-F5344CB8AC3E}">
        <p14:creationId xmlns:p14="http://schemas.microsoft.com/office/powerpoint/2010/main" val="3374949820"/>
      </p:ext>
    </p:extLst>
  </p:cSld>
  <p:clrMapOvr>
    <a:masterClrMapping/>
  </p:clrMapOvr>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13" Type="http://schemas.openxmlformats.org/officeDocument/2006/relationships/image" Target="../media/image3.jpe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6.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5.png"/><Relationship Id="rId5" Type="http://schemas.openxmlformats.org/officeDocument/2006/relationships/slideLayout" Target="../slideLayouts/slideLayout12.xml"/><Relationship Id="rId10" Type="http://schemas.microsoft.com/office/2007/relationships/hdphoto" Target="../media/hdphoto1.wdp"/><Relationship Id="rId4" Type="http://schemas.openxmlformats.org/officeDocument/2006/relationships/slideLayout" Target="../slideLayouts/slideLayout11.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Decorative picture of wire mesh"/>
          <p:cNvPicPr>
            <a:picLocks noChangeAspect="1"/>
          </p:cNvPicPr>
          <p:nvPr/>
        </p:nvPicPr>
        <p:blipFill>
          <a:blip r:embed="rId9" cstate="print"/>
          <a:stretch>
            <a:fillRect/>
          </a:stretch>
        </p:blipFill>
        <p:spPr>
          <a:xfrm>
            <a:off x="6850374" y="0"/>
            <a:ext cx="2293626" cy="6858000"/>
          </a:xfrm>
          <a:prstGeom prst="rect">
            <a:avLst/>
          </a:prstGeom>
        </p:spPr>
      </p:pic>
      <p:cxnSp>
        <p:nvCxnSpPr>
          <p:cNvPr id="12" name="Straight Connector 11" descr="Decorative line"/>
          <p:cNvCxnSpPr/>
          <p:nvPr/>
        </p:nvCxnSpPr>
        <p:spPr>
          <a:xfrm>
            <a:off x="0" y="1600200"/>
            <a:ext cx="6850374" cy="0"/>
          </a:xfrm>
          <a:prstGeom prst="line">
            <a:avLst/>
          </a:prstGeom>
          <a:noFill/>
          <a:ln w="28575" cap="flat" cmpd="sng" algn="ctr">
            <a:solidFill>
              <a:srgbClr val="B30838"/>
            </a:solidFill>
            <a:prstDash val="solid"/>
            <a:headEnd type="oval" w="med" len="med"/>
            <a:tailEnd type="oval" w="med" len="med"/>
          </a:ln>
          <a:effectLst/>
        </p:spPr>
      </p:cxnSp>
      <p:sp>
        <p:nvSpPr>
          <p:cNvPr id="4" name="TextBox 3"/>
          <p:cNvSpPr txBox="1"/>
          <p:nvPr userDrawn="1"/>
        </p:nvSpPr>
        <p:spPr>
          <a:xfrm rot="5400000">
            <a:off x="7025656" y="3118826"/>
            <a:ext cx="4081310" cy="307777"/>
          </a:xfrm>
          <a:prstGeom prst="rect">
            <a:avLst/>
          </a:prstGeom>
          <a:noFill/>
        </p:spPr>
        <p:txBody>
          <a:bodyPr wrap="none" rtlCol="0">
            <a:spAutoFit/>
          </a:bodyPr>
          <a:lstStyle/>
          <a:p>
            <a:r>
              <a:rPr lang="en-US" sz="1400" b="1" dirty="0" smtClean="0">
                <a:solidFill>
                  <a:schemeClr val="bg1"/>
                </a:solidFill>
              </a:rPr>
              <a:t>MnGeo State Government Advisory Council Meeting</a:t>
            </a:r>
            <a:endParaRPr lang="en-US" sz="1400" b="1" dirty="0">
              <a:solidFill>
                <a:schemeClr val="bg1"/>
              </a:solidFill>
            </a:endParaRPr>
          </a:p>
        </p:txBody>
      </p:sp>
      <p:pic>
        <p:nvPicPr>
          <p:cNvPr id="7170" name="Picture 2" descr="C:\Projects\DR\Logo_MNIT_sm_jpg.jp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410200" y="6248400"/>
            <a:ext cx="1323975" cy="4762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33400" y="6248400"/>
            <a:ext cx="1809748" cy="452437"/>
          </a:xfrm>
          <a:prstGeom prst="rect">
            <a:avLst/>
          </a:prstGeom>
        </p:spPr>
      </p:pic>
    </p:spTree>
    <p:extLst>
      <p:ext uri="{BB962C8B-B14F-4D97-AF65-F5344CB8AC3E}">
        <p14:creationId xmlns:p14="http://schemas.microsoft.com/office/powerpoint/2010/main" val="40935095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 id="2147483677"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Slide Number Placeholder 10"/>
          <p:cNvSpPr>
            <a:spLocks noGrp="1"/>
          </p:cNvSpPr>
          <p:nvPr>
            <p:ph type="sldNum" sz="quarter" idx="4"/>
          </p:nvPr>
        </p:nvSpPr>
        <p:spPr>
          <a:xfrm>
            <a:off x="228600" y="6477000"/>
            <a:ext cx="533400" cy="304800"/>
          </a:xfrm>
          <a:prstGeom prst="rect">
            <a:avLst/>
          </a:prstGeom>
        </p:spPr>
        <p:txBody>
          <a:bodyPr/>
          <a:lstStyle>
            <a:lvl1pPr algn="l">
              <a:defRPr sz="800">
                <a:latin typeface="Franklin Gothic Book" pitchFamily="34" charset="0"/>
              </a:defRPr>
            </a:lvl1pPr>
          </a:lstStyle>
          <a:p>
            <a:fld id="{1FF935F4-130A-44BA-B9E4-FB5C8CE193BD}" type="slidenum">
              <a:rPr lang="en-US" smtClean="0">
                <a:solidFill>
                  <a:prstClr val="black"/>
                </a:solidFill>
              </a:rPr>
              <a:pPr/>
              <a:t>‹#›</a:t>
            </a:fld>
            <a:endParaRPr lang="en-US" dirty="0">
              <a:solidFill>
                <a:prstClr val="black"/>
              </a:solidFill>
            </a:endParaRPr>
          </a:p>
        </p:txBody>
      </p:sp>
      <p:sp>
        <p:nvSpPr>
          <p:cNvPr id="18" name="Date Placeholder 9"/>
          <p:cNvSpPr>
            <a:spLocks noGrp="1"/>
          </p:cNvSpPr>
          <p:nvPr>
            <p:ph type="dt" sz="half" idx="2"/>
          </p:nvPr>
        </p:nvSpPr>
        <p:spPr>
          <a:xfrm>
            <a:off x="838201" y="6502401"/>
            <a:ext cx="2819399" cy="279399"/>
          </a:xfrm>
          <a:prstGeom prst="rect">
            <a:avLst/>
          </a:prstGeom>
        </p:spPr>
        <p:txBody>
          <a:bodyPr/>
          <a:lstStyle>
            <a:lvl1pPr algn="l">
              <a:defRPr sz="800">
                <a:latin typeface="Franklin Gothic Book" pitchFamily="34" charset="0"/>
              </a:defRPr>
            </a:lvl1pPr>
          </a:lstStyle>
          <a:p>
            <a:fld id="{C66A6D71-CBE5-4DB2-BA8D-22092B89CECA}" type="datetime1">
              <a:rPr lang="en-US" smtClean="0">
                <a:solidFill>
                  <a:prstClr val="black"/>
                </a:solidFill>
              </a:rPr>
              <a:pPr/>
              <a:t>11/21/2012</a:t>
            </a:fld>
            <a:endParaRPr lang="en-US" dirty="0">
              <a:solidFill>
                <a:prstClr val="black"/>
              </a:solidFill>
            </a:endParaRPr>
          </a:p>
        </p:txBody>
      </p:sp>
      <p:pic>
        <p:nvPicPr>
          <p:cNvPr id="11" name="Picture 10" descr="Decorative picture"/>
          <p:cNvPicPr>
            <a:picLocks noChangeAspect="1"/>
          </p:cNvPicPr>
          <p:nvPr/>
        </p:nvPicPr>
        <p:blipFill rotWithShape="1">
          <a:blip r:embed="rId9" cstate="print">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t="64095" r="2206" b="32925"/>
          <a:stretch/>
        </p:blipFill>
        <p:spPr>
          <a:xfrm rot="5400000">
            <a:off x="5645457" y="3359458"/>
            <a:ext cx="6858001" cy="139084"/>
          </a:xfrm>
          <a:prstGeom prst="rect">
            <a:avLst/>
          </a:prstGeom>
        </p:spPr>
      </p:pic>
      <p:pic>
        <p:nvPicPr>
          <p:cNvPr id="14" name="Picture 13" descr="MN.IT Services logo"/>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7543800" y="6202110"/>
            <a:ext cx="1203158" cy="427290"/>
          </a:xfrm>
          <a:prstGeom prst="rect">
            <a:avLst/>
          </a:prstGeom>
        </p:spPr>
      </p:pic>
      <p:pic>
        <p:nvPicPr>
          <p:cNvPr id="12" name="Picture 11" descr="Decorative picture"/>
          <p:cNvPicPr>
            <a:picLocks noChangeAspect="1"/>
          </p:cNvPicPr>
          <p:nvPr/>
        </p:nvPicPr>
        <p:blipFill>
          <a:blip r:embed="rId12" cstate="print"/>
          <a:stretch>
            <a:fillRect/>
          </a:stretch>
        </p:blipFill>
        <p:spPr>
          <a:xfrm>
            <a:off x="8823693" y="0"/>
            <a:ext cx="320307" cy="6858000"/>
          </a:xfrm>
          <a:prstGeom prst="rect">
            <a:avLst/>
          </a:prstGeom>
        </p:spPr>
      </p:pic>
      <p:sp>
        <p:nvSpPr>
          <p:cNvPr id="7" name="TextBox 6"/>
          <p:cNvSpPr txBox="1"/>
          <p:nvPr userDrawn="1"/>
        </p:nvSpPr>
        <p:spPr>
          <a:xfrm rot="5400000">
            <a:off x="7025656" y="3118826"/>
            <a:ext cx="4081310" cy="307777"/>
          </a:xfrm>
          <a:prstGeom prst="rect">
            <a:avLst/>
          </a:prstGeom>
          <a:noFill/>
        </p:spPr>
        <p:txBody>
          <a:bodyPr wrap="none" rtlCol="0">
            <a:spAutoFit/>
          </a:bodyPr>
          <a:lstStyle/>
          <a:p>
            <a:r>
              <a:rPr lang="en-US" sz="1400" b="1" dirty="0" smtClean="0">
                <a:solidFill>
                  <a:schemeClr val="bg1"/>
                </a:solidFill>
              </a:rPr>
              <a:t>MnGeo State Government Advisory Council Meeting</a:t>
            </a:r>
            <a:endParaRPr lang="en-US" sz="1400" b="1" dirty="0">
              <a:solidFill>
                <a:schemeClr val="bg1"/>
              </a:solidFill>
            </a:endParaRPr>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33400" y="6248400"/>
            <a:ext cx="1809748" cy="452437"/>
          </a:xfrm>
          <a:prstGeom prst="rect">
            <a:avLst/>
          </a:prstGeom>
        </p:spPr>
      </p:pic>
    </p:spTree>
    <p:extLst>
      <p:ext uri="{BB962C8B-B14F-4D97-AF65-F5344CB8AC3E}">
        <p14:creationId xmlns:p14="http://schemas.microsoft.com/office/powerpoint/2010/main" val="164492583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6" r:id="rId7"/>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Franklin Gothic Book" pitchFamily="34" charset="0"/>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Franklin Gothic Book" pitchFamily="34" charset="0"/>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Franklin Gothic Book" pitchFamily="34" charset="0"/>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Franklin Gothic Book" pitchFamily="34" charset="0"/>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Franklin Gothic Book" pitchFamily="34" charset="0"/>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Franklin Gothic Book" pitchFamily="34" charset="0"/>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22030" y="2002302"/>
            <a:ext cx="6359770" cy="1828800"/>
          </a:xfrm>
        </p:spPr>
        <p:txBody>
          <a:bodyPr>
            <a:normAutofit fontScale="90000"/>
          </a:bodyPr>
          <a:lstStyle/>
          <a:p>
            <a:r>
              <a:rPr lang="en-US" dirty="0" smtClean="0"/>
              <a:t>STATE GOVERNMENT Geospatial Advisory council</a:t>
            </a:r>
            <a:endParaRPr lang="en-US" dirty="0"/>
          </a:p>
        </p:txBody>
      </p:sp>
      <p:sp>
        <p:nvSpPr>
          <p:cNvPr id="5" name="Subtitle 4"/>
          <p:cNvSpPr>
            <a:spLocks noGrp="1"/>
          </p:cNvSpPr>
          <p:nvPr>
            <p:ph type="subTitle" idx="1"/>
          </p:nvPr>
        </p:nvSpPr>
        <p:spPr>
          <a:xfrm>
            <a:off x="1371600" y="3962400"/>
            <a:ext cx="4572000" cy="1752600"/>
          </a:xfrm>
        </p:spPr>
        <p:txBody>
          <a:bodyPr/>
          <a:lstStyle/>
          <a:p>
            <a:r>
              <a:rPr lang="en-US" dirty="0" smtClean="0"/>
              <a:t>November 13, 2012</a:t>
            </a:r>
            <a:endParaRPr lang="en-US" dirty="0"/>
          </a:p>
        </p:txBody>
      </p:sp>
    </p:spTree>
    <p:extLst>
      <p:ext uri="{BB962C8B-B14F-4D97-AF65-F5344CB8AC3E}">
        <p14:creationId xmlns:p14="http://schemas.microsoft.com/office/powerpoint/2010/main" val="1646893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endParaRPr lang="en-US" dirty="0"/>
          </a:p>
        </p:txBody>
      </p:sp>
      <p:sp>
        <p:nvSpPr>
          <p:cNvPr id="4" name="Title 3"/>
          <p:cNvSpPr>
            <a:spLocks noGrp="1"/>
          </p:cNvSpPr>
          <p:nvPr>
            <p:ph type="title"/>
          </p:nvPr>
        </p:nvSpPr>
        <p:spPr>
          <a:xfrm>
            <a:off x="2362200" y="2209800"/>
            <a:ext cx="3810000" cy="1752600"/>
          </a:xfrm>
        </p:spPr>
        <p:txBody>
          <a:bodyPr/>
          <a:lstStyle/>
          <a:p>
            <a:r>
              <a:rPr lang="en-US" dirty="0" smtClean="0"/>
              <a:t>Geospatial Technical Committee</a:t>
            </a:r>
            <a:endParaRPr lang="en-US" dirty="0"/>
          </a:p>
        </p:txBody>
      </p:sp>
    </p:spTree>
    <p:extLst>
      <p:ext uri="{BB962C8B-B14F-4D97-AF65-F5344CB8AC3E}">
        <p14:creationId xmlns:p14="http://schemas.microsoft.com/office/powerpoint/2010/main" val="1212668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Slide Number Placeholder 2"/>
          <p:cNvSpPr>
            <a:spLocks noGrp="1"/>
          </p:cNvSpPr>
          <p:nvPr>
            <p:ph type="sldNum" sz="quarter" idx="12"/>
          </p:nvPr>
        </p:nvSpPr>
        <p:spPr/>
        <p:txBody>
          <a:bodyPr/>
          <a:lstStyle/>
          <a:p>
            <a:fld id="{1FF935F4-130A-44BA-B9E4-FB5C8CE193BD}" type="slidenum">
              <a:rPr lang="en-US" smtClean="0">
                <a:solidFill>
                  <a:prstClr val="black"/>
                </a:solidFill>
              </a:rPr>
              <a:pPr/>
              <a:t>11</a:t>
            </a:fld>
            <a:endParaRPr lang="en-US" dirty="0">
              <a:solidFill>
                <a:prstClr val="black"/>
              </a:solidFill>
            </a:endParaRPr>
          </a:p>
        </p:txBody>
      </p:sp>
      <p:sp>
        <p:nvSpPr>
          <p:cNvPr id="4" name="Title 3"/>
          <p:cNvSpPr>
            <a:spLocks noGrp="1"/>
          </p:cNvSpPr>
          <p:nvPr>
            <p:ph type="title"/>
          </p:nvPr>
        </p:nvSpPr>
        <p:spPr/>
        <p:txBody>
          <a:bodyPr/>
          <a:lstStyle/>
          <a:p>
            <a:endParaRPr lang="en-US"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61358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377345735"/>
              </p:ext>
            </p:extLst>
          </p:nvPr>
        </p:nvGraphicFramePr>
        <p:xfrm>
          <a:off x="1828800" y="2917326"/>
          <a:ext cx="5339905" cy="2470014"/>
        </p:xfrm>
        <a:graphic>
          <a:graphicData uri="http://schemas.openxmlformats.org/drawingml/2006/table">
            <a:tbl>
              <a:tblPr firstRow="1" firstCol="1" bandRow="1">
                <a:tableStyleId>{5C22544A-7EE6-4342-B048-85BDC9FD1C3A}</a:tableStyleId>
              </a:tblPr>
              <a:tblGrid>
                <a:gridCol w="2812696"/>
                <a:gridCol w="1790782"/>
                <a:gridCol w="736427"/>
              </a:tblGrid>
              <a:tr h="190500">
                <a:tc>
                  <a:txBody>
                    <a:bodyPr/>
                    <a:lstStyle/>
                    <a:p>
                      <a:pPr marL="0" marR="0">
                        <a:spcBef>
                          <a:spcPts val="0"/>
                        </a:spcBef>
                        <a:spcAft>
                          <a:spcPts val="0"/>
                        </a:spcAft>
                      </a:pPr>
                      <a:r>
                        <a:rPr lang="en-US" sz="1100" b="1" dirty="0">
                          <a:solidFill>
                            <a:schemeClr val="bg1"/>
                          </a:solidFill>
                          <a:effectLst/>
                        </a:rPr>
                        <a:t>ISRM </a:t>
                      </a:r>
                      <a:r>
                        <a:rPr lang="en-US" sz="1100" b="1" dirty="0" smtClean="0">
                          <a:solidFill>
                            <a:schemeClr val="bg1"/>
                          </a:solidFill>
                          <a:effectLst/>
                        </a:rPr>
                        <a:t>Asst. </a:t>
                      </a:r>
                      <a:r>
                        <a:rPr lang="en-US" sz="1100" b="1" dirty="0">
                          <a:solidFill>
                            <a:schemeClr val="bg1"/>
                          </a:solidFill>
                          <a:effectLst/>
                        </a:rPr>
                        <a:t>Commissioner</a:t>
                      </a:r>
                      <a:endParaRPr lang="en-US" sz="1100" b="1" dirty="0">
                        <a:solidFill>
                          <a:schemeClr val="bg1"/>
                        </a:solidFill>
                        <a:effectLst/>
                        <a:latin typeface="Calibri"/>
                        <a:ea typeface="Times New Roman"/>
                        <a:cs typeface="Times New Roman"/>
                      </a:endParaRPr>
                    </a:p>
                  </a:txBody>
                  <a:tcPr marL="76112" marR="76112" marT="0" marB="0" anchor="b">
                    <a:solidFill>
                      <a:srgbClr val="657B83"/>
                    </a:solidFill>
                  </a:tcPr>
                </a:tc>
                <a:tc>
                  <a:txBody>
                    <a:bodyPr/>
                    <a:lstStyle/>
                    <a:p>
                      <a:pPr marL="0" marR="0">
                        <a:spcBef>
                          <a:spcPts val="0"/>
                        </a:spcBef>
                        <a:spcAft>
                          <a:spcPts val="0"/>
                        </a:spcAft>
                      </a:pPr>
                      <a:r>
                        <a:rPr lang="en-US" sz="1100" b="0" dirty="0">
                          <a:solidFill>
                            <a:schemeClr val="tx1"/>
                          </a:solidFill>
                          <a:effectLst/>
                        </a:rPr>
                        <a:t>Chris Buse</a:t>
                      </a:r>
                      <a:endParaRPr lang="en-US" sz="1100" b="0" dirty="0">
                        <a:solidFill>
                          <a:schemeClr val="tx1"/>
                        </a:solidFill>
                        <a:effectLst/>
                        <a:latin typeface="Calibri"/>
                        <a:ea typeface="Times New Roman"/>
                        <a:cs typeface="Times New Roman"/>
                      </a:endParaRPr>
                    </a:p>
                  </a:txBody>
                  <a:tcPr marL="76112" marR="76112" marT="0" marB="0" anchor="b">
                    <a:solidFill>
                      <a:srgbClr val="EAEDEE"/>
                    </a:solidFill>
                  </a:tcPr>
                </a:tc>
                <a:tc>
                  <a:txBody>
                    <a:bodyPr/>
                    <a:lstStyle/>
                    <a:p>
                      <a:pPr marL="0" marR="0">
                        <a:spcBef>
                          <a:spcPts val="0"/>
                        </a:spcBef>
                        <a:spcAft>
                          <a:spcPts val="0"/>
                        </a:spcAft>
                      </a:pPr>
                      <a:r>
                        <a:rPr lang="en-US" sz="1100" b="0" dirty="0">
                          <a:solidFill>
                            <a:schemeClr val="tx1"/>
                          </a:solidFill>
                          <a:effectLst/>
                        </a:rPr>
                        <a:t>Member</a:t>
                      </a:r>
                      <a:endParaRPr lang="en-US" sz="1100" b="0" dirty="0">
                        <a:solidFill>
                          <a:schemeClr val="tx1"/>
                        </a:solidFill>
                        <a:effectLst/>
                        <a:latin typeface="Calibri"/>
                        <a:ea typeface="Times New Roman"/>
                        <a:cs typeface="Times New Roman"/>
                      </a:endParaRPr>
                    </a:p>
                  </a:txBody>
                  <a:tcPr marL="76112" marR="76112" marT="0" marB="0" anchor="b">
                    <a:solidFill>
                      <a:srgbClr val="EAEDEE"/>
                    </a:solidFill>
                  </a:tcPr>
                </a:tc>
              </a:tr>
              <a:tr h="190500">
                <a:tc>
                  <a:txBody>
                    <a:bodyPr/>
                    <a:lstStyle/>
                    <a:p>
                      <a:pPr marL="0" marR="0">
                        <a:spcBef>
                          <a:spcPts val="0"/>
                        </a:spcBef>
                        <a:spcAft>
                          <a:spcPts val="0"/>
                        </a:spcAft>
                      </a:pPr>
                      <a:r>
                        <a:rPr lang="en-US" sz="1100" dirty="0">
                          <a:effectLst/>
                        </a:rPr>
                        <a:t>State Enterprise Architect</a:t>
                      </a:r>
                      <a:endParaRPr lang="en-US" sz="1100" dirty="0">
                        <a:effectLst/>
                        <a:latin typeface="Calibri"/>
                        <a:ea typeface="Times New Roman"/>
                        <a:cs typeface="Times New Roman"/>
                      </a:endParaRPr>
                    </a:p>
                  </a:txBody>
                  <a:tcPr marL="76112" marR="76112" marT="0" marB="0" anchor="b">
                    <a:solidFill>
                      <a:srgbClr val="657B83"/>
                    </a:solidFill>
                  </a:tcPr>
                </a:tc>
                <a:tc>
                  <a:txBody>
                    <a:bodyPr/>
                    <a:lstStyle/>
                    <a:p>
                      <a:pPr marL="0" marR="0">
                        <a:spcBef>
                          <a:spcPts val="0"/>
                        </a:spcBef>
                        <a:spcAft>
                          <a:spcPts val="0"/>
                        </a:spcAft>
                      </a:pPr>
                      <a:r>
                        <a:rPr lang="en-US" sz="1100" dirty="0">
                          <a:effectLst/>
                        </a:rPr>
                        <a:t>Jeff Fanning</a:t>
                      </a:r>
                      <a:endParaRPr lang="en-US" sz="1100" dirty="0">
                        <a:effectLst/>
                        <a:latin typeface="Calibri"/>
                        <a:ea typeface="Times New Roman"/>
                        <a:cs typeface="Times New Roman"/>
                      </a:endParaRPr>
                    </a:p>
                  </a:txBody>
                  <a:tcPr marL="76112" marR="76112" marT="0" marB="0" anchor="b"/>
                </a:tc>
                <a:tc>
                  <a:txBody>
                    <a:bodyPr/>
                    <a:lstStyle/>
                    <a:p>
                      <a:pPr marL="0" marR="0">
                        <a:spcBef>
                          <a:spcPts val="0"/>
                        </a:spcBef>
                        <a:spcAft>
                          <a:spcPts val="0"/>
                        </a:spcAft>
                      </a:pPr>
                      <a:r>
                        <a:rPr lang="en-US" sz="1100" dirty="0">
                          <a:effectLst/>
                        </a:rPr>
                        <a:t>Member</a:t>
                      </a:r>
                      <a:endParaRPr lang="en-US" sz="1100" dirty="0">
                        <a:effectLst/>
                        <a:latin typeface="Calibri"/>
                        <a:ea typeface="Times New Roman"/>
                        <a:cs typeface="Times New Roman"/>
                      </a:endParaRPr>
                    </a:p>
                  </a:txBody>
                  <a:tcPr marL="76112" marR="76112" marT="0" marB="0" anchor="b"/>
                </a:tc>
              </a:tr>
              <a:tr h="190500">
                <a:tc>
                  <a:txBody>
                    <a:bodyPr/>
                    <a:lstStyle/>
                    <a:p>
                      <a:pPr marL="0" marR="0">
                        <a:spcBef>
                          <a:spcPts val="0"/>
                        </a:spcBef>
                        <a:spcAft>
                          <a:spcPts val="0"/>
                        </a:spcAft>
                      </a:pPr>
                      <a:r>
                        <a:rPr lang="en-US" sz="1100" b="1" dirty="0">
                          <a:solidFill>
                            <a:schemeClr val="bg1"/>
                          </a:solidFill>
                          <a:effectLst/>
                        </a:rPr>
                        <a:t>GIS Architect</a:t>
                      </a:r>
                      <a:endParaRPr lang="en-US" sz="1100" b="1" dirty="0">
                        <a:solidFill>
                          <a:schemeClr val="bg1"/>
                        </a:solidFill>
                        <a:effectLst/>
                        <a:latin typeface="Calibri"/>
                        <a:ea typeface="Times New Roman"/>
                        <a:cs typeface="Times New Roman"/>
                      </a:endParaRPr>
                    </a:p>
                  </a:txBody>
                  <a:tcPr marL="76112" marR="76112" marT="0" marB="0" anchor="b">
                    <a:solidFill>
                      <a:srgbClr val="657B83"/>
                    </a:solidFill>
                  </a:tcPr>
                </a:tc>
                <a:tc>
                  <a:txBody>
                    <a:bodyPr/>
                    <a:lstStyle/>
                    <a:p>
                      <a:pPr marL="0" marR="0">
                        <a:spcBef>
                          <a:spcPts val="0"/>
                        </a:spcBef>
                        <a:spcAft>
                          <a:spcPts val="0"/>
                        </a:spcAft>
                      </a:pPr>
                      <a:r>
                        <a:rPr lang="en-US" sz="1100" dirty="0">
                          <a:effectLst/>
                        </a:rPr>
                        <a:t>Hal Watson</a:t>
                      </a:r>
                      <a:endParaRPr lang="en-US" sz="1100" dirty="0">
                        <a:effectLst/>
                        <a:latin typeface="Calibri"/>
                        <a:ea typeface="Times New Roman"/>
                        <a:cs typeface="Times New Roman"/>
                      </a:endParaRPr>
                    </a:p>
                  </a:txBody>
                  <a:tcPr marL="76112" marR="76112" marT="0" marB="0" anchor="b"/>
                </a:tc>
                <a:tc>
                  <a:txBody>
                    <a:bodyPr/>
                    <a:lstStyle/>
                    <a:p>
                      <a:pPr marL="0" marR="0">
                        <a:spcBef>
                          <a:spcPts val="0"/>
                        </a:spcBef>
                        <a:spcAft>
                          <a:spcPts val="0"/>
                        </a:spcAft>
                      </a:pPr>
                      <a:r>
                        <a:rPr lang="en-US" sz="1100" dirty="0">
                          <a:effectLst/>
                        </a:rPr>
                        <a:t>Member</a:t>
                      </a:r>
                      <a:endParaRPr lang="en-US" sz="1100" dirty="0">
                        <a:effectLst/>
                        <a:latin typeface="Calibri"/>
                        <a:ea typeface="Times New Roman"/>
                        <a:cs typeface="Times New Roman"/>
                      </a:endParaRPr>
                    </a:p>
                  </a:txBody>
                  <a:tcPr marL="76112" marR="76112" marT="0" marB="0" anchor="b"/>
                </a:tc>
              </a:tr>
              <a:tr h="190500">
                <a:tc>
                  <a:txBody>
                    <a:bodyPr/>
                    <a:lstStyle/>
                    <a:p>
                      <a:pPr marL="0" marR="0">
                        <a:spcBef>
                          <a:spcPts val="0"/>
                        </a:spcBef>
                        <a:spcAft>
                          <a:spcPts val="0"/>
                        </a:spcAft>
                      </a:pPr>
                      <a:r>
                        <a:rPr lang="en-US" sz="1100" dirty="0">
                          <a:effectLst/>
                        </a:rPr>
                        <a:t>Chief Geospatial Officer</a:t>
                      </a:r>
                      <a:endParaRPr lang="en-US" sz="1100" dirty="0">
                        <a:effectLst/>
                        <a:latin typeface="Calibri"/>
                        <a:ea typeface="Times New Roman"/>
                        <a:cs typeface="Times New Roman"/>
                      </a:endParaRPr>
                    </a:p>
                  </a:txBody>
                  <a:tcPr marL="76112" marR="76112" marT="0" marB="0" anchor="b"/>
                </a:tc>
                <a:tc>
                  <a:txBody>
                    <a:bodyPr/>
                    <a:lstStyle/>
                    <a:p>
                      <a:pPr marL="0" marR="0">
                        <a:spcBef>
                          <a:spcPts val="0"/>
                        </a:spcBef>
                        <a:spcAft>
                          <a:spcPts val="0"/>
                        </a:spcAft>
                      </a:pPr>
                      <a:r>
                        <a:rPr lang="en-US" sz="1100" dirty="0">
                          <a:effectLst/>
                        </a:rPr>
                        <a:t>Dan Ross</a:t>
                      </a:r>
                      <a:endParaRPr lang="en-US" sz="1100" dirty="0">
                        <a:effectLst/>
                        <a:latin typeface="Calibri"/>
                        <a:ea typeface="Times New Roman"/>
                        <a:cs typeface="Times New Roman"/>
                      </a:endParaRPr>
                    </a:p>
                  </a:txBody>
                  <a:tcPr marL="76112" marR="76112" marT="0" marB="0" anchor="b"/>
                </a:tc>
                <a:tc>
                  <a:txBody>
                    <a:bodyPr/>
                    <a:lstStyle/>
                    <a:p>
                      <a:pPr marL="0" marR="0">
                        <a:spcBef>
                          <a:spcPts val="0"/>
                        </a:spcBef>
                        <a:spcAft>
                          <a:spcPts val="0"/>
                        </a:spcAft>
                      </a:pPr>
                      <a:r>
                        <a:rPr lang="en-US" sz="1100" dirty="0">
                          <a:effectLst/>
                        </a:rPr>
                        <a:t>Chair</a:t>
                      </a:r>
                      <a:endParaRPr lang="en-US" sz="1100" dirty="0">
                        <a:effectLst/>
                        <a:latin typeface="Calibri"/>
                        <a:ea typeface="Times New Roman"/>
                        <a:cs typeface="Times New Roman"/>
                      </a:endParaRPr>
                    </a:p>
                  </a:txBody>
                  <a:tcPr marL="76112" marR="76112" marT="0" marB="0" anchor="b"/>
                </a:tc>
              </a:tr>
              <a:tr h="190500">
                <a:tc>
                  <a:txBody>
                    <a:bodyPr/>
                    <a:lstStyle/>
                    <a:p>
                      <a:pPr marL="0" marR="0">
                        <a:spcBef>
                          <a:spcPts val="0"/>
                        </a:spcBef>
                        <a:spcAft>
                          <a:spcPts val="0"/>
                        </a:spcAft>
                      </a:pPr>
                      <a:r>
                        <a:rPr lang="en-US" sz="1100" dirty="0">
                          <a:effectLst/>
                        </a:rPr>
                        <a:t>Service Delivery </a:t>
                      </a:r>
                      <a:r>
                        <a:rPr lang="en-US" sz="1100" dirty="0" smtClean="0">
                          <a:effectLst/>
                        </a:rPr>
                        <a:t>Asst. </a:t>
                      </a:r>
                      <a:r>
                        <a:rPr lang="en-US" sz="1100" dirty="0">
                          <a:effectLst/>
                        </a:rPr>
                        <a:t>Commissioner</a:t>
                      </a:r>
                      <a:endParaRPr lang="en-US" sz="1100" dirty="0">
                        <a:effectLst/>
                        <a:latin typeface="Calibri"/>
                        <a:ea typeface="Times New Roman"/>
                        <a:cs typeface="Times New Roman"/>
                      </a:endParaRPr>
                    </a:p>
                  </a:txBody>
                  <a:tcPr marL="76112" marR="76112" marT="0" marB="0" anchor="b"/>
                </a:tc>
                <a:tc>
                  <a:txBody>
                    <a:bodyPr/>
                    <a:lstStyle/>
                    <a:p>
                      <a:pPr marL="0" marR="0">
                        <a:spcBef>
                          <a:spcPts val="0"/>
                        </a:spcBef>
                        <a:spcAft>
                          <a:spcPts val="0"/>
                        </a:spcAft>
                      </a:pPr>
                      <a:r>
                        <a:rPr lang="en-US" sz="1100" dirty="0">
                          <a:effectLst/>
                        </a:rPr>
                        <a:t>Thomas Schaeffer</a:t>
                      </a:r>
                      <a:endParaRPr lang="en-US" sz="1100" dirty="0">
                        <a:effectLst/>
                        <a:latin typeface="Calibri"/>
                        <a:ea typeface="Times New Roman"/>
                        <a:cs typeface="Times New Roman"/>
                      </a:endParaRPr>
                    </a:p>
                  </a:txBody>
                  <a:tcPr marL="76112" marR="76112" marT="0" marB="0" anchor="b"/>
                </a:tc>
                <a:tc>
                  <a:txBody>
                    <a:bodyPr/>
                    <a:lstStyle/>
                    <a:p>
                      <a:pPr marL="0" marR="0">
                        <a:spcBef>
                          <a:spcPts val="0"/>
                        </a:spcBef>
                        <a:spcAft>
                          <a:spcPts val="0"/>
                        </a:spcAft>
                      </a:pPr>
                      <a:r>
                        <a:rPr lang="en-US" sz="1100" dirty="0">
                          <a:effectLst/>
                        </a:rPr>
                        <a:t>Member</a:t>
                      </a:r>
                      <a:endParaRPr lang="en-US" sz="1100" dirty="0">
                        <a:effectLst/>
                        <a:latin typeface="Calibri"/>
                        <a:ea typeface="Times New Roman"/>
                        <a:cs typeface="Times New Roman"/>
                      </a:endParaRPr>
                    </a:p>
                  </a:txBody>
                  <a:tcPr marL="76112" marR="76112" marT="0" marB="0" anchor="b"/>
                </a:tc>
              </a:tr>
              <a:tr h="190500">
                <a:tc>
                  <a:txBody>
                    <a:bodyPr/>
                    <a:lstStyle/>
                    <a:p>
                      <a:pPr marL="0" marR="0">
                        <a:spcBef>
                          <a:spcPts val="0"/>
                        </a:spcBef>
                        <a:spcAft>
                          <a:spcPts val="0"/>
                        </a:spcAft>
                      </a:pPr>
                      <a:r>
                        <a:rPr lang="en-US" sz="1100" dirty="0">
                          <a:effectLst/>
                        </a:rPr>
                        <a:t>Agency Support </a:t>
                      </a:r>
                      <a:r>
                        <a:rPr lang="en-US" sz="1100" dirty="0" smtClean="0">
                          <a:effectLst/>
                        </a:rPr>
                        <a:t>Asst. </a:t>
                      </a:r>
                      <a:r>
                        <a:rPr lang="en-US" sz="1100" dirty="0">
                          <a:effectLst/>
                        </a:rPr>
                        <a:t>Commissioner</a:t>
                      </a:r>
                      <a:endParaRPr lang="en-US" sz="1100" dirty="0">
                        <a:effectLst/>
                        <a:latin typeface="Calibri"/>
                        <a:ea typeface="Times New Roman"/>
                        <a:cs typeface="Times New Roman"/>
                      </a:endParaRPr>
                    </a:p>
                  </a:txBody>
                  <a:tcPr marL="76112" marR="76112" marT="0" marB="0" anchor="b"/>
                </a:tc>
                <a:tc>
                  <a:txBody>
                    <a:bodyPr/>
                    <a:lstStyle/>
                    <a:p>
                      <a:pPr marL="0" marR="0">
                        <a:spcBef>
                          <a:spcPts val="0"/>
                        </a:spcBef>
                        <a:spcAft>
                          <a:spcPts val="0"/>
                        </a:spcAft>
                      </a:pPr>
                      <a:r>
                        <a:rPr lang="en-US" sz="1100" dirty="0">
                          <a:effectLst/>
                        </a:rPr>
                        <a:t>Tong, Tu</a:t>
                      </a:r>
                      <a:endParaRPr lang="en-US" sz="1100" dirty="0">
                        <a:effectLst/>
                        <a:latin typeface="Calibri"/>
                        <a:ea typeface="Times New Roman"/>
                        <a:cs typeface="Times New Roman"/>
                      </a:endParaRPr>
                    </a:p>
                  </a:txBody>
                  <a:tcPr marL="76112" marR="76112" marT="0" marB="0" anchor="b"/>
                </a:tc>
                <a:tc>
                  <a:txBody>
                    <a:bodyPr/>
                    <a:lstStyle/>
                    <a:p>
                      <a:pPr marL="0" marR="0">
                        <a:spcBef>
                          <a:spcPts val="0"/>
                        </a:spcBef>
                        <a:spcAft>
                          <a:spcPts val="0"/>
                        </a:spcAft>
                      </a:pPr>
                      <a:r>
                        <a:rPr lang="en-US" sz="1100" dirty="0">
                          <a:effectLst/>
                        </a:rPr>
                        <a:t>Member</a:t>
                      </a:r>
                      <a:endParaRPr lang="en-US" sz="1100" dirty="0">
                        <a:effectLst/>
                        <a:latin typeface="Calibri"/>
                        <a:ea typeface="Times New Roman"/>
                        <a:cs typeface="Times New Roman"/>
                      </a:endParaRPr>
                    </a:p>
                  </a:txBody>
                  <a:tcPr marL="76112" marR="76112" marT="0" marB="0" anchor="b"/>
                </a:tc>
              </a:tr>
              <a:tr h="190500">
                <a:tc>
                  <a:txBody>
                    <a:bodyPr/>
                    <a:lstStyle/>
                    <a:p>
                      <a:pPr marL="0" marR="0">
                        <a:spcBef>
                          <a:spcPts val="0"/>
                        </a:spcBef>
                        <a:spcAft>
                          <a:spcPts val="0"/>
                        </a:spcAft>
                      </a:pPr>
                      <a:r>
                        <a:rPr lang="en-US" sz="1100" dirty="0">
                          <a:effectLst/>
                        </a:rPr>
                        <a:t>Agency CIO</a:t>
                      </a:r>
                      <a:endParaRPr lang="en-US" sz="1100" dirty="0">
                        <a:effectLst/>
                        <a:latin typeface="Calibri"/>
                        <a:ea typeface="Times New Roman"/>
                        <a:cs typeface="Times New Roman"/>
                      </a:endParaRPr>
                    </a:p>
                  </a:txBody>
                  <a:tcPr marL="76112" marR="76112" marT="0" marB="0" anchor="b"/>
                </a:tc>
                <a:tc>
                  <a:txBody>
                    <a:bodyPr/>
                    <a:lstStyle/>
                    <a:p>
                      <a:pPr marL="0" marR="0">
                        <a:spcBef>
                          <a:spcPts val="0"/>
                        </a:spcBef>
                        <a:spcAft>
                          <a:spcPts val="0"/>
                        </a:spcAft>
                      </a:pPr>
                      <a:r>
                        <a:rPr lang="en-US" sz="1100" dirty="0">
                          <a:effectLst/>
                        </a:rPr>
                        <a:t>Robert Maki </a:t>
                      </a:r>
                      <a:endParaRPr lang="en-US" sz="1100" dirty="0">
                        <a:effectLst/>
                        <a:latin typeface="Calibri"/>
                        <a:ea typeface="Times New Roman"/>
                        <a:cs typeface="Times New Roman"/>
                      </a:endParaRPr>
                    </a:p>
                  </a:txBody>
                  <a:tcPr marL="76112" marR="76112" marT="0" marB="0" anchor="b"/>
                </a:tc>
                <a:tc>
                  <a:txBody>
                    <a:bodyPr/>
                    <a:lstStyle/>
                    <a:p>
                      <a:pPr marL="0" marR="0">
                        <a:spcBef>
                          <a:spcPts val="0"/>
                        </a:spcBef>
                        <a:spcAft>
                          <a:spcPts val="0"/>
                        </a:spcAft>
                      </a:pPr>
                      <a:r>
                        <a:rPr lang="en-US" sz="1100" dirty="0">
                          <a:effectLst/>
                        </a:rPr>
                        <a:t>Co-Chair</a:t>
                      </a:r>
                      <a:endParaRPr lang="en-US" sz="1100" dirty="0">
                        <a:effectLst/>
                        <a:latin typeface="Calibri"/>
                        <a:ea typeface="Times New Roman"/>
                        <a:cs typeface="Times New Roman"/>
                      </a:endParaRPr>
                    </a:p>
                  </a:txBody>
                  <a:tcPr marL="76112" marR="76112" marT="0" marB="0" anchor="b"/>
                </a:tc>
              </a:tr>
              <a:tr h="190500">
                <a:tc>
                  <a:txBody>
                    <a:bodyPr/>
                    <a:lstStyle/>
                    <a:p>
                      <a:pPr marL="0" marR="0">
                        <a:spcBef>
                          <a:spcPts val="0"/>
                        </a:spcBef>
                        <a:spcAft>
                          <a:spcPts val="0"/>
                        </a:spcAft>
                      </a:pPr>
                      <a:r>
                        <a:rPr lang="en-US" sz="1100" dirty="0">
                          <a:effectLst/>
                        </a:rPr>
                        <a:t>State Agency Business Representative</a:t>
                      </a:r>
                      <a:endParaRPr lang="en-US" sz="1100" dirty="0">
                        <a:effectLst/>
                        <a:latin typeface="Calibri"/>
                        <a:ea typeface="Times New Roman"/>
                        <a:cs typeface="Times New Roman"/>
                      </a:endParaRPr>
                    </a:p>
                  </a:txBody>
                  <a:tcPr marL="76112" marR="76112" marT="0" marB="0" anchor="b"/>
                </a:tc>
                <a:tc>
                  <a:txBody>
                    <a:bodyPr/>
                    <a:lstStyle/>
                    <a:p>
                      <a:pPr marL="0" marR="0">
                        <a:spcBef>
                          <a:spcPts val="0"/>
                        </a:spcBef>
                        <a:spcAft>
                          <a:spcPts val="0"/>
                        </a:spcAft>
                      </a:pPr>
                      <a:r>
                        <a:rPr lang="en-US" sz="1100" dirty="0">
                          <a:effectLst/>
                        </a:rPr>
                        <a:t>Cassandra Isackson</a:t>
                      </a:r>
                      <a:endParaRPr lang="en-US" sz="1100" dirty="0">
                        <a:effectLst/>
                        <a:latin typeface="Calibri"/>
                        <a:ea typeface="Times New Roman"/>
                        <a:cs typeface="Times New Roman"/>
                      </a:endParaRPr>
                    </a:p>
                  </a:txBody>
                  <a:tcPr marL="76112" marR="76112" marT="0" marB="0" anchor="b"/>
                </a:tc>
                <a:tc>
                  <a:txBody>
                    <a:bodyPr/>
                    <a:lstStyle/>
                    <a:p>
                      <a:pPr marL="0" marR="0">
                        <a:spcBef>
                          <a:spcPts val="0"/>
                        </a:spcBef>
                        <a:spcAft>
                          <a:spcPts val="0"/>
                        </a:spcAft>
                      </a:pPr>
                      <a:r>
                        <a:rPr lang="en-US" sz="1100" dirty="0">
                          <a:effectLst/>
                        </a:rPr>
                        <a:t>Member</a:t>
                      </a:r>
                      <a:endParaRPr lang="en-US" sz="1100" dirty="0">
                        <a:effectLst/>
                        <a:latin typeface="Calibri"/>
                        <a:ea typeface="Times New Roman"/>
                        <a:cs typeface="Times New Roman"/>
                      </a:endParaRPr>
                    </a:p>
                  </a:txBody>
                  <a:tcPr marL="76112" marR="76112" marT="0" marB="0" anchor="b"/>
                </a:tc>
              </a:tr>
              <a:tr h="206874">
                <a:tc>
                  <a:txBody>
                    <a:bodyPr/>
                    <a:lstStyle/>
                    <a:p>
                      <a:pPr marL="0" marR="0">
                        <a:spcBef>
                          <a:spcPts val="0"/>
                        </a:spcBef>
                        <a:spcAft>
                          <a:spcPts val="0"/>
                        </a:spcAft>
                      </a:pPr>
                      <a:r>
                        <a:rPr lang="en-US" sz="1100" baseline="0" dirty="0">
                          <a:effectLst/>
                        </a:rPr>
                        <a:t>State Agency Business Representative</a:t>
                      </a:r>
                      <a:endParaRPr lang="en-US" sz="1100" baseline="0" dirty="0">
                        <a:effectLst/>
                        <a:latin typeface="Calibri"/>
                        <a:ea typeface="Times New Roman"/>
                        <a:cs typeface="Times New Roman"/>
                      </a:endParaRPr>
                    </a:p>
                  </a:txBody>
                  <a:tcPr marL="76112" marR="76112" marT="0" marB="0" anchor="b"/>
                </a:tc>
                <a:tc>
                  <a:txBody>
                    <a:bodyPr/>
                    <a:lstStyle/>
                    <a:p>
                      <a:endParaRPr lang="en-US" sz="1100" dirty="0"/>
                    </a:p>
                  </a:txBody>
                  <a:tcPr marL="76112" marR="76112" marT="0" marB="0" anchor="b">
                    <a:solidFill>
                      <a:srgbClr val="FFC000"/>
                    </a:solidFill>
                  </a:tcPr>
                </a:tc>
                <a:tc>
                  <a:txBody>
                    <a:bodyPr/>
                    <a:lstStyle/>
                    <a:p>
                      <a:pPr marL="0" marR="0">
                        <a:spcBef>
                          <a:spcPts val="0"/>
                        </a:spcBef>
                        <a:spcAft>
                          <a:spcPts val="0"/>
                        </a:spcAft>
                      </a:pPr>
                      <a:r>
                        <a:rPr lang="en-US" sz="1100" dirty="0">
                          <a:effectLst/>
                        </a:rPr>
                        <a:t>Member</a:t>
                      </a:r>
                      <a:endParaRPr lang="en-US" sz="1100" dirty="0">
                        <a:effectLst/>
                        <a:latin typeface="Calibri"/>
                        <a:ea typeface="Times New Roman"/>
                        <a:cs typeface="Times New Roman"/>
                      </a:endParaRPr>
                    </a:p>
                  </a:txBody>
                  <a:tcPr marL="76112" marR="76112" marT="0" marB="0" anchor="b"/>
                </a:tc>
              </a:tr>
              <a:tr h="161154">
                <a:tc>
                  <a:txBody>
                    <a:bodyPr/>
                    <a:lstStyle/>
                    <a:p>
                      <a:pPr marL="0" marR="0">
                        <a:spcBef>
                          <a:spcPts val="0"/>
                        </a:spcBef>
                        <a:spcAft>
                          <a:spcPts val="0"/>
                        </a:spcAft>
                      </a:pPr>
                      <a:r>
                        <a:rPr lang="en-US" sz="1100" baseline="0" dirty="0">
                          <a:effectLst/>
                        </a:rPr>
                        <a:t>State Agency Business Representative</a:t>
                      </a:r>
                      <a:endParaRPr lang="en-US" sz="1100" baseline="0" dirty="0">
                        <a:effectLst/>
                        <a:latin typeface="Calibri"/>
                        <a:ea typeface="Times New Roman"/>
                        <a:cs typeface="Times New Roman"/>
                      </a:endParaRPr>
                    </a:p>
                  </a:txBody>
                  <a:tcPr marL="76112" marR="76112" marT="0" marB="0" anchor="b"/>
                </a:tc>
                <a:tc>
                  <a:txBody>
                    <a:bodyPr/>
                    <a:lstStyle/>
                    <a:p>
                      <a:endParaRPr lang="en-US" sz="1100" dirty="0"/>
                    </a:p>
                  </a:txBody>
                  <a:tcPr marL="76112" marR="76112" marT="0" marB="0" anchor="b">
                    <a:solidFill>
                      <a:srgbClr val="FFC000"/>
                    </a:solidFill>
                  </a:tcPr>
                </a:tc>
                <a:tc>
                  <a:txBody>
                    <a:bodyPr/>
                    <a:lstStyle/>
                    <a:p>
                      <a:pPr marL="0" marR="0">
                        <a:spcBef>
                          <a:spcPts val="0"/>
                        </a:spcBef>
                        <a:spcAft>
                          <a:spcPts val="0"/>
                        </a:spcAft>
                      </a:pPr>
                      <a:r>
                        <a:rPr lang="en-US" sz="1100" dirty="0">
                          <a:effectLst/>
                        </a:rPr>
                        <a:t>Member</a:t>
                      </a:r>
                      <a:endParaRPr lang="en-US" sz="1100" dirty="0">
                        <a:effectLst/>
                        <a:latin typeface="Calibri"/>
                        <a:ea typeface="Times New Roman"/>
                        <a:cs typeface="Times New Roman"/>
                      </a:endParaRPr>
                    </a:p>
                  </a:txBody>
                  <a:tcPr marL="76112" marR="76112" marT="0" marB="0" anchor="b"/>
                </a:tc>
              </a:tr>
              <a:tr h="190500">
                <a:tc>
                  <a:txBody>
                    <a:bodyPr/>
                    <a:lstStyle/>
                    <a:p>
                      <a:pPr marL="0" marR="0">
                        <a:spcBef>
                          <a:spcPts val="0"/>
                        </a:spcBef>
                        <a:spcAft>
                          <a:spcPts val="0"/>
                        </a:spcAft>
                      </a:pPr>
                      <a:r>
                        <a:rPr lang="en-US" sz="1100" dirty="0">
                          <a:effectLst/>
                        </a:rPr>
                        <a:t>Geospatial SME</a:t>
                      </a:r>
                      <a:endParaRPr lang="en-US" sz="1100" dirty="0">
                        <a:effectLst/>
                        <a:latin typeface="Calibri"/>
                        <a:ea typeface="Times New Roman"/>
                        <a:cs typeface="Times New Roman"/>
                      </a:endParaRPr>
                    </a:p>
                  </a:txBody>
                  <a:tcPr marL="76112" marR="76112" marT="0" marB="0" anchor="b"/>
                </a:tc>
                <a:tc>
                  <a:txBody>
                    <a:bodyPr/>
                    <a:lstStyle/>
                    <a:p>
                      <a:pPr marL="0" marR="0">
                        <a:spcBef>
                          <a:spcPts val="0"/>
                        </a:spcBef>
                        <a:spcAft>
                          <a:spcPts val="0"/>
                        </a:spcAft>
                      </a:pPr>
                      <a:r>
                        <a:rPr lang="en-US" sz="1100" dirty="0">
                          <a:effectLst/>
                        </a:rPr>
                        <a:t>Mike Dolbow</a:t>
                      </a:r>
                      <a:endParaRPr lang="en-US" sz="1100" dirty="0">
                        <a:effectLst/>
                        <a:latin typeface="Calibri"/>
                        <a:ea typeface="Times New Roman"/>
                        <a:cs typeface="Times New Roman"/>
                      </a:endParaRPr>
                    </a:p>
                  </a:txBody>
                  <a:tcPr marL="76112" marR="76112" marT="0" marB="0" anchor="b"/>
                </a:tc>
                <a:tc>
                  <a:txBody>
                    <a:bodyPr/>
                    <a:lstStyle/>
                    <a:p>
                      <a:pPr marL="0" marR="0">
                        <a:spcBef>
                          <a:spcPts val="0"/>
                        </a:spcBef>
                        <a:spcAft>
                          <a:spcPts val="0"/>
                        </a:spcAft>
                      </a:pPr>
                      <a:r>
                        <a:rPr lang="en-US" sz="1100" dirty="0">
                          <a:effectLst/>
                        </a:rPr>
                        <a:t>Member</a:t>
                      </a:r>
                      <a:endParaRPr lang="en-US" sz="1100" dirty="0">
                        <a:effectLst/>
                        <a:latin typeface="Calibri"/>
                        <a:ea typeface="Times New Roman"/>
                        <a:cs typeface="Times New Roman"/>
                      </a:endParaRPr>
                    </a:p>
                  </a:txBody>
                  <a:tcPr marL="76112" marR="76112" marT="0" marB="0" anchor="b"/>
                </a:tc>
              </a:tr>
              <a:tr h="190500">
                <a:tc>
                  <a:txBody>
                    <a:bodyPr/>
                    <a:lstStyle/>
                    <a:p>
                      <a:pPr marL="0" marR="0">
                        <a:spcBef>
                          <a:spcPts val="0"/>
                        </a:spcBef>
                        <a:spcAft>
                          <a:spcPts val="0"/>
                        </a:spcAft>
                      </a:pPr>
                      <a:r>
                        <a:rPr lang="en-US" sz="1100" dirty="0">
                          <a:effectLst/>
                        </a:rPr>
                        <a:t>Geospatial SME</a:t>
                      </a:r>
                      <a:endParaRPr lang="en-US" sz="1100" dirty="0">
                        <a:effectLst/>
                        <a:latin typeface="Calibri"/>
                        <a:ea typeface="Times New Roman"/>
                        <a:cs typeface="Times New Roman"/>
                      </a:endParaRPr>
                    </a:p>
                  </a:txBody>
                  <a:tcPr marL="76112" marR="76112" marT="0" marB="0" anchor="b"/>
                </a:tc>
                <a:tc>
                  <a:txBody>
                    <a:bodyPr/>
                    <a:lstStyle/>
                    <a:p>
                      <a:pPr marL="0" marR="0">
                        <a:spcBef>
                          <a:spcPts val="0"/>
                        </a:spcBef>
                        <a:spcAft>
                          <a:spcPts val="0"/>
                        </a:spcAft>
                      </a:pPr>
                      <a:r>
                        <a:rPr lang="en-US" sz="1100" dirty="0">
                          <a:effectLst/>
                        </a:rPr>
                        <a:t>Mark Kotz **</a:t>
                      </a:r>
                      <a:endParaRPr lang="en-US" sz="1100" dirty="0">
                        <a:effectLst/>
                        <a:latin typeface="Calibri"/>
                        <a:ea typeface="Times New Roman"/>
                        <a:cs typeface="Times New Roman"/>
                      </a:endParaRPr>
                    </a:p>
                  </a:txBody>
                  <a:tcPr marL="76112" marR="76112" marT="0" marB="0" anchor="b"/>
                </a:tc>
                <a:tc>
                  <a:txBody>
                    <a:bodyPr/>
                    <a:lstStyle/>
                    <a:p>
                      <a:pPr marL="0" marR="0">
                        <a:spcBef>
                          <a:spcPts val="0"/>
                        </a:spcBef>
                        <a:spcAft>
                          <a:spcPts val="0"/>
                        </a:spcAft>
                      </a:pPr>
                      <a:r>
                        <a:rPr lang="en-US" sz="1100" dirty="0">
                          <a:effectLst/>
                        </a:rPr>
                        <a:t>Member</a:t>
                      </a:r>
                      <a:endParaRPr lang="en-US" sz="1100" dirty="0">
                        <a:effectLst/>
                        <a:latin typeface="Calibri"/>
                        <a:ea typeface="Times New Roman"/>
                        <a:cs typeface="Times New Roman"/>
                      </a:endParaRPr>
                    </a:p>
                  </a:txBody>
                  <a:tcPr marL="76112" marR="76112" marT="0" marB="0" anchor="b"/>
                </a:tc>
              </a:tr>
              <a:tr h="190500">
                <a:tc>
                  <a:txBody>
                    <a:bodyPr/>
                    <a:lstStyle/>
                    <a:p>
                      <a:pPr marL="0" marR="0">
                        <a:spcBef>
                          <a:spcPts val="0"/>
                        </a:spcBef>
                        <a:spcAft>
                          <a:spcPts val="0"/>
                        </a:spcAft>
                      </a:pPr>
                      <a:r>
                        <a:rPr lang="en-US" sz="1100" dirty="0">
                          <a:effectLst/>
                        </a:rPr>
                        <a:t>Geospatial SME</a:t>
                      </a:r>
                      <a:endParaRPr lang="en-US" sz="1100" dirty="0">
                        <a:effectLst/>
                        <a:latin typeface="Calibri"/>
                        <a:ea typeface="Times New Roman"/>
                        <a:cs typeface="Times New Roman"/>
                      </a:endParaRPr>
                    </a:p>
                  </a:txBody>
                  <a:tcPr marL="76112" marR="76112" marT="0" marB="0" anchor="b"/>
                </a:tc>
                <a:tc>
                  <a:txBody>
                    <a:bodyPr/>
                    <a:lstStyle/>
                    <a:p>
                      <a:pPr marL="0" marR="0">
                        <a:spcBef>
                          <a:spcPts val="0"/>
                        </a:spcBef>
                        <a:spcAft>
                          <a:spcPts val="0"/>
                        </a:spcAft>
                      </a:pPr>
                      <a:r>
                        <a:rPr lang="en-US" sz="1100" dirty="0">
                          <a:effectLst/>
                        </a:rPr>
                        <a:t>Mark Olsen</a:t>
                      </a:r>
                      <a:endParaRPr lang="en-US" sz="1100" dirty="0">
                        <a:effectLst/>
                        <a:latin typeface="Calibri"/>
                        <a:ea typeface="Times New Roman"/>
                        <a:cs typeface="Times New Roman"/>
                      </a:endParaRPr>
                    </a:p>
                  </a:txBody>
                  <a:tcPr marL="76112" marR="76112" marT="0" marB="0" anchor="b"/>
                </a:tc>
                <a:tc>
                  <a:txBody>
                    <a:bodyPr/>
                    <a:lstStyle/>
                    <a:p>
                      <a:pPr marL="0" marR="0">
                        <a:spcBef>
                          <a:spcPts val="0"/>
                        </a:spcBef>
                        <a:spcAft>
                          <a:spcPts val="0"/>
                        </a:spcAft>
                      </a:pPr>
                      <a:r>
                        <a:rPr lang="en-US" sz="1100" dirty="0">
                          <a:effectLst/>
                        </a:rPr>
                        <a:t>Member</a:t>
                      </a:r>
                      <a:endParaRPr lang="en-US" sz="1100" dirty="0">
                        <a:effectLst/>
                        <a:latin typeface="Calibri"/>
                        <a:ea typeface="Times New Roman"/>
                        <a:cs typeface="Times New Roman"/>
                      </a:endParaRPr>
                    </a:p>
                  </a:txBody>
                  <a:tcPr marL="76112" marR="76112" marT="0" marB="0" anchor="b"/>
                </a:tc>
              </a:tr>
            </a:tbl>
          </a:graphicData>
        </a:graphic>
      </p:graphicFrame>
      <p:sp>
        <p:nvSpPr>
          <p:cNvPr id="3" name="Slide Number Placeholder 2"/>
          <p:cNvSpPr>
            <a:spLocks noGrp="1"/>
          </p:cNvSpPr>
          <p:nvPr>
            <p:ph type="sldNum" sz="quarter" idx="12"/>
          </p:nvPr>
        </p:nvSpPr>
        <p:spPr/>
        <p:txBody>
          <a:bodyPr/>
          <a:lstStyle/>
          <a:p>
            <a:fld id="{1FF935F4-130A-44BA-B9E4-FB5C8CE193BD}" type="slidenum">
              <a:rPr lang="en-US" smtClean="0">
                <a:solidFill>
                  <a:prstClr val="black"/>
                </a:solidFill>
              </a:rPr>
              <a:pPr/>
              <a:t>12</a:t>
            </a:fld>
            <a:endParaRPr lang="en-US" dirty="0">
              <a:solidFill>
                <a:prstClr val="black"/>
              </a:solidFill>
            </a:endParaRPr>
          </a:p>
        </p:txBody>
      </p:sp>
      <p:sp>
        <p:nvSpPr>
          <p:cNvPr id="4" name="Title 3"/>
          <p:cNvSpPr>
            <a:spLocks noGrp="1"/>
          </p:cNvSpPr>
          <p:nvPr>
            <p:ph type="title"/>
          </p:nvPr>
        </p:nvSpPr>
        <p:spPr>
          <a:xfrm>
            <a:off x="457200" y="228600"/>
            <a:ext cx="7924800" cy="609600"/>
          </a:xfrm>
        </p:spPr>
        <p:txBody>
          <a:bodyPr/>
          <a:lstStyle/>
          <a:p>
            <a:r>
              <a:rPr lang="en-US" dirty="0" smtClean="0"/>
              <a:t>Geospatial Technical Committee</a:t>
            </a:r>
            <a:endParaRPr lang="en-US" dirty="0"/>
          </a:p>
        </p:txBody>
      </p:sp>
      <p:sp>
        <p:nvSpPr>
          <p:cNvPr id="6" name="TextBox 5"/>
          <p:cNvSpPr txBox="1"/>
          <p:nvPr/>
        </p:nvSpPr>
        <p:spPr>
          <a:xfrm>
            <a:off x="381000" y="457200"/>
            <a:ext cx="8458200" cy="2308324"/>
          </a:xfrm>
          <a:prstGeom prst="rect">
            <a:avLst/>
          </a:prstGeom>
          <a:noFill/>
        </p:spPr>
        <p:txBody>
          <a:bodyPr wrap="square" rtlCol="0">
            <a:spAutoFit/>
          </a:bodyPr>
          <a:lstStyle/>
          <a:p>
            <a:r>
              <a:rPr lang="en-US" dirty="0"/>
              <a:t>The Geospatial Technology Committee is responsible to:</a:t>
            </a:r>
          </a:p>
          <a:p>
            <a:pPr marL="285750" lvl="0" indent="-285750">
              <a:buFont typeface="Arial" pitchFamily="34" charset="0"/>
              <a:buChar char="•"/>
            </a:pPr>
            <a:r>
              <a:rPr lang="en-US" dirty="0"/>
              <a:t>Approve geospatial policies, standards and planning initiatives </a:t>
            </a:r>
          </a:p>
          <a:p>
            <a:pPr marL="285750" lvl="0" indent="-285750">
              <a:buFont typeface="Arial" pitchFamily="34" charset="0"/>
              <a:buChar char="•"/>
            </a:pPr>
            <a:r>
              <a:rPr lang="en-US" dirty="0"/>
              <a:t>Approve exceptions to geospatial policies and standards </a:t>
            </a:r>
          </a:p>
          <a:p>
            <a:pPr marL="285750" lvl="0" indent="-285750">
              <a:buFont typeface="Arial" pitchFamily="34" charset="0"/>
              <a:buChar char="•"/>
            </a:pPr>
            <a:r>
              <a:rPr lang="en-US" dirty="0"/>
              <a:t>Recommend plans for transforming state agency-level geospatial operations and extending the technology to a broader community of customers</a:t>
            </a:r>
          </a:p>
          <a:p>
            <a:pPr marL="285750" lvl="0" indent="-285750">
              <a:buFont typeface="Arial" pitchFamily="34" charset="0"/>
              <a:buChar char="•"/>
            </a:pPr>
            <a:r>
              <a:rPr lang="en-US" dirty="0"/>
              <a:t>Oversee the development and maintenance of a stable enterprise-level funding strategy for geospatial operations</a:t>
            </a:r>
          </a:p>
          <a:p>
            <a:endParaRPr lang="en-US" dirty="0"/>
          </a:p>
        </p:txBody>
      </p:sp>
      <p:sp>
        <p:nvSpPr>
          <p:cNvPr id="7" name="TextBox 6"/>
          <p:cNvSpPr txBox="1"/>
          <p:nvPr/>
        </p:nvSpPr>
        <p:spPr>
          <a:xfrm>
            <a:off x="838200" y="5410200"/>
            <a:ext cx="4296689" cy="923330"/>
          </a:xfrm>
          <a:prstGeom prst="rect">
            <a:avLst/>
          </a:prstGeom>
          <a:noFill/>
        </p:spPr>
        <p:txBody>
          <a:bodyPr wrap="none" rtlCol="0">
            <a:spAutoFit/>
          </a:bodyPr>
          <a:lstStyle/>
          <a:p>
            <a:r>
              <a:rPr lang="en-US" dirty="0" smtClean="0"/>
              <a:t>What’s next?</a:t>
            </a:r>
          </a:p>
          <a:p>
            <a:pPr marL="285750" indent="-285750">
              <a:buFont typeface="Arial" pitchFamily="34" charset="0"/>
              <a:buChar char="•"/>
            </a:pPr>
            <a:r>
              <a:rPr lang="en-US" dirty="0" smtClean="0"/>
              <a:t>Finish seating of members – November</a:t>
            </a:r>
          </a:p>
          <a:p>
            <a:pPr marL="285750" indent="-285750">
              <a:buFont typeface="Arial" pitchFamily="34" charset="0"/>
              <a:buChar char="•"/>
            </a:pPr>
            <a:r>
              <a:rPr lang="en-US" dirty="0" smtClean="0"/>
              <a:t>Begin Meetings – December/January</a:t>
            </a:r>
            <a:endParaRPr lang="en-US" dirty="0"/>
          </a:p>
        </p:txBody>
      </p:sp>
    </p:spTree>
    <p:extLst>
      <p:ext uri="{BB962C8B-B14F-4D97-AF65-F5344CB8AC3E}">
        <p14:creationId xmlns:p14="http://schemas.microsoft.com/office/powerpoint/2010/main" val="857541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What’s next?</a:t>
            </a:r>
          </a:p>
          <a:p>
            <a:pPr marL="285750" indent="-285750">
              <a:buFont typeface="Arial" pitchFamily="34" charset="0"/>
              <a:buChar char="•"/>
            </a:pPr>
            <a:r>
              <a:rPr lang="en-US" dirty="0"/>
              <a:t>Finish seating of members – November</a:t>
            </a:r>
          </a:p>
          <a:p>
            <a:pPr marL="285750" indent="-285750">
              <a:buFont typeface="Arial" pitchFamily="34" charset="0"/>
              <a:buChar char="•"/>
            </a:pPr>
            <a:r>
              <a:rPr lang="en-US" dirty="0"/>
              <a:t>Begin Meetings – </a:t>
            </a:r>
            <a:r>
              <a:rPr lang="en-US" dirty="0" smtClean="0"/>
              <a:t>December/January</a:t>
            </a:r>
          </a:p>
          <a:p>
            <a:pPr marL="285750" indent="-285750">
              <a:buFont typeface="Arial" pitchFamily="34" charset="0"/>
              <a:buChar char="•"/>
            </a:pPr>
            <a:r>
              <a:rPr lang="en-US" dirty="0" smtClean="0"/>
              <a:t>Sunset State Government Geospatial Advisory Council?</a:t>
            </a:r>
          </a:p>
          <a:p>
            <a:pPr marL="514350" lvl="1" indent="-285750">
              <a:buFont typeface="Arial" pitchFamily="34" charset="0"/>
              <a:buChar char="•"/>
            </a:pPr>
            <a:r>
              <a:rPr lang="en-US" dirty="0" smtClean="0"/>
              <a:t>Depends on legislation</a:t>
            </a:r>
          </a:p>
          <a:p>
            <a:pPr marL="514350" lvl="1" indent="-285750">
              <a:buFont typeface="Arial" pitchFamily="34" charset="0"/>
              <a:buChar char="•"/>
            </a:pPr>
            <a:r>
              <a:rPr lang="en-US" dirty="0" smtClean="0"/>
              <a:t>Proposing meeting Feb 6</a:t>
            </a:r>
            <a:r>
              <a:rPr lang="en-US" baseline="30000" dirty="0" smtClean="0"/>
              <a:t>th</a:t>
            </a:r>
            <a:endParaRPr lang="en-US" dirty="0" smtClean="0"/>
          </a:p>
          <a:p>
            <a:pPr marL="697230" lvl="2" indent="-285750">
              <a:buFont typeface="Arial" pitchFamily="34" charset="0"/>
              <a:buChar char="•"/>
            </a:pPr>
            <a:r>
              <a:rPr lang="en-US" dirty="0" smtClean="0"/>
              <a:t>Will continue to meet if legislation requires</a:t>
            </a:r>
            <a:endParaRPr lang="en-US" dirty="0"/>
          </a:p>
        </p:txBody>
      </p:sp>
      <p:sp>
        <p:nvSpPr>
          <p:cNvPr id="4" name="Title 3"/>
          <p:cNvSpPr>
            <a:spLocks noGrp="1"/>
          </p:cNvSpPr>
          <p:nvPr>
            <p:ph type="title"/>
          </p:nvPr>
        </p:nvSpPr>
        <p:spPr/>
        <p:txBody>
          <a:bodyPr/>
          <a:lstStyle/>
          <a:p>
            <a:r>
              <a:rPr lang="en-US" dirty="0"/>
              <a:t>Geospatial Technical Committee</a:t>
            </a:r>
          </a:p>
        </p:txBody>
      </p:sp>
    </p:spTree>
    <p:extLst>
      <p:ext uri="{BB962C8B-B14F-4D97-AF65-F5344CB8AC3E}">
        <p14:creationId xmlns:p14="http://schemas.microsoft.com/office/powerpoint/2010/main" val="1562692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dirty="0"/>
          </a:p>
        </p:txBody>
      </p:sp>
      <p:sp>
        <p:nvSpPr>
          <p:cNvPr id="3" name="Title 2"/>
          <p:cNvSpPr>
            <a:spLocks noGrp="1"/>
          </p:cNvSpPr>
          <p:nvPr>
            <p:ph type="title"/>
          </p:nvPr>
        </p:nvSpPr>
        <p:spPr/>
        <p:txBody>
          <a:bodyPr/>
          <a:lstStyle/>
          <a:p>
            <a:r>
              <a:rPr lang="en-US" dirty="0" smtClean="0"/>
              <a:t>Optimization (update) - Phase Four of Consolidation</a:t>
            </a:r>
            <a:endParaRPr lang="en-US" dirty="0"/>
          </a:p>
        </p:txBody>
      </p:sp>
    </p:spTree>
    <p:extLst>
      <p:ext uri="{BB962C8B-B14F-4D97-AF65-F5344CB8AC3E}">
        <p14:creationId xmlns:p14="http://schemas.microsoft.com/office/powerpoint/2010/main" val="40742212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7924800" cy="609600"/>
          </a:xfrm>
        </p:spPr>
        <p:txBody>
          <a:bodyPr/>
          <a:lstStyle/>
          <a:p>
            <a:r>
              <a:rPr lang="en-US" dirty="0" smtClean="0"/>
              <a:t>Three Key </a:t>
            </a:r>
            <a:r>
              <a:rPr lang="en-US" dirty="0"/>
              <a:t>A</a:t>
            </a:r>
            <a:r>
              <a:rPr lang="en-US" dirty="0" smtClean="0"/>
              <a:t>reas</a:t>
            </a:r>
            <a:endParaRPr lang="en-US" dirty="0"/>
          </a:p>
        </p:txBody>
      </p:sp>
      <p:sp>
        <p:nvSpPr>
          <p:cNvPr id="4" name="Right Arrow 3"/>
          <p:cNvSpPr/>
          <p:nvPr/>
        </p:nvSpPr>
        <p:spPr>
          <a:xfrm>
            <a:off x="228600" y="685800"/>
            <a:ext cx="4876800" cy="1828800"/>
          </a:xfrm>
          <a:prstGeom prst="rightArrow">
            <a:avLst>
              <a:gd name="adj1" fmla="val 50000"/>
              <a:gd name="adj2" fmla="val 3770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solidFill>
                  <a:prstClr val="white"/>
                </a:solidFill>
              </a:rPr>
              <a:t>Identify and sequence the service opportunities</a:t>
            </a:r>
          </a:p>
        </p:txBody>
      </p:sp>
      <p:sp>
        <p:nvSpPr>
          <p:cNvPr id="5" name="Rectangle 4"/>
          <p:cNvSpPr/>
          <p:nvPr/>
        </p:nvSpPr>
        <p:spPr>
          <a:xfrm>
            <a:off x="5257800" y="914400"/>
            <a:ext cx="3200400" cy="14478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solidFill>
                  <a:prstClr val="white"/>
                </a:solidFill>
              </a:rPr>
              <a:t>Early wins with visible measurable, and high-value results for both stakeholders and employees</a:t>
            </a:r>
          </a:p>
        </p:txBody>
      </p:sp>
      <p:sp>
        <p:nvSpPr>
          <p:cNvPr id="6" name="Right Arrow 5"/>
          <p:cNvSpPr/>
          <p:nvPr/>
        </p:nvSpPr>
        <p:spPr>
          <a:xfrm>
            <a:off x="228600" y="2590800"/>
            <a:ext cx="4876800" cy="2209800"/>
          </a:xfrm>
          <a:prstGeom prst="rightArrow">
            <a:avLst>
              <a:gd name="adj1" fmla="val 50000"/>
              <a:gd name="adj2" fmla="val 37111"/>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solidFill>
                  <a:prstClr val="white"/>
                </a:solidFill>
              </a:rPr>
              <a:t>Build the common processes and infrastructure that make service improvements possible</a:t>
            </a:r>
          </a:p>
        </p:txBody>
      </p:sp>
      <p:sp>
        <p:nvSpPr>
          <p:cNvPr id="7" name="Right Arrow 6"/>
          <p:cNvSpPr/>
          <p:nvPr/>
        </p:nvSpPr>
        <p:spPr>
          <a:xfrm>
            <a:off x="228600" y="4800600"/>
            <a:ext cx="4876800" cy="1295400"/>
          </a:xfrm>
          <a:prstGeom prst="rightArrow">
            <a:avLst>
              <a:gd name="adj1" fmla="val 50000"/>
              <a:gd name="adj2" fmla="val 29508"/>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solidFill>
                  <a:prstClr val="white"/>
                </a:solidFill>
              </a:rPr>
              <a:t>Think outside the box</a:t>
            </a:r>
          </a:p>
        </p:txBody>
      </p:sp>
      <p:sp>
        <p:nvSpPr>
          <p:cNvPr id="8" name="Rectangle 7"/>
          <p:cNvSpPr/>
          <p:nvPr/>
        </p:nvSpPr>
        <p:spPr>
          <a:xfrm>
            <a:off x="5284032" y="3048000"/>
            <a:ext cx="3174168" cy="1295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prstClr val="white"/>
                </a:solidFill>
              </a:rPr>
              <a:t>Infrastructure, data  coordination &amp;management, application development and management…</a:t>
            </a:r>
            <a:endParaRPr lang="en-US" dirty="0">
              <a:solidFill>
                <a:prstClr val="white"/>
              </a:solidFill>
            </a:endParaRPr>
          </a:p>
        </p:txBody>
      </p:sp>
      <p:sp>
        <p:nvSpPr>
          <p:cNvPr id="9" name="Rectangle 8"/>
          <p:cNvSpPr/>
          <p:nvPr/>
        </p:nvSpPr>
        <p:spPr>
          <a:xfrm>
            <a:off x="5270916" y="4800600"/>
            <a:ext cx="3187284" cy="13716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solidFill>
                  <a:prstClr val="white"/>
                </a:solidFill>
              </a:rPr>
              <a:t>Innovations program, communities of interest, employee feedback, new savings &amp; investment strategies </a:t>
            </a:r>
          </a:p>
        </p:txBody>
      </p:sp>
    </p:spTree>
    <p:extLst>
      <p:ext uri="{BB962C8B-B14F-4D97-AF65-F5344CB8AC3E}">
        <p14:creationId xmlns:p14="http://schemas.microsoft.com/office/powerpoint/2010/main" val="35808324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FF935F4-130A-44BA-B9E4-FB5C8CE193BD}" type="slidenum">
              <a:rPr lang="en-US" smtClean="0">
                <a:solidFill>
                  <a:prstClr val="black"/>
                </a:solidFill>
              </a:rPr>
              <a:pPr/>
              <a:t>16</a:t>
            </a:fld>
            <a:endParaRPr lang="en-US" dirty="0">
              <a:solidFill>
                <a:prstClr val="black"/>
              </a:solidFill>
            </a:endParaRPr>
          </a:p>
        </p:txBody>
      </p:sp>
      <p:sp>
        <p:nvSpPr>
          <p:cNvPr id="4" name="Title 3"/>
          <p:cNvSpPr>
            <a:spLocks noGrp="1"/>
          </p:cNvSpPr>
          <p:nvPr>
            <p:ph type="title"/>
          </p:nvPr>
        </p:nvSpPr>
        <p:spPr/>
        <p:txBody>
          <a:bodyPr/>
          <a:lstStyle/>
          <a:p>
            <a:r>
              <a:rPr lang="en-US" dirty="0" smtClean="0"/>
              <a:t>Coming Soon: Tactical Plan(s)</a:t>
            </a:r>
            <a:endParaRPr lang="en-US" dirty="0"/>
          </a:p>
        </p:txBody>
      </p:sp>
      <p:sp>
        <p:nvSpPr>
          <p:cNvPr id="7" name="Content Placeholder 4"/>
          <p:cNvSpPr txBox="1">
            <a:spLocks/>
          </p:cNvSpPr>
          <p:nvPr/>
        </p:nvSpPr>
        <p:spPr>
          <a:xfrm>
            <a:off x="5905500" y="2057400"/>
            <a:ext cx="2667000" cy="2068814"/>
          </a:xfrm>
          <a:prstGeom prst="rect">
            <a:avLst/>
          </a:prstGeom>
        </p:spPr>
        <p:txBody>
          <a:bodyPr/>
          <a:lstStyle>
            <a:lvl1pPr marL="1828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2400" kern="1200" baseline="0">
                <a:solidFill>
                  <a:schemeClr val="tx1">
                    <a:lumMod val="85000"/>
                  </a:schemeClr>
                </a:solidFill>
                <a:latin typeface="Arial" pitchFamily="34" charset="0"/>
                <a:ea typeface="+mn-ea"/>
                <a:cs typeface="Arial" pitchFamily="34" charset="0"/>
              </a:defRPr>
            </a:lvl1pPr>
            <a:lvl2pPr marL="4114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2400" kern="1200" baseline="0">
                <a:solidFill>
                  <a:schemeClr val="tx1">
                    <a:lumMod val="85000"/>
                  </a:schemeClr>
                </a:solidFill>
                <a:latin typeface="Arial" pitchFamily="34" charset="0"/>
                <a:ea typeface="+mn-ea"/>
                <a:cs typeface="Arial" pitchFamily="34" charset="0"/>
              </a:defRPr>
            </a:lvl2pPr>
            <a:lvl3pPr marL="59436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2000" kern="1200" baseline="0">
                <a:solidFill>
                  <a:schemeClr val="tx1">
                    <a:lumMod val="85000"/>
                  </a:schemeClr>
                </a:solidFill>
                <a:latin typeface="Arial" pitchFamily="34" charset="0"/>
                <a:ea typeface="+mn-ea"/>
                <a:cs typeface="Arial" pitchFamily="34" charset="0"/>
              </a:defRPr>
            </a:lvl3pPr>
            <a:lvl4pPr marL="77724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800" kern="1200" baseline="0">
                <a:solidFill>
                  <a:schemeClr val="tx1">
                    <a:lumMod val="85000"/>
                  </a:schemeClr>
                </a:solidFill>
                <a:latin typeface="Arial" pitchFamily="34" charset="0"/>
                <a:ea typeface="+mn-ea"/>
                <a:cs typeface="Arial" pitchFamily="34" charset="0"/>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Arial" pitchFamily="34" charset="0"/>
                <a:ea typeface="+mn-ea"/>
                <a:cs typeface="Arial" pitchFamily="34" charset="0"/>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a:lstStyle>
          <a:p>
            <a:pPr marL="0" indent="0" algn="ctr">
              <a:buFont typeface="Wingdings" pitchFamily="2" charset="2"/>
              <a:buNone/>
            </a:pPr>
            <a:r>
              <a:rPr lang="en-US" sz="1600" dirty="0" smtClean="0">
                <a:solidFill>
                  <a:prstClr val="white"/>
                </a:solidFill>
              </a:rPr>
              <a:t>Make the “factory side” of IT super efficient so we can focus our people, money and creativity on the services that most directly make a difference for our customers and citizens</a:t>
            </a:r>
            <a:endParaRPr lang="en-US" sz="1600" dirty="0">
              <a:solidFill>
                <a:prstClr val="white"/>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061431233"/>
              </p:ext>
            </p:extLst>
          </p:nvPr>
        </p:nvGraphicFramePr>
        <p:xfrm>
          <a:off x="533400" y="1524000"/>
          <a:ext cx="7848600" cy="3754120"/>
        </p:xfrm>
        <a:graphic>
          <a:graphicData uri="http://schemas.openxmlformats.org/drawingml/2006/table">
            <a:tbl>
              <a:tblPr firstRow="1" bandRow="1">
                <a:tableStyleId>{5C22544A-7EE6-4342-B048-85BDC9FD1C3A}</a:tableStyleId>
              </a:tblPr>
              <a:tblGrid>
                <a:gridCol w="2133600"/>
                <a:gridCol w="3810000"/>
                <a:gridCol w="1905000"/>
              </a:tblGrid>
              <a:tr h="370840">
                <a:tc>
                  <a:txBody>
                    <a:bodyPr/>
                    <a:lstStyle/>
                    <a:p>
                      <a:r>
                        <a:rPr lang="en-US" dirty="0" smtClean="0"/>
                        <a:t>What</a:t>
                      </a:r>
                      <a:endParaRPr lang="en-US" dirty="0"/>
                    </a:p>
                  </a:txBody>
                  <a:tcPr/>
                </a:tc>
                <a:tc>
                  <a:txBody>
                    <a:bodyPr/>
                    <a:lstStyle/>
                    <a:p>
                      <a:r>
                        <a:rPr lang="en-US" dirty="0" smtClean="0"/>
                        <a:t>Why</a:t>
                      </a:r>
                      <a:endParaRPr lang="en-US" dirty="0"/>
                    </a:p>
                  </a:txBody>
                  <a:tcPr/>
                </a:tc>
                <a:tc>
                  <a:txBody>
                    <a:bodyPr/>
                    <a:lstStyle/>
                    <a:p>
                      <a:r>
                        <a:rPr lang="en-US" dirty="0" smtClean="0"/>
                        <a:t>When</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Enterprise 2-year tactical plan</a:t>
                      </a:r>
                      <a:endParaRPr lang="en-US" dirty="0"/>
                    </a:p>
                  </a:txBody>
                  <a:tcPr/>
                </a:tc>
                <a:tc>
                  <a:txBody>
                    <a:bodyPr/>
                    <a:lstStyle/>
                    <a:p>
                      <a:r>
                        <a:rPr lang="en-US" dirty="0" smtClean="0"/>
                        <a:t>Define</a:t>
                      </a:r>
                      <a:r>
                        <a:rPr lang="en-US" baseline="0" dirty="0" smtClean="0"/>
                        <a:t> objectives, milestones and projects that will get us down the road</a:t>
                      </a:r>
                      <a:endParaRPr lang="en-US" dirty="0"/>
                    </a:p>
                  </a:txBody>
                  <a:tcPr/>
                </a:tc>
                <a:tc>
                  <a:txBody>
                    <a:bodyPr/>
                    <a:lstStyle/>
                    <a:p>
                      <a:r>
                        <a:rPr lang="en-US" dirty="0" smtClean="0"/>
                        <a:t>early September </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Division</a:t>
                      </a:r>
                      <a:r>
                        <a:rPr lang="en-US" baseline="0" dirty="0" smtClean="0"/>
                        <a:t>al plans</a:t>
                      </a:r>
                      <a:endParaRPr lang="en-US" dirty="0"/>
                    </a:p>
                  </a:txBody>
                  <a:tcPr/>
                </a:tc>
                <a:tc>
                  <a:txBody>
                    <a:bodyPr/>
                    <a:lstStyle/>
                    <a:p>
                      <a:r>
                        <a:rPr lang="en-US" dirty="0" smtClean="0"/>
                        <a:t>Readying</a:t>
                      </a:r>
                      <a:r>
                        <a:rPr lang="en-US" baseline="0" dirty="0" smtClean="0"/>
                        <a:t> our services and processes for successful centralization</a:t>
                      </a:r>
                      <a:endParaRPr lang="en-US" dirty="0"/>
                    </a:p>
                  </a:txBody>
                  <a:tcPr/>
                </a:tc>
                <a:tc>
                  <a:txBody>
                    <a:bodyPr/>
                    <a:lstStyle/>
                    <a:p>
                      <a:r>
                        <a:rPr lang="en-US" dirty="0" smtClean="0"/>
                        <a:t>October</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HR and training plan</a:t>
                      </a:r>
                      <a:endParaRPr lang="en-US" dirty="0"/>
                    </a:p>
                  </a:txBody>
                  <a:tcPr/>
                </a:tc>
                <a:tc>
                  <a:txBody>
                    <a:bodyPr/>
                    <a:lstStyle/>
                    <a:p>
                      <a:r>
                        <a:rPr lang="en-US" dirty="0" smtClean="0"/>
                        <a:t>Define</a:t>
                      </a:r>
                      <a:r>
                        <a:rPr lang="en-US" baseline="0" dirty="0" smtClean="0"/>
                        <a:t> how we align current jobs with centralization, manage attrition, leverage skills, standardize positions and build careers at MN.IT Services </a:t>
                      </a:r>
                      <a:endParaRPr lang="en-US" dirty="0"/>
                    </a:p>
                  </a:txBody>
                  <a:tcPr/>
                </a:tc>
                <a:tc>
                  <a:txBody>
                    <a:bodyPr/>
                    <a:lstStyle/>
                    <a:p>
                      <a:r>
                        <a:rPr lang="en-US" dirty="0" smtClean="0"/>
                        <a:t>October</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Agency-based office plans</a:t>
                      </a:r>
                      <a:endParaRPr lang="en-US" dirty="0"/>
                    </a:p>
                  </a:txBody>
                  <a:tcPr/>
                </a:tc>
                <a:tc>
                  <a:txBody>
                    <a:bodyPr/>
                    <a:lstStyle/>
                    <a:p>
                      <a:r>
                        <a:rPr lang="en-US" dirty="0" smtClean="0"/>
                        <a:t>Defining order of activity that meets the overall objectives</a:t>
                      </a:r>
                      <a:endParaRPr lang="en-US" dirty="0"/>
                    </a:p>
                  </a:txBody>
                  <a:tcPr/>
                </a:tc>
                <a:tc>
                  <a:txBody>
                    <a:bodyPr/>
                    <a:lstStyle/>
                    <a:p>
                      <a:r>
                        <a:rPr lang="en-US" dirty="0" smtClean="0"/>
                        <a:t>November</a:t>
                      </a:r>
                      <a:endParaRPr lang="en-US" dirty="0"/>
                    </a:p>
                  </a:txBody>
                  <a:tcPr/>
                </a:tc>
              </a:tr>
            </a:tbl>
          </a:graphicData>
        </a:graphic>
      </p:graphicFrame>
    </p:spTree>
    <p:extLst>
      <p:ext uri="{BB962C8B-B14F-4D97-AF65-F5344CB8AC3E}">
        <p14:creationId xmlns:p14="http://schemas.microsoft.com/office/powerpoint/2010/main" val="30808697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Click to add the caption or title for the picture</a:t>
            </a:r>
            <a:endParaRPr lang="en-US" dirty="0"/>
          </a:p>
        </p:txBody>
      </p:sp>
      <p:sp>
        <p:nvSpPr>
          <p:cNvPr id="3" name="Picture Placeholder 2" descr="Picture place holder"/>
          <p:cNvSpPr>
            <a:spLocks noGrp="1"/>
          </p:cNvSpPr>
          <p:nvPr>
            <p:ph type="pic" idx="1"/>
          </p:nvPr>
        </p:nvSpPr>
        <p:spPr/>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828800" y="5486400"/>
            <a:ext cx="1371600" cy="914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11821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implement organizational consistency </a:t>
            </a:r>
            <a:endParaRPr lang="en-US" dirty="0" smtClean="0"/>
          </a:p>
          <a:p>
            <a:r>
              <a:rPr lang="en-US" dirty="0"/>
              <a:t>standardize agency policies and management practices </a:t>
            </a:r>
            <a:endParaRPr lang="en-US" dirty="0" smtClean="0"/>
          </a:p>
          <a:p>
            <a:r>
              <a:rPr lang="en-US" dirty="0"/>
              <a:t>develop functional alignment between MN.IT Central and agency-based offices in order to better define roles, skills and expectations and to foster collaboration and interoperability.” </a:t>
            </a:r>
            <a:endParaRPr lang="en-US" dirty="0" smtClean="0"/>
          </a:p>
          <a:p>
            <a:r>
              <a:rPr lang="en-US" dirty="0"/>
              <a:t>overarching goal of the MN.IT Cloud service strategies is to align service delivery functions across the enterprise </a:t>
            </a:r>
          </a:p>
        </p:txBody>
      </p:sp>
      <p:sp>
        <p:nvSpPr>
          <p:cNvPr id="3" name="Title 2"/>
          <p:cNvSpPr>
            <a:spLocks noGrp="1"/>
          </p:cNvSpPr>
          <p:nvPr>
            <p:ph type="title"/>
          </p:nvPr>
        </p:nvSpPr>
        <p:spPr>
          <a:xfrm>
            <a:off x="457200" y="609600"/>
            <a:ext cx="8305800" cy="609600"/>
          </a:xfrm>
        </p:spPr>
        <p:txBody>
          <a:bodyPr/>
          <a:lstStyle/>
          <a:p>
            <a:r>
              <a:rPr lang="en-US" sz="2800" b="1" dirty="0"/>
              <a:t>Functional Alignment, IT Leadership and Oversight </a:t>
            </a:r>
            <a:endParaRPr lang="en-US" sz="2800" dirty="0"/>
          </a:p>
        </p:txBody>
      </p:sp>
    </p:spTree>
    <p:extLst>
      <p:ext uri="{BB962C8B-B14F-4D97-AF65-F5344CB8AC3E}">
        <p14:creationId xmlns:p14="http://schemas.microsoft.com/office/powerpoint/2010/main" val="4242033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We </a:t>
            </a:r>
            <a:r>
              <a:rPr lang="en-US" dirty="0"/>
              <a:t>will improve service level management for geospatial services and align agency geospatial resources appropriately within MN.IT, with the following objectives: </a:t>
            </a:r>
          </a:p>
          <a:p>
            <a:pPr lvl="1">
              <a:buNone/>
            </a:pPr>
            <a:r>
              <a:rPr lang="en-US" dirty="0"/>
              <a:t>• </a:t>
            </a:r>
            <a:r>
              <a:rPr lang="en-US" sz="2200" dirty="0"/>
              <a:t>Standard geospatial services are integrated in the MN.IT Service Catalog. </a:t>
            </a:r>
          </a:p>
          <a:p>
            <a:pPr lvl="1">
              <a:buNone/>
            </a:pPr>
            <a:r>
              <a:rPr lang="en-US" sz="2200" dirty="0"/>
              <a:t>• Enterprise geospatial needs are identified and prioritized. </a:t>
            </a:r>
          </a:p>
          <a:p>
            <a:pPr lvl="1">
              <a:buNone/>
            </a:pPr>
            <a:r>
              <a:rPr lang="en-US" sz="2200" dirty="0"/>
              <a:t>• MN.IT is supported by a single set of geospatial policies and standards. </a:t>
            </a:r>
          </a:p>
          <a:p>
            <a:pPr lvl="1">
              <a:buNone/>
            </a:pPr>
            <a:r>
              <a:rPr lang="en-US" sz="2200" dirty="0"/>
              <a:t>• Geospatial services leverage common infrastructure, application and data management processes and tools. </a:t>
            </a:r>
          </a:p>
        </p:txBody>
      </p:sp>
      <p:sp>
        <p:nvSpPr>
          <p:cNvPr id="3" name="Title 2"/>
          <p:cNvSpPr>
            <a:spLocks noGrp="1"/>
          </p:cNvSpPr>
          <p:nvPr>
            <p:ph type="title"/>
          </p:nvPr>
        </p:nvSpPr>
        <p:spPr/>
        <p:txBody>
          <a:bodyPr/>
          <a:lstStyle/>
          <a:p>
            <a:r>
              <a:rPr lang="en-US" dirty="0" smtClean="0"/>
              <a:t>The Geospatial Aspect</a:t>
            </a:r>
            <a:endParaRPr lang="en-US" dirty="0"/>
          </a:p>
        </p:txBody>
      </p:sp>
    </p:spTree>
    <p:extLst>
      <p:ext uri="{BB962C8B-B14F-4D97-AF65-F5344CB8AC3E}">
        <p14:creationId xmlns:p14="http://schemas.microsoft.com/office/powerpoint/2010/main" val="1033852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1600200"/>
            <a:ext cx="6400800" cy="4525962"/>
          </a:xfrm>
        </p:spPr>
        <p:txBody>
          <a:bodyPr/>
          <a:lstStyle/>
          <a:p>
            <a:r>
              <a:rPr lang="en-US" sz="1600" dirty="0" smtClean="0"/>
              <a:t>Welcome </a:t>
            </a:r>
            <a:r>
              <a:rPr lang="en-US" sz="1600" dirty="0"/>
              <a:t>and Call to Order </a:t>
            </a:r>
          </a:p>
          <a:p>
            <a:r>
              <a:rPr lang="en-US" sz="1600" dirty="0" smtClean="0"/>
              <a:t>Introductions </a:t>
            </a:r>
            <a:endParaRPr lang="en-US" sz="1600" dirty="0"/>
          </a:p>
          <a:p>
            <a:r>
              <a:rPr lang="en-US" sz="1600" dirty="0" smtClean="0"/>
              <a:t>Approval </a:t>
            </a:r>
            <a:r>
              <a:rPr lang="en-US" sz="1600" dirty="0"/>
              <a:t>of the September 26, 2012 Meeting Minutes </a:t>
            </a:r>
          </a:p>
          <a:p>
            <a:r>
              <a:rPr lang="en-US" sz="1600" dirty="0" smtClean="0"/>
              <a:t>Esri </a:t>
            </a:r>
            <a:r>
              <a:rPr lang="en-US" sz="1600" dirty="0"/>
              <a:t>ELA Update –10 min </a:t>
            </a:r>
          </a:p>
          <a:p>
            <a:r>
              <a:rPr lang="en-US" sz="1600" dirty="0" smtClean="0"/>
              <a:t>Committees </a:t>
            </a:r>
            <a:r>
              <a:rPr lang="en-US" sz="1600" dirty="0"/>
              <a:t>and Workgroups </a:t>
            </a:r>
          </a:p>
          <a:p>
            <a:r>
              <a:rPr lang="en-US" sz="1600" dirty="0" smtClean="0"/>
              <a:t>Break </a:t>
            </a:r>
            <a:r>
              <a:rPr lang="en-US" sz="1600" dirty="0"/>
              <a:t>– 5 minutes </a:t>
            </a:r>
          </a:p>
          <a:p>
            <a:r>
              <a:rPr lang="en-US" sz="1600" dirty="0" smtClean="0"/>
              <a:t>Review </a:t>
            </a:r>
            <a:r>
              <a:rPr lang="en-US" sz="1600" dirty="0"/>
              <a:t>and discussion of draft Committee/Workgroup document (formation, governance, support, operation, expectations, charter, and work plan) – 30 minutes </a:t>
            </a:r>
          </a:p>
          <a:p>
            <a:r>
              <a:rPr lang="en-US" sz="1600" dirty="0" smtClean="0"/>
              <a:t>Geospatial </a:t>
            </a:r>
            <a:r>
              <a:rPr lang="en-US" sz="1600" dirty="0"/>
              <a:t>Technical Committee – 5 min </a:t>
            </a:r>
          </a:p>
          <a:p>
            <a:r>
              <a:rPr lang="en-US" sz="1600" dirty="0" smtClean="0"/>
              <a:t>Optimization </a:t>
            </a:r>
            <a:r>
              <a:rPr lang="en-US" sz="1600" dirty="0"/>
              <a:t>– 5 min </a:t>
            </a:r>
          </a:p>
          <a:p>
            <a:r>
              <a:rPr lang="en-US" sz="1600" dirty="0" smtClean="0"/>
              <a:t>MnGeo’s </a:t>
            </a:r>
            <a:r>
              <a:rPr lang="en-US" sz="1600" dirty="0"/>
              <a:t>Services – 15 min </a:t>
            </a:r>
          </a:p>
          <a:p>
            <a:r>
              <a:rPr lang="en-US" sz="1600" dirty="0" smtClean="0"/>
              <a:t>MnGeo </a:t>
            </a:r>
            <a:r>
              <a:rPr lang="en-US" sz="1600" dirty="0"/>
              <a:t>Project Priorities Survey Results – 10 min </a:t>
            </a:r>
          </a:p>
          <a:p>
            <a:r>
              <a:rPr lang="en-US" sz="1600" dirty="0" smtClean="0"/>
              <a:t>Other </a:t>
            </a:r>
            <a:r>
              <a:rPr lang="en-US" sz="1600" dirty="0"/>
              <a:t>Business </a:t>
            </a:r>
          </a:p>
          <a:p>
            <a:r>
              <a:rPr lang="en-US" sz="1600" dirty="0" smtClean="0"/>
              <a:t>Future </a:t>
            </a:r>
            <a:r>
              <a:rPr lang="en-US" sz="1600" dirty="0"/>
              <a:t>FY13 Meetings: January 8, March 12, and May 14, 2013 </a:t>
            </a:r>
          </a:p>
          <a:p>
            <a:r>
              <a:rPr lang="en-US" sz="1600" dirty="0" smtClean="0"/>
              <a:t>Adjourn </a:t>
            </a:r>
            <a:endParaRPr lang="en-US" sz="1600" dirty="0"/>
          </a:p>
        </p:txBody>
      </p:sp>
      <p:sp>
        <p:nvSpPr>
          <p:cNvPr id="5" name="TextBox 4"/>
          <p:cNvSpPr txBox="1"/>
          <p:nvPr/>
        </p:nvSpPr>
        <p:spPr>
          <a:xfrm>
            <a:off x="609600" y="914400"/>
            <a:ext cx="1657633" cy="584775"/>
          </a:xfrm>
          <a:prstGeom prst="rect">
            <a:avLst/>
          </a:prstGeom>
          <a:noFill/>
        </p:spPr>
        <p:txBody>
          <a:bodyPr wrap="none" rtlCol="0">
            <a:spAutoFit/>
          </a:bodyPr>
          <a:lstStyle/>
          <a:p>
            <a:r>
              <a:rPr lang="en-US" sz="3200" b="1" dirty="0" smtClean="0">
                <a:latin typeface="Franklin Gothic Book" pitchFamily="34" charset="0"/>
              </a:rPr>
              <a:t>AGENDA</a:t>
            </a:r>
            <a:endParaRPr lang="en-US" sz="3200" b="1" dirty="0">
              <a:latin typeface="Franklin Gothic Book" pitchFamily="34" charset="0"/>
            </a:endParaRPr>
          </a:p>
        </p:txBody>
      </p:sp>
    </p:spTree>
    <p:extLst>
      <p:ext uri="{BB962C8B-B14F-4D97-AF65-F5344CB8AC3E}">
        <p14:creationId xmlns:p14="http://schemas.microsoft.com/office/powerpoint/2010/main" val="15574915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a:t>
            </a:r>
            <a:r>
              <a:rPr lang="en-US" dirty="0"/>
              <a:t>complete set of enterprise policies for geospatial services will be published by the end of Q4, FY13, and the executive branch will share a common geospatial infrastructure and data foundation by the end of Q4, FY14. </a:t>
            </a:r>
          </a:p>
          <a:p>
            <a:endParaRPr lang="en-US" dirty="0"/>
          </a:p>
        </p:txBody>
      </p:sp>
      <p:sp>
        <p:nvSpPr>
          <p:cNvPr id="3" name="Title 2"/>
          <p:cNvSpPr>
            <a:spLocks noGrp="1"/>
          </p:cNvSpPr>
          <p:nvPr>
            <p:ph type="title"/>
          </p:nvPr>
        </p:nvSpPr>
        <p:spPr/>
        <p:txBody>
          <a:bodyPr/>
          <a:lstStyle/>
          <a:p>
            <a:r>
              <a:rPr lang="en-US" dirty="0" smtClean="0"/>
              <a:t>Time frames and deliverables</a:t>
            </a:r>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3429000"/>
            <a:ext cx="7553325"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8143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28738418"/>
              </p:ext>
            </p:extLst>
          </p:nvPr>
        </p:nvGraphicFramePr>
        <p:xfrm>
          <a:off x="457201" y="1447800"/>
          <a:ext cx="8001000" cy="762000"/>
        </p:xfrm>
        <a:graphic>
          <a:graphicData uri="http://schemas.openxmlformats.org/drawingml/2006/table">
            <a:tbl>
              <a:tblPr firstRow="1" firstCol="1" bandRow="1">
                <a:tableStyleId>{5C22544A-7EE6-4342-B048-85BDC9FD1C3A}</a:tableStyleId>
              </a:tblPr>
              <a:tblGrid>
                <a:gridCol w="1506621"/>
                <a:gridCol w="933450"/>
                <a:gridCol w="857027"/>
                <a:gridCol w="1007534"/>
                <a:gridCol w="936569"/>
                <a:gridCol w="938129"/>
                <a:gridCol w="835192"/>
                <a:gridCol w="986478"/>
              </a:tblGrid>
              <a:tr h="260869">
                <a:tc>
                  <a:txBody>
                    <a:bodyPr/>
                    <a:lstStyle/>
                    <a:p>
                      <a:pPr marL="0" marR="0" algn="ctr">
                        <a:lnSpc>
                          <a:spcPct val="112000"/>
                        </a:lnSpc>
                        <a:spcBef>
                          <a:spcPts val="0"/>
                        </a:spcBef>
                        <a:spcAft>
                          <a:spcPts val="0"/>
                        </a:spcAft>
                        <a:tabLst>
                          <a:tab pos="228600" algn="l"/>
                          <a:tab pos="457200" algn="l"/>
                        </a:tabLst>
                      </a:pPr>
                      <a:r>
                        <a:rPr lang="en-US" sz="800" dirty="0">
                          <a:effectLst/>
                        </a:rPr>
                        <a:t> </a:t>
                      </a:r>
                      <a:endParaRPr lang="en-US" sz="700" b="1" dirty="0">
                        <a:solidFill>
                          <a:srgbClr val="000000"/>
                        </a:solidFill>
                        <a:effectLst/>
                        <a:latin typeface="Arial"/>
                        <a:ea typeface="Times New Roman"/>
                        <a:cs typeface="Times New Roman"/>
                      </a:endParaRPr>
                    </a:p>
                  </a:txBody>
                  <a:tcPr marL="68580" marR="68580" marT="0" marB="0"/>
                </a:tc>
                <a:tc gridSpan="7">
                  <a:txBody>
                    <a:bodyPr/>
                    <a:lstStyle/>
                    <a:p>
                      <a:pPr marL="0" marR="0" algn="ctr">
                        <a:lnSpc>
                          <a:spcPct val="112000"/>
                        </a:lnSpc>
                        <a:spcBef>
                          <a:spcPts val="0"/>
                        </a:spcBef>
                        <a:spcAft>
                          <a:spcPts val="0"/>
                        </a:spcAft>
                        <a:tabLst>
                          <a:tab pos="228600" algn="l"/>
                          <a:tab pos="457200" algn="l"/>
                        </a:tabLst>
                      </a:pPr>
                      <a:r>
                        <a:rPr lang="en-US" sz="900" dirty="0">
                          <a:effectLst/>
                        </a:rPr>
                        <a:t>Enterprise Goals, Leadership &amp; Oversight</a:t>
                      </a:r>
                      <a:endParaRPr lang="en-US" sz="700" b="1" dirty="0">
                        <a:solidFill>
                          <a:srgbClr val="000000"/>
                        </a:solidFill>
                        <a:effectLst/>
                        <a:latin typeface="Arial"/>
                        <a:ea typeface="Times New Roman"/>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1831">
                <a:tc>
                  <a:txBody>
                    <a:bodyPr/>
                    <a:lstStyle/>
                    <a:p>
                      <a:pPr marL="0" marR="0" algn="ctr">
                        <a:lnSpc>
                          <a:spcPct val="112000"/>
                        </a:lnSpc>
                        <a:spcBef>
                          <a:spcPts val="0"/>
                        </a:spcBef>
                        <a:spcAft>
                          <a:spcPts val="0"/>
                        </a:spcAft>
                        <a:tabLst>
                          <a:tab pos="228600" algn="l"/>
                          <a:tab pos="457200" algn="l"/>
                        </a:tabLst>
                      </a:pPr>
                      <a:r>
                        <a:rPr lang="en-US" sz="800" dirty="0">
                          <a:effectLst/>
                        </a:rPr>
                        <a:t> </a:t>
                      </a:r>
                      <a:endParaRPr lang="en-US" sz="700" b="1" dirty="0">
                        <a:solidFill>
                          <a:srgbClr val="000000"/>
                        </a:solidFill>
                        <a:effectLst/>
                        <a:latin typeface="Arial"/>
                        <a:ea typeface="Times New Roman"/>
                        <a:cs typeface="Times New Roman"/>
                      </a:endParaRPr>
                    </a:p>
                  </a:txBody>
                  <a:tcPr marL="68580" marR="68580" marT="0" marB="0"/>
                </a:tc>
                <a:tc gridSpan="3">
                  <a:txBody>
                    <a:bodyPr/>
                    <a:lstStyle/>
                    <a:p>
                      <a:pPr marL="0" marR="0" algn="ctr">
                        <a:lnSpc>
                          <a:spcPct val="112000"/>
                        </a:lnSpc>
                        <a:spcBef>
                          <a:spcPts val="0"/>
                        </a:spcBef>
                        <a:spcAft>
                          <a:spcPts val="0"/>
                        </a:spcAft>
                        <a:tabLst>
                          <a:tab pos="228600" algn="l"/>
                          <a:tab pos="457200" algn="l"/>
                        </a:tabLst>
                      </a:pPr>
                      <a:r>
                        <a:rPr lang="en-US" sz="800" dirty="0">
                          <a:effectLst/>
                        </a:rPr>
                        <a:t>FY13</a:t>
                      </a:r>
                      <a:endParaRPr lang="en-US" sz="700" b="1" dirty="0">
                        <a:solidFill>
                          <a:srgbClr val="000000"/>
                        </a:solidFill>
                        <a:effectLst/>
                        <a:latin typeface="Arial"/>
                        <a:ea typeface="Times New Roman"/>
                        <a:cs typeface="Times New Roman"/>
                      </a:endParaRPr>
                    </a:p>
                  </a:txBody>
                  <a:tcPr marL="68580" marR="68580" marT="0" marB="0"/>
                </a:tc>
                <a:tc hMerge="1">
                  <a:txBody>
                    <a:bodyPr/>
                    <a:lstStyle/>
                    <a:p>
                      <a:endParaRPr lang="en-US"/>
                    </a:p>
                  </a:txBody>
                  <a:tcPr/>
                </a:tc>
                <a:tc hMerge="1">
                  <a:txBody>
                    <a:bodyPr/>
                    <a:lstStyle/>
                    <a:p>
                      <a:endParaRPr lang="en-US"/>
                    </a:p>
                  </a:txBody>
                  <a:tcPr/>
                </a:tc>
                <a:tc gridSpan="4">
                  <a:txBody>
                    <a:bodyPr/>
                    <a:lstStyle/>
                    <a:p>
                      <a:pPr marL="0" marR="0" algn="ctr">
                        <a:lnSpc>
                          <a:spcPct val="112000"/>
                        </a:lnSpc>
                        <a:spcBef>
                          <a:spcPts val="0"/>
                        </a:spcBef>
                        <a:spcAft>
                          <a:spcPts val="0"/>
                        </a:spcAft>
                        <a:tabLst>
                          <a:tab pos="228600" algn="l"/>
                          <a:tab pos="457200" algn="l"/>
                        </a:tabLst>
                      </a:pPr>
                      <a:r>
                        <a:rPr lang="en-US" sz="800" dirty="0">
                          <a:effectLst/>
                        </a:rPr>
                        <a:t>FY14</a:t>
                      </a:r>
                      <a:endParaRPr lang="en-US" sz="700" b="1" dirty="0">
                        <a:solidFill>
                          <a:srgbClr val="000000"/>
                        </a:solidFill>
                        <a:effectLst/>
                        <a:latin typeface="Arial"/>
                        <a:ea typeface="Times New Roman"/>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269300">
                <a:tc>
                  <a:txBody>
                    <a:bodyPr/>
                    <a:lstStyle/>
                    <a:p>
                      <a:pPr marL="0" marR="0" algn="ctr">
                        <a:lnSpc>
                          <a:spcPct val="112000"/>
                        </a:lnSpc>
                        <a:spcBef>
                          <a:spcPts val="0"/>
                        </a:spcBef>
                        <a:spcAft>
                          <a:spcPts val="0"/>
                        </a:spcAft>
                        <a:tabLst>
                          <a:tab pos="228600" algn="l"/>
                          <a:tab pos="457200" algn="l"/>
                        </a:tabLst>
                      </a:pPr>
                      <a:r>
                        <a:rPr lang="en-US" sz="800" dirty="0">
                          <a:effectLst/>
                        </a:rPr>
                        <a:t> </a:t>
                      </a:r>
                      <a:endParaRPr lang="en-US" sz="700" b="1" dirty="0">
                        <a:solidFill>
                          <a:srgbClr val="000000"/>
                        </a:solidFill>
                        <a:effectLst/>
                        <a:latin typeface="Arial"/>
                        <a:ea typeface="Times New Roman"/>
                        <a:cs typeface="Times New Roman"/>
                      </a:endParaRPr>
                    </a:p>
                  </a:txBody>
                  <a:tcPr marL="68580" marR="68580" marT="0" marB="0"/>
                </a:tc>
                <a:tc>
                  <a:txBody>
                    <a:bodyPr/>
                    <a:lstStyle/>
                    <a:p>
                      <a:pPr marL="0" marR="0" algn="ctr">
                        <a:lnSpc>
                          <a:spcPct val="112000"/>
                        </a:lnSpc>
                        <a:spcBef>
                          <a:spcPts val="0"/>
                        </a:spcBef>
                        <a:spcAft>
                          <a:spcPts val="0"/>
                        </a:spcAft>
                        <a:tabLst>
                          <a:tab pos="228600" algn="l"/>
                          <a:tab pos="457200" algn="l"/>
                        </a:tabLst>
                      </a:pPr>
                      <a:r>
                        <a:rPr lang="en-US" sz="800" dirty="0">
                          <a:effectLst/>
                        </a:rPr>
                        <a:t>Q2</a:t>
                      </a:r>
                      <a:endParaRPr lang="en-US" sz="700" b="1" dirty="0">
                        <a:solidFill>
                          <a:srgbClr val="000000"/>
                        </a:solidFill>
                        <a:effectLst/>
                        <a:latin typeface="Arial"/>
                        <a:ea typeface="Times New Roman"/>
                        <a:cs typeface="Times New Roman"/>
                      </a:endParaRPr>
                    </a:p>
                  </a:txBody>
                  <a:tcPr marL="68580" marR="68580" marT="0" marB="0"/>
                </a:tc>
                <a:tc>
                  <a:txBody>
                    <a:bodyPr/>
                    <a:lstStyle/>
                    <a:p>
                      <a:pPr marL="0" marR="0" algn="ctr">
                        <a:lnSpc>
                          <a:spcPct val="112000"/>
                        </a:lnSpc>
                        <a:spcBef>
                          <a:spcPts val="0"/>
                        </a:spcBef>
                        <a:spcAft>
                          <a:spcPts val="0"/>
                        </a:spcAft>
                        <a:tabLst>
                          <a:tab pos="228600" algn="l"/>
                          <a:tab pos="457200" algn="l"/>
                        </a:tabLst>
                      </a:pPr>
                      <a:r>
                        <a:rPr lang="en-US" sz="800" dirty="0">
                          <a:effectLst/>
                        </a:rPr>
                        <a:t>Q3</a:t>
                      </a:r>
                      <a:endParaRPr lang="en-US" sz="700" b="1" dirty="0">
                        <a:solidFill>
                          <a:srgbClr val="000000"/>
                        </a:solidFill>
                        <a:effectLst/>
                        <a:latin typeface="Arial"/>
                        <a:ea typeface="Times New Roman"/>
                        <a:cs typeface="Times New Roman"/>
                      </a:endParaRPr>
                    </a:p>
                  </a:txBody>
                  <a:tcPr marL="68580" marR="68580" marT="0" marB="0"/>
                </a:tc>
                <a:tc>
                  <a:txBody>
                    <a:bodyPr/>
                    <a:lstStyle/>
                    <a:p>
                      <a:pPr marL="0" marR="0" algn="ctr">
                        <a:lnSpc>
                          <a:spcPct val="112000"/>
                        </a:lnSpc>
                        <a:spcBef>
                          <a:spcPts val="0"/>
                        </a:spcBef>
                        <a:spcAft>
                          <a:spcPts val="0"/>
                        </a:spcAft>
                        <a:tabLst>
                          <a:tab pos="228600" algn="l"/>
                          <a:tab pos="457200" algn="l"/>
                        </a:tabLst>
                      </a:pPr>
                      <a:r>
                        <a:rPr lang="en-US" sz="800" dirty="0">
                          <a:effectLst/>
                        </a:rPr>
                        <a:t>Q4</a:t>
                      </a:r>
                      <a:endParaRPr lang="en-US" sz="700" b="1" dirty="0">
                        <a:solidFill>
                          <a:srgbClr val="000000"/>
                        </a:solidFill>
                        <a:effectLst/>
                        <a:latin typeface="Arial"/>
                        <a:ea typeface="Times New Roman"/>
                        <a:cs typeface="Times New Roman"/>
                      </a:endParaRPr>
                    </a:p>
                  </a:txBody>
                  <a:tcPr marL="68580" marR="68580" marT="0" marB="0"/>
                </a:tc>
                <a:tc>
                  <a:txBody>
                    <a:bodyPr/>
                    <a:lstStyle/>
                    <a:p>
                      <a:pPr marL="0" marR="0" algn="ctr">
                        <a:lnSpc>
                          <a:spcPct val="112000"/>
                        </a:lnSpc>
                        <a:spcBef>
                          <a:spcPts val="0"/>
                        </a:spcBef>
                        <a:spcAft>
                          <a:spcPts val="0"/>
                        </a:spcAft>
                        <a:tabLst>
                          <a:tab pos="228600" algn="l"/>
                          <a:tab pos="457200" algn="l"/>
                        </a:tabLst>
                      </a:pPr>
                      <a:r>
                        <a:rPr lang="en-US" sz="800" dirty="0">
                          <a:effectLst/>
                        </a:rPr>
                        <a:t>Q1</a:t>
                      </a:r>
                      <a:endParaRPr lang="en-US" sz="700" b="1" dirty="0">
                        <a:solidFill>
                          <a:srgbClr val="000000"/>
                        </a:solidFill>
                        <a:effectLst/>
                        <a:latin typeface="Arial"/>
                        <a:ea typeface="Times New Roman"/>
                        <a:cs typeface="Times New Roman"/>
                      </a:endParaRPr>
                    </a:p>
                  </a:txBody>
                  <a:tcPr marL="68580" marR="68580" marT="0" marB="0"/>
                </a:tc>
                <a:tc>
                  <a:txBody>
                    <a:bodyPr/>
                    <a:lstStyle/>
                    <a:p>
                      <a:pPr marL="0" marR="0" algn="ctr">
                        <a:lnSpc>
                          <a:spcPct val="112000"/>
                        </a:lnSpc>
                        <a:spcBef>
                          <a:spcPts val="0"/>
                        </a:spcBef>
                        <a:spcAft>
                          <a:spcPts val="0"/>
                        </a:spcAft>
                        <a:tabLst>
                          <a:tab pos="228600" algn="l"/>
                          <a:tab pos="457200" algn="l"/>
                        </a:tabLst>
                      </a:pPr>
                      <a:r>
                        <a:rPr lang="en-US" sz="800" dirty="0">
                          <a:effectLst/>
                        </a:rPr>
                        <a:t>Q2</a:t>
                      </a:r>
                      <a:endParaRPr lang="en-US" sz="700" b="1" dirty="0">
                        <a:solidFill>
                          <a:srgbClr val="000000"/>
                        </a:solidFill>
                        <a:effectLst/>
                        <a:latin typeface="Arial"/>
                        <a:ea typeface="Times New Roman"/>
                        <a:cs typeface="Times New Roman"/>
                      </a:endParaRPr>
                    </a:p>
                  </a:txBody>
                  <a:tcPr marL="68580" marR="68580" marT="0" marB="0"/>
                </a:tc>
                <a:tc>
                  <a:txBody>
                    <a:bodyPr/>
                    <a:lstStyle/>
                    <a:p>
                      <a:pPr marL="0" marR="0" algn="ctr">
                        <a:lnSpc>
                          <a:spcPct val="112000"/>
                        </a:lnSpc>
                        <a:spcBef>
                          <a:spcPts val="0"/>
                        </a:spcBef>
                        <a:spcAft>
                          <a:spcPts val="0"/>
                        </a:spcAft>
                        <a:tabLst>
                          <a:tab pos="228600" algn="l"/>
                          <a:tab pos="457200" algn="l"/>
                        </a:tabLst>
                      </a:pPr>
                      <a:r>
                        <a:rPr lang="en-US" sz="800" dirty="0">
                          <a:effectLst/>
                        </a:rPr>
                        <a:t>Q3</a:t>
                      </a:r>
                      <a:endParaRPr lang="en-US" sz="700" b="1" dirty="0">
                        <a:solidFill>
                          <a:srgbClr val="000000"/>
                        </a:solidFill>
                        <a:effectLst/>
                        <a:latin typeface="Arial"/>
                        <a:ea typeface="Times New Roman"/>
                        <a:cs typeface="Times New Roman"/>
                      </a:endParaRPr>
                    </a:p>
                  </a:txBody>
                  <a:tcPr marL="68580" marR="68580" marT="0" marB="0"/>
                </a:tc>
                <a:tc>
                  <a:txBody>
                    <a:bodyPr/>
                    <a:lstStyle/>
                    <a:p>
                      <a:pPr marL="0" marR="0" algn="ctr">
                        <a:lnSpc>
                          <a:spcPct val="112000"/>
                        </a:lnSpc>
                        <a:spcBef>
                          <a:spcPts val="0"/>
                        </a:spcBef>
                        <a:spcAft>
                          <a:spcPts val="0"/>
                        </a:spcAft>
                        <a:tabLst>
                          <a:tab pos="228600" algn="l"/>
                          <a:tab pos="457200" algn="l"/>
                        </a:tabLst>
                      </a:pPr>
                      <a:r>
                        <a:rPr lang="en-US" sz="800" dirty="0">
                          <a:effectLst/>
                        </a:rPr>
                        <a:t>Q4</a:t>
                      </a:r>
                      <a:endParaRPr lang="en-US" sz="700" b="1" dirty="0">
                        <a:solidFill>
                          <a:srgbClr val="000000"/>
                        </a:solidFill>
                        <a:effectLst/>
                        <a:latin typeface="Arial"/>
                        <a:ea typeface="Times New Roman"/>
                        <a:cs typeface="Times New Roman"/>
                      </a:endParaRPr>
                    </a:p>
                  </a:txBody>
                  <a:tcPr marL="68580" marR="68580" marT="0" marB="0"/>
                </a:tc>
              </a:tr>
            </a:tbl>
          </a:graphicData>
        </a:graphic>
      </p:graphicFrame>
      <p:sp>
        <p:nvSpPr>
          <p:cNvPr id="3" name="Title 2"/>
          <p:cNvSpPr>
            <a:spLocks noGrp="1"/>
          </p:cNvSpPr>
          <p:nvPr>
            <p:ph type="title"/>
          </p:nvPr>
        </p:nvSpPr>
        <p:spPr>
          <a:xfrm>
            <a:off x="533400" y="304800"/>
            <a:ext cx="7924800" cy="609600"/>
          </a:xfrm>
        </p:spPr>
        <p:txBody>
          <a:bodyPr/>
          <a:lstStyle/>
          <a:p>
            <a:r>
              <a:rPr lang="en-US" dirty="0" smtClean="0"/>
              <a:t>The draft detail….</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612365946"/>
              </p:ext>
            </p:extLst>
          </p:nvPr>
        </p:nvGraphicFramePr>
        <p:xfrm>
          <a:off x="457200" y="2209800"/>
          <a:ext cx="8000999" cy="3352800"/>
        </p:xfrm>
        <a:graphic>
          <a:graphicData uri="http://schemas.openxmlformats.org/drawingml/2006/table">
            <a:tbl>
              <a:tblPr firstRow="1" firstCol="1" bandRow="1">
                <a:tableStyleId>{5C22544A-7EE6-4342-B048-85BDC9FD1C3A}</a:tableStyleId>
              </a:tblPr>
              <a:tblGrid>
                <a:gridCol w="1506621"/>
                <a:gridCol w="933450"/>
                <a:gridCol w="857027"/>
                <a:gridCol w="1007533"/>
                <a:gridCol w="936570"/>
                <a:gridCol w="938128"/>
                <a:gridCol w="835192"/>
                <a:gridCol w="986478"/>
              </a:tblGrid>
              <a:tr h="699260">
                <a:tc>
                  <a:txBody>
                    <a:bodyPr/>
                    <a:lstStyle/>
                    <a:p>
                      <a:pPr marL="0" marR="0" algn="ctr">
                        <a:lnSpc>
                          <a:spcPct val="112000"/>
                        </a:lnSpc>
                        <a:spcBef>
                          <a:spcPts val="0"/>
                        </a:spcBef>
                        <a:spcAft>
                          <a:spcPts val="0"/>
                        </a:spcAft>
                        <a:tabLst>
                          <a:tab pos="228600" algn="l"/>
                          <a:tab pos="457200" algn="l"/>
                        </a:tabLst>
                      </a:pPr>
                      <a:r>
                        <a:rPr lang="en-US" sz="800" dirty="0">
                          <a:effectLst/>
                        </a:rPr>
                        <a:t>Geospatial Services</a:t>
                      </a:r>
                      <a:endParaRPr lang="en-US" sz="700" dirty="0">
                        <a:effectLst/>
                      </a:endParaRPr>
                    </a:p>
                    <a:p>
                      <a:pPr marL="0" marR="0" algn="ctr">
                        <a:lnSpc>
                          <a:spcPct val="112000"/>
                        </a:lnSpc>
                        <a:spcBef>
                          <a:spcPts val="600"/>
                        </a:spcBef>
                        <a:spcAft>
                          <a:spcPts val="0"/>
                        </a:spcAft>
                      </a:pPr>
                      <a:r>
                        <a:rPr lang="en-US" sz="800" dirty="0">
                          <a:effectLst/>
                        </a:rPr>
                        <a:t>Policies and Standards</a:t>
                      </a:r>
                      <a:endParaRPr lang="en-US" sz="1000" dirty="0">
                        <a:effectLst/>
                        <a:latin typeface="Arial"/>
                        <a:ea typeface="Times New Roman"/>
                        <a:cs typeface="Times New Roman"/>
                      </a:endParaRPr>
                    </a:p>
                  </a:txBody>
                  <a:tcPr marL="68580" marR="68580" marT="0" marB="0"/>
                </a:tc>
                <a:tc>
                  <a:txBody>
                    <a:bodyPr/>
                    <a:lstStyle/>
                    <a:p>
                      <a:pPr marL="18415" marR="0" algn="ctr">
                        <a:lnSpc>
                          <a:spcPct val="112000"/>
                        </a:lnSpc>
                        <a:spcBef>
                          <a:spcPts val="600"/>
                        </a:spcBef>
                        <a:spcAft>
                          <a:spcPts val="0"/>
                        </a:spcAft>
                      </a:pPr>
                      <a:r>
                        <a:rPr lang="en-US" sz="800" dirty="0">
                          <a:effectLst/>
                        </a:rPr>
                        <a:t> </a:t>
                      </a:r>
                      <a:r>
                        <a:rPr lang="en-US" sz="800" dirty="0" smtClean="0">
                          <a:effectLst/>
                        </a:rPr>
                        <a:t>New Geospatial Governance Team </a:t>
                      </a:r>
                      <a:endParaRPr lang="en-US" sz="700" dirty="0">
                        <a:solidFill>
                          <a:srgbClr val="000000"/>
                        </a:solidFill>
                        <a:effectLst/>
                        <a:latin typeface="Arial"/>
                        <a:ea typeface="Times New Roman"/>
                        <a:cs typeface="Times New Roman"/>
                      </a:endParaRPr>
                    </a:p>
                  </a:txBody>
                  <a:tcPr marL="68580" marR="68580" marT="0" marB="0"/>
                </a:tc>
                <a:tc>
                  <a:txBody>
                    <a:bodyPr/>
                    <a:lstStyle/>
                    <a:p>
                      <a:pPr marL="18415" marR="0" algn="ctr">
                        <a:lnSpc>
                          <a:spcPct val="112000"/>
                        </a:lnSpc>
                        <a:spcBef>
                          <a:spcPts val="600"/>
                        </a:spcBef>
                        <a:spcAft>
                          <a:spcPts val="0"/>
                        </a:spcAft>
                      </a:pPr>
                      <a:r>
                        <a:rPr lang="en-US" sz="800" dirty="0">
                          <a:effectLst/>
                        </a:rPr>
                        <a:t> </a:t>
                      </a:r>
                      <a:endParaRPr lang="en-US" sz="700" dirty="0">
                        <a:solidFill>
                          <a:srgbClr val="000000"/>
                        </a:solidFill>
                        <a:effectLst/>
                        <a:latin typeface="Arial"/>
                        <a:ea typeface="Times New Roman"/>
                        <a:cs typeface="Times New Roman"/>
                      </a:endParaRPr>
                    </a:p>
                  </a:txBody>
                  <a:tcPr marL="68580" marR="68580" marT="0" marB="0"/>
                </a:tc>
                <a:tc>
                  <a:txBody>
                    <a:bodyPr/>
                    <a:lstStyle/>
                    <a:p>
                      <a:pPr marL="18415" marR="0" algn="ctr">
                        <a:lnSpc>
                          <a:spcPct val="112000"/>
                        </a:lnSpc>
                        <a:spcBef>
                          <a:spcPts val="600"/>
                        </a:spcBef>
                        <a:spcAft>
                          <a:spcPts val="0"/>
                        </a:spcAft>
                      </a:pPr>
                      <a:r>
                        <a:rPr lang="en-US" sz="800" dirty="0">
                          <a:effectLst/>
                        </a:rPr>
                        <a:t> </a:t>
                      </a:r>
                      <a:endParaRPr lang="en-US" sz="700" dirty="0">
                        <a:solidFill>
                          <a:srgbClr val="000000"/>
                        </a:solidFill>
                        <a:effectLst/>
                        <a:latin typeface="Arial"/>
                        <a:ea typeface="Times New Roman"/>
                        <a:cs typeface="Times New Roman"/>
                      </a:endParaRPr>
                    </a:p>
                  </a:txBody>
                  <a:tcPr marL="68580" marR="68580" marT="0" marB="0"/>
                </a:tc>
                <a:tc>
                  <a:txBody>
                    <a:bodyPr/>
                    <a:lstStyle/>
                    <a:p>
                      <a:pPr marL="18415" marR="0" algn="ctr">
                        <a:lnSpc>
                          <a:spcPct val="112000"/>
                        </a:lnSpc>
                        <a:spcBef>
                          <a:spcPts val="600"/>
                        </a:spcBef>
                        <a:spcAft>
                          <a:spcPts val="0"/>
                        </a:spcAft>
                      </a:pPr>
                      <a:r>
                        <a:rPr lang="en-US" sz="800" dirty="0">
                          <a:effectLst/>
                        </a:rPr>
                        <a:t>100% complete policies and standards</a:t>
                      </a:r>
                      <a:endParaRPr lang="en-US" sz="700" dirty="0">
                        <a:solidFill>
                          <a:srgbClr val="000000"/>
                        </a:solidFill>
                        <a:effectLst/>
                        <a:latin typeface="Arial"/>
                        <a:ea typeface="Times New Roman"/>
                        <a:cs typeface="Times New Roman"/>
                      </a:endParaRPr>
                    </a:p>
                  </a:txBody>
                  <a:tcPr marL="68580" marR="68580" marT="0" marB="0"/>
                </a:tc>
                <a:tc>
                  <a:txBody>
                    <a:bodyPr/>
                    <a:lstStyle/>
                    <a:p>
                      <a:pPr marL="18415" marR="0" algn="ctr">
                        <a:lnSpc>
                          <a:spcPct val="112000"/>
                        </a:lnSpc>
                        <a:spcBef>
                          <a:spcPts val="600"/>
                        </a:spcBef>
                        <a:spcAft>
                          <a:spcPts val="0"/>
                        </a:spcAft>
                      </a:pPr>
                      <a:r>
                        <a:rPr lang="en-US" sz="800" dirty="0">
                          <a:effectLst/>
                        </a:rPr>
                        <a:t> </a:t>
                      </a:r>
                      <a:endParaRPr lang="en-US" sz="700" dirty="0">
                        <a:solidFill>
                          <a:srgbClr val="000000"/>
                        </a:solidFill>
                        <a:effectLst/>
                        <a:latin typeface="Arial"/>
                        <a:ea typeface="Times New Roman"/>
                        <a:cs typeface="Times New Roman"/>
                      </a:endParaRPr>
                    </a:p>
                  </a:txBody>
                  <a:tcPr marL="68580" marR="68580" marT="0" marB="0"/>
                </a:tc>
                <a:tc>
                  <a:txBody>
                    <a:bodyPr/>
                    <a:lstStyle/>
                    <a:p>
                      <a:pPr marL="18415" marR="0" algn="ctr">
                        <a:lnSpc>
                          <a:spcPct val="112000"/>
                        </a:lnSpc>
                        <a:spcBef>
                          <a:spcPts val="600"/>
                        </a:spcBef>
                        <a:spcAft>
                          <a:spcPts val="0"/>
                        </a:spcAft>
                      </a:pPr>
                      <a:r>
                        <a:rPr lang="en-US" sz="800" dirty="0">
                          <a:effectLst/>
                        </a:rPr>
                        <a:t> </a:t>
                      </a:r>
                      <a:endParaRPr lang="en-US" sz="700" dirty="0">
                        <a:solidFill>
                          <a:srgbClr val="000000"/>
                        </a:solidFill>
                        <a:effectLst/>
                        <a:latin typeface="Arial"/>
                        <a:ea typeface="Times New Roman"/>
                        <a:cs typeface="Times New Roman"/>
                      </a:endParaRPr>
                    </a:p>
                  </a:txBody>
                  <a:tcPr marL="68580" marR="68580" marT="0" marB="0"/>
                </a:tc>
                <a:tc>
                  <a:txBody>
                    <a:bodyPr/>
                    <a:lstStyle/>
                    <a:p>
                      <a:pPr marL="18415" marR="0" algn="ctr">
                        <a:lnSpc>
                          <a:spcPct val="112000"/>
                        </a:lnSpc>
                        <a:spcBef>
                          <a:spcPts val="600"/>
                        </a:spcBef>
                        <a:spcAft>
                          <a:spcPts val="0"/>
                        </a:spcAft>
                      </a:pPr>
                      <a:r>
                        <a:rPr lang="en-US" sz="800" dirty="0">
                          <a:effectLst/>
                        </a:rPr>
                        <a:t> </a:t>
                      </a:r>
                      <a:endParaRPr lang="en-US" sz="700" dirty="0">
                        <a:solidFill>
                          <a:srgbClr val="000000"/>
                        </a:solidFill>
                        <a:effectLst/>
                        <a:latin typeface="Arial"/>
                        <a:ea typeface="Times New Roman"/>
                        <a:cs typeface="Times New Roman"/>
                      </a:endParaRPr>
                    </a:p>
                  </a:txBody>
                  <a:tcPr marL="68580" marR="68580" marT="0" marB="0"/>
                </a:tc>
              </a:tr>
              <a:tr h="2146721">
                <a:tc>
                  <a:txBody>
                    <a:bodyPr/>
                    <a:lstStyle/>
                    <a:p>
                      <a:pPr marL="0" marR="0">
                        <a:lnSpc>
                          <a:spcPct val="112000"/>
                        </a:lnSpc>
                        <a:spcBef>
                          <a:spcPts val="600"/>
                        </a:spcBef>
                        <a:spcAft>
                          <a:spcPts val="0"/>
                        </a:spcAft>
                        <a:tabLst>
                          <a:tab pos="571500" algn="l"/>
                        </a:tabLst>
                      </a:pPr>
                      <a:r>
                        <a:rPr lang="en-US" sz="800" u="none" strike="noStrike" dirty="0">
                          <a:effectLst/>
                        </a:rPr>
                        <a:t>Improve service level management for all MnGeo services</a:t>
                      </a:r>
                      <a:endParaRPr lang="en-US" sz="1000" u="sng" dirty="0">
                        <a:effectLst/>
                      </a:endParaRPr>
                    </a:p>
                    <a:p>
                      <a:pPr marL="0" marR="0" algn="ctr">
                        <a:lnSpc>
                          <a:spcPct val="112000"/>
                        </a:lnSpc>
                        <a:spcBef>
                          <a:spcPts val="0"/>
                        </a:spcBef>
                        <a:spcAft>
                          <a:spcPts val="0"/>
                        </a:spcAft>
                        <a:tabLst>
                          <a:tab pos="228600" algn="l"/>
                          <a:tab pos="457200" algn="l"/>
                        </a:tabLst>
                      </a:pPr>
                      <a:r>
                        <a:rPr lang="en-US" sz="800" dirty="0">
                          <a:effectLst/>
                        </a:rPr>
                        <a:t> </a:t>
                      </a:r>
                      <a:endParaRPr lang="en-US" sz="700" b="1" dirty="0">
                        <a:solidFill>
                          <a:srgbClr val="000000"/>
                        </a:solidFill>
                        <a:effectLst/>
                        <a:latin typeface="Arial"/>
                        <a:ea typeface="Times New Roman"/>
                        <a:cs typeface="Times New Roman"/>
                      </a:endParaRPr>
                    </a:p>
                  </a:txBody>
                  <a:tcPr marL="68580" marR="68580" marT="0" marB="0"/>
                </a:tc>
                <a:tc>
                  <a:txBody>
                    <a:bodyPr/>
                    <a:lstStyle/>
                    <a:p>
                      <a:pPr marL="18415" marR="0" algn="ctr">
                        <a:lnSpc>
                          <a:spcPct val="112000"/>
                        </a:lnSpc>
                        <a:spcBef>
                          <a:spcPts val="600"/>
                        </a:spcBef>
                        <a:spcAft>
                          <a:spcPts val="0"/>
                        </a:spcAft>
                      </a:pPr>
                      <a:r>
                        <a:rPr lang="en-US" sz="800" dirty="0">
                          <a:effectLst/>
                        </a:rPr>
                        <a:t>Stakeholder Review Sessions </a:t>
                      </a:r>
                      <a:r>
                        <a:rPr lang="en-US" sz="800" dirty="0" smtClean="0">
                          <a:effectLst/>
                        </a:rPr>
                        <a:t>completed</a:t>
                      </a:r>
                      <a:endParaRPr lang="en-US" sz="700" dirty="0">
                        <a:effectLst/>
                      </a:endParaRPr>
                    </a:p>
                  </a:txBody>
                  <a:tcPr marL="68580" marR="68580" marT="0" marB="0"/>
                </a:tc>
                <a:tc>
                  <a:txBody>
                    <a:bodyPr/>
                    <a:lstStyle/>
                    <a:p>
                      <a:pPr marL="18415" marR="0" algn="ctr">
                        <a:lnSpc>
                          <a:spcPct val="112000"/>
                        </a:lnSpc>
                        <a:spcBef>
                          <a:spcPts val="600"/>
                        </a:spcBef>
                        <a:spcAft>
                          <a:spcPts val="0"/>
                        </a:spcAft>
                      </a:pPr>
                      <a:r>
                        <a:rPr lang="en-US" sz="800" dirty="0">
                          <a:effectLst/>
                        </a:rPr>
                        <a:t>Enterprise projects identified and prioritized</a:t>
                      </a:r>
                      <a:endParaRPr lang="en-US" sz="700" dirty="0">
                        <a:effectLst/>
                      </a:endParaRPr>
                    </a:p>
                    <a:p>
                      <a:pPr marL="0" marR="0" indent="0" algn="ctr" defTabSz="914400" rtl="0" eaLnBrk="1" fontAlgn="auto" latinLnBrk="0" hangingPunct="1">
                        <a:lnSpc>
                          <a:spcPct val="112000"/>
                        </a:lnSpc>
                        <a:spcBef>
                          <a:spcPts val="600"/>
                        </a:spcBef>
                        <a:spcAft>
                          <a:spcPts val="0"/>
                        </a:spcAft>
                        <a:buClrTx/>
                        <a:buSzTx/>
                        <a:buFontTx/>
                        <a:buNone/>
                        <a:tabLst/>
                        <a:defRPr/>
                      </a:pPr>
                      <a:r>
                        <a:rPr lang="en-US" sz="800" dirty="0" smtClean="0">
                          <a:effectLst/>
                        </a:rPr>
                        <a:t>Service catalog identified and published</a:t>
                      </a:r>
                      <a:endParaRPr lang="en-US" sz="1000" dirty="0" smtClean="0">
                        <a:effectLst/>
                        <a:latin typeface="Arial"/>
                        <a:ea typeface="Times New Roman"/>
                        <a:cs typeface="Times New Roman"/>
                      </a:endParaRPr>
                    </a:p>
                    <a:p>
                      <a:pPr marL="0" marR="0" algn="ctr">
                        <a:lnSpc>
                          <a:spcPct val="112000"/>
                        </a:lnSpc>
                        <a:spcBef>
                          <a:spcPts val="600"/>
                        </a:spcBef>
                        <a:spcAft>
                          <a:spcPts val="0"/>
                        </a:spcAft>
                      </a:pPr>
                      <a:r>
                        <a:rPr lang="en-US" sz="800" dirty="0">
                          <a:effectLst/>
                        </a:rPr>
                        <a:t> </a:t>
                      </a:r>
                      <a:endParaRPr lang="en-US" sz="1000" dirty="0">
                        <a:effectLst/>
                        <a:latin typeface="Arial"/>
                        <a:ea typeface="Times New Roman"/>
                        <a:cs typeface="Times New Roman"/>
                      </a:endParaRPr>
                    </a:p>
                  </a:txBody>
                  <a:tcPr marL="68580" marR="68580" marT="0" marB="0"/>
                </a:tc>
                <a:tc>
                  <a:txBody>
                    <a:bodyPr/>
                    <a:lstStyle/>
                    <a:p>
                      <a:pPr marL="18415" marR="0" algn="ctr">
                        <a:lnSpc>
                          <a:spcPct val="112000"/>
                        </a:lnSpc>
                        <a:spcBef>
                          <a:spcPts val="600"/>
                        </a:spcBef>
                        <a:spcAft>
                          <a:spcPts val="0"/>
                        </a:spcAft>
                      </a:pPr>
                      <a:r>
                        <a:rPr lang="en-US" sz="800" dirty="0">
                          <a:effectLst/>
                        </a:rPr>
                        <a:t>Resource Plan identified and available</a:t>
                      </a:r>
                      <a:endParaRPr lang="en-US" sz="700" dirty="0">
                        <a:effectLst/>
                      </a:endParaRPr>
                    </a:p>
                    <a:p>
                      <a:pPr marL="0" marR="0" algn="ctr">
                        <a:lnSpc>
                          <a:spcPct val="112000"/>
                        </a:lnSpc>
                        <a:spcBef>
                          <a:spcPts val="600"/>
                        </a:spcBef>
                        <a:spcAft>
                          <a:spcPts val="0"/>
                        </a:spcAft>
                      </a:pPr>
                      <a:r>
                        <a:rPr lang="en-US" sz="800" dirty="0">
                          <a:effectLst/>
                        </a:rPr>
                        <a:t>Service/Project request process standardized and published</a:t>
                      </a:r>
                      <a:endParaRPr lang="en-US" sz="1000" dirty="0">
                        <a:effectLst/>
                      </a:endParaRPr>
                    </a:p>
                    <a:p>
                      <a:pPr marL="0" marR="0" algn="ctr">
                        <a:lnSpc>
                          <a:spcPct val="112000"/>
                        </a:lnSpc>
                        <a:spcBef>
                          <a:spcPts val="600"/>
                        </a:spcBef>
                        <a:spcAft>
                          <a:spcPts val="0"/>
                        </a:spcAft>
                      </a:pPr>
                      <a:r>
                        <a:rPr lang="en-US" sz="800" dirty="0">
                          <a:effectLst/>
                        </a:rPr>
                        <a:t>Service Metrics identified and in use</a:t>
                      </a:r>
                      <a:endParaRPr lang="en-US" sz="1000" dirty="0">
                        <a:effectLst/>
                        <a:latin typeface="Arial"/>
                        <a:ea typeface="Times New Roman"/>
                        <a:cs typeface="Times New Roman"/>
                      </a:endParaRPr>
                    </a:p>
                  </a:txBody>
                  <a:tcPr marL="68580" marR="68580" marT="0" marB="0"/>
                </a:tc>
                <a:tc>
                  <a:txBody>
                    <a:bodyPr/>
                    <a:lstStyle/>
                    <a:p>
                      <a:pPr marL="18415" marR="0" algn="ctr">
                        <a:lnSpc>
                          <a:spcPct val="112000"/>
                        </a:lnSpc>
                        <a:spcBef>
                          <a:spcPts val="600"/>
                        </a:spcBef>
                        <a:spcAft>
                          <a:spcPts val="0"/>
                        </a:spcAft>
                      </a:pPr>
                      <a:r>
                        <a:rPr lang="en-US" sz="800" dirty="0">
                          <a:effectLst/>
                        </a:rPr>
                        <a:t>Strategic Plan updated</a:t>
                      </a:r>
                      <a:endParaRPr lang="en-US" sz="700" dirty="0">
                        <a:solidFill>
                          <a:srgbClr val="000000"/>
                        </a:solidFill>
                        <a:effectLst/>
                        <a:latin typeface="Arial"/>
                        <a:ea typeface="Times New Roman"/>
                        <a:cs typeface="Times New Roman"/>
                      </a:endParaRPr>
                    </a:p>
                  </a:txBody>
                  <a:tcPr marL="68580" marR="68580" marT="0" marB="0"/>
                </a:tc>
                <a:tc>
                  <a:txBody>
                    <a:bodyPr/>
                    <a:lstStyle/>
                    <a:p>
                      <a:pPr marL="18415" marR="0" algn="ctr">
                        <a:lnSpc>
                          <a:spcPct val="112000"/>
                        </a:lnSpc>
                        <a:spcBef>
                          <a:spcPts val="600"/>
                        </a:spcBef>
                        <a:spcAft>
                          <a:spcPts val="0"/>
                        </a:spcAft>
                      </a:pPr>
                      <a:r>
                        <a:rPr lang="en-US" sz="800" dirty="0">
                          <a:effectLst/>
                        </a:rPr>
                        <a:t> </a:t>
                      </a:r>
                      <a:endParaRPr lang="en-US" sz="700" dirty="0">
                        <a:solidFill>
                          <a:srgbClr val="000000"/>
                        </a:solidFill>
                        <a:effectLst/>
                        <a:latin typeface="Arial"/>
                        <a:ea typeface="Times New Roman"/>
                        <a:cs typeface="Times New Roman"/>
                      </a:endParaRPr>
                    </a:p>
                  </a:txBody>
                  <a:tcPr marL="68580" marR="68580" marT="0" marB="0"/>
                </a:tc>
                <a:tc>
                  <a:txBody>
                    <a:bodyPr/>
                    <a:lstStyle/>
                    <a:p>
                      <a:pPr marL="18415" marR="0" algn="ctr">
                        <a:lnSpc>
                          <a:spcPct val="112000"/>
                        </a:lnSpc>
                        <a:spcBef>
                          <a:spcPts val="600"/>
                        </a:spcBef>
                        <a:spcAft>
                          <a:spcPts val="0"/>
                        </a:spcAft>
                      </a:pPr>
                      <a:r>
                        <a:rPr lang="en-US" sz="800" dirty="0">
                          <a:effectLst/>
                        </a:rPr>
                        <a:t> </a:t>
                      </a:r>
                      <a:endParaRPr lang="en-US" sz="700" dirty="0">
                        <a:solidFill>
                          <a:srgbClr val="000000"/>
                        </a:solidFill>
                        <a:effectLst/>
                        <a:latin typeface="Arial"/>
                        <a:ea typeface="Times New Roman"/>
                        <a:cs typeface="Times New Roman"/>
                      </a:endParaRPr>
                    </a:p>
                  </a:txBody>
                  <a:tcPr marL="68580" marR="68580" marT="0" marB="0"/>
                </a:tc>
                <a:tc>
                  <a:txBody>
                    <a:bodyPr/>
                    <a:lstStyle/>
                    <a:p>
                      <a:pPr marL="18415" marR="0" algn="ctr">
                        <a:lnSpc>
                          <a:spcPct val="112000"/>
                        </a:lnSpc>
                        <a:spcBef>
                          <a:spcPts val="600"/>
                        </a:spcBef>
                        <a:spcAft>
                          <a:spcPts val="0"/>
                        </a:spcAft>
                      </a:pPr>
                      <a:r>
                        <a:rPr lang="en-US" sz="800" dirty="0">
                          <a:effectLst/>
                        </a:rPr>
                        <a:t> </a:t>
                      </a:r>
                      <a:endParaRPr lang="en-US" sz="700" dirty="0">
                        <a:solidFill>
                          <a:srgbClr val="000000"/>
                        </a:solidFill>
                        <a:effectLst/>
                        <a:latin typeface="Arial"/>
                        <a:ea typeface="Times New Roman"/>
                        <a:cs typeface="Times New Roman"/>
                      </a:endParaRPr>
                    </a:p>
                  </a:txBody>
                  <a:tcPr marL="68580" marR="68580" marT="0" marB="0"/>
                </a:tc>
              </a:tr>
              <a:tr h="164239">
                <a:tc>
                  <a:txBody>
                    <a:bodyPr/>
                    <a:lstStyle/>
                    <a:p>
                      <a:pPr marL="0" marR="0" algn="r">
                        <a:lnSpc>
                          <a:spcPct val="112000"/>
                        </a:lnSpc>
                        <a:spcBef>
                          <a:spcPts val="600"/>
                        </a:spcBef>
                        <a:spcAft>
                          <a:spcPts val="0"/>
                        </a:spcAft>
                        <a:tabLst>
                          <a:tab pos="571500" algn="l"/>
                        </a:tabLst>
                      </a:pPr>
                      <a:r>
                        <a:rPr lang="en-US" sz="800" u="none" strike="noStrike" dirty="0">
                          <a:effectLst/>
                        </a:rPr>
                        <a:t>Full Timeframe</a:t>
                      </a:r>
                      <a:endParaRPr lang="en-US" sz="1000" b="1" u="sng" dirty="0">
                        <a:effectLst/>
                        <a:latin typeface="Arial"/>
                        <a:ea typeface="Times New Roman"/>
                        <a:cs typeface="Times New Roman"/>
                      </a:endParaRPr>
                    </a:p>
                  </a:txBody>
                  <a:tcPr marL="68580" marR="68580" marT="0" marB="0"/>
                </a:tc>
                <a:tc gridSpan="7">
                  <a:txBody>
                    <a:bodyPr/>
                    <a:lstStyle/>
                    <a:p>
                      <a:pPr marL="18415" marR="0" algn="l">
                        <a:lnSpc>
                          <a:spcPct val="112000"/>
                        </a:lnSpc>
                        <a:spcBef>
                          <a:spcPts val="600"/>
                        </a:spcBef>
                        <a:spcAft>
                          <a:spcPts val="0"/>
                        </a:spcAft>
                      </a:pPr>
                      <a:r>
                        <a:rPr lang="en-US" sz="800" dirty="0">
                          <a:effectLst/>
                        </a:rPr>
                        <a:t>2 years</a:t>
                      </a:r>
                      <a:endParaRPr lang="en-US" sz="700" dirty="0">
                        <a:solidFill>
                          <a:srgbClr val="000000"/>
                        </a:solidFill>
                        <a:effectLst/>
                        <a:latin typeface="Arial"/>
                        <a:ea typeface="Times New Roman"/>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42580">
                <a:tc>
                  <a:txBody>
                    <a:bodyPr/>
                    <a:lstStyle/>
                    <a:p>
                      <a:pPr marL="0" marR="0" algn="r">
                        <a:lnSpc>
                          <a:spcPct val="112000"/>
                        </a:lnSpc>
                        <a:spcBef>
                          <a:spcPts val="0"/>
                        </a:spcBef>
                        <a:spcAft>
                          <a:spcPts val="0"/>
                        </a:spcAft>
                        <a:tabLst>
                          <a:tab pos="571500" algn="l"/>
                        </a:tabLst>
                      </a:pPr>
                      <a:r>
                        <a:rPr lang="en-US" sz="800" u="none" strike="noStrike" dirty="0">
                          <a:effectLst/>
                        </a:rPr>
                        <a:t>Key Benefits</a:t>
                      </a:r>
                      <a:endParaRPr lang="en-US" sz="1000" b="1" u="sng" dirty="0">
                        <a:effectLst/>
                        <a:latin typeface="Arial"/>
                        <a:ea typeface="Times New Roman"/>
                        <a:cs typeface="Times New Roman"/>
                      </a:endParaRPr>
                    </a:p>
                  </a:txBody>
                  <a:tcPr marL="68580" marR="68580" marT="0" marB="0"/>
                </a:tc>
                <a:tc gridSpan="7">
                  <a:txBody>
                    <a:bodyPr/>
                    <a:lstStyle/>
                    <a:p>
                      <a:pPr marL="18415" marR="0" algn="l">
                        <a:lnSpc>
                          <a:spcPct val="112000"/>
                        </a:lnSpc>
                        <a:spcBef>
                          <a:spcPts val="600"/>
                        </a:spcBef>
                        <a:spcAft>
                          <a:spcPts val="0"/>
                        </a:spcAft>
                      </a:pPr>
                      <a:r>
                        <a:rPr lang="en-US" sz="800" dirty="0">
                          <a:effectLst/>
                        </a:rPr>
                        <a:t>Increased ability to respond to service needs, share data, systems and resources.  Better cross-agency geospatial communication and problem-solving; improved service to customers; common metrics and standard reporting.</a:t>
                      </a:r>
                      <a:endParaRPr lang="en-US" sz="700" dirty="0">
                        <a:solidFill>
                          <a:srgbClr val="000000"/>
                        </a:solidFill>
                        <a:effectLst/>
                        <a:latin typeface="Arial"/>
                        <a:ea typeface="Times New Roman"/>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3784438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635358175"/>
              </p:ext>
            </p:extLst>
          </p:nvPr>
        </p:nvGraphicFramePr>
        <p:xfrm>
          <a:off x="457197" y="1668654"/>
          <a:ext cx="8001002" cy="4208207"/>
        </p:xfrm>
        <a:graphic>
          <a:graphicData uri="http://schemas.openxmlformats.org/drawingml/2006/table">
            <a:tbl>
              <a:tblPr firstRow="1" firstCol="1" bandRow="1">
                <a:tableStyleId>{5C22544A-7EE6-4342-B048-85BDC9FD1C3A}</a:tableStyleId>
              </a:tblPr>
              <a:tblGrid>
                <a:gridCol w="1506622"/>
                <a:gridCol w="933451"/>
                <a:gridCol w="857028"/>
                <a:gridCol w="1007533"/>
                <a:gridCol w="936570"/>
                <a:gridCol w="938128"/>
                <a:gridCol w="835192"/>
                <a:gridCol w="986478"/>
              </a:tblGrid>
              <a:tr h="3773111">
                <a:tc>
                  <a:txBody>
                    <a:bodyPr/>
                    <a:lstStyle/>
                    <a:p>
                      <a:pPr marL="0" marR="0" algn="l">
                        <a:lnSpc>
                          <a:spcPct val="100000"/>
                        </a:lnSpc>
                        <a:spcBef>
                          <a:spcPts val="0"/>
                        </a:spcBef>
                        <a:spcAft>
                          <a:spcPts val="0"/>
                        </a:spcAft>
                        <a:tabLst>
                          <a:tab pos="228600" algn="l"/>
                          <a:tab pos="457200" algn="l"/>
                        </a:tabLst>
                      </a:pPr>
                      <a:r>
                        <a:rPr lang="en-US" sz="700" dirty="0">
                          <a:effectLst/>
                        </a:rPr>
                        <a:t>Geospatial Services</a:t>
                      </a:r>
                      <a:endParaRPr lang="en-US" sz="600" dirty="0">
                        <a:effectLst/>
                      </a:endParaRPr>
                    </a:p>
                    <a:p>
                      <a:pPr marL="0" marR="0">
                        <a:lnSpc>
                          <a:spcPct val="100000"/>
                        </a:lnSpc>
                        <a:spcBef>
                          <a:spcPts val="0"/>
                        </a:spcBef>
                        <a:spcAft>
                          <a:spcPts val="0"/>
                        </a:spcAft>
                        <a:tabLst>
                          <a:tab pos="571500" algn="l"/>
                        </a:tabLst>
                      </a:pPr>
                      <a:r>
                        <a:rPr lang="en-US" sz="700" u="none" strike="noStrike" dirty="0">
                          <a:effectLst/>
                        </a:rPr>
                        <a:t> </a:t>
                      </a:r>
                      <a:endParaRPr lang="en-US" sz="800" u="sng" dirty="0">
                        <a:effectLst/>
                      </a:endParaRPr>
                    </a:p>
                    <a:p>
                      <a:pPr marL="0" marR="0">
                        <a:lnSpc>
                          <a:spcPct val="100000"/>
                        </a:lnSpc>
                        <a:spcBef>
                          <a:spcPts val="0"/>
                        </a:spcBef>
                        <a:spcAft>
                          <a:spcPts val="0"/>
                        </a:spcAft>
                        <a:tabLst>
                          <a:tab pos="571500" algn="l"/>
                        </a:tabLst>
                      </a:pPr>
                      <a:r>
                        <a:rPr lang="en-US" sz="700" u="none" strike="noStrike" dirty="0">
                          <a:effectLst/>
                        </a:rPr>
                        <a:t>Optimize and standardize core geospatial service delivery</a:t>
                      </a:r>
                      <a:endParaRPr lang="en-US" sz="800" u="sng" dirty="0">
                        <a:effectLst/>
                      </a:endParaRPr>
                    </a:p>
                    <a:p>
                      <a:pPr marL="0" marR="0">
                        <a:lnSpc>
                          <a:spcPct val="100000"/>
                        </a:lnSpc>
                        <a:spcBef>
                          <a:spcPts val="0"/>
                        </a:spcBef>
                        <a:spcAft>
                          <a:spcPts val="0"/>
                        </a:spcAft>
                        <a:tabLst>
                          <a:tab pos="571500" algn="l"/>
                        </a:tabLst>
                      </a:pPr>
                      <a:r>
                        <a:rPr lang="en-US" sz="700" u="none" strike="noStrike" dirty="0">
                          <a:effectLst/>
                        </a:rPr>
                        <a:t> </a:t>
                      </a:r>
                      <a:endParaRPr lang="en-US" sz="800" u="sng" dirty="0">
                        <a:effectLst/>
                      </a:endParaRPr>
                    </a:p>
                    <a:p>
                      <a:pPr marL="342900" marR="0" lvl="0" indent="-342900">
                        <a:lnSpc>
                          <a:spcPct val="100000"/>
                        </a:lnSpc>
                        <a:spcBef>
                          <a:spcPts val="0"/>
                        </a:spcBef>
                        <a:spcAft>
                          <a:spcPts val="0"/>
                        </a:spcAft>
                        <a:buFont typeface="Symbol"/>
                        <a:buChar char=""/>
                        <a:tabLst>
                          <a:tab pos="571500" algn="l"/>
                        </a:tabLst>
                      </a:pPr>
                      <a:r>
                        <a:rPr lang="en-US" sz="700" u="none" strike="noStrike" dirty="0">
                          <a:effectLst/>
                        </a:rPr>
                        <a:t>Infrastructure</a:t>
                      </a:r>
                      <a:endParaRPr lang="en-US" sz="800" u="sng" dirty="0">
                        <a:effectLst/>
                      </a:endParaRPr>
                    </a:p>
                    <a:p>
                      <a:pPr marL="0" marR="0">
                        <a:lnSpc>
                          <a:spcPct val="100000"/>
                        </a:lnSpc>
                        <a:spcBef>
                          <a:spcPts val="0"/>
                        </a:spcBef>
                        <a:spcAft>
                          <a:spcPts val="0"/>
                        </a:spcAft>
                      </a:pPr>
                      <a:r>
                        <a:rPr lang="en-US" sz="700" dirty="0">
                          <a:effectLst/>
                        </a:rPr>
                        <a:t> </a:t>
                      </a:r>
                      <a:endParaRPr lang="en-US" sz="700" dirty="0" smtClean="0">
                        <a:effectLst/>
                      </a:endParaRPr>
                    </a:p>
                    <a:p>
                      <a:pPr marL="0" marR="0">
                        <a:lnSpc>
                          <a:spcPct val="100000"/>
                        </a:lnSpc>
                        <a:spcBef>
                          <a:spcPts val="0"/>
                        </a:spcBef>
                        <a:spcAft>
                          <a:spcPts val="0"/>
                        </a:spcAft>
                      </a:pPr>
                      <a:endParaRPr lang="en-US" sz="800" dirty="0">
                        <a:effectLst/>
                      </a:endParaRPr>
                    </a:p>
                    <a:p>
                      <a:pPr marL="0" marR="0">
                        <a:lnSpc>
                          <a:spcPct val="100000"/>
                        </a:lnSpc>
                        <a:spcBef>
                          <a:spcPts val="0"/>
                        </a:spcBef>
                        <a:spcAft>
                          <a:spcPts val="0"/>
                        </a:spcAft>
                      </a:pPr>
                      <a:r>
                        <a:rPr lang="en-US" sz="700" dirty="0">
                          <a:effectLst/>
                        </a:rPr>
                        <a:t> </a:t>
                      </a:r>
                      <a:endParaRPr lang="en-US" sz="800" dirty="0">
                        <a:effectLst/>
                      </a:endParaRPr>
                    </a:p>
                    <a:p>
                      <a:pPr marL="342900" marR="0" lvl="0" indent="-342900">
                        <a:lnSpc>
                          <a:spcPct val="100000"/>
                        </a:lnSpc>
                        <a:spcBef>
                          <a:spcPts val="0"/>
                        </a:spcBef>
                        <a:spcAft>
                          <a:spcPts val="0"/>
                        </a:spcAft>
                        <a:buFont typeface="Symbol"/>
                        <a:buChar char=""/>
                        <a:tabLst>
                          <a:tab pos="571500" algn="l"/>
                        </a:tabLst>
                      </a:pPr>
                      <a:r>
                        <a:rPr lang="en-US" sz="700" u="none" strike="noStrike" dirty="0">
                          <a:effectLst/>
                        </a:rPr>
                        <a:t>Data Management</a:t>
                      </a:r>
                      <a:endParaRPr lang="en-US" sz="800" u="sng" dirty="0">
                        <a:effectLst/>
                      </a:endParaRPr>
                    </a:p>
                    <a:p>
                      <a:pPr marL="0" marR="0">
                        <a:lnSpc>
                          <a:spcPct val="100000"/>
                        </a:lnSpc>
                        <a:spcBef>
                          <a:spcPts val="0"/>
                        </a:spcBef>
                        <a:spcAft>
                          <a:spcPts val="0"/>
                        </a:spcAft>
                        <a:tabLst>
                          <a:tab pos="571500" algn="l"/>
                        </a:tabLst>
                      </a:pPr>
                      <a:r>
                        <a:rPr lang="en-US" sz="700" u="none" strike="noStrike" dirty="0">
                          <a:effectLst/>
                        </a:rPr>
                        <a:t> </a:t>
                      </a:r>
                      <a:endParaRPr lang="en-US" sz="800" u="sng" dirty="0">
                        <a:effectLst/>
                      </a:endParaRPr>
                    </a:p>
                    <a:p>
                      <a:pPr marL="0" marR="0">
                        <a:lnSpc>
                          <a:spcPct val="100000"/>
                        </a:lnSpc>
                        <a:spcBef>
                          <a:spcPts val="0"/>
                        </a:spcBef>
                        <a:spcAft>
                          <a:spcPts val="0"/>
                        </a:spcAft>
                      </a:pPr>
                      <a:r>
                        <a:rPr lang="en-US" sz="800" dirty="0">
                          <a:effectLst/>
                        </a:rPr>
                        <a:t> </a:t>
                      </a:r>
                      <a:endParaRPr lang="en-US" sz="800" dirty="0" smtClean="0">
                        <a:effectLst/>
                      </a:endParaRPr>
                    </a:p>
                    <a:p>
                      <a:pPr marL="0" marR="0">
                        <a:lnSpc>
                          <a:spcPct val="100000"/>
                        </a:lnSpc>
                        <a:spcBef>
                          <a:spcPts val="0"/>
                        </a:spcBef>
                        <a:spcAft>
                          <a:spcPts val="0"/>
                        </a:spcAft>
                      </a:pPr>
                      <a:endParaRPr lang="en-US" sz="800" dirty="0">
                        <a:effectLst/>
                      </a:endParaRPr>
                    </a:p>
                    <a:p>
                      <a:pPr marL="342900" marR="0" lvl="0" indent="-342900">
                        <a:lnSpc>
                          <a:spcPct val="100000"/>
                        </a:lnSpc>
                        <a:spcBef>
                          <a:spcPts val="0"/>
                        </a:spcBef>
                        <a:spcAft>
                          <a:spcPts val="0"/>
                        </a:spcAft>
                        <a:buFont typeface="Symbol"/>
                        <a:buChar char=""/>
                        <a:tabLst>
                          <a:tab pos="571500" algn="l"/>
                        </a:tabLst>
                      </a:pPr>
                      <a:r>
                        <a:rPr lang="en-US" sz="700" u="none" strike="noStrike" dirty="0">
                          <a:effectLst/>
                        </a:rPr>
                        <a:t>Application Development and Management</a:t>
                      </a:r>
                      <a:endParaRPr lang="en-US" sz="800" u="sng" dirty="0">
                        <a:effectLst/>
                      </a:endParaRPr>
                    </a:p>
                    <a:p>
                      <a:pPr marL="0" marR="0">
                        <a:lnSpc>
                          <a:spcPct val="100000"/>
                        </a:lnSpc>
                        <a:spcBef>
                          <a:spcPts val="0"/>
                        </a:spcBef>
                        <a:spcAft>
                          <a:spcPts val="0"/>
                        </a:spcAft>
                        <a:tabLst>
                          <a:tab pos="571500" algn="l"/>
                        </a:tabLst>
                      </a:pPr>
                      <a:r>
                        <a:rPr lang="en-US" sz="700" u="none" strike="noStrike" dirty="0">
                          <a:effectLst/>
                        </a:rPr>
                        <a:t> </a:t>
                      </a:r>
                      <a:endParaRPr lang="en-US" sz="800" u="sng" dirty="0">
                        <a:effectLst/>
                      </a:endParaRPr>
                    </a:p>
                    <a:p>
                      <a:pPr marL="0" marR="0">
                        <a:lnSpc>
                          <a:spcPct val="100000"/>
                        </a:lnSpc>
                        <a:spcBef>
                          <a:spcPts val="0"/>
                        </a:spcBef>
                        <a:spcAft>
                          <a:spcPts val="0"/>
                        </a:spcAft>
                      </a:pPr>
                      <a:r>
                        <a:rPr lang="en-US" sz="800" dirty="0">
                          <a:effectLst/>
                        </a:rPr>
                        <a:t> </a:t>
                      </a:r>
                      <a:endParaRPr lang="en-US" sz="800" dirty="0" smtClean="0">
                        <a:effectLst/>
                      </a:endParaRPr>
                    </a:p>
                    <a:p>
                      <a:pPr marL="0" marR="0">
                        <a:lnSpc>
                          <a:spcPct val="100000"/>
                        </a:lnSpc>
                        <a:spcBef>
                          <a:spcPts val="0"/>
                        </a:spcBef>
                        <a:spcAft>
                          <a:spcPts val="0"/>
                        </a:spcAft>
                      </a:pPr>
                      <a:endParaRPr lang="en-US" sz="800" dirty="0">
                        <a:effectLst/>
                      </a:endParaRPr>
                    </a:p>
                    <a:p>
                      <a:pPr marL="342900" marR="0" lvl="0" indent="-342900">
                        <a:lnSpc>
                          <a:spcPct val="100000"/>
                        </a:lnSpc>
                        <a:spcBef>
                          <a:spcPts val="0"/>
                        </a:spcBef>
                        <a:spcAft>
                          <a:spcPts val="0"/>
                        </a:spcAft>
                        <a:buFont typeface="Symbol"/>
                        <a:buChar char=""/>
                        <a:tabLst>
                          <a:tab pos="571500" algn="l"/>
                        </a:tabLst>
                      </a:pPr>
                      <a:r>
                        <a:rPr lang="en-US" sz="700" u="none" strike="noStrike" dirty="0">
                          <a:effectLst/>
                        </a:rPr>
                        <a:t>Guidance, governance and support</a:t>
                      </a:r>
                      <a:endParaRPr lang="en-US" sz="800" u="sng" dirty="0">
                        <a:effectLst/>
                      </a:endParaRPr>
                    </a:p>
                    <a:p>
                      <a:pPr marL="0" marR="0">
                        <a:lnSpc>
                          <a:spcPct val="100000"/>
                        </a:lnSpc>
                        <a:spcBef>
                          <a:spcPts val="0"/>
                        </a:spcBef>
                        <a:spcAft>
                          <a:spcPts val="0"/>
                        </a:spcAft>
                      </a:pPr>
                      <a:r>
                        <a:rPr lang="en-US" sz="800" dirty="0">
                          <a:effectLst/>
                        </a:rPr>
                        <a:t> </a:t>
                      </a:r>
                    </a:p>
                    <a:p>
                      <a:pPr marL="0" marR="0">
                        <a:lnSpc>
                          <a:spcPct val="100000"/>
                        </a:lnSpc>
                        <a:spcBef>
                          <a:spcPts val="0"/>
                        </a:spcBef>
                        <a:spcAft>
                          <a:spcPts val="0"/>
                        </a:spcAft>
                      </a:pPr>
                      <a:r>
                        <a:rPr lang="en-US" sz="800" dirty="0">
                          <a:effectLst/>
                        </a:rPr>
                        <a:t> </a:t>
                      </a:r>
                    </a:p>
                    <a:p>
                      <a:pPr marL="0" marR="0">
                        <a:lnSpc>
                          <a:spcPct val="100000"/>
                        </a:lnSpc>
                        <a:spcBef>
                          <a:spcPts val="0"/>
                        </a:spcBef>
                        <a:spcAft>
                          <a:spcPts val="0"/>
                        </a:spcAft>
                      </a:pPr>
                      <a:r>
                        <a:rPr lang="en-US" sz="800" dirty="0">
                          <a:effectLst/>
                        </a:rPr>
                        <a:t> </a:t>
                      </a:r>
                    </a:p>
                    <a:p>
                      <a:pPr marL="0" marR="0">
                        <a:lnSpc>
                          <a:spcPct val="100000"/>
                        </a:lnSpc>
                        <a:spcBef>
                          <a:spcPts val="0"/>
                        </a:spcBef>
                        <a:spcAft>
                          <a:spcPts val="0"/>
                        </a:spcAft>
                      </a:pPr>
                      <a:r>
                        <a:rPr lang="en-US" sz="800" dirty="0">
                          <a:effectLst/>
                        </a:rPr>
                        <a:t> </a:t>
                      </a:r>
                    </a:p>
                    <a:p>
                      <a:pPr marL="342900" marR="0" lvl="0" indent="-342900">
                        <a:lnSpc>
                          <a:spcPct val="100000"/>
                        </a:lnSpc>
                        <a:spcBef>
                          <a:spcPts val="0"/>
                        </a:spcBef>
                        <a:spcAft>
                          <a:spcPts val="0"/>
                        </a:spcAft>
                        <a:buFont typeface="Symbol"/>
                        <a:buChar char=""/>
                        <a:tabLst>
                          <a:tab pos="571500" algn="l"/>
                        </a:tabLst>
                      </a:pPr>
                      <a:r>
                        <a:rPr lang="en-US" sz="700" u="none" strike="noStrike" dirty="0">
                          <a:effectLst/>
                        </a:rPr>
                        <a:t>Innovation</a:t>
                      </a:r>
                      <a:endParaRPr lang="en-US" sz="800" u="sng" dirty="0">
                        <a:effectLst/>
                      </a:endParaRPr>
                    </a:p>
                    <a:p>
                      <a:pPr marL="0" marR="0">
                        <a:lnSpc>
                          <a:spcPct val="100000"/>
                        </a:lnSpc>
                        <a:spcBef>
                          <a:spcPts val="0"/>
                        </a:spcBef>
                        <a:spcAft>
                          <a:spcPts val="0"/>
                        </a:spcAft>
                        <a:tabLst>
                          <a:tab pos="571500" algn="l"/>
                        </a:tabLst>
                      </a:pPr>
                      <a:r>
                        <a:rPr lang="en-US" sz="800" u="none" strike="noStrike" dirty="0">
                          <a:effectLst/>
                        </a:rPr>
                        <a:t> </a:t>
                      </a:r>
                      <a:endParaRPr lang="en-US" sz="800" u="sng" dirty="0">
                        <a:effectLst/>
                      </a:endParaRPr>
                    </a:p>
                    <a:p>
                      <a:pPr marL="0" marR="0">
                        <a:lnSpc>
                          <a:spcPct val="100000"/>
                        </a:lnSpc>
                        <a:spcBef>
                          <a:spcPts val="0"/>
                        </a:spcBef>
                        <a:spcAft>
                          <a:spcPts val="0"/>
                        </a:spcAft>
                        <a:tabLst>
                          <a:tab pos="571500" algn="l"/>
                        </a:tabLst>
                      </a:pPr>
                      <a:r>
                        <a:rPr lang="en-US" sz="700" u="none" strike="noStrike" dirty="0">
                          <a:effectLst/>
                        </a:rPr>
                        <a:t> </a:t>
                      </a:r>
                      <a:endParaRPr lang="en-US" sz="800" b="1" u="sng" dirty="0">
                        <a:effectLst/>
                        <a:latin typeface="Arial"/>
                        <a:ea typeface="Times New Roman"/>
                        <a:cs typeface="Times New Roman"/>
                      </a:endParaRPr>
                    </a:p>
                  </a:txBody>
                  <a:tcPr marL="56838" marR="56838" marT="0" marB="0"/>
                </a:tc>
                <a:tc>
                  <a:txBody>
                    <a:bodyPr/>
                    <a:lstStyle/>
                    <a:p>
                      <a:pPr marL="0" marR="0" algn="l">
                        <a:lnSpc>
                          <a:spcPct val="100000"/>
                        </a:lnSpc>
                        <a:spcBef>
                          <a:spcPts val="0"/>
                        </a:spcBef>
                        <a:spcAft>
                          <a:spcPts val="0"/>
                        </a:spcAft>
                        <a:tabLst>
                          <a:tab pos="228600" algn="l"/>
                          <a:tab pos="457200" algn="l"/>
                        </a:tabLst>
                      </a:pPr>
                      <a:r>
                        <a:rPr lang="en-US" sz="700" dirty="0">
                          <a:effectLst/>
                        </a:rPr>
                        <a:t> </a:t>
                      </a:r>
                      <a:endParaRPr lang="en-US" sz="600" dirty="0">
                        <a:effectLst/>
                      </a:endParaRPr>
                    </a:p>
                    <a:p>
                      <a:pPr marL="0" marR="0" algn="l">
                        <a:lnSpc>
                          <a:spcPct val="100000"/>
                        </a:lnSpc>
                        <a:spcBef>
                          <a:spcPts val="0"/>
                        </a:spcBef>
                        <a:spcAft>
                          <a:spcPts val="0"/>
                        </a:spcAft>
                        <a:tabLst>
                          <a:tab pos="228600" algn="l"/>
                          <a:tab pos="457200" algn="l"/>
                        </a:tabLst>
                      </a:pPr>
                      <a:r>
                        <a:rPr lang="en-US" sz="700" dirty="0">
                          <a:effectLst/>
                        </a:rPr>
                        <a:t> </a:t>
                      </a:r>
                      <a:endParaRPr lang="en-US" sz="600" dirty="0">
                        <a:effectLst/>
                      </a:endParaRPr>
                    </a:p>
                    <a:p>
                      <a:pPr marL="0" marR="0" algn="l">
                        <a:lnSpc>
                          <a:spcPct val="100000"/>
                        </a:lnSpc>
                        <a:spcBef>
                          <a:spcPts val="0"/>
                        </a:spcBef>
                        <a:spcAft>
                          <a:spcPts val="0"/>
                        </a:spcAft>
                        <a:tabLst>
                          <a:tab pos="228600" algn="l"/>
                          <a:tab pos="457200" algn="l"/>
                        </a:tabLst>
                      </a:pPr>
                      <a:r>
                        <a:rPr lang="en-US" sz="700" dirty="0">
                          <a:effectLst/>
                        </a:rPr>
                        <a:t>Optimization teams identified</a:t>
                      </a:r>
                      <a:endParaRPr lang="en-US" sz="600" dirty="0">
                        <a:effectLst/>
                      </a:endParaRPr>
                    </a:p>
                    <a:p>
                      <a:pPr marL="0" marR="0">
                        <a:lnSpc>
                          <a:spcPct val="100000"/>
                        </a:lnSpc>
                        <a:spcBef>
                          <a:spcPts val="0"/>
                        </a:spcBef>
                        <a:spcAft>
                          <a:spcPts val="0"/>
                        </a:spcAft>
                      </a:pPr>
                      <a:r>
                        <a:rPr lang="en-US" sz="700" dirty="0">
                          <a:effectLst/>
                        </a:rPr>
                        <a:t> </a:t>
                      </a:r>
                      <a:endParaRPr lang="en-US" sz="800" dirty="0">
                        <a:effectLst/>
                      </a:endParaRPr>
                    </a:p>
                    <a:p>
                      <a:pPr marL="0" marR="0">
                        <a:lnSpc>
                          <a:spcPct val="100000"/>
                        </a:lnSpc>
                        <a:spcBef>
                          <a:spcPts val="0"/>
                        </a:spcBef>
                        <a:spcAft>
                          <a:spcPts val="0"/>
                        </a:spcAft>
                      </a:pPr>
                      <a:r>
                        <a:rPr lang="en-US" sz="700" dirty="0">
                          <a:effectLst/>
                        </a:rPr>
                        <a:t> </a:t>
                      </a:r>
                      <a:endParaRPr lang="en-US" sz="800" dirty="0">
                        <a:effectLst/>
                      </a:endParaRPr>
                    </a:p>
                    <a:p>
                      <a:pPr marL="0" marR="0">
                        <a:lnSpc>
                          <a:spcPct val="100000"/>
                        </a:lnSpc>
                        <a:spcBef>
                          <a:spcPts val="0"/>
                        </a:spcBef>
                        <a:spcAft>
                          <a:spcPts val="0"/>
                        </a:spcAft>
                      </a:pPr>
                      <a:r>
                        <a:rPr lang="en-US" sz="700" dirty="0">
                          <a:effectLst/>
                        </a:rPr>
                        <a:t> </a:t>
                      </a:r>
                      <a:endParaRPr lang="en-US" sz="800" dirty="0">
                        <a:effectLst/>
                      </a:endParaRPr>
                    </a:p>
                    <a:p>
                      <a:pPr marL="0" marR="0">
                        <a:lnSpc>
                          <a:spcPct val="100000"/>
                        </a:lnSpc>
                        <a:spcBef>
                          <a:spcPts val="0"/>
                        </a:spcBef>
                        <a:spcAft>
                          <a:spcPts val="0"/>
                        </a:spcAft>
                      </a:pPr>
                      <a:r>
                        <a:rPr lang="en-US" sz="700" dirty="0">
                          <a:effectLst/>
                        </a:rPr>
                        <a:t> </a:t>
                      </a:r>
                      <a:endParaRPr lang="en-US" sz="800" dirty="0">
                        <a:effectLst/>
                      </a:endParaRPr>
                    </a:p>
                    <a:p>
                      <a:pPr marL="0" marR="0">
                        <a:lnSpc>
                          <a:spcPct val="100000"/>
                        </a:lnSpc>
                        <a:spcBef>
                          <a:spcPts val="0"/>
                        </a:spcBef>
                        <a:spcAft>
                          <a:spcPts val="0"/>
                        </a:spcAft>
                      </a:pPr>
                      <a:r>
                        <a:rPr lang="en-US" sz="700" dirty="0">
                          <a:effectLst/>
                        </a:rPr>
                        <a:t>  </a:t>
                      </a:r>
                      <a:endParaRPr lang="en-US" sz="800" dirty="0">
                        <a:effectLst/>
                      </a:endParaRPr>
                    </a:p>
                    <a:p>
                      <a:pPr marL="0" marR="0">
                        <a:lnSpc>
                          <a:spcPct val="100000"/>
                        </a:lnSpc>
                        <a:spcBef>
                          <a:spcPts val="0"/>
                        </a:spcBef>
                        <a:spcAft>
                          <a:spcPts val="0"/>
                        </a:spcAft>
                      </a:pPr>
                      <a:r>
                        <a:rPr lang="en-US" sz="700" dirty="0">
                          <a:effectLst/>
                        </a:rPr>
                        <a:t> </a:t>
                      </a:r>
                      <a:endParaRPr lang="en-US" sz="800" dirty="0">
                        <a:effectLst/>
                      </a:endParaRPr>
                    </a:p>
                    <a:p>
                      <a:pPr marL="0" marR="0">
                        <a:lnSpc>
                          <a:spcPct val="100000"/>
                        </a:lnSpc>
                        <a:spcBef>
                          <a:spcPts val="0"/>
                        </a:spcBef>
                        <a:spcAft>
                          <a:spcPts val="0"/>
                        </a:spcAft>
                      </a:pPr>
                      <a:r>
                        <a:rPr lang="en-US" sz="700" dirty="0">
                          <a:effectLst/>
                        </a:rPr>
                        <a:t> </a:t>
                      </a:r>
                      <a:endParaRPr lang="en-US" sz="800" dirty="0">
                        <a:effectLst/>
                      </a:endParaRPr>
                    </a:p>
                    <a:p>
                      <a:pPr marL="0" marR="0">
                        <a:lnSpc>
                          <a:spcPct val="100000"/>
                        </a:lnSpc>
                        <a:spcBef>
                          <a:spcPts val="0"/>
                        </a:spcBef>
                        <a:spcAft>
                          <a:spcPts val="0"/>
                        </a:spcAft>
                      </a:pPr>
                      <a:r>
                        <a:rPr lang="en-US" sz="700" dirty="0">
                          <a:effectLst/>
                        </a:rPr>
                        <a:t> </a:t>
                      </a:r>
                      <a:endParaRPr lang="en-US" sz="800" dirty="0">
                        <a:effectLst/>
                      </a:endParaRPr>
                    </a:p>
                    <a:p>
                      <a:pPr marL="0" marR="0">
                        <a:lnSpc>
                          <a:spcPct val="100000"/>
                        </a:lnSpc>
                        <a:spcBef>
                          <a:spcPts val="0"/>
                        </a:spcBef>
                        <a:spcAft>
                          <a:spcPts val="0"/>
                        </a:spcAft>
                      </a:pPr>
                      <a:r>
                        <a:rPr lang="en-US" sz="700" dirty="0">
                          <a:effectLst/>
                        </a:rPr>
                        <a:t> </a:t>
                      </a:r>
                      <a:endParaRPr lang="en-US" sz="800" dirty="0">
                        <a:effectLst/>
                      </a:endParaRPr>
                    </a:p>
                    <a:p>
                      <a:pPr marL="0" marR="0">
                        <a:lnSpc>
                          <a:spcPct val="100000"/>
                        </a:lnSpc>
                        <a:spcBef>
                          <a:spcPts val="0"/>
                        </a:spcBef>
                        <a:spcAft>
                          <a:spcPts val="0"/>
                        </a:spcAft>
                      </a:pPr>
                      <a:r>
                        <a:rPr lang="en-US" sz="700" dirty="0">
                          <a:effectLst/>
                        </a:rPr>
                        <a:t> </a:t>
                      </a:r>
                      <a:endParaRPr lang="en-US" sz="800" dirty="0">
                        <a:effectLst/>
                      </a:endParaRPr>
                    </a:p>
                    <a:p>
                      <a:pPr marL="0" marR="0">
                        <a:lnSpc>
                          <a:spcPct val="100000"/>
                        </a:lnSpc>
                        <a:spcBef>
                          <a:spcPts val="0"/>
                        </a:spcBef>
                        <a:spcAft>
                          <a:spcPts val="0"/>
                        </a:spcAft>
                      </a:pPr>
                      <a:endParaRPr lang="en-US" sz="700" dirty="0" smtClean="0">
                        <a:effectLst/>
                      </a:endParaRPr>
                    </a:p>
                    <a:p>
                      <a:pPr marL="0" marR="0">
                        <a:lnSpc>
                          <a:spcPct val="100000"/>
                        </a:lnSpc>
                        <a:spcBef>
                          <a:spcPts val="0"/>
                        </a:spcBef>
                        <a:spcAft>
                          <a:spcPts val="0"/>
                        </a:spcAft>
                      </a:pPr>
                      <a:endParaRPr lang="en-US" sz="700" dirty="0" smtClean="0">
                        <a:effectLst/>
                      </a:endParaRPr>
                    </a:p>
                    <a:p>
                      <a:pPr marL="0" marR="0">
                        <a:lnSpc>
                          <a:spcPct val="100000"/>
                        </a:lnSpc>
                        <a:spcBef>
                          <a:spcPts val="0"/>
                        </a:spcBef>
                        <a:spcAft>
                          <a:spcPts val="0"/>
                        </a:spcAft>
                      </a:pPr>
                      <a:r>
                        <a:rPr lang="en-US" sz="700" dirty="0">
                          <a:effectLst/>
                        </a:rPr>
                        <a:t> </a:t>
                      </a:r>
                      <a:endParaRPr lang="en-US" sz="700" dirty="0" smtClean="0">
                        <a:effectLst/>
                      </a:endParaRPr>
                    </a:p>
                    <a:p>
                      <a:pPr marL="0" marR="0">
                        <a:lnSpc>
                          <a:spcPct val="100000"/>
                        </a:lnSpc>
                        <a:spcBef>
                          <a:spcPts val="0"/>
                        </a:spcBef>
                        <a:spcAft>
                          <a:spcPts val="0"/>
                        </a:spcAft>
                      </a:pPr>
                      <a:endParaRPr lang="en-US" sz="700" dirty="0" smtClean="0">
                        <a:effectLst/>
                      </a:endParaRPr>
                    </a:p>
                    <a:p>
                      <a:pPr marL="0" marR="0">
                        <a:lnSpc>
                          <a:spcPct val="100000"/>
                        </a:lnSpc>
                        <a:spcBef>
                          <a:spcPts val="0"/>
                        </a:spcBef>
                        <a:spcAft>
                          <a:spcPts val="0"/>
                        </a:spcAft>
                      </a:pPr>
                      <a:endParaRPr lang="en-US" sz="700" dirty="0" smtClean="0">
                        <a:effectLst/>
                      </a:endParaRPr>
                    </a:p>
                    <a:p>
                      <a:pPr marL="0" marR="0">
                        <a:lnSpc>
                          <a:spcPct val="100000"/>
                        </a:lnSpc>
                        <a:spcBef>
                          <a:spcPts val="0"/>
                        </a:spcBef>
                        <a:spcAft>
                          <a:spcPts val="0"/>
                        </a:spcAft>
                      </a:pPr>
                      <a:r>
                        <a:rPr lang="en-US" sz="700" dirty="0" smtClean="0">
                          <a:effectLst/>
                        </a:rPr>
                        <a:t>Agency </a:t>
                      </a:r>
                      <a:r>
                        <a:rPr lang="en-US" sz="700" dirty="0">
                          <a:effectLst/>
                        </a:rPr>
                        <a:t>needs and skill requirements identified</a:t>
                      </a:r>
                      <a:endParaRPr lang="en-US" sz="800" dirty="0">
                        <a:effectLst/>
                      </a:endParaRPr>
                    </a:p>
                    <a:p>
                      <a:pPr marL="0" marR="0">
                        <a:lnSpc>
                          <a:spcPct val="100000"/>
                        </a:lnSpc>
                        <a:spcBef>
                          <a:spcPts val="0"/>
                        </a:spcBef>
                        <a:spcAft>
                          <a:spcPts val="0"/>
                        </a:spcAft>
                      </a:pPr>
                      <a:r>
                        <a:rPr lang="en-US" sz="700" dirty="0">
                          <a:effectLst/>
                        </a:rPr>
                        <a:t> </a:t>
                      </a:r>
                      <a:endParaRPr lang="en-US" sz="800" dirty="0">
                        <a:effectLst/>
                      </a:endParaRPr>
                    </a:p>
                    <a:p>
                      <a:pPr marL="0" marR="0">
                        <a:lnSpc>
                          <a:spcPct val="100000"/>
                        </a:lnSpc>
                        <a:spcBef>
                          <a:spcPts val="0"/>
                        </a:spcBef>
                        <a:spcAft>
                          <a:spcPts val="0"/>
                        </a:spcAft>
                      </a:pPr>
                      <a:r>
                        <a:rPr lang="en-US" sz="700" dirty="0">
                          <a:effectLst/>
                        </a:rPr>
                        <a:t> </a:t>
                      </a:r>
                      <a:endParaRPr lang="en-US" sz="800" dirty="0">
                        <a:effectLst/>
                      </a:endParaRPr>
                    </a:p>
                    <a:p>
                      <a:pPr marL="0" marR="0">
                        <a:lnSpc>
                          <a:spcPct val="100000"/>
                        </a:lnSpc>
                        <a:spcBef>
                          <a:spcPts val="0"/>
                        </a:spcBef>
                        <a:spcAft>
                          <a:spcPts val="0"/>
                        </a:spcAft>
                      </a:pPr>
                      <a:r>
                        <a:rPr lang="en-US" sz="700" dirty="0">
                          <a:effectLst/>
                        </a:rPr>
                        <a:t> </a:t>
                      </a:r>
                      <a:endParaRPr lang="en-US" sz="800" dirty="0">
                        <a:effectLst/>
                      </a:endParaRPr>
                    </a:p>
                    <a:p>
                      <a:pPr marL="0" marR="0">
                        <a:lnSpc>
                          <a:spcPct val="100000"/>
                        </a:lnSpc>
                        <a:spcBef>
                          <a:spcPts val="0"/>
                        </a:spcBef>
                        <a:spcAft>
                          <a:spcPts val="0"/>
                        </a:spcAft>
                      </a:pPr>
                      <a:r>
                        <a:rPr lang="en-US" sz="700" dirty="0">
                          <a:effectLst/>
                        </a:rPr>
                        <a:t>Innovation topics defined and prioritized</a:t>
                      </a:r>
                      <a:endParaRPr lang="en-US" sz="800" dirty="0">
                        <a:effectLst/>
                      </a:endParaRPr>
                    </a:p>
                    <a:p>
                      <a:pPr marL="0" marR="0">
                        <a:lnSpc>
                          <a:spcPct val="100000"/>
                        </a:lnSpc>
                        <a:spcBef>
                          <a:spcPts val="0"/>
                        </a:spcBef>
                        <a:spcAft>
                          <a:spcPts val="0"/>
                        </a:spcAft>
                      </a:pPr>
                      <a:r>
                        <a:rPr lang="en-US" sz="700" dirty="0">
                          <a:effectLst/>
                        </a:rPr>
                        <a:t> </a:t>
                      </a:r>
                      <a:endParaRPr lang="en-US" sz="800" dirty="0">
                        <a:effectLst/>
                      </a:endParaRPr>
                    </a:p>
                    <a:p>
                      <a:pPr marL="0" marR="0">
                        <a:lnSpc>
                          <a:spcPct val="100000"/>
                        </a:lnSpc>
                        <a:spcBef>
                          <a:spcPts val="0"/>
                        </a:spcBef>
                        <a:spcAft>
                          <a:spcPts val="0"/>
                        </a:spcAft>
                      </a:pPr>
                      <a:r>
                        <a:rPr lang="en-US" sz="700" dirty="0">
                          <a:effectLst/>
                        </a:rPr>
                        <a:t>Small teams formed</a:t>
                      </a:r>
                      <a:endParaRPr lang="en-US" sz="800" dirty="0">
                        <a:effectLst/>
                      </a:endParaRPr>
                    </a:p>
                    <a:p>
                      <a:pPr marL="0" marR="0">
                        <a:lnSpc>
                          <a:spcPct val="100000"/>
                        </a:lnSpc>
                        <a:spcBef>
                          <a:spcPts val="0"/>
                        </a:spcBef>
                        <a:spcAft>
                          <a:spcPts val="0"/>
                        </a:spcAft>
                      </a:pPr>
                      <a:r>
                        <a:rPr lang="en-US" sz="700" dirty="0">
                          <a:effectLst/>
                        </a:rPr>
                        <a:t> </a:t>
                      </a:r>
                      <a:endParaRPr lang="en-US" sz="800" dirty="0">
                        <a:effectLst/>
                      </a:endParaRPr>
                    </a:p>
                    <a:p>
                      <a:pPr marL="0" marR="0">
                        <a:lnSpc>
                          <a:spcPct val="100000"/>
                        </a:lnSpc>
                        <a:spcBef>
                          <a:spcPts val="0"/>
                        </a:spcBef>
                        <a:spcAft>
                          <a:spcPts val="0"/>
                        </a:spcAft>
                      </a:pPr>
                      <a:r>
                        <a:rPr lang="en-US" sz="700" dirty="0">
                          <a:effectLst/>
                        </a:rPr>
                        <a:t> </a:t>
                      </a:r>
                      <a:endParaRPr lang="en-US" sz="800" dirty="0">
                        <a:effectLst/>
                        <a:latin typeface="Arial"/>
                        <a:ea typeface="Times New Roman"/>
                        <a:cs typeface="Times New Roman"/>
                      </a:endParaRPr>
                    </a:p>
                  </a:txBody>
                  <a:tcPr marL="56838" marR="56838" marT="0" marB="0"/>
                </a:tc>
                <a:tc>
                  <a:txBody>
                    <a:bodyPr/>
                    <a:lstStyle/>
                    <a:p>
                      <a:pPr marL="0" marR="0" algn="l">
                        <a:lnSpc>
                          <a:spcPct val="100000"/>
                        </a:lnSpc>
                        <a:spcBef>
                          <a:spcPts val="0"/>
                        </a:spcBef>
                        <a:spcAft>
                          <a:spcPts val="0"/>
                        </a:spcAft>
                      </a:pPr>
                      <a:r>
                        <a:rPr lang="en-US" sz="700" dirty="0">
                          <a:effectLst/>
                        </a:rPr>
                        <a:t> </a:t>
                      </a:r>
                      <a:endParaRPr lang="en-US" sz="600" dirty="0">
                        <a:effectLst/>
                      </a:endParaRPr>
                    </a:p>
                    <a:p>
                      <a:pPr marL="0" marR="0">
                        <a:lnSpc>
                          <a:spcPct val="100000"/>
                        </a:lnSpc>
                        <a:spcBef>
                          <a:spcPts val="0"/>
                        </a:spcBef>
                        <a:spcAft>
                          <a:spcPts val="0"/>
                        </a:spcAft>
                      </a:pPr>
                      <a:r>
                        <a:rPr lang="en-US" sz="700" dirty="0">
                          <a:effectLst/>
                        </a:rPr>
                        <a:t> </a:t>
                      </a:r>
                      <a:endParaRPr lang="en-US" sz="800" dirty="0">
                        <a:effectLst/>
                      </a:endParaRPr>
                    </a:p>
                    <a:p>
                      <a:pPr marL="0" marR="0">
                        <a:lnSpc>
                          <a:spcPct val="100000"/>
                        </a:lnSpc>
                        <a:spcBef>
                          <a:spcPts val="0"/>
                        </a:spcBef>
                        <a:spcAft>
                          <a:spcPts val="0"/>
                        </a:spcAft>
                      </a:pPr>
                      <a:r>
                        <a:rPr lang="en-US" sz="700" dirty="0">
                          <a:effectLst/>
                        </a:rPr>
                        <a:t> </a:t>
                      </a:r>
                      <a:r>
                        <a:rPr lang="en-US" sz="700" dirty="0" smtClean="0">
                          <a:effectLst/>
                        </a:rPr>
                        <a:t>Infrastructure </a:t>
                      </a:r>
                      <a:r>
                        <a:rPr lang="en-US" sz="700" dirty="0">
                          <a:effectLst/>
                        </a:rPr>
                        <a:t>assessment complete</a:t>
                      </a:r>
                      <a:endParaRPr lang="en-US" sz="800" dirty="0">
                        <a:effectLst/>
                      </a:endParaRPr>
                    </a:p>
                    <a:p>
                      <a:pPr marL="0" marR="0">
                        <a:lnSpc>
                          <a:spcPct val="100000"/>
                        </a:lnSpc>
                        <a:spcBef>
                          <a:spcPts val="0"/>
                        </a:spcBef>
                        <a:spcAft>
                          <a:spcPts val="0"/>
                        </a:spcAft>
                      </a:pPr>
                      <a:r>
                        <a:rPr lang="en-US" sz="700" dirty="0">
                          <a:effectLst/>
                        </a:rPr>
                        <a:t> </a:t>
                      </a:r>
                      <a:endParaRPr lang="en-US" sz="800" dirty="0">
                        <a:effectLst/>
                      </a:endParaRPr>
                    </a:p>
                    <a:p>
                      <a:pPr marL="0" marR="0">
                        <a:lnSpc>
                          <a:spcPct val="100000"/>
                        </a:lnSpc>
                        <a:spcBef>
                          <a:spcPts val="0"/>
                        </a:spcBef>
                        <a:spcAft>
                          <a:spcPts val="0"/>
                        </a:spcAft>
                      </a:pPr>
                      <a:r>
                        <a:rPr lang="en-US" sz="700" dirty="0">
                          <a:effectLst/>
                        </a:rPr>
                        <a:t> </a:t>
                      </a:r>
                      <a:endParaRPr lang="en-US" sz="800" dirty="0">
                        <a:effectLst/>
                      </a:endParaRPr>
                    </a:p>
                    <a:p>
                      <a:pPr marL="0" marR="0">
                        <a:lnSpc>
                          <a:spcPct val="100000"/>
                        </a:lnSpc>
                        <a:spcBef>
                          <a:spcPts val="0"/>
                        </a:spcBef>
                        <a:spcAft>
                          <a:spcPts val="0"/>
                        </a:spcAft>
                      </a:pPr>
                      <a:r>
                        <a:rPr lang="en-US" sz="700" dirty="0">
                          <a:effectLst/>
                        </a:rPr>
                        <a:t> </a:t>
                      </a:r>
                      <a:endParaRPr lang="en-US" sz="800" dirty="0">
                        <a:effectLst/>
                      </a:endParaRPr>
                    </a:p>
                    <a:p>
                      <a:pPr marL="0" marR="0">
                        <a:lnSpc>
                          <a:spcPct val="100000"/>
                        </a:lnSpc>
                        <a:spcBef>
                          <a:spcPts val="0"/>
                        </a:spcBef>
                        <a:spcAft>
                          <a:spcPts val="0"/>
                        </a:spcAft>
                      </a:pPr>
                      <a:r>
                        <a:rPr lang="en-US" sz="700" dirty="0">
                          <a:effectLst/>
                        </a:rPr>
                        <a:t> </a:t>
                      </a:r>
                      <a:endParaRPr lang="en-US" sz="800" dirty="0">
                        <a:effectLst/>
                      </a:endParaRPr>
                    </a:p>
                    <a:p>
                      <a:pPr marL="0" marR="0">
                        <a:lnSpc>
                          <a:spcPct val="100000"/>
                        </a:lnSpc>
                        <a:spcBef>
                          <a:spcPts val="0"/>
                        </a:spcBef>
                        <a:spcAft>
                          <a:spcPts val="0"/>
                        </a:spcAft>
                      </a:pPr>
                      <a:r>
                        <a:rPr lang="en-US" sz="700" dirty="0">
                          <a:effectLst/>
                        </a:rPr>
                        <a:t> </a:t>
                      </a:r>
                      <a:endParaRPr lang="en-US" sz="800" dirty="0">
                        <a:effectLst/>
                      </a:endParaRPr>
                    </a:p>
                    <a:p>
                      <a:pPr marL="0" marR="0">
                        <a:lnSpc>
                          <a:spcPct val="100000"/>
                        </a:lnSpc>
                        <a:spcBef>
                          <a:spcPts val="0"/>
                        </a:spcBef>
                        <a:spcAft>
                          <a:spcPts val="0"/>
                        </a:spcAft>
                      </a:pPr>
                      <a:r>
                        <a:rPr lang="en-US" sz="700" dirty="0">
                          <a:effectLst/>
                        </a:rPr>
                        <a:t> </a:t>
                      </a:r>
                      <a:endParaRPr lang="en-US" sz="800" dirty="0">
                        <a:effectLst/>
                      </a:endParaRPr>
                    </a:p>
                    <a:p>
                      <a:pPr marL="0" marR="0">
                        <a:lnSpc>
                          <a:spcPct val="100000"/>
                        </a:lnSpc>
                        <a:spcBef>
                          <a:spcPts val="0"/>
                        </a:spcBef>
                        <a:spcAft>
                          <a:spcPts val="0"/>
                        </a:spcAft>
                      </a:pPr>
                      <a:r>
                        <a:rPr lang="en-US" sz="700" dirty="0">
                          <a:effectLst/>
                        </a:rPr>
                        <a:t> </a:t>
                      </a:r>
                      <a:endParaRPr lang="en-US" sz="800" dirty="0">
                        <a:effectLst/>
                      </a:endParaRPr>
                    </a:p>
                    <a:p>
                      <a:pPr marL="0" marR="0">
                        <a:lnSpc>
                          <a:spcPct val="100000"/>
                        </a:lnSpc>
                        <a:spcBef>
                          <a:spcPts val="0"/>
                        </a:spcBef>
                        <a:spcAft>
                          <a:spcPts val="0"/>
                        </a:spcAft>
                      </a:pPr>
                      <a:r>
                        <a:rPr lang="en-US" sz="700" dirty="0">
                          <a:effectLst/>
                        </a:rPr>
                        <a:t> </a:t>
                      </a:r>
                      <a:endParaRPr lang="en-US" sz="800" dirty="0">
                        <a:effectLst/>
                      </a:endParaRPr>
                    </a:p>
                    <a:p>
                      <a:pPr marL="0" marR="0">
                        <a:lnSpc>
                          <a:spcPct val="100000"/>
                        </a:lnSpc>
                        <a:spcBef>
                          <a:spcPts val="0"/>
                        </a:spcBef>
                        <a:spcAft>
                          <a:spcPts val="0"/>
                        </a:spcAft>
                      </a:pPr>
                      <a:r>
                        <a:rPr lang="en-US" sz="700" dirty="0">
                          <a:effectLst/>
                        </a:rPr>
                        <a:t> </a:t>
                      </a:r>
                      <a:endParaRPr lang="en-US" sz="800" dirty="0">
                        <a:effectLst/>
                      </a:endParaRPr>
                    </a:p>
                    <a:p>
                      <a:pPr marL="0" marR="0">
                        <a:lnSpc>
                          <a:spcPct val="100000"/>
                        </a:lnSpc>
                        <a:spcBef>
                          <a:spcPts val="0"/>
                        </a:spcBef>
                        <a:spcAft>
                          <a:spcPts val="0"/>
                        </a:spcAft>
                      </a:pPr>
                      <a:r>
                        <a:rPr lang="en-US" sz="700" dirty="0">
                          <a:effectLst/>
                        </a:rPr>
                        <a:t> </a:t>
                      </a:r>
                      <a:endParaRPr lang="en-US" sz="800" dirty="0">
                        <a:effectLst/>
                      </a:endParaRPr>
                    </a:p>
                    <a:p>
                      <a:pPr marL="0" marR="0">
                        <a:lnSpc>
                          <a:spcPct val="100000"/>
                        </a:lnSpc>
                        <a:spcBef>
                          <a:spcPts val="0"/>
                        </a:spcBef>
                        <a:spcAft>
                          <a:spcPts val="0"/>
                        </a:spcAft>
                      </a:pPr>
                      <a:endParaRPr lang="en-US" sz="700" dirty="0" smtClean="0">
                        <a:effectLst/>
                      </a:endParaRPr>
                    </a:p>
                    <a:p>
                      <a:pPr marL="0" marR="0">
                        <a:lnSpc>
                          <a:spcPct val="100000"/>
                        </a:lnSpc>
                        <a:spcBef>
                          <a:spcPts val="0"/>
                        </a:spcBef>
                        <a:spcAft>
                          <a:spcPts val="0"/>
                        </a:spcAft>
                      </a:pPr>
                      <a:endParaRPr lang="en-US" sz="700" dirty="0" smtClean="0">
                        <a:effectLst/>
                      </a:endParaRPr>
                    </a:p>
                    <a:p>
                      <a:pPr marL="0" marR="0">
                        <a:lnSpc>
                          <a:spcPct val="100000"/>
                        </a:lnSpc>
                        <a:spcBef>
                          <a:spcPts val="0"/>
                        </a:spcBef>
                        <a:spcAft>
                          <a:spcPts val="0"/>
                        </a:spcAft>
                      </a:pPr>
                      <a:endParaRPr lang="en-US" sz="700" dirty="0" smtClean="0">
                        <a:effectLst/>
                      </a:endParaRPr>
                    </a:p>
                    <a:p>
                      <a:pPr marL="0" marR="0">
                        <a:lnSpc>
                          <a:spcPct val="100000"/>
                        </a:lnSpc>
                        <a:spcBef>
                          <a:spcPts val="0"/>
                        </a:spcBef>
                        <a:spcAft>
                          <a:spcPts val="0"/>
                        </a:spcAft>
                      </a:pPr>
                      <a:endParaRPr lang="en-US" sz="700" dirty="0" smtClean="0">
                        <a:effectLst/>
                      </a:endParaRPr>
                    </a:p>
                    <a:p>
                      <a:pPr marL="0" marR="0">
                        <a:lnSpc>
                          <a:spcPct val="100000"/>
                        </a:lnSpc>
                        <a:spcBef>
                          <a:spcPts val="0"/>
                        </a:spcBef>
                        <a:spcAft>
                          <a:spcPts val="0"/>
                        </a:spcAft>
                      </a:pPr>
                      <a:r>
                        <a:rPr lang="en-US" sz="700" dirty="0" smtClean="0">
                          <a:effectLst/>
                        </a:rPr>
                        <a:t>Governance</a:t>
                      </a:r>
                      <a:r>
                        <a:rPr lang="en-US" sz="700" dirty="0">
                          <a:effectLst/>
                        </a:rPr>
                        <a:t>, skill development</a:t>
                      </a:r>
                      <a:endParaRPr lang="en-US" sz="800" dirty="0">
                        <a:effectLst/>
                      </a:endParaRPr>
                    </a:p>
                    <a:p>
                      <a:pPr marL="0" marR="0">
                        <a:lnSpc>
                          <a:spcPct val="100000"/>
                        </a:lnSpc>
                        <a:spcBef>
                          <a:spcPts val="0"/>
                        </a:spcBef>
                        <a:spcAft>
                          <a:spcPts val="0"/>
                        </a:spcAft>
                      </a:pPr>
                      <a:r>
                        <a:rPr lang="en-US" sz="700" dirty="0">
                          <a:effectLst/>
                        </a:rPr>
                        <a:t>Service Request process</a:t>
                      </a:r>
                      <a:endParaRPr lang="en-US" sz="800" dirty="0">
                        <a:effectLst/>
                      </a:endParaRPr>
                    </a:p>
                    <a:p>
                      <a:pPr marL="0" marR="0">
                        <a:lnSpc>
                          <a:spcPct val="100000"/>
                        </a:lnSpc>
                        <a:spcBef>
                          <a:spcPts val="0"/>
                        </a:spcBef>
                        <a:spcAft>
                          <a:spcPts val="0"/>
                        </a:spcAft>
                      </a:pPr>
                      <a:r>
                        <a:rPr lang="en-US" sz="700" dirty="0">
                          <a:effectLst/>
                        </a:rPr>
                        <a:t> </a:t>
                      </a:r>
                      <a:endParaRPr lang="en-US" sz="800" dirty="0">
                        <a:effectLst/>
                      </a:endParaRPr>
                    </a:p>
                    <a:p>
                      <a:pPr marL="0" marR="0">
                        <a:lnSpc>
                          <a:spcPct val="100000"/>
                        </a:lnSpc>
                        <a:spcBef>
                          <a:spcPts val="0"/>
                        </a:spcBef>
                        <a:spcAft>
                          <a:spcPts val="0"/>
                        </a:spcAft>
                      </a:pPr>
                      <a:r>
                        <a:rPr lang="en-US" sz="700" dirty="0">
                          <a:effectLst/>
                        </a:rPr>
                        <a:t> </a:t>
                      </a:r>
                      <a:endParaRPr lang="en-US" sz="800" dirty="0">
                        <a:effectLst/>
                      </a:endParaRPr>
                    </a:p>
                    <a:p>
                      <a:pPr marL="0" marR="0">
                        <a:lnSpc>
                          <a:spcPct val="100000"/>
                        </a:lnSpc>
                        <a:spcBef>
                          <a:spcPts val="0"/>
                        </a:spcBef>
                        <a:spcAft>
                          <a:spcPts val="0"/>
                        </a:spcAft>
                      </a:pPr>
                      <a:r>
                        <a:rPr lang="en-US" sz="700" dirty="0">
                          <a:effectLst/>
                        </a:rPr>
                        <a:t>Metrics identified</a:t>
                      </a:r>
                      <a:endParaRPr lang="en-US" sz="800" dirty="0">
                        <a:effectLst/>
                      </a:endParaRPr>
                    </a:p>
                    <a:p>
                      <a:pPr marL="0" marR="0">
                        <a:lnSpc>
                          <a:spcPct val="100000"/>
                        </a:lnSpc>
                        <a:spcBef>
                          <a:spcPts val="0"/>
                        </a:spcBef>
                        <a:spcAft>
                          <a:spcPts val="0"/>
                        </a:spcAft>
                      </a:pPr>
                      <a:r>
                        <a:rPr lang="en-US" sz="700" dirty="0">
                          <a:effectLst/>
                        </a:rPr>
                        <a:t>Infrastructure available</a:t>
                      </a:r>
                      <a:endParaRPr lang="en-US" sz="800" dirty="0">
                        <a:effectLst/>
                        <a:latin typeface="Arial"/>
                        <a:ea typeface="Times New Roman"/>
                        <a:cs typeface="Times New Roman"/>
                      </a:endParaRPr>
                    </a:p>
                  </a:txBody>
                  <a:tcPr marL="56838" marR="56838" marT="0" marB="0"/>
                </a:tc>
                <a:tc>
                  <a:txBody>
                    <a:bodyPr/>
                    <a:lstStyle/>
                    <a:p>
                      <a:pPr marL="18415" marR="0" algn="l">
                        <a:lnSpc>
                          <a:spcPct val="100000"/>
                        </a:lnSpc>
                        <a:spcBef>
                          <a:spcPts val="0"/>
                        </a:spcBef>
                        <a:spcAft>
                          <a:spcPts val="0"/>
                        </a:spcAft>
                      </a:pPr>
                      <a:r>
                        <a:rPr lang="en-US" sz="700" dirty="0">
                          <a:effectLst/>
                        </a:rPr>
                        <a:t> </a:t>
                      </a:r>
                      <a:endParaRPr lang="en-US" sz="600" dirty="0">
                        <a:effectLst/>
                      </a:endParaRPr>
                    </a:p>
                    <a:p>
                      <a:pPr marL="18415" marR="0" algn="l">
                        <a:lnSpc>
                          <a:spcPct val="100000"/>
                        </a:lnSpc>
                        <a:spcBef>
                          <a:spcPts val="0"/>
                        </a:spcBef>
                        <a:spcAft>
                          <a:spcPts val="0"/>
                        </a:spcAft>
                      </a:pPr>
                      <a:r>
                        <a:rPr lang="en-US" sz="700" dirty="0">
                          <a:effectLst/>
                        </a:rPr>
                        <a:t> </a:t>
                      </a:r>
                      <a:endParaRPr lang="en-US" sz="600" dirty="0">
                        <a:effectLst/>
                      </a:endParaRPr>
                    </a:p>
                    <a:p>
                      <a:pPr marL="18415" marR="0" algn="l">
                        <a:lnSpc>
                          <a:spcPct val="100000"/>
                        </a:lnSpc>
                        <a:spcBef>
                          <a:spcPts val="0"/>
                        </a:spcBef>
                        <a:spcAft>
                          <a:spcPts val="0"/>
                        </a:spcAft>
                      </a:pPr>
                      <a:r>
                        <a:rPr lang="en-US" sz="700" dirty="0">
                          <a:effectLst/>
                        </a:rPr>
                        <a:t> </a:t>
                      </a:r>
                      <a:r>
                        <a:rPr lang="en-US" sz="700" dirty="0" smtClean="0">
                          <a:effectLst/>
                        </a:rPr>
                        <a:t>Infrastructure </a:t>
                      </a:r>
                      <a:r>
                        <a:rPr lang="en-US" sz="700" dirty="0">
                          <a:effectLst/>
                        </a:rPr>
                        <a:t>alignment plan</a:t>
                      </a:r>
                      <a:endParaRPr lang="en-US" sz="600" dirty="0">
                        <a:effectLst/>
                      </a:endParaRPr>
                    </a:p>
                    <a:p>
                      <a:pPr marL="0" marR="0" algn="l">
                        <a:lnSpc>
                          <a:spcPct val="100000"/>
                        </a:lnSpc>
                        <a:spcBef>
                          <a:spcPts val="0"/>
                        </a:spcBef>
                        <a:spcAft>
                          <a:spcPts val="0"/>
                        </a:spcAft>
                      </a:pPr>
                      <a:r>
                        <a:rPr lang="en-US" sz="700" dirty="0">
                          <a:effectLst/>
                        </a:rPr>
                        <a:t> </a:t>
                      </a:r>
                      <a:endParaRPr lang="en-US" sz="600" dirty="0">
                        <a:effectLst/>
                      </a:endParaRPr>
                    </a:p>
                    <a:p>
                      <a:pPr marL="0" marR="0" algn="l">
                        <a:lnSpc>
                          <a:spcPct val="100000"/>
                        </a:lnSpc>
                        <a:spcBef>
                          <a:spcPts val="0"/>
                        </a:spcBef>
                        <a:spcAft>
                          <a:spcPts val="0"/>
                        </a:spcAft>
                      </a:pPr>
                      <a:endParaRPr lang="en-US" sz="700" dirty="0" smtClean="0">
                        <a:effectLst/>
                      </a:endParaRPr>
                    </a:p>
                    <a:p>
                      <a:pPr marL="0" marR="0" algn="l">
                        <a:lnSpc>
                          <a:spcPct val="100000"/>
                        </a:lnSpc>
                        <a:spcBef>
                          <a:spcPts val="0"/>
                        </a:spcBef>
                        <a:spcAft>
                          <a:spcPts val="0"/>
                        </a:spcAft>
                      </a:pPr>
                      <a:endParaRPr lang="en-US" sz="700" dirty="0" smtClean="0">
                        <a:effectLst/>
                      </a:endParaRPr>
                    </a:p>
                    <a:p>
                      <a:pPr marL="0" marR="0" algn="l">
                        <a:lnSpc>
                          <a:spcPct val="100000"/>
                        </a:lnSpc>
                        <a:spcBef>
                          <a:spcPts val="0"/>
                        </a:spcBef>
                        <a:spcAft>
                          <a:spcPts val="0"/>
                        </a:spcAft>
                      </a:pPr>
                      <a:endParaRPr lang="en-US" sz="700" dirty="0" smtClean="0">
                        <a:effectLst/>
                      </a:endParaRPr>
                    </a:p>
                    <a:p>
                      <a:pPr marL="0" marR="0" algn="l">
                        <a:lnSpc>
                          <a:spcPct val="100000"/>
                        </a:lnSpc>
                        <a:spcBef>
                          <a:spcPts val="0"/>
                        </a:spcBef>
                        <a:spcAft>
                          <a:spcPts val="0"/>
                        </a:spcAft>
                      </a:pPr>
                      <a:endParaRPr lang="en-US" sz="700" dirty="0" smtClean="0">
                        <a:effectLst/>
                      </a:endParaRPr>
                    </a:p>
                    <a:p>
                      <a:pPr marL="0" marR="0" algn="l">
                        <a:lnSpc>
                          <a:spcPct val="100000"/>
                        </a:lnSpc>
                        <a:spcBef>
                          <a:spcPts val="0"/>
                        </a:spcBef>
                        <a:spcAft>
                          <a:spcPts val="0"/>
                        </a:spcAft>
                      </a:pPr>
                      <a:r>
                        <a:rPr lang="en-US" sz="700" dirty="0" smtClean="0">
                          <a:effectLst/>
                        </a:rPr>
                        <a:t>DM </a:t>
                      </a:r>
                      <a:r>
                        <a:rPr lang="en-US" sz="700" dirty="0">
                          <a:effectLst/>
                        </a:rPr>
                        <a:t>assessment complete</a:t>
                      </a:r>
                      <a:endParaRPr lang="en-US" sz="600" dirty="0">
                        <a:effectLst/>
                      </a:endParaRPr>
                    </a:p>
                    <a:p>
                      <a:pPr marL="0" marR="0" algn="l">
                        <a:lnSpc>
                          <a:spcPct val="100000"/>
                        </a:lnSpc>
                        <a:spcBef>
                          <a:spcPts val="0"/>
                        </a:spcBef>
                        <a:spcAft>
                          <a:spcPts val="0"/>
                        </a:spcAft>
                      </a:pPr>
                      <a:r>
                        <a:rPr lang="en-US" sz="700" dirty="0">
                          <a:effectLst/>
                        </a:rPr>
                        <a:t> </a:t>
                      </a:r>
                      <a:endParaRPr lang="en-US" sz="600" dirty="0">
                        <a:effectLst/>
                      </a:endParaRPr>
                    </a:p>
                    <a:p>
                      <a:pPr marL="0" marR="0" algn="l">
                        <a:lnSpc>
                          <a:spcPct val="100000"/>
                        </a:lnSpc>
                        <a:spcBef>
                          <a:spcPts val="0"/>
                        </a:spcBef>
                        <a:spcAft>
                          <a:spcPts val="0"/>
                        </a:spcAft>
                      </a:pPr>
                      <a:endParaRPr lang="en-US" sz="700" dirty="0" smtClean="0">
                        <a:effectLst/>
                      </a:endParaRPr>
                    </a:p>
                    <a:p>
                      <a:pPr marL="0" marR="0" algn="l">
                        <a:lnSpc>
                          <a:spcPct val="100000"/>
                        </a:lnSpc>
                        <a:spcBef>
                          <a:spcPts val="0"/>
                        </a:spcBef>
                        <a:spcAft>
                          <a:spcPts val="0"/>
                        </a:spcAft>
                      </a:pPr>
                      <a:r>
                        <a:rPr lang="en-US" sz="700" dirty="0" smtClean="0">
                          <a:effectLst/>
                        </a:rPr>
                        <a:t>Application </a:t>
                      </a:r>
                      <a:r>
                        <a:rPr lang="en-US" sz="700" dirty="0">
                          <a:effectLst/>
                        </a:rPr>
                        <a:t>assessment complete </a:t>
                      </a:r>
                      <a:endParaRPr lang="en-US" sz="600" dirty="0">
                        <a:effectLst/>
                      </a:endParaRPr>
                    </a:p>
                    <a:p>
                      <a:pPr marL="0" marR="0" algn="l">
                        <a:lnSpc>
                          <a:spcPct val="100000"/>
                        </a:lnSpc>
                        <a:spcBef>
                          <a:spcPts val="0"/>
                        </a:spcBef>
                        <a:spcAft>
                          <a:spcPts val="0"/>
                        </a:spcAft>
                      </a:pPr>
                      <a:r>
                        <a:rPr lang="en-US" sz="700" dirty="0">
                          <a:effectLst/>
                        </a:rPr>
                        <a:t> </a:t>
                      </a:r>
                      <a:endParaRPr lang="en-US" sz="600" dirty="0">
                        <a:effectLst/>
                      </a:endParaRPr>
                    </a:p>
                    <a:p>
                      <a:pPr marL="0" marR="0" algn="l">
                        <a:lnSpc>
                          <a:spcPct val="100000"/>
                        </a:lnSpc>
                        <a:spcBef>
                          <a:spcPts val="0"/>
                        </a:spcBef>
                        <a:spcAft>
                          <a:spcPts val="0"/>
                        </a:spcAft>
                      </a:pPr>
                      <a:r>
                        <a:rPr lang="en-US" sz="700" dirty="0">
                          <a:effectLst/>
                        </a:rPr>
                        <a:t> </a:t>
                      </a:r>
                      <a:endParaRPr lang="en-US" sz="600" dirty="0">
                        <a:effectLst/>
                      </a:endParaRPr>
                    </a:p>
                    <a:p>
                      <a:pPr marL="0" marR="0" algn="l">
                        <a:lnSpc>
                          <a:spcPct val="100000"/>
                        </a:lnSpc>
                        <a:spcBef>
                          <a:spcPts val="0"/>
                        </a:spcBef>
                        <a:spcAft>
                          <a:spcPts val="0"/>
                        </a:spcAft>
                      </a:pPr>
                      <a:r>
                        <a:rPr lang="en-US" sz="700" dirty="0">
                          <a:effectLst/>
                        </a:rPr>
                        <a:t> </a:t>
                      </a:r>
                      <a:endParaRPr lang="en-US" sz="600" dirty="0">
                        <a:effectLst/>
                      </a:endParaRPr>
                    </a:p>
                    <a:p>
                      <a:pPr marL="0" marR="0" algn="l">
                        <a:lnSpc>
                          <a:spcPct val="100000"/>
                        </a:lnSpc>
                        <a:spcBef>
                          <a:spcPts val="0"/>
                        </a:spcBef>
                        <a:spcAft>
                          <a:spcPts val="0"/>
                        </a:spcAft>
                      </a:pPr>
                      <a:endParaRPr lang="en-US" sz="700" dirty="0" smtClean="0">
                        <a:effectLst/>
                      </a:endParaRPr>
                    </a:p>
                    <a:p>
                      <a:pPr marL="0" marR="0" algn="l">
                        <a:lnSpc>
                          <a:spcPct val="100000"/>
                        </a:lnSpc>
                        <a:spcBef>
                          <a:spcPts val="0"/>
                        </a:spcBef>
                        <a:spcAft>
                          <a:spcPts val="0"/>
                        </a:spcAft>
                      </a:pPr>
                      <a:r>
                        <a:rPr lang="en-US" sz="700" dirty="0" smtClean="0">
                          <a:effectLst/>
                        </a:rPr>
                        <a:t>Resources </a:t>
                      </a:r>
                      <a:r>
                        <a:rPr lang="en-US" sz="700" dirty="0">
                          <a:effectLst/>
                        </a:rPr>
                        <a:t>available to support startups and agency projects</a:t>
                      </a:r>
                      <a:endParaRPr lang="en-US" sz="600" dirty="0">
                        <a:effectLst/>
                      </a:endParaRPr>
                    </a:p>
                    <a:p>
                      <a:pPr marL="0" marR="0">
                        <a:lnSpc>
                          <a:spcPct val="100000"/>
                        </a:lnSpc>
                        <a:spcBef>
                          <a:spcPts val="0"/>
                        </a:spcBef>
                        <a:spcAft>
                          <a:spcPts val="0"/>
                        </a:spcAft>
                      </a:pPr>
                      <a:r>
                        <a:rPr lang="en-US" sz="700" dirty="0">
                          <a:effectLst/>
                        </a:rPr>
                        <a:t> </a:t>
                      </a:r>
                      <a:endParaRPr lang="en-US" sz="800" dirty="0">
                        <a:effectLst/>
                      </a:endParaRPr>
                    </a:p>
                    <a:p>
                      <a:pPr marL="0" marR="0">
                        <a:lnSpc>
                          <a:spcPct val="100000"/>
                        </a:lnSpc>
                        <a:spcBef>
                          <a:spcPts val="0"/>
                        </a:spcBef>
                        <a:spcAft>
                          <a:spcPts val="0"/>
                        </a:spcAft>
                      </a:pPr>
                      <a:r>
                        <a:rPr lang="en-US" sz="700" dirty="0">
                          <a:effectLst/>
                        </a:rPr>
                        <a:t> </a:t>
                      </a:r>
                      <a:endParaRPr lang="en-US" sz="800" dirty="0">
                        <a:effectLst/>
                      </a:endParaRPr>
                    </a:p>
                    <a:p>
                      <a:pPr marL="0" marR="0" algn="l">
                        <a:lnSpc>
                          <a:spcPct val="100000"/>
                        </a:lnSpc>
                        <a:spcBef>
                          <a:spcPts val="0"/>
                        </a:spcBef>
                        <a:spcAft>
                          <a:spcPts val="0"/>
                        </a:spcAft>
                      </a:pPr>
                      <a:endParaRPr lang="en-US" sz="700" dirty="0" smtClean="0">
                        <a:effectLst/>
                      </a:endParaRPr>
                    </a:p>
                    <a:p>
                      <a:pPr marL="0" marR="0" algn="l">
                        <a:lnSpc>
                          <a:spcPct val="100000"/>
                        </a:lnSpc>
                        <a:spcBef>
                          <a:spcPts val="0"/>
                        </a:spcBef>
                        <a:spcAft>
                          <a:spcPts val="0"/>
                        </a:spcAft>
                      </a:pPr>
                      <a:r>
                        <a:rPr lang="en-US" sz="700" dirty="0" smtClean="0">
                          <a:effectLst/>
                        </a:rPr>
                        <a:t>Innovation </a:t>
                      </a:r>
                      <a:r>
                        <a:rPr lang="en-US" sz="700" dirty="0">
                          <a:effectLst/>
                        </a:rPr>
                        <a:t>happening</a:t>
                      </a:r>
                      <a:endParaRPr lang="en-US" sz="600" dirty="0">
                        <a:solidFill>
                          <a:srgbClr val="000000"/>
                        </a:solidFill>
                        <a:effectLst/>
                        <a:latin typeface="Arial"/>
                        <a:ea typeface="Times New Roman"/>
                        <a:cs typeface="Times New Roman"/>
                      </a:endParaRPr>
                    </a:p>
                  </a:txBody>
                  <a:tcPr marL="56838" marR="56838" marT="0" marB="0"/>
                </a:tc>
                <a:tc>
                  <a:txBody>
                    <a:bodyPr/>
                    <a:lstStyle/>
                    <a:p>
                      <a:pPr marL="18415" marR="0" algn="l">
                        <a:lnSpc>
                          <a:spcPct val="100000"/>
                        </a:lnSpc>
                        <a:spcBef>
                          <a:spcPts val="0"/>
                        </a:spcBef>
                        <a:spcAft>
                          <a:spcPts val="0"/>
                        </a:spcAft>
                      </a:pPr>
                      <a:r>
                        <a:rPr lang="en-US" sz="700" dirty="0">
                          <a:effectLst/>
                        </a:rPr>
                        <a:t> </a:t>
                      </a:r>
                      <a:endParaRPr lang="en-US" sz="600" dirty="0">
                        <a:effectLst/>
                      </a:endParaRPr>
                    </a:p>
                    <a:p>
                      <a:pPr marL="18415" marR="0" algn="l">
                        <a:lnSpc>
                          <a:spcPct val="100000"/>
                        </a:lnSpc>
                        <a:spcBef>
                          <a:spcPts val="0"/>
                        </a:spcBef>
                        <a:spcAft>
                          <a:spcPts val="0"/>
                        </a:spcAft>
                      </a:pPr>
                      <a:r>
                        <a:rPr lang="en-US" sz="700" dirty="0">
                          <a:effectLst/>
                        </a:rPr>
                        <a:t> </a:t>
                      </a:r>
                      <a:endParaRPr lang="en-US" sz="600" dirty="0">
                        <a:effectLst/>
                      </a:endParaRPr>
                    </a:p>
                    <a:p>
                      <a:pPr marL="18415" marR="0" algn="l">
                        <a:lnSpc>
                          <a:spcPct val="100000"/>
                        </a:lnSpc>
                        <a:spcBef>
                          <a:spcPts val="0"/>
                        </a:spcBef>
                        <a:spcAft>
                          <a:spcPts val="0"/>
                        </a:spcAft>
                      </a:pPr>
                      <a:r>
                        <a:rPr lang="en-US" sz="700" dirty="0">
                          <a:effectLst/>
                        </a:rPr>
                        <a:t> </a:t>
                      </a:r>
                      <a:endParaRPr lang="en-US" sz="600" dirty="0">
                        <a:effectLst/>
                      </a:endParaRPr>
                    </a:p>
                    <a:p>
                      <a:pPr marL="18415" marR="0" algn="l">
                        <a:lnSpc>
                          <a:spcPct val="100000"/>
                        </a:lnSpc>
                        <a:spcBef>
                          <a:spcPts val="0"/>
                        </a:spcBef>
                        <a:spcAft>
                          <a:spcPts val="0"/>
                        </a:spcAft>
                      </a:pPr>
                      <a:r>
                        <a:rPr lang="en-US" sz="700" dirty="0">
                          <a:effectLst/>
                        </a:rPr>
                        <a:t> </a:t>
                      </a:r>
                      <a:endParaRPr lang="en-US" sz="600" dirty="0">
                        <a:effectLst/>
                      </a:endParaRPr>
                    </a:p>
                    <a:p>
                      <a:pPr marL="18415" marR="0" algn="l">
                        <a:lnSpc>
                          <a:spcPct val="100000"/>
                        </a:lnSpc>
                        <a:spcBef>
                          <a:spcPts val="0"/>
                        </a:spcBef>
                        <a:spcAft>
                          <a:spcPts val="0"/>
                        </a:spcAft>
                      </a:pPr>
                      <a:r>
                        <a:rPr lang="en-US" sz="700" dirty="0">
                          <a:effectLst/>
                        </a:rPr>
                        <a:t> </a:t>
                      </a:r>
                      <a:endParaRPr lang="en-US" sz="600" dirty="0">
                        <a:effectLst/>
                      </a:endParaRPr>
                    </a:p>
                    <a:p>
                      <a:pPr marL="18415" marR="0" algn="l">
                        <a:lnSpc>
                          <a:spcPct val="100000"/>
                        </a:lnSpc>
                        <a:spcBef>
                          <a:spcPts val="0"/>
                        </a:spcBef>
                        <a:spcAft>
                          <a:spcPts val="0"/>
                        </a:spcAft>
                      </a:pPr>
                      <a:r>
                        <a:rPr lang="en-US" sz="700" dirty="0">
                          <a:effectLst/>
                        </a:rPr>
                        <a:t> </a:t>
                      </a:r>
                      <a:endParaRPr lang="en-US" sz="600" dirty="0">
                        <a:effectLst/>
                      </a:endParaRPr>
                    </a:p>
                    <a:p>
                      <a:pPr marL="18415" marR="0" algn="l">
                        <a:lnSpc>
                          <a:spcPct val="100000"/>
                        </a:lnSpc>
                        <a:spcBef>
                          <a:spcPts val="0"/>
                        </a:spcBef>
                        <a:spcAft>
                          <a:spcPts val="0"/>
                        </a:spcAft>
                      </a:pPr>
                      <a:r>
                        <a:rPr lang="en-US" sz="700" dirty="0">
                          <a:effectLst/>
                        </a:rPr>
                        <a:t> </a:t>
                      </a:r>
                      <a:endParaRPr lang="en-US" sz="600" dirty="0">
                        <a:effectLst/>
                      </a:endParaRPr>
                    </a:p>
                    <a:p>
                      <a:pPr marL="18415" marR="0" algn="l">
                        <a:lnSpc>
                          <a:spcPct val="100000"/>
                        </a:lnSpc>
                        <a:spcBef>
                          <a:spcPts val="0"/>
                        </a:spcBef>
                        <a:spcAft>
                          <a:spcPts val="0"/>
                        </a:spcAft>
                      </a:pPr>
                      <a:r>
                        <a:rPr lang="en-US" sz="700" dirty="0">
                          <a:effectLst/>
                        </a:rPr>
                        <a:t> </a:t>
                      </a:r>
                      <a:endParaRPr lang="en-US" sz="600" dirty="0">
                        <a:effectLst/>
                      </a:endParaRPr>
                    </a:p>
                    <a:p>
                      <a:pPr marL="18415" marR="0" algn="l">
                        <a:lnSpc>
                          <a:spcPct val="100000"/>
                        </a:lnSpc>
                        <a:spcBef>
                          <a:spcPts val="0"/>
                        </a:spcBef>
                        <a:spcAft>
                          <a:spcPts val="0"/>
                        </a:spcAft>
                      </a:pPr>
                      <a:r>
                        <a:rPr lang="en-US" sz="700" dirty="0">
                          <a:effectLst/>
                        </a:rPr>
                        <a:t> </a:t>
                      </a:r>
                      <a:endParaRPr lang="en-US" sz="700" dirty="0" smtClean="0">
                        <a:effectLst/>
                      </a:endParaRPr>
                    </a:p>
                    <a:p>
                      <a:pPr marL="18415" marR="0" algn="l">
                        <a:lnSpc>
                          <a:spcPct val="100000"/>
                        </a:lnSpc>
                        <a:spcBef>
                          <a:spcPts val="0"/>
                        </a:spcBef>
                        <a:spcAft>
                          <a:spcPts val="0"/>
                        </a:spcAft>
                      </a:pPr>
                      <a:r>
                        <a:rPr lang="en-US" sz="700" dirty="0" smtClean="0">
                          <a:effectLst/>
                        </a:rPr>
                        <a:t>DM </a:t>
                      </a:r>
                      <a:r>
                        <a:rPr lang="en-US" sz="700" dirty="0">
                          <a:effectLst/>
                        </a:rPr>
                        <a:t>optimization plan</a:t>
                      </a:r>
                      <a:endParaRPr lang="en-US" sz="600" dirty="0">
                        <a:effectLst/>
                      </a:endParaRPr>
                    </a:p>
                    <a:p>
                      <a:pPr marL="18415" marR="0" algn="l">
                        <a:lnSpc>
                          <a:spcPct val="100000"/>
                        </a:lnSpc>
                        <a:spcBef>
                          <a:spcPts val="0"/>
                        </a:spcBef>
                        <a:spcAft>
                          <a:spcPts val="0"/>
                        </a:spcAft>
                      </a:pPr>
                      <a:r>
                        <a:rPr lang="en-US" sz="700" dirty="0">
                          <a:effectLst/>
                        </a:rPr>
                        <a:t> </a:t>
                      </a:r>
                      <a:endParaRPr lang="en-US" sz="600" dirty="0">
                        <a:effectLst/>
                      </a:endParaRPr>
                    </a:p>
                    <a:p>
                      <a:pPr marL="18415" marR="0" algn="l">
                        <a:lnSpc>
                          <a:spcPct val="100000"/>
                        </a:lnSpc>
                        <a:spcBef>
                          <a:spcPts val="0"/>
                        </a:spcBef>
                        <a:spcAft>
                          <a:spcPts val="0"/>
                        </a:spcAft>
                      </a:pPr>
                      <a:endParaRPr lang="en-US" sz="700" dirty="0" smtClean="0">
                        <a:effectLst/>
                      </a:endParaRPr>
                    </a:p>
                    <a:p>
                      <a:pPr marL="18415" marR="0" algn="l">
                        <a:lnSpc>
                          <a:spcPct val="100000"/>
                        </a:lnSpc>
                        <a:spcBef>
                          <a:spcPts val="0"/>
                        </a:spcBef>
                        <a:spcAft>
                          <a:spcPts val="0"/>
                        </a:spcAft>
                      </a:pPr>
                      <a:endParaRPr lang="en-US" sz="700" dirty="0" smtClean="0">
                        <a:effectLst/>
                      </a:endParaRPr>
                    </a:p>
                    <a:p>
                      <a:pPr marL="18415" marR="0" algn="l">
                        <a:lnSpc>
                          <a:spcPct val="100000"/>
                        </a:lnSpc>
                        <a:spcBef>
                          <a:spcPts val="0"/>
                        </a:spcBef>
                        <a:spcAft>
                          <a:spcPts val="0"/>
                        </a:spcAft>
                      </a:pPr>
                      <a:r>
                        <a:rPr lang="en-US" sz="700" dirty="0" smtClean="0">
                          <a:effectLst/>
                        </a:rPr>
                        <a:t>Application </a:t>
                      </a:r>
                      <a:r>
                        <a:rPr lang="en-US" sz="700" dirty="0">
                          <a:effectLst/>
                        </a:rPr>
                        <a:t>optimization plan</a:t>
                      </a:r>
                      <a:endParaRPr lang="en-US" sz="600" dirty="0">
                        <a:effectLst/>
                      </a:endParaRPr>
                    </a:p>
                    <a:p>
                      <a:pPr marL="18415" marR="0" algn="l">
                        <a:lnSpc>
                          <a:spcPct val="100000"/>
                        </a:lnSpc>
                        <a:spcBef>
                          <a:spcPts val="0"/>
                        </a:spcBef>
                        <a:spcAft>
                          <a:spcPts val="0"/>
                        </a:spcAft>
                      </a:pPr>
                      <a:r>
                        <a:rPr lang="en-US" sz="700" dirty="0">
                          <a:effectLst/>
                        </a:rPr>
                        <a:t> </a:t>
                      </a:r>
                      <a:endParaRPr lang="en-US" sz="600" dirty="0">
                        <a:effectLst/>
                      </a:endParaRPr>
                    </a:p>
                    <a:p>
                      <a:pPr marL="18415" marR="0" algn="l">
                        <a:lnSpc>
                          <a:spcPct val="100000"/>
                        </a:lnSpc>
                        <a:spcBef>
                          <a:spcPts val="0"/>
                        </a:spcBef>
                        <a:spcAft>
                          <a:spcPts val="0"/>
                        </a:spcAft>
                      </a:pPr>
                      <a:r>
                        <a:rPr lang="en-US" sz="700" dirty="0">
                          <a:effectLst/>
                        </a:rPr>
                        <a:t> </a:t>
                      </a:r>
                      <a:endParaRPr lang="en-US" sz="600" dirty="0">
                        <a:effectLst/>
                      </a:endParaRPr>
                    </a:p>
                    <a:p>
                      <a:pPr marL="18415" marR="0" algn="l">
                        <a:lnSpc>
                          <a:spcPct val="100000"/>
                        </a:lnSpc>
                        <a:spcBef>
                          <a:spcPts val="0"/>
                        </a:spcBef>
                        <a:spcAft>
                          <a:spcPts val="0"/>
                        </a:spcAft>
                      </a:pPr>
                      <a:r>
                        <a:rPr lang="en-US" sz="700" dirty="0">
                          <a:effectLst/>
                        </a:rPr>
                        <a:t> </a:t>
                      </a:r>
                      <a:endParaRPr lang="en-US" sz="600" dirty="0">
                        <a:effectLst/>
                      </a:endParaRPr>
                    </a:p>
                    <a:p>
                      <a:pPr marL="18415" marR="0" algn="l">
                        <a:lnSpc>
                          <a:spcPct val="100000"/>
                        </a:lnSpc>
                        <a:spcBef>
                          <a:spcPts val="0"/>
                        </a:spcBef>
                        <a:spcAft>
                          <a:spcPts val="0"/>
                        </a:spcAft>
                      </a:pPr>
                      <a:endParaRPr lang="en-US" sz="700" dirty="0" smtClean="0">
                        <a:effectLst/>
                      </a:endParaRPr>
                    </a:p>
                    <a:p>
                      <a:pPr marL="18415" marR="0" algn="l">
                        <a:lnSpc>
                          <a:spcPct val="100000"/>
                        </a:lnSpc>
                        <a:spcBef>
                          <a:spcPts val="0"/>
                        </a:spcBef>
                        <a:spcAft>
                          <a:spcPts val="0"/>
                        </a:spcAft>
                      </a:pPr>
                      <a:r>
                        <a:rPr lang="en-US" sz="700" dirty="0" smtClean="0">
                          <a:effectLst/>
                        </a:rPr>
                        <a:t>Single </a:t>
                      </a:r>
                      <a:r>
                        <a:rPr lang="en-US" sz="700" dirty="0">
                          <a:effectLst/>
                        </a:rPr>
                        <a:t>geospatial Service Desk</a:t>
                      </a:r>
                      <a:endParaRPr lang="en-US" sz="600" dirty="0">
                        <a:solidFill>
                          <a:srgbClr val="000000"/>
                        </a:solidFill>
                        <a:effectLst/>
                        <a:latin typeface="Arial"/>
                        <a:ea typeface="Times New Roman"/>
                        <a:cs typeface="Times New Roman"/>
                      </a:endParaRPr>
                    </a:p>
                  </a:txBody>
                  <a:tcPr marL="56838" marR="56838" marT="0" marB="0"/>
                </a:tc>
                <a:tc>
                  <a:txBody>
                    <a:bodyPr/>
                    <a:lstStyle/>
                    <a:p>
                      <a:pPr marL="18415" marR="0" algn="l">
                        <a:lnSpc>
                          <a:spcPct val="100000"/>
                        </a:lnSpc>
                        <a:spcBef>
                          <a:spcPts val="0"/>
                        </a:spcBef>
                        <a:spcAft>
                          <a:spcPts val="0"/>
                        </a:spcAft>
                      </a:pPr>
                      <a:r>
                        <a:rPr lang="en-US" sz="700" dirty="0">
                          <a:effectLst/>
                        </a:rPr>
                        <a:t> </a:t>
                      </a:r>
                      <a:endParaRPr lang="en-US" sz="600" dirty="0">
                        <a:effectLst/>
                      </a:endParaRPr>
                    </a:p>
                    <a:p>
                      <a:pPr marL="18415" marR="0" algn="l">
                        <a:lnSpc>
                          <a:spcPct val="100000"/>
                        </a:lnSpc>
                        <a:spcBef>
                          <a:spcPts val="0"/>
                        </a:spcBef>
                        <a:spcAft>
                          <a:spcPts val="0"/>
                        </a:spcAft>
                      </a:pPr>
                      <a:r>
                        <a:rPr lang="en-US" sz="700" dirty="0">
                          <a:effectLst/>
                        </a:rPr>
                        <a:t> </a:t>
                      </a:r>
                      <a:endParaRPr lang="en-US" sz="600" dirty="0">
                        <a:effectLst/>
                      </a:endParaRPr>
                    </a:p>
                    <a:p>
                      <a:pPr marL="18415" marR="0" algn="l">
                        <a:lnSpc>
                          <a:spcPct val="100000"/>
                        </a:lnSpc>
                        <a:spcBef>
                          <a:spcPts val="0"/>
                        </a:spcBef>
                        <a:spcAft>
                          <a:spcPts val="0"/>
                        </a:spcAft>
                      </a:pPr>
                      <a:r>
                        <a:rPr lang="en-US" sz="700" dirty="0">
                          <a:effectLst/>
                        </a:rPr>
                        <a:t> </a:t>
                      </a:r>
                      <a:endParaRPr lang="en-US" sz="600" dirty="0">
                        <a:effectLst/>
                      </a:endParaRPr>
                    </a:p>
                    <a:p>
                      <a:pPr marL="18415" marR="0" algn="l">
                        <a:lnSpc>
                          <a:spcPct val="100000"/>
                        </a:lnSpc>
                        <a:spcBef>
                          <a:spcPts val="0"/>
                        </a:spcBef>
                        <a:spcAft>
                          <a:spcPts val="0"/>
                        </a:spcAft>
                      </a:pPr>
                      <a:r>
                        <a:rPr lang="en-US" sz="700" dirty="0">
                          <a:effectLst/>
                        </a:rPr>
                        <a:t> </a:t>
                      </a:r>
                      <a:endParaRPr lang="en-US" sz="600" dirty="0">
                        <a:effectLst/>
                      </a:endParaRPr>
                    </a:p>
                    <a:p>
                      <a:pPr marL="18415" marR="0" algn="l">
                        <a:lnSpc>
                          <a:spcPct val="100000"/>
                        </a:lnSpc>
                        <a:spcBef>
                          <a:spcPts val="0"/>
                        </a:spcBef>
                        <a:spcAft>
                          <a:spcPts val="0"/>
                        </a:spcAft>
                      </a:pPr>
                      <a:r>
                        <a:rPr lang="en-US" sz="700" dirty="0">
                          <a:effectLst/>
                        </a:rPr>
                        <a:t> </a:t>
                      </a:r>
                      <a:endParaRPr lang="en-US" sz="600" dirty="0">
                        <a:effectLst/>
                      </a:endParaRPr>
                    </a:p>
                    <a:p>
                      <a:pPr marL="18415" marR="0" algn="l">
                        <a:lnSpc>
                          <a:spcPct val="100000"/>
                        </a:lnSpc>
                        <a:spcBef>
                          <a:spcPts val="0"/>
                        </a:spcBef>
                        <a:spcAft>
                          <a:spcPts val="0"/>
                        </a:spcAft>
                      </a:pPr>
                      <a:r>
                        <a:rPr lang="en-US" sz="700" dirty="0">
                          <a:effectLst/>
                        </a:rPr>
                        <a:t> </a:t>
                      </a:r>
                      <a:endParaRPr lang="en-US" sz="600" dirty="0">
                        <a:effectLst/>
                      </a:endParaRPr>
                    </a:p>
                    <a:p>
                      <a:pPr marL="18415" marR="0" algn="l">
                        <a:lnSpc>
                          <a:spcPct val="100000"/>
                        </a:lnSpc>
                        <a:spcBef>
                          <a:spcPts val="0"/>
                        </a:spcBef>
                        <a:spcAft>
                          <a:spcPts val="0"/>
                        </a:spcAft>
                      </a:pPr>
                      <a:r>
                        <a:rPr lang="en-US" sz="700" dirty="0">
                          <a:effectLst/>
                        </a:rPr>
                        <a:t> </a:t>
                      </a:r>
                      <a:endParaRPr lang="en-US" sz="600" dirty="0">
                        <a:effectLst/>
                      </a:endParaRPr>
                    </a:p>
                    <a:p>
                      <a:pPr marL="18415" marR="0" algn="l">
                        <a:lnSpc>
                          <a:spcPct val="100000"/>
                        </a:lnSpc>
                        <a:spcBef>
                          <a:spcPts val="0"/>
                        </a:spcBef>
                        <a:spcAft>
                          <a:spcPts val="0"/>
                        </a:spcAft>
                      </a:pPr>
                      <a:r>
                        <a:rPr lang="en-US" sz="700" dirty="0">
                          <a:effectLst/>
                        </a:rPr>
                        <a:t> </a:t>
                      </a:r>
                      <a:endParaRPr lang="en-US" sz="600" dirty="0">
                        <a:effectLst/>
                      </a:endParaRPr>
                    </a:p>
                    <a:p>
                      <a:pPr marL="18415" marR="0" algn="l">
                        <a:lnSpc>
                          <a:spcPct val="100000"/>
                        </a:lnSpc>
                        <a:spcBef>
                          <a:spcPts val="0"/>
                        </a:spcBef>
                        <a:spcAft>
                          <a:spcPts val="0"/>
                        </a:spcAft>
                      </a:pPr>
                      <a:r>
                        <a:rPr lang="en-US" sz="700" dirty="0">
                          <a:effectLst/>
                        </a:rPr>
                        <a:t> </a:t>
                      </a:r>
                      <a:endParaRPr lang="en-US" sz="600" dirty="0">
                        <a:effectLst/>
                      </a:endParaRPr>
                    </a:p>
                    <a:p>
                      <a:pPr marL="18415" marR="0" algn="l">
                        <a:lnSpc>
                          <a:spcPct val="100000"/>
                        </a:lnSpc>
                        <a:spcBef>
                          <a:spcPts val="0"/>
                        </a:spcBef>
                        <a:spcAft>
                          <a:spcPts val="0"/>
                        </a:spcAft>
                      </a:pPr>
                      <a:r>
                        <a:rPr lang="en-US" sz="700" dirty="0">
                          <a:effectLst/>
                        </a:rPr>
                        <a:t> </a:t>
                      </a:r>
                      <a:endParaRPr lang="en-US" sz="600" dirty="0">
                        <a:effectLst/>
                      </a:endParaRPr>
                    </a:p>
                    <a:p>
                      <a:pPr marL="18415" marR="0" algn="l">
                        <a:lnSpc>
                          <a:spcPct val="100000"/>
                        </a:lnSpc>
                        <a:spcBef>
                          <a:spcPts val="0"/>
                        </a:spcBef>
                        <a:spcAft>
                          <a:spcPts val="0"/>
                        </a:spcAft>
                      </a:pPr>
                      <a:r>
                        <a:rPr lang="en-US" sz="700" dirty="0">
                          <a:effectLst/>
                        </a:rPr>
                        <a:t> </a:t>
                      </a:r>
                      <a:endParaRPr lang="en-US" sz="600" dirty="0">
                        <a:effectLst/>
                      </a:endParaRPr>
                    </a:p>
                    <a:p>
                      <a:pPr marL="18415" marR="0" algn="l">
                        <a:lnSpc>
                          <a:spcPct val="100000"/>
                        </a:lnSpc>
                        <a:spcBef>
                          <a:spcPts val="0"/>
                        </a:spcBef>
                        <a:spcAft>
                          <a:spcPts val="0"/>
                        </a:spcAft>
                      </a:pPr>
                      <a:r>
                        <a:rPr lang="en-US" sz="700" dirty="0">
                          <a:effectLst/>
                        </a:rPr>
                        <a:t>  </a:t>
                      </a:r>
                      <a:endParaRPr lang="en-US" sz="700" dirty="0" smtClean="0">
                        <a:effectLst/>
                      </a:endParaRPr>
                    </a:p>
                    <a:p>
                      <a:pPr marL="18415" marR="0" algn="l">
                        <a:lnSpc>
                          <a:spcPct val="100000"/>
                        </a:lnSpc>
                        <a:spcBef>
                          <a:spcPts val="0"/>
                        </a:spcBef>
                        <a:spcAft>
                          <a:spcPts val="0"/>
                        </a:spcAft>
                      </a:pPr>
                      <a:endParaRPr lang="en-US" sz="700" dirty="0" smtClean="0">
                        <a:effectLst/>
                      </a:endParaRPr>
                    </a:p>
                    <a:p>
                      <a:pPr marL="18415" marR="0" algn="l">
                        <a:lnSpc>
                          <a:spcPct val="100000"/>
                        </a:lnSpc>
                        <a:spcBef>
                          <a:spcPts val="0"/>
                        </a:spcBef>
                        <a:spcAft>
                          <a:spcPts val="0"/>
                        </a:spcAft>
                      </a:pPr>
                      <a:r>
                        <a:rPr lang="en-US" sz="700" dirty="0" smtClean="0">
                          <a:effectLst/>
                        </a:rPr>
                        <a:t>Common </a:t>
                      </a:r>
                      <a:r>
                        <a:rPr lang="en-US" sz="700" dirty="0">
                          <a:effectLst/>
                        </a:rPr>
                        <a:t>process and tools defined</a:t>
                      </a:r>
                      <a:endParaRPr lang="en-US" sz="600" dirty="0">
                        <a:solidFill>
                          <a:srgbClr val="000000"/>
                        </a:solidFill>
                        <a:effectLst/>
                        <a:latin typeface="Arial"/>
                        <a:ea typeface="Times New Roman"/>
                        <a:cs typeface="Times New Roman"/>
                      </a:endParaRPr>
                    </a:p>
                  </a:txBody>
                  <a:tcPr marL="56838" marR="56838" marT="0" marB="0"/>
                </a:tc>
                <a:tc>
                  <a:txBody>
                    <a:bodyPr/>
                    <a:lstStyle/>
                    <a:p>
                      <a:pPr marL="18415" marR="0" algn="l">
                        <a:lnSpc>
                          <a:spcPct val="100000"/>
                        </a:lnSpc>
                        <a:spcBef>
                          <a:spcPts val="0"/>
                        </a:spcBef>
                        <a:spcAft>
                          <a:spcPts val="0"/>
                        </a:spcAft>
                      </a:pPr>
                      <a:r>
                        <a:rPr lang="en-US" sz="700" dirty="0">
                          <a:effectLst/>
                        </a:rPr>
                        <a:t> </a:t>
                      </a:r>
                      <a:endParaRPr lang="en-US" sz="600" dirty="0">
                        <a:effectLst/>
                      </a:endParaRPr>
                    </a:p>
                    <a:p>
                      <a:pPr marL="18415" marR="0" algn="l">
                        <a:lnSpc>
                          <a:spcPct val="100000"/>
                        </a:lnSpc>
                        <a:spcBef>
                          <a:spcPts val="0"/>
                        </a:spcBef>
                        <a:spcAft>
                          <a:spcPts val="0"/>
                        </a:spcAft>
                      </a:pPr>
                      <a:r>
                        <a:rPr lang="en-US" sz="700" dirty="0">
                          <a:effectLst/>
                        </a:rPr>
                        <a:t> </a:t>
                      </a:r>
                      <a:endParaRPr lang="en-US" sz="600" dirty="0">
                        <a:effectLst/>
                      </a:endParaRPr>
                    </a:p>
                    <a:p>
                      <a:pPr marL="18415" marR="0" algn="l">
                        <a:lnSpc>
                          <a:spcPct val="100000"/>
                        </a:lnSpc>
                        <a:spcBef>
                          <a:spcPts val="0"/>
                        </a:spcBef>
                        <a:spcAft>
                          <a:spcPts val="0"/>
                        </a:spcAft>
                      </a:pPr>
                      <a:r>
                        <a:rPr lang="en-US" sz="700" dirty="0">
                          <a:effectLst/>
                        </a:rPr>
                        <a:t> </a:t>
                      </a:r>
                      <a:endParaRPr lang="en-US" sz="600" dirty="0">
                        <a:effectLst/>
                      </a:endParaRPr>
                    </a:p>
                    <a:p>
                      <a:pPr marL="18415" marR="0" algn="l">
                        <a:lnSpc>
                          <a:spcPct val="100000"/>
                        </a:lnSpc>
                        <a:spcBef>
                          <a:spcPts val="0"/>
                        </a:spcBef>
                        <a:spcAft>
                          <a:spcPts val="0"/>
                        </a:spcAft>
                      </a:pPr>
                      <a:r>
                        <a:rPr lang="en-US" sz="700" dirty="0">
                          <a:effectLst/>
                        </a:rPr>
                        <a:t> </a:t>
                      </a:r>
                      <a:endParaRPr lang="en-US" sz="600" dirty="0">
                        <a:effectLst/>
                      </a:endParaRPr>
                    </a:p>
                    <a:p>
                      <a:pPr marL="18415" marR="0" algn="l">
                        <a:lnSpc>
                          <a:spcPct val="100000"/>
                        </a:lnSpc>
                        <a:spcBef>
                          <a:spcPts val="0"/>
                        </a:spcBef>
                        <a:spcAft>
                          <a:spcPts val="0"/>
                        </a:spcAft>
                      </a:pPr>
                      <a:r>
                        <a:rPr lang="en-US" sz="700" dirty="0">
                          <a:effectLst/>
                        </a:rPr>
                        <a:t> </a:t>
                      </a:r>
                      <a:endParaRPr lang="en-US" sz="600" dirty="0">
                        <a:effectLst/>
                      </a:endParaRPr>
                    </a:p>
                    <a:p>
                      <a:pPr marL="18415" marR="0" algn="l">
                        <a:lnSpc>
                          <a:spcPct val="100000"/>
                        </a:lnSpc>
                        <a:spcBef>
                          <a:spcPts val="0"/>
                        </a:spcBef>
                        <a:spcAft>
                          <a:spcPts val="0"/>
                        </a:spcAft>
                      </a:pPr>
                      <a:r>
                        <a:rPr lang="en-US" sz="700" dirty="0">
                          <a:effectLst/>
                        </a:rPr>
                        <a:t> </a:t>
                      </a:r>
                      <a:endParaRPr lang="en-US" sz="600" dirty="0">
                        <a:effectLst/>
                      </a:endParaRPr>
                    </a:p>
                    <a:p>
                      <a:pPr marL="18415" marR="0" algn="l">
                        <a:lnSpc>
                          <a:spcPct val="100000"/>
                        </a:lnSpc>
                        <a:spcBef>
                          <a:spcPts val="0"/>
                        </a:spcBef>
                        <a:spcAft>
                          <a:spcPts val="0"/>
                        </a:spcAft>
                      </a:pPr>
                      <a:r>
                        <a:rPr lang="en-US" sz="700" dirty="0">
                          <a:effectLst/>
                        </a:rPr>
                        <a:t> </a:t>
                      </a:r>
                      <a:endParaRPr lang="en-US" sz="600" dirty="0">
                        <a:effectLst/>
                      </a:endParaRPr>
                    </a:p>
                    <a:p>
                      <a:pPr marL="18415" marR="0" algn="l">
                        <a:lnSpc>
                          <a:spcPct val="100000"/>
                        </a:lnSpc>
                        <a:spcBef>
                          <a:spcPts val="0"/>
                        </a:spcBef>
                        <a:spcAft>
                          <a:spcPts val="0"/>
                        </a:spcAft>
                      </a:pPr>
                      <a:r>
                        <a:rPr lang="en-US" sz="700" dirty="0">
                          <a:effectLst/>
                        </a:rPr>
                        <a:t> </a:t>
                      </a:r>
                      <a:endParaRPr lang="en-US" sz="600" dirty="0">
                        <a:effectLst/>
                      </a:endParaRPr>
                    </a:p>
                    <a:p>
                      <a:pPr marL="18415" marR="0" algn="l">
                        <a:lnSpc>
                          <a:spcPct val="100000"/>
                        </a:lnSpc>
                        <a:spcBef>
                          <a:spcPts val="0"/>
                        </a:spcBef>
                        <a:spcAft>
                          <a:spcPts val="0"/>
                        </a:spcAft>
                      </a:pPr>
                      <a:r>
                        <a:rPr lang="en-US" sz="700" dirty="0">
                          <a:effectLst/>
                        </a:rPr>
                        <a:t> </a:t>
                      </a:r>
                      <a:endParaRPr lang="en-US" sz="600" dirty="0">
                        <a:effectLst/>
                      </a:endParaRPr>
                    </a:p>
                    <a:p>
                      <a:pPr marL="18415" marR="0" algn="l">
                        <a:lnSpc>
                          <a:spcPct val="100000"/>
                        </a:lnSpc>
                        <a:spcBef>
                          <a:spcPts val="0"/>
                        </a:spcBef>
                        <a:spcAft>
                          <a:spcPts val="0"/>
                        </a:spcAft>
                      </a:pPr>
                      <a:r>
                        <a:rPr lang="en-US" sz="700" dirty="0">
                          <a:effectLst/>
                        </a:rPr>
                        <a:t> </a:t>
                      </a:r>
                      <a:endParaRPr lang="en-US" sz="600" dirty="0">
                        <a:effectLst/>
                      </a:endParaRPr>
                    </a:p>
                    <a:p>
                      <a:pPr marL="18415" marR="0" algn="l">
                        <a:lnSpc>
                          <a:spcPct val="100000"/>
                        </a:lnSpc>
                        <a:spcBef>
                          <a:spcPts val="0"/>
                        </a:spcBef>
                        <a:spcAft>
                          <a:spcPts val="0"/>
                        </a:spcAft>
                      </a:pPr>
                      <a:r>
                        <a:rPr lang="en-US" sz="700" dirty="0">
                          <a:effectLst/>
                        </a:rPr>
                        <a:t> </a:t>
                      </a:r>
                      <a:endParaRPr lang="en-US" sz="600" dirty="0">
                        <a:effectLst/>
                      </a:endParaRPr>
                    </a:p>
                    <a:p>
                      <a:pPr marL="18415" marR="0" algn="l">
                        <a:lnSpc>
                          <a:spcPct val="100000"/>
                        </a:lnSpc>
                        <a:spcBef>
                          <a:spcPts val="0"/>
                        </a:spcBef>
                        <a:spcAft>
                          <a:spcPts val="0"/>
                        </a:spcAft>
                      </a:pPr>
                      <a:r>
                        <a:rPr lang="en-US" sz="700" dirty="0">
                          <a:effectLst/>
                        </a:rPr>
                        <a:t> </a:t>
                      </a:r>
                      <a:endParaRPr lang="en-US" sz="700" dirty="0" smtClean="0">
                        <a:effectLst/>
                      </a:endParaRPr>
                    </a:p>
                    <a:p>
                      <a:pPr marL="18415" marR="0" algn="l">
                        <a:lnSpc>
                          <a:spcPct val="100000"/>
                        </a:lnSpc>
                        <a:spcBef>
                          <a:spcPts val="0"/>
                        </a:spcBef>
                        <a:spcAft>
                          <a:spcPts val="0"/>
                        </a:spcAft>
                      </a:pPr>
                      <a:endParaRPr lang="en-US" sz="700" dirty="0" smtClean="0">
                        <a:effectLst/>
                      </a:endParaRPr>
                    </a:p>
                    <a:p>
                      <a:pPr marL="18415" marR="0" algn="l">
                        <a:lnSpc>
                          <a:spcPct val="100000"/>
                        </a:lnSpc>
                        <a:spcBef>
                          <a:spcPts val="0"/>
                        </a:spcBef>
                        <a:spcAft>
                          <a:spcPts val="0"/>
                        </a:spcAft>
                      </a:pPr>
                      <a:r>
                        <a:rPr lang="en-US" sz="700" dirty="0" smtClean="0">
                          <a:effectLst/>
                        </a:rPr>
                        <a:t>Common </a:t>
                      </a:r>
                      <a:r>
                        <a:rPr lang="en-US" sz="700" dirty="0">
                          <a:effectLst/>
                        </a:rPr>
                        <a:t>process/tools in place</a:t>
                      </a:r>
                      <a:endParaRPr lang="en-US" sz="600" dirty="0">
                        <a:solidFill>
                          <a:srgbClr val="000000"/>
                        </a:solidFill>
                        <a:effectLst/>
                        <a:latin typeface="Arial"/>
                        <a:ea typeface="Times New Roman"/>
                        <a:cs typeface="Times New Roman"/>
                      </a:endParaRPr>
                    </a:p>
                  </a:txBody>
                  <a:tcPr marL="56838" marR="56838" marT="0" marB="0"/>
                </a:tc>
                <a:tc>
                  <a:txBody>
                    <a:bodyPr/>
                    <a:lstStyle/>
                    <a:p>
                      <a:pPr marL="18415" marR="0" algn="l">
                        <a:lnSpc>
                          <a:spcPct val="100000"/>
                        </a:lnSpc>
                        <a:spcBef>
                          <a:spcPts val="0"/>
                        </a:spcBef>
                        <a:spcAft>
                          <a:spcPts val="0"/>
                        </a:spcAft>
                      </a:pPr>
                      <a:r>
                        <a:rPr lang="en-US" sz="700" dirty="0">
                          <a:effectLst/>
                        </a:rPr>
                        <a:t> </a:t>
                      </a:r>
                      <a:endParaRPr lang="en-US" sz="600" dirty="0">
                        <a:effectLst/>
                      </a:endParaRPr>
                    </a:p>
                    <a:p>
                      <a:pPr marL="0" marR="0" algn="l">
                        <a:lnSpc>
                          <a:spcPct val="100000"/>
                        </a:lnSpc>
                        <a:spcBef>
                          <a:spcPts val="0"/>
                        </a:spcBef>
                        <a:spcAft>
                          <a:spcPts val="0"/>
                        </a:spcAft>
                      </a:pPr>
                      <a:r>
                        <a:rPr lang="en-US" sz="700" dirty="0">
                          <a:effectLst/>
                        </a:rPr>
                        <a:t> </a:t>
                      </a:r>
                      <a:endParaRPr lang="en-US" sz="600" dirty="0">
                        <a:effectLst/>
                      </a:endParaRPr>
                    </a:p>
                    <a:p>
                      <a:pPr marL="0" marR="0" algn="l">
                        <a:lnSpc>
                          <a:spcPct val="100000"/>
                        </a:lnSpc>
                        <a:spcBef>
                          <a:spcPts val="0"/>
                        </a:spcBef>
                        <a:spcAft>
                          <a:spcPts val="0"/>
                        </a:spcAft>
                      </a:pPr>
                      <a:r>
                        <a:rPr lang="en-US" sz="700" dirty="0">
                          <a:effectLst/>
                        </a:rPr>
                        <a:t> </a:t>
                      </a:r>
                      <a:r>
                        <a:rPr lang="en-US" sz="700" dirty="0" smtClean="0">
                          <a:effectLst/>
                        </a:rPr>
                        <a:t>Infrastructure </a:t>
                      </a:r>
                      <a:r>
                        <a:rPr lang="en-US" sz="700" dirty="0">
                          <a:effectLst/>
                        </a:rPr>
                        <a:t>Optimization Complete</a:t>
                      </a:r>
                      <a:endParaRPr lang="en-US" sz="600" dirty="0">
                        <a:effectLst/>
                      </a:endParaRPr>
                    </a:p>
                    <a:p>
                      <a:pPr marL="0" marR="0" algn="l">
                        <a:lnSpc>
                          <a:spcPct val="100000"/>
                        </a:lnSpc>
                        <a:spcBef>
                          <a:spcPts val="0"/>
                        </a:spcBef>
                        <a:spcAft>
                          <a:spcPts val="0"/>
                        </a:spcAft>
                      </a:pPr>
                      <a:r>
                        <a:rPr lang="en-US" sz="700" dirty="0">
                          <a:effectLst/>
                        </a:rPr>
                        <a:t>DM optimization complete</a:t>
                      </a:r>
                      <a:endParaRPr lang="en-US" sz="600" dirty="0">
                        <a:effectLst/>
                      </a:endParaRPr>
                    </a:p>
                    <a:p>
                      <a:pPr marL="0" marR="0" algn="l">
                        <a:lnSpc>
                          <a:spcPct val="100000"/>
                        </a:lnSpc>
                        <a:spcBef>
                          <a:spcPts val="0"/>
                        </a:spcBef>
                        <a:spcAft>
                          <a:spcPts val="0"/>
                        </a:spcAft>
                      </a:pPr>
                      <a:r>
                        <a:rPr lang="en-US" sz="700" dirty="0">
                          <a:effectLst/>
                        </a:rPr>
                        <a:t> </a:t>
                      </a:r>
                      <a:endParaRPr lang="en-US" sz="600" dirty="0">
                        <a:effectLst/>
                      </a:endParaRPr>
                    </a:p>
                    <a:p>
                      <a:pPr marL="0" marR="0" algn="l">
                        <a:lnSpc>
                          <a:spcPct val="100000"/>
                        </a:lnSpc>
                        <a:spcBef>
                          <a:spcPts val="0"/>
                        </a:spcBef>
                        <a:spcAft>
                          <a:spcPts val="0"/>
                        </a:spcAft>
                      </a:pPr>
                      <a:endParaRPr lang="en-US" sz="700" dirty="0" smtClean="0">
                        <a:effectLst/>
                      </a:endParaRPr>
                    </a:p>
                    <a:p>
                      <a:pPr marL="0" marR="0" algn="l">
                        <a:lnSpc>
                          <a:spcPct val="100000"/>
                        </a:lnSpc>
                        <a:spcBef>
                          <a:spcPts val="0"/>
                        </a:spcBef>
                        <a:spcAft>
                          <a:spcPts val="0"/>
                        </a:spcAft>
                      </a:pPr>
                      <a:endParaRPr lang="en-US" sz="700" dirty="0" smtClean="0">
                        <a:effectLst/>
                      </a:endParaRPr>
                    </a:p>
                    <a:p>
                      <a:pPr marL="0" marR="0" algn="l">
                        <a:lnSpc>
                          <a:spcPct val="100000"/>
                        </a:lnSpc>
                        <a:spcBef>
                          <a:spcPts val="0"/>
                        </a:spcBef>
                        <a:spcAft>
                          <a:spcPts val="0"/>
                        </a:spcAft>
                      </a:pPr>
                      <a:endParaRPr lang="en-US" sz="700" dirty="0" smtClean="0">
                        <a:effectLst/>
                      </a:endParaRPr>
                    </a:p>
                    <a:p>
                      <a:pPr marL="0" marR="0" algn="l">
                        <a:lnSpc>
                          <a:spcPct val="100000"/>
                        </a:lnSpc>
                        <a:spcBef>
                          <a:spcPts val="0"/>
                        </a:spcBef>
                        <a:spcAft>
                          <a:spcPts val="0"/>
                        </a:spcAft>
                      </a:pPr>
                      <a:endParaRPr lang="en-US" sz="700" dirty="0" smtClean="0">
                        <a:effectLst/>
                      </a:endParaRPr>
                    </a:p>
                    <a:p>
                      <a:pPr marL="0" marR="0" algn="l">
                        <a:lnSpc>
                          <a:spcPct val="100000"/>
                        </a:lnSpc>
                        <a:spcBef>
                          <a:spcPts val="0"/>
                        </a:spcBef>
                        <a:spcAft>
                          <a:spcPts val="0"/>
                        </a:spcAft>
                      </a:pPr>
                      <a:endParaRPr lang="en-US" sz="700" dirty="0" smtClean="0">
                        <a:effectLst/>
                      </a:endParaRPr>
                    </a:p>
                    <a:p>
                      <a:pPr marL="0" marR="0" algn="l">
                        <a:lnSpc>
                          <a:spcPct val="100000"/>
                        </a:lnSpc>
                        <a:spcBef>
                          <a:spcPts val="0"/>
                        </a:spcBef>
                        <a:spcAft>
                          <a:spcPts val="0"/>
                        </a:spcAft>
                      </a:pPr>
                      <a:endParaRPr lang="en-US" sz="700" dirty="0" smtClean="0">
                        <a:effectLst/>
                      </a:endParaRPr>
                    </a:p>
                    <a:p>
                      <a:pPr marL="0" marR="0" algn="l">
                        <a:lnSpc>
                          <a:spcPct val="100000"/>
                        </a:lnSpc>
                        <a:spcBef>
                          <a:spcPts val="0"/>
                        </a:spcBef>
                        <a:spcAft>
                          <a:spcPts val="0"/>
                        </a:spcAft>
                      </a:pPr>
                      <a:r>
                        <a:rPr lang="en-US" sz="700" dirty="0" smtClean="0">
                          <a:effectLst/>
                        </a:rPr>
                        <a:t>Application </a:t>
                      </a:r>
                      <a:r>
                        <a:rPr lang="en-US" sz="700" dirty="0">
                          <a:effectLst/>
                        </a:rPr>
                        <a:t>optimization complete </a:t>
                      </a:r>
                      <a:endParaRPr lang="en-US" sz="600" dirty="0">
                        <a:solidFill>
                          <a:srgbClr val="000000"/>
                        </a:solidFill>
                        <a:effectLst/>
                        <a:latin typeface="Arial"/>
                        <a:ea typeface="Times New Roman"/>
                        <a:cs typeface="Times New Roman"/>
                      </a:endParaRPr>
                    </a:p>
                  </a:txBody>
                  <a:tcPr marL="56838" marR="56838" marT="0" marB="0"/>
                </a:tc>
              </a:tr>
              <a:tr h="102299">
                <a:tc>
                  <a:txBody>
                    <a:bodyPr/>
                    <a:lstStyle/>
                    <a:p>
                      <a:pPr marL="0" marR="0" algn="r">
                        <a:lnSpc>
                          <a:spcPct val="112000"/>
                        </a:lnSpc>
                        <a:spcBef>
                          <a:spcPts val="0"/>
                        </a:spcBef>
                        <a:spcAft>
                          <a:spcPts val="0"/>
                        </a:spcAft>
                        <a:tabLst>
                          <a:tab pos="228600" algn="l"/>
                          <a:tab pos="457200" algn="l"/>
                        </a:tabLst>
                      </a:pPr>
                      <a:r>
                        <a:rPr lang="en-US" sz="700" dirty="0">
                          <a:effectLst/>
                        </a:rPr>
                        <a:t>Full Timeframe</a:t>
                      </a:r>
                      <a:endParaRPr lang="en-US" sz="600" b="1" dirty="0">
                        <a:solidFill>
                          <a:srgbClr val="000000"/>
                        </a:solidFill>
                        <a:effectLst/>
                        <a:latin typeface="Arial"/>
                        <a:ea typeface="Times New Roman"/>
                        <a:cs typeface="Times New Roman"/>
                      </a:endParaRPr>
                    </a:p>
                  </a:txBody>
                  <a:tcPr marL="56838" marR="56838" marT="0" marB="0"/>
                </a:tc>
                <a:tc gridSpan="7">
                  <a:txBody>
                    <a:bodyPr/>
                    <a:lstStyle/>
                    <a:p>
                      <a:pPr marL="18415" marR="0" algn="l">
                        <a:lnSpc>
                          <a:spcPct val="112000"/>
                        </a:lnSpc>
                        <a:spcBef>
                          <a:spcPts val="600"/>
                        </a:spcBef>
                        <a:spcAft>
                          <a:spcPts val="0"/>
                        </a:spcAft>
                      </a:pPr>
                      <a:r>
                        <a:rPr lang="en-US" sz="700" dirty="0">
                          <a:effectLst/>
                        </a:rPr>
                        <a:t>2 years</a:t>
                      </a:r>
                      <a:endParaRPr lang="en-US" sz="600" dirty="0">
                        <a:solidFill>
                          <a:srgbClr val="000000"/>
                        </a:solidFill>
                        <a:effectLst/>
                        <a:latin typeface="Arial"/>
                        <a:ea typeface="Times New Roman"/>
                        <a:cs typeface="Times New Roman"/>
                      </a:endParaRPr>
                    </a:p>
                  </a:txBody>
                  <a:tcPr marL="56838" marR="56838"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5589">
                <a:tc>
                  <a:txBody>
                    <a:bodyPr/>
                    <a:lstStyle/>
                    <a:p>
                      <a:pPr marL="0" marR="0" algn="r">
                        <a:lnSpc>
                          <a:spcPct val="112000"/>
                        </a:lnSpc>
                        <a:spcBef>
                          <a:spcPts val="0"/>
                        </a:spcBef>
                        <a:spcAft>
                          <a:spcPts val="0"/>
                        </a:spcAft>
                        <a:tabLst>
                          <a:tab pos="228600" algn="l"/>
                          <a:tab pos="457200" algn="l"/>
                        </a:tabLst>
                      </a:pPr>
                      <a:r>
                        <a:rPr lang="en-US" sz="700" dirty="0">
                          <a:effectLst/>
                        </a:rPr>
                        <a:t>Key Benefits</a:t>
                      </a:r>
                      <a:endParaRPr lang="en-US" sz="600" b="1" dirty="0">
                        <a:solidFill>
                          <a:srgbClr val="000000"/>
                        </a:solidFill>
                        <a:effectLst/>
                        <a:latin typeface="Arial"/>
                        <a:ea typeface="Times New Roman"/>
                        <a:cs typeface="Times New Roman"/>
                      </a:endParaRPr>
                    </a:p>
                  </a:txBody>
                  <a:tcPr marL="56838" marR="56838" marT="0" marB="0"/>
                </a:tc>
                <a:tc gridSpan="7">
                  <a:txBody>
                    <a:bodyPr/>
                    <a:lstStyle/>
                    <a:p>
                      <a:pPr marL="0" marR="0">
                        <a:lnSpc>
                          <a:spcPct val="112000"/>
                        </a:lnSpc>
                        <a:spcBef>
                          <a:spcPts val="1800"/>
                        </a:spcBef>
                        <a:spcAft>
                          <a:spcPts val="600"/>
                        </a:spcAft>
                      </a:pPr>
                      <a:r>
                        <a:rPr lang="en-US" sz="700" dirty="0">
                          <a:effectLst/>
                        </a:rPr>
                        <a:t>More efficient use of infrastructure and software licensing, common practices in place and used for data and application management, consistent service request process, better alignment of geospatial resources and skill sets, more agencies implementing geospatial as part of core business processes and systems</a:t>
                      </a:r>
                      <a:endParaRPr lang="en-US" sz="800" dirty="0">
                        <a:effectLst/>
                        <a:latin typeface="Arial"/>
                        <a:ea typeface="Times New Roman"/>
                        <a:cs typeface="Times New Roman"/>
                      </a:endParaRPr>
                    </a:p>
                  </a:txBody>
                  <a:tcPr marL="56838" marR="56838"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3" name="Title 2"/>
          <p:cNvSpPr>
            <a:spLocks noGrp="1"/>
          </p:cNvSpPr>
          <p:nvPr>
            <p:ph type="title"/>
          </p:nvPr>
        </p:nvSpPr>
        <p:spPr>
          <a:xfrm>
            <a:off x="457200" y="152400"/>
            <a:ext cx="7924800" cy="609600"/>
          </a:xfrm>
        </p:spPr>
        <p:txBody>
          <a:bodyPr/>
          <a:lstStyle/>
          <a:p>
            <a:r>
              <a:rPr lang="en-US" dirty="0" smtClean="0"/>
              <a:t>More draft details….</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3961896903"/>
              </p:ext>
            </p:extLst>
          </p:nvPr>
        </p:nvGraphicFramePr>
        <p:xfrm>
          <a:off x="457201" y="906653"/>
          <a:ext cx="8001000" cy="762000"/>
        </p:xfrm>
        <a:graphic>
          <a:graphicData uri="http://schemas.openxmlformats.org/drawingml/2006/table">
            <a:tbl>
              <a:tblPr firstRow="1" firstCol="1" bandRow="1">
                <a:tableStyleId>{5C22544A-7EE6-4342-B048-85BDC9FD1C3A}</a:tableStyleId>
              </a:tblPr>
              <a:tblGrid>
                <a:gridCol w="1506621"/>
                <a:gridCol w="933450"/>
                <a:gridCol w="857027"/>
                <a:gridCol w="1007534"/>
                <a:gridCol w="936569"/>
                <a:gridCol w="938129"/>
                <a:gridCol w="835192"/>
                <a:gridCol w="986478"/>
              </a:tblGrid>
              <a:tr h="260869">
                <a:tc>
                  <a:txBody>
                    <a:bodyPr/>
                    <a:lstStyle/>
                    <a:p>
                      <a:pPr marL="0" marR="0" algn="ctr">
                        <a:lnSpc>
                          <a:spcPct val="112000"/>
                        </a:lnSpc>
                        <a:spcBef>
                          <a:spcPts val="0"/>
                        </a:spcBef>
                        <a:spcAft>
                          <a:spcPts val="0"/>
                        </a:spcAft>
                        <a:tabLst>
                          <a:tab pos="228600" algn="l"/>
                          <a:tab pos="457200" algn="l"/>
                        </a:tabLst>
                      </a:pPr>
                      <a:r>
                        <a:rPr lang="en-US" sz="800" dirty="0">
                          <a:effectLst/>
                        </a:rPr>
                        <a:t> </a:t>
                      </a:r>
                      <a:endParaRPr lang="en-US" sz="700" b="1" dirty="0">
                        <a:solidFill>
                          <a:srgbClr val="000000"/>
                        </a:solidFill>
                        <a:effectLst/>
                        <a:latin typeface="Arial"/>
                        <a:ea typeface="Times New Roman"/>
                        <a:cs typeface="Times New Roman"/>
                      </a:endParaRPr>
                    </a:p>
                  </a:txBody>
                  <a:tcPr marL="68580" marR="68580" marT="0" marB="0"/>
                </a:tc>
                <a:tc gridSpan="7">
                  <a:txBody>
                    <a:bodyPr/>
                    <a:lstStyle/>
                    <a:p>
                      <a:pPr marL="0" marR="0" algn="ctr">
                        <a:lnSpc>
                          <a:spcPct val="112000"/>
                        </a:lnSpc>
                        <a:spcBef>
                          <a:spcPts val="0"/>
                        </a:spcBef>
                        <a:spcAft>
                          <a:spcPts val="0"/>
                        </a:spcAft>
                        <a:tabLst>
                          <a:tab pos="228600" algn="l"/>
                          <a:tab pos="457200" algn="l"/>
                        </a:tabLst>
                      </a:pPr>
                      <a:r>
                        <a:rPr lang="en-US" sz="900" dirty="0">
                          <a:effectLst/>
                        </a:rPr>
                        <a:t>Enterprise Goals, Leadership &amp; Oversight</a:t>
                      </a:r>
                      <a:endParaRPr lang="en-US" sz="700" b="1" dirty="0">
                        <a:solidFill>
                          <a:srgbClr val="000000"/>
                        </a:solidFill>
                        <a:effectLst/>
                        <a:latin typeface="Arial"/>
                        <a:ea typeface="Times New Roman"/>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1831">
                <a:tc>
                  <a:txBody>
                    <a:bodyPr/>
                    <a:lstStyle/>
                    <a:p>
                      <a:pPr marL="0" marR="0" algn="ctr">
                        <a:lnSpc>
                          <a:spcPct val="112000"/>
                        </a:lnSpc>
                        <a:spcBef>
                          <a:spcPts val="0"/>
                        </a:spcBef>
                        <a:spcAft>
                          <a:spcPts val="0"/>
                        </a:spcAft>
                        <a:tabLst>
                          <a:tab pos="228600" algn="l"/>
                          <a:tab pos="457200" algn="l"/>
                        </a:tabLst>
                      </a:pPr>
                      <a:r>
                        <a:rPr lang="en-US" sz="800" dirty="0">
                          <a:effectLst/>
                        </a:rPr>
                        <a:t> </a:t>
                      </a:r>
                      <a:endParaRPr lang="en-US" sz="700" b="1" dirty="0">
                        <a:solidFill>
                          <a:srgbClr val="000000"/>
                        </a:solidFill>
                        <a:effectLst/>
                        <a:latin typeface="Arial"/>
                        <a:ea typeface="Times New Roman"/>
                        <a:cs typeface="Times New Roman"/>
                      </a:endParaRPr>
                    </a:p>
                  </a:txBody>
                  <a:tcPr marL="68580" marR="68580" marT="0" marB="0"/>
                </a:tc>
                <a:tc gridSpan="3">
                  <a:txBody>
                    <a:bodyPr/>
                    <a:lstStyle/>
                    <a:p>
                      <a:pPr marL="0" marR="0" algn="ctr">
                        <a:lnSpc>
                          <a:spcPct val="112000"/>
                        </a:lnSpc>
                        <a:spcBef>
                          <a:spcPts val="0"/>
                        </a:spcBef>
                        <a:spcAft>
                          <a:spcPts val="0"/>
                        </a:spcAft>
                        <a:tabLst>
                          <a:tab pos="228600" algn="l"/>
                          <a:tab pos="457200" algn="l"/>
                        </a:tabLst>
                      </a:pPr>
                      <a:r>
                        <a:rPr lang="en-US" sz="800" dirty="0">
                          <a:effectLst/>
                        </a:rPr>
                        <a:t>FY13</a:t>
                      </a:r>
                      <a:endParaRPr lang="en-US" sz="700" b="1" dirty="0">
                        <a:solidFill>
                          <a:srgbClr val="000000"/>
                        </a:solidFill>
                        <a:effectLst/>
                        <a:latin typeface="Arial"/>
                        <a:ea typeface="Times New Roman"/>
                        <a:cs typeface="Times New Roman"/>
                      </a:endParaRPr>
                    </a:p>
                  </a:txBody>
                  <a:tcPr marL="68580" marR="68580" marT="0" marB="0"/>
                </a:tc>
                <a:tc hMerge="1">
                  <a:txBody>
                    <a:bodyPr/>
                    <a:lstStyle/>
                    <a:p>
                      <a:endParaRPr lang="en-US"/>
                    </a:p>
                  </a:txBody>
                  <a:tcPr/>
                </a:tc>
                <a:tc hMerge="1">
                  <a:txBody>
                    <a:bodyPr/>
                    <a:lstStyle/>
                    <a:p>
                      <a:endParaRPr lang="en-US"/>
                    </a:p>
                  </a:txBody>
                  <a:tcPr/>
                </a:tc>
                <a:tc gridSpan="4">
                  <a:txBody>
                    <a:bodyPr/>
                    <a:lstStyle/>
                    <a:p>
                      <a:pPr marL="0" marR="0" algn="ctr">
                        <a:lnSpc>
                          <a:spcPct val="112000"/>
                        </a:lnSpc>
                        <a:spcBef>
                          <a:spcPts val="0"/>
                        </a:spcBef>
                        <a:spcAft>
                          <a:spcPts val="0"/>
                        </a:spcAft>
                        <a:tabLst>
                          <a:tab pos="228600" algn="l"/>
                          <a:tab pos="457200" algn="l"/>
                        </a:tabLst>
                      </a:pPr>
                      <a:r>
                        <a:rPr lang="en-US" sz="800" dirty="0">
                          <a:effectLst/>
                        </a:rPr>
                        <a:t>FY14</a:t>
                      </a:r>
                      <a:endParaRPr lang="en-US" sz="700" b="1" dirty="0">
                        <a:solidFill>
                          <a:srgbClr val="000000"/>
                        </a:solidFill>
                        <a:effectLst/>
                        <a:latin typeface="Arial"/>
                        <a:ea typeface="Times New Roman"/>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269300">
                <a:tc>
                  <a:txBody>
                    <a:bodyPr/>
                    <a:lstStyle/>
                    <a:p>
                      <a:pPr marL="0" marR="0" algn="ctr">
                        <a:lnSpc>
                          <a:spcPct val="112000"/>
                        </a:lnSpc>
                        <a:spcBef>
                          <a:spcPts val="0"/>
                        </a:spcBef>
                        <a:spcAft>
                          <a:spcPts val="0"/>
                        </a:spcAft>
                        <a:tabLst>
                          <a:tab pos="228600" algn="l"/>
                          <a:tab pos="457200" algn="l"/>
                        </a:tabLst>
                      </a:pPr>
                      <a:r>
                        <a:rPr lang="en-US" sz="800" dirty="0">
                          <a:effectLst/>
                        </a:rPr>
                        <a:t> </a:t>
                      </a:r>
                      <a:endParaRPr lang="en-US" sz="700" b="1" dirty="0">
                        <a:solidFill>
                          <a:srgbClr val="000000"/>
                        </a:solidFill>
                        <a:effectLst/>
                        <a:latin typeface="Arial"/>
                        <a:ea typeface="Times New Roman"/>
                        <a:cs typeface="Times New Roman"/>
                      </a:endParaRPr>
                    </a:p>
                  </a:txBody>
                  <a:tcPr marL="68580" marR="68580" marT="0" marB="0"/>
                </a:tc>
                <a:tc>
                  <a:txBody>
                    <a:bodyPr/>
                    <a:lstStyle/>
                    <a:p>
                      <a:pPr marL="0" marR="0" algn="ctr">
                        <a:lnSpc>
                          <a:spcPct val="112000"/>
                        </a:lnSpc>
                        <a:spcBef>
                          <a:spcPts val="0"/>
                        </a:spcBef>
                        <a:spcAft>
                          <a:spcPts val="0"/>
                        </a:spcAft>
                        <a:tabLst>
                          <a:tab pos="228600" algn="l"/>
                          <a:tab pos="457200" algn="l"/>
                        </a:tabLst>
                      </a:pPr>
                      <a:r>
                        <a:rPr lang="en-US" sz="800" dirty="0">
                          <a:effectLst/>
                        </a:rPr>
                        <a:t>Q2</a:t>
                      </a:r>
                      <a:endParaRPr lang="en-US" sz="700" b="1" dirty="0">
                        <a:solidFill>
                          <a:srgbClr val="000000"/>
                        </a:solidFill>
                        <a:effectLst/>
                        <a:latin typeface="Arial"/>
                        <a:ea typeface="Times New Roman"/>
                        <a:cs typeface="Times New Roman"/>
                      </a:endParaRPr>
                    </a:p>
                  </a:txBody>
                  <a:tcPr marL="68580" marR="68580" marT="0" marB="0"/>
                </a:tc>
                <a:tc>
                  <a:txBody>
                    <a:bodyPr/>
                    <a:lstStyle/>
                    <a:p>
                      <a:pPr marL="0" marR="0" algn="ctr">
                        <a:lnSpc>
                          <a:spcPct val="112000"/>
                        </a:lnSpc>
                        <a:spcBef>
                          <a:spcPts val="0"/>
                        </a:spcBef>
                        <a:spcAft>
                          <a:spcPts val="0"/>
                        </a:spcAft>
                        <a:tabLst>
                          <a:tab pos="228600" algn="l"/>
                          <a:tab pos="457200" algn="l"/>
                        </a:tabLst>
                      </a:pPr>
                      <a:r>
                        <a:rPr lang="en-US" sz="800" dirty="0">
                          <a:effectLst/>
                        </a:rPr>
                        <a:t>Q3</a:t>
                      </a:r>
                      <a:endParaRPr lang="en-US" sz="700" b="1" dirty="0">
                        <a:solidFill>
                          <a:srgbClr val="000000"/>
                        </a:solidFill>
                        <a:effectLst/>
                        <a:latin typeface="Arial"/>
                        <a:ea typeface="Times New Roman"/>
                        <a:cs typeface="Times New Roman"/>
                      </a:endParaRPr>
                    </a:p>
                  </a:txBody>
                  <a:tcPr marL="68580" marR="68580" marT="0" marB="0"/>
                </a:tc>
                <a:tc>
                  <a:txBody>
                    <a:bodyPr/>
                    <a:lstStyle/>
                    <a:p>
                      <a:pPr marL="0" marR="0" algn="ctr">
                        <a:lnSpc>
                          <a:spcPct val="112000"/>
                        </a:lnSpc>
                        <a:spcBef>
                          <a:spcPts val="0"/>
                        </a:spcBef>
                        <a:spcAft>
                          <a:spcPts val="0"/>
                        </a:spcAft>
                        <a:tabLst>
                          <a:tab pos="228600" algn="l"/>
                          <a:tab pos="457200" algn="l"/>
                        </a:tabLst>
                      </a:pPr>
                      <a:r>
                        <a:rPr lang="en-US" sz="800" dirty="0">
                          <a:effectLst/>
                        </a:rPr>
                        <a:t>Q4</a:t>
                      </a:r>
                      <a:endParaRPr lang="en-US" sz="700" b="1" dirty="0">
                        <a:solidFill>
                          <a:srgbClr val="000000"/>
                        </a:solidFill>
                        <a:effectLst/>
                        <a:latin typeface="Arial"/>
                        <a:ea typeface="Times New Roman"/>
                        <a:cs typeface="Times New Roman"/>
                      </a:endParaRPr>
                    </a:p>
                  </a:txBody>
                  <a:tcPr marL="68580" marR="68580" marT="0" marB="0"/>
                </a:tc>
                <a:tc>
                  <a:txBody>
                    <a:bodyPr/>
                    <a:lstStyle/>
                    <a:p>
                      <a:pPr marL="0" marR="0" algn="ctr">
                        <a:lnSpc>
                          <a:spcPct val="112000"/>
                        </a:lnSpc>
                        <a:spcBef>
                          <a:spcPts val="0"/>
                        </a:spcBef>
                        <a:spcAft>
                          <a:spcPts val="0"/>
                        </a:spcAft>
                        <a:tabLst>
                          <a:tab pos="228600" algn="l"/>
                          <a:tab pos="457200" algn="l"/>
                        </a:tabLst>
                      </a:pPr>
                      <a:r>
                        <a:rPr lang="en-US" sz="800" dirty="0">
                          <a:effectLst/>
                        </a:rPr>
                        <a:t>Q1</a:t>
                      </a:r>
                      <a:endParaRPr lang="en-US" sz="700" b="1" dirty="0">
                        <a:solidFill>
                          <a:srgbClr val="000000"/>
                        </a:solidFill>
                        <a:effectLst/>
                        <a:latin typeface="Arial"/>
                        <a:ea typeface="Times New Roman"/>
                        <a:cs typeface="Times New Roman"/>
                      </a:endParaRPr>
                    </a:p>
                  </a:txBody>
                  <a:tcPr marL="68580" marR="68580" marT="0" marB="0"/>
                </a:tc>
                <a:tc>
                  <a:txBody>
                    <a:bodyPr/>
                    <a:lstStyle/>
                    <a:p>
                      <a:pPr marL="0" marR="0" algn="ctr">
                        <a:lnSpc>
                          <a:spcPct val="112000"/>
                        </a:lnSpc>
                        <a:spcBef>
                          <a:spcPts val="0"/>
                        </a:spcBef>
                        <a:spcAft>
                          <a:spcPts val="0"/>
                        </a:spcAft>
                        <a:tabLst>
                          <a:tab pos="228600" algn="l"/>
                          <a:tab pos="457200" algn="l"/>
                        </a:tabLst>
                      </a:pPr>
                      <a:r>
                        <a:rPr lang="en-US" sz="800" dirty="0">
                          <a:effectLst/>
                        </a:rPr>
                        <a:t>Q2</a:t>
                      </a:r>
                      <a:endParaRPr lang="en-US" sz="700" b="1" dirty="0">
                        <a:solidFill>
                          <a:srgbClr val="000000"/>
                        </a:solidFill>
                        <a:effectLst/>
                        <a:latin typeface="Arial"/>
                        <a:ea typeface="Times New Roman"/>
                        <a:cs typeface="Times New Roman"/>
                      </a:endParaRPr>
                    </a:p>
                  </a:txBody>
                  <a:tcPr marL="68580" marR="68580" marT="0" marB="0"/>
                </a:tc>
                <a:tc>
                  <a:txBody>
                    <a:bodyPr/>
                    <a:lstStyle/>
                    <a:p>
                      <a:pPr marL="0" marR="0" algn="ctr">
                        <a:lnSpc>
                          <a:spcPct val="112000"/>
                        </a:lnSpc>
                        <a:spcBef>
                          <a:spcPts val="0"/>
                        </a:spcBef>
                        <a:spcAft>
                          <a:spcPts val="0"/>
                        </a:spcAft>
                        <a:tabLst>
                          <a:tab pos="228600" algn="l"/>
                          <a:tab pos="457200" algn="l"/>
                        </a:tabLst>
                      </a:pPr>
                      <a:r>
                        <a:rPr lang="en-US" sz="800" dirty="0">
                          <a:effectLst/>
                        </a:rPr>
                        <a:t>Q3</a:t>
                      </a:r>
                      <a:endParaRPr lang="en-US" sz="700" b="1" dirty="0">
                        <a:solidFill>
                          <a:srgbClr val="000000"/>
                        </a:solidFill>
                        <a:effectLst/>
                        <a:latin typeface="Arial"/>
                        <a:ea typeface="Times New Roman"/>
                        <a:cs typeface="Times New Roman"/>
                      </a:endParaRPr>
                    </a:p>
                  </a:txBody>
                  <a:tcPr marL="68580" marR="68580" marT="0" marB="0"/>
                </a:tc>
                <a:tc>
                  <a:txBody>
                    <a:bodyPr/>
                    <a:lstStyle/>
                    <a:p>
                      <a:pPr marL="0" marR="0" algn="ctr">
                        <a:lnSpc>
                          <a:spcPct val="112000"/>
                        </a:lnSpc>
                        <a:spcBef>
                          <a:spcPts val="0"/>
                        </a:spcBef>
                        <a:spcAft>
                          <a:spcPts val="0"/>
                        </a:spcAft>
                        <a:tabLst>
                          <a:tab pos="228600" algn="l"/>
                          <a:tab pos="457200" algn="l"/>
                        </a:tabLst>
                      </a:pPr>
                      <a:r>
                        <a:rPr lang="en-US" sz="800" dirty="0">
                          <a:effectLst/>
                        </a:rPr>
                        <a:t>Q4</a:t>
                      </a:r>
                      <a:endParaRPr lang="en-US" sz="700" b="1" dirty="0">
                        <a:solidFill>
                          <a:srgbClr val="000000"/>
                        </a:solidFill>
                        <a:effectLst/>
                        <a:latin typeface="Arial"/>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1195245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914400"/>
            <a:ext cx="7924800" cy="4983163"/>
          </a:xfrm>
        </p:spPr>
        <p:txBody>
          <a:bodyPr/>
          <a:lstStyle/>
          <a:p>
            <a:r>
              <a:rPr lang="en-US" dirty="0" smtClean="0"/>
              <a:t>Tactical Plan draft complete this week…</a:t>
            </a:r>
          </a:p>
          <a:p>
            <a:r>
              <a:rPr lang="en-US" dirty="0" smtClean="0"/>
              <a:t>Each of the five areas will fall under a project</a:t>
            </a:r>
          </a:p>
          <a:p>
            <a:pPr lvl="1"/>
            <a:r>
              <a:rPr lang="en-US" dirty="0" smtClean="0"/>
              <a:t>One project or many?</a:t>
            </a:r>
          </a:p>
          <a:p>
            <a:endParaRPr lang="en-US" sz="1000" dirty="0" smtClean="0"/>
          </a:p>
          <a:p>
            <a:r>
              <a:rPr lang="en-US" dirty="0" smtClean="0"/>
              <a:t>The approach</a:t>
            </a:r>
          </a:p>
          <a:p>
            <a:pPr lvl="1"/>
            <a:r>
              <a:rPr lang="en-US" dirty="0" smtClean="0"/>
              <a:t>We will align other with projects where we can (e.g. MN Geospatial Commons with Data Management)</a:t>
            </a:r>
          </a:p>
          <a:p>
            <a:pPr lvl="1"/>
            <a:r>
              <a:rPr lang="en-US" dirty="0" smtClean="0"/>
              <a:t>We will need to identify resources to work on these</a:t>
            </a:r>
          </a:p>
          <a:p>
            <a:pPr lvl="1"/>
            <a:r>
              <a:rPr lang="en-US" dirty="0" smtClean="0"/>
              <a:t>We will need to balance with the business need</a:t>
            </a:r>
          </a:p>
          <a:p>
            <a:pPr lvl="1"/>
            <a:r>
              <a:rPr lang="en-US" dirty="0" smtClean="0"/>
              <a:t>Need to be complete in </a:t>
            </a:r>
            <a:r>
              <a:rPr lang="en-US" u="sng" dirty="0" smtClean="0"/>
              <a:t>two</a:t>
            </a:r>
            <a:r>
              <a:rPr lang="en-US" dirty="0" smtClean="0"/>
              <a:t> years</a:t>
            </a:r>
          </a:p>
          <a:p>
            <a:pPr lvl="1"/>
            <a:r>
              <a:rPr lang="en-US" dirty="0" smtClean="0"/>
              <a:t>This will likely limit our ability to engage in some new efforts</a:t>
            </a:r>
          </a:p>
          <a:p>
            <a:pPr lvl="1"/>
            <a:r>
              <a:rPr lang="en-US" dirty="0" smtClean="0"/>
              <a:t>Meeting with larger agencies first</a:t>
            </a:r>
            <a:endParaRPr lang="en-US" dirty="0"/>
          </a:p>
        </p:txBody>
      </p:sp>
      <p:sp>
        <p:nvSpPr>
          <p:cNvPr id="4" name="Title 3"/>
          <p:cNvSpPr>
            <a:spLocks noGrp="1"/>
          </p:cNvSpPr>
          <p:nvPr>
            <p:ph type="title"/>
          </p:nvPr>
        </p:nvSpPr>
        <p:spPr>
          <a:xfrm>
            <a:off x="457200" y="304800"/>
            <a:ext cx="7924800" cy="609600"/>
          </a:xfrm>
        </p:spPr>
        <p:txBody>
          <a:bodyPr/>
          <a:lstStyle/>
          <a:p>
            <a:r>
              <a:rPr lang="en-US" dirty="0" smtClean="0"/>
              <a:t>Next steps</a:t>
            </a:r>
            <a:endParaRPr lang="en-US" dirty="0"/>
          </a:p>
        </p:txBody>
      </p:sp>
    </p:spTree>
    <p:extLst>
      <p:ext uri="{BB962C8B-B14F-4D97-AF65-F5344CB8AC3E}">
        <p14:creationId xmlns:p14="http://schemas.microsoft.com/office/powerpoint/2010/main" val="2728222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dirty="0"/>
          </a:p>
        </p:txBody>
      </p:sp>
      <p:sp>
        <p:nvSpPr>
          <p:cNvPr id="3" name="Title 2"/>
          <p:cNvSpPr>
            <a:spLocks noGrp="1"/>
          </p:cNvSpPr>
          <p:nvPr>
            <p:ph type="title"/>
          </p:nvPr>
        </p:nvSpPr>
        <p:spPr/>
        <p:txBody>
          <a:bodyPr/>
          <a:lstStyle/>
          <a:p>
            <a:r>
              <a:rPr lang="en-US" dirty="0" smtClean="0"/>
              <a:t>MnGeo Services</a:t>
            </a:r>
            <a:endParaRPr lang="en-US" dirty="0"/>
          </a:p>
        </p:txBody>
      </p:sp>
    </p:spTree>
    <p:extLst>
      <p:ext uri="{BB962C8B-B14F-4D97-AF65-F5344CB8AC3E}">
        <p14:creationId xmlns:p14="http://schemas.microsoft.com/office/powerpoint/2010/main" val="1795787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7924800" cy="609600"/>
          </a:xfrm>
        </p:spPr>
        <p:txBody>
          <a:bodyPr/>
          <a:lstStyle/>
          <a:p>
            <a:r>
              <a:rPr lang="en-US" dirty="0" smtClean="0"/>
              <a:t>Service offerings will change a bit….</a:t>
            </a:r>
            <a:endParaRPr lang="en-US" dirty="0"/>
          </a:p>
        </p:txBody>
      </p:sp>
      <p:grpSp>
        <p:nvGrpSpPr>
          <p:cNvPr id="6" name="Group 5"/>
          <p:cNvGrpSpPr/>
          <p:nvPr/>
        </p:nvGrpSpPr>
        <p:grpSpPr>
          <a:xfrm>
            <a:off x="304800" y="76200"/>
            <a:ext cx="8610600" cy="6384335"/>
            <a:chOff x="304800" y="165100"/>
            <a:chExt cx="8610600" cy="6540500"/>
          </a:xfrm>
        </p:grpSpPr>
        <p:grpSp>
          <p:nvGrpSpPr>
            <p:cNvPr id="7" name="Group 2"/>
            <p:cNvGrpSpPr>
              <a:grpSpLocks/>
            </p:cNvGrpSpPr>
            <p:nvPr/>
          </p:nvGrpSpPr>
          <p:grpSpPr bwMode="auto">
            <a:xfrm>
              <a:off x="2590800" y="914400"/>
              <a:ext cx="4038600" cy="3810000"/>
              <a:chOff x="1632" y="384"/>
              <a:chExt cx="2544" cy="2400"/>
            </a:xfrm>
          </p:grpSpPr>
          <p:sp>
            <p:nvSpPr>
              <p:cNvPr id="92" name="Oval 3"/>
              <p:cNvSpPr>
                <a:spLocks noChangeArrowheads="1"/>
              </p:cNvSpPr>
              <p:nvPr/>
            </p:nvSpPr>
            <p:spPr bwMode="auto">
              <a:xfrm>
                <a:off x="1632" y="384"/>
                <a:ext cx="2544" cy="2400"/>
              </a:xfrm>
              <a:prstGeom prst="ellipse">
                <a:avLst/>
              </a:prstGeom>
              <a:solidFill>
                <a:srgbClr val="FFFF99">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3" name="Text Box 4"/>
              <p:cNvSpPr txBox="1">
                <a:spLocks noChangeArrowheads="1"/>
              </p:cNvSpPr>
              <p:nvPr/>
            </p:nvSpPr>
            <p:spPr bwMode="auto">
              <a:xfrm>
                <a:off x="2304" y="480"/>
                <a:ext cx="120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b="1" dirty="0">
                    <a:solidFill>
                      <a:srgbClr val="000000"/>
                    </a:solidFill>
                  </a:rPr>
                  <a:t>Geospatial</a:t>
                </a:r>
                <a:br>
                  <a:rPr lang="en-US" b="1" dirty="0">
                    <a:solidFill>
                      <a:srgbClr val="000000"/>
                    </a:solidFill>
                  </a:rPr>
                </a:br>
                <a:r>
                  <a:rPr lang="en-US" b="1" dirty="0">
                    <a:solidFill>
                      <a:srgbClr val="000000"/>
                    </a:solidFill>
                  </a:rPr>
                  <a:t>Coordination</a:t>
                </a:r>
              </a:p>
            </p:txBody>
          </p:sp>
        </p:grpSp>
        <p:grpSp>
          <p:nvGrpSpPr>
            <p:cNvPr id="8" name="Group 5"/>
            <p:cNvGrpSpPr>
              <a:grpSpLocks/>
            </p:cNvGrpSpPr>
            <p:nvPr/>
          </p:nvGrpSpPr>
          <p:grpSpPr bwMode="auto">
            <a:xfrm>
              <a:off x="685800" y="2895600"/>
              <a:ext cx="4038600" cy="3810000"/>
              <a:chOff x="432" y="1824"/>
              <a:chExt cx="2544" cy="2400"/>
            </a:xfrm>
          </p:grpSpPr>
          <p:sp>
            <p:nvSpPr>
              <p:cNvPr id="90" name="Oval 6"/>
              <p:cNvSpPr>
                <a:spLocks noChangeArrowheads="1"/>
              </p:cNvSpPr>
              <p:nvPr/>
            </p:nvSpPr>
            <p:spPr bwMode="auto">
              <a:xfrm>
                <a:off x="432" y="1824"/>
                <a:ext cx="2544" cy="2400"/>
              </a:xfrm>
              <a:prstGeom prst="ellipse">
                <a:avLst/>
              </a:prstGeom>
              <a:solidFill>
                <a:srgbClr val="00CCFF">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1" name="Text Box 7"/>
              <p:cNvSpPr txBox="1">
                <a:spLocks noChangeArrowheads="1"/>
              </p:cNvSpPr>
              <p:nvPr/>
            </p:nvSpPr>
            <p:spPr bwMode="auto">
              <a:xfrm>
                <a:off x="1200" y="3744"/>
                <a:ext cx="1056" cy="404"/>
              </a:xfrm>
              <a:prstGeom prst="rect">
                <a:avLst/>
              </a:prstGeom>
              <a:noFill/>
              <a:ln>
                <a:noFill/>
              </a:ln>
              <a:effectLst/>
              <a:extLst>
                <a:ext uri="{909E8E84-426E-40DD-AFC4-6F175D3DCCD1}">
                  <a14:hiddenFill xmlns:a14="http://schemas.microsoft.com/office/drawing/2010/main">
                    <a:solidFill>
                      <a:srgbClr val="00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b="1" dirty="0">
                    <a:solidFill>
                      <a:srgbClr val="000000"/>
                    </a:solidFill>
                  </a:rPr>
                  <a:t>Technical Infrastructure</a:t>
                </a:r>
              </a:p>
            </p:txBody>
          </p:sp>
        </p:grpSp>
        <p:grpSp>
          <p:nvGrpSpPr>
            <p:cNvPr id="9" name="Group 8"/>
            <p:cNvGrpSpPr>
              <a:grpSpLocks/>
            </p:cNvGrpSpPr>
            <p:nvPr/>
          </p:nvGrpSpPr>
          <p:grpSpPr bwMode="auto">
            <a:xfrm>
              <a:off x="4495800" y="2895600"/>
              <a:ext cx="4038600" cy="3810000"/>
              <a:chOff x="2832" y="1824"/>
              <a:chExt cx="2544" cy="2400"/>
            </a:xfrm>
          </p:grpSpPr>
          <p:sp>
            <p:nvSpPr>
              <p:cNvPr id="88" name="Oval 9"/>
              <p:cNvSpPr>
                <a:spLocks noChangeArrowheads="1"/>
              </p:cNvSpPr>
              <p:nvPr/>
            </p:nvSpPr>
            <p:spPr bwMode="auto">
              <a:xfrm>
                <a:off x="2832" y="1824"/>
                <a:ext cx="2544" cy="2400"/>
              </a:xfrm>
              <a:prstGeom prst="ellipse">
                <a:avLst/>
              </a:prstGeom>
              <a:solidFill>
                <a:srgbClr val="66FF99">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9" name="Text Box 10"/>
              <p:cNvSpPr txBox="1">
                <a:spLocks noChangeArrowheads="1"/>
              </p:cNvSpPr>
              <p:nvPr/>
            </p:nvSpPr>
            <p:spPr bwMode="auto">
              <a:xfrm>
                <a:off x="3600" y="3744"/>
                <a:ext cx="1056" cy="404"/>
              </a:xfrm>
              <a:prstGeom prst="rect">
                <a:avLst/>
              </a:prstGeom>
              <a:noFill/>
              <a:ln>
                <a:noFill/>
              </a:ln>
              <a:effectLst/>
              <a:extLst>
                <a:ext uri="{909E8E84-426E-40DD-AFC4-6F175D3DCCD1}">
                  <a14:hiddenFill xmlns:a14="http://schemas.microsoft.com/office/drawing/2010/main">
                    <a:solidFill>
                      <a:srgbClr val="99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b="1" dirty="0">
                    <a:solidFill>
                      <a:srgbClr val="000000"/>
                    </a:solidFill>
                  </a:rPr>
                  <a:t>Technical Support</a:t>
                </a:r>
              </a:p>
            </p:txBody>
          </p:sp>
        </p:grpSp>
        <p:grpSp>
          <p:nvGrpSpPr>
            <p:cNvPr id="10" name="Group 11"/>
            <p:cNvGrpSpPr>
              <a:grpSpLocks/>
            </p:cNvGrpSpPr>
            <p:nvPr/>
          </p:nvGrpSpPr>
          <p:grpSpPr bwMode="auto">
            <a:xfrm>
              <a:off x="3124200" y="1676400"/>
              <a:ext cx="3009900" cy="1295400"/>
              <a:chOff x="1968" y="816"/>
              <a:chExt cx="1896" cy="816"/>
            </a:xfrm>
          </p:grpSpPr>
          <p:sp>
            <p:nvSpPr>
              <p:cNvPr id="86" name="Oval 12"/>
              <p:cNvSpPr>
                <a:spLocks noChangeArrowheads="1"/>
              </p:cNvSpPr>
              <p:nvPr/>
            </p:nvSpPr>
            <p:spPr bwMode="auto">
              <a:xfrm>
                <a:off x="1968" y="816"/>
                <a:ext cx="1872" cy="816"/>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7" name="Text Box 13"/>
              <p:cNvSpPr txBox="1">
                <a:spLocks noChangeArrowheads="1"/>
              </p:cNvSpPr>
              <p:nvPr/>
            </p:nvSpPr>
            <p:spPr bwMode="auto">
              <a:xfrm>
                <a:off x="1974" y="1032"/>
                <a:ext cx="1890" cy="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dirty="0">
                    <a:solidFill>
                      <a:srgbClr val="000000"/>
                    </a:solidFill>
                    <a:latin typeface="Arial Narrow" pitchFamily="34" charset="0"/>
                  </a:rPr>
                  <a:t>Coordination, Outreach, Communication</a:t>
                </a:r>
                <a:r>
                  <a:rPr lang="en-US" dirty="0">
                    <a:solidFill>
                      <a:srgbClr val="000000"/>
                    </a:solidFill>
                    <a:latin typeface="Arial Narrow" pitchFamily="34" charset="0"/>
                  </a:rPr>
                  <a:t/>
                </a:r>
                <a:br>
                  <a:rPr lang="en-US" dirty="0">
                    <a:solidFill>
                      <a:srgbClr val="000000"/>
                    </a:solidFill>
                    <a:latin typeface="Arial Narrow" pitchFamily="34" charset="0"/>
                  </a:rPr>
                </a:br>
                <a:r>
                  <a:rPr lang="en-US" sz="1200" dirty="0">
                    <a:solidFill>
                      <a:srgbClr val="000000"/>
                    </a:solidFill>
                    <a:latin typeface="Arial Narrow" pitchFamily="34" charset="0"/>
                  </a:rPr>
                  <a:t>Intra-government (agencies)</a:t>
                </a:r>
                <a:br>
                  <a:rPr lang="en-US" sz="1200" dirty="0">
                    <a:solidFill>
                      <a:srgbClr val="000000"/>
                    </a:solidFill>
                    <a:latin typeface="Arial Narrow" pitchFamily="34" charset="0"/>
                  </a:rPr>
                </a:br>
                <a:r>
                  <a:rPr lang="en-US" sz="1200" dirty="0">
                    <a:solidFill>
                      <a:srgbClr val="000000"/>
                    </a:solidFill>
                    <a:latin typeface="Arial Narrow" pitchFamily="34" charset="0"/>
                  </a:rPr>
                  <a:t>Inter-government (Counties, Feds)</a:t>
                </a:r>
                <a:br>
                  <a:rPr lang="en-US" sz="1200" dirty="0">
                    <a:solidFill>
                      <a:srgbClr val="000000"/>
                    </a:solidFill>
                    <a:latin typeface="Arial Narrow" pitchFamily="34" charset="0"/>
                  </a:rPr>
                </a:br>
                <a:r>
                  <a:rPr lang="en-US" sz="1200" dirty="0">
                    <a:solidFill>
                      <a:srgbClr val="000000"/>
                    </a:solidFill>
                    <a:latin typeface="Arial Narrow" pitchFamily="34" charset="0"/>
                  </a:rPr>
                  <a:t>Extra-government</a:t>
                </a:r>
                <a:endParaRPr lang="en-US" sz="800" dirty="0">
                  <a:solidFill>
                    <a:srgbClr val="000000"/>
                  </a:solidFill>
                  <a:latin typeface="Arial Narrow" pitchFamily="34" charset="0"/>
                </a:endParaRPr>
              </a:p>
            </p:txBody>
          </p:sp>
        </p:grpSp>
        <p:grpSp>
          <p:nvGrpSpPr>
            <p:cNvPr id="11" name="Group 14"/>
            <p:cNvGrpSpPr>
              <a:grpSpLocks/>
            </p:cNvGrpSpPr>
            <p:nvPr/>
          </p:nvGrpSpPr>
          <p:grpSpPr bwMode="auto">
            <a:xfrm>
              <a:off x="1990725" y="2790825"/>
              <a:ext cx="3000375" cy="1295400"/>
              <a:chOff x="1248" y="1680"/>
              <a:chExt cx="1890" cy="816"/>
            </a:xfrm>
          </p:grpSpPr>
          <p:sp>
            <p:nvSpPr>
              <p:cNvPr id="84" name="Oval 15"/>
              <p:cNvSpPr>
                <a:spLocks noChangeArrowheads="1"/>
              </p:cNvSpPr>
              <p:nvPr/>
            </p:nvSpPr>
            <p:spPr bwMode="auto">
              <a:xfrm>
                <a:off x="1386" y="1680"/>
                <a:ext cx="1584" cy="816"/>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5" name="Text Box 16"/>
              <p:cNvSpPr txBox="1">
                <a:spLocks noChangeArrowheads="1"/>
              </p:cNvSpPr>
              <p:nvPr/>
            </p:nvSpPr>
            <p:spPr bwMode="auto">
              <a:xfrm>
                <a:off x="1248" y="1686"/>
                <a:ext cx="1890" cy="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dirty="0">
                    <a:solidFill>
                      <a:srgbClr val="000000"/>
                    </a:solidFill>
                    <a:latin typeface="Arial Narrow" pitchFamily="34" charset="0"/>
                  </a:rPr>
                  <a:t>Data Coordination</a:t>
                </a:r>
                <a:r>
                  <a:rPr lang="en-US" dirty="0">
                    <a:solidFill>
                      <a:srgbClr val="000000"/>
                    </a:solidFill>
                    <a:latin typeface="Arial Narrow" pitchFamily="34" charset="0"/>
                  </a:rPr>
                  <a:t/>
                </a:r>
                <a:br>
                  <a:rPr lang="en-US" dirty="0">
                    <a:solidFill>
                      <a:srgbClr val="000000"/>
                    </a:solidFill>
                    <a:latin typeface="Arial Narrow" pitchFamily="34" charset="0"/>
                  </a:rPr>
                </a:br>
                <a:r>
                  <a:rPr lang="en-US" sz="1200" dirty="0">
                    <a:solidFill>
                      <a:srgbClr val="000000"/>
                    </a:solidFill>
                    <a:latin typeface="Arial Narrow" pitchFamily="34" charset="0"/>
                  </a:rPr>
                  <a:t>Data gaps</a:t>
                </a:r>
                <a:br>
                  <a:rPr lang="en-US" sz="1200" dirty="0">
                    <a:solidFill>
                      <a:srgbClr val="000000"/>
                    </a:solidFill>
                    <a:latin typeface="Arial Narrow" pitchFamily="34" charset="0"/>
                  </a:rPr>
                </a:br>
                <a:r>
                  <a:rPr lang="en-US" sz="1200" dirty="0">
                    <a:solidFill>
                      <a:srgbClr val="000000"/>
                    </a:solidFill>
                    <a:latin typeface="Arial Narrow" pitchFamily="34" charset="0"/>
                  </a:rPr>
                  <a:t>Data Standards</a:t>
                </a:r>
                <a:br>
                  <a:rPr lang="en-US" sz="1200" dirty="0">
                    <a:solidFill>
                      <a:srgbClr val="000000"/>
                    </a:solidFill>
                    <a:latin typeface="Arial Narrow" pitchFamily="34" charset="0"/>
                  </a:rPr>
                </a:br>
                <a:r>
                  <a:rPr lang="en-US" sz="1200" dirty="0">
                    <a:solidFill>
                      <a:srgbClr val="000000"/>
                    </a:solidFill>
                    <a:latin typeface="Arial Narrow" pitchFamily="34" charset="0"/>
                  </a:rPr>
                  <a:t>Data stewardship</a:t>
                </a:r>
                <a:br>
                  <a:rPr lang="en-US" sz="1200" dirty="0">
                    <a:solidFill>
                      <a:srgbClr val="000000"/>
                    </a:solidFill>
                    <a:latin typeface="Arial Narrow" pitchFamily="34" charset="0"/>
                  </a:rPr>
                </a:br>
                <a:r>
                  <a:rPr lang="en-US" sz="1200" dirty="0">
                    <a:solidFill>
                      <a:srgbClr val="000000"/>
                    </a:solidFill>
                    <a:latin typeface="Arial Narrow" pitchFamily="34" charset="0"/>
                  </a:rPr>
                  <a:t>Aggregation of 3</a:t>
                </a:r>
                <a:r>
                  <a:rPr lang="en-US" sz="1200" baseline="30000" dirty="0">
                    <a:solidFill>
                      <a:srgbClr val="000000"/>
                    </a:solidFill>
                    <a:latin typeface="Arial Narrow" pitchFamily="34" charset="0"/>
                  </a:rPr>
                  <a:t>rd</a:t>
                </a:r>
                <a:r>
                  <a:rPr lang="en-US" sz="1200" dirty="0">
                    <a:solidFill>
                      <a:srgbClr val="000000"/>
                    </a:solidFill>
                    <a:latin typeface="Arial Narrow" pitchFamily="34" charset="0"/>
                  </a:rPr>
                  <a:t> party data</a:t>
                </a:r>
                <a:br>
                  <a:rPr lang="en-US" sz="1200" dirty="0">
                    <a:solidFill>
                      <a:srgbClr val="000000"/>
                    </a:solidFill>
                    <a:latin typeface="Arial Narrow" pitchFamily="34" charset="0"/>
                  </a:rPr>
                </a:br>
                <a:r>
                  <a:rPr lang="en-US" sz="1200" dirty="0">
                    <a:solidFill>
                      <a:srgbClr val="000000"/>
                    </a:solidFill>
                    <a:latin typeface="Arial Narrow" pitchFamily="34" charset="0"/>
                  </a:rPr>
                  <a:t>Enterprise licensing</a:t>
                </a:r>
                <a:endParaRPr lang="en-US" sz="800" dirty="0">
                  <a:solidFill>
                    <a:srgbClr val="000000"/>
                  </a:solidFill>
                  <a:latin typeface="Arial Narrow" pitchFamily="34" charset="0"/>
                </a:endParaRPr>
              </a:p>
            </p:txBody>
          </p:sp>
        </p:grpSp>
        <p:grpSp>
          <p:nvGrpSpPr>
            <p:cNvPr id="12" name="Group 17"/>
            <p:cNvGrpSpPr>
              <a:grpSpLocks/>
            </p:cNvGrpSpPr>
            <p:nvPr/>
          </p:nvGrpSpPr>
          <p:grpSpPr bwMode="auto">
            <a:xfrm>
              <a:off x="4248150" y="2790825"/>
              <a:ext cx="3000375" cy="1295400"/>
              <a:chOff x="1302" y="1866"/>
              <a:chExt cx="1890" cy="816"/>
            </a:xfrm>
          </p:grpSpPr>
          <p:sp>
            <p:nvSpPr>
              <p:cNvPr id="82" name="Oval 18"/>
              <p:cNvSpPr>
                <a:spLocks noChangeArrowheads="1"/>
              </p:cNvSpPr>
              <p:nvPr/>
            </p:nvSpPr>
            <p:spPr bwMode="auto">
              <a:xfrm>
                <a:off x="1440" y="1866"/>
                <a:ext cx="1584" cy="816"/>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3" name="Text Box 19"/>
              <p:cNvSpPr txBox="1">
                <a:spLocks noChangeArrowheads="1"/>
              </p:cNvSpPr>
              <p:nvPr/>
            </p:nvSpPr>
            <p:spPr bwMode="auto">
              <a:xfrm>
                <a:off x="1302" y="1872"/>
                <a:ext cx="1890" cy="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dirty="0">
                    <a:solidFill>
                      <a:srgbClr val="000000"/>
                    </a:solidFill>
                    <a:latin typeface="Arial Narrow" pitchFamily="34" charset="0"/>
                  </a:rPr>
                  <a:t>Technology</a:t>
                </a:r>
                <a:br>
                  <a:rPr lang="en-US" sz="1400" b="1" dirty="0">
                    <a:solidFill>
                      <a:srgbClr val="000000"/>
                    </a:solidFill>
                    <a:latin typeface="Arial Narrow" pitchFamily="34" charset="0"/>
                  </a:rPr>
                </a:br>
                <a:r>
                  <a:rPr lang="en-US" sz="1400" b="1" dirty="0">
                    <a:solidFill>
                      <a:srgbClr val="000000"/>
                    </a:solidFill>
                    <a:latin typeface="Arial Narrow" pitchFamily="34" charset="0"/>
                  </a:rPr>
                  <a:t>Coordination</a:t>
                </a:r>
                <a:br>
                  <a:rPr lang="en-US" sz="1400" b="1" dirty="0">
                    <a:solidFill>
                      <a:srgbClr val="000000"/>
                    </a:solidFill>
                    <a:latin typeface="Arial Narrow" pitchFamily="34" charset="0"/>
                  </a:rPr>
                </a:br>
                <a:r>
                  <a:rPr lang="en-US" sz="1200" dirty="0">
                    <a:solidFill>
                      <a:srgbClr val="000000"/>
                    </a:solidFill>
                    <a:latin typeface="Arial Narrow" pitchFamily="34" charset="0"/>
                  </a:rPr>
                  <a:t>Project &amp; procurement review</a:t>
                </a:r>
                <a:br>
                  <a:rPr lang="en-US" sz="1200" dirty="0">
                    <a:solidFill>
                      <a:srgbClr val="000000"/>
                    </a:solidFill>
                    <a:latin typeface="Arial Narrow" pitchFamily="34" charset="0"/>
                  </a:rPr>
                </a:br>
                <a:r>
                  <a:rPr lang="en-US" sz="1200" dirty="0">
                    <a:solidFill>
                      <a:srgbClr val="000000"/>
                    </a:solidFill>
                    <a:latin typeface="Arial Narrow" pitchFamily="34" charset="0"/>
                  </a:rPr>
                  <a:t>Agency-based enterprise resources</a:t>
                </a:r>
                <a:br>
                  <a:rPr lang="en-US" sz="1200" dirty="0">
                    <a:solidFill>
                      <a:srgbClr val="000000"/>
                    </a:solidFill>
                    <a:latin typeface="Arial Narrow" pitchFamily="34" charset="0"/>
                  </a:rPr>
                </a:br>
                <a:r>
                  <a:rPr lang="en-US" sz="1200" dirty="0">
                    <a:solidFill>
                      <a:srgbClr val="000000"/>
                    </a:solidFill>
                    <a:latin typeface="Arial Narrow" pitchFamily="34" charset="0"/>
                  </a:rPr>
                  <a:t>New enterprise technologies</a:t>
                </a:r>
                <a:endParaRPr lang="en-US" sz="800" dirty="0">
                  <a:solidFill>
                    <a:srgbClr val="000000"/>
                  </a:solidFill>
                  <a:latin typeface="Arial Narrow" pitchFamily="34" charset="0"/>
                </a:endParaRPr>
              </a:p>
            </p:txBody>
          </p:sp>
        </p:grpSp>
        <p:grpSp>
          <p:nvGrpSpPr>
            <p:cNvPr id="13" name="Group 20"/>
            <p:cNvGrpSpPr>
              <a:grpSpLocks/>
            </p:cNvGrpSpPr>
            <p:nvPr/>
          </p:nvGrpSpPr>
          <p:grpSpPr bwMode="auto">
            <a:xfrm>
              <a:off x="838200" y="4419600"/>
              <a:ext cx="2019300" cy="1038225"/>
              <a:chOff x="528" y="2802"/>
              <a:chExt cx="1272" cy="654"/>
            </a:xfrm>
          </p:grpSpPr>
          <p:sp>
            <p:nvSpPr>
              <p:cNvPr id="80" name="Oval 21"/>
              <p:cNvSpPr>
                <a:spLocks noChangeArrowheads="1"/>
              </p:cNvSpPr>
              <p:nvPr/>
            </p:nvSpPr>
            <p:spPr bwMode="auto">
              <a:xfrm>
                <a:off x="528" y="2802"/>
                <a:ext cx="1272" cy="654"/>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1" name="Text Box 22"/>
              <p:cNvSpPr txBox="1">
                <a:spLocks noChangeArrowheads="1"/>
              </p:cNvSpPr>
              <p:nvPr/>
            </p:nvSpPr>
            <p:spPr bwMode="auto">
              <a:xfrm>
                <a:off x="576" y="2880"/>
                <a:ext cx="1170"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dirty="0">
                    <a:solidFill>
                      <a:srgbClr val="000000"/>
                    </a:solidFill>
                    <a:latin typeface="Arial Narrow" pitchFamily="34" charset="0"/>
                  </a:rPr>
                  <a:t>Data Services</a:t>
                </a:r>
                <a:br>
                  <a:rPr lang="en-US" sz="1400" b="1" dirty="0">
                    <a:solidFill>
                      <a:srgbClr val="000000"/>
                    </a:solidFill>
                    <a:latin typeface="Arial Narrow" pitchFamily="34" charset="0"/>
                  </a:rPr>
                </a:br>
                <a:r>
                  <a:rPr lang="en-US" sz="1200" dirty="0">
                    <a:solidFill>
                      <a:srgbClr val="000000"/>
                    </a:solidFill>
                    <a:latin typeface="Arial Narrow" pitchFamily="34" charset="0"/>
                  </a:rPr>
                  <a:t>Deployment of an</a:t>
                </a:r>
                <a:br>
                  <a:rPr lang="en-US" sz="1200" dirty="0">
                    <a:solidFill>
                      <a:srgbClr val="000000"/>
                    </a:solidFill>
                    <a:latin typeface="Arial Narrow" pitchFamily="34" charset="0"/>
                  </a:rPr>
                </a:br>
                <a:r>
                  <a:rPr lang="en-US" sz="1200" dirty="0">
                    <a:solidFill>
                      <a:srgbClr val="000000"/>
                    </a:solidFill>
                    <a:latin typeface="Arial Narrow" pitchFamily="34" charset="0"/>
                  </a:rPr>
                  <a:t>Enterprise Data Library</a:t>
                </a:r>
                <a:endParaRPr lang="en-US" sz="800" dirty="0">
                  <a:solidFill>
                    <a:srgbClr val="000000"/>
                  </a:solidFill>
                  <a:latin typeface="Arial Narrow" pitchFamily="34" charset="0"/>
                </a:endParaRPr>
              </a:p>
            </p:txBody>
          </p:sp>
        </p:grpSp>
        <p:grpSp>
          <p:nvGrpSpPr>
            <p:cNvPr id="14" name="Group 23"/>
            <p:cNvGrpSpPr>
              <a:grpSpLocks/>
            </p:cNvGrpSpPr>
            <p:nvPr/>
          </p:nvGrpSpPr>
          <p:grpSpPr bwMode="auto">
            <a:xfrm>
              <a:off x="2552700" y="4419600"/>
              <a:ext cx="2019300" cy="1038225"/>
              <a:chOff x="528" y="2802"/>
              <a:chExt cx="1272" cy="654"/>
            </a:xfrm>
          </p:grpSpPr>
          <p:sp>
            <p:nvSpPr>
              <p:cNvPr id="78" name="Oval 24"/>
              <p:cNvSpPr>
                <a:spLocks noChangeArrowheads="1"/>
              </p:cNvSpPr>
              <p:nvPr/>
            </p:nvSpPr>
            <p:spPr bwMode="auto">
              <a:xfrm>
                <a:off x="528" y="2802"/>
                <a:ext cx="1272" cy="654"/>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9" name="Text Box 25"/>
              <p:cNvSpPr txBox="1">
                <a:spLocks noChangeArrowheads="1"/>
              </p:cNvSpPr>
              <p:nvPr/>
            </p:nvSpPr>
            <p:spPr bwMode="auto">
              <a:xfrm>
                <a:off x="576" y="2880"/>
                <a:ext cx="1170"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dirty="0">
                    <a:solidFill>
                      <a:srgbClr val="000000"/>
                    </a:solidFill>
                    <a:latin typeface="Arial Narrow" pitchFamily="34" charset="0"/>
                  </a:rPr>
                  <a:t>Web Services</a:t>
                </a:r>
                <a:br>
                  <a:rPr lang="en-US" sz="1400" b="1" dirty="0">
                    <a:solidFill>
                      <a:srgbClr val="000000"/>
                    </a:solidFill>
                    <a:latin typeface="Arial Narrow" pitchFamily="34" charset="0"/>
                  </a:rPr>
                </a:br>
                <a:r>
                  <a:rPr lang="en-US" sz="1200" dirty="0">
                    <a:solidFill>
                      <a:srgbClr val="000000"/>
                    </a:solidFill>
                    <a:latin typeface="Arial Narrow" pitchFamily="34" charset="0"/>
                  </a:rPr>
                  <a:t>Map services (OGC)</a:t>
                </a:r>
                <a:br>
                  <a:rPr lang="en-US" sz="1200" dirty="0">
                    <a:solidFill>
                      <a:srgbClr val="000000"/>
                    </a:solidFill>
                    <a:latin typeface="Arial Narrow" pitchFamily="34" charset="0"/>
                  </a:rPr>
                </a:br>
                <a:r>
                  <a:rPr lang="en-US" sz="1200" dirty="0">
                    <a:solidFill>
                      <a:srgbClr val="000000"/>
                    </a:solidFill>
                    <a:latin typeface="Arial Narrow" pitchFamily="34" charset="0"/>
                  </a:rPr>
                  <a:t>Capability services (geocode)</a:t>
                </a:r>
                <a:endParaRPr lang="en-US" sz="800" dirty="0">
                  <a:solidFill>
                    <a:srgbClr val="000000"/>
                  </a:solidFill>
                  <a:latin typeface="Arial Narrow" pitchFamily="34" charset="0"/>
                </a:endParaRPr>
              </a:p>
            </p:txBody>
          </p:sp>
        </p:grpSp>
        <p:grpSp>
          <p:nvGrpSpPr>
            <p:cNvPr id="15" name="Group 26"/>
            <p:cNvGrpSpPr>
              <a:grpSpLocks/>
            </p:cNvGrpSpPr>
            <p:nvPr/>
          </p:nvGrpSpPr>
          <p:grpSpPr bwMode="auto">
            <a:xfrm>
              <a:off x="5314950" y="3962400"/>
              <a:ext cx="1257300" cy="1038225"/>
              <a:chOff x="3480" y="2496"/>
              <a:chExt cx="792" cy="654"/>
            </a:xfrm>
          </p:grpSpPr>
          <p:sp>
            <p:nvSpPr>
              <p:cNvPr id="76" name="Oval 27"/>
              <p:cNvSpPr>
                <a:spLocks noChangeArrowheads="1"/>
              </p:cNvSpPr>
              <p:nvPr/>
            </p:nvSpPr>
            <p:spPr bwMode="auto">
              <a:xfrm>
                <a:off x="3480" y="2496"/>
                <a:ext cx="792" cy="654"/>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7" name="Text Box 28"/>
              <p:cNvSpPr txBox="1">
                <a:spLocks noChangeArrowheads="1"/>
              </p:cNvSpPr>
              <p:nvPr/>
            </p:nvSpPr>
            <p:spPr bwMode="auto">
              <a:xfrm>
                <a:off x="3510" y="2669"/>
                <a:ext cx="728" cy="30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dirty="0">
                    <a:solidFill>
                      <a:srgbClr val="000000"/>
                    </a:solidFill>
                    <a:latin typeface="Arial Narrow" pitchFamily="34" charset="0"/>
                  </a:rPr>
                  <a:t>Training</a:t>
                </a:r>
                <a:br>
                  <a:rPr lang="en-US" sz="1400" b="1" dirty="0">
                    <a:solidFill>
                      <a:srgbClr val="000000"/>
                    </a:solidFill>
                    <a:latin typeface="Arial Narrow" pitchFamily="34" charset="0"/>
                  </a:rPr>
                </a:br>
                <a:r>
                  <a:rPr lang="en-US" sz="1200" dirty="0">
                    <a:solidFill>
                      <a:srgbClr val="000000"/>
                    </a:solidFill>
                    <a:latin typeface="Arial Narrow" pitchFamily="34" charset="0"/>
                  </a:rPr>
                  <a:t>Formal, technical</a:t>
                </a:r>
                <a:endParaRPr lang="en-US" sz="800" dirty="0">
                  <a:solidFill>
                    <a:srgbClr val="000000"/>
                  </a:solidFill>
                  <a:latin typeface="Arial Narrow" pitchFamily="34" charset="0"/>
                </a:endParaRPr>
              </a:p>
            </p:txBody>
          </p:sp>
        </p:grpSp>
        <p:grpSp>
          <p:nvGrpSpPr>
            <p:cNvPr id="16" name="Group 29"/>
            <p:cNvGrpSpPr>
              <a:grpSpLocks/>
            </p:cNvGrpSpPr>
            <p:nvPr/>
          </p:nvGrpSpPr>
          <p:grpSpPr bwMode="auto">
            <a:xfrm>
              <a:off x="6457950" y="3962400"/>
              <a:ext cx="1257300" cy="1038225"/>
              <a:chOff x="4200" y="2496"/>
              <a:chExt cx="792" cy="654"/>
            </a:xfrm>
          </p:grpSpPr>
          <p:sp>
            <p:nvSpPr>
              <p:cNvPr id="74" name="Oval 30"/>
              <p:cNvSpPr>
                <a:spLocks noChangeArrowheads="1"/>
              </p:cNvSpPr>
              <p:nvPr/>
            </p:nvSpPr>
            <p:spPr bwMode="auto">
              <a:xfrm>
                <a:off x="4200" y="2496"/>
                <a:ext cx="792" cy="654"/>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5" name="Text Box 31"/>
              <p:cNvSpPr txBox="1">
                <a:spLocks noChangeArrowheads="1"/>
              </p:cNvSpPr>
              <p:nvPr/>
            </p:nvSpPr>
            <p:spPr bwMode="auto">
              <a:xfrm>
                <a:off x="4230" y="2602"/>
                <a:ext cx="728"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dirty="0">
                    <a:solidFill>
                      <a:srgbClr val="000000"/>
                    </a:solidFill>
                    <a:latin typeface="Arial Narrow" pitchFamily="34" charset="0"/>
                  </a:rPr>
                  <a:t>Guidance</a:t>
                </a:r>
                <a:br>
                  <a:rPr lang="en-US" sz="1400" b="1" dirty="0">
                    <a:solidFill>
                      <a:srgbClr val="000000"/>
                    </a:solidFill>
                    <a:latin typeface="Arial Narrow" pitchFamily="34" charset="0"/>
                  </a:rPr>
                </a:br>
                <a:r>
                  <a:rPr lang="en-US" sz="1200" dirty="0">
                    <a:solidFill>
                      <a:srgbClr val="000000"/>
                    </a:solidFill>
                    <a:latin typeface="Arial Narrow" pitchFamily="34" charset="0"/>
                  </a:rPr>
                  <a:t>Mentoring</a:t>
                </a:r>
                <a:br>
                  <a:rPr lang="en-US" sz="1200" dirty="0">
                    <a:solidFill>
                      <a:srgbClr val="000000"/>
                    </a:solidFill>
                    <a:latin typeface="Arial Narrow" pitchFamily="34" charset="0"/>
                  </a:rPr>
                </a:br>
                <a:r>
                  <a:rPr lang="en-US" sz="1200" dirty="0">
                    <a:solidFill>
                      <a:srgbClr val="000000"/>
                    </a:solidFill>
                    <a:latin typeface="Arial Narrow" pitchFamily="34" charset="0"/>
                  </a:rPr>
                  <a:t>Best practices</a:t>
                </a:r>
                <a:endParaRPr lang="en-US" sz="800" dirty="0">
                  <a:solidFill>
                    <a:srgbClr val="000000"/>
                  </a:solidFill>
                  <a:latin typeface="Arial Narrow" pitchFamily="34" charset="0"/>
                </a:endParaRPr>
              </a:p>
            </p:txBody>
          </p:sp>
        </p:grpSp>
        <p:grpSp>
          <p:nvGrpSpPr>
            <p:cNvPr id="17" name="Group 32"/>
            <p:cNvGrpSpPr>
              <a:grpSpLocks/>
            </p:cNvGrpSpPr>
            <p:nvPr/>
          </p:nvGrpSpPr>
          <p:grpSpPr bwMode="auto">
            <a:xfrm>
              <a:off x="5848350" y="4724400"/>
              <a:ext cx="1314450" cy="1038225"/>
              <a:chOff x="3684" y="2850"/>
              <a:chExt cx="828" cy="654"/>
            </a:xfrm>
          </p:grpSpPr>
          <p:sp>
            <p:nvSpPr>
              <p:cNvPr id="72" name="Oval 33"/>
              <p:cNvSpPr>
                <a:spLocks noChangeArrowheads="1"/>
              </p:cNvSpPr>
              <p:nvPr/>
            </p:nvSpPr>
            <p:spPr bwMode="auto">
              <a:xfrm>
                <a:off x="3702" y="2850"/>
                <a:ext cx="792" cy="654"/>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3" name="Text Box 34"/>
              <p:cNvSpPr txBox="1">
                <a:spLocks noChangeArrowheads="1"/>
              </p:cNvSpPr>
              <p:nvPr/>
            </p:nvSpPr>
            <p:spPr bwMode="auto">
              <a:xfrm>
                <a:off x="3684" y="2891"/>
                <a:ext cx="828" cy="556"/>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dirty="0">
                    <a:solidFill>
                      <a:srgbClr val="000000"/>
                    </a:solidFill>
                    <a:latin typeface="Arial Narrow" pitchFamily="34" charset="0"/>
                  </a:rPr>
                  <a:t>Consulting &amp;</a:t>
                </a:r>
                <a:br>
                  <a:rPr lang="en-US" sz="1400" b="1" dirty="0">
                    <a:solidFill>
                      <a:srgbClr val="000000"/>
                    </a:solidFill>
                    <a:latin typeface="Arial Narrow" pitchFamily="34" charset="0"/>
                  </a:rPr>
                </a:br>
                <a:r>
                  <a:rPr lang="en-US" sz="1400" b="1" dirty="0">
                    <a:solidFill>
                      <a:srgbClr val="000000"/>
                    </a:solidFill>
                    <a:latin typeface="Arial Narrow" pitchFamily="34" charset="0"/>
                  </a:rPr>
                  <a:t>Project Support</a:t>
                </a:r>
                <a:br>
                  <a:rPr lang="en-US" sz="1400" b="1" dirty="0">
                    <a:solidFill>
                      <a:srgbClr val="000000"/>
                    </a:solidFill>
                    <a:latin typeface="Arial Narrow" pitchFamily="34" charset="0"/>
                  </a:rPr>
                </a:br>
                <a:r>
                  <a:rPr lang="en-US" sz="1200" dirty="0">
                    <a:solidFill>
                      <a:srgbClr val="000000"/>
                    </a:solidFill>
                    <a:latin typeface="Arial Narrow" pitchFamily="34" charset="0"/>
                  </a:rPr>
                  <a:t>In-source vs.</a:t>
                </a:r>
                <a:br>
                  <a:rPr lang="en-US" sz="1200" dirty="0">
                    <a:solidFill>
                      <a:srgbClr val="000000"/>
                    </a:solidFill>
                    <a:latin typeface="Arial Narrow" pitchFamily="34" charset="0"/>
                  </a:rPr>
                </a:br>
                <a:r>
                  <a:rPr lang="en-US" sz="1200" dirty="0">
                    <a:solidFill>
                      <a:srgbClr val="000000"/>
                    </a:solidFill>
                    <a:latin typeface="Arial Narrow" pitchFamily="34" charset="0"/>
                  </a:rPr>
                  <a:t>outsource</a:t>
                </a:r>
                <a:endParaRPr lang="en-US" sz="800" dirty="0">
                  <a:solidFill>
                    <a:srgbClr val="000000"/>
                  </a:solidFill>
                  <a:latin typeface="Arial Narrow" pitchFamily="34" charset="0"/>
                </a:endParaRPr>
              </a:p>
            </p:txBody>
          </p:sp>
        </p:grpSp>
        <p:sp>
          <p:nvSpPr>
            <p:cNvPr id="18" name="Text Box 35"/>
            <p:cNvSpPr txBox="1">
              <a:spLocks noChangeArrowheads="1"/>
            </p:cNvSpPr>
            <p:nvPr/>
          </p:nvSpPr>
          <p:spPr bwMode="auto">
            <a:xfrm>
              <a:off x="304800" y="165100"/>
              <a:ext cx="8610600" cy="312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70000"/>
                </a:lnSpc>
                <a:spcBef>
                  <a:spcPct val="50000"/>
                </a:spcBef>
              </a:pPr>
              <a:endParaRPr lang="en-US" sz="2000" b="1" u="sng" dirty="0">
                <a:solidFill>
                  <a:schemeClr val="accent2"/>
                </a:solidFill>
              </a:endParaRPr>
            </a:p>
          </p:txBody>
        </p:sp>
        <p:grpSp>
          <p:nvGrpSpPr>
            <p:cNvPr id="19" name="Group 36"/>
            <p:cNvGrpSpPr>
              <a:grpSpLocks/>
            </p:cNvGrpSpPr>
            <p:nvPr/>
          </p:nvGrpSpPr>
          <p:grpSpPr bwMode="auto">
            <a:xfrm>
              <a:off x="4391025" y="1695450"/>
              <a:ext cx="381000" cy="381000"/>
              <a:chOff x="432" y="1200"/>
              <a:chExt cx="240" cy="240"/>
            </a:xfrm>
          </p:grpSpPr>
          <p:sp>
            <p:nvSpPr>
              <p:cNvPr id="70" name="Oval 37"/>
              <p:cNvSpPr>
                <a:spLocks noChangeArrowheads="1"/>
              </p:cNvSpPr>
              <p:nvPr/>
            </p:nvSpPr>
            <p:spPr bwMode="auto">
              <a:xfrm>
                <a:off x="432" y="1200"/>
                <a:ext cx="240" cy="24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1" name="Text Box 38"/>
              <p:cNvSpPr txBox="1">
                <a:spLocks noChangeArrowheads="1"/>
              </p:cNvSpPr>
              <p:nvPr/>
            </p:nvSpPr>
            <p:spPr bwMode="auto">
              <a:xfrm>
                <a:off x="432" y="1200"/>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dirty="0">
                    <a:solidFill>
                      <a:srgbClr val="FF0000"/>
                    </a:solidFill>
                  </a:rPr>
                  <a:t>1</a:t>
                </a:r>
              </a:p>
            </p:txBody>
          </p:sp>
        </p:grpSp>
        <p:grpSp>
          <p:nvGrpSpPr>
            <p:cNvPr id="20" name="Group 39"/>
            <p:cNvGrpSpPr>
              <a:grpSpLocks/>
            </p:cNvGrpSpPr>
            <p:nvPr/>
          </p:nvGrpSpPr>
          <p:grpSpPr bwMode="auto">
            <a:xfrm>
              <a:off x="6858000" y="5334000"/>
              <a:ext cx="381000" cy="381000"/>
              <a:chOff x="432" y="1200"/>
              <a:chExt cx="240" cy="240"/>
            </a:xfrm>
          </p:grpSpPr>
          <p:sp>
            <p:nvSpPr>
              <p:cNvPr id="68" name="Oval 40"/>
              <p:cNvSpPr>
                <a:spLocks noChangeArrowheads="1"/>
              </p:cNvSpPr>
              <p:nvPr/>
            </p:nvSpPr>
            <p:spPr bwMode="auto">
              <a:xfrm>
                <a:off x="432" y="1200"/>
                <a:ext cx="240" cy="24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9" name="Text Box 41"/>
              <p:cNvSpPr txBox="1">
                <a:spLocks noChangeArrowheads="1"/>
              </p:cNvSpPr>
              <p:nvPr/>
            </p:nvSpPr>
            <p:spPr bwMode="auto">
              <a:xfrm>
                <a:off x="432" y="1200"/>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dirty="0">
                    <a:solidFill>
                      <a:srgbClr val="FF0000"/>
                    </a:solidFill>
                  </a:rPr>
                  <a:t>8</a:t>
                </a:r>
              </a:p>
            </p:txBody>
          </p:sp>
        </p:grpSp>
        <p:grpSp>
          <p:nvGrpSpPr>
            <p:cNvPr id="21" name="Group 42"/>
            <p:cNvGrpSpPr>
              <a:grpSpLocks/>
            </p:cNvGrpSpPr>
            <p:nvPr/>
          </p:nvGrpSpPr>
          <p:grpSpPr bwMode="auto">
            <a:xfrm>
              <a:off x="914400" y="4572000"/>
              <a:ext cx="381000" cy="381000"/>
              <a:chOff x="432" y="1200"/>
              <a:chExt cx="240" cy="240"/>
            </a:xfrm>
          </p:grpSpPr>
          <p:sp>
            <p:nvSpPr>
              <p:cNvPr id="66" name="Oval 43"/>
              <p:cNvSpPr>
                <a:spLocks noChangeArrowheads="1"/>
              </p:cNvSpPr>
              <p:nvPr/>
            </p:nvSpPr>
            <p:spPr bwMode="auto">
              <a:xfrm>
                <a:off x="432" y="1200"/>
                <a:ext cx="240" cy="24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7" name="Text Box 44"/>
              <p:cNvSpPr txBox="1">
                <a:spLocks noChangeArrowheads="1"/>
              </p:cNvSpPr>
              <p:nvPr/>
            </p:nvSpPr>
            <p:spPr bwMode="auto">
              <a:xfrm>
                <a:off x="432" y="1200"/>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dirty="0">
                    <a:solidFill>
                      <a:srgbClr val="FF0000"/>
                    </a:solidFill>
                  </a:rPr>
                  <a:t>4</a:t>
                </a:r>
              </a:p>
            </p:txBody>
          </p:sp>
        </p:grpSp>
        <p:grpSp>
          <p:nvGrpSpPr>
            <p:cNvPr id="22" name="Group 45"/>
            <p:cNvGrpSpPr>
              <a:grpSpLocks/>
            </p:cNvGrpSpPr>
            <p:nvPr/>
          </p:nvGrpSpPr>
          <p:grpSpPr bwMode="auto">
            <a:xfrm>
              <a:off x="6372225" y="2895600"/>
              <a:ext cx="381000" cy="381000"/>
              <a:chOff x="432" y="1200"/>
              <a:chExt cx="240" cy="240"/>
            </a:xfrm>
          </p:grpSpPr>
          <p:sp>
            <p:nvSpPr>
              <p:cNvPr id="64" name="Oval 46"/>
              <p:cNvSpPr>
                <a:spLocks noChangeArrowheads="1"/>
              </p:cNvSpPr>
              <p:nvPr/>
            </p:nvSpPr>
            <p:spPr bwMode="auto">
              <a:xfrm>
                <a:off x="432" y="1200"/>
                <a:ext cx="240" cy="24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5" name="Text Box 47"/>
              <p:cNvSpPr txBox="1">
                <a:spLocks noChangeArrowheads="1"/>
              </p:cNvSpPr>
              <p:nvPr/>
            </p:nvSpPr>
            <p:spPr bwMode="auto">
              <a:xfrm>
                <a:off x="432" y="1200"/>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dirty="0">
                    <a:solidFill>
                      <a:srgbClr val="FF0000"/>
                    </a:solidFill>
                  </a:rPr>
                  <a:t>3</a:t>
                </a:r>
              </a:p>
            </p:txBody>
          </p:sp>
        </p:grpSp>
        <p:grpSp>
          <p:nvGrpSpPr>
            <p:cNvPr id="23" name="Group 48"/>
            <p:cNvGrpSpPr>
              <a:grpSpLocks/>
            </p:cNvGrpSpPr>
            <p:nvPr/>
          </p:nvGrpSpPr>
          <p:grpSpPr bwMode="auto">
            <a:xfrm>
              <a:off x="2286000" y="3200400"/>
              <a:ext cx="381000" cy="381000"/>
              <a:chOff x="432" y="1200"/>
              <a:chExt cx="240" cy="240"/>
            </a:xfrm>
          </p:grpSpPr>
          <p:sp>
            <p:nvSpPr>
              <p:cNvPr id="62" name="Oval 49"/>
              <p:cNvSpPr>
                <a:spLocks noChangeArrowheads="1"/>
              </p:cNvSpPr>
              <p:nvPr/>
            </p:nvSpPr>
            <p:spPr bwMode="auto">
              <a:xfrm>
                <a:off x="432" y="1200"/>
                <a:ext cx="240" cy="24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3" name="Text Box 50"/>
              <p:cNvSpPr txBox="1">
                <a:spLocks noChangeArrowheads="1"/>
              </p:cNvSpPr>
              <p:nvPr/>
            </p:nvSpPr>
            <p:spPr bwMode="auto">
              <a:xfrm>
                <a:off x="432" y="1200"/>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dirty="0">
                    <a:solidFill>
                      <a:srgbClr val="FF0000"/>
                    </a:solidFill>
                  </a:rPr>
                  <a:t>2</a:t>
                </a:r>
              </a:p>
            </p:txBody>
          </p:sp>
        </p:grpSp>
        <p:grpSp>
          <p:nvGrpSpPr>
            <p:cNvPr id="24" name="Group 51"/>
            <p:cNvGrpSpPr>
              <a:grpSpLocks/>
            </p:cNvGrpSpPr>
            <p:nvPr/>
          </p:nvGrpSpPr>
          <p:grpSpPr bwMode="auto">
            <a:xfrm>
              <a:off x="5772150" y="3905250"/>
              <a:ext cx="381000" cy="381000"/>
              <a:chOff x="432" y="1200"/>
              <a:chExt cx="240" cy="240"/>
            </a:xfrm>
          </p:grpSpPr>
          <p:sp>
            <p:nvSpPr>
              <p:cNvPr id="60" name="Oval 52"/>
              <p:cNvSpPr>
                <a:spLocks noChangeArrowheads="1"/>
              </p:cNvSpPr>
              <p:nvPr/>
            </p:nvSpPr>
            <p:spPr bwMode="auto">
              <a:xfrm>
                <a:off x="432" y="1200"/>
                <a:ext cx="240" cy="24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1" name="Text Box 53"/>
              <p:cNvSpPr txBox="1">
                <a:spLocks noChangeArrowheads="1"/>
              </p:cNvSpPr>
              <p:nvPr/>
            </p:nvSpPr>
            <p:spPr bwMode="auto">
              <a:xfrm>
                <a:off x="432" y="1200"/>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dirty="0">
                    <a:solidFill>
                      <a:srgbClr val="FF0000"/>
                    </a:solidFill>
                  </a:rPr>
                  <a:t>6</a:t>
                </a:r>
              </a:p>
            </p:txBody>
          </p:sp>
        </p:grpSp>
        <p:grpSp>
          <p:nvGrpSpPr>
            <p:cNvPr id="25" name="Group 54"/>
            <p:cNvGrpSpPr>
              <a:grpSpLocks/>
            </p:cNvGrpSpPr>
            <p:nvPr/>
          </p:nvGrpSpPr>
          <p:grpSpPr bwMode="auto">
            <a:xfrm>
              <a:off x="2667000" y="4495800"/>
              <a:ext cx="381000" cy="381000"/>
              <a:chOff x="432" y="1200"/>
              <a:chExt cx="240" cy="240"/>
            </a:xfrm>
          </p:grpSpPr>
          <p:sp>
            <p:nvSpPr>
              <p:cNvPr id="58" name="Oval 55"/>
              <p:cNvSpPr>
                <a:spLocks noChangeArrowheads="1"/>
              </p:cNvSpPr>
              <p:nvPr/>
            </p:nvSpPr>
            <p:spPr bwMode="auto">
              <a:xfrm>
                <a:off x="432" y="1200"/>
                <a:ext cx="240" cy="24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9" name="Text Box 56"/>
              <p:cNvSpPr txBox="1">
                <a:spLocks noChangeArrowheads="1"/>
              </p:cNvSpPr>
              <p:nvPr/>
            </p:nvSpPr>
            <p:spPr bwMode="auto">
              <a:xfrm>
                <a:off x="432" y="1200"/>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dirty="0">
                    <a:solidFill>
                      <a:srgbClr val="FF0000"/>
                    </a:solidFill>
                  </a:rPr>
                  <a:t>5</a:t>
                </a:r>
              </a:p>
            </p:txBody>
          </p:sp>
        </p:grpSp>
        <p:grpSp>
          <p:nvGrpSpPr>
            <p:cNvPr id="26" name="Group 57"/>
            <p:cNvGrpSpPr>
              <a:grpSpLocks/>
            </p:cNvGrpSpPr>
            <p:nvPr/>
          </p:nvGrpSpPr>
          <p:grpSpPr bwMode="auto">
            <a:xfrm>
              <a:off x="7467600" y="4229100"/>
              <a:ext cx="381000" cy="381000"/>
              <a:chOff x="432" y="1200"/>
              <a:chExt cx="240" cy="240"/>
            </a:xfrm>
          </p:grpSpPr>
          <p:sp>
            <p:nvSpPr>
              <p:cNvPr id="56" name="Oval 58"/>
              <p:cNvSpPr>
                <a:spLocks noChangeArrowheads="1"/>
              </p:cNvSpPr>
              <p:nvPr/>
            </p:nvSpPr>
            <p:spPr bwMode="auto">
              <a:xfrm>
                <a:off x="432" y="1200"/>
                <a:ext cx="240" cy="24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7" name="Text Box 59"/>
              <p:cNvSpPr txBox="1">
                <a:spLocks noChangeArrowheads="1"/>
              </p:cNvSpPr>
              <p:nvPr/>
            </p:nvSpPr>
            <p:spPr bwMode="auto">
              <a:xfrm>
                <a:off x="432" y="1200"/>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dirty="0">
                    <a:solidFill>
                      <a:srgbClr val="FF0000"/>
                    </a:solidFill>
                  </a:rPr>
                  <a:t>7</a:t>
                </a:r>
              </a:p>
            </p:txBody>
          </p:sp>
        </p:grpSp>
        <p:sp>
          <p:nvSpPr>
            <p:cNvPr id="27" name="Oval 26"/>
            <p:cNvSpPr/>
            <p:nvPr/>
          </p:nvSpPr>
          <p:spPr>
            <a:xfrm>
              <a:off x="5710238" y="5337175"/>
              <a:ext cx="419100" cy="425450"/>
            </a:xfrm>
            <a:prstGeom prst="ellipse">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8" name="TextBox 2"/>
            <p:cNvSpPr txBox="1">
              <a:spLocks noChangeArrowheads="1"/>
            </p:cNvSpPr>
            <p:nvPr/>
          </p:nvSpPr>
          <p:spPr bwMode="auto">
            <a:xfrm>
              <a:off x="5675313" y="5391150"/>
              <a:ext cx="530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dirty="0"/>
                <a:t>36</a:t>
              </a:r>
              <a:r>
                <a:rPr lang="en-US" sz="1200" b="1" dirty="0"/>
                <a:t>%</a:t>
              </a:r>
            </a:p>
          </p:txBody>
        </p:sp>
        <p:grpSp>
          <p:nvGrpSpPr>
            <p:cNvPr id="29" name="Group 68"/>
            <p:cNvGrpSpPr>
              <a:grpSpLocks/>
            </p:cNvGrpSpPr>
            <p:nvPr/>
          </p:nvGrpSpPr>
          <p:grpSpPr bwMode="auto">
            <a:xfrm>
              <a:off x="5562600" y="2324100"/>
              <a:ext cx="530225" cy="425450"/>
              <a:chOff x="-2561703" y="-2722976"/>
              <a:chExt cx="530448" cy="424934"/>
            </a:xfrm>
          </p:grpSpPr>
          <p:sp>
            <p:nvSpPr>
              <p:cNvPr id="54" name="Oval 53"/>
              <p:cNvSpPr/>
              <p:nvPr/>
            </p:nvSpPr>
            <p:spPr>
              <a:xfrm>
                <a:off x="-2526763" y="-2722976"/>
                <a:ext cx="419276" cy="424934"/>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5" name="TextBox 70"/>
              <p:cNvSpPr txBox="1">
                <a:spLocks noChangeArrowheads="1"/>
              </p:cNvSpPr>
              <p:nvPr/>
            </p:nvSpPr>
            <p:spPr bwMode="auto">
              <a:xfrm>
                <a:off x="-2561703" y="-2669815"/>
                <a:ext cx="5304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dirty="0"/>
                  <a:t>25</a:t>
                </a:r>
                <a:r>
                  <a:rPr lang="en-US" sz="1200" b="1" dirty="0"/>
                  <a:t>%</a:t>
                </a:r>
              </a:p>
            </p:txBody>
          </p:sp>
        </p:grpSp>
        <p:grpSp>
          <p:nvGrpSpPr>
            <p:cNvPr id="30" name="Group 71"/>
            <p:cNvGrpSpPr>
              <a:grpSpLocks/>
            </p:cNvGrpSpPr>
            <p:nvPr/>
          </p:nvGrpSpPr>
          <p:grpSpPr bwMode="auto">
            <a:xfrm>
              <a:off x="3922713" y="3086100"/>
              <a:ext cx="530225" cy="425450"/>
              <a:chOff x="-2561703" y="-2722976"/>
              <a:chExt cx="530448" cy="424934"/>
            </a:xfrm>
          </p:grpSpPr>
          <p:sp>
            <p:nvSpPr>
              <p:cNvPr id="52" name="Oval 51"/>
              <p:cNvSpPr/>
              <p:nvPr/>
            </p:nvSpPr>
            <p:spPr>
              <a:xfrm>
                <a:off x="-2526763" y="-2722976"/>
                <a:ext cx="419276" cy="424934"/>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3" name="TextBox 73"/>
              <p:cNvSpPr txBox="1">
                <a:spLocks noChangeArrowheads="1"/>
              </p:cNvSpPr>
              <p:nvPr/>
            </p:nvSpPr>
            <p:spPr bwMode="auto">
              <a:xfrm>
                <a:off x="-2561703" y="-2669815"/>
                <a:ext cx="5304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dirty="0"/>
                  <a:t>28</a:t>
                </a:r>
                <a:r>
                  <a:rPr lang="en-US" sz="1200" b="1" dirty="0"/>
                  <a:t>%</a:t>
                </a:r>
              </a:p>
            </p:txBody>
          </p:sp>
        </p:grpSp>
        <p:grpSp>
          <p:nvGrpSpPr>
            <p:cNvPr id="31" name="Group 74"/>
            <p:cNvGrpSpPr>
              <a:grpSpLocks/>
            </p:cNvGrpSpPr>
            <p:nvPr/>
          </p:nvGrpSpPr>
          <p:grpSpPr bwMode="auto">
            <a:xfrm>
              <a:off x="5302250" y="4686300"/>
              <a:ext cx="546100" cy="425450"/>
              <a:chOff x="-2527077" y="-2722976"/>
              <a:chExt cx="545926" cy="424934"/>
            </a:xfrm>
          </p:grpSpPr>
          <p:sp>
            <p:nvSpPr>
              <p:cNvPr id="50" name="Oval 49"/>
              <p:cNvSpPr/>
              <p:nvPr/>
            </p:nvSpPr>
            <p:spPr>
              <a:xfrm>
                <a:off x="-2527077" y="-2722976"/>
                <a:ext cx="418966" cy="424934"/>
              </a:xfrm>
              <a:prstGeom prst="ellipse">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1" name="TextBox 76"/>
              <p:cNvSpPr txBox="1">
                <a:spLocks noChangeArrowheads="1"/>
              </p:cNvSpPr>
              <p:nvPr/>
            </p:nvSpPr>
            <p:spPr bwMode="auto">
              <a:xfrm>
                <a:off x="-2511599" y="-2657289"/>
                <a:ext cx="5304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dirty="0"/>
                  <a:t>0</a:t>
                </a:r>
                <a:r>
                  <a:rPr lang="en-US" sz="1200" b="1" dirty="0"/>
                  <a:t>%</a:t>
                </a:r>
              </a:p>
            </p:txBody>
          </p:sp>
        </p:grpSp>
        <p:grpSp>
          <p:nvGrpSpPr>
            <p:cNvPr id="32" name="Group 7"/>
            <p:cNvGrpSpPr>
              <a:grpSpLocks/>
            </p:cNvGrpSpPr>
            <p:nvPr/>
          </p:nvGrpSpPr>
          <p:grpSpPr bwMode="auto">
            <a:xfrm>
              <a:off x="7239000" y="4762500"/>
              <a:ext cx="546100" cy="423863"/>
              <a:chOff x="7239000" y="4761829"/>
              <a:chExt cx="545926" cy="424934"/>
            </a:xfrm>
          </p:grpSpPr>
          <p:sp>
            <p:nvSpPr>
              <p:cNvPr id="48" name="Oval 47"/>
              <p:cNvSpPr/>
              <p:nvPr/>
            </p:nvSpPr>
            <p:spPr>
              <a:xfrm>
                <a:off x="7239000" y="4761829"/>
                <a:ext cx="418966" cy="424934"/>
              </a:xfrm>
              <a:prstGeom prst="ellipse">
                <a:avLst/>
              </a:prstGeom>
              <a:solidFill>
                <a:srgbClr val="0AA61D"/>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9" name="TextBox 79"/>
              <p:cNvSpPr txBox="1">
                <a:spLocks noChangeArrowheads="1"/>
              </p:cNvSpPr>
              <p:nvPr/>
            </p:nvSpPr>
            <p:spPr bwMode="auto">
              <a:xfrm>
                <a:off x="7254478" y="4827516"/>
                <a:ext cx="5304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dirty="0"/>
                  <a:t>1</a:t>
                </a:r>
                <a:r>
                  <a:rPr lang="en-US" sz="1200" b="1" dirty="0"/>
                  <a:t>%</a:t>
                </a:r>
              </a:p>
            </p:txBody>
          </p:sp>
        </p:grpSp>
        <p:grpSp>
          <p:nvGrpSpPr>
            <p:cNvPr id="33" name="Group 5"/>
            <p:cNvGrpSpPr>
              <a:grpSpLocks/>
            </p:cNvGrpSpPr>
            <p:nvPr/>
          </p:nvGrpSpPr>
          <p:grpSpPr bwMode="auto">
            <a:xfrm>
              <a:off x="6751638" y="3262313"/>
              <a:ext cx="546100" cy="425450"/>
              <a:chOff x="6751830" y="3262313"/>
              <a:chExt cx="545926" cy="424934"/>
            </a:xfrm>
          </p:grpSpPr>
          <p:sp>
            <p:nvSpPr>
              <p:cNvPr id="46" name="Oval 45"/>
              <p:cNvSpPr/>
              <p:nvPr/>
            </p:nvSpPr>
            <p:spPr>
              <a:xfrm>
                <a:off x="6751830" y="3262313"/>
                <a:ext cx="418966" cy="424934"/>
              </a:xfrm>
              <a:prstGeom prst="ellipse">
                <a:avLst/>
              </a:prstGeom>
              <a:solidFill>
                <a:srgbClr val="0AA61D"/>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7" name="TextBox 82"/>
              <p:cNvSpPr txBox="1">
                <a:spLocks noChangeArrowheads="1"/>
              </p:cNvSpPr>
              <p:nvPr/>
            </p:nvSpPr>
            <p:spPr bwMode="auto">
              <a:xfrm>
                <a:off x="6767308" y="3328000"/>
                <a:ext cx="5304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dirty="0"/>
                  <a:t>2</a:t>
                </a:r>
                <a:r>
                  <a:rPr lang="en-US" sz="1200" b="1" dirty="0"/>
                  <a:t>%</a:t>
                </a:r>
              </a:p>
            </p:txBody>
          </p:sp>
        </p:grpSp>
        <p:grpSp>
          <p:nvGrpSpPr>
            <p:cNvPr id="34" name="Group 6"/>
            <p:cNvGrpSpPr>
              <a:grpSpLocks/>
            </p:cNvGrpSpPr>
            <p:nvPr/>
          </p:nvGrpSpPr>
          <p:grpSpPr bwMode="auto">
            <a:xfrm>
              <a:off x="3411538" y="5211763"/>
              <a:ext cx="546100" cy="425450"/>
              <a:chOff x="3411907" y="5212164"/>
              <a:chExt cx="545926" cy="424934"/>
            </a:xfrm>
          </p:grpSpPr>
          <p:sp>
            <p:nvSpPr>
              <p:cNvPr id="44" name="Oval 43"/>
              <p:cNvSpPr/>
              <p:nvPr/>
            </p:nvSpPr>
            <p:spPr>
              <a:xfrm>
                <a:off x="3411907" y="5212164"/>
                <a:ext cx="418966" cy="424934"/>
              </a:xfrm>
              <a:prstGeom prst="ellipse">
                <a:avLst/>
              </a:prstGeom>
              <a:solidFill>
                <a:srgbClr val="0AA61D"/>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5" name="TextBox 85"/>
              <p:cNvSpPr txBox="1">
                <a:spLocks noChangeArrowheads="1"/>
              </p:cNvSpPr>
              <p:nvPr/>
            </p:nvSpPr>
            <p:spPr bwMode="auto">
              <a:xfrm>
                <a:off x="3427385" y="5277851"/>
                <a:ext cx="5304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dirty="0"/>
                  <a:t>3</a:t>
                </a:r>
                <a:r>
                  <a:rPr lang="en-US" sz="1200" b="1" dirty="0"/>
                  <a:t>%</a:t>
                </a:r>
              </a:p>
            </p:txBody>
          </p:sp>
        </p:grpSp>
        <p:grpSp>
          <p:nvGrpSpPr>
            <p:cNvPr id="35" name="Group 8"/>
            <p:cNvGrpSpPr>
              <a:grpSpLocks/>
            </p:cNvGrpSpPr>
            <p:nvPr/>
          </p:nvGrpSpPr>
          <p:grpSpPr bwMode="auto">
            <a:xfrm>
              <a:off x="1574800" y="5202238"/>
              <a:ext cx="546100" cy="423862"/>
              <a:chOff x="1574887" y="5201727"/>
              <a:chExt cx="545926" cy="424934"/>
            </a:xfrm>
          </p:grpSpPr>
          <p:sp>
            <p:nvSpPr>
              <p:cNvPr id="42" name="Oval 41"/>
              <p:cNvSpPr/>
              <p:nvPr/>
            </p:nvSpPr>
            <p:spPr>
              <a:xfrm>
                <a:off x="1574887" y="5201727"/>
                <a:ext cx="418966" cy="424934"/>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3" name="TextBox 88"/>
              <p:cNvSpPr txBox="1">
                <a:spLocks noChangeArrowheads="1"/>
              </p:cNvSpPr>
              <p:nvPr/>
            </p:nvSpPr>
            <p:spPr bwMode="auto">
              <a:xfrm>
                <a:off x="1590365" y="5267414"/>
                <a:ext cx="5304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dirty="0"/>
                  <a:t>5</a:t>
                </a:r>
                <a:r>
                  <a:rPr lang="en-US" sz="1200" b="1" dirty="0"/>
                  <a:t>%</a:t>
                </a:r>
              </a:p>
            </p:txBody>
          </p:sp>
        </p:grpSp>
        <p:sp>
          <p:nvSpPr>
            <p:cNvPr id="36" name="Oval 35"/>
            <p:cNvSpPr/>
            <p:nvPr/>
          </p:nvSpPr>
          <p:spPr>
            <a:xfrm>
              <a:off x="838200" y="1030288"/>
              <a:ext cx="222250" cy="212725"/>
            </a:xfrm>
            <a:prstGeom prst="ellipse">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7" name="Oval 36"/>
            <p:cNvSpPr/>
            <p:nvPr/>
          </p:nvSpPr>
          <p:spPr>
            <a:xfrm>
              <a:off x="838200" y="1387475"/>
              <a:ext cx="222250" cy="212725"/>
            </a:xfrm>
            <a:prstGeom prst="ellipse">
              <a:avLst/>
            </a:prstGeom>
            <a:solidFill>
              <a:srgbClr val="0AA61D"/>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8" name="TextBox 9"/>
            <p:cNvSpPr txBox="1">
              <a:spLocks noChangeArrowheads="1"/>
            </p:cNvSpPr>
            <p:nvPr/>
          </p:nvSpPr>
          <p:spPr bwMode="auto">
            <a:xfrm>
              <a:off x="1171575" y="982663"/>
              <a:ext cx="16081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t>Reduce/Refocus?</a:t>
              </a:r>
            </a:p>
          </p:txBody>
        </p:sp>
        <p:sp>
          <p:nvSpPr>
            <p:cNvPr id="39" name="TextBox 98"/>
            <p:cNvSpPr txBox="1">
              <a:spLocks noChangeArrowheads="1"/>
            </p:cNvSpPr>
            <p:nvPr/>
          </p:nvSpPr>
          <p:spPr bwMode="auto">
            <a:xfrm>
              <a:off x="1211263" y="1363663"/>
              <a:ext cx="6921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t>More?</a:t>
              </a:r>
            </a:p>
          </p:txBody>
        </p:sp>
        <p:sp>
          <p:nvSpPr>
            <p:cNvPr id="40" name="Oval 39"/>
            <p:cNvSpPr/>
            <p:nvPr/>
          </p:nvSpPr>
          <p:spPr>
            <a:xfrm>
              <a:off x="838200" y="1768475"/>
              <a:ext cx="222250" cy="212725"/>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1" name="TextBox 101"/>
            <p:cNvSpPr txBox="1">
              <a:spLocks noChangeArrowheads="1"/>
            </p:cNvSpPr>
            <p:nvPr/>
          </p:nvSpPr>
          <p:spPr bwMode="auto">
            <a:xfrm>
              <a:off x="1143000" y="1749425"/>
              <a:ext cx="1538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t>About the same?</a:t>
              </a:r>
            </a:p>
          </p:txBody>
        </p:sp>
      </p:grpSp>
    </p:spTree>
    <p:extLst>
      <p:ext uri="{BB962C8B-B14F-4D97-AF65-F5344CB8AC3E}">
        <p14:creationId xmlns:p14="http://schemas.microsoft.com/office/powerpoint/2010/main" val="850161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dirty="0"/>
          </a:p>
        </p:txBody>
      </p:sp>
      <p:sp>
        <p:nvSpPr>
          <p:cNvPr id="3" name="Title 2"/>
          <p:cNvSpPr>
            <a:spLocks noGrp="1"/>
          </p:cNvSpPr>
          <p:nvPr>
            <p:ph type="title"/>
          </p:nvPr>
        </p:nvSpPr>
        <p:spPr/>
        <p:txBody>
          <a:bodyPr/>
          <a:lstStyle/>
          <a:p>
            <a:r>
              <a:rPr lang="en-US" dirty="0" smtClean="0"/>
              <a:t>Project Priorities Survey Results</a:t>
            </a:r>
            <a:endParaRPr lang="en-US" dirty="0"/>
          </a:p>
        </p:txBody>
      </p:sp>
    </p:spTree>
    <p:extLst>
      <p:ext uri="{BB962C8B-B14F-4D97-AF65-F5344CB8AC3E}">
        <p14:creationId xmlns:p14="http://schemas.microsoft.com/office/powerpoint/2010/main" val="2733417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Broader Stakeholder </a:t>
            </a:r>
            <a:r>
              <a:rPr lang="en-US" dirty="0" smtClean="0"/>
              <a:t>Community 			Who responded….</a:t>
            </a:r>
            <a:endParaRPr lang="en-US" dirty="0"/>
          </a:p>
        </p:txBody>
      </p:sp>
      <p:sp>
        <p:nvSpPr>
          <p:cNvPr id="6" name="Picture Placeholder 5"/>
          <p:cNvSpPr>
            <a:spLocks noGrp="1"/>
          </p:cNvSpPr>
          <p:nvPr>
            <p:ph type="pic" idx="1"/>
          </p:nvPr>
        </p:nvSpPr>
        <p:spPr/>
      </p:sp>
      <p:sp>
        <p:nvSpPr>
          <p:cNvPr id="3" name="Slide Number Placeholder 2"/>
          <p:cNvSpPr>
            <a:spLocks noGrp="1"/>
          </p:cNvSpPr>
          <p:nvPr>
            <p:ph type="sldNum" sz="quarter" idx="11"/>
          </p:nvPr>
        </p:nvSpPr>
        <p:spPr/>
        <p:txBody>
          <a:bodyPr/>
          <a:lstStyle/>
          <a:p>
            <a:fld id="{1FF935F4-130A-44BA-B9E4-FB5C8CE193BD}" type="slidenum">
              <a:rPr lang="en-US" smtClean="0">
                <a:solidFill>
                  <a:prstClr val="black"/>
                </a:solidFill>
              </a:rPr>
              <a:pPr/>
              <a:t>27</a:t>
            </a:fld>
            <a:endParaRPr lang="en-US" dirty="0">
              <a:solidFill>
                <a:prstClr val="black"/>
              </a:solidFill>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604963"/>
            <a:ext cx="7467600" cy="364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54376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FF935F4-130A-44BA-B9E4-FB5C8CE193BD}" type="slidenum">
              <a:rPr lang="en-US" smtClean="0">
                <a:solidFill>
                  <a:prstClr val="black"/>
                </a:solidFill>
              </a:rPr>
              <a:pPr/>
              <a:t>28</a:t>
            </a:fld>
            <a:endParaRPr lang="en-US" dirty="0">
              <a:solidFill>
                <a:prstClr val="black"/>
              </a:solidFill>
            </a:endParaRPr>
          </a:p>
        </p:txBody>
      </p:sp>
      <p:sp>
        <p:nvSpPr>
          <p:cNvPr id="4" name="Title 3"/>
          <p:cNvSpPr>
            <a:spLocks noGrp="1"/>
          </p:cNvSpPr>
          <p:nvPr>
            <p:ph type="title"/>
          </p:nvPr>
        </p:nvSpPr>
        <p:spPr/>
        <p:txBody>
          <a:bodyPr/>
          <a:lstStyle/>
          <a:p>
            <a:r>
              <a:rPr lang="en-US" dirty="0" smtClean="0"/>
              <a:t>Broader Stakeholder Community</a:t>
            </a:r>
            <a:endParaRPr lang="en-US"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600200"/>
            <a:ext cx="7553325"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60806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85800" lvl="1" indent="-457200">
              <a:buFont typeface="+mj-lt"/>
              <a:buAutoNum type="arabicPeriod"/>
            </a:pPr>
            <a:r>
              <a:rPr lang="en-US" sz="2200" dirty="0"/>
              <a:t>LiDAR/Elevation Data Delivery (already underway)</a:t>
            </a:r>
          </a:p>
          <a:p>
            <a:pPr marL="685800" lvl="1" indent="-457200">
              <a:buFont typeface="+mj-lt"/>
              <a:buAutoNum type="arabicPeriod"/>
            </a:pPr>
            <a:r>
              <a:rPr lang="en-US" sz="2200" dirty="0"/>
              <a:t>Minnesota Geospatial Commons 			</a:t>
            </a:r>
          </a:p>
          <a:p>
            <a:pPr marL="685800" lvl="1" indent="-457200">
              <a:buFont typeface="+mj-lt"/>
              <a:buAutoNum type="arabicPeriod"/>
            </a:pPr>
            <a:r>
              <a:rPr lang="en-US" sz="2200" dirty="0">
                <a:solidFill>
                  <a:schemeClr val="tx1"/>
                </a:solidFill>
              </a:rPr>
              <a:t>Sustainable Program for Orthophotos			</a:t>
            </a:r>
          </a:p>
          <a:p>
            <a:pPr marL="685800" lvl="1" indent="-457200">
              <a:buFont typeface="+mj-lt"/>
              <a:buAutoNum type="arabicPeriod"/>
            </a:pPr>
            <a:r>
              <a:rPr lang="en-US" sz="2200" dirty="0">
                <a:solidFill>
                  <a:schemeClr val="tx1"/>
                </a:solidFill>
              </a:rPr>
              <a:t>Statewide Parcel Integration				</a:t>
            </a:r>
          </a:p>
          <a:p>
            <a:pPr marL="685800" lvl="1" indent="-457200">
              <a:buFont typeface="+mj-lt"/>
              <a:buAutoNum type="arabicPeriod"/>
            </a:pPr>
            <a:r>
              <a:rPr lang="en-US" sz="2200" dirty="0"/>
              <a:t>Street Centerlines (already underway)			</a:t>
            </a:r>
          </a:p>
          <a:p>
            <a:pPr marL="685800" lvl="1" indent="-457200">
              <a:buFont typeface="+mj-lt"/>
              <a:buAutoNum type="arabicPeriod"/>
            </a:pPr>
            <a:r>
              <a:rPr lang="en-US" sz="2200" dirty="0"/>
              <a:t>Statewide Addresses (many tied to Centerlines)	</a:t>
            </a:r>
          </a:p>
          <a:p>
            <a:pPr marL="685800" lvl="1" indent="-457200">
              <a:buFont typeface="+mj-lt"/>
              <a:buAutoNum type="arabicPeriod"/>
            </a:pPr>
            <a:r>
              <a:rPr lang="en-US" sz="2200" dirty="0"/>
              <a:t>Statewide Hydrography					</a:t>
            </a:r>
          </a:p>
          <a:p>
            <a:endParaRPr lang="en-US" dirty="0"/>
          </a:p>
        </p:txBody>
      </p:sp>
      <p:sp>
        <p:nvSpPr>
          <p:cNvPr id="3" name="Slide Number Placeholder 2"/>
          <p:cNvSpPr>
            <a:spLocks noGrp="1"/>
          </p:cNvSpPr>
          <p:nvPr>
            <p:ph type="sldNum" sz="quarter" idx="12"/>
          </p:nvPr>
        </p:nvSpPr>
        <p:spPr/>
        <p:txBody>
          <a:bodyPr/>
          <a:lstStyle/>
          <a:p>
            <a:fld id="{1FF935F4-130A-44BA-B9E4-FB5C8CE193BD}" type="slidenum">
              <a:rPr lang="en-US" smtClean="0">
                <a:solidFill>
                  <a:prstClr val="black"/>
                </a:solidFill>
              </a:rPr>
              <a:pPr/>
              <a:t>29</a:t>
            </a:fld>
            <a:endParaRPr lang="en-US" dirty="0">
              <a:solidFill>
                <a:prstClr val="black"/>
              </a:solidFill>
            </a:endParaRPr>
          </a:p>
        </p:txBody>
      </p:sp>
      <p:sp>
        <p:nvSpPr>
          <p:cNvPr id="4" name="Title 3"/>
          <p:cNvSpPr>
            <a:spLocks noGrp="1"/>
          </p:cNvSpPr>
          <p:nvPr>
            <p:ph type="title"/>
          </p:nvPr>
        </p:nvSpPr>
        <p:spPr/>
        <p:txBody>
          <a:bodyPr/>
          <a:lstStyle/>
          <a:p>
            <a:r>
              <a:rPr lang="en-US" dirty="0" smtClean="0"/>
              <a:t>Statewide Advisory Council</a:t>
            </a:r>
            <a:endParaRPr lang="en-US" dirty="0"/>
          </a:p>
        </p:txBody>
      </p:sp>
    </p:spTree>
    <p:extLst>
      <p:ext uri="{BB962C8B-B14F-4D97-AF65-F5344CB8AC3E}">
        <p14:creationId xmlns:p14="http://schemas.microsoft.com/office/powerpoint/2010/main" val="295969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Chris Cialek</a:t>
            </a:r>
            <a:endParaRPr lang="en-US" dirty="0"/>
          </a:p>
        </p:txBody>
      </p:sp>
      <p:sp>
        <p:nvSpPr>
          <p:cNvPr id="3" name="Title 2"/>
          <p:cNvSpPr>
            <a:spLocks noGrp="1"/>
          </p:cNvSpPr>
          <p:nvPr>
            <p:ph type="title"/>
          </p:nvPr>
        </p:nvSpPr>
        <p:spPr/>
        <p:txBody>
          <a:bodyPr/>
          <a:lstStyle/>
          <a:p>
            <a:r>
              <a:rPr lang="en-US" dirty="0" smtClean="0"/>
              <a:t>Esri ELA Update</a:t>
            </a:r>
            <a:endParaRPr lang="en-US" dirty="0"/>
          </a:p>
        </p:txBody>
      </p:sp>
    </p:spTree>
    <p:extLst>
      <p:ext uri="{BB962C8B-B14F-4D97-AF65-F5344CB8AC3E}">
        <p14:creationId xmlns:p14="http://schemas.microsoft.com/office/powerpoint/2010/main" val="8466300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305800" cy="5135563"/>
          </a:xfrm>
        </p:spPr>
        <p:txBody>
          <a:bodyPr/>
          <a:lstStyle/>
          <a:p>
            <a:pPr marL="685800" lvl="1" indent="-457200">
              <a:buFont typeface="+mj-lt"/>
              <a:buAutoNum type="arabicPeriod"/>
            </a:pPr>
            <a:r>
              <a:rPr lang="en-US" sz="2200" dirty="0" smtClean="0"/>
              <a:t>LiDAR/Elevation </a:t>
            </a:r>
            <a:r>
              <a:rPr lang="en-US" sz="2200" dirty="0"/>
              <a:t>Data </a:t>
            </a:r>
            <a:r>
              <a:rPr lang="en-US" sz="2200" dirty="0" smtClean="0"/>
              <a:t>Delivery </a:t>
            </a:r>
            <a:r>
              <a:rPr lang="en-US" sz="1200" dirty="0" smtClean="0"/>
              <a:t>(already underway)	</a:t>
            </a:r>
            <a:r>
              <a:rPr lang="en-US" sz="2000" u="sng" dirty="0" smtClean="0"/>
              <a:t>BSC*</a:t>
            </a:r>
            <a:r>
              <a:rPr lang="en-US" sz="2000" dirty="0" smtClean="0"/>
              <a:t>	</a:t>
            </a:r>
            <a:r>
              <a:rPr lang="en-US" sz="2000" u="sng" dirty="0" smtClean="0"/>
              <a:t>SAC</a:t>
            </a:r>
            <a:endParaRPr lang="en-US" sz="1200" u="sng" dirty="0" smtClean="0"/>
          </a:p>
          <a:p>
            <a:pPr marL="685800" lvl="1" indent="-457200">
              <a:buFont typeface="+mj-lt"/>
              <a:buAutoNum type="arabicPeriod"/>
            </a:pPr>
            <a:r>
              <a:rPr lang="en-US" sz="2200" dirty="0" smtClean="0"/>
              <a:t>Minnesota Geospatial Commons 		(4)	(1)</a:t>
            </a:r>
          </a:p>
          <a:p>
            <a:pPr marL="685800" lvl="1" indent="-457200">
              <a:buFont typeface="+mj-lt"/>
              <a:buAutoNum type="arabicPeriod"/>
            </a:pPr>
            <a:r>
              <a:rPr lang="en-US" sz="2200" dirty="0" smtClean="0">
                <a:solidFill>
                  <a:schemeClr val="tx1"/>
                </a:solidFill>
              </a:rPr>
              <a:t>Sustainable Program for Orthophotos		(1)	(2)</a:t>
            </a:r>
          </a:p>
          <a:p>
            <a:pPr marL="685800" lvl="1" indent="-457200">
              <a:buFont typeface="+mj-lt"/>
              <a:buAutoNum type="arabicPeriod"/>
            </a:pPr>
            <a:r>
              <a:rPr lang="en-US" sz="2200" dirty="0" smtClean="0">
                <a:solidFill>
                  <a:schemeClr val="tx1"/>
                </a:solidFill>
              </a:rPr>
              <a:t>Statewide Parcel Integration			(2)	(3)</a:t>
            </a:r>
          </a:p>
          <a:p>
            <a:pPr marL="685800" lvl="1" indent="-457200">
              <a:buFont typeface="+mj-lt"/>
              <a:buAutoNum type="arabicPeriod"/>
            </a:pPr>
            <a:r>
              <a:rPr lang="en-US" sz="2200" dirty="0"/>
              <a:t>Street Centerlines </a:t>
            </a:r>
            <a:r>
              <a:rPr lang="en-US" sz="1200" dirty="0"/>
              <a:t>(already underway</a:t>
            </a:r>
            <a:r>
              <a:rPr lang="en-US" sz="1200" dirty="0" smtClean="0"/>
              <a:t>)</a:t>
            </a:r>
            <a:r>
              <a:rPr lang="en-US" sz="2200" dirty="0" smtClean="0"/>
              <a:t>			(3)	(4)</a:t>
            </a:r>
            <a:endParaRPr lang="en-US" sz="2200" dirty="0"/>
          </a:p>
          <a:p>
            <a:pPr marL="685800" lvl="1" indent="-457200">
              <a:buFont typeface="+mj-lt"/>
              <a:buAutoNum type="arabicPeriod"/>
            </a:pPr>
            <a:r>
              <a:rPr lang="en-US" sz="2200" dirty="0" smtClean="0"/>
              <a:t>Statewide Addresses </a:t>
            </a:r>
            <a:r>
              <a:rPr lang="en-US" sz="1200" dirty="0" smtClean="0"/>
              <a:t>(many tied to Centerlines)</a:t>
            </a:r>
            <a:r>
              <a:rPr lang="en-US" sz="2200" dirty="0" smtClean="0"/>
              <a:t>		(5)	(5)</a:t>
            </a:r>
          </a:p>
          <a:p>
            <a:pPr marL="685800" lvl="1" indent="-457200">
              <a:buFont typeface="+mj-lt"/>
              <a:buAutoNum type="arabicPeriod"/>
            </a:pPr>
            <a:r>
              <a:rPr lang="en-US" sz="2200" dirty="0" smtClean="0"/>
              <a:t>Statewide Hydrography				(6)	(6)</a:t>
            </a:r>
          </a:p>
          <a:p>
            <a:endParaRPr lang="en-US" sz="1000" dirty="0" smtClean="0"/>
          </a:p>
          <a:p>
            <a:endParaRPr lang="en-US" sz="1000" dirty="0"/>
          </a:p>
          <a:p>
            <a:r>
              <a:rPr lang="en-US" dirty="0" smtClean="0"/>
              <a:t>We will likely have some activity on the first 5?</a:t>
            </a:r>
          </a:p>
          <a:p>
            <a:pPr lvl="1"/>
            <a:r>
              <a:rPr lang="en-US" sz="2000" dirty="0" smtClean="0"/>
              <a:t>Need to figure out how to resource</a:t>
            </a:r>
          </a:p>
          <a:p>
            <a:pPr lvl="1"/>
            <a:r>
              <a:rPr lang="en-US" sz="2000" dirty="0" smtClean="0"/>
              <a:t>Will be limited by optimization</a:t>
            </a:r>
          </a:p>
          <a:p>
            <a:pPr marL="0" indent="0">
              <a:buNone/>
            </a:pPr>
            <a:endParaRPr lang="en-US" sz="1400" dirty="0" smtClean="0"/>
          </a:p>
          <a:p>
            <a:pPr marL="0" indent="0">
              <a:buNone/>
            </a:pPr>
            <a:r>
              <a:rPr lang="en-US" sz="1400" dirty="0" smtClean="0"/>
              <a:t>*BSC = broad spatial community</a:t>
            </a:r>
            <a:endParaRPr lang="en-US" sz="1400" dirty="0"/>
          </a:p>
        </p:txBody>
      </p:sp>
      <p:sp>
        <p:nvSpPr>
          <p:cNvPr id="3" name="Title 2"/>
          <p:cNvSpPr>
            <a:spLocks noGrp="1"/>
          </p:cNvSpPr>
          <p:nvPr>
            <p:ph type="title"/>
          </p:nvPr>
        </p:nvSpPr>
        <p:spPr>
          <a:xfrm>
            <a:off x="457200" y="609600"/>
            <a:ext cx="8229600" cy="609600"/>
          </a:xfrm>
        </p:spPr>
        <p:txBody>
          <a:bodyPr/>
          <a:lstStyle/>
          <a:p>
            <a:pPr algn="l"/>
            <a:r>
              <a:rPr lang="en-US" dirty="0"/>
              <a:t>Stakeholder identified priorities from meetings</a:t>
            </a:r>
            <a:r>
              <a:rPr lang="en-US" sz="1600" dirty="0"/>
              <a:t/>
            </a:r>
            <a:br>
              <a:rPr lang="en-US" sz="1600" dirty="0"/>
            </a:br>
            <a:endParaRPr lang="en-US" sz="1600" dirty="0"/>
          </a:p>
        </p:txBody>
      </p:sp>
    </p:spTree>
    <p:extLst>
      <p:ext uri="{BB962C8B-B14F-4D97-AF65-F5344CB8AC3E}">
        <p14:creationId xmlns:p14="http://schemas.microsoft.com/office/powerpoint/2010/main" val="42834702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400" dirty="0"/>
              <a:t>Other Business </a:t>
            </a:r>
          </a:p>
          <a:p>
            <a:r>
              <a:rPr lang="en-US" sz="2400" dirty="0" smtClean="0"/>
              <a:t>Proposed Future FY13 Meeting: </a:t>
            </a:r>
            <a:r>
              <a:rPr lang="en-US" sz="2400" smtClean="0"/>
              <a:t>Feb </a:t>
            </a:r>
            <a:r>
              <a:rPr lang="en-US" sz="2400" smtClean="0"/>
              <a:t>6</a:t>
            </a:r>
            <a:endParaRPr lang="en-US" sz="2400" dirty="0" smtClean="0"/>
          </a:p>
          <a:p>
            <a:r>
              <a:rPr lang="en-US" sz="2400" dirty="0" smtClean="0"/>
              <a:t>Adjourn </a:t>
            </a:r>
            <a:endParaRPr lang="en-US" sz="2400" dirty="0"/>
          </a:p>
          <a:p>
            <a:endParaRPr lang="en-US" dirty="0"/>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679789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30053025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828800"/>
            <a:ext cx="7924800" cy="4419600"/>
          </a:xfrm>
        </p:spPr>
        <p:txBody>
          <a:bodyPr/>
          <a:lstStyle/>
          <a:p>
            <a:r>
              <a:rPr lang="en-US" dirty="0" err="1" smtClean="0"/>
              <a:t>Esri</a:t>
            </a:r>
            <a:r>
              <a:rPr lang="en-US" dirty="0" smtClean="0"/>
              <a:t> Contract</a:t>
            </a:r>
          </a:p>
          <a:p>
            <a:pPr lvl="1"/>
            <a:r>
              <a:rPr lang="en-US" sz="2000" dirty="0" smtClean="0"/>
              <a:t>Signed 09/28/2012</a:t>
            </a:r>
          </a:p>
          <a:p>
            <a:pPr lvl="1"/>
            <a:r>
              <a:rPr lang="en-US" sz="2000" dirty="0" smtClean="0"/>
              <a:t>3-year term: 10/1/12 – 09/30/2015</a:t>
            </a:r>
          </a:p>
          <a:p>
            <a:pPr lvl="1"/>
            <a:r>
              <a:rPr lang="en-US" sz="2000" dirty="0" smtClean="0"/>
              <a:t>Cost: +5% over last ELA = $567,000/year</a:t>
            </a:r>
          </a:p>
          <a:p>
            <a:pPr lvl="1"/>
            <a:r>
              <a:rPr lang="en-US" sz="2000" dirty="0" smtClean="0"/>
              <a:t>FIRST PAYMENT DUE: DECEMBER 1</a:t>
            </a:r>
          </a:p>
          <a:p>
            <a:r>
              <a:rPr lang="en-US" dirty="0" smtClean="0"/>
              <a:t>New Interagency Agreements (IA)</a:t>
            </a:r>
          </a:p>
          <a:p>
            <a:pPr lvl="1"/>
            <a:r>
              <a:rPr lang="en-US" sz="2000" dirty="0" smtClean="0"/>
              <a:t>Set up for 3-years; sent out last month w/contract</a:t>
            </a:r>
          </a:p>
          <a:p>
            <a:pPr lvl="1"/>
            <a:r>
              <a:rPr lang="en-US" sz="2000" dirty="0" smtClean="0"/>
              <a:t>Due ASAP; invoice to follow; payment next week</a:t>
            </a:r>
          </a:p>
          <a:p>
            <a:r>
              <a:rPr lang="en-US" dirty="0"/>
              <a:t>Contract </a:t>
            </a:r>
            <a:r>
              <a:rPr lang="en-US" dirty="0" smtClean="0"/>
              <a:t>Extension IA Amendments</a:t>
            </a:r>
          </a:p>
          <a:p>
            <a:pPr lvl="1"/>
            <a:r>
              <a:rPr lang="en-US" sz="2000" dirty="0" smtClean="0"/>
              <a:t>Issued last week; please get signed; invoices follow</a:t>
            </a:r>
          </a:p>
          <a:p>
            <a:pPr lvl="1"/>
            <a:r>
              <a:rPr lang="en-US" sz="2000" dirty="0" smtClean="0"/>
              <a:t>Charges reduced by ~$58,000 </a:t>
            </a:r>
          </a:p>
        </p:txBody>
      </p:sp>
      <p:sp>
        <p:nvSpPr>
          <p:cNvPr id="4" name="Title 3"/>
          <p:cNvSpPr>
            <a:spLocks noGrp="1"/>
          </p:cNvSpPr>
          <p:nvPr>
            <p:ph type="title"/>
          </p:nvPr>
        </p:nvSpPr>
        <p:spPr/>
        <p:txBody>
          <a:bodyPr/>
          <a:lstStyle/>
          <a:p>
            <a:r>
              <a:rPr lang="en-US" dirty="0" smtClean="0"/>
              <a:t>Esri ELA</a:t>
            </a:r>
            <a:endParaRPr lang="en-US" dirty="0"/>
          </a:p>
        </p:txBody>
      </p:sp>
    </p:spTree>
    <p:extLst>
      <p:ext uri="{BB962C8B-B14F-4D97-AF65-F5344CB8AC3E}">
        <p14:creationId xmlns:p14="http://schemas.microsoft.com/office/powerpoint/2010/main" val="19870172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ELA Status</a:t>
            </a:r>
            <a:endParaRPr lang="en-US" dirty="0"/>
          </a:p>
        </p:txBody>
      </p:sp>
      <p:graphicFrame>
        <p:nvGraphicFramePr>
          <p:cNvPr id="5" name="Table 4"/>
          <p:cNvGraphicFramePr>
            <a:graphicFrameLocks noGrp="1"/>
          </p:cNvGraphicFramePr>
          <p:nvPr/>
        </p:nvGraphicFramePr>
        <p:xfrm>
          <a:off x="304801" y="1828798"/>
          <a:ext cx="8381996" cy="4859908"/>
        </p:xfrm>
        <a:graphic>
          <a:graphicData uri="http://schemas.openxmlformats.org/drawingml/2006/table">
            <a:tbl>
              <a:tblPr/>
              <a:tblGrid>
                <a:gridCol w="337389"/>
                <a:gridCol w="3363341"/>
                <a:gridCol w="576372"/>
                <a:gridCol w="618546"/>
                <a:gridCol w="576372"/>
                <a:gridCol w="576372"/>
                <a:gridCol w="576372"/>
                <a:gridCol w="604488"/>
                <a:gridCol w="576372"/>
                <a:gridCol w="576372"/>
              </a:tblGrid>
              <a:tr h="762705">
                <a:tc>
                  <a:txBody>
                    <a:bodyPr/>
                    <a:lstStyle/>
                    <a:p>
                      <a:pPr algn="ctr" fontAlgn="ctr"/>
                      <a:r>
                        <a:rPr lang="en-US" sz="800" b="1" i="0" u="none" strike="noStrike" dirty="0">
                          <a:solidFill>
                            <a:srgbClr val="000000"/>
                          </a:solidFill>
                          <a:latin typeface="Calibri"/>
                        </a:rPr>
                        <a:t> </a:t>
                      </a:r>
                    </a:p>
                  </a:txBody>
                  <a:tcPr marL="7671" marR="7671" marT="7671" marB="0" anchor="ctr">
                    <a:lnL w="12700" cap="flat" cmpd="sng" algn="ctr">
                      <a:solidFill>
                        <a:srgbClr val="000000"/>
                      </a:solidFill>
                      <a:prstDash val="solid"/>
                      <a:round/>
                      <a:headEnd type="none" w="med" len="med"/>
                      <a:tailEnd type="none" w="med" len="med"/>
                    </a:lnL>
                    <a:lnR w="6350" cap="flat" cmpd="sng" algn="ctr">
                      <a:solidFill>
                        <a:srgbClr val="D8D8D8"/>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000" b="1" i="0" u="none" strike="noStrike" baseline="0" dirty="0">
                          <a:solidFill>
                            <a:srgbClr val="000000"/>
                          </a:solidFill>
                          <a:latin typeface="Arial"/>
                        </a:rPr>
                        <a:t>ESRI ELA Partner</a:t>
                      </a:r>
                    </a:p>
                  </a:txBody>
                  <a:tcPr marL="7671" marR="7671" marT="7671" marB="0"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000" b="1" i="0" u="none" strike="noStrike" baseline="0" dirty="0" smtClean="0">
                          <a:solidFill>
                            <a:srgbClr val="000000"/>
                          </a:solidFill>
                          <a:latin typeface="Calibri"/>
                        </a:rPr>
                        <a:t>IA </a:t>
                      </a:r>
                      <a:r>
                        <a:rPr lang="en-US" sz="1000" b="1" i="0" u="none" strike="noStrike" baseline="0" dirty="0">
                          <a:solidFill>
                            <a:srgbClr val="000000"/>
                          </a:solidFill>
                          <a:latin typeface="Calibri"/>
                        </a:rPr>
                        <a:t>Sent</a:t>
                      </a:r>
                    </a:p>
                  </a:txBody>
                  <a:tcPr marL="7671" marR="7671" marT="7671" marB="0"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000" b="1" i="0" u="none" strike="noStrike" baseline="0" dirty="0" smtClean="0">
                          <a:solidFill>
                            <a:srgbClr val="000000"/>
                          </a:solidFill>
                          <a:latin typeface="Calibri"/>
                        </a:rPr>
                        <a:t>IA </a:t>
                      </a:r>
                      <a:r>
                        <a:rPr lang="en-US" sz="1000" b="1" i="0" u="none" strike="noStrike" baseline="0" dirty="0">
                          <a:solidFill>
                            <a:srgbClr val="000000"/>
                          </a:solidFill>
                          <a:latin typeface="Calibri"/>
                        </a:rPr>
                        <a:t>Executed</a:t>
                      </a:r>
                    </a:p>
                  </a:txBody>
                  <a:tcPr marL="7671" marR="7671" marT="7671" marB="0"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000" b="1" i="0" u="none" strike="noStrike" baseline="0" dirty="0">
                          <a:solidFill>
                            <a:srgbClr val="000000"/>
                          </a:solidFill>
                          <a:latin typeface="Calibri"/>
                        </a:rPr>
                        <a:t>Invoice Sent</a:t>
                      </a:r>
                    </a:p>
                  </a:txBody>
                  <a:tcPr marL="7671" marR="7671" marT="7671" marB="0"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000" b="1" i="0" u="none" strike="noStrike" baseline="0" dirty="0">
                          <a:solidFill>
                            <a:srgbClr val="000000"/>
                          </a:solidFill>
                          <a:latin typeface="Calibri"/>
                        </a:rPr>
                        <a:t>Invoice Paid</a:t>
                      </a:r>
                    </a:p>
                  </a:txBody>
                  <a:tcPr marL="7671" marR="7671" marT="7671" marB="0"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000" b="1" i="0" u="none" strike="noStrike" baseline="0" dirty="0">
                          <a:solidFill>
                            <a:srgbClr val="000000"/>
                          </a:solidFill>
                          <a:latin typeface="Calibri"/>
                        </a:rPr>
                        <a:t>Old </a:t>
                      </a:r>
                      <a:r>
                        <a:rPr lang="en-US" sz="1000" b="1" i="0" u="none" strike="noStrike" baseline="0" dirty="0" smtClean="0">
                          <a:solidFill>
                            <a:srgbClr val="000000"/>
                          </a:solidFill>
                          <a:latin typeface="Calibri"/>
                        </a:rPr>
                        <a:t>IA </a:t>
                      </a:r>
                      <a:r>
                        <a:rPr lang="en-US" sz="1000" b="1" i="0" u="none" strike="noStrike" baseline="0" dirty="0">
                          <a:solidFill>
                            <a:srgbClr val="000000"/>
                          </a:solidFill>
                          <a:latin typeface="Calibri"/>
                        </a:rPr>
                        <a:t>Amend Sent</a:t>
                      </a:r>
                    </a:p>
                  </a:txBody>
                  <a:tcPr marL="7671" marR="7671" marT="7671" marB="0"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000" b="1" i="0" u="none" strike="noStrike" baseline="0" dirty="0">
                          <a:solidFill>
                            <a:srgbClr val="000000"/>
                          </a:solidFill>
                          <a:latin typeface="Calibri"/>
                        </a:rPr>
                        <a:t>Old </a:t>
                      </a:r>
                      <a:r>
                        <a:rPr lang="en-US" sz="1000" b="1" i="0" u="none" strike="noStrike" baseline="0" dirty="0" smtClean="0">
                          <a:solidFill>
                            <a:srgbClr val="000000"/>
                          </a:solidFill>
                          <a:latin typeface="Calibri"/>
                        </a:rPr>
                        <a:t>IA </a:t>
                      </a:r>
                      <a:r>
                        <a:rPr lang="en-US" sz="1000" b="1" i="0" u="none" strike="noStrike" baseline="0" dirty="0">
                          <a:solidFill>
                            <a:srgbClr val="000000"/>
                          </a:solidFill>
                          <a:latin typeface="Calibri"/>
                        </a:rPr>
                        <a:t>Amend Executed</a:t>
                      </a:r>
                    </a:p>
                  </a:txBody>
                  <a:tcPr marL="7671" marR="7671" marT="7671" marB="0"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000" b="1" i="0" u="none" strike="noStrike" baseline="0" dirty="0">
                          <a:solidFill>
                            <a:srgbClr val="000000"/>
                          </a:solidFill>
                          <a:latin typeface="Calibri"/>
                        </a:rPr>
                        <a:t>Invoice Sent</a:t>
                      </a:r>
                    </a:p>
                  </a:txBody>
                  <a:tcPr marL="7671" marR="7671" marT="7671" marB="0"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000" b="1" i="0" u="none" strike="noStrike" baseline="0" dirty="0">
                          <a:solidFill>
                            <a:srgbClr val="000000"/>
                          </a:solidFill>
                          <a:latin typeface="Calibri"/>
                        </a:rPr>
                        <a:t>Invoice Paid</a:t>
                      </a:r>
                    </a:p>
                  </a:txBody>
                  <a:tcPr marL="7671" marR="7671" marT="7671" marB="0" anchor="ctr">
                    <a:lnL w="6350" cap="flat" cmpd="sng" algn="ctr">
                      <a:solidFill>
                        <a:srgbClr val="D8D8D8"/>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r>
              <a:tr h="224326">
                <a:tc>
                  <a:txBody>
                    <a:bodyPr/>
                    <a:lstStyle/>
                    <a:p>
                      <a:pPr algn="l" fontAlgn="b"/>
                      <a:r>
                        <a:rPr lang="en-US" sz="900" b="0" i="0" u="none" strike="noStrike">
                          <a:solidFill>
                            <a:srgbClr val="000000"/>
                          </a:solidFill>
                          <a:latin typeface="Calibri"/>
                        </a:rPr>
                        <a:t> </a:t>
                      </a:r>
                    </a:p>
                  </a:txBody>
                  <a:tcPr marL="7671" marR="7671" marT="7671" marB="0" anchor="b">
                    <a:lnL w="12700" cap="flat" cmpd="sng" algn="ctr">
                      <a:solidFill>
                        <a:srgbClr val="000000"/>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ctr" fontAlgn="ctr"/>
                      <a:r>
                        <a:rPr lang="en-US" sz="800" b="0" i="0" u="none" strike="noStrike">
                          <a:solidFill>
                            <a:srgbClr val="000000"/>
                          </a:solidFill>
                          <a:latin typeface="Arial"/>
                        </a:rPr>
                        <a:t> </a:t>
                      </a:r>
                    </a:p>
                  </a:txBody>
                  <a:tcPr marL="7671" marR="7671" marT="7671" marB="0"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dirty="0">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2">
                        <a:lumMod val="40000"/>
                        <a:lumOff val="60000"/>
                      </a:schemeClr>
                    </a:solidFill>
                  </a:tcPr>
                </a:tc>
                <a:tc>
                  <a:txBody>
                    <a:bodyPr/>
                    <a:lstStyle/>
                    <a:p>
                      <a:pPr algn="l" fontAlgn="b"/>
                      <a:r>
                        <a:rPr lang="en-US" sz="900" b="0" i="0" u="none" strike="noStrike">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dirty="0">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2">
                        <a:lumMod val="40000"/>
                        <a:lumOff val="60000"/>
                      </a:schemeClr>
                    </a:solidFill>
                  </a:tcPr>
                </a:tc>
              </a:tr>
              <a:tr h="224326">
                <a:tc>
                  <a:txBody>
                    <a:bodyPr/>
                    <a:lstStyle/>
                    <a:p>
                      <a:pPr algn="r" fontAlgn="b"/>
                      <a:r>
                        <a:rPr lang="en-US" sz="900" b="0" i="0" u="none" strike="noStrike" dirty="0">
                          <a:solidFill>
                            <a:srgbClr val="000000"/>
                          </a:solidFill>
                          <a:latin typeface="Calibri"/>
                        </a:rPr>
                        <a:t>1</a:t>
                      </a:r>
                    </a:p>
                  </a:txBody>
                  <a:tcPr marL="7671" marR="7671" marT="7671" marB="0" anchor="b">
                    <a:lnL w="12700" cap="flat" cmpd="sng" algn="ctr">
                      <a:solidFill>
                        <a:srgbClr val="000000"/>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r" fontAlgn="b"/>
                      <a:r>
                        <a:rPr lang="en-US" sz="900" b="1" i="0" u="none" strike="noStrike" baseline="0" dirty="0">
                          <a:solidFill>
                            <a:srgbClr val="000000"/>
                          </a:solidFill>
                          <a:latin typeface="Arial"/>
                        </a:rPr>
                        <a:t>ADMINISTRATION</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r" fontAlgn="b"/>
                      <a:r>
                        <a:rPr lang="en-US" sz="900" b="0" i="0" u="none" strike="noStrike">
                          <a:solidFill>
                            <a:srgbClr val="000000"/>
                          </a:solidFill>
                          <a:latin typeface="Calibri"/>
                        </a:rPr>
                        <a:t>10/24</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dirty="0">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2">
                        <a:lumMod val="40000"/>
                        <a:lumOff val="60000"/>
                      </a:schemeClr>
                    </a:solidFill>
                  </a:tcPr>
                </a:tc>
                <a:tc>
                  <a:txBody>
                    <a:bodyPr/>
                    <a:lstStyle/>
                    <a:p>
                      <a:pPr algn="r" fontAlgn="b"/>
                      <a:r>
                        <a:rPr lang="en-US" sz="900" b="0" i="0" u="none" strike="noStrike">
                          <a:solidFill>
                            <a:srgbClr val="000000"/>
                          </a:solidFill>
                          <a:latin typeface="Calibri"/>
                        </a:rPr>
                        <a:t>11/1</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dirty="0">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dirty="0">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2">
                        <a:lumMod val="40000"/>
                        <a:lumOff val="60000"/>
                      </a:schemeClr>
                    </a:solidFill>
                  </a:tcPr>
                </a:tc>
              </a:tr>
              <a:tr h="224326">
                <a:tc>
                  <a:txBody>
                    <a:bodyPr/>
                    <a:lstStyle/>
                    <a:p>
                      <a:pPr algn="r" fontAlgn="b"/>
                      <a:r>
                        <a:rPr lang="en-US" sz="900" b="0" i="0" u="none" strike="noStrike">
                          <a:solidFill>
                            <a:srgbClr val="000000"/>
                          </a:solidFill>
                          <a:latin typeface="Calibri"/>
                        </a:rPr>
                        <a:t>2</a:t>
                      </a:r>
                    </a:p>
                  </a:txBody>
                  <a:tcPr marL="7671" marR="7671" marT="7671" marB="0" anchor="b">
                    <a:lnL w="12700" cap="flat" cmpd="sng" algn="ctr">
                      <a:solidFill>
                        <a:srgbClr val="000000"/>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r" fontAlgn="b"/>
                      <a:r>
                        <a:rPr lang="en-US" sz="900" b="1" i="0" u="none" strike="noStrike" baseline="0" dirty="0">
                          <a:solidFill>
                            <a:srgbClr val="000000"/>
                          </a:solidFill>
                          <a:latin typeface="Arial"/>
                        </a:rPr>
                        <a:t>AGRICULTURE</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r" fontAlgn="b"/>
                      <a:r>
                        <a:rPr lang="en-US" sz="900" b="0" i="0" u="none" strike="noStrike">
                          <a:solidFill>
                            <a:srgbClr val="000000"/>
                          </a:solidFill>
                          <a:latin typeface="Calibri"/>
                        </a:rPr>
                        <a:t>10/24</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r" fontAlgn="b"/>
                      <a:r>
                        <a:rPr lang="en-US" sz="900" b="0" i="0" u="none" strike="noStrike">
                          <a:solidFill>
                            <a:srgbClr val="000000"/>
                          </a:solidFill>
                          <a:latin typeface="Calibri"/>
                        </a:rPr>
                        <a:t>11/5</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r" fontAlgn="b"/>
                      <a:r>
                        <a:rPr lang="en-US" sz="900" b="0" i="0" u="none" strike="noStrike">
                          <a:solidFill>
                            <a:srgbClr val="000000"/>
                          </a:solidFill>
                          <a:latin typeface="Calibri"/>
                        </a:rPr>
                        <a:t>11/9</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dirty="0">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2">
                        <a:lumMod val="40000"/>
                        <a:lumOff val="60000"/>
                      </a:schemeClr>
                    </a:solidFill>
                  </a:tcPr>
                </a:tc>
                <a:tc>
                  <a:txBody>
                    <a:bodyPr/>
                    <a:lstStyle/>
                    <a:p>
                      <a:pPr algn="r" fontAlgn="b"/>
                      <a:r>
                        <a:rPr lang="en-US" sz="900" b="0" i="0" u="none" strike="noStrike">
                          <a:solidFill>
                            <a:srgbClr val="000000"/>
                          </a:solidFill>
                          <a:latin typeface="Calibri"/>
                        </a:rPr>
                        <a:t>10/31</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dirty="0">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2">
                        <a:lumMod val="40000"/>
                        <a:lumOff val="60000"/>
                      </a:schemeClr>
                    </a:solidFill>
                  </a:tcPr>
                </a:tc>
              </a:tr>
              <a:tr h="224326">
                <a:tc>
                  <a:txBody>
                    <a:bodyPr/>
                    <a:lstStyle/>
                    <a:p>
                      <a:pPr algn="r" fontAlgn="b"/>
                      <a:r>
                        <a:rPr lang="en-US" sz="900" b="0" i="0" u="none" strike="noStrike">
                          <a:solidFill>
                            <a:srgbClr val="000000"/>
                          </a:solidFill>
                          <a:latin typeface="Calibri"/>
                        </a:rPr>
                        <a:t>3</a:t>
                      </a:r>
                    </a:p>
                  </a:txBody>
                  <a:tcPr marL="7671" marR="7671" marT="7671" marB="0" anchor="b">
                    <a:lnL w="12700" cap="flat" cmpd="sng" algn="ctr">
                      <a:solidFill>
                        <a:srgbClr val="000000"/>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r" fontAlgn="b"/>
                      <a:r>
                        <a:rPr lang="en-US" sz="900" b="1" i="0" u="none" strike="noStrike" baseline="0" dirty="0">
                          <a:solidFill>
                            <a:srgbClr val="000000"/>
                          </a:solidFill>
                          <a:latin typeface="Arial"/>
                        </a:rPr>
                        <a:t>BOARD OF WATER &amp; SOIL RESOURCES</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r" fontAlgn="b"/>
                      <a:r>
                        <a:rPr lang="en-US" sz="900" b="0" i="0" u="none" strike="noStrike">
                          <a:solidFill>
                            <a:srgbClr val="000000"/>
                          </a:solidFill>
                          <a:latin typeface="Calibri"/>
                        </a:rPr>
                        <a:t>10/24</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r" fontAlgn="b"/>
                      <a:r>
                        <a:rPr lang="en-US" sz="900" b="0" i="0" u="none" strike="noStrike">
                          <a:solidFill>
                            <a:srgbClr val="000000"/>
                          </a:solidFill>
                          <a:latin typeface="Calibri"/>
                        </a:rPr>
                        <a:t>11/13</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r" fontAlgn="b"/>
                      <a:r>
                        <a:rPr lang="en-US" sz="900" b="0" i="0" u="none" strike="noStrike">
                          <a:solidFill>
                            <a:srgbClr val="000000"/>
                          </a:solidFill>
                          <a:latin typeface="Calibri"/>
                        </a:rPr>
                        <a:t>11/13</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dirty="0">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2">
                        <a:lumMod val="40000"/>
                        <a:lumOff val="60000"/>
                      </a:schemeClr>
                    </a:solidFill>
                  </a:tcPr>
                </a:tc>
                <a:tc>
                  <a:txBody>
                    <a:bodyPr/>
                    <a:lstStyle/>
                    <a:p>
                      <a:pPr algn="r" fontAlgn="b"/>
                      <a:r>
                        <a:rPr lang="en-US" sz="900" b="0" i="0" u="none" strike="noStrike">
                          <a:solidFill>
                            <a:srgbClr val="000000"/>
                          </a:solidFill>
                          <a:latin typeface="Calibri"/>
                        </a:rPr>
                        <a:t>11/1</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dirty="0">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2">
                        <a:lumMod val="40000"/>
                        <a:lumOff val="60000"/>
                      </a:schemeClr>
                    </a:solidFill>
                  </a:tcPr>
                </a:tc>
              </a:tr>
              <a:tr h="224326">
                <a:tc>
                  <a:txBody>
                    <a:bodyPr/>
                    <a:lstStyle/>
                    <a:p>
                      <a:pPr algn="r" fontAlgn="b"/>
                      <a:r>
                        <a:rPr lang="en-US" sz="900" b="0" i="0" u="none" strike="noStrike">
                          <a:solidFill>
                            <a:srgbClr val="000000"/>
                          </a:solidFill>
                          <a:latin typeface="Calibri"/>
                        </a:rPr>
                        <a:t>4</a:t>
                      </a:r>
                    </a:p>
                  </a:txBody>
                  <a:tcPr marL="7671" marR="7671" marT="7671" marB="0" anchor="b">
                    <a:lnL w="12700" cap="flat" cmpd="sng" algn="ctr">
                      <a:solidFill>
                        <a:srgbClr val="000000"/>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r" fontAlgn="b"/>
                      <a:r>
                        <a:rPr lang="en-US" sz="900" b="1" i="0" u="none" strike="noStrike" baseline="0" dirty="0">
                          <a:solidFill>
                            <a:srgbClr val="000000"/>
                          </a:solidFill>
                          <a:latin typeface="Arial"/>
                        </a:rPr>
                        <a:t>COMMERCE</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r" fontAlgn="b"/>
                      <a:r>
                        <a:rPr lang="en-US" sz="900" b="0" i="0" u="none" strike="noStrike">
                          <a:solidFill>
                            <a:srgbClr val="000000"/>
                          </a:solidFill>
                          <a:latin typeface="Calibri"/>
                        </a:rPr>
                        <a:t>10/24</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dirty="0">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2">
                        <a:lumMod val="40000"/>
                        <a:lumOff val="60000"/>
                      </a:schemeClr>
                    </a:solidFill>
                  </a:tcPr>
                </a:tc>
                <a:tc>
                  <a:txBody>
                    <a:bodyPr/>
                    <a:lstStyle/>
                    <a:p>
                      <a:pPr algn="r" fontAlgn="b"/>
                      <a:r>
                        <a:rPr lang="en-US" sz="900" b="0" i="0" u="none" strike="noStrike">
                          <a:solidFill>
                            <a:srgbClr val="000000"/>
                          </a:solidFill>
                          <a:latin typeface="Calibri"/>
                        </a:rPr>
                        <a:t>11/1</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dirty="0">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2">
                        <a:lumMod val="40000"/>
                        <a:lumOff val="60000"/>
                      </a:schemeClr>
                    </a:solidFill>
                  </a:tcPr>
                </a:tc>
              </a:tr>
              <a:tr h="224326">
                <a:tc>
                  <a:txBody>
                    <a:bodyPr/>
                    <a:lstStyle/>
                    <a:p>
                      <a:pPr algn="r" fontAlgn="b"/>
                      <a:r>
                        <a:rPr lang="en-US" sz="900" b="0" i="0" u="none" strike="noStrike">
                          <a:solidFill>
                            <a:srgbClr val="000000"/>
                          </a:solidFill>
                          <a:latin typeface="Calibri"/>
                        </a:rPr>
                        <a:t>5</a:t>
                      </a:r>
                    </a:p>
                  </a:txBody>
                  <a:tcPr marL="7671" marR="7671" marT="7671" marB="0" anchor="b">
                    <a:lnL w="12700" cap="flat" cmpd="sng" algn="ctr">
                      <a:solidFill>
                        <a:srgbClr val="000000"/>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r" fontAlgn="b"/>
                      <a:r>
                        <a:rPr lang="en-US" sz="900" b="1" i="0" u="none" strike="noStrike" baseline="0" dirty="0">
                          <a:solidFill>
                            <a:srgbClr val="000000"/>
                          </a:solidFill>
                          <a:latin typeface="Arial"/>
                        </a:rPr>
                        <a:t>CORRECTIONS</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r" fontAlgn="b"/>
                      <a:r>
                        <a:rPr lang="en-US" sz="900" b="0" i="0" u="none" strike="noStrike" dirty="0">
                          <a:solidFill>
                            <a:srgbClr val="000000"/>
                          </a:solidFill>
                          <a:latin typeface="Calibri"/>
                        </a:rPr>
                        <a:t>10/24</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dirty="0">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2">
                        <a:lumMod val="40000"/>
                        <a:lumOff val="60000"/>
                      </a:schemeClr>
                    </a:solidFill>
                  </a:tcPr>
                </a:tc>
                <a:tc>
                  <a:txBody>
                    <a:bodyPr/>
                    <a:lstStyle/>
                    <a:p>
                      <a:pPr algn="r" fontAlgn="b"/>
                      <a:r>
                        <a:rPr lang="en-US" sz="900" b="0" i="0" u="none" strike="noStrike">
                          <a:solidFill>
                            <a:srgbClr val="000000"/>
                          </a:solidFill>
                          <a:latin typeface="Calibri"/>
                        </a:rPr>
                        <a:t>11/1</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dirty="0">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dirty="0">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2">
                        <a:lumMod val="40000"/>
                        <a:lumOff val="60000"/>
                      </a:schemeClr>
                    </a:solidFill>
                  </a:tcPr>
                </a:tc>
              </a:tr>
              <a:tr h="224326">
                <a:tc>
                  <a:txBody>
                    <a:bodyPr/>
                    <a:lstStyle/>
                    <a:p>
                      <a:pPr algn="r" fontAlgn="b"/>
                      <a:r>
                        <a:rPr lang="en-US" sz="900" b="0" i="0" u="none" strike="noStrike">
                          <a:solidFill>
                            <a:srgbClr val="000000"/>
                          </a:solidFill>
                          <a:latin typeface="Calibri"/>
                        </a:rPr>
                        <a:t>6</a:t>
                      </a:r>
                    </a:p>
                  </a:txBody>
                  <a:tcPr marL="7671" marR="7671" marT="7671" marB="0" anchor="b">
                    <a:lnL w="12700" cap="flat" cmpd="sng" algn="ctr">
                      <a:solidFill>
                        <a:srgbClr val="000000"/>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r" fontAlgn="b"/>
                      <a:r>
                        <a:rPr lang="en-US" sz="900" b="1" i="0" u="none" strike="noStrike" baseline="0" dirty="0">
                          <a:solidFill>
                            <a:srgbClr val="000000"/>
                          </a:solidFill>
                          <a:latin typeface="Arial"/>
                        </a:rPr>
                        <a:t>EDUCATION</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r" fontAlgn="b"/>
                      <a:r>
                        <a:rPr lang="en-US" sz="900" b="0" i="0" u="none" strike="noStrike">
                          <a:solidFill>
                            <a:srgbClr val="000000"/>
                          </a:solidFill>
                          <a:latin typeface="Calibri"/>
                        </a:rPr>
                        <a:t>10/24</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r" fontAlgn="b"/>
                      <a:r>
                        <a:rPr lang="en-US" sz="900" b="0" i="0" u="none" strike="noStrike">
                          <a:solidFill>
                            <a:srgbClr val="000000"/>
                          </a:solidFill>
                          <a:latin typeface="Calibri"/>
                        </a:rPr>
                        <a:t>11/6</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r" fontAlgn="b"/>
                      <a:r>
                        <a:rPr lang="en-US" sz="900" b="0" i="0" u="none" strike="noStrike">
                          <a:solidFill>
                            <a:srgbClr val="000000"/>
                          </a:solidFill>
                          <a:latin typeface="Calibri"/>
                        </a:rPr>
                        <a:t>11/9</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dirty="0">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2">
                        <a:lumMod val="40000"/>
                        <a:lumOff val="60000"/>
                      </a:schemeClr>
                    </a:solidFill>
                  </a:tcPr>
                </a:tc>
                <a:tc>
                  <a:txBody>
                    <a:bodyPr/>
                    <a:lstStyle/>
                    <a:p>
                      <a:pPr algn="r" fontAlgn="b"/>
                      <a:r>
                        <a:rPr lang="en-US" sz="900" b="0" i="0" u="none" strike="noStrike">
                          <a:solidFill>
                            <a:srgbClr val="000000"/>
                          </a:solidFill>
                          <a:latin typeface="Calibri"/>
                        </a:rPr>
                        <a:t>11/5</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dirty="0">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2">
                        <a:lumMod val="40000"/>
                        <a:lumOff val="60000"/>
                      </a:schemeClr>
                    </a:solidFill>
                  </a:tcPr>
                </a:tc>
              </a:tr>
              <a:tr h="224326">
                <a:tc>
                  <a:txBody>
                    <a:bodyPr/>
                    <a:lstStyle/>
                    <a:p>
                      <a:pPr algn="r" fontAlgn="b"/>
                      <a:r>
                        <a:rPr lang="en-US" sz="900" b="0" i="0" u="none" strike="noStrike">
                          <a:solidFill>
                            <a:srgbClr val="000000"/>
                          </a:solidFill>
                          <a:latin typeface="Calibri"/>
                        </a:rPr>
                        <a:t>7</a:t>
                      </a:r>
                    </a:p>
                  </a:txBody>
                  <a:tcPr marL="7671" marR="7671" marT="7671" marB="0" anchor="b">
                    <a:lnL w="12700" cap="flat" cmpd="sng" algn="ctr">
                      <a:solidFill>
                        <a:srgbClr val="000000"/>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r" fontAlgn="b"/>
                      <a:r>
                        <a:rPr lang="en-US" sz="900" b="1" i="0" u="none" strike="noStrike" baseline="0" dirty="0">
                          <a:solidFill>
                            <a:srgbClr val="000000"/>
                          </a:solidFill>
                          <a:latin typeface="Arial"/>
                        </a:rPr>
                        <a:t>EMPLOYMENT &amp; ECONOMIC DEVELOPMENT</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r" fontAlgn="b"/>
                      <a:r>
                        <a:rPr lang="en-US" sz="900" b="0" i="0" u="none" strike="noStrike">
                          <a:solidFill>
                            <a:srgbClr val="000000"/>
                          </a:solidFill>
                          <a:latin typeface="Calibri"/>
                        </a:rPr>
                        <a:t>10/24</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r" fontAlgn="b"/>
                      <a:r>
                        <a:rPr lang="en-US" sz="900" b="0" i="0" u="none" strike="noStrike">
                          <a:solidFill>
                            <a:srgbClr val="000000"/>
                          </a:solidFill>
                          <a:latin typeface="Calibri"/>
                        </a:rPr>
                        <a:t>11/6</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r" fontAlgn="b"/>
                      <a:r>
                        <a:rPr lang="en-US" sz="900" b="0" i="0" u="none" strike="noStrike">
                          <a:solidFill>
                            <a:srgbClr val="000000"/>
                          </a:solidFill>
                          <a:latin typeface="Calibri"/>
                        </a:rPr>
                        <a:t>11/9</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dirty="0">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2">
                        <a:lumMod val="40000"/>
                        <a:lumOff val="60000"/>
                      </a:schemeClr>
                    </a:solidFill>
                  </a:tcPr>
                </a:tc>
                <a:tc>
                  <a:txBody>
                    <a:bodyPr/>
                    <a:lstStyle/>
                    <a:p>
                      <a:pPr algn="r" fontAlgn="b"/>
                      <a:r>
                        <a:rPr lang="en-US" sz="900" b="0" i="0" u="none" strike="noStrike">
                          <a:solidFill>
                            <a:srgbClr val="000000"/>
                          </a:solidFill>
                          <a:latin typeface="Calibri"/>
                        </a:rPr>
                        <a:t>11/1</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dirty="0">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2">
                        <a:lumMod val="40000"/>
                        <a:lumOff val="60000"/>
                      </a:schemeClr>
                    </a:solidFill>
                  </a:tcPr>
                </a:tc>
              </a:tr>
              <a:tr h="224326">
                <a:tc>
                  <a:txBody>
                    <a:bodyPr/>
                    <a:lstStyle/>
                    <a:p>
                      <a:pPr algn="r" fontAlgn="b"/>
                      <a:r>
                        <a:rPr lang="en-US" sz="900" b="0" i="0" u="none" strike="noStrike">
                          <a:solidFill>
                            <a:srgbClr val="000000"/>
                          </a:solidFill>
                          <a:latin typeface="Calibri"/>
                        </a:rPr>
                        <a:t>8</a:t>
                      </a:r>
                    </a:p>
                  </a:txBody>
                  <a:tcPr marL="7671" marR="7671" marT="7671" marB="0" anchor="b">
                    <a:lnL w="12700" cap="flat" cmpd="sng" algn="ctr">
                      <a:solidFill>
                        <a:srgbClr val="000000"/>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r" fontAlgn="b"/>
                      <a:r>
                        <a:rPr lang="en-US" sz="900" b="1" i="0" u="none" strike="noStrike" baseline="0" dirty="0">
                          <a:solidFill>
                            <a:srgbClr val="000000"/>
                          </a:solidFill>
                          <a:latin typeface="Arial"/>
                        </a:rPr>
                        <a:t>HEALTH</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r" fontAlgn="b"/>
                      <a:r>
                        <a:rPr lang="en-US" sz="900" b="0" i="0" u="none" strike="noStrike">
                          <a:solidFill>
                            <a:srgbClr val="000000"/>
                          </a:solidFill>
                          <a:latin typeface="Calibri"/>
                        </a:rPr>
                        <a:t>10/26</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dirty="0">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2">
                        <a:lumMod val="40000"/>
                        <a:lumOff val="60000"/>
                      </a:schemeClr>
                    </a:solidFill>
                  </a:tcPr>
                </a:tc>
                <a:tc>
                  <a:txBody>
                    <a:bodyPr/>
                    <a:lstStyle/>
                    <a:p>
                      <a:pPr algn="r" fontAlgn="b"/>
                      <a:r>
                        <a:rPr lang="en-US" sz="900" b="0" i="0" u="none" strike="noStrike">
                          <a:solidFill>
                            <a:srgbClr val="000000"/>
                          </a:solidFill>
                          <a:latin typeface="Calibri"/>
                        </a:rPr>
                        <a:t>11/5</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dirty="0">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2">
                        <a:lumMod val="40000"/>
                        <a:lumOff val="60000"/>
                      </a:schemeClr>
                    </a:solidFill>
                  </a:tcPr>
                </a:tc>
              </a:tr>
              <a:tr h="224326">
                <a:tc>
                  <a:txBody>
                    <a:bodyPr/>
                    <a:lstStyle/>
                    <a:p>
                      <a:pPr algn="r" fontAlgn="b"/>
                      <a:r>
                        <a:rPr lang="en-US" sz="900" b="0" i="0" u="none" strike="noStrike" dirty="0">
                          <a:solidFill>
                            <a:srgbClr val="000000"/>
                          </a:solidFill>
                          <a:latin typeface="Calibri"/>
                        </a:rPr>
                        <a:t>9</a:t>
                      </a:r>
                    </a:p>
                  </a:txBody>
                  <a:tcPr marL="7671" marR="7671" marT="7671" marB="0" anchor="b">
                    <a:lnL w="12700" cap="flat" cmpd="sng" algn="ctr">
                      <a:solidFill>
                        <a:srgbClr val="000000"/>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r" fontAlgn="b"/>
                      <a:r>
                        <a:rPr lang="en-US" sz="900" b="1" i="0" u="none" strike="noStrike" baseline="0" dirty="0">
                          <a:solidFill>
                            <a:srgbClr val="000000"/>
                          </a:solidFill>
                          <a:latin typeface="Arial"/>
                        </a:rPr>
                        <a:t>HUMAN SERVICES</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r" fontAlgn="b"/>
                      <a:r>
                        <a:rPr lang="en-US" sz="900" b="0" i="0" u="none" strike="noStrike">
                          <a:solidFill>
                            <a:srgbClr val="000000"/>
                          </a:solidFill>
                          <a:latin typeface="Calibri"/>
                        </a:rPr>
                        <a:t>10/23</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r" fontAlgn="b"/>
                      <a:r>
                        <a:rPr lang="en-US" sz="900" b="0" i="0" u="none" strike="noStrike">
                          <a:solidFill>
                            <a:srgbClr val="000000"/>
                          </a:solidFill>
                          <a:latin typeface="Calibri"/>
                        </a:rPr>
                        <a:t>11/6</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r" fontAlgn="b"/>
                      <a:r>
                        <a:rPr lang="en-US" sz="900" b="0" i="0" u="none" strike="noStrike" dirty="0">
                          <a:solidFill>
                            <a:srgbClr val="000000"/>
                          </a:solidFill>
                          <a:latin typeface="Calibri"/>
                        </a:rPr>
                        <a:t> </a:t>
                      </a:r>
                      <a:r>
                        <a:rPr lang="en-US" sz="900" b="0" i="0" u="none" strike="noStrike" dirty="0" smtClean="0">
                          <a:solidFill>
                            <a:srgbClr val="000000"/>
                          </a:solidFill>
                          <a:latin typeface="Calibri"/>
                        </a:rPr>
                        <a:t>11/13</a:t>
                      </a:r>
                      <a:endParaRPr lang="en-US" sz="900" b="0" i="0" u="none" strike="noStrike" dirty="0">
                        <a:solidFill>
                          <a:srgbClr val="000000"/>
                        </a:solidFill>
                        <a:latin typeface="Calibri"/>
                      </a:endParaRP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dirty="0">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2">
                        <a:lumMod val="40000"/>
                        <a:lumOff val="60000"/>
                      </a:schemeClr>
                    </a:solidFill>
                  </a:tcPr>
                </a:tc>
                <a:tc>
                  <a:txBody>
                    <a:bodyPr/>
                    <a:lstStyle/>
                    <a:p>
                      <a:pPr algn="r" fontAlgn="b"/>
                      <a:r>
                        <a:rPr lang="en-US" sz="900" b="0" i="0" u="none" strike="noStrike">
                          <a:solidFill>
                            <a:srgbClr val="000000"/>
                          </a:solidFill>
                          <a:latin typeface="Calibri"/>
                        </a:rPr>
                        <a:t>11/6</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dirty="0">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2">
                        <a:lumMod val="40000"/>
                        <a:lumOff val="60000"/>
                      </a:schemeClr>
                    </a:solidFill>
                  </a:tcPr>
                </a:tc>
              </a:tr>
              <a:tr h="272446">
                <a:tc>
                  <a:txBody>
                    <a:bodyPr/>
                    <a:lstStyle/>
                    <a:p>
                      <a:pPr algn="r" fontAlgn="b"/>
                      <a:r>
                        <a:rPr lang="en-US" sz="900" b="0" i="0" u="none" strike="noStrike">
                          <a:solidFill>
                            <a:srgbClr val="000000"/>
                          </a:solidFill>
                          <a:latin typeface="Calibri"/>
                        </a:rPr>
                        <a:t>10</a:t>
                      </a:r>
                    </a:p>
                  </a:txBody>
                  <a:tcPr marL="7671" marR="7671" marT="7671" marB="0" anchor="b">
                    <a:lnL w="12700" cap="flat" cmpd="sng" algn="ctr">
                      <a:solidFill>
                        <a:srgbClr val="000000"/>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r" fontAlgn="b"/>
                      <a:r>
                        <a:rPr lang="en-US" sz="900" b="1" i="0" u="none" strike="noStrike" baseline="0" dirty="0">
                          <a:solidFill>
                            <a:srgbClr val="000000"/>
                          </a:solidFill>
                          <a:latin typeface="Arial"/>
                        </a:rPr>
                        <a:t>IRON RANGE RESOURCES AND </a:t>
                      </a:r>
                      <a:r>
                        <a:rPr lang="en-US" sz="900" b="1" i="0" u="none" strike="noStrike" baseline="0" dirty="0" smtClean="0">
                          <a:solidFill>
                            <a:srgbClr val="000000"/>
                          </a:solidFill>
                          <a:latin typeface="Arial"/>
                        </a:rPr>
                        <a:t>REHABILITATION </a:t>
                      </a:r>
                      <a:endParaRPr lang="en-US" sz="900" b="1" i="0" u="none" strike="noStrike" baseline="0" dirty="0">
                        <a:solidFill>
                          <a:srgbClr val="000000"/>
                        </a:solidFill>
                        <a:latin typeface="Arial"/>
                      </a:endParaRP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r" fontAlgn="b"/>
                      <a:r>
                        <a:rPr lang="en-US" sz="900" b="0" i="0" u="none" strike="noStrike">
                          <a:solidFill>
                            <a:srgbClr val="000000"/>
                          </a:solidFill>
                          <a:latin typeface="Calibri"/>
                        </a:rPr>
                        <a:t>10/24</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r" fontAlgn="b"/>
                      <a:r>
                        <a:rPr lang="en-US" sz="900" b="0" i="0" u="none" strike="noStrike">
                          <a:solidFill>
                            <a:srgbClr val="000000"/>
                          </a:solidFill>
                          <a:latin typeface="Calibri"/>
                        </a:rPr>
                        <a:t>11/6</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r" fontAlgn="b"/>
                      <a:r>
                        <a:rPr lang="en-US" sz="900" b="0" i="0" u="none" strike="noStrike">
                          <a:solidFill>
                            <a:srgbClr val="000000"/>
                          </a:solidFill>
                          <a:latin typeface="Calibri"/>
                        </a:rPr>
                        <a:t>11/9</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dirty="0">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2">
                        <a:lumMod val="40000"/>
                        <a:lumOff val="60000"/>
                      </a:schemeClr>
                    </a:solidFill>
                  </a:tcPr>
                </a:tc>
                <a:tc>
                  <a:txBody>
                    <a:bodyPr/>
                    <a:lstStyle/>
                    <a:p>
                      <a:pPr algn="r" fontAlgn="b"/>
                      <a:r>
                        <a:rPr lang="en-US" sz="900" b="0" i="0" u="none" strike="noStrike">
                          <a:solidFill>
                            <a:srgbClr val="000000"/>
                          </a:solidFill>
                          <a:latin typeface="Calibri"/>
                        </a:rPr>
                        <a:t>11/6</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dirty="0">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2">
                        <a:lumMod val="40000"/>
                        <a:lumOff val="60000"/>
                      </a:schemeClr>
                    </a:solidFill>
                  </a:tcPr>
                </a:tc>
              </a:tr>
              <a:tr h="224326">
                <a:tc>
                  <a:txBody>
                    <a:bodyPr/>
                    <a:lstStyle/>
                    <a:p>
                      <a:pPr algn="r" fontAlgn="b"/>
                      <a:r>
                        <a:rPr lang="en-US" sz="900" b="0" i="0" u="none" strike="noStrike">
                          <a:solidFill>
                            <a:srgbClr val="000000"/>
                          </a:solidFill>
                          <a:latin typeface="Calibri"/>
                        </a:rPr>
                        <a:t>11</a:t>
                      </a:r>
                    </a:p>
                  </a:txBody>
                  <a:tcPr marL="7671" marR="7671" marT="7671" marB="0" anchor="b">
                    <a:lnL w="12700" cap="flat" cmpd="sng" algn="ctr">
                      <a:solidFill>
                        <a:srgbClr val="000000"/>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r" fontAlgn="b"/>
                      <a:r>
                        <a:rPr lang="en-US" sz="900" b="1" i="0" u="none" strike="noStrike" baseline="0" dirty="0">
                          <a:solidFill>
                            <a:srgbClr val="000000"/>
                          </a:solidFill>
                          <a:latin typeface="Arial"/>
                        </a:rPr>
                        <a:t>METROPOLITAN COUNCIL</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r" fontAlgn="b"/>
                      <a:r>
                        <a:rPr lang="en-US" sz="900" b="0" i="0" u="none" strike="noStrike">
                          <a:solidFill>
                            <a:srgbClr val="000000"/>
                          </a:solidFill>
                          <a:latin typeface="Calibri"/>
                        </a:rPr>
                        <a:t>10/25</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dirty="0">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2">
                        <a:lumMod val="40000"/>
                        <a:lumOff val="60000"/>
                      </a:schemeClr>
                    </a:solidFill>
                  </a:tcPr>
                </a:tc>
                <a:tc>
                  <a:txBody>
                    <a:bodyPr/>
                    <a:lstStyle/>
                    <a:p>
                      <a:pPr algn="r" fontAlgn="b"/>
                      <a:r>
                        <a:rPr lang="en-US" sz="900" b="0" i="0" u="none" strike="noStrike">
                          <a:solidFill>
                            <a:srgbClr val="000000"/>
                          </a:solidFill>
                          <a:latin typeface="Calibri"/>
                        </a:rPr>
                        <a:t>11/6</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dirty="0">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2">
                        <a:lumMod val="40000"/>
                        <a:lumOff val="60000"/>
                      </a:schemeClr>
                    </a:solidFill>
                  </a:tcPr>
                </a:tc>
              </a:tr>
              <a:tr h="224326">
                <a:tc>
                  <a:txBody>
                    <a:bodyPr/>
                    <a:lstStyle/>
                    <a:p>
                      <a:pPr algn="r" fontAlgn="b"/>
                      <a:r>
                        <a:rPr lang="en-US" sz="900" b="0" i="0" u="none" strike="noStrike">
                          <a:solidFill>
                            <a:srgbClr val="000000"/>
                          </a:solidFill>
                          <a:latin typeface="Calibri"/>
                        </a:rPr>
                        <a:t>12</a:t>
                      </a:r>
                    </a:p>
                  </a:txBody>
                  <a:tcPr marL="7671" marR="7671" marT="7671" marB="0" anchor="b">
                    <a:lnL w="12700" cap="flat" cmpd="sng" algn="ctr">
                      <a:solidFill>
                        <a:srgbClr val="000000"/>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r" fontAlgn="b"/>
                      <a:r>
                        <a:rPr lang="en-US" sz="900" b="1" i="0" u="none" strike="noStrike" baseline="0" dirty="0">
                          <a:solidFill>
                            <a:srgbClr val="000000"/>
                          </a:solidFill>
                          <a:latin typeface="Arial"/>
                        </a:rPr>
                        <a:t>MINNESOTA HOUSING FINANCE AGENCY</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r" fontAlgn="b"/>
                      <a:r>
                        <a:rPr lang="en-US" sz="900" b="0" i="0" u="none" strike="noStrike">
                          <a:solidFill>
                            <a:srgbClr val="000000"/>
                          </a:solidFill>
                          <a:latin typeface="Calibri"/>
                        </a:rPr>
                        <a:t>10/23</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r" fontAlgn="b"/>
                      <a:r>
                        <a:rPr lang="en-US" sz="900" b="0" i="0" u="none" strike="noStrike" dirty="0">
                          <a:solidFill>
                            <a:srgbClr val="000000"/>
                          </a:solidFill>
                          <a:latin typeface="Calibri"/>
                        </a:rPr>
                        <a:t> </a:t>
                      </a:r>
                      <a:r>
                        <a:rPr lang="en-US" sz="900" b="0" i="0" u="none" strike="noStrike" dirty="0" smtClean="0">
                          <a:solidFill>
                            <a:srgbClr val="000000"/>
                          </a:solidFill>
                          <a:latin typeface="Calibri"/>
                        </a:rPr>
                        <a:t>11/8</a:t>
                      </a:r>
                      <a:endParaRPr lang="en-US" sz="900" b="0" i="0" u="none" strike="noStrike" dirty="0">
                        <a:solidFill>
                          <a:srgbClr val="000000"/>
                        </a:solidFill>
                        <a:latin typeface="Calibri"/>
                      </a:endParaRP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r" fontAlgn="b"/>
                      <a:r>
                        <a:rPr lang="en-US" sz="900" b="0" i="0" u="none" strike="noStrike">
                          <a:solidFill>
                            <a:srgbClr val="000000"/>
                          </a:solidFill>
                          <a:latin typeface="Calibri"/>
                        </a:rPr>
                        <a:t>11/9</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dirty="0">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2">
                        <a:lumMod val="40000"/>
                        <a:lumOff val="60000"/>
                      </a:schemeClr>
                    </a:solidFill>
                  </a:tcPr>
                </a:tc>
                <a:tc>
                  <a:txBody>
                    <a:bodyPr/>
                    <a:lstStyle/>
                    <a:p>
                      <a:pPr algn="r" fontAlgn="b"/>
                      <a:r>
                        <a:rPr lang="en-US" sz="900" b="0" i="0" u="none" strike="noStrike">
                          <a:solidFill>
                            <a:srgbClr val="000000"/>
                          </a:solidFill>
                          <a:latin typeface="Calibri"/>
                        </a:rPr>
                        <a:t>11/7</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dirty="0">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2">
                        <a:lumMod val="40000"/>
                        <a:lumOff val="60000"/>
                      </a:schemeClr>
                    </a:solidFill>
                  </a:tcPr>
                </a:tc>
              </a:tr>
              <a:tr h="224326">
                <a:tc>
                  <a:txBody>
                    <a:bodyPr/>
                    <a:lstStyle/>
                    <a:p>
                      <a:pPr algn="r" fontAlgn="b"/>
                      <a:r>
                        <a:rPr lang="en-US" sz="900" b="0" i="0" u="none" strike="noStrike">
                          <a:solidFill>
                            <a:srgbClr val="000000"/>
                          </a:solidFill>
                          <a:latin typeface="Calibri"/>
                        </a:rPr>
                        <a:t>13</a:t>
                      </a:r>
                    </a:p>
                  </a:txBody>
                  <a:tcPr marL="7671" marR="7671" marT="7671" marB="0" anchor="b">
                    <a:lnL w="12700" cap="flat" cmpd="sng" algn="ctr">
                      <a:solidFill>
                        <a:srgbClr val="000000"/>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r" fontAlgn="b"/>
                      <a:r>
                        <a:rPr lang="en-US" sz="900" b="1" i="0" u="none" strike="noStrike" baseline="0" dirty="0">
                          <a:solidFill>
                            <a:srgbClr val="000000"/>
                          </a:solidFill>
                          <a:latin typeface="Arial"/>
                        </a:rPr>
                        <a:t>NATURAL RESOURCES</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r" fontAlgn="b"/>
                      <a:r>
                        <a:rPr lang="en-US" sz="900" b="0" i="0" u="none" strike="noStrike">
                          <a:solidFill>
                            <a:srgbClr val="000000"/>
                          </a:solidFill>
                          <a:latin typeface="Calibri"/>
                        </a:rPr>
                        <a:t>10/24</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dirty="0">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2">
                        <a:lumMod val="40000"/>
                        <a:lumOff val="60000"/>
                      </a:schemeClr>
                    </a:solidFill>
                  </a:tcPr>
                </a:tc>
                <a:tc>
                  <a:txBody>
                    <a:bodyPr/>
                    <a:lstStyle/>
                    <a:p>
                      <a:pPr algn="r" fontAlgn="b"/>
                      <a:r>
                        <a:rPr lang="en-US" sz="900" b="0" i="0" u="none" strike="noStrike">
                          <a:solidFill>
                            <a:srgbClr val="000000"/>
                          </a:solidFill>
                          <a:latin typeface="Calibri"/>
                        </a:rPr>
                        <a:t>10/31</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dirty="0">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2">
                        <a:lumMod val="40000"/>
                        <a:lumOff val="60000"/>
                      </a:schemeClr>
                    </a:solidFill>
                  </a:tcPr>
                </a:tc>
              </a:tr>
              <a:tr h="224326">
                <a:tc>
                  <a:txBody>
                    <a:bodyPr/>
                    <a:lstStyle/>
                    <a:p>
                      <a:pPr algn="r" fontAlgn="b"/>
                      <a:r>
                        <a:rPr lang="en-US" sz="900" b="0" i="0" u="none" strike="noStrike">
                          <a:solidFill>
                            <a:srgbClr val="000000"/>
                          </a:solidFill>
                          <a:latin typeface="Calibri"/>
                        </a:rPr>
                        <a:t>14</a:t>
                      </a:r>
                    </a:p>
                  </a:txBody>
                  <a:tcPr marL="7671" marR="7671" marT="7671" marB="0" anchor="b">
                    <a:lnL w="12700" cap="flat" cmpd="sng" algn="ctr">
                      <a:solidFill>
                        <a:srgbClr val="000000"/>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r" fontAlgn="b"/>
                      <a:r>
                        <a:rPr lang="en-US" sz="900" b="1" i="0" u="none" strike="noStrike" baseline="0" dirty="0" smtClean="0">
                          <a:solidFill>
                            <a:srgbClr val="000000"/>
                          </a:solidFill>
                          <a:latin typeface="Arial"/>
                        </a:rPr>
                        <a:t>OET</a:t>
                      </a:r>
                      <a:endParaRPr lang="en-US" sz="900" b="1" i="0" u="none" strike="noStrike" baseline="0" dirty="0">
                        <a:solidFill>
                          <a:srgbClr val="000000"/>
                        </a:solidFill>
                        <a:latin typeface="Arial"/>
                      </a:endParaRP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r" fontAlgn="b"/>
                      <a:r>
                        <a:rPr lang="en-US" sz="900" b="0" i="0" u="none" strike="noStrike">
                          <a:solidFill>
                            <a:srgbClr val="000000"/>
                          </a:solidFill>
                          <a:latin typeface="Calibri"/>
                        </a:rPr>
                        <a:t>11/13</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dirty="0">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2">
                        <a:lumMod val="40000"/>
                        <a:lumOff val="60000"/>
                      </a:schemeClr>
                    </a:solidFill>
                  </a:tcPr>
                </a:tc>
                <a:tc>
                  <a:txBody>
                    <a:bodyPr/>
                    <a:lstStyle/>
                    <a:p>
                      <a:pPr algn="l" fontAlgn="b"/>
                      <a:r>
                        <a:rPr lang="en-US" sz="900" b="0" i="0" u="none" strike="noStrike">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dirty="0">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2">
                        <a:lumMod val="40000"/>
                        <a:lumOff val="60000"/>
                      </a:schemeClr>
                    </a:solidFill>
                  </a:tcPr>
                </a:tc>
              </a:tr>
              <a:tr h="224326">
                <a:tc>
                  <a:txBody>
                    <a:bodyPr/>
                    <a:lstStyle/>
                    <a:p>
                      <a:pPr algn="r" fontAlgn="b"/>
                      <a:r>
                        <a:rPr lang="en-US" sz="900" b="0" i="0" u="none" strike="noStrike">
                          <a:solidFill>
                            <a:srgbClr val="000000"/>
                          </a:solidFill>
                          <a:latin typeface="Calibri"/>
                        </a:rPr>
                        <a:t>15</a:t>
                      </a:r>
                    </a:p>
                  </a:txBody>
                  <a:tcPr marL="7671" marR="7671" marT="7671" marB="0" anchor="b">
                    <a:lnL w="12700" cap="flat" cmpd="sng" algn="ctr">
                      <a:solidFill>
                        <a:srgbClr val="000000"/>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r" fontAlgn="b"/>
                      <a:r>
                        <a:rPr lang="en-US" sz="900" b="1" i="0" u="none" strike="noStrike" baseline="0" dirty="0">
                          <a:solidFill>
                            <a:srgbClr val="000000"/>
                          </a:solidFill>
                          <a:latin typeface="Arial"/>
                        </a:rPr>
                        <a:t>POLLUTION CONTROL AGENCY</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r" fontAlgn="b"/>
                      <a:r>
                        <a:rPr lang="en-US" sz="900" b="0" i="0" u="none" strike="noStrike">
                          <a:solidFill>
                            <a:srgbClr val="000000"/>
                          </a:solidFill>
                          <a:latin typeface="Calibri"/>
                        </a:rPr>
                        <a:t>10/25</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dirty="0">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2">
                        <a:lumMod val="40000"/>
                        <a:lumOff val="60000"/>
                      </a:schemeClr>
                    </a:solidFill>
                  </a:tcPr>
                </a:tc>
                <a:tc>
                  <a:txBody>
                    <a:bodyPr/>
                    <a:lstStyle/>
                    <a:p>
                      <a:pPr algn="r" fontAlgn="b"/>
                      <a:r>
                        <a:rPr lang="en-US" sz="900" b="0" i="0" u="none" strike="noStrike">
                          <a:solidFill>
                            <a:srgbClr val="000000"/>
                          </a:solidFill>
                          <a:latin typeface="Calibri"/>
                        </a:rPr>
                        <a:t>11/5</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dirty="0">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2">
                        <a:lumMod val="40000"/>
                        <a:lumOff val="60000"/>
                      </a:schemeClr>
                    </a:solidFill>
                  </a:tcPr>
                </a:tc>
              </a:tr>
              <a:tr h="224326">
                <a:tc>
                  <a:txBody>
                    <a:bodyPr/>
                    <a:lstStyle/>
                    <a:p>
                      <a:pPr algn="r" fontAlgn="b"/>
                      <a:r>
                        <a:rPr lang="en-US" sz="900" b="0" i="0" u="none" strike="noStrike">
                          <a:solidFill>
                            <a:srgbClr val="000000"/>
                          </a:solidFill>
                          <a:latin typeface="Calibri"/>
                        </a:rPr>
                        <a:t>16</a:t>
                      </a:r>
                    </a:p>
                  </a:txBody>
                  <a:tcPr marL="7671" marR="7671" marT="7671" marB="0" anchor="b">
                    <a:lnL w="12700" cap="flat" cmpd="sng" algn="ctr">
                      <a:solidFill>
                        <a:srgbClr val="000000"/>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r" fontAlgn="b"/>
                      <a:r>
                        <a:rPr lang="en-US" sz="900" b="1" i="0" u="none" strike="noStrike" baseline="0" dirty="0">
                          <a:solidFill>
                            <a:srgbClr val="000000"/>
                          </a:solidFill>
                          <a:latin typeface="Arial"/>
                        </a:rPr>
                        <a:t>PUBLIC SAFETY</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r" fontAlgn="b"/>
                      <a:r>
                        <a:rPr lang="en-US" sz="900" b="0" i="0" u="none" strike="noStrike">
                          <a:solidFill>
                            <a:srgbClr val="000000"/>
                          </a:solidFill>
                          <a:latin typeface="Calibri"/>
                        </a:rPr>
                        <a:t>11/6</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dirty="0">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dirty="0">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2">
                        <a:lumMod val="40000"/>
                        <a:lumOff val="60000"/>
                      </a:schemeClr>
                    </a:solidFill>
                  </a:tcPr>
                </a:tc>
                <a:tc>
                  <a:txBody>
                    <a:bodyPr/>
                    <a:lstStyle/>
                    <a:p>
                      <a:pPr algn="r" fontAlgn="b"/>
                      <a:r>
                        <a:rPr lang="en-US" sz="900" b="0" i="0" u="none" strike="noStrike">
                          <a:solidFill>
                            <a:srgbClr val="000000"/>
                          </a:solidFill>
                          <a:latin typeface="Calibri"/>
                        </a:rPr>
                        <a:t>11/7</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dirty="0">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chemeClr val="accent2">
                        <a:lumMod val="40000"/>
                        <a:lumOff val="60000"/>
                      </a:schemeClr>
                    </a:solidFill>
                  </a:tcPr>
                </a:tc>
              </a:tr>
              <a:tr h="235541">
                <a:tc>
                  <a:txBody>
                    <a:bodyPr/>
                    <a:lstStyle/>
                    <a:p>
                      <a:pPr algn="r" fontAlgn="b"/>
                      <a:r>
                        <a:rPr lang="en-US" sz="900" b="0" i="0" u="none" strike="noStrike">
                          <a:solidFill>
                            <a:srgbClr val="000000"/>
                          </a:solidFill>
                          <a:latin typeface="Calibri"/>
                        </a:rPr>
                        <a:t>17</a:t>
                      </a:r>
                    </a:p>
                  </a:txBody>
                  <a:tcPr marL="7671" marR="7671" marT="7671" marB="0" anchor="b">
                    <a:lnL w="12700" cap="flat" cmpd="sng" algn="ctr">
                      <a:solidFill>
                        <a:srgbClr val="000000"/>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b"/>
                      <a:r>
                        <a:rPr lang="en-US" sz="900" b="1" i="0" u="none" strike="noStrike" baseline="0" dirty="0">
                          <a:solidFill>
                            <a:srgbClr val="000000"/>
                          </a:solidFill>
                          <a:latin typeface="Arial"/>
                        </a:rPr>
                        <a:t>TRANSPORATION</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b"/>
                      <a:r>
                        <a:rPr lang="en-US" sz="900" b="0" i="0" u="none" strike="noStrike">
                          <a:solidFill>
                            <a:srgbClr val="000000"/>
                          </a:solidFill>
                          <a:latin typeface="Calibri"/>
                        </a:rPr>
                        <a:t>10/26</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dirty="0">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US" sz="900" b="0" i="0" u="none" strike="noStrike">
                          <a:solidFill>
                            <a:srgbClr val="000000"/>
                          </a:solidFill>
                          <a:latin typeface="Calibri"/>
                        </a:rPr>
                        <a:t>11/1</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b"/>
                      <a:r>
                        <a:rPr lang="en-US" sz="900" b="0" i="0" u="none" strike="noStrike" dirty="0">
                          <a:solidFill>
                            <a:srgbClr val="000000"/>
                          </a:solidFill>
                          <a:latin typeface="Calibri"/>
                        </a:rPr>
                        <a:t> </a:t>
                      </a:r>
                    </a:p>
                  </a:txBody>
                  <a:tcPr marL="7671" marR="7671" marT="7671" marB="0" anchor="b">
                    <a:lnL w="6350" cap="flat" cmpd="sng" algn="ctr">
                      <a:solidFill>
                        <a:srgbClr val="D8D8D8"/>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8D8D8"/>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bl>
          </a:graphicData>
        </a:graphic>
      </p:graphicFrame>
    </p:spTree>
    <p:extLst>
      <p:ext uri="{BB962C8B-B14F-4D97-AF65-F5344CB8AC3E}">
        <p14:creationId xmlns:p14="http://schemas.microsoft.com/office/powerpoint/2010/main" val="17209655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62200" y="2438400"/>
            <a:ext cx="3810000" cy="3048000"/>
          </a:xfrm>
        </p:spPr>
        <p:txBody>
          <a:bodyPr/>
          <a:lstStyle/>
          <a:p>
            <a:r>
              <a:rPr lang="en-US" dirty="0"/>
              <a:t/>
            </a:r>
            <a:br>
              <a:rPr lang="en-US" dirty="0"/>
            </a:br>
            <a:r>
              <a:rPr lang="en-US" dirty="0"/>
              <a:t> </a:t>
            </a:r>
            <a:br>
              <a:rPr lang="en-US" dirty="0"/>
            </a:br>
            <a:r>
              <a:rPr lang="en-US" dirty="0"/>
              <a:t/>
            </a:r>
            <a:br>
              <a:rPr lang="en-US" dirty="0"/>
            </a:br>
            <a:r>
              <a:rPr lang="en-US" dirty="0" smtClean="0"/>
              <a:t>Discussion - Committees </a:t>
            </a:r>
            <a:r>
              <a:rPr lang="en-US" dirty="0"/>
              <a:t>&amp; Workgroups – How do we optimize their efforts?</a:t>
            </a:r>
          </a:p>
        </p:txBody>
      </p:sp>
    </p:spTree>
    <p:extLst>
      <p:ext uri="{BB962C8B-B14F-4D97-AF65-F5344CB8AC3E}">
        <p14:creationId xmlns:p14="http://schemas.microsoft.com/office/powerpoint/2010/main" val="20802472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798637"/>
            <a:ext cx="6172200" cy="4525963"/>
          </a:xfrm>
        </p:spPr>
        <p:txBody>
          <a:bodyPr/>
          <a:lstStyle/>
          <a:p>
            <a:pPr marL="0" indent="0">
              <a:buNone/>
            </a:pPr>
            <a:r>
              <a:rPr lang="en-US" b="1" dirty="0" smtClean="0"/>
              <a:t>Committees </a:t>
            </a:r>
            <a:r>
              <a:rPr lang="en-US" b="1" dirty="0"/>
              <a:t>and Subcommittees</a:t>
            </a:r>
          </a:p>
          <a:p>
            <a:pPr lvl="1"/>
            <a:r>
              <a:rPr lang="en-US" dirty="0" smtClean="0"/>
              <a:t>Digital Cadastral Data</a:t>
            </a:r>
            <a:endParaRPr lang="en-US" dirty="0"/>
          </a:p>
          <a:p>
            <a:pPr lvl="1"/>
            <a:r>
              <a:rPr lang="en-US" dirty="0" smtClean="0"/>
              <a:t>Digital Elevation</a:t>
            </a:r>
            <a:endParaRPr lang="en-US" dirty="0"/>
          </a:p>
          <a:p>
            <a:pPr lvl="2"/>
            <a:r>
              <a:rPr lang="en-US" dirty="0" smtClean="0"/>
              <a:t>LiDAR Research and Education </a:t>
            </a:r>
            <a:endParaRPr lang="en-US" dirty="0"/>
          </a:p>
          <a:p>
            <a:pPr lvl="1"/>
            <a:r>
              <a:rPr lang="en-US" dirty="0" smtClean="0"/>
              <a:t>Emergency Preparedness</a:t>
            </a:r>
          </a:p>
          <a:p>
            <a:pPr lvl="1"/>
            <a:r>
              <a:rPr lang="en-US" dirty="0" smtClean="0"/>
              <a:t>Hydrography</a:t>
            </a:r>
            <a:endParaRPr lang="en-US" dirty="0"/>
          </a:p>
          <a:p>
            <a:pPr lvl="1"/>
            <a:r>
              <a:rPr lang="en-US" dirty="0" smtClean="0"/>
              <a:t>Outreach</a:t>
            </a:r>
            <a:endParaRPr lang="en-US" dirty="0"/>
          </a:p>
          <a:p>
            <a:pPr lvl="1"/>
            <a:r>
              <a:rPr lang="en-US" dirty="0" smtClean="0"/>
              <a:t>Standards</a:t>
            </a:r>
          </a:p>
          <a:p>
            <a:pPr marL="0" indent="0">
              <a:buNone/>
            </a:pPr>
            <a:endParaRPr lang="en-US" dirty="0" smtClean="0">
              <a:solidFill>
                <a:schemeClr val="tx1"/>
              </a:solidFill>
            </a:endParaRPr>
          </a:p>
          <a:p>
            <a:pPr lvl="1"/>
            <a:endParaRPr lang="en-US" dirty="0" smtClean="0"/>
          </a:p>
          <a:p>
            <a:pPr lvl="1"/>
            <a:endParaRPr lang="en-US" dirty="0"/>
          </a:p>
          <a:p>
            <a:pPr lvl="1"/>
            <a:endParaRPr lang="en-US" dirty="0"/>
          </a:p>
          <a:p>
            <a:endParaRPr lang="en-US" dirty="0"/>
          </a:p>
        </p:txBody>
      </p:sp>
      <p:sp>
        <p:nvSpPr>
          <p:cNvPr id="4" name="Title 3"/>
          <p:cNvSpPr>
            <a:spLocks noGrp="1"/>
          </p:cNvSpPr>
          <p:nvPr>
            <p:ph type="title"/>
          </p:nvPr>
        </p:nvSpPr>
        <p:spPr/>
        <p:txBody>
          <a:bodyPr/>
          <a:lstStyle/>
          <a:p>
            <a:r>
              <a:rPr lang="en-US" dirty="0" smtClean="0"/>
              <a:t>Committees</a:t>
            </a:r>
            <a:endParaRPr lang="en-US" dirty="0"/>
          </a:p>
        </p:txBody>
      </p:sp>
    </p:spTree>
    <p:extLst>
      <p:ext uri="{BB962C8B-B14F-4D97-AF65-F5344CB8AC3E}">
        <p14:creationId xmlns:p14="http://schemas.microsoft.com/office/powerpoint/2010/main" val="36094703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98637"/>
            <a:ext cx="6248400" cy="4525963"/>
          </a:xfrm>
        </p:spPr>
        <p:txBody>
          <a:bodyPr/>
          <a:lstStyle/>
          <a:p>
            <a:pPr marL="0" indent="0">
              <a:buNone/>
            </a:pPr>
            <a:r>
              <a:rPr lang="en-US" b="1" dirty="0"/>
              <a:t>Workgroups</a:t>
            </a:r>
          </a:p>
          <a:p>
            <a:r>
              <a:rPr lang="en-US" dirty="0" smtClean="0"/>
              <a:t>Geocoding</a:t>
            </a:r>
            <a:endParaRPr lang="en-US" dirty="0"/>
          </a:p>
          <a:p>
            <a:r>
              <a:rPr lang="en-US" dirty="0" smtClean="0"/>
              <a:t>Geospatial Commons</a:t>
            </a:r>
            <a:endParaRPr lang="en-US" dirty="0"/>
          </a:p>
          <a:p>
            <a:r>
              <a:rPr lang="en-US" dirty="0" smtClean="0"/>
              <a:t>Metadata</a:t>
            </a:r>
            <a:endParaRPr lang="en-US" dirty="0"/>
          </a:p>
          <a:p>
            <a:endParaRPr lang="en-US" dirty="0"/>
          </a:p>
        </p:txBody>
      </p:sp>
      <p:sp>
        <p:nvSpPr>
          <p:cNvPr id="3" name="Title 2"/>
          <p:cNvSpPr>
            <a:spLocks noGrp="1"/>
          </p:cNvSpPr>
          <p:nvPr>
            <p:ph type="title"/>
          </p:nvPr>
        </p:nvSpPr>
        <p:spPr/>
        <p:txBody>
          <a:bodyPr/>
          <a:lstStyle/>
          <a:p>
            <a:r>
              <a:rPr lang="en-US" dirty="0" smtClean="0"/>
              <a:t>Workgroups</a:t>
            </a:r>
            <a:endParaRPr lang="en-US" dirty="0"/>
          </a:p>
        </p:txBody>
      </p:sp>
    </p:spTree>
    <p:extLst>
      <p:ext uri="{BB962C8B-B14F-4D97-AF65-F5344CB8AC3E}">
        <p14:creationId xmlns:p14="http://schemas.microsoft.com/office/powerpoint/2010/main" val="1846593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Discussion:  Committees and Workgroups</a:t>
            </a:r>
            <a:r>
              <a:rPr lang="en-US" sz="800" dirty="0"/>
              <a:t> </a:t>
            </a:r>
            <a:r>
              <a:rPr lang="en-US" dirty="0"/>
              <a:t>– </a:t>
            </a:r>
            <a:r>
              <a:rPr lang="en-US" dirty="0" smtClean="0"/>
              <a:t>30 </a:t>
            </a:r>
            <a:r>
              <a:rPr lang="en-US" dirty="0"/>
              <a:t>min</a:t>
            </a:r>
          </a:p>
          <a:p>
            <a:pPr lvl="1"/>
            <a:r>
              <a:rPr lang="en-US" dirty="0" smtClean="0"/>
              <a:t>You asked for guidelines…</a:t>
            </a:r>
          </a:p>
          <a:p>
            <a:pPr lvl="1"/>
            <a:r>
              <a:rPr lang="en-US" dirty="0" smtClean="0"/>
              <a:t>What </a:t>
            </a:r>
            <a:r>
              <a:rPr lang="en-US" dirty="0"/>
              <a:t>is needed?</a:t>
            </a:r>
          </a:p>
          <a:p>
            <a:pPr lvl="2"/>
            <a:r>
              <a:rPr lang="en-US" dirty="0"/>
              <a:t>Need to be active?</a:t>
            </a:r>
          </a:p>
          <a:p>
            <a:pPr lvl="2"/>
            <a:r>
              <a:rPr lang="en-US" dirty="0"/>
              <a:t>Need regular attendance and output?</a:t>
            </a:r>
          </a:p>
          <a:p>
            <a:pPr lvl="2"/>
            <a:r>
              <a:rPr lang="en-US" dirty="0"/>
              <a:t>Facilitated by MnGeo – resource impact?</a:t>
            </a:r>
          </a:p>
          <a:p>
            <a:pPr lvl="2"/>
            <a:r>
              <a:rPr lang="en-US" dirty="0"/>
              <a:t>New that are </a:t>
            </a:r>
            <a:r>
              <a:rPr lang="en-US" dirty="0" smtClean="0"/>
              <a:t>needed?</a:t>
            </a:r>
            <a:endParaRPr lang="en-US" dirty="0"/>
          </a:p>
          <a:p>
            <a:pPr lvl="2"/>
            <a:r>
              <a:rPr lang="en-US" dirty="0" smtClean="0"/>
              <a:t>Are there committees that need to sunset?</a:t>
            </a:r>
          </a:p>
          <a:p>
            <a:pPr lvl="2"/>
            <a:r>
              <a:rPr lang="en-US" dirty="0" smtClean="0"/>
              <a:t>Projects versus workgroups?</a:t>
            </a:r>
            <a:endParaRPr lang="en-US" dirty="0"/>
          </a:p>
          <a:p>
            <a:endParaRPr lang="en-US" dirty="0"/>
          </a:p>
        </p:txBody>
      </p:sp>
      <p:sp>
        <p:nvSpPr>
          <p:cNvPr id="3" name="Slide Number Placeholder 2"/>
          <p:cNvSpPr>
            <a:spLocks noGrp="1"/>
          </p:cNvSpPr>
          <p:nvPr>
            <p:ph type="sldNum" sz="quarter" idx="12"/>
          </p:nvPr>
        </p:nvSpPr>
        <p:spPr/>
        <p:txBody>
          <a:bodyPr/>
          <a:lstStyle/>
          <a:p>
            <a:fld id="{1FF935F4-130A-44BA-B9E4-FB5C8CE193BD}" type="slidenum">
              <a:rPr lang="en-US" smtClean="0">
                <a:solidFill>
                  <a:prstClr val="black"/>
                </a:solidFill>
              </a:rPr>
              <a:pPr/>
              <a:t>9</a:t>
            </a:fld>
            <a:endParaRPr lang="en-US" dirty="0">
              <a:solidFill>
                <a:prstClr val="black"/>
              </a:solidFill>
            </a:endParaRPr>
          </a:p>
        </p:txBody>
      </p:sp>
      <p:sp>
        <p:nvSpPr>
          <p:cNvPr id="4" name="Title 3"/>
          <p:cNvSpPr>
            <a:spLocks noGrp="1"/>
          </p:cNvSpPr>
          <p:nvPr>
            <p:ph type="title"/>
          </p:nvPr>
        </p:nvSpPr>
        <p:spPr/>
        <p:txBody>
          <a:bodyPr/>
          <a:lstStyle/>
          <a:p>
            <a:pPr lvl="0" algn="l"/>
            <a:r>
              <a:rPr lang="en-US" dirty="0"/>
              <a:t>Discussion:  Committees and </a:t>
            </a:r>
            <a:r>
              <a:rPr lang="en-US" dirty="0" smtClean="0"/>
              <a:t>Workgroups</a:t>
            </a:r>
            <a:r>
              <a:rPr lang="en-US" dirty="0"/>
              <a:t/>
            </a:r>
            <a:br>
              <a:rPr lang="en-US" dirty="0"/>
            </a:br>
            <a:endParaRPr lang="en-US" dirty="0"/>
          </a:p>
        </p:txBody>
      </p:sp>
    </p:spTree>
    <p:extLst>
      <p:ext uri="{BB962C8B-B14F-4D97-AF65-F5344CB8AC3E}">
        <p14:creationId xmlns:p14="http://schemas.microsoft.com/office/powerpoint/2010/main" val="2046496482"/>
      </p:ext>
    </p:extLst>
  </p:cSld>
  <p:clrMapOvr>
    <a:masterClrMapping/>
  </p:clrMapOvr>
  <p:timing>
    <p:tnLst>
      <p:par>
        <p:cTn id="1" dur="indefinite" restart="never" nodeType="tmRoot"/>
      </p:par>
    </p:tnLst>
  </p:timing>
</p:sld>
</file>

<file path=ppt/theme/theme1.xml><?xml version="1.0" encoding="utf-8"?>
<a:theme xmlns:a="http://schemas.openxmlformats.org/drawingml/2006/main" name="Section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slides">
  <a:themeElements>
    <a:clrScheme name="Custom 9">
      <a:dk1>
        <a:sysClr val="windowText" lastClr="000000"/>
      </a:dk1>
      <a:lt1>
        <a:sysClr val="window" lastClr="FFFFFF"/>
      </a:lt1>
      <a:dk2>
        <a:srgbClr val="555557"/>
      </a:dk2>
      <a:lt2>
        <a:srgbClr val="C5D1D7"/>
      </a:lt2>
      <a:accent1>
        <a:srgbClr val="647A83"/>
      </a:accent1>
      <a:accent2>
        <a:srgbClr val="C56E4A"/>
      </a:accent2>
      <a:accent3>
        <a:srgbClr val="647A83"/>
      </a:accent3>
      <a:accent4>
        <a:srgbClr val="8B6F47"/>
      </a:accent4>
      <a:accent5>
        <a:srgbClr val="7B8B71"/>
      </a:accent5>
      <a:accent6>
        <a:srgbClr val="D9BB72"/>
      </a:accent6>
      <a:hlink>
        <a:srgbClr val="946F8D"/>
      </a:hlink>
      <a:folHlink>
        <a:srgbClr val="694F07"/>
      </a:folHlink>
    </a:clrScheme>
    <a:fontScheme name="Custom 3">
      <a:majorFont>
        <a:latin typeface="Franklin Gothic Medium"/>
        <a:ea typeface=""/>
        <a:cs typeface=""/>
      </a:majorFont>
      <a:minorFont>
        <a:latin typeface="Franklin Gothic Book"/>
        <a:ea typeface=""/>
        <a:cs typeface=""/>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906</TotalTime>
  <Words>1765</Words>
  <Application>Microsoft Office PowerPoint</Application>
  <PresentationFormat>On-screen Show (4:3)</PresentationFormat>
  <Paragraphs>674</Paragraphs>
  <Slides>32</Slides>
  <Notes>24</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Section slides</vt:lpstr>
      <vt:lpstr>Content slides</vt:lpstr>
      <vt:lpstr>STATE GOVERNMENT Geospatial Advisory council</vt:lpstr>
      <vt:lpstr>PowerPoint Presentation</vt:lpstr>
      <vt:lpstr>Esri ELA Update</vt:lpstr>
      <vt:lpstr>Esri ELA</vt:lpstr>
      <vt:lpstr>ELA Status</vt:lpstr>
      <vt:lpstr>    Discussion - Committees &amp; Workgroups – How do we optimize their efforts?</vt:lpstr>
      <vt:lpstr>Committees</vt:lpstr>
      <vt:lpstr>Workgroups</vt:lpstr>
      <vt:lpstr>Discussion:  Committees and Workgroups </vt:lpstr>
      <vt:lpstr>Geospatial Technical Committee</vt:lpstr>
      <vt:lpstr>PowerPoint Presentation</vt:lpstr>
      <vt:lpstr>Geospatial Technical Committee</vt:lpstr>
      <vt:lpstr>Geospatial Technical Committee</vt:lpstr>
      <vt:lpstr>Optimization (update) - Phase Four of Consolidation</vt:lpstr>
      <vt:lpstr>Three Key Areas</vt:lpstr>
      <vt:lpstr>Coming Soon: Tactical Plan(s)</vt:lpstr>
      <vt:lpstr>Click to add the caption or title for the picture</vt:lpstr>
      <vt:lpstr>Functional Alignment, IT Leadership and Oversight </vt:lpstr>
      <vt:lpstr>The Geospatial Aspect</vt:lpstr>
      <vt:lpstr>Time frames and deliverables</vt:lpstr>
      <vt:lpstr>The draft detail….</vt:lpstr>
      <vt:lpstr>More draft details….</vt:lpstr>
      <vt:lpstr>Next steps</vt:lpstr>
      <vt:lpstr>MnGeo Services</vt:lpstr>
      <vt:lpstr>Service offerings will change a bit….</vt:lpstr>
      <vt:lpstr>Project Priorities Survey Results</vt:lpstr>
      <vt:lpstr>Broader Stakeholder Community    Who responded….</vt:lpstr>
      <vt:lpstr>Broader Stakeholder Community</vt:lpstr>
      <vt:lpstr>Statewide Advisory Council</vt:lpstr>
      <vt:lpstr>Stakeholder identified priorities from meetings </vt:lpstr>
      <vt:lpstr>PowerPoint Presentation</vt:lpstr>
      <vt:lpstr>PowerPoint Presentation</vt:lpstr>
    </vt:vector>
  </TitlesOfParts>
  <Company>Office of Enterprise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Phase Four of Consolidation</dc:title>
  <dc:creator>Daniel Ross</dc:creator>
  <cp:lastModifiedBy>Nancy Rader</cp:lastModifiedBy>
  <cp:revision>86</cp:revision>
  <cp:lastPrinted>2012-11-13T14:10:31Z</cp:lastPrinted>
  <dcterms:created xsi:type="dcterms:W3CDTF">2012-09-24T11:48:01Z</dcterms:created>
  <dcterms:modified xsi:type="dcterms:W3CDTF">2012-11-21T23:05:18Z</dcterms:modified>
</cp:coreProperties>
</file>