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6"/>
    <p:sldMasterId id="2147483668" r:id="rId27"/>
  </p:sldMasterIdLst>
  <p:notesMasterIdLst>
    <p:notesMasterId r:id="rId56"/>
  </p:notesMasterIdLst>
  <p:handoutMasterIdLst>
    <p:handoutMasterId r:id="rId57"/>
  </p:handoutMasterIdLst>
  <p:sldIdLst>
    <p:sldId id="327" r:id="rId28"/>
    <p:sldId id="279" r:id="rId29"/>
    <p:sldId id="330" r:id="rId30"/>
    <p:sldId id="331" r:id="rId31"/>
    <p:sldId id="332" r:id="rId32"/>
    <p:sldId id="360" r:id="rId33"/>
    <p:sldId id="356" r:id="rId34"/>
    <p:sldId id="357" r:id="rId35"/>
    <p:sldId id="355" r:id="rId36"/>
    <p:sldId id="358" r:id="rId37"/>
    <p:sldId id="359" r:id="rId38"/>
    <p:sldId id="335" r:id="rId39"/>
    <p:sldId id="271" r:id="rId40"/>
    <p:sldId id="340" r:id="rId41"/>
    <p:sldId id="362" r:id="rId42"/>
    <p:sldId id="338" r:id="rId43"/>
    <p:sldId id="361" r:id="rId44"/>
    <p:sldId id="364" r:id="rId45"/>
    <p:sldId id="363" r:id="rId46"/>
    <p:sldId id="343" r:id="rId47"/>
    <p:sldId id="344" r:id="rId48"/>
    <p:sldId id="345" r:id="rId49"/>
    <p:sldId id="350" r:id="rId50"/>
    <p:sldId id="351" r:id="rId51"/>
    <p:sldId id="352" r:id="rId52"/>
    <p:sldId id="353" r:id="rId53"/>
    <p:sldId id="325" r:id="rId54"/>
    <p:sldId id="298"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B83"/>
    <a:srgbClr val="EAE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53" autoAdjust="0"/>
  </p:normalViewPr>
  <p:slideViewPr>
    <p:cSldViewPr>
      <p:cViewPr varScale="1">
        <p:scale>
          <a:sx n="92" d="100"/>
          <a:sy n="92" d="100"/>
        </p:scale>
        <p:origin x="-154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1.xml"/><Relationship Id="rId39" Type="http://schemas.openxmlformats.org/officeDocument/2006/relationships/slide" Target="slides/slide12.xml"/><Relationship Id="rId21" Type="http://schemas.openxmlformats.org/officeDocument/2006/relationships/customXml" Target="../customXml/item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2.xml"/><Relationship Id="rId41" Type="http://schemas.openxmlformats.org/officeDocument/2006/relationships/slide" Target="slides/slide14.xml"/><Relationship Id="rId54"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2.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slide" Target="slides/slide24.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812DE-4E9F-4A35-B1F4-D441E6A66F3C}"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71A5A41A-0CD1-4550-BD87-1810A715BFF4}">
      <dgm:prSet phldrT="[Text]"/>
      <dgm:spPr/>
      <dgm:t>
        <a:bodyPr/>
        <a:lstStyle/>
        <a:p>
          <a:r>
            <a:rPr lang="en-US" dirty="0" smtClean="0"/>
            <a:t>Evaluate</a:t>
          </a:r>
          <a:endParaRPr lang="en-US" dirty="0"/>
        </a:p>
      </dgm:t>
    </dgm:pt>
    <dgm:pt modelId="{1B27542D-2ACF-4292-80B2-437367C76A84}" type="parTrans" cxnId="{9AFAA5D9-1744-43B6-B61F-4840D94476C5}">
      <dgm:prSet/>
      <dgm:spPr/>
      <dgm:t>
        <a:bodyPr/>
        <a:lstStyle/>
        <a:p>
          <a:endParaRPr lang="en-US"/>
        </a:p>
      </dgm:t>
    </dgm:pt>
    <dgm:pt modelId="{FA84FDF8-EE5A-478D-B788-A947BF49F86F}" type="sibTrans" cxnId="{9AFAA5D9-1744-43B6-B61F-4840D94476C5}">
      <dgm:prSet/>
      <dgm:spPr/>
      <dgm:t>
        <a:bodyPr/>
        <a:lstStyle/>
        <a:p>
          <a:endParaRPr lang="en-US"/>
        </a:p>
      </dgm:t>
    </dgm:pt>
    <dgm:pt modelId="{C2C0AEA3-35F5-41F6-8BC3-C0354E093E28}">
      <dgm:prSet phldrT="[Text]"/>
      <dgm:spPr/>
      <dgm:t>
        <a:bodyPr/>
        <a:lstStyle/>
        <a:p>
          <a:r>
            <a:rPr lang="en-US" dirty="0" smtClean="0"/>
            <a:t>Share</a:t>
          </a:r>
          <a:endParaRPr lang="en-US" dirty="0"/>
        </a:p>
      </dgm:t>
    </dgm:pt>
    <dgm:pt modelId="{3312986C-C4D8-4016-AA91-35DB261E7ECA}" type="parTrans" cxnId="{B6242117-2589-4E61-A797-90AB64BB06B2}">
      <dgm:prSet/>
      <dgm:spPr/>
      <dgm:t>
        <a:bodyPr/>
        <a:lstStyle/>
        <a:p>
          <a:endParaRPr lang="en-US"/>
        </a:p>
      </dgm:t>
    </dgm:pt>
    <dgm:pt modelId="{0F3D6609-6F55-4702-9CA3-D37A9182062A}" type="sibTrans" cxnId="{B6242117-2589-4E61-A797-90AB64BB06B2}">
      <dgm:prSet/>
      <dgm:spPr/>
      <dgm:t>
        <a:bodyPr/>
        <a:lstStyle/>
        <a:p>
          <a:endParaRPr lang="en-US"/>
        </a:p>
      </dgm:t>
    </dgm:pt>
    <dgm:pt modelId="{747FF54B-0DDA-4F6B-A980-64D2DE06E17F}">
      <dgm:prSet phldrT="[Text]"/>
      <dgm:spPr/>
      <dgm:t>
        <a:bodyPr/>
        <a:lstStyle/>
        <a:p>
          <a:r>
            <a:rPr lang="en-US" dirty="0" smtClean="0"/>
            <a:t>Administer</a:t>
          </a:r>
          <a:endParaRPr lang="en-US" dirty="0"/>
        </a:p>
      </dgm:t>
    </dgm:pt>
    <dgm:pt modelId="{54822867-4DCD-4489-816D-23F8EE9D69BF}" type="parTrans" cxnId="{6E9F37FC-32AF-4D84-9721-427383E8A71F}">
      <dgm:prSet/>
      <dgm:spPr/>
      <dgm:t>
        <a:bodyPr/>
        <a:lstStyle/>
        <a:p>
          <a:endParaRPr lang="en-US"/>
        </a:p>
      </dgm:t>
    </dgm:pt>
    <dgm:pt modelId="{DAD306C9-7688-4C39-A864-1461A78C856A}" type="sibTrans" cxnId="{6E9F37FC-32AF-4D84-9721-427383E8A71F}">
      <dgm:prSet/>
      <dgm:spPr/>
      <dgm:t>
        <a:bodyPr/>
        <a:lstStyle/>
        <a:p>
          <a:endParaRPr lang="en-US"/>
        </a:p>
      </dgm:t>
    </dgm:pt>
    <dgm:pt modelId="{BD6C50CC-E8AA-4029-8D81-C7F2693FAE6C}">
      <dgm:prSet phldrT="[Text]"/>
      <dgm:spPr/>
      <dgm:t>
        <a:bodyPr/>
        <a:lstStyle/>
        <a:p>
          <a:r>
            <a:rPr lang="en-US" dirty="0" smtClean="0"/>
            <a:t>Find</a:t>
          </a:r>
          <a:endParaRPr lang="en-US" dirty="0"/>
        </a:p>
      </dgm:t>
    </dgm:pt>
    <dgm:pt modelId="{241EC27E-AD6B-4EF3-BC65-DC8A572AC0C5}" type="sibTrans" cxnId="{D89AE663-3589-4086-A1B4-3A046B8FCF17}">
      <dgm:prSet/>
      <dgm:spPr/>
      <dgm:t>
        <a:bodyPr/>
        <a:lstStyle/>
        <a:p>
          <a:endParaRPr lang="en-US"/>
        </a:p>
      </dgm:t>
    </dgm:pt>
    <dgm:pt modelId="{54435378-F41D-412D-A5B6-6FFE950EF702}" type="parTrans" cxnId="{D89AE663-3589-4086-A1B4-3A046B8FCF17}">
      <dgm:prSet/>
      <dgm:spPr/>
      <dgm:t>
        <a:bodyPr/>
        <a:lstStyle/>
        <a:p>
          <a:endParaRPr lang="en-US"/>
        </a:p>
      </dgm:t>
    </dgm:pt>
    <dgm:pt modelId="{471134E1-2EDE-45A0-93AF-1B32F441DD87}" type="pres">
      <dgm:prSet presAssocID="{204812DE-4E9F-4A35-B1F4-D441E6A66F3C}" presName="linear" presStyleCnt="0">
        <dgm:presLayoutVars>
          <dgm:animLvl val="lvl"/>
          <dgm:resizeHandles val="exact"/>
        </dgm:presLayoutVars>
      </dgm:prSet>
      <dgm:spPr/>
      <dgm:t>
        <a:bodyPr/>
        <a:lstStyle/>
        <a:p>
          <a:endParaRPr lang="en-US"/>
        </a:p>
      </dgm:t>
    </dgm:pt>
    <dgm:pt modelId="{06BEA5BE-BFF9-4381-A6C8-D30913EED402}" type="pres">
      <dgm:prSet presAssocID="{BD6C50CC-E8AA-4029-8D81-C7F2693FAE6C}" presName="parentText" presStyleLbl="node1" presStyleIdx="0" presStyleCnt="4">
        <dgm:presLayoutVars>
          <dgm:chMax val="0"/>
          <dgm:bulletEnabled val="1"/>
        </dgm:presLayoutVars>
      </dgm:prSet>
      <dgm:spPr/>
      <dgm:t>
        <a:bodyPr/>
        <a:lstStyle/>
        <a:p>
          <a:endParaRPr lang="en-US"/>
        </a:p>
      </dgm:t>
    </dgm:pt>
    <dgm:pt modelId="{85B58465-06D6-49D8-9E84-D024A2AA9E56}" type="pres">
      <dgm:prSet presAssocID="{241EC27E-AD6B-4EF3-BC65-DC8A572AC0C5}" presName="spacer" presStyleCnt="0"/>
      <dgm:spPr/>
      <dgm:t>
        <a:bodyPr/>
        <a:lstStyle/>
        <a:p>
          <a:endParaRPr lang="en-US"/>
        </a:p>
      </dgm:t>
    </dgm:pt>
    <dgm:pt modelId="{D5105CCB-DDCE-4541-A66B-8DE53554B345}" type="pres">
      <dgm:prSet presAssocID="{71A5A41A-0CD1-4550-BD87-1810A715BFF4}" presName="parentText" presStyleLbl="node1" presStyleIdx="1" presStyleCnt="4">
        <dgm:presLayoutVars>
          <dgm:chMax val="0"/>
          <dgm:bulletEnabled val="1"/>
        </dgm:presLayoutVars>
      </dgm:prSet>
      <dgm:spPr/>
      <dgm:t>
        <a:bodyPr/>
        <a:lstStyle/>
        <a:p>
          <a:endParaRPr lang="en-US"/>
        </a:p>
      </dgm:t>
    </dgm:pt>
    <dgm:pt modelId="{9884405A-262D-4809-91B6-D32B292311C4}" type="pres">
      <dgm:prSet presAssocID="{FA84FDF8-EE5A-478D-B788-A947BF49F86F}" presName="spacer" presStyleCnt="0"/>
      <dgm:spPr/>
      <dgm:t>
        <a:bodyPr/>
        <a:lstStyle/>
        <a:p>
          <a:endParaRPr lang="en-US"/>
        </a:p>
      </dgm:t>
    </dgm:pt>
    <dgm:pt modelId="{70F4B524-7E41-434C-8AAC-AB4884128B89}" type="pres">
      <dgm:prSet presAssocID="{C2C0AEA3-35F5-41F6-8BC3-C0354E093E28}" presName="parentText" presStyleLbl="node1" presStyleIdx="2" presStyleCnt="4">
        <dgm:presLayoutVars>
          <dgm:chMax val="0"/>
          <dgm:bulletEnabled val="1"/>
        </dgm:presLayoutVars>
      </dgm:prSet>
      <dgm:spPr/>
      <dgm:t>
        <a:bodyPr/>
        <a:lstStyle/>
        <a:p>
          <a:endParaRPr lang="en-US"/>
        </a:p>
      </dgm:t>
    </dgm:pt>
    <dgm:pt modelId="{07132EA9-E9D2-48BE-A585-A68CF1F0C165}" type="pres">
      <dgm:prSet presAssocID="{0F3D6609-6F55-4702-9CA3-D37A9182062A}" presName="spacer" presStyleCnt="0"/>
      <dgm:spPr/>
      <dgm:t>
        <a:bodyPr/>
        <a:lstStyle/>
        <a:p>
          <a:endParaRPr lang="en-US"/>
        </a:p>
      </dgm:t>
    </dgm:pt>
    <dgm:pt modelId="{C11C6098-E1C0-4B4B-B9D3-A66C0E707CF9}" type="pres">
      <dgm:prSet presAssocID="{747FF54B-0DDA-4F6B-A980-64D2DE06E17F}" presName="parentText" presStyleLbl="node1" presStyleIdx="3" presStyleCnt="4">
        <dgm:presLayoutVars>
          <dgm:chMax val="0"/>
          <dgm:bulletEnabled val="1"/>
        </dgm:presLayoutVars>
      </dgm:prSet>
      <dgm:spPr/>
      <dgm:t>
        <a:bodyPr/>
        <a:lstStyle/>
        <a:p>
          <a:endParaRPr lang="en-US"/>
        </a:p>
      </dgm:t>
    </dgm:pt>
  </dgm:ptLst>
  <dgm:cxnLst>
    <dgm:cxn modelId="{502EB2AE-958E-4078-9B0F-829973D1D323}" type="presOf" srcId="{747FF54B-0DDA-4F6B-A980-64D2DE06E17F}" destId="{C11C6098-E1C0-4B4B-B9D3-A66C0E707CF9}" srcOrd="0" destOrd="0" presId="urn:microsoft.com/office/officeart/2005/8/layout/vList2"/>
    <dgm:cxn modelId="{F483029B-4BE7-4943-BFAD-B674111ACC67}" type="presOf" srcId="{204812DE-4E9F-4A35-B1F4-D441E6A66F3C}" destId="{471134E1-2EDE-45A0-93AF-1B32F441DD87}" srcOrd="0" destOrd="0" presId="urn:microsoft.com/office/officeart/2005/8/layout/vList2"/>
    <dgm:cxn modelId="{F2CDC05F-B54B-4D3C-AA15-B714BE958704}" type="presOf" srcId="{71A5A41A-0CD1-4550-BD87-1810A715BFF4}" destId="{D5105CCB-DDCE-4541-A66B-8DE53554B345}" srcOrd="0" destOrd="0" presId="urn:microsoft.com/office/officeart/2005/8/layout/vList2"/>
    <dgm:cxn modelId="{EC495744-D6E5-4480-8CE5-08864AD3374D}" type="presOf" srcId="{C2C0AEA3-35F5-41F6-8BC3-C0354E093E28}" destId="{70F4B524-7E41-434C-8AAC-AB4884128B89}" srcOrd="0" destOrd="0" presId="urn:microsoft.com/office/officeart/2005/8/layout/vList2"/>
    <dgm:cxn modelId="{4059E575-5956-44E1-B2AD-5D6065B34BF6}" type="presOf" srcId="{BD6C50CC-E8AA-4029-8D81-C7F2693FAE6C}" destId="{06BEA5BE-BFF9-4381-A6C8-D30913EED402}" srcOrd="0" destOrd="0" presId="urn:microsoft.com/office/officeart/2005/8/layout/vList2"/>
    <dgm:cxn modelId="{B6242117-2589-4E61-A797-90AB64BB06B2}" srcId="{204812DE-4E9F-4A35-B1F4-D441E6A66F3C}" destId="{C2C0AEA3-35F5-41F6-8BC3-C0354E093E28}" srcOrd="2" destOrd="0" parTransId="{3312986C-C4D8-4016-AA91-35DB261E7ECA}" sibTransId="{0F3D6609-6F55-4702-9CA3-D37A9182062A}"/>
    <dgm:cxn modelId="{6E9F37FC-32AF-4D84-9721-427383E8A71F}" srcId="{204812DE-4E9F-4A35-B1F4-D441E6A66F3C}" destId="{747FF54B-0DDA-4F6B-A980-64D2DE06E17F}" srcOrd="3" destOrd="0" parTransId="{54822867-4DCD-4489-816D-23F8EE9D69BF}" sibTransId="{DAD306C9-7688-4C39-A864-1461A78C856A}"/>
    <dgm:cxn modelId="{D89AE663-3589-4086-A1B4-3A046B8FCF17}" srcId="{204812DE-4E9F-4A35-B1F4-D441E6A66F3C}" destId="{BD6C50CC-E8AA-4029-8D81-C7F2693FAE6C}" srcOrd="0" destOrd="0" parTransId="{54435378-F41D-412D-A5B6-6FFE950EF702}" sibTransId="{241EC27E-AD6B-4EF3-BC65-DC8A572AC0C5}"/>
    <dgm:cxn modelId="{9AFAA5D9-1744-43B6-B61F-4840D94476C5}" srcId="{204812DE-4E9F-4A35-B1F4-D441E6A66F3C}" destId="{71A5A41A-0CD1-4550-BD87-1810A715BFF4}" srcOrd="1" destOrd="0" parTransId="{1B27542D-2ACF-4292-80B2-437367C76A84}" sibTransId="{FA84FDF8-EE5A-478D-B788-A947BF49F86F}"/>
    <dgm:cxn modelId="{6BADF607-E427-465F-8092-8A5922AA3945}" type="presParOf" srcId="{471134E1-2EDE-45A0-93AF-1B32F441DD87}" destId="{06BEA5BE-BFF9-4381-A6C8-D30913EED402}" srcOrd="0" destOrd="0" presId="urn:microsoft.com/office/officeart/2005/8/layout/vList2"/>
    <dgm:cxn modelId="{88482E5E-DB16-4153-88D9-4BA2067F6B1C}" type="presParOf" srcId="{471134E1-2EDE-45A0-93AF-1B32F441DD87}" destId="{85B58465-06D6-49D8-9E84-D024A2AA9E56}" srcOrd="1" destOrd="0" presId="urn:microsoft.com/office/officeart/2005/8/layout/vList2"/>
    <dgm:cxn modelId="{3E50CB49-E3DF-4537-9D87-39BFD5E38153}" type="presParOf" srcId="{471134E1-2EDE-45A0-93AF-1B32F441DD87}" destId="{D5105CCB-DDCE-4541-A66B-8DE53554B345}" srcOrd="2" destOrd="0" presId="urn:microsoft.com/office/officeart/2005/8/layout/vList2"/>
    <dgm:cxn modelId="{7945A9DF-84E4-45B3-BFA8-0E9ABEA11341}" type="presParOf" srcId="{471134E1-2EDE-45A0-93AF-1B32F441DD87}" destId="{9884405A-262D-4809-91B6-D32B292311C4}" srcOrd="3" destOrd="0" presId="urn:microsoft.com/office/officeart/2005/8/layout/vList2"/>
    <dgm:cxn modelId="{8974AC2D-651B-44E4-A1BA-1AC5D0F11FCE}" type="presParOf" srcId="{471134E1-2EDE-45A0-93AF-1B32F441DD87}" destId="{70F4B524-7E41-434C-8AAC-AB4884128B89}" srcOrd="4" destOrd="0" presId="urn:microsoft.com/office/officeart/2005/8/layout/vList2"/>
    <dgm:cxn modelId="{3BD32AFF-2099-43B3-9FB6-EFFE46D38EC3}" type="presParOf" srcId="{471134E1-2EDE-45A0-93AF-1B32F441DD87}" destId="{07132EA9-E9D2-48BE-A585-A68CF1F0C165}" srcOrd="5" destOrd="0" presId="urn:microsoft.com/office/officeart/2005/8/layout/vList2"/>
    <dgm:cxn modelId="{7C25D006-4502-48D5-B12B-E6A069D5B7EE}" type="presParOf" srcId="{471134E1-2EDE-45A0-93AF-1B32F441DD87}" destId="{C11C6098-E1C0-4B4B-B9D3-A66C0E707CF9}" srcOrd="6" destOrd="0" presId="urn:microsoft.com/office/officeart/2005/8/layout/vList2"/>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EA5BE-BFF9-4381-A6C8-D30913EED402}">
      <dsp:nvSpPr>
        <dsp:cNvPr id="0" name=""/>
        <dsp:cNvSpPr/>
      </dsp:nvSpPr>
      <dsp:spPr>
        <a:xfrm>
          <a:off x="0" y="29699"/>
          <a:ext cx="3505200" cy="4563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Find</a:t>
          </a:r>
          <a:endParaRPr lang="en-US" sz="2000" kern="1200" dirty="0"/>
        </a:p>
      </dsp:txBody>
      <dsp:txXfrm>
        <a:off x="22275" y="51974"/>
        <a:ext cx="3460650" cy="411750"/>
      </dsp:txXfrm>
    </dsp:sp>
    <dsp:sp modelId="{D5105CCB-DDCE-4541-A66B-8DE53554B345}">
      <dsp:nvSpPr>
        <dsp:cNvPr id="0" name=""/>
        <dsp:cNvSpPr/>
      </dsp:nvSpPr>
      <dsp:spPr>
        <a:xfrm>
          <a:off x="0" y="543599"/>
          <a:ext cx="3505200" cy="4563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Evaluate</a:t>
          </a:r>
          <a:endParaRPr lang="en-US" sz="2000" kern="1200" dirty="0"/>
        </a:p>
      </dsp:txBody>
      <dsp:txXfrm>
        <a:off x="22275" y="565874"/>
        <a:ext cx="3460650" cy="411750"/>
      </dsp:txXfrm>
    </dsp:sp>
    <dsp:sp modelId="{70F4B524-7E41-434C-8AAC-AB4884128B89}">
      <dsp:nvSpPr>
        <dsp:cNvPr id="0" name=""/>
        <dsp:cNvSpPr/>
      </dsp:nvSpPr>
      <dsp:spPr>
        <a:xfrm>
          <a:off x="0" y="1057499"/>
          <a:ext cx="3505200" cy="4563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Share</a:t>
          </a:r>
          <a:endParaRPr lang="en-US" sz="2000" kern="1200" dirty="0"/>
        </a:p>
      </dsp:txBody>
      <dsp:txXfrm>
        <a:off x="22275" y="1079774"/>
        <a:ext cx="3460650" cy="411750"/>
      </dsp:txXfrm>
    </dsp:sp>
    <dsp:sp modelId="{C11C6098-E1C0-4B4B-B9D3-A66C0E707CF9}">
      <dsp:nvSpPr>
        <dsp:cNvPr id="0" name=""/>
        <dsp:cNvSpPr/>
      </dsp:nvSpPr>
      <dsp:spPr>
        <a:xfrm>
          <a:off x="0" y="1571400"/>
          <a:ext cx="3505200" cy="4563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Administer</a:t>
          </a:r>
          <a:endParaRPr lang="en-US" sz="2000" kern="1200" dirty="0"/>
        </a:p>
      </dsp:txBody>
      <dsp:txXfrm>
        <a:off x="22275" y="1593675"/>
        <a:ext cx="3460650" cy="4117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D62F474-EAC5-4D00-8C88-B28579B71933}" type="datetimeFigureOut">
              <a:rPr lang="en-US" smtClean="0"/>
              <a:t>6/7/2013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48813BE-70B2-4C29-9C95-B54CA0653237}" type="slidenum">
              <a:rPr lang="en-US" smtClean="0"/>
              <a:t>‹#›</a:t>
            </a:fld>
            <a:endParaRPr lang="en-US" dirty="0"/>
          </a:p>
        </p:txBody>
      </p:sp>
    </p:spTree>
    <p:extLst>
      <p:ext uri="{BB962C8B-B14F-4D97-AF65-F5344CB8AC3E}">
        <p14:creationId xmlns:p14="http://schemas.microsoft.com/office/powerpoint/2010/main" val="240241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54366C-EC7D-4398-B5F8-B4F260324CFE}" type="datetimeFigureOut">
              <a:rPr lang="en-US" smtClean="0"/>
              <a:pPr/>
              <a:t>6/7/2013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A64FBB8-F3E7-49A2-8C82-60272B9FB1B8}" type="slidenum">
              <a:rPr lang="en-US" smtClean="0"/>
              <a:pPr/>
              <a:t>‹#›</a:t>
            </a:fld>
            <a:endParaRPr lang="en-US" dirty="0"/>
          </a:p>
        </p:txBody>
      </p:sp>
    </p:spTree>
    <p:extLst>
      <p:ext uri="{BB962C8B-B14F-4D97-AF65-F5344CB8AC3E}">
        <p14:creationId xmlns:p14="http://schemas.microsoft.com/office/powerpoint/2010/main" val="221678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a:t>
            </a:fld>
            <a:endParaRPr lang="en-US" dirty="0"/>
          </a:p>
        </p:txBody>
      </p:sp>
    </p:spTree>
    <p:extLst>
      <p:ext uri="{BB962C8B-B14F-4D97-AF65-F5344CB8AC3E}">
        <p14:creationId xmlns:p14="http://schemas.microsoft.com/office/powerpoint/2010/main" val="1946963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Statewide imagery is freely</a:t>
            </a:r>
            <a:r>
              <a:rPr lang="en-US" baseline="0" dirty="0" smtClean="0"/>
              <a:t> available from MnGeo.  </a:t>
            </a:r>
          </a:p>
          <a:p>
            <a:endParaRPr lang="en-US" baseline="0" dirty="0" smtClean="0"/>
          </a:p>
          <a:p>
            <a:r>
              <a:rPr lang="en-US" dirty="0" smtClean="0"/>
              <a:t>The MnGeo imagery service is experiencing over 35 million hits a year.   </a:t>
            </a:r>
          </a:p>
        </p:txBody>
      </p:sp>
      <p:sp>
        <p:nvSpPr>
          <p:cNvPr id="4" name="Slide Number Placeholder 3"/>
          <p:cNvSpPr>
            <a:spLocks noGrp="1"/>
          </p:cNvSpPr>
          <p:nvPr>
            <p:ph type="sldNum" sz="quarter" idx="5"/>
          </p:nvPr>
        </p:nvSpPr>
        <p:spPr/>
        <p:txBody>
          <a:bodyPr/>
          <a:lstStyle/>
          <a:p>
            <a:pPr>
              <a:defRPr/>
            </a:pPr>
            <a:fld id="{4CEB9BA9-D9B3-4BE2-9BAC-D1246D1CDFB2}"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478D03-F08D-462D-9597-7F483E5A6CB6}" type="slidenum">
              <a:rPr lang="en-US" smtClean="0"/>
              <a:t>18</a:t>
            </a:fld>
            <a:endParaRPr lang="en-US"/>
          </a:p>
        </p:txBody>
      </p:sp>
    </p:spTree>
    <p:extLst>
      <p:ext uri="{BB962C8B-B14F-4D97-AF65-F5344CB8AC3E}">
        <p14:creationId xmlns:p14="http://schemas.microsoft.com/office/powerpoint/2010/main" val="45382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Graphic – St. Louis River Basin is the central basin – emptying into Lake Superior.  Hydro features include lakes, rivers for mapping (1-d, 2-d), rivers for networking (1-d);  A system of Watershed Boundaries (WBD) is also included. Those are the red lines on this graphic. </a:t>
            </a:r>
          </a:p>
          <a:p>
            <a:endParaRPr lang="en-US" smtClean="0"/>
          </a:p>
          <a:p>
            <a:r>
              <a:rPr lang="en-US" smtClean="0"/>
              <a:t>Flow volume and velocity within catchments</a:t>
            </a:r>
          </a:p>
        </p:txBody>
      </p:sp>
      <p:sp>
        <p:nvSpPr>
          <p:cNvPr id="4" name="Slide Number Placeholder 3"/>
          <p:cNvSpPr>
            <a:spLocks noGrp="1"/>
          </p:cNvSpPr>
          <p:nvPr>
            <p:ph type="sldNum" sz="quarter" idx="5"/>
          </p:nvPr>
        </p:nvSpPr>
        <p:spPr/>
        <p:txBody>
          <a:bodyPr/>
          <a:lstStyle/>
          <a:p>
            <a:pPr>
              <a:defRPr/>
            </a:pPr>
            <a:fld id="{01BDCB90-AB44-42C0-95DC-4F2364B331CD}"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Linear Referencing, or ‘Reach Indexing’ enables referencing of features or characteristics of a river to the NHD as ‘events’, and the integration of tabular data into the GIS.  Data in tables is maintained elsewhere, and pulled into the NHD via its geographic reference and its ‘Source Feature ID’.  Examples of indexed data can include: points: dams, stream gages, water quality monitoring stations, discharge points, spills; lines: fisheries habitat improvement areas, stream stabilization project areas, water quality assessment areas, fisheries sampling areas.</a:t>
            </a:r>
          </a:p>
          <a:p>
            <a:r>
              <a:rPr lang="en-US" smtClean="0"/>
              <a:t>Examples on slide:  USGS stream gages referenced to the NHD are linked by the gage number to the USGS website where you can pull up images of reference information such as streamflow, or download the historic streamflow record from USGS.  MPCA has identified stream segments as ‘water quality assessment units’ for purposes of reporting to EPA under the Clean Water Act.  MPCA assembles their water quality assessment data in tables and georeferences them by assessment unit id. </a:t>
            </a:r>
          </a:p>
          <a:p>
            <a:endParaRPr lang="en-US" smtClean="0"/>
          </a:p>
          <a:p>
            <a:r>
              <a:rPr lang="en-US" smtClean="0"/>
              <a:t>Reporting of impaired waters</a:t>
            </a:r>
          </a:p>
        </p:txBody>
      </p:sp>
      <p:sp>
        <p:nvSpPr>
          <p:cNvPr id="4" name="Slide Number Placeholder 3"/>
          <p:cNvSpPr>
            <a:spLocks noGrp="1"/>
          </p:cNvSpPr>
          <p:nvPr>
            <p:ph type="sldNum" sz="quarter" idx="5"/>
          </p:nvPr>
        </p:nvSpPr>
        <p:spPr/>
        <p:txBody>
          <a:bodyPr/>
          <a:lstStyle/>
          <a:p>
            <a:pPr>
              <a:defRPr/>
            </a:pPr>
            <a:fld id="{5EAD289C-8CF4-4BFC-8D22-1F6415BA7081}"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For Minnesota water is a</a:t>
            </a:r>
            <a:r>
              <a:rPr lang="en-US" baseline="0" dirty="0" smtClean="0"/>
              <a:t> very important data layer.   Building a statewide hydrography data layer is a sizable effort. </a:t>
            </a:r>
          </a:p>
          <a:p>
            <a:endParaRPr lang="en-US" baseline="0" dirty="0" smtClean="0"/>
          </a:p>
          <a:p>
            <a:r>
              <a:rPr lang="en-US" dirty="0" smtClean="0"/>
              <a:t>Here is an example of collaboration</a:t>
            </a:r>
            <a:r>
              <a:rPr lang="en-US" baseline="0" dirty="0" smtClean="0"/>
              <a:t> to help build the hydrography foundational data layer.   </a:t>
            </a:r>
          </a:p>
          <a:p>
            <a:endParaRPr lang="en-US" baseline="0" dirty="0" smtClean="0"/>
          </a:p>
          <a:p>
            <a:r>
              <a:rPr lang="en-US" baseline="0" dirty="0" smtClean="0"/>
              <a:t>This collaboration </a:t>
            </a:r>
            <a:r>
              <a:rPr lang="en-US" dirty="0" smtClean="0"/>
              <a:t>enables us to share data across state boundaries – e.g., MPCA share water assessment data with Wisconsin, Iowa, on shared waters; DNR can calculate watershed area upstream of a lake (adding upstream areas in other states from WBD);  data are being ‘harmonized’ with Mexico and Canada; this graphic shows the ‘Rainy Headwaters’ including both US and Canada area.  It is important to be have consistent data over whole watersheds (not stopped by arbitrary state or national boundaries).</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DB1772C7-B016-41B7-90D4-F911F9F7DD87}"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63BF8-B16A-481E-B0BE-AE3789C405D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0706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478D03-F08D-462D-9597-7F483E5A6CB6}" type="slidenum">
              <a:rPr lang="en-US" smtClean="0"/>
              <a:t>24</a:t>
            </a:fld>
            <a:endParaRPr lang="en-US"/>
          </a:p>
        </p:txBody>
      </p:sp>
    </p:spTree>
    <p:extLst>
      <p:ext uri="{BB962C8B-B14F-4D97-AF65-F5344CB8AC3E}">
        <p14:creationId xmlns:p14="http://schemas.microsoft.com/office/powerpoint/2010/main" val="4266604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045116-D6A7-432F-B630-C58DFD5448B1}" type="slidenum">
              <a:rPr lang="en-US" smtClean="0">
                <a:solidFill>
                  <a:srgbClr val="000000"/>
                </a:solidFill>
              </a:rPr>
              <a:pPr/>
              <a:t>25</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28</a:t>
            </a:fld>
            <a:endParaRPr lang="en-US" dirty="0"/>
          </a:p>
        </p:txBody>
      </p:sp>
    </p:spTree>
    <p:extLst>
      <p:ext uri="{BB962C8B-B14F-4D97-AF65-F5344CB8AC3E}">
        <p14:creationId xmlns:p14="http://schemas.microsoft.com/office/powerpoint/2010/main" val="137684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7</a:t>
            </a:fld>
            <a:endParaRPr lang="en-US" dirty="0"/>
          </a:p>
        </p:txBody>
      </p:sp>
    </p:spTree>
    <p:extLst>
      <p:ext uri="{BB962C8B-B14F-4D97-AF65-F5344CB8AC3E}">
        <p14:creationId xmlns:p14="http://schemas.microsoft.com/office/powerpoint/2010/main" val="26535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8</a:t>
            </a:fld>
            <a:endParaRPr lang="en-US" dirty="0"/>
          </a:p>
        </p:txBody>
      </p:sp>
    </p:spTree>
    <p:extLst>
      <p:ext uri="{BB962C8B-B14F-4D97-AF65-F5344CB8AC3E}">
        <p14:creationId xmlns:p14="http://schemas.microsoft.com/office/powerpoint/2010/main" val="413285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Much</a:t>
            </a:r>
            <a:r>
              <a:rPr lang="en-US" baseline="0" dirty="0" smtClean="0"/>
              <a:t> like other MN.IT consolidation efforts, the initial focus is on making sure we use the same terms.</a:t>
            </a:r>
          </a:p>
          <a:p>
            <a:pPr marL="171450" indent="-171450">
              <a:buFont typeface="Arial" pitchFamily="34" charset="0"/>
              <a:buChar char="•"/>
            </a:pPr>
            <a:r>
              <a:rPr lang="en-US" baseline="0" dirty="0" smtClean="0"/>
              <a:t>For Infrastructure and Data, a </a:t>
            </a:r>
            <a:r>
              <a:rPr lang="en-US" baseline="0" dirty="0" err="1" smtClean="0"/>
              <a:t>GeoCommons</a:t>
            </a:r>
            <a:r>
              <a:rPr lang="en-US" baseline="0" dirty="0" smtClean="0"/>
              <a:t> group led by Mark Kotz is meeting, defining requirements, and testing candidate solutions. An example candidate is CKAN, which Data.gov is going to migrate to soon.</a:t>
            </a:r>
          </a:p>
          <a:p>
            <a:pPr marL="171450" indent="-171450">
              <a:buFont typeface="Arial" pitchFamily="34" charset="0"/>
              <a:buChar char="•"/>
            </a:pPr>
            <a:r>
              <a:rPr lang="en-US" baseline="0" dirty="0" smtClean="0"/>
              <a:t>For the Service Catalog, the group is taking </a:t>
            </a:r>
            <a:r>
              <a:rPr lang="en-US" baseline="0" dirty="0" err="1" smtClean="0"/>
              <a:t>MnGeo’s</a:t>
            </a:r>
            <a:r>
              <a:rPr lang="en-US" baseline="0" dirty="0" smtClean="0"/>
              <a:t> catalog, which revolves around the </a:t>
            </a:r>
            <a:r>
              <a:rPr lang="en-US" baseline="0" dirty="0" err="1" smtClean="0"/>
              <a:t>AppGeo</a:t>
            </a:r>
            <a:r>
              <a:rPr lang="en-US" baseline="0" dirty="0" smtClean="0"/>
              <a:t> 2009 study, and making sure @Agency services are either included or added on. Chris Buse tells us this is very much like an effort the Information Security teams took on a </a:t>
            </a:r>
            <a:r>
              <a:rPr lang="en-US" baseline="0" smtClean="0"/>
              <a:t>few years ago.</a:t>
            </a:r>
            <a:endParaRPr lang="en-US" baseline="0" dirty="0" smtClean="0"/>
          </a:p>
          <a:p>
            <a:pPr marL="171450" indent="-171450">
              <a:buFont typeface="Arial" pitchFamily="34" charset="0"/>
              <a:buChar char="•"/>
            </a:pPr>
            <a:r>
              <a:rPr lang="en-US" baseline="0" dirty="0" smtClean="0"/>
              <a:t>We have SharePoint sites set up and we are hiring a PM for these efforts</a:t>
            </a:r>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9</a:t>
            </a:fld>
            <a:endParaRPr lang="en-US" dirty="0"/>
          </a:p>
        </p:txBody>
      </p:sp>
    </p:spTree>
    <p:extLst>
      <p:ext uri="{BB962C8B-B14F-4D97-AF65-F5344CB8AC3E}">
        <p14:creationId xmlns:p14="http://schemas.microsoft.com/office/powerpoint/2010/main" val="119332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11</a:t>
            </a:fld>
            <a:endParaRPr lang="en-US" dirty="0"/>
          </a:p>
        </p:txBody>
      </p:sp>
    </p:spTree>
    <p:extLst>
      <p:ext uri="{BB962C8B-B14F-4D97-AF65-F5344CB8AC3E}">
        <p14:creationId xmlns:p14="http://schemas.microsoft.com/office/powerpoint/2010/main" val="318640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478D03-F08D-462D-9597-7F483E5A6CB6}" type="slidenum">
              <a:rPr lang="en-US" smtClean="0"/>
              <a:t>12</a:t>
            </a:fld>
            <a:endParaRPr lang="en-US"/>
          </a:p>
        </p:txBody>
      </p:sp>
    </p:spTree>
    <p:extLst>
      <p:ext uri="{BB962C8B-B14F-4D97-AF65-F5344CB8AC3E}">
        <p14:creationId xmlns:p14="http://schemas.microsoft.com/office/powerpoint/2010/main" val="240470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 have identified 7 important effort</a:t>
            </a:r>
          </a:p>
          <a:p>
            <a:r>
              <a:rPr lang="en-US" dirty="0" smtClean="0"/>
              <a:t>Provide a short sentence on each….</a:t>
            </a:r>
            <a:endParaRPr lang="en-US" dirty="0"/>
          </a:p>
        </p:txBody>
      </p:sp>
      <p:sp>
        <p:nvSpPr>
          <p:cNvPr id="4" name="Slide Number Placeholder 3"/>
          <p:cNvSpPr>
            <a:spLocks noGrp="1"/>
          </p:cNvSpPr>
          <p:nvPr>
            <p:ph type="sldNum" sz="quarter" idx="10"/>
          </p:nvPr>
        </p:nvSpPr>
        <p:spPr/>
        <p:txBody>
          <a:bodyPr/>
          <a:lstStyle/>
          <a:p>
            <a:fld id="{E044D9B1-EB74-438C-8A2B-AFCA910B248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78280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09" indent="-285734" eaLnBrk="0" hangingPunct="0">
              <a:defRPr>
                <a:solidFill>
                  <a:schemeClr val="tx1"/>
                </a:solidFill>
                <a:latin typeface="Calibri" pitchFamily="34" charset="0"/>
              </a:defRPr>
            </a:lvl2pPr>
            <a:lvl3pPr marL="1142937" indent="-228587" eaLnBrk="0" hangingPunct="0">
              <a:defRPr>
                <a:solidFill>
                  <a:schemeClr val="tx1"/>
                </a:solidFill>
                <a:latin typeface="Calibri" pitchFamily="34" charset="0"/>
              </a:defRPr>
            </a:lvl3pPr>
            <a:lvl4pPr marL="1600111" indent="-228587" eaLnBrk="0" hangingPunct="0">
              <a:defRPr>
                <a:solidFill>
                  <a:schemeClr val="tx1"/>
                </a:solidFill>
                <a:latin typeface="Calibri" pitchFamily="34" charset="0"/>
              </a:defRPr>
            </a:lvl4pPr>
            <a:lvl5pPr marL="2057287" indent="-228587" eaLnBrk="0" hangingPunct="0">
              <a:defRPr>
                <a:solidFill>
                  <a:schemeClr val="tx1"/>
                </a:solidFill>
                <a:latin typeface="Calibri" pitchFamily="34" charset="0"/>
              </a:defRPr>
            </a:lvl5pPr>
            <a:lvl6pPr marL="2514461" indent="-228587" eaLnBrk="0" fontAlgn="base" hangingPunct="0">
              <a:spcBef>
                <a:spcPct val="0"/>
              </a:spcBef>
              <a:spcAft>
                <a:spcPct val="0"/>
              </a:spcAft>
              <a:defRPr>
                <a:solidFill>
                  <a:schemeClr val="tx1"/>
                </a:solidFill>
                <a:latin typeface="Calibri" pitchFamily="34" charset="0"/>
              </a:defRPr>
            </a:lvl6pPr>
            <a:lvl7pPr marL="2971635" indent="-228587" eaLnBrk="0" fontAlgn="base" hangingPunct="0">
              <a:spcBef>
                <a:spcPct val="0"/>
              </a:spcBef>
              <a:spcAft>
                <a:spcPct val="0"/>
              </a:spcAft>
              <a:defRPr>
                <a:solidFill>
                  <a:schemeClr val="tx1"/>
                </a:solidFill>
                <a:latin typeface="Calibri" pitchFamily="34" charset="0"/>
              </a:defRPr>
            </a:lvl7pPr>
            <a:lvl8pPr marL="3428811" indent="-228587" eaLnBrk="0" fontAlgn="base" hangingPunct="0">
              <a:spcBef>
                <a:spcPct val="0"/>
              </a:spcBef>
              <a:spcAft>
                <a:spcPct val="0"/>
              </a:spcAft>
              <a:defRPr>
                <a:solidFill>
                  <a:schemeClr val="tx1"/>
                </a:solidFill>
                <a:latin typeface="Calibri" pitchFamily="34" charset="0"/>
              </a:defRPr>
            </a:lvl8pPr>
            <a:lvl9pPr marL="3885985" indent="-228587" eaLnBrk="0" fontAlgn="base" hangingPunct="0">
              <a:spcBef>
                <a:spcPct val="0"/>
              </a:spcBef>
              <a:spcAft>
                <a:spcPct val="0"/>
              </a:spcAft>
              <a:defRPr>
                <a:solidFill>
                  <a:schemeClr val="tx1"/>
                </a:solidFill>
                <a:latin typeface="Calibri" pitchFamily="34" charset="0"/>
              </a:defRPr>
            </a:lvl9pPr>
          </a:lstStyle>
          <a:p>
            <a:pPr eaLnBrk="1" hangingPunct="1"/>
            <a:fld id="{12938D9E-84BA-438D-94EF-23EA822D1310}" type="slidenum">
              <a:rPr lang="en-US" b="1" i="1">
                <a:solidFill>
                  <a:srgbClr val="000000"/>
                </a:solidFill>
                <a:latin typeface="Arial" charset="0"/>
                <a:cs typeface="Arial" charset="0"/>
              </a:rPr>
              <a:pPr eaLnBrk="1" hangingPunct="1"/>
              <a:t>14</a:t>
            </a:fld>
            <a:endParaRPr lang="en-US" b="1" i="1">
              <a:solidFill>
                <a:srgbClr val="000000"/>
              </a:solidFill>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Statewide Aerial Imagery Program (SAIP)</a:t>
            </a:r>
          </a:p>
          <a:p>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Five Phases Planned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beginning the 4th now:</a:t>
            </a:r>
          </a:p>
          <a:p>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	Technical Proposals have been evaluated </a:t>
            </a:r>
          </a:p>
          <a:p>
            <a:pPr marL="171450" indent="-171450">
              <a:buFont typeface="Arial" pitchFamily="34" charset="0"/>
              <a:buChar char="•"/>
            </a:pPr>
            <a:r>
              <a:rPr lang="en-US" sz="1200" kern="1200" dirty="0" smtClean="0">
                <a:solidFill>
                  <a:schemeClr val="tx1"/>
                </a:solidFill>
                <a:effectLst/>
                <a:latin typeface="+mn-lt"/>
                <a:ea typeface="+mn-ea"/>
                <a:cs typeface="+mn-cs"/>
              </a:rPr>
              <a:t>	A top-scoring vendor has been identified </a:t>
            </a:r>
          </a:p>
          <a:p>
            <a:pPr marL="171450" indent="-171450">
              <a:buFont typeface="Arial" pitchFamily="34" charset="0"/>
              <a:buChar char="•"/>
            </a:pPr>
            <a:r>
              <a:rPr lang="en-US" sz="1200" kern="1200" dirty="0" smtClean="0">
                <a:solidFill>
                  <a:schemeClr val="tx1"/>
                </a:solidFill>
                <a:effectLst/>
                <a:latin typeface="+mn-lt"/>
                <a:ea typeface="+mn-ea"/>
                <a:cs typeface="+mn-cs"/>
              </a:rPr>
              <a:t>	Final negotiations are currently underway with that vendor</a:t>
            </a:r>
          </a:p>
          <a:p>
            <a:pPr marL="171450" indent="-171450">
              <a:buFont typeface="Arial" pitchFamily="34" charset="0"/>
              <a:buChar char="•"/>
            </a:pPr>
            <a:r>
              <a:rPr lang="en-US" sz="1200" kern="1200" dirty="0" smtClean="0">
                <a:solidFill>
                  <a:schemeClr val="tx1"/>
                </a:solidFill>
                <a:effectLst/>
                <a:latin typeface="+mn-lt"/>
                <a:ea typeface="+mn-ea"/>
                <a:cs typeface="+mn-cs"/>
              </a:rPr>
              <a:t>	Plan is to have a contract fully executed later this month  </a:t>
            </a:r>
          </a:p>
          <a:p>
            <a:pPr marL="171450" indent="-171450">
              <a:buFont typeface="Arial" pitchFamily="34" charset="0"/>
              <a:buChar char="•"/>
            </a:pPr>
            <a:r>
              <a:rPr lang="en-US" sz="1200" kern="1200" dirty="0" smtClean="0">
                <a:solidFill>
                  <a:schemeClr val="tx1"/>
                </a:solidFill>
                <a:effectLst/>
                <a:latin typeface="+mn-lt"/>
                <a:ea typeface="+mn-ea"/>
                <a:cs typeface="+mn-cs"/>
              </a:rPr>
              <a:t>	There are 8 partners involved in this next phase:</a:t>
            </a:r>
          </a:p>
          <a:p>
            <a:r>
              <a:rPr lang="en-US" sz="1200" kern="1200" dirty="0" smtClean="0">
                <a:solidFill>
                  <a:schemeClr val="tx1"/>
                </a:solidFill>
                <a:effectLst/>
                <a:latin typeface="+mn-lt"/>
                <a:ea typeface="+mn-ea"/>
                <a:cs typeface="+mn-cs"/>
              </a:rPr>
              <a:t>		Beltrami County</a:t>
            </a:r>
          </a:p>
          <a:p>
            <a:r>
              <a:rPr lang="en-US" sz="1200" kern="1200" dirty="0" smtClean="0">
                <a:solidFill>
                  <a:schemeClr val="tx1"/>
                </a:solidFill>
                <a:effectLst/>
                <a:latin typeface="+mn-lt"/>
                <a:ea typeface="+mn-ea"/>
                <a:cs typeface="+mn-cs"/>
              </a:rPr>
              <a:t> 		Carlton County</a:t>
            </a:r>
          </a:p>
          <a:p>
            <a:r>
              <a:rPr lang="en-US" sz="1200" kern="1200" dirty="0" smtClean="0">
                <a:solidFill>
                  <a:schemeClr val="tx1"/>
                </a:solidFill>
                <a:effectLst/>
                <a:latin typeface="+mn-lt"/>
                <a:ea typeface="+mn-ea"/>
                <a:cs typeface="+mn-cs"/>
              </a:rPr>
              <a:t> 		Camp Ripley</a:t>
            </a:r>
          </a:p>
          <a:p>
            <a:r>
              <a:rPr lang="en-US" sz="1200" kern="1200" dirty="0" smtClean="0">
                <a:solidFill>
                  <a:schemeClr val="tx1"/>
                </a:solidFill>
                <a:effectLst/>
                <a:latin typeface="+mn-lt"/>
                <a:ea typeface="+mn-ea"/>
                <a:cs typeface="+mn-cs"/>
              </a:rPr>
              <a:t> 		Clay County</a:t>
            </a:r>
          </a:p>
          <a:p>
            <a:r>
              <a:rPr lang="en-US" sz="1200" kern="1200" dirty="0" smtClean="0">
                <a:solidFill>
                  <a:schemeClr val="tx1"/>
                </a:solidFill>
                <a:effectLst/>
                <a:latin typeface="+mn-lt"/>
                <a:ea typeface="+mn-ea"/>
                <a:cs typeface="+mn-cs"/>
              </a:rPr>
              <a:t> 		Itasca County</a:t>
            </a:r>
          </a:p>
          <a:p>
            <a:r>
              <a:rPr lang="en-US" sz="1200" kern="1200" dirty="0" smtClean="0">
                <a:solidFill>
                  <a:schemeClr val="tx1"/>
                </a:solidFill>
                <a:effectLst/>
                <a:latin typeface="+mn-lt"/>
                <a:ea typeface="+mn-ea"/>
                <a:cs typeface="+mn-cs"/>
              </a:rPr>
              <a:t>		Mille </a:t>
            </a:r>
            <a:r>
              <a:rPr lang="en-US" sz="1200" kern="1200" dirty="0" err="1" smtClean="0">
                <a:solidFill>
                  <a:schemeClr val="tx1"/>
                </a:solidFill>
                <a:effectLst/>
                <a:latin typeface="+mn-lt"/>
                <a:ea typeface="+mn-ea"/>
                <a:cs typeface="+mn-cs"/>
              </a:rPr>
              <a:t>Lacs</a:t>
            </a:r>
            <a:r>
              <a:rPr lang="en-US" sz="1200" kern="1200" dirty="0" smtClean="0">
                <a:solidFill>
                  <a:schemeClr val="tx1"/>
                </a:solidFill>
                <a:effectLst/>
                <a:latin typeface="+mn-lt"/>
                <a:ea typeface="+mn-ea"/>
                <a:cs typeface="+mn-cs"/>
              </a:rPr>
              <a:t> County</a:t>
            </a:r>
          </a:p>
          <a:p>
            <a:r>
              <a:rPr lang="en-US" sz="1200" kern="1200" smtClean="0">
                <a:solidFill>
                  <a:schemeClr val="tx1"/>
                </a:solidFill>
                <a:effectLst/>
                <a:latin typeface="+mn-lt"/>
                <a:ea typeface="+mn-ea"/>
                <a:cs typeface="+mn-cs"/>
              </a:rPr>
              <a:t>		White </a:t>
            </a:r>
            <a:r>
              <a:rPr lang="en-US" sz="1200" kern="1200" dirty="0" smtClean="0">
                <a:solidFill>
                  <a:schemeClr val="tx1"/>
                </a:solidFill>
                <a:effectLst/>
                <a:latin typeface="+mn-lt"/>
                <a:ea typeface="+mn-ea"/>
                <a:cs typeface="+mn-cs"/>
              </a:rPr>
              <a:t>Earth Nation</a:t>
            </a:r>
          </a:p>
          <a:p>
            <a:r>
              <a:rPr lang="en-US" sz="1200" kern="1200" dirty="0" smtClean="0">
                <a:solidFill>
                  <a:schemeClr val="tx1"/>
                </a:solidFill>
                <a:effectLst/>
                <a:latin typeface="+mn-lt"/>
                <a:ea typeface="+mn-ea"/>
                <a:cs typeface="+mn-cs"/>
              </a:rPr>
              <a:t> 		Wilkin County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About $1.2 in Legacy funds have been committed thus far</a:t>
            </a:r>
          </a:p>
          <a:p>
            <a:r>
              <a:rPr lang="en-US" sz="1200" kern="1200" dirty="0" smtClean="0">
                <a:solidFill>
                  <a:schemeClr val="tx1"/>
                </a:solidFill>
                <a:effectLst/>
                <a:latin typeface="+mn-lt"/>
                <a:ea typeface="+mn-ea"/>
                <a:cs typeface="+mn-cs"/>
              </a:rPr>
              <a:t>About a $51K spend for project administration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GF primarily for outreach in developing and managing partnerships</a:t>
            </a:r>
          </a:p>
          <a:p>
            <a:r>
              <a:rPr lang="en-US" sz="1200" kern="1200" dirty="0" smtClean="0">
                <a:solidFill>
                  <a:schemeClr val="tx1"/>
                </a:solidFill>
                <a:effectLst/>
                <a:latin typeface="+mn-lt"/>
                <a:ea typeface="+mn-ea"/>
                <a:cs typeface="+mn-cs"/>
              </a:rPr>
              <a:t>For every $100 of state money investing in this program, $67 are added by non-State partners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58B86E-D016-40C3-B9FA-6E7F3FB8C937}" type="slidenum">
              <a:rPr lang="en-US" b="1" i="1" smtClean="0">
                <a:solidFill>
                  <a:prstClr val="black"/>
                </a:solidFill>
                <a:latin typeface="Arial" charset="0"/>
                <a:cs typeface="Arial" charset="0"/>
              </a:rPr>
              <a:pPr fontAlgn="base">
                <a:spcBef>
                  <a:spcPct val="0"/>
                </a:spcBef>
                <a:spcAft>
                  <a:spcPct val="0"/>
                </a:spcAft>
              </a:pPr>
              <a:t>16</a:t>
            </a:fld>
            <a:endParaRPr lang="en-US" b="1" i="1" smtClean="0">
              <a:solidFill>
                <a:prstClr val="black"/>
              </a:solidFill>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7200" y="1905000"/>
            <a:ext cx="5943600" cy="4525962"/>
          </a:xfrm>
          <a:prstGeom prst="rect">
            <a:avLst/>
          </a:prstGeom>
        </p:spPr>
        <p:txBody>
          <a:bodyPr/>
          <a:lstStyle>
            <a:lvl1pPr>
              <a:defRPr sz="1400">
                <a:latin typeface="Franklin Gothic Book" pitchFamily="34" charset="0"/>
              </a:defRPr>
            </a:lvl1pPr>
            <a:lvl2pPr>
              <a:defRPr sz="1400">
                <a:latin typeface="Franklin Gothic Book" pitchFamily="34" charset="0"/>
              </a:defRPr>
            </a:lvl2pPr>
            <a:lvl3pPr>
              <a:defRPr sz="1400">
                <a:latin typeface="Franklin Gothic Book" pitchFamily="34" charset="0"/>
              </a:defRPr>
            </a:lvl3pPr>
            <a:lvl4pPr>
              <a:defRPr sz="1400">
                <a:latin typeface="Franklin Gothic Book" pitchFamily="34" charset="0"/>
              </a:defRPr>
            </a:lvl4pPr>
            <a:lvl5pPr>
              <a:defRPr sz="1400">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952500"/>
            <a:ext cx="5943600" cy="381000"/>
          </a:xfrm>
          <a:prstGeom prst="rect">
            <a:avLst/>
          </a:prstGeom>
        </p:spPr>
        <p:txBody>
          <a:bodyPr anchor="ctr"/>
          <a:lstStyle>
            <a:lvl1pPr algn="r">
              <a:defRPr sz="3200" b="1">
                <a:latin typeface="Franklin Gothic Book" pitchFamily="34" charset="0"/>
              </a:defRPr>
            </a:lvl1pPr>
          </a:lstStyle>
          <a:p>
            <a:r>
              <a:rPr lang="en-US" dirty="0" smtClean="0"/>
              <a:t>AGENDA</a:t>
            </a:r>
            <a:endParaRPr lang="en-US" dirty="0"/>
          </a:p>
        </p:txBody>
      </p:sp>
      <p:sp>
        <p:nvSpPr>
          <p:cNvPr id="4" name="TextBox 3"/>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78069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876800" y="457200"/>
            <a:ext cx="2819400" cy="5714999"/>
          </a:xfrm>
          <a:prstGeom prst="rect">
            <a:avLst/>
          </a:prstGeom>
        </p:spPr>
        <p:txBody>
          <a:bodyPr anchor="ctr"/>
          <a:lstStyle/>
          <a:p>
            <a:r>
              <a:rPr lang="en-US" dirty="0" smtClean="0"/>
              <a:t>Click to edit Master title style</a:t>
            </a:r>
            <a:endParaRPr lang="en-US" dirty="0"/>
          </a:p>
        </p:txBody>
      </p:sp>
      <p:sp>
        <p:nvSpPr>
          <p:cNvPr id="3" name="H2 Placeholder 2"/>
          <p:cNvSpPr>
            <a:spLocks noGrp="1"/>
          </p:cNvSpPr>
          <p:nvPr>
            <p:ph type="body" idx="1"/>
          </p:nvPr>
        </p:nvSpPr>
        <p:spPr>
          <a:xfrm>
            <a:off x="457200" y="275238"/>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675288"/>
            <a:ext cx="3581400" cy="2525112"/>
          </a:xfrm>
          <a:prstGeom prst="rect">
            <a:avLst/>
          </a:prstGeo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H2 Placeholder 4"/>
          <p:cNvSpPr>
            <a:spLocks noGrp="1"/>
          </p:cNvSpPr>
          <p:nvPr>
            <p:ph type="body" sz="quarter" idx="3"/>
          </p:nvPr>
        </p:nvSpPr>
        <p:spPr>
          <a:xfrm>
            <a:off x="457199" y="3429000"/>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a:prstGeom prst="rect">
            <a:avLst/>
          </a:prstGeo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2"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6/7/2013</a:t>
            </a:fld>
            <a:endParaRPr lang="en-US" dirty="0">
              <a:solidFill>
                <a:prstClr val="black"/>
              </a:solidFill>
            </a:endParaRPr>
          </a:p>
        </p:txBody>
      </p:sp>
    </p:spTree>
    <p:extLst>
      <p:ext uri="{BB962C8B-B14F-4D97-AF65-F5344CB8AC3E}">
        <p14:creationId xmlns:p14="http://schemas.microsoft.com/office/powerpoint/2010/main" val="26308653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a:xfrm>
            <a:off x="4876800" y="457200"/>
            <a:ext cx="2819400" cy="5715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457200"/>
            <a:ext cx="3657600" cy="5714999"/>
          </a:xfrm>
          <a:prstGeom prst="rect">
            <a:avLst/>
          </a:prstGeo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0"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6/7/2013</a:t>
            </a:fld>
            <a:endParaRPr lang="en-US" dirty="0">
              <a:solidFill>
                <a:prstClr val="black"/>
              </a:solidFill>
            </a:endParaRPr>
          </a:p>
        </p:txBody>
      </p:sp>
    </p:spTree>
    <p:extLst>
      <p:ext uri="{BB962C8B-B14F-4D97-AF65-F5344CB8AC3E}">
        <p14:creationId xmlns:p14="http://schemas.microsoft.com/office/powerpoint/2010/main" val="29102478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Caption Placeholder 2"/>
          <p:cNvSpPr>
            <a:spLocks noGrp="1"/>
          </p:cNvSpPr>
          <p:nvPr>
            <p:ph type="title" hasCustomPrompt="1"/>
          </p:nvPr>
        </p:nvSpPr>
        <p:spPr>
          <a:xfrm>
            <a:off x="304800" y="228600"/>
            <a:ext cx="3505200" cy="457200"/>
          </a:xfrm>
          <a:prstGeom prst="rect">
            <a:avLst/>
          </a:prstGeom>
        </p:spPr>
        <p:txBody>
          <a:bodyPr anchor="t">
            <a:noAutofit/>
          </a:bodyPr>
          <a:lstStyle>
            <a:lvl1pPr algn="ctr">
              <a:defRPr sz="2400" b="0" baseline="0">
                <a:effectLst/>
              </a:defRPr>
            </a:lvl1pPr>
          </a:lstStyle>
          <a:p>
            <a:r>
              <a:rPr lang="en-US" dirty="0" smtClean="0"/>
              <a:t>Click to add the caption</a:t>
            </a:r>
            <a:endParaRPr lang="en-US" dirty="0"/>
          </a:p>
        </p:txBody>
      </p:sp>
      <p:sp>
        <p:nvSpPr>
          <p:cNvPr id="3" name="Picture Placeholder 2"/>
          <p:cNvSpPr>
            <a:spLocks noGrp="1"/>
          </p:cNvSpPr>
          <p:nvPr>
            <p:ph type="pic" idx="1"/>
          </p:nvPr>
        </p:nvSpPr>
        <p:spPr>
          <a:xfrm>
            <a:off x="3048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Caption Placeholder 3"/>
          <p:cNvSpPr>
            <a:spLocks noGrp="1"/>
          </p:cNvSpPr>
          <p:nvPr>
            <p:ph type="body" sz="quarter" idx="14" hasCustomPrompt="1"/>
          </p:nvPr>
        </p:nvSpPr>
        <p:spPr>
          <a:xfrm>
            <a:off x="4800600" y="228600"/>
            <a:ext cx="3505200" cy="457200"/>
          </a:xfrm>
          <a:prstGeom prst="rect">
            <a:avLst/>
          </a:prstGeom>
        </p:spPr>
        <p:txBody>
          <a:bodyPr anchor="t"/>
          <a:lstStyle>
            <a:lvl1pPr marL="0" indent="0" algn="ctr">
              <a:buNone/>
              <a:defRPr sz="2400" baseline="0"/>
            </a:lvl1pPr>
          </a:lstStyle>
          <a:p>
            <a:pPr lvl="0"/>
            <a:r>
              <a:rPr lang="en-US" dirty="0" smtClean="0"/>
              <a:t>Click to add the caption</a:t>
            </a:r>
            <a:endParaRPr lang="en-US" dirty="0"/>
          </a:p>
        </p:txBody>
      </p:sp>
      <p:sp>
        <p:nvSpPr>
          <p:cNvPr id="7" name="Picture Placeholder 2"/>
          <p:cNvSpPr>
            <a:spLocks noGrp="1"/>
          </p:cNvSpPr>
          <p:nvPr>
            <p:ph type="pic" idx="12"/>
          </p:nvPr>
        </p:nvSpPr>
        <p:spPr>
          <a:xfrm>
            <a:off x="48006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6"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6/7/2013</a:t>
            </a:fld>
            <a:endParaRPr lang="en-US" dirty="0">
              <a:solidFill>
                <a:prstClr val="black"/>
              </a:solidFill>
            </a:endParaRPr>
          </a:p>
        </p:txBody>
      </p:sp>
    </p:spTree>
    <p:extLst>
      <p:ext uri="{BB962C8B-B14F-4D97-AF65-F5344CB8AC3E}">
        <p14:creationId xmlns:p14="http://schemas.microsoft.com/office/powerpoint/2010/main" val="1174074207"/>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4B6F30-8C45-480B-8164-C3DA415EFB6C}" type="datetimeFigureOut">
              <a:rPr lang="en-US" smtClean="0">
                <a:solidFill>
                  <a:prstClr val="black"/>
                </a:solidFill>
              </a:rPr>
              <a:pPr/>
              <a:t>6/7/2013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F14E9A6-4470-49AE-86FC-04BF84FF7B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906376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838200" y="6502400"/>
            <a:ext cx="2819400" cy="279400"/>
          </a:xfrm>
          <a:prstGeom prst="rect">
            <a:avLst/>
          </a:prstGeom>
        </p:spPr>
        <p:txBody>
          <a:bodyPr/>
          <a:lstStyle>
            <a:lvl1pPr fontAlgn="auto">
              <a:spcBef>
                <a:spcPts val="0"/>
              </a:spcBef>
              <a:spcAft>
                <a:spcPts val="0"/>
              </a:spcAft>
              <a:defRPr>
                <a:latin typeface="+mn-lt"/>
              </a:defRPr>
            </a:lvl1pPr>
          </a:lstStyle>
          <a:p>
            <a:pPr>
              <a:defRPr/>
            </a:pPr>
            <a:fld id="{F29923A3-40A4-4A0B-8187-E42DA07F03F8}" type="datetimeFigureOut">
              <a:rPr lang="en-US">
                <a:solidFill>
                  <a:prstClr val="black"/>
                </a:solidFill>
              </a:rPr>
              <a:pPr>
                <a:defRPr/>
              </a:pPr>
              <a:t>6/7/2013</a:t>
            </a:fld>
            <a:endParaRPr lang="en-US">
              <a:solidFill>
                <a:prstClr val="black"/>
              </a:solidFill>
            </a:endParaRPr>
          </a:p>
        </p:txBody>
      </p:sp>
      <p:sp>
        <p:nvSpPr>
          <p:cNvPr id="6" name="Footer Placeholder 4"/>
          <p:cNvSpPr>
            <a:spLocks noGrp="1"/>
          </p:cNvSpPr>
          <p:nvPr>
            <p:ph type="ftr" sz="quarter" idx="11"/>
          </p:nvPr>
        </p:nvSpPr>
        <p:spPr>
          <a:xfrm>
            <a:off x="3124200" y="76200"/>
            <a:ext cx="3352800" cy="288925"/>
          </a:xfrm>
          <a:prstGeom prst="rect">
            <a:avLst/>
          </a:prstGeom>
        </p:spPr>
        <p:txBody>
          <a:bodyPr/>
          <a:lstStyle>
            <a:lvl1pPr fontAlgn="auto">
              <a:spcBef>
                <a:spcPts val="0"/>
              </a:spcBef>
              <a:spcAft>
                <a:spcPts val="0"/>
              </a:spcAft>
              <a:defRPr>
                <a:latin typeface="+mn-lt"/>
              </a:defRPr>
            </a:lvl1pPr>
          </a:lstStyle>
          <a:p>
            <a:pPr>
              <a:defRPr/>
            </a:pPr>
            <a:r>
              <a:rPr lang="en-US">
                <a:solidFill>
                  <a:prstClr val="black"/>
                </a:solidFill>
              </a:rPr>
              <a:t>Minnesota Wetland Inventory Update</a:t>
            </a:r>
          </a:p>
        </p:txBody>
      </p:sp>
      <p:sp>
        <p:nvSpPr>
          <p:cNvPr id="7" name="Slide Number Placeholder 5"/>
          <p:cNvSpPr>
            <a:spLocks noGrp="1"/>
          </p:cNvSpPr>
          <p:nvPr>
            <p:ph type="sldNum" sz="quarter" idx="12"/>
          </p:nvPr>
        </p:nvSpPr>
        <p:spPr>
          <a:xfrm>
            <a:off x="228600" y="6477000"/>
            <a:ext cx="533400" cy="304800"/>
          </a:xfrm>
          <a:prstGeom prst="rect">
            <a:avLst/>
          </a:prstGeom>
        </p:spPr>
        <p:txBody>
          <a:bodyPr/>
          <a:lstStyle>
            <a:lvl1pPr fontAlgn="auto">
              <a:spcBef>
                <a:spcPts val="0"/>
              </a:spcBef>
              <a:spcAft>
                <a:spcPts val="0"/>
              </a:spcAft>
              <a:defRPr>
                <a:latin typeface="+mn-lt"/>
              </a:defRPr>
            </a:lvl1pPr>
          </a:lstStyle>
          <a:p>
            <a:pPr>
              <a:defRPr/>
            </a:pPr>
            <a:fld id="{B027CD76-7F51-4753-81BB-A0CEAF1AC6D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6242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Franklin Gothic Book" pitchFamily="34" charset="0"/>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Franklin Gothic Book" pitchFamily="34" charset="0"/>
              </a:defRPr>
            </a:lvl1pPr>
          </a:lstStyle>
          <a:p>
            <a:r>
              <a:rPr lang="en-US" dirty="0" smtClean="0"/>
              <a:t>Click to add section title</a:t>
            </a:r>
            <a:endParaRPr lang="en-US" dirty="0"/>
          </a:p>
        </p:txBody>
      </p:sp>
      <p:sp>
        <p:nvSpPr>
          <p:cNvPr id="3" name="TextBox 2"/>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209757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667000" y="3959225"/>
            <a:ext cx="3505200" cy="730250"/>
          </a:xfrm>
          <a:prstGeom prst="rect">
            <a:avLst/>
          </a:prstGeom>
        </p:spPr>
        <p:txBody>
          <a:bodyPr/>
          <a:lstStyle>
            <a:lvl1pPr marL="0" indent="0" algn="r">
              <a:buNone/>
              <a:defRPr sz="1400"/>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2667000" y="2438400"/>
            <a:ext cx="3505200" cy="1524000"/>
          </a:xfrm>
          <a:prstGeom prst="rect">
            <a:avLst/>
          </a:prstGeom>
        </p:spPr>
        <p:txBody>
          <a:bodyPr anchor="b"/>
          <a:lstStyle>
            <a:lvl1pPr algn="r">
              <a:defRPr sz="3200">
                <a:latin typeface="Franklin Gothic Book" pitchFamily="34" charset="0"/>
              </a:defRPr>
            </a:lvl1pPr>
          </a:lstStyle>
          <a:p>
            <a:r>
              <a:rPr lang="en-US" dirty="0" smtClean="0"/>
              <a:t>Thank You!</a:t>
            </a:r>
            <a:endParaRPr lang="en-US" dirty="0"/>
          </a:p>
        </p:txBody>
      </p:sp>
      <p:sp>
        <p:nvSpPr>
          <p:cNvPr id="4" name="TextBox 3"/>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313470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457200" y="6416675"/>
            <a:ext cx="2133600" cy="365125"/>
          </a:xfrm>
          <a:prstGeom prst="rect">
            <a:avLst/>
          </a:prstGeom>
        </p:spPr>
        <p:txBody>
          <a:bodyPr/>
          <a:lstStyle/>
          <a:p>
            <a:fld id="{5DC3E618-447C-48AE-AC23-78CED7696653}" type="datetimeFigureOut">
              <a:rPr lang="en-US">
                <a:solidFill>
                  <a:prstClr val="black"/>
                </a:solidFill>
              </a:rPr>
              <a:pPr/>
              <a:t>6/7/2013</a:t>
            </a:fld>
            <a:endParaRPr lang="en-US" dirty="0">
              <a:solidFill>
                <a:prstClr val="black"/>
              </a:solidFill>
            </a:endParaRPr>
          </a:p>
        </p:txBody>
      </p:sp>
      <p:sp>
        <p:nvSpPr>
          <p:cNvPr id="17" name="Footer Placeholder 16"/>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29" name="Slide Number Placeholder 28"/>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9" name="Subtitle 8"/>
          <p:cNvSpPr>
            <a:spLocks noGrp="1"/>
          </p:cNvSpPr>
          <p:nvPr>
            <p:ph type="subTitle" idx="1"/>
          </p:nvPr>
        </p:nvSpPr>
        <p:spPr>
          <a:xfrm>
            <a:off x="1371600" y="3331698"/>
            <a:ext cx="6400800" cy="1752600"/>
          </a:xfrm>
          <a:prstGeom prst="rect">
            <a:avLst/>
          </a:prstGeo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286004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5DC3E618-447C-48AE-AC23-78CED7696653}" type="datetimeFigureOut">
              <a:rPr lang="en-US">
                <a:solidFill>
                  <a:prstClr val="black"/>
                </a:solidFill>
              </a:rPr>
              <a:pPr/>
              <a:t>6/7/2013</a:t>
            </a:fld>
            <a:endParaRPr lang="en-US" dirty="0">
              <a:solidFill>
                <a:prstClr val="black"/>
              </a:solidFill>
            </a:endParaRPr>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6" name="TextBox 5"/>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359155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600200"/>
            <a:ext cx="8229600" cy="470916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5DC3E618-447C-48AE-AC23-78CED7696653}" type="datetimeFigureOut">
              <a:rPr lang="en-US">
                <a:solidFill>
                  <a:prstClr val="black"/>
                </a:solidFill>
              </a:rPr>
              <a:pPr/>
              <a:t>6/7/2013</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198163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6/7/2013</a:t>
            </a:fld>
            <a:endParaRPr lang="en-US" dirty="0">
              <a:solidFill>
                <a:prstClr val="black"/>
              </a:solidFill>
            </a:endParaRP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
        <p:nvSpPr>
          <p:cNvPr id="6" name="TextBox 5"/>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38468419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04800" y="304800"/>
            <a:ext cx="8153400" cy="381000"/>
          </a:xfrm>
          <a:prstGeom prst="rect">
            <a:avLst/>
          </a:prstGeom>
        </p:spPr>
        <p:txBody>
          <a:bodyPr anchor="b">
            <a:normAutofit/>
          </a:bodyPr>
          <a:lstStyle>
            <a:lvl1pPr algn="r">
              <a:defRPr sz="2000" b="0">
                <a:effectLst/>
              </a:defRPr>
            </a:lvl1pPr>
          </a:lstStyle>
          <a:p>
            <a:r>
              <a:rPr lang="en-US" dirty="0" smtClean="0"/>
              <a:t>Click to add the caption or title for the picture </a:t>
            </a:r>
            <a:endParaRPr lang="en-US" dirty="0"/>
          </a:p>
        </p:txBody>
      </p:sp>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Slide Number Placeholder 10"/>
          <p:cNvSpPr>
            <a:spLocks noGrp="1"/>
          </p:cNvSpPr>
          <p:nvPr>
            <p:ph type="sldNum" sz="quarter" idx="11"/>
          </p:nvPr>
        </p:nvSpPr>
        <p:spPr>
          <a:xfrm>
            <a:off x="228600" y="6477000"/>
            <a:ext cx="533400" cy="152400"/>
          </a:xfrm>
          <a:prstGeom prst="rect">
            <a:avLst/>
          </a:prstGeom>
        </p:spPr>
        <p:txBody>
          <a:bodyPr/>
          <a:lstStyle>
            <a:lvl1pPr algn="l">
              <a:defRPr/>
            </a:lvl1pPr>
          </a:lstStyle>
          <a:p>
            <a:fld id="{E88E9821-B3B1-4C9E-A06D-1B95571867B0}" type="slidenum">
              <a:rPr lang="en-US" smtClean="0">
                <a:solidFill>
                  <a:prstClr val="black"/>
                </a:solidFill>
              </a:rPr>
              <a:pPr/>
              <a:t>‹#›</a:t>
            </a:fld>
            <a:endParaRPr lang="en-US" dirty="0">
              <a:solidFill>
                <a:prstClr val="black"/>
              </a:solidFill>
            </a:endParaRPr>
          </a:p>
        </p:txBody>
      </p:sp>
      <p:sp>
        <p:nvSpPr>
          <p:cNvPr id="15" name="Date Placeholder 9"/>
          <p:cNvSpPr>
            <a:spLocks noGrp="1"/>
          </p:cNvSpPr>
          <p:nvPr>
            <p:ph type="dt" sz="half" idx="10"/>
          </p:nvPr>
        </p:nvSpPr>
        <p:spPr>
          <a:xfrm>
            <a:off x="838201" y="6502401"/>
            <a:ext cx="2819399" cy="126999"/>
          </a:xfrm>
          <a:prstGeom prst="rect">
            <a:avLst/>
          </a:prstGeom>
        </p:spPr>
        <p:txBody>
          <a:bodyPr/>
          <a:lstStyle>
            <a:lvl1pPr algn="l">
              <a:defRPr/>
            </a:lvl1pPr>
          </a:lstStyle>
          <a:p>
            <a:fld id="{CDF4FE05-A424-4B51-860C-AAEF5BA3FBE0}" type="datetimeFigureOut">
              <a:rPr lang="en-US" smtClean="0">
                <a:solidFill>
                  <a:prstClr val="black"/>
                </a:solidFill>
              </a:rPr>
              <a:pPr/>
              <a:t>6/7/2013</a:t>
            </a:fld>
            <a:endParaRPr lang="en-US" dirty="0">
              <a:solidFill>
                <a:prstClr val="black"/>
              </a:solidFill>
            </a:endParaRPr>
          </a:p>
        </p:txBody>
      </p:sp>
    </p:spTree>
    <p:extLst>
      <p:ext uri="{BB962C8B-B14F-4D97-AF65-F5344CB8AC3E}">
        <p14:creationId xmlns:p14="http://schemas.microsoft.com/office/powerpoint/2010/main" val="3374949820"/>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581912"/>
            <a:ext cx="34290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9" name="Content Placeholder 2"/>
          <p:cNvSpPr>
            <a:spLocks noGrp="1"/>
          </p:cNvSpPr>
          <p:nvPr>
            <p:ph idx="13"/>
          </p:nvPr>
        </p:nvSpPr>
        <p:spPr>
          <a:xfrm>
            <a:off x="4724400" y="1581912"/>
            <a:ext cx="35814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6" name="Slide Number Placeholder 10"/>
          <p:cNvSpPr>
            <a:spLocks noGrp="1"/>
          </p:cNvSpPr>
          <p:nvPr>
            <p:ph type="sldNum" sz="quarter" idx="1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5"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6/7/2013</a:t>
            </a:fld>
            <a:endParaRPr lang="en-US" dirty="0">
              <a:solidFill>
                <a:prstClr val="black"/>
              </a:solidFill>
            </a:endParaRPr>
          </a:p>
        </p:txBody>
      </p:sp>
      <p:sp>
        <p:nvSpPr>
          <p:cNvPr id="2" name="Title 1"/>
          <p:cNvSpPr>
            <a:spLocks noGrp="1"/>
          </p:cNvSpPr>
          <p:nvPr>
            <p:ph type="title"/>
          </p:nvPr>
        </p:nvSpPr>
        <p:spPr>
          <a:xfrm>
            <a:off x="457200" y="914400"/>
            <a:ext cx="78486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704735811"/>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microsoft.com/office/2007/relationships/hdphoto" Target="../media/hdphoto1.wdp"/><Relationship Id="rId5" Type="http://schemas.openxmlformats.org/officeDocument/2006/relationships/slideLayout" Target="../slideLayouts/slideLayout11.xml"/><Relationship Id="rId10" Type="http://schemas.openxmlformats.org/officeDocument/2006/relationships/image" Target="../media/image4.jpeg"/><Relationship Id="rId4" Type="http://schemas.openxmlformats.org/officeDocument/2006/relationships/slideLayout" Target="../slideLayouts/slideLayout10.xml"/><Relationship Id="rId9" Type="http://schemas.openxmlformats.org/officeDocument/2006/relationships/theme" Target="../theme/theme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ecorative picture of wire mesh"/>
          <p:cNvPicPr>
            <a:picLocks noChangeAspect="1"/>
          </p:cNvPicPr>
          <p:nvPr/>
        </p:nvPicPr>
        <p:blipFill>
          <a:blip r:embed="rId8" cstate="print"/>
          <a:stretch>
            <a:fillRect/>
          </a:stretch>
        </p:blipFill>
        <p:spPr>
          <a:xfrm>
            <a:off x="6850374" y="0"/>
            <a:ext cx="2293626" cy="6858000"/>
          </a:xfrm>
          <a:prstGeom prst="rect">
            <a:avLst/>
          </a:prstGeom>
        </p:spPr>
      </p:pic>
      <p:cxnSp>
        <p:nvCxnSpPr>
          <p:cNvPr id="12" name="Straight Connector 11" descr="Decorative line"/>
          <p:cNvCxnSpPr/>
          <p:nvPr/>
        </p:nvCxnSpPr>
        <p:spPr>
          <a:xfrm>
            <a:off x="0" y="1600200"/>
            <a:ext cx="6850374" cy="0"/>
          </a:xfrm>
          <a:prstGeom prst="line">
            <a:avLst/>
          </a:prstGeom>
          <a:noFill/>
          <a:ln w="28575" cap="flat" cmpd="sng" algn="ctr">
            <a:solidFill>
              <a:srgbClr val="B30838"/>
            </a:solidFill>
            <a:prstDash val="solid"/>
            <a:headEnd type="oval" w="med" len="med"/>
            <a:tailEnd type="oval" w="med" len="med"/>
          </a:ln>
          <a:effectLst/>
        </p:spPr>
      </p:cxnSp>
      <p:sp>
        <p:nvSpPr>
          <p:cNvPr id="4" name="TextBox 3"/>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pic>
        <p:nvPicPr>
          <p:cNvPr id="7170" name="Picture 2" descr="C:\Projects\DR\Logo_MNIT_sm_jpg.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410200" y="6248400"/>
            <a:ext cx="13239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3400" y="6248400"/>
            <a:ext cx="1809748" cy="452437"/>
          </a:xfrm>
          <a:prstGeom prst="rect">
            <a:avLst/>
          </a:prstGeom>
        </p:spPr>
      </p:pic>
    </p:spTree>
    <p:extLst>
      <p:ext uri="{BB962C8B-B14F-4D97-AF65-F5344CB8AC3E}">
        <p14:creationId xmlns:p14="http://schemas.microsoft.com/office/powerpoint/2010/main" val="4093509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lide Number Placeholder 10"/>
          <p:cNvSpPr>
            <a:spLocks noGrp="1"/>
          </p:cNvSpPr>
          <p:nvPr>
            <p:ph type="sldNum" sz="quarter" idx="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8" name="Date Placeholder 9"/>
          <p:cNvSpPr>
            <a:spLocks noGrp="1"/>
          </p:cNvSpPr>
          <p:nvPr>
            <p:ph type="dt" sz="half" idx="2"/>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6/7/2013</a:t>
            </a:fld>
            <a:endParaRPr lang="en-US" dirty="0">
              <a:solidFill>
                <a:prstClr val="black"/>
              </a:solidFill>
            </a:endParaRPr>
          </a:p>
        </p:txBody>
      </p:sp>
      <p:pic>
        <p:nvPicPr>
          <p:cNvPr id="11" name="Picture 10" descr="Decorative picture"/>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t="64095" r="2206" b="32925"/>
          <a:stretch/>
        </p:blipFill>
        <p:spPr>
          <a:xfrm rot="5400000">
            <a:off x="5645457" y="3359458"/>
            <a:ext cx="6858001" cy="139084"/>
          </a:xfrm>
          <a:prstGeom prst="rect">
            <a:avLst/>
          </a:prstGeom>
        </p:spPr>
      </p:pic>
      <p:pic>
        <p:nvPicPr>
          <p:cNvPr id="14" name="Picture 13" descr="MN.IT Services logo"/>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543800" y="6202110"/>
            <a:ext cx="1203158" cy="427290"/>
          </a:xfrm>
          <a:prstGeom prst="rect">
            <a:avLst/>
          </a:prstGeom>
        </p:spPr>
      </p:pic>
      <p:pic>
        <p:nvPicPr>
          <p:cNvPr id="12" name="Picture 11" descr="Decorative picture"/>
          <p:cNvPicPr>
            <a:picLocks noChangeAspect="1"/>
          </p:cNvPicPr>
          <p:nvPr/>
        </p:nvPicPr>
        <p:blipFill>
          <a:blip r:embed="rId13" cstate="print"/>
          <a:stretch>
            <a:fillRect/>
          </a:stretch>
        </p:blipFill>
        <p:spPr>
          <a:xfrm>
            <a:off x="8823693" y="0"/>
            <a:ext cx="320307" cy="6858000"/>
          </a:xfrm>
          <a:prstGeom prst="rect">
            <a:avLst/>
          </a:prstGeom>
        </p:spPr>
      </p:pic>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33400" y="6248400"/>
            <a:ext cx="1809748" cy="452437"/>
          </a:xfrm>
          <a:prstGeom prst="rect">
            <a:avLst/>
          </a:prstGeom>
        </p:spPr>
      </p:pic>
    </p:spTree>
    <p:extLst>
      <p:ext uri="{BB962C8B-B14F-4D97-AF65-F5344CB8AC3E}">
        <p14:creationId xmlns:p14="http://schemas.microsoft.com/office/powerpoint/2010/main" val="16449258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mngeo.state.mn.us/councils/stategovt/SGGAC_minutes_2012Nov13.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ngeo.state.mn.us/awards/gov_commendation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14.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cid:image001.gif@01CA1120.E1C525E0" TargetMode="Externa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6.jpe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http://www.mngeo.state.mn.us/awards/gov_commendations/"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1.bin"/><Relationship Id="rId7" Type="http://schemas.openxmlformats.org/officeDocument/2006/relationships/package" Target="../embeddings/Microsoft_Word_Document2.docx"/><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esri.com/partners/alliances/amazon/managed-service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2078502"/>
            <a:ext cx="6359770" cy="1828800"/>
          </a:xfrm>
        </p:spPr>
        <p:txBody>
          <a:bodyPr/>
          <a:lstStyle/>
          <a:p>
            <a:r>
              <a:rPr lang="en-US" dirty="0">
                <a:solidFill>
                  <a:schemeClr val="tx1"/>
                </a:solidFill>
                <a:latin typeface="Franklin Gothic Medium" pitchFamily="34" charset="0"/>
              </a:rPr>
              <a:t>State Agency </a:t>
            </a:r>
            <a:br>
              <a:rPr lang="en-US" dirty="0">
                <a:solidFill>
                  <a:schemeClr val="tx1"/>
                </a:solidFill>
                <a:latin typeface="Franklin Gothic Medium" pitchFamily="34" charset="0"/>
              </a:rPr>
            </a:br>
            <a:r>
              <a:rPr lang="en-US" dirty="0">
                <a:solidFill>
                  <a:schemeClr val="tx1"/>
                </a:solidFill>
                <a:latin typeface="Franklin Gothic Medium" pitchFamily="34" charset="0"/>
              </a:rPr>
              <a:t>Advisory Council</a:t>
            </a:r>
          </a:p>
        </p:txBody>
      </p:sp>
      <p:sp>
        <p:nvSpPr>
          <p:cNvPr id="5" name="Subtitle 4"/>
          <p:cNvSpPr>
            <a:spLocks noGrp="1"/>
          </p:cNvSpPr>
          <p:nvPr>
            <p:ph type="subTitle" idx="1"/>
          </p:nvPr>
        </p:nvSpPr>
        <p:spPr>
          <a:xfrm>
            <a:off x="1371600" y="4038600"/>
            <a:ext cx="4572000" cy="1752600"/>
          </a:xfrm>
        </p:spPr>
        <p:txBody>
          <a:bodyPr/>
          <a:lstStyle/>
          <a:p>
            <a:r>
              <a:rPr lang="en-US" dirty="0" smtClean="0"/>
              <a:t>February 6, 2013</a:t>
            </a:r>
            <a:endParaRPr lang="en-US" dirty="0"/>
          </a:p>
        </p:txBody>
      </p:sp>
    </p:spTree>
    <p:extLst>
      <p:ext uri="{BB962C8B-B14F-4D97-AF65-F5344CB8AC3E}">
        <p14:creationId xmlns:p14="http://schemas.microsoft.com/office/powerpoint/2010/main" val="1646893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66800"/>
            <a:ext cx="7924800" cy="4983163"/>
          </a:xfrm>
        </p:spPr>
        <p:txBody>
          <a:bodyPr/>
          <a:lstStyle/>
          <a:p>
            <a:pPr lvl="1"/>
            <a:r>
              <a:rPr lang="en-US" dirty="0" smtClean="0"/>
              <a:t>Decision - One project or many?</a:t>
            </a:r>
          </a:p>
          <a:p>
            <a:endParaRPr lang="en-US" sz="1000" dirty="0" smtClean="0"/>
          </a:p>
          <a:p>
            <a:r>
              <a:rPr lang="en-US" dirty="0" smtClean="0"/>
              <a:t>The approach</a:t>
            </a:r>
          </a:p>
          <a:p>
            <a:pPr lvl="1"/>
            <a:r>
              <a:rPr lang="en-US" dirty="0" smtClean="0"/>
              <a:t>We will align other with projects where we can (e.g. MN Geospatial Commons with Infrastructure, hosting and data management)</a:t>
            </a:r>
          </a:p>
          <a:p>
            <a:pPr lvl="1"/>
            <a:r>
              <a:rPr lang="en-US" dirty="0" smtClean="0"/>
              <a:t>We will need to identify resources to work on these</a:t>
            </a:r>
          </a:p>
          <a:p>
            <a:pPr lvl="1"/>
            <a:r>
              <a:rPr lang="en-US" dirty="0" smtClean="0"/>
              <a:t>We will need to balance with the business need</a:t>
            </a:r>
          </a:p>
          <a:p>
            <a:pPr lvl="1"/>
            <a:r>
              <a:rPr lang="en-US" dirty="0" smtClean="0"/>
              <a:t>Need to be complete in </a:t>
            </a:r>
            <a:r>
              <a:rPr lang="en-US" b="1" u="sng" dirty="0" smtClean="0"/>
              <a:t>two</a:t>
            </a:r>
            <a:r>
              <a:rPr lang="en-US" dirty="0" smtClean="0"/>
              <a:t> years</a:t>
            </a:r>
          </a:p>
          <a:p>
            <a:pPr lvl="1"/>
            <a:r>
              <a:rPr lang="en-US" dirty="0" smtClean="0"/>
              <a:t>This will likely limit our ability to engage in some new efforts</a:t>
            </a:r>
          </a:p>
          <a:p>
            <a:pPr lvl="1"/>
            <a:r>
              <a:rPr lang="en-US" dirty="0" smtClean="0"/>
              <a:t>Meeting with larger agencies first</a:t>
            </a:r>
            <a:endParaRPr lang="en-US" dirty="0"/>
          </a:p>
        </p:txBody>
      </p:sp>
      <p:sp>
        <p:nvSpPr>
          <p:cNvPr id="4" name="Title 3"/>
          <p:cNvSpPr>
            <a:spLocks noGrp="1"/>
          </p:cNvSpPr>
          <p:nvPr>
            <p:ph type="title"/>
          </p:nvPr>
        </p:nvSpPr>
        <p:spPr>
          <a:xfrm>
            <a:off x="457200" y="304800"/>
            <a:ext cx="7924800" cy="609600"/>
          </a:xfrm>
        </p:spPr>
        <p:txBody>
          <a:bodyPr/>
          <a:lstStyle/>
          <a:p>
            <a:r>
              <a:rPr lang="en-US" dirty="0" smtClean="0"/>
              <a:t>Next steps</a:t>
            </a:r>
            <a:endParaRPr lang="en-US" dirty="0"/>
          </a:p>
        </p:txBody>
      </p:sp>
    </p:spTree>
    <p:extLst>
      <p:ext uri="{BB962C8B-B14F-4D97-AF65-F5344CB8AC3E}">
        <p14:creationId xmlns:p14="http://schemas.microsoft.com/office/powerpoint/2010/main" val="494041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25359617"/>
              </p:ext>
            </p:extLst>
          </p:nvPr>
        </p:nvGraphicFramePr>
        <p:xfrm>
          <a:off x="2133600" y="2823519"/>
          <a:ext cx="5339905" cy="2614794"/>
        </p:xfrm>
        <a:graphic>
          <a:graphicData uri="http://schemas.openxmlformats.org/drawingml/2006/table">
            <a:tbl>
              <a:tblPr firstRow="1" firstCol="1" bandRow="1">
                <a:tableStyleId>{5C22544A-7EE6-4342-B048-85BDC9FD1C3A}</a:tableStyleId>
              </a:tblPr>
              <a:tblGrid>
                <a:gridCol w="2812696"/>
                <a:gridCol w="1790782"/>
                <a:gridCol w="736427"/>
              </a:tblGrid>
              <a:tr h="190500">
                <a:tc>
                  <a:txBody>
                    <a:bodyPr/>
                    <a:lstStyle/>
                    <a:p>
                      <a:pPr marL="0" marR="0">
                        <a:spcBef>
                          <a:spcPts val="0"/>
                        </a:spcBef>
                        <a:spcAft>
                          <a:spcPts val="0"/>
                        </a:spcAft>
                      </a:pPr>
                      <a:r>
                        <a:rPr lang="en-US" sz="1100" b="1" dirty="0">
                          <a:solidFill>
                            <a:schemeClr val="bg1"/>
                          </a:solidFill>
                          <a:effectLst/>
                        </a:rPr>
                        <a:t>ISRM </a:t>
                      </a:r>
                      <a:r>
                        <a:rPr lang="en-US" sz="1100" b="1" dirty="0" smtClean="0">
                          <a:solidFill>
                            <a:schemeClr val="bg1"/>
                          </a:solidFill>
                          <a:effectLst/>
                        </a:rPr>
                        <a:t>Asst. </a:t>
                      </a:r>
                      <a:r>
                        <a:rPr lang="en-US" sz="1100" b="1" dirty="0">
                          <a:solidFill>
                            <a:schemeClr val="bg1"/>
                          </a:solidFill>
                          <a:effectLst/>
                        </a:rPr>
                        <a:t>Commissioner</a:t>
                      </a:r>
                      <a:endParaRPr lang="en-US" sz="1100" b="1" dirty="0">
                        <a:solidFill>
                          <a:schemeClr val="bg1"/>
                        </a:solidFill>
                        <a:effectLst/>
                        <a:latin typeface="Calibri"/>
                        <a:ea typeface="Times New Roman"/>
                        <a:cs typeface="Times New Roman"/>
                      </a:endParaRPr>
                    </a:p>
                  </a:txBody>
                  <a:tcPr marL="76112" marR="76112" marT="0" marB="0" anchor="b">
                    <a:solidFill>
                      <a:srgbClr val="657B83"/>
                    </a:solidFill>
                  </a:tcPr>
                </a:tc>
                <a:tc>
                  <a:txBody>
                    <a:bodyPr/>
                    <a:lstStyle/>
                    <a:p>
                      <a:pPr marL="0" marR="0">
                        <a:spcBef>
                          <a:spcPts val="0"/>
                        </a:spcBef>
                        <a:spcAft>
                          <a:spcPts val="0"/>
                        </a:spcAft>
                      </a:pPr>
                      <a:r>
                        <a:rPr lang="en-US" sz="1100" b="0" dirty="0">
                          <a:solidFill>
                            <a:schemeClr val="tx1"/>
                          </a:solidFill>
                          <a:effectLst/>
                        </a:rPr>
                        <a:t>Chris Buse</a:t>
                      </a:r>
                      <a:endParaRPr lang="en-US" sz="1100" b="0" dirty="0">
                        <a:solidFill>
                          <a:schemeClr val="tx1"/>
                        </a:solidFill>
                        <a:effectLst/>
                        <a:latin typeface="Calibri"/>
                        <a:ea typeface="Times New Roman"/>
                        <a:cs typeface="Times New Roman"/>
                      </a:endParaRPr>
                    </a:p>
                  </a:txBody>
                  <a:tcPr marL="76112" marR="76112" marT="0" marB="0" anchor="b">
                    <a:solidFill>
                      <a:srgbClr val="EAEDEE"/>
                    </a:solidFill>
                  </a:tcPr>
                </a:tc>
                <a:tc>
                  <a:txBody>
                    <a:bodyPr/>
                    <a:lstStyle/>
                    <a:p>
                      <a:pPr marL="0" marR="0">
                        <a:spcBef>
                          <a:spcPts val="0"/>
                        </a:spcBef>
                        <a:spcAft>
                          <a:spcPts val="0"/>
                        </a:spcAft>
                      </a:pPr>
                      <a:r>
                        <a:rPr lang="en-US" sz="1100" b="0" dirty="0">
                          <a:solidFill>
                            <a:schemeClr val="tx1"/>
                          </a:solidFill>
                          <a:effectLst/>
                        </a:rPr>
                        <a:t>Member</a:t>
                      </a:r>
                      <a:endParaRPr lang="en-US" sz="1100" b="0" dirty="0">
                        <a:solidFill>
                          <a:schemeClr val="tx1"/>
                        </a:solidFill>
                        <a:effectLst/>
                        <a:latin typeface="Calibri"/>
                        <a:ea typeface="Times New Roman"/>
                        <a:cs typeface="Times New Roman"/>
                      </a:endParaRPr>
                    </a:p>
                  </a:txBody>
                  <a:tcPr marL="76112" marR="76112" marT="0" marB="0" anchor="b">
                    <a:solidFill>
                      <a:srgbClr val="EAEDEE"/>
                    </a:solidFill>
                  </a:tcPr>
                </a:tc>
              </a:tr>
              <a:tr h="190500">
                <a:tc>
                  <a:txBody>
                    <a:bodyPr/>
                    <a:lstStyle/>
                    <a:p>
                      <a:pPr marL="0" marR="0">
                        <a:spcBef>
                          <a:spcPts val="0"/>
                        </a:spcBef>
                        <a:spcAft>
                          <a:spcPts val="0"/>
                        </a:spcAft>
                      </a:pPr>
                      <a:r>
                        <a:rPr lang="en-US" sz="1100" dirty="0">
                          <a:effectLst/>
                        </a:rPr>
                        <a:t>State Enterprise Architect</a:t>
                      </a:r>
                      <a:endParaRPr lang="en-US" sz="1100" dirty="0">
                        <a:effectLst/>
                        <a:latin typeface="Calibri"/>
                        <a:ea typeface="Times New Roman"/>
                        <a:cs typeface="Times New Roman"/>
                      </a:endParaRPr>
                    </a:p>
                  </a:txBody>
                  <a:tcPr marL="76112" marR="76112" marT="0" marB="0" anchor="b">
                    <a:solidFill>
                      <a:srgbClr val="657B83"/>
                    </a:solidFill>
                  </a:tcPr>
                </a:tc>
                <a:tc>
                  <a:txBody>
                    <a:bodyPr/>
                    <a:lstStyle/>
                    <a:p>
                      <a:pPr marL="0" marR="0">
                        <a:spcBef>
                          <a:spcPts val="0"/>
                        </a:spcBef>
                        <a:spcAft>
                          <a:spcPts val="0"/>
                        </a:spcAft>
                      </a:pPr>
                      <a:r>
                        <a:rPr lang="en-US" sz="1100" dirty="0">
                          <a:effectLst/>
                        </a:rPr>
                        <a:t>Jeff Fanning</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b="1" dirty="0">
                          <a:solidFill>
                            <a:schemeClr val="bg1"/>
                          </a:solidFill>
                          <a:effectLst/>
                        </a:rPr>
                        <a:t>GIS Architect</a:t>
                      </a:r>
                      <a:endParaRPr lang="en-US" sz="1100" b="1" dirty="0">
                        <a:solidFill>
                          <a:schemeClr val="bg1"/>
                        </a:solidFill>
                        <a:effectLst/>
                        <a:latin typeface="Calibri"/>
                        <a:ea typeface="Times New Roman"/>
                        <a:cs typeface="Times New Roman"/>
                      </a:endParaRPr>
                    </a:p>
                  </a:txBody>
                  <a:tcPr marL="76112" marR="76112" marT="0" marB="0" anchor="b">
                    <a:solidFill>
                      <a:srgbClr val="657B83"/>
                    </a:solidFill>
                  </a:tcPr>
                </a:tc>
                <a:tc>
                  <a:txBody>
                    <a:bodyPr/>
                    <a:lstStyle/>
                    <a:p>
                      <a:pPr marL="0" marR="0">
                        <a:spcBef>
                          <a:spcPts val="0"/>
                        </a:spcBef>
                        <a:spcAft>
                          <a:spcPts val="0"/>
                        </a:spcAft>
                      </a:pPr>
                      <a:r>
                        <a:rPr lang="en-US" sz="1100" dirty="0">
                          <a:effectLst/>
                        </a:rPr>
                        <a:t>Hal Watson</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Chief Geospatial Officer</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Dan Ross</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Chair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Service Delivery </a:t>
                      </a:r>
                      <a:r>
                        <a:rPr lang="en-US" sz="1100" dirty="0" smtClean="0">
                          <a:effectLst/>
                        </a:rPr>
                        <a:t>Asst. </a:t>
                      </a:r>
                      <a:r>
                        <a:rPr lang="en-US" sz="1100" dirty="0">
                          <a:effectLst/>
                        </a:rPr>
                        <a:t>Commissioner</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Thomas Schaeffer</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Agency Support </a:t>
                      </a:r>
                      <a:r>
                        <a:rPr lang="en-US" sz="1100" dirty="0" smtClean="0">
                          <a:effectLst/>
                        </a:rPr>
                        <a:t>Asst. </a:t>
                      </a:r>
                      <a:r>
                        <a:rPr lang="en-US" sz="1100" dirty="0">
                          <a:effectLst/>
                        </a:rPr>
                        <a:t>Commissioner</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smtClean="0">
                          <a:effectLst/>
                        </a:rPr>
                        <a:t>Tu</a:t>
                      </a:r>
                      <a:r>
                        <a:rPr lang="en-US" sz="1100" baseline="0" dirty="0" smtClean="0">
                          <a:effectLst/>
                        </a:rPr>
                        <a:t> Tong</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Agency CIO</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Robert Maki </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Co-Chair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State Agency Business Representative</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Cassandra </a:t>
                      </a:r>
                      <a:r>
                        <a:rPr lang="en-US" sz="1100" dirty="0" smtClean="0">
                          <a:effectLst/>
                        </a:rPr>
                        <a:t>Isackson - MnDOT</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206874">
                <a:tc>
                  <a:txBody>
                    <a:bodyPr/>
                    <a:lstStyle/>
                    <a:p>
                      <a:pPr marL="0" marR="0">
                        <a:spcBef>
                          <a:spcPts val="0"/>
                        </a:spcBef>
                        <a:spcAft>
                          <a:spcPts val="0"/>
                        </a:spcAft>
                      </a:pPr>
                      <a:r>
                        <a:rPr lang="en-US" sz="1100" baseline="0" dirty="0">
                          <a:effectLst/>
                        </a:rPr>
                        <a:t>State Agency Business Representative</a:t>
                      </a:r>
                      <a:endParaRPr lang="en-US" sz="1100" baseline="0" dirty="0">
                        <a:effectLst/>
                        <a:latin typeface="Calibri"/>
                        <a:ea typeface="Times New Roman"/>
                        <a:cs typeface="Times New Roman"/>
                      </a:endParaRPr>
                    </a:p>
                  </a:txBody>
                  <a:tcPr marL="76112" marR="76112" marT="0" marB="0" anchor="b"/>
                </a:tc>
                <a:tc>
                  <a:txBody>
                    <a:bodyPr/>
                    <a:lstStyle/>
                    <a:p>
                      <a:r>
                        <a:rPr lang="en-US" sz="1100" dirty="0" smtClean="0"/>
                        <a:t>Jackie Mines - DPS</a:t>
                      </a:r>
                      <a:endParaRPr lang="en-US" sz="1100" dirty="0"/>
                    </a:p>
                  </a:txBody>
                  <a:tcPr marL="76112" marR="76112" marT="0" marB="0" anchor="b">
                    <a:solidFill>
                      <a:srgbClr val="FFC000"/>
                    </a:solidFill>
                  </a:tcPr>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61154">
                <a:tc>
                  <a:txBody>
                    <a:bodyPr/>
                    <a:lstStyle/>
                    <a:p>
                      <a:pPr marL="0" marR="0">
                        <a:spcBef>
                          <a:spcPts val="0"/>
                        </a:spcBef>
                        <a:spcAft>
                          <a:spcPts val="0"/>
                        </a:spcAft>
                      </a:pPr>
                      <a:r>
                        <a:rPr lang="en-US" sz="1100" baseline="0" dirty="0">
                          <a:effectLst/>
                        </a:rPr>
                        <a:t>State Agency Business Representative</a:t>
                      </a:r>
                      <a:endParaRPr lang="en-US" sz="1100" baseline="0" dirty="0">
                        <a:effectLst/>
                        <a:latin typeface="Calibri"/>
                        <a:ea typeface="Times New Roman"/>
                        <a:cs typeface="Times New Roman"/>
                      </a:endParaRPr>
                    </a:p>
                  </a:txBody>
                  <a:tcPr marL="76112" marR="76112" marT="0" marB="0" anchor="b"/>
                </a:tc>
                <a:tc>
                  <a:txBody>
                    <a:bodyPr/>
                    <a:lstStyle/>
                    <a:p>
                      <a:r>
                        <a:rPr lang="en-US" sz="1100" kern="1200" dirty="0" smtClean="0">
                          <a:solidFill>
                            <a:schemeClr val="dk1"/>
                          </a:solidFill>
                          <a:effectLst/>
                          <a:latin typeface="+mn-lt"/>
                          <a:ea typeface="+mn-ea"/>
                          <a:cs typeface="+mn-cs"/>
                        </a:rPr>
                        <a:t>Karen </a:t>
                      </a:r>
                      <a:r>
                        <a:rPr lang="en-US" sz="1100" kern="1200" dirty="0" err="1" smtClean="0">
                          <a:solidFill>
                            <a:schemeClr val="dk1"/>
                          </a:solidFill>
                          <a:effectLst/>
                          <a:latin typeface="+mn-lt"/>
                          <a:ea typeface="+mn-ea"/>
                          <a:cs typeface="+mn-cs"/>
                        </a:rPr>
                        <a:t>Schirle</a:t>
                      </a:r>
                      <a:r>
                        <a:rPr lang="en-US" sz="1100" kern="1200" dirty="0" smtClean="0">
                          <a:solidFill>
                            <a:schemeClr val="dk1"/>
                          </a:solidFill>
                          <a:effectLst/>
                          <a:latin typeface="+mn-lt"/>
                          <a:ea typeface="+mn-ea"/>
                          <a:cs typeface="+mn-cs"/>
                        </a:rPr>
                        <a:t> - DHS</a:t>
                      </a:r>
                      <a:endParaRPr lang="en-US" sz="1100" dirty="0"/>
                    </a:p>
                  </a:txBody>
                  <a:tcPr marL="76112" marR="76112" marT="0" marB="0" anchor="b">
                    <a:solidFill>
                      <a:srgbClr val="FFC000"/>
                    </a:solidFill>
                  </a:tcPr>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Geospatial SME</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Mike Dolbow</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Geospatial SME</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Mark Kotz **</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Geospatial SME</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Mark Olsen</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bl>
          </a:graphicData>
        </a:graphic>
      </p:graphicFrame>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11</a:t>
            </a:fld>
            <a:endParaRPr lang="en-US" dirty="0">
              <a:solidFill>
                <a:prstClr val="black"/>
              </a:solidFill>
            </a:endParaRPr>
          </a:p>
        </p:txBody>
      </p:sp>
      <p:sp>
        <p:nvSpPr>
          <p:cNvPr id="4" name="Title 3"/>
          <p:cNvSpPr>
            <a:spLocks noGrp="1"/>
          </p:cNvSpPr>
          <p:nvPr>
            <p:ph type="title"/>
          </p:nvPr>
        </p:nvSpPr>
        <p:spPr>
          <a:xfrm>
            <a:off x="457200" y="228600"/>
            <a:ext cx="7924800" cy="609600"/>
          </a:xfrm>
        </p:spPr>
        <p:txBody>
          <a:bodyPr/>
          <a:lstStyle/>
          <a:p>
            <a:r>
              <a:rPr lang="en-US" dirty="0" smtClean="0"/>
              <a:t>Geospatial </a:t>
            </a:r>
            <a:r>
              <a:rPr lang="en-US" dirty="0" smtClean="0"/>
              <a:t>Technology </a:t>
            </a:r>
            <a:r>
              <a:rPr lang="en-US" dirty="0" smtClean="0"/>
              <a:t>Committee</a:t>
            </a:r>
            <a:endParaRPr lang="en-US" dirty="0"/>
          </a:p>
        </p:txBody>
      </p:sp>
      <p:sp>
        <p:nvSpPr>
          <p:cNvPr id="6" name="TextBox 5"/>
          <p:cNvSpPr txBox="1"/>
          <p:nvPr/>
        </p:nvSpPr>
        <p:spPr>
          <a:xfrm>
            <a:off x="381000" y="815876"/>
            <a:ext cx="8458200" cy="2308324"/>
          </a:xfrm>
          <a:prstGeom prst="rect">
            <a:avLst/>
          </a:prstGeom>
          <a:noFill/>
        </p:spPr>
        <p:txBody>
          <a:bodyPr wrap="square" rtlCol="0">
            <a:spAutoFit/>
          </a:bodyPr>
          <a:lstStyle/>
          <a:p>
            <a:r>
              <a:rPr lang="en-US" dirty="0"/>
              <a:t>The Geospatial Technology Committee is responsible to:</a:t>
            </a:r>
          </a:p>
          <a:p>
            <a:pPr marL="285750" lvl="0" indent="-285750">
              <a:buFont typeface="Arial" pitchFamily="34" charset="0"/>
              <a:buChar char="•"/>
            </a:pPr>
            <a:r>
              <a:rPr lang="en-US" dirty="0"/>
              <a:t>Approve geospatial policies, standards and planning initiatives </a:t>
            </a:r>
          </a:p>
          <a:p>
            <a:pPr marL="285750" lvl="0" indent="-285750">
              <a:buFont typeface="Arial" pitchFamily="34" charset="0"/>
              <a:buChar char="•"/>
            </a:pPr>
            <a:r>
              <a:rPr lang="en-US" dirty="0"/>
              <a:t>Approve exceptions to geospatial policies and standards </a:t>
            </a:r>
          </a:p>
          <a:p>
            <a:pPr marL="285750" lvl="0" indent="-285750">
              <a:buFont typeface="Arial" pitchFamily="34" charset="0"/>
              <a:buChar char="•"/>
            </a:pPr>
            <a:r>
              <a:rPr lang="en-US" dirty="0"/>
              <a:t>Recommend plans for transforming state agency-level geospatial operations and extending the technology to a broader community of customers</a:t>
            </a:r>
          </a:p>
          <a:p>
            <a:pPr marL="285750" lvl="0" indent="-285750">
              <a:buFont typeface="Arial" pitchFamily="34" charset="0"/>
              <a:buChar char="•"/>
            </a:pPr>
            <a:r>
              <a:rPr lang="en-US" dirty="0"/>
              <a:t>Oversee the development and maintenance of a stable enterprise-level funding strategy for geospatial operations</a:t>
            </a:r>
          </a:p>
          <a:p>
            <a:endParaRPr lang="en-US" dirty="0"/>
          </a:p>
        </p:txBody>
      </p:sp>
      <p:sp>
        <p:nvSpPr>
          <p:cNvPr id="7" name="TextBox 6"/>
          <p:cNvSpPr txBox="1"/>
          <p:nvPr/>
        </p:nvSpPr>
        <p:spPr>
          <a:xfrm>
            <a:off x="838200" y="5410200"/>
            <a:ext cx="7239000" cy="923330"/>
          </a:xfrm>
          <a:prstGeom prst="rect">
            <a:avLst/>
          </a:prstGeom>
          <a:noFill/>
        </p:spPr>
        <p:txBody>
          <a:bodyPr wrap="square" rtlCol="0">
            <a:spAutoFit/>
          </a:bodyPr>
          <a:lstStyle/>
          <a:p>
            <a:r>
              <a:rPr lang="en-US" dirty="0" smtClean="0"/>
              <a:t>What’s next?</a:t>
            </a:r>
          </a:p>
          <a:p>
            <a:pPr marL="285750" indent="-285750">
              <a:buFont typeface="Arial" pitchFamily="34" charset="0"/>
              <a:buChar char="•"/>
            </a:pPr>
            <a:r>
              <a:rPr lang="en-US" dirty="0" smtClean="0"/>
              <a:t>Meeting February 20</a:t>
            </a:r>
            <a:r>
              <a:rPr lang="en-US" baseline="30000" dirty="0" smtClean="0"/>
              <a:t>th</a:t>
            </a:r>
            <a:r>
              <a:rPr lang="en-US" dirty="0" smtClean="0"/>
              <a:t> and every 3</a:t>
            </a:r>
            <a:r>
              <a:rPr lang="en-US" baseline="30000" dirty="0" smtClean="0"/>
              <a:t>rd</a:t>
            </a:r>
            <a:r>
              <a:rPr lang="en-US" dirty="0" smtClean="0"/>
              <a:t> Wednesday thereafter</a:t>
            </a:r>
          </a:p>
          <a:p>
            <a:pPr marL="285750" indent="-285750">
              <a:buFont typeface="Arial" pitchFamily="34" charset="0"/>
              <a:buChar char="•"/>
            </a:pPr>
            <a:r>
              <a:rPr lang="en-US" dirty="0" smtClean="0"/>
              <a:t>Intro to GIS first 2 meetings</a:t>
            </a:r>
            <a:endParaRPr lang="en-US" dirty="0"/>
          </a:p>
        </p:txBody>
      </p:sp>
    </p:spTree>
    <p:extLst>
      <p:ext uri="{BB962C8B-B14F-4D97-AF65-F5344CB8AC3E}">
        <p14:creationId xmlns:p14="http://schemas.microsoft.com/office/powerpoint/2010/main" val="232220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Update on Current Project Priorities</a:t>
            </a:r>
            <a:endParaRPr lang="en-US" dirty="0"/>
          </a:p>
        </p:txBody>
      </p:sp>
      <p:pic>
        <p:nvPicPr>
          <p:cNvPr id="5" name="Picture 4"/>
          <p:cNvPicPr/>
          <p:nvPr/>
        </p:nvPicPr>
        <p:blipFill>
          <a:blip r:embed="rId3" cstate="print"/>
          <a:srcRect l="31597" t="11722" r="2199" b="21128"/>
          <a:stretch>
            <a:fillRect/>
          </a:stretch>
        </p:blipFill>
        <p:spPr bwMode="auto">
          <a:xfrm>
            <a:off x="762000" y="1371600"/>
            <a:ext cx="2590800" cy="2743200"/>
          </a:xfrm>
          <a:prstGeom prst="rect">
            <a:avLst/>
          </a:prstGeom>
          <a:noFill/>
          <a:ln w="9525">
            <a:noFill/>
            <a:miter lim="800000"/>
            <a:headEnd/>
            <a:tailEnd/>
          </a:ln>
          <a:effectLst>
            <a:outerShdw blurRad="292100" dist="139700" dir="2400000" algn="ctr" rotWithShape="0">
              <a:srgbClr val="000000">
                <a:alpha val="65000"/>
              </a:srgbClr>
            </a:outerShdw>
          </a:effectLst>
        </p:spPr>
      </p:pic>
      <p:pic>
        <p:nvPicPr>
          <p:cNvPr id="6" name="Picture 5"/>
          <p:cNvPicPr>
            <a:picLocks noChangeAspect="1"/>
          </p:cNvPicPr>
          <p:nvPr/>
        </p:nvPicPr>
        <p:blipFill>
          <a:blip r:embed="rId4" cstate="print"/>
          <a:srcRect l="31481" t="11806" r="1852" b="9491"/>
          <a:stretch>
            <a:fillRect/>
          </a:stretch>
        </p:blipFill>
        <p:spPr bwMode="auto">
          <a:xfrm>
            <a:off x="1744661" y="2362199"/>
            <a:ext cx="2841625" cy="2683669"/>
          </a:xfrm>
          <a:prstGeom prst="rect">
            <a:avLst/>
          </a:prstGeom>
          <a:ln>
            <a:noFill/>
          </a:ln>
          <a:effectLst>
            <a:outerShdw blurRad="292100" dist="139700" dir="2700000" algn="tl" rotWithShape="0">
              <a:srgbClr val="333333">
                <a:alpha val="65000"/>
              </a:srgbClr>
            </a:outerShdw>
          </a:effectLst>
        </p:spPr>
      </p:pic>
      <p:pic>
        <p:nvPicPr>
          <p:cNvPr id="7" name="Picture 5" descr="Can3D"/>
          <p:cNvPicPr>
            <a:picLocks noChangeAspect="1" noChangeArrowheads="1"/>
          </p:cNvPicPr>
          <p:nvPr/>
        </p:nvPicPr>
        <p:blipFill>
          <a:blip r:embed="rId5" cstate="print"/>
          <a:srcRect/>
          <a:stretch>
            <a:fillRect/>
          </a:stretch>
        </p:blipFill>
        <p:spPr bwMode="ltGray">
          <a:xfrm>
            <a:off x="2819400" y="3048000"/>
            <a:ext cx="3849687" cy="2489603"/>
          </a:xfrm>
          <a:prstGeom prst="rect">
            <a:avLst/>
          </a:prstGeom>
          <a:noFill/>
          <a:ln w="9525">
            <a:solidFill>
              <a:schemeClr val="tx1"/>
            </a:solidFill>
            <a:miter lim="800000"/>
            <a:headEnd/>
            <a:tailEnd/>
          </a:ln>
          <a:effectLst/>
        </p:spPr>
      </p:pic>
      <p:pic>
        <p:nvPicPr>
          <p:cNvPr id="8" name="Content Placeholder 17"/>
          <p:cNvPicPr>
            <a:picLocks noGrp="1" noChangeAspect="1"/>
          </p:cNvPicPr>
          <p:nvPr>
            <p:ph sz="half" idx="4294967295"/>
          </p:nvPr>
        </p:nvPicPr>
        <p:blipFill>
          <a:blip r:embed="rId6" cstate="print"/>
          <a:stretch>
            <a:fillRect/>
          </a:stretch>
        </p:blipFill>
        <p:spPr>
          <a:xfrm>
            <a:off x="3810000" y="1676400"/>
            <a:ext cx="3200400" cy="2548236"/>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descr="minnesota-county-map.gif"/>
          <p:cNvPicPr>
            <a:picLocks noChangeAspect="1"/>
          </p:cNvPicPr>
          <p:nvPr/>
        </p:nvPicPr>
        <p:blipFill>
          <a:blip r:embed="rId7" cstate="print"/>
          <a:stretch>
            <a:fillRect/>
          </a:stretch>
        </p:blipFill>
        <p:spPr>
          <a:xfrm>
            <a:off x="4876800" y="2472283"/>
            <a:ext cx="3284071" cy="3641035"/>
          </a:xfrm>
          <a:prstGeom prst="rect">
            <a:avLst/>
          </a:prstGeom>
        </p:spPr>
      </p:pic>
      <p:pic>
        <p:nvPicPr>
          <p:cNvPr id="10" name="Picture 9"/>
          <p:cNvPicPr>
            <a:picLocks noChangeAspect="1"/>
          </p:cNvPicPr>
          <p:nvPr/>
        </p:nvPicPr>
        <p:blipFill rotWithShape="1">
          <a:blip r:embed="rId8" cstate="print"/>
          <a:srcRect l="27556" t="27111" r="12441" b="20297"/>
          <a:stretch/>
        </p:blipFill>
        <p:spPr>
          <a:xfrm>
            <a:off x="1219200" y="4419600"/>
            <a:ext cx="3048000" cy="2064961"/>
          </a:xfrm>
          <a:prstGeom prst="rect">
            <a:avLst/>
          </a:prstGeom>
          <a:ln w="12700">
            <a:solidFill>
              <a:schemeClr val="bg2">
                <a:lumMod val="10000"/>
              </a:schemeClr>
            </a:solidFill>
          </a:ln>
          <a:effectLst>
            <a:outerShdw blurRad="292100" dist="139700" dir="2700000" algn="tl" rotWithShape="0">
              <a:srgbClr val="333333">
                <a:alpha val="65000"/>
              </a:srgbClr>
            </a:outerShdw>
          </a:effectLst>
        </p:spPr>
      </p:pic>
      <p:pic>
        <p:nvPicPr>
          <p:cNvPr id="11" name="Picture 10"/>
          <p:cNvPicPr>
            <a:picLocks/>
          </p:cNvPicPr>
          <p:nvPr/>
        </p:nvPicPr>
        <p:blipFill rotWithShape="1">
          <a:blip r:embed="rId9" cstate="print">
            <a:extLst>
              <a:ext uri="{28A0092B-C50C-407E-A947-70E740481C1C}">
                <a14:useLocalDpi xmlns:a14="http://schemas.microsoft.com/office/drawing/2010/main" val="0"/>
              </a:ext>
            </a:extLst>
          </a:blip>
          <a:srcRect l="9383" t="2645" r="9448" b="7234"/>
          <a:stretch/>
        </p:blipFill>
        <p:spPr>
          <a:xfrm>
            <a:off x="5527954" y="1367383"/>
            <a:ext cx="2282265" cy="2209800"/>
          </a:xfrm>
          <a:prstGeom prst="rect">
            <a:avLst/>
          </a:prstGeom>
          <a:ln>
            <a:solidFill>
              <a:schemeClr val="bg2">
                <a:lumMod val="2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096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05800" cy="5135563"/>
          </a:xfrm>
        </p:spPr>
        <p:txBody>
          <a:bodyPr/>
          <a:lstStyle/>
          <a:p>
            <a:pPr marL="685800" lvl="1" indent="-457200">
              <a:buFont typeface="+mj-lt"/>
              <a:buAutoNum type="arabicPeriod"/>
            </a:pPr>
            <a:r>
              <a:rPr lang="en-US" sz="2200" dirty="0" smtClean="0">
                <a:solidFill>
                  <a:srgbClr val="FF0000"/>
                </a:solidFill>
              </a:rPr>
              <a:t>LiDAR/Elevation </a:t>
            </a:r>
            <a:r>
              <a:rPr lang="en-US" sz="2200" dirty="0">
                <a:solidFill>
                  <a:srgbClr val="FF0000"/>
                </a:solidFill>
              </a:rPr>
              <a:t>Data </a:t>
            </a:r>
            <a:r>
              <a:rPr lang="en-US" sz="2200" dirty="0" smtClean="0">
                <a:solidFill>
                  <a:srgbClr val="FF0000"/>
                </a:solidFill>
              </a:rPr>
              <a:t>Delivery </a:t>
            </a:r>
            <a:r>
              <a:rPr lang="en-US" sz="1200" dirty="0" smtClean="0">
                <a:solidFill>
                  <a:srgbClr val="FF0000"/>
                </a:solidFill>
              </a:rPr>
              <a:t>(already underway)	</a:t>
            </a:r>
            <a:endParaRPr lang="en-US" sz="1200" u="sng" dirty="0" smtClean="0">
              <a:solidFill>
                <a:srgbClr val="FF0000"/>
              </a:solidFill>
            </a:endParaRPr>
          </a:p>
          <a:p>
            <a:pPr marL="685800" lvl="1" indent="-457200">
              <a:buFont typeface="+mj-lt"/>
              <a:buAutoNum type="arabicPeriod"/>
            </a:pPr>
            <a:r>
              <a:rPr lang="en-US" sz="2200" dirty="0" smtClean="0">
                <a:solidFill>
                  <a:srgbClr val="FF0000"/>
                </a:solidFill>
              </a:rPr>
              <a:t>Minnesota Geospatial Commons </a:t>
            </a:r>
            <a:r>
              <a:rPr lang="en-US" sz="2200" dirty="0" smtClean="0"/>
              <a:t>		</a:t>
            </a:r>
          </a:p>
          <a:p>
            <a:pPr marL="685800" lvl="1" indent="-457200">
              <a:buFont typeface="+mj-lt"/>
              <a:buAutoNum type="arabicPeriod"/>
            </a:pPr>
            <a:r>
              <a:rPr lang="en-US" sz="2200" dirty="0" smtClean="0">
                <a:solidFill>
                  <a:schemeClr val="tx1"/>
                </a:solidFill>
              </a:rPr>
              <a:t>Sustainable Program for </a:t>
            </a:r>
            <a:r>
              <a:rPr lang="en-US" sz="2200" dirty="0" smtClean="0">
                <a:solidFill>
                  <a:srgbClr val="FF0000"/>
                </a:solidFill>
              </a:rPr>
              <a:t>Orthophotos</a:t>
            </a:r>
            <a:r>
              <a:rPr lang="en-US" sz="2200" dirty="0" smtClean="0">
                <a:solidFill>
                  <a:schemeClr val="tx1"/>
                </a:solidFill>
              </a:rPr>
              <a:t>		</a:t>
            </a:r>
          </a:p>
          <a:p>
            <a:pPr marL="685800" lvl="1" indent="-457200">
              <a:buFont typeface="+mj-lt"/>
              <a:buAutoNum type="arabicPeriod"/>
            </a:pPr>
            <a:r>
              <a:rPr lang="en-US" sz="2200" dirty="0" smtClean="0">
                <a:solidFill>
                  <a:srgbClr val="FF0000"/>
                </a:solidFill>
              </a:rPr>
              <a:t>Statewide Parcel Integration			</a:t>
            </a:r>
          </a:p>
          <a:p>
            <a:pPr marL="685800" lvl="1" indent="-457200">
              <a:buFont typeface="+mj-lt"/>
              <a:buAutoNum type="arabicPeriod"/>
            </a:pPr>
            <a:r>
              <a:rPr lang="en-US" sz="2200" dirty="0" smtClean="0">
                <a:solidFill>
                  <a:srgbClr val="FF0000"/>
                </a:solidFill>
              </a:rPr>
              <a:t>Street </a:t>
            </a:r>
            <a:r>
              <a:rPr lang="en-US" sz="2200" dirty="0">
                <a:solidFill>
                  <a:srgbClr val="FF0000"/>
                </a:solidFill>
              </a:rPr>
              <a:t>Centerlines </a:t>
            </a:r>
            <a:r>
              <a:rPr lang="en-US" sz="1200" dirty="0">
                <a:solidFill>
                  <a:srgbClr val="FF0000"/>
                </a:solidFill>
              </a:rPr>
              <a:t>(already underway</a:t>
            </a:r>
            <a:r>
              <a:rPr lang="en-US" sz="1200" dirty="0" smtClean="0">
                <a:solidFill>
                  <a:srgbClr val="FF0000"/>
                </a:solidFill>
              </a:rPr>
              <a:t>)</a:t>
            </a:r>
            <a:r>
              <a:rPr lang="en-US" sz="2200" dirty="0" smtClean="0"/>
              <a:t>			</a:t>
            </a:r>
            <a:endParaRPr lang="en-US" sz="2200" dirty="0"/>
          </a:p>
          <a:p>
            <a:pPr marL="685800" lvl="1" indent="-457200">
              <a:buFont typeface="+mj-lt"/>
              <a:buAutoNum type="arabicPeriod"/>
            </a:pPr>
            <a:r>
              <a:rPr lang="en-US" sz="2200" dirty="0" smtClean="0"/>
              <a:t>Statewide Addresses </a:t>
            </a:r>
            <a:r>
              <a:rPr lang="en-US" sz="1200" dirty="0" smtClean="0"/>
              <a:t>(may be tied to Centerlines)</a:t>
            </a:r>
            <a:r>
              <a:rPr lang="en-US" sz="2200" dirty="0" smtClean="0"/>
              <a:t>		</a:t>
            </a:r>
          </a:p>
          <a:p>
            <a:pPr marL="685800" lvl="1" indent="-457200">
              <a:buFont typeface="+mj-lt"/>
              <a:buAutoNum type="arabicPeriod"/>
            </a:pPr>
            <a:r>
              <a:rPr lang="en-US" sz="2200" dirty="0" smtClean="0"/>
              <a:t>Statewide Hydrography				</a:t>
            </a:r>
          </a:p>
          <a:p>
            <a:endParaRPr lang="en-US" sz="1000" dirty="0" smtClean="0"/>
          </a:p>
          <a:p>
            <a:endParaRPr lang="en-US" sz="1000" dirty="0"/>
          </a:p>
          <a:p>
            <a:pPr lvl="1"/>
            <a:r>
              <a:rPr lang="en-US" sz="2000" dirty="0" smtClean="0"/>
              <a:t>Need to figure out how to resource</a:t>
            </a:r>
          </a:p>
          <a:p>
            <a:pPr lvl="1"/>
            <a:r>
              <a:rPr lang="en-US" sz="2000" dirty="0" smtClean="0"/>
              <a:t>Will be limited by optimization</a:t>
            </a:r>
          </a:p>
          <a:p>
            <a:pPr marL="0" indent="0">
              <a:buNone/>
            </a:pPr>
            <a:endParaRPr lang="en-US" dirty="0"/>
          </a:p>
        </p:txBody>
      </p:sp>
      <p:sp>
        <p:nvSpPr>
          <p:cNvPr id="3" name="Title 2"/>
          <p:cNvSpPr>
            <a:spLocks noGrp="1"/>
          </p:cNvSpPr>
          <p:nvPr>
            <p:ph type="title"/>
          </p:nvPr>
        </p:nvSpPr>
        <p:spPr>
          <a:xfrm>
            <a:off x="457200" y="609600"/>
            <a:ext cx="8229600" cy="609600"/>
          </a:xfrm>
        </p:spPr>
        <p:txBody>
          <a:bodyPr/>
          <a:lstStyle/>
          <a:p>
            <a:pPr algn="l"/>
            <a:r>
              <a:rPr lang="en-US" dirty="0"/>
              <a:t>Stakeholder identified priorities from meetings</a:t>
            </a:r>
            <a:r>
              <a:rPr lang="en-US" sz="1600" dirty="0"/>
              <a:t/>
            </a:r>
            <a:br>
              <a:rPr lang="en-US" sz="1600" dirty="0"/>
            </a:br>
            <a:endParaRPr lang="en-US" sz="1600" dirty="0"/>
          </a:p>
        </p:txBody>
      </p:sp>
    </p:spTree>
    <p:extLst>
      <p:ext uri="{BB962C8B-B14F-4D97-AF65-F5344CB8AC3E}">
        <p14:creationId xmlns:p14="http://schemas.microsoft.com/office/powerpoint/2010/main" val="428347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124325" cy="762000"/>
          </a:xfrm>
        </p:spPr>
        <p:txBody>
          <a:bodyPr>
            <a:noAutofit/>
          </a:bodyPr>
          <a:lstStyle/>
          <a:p>
            <a:pPr eaLnBrk="1" fontAlgn="auto" hangingPunct="1">
              <a:spcAft>
                <a:spcPts val="0"/>
              </a:spcAft>
              <a:defRPr/>
            </a:pPr>
            <a:r>
              <a:rPr lang="en-US" dirty="0" smtClean="0"/>
              <a:t>LiDAR</a:t>
            </a:r>
            <a:endParaRPr lang="en-US" dirty="0"/>
          </a:p>
        </p:txBody>
      </p:sp>
      <p:sp>
        <p:nvSpPr>
          <p:cNvPr id="37891" name="Content Placeholder 2"/>
          <p:cNvSpPr>
            <a:spLocks noGrp="1"/>
          </p:cNvSpPr>
          <p:nvPr>
            <p:ph idx="1"/>
          </p:nvPr>
        </p:nvSpPr>
        <p:spPr bwMode="auto">
          <a:xfrm>
            <a:off x="76200" y="2667000"/>
            <a:ext cx="8991600" cy="334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7950" indent="0" eaLnBrk="1" hangingPunct="1">
              <a:buClr>
                <a:schemeClr val="tx2"/>
              </a:buClr>
            </a:pPr>
            <a:endParaRPr lang="en-US" i="1" smtClean="0"/>
          </a:p>
          <a:p>
            <a:pPr marL="107950" indent="0" eaLnBrk="1" hangingPunct="1">
              <a:buClr>
                <a:schemeClr val="tx2"/>
              </a:buClr>
            </a:pPr>
            <a:endParaRPr lang="en-US" i="1" smtClean="0"/>
          </a:p>
          <a:p>
            <a:pPr marL="107950" indent="0" eaLnBrk="1" hangingPunct="1">
              <a:buClr>
                <a:schemeClr val="tx2"/>
              </a:buClr>
            </a:pPr>
            <a:endParaRPr lang="en-US" i="1" smtClean="0"/>
          </a:p>
        </p:txBody>
      </p:sp>
      <p:pic>
        <p:nvPicPr>
          <p:cNvPr id="65542" name="Picture 12"/>
          <p:cNvPicPr>
            <a:picLocks noChangeAspect="1" noChangeArrowheads="1"/>
          </p:cNvPicPr>
          <p:nvPr/>
        </p:nvPicPr>
        <p:blipFill>
          <a:blip r:embed="rId3"/>
          <a:srcRect/>
          <a:stretch>
            <a:fillRect/>
          </a:stretch>
        </p:blipFill>
        <p:spPr bwMode="auto">
          <a:xfrm>
            <a:off x="5105400" y="884238"/>
            <a:ext cx="2857500" cy="2419350"/>
          </a:xfrm>
          <a:prstGeom prst="rect">
            <a:avLst/>
          </a:prstGeom>
          <a:ln>
            <a:noFill/>
          </a:ln>
          <a:effectLst>
            <a:outerShdw blurRad="292100" dist="139700" dir="2700000" algn="tl" rotWithShape="0">
              <a:srgbClr val="333333">
                <a:alpha val="65000"/>
              </a:srgbClr>
            </a:outerShdw>
          </a:effectLst>
          <a:extLst/>
        </p:spPr>
      </p:pic>
      <p:sp>
        <p:nvSpPr>
          <p:cNvPr id="7" name="Rectangle 6"/>
          <p:cNvSpPr>
            <a:spLocks noChangeArrowheads="1"/>
          </p:cNvSpPr>
          <p:nvPr/>
        </p:nvSpPr>
        <p:spPr bwMode="auto">
          <a:xfrm>
            <a:off x="4724400" y="3973830"/>
            <a:ext cx="4114800" cy="1692771"/>
          </a:xfrm>
          <a:prstGeom prst="rect">
            <a:avLst/>
          </a:prstGeom>
          <a:noFill/>
          <a:ln w="19050">
            <a:noFill/>
          </a:ln>
          <a:effectLst>
            <a:innerShdw blurRad="114300">
              <a:prstClr val="black"/>
            </a:innerShdw>
          </a:effectLst>
        </p:spPr>
        <p:txBody>
          <a:bodyPr wrap="square" anchor="ctr">
            <a:spAutoFit/>
          </a:bodyPr>
          <a:lstStyle/>
          <a:p>
            <a:pPr>
              <a:defRPr/>
            </a:pPr>
            <a:r>
              <a:rPr lang="en-US" sz="2000" dirty="0">
                <a:solidFill>
                  <a:prstClr val="black"/>
                </a:solidFill>
                <a:latin typeface="Arial" pitchFamily="34" charset="0"/>
                <a:cs typeface="Arial" pitchFamily="34" charset="0"/>
              </a:rPr>
              <a:t> </a:t>
            </a:r>
            <a:r>
              <a:rPr lang="en-US" sz="2400" dirty="0" smtClean="0">
                <a:solidFill>
                  <a:prstClr val="black"/>
                </a:solidFill>
                <a:latin typeface="+mj-lt"/>
                <a:cs typeface="Arial" pitchFamily="34" charset="0"/>
              </a:rPr>
              <a:t>Partnership with MN DNR to:</a:t>
            </a:r>
            <a:endParaRPr lang="en-US" sz="2400" dirty="0">
              <a:solidFill>
                <a:prstClr val="black"/>
              </a:solidFill>
              <a:latin typeface="+mj-lt"/>
              <a:cs typeface="Arial" pitchFamily="34" charset="0"/>
            </a:endParaRPr>
          </a:p>
          <a:p>
            <a:pPr marL="800100" lvl="1" indent="-342900">
              <a:buFont typeface="Wingdings" pitchFamily="2" charset="2"/>
              <a:buChar char="q"/>
              <a:defRPr/>
            </a:pPr>
            <a:r>
              <a:rPr lang="en-US" sz="2000" dirty="0" smtClean="0">
                <a:solidFill>
                  <a:prstClr val="black"/>
                </a:solidFill>
                <a:latin typeface="Arial" pitchFamily="34" charset="0"/>
                <a:cs typeface="Arial" pitchFamily="34" charset="0"/>
              </a:rPr>
              <a:t>FTP </a:t>
            </a:r>
            <a:r>
              <a:rPr lang="en-US" sz="2000" dirty="0">
                <a:solidFill>
                  <a:prstClr val="black"/>
                </a:solidFill>
                <a:latin typeface="Arial" pitchFamily="34" charset="0"/>
                <a:cs typeface="Arial" pitchFamily="34" charset="0"/>
              </a:rPr>
              <a:t>Site</a:t>
            </a:r>
          </a:p>
          <a:p>
            <a:pPr marL="800100" lvl="1" indent="-342900">
              <a:buFont typeface="Wingdings" pitchFamily="2" charset="2"/>
              <a:buChar char="q"/>
              <a:defRPr/>
            </a:pPr>
            <a:r>
              <a:rPr lang="en-US" sz="2000" dirty="0">
                <a:solidFill>
                  <a:prstClr val="black"/>
                </a:solidFill>
                <a:latin typeface="Arial" pitchFamily="34" charset="0"/>
                <a:cs typeface="Arial" pitchFamily="34" charset="0"/>
              </a:rPr>
              <a:t>Develop </a:t>
            </a:r>
            <a:r>
              <a:rPr lang="en-US" sz="2000" dirty="0" smtClean="0">
                <a:solidFill>
                  <a:prstClr val="black"/>
                </a:solidFill>
                <a:latin typeface="Arial" pitchFamily="34" charset="0"/>
                <a:cs typeface="Arial" pitchFamily="34" charset="0"/>
              </a:rPr>
              <a:t>Data </a:t>
            </a:r>
            <a:r>
              <a:rPr lang="en-US" sz="2000" dirty="0">
                <a:solidFill>
                  <a:prstClr val="black"/>
                </a:solidFill>
                <a:latin typeface="Arial" pitchFamily="34" charset="0"/>
                <a:cs typeface="Arial" pitchFamily="34" charset="0"/>
              </a:rPr>
              <a:t>Download Portal </a:t>
            </a:r>
          </a:p>
          <a:p>
            <a:pPr algn="r">
              <a:defRPr/>
            </a:pPr>
            <a:r>
              <a:rPr lang="en-US" sz="2000" dirty="0">
                <a:solidFill>
                  <a:prstClr val="black"/>
                </a:solidFill>
                <a:latin typeface="Arial" pitchFamily="34" charset="0"/>
                <a:cs typeface="Arial" pitchFamily="34" charset="0"/>
              </a:rPr>
              <a:t>	   </a:t>
            </a:r>
          </a:p>
        </p:txBody>
      </p:sp>
      <p:pic>
        <p:nvPicPr>
          <p:cNvPr id="2051" name="Picture 3" descr="C:\Documents and Settings\NRADER\Desktop\LiDAR_status_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3733800" cy="4861010"/>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758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z="3600" b="1" dirty="0" smtClean="0"/>
              <a:t>MN Geospatial Commons</a:t>
            </a:r>
            <a:endParaRPr lang="en-US" sz="3600" b="1" dirty="0"/>
          </a:p>
        </p:txBody>
      </p:sp>
      <p:sp>
        <p:nvSpPr>
          <p:cNvPr id="3" name="Content Placeholder 2"/>
          <p:cNvSpPr>
            <a:spLocks noGrp="1"/>
          </p:cNvSpPr>
          <p:nvPr>
            <p:ph idx="1"/>
          </p:nvPr>
        </p:nvSpPr>
        <p:spPr>
          <a:xfrm>
            <a:off x="304800" y="914400"/>
            <a:ext cx="8458200" cy="1295400"/>
          </a:xfrm>
        </p:spPr>
        <p:txBody>
          <a:bodyPr>
            <a:normAutofit/>
          </a:bodyPr>
          <a:lstStyle/>
          <a:p>
            <a:r>
              <a:rPr lang="en-US" sz="3600" dirty="0" smtClean="0"/>
              <a:t>A single </a:t>
            </a:r>
            <a:r>
              <a:rPr lang="en-US" sz="3600" u="sng" dirty="0" smtClean="0">
                <a:solidFill>
                  <a:schemeClr val="accent6">
                    <a:lumMod val="75000"/>
                  </a:schemeClr>
                </a:solidFill>
              </a:rPr>
              <a:t>place</a:t>
            </a:r>
            <a:r>
              <a:rPr lang="en-US" sz="3600" dirty="0" smtClean="0">
                <a:solidFill>
                  <a:srgbClr val="FF9900"/>
                </a:solidFill>
              </a:rPr>
              <a:t> </a:t>
            </a:r>
            <a:r>
              <a:rPr lang="en-US" sz="3600" dirty="0" smtClean="0"/>
              <a:t>we all go to </a:t>
            </a:r>
            <a:r>
              <a:rPr lang="en-US" sz="3600" u="sng" dirty="0" smtClean="0">
                <a:solidFill>
                  <a:schemeClr val="accent6">
                    <a:lumMod val="75000"/>
                  </a:schemeClr>
                </a:solidFill>
              </a:rPr>
              <a:t>find</a:t>
            </a:r>
            <a:r>
              <a:rPr lang="en-US" sz="3600" dirty="0" smtClean="0">
                <a:solidFill>
                  <a:srgbClr val="FF9900"/>
                </a:solidFill>
              </a:rPr>
              <a:t> </a:t>
            </a:r>
            <a:r>
              <a:rPr lang="en-US" sz="3600" dirty="0" smtClean="0"/>
              <a:t>and </a:t>
            </a:r>
            <a:r>
              <a:rPr lang="en-US" sz="3600" u="sng" dirty="0" smtClean="0">
                <a:solidFill>
                  <a:schemeClr val="accent6">
                    <a:lumMod val="75000"/>
                  </a:schemeClr>
                </a:solidFill>
              </a:rPr>
              <a:t>share</a:t>
            </a:r>
            <a:r>
              <a:rPr lang="en-US" sz="3600" dirty="0" smtClean="0"/>
              <a:t> geospatial resources</a:t>
            </a:r>
          </a:p>
          <a:p>
            <a:endParaRPr lang="en-US" sz="3600" dirty="0" smtClean="0"/>
          </a:p>
        </p:txBody>
      </p:sp>
      <p:graphicFrame>
        <p:nvGraphicFramePr>
          <p:cNvPr id="7" name="Content Placeholder 4"/>
          <p:cNvGraphicFramePr>
            <a:graphicFrameLocks/>
          </p:cNvGraphicFramePr>
          <p:nvPr>
            <p:extLst>
              <p:ext uri="{D42A27DB-BD31-4B8C-83A1-F6EECF244321}">
                <p14:modId xmlns:p14="http://schemas.microsoft.com/office/powerpoint/2010/main" val="3503229032"/>
              </p:ext>
            </p:extLst>
          </p:nvPr>
        </p:nvGraphicFramePr>
        <p:xfrm>
          <a:off x="5181600" y="3429000"/>
          <a:ext cx="35052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04800" y="2634258"/>
            <a:ext cx="4953000" cy="3385542"/>
          </a:xfrm>
          <a:prstGeom prst="rect">
            <a:avLst/>
          </a:prstGeom>
          <a:noFill/>
        </p:spPr>
        <p:txBody>
          <a:bodyPr wrap="square" rtlCol="0">
            <a:spAutoFit/>
          </a:bodyPr>
          <a:lstStyle/>
          <a:p>
            <a:pPr marL="571500" indent="-571500">
              <a:buFont typeface="Wingdings" pitchFamily="2" charset="2"/>
              <a:buChar char="§"/>
            </a:pPr>
            <a:r>
              <a:rPr lang="en-US" sz="3600" dirty="0"/>
              <a:t>Where are we?</a:t>
            </a:r>
          </a:p>
          <a:p>
            <a:pPr marL="914400" lvl="1" indent="-457200">
              <a:buFont typeface="Arial" pitchFamily="34" charset="0"/>
              <a:buChar char="•"/>
            </a:pPr>
            <a:r>
              <a:rPr lang="en-US" sz="2800" dirty="0"/>
              <a:t>Working on hiring</a:t>
            </a:r>
          </a:p>
          <a:p>
            <a:pPr marL="914400" lvl="1" indent="-457200">
              <a:buFont typeface="Arial" pitchFamily="34" charset="0"/>
              <a:buChar char="•"/>
            </a:pPr>
            <a:r>
              <a:rPr lang="en-US" sz="2800" dirty="0"/>
              <a:t>Align with </a:t>
            </a:r>
            <a:r>
              <a:rPr lang="en-US" sz="2800" dirty="0" smtClean="0"/>
              <a:t>infra   </a:t>
            </a:r>
            <a:r>
              <a:rPr lang="en-US" sz="2800" dirty="0"/>
              <a:t>and </a:t>
            </a:r>
            <a:r>
              <a:rPr lang="en-US" sz="2800" dirty="0" smtClean="0"/>
              <a:t>data</a:t>
            </a:r>
          </a:p>
          <a:p>
            <a:pPr marL="914400" lvl="1" indent="-457200">
              <a:buFont typeface="Arial" pitchFamily="34" charset="0"/>
              <a:buChar char="•"/>
            </a:pPr>
            <a:r>
              <a:rPr lang="en-US" sz="2800" dirty="0" smtClean="0"/>
              <a:t>Nailing down the scope</a:t>
            </a:r>
          </a:p>
          <a:p>
            <a:pPr marL="914400" lvl="1" indent="-457200">
              <a:buFont typeface="Arial" pitchFamily="34" charset="0"/>
              <a:buChar char="•"/>
            </a:pPr>
            <a:r>
              <a:rPr lang="en-US" sz="2800" dirty="0" err="1" smtClean="0"/>
              <a:t>Eval</a:t>
            </a:r>
            <a:r>
              <a:rPr lang="en-US" sz="2800" dirty="0" smtClean="0"/>
              <a:t> of the tools</a:t>
            </a:r>
          </a:p>
          <a:p>
            <a:pPr marL="1371600" lvl="2" indent="-457200">
              <a:buFont typeface="Arial" pitchFamily="34" charset="0"/>
              <a:buChar char="•"/>
            </a:pPr>
            <a:r>
              <a:rPr lang="en-US" sz="2400" dirty="0" smtClean="0"/>
              <a:t>CKAN, </a:t>
            </a:r>
            <a:r>
              <a:rPr lang="en-US" sz="2400" dirty="0" err="1" smtClean="0"/>
              <a:t>Geonode</a:t>
            </a:r>
            <a:r>
              <a:rPr lang="en-US" sz="2400" dirty="0" smtClean="0"/>
              <a:t>, Esri Portal</a:t>
            </a:r>
            <a:endParaRPr lang="en-US" sz="2400" dirty="0"/>
          </a:p>
          <a:p>
            <a:endParaRPr lang="en-US" dirty="0"/>
          </a:p>
        </p:txBody>
      </p:sp>
    </p:spTree>
    <p:extLst>
      <p:ext uri="{BB962C8B-B14F-4D97-AF65-F5344CB8AC3E}">
        <p14:creationId xmlns:p14="http://schemas.microsoft.com/office/powerpoint/2010/main" val="296459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71" y="762000"/>
            <a:ext cx="3731419" cy="422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457200"/>
            <a:ext cx="8433516" cy="838200"/>
          </a:xfrm>
        </p:spPr>
        <p:txBody>
          <a:bodyPr/>
          <a:lstStyle/>
          <a:p>
            <a:pPr eaLnBrk="1" fontAlgn="auto" hangingPunct="1">
              <a:spcAft>
                <a:spcPts val="0"/>
              </a:spcAft>
              <a:defRPr/>
            </a:pPr>
            <a:r>
              <a:rPr lang="en-US" dirty="0" smtClean="0"/>
              <a:t>Statewide Aerial Imagery Program</a:t>
            </a:r>
            <a:endParaRPr lang="en-US" dirty="0"/>
          </a:p>
        </p:txBody>
      </p:sp>
      <p:sp>
        <p:nvSpPr>
          <p:cNvPr id="7" name="Content Placeholder 6"/>
          <p:cNvSpPr>
            <a:spLocks noGrp="1"/>
          </p:cNvSpPr>
          <p:nvPr>
            <p:ph sz="half" idx="2"/>
          </p:nvPr>
        </p:nvSpPr>
        <p:spPr>
          <a:xfrm>
            <a:off x="3733800" y="1066800"/>
            <a:ext cx="4953000" cy="5059363"/>
          </a:xfrm>
        </p:spPr>
        <p:txBody>
          <a:bodyPr/>
          <a:lstStyle/>
          <a:p>
            <a:r>
              <a:rPr lang="en-US" dirty="0" smtClean="0"/>
              <a:t> Phase 4 Currently Underway</a:t>
            </a:r>
          </a:p>
          <a:p>
            <a:pPr lvl="1"/>
            <a:r>
              <a:rPr lang="en-US" dirty="0" smtClean="0"/>
              <a:t>Eight well-qualified vendor proposals evaluated late January</a:t>
            </a:r>
          </a:p>
          <a:p>
            <a:pPr lvl="1"/>
            <a:r>
              <a:rPr lang="en-US" dirty="0" smtClean="0"/>
              <a:t>Currently under negotiations with highest-scoring vendor</a:t>
            </a:r>
          </a:p>
          <a:p>
            <a:pPr lvl="1"/>
            <a:r>
              <a:rPr lang="en-US" dirty="0" smtClean="0"/>
              <a:t>Anticipate signed contract later this month</a:t>
            </a:r>
          </a:p>
          <a:p>
            <a:pPr lvl="1"/>
            <a:r>
              <a:rPr lang="en-US" dirty="0" smtClean="0"/>
              <a:t>Eight partners intending to cost-share</a:t>
            </a:r>
            <a:endParaRPr lang="en-US" dirty="0"/>
          </a:p>
        </p:txBody>
      </p:sp>
      <p:sp>
        <p:nvSpPr>
          <p:cNvPr id="33796" name="TextBox 15"/>
          <p:cNvSpPr txBox="1">
            <a:spLocks noChangeArrowheads="1"/>
          </p:cNvSpPr>
          <p:nvPr/>
        </p:nvSpPr>
        <p:spPr bwMode="auto">
          <a:xfrm>
            <a:off x="609600" y="5115708"/>
            <a:ext cx="3177473" cy="954107"/>
          </a:xfrm>
          <a:prstGeom prst="rect">
            <a:avLst/>
          </a:prstGeom>
          <a:noFill/>
          <a:ln w="9525">
            <a:noFill/>
            <a:miter lim="800000"/>
            <a:headEnd/>
            <a:tailEnd/>
          </a:ln>
        </p:spPr>
        <p:txBody>
          <a:bodyPr wrap="none">
            <a:spAutoFit/>
          </a:bodyPr>
          <a:lstStyle/>
          <a:p>
            <a:r>
              <a:rPr lang="en-US" sz="1400" b="1" i="1" dirty="0" smtClean="0">
                <a:solidFill>
                  <a:prstClr val="black"/>
                </a:solidFill>
                <a:latin typeface="Arial" charset="0"/>
                <a:cs typeface="Arial" charset="0"/>
              </a:rPr>
              <a:t>Investments: Phases 1 through 4</a:t>
            </a:r>
          </a:p>
          <a:p>
            <a:endParaRPr lang="en-US" sz="1400" i="1" dirty="0" smtClean="0">
              <a:solidFill>
                <a:prstClr val="black"/>
              </a:solidFill>
              <a:latin typeface="Arial" charset="0"/>
              <a:cs typeface="Arial" charset="0"/>
            </a:endParaRPr>
          </a:p>
          <a:p>
            <a:r>
              <a:rPr lang="en-US" sz="1400" i="1" dirty="0" smtClean="0">
                <a:solidFill>
                  <a:prstClr val="black"/>
                </a:solidFill>
                <a:latin typeface="Arial" charset="0"/>
                <a:cs typeface="Arial" charset="0"/>
              </a:rPr>
              <a:t>State Program Funds:       </a:t>
            </a:r>
            <a:r>
              <a:rPr lang="en-US" sz="1400" i="1" dirty="0">
                <a:solidFill>
                  <a:prstClr val="black"/>
                </a:solidFill>
                <a:latin typeface="Arial" charset="0"/>
                <a:cs typeface="Arial" charset="0"/>
              </a:rPr>
              <a:t>$</a:t>
            </a:r>
            <a:r>
              <a:rPr lang="en-US" sz="1400" i="1" dirty="0" smtClean="0">
                <a:solidFill>
                  <a:prstClr val="black"/>
                </a:solidFill>
                <a:latin typeface="Arial" charset="0"/>
                <a:cs typeface="Arial" charset="0"/>
              </a:rPr>
              <a:t>1,200,000</a:t>
            </a:r>
            <a:endParaRPr lang="en-US" sz="1400" i="1" dirty="0">
              <a:solidFill>
                <a:prstClr val="black"/>
              </a:solidFill>
              <a:latin typeface="Arial" charset="0"/>
              <a:cs typeface="Arial" charset="0"/>
            </a:endParaRPr>
          </a:p>
          <a:p>
            <a:r>
              <a:rPr lang="en-US" sz="1400" i="1" dirty="0" smtClean="0">
                <a:solidFill>
                  <a:prstClr val="black"/>
                </a:solidFill>
                <a:latin typeface="Arial" charset="0"/>
                <a:cs typeface="Arial" charset="0"/>
              </a:rPr>
              <a:t>Partnership  Funds:          $    835,000</a:t>
            </a:r>
            <a:endParaRPr lang="en-US" sz="1400" i="1" dirty="0">
              <a:solidFill>
                <a:prstClr val="black"/>
              </a:solidFill>
              <a:latin typeface="Arial" charset="0"/>
              <a:cs typeface="Arial"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396581"/>
            <a:ext cx="2773105"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80568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rcRect l="31481" t="11806" r="1852" b="9491"/>
          <a:stretch>
            <a:fillRect/>
          </a:stretch>
        </p:blipFill>
        <p:spPr bwMode="auto">
          <a:xfrm>
            <a:off x="314325" y="304800"/>
            <a:ext cx="5683250" cy="5367338"/>
          </a:xfrm>
          <a:prstGeom prst="rect">
            <a:avLst/>
          </a:prstGeom>
          <a:ln>
            <a:noFill/>
          </a:ln>
          <a:effectLst>
            <a:outerShdw blurRad="292100" dist="139700" dir="2700000" algn="tl" rotWithShape="0">
              <a:srgbClr val="333333">
                <a:alpha val="65000"/>
              </a:srgbClr>
            </a:outerShdw>
          </a:effectLst>
        </p:spPr>
      </p:pic>
      <p:pic>
        <p:nvPicPr>
          <p:cNvPr id="2050" name="Picture 2" descr="G:\MnGeo\Advisory Councils\State Government Advisory Council\Meeting Agendas &amp; Minutes\2013 February 6 Meeting\WMS_sta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429000"/>
            <a:ext cx="5116642" cy="2692400"/>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953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219199"/>
          </a:xfrm>
        </p:spPr>
        <p:txBody>
          <a:bodyPr/>
          <a:lstStyle/>
          <a:p>
            <a:pPr algn="ctr"/>
            <a:r>
              <a:rPr lang="en-US" sz="3200" b="1" dirty="0" smtClean="0"/>
              <a:t>STATEWIDE PARCEL INTEGRATION PROJECT</a:t>
            </a:r>
            <a:br>
              <a:rPr lang="en-US" sz="3200" b="1" dirty="0" smtClean="0"/>
            </a:br>
            <a:r>
              <a:rPr lang="en-US" sz="3200" b="1" dirty="0" smtClean="0"/>
              <a:t>Business Plan Development</a:t>
            </a:r>
            <a:br>
              <a:rPr lang="en-US" sz="3200" b="1" dirty="0" smtClean="0"/>
            </a:br>
            <a:endParaRPr lang="en-US" dirty="0"/>
          </a:p>
        </p:txBody>
      </p:sp>
      <p:sp>
        <p:nvSpPr>
          <p:cNvPr id="3" name="Subtitle 2"/>
          <p:cNvSpPr>
            <a:spLocks noGrp="1"/>
          </p:cNvSpPr>
          <p:nvPr>
            <p:ph type="subTitle" idx="1"/>
          </p:nvPr>
        </p:nvSpPr>
        <p:spPr>
          <a:xfrm>
            <a:off x="457200" y="1447800"/>
            <a:ext cx="5410200" cy="4191000"/>
          </a:xfrm>
        </p:spPr>
        <p:txBody>
          <a:bodyPr/>
          <a:lstStyle/>
          <a:p>
            <a:pPr marL="457200" indent="-457200" algn="l">
              <a:buFont typeface="Arial" pitchFamily="34" charset="0"/>
              <a:buChar char="•"/>
            </a:pPr>
            <a:r>
              <a:rPr lang="en-US" sz="2400" dirty="0" smtClean="0"/>
              <a:t>Legislation </a:t>
            </a:r>
          </a:p>
          <a:p>
            <a:pPr marL="457200" indent="-457200" algn="l">
              <a:buFont typeface="Arial" pitchFamily="34" charset="0"/>
              <a:buChar char="•"/>
            </a:pPr>
            <a:r>
              <a:rPr lang="en-US" sz="2400" dirty="0" smtClean="0"/>
              <a:t>License Agreement </a:t>
            </a:r>
          </a:p>
          <a:p>
            <a:pPr marL="457200" indent="-457200" algn="l">
              <a:buFont typeface="Arial" pitchFamily="34" charset="0"/>
              <a:buChar char="•"/>
            </a:pPr>
            <a:r>
              <a:rPr lang="en-US" sz="2400" dirty="0" smtClean="0"/>
              <a:t>Exchange Guideline </a:t>
            </a:r>
          </a:p>
          <a:p>
            <a:pPr marL="457200" indent="-457200" algn="l">
              <a:buFont typeface="Arial" pitchFamily="34" charset="0"/>
              <a:buChar char="•"/>
            </a:pPr>
            <a:r>
              <a:rPr lang="en-US" sz="2400" dirty="0" smtClean="0"/>
              <a:t>Regional Collaborations  </a:t>
            </a:r>
          </a:p>
          <a:p>
            <a:pPr marL="457200" indent="-457200" algn="l">
              <a:buFont typeface="Arial" pitchFamily="34" charset="0"/>
              <a:buChar char="•"/>
            </a:pPr>
            <a:r>
              <a:rPr lang="en-US" sz="2400" dirty="0" smtClean="0"/>
              <a:t>Department of Revenue Project</a:t>
            </a:r>
            <a:endParaRPr lang="en-US" sz="2400" dirty="0"/>
          </a:p>
        </p:txBody>
      </p:sp>
      <p:pic>
        <p:nvPicPr>
          <p:cNvPr id="4" name="Picture 2"/>
          <p:cNvPicPr>
            <a:picLocks noChangeAspect="1" noChangeArrowheads="1"/>
          </p:cNvPicPr>
          <p:nvPr/>
        </p:nvPicPr>
        <p:blipFill>
          <a:blip r:embed="rId3" cstate="print"/>
          <a:srcRect/>
          <a:stretch>
            <a:fillRect/>
          </a:stretch>
        </p:blipFill>
        <p:spPr bwMode="auto">
          <a:xfrm>
            <a:off x="2438400" y="3886200"/>
            <a:ext cx="4572000" cy="2286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139525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1437"/>
            <a:ext cx="4648200" cy="4830763"/>
          </a:xfrm>
        </p:spPr>
        <p:txBody>
          <a:bodyPr/>
          <a:lstStyle/>
          <a:p>
            <a:r>
              <a:rPr lang="en-US" dirty="0" smtClean="0"/>
              <a:t>Multi Government/Agency</a:t>
            </a:r>
          </a:p>
          <a:p>
            <a:pPr lvl="1"/>
            <a:r>
              <a:rPr lang="en-US" dirty="0" smtClean="0"/>
              <a:t>MnDOT, MnGeo, Met Council</a:t>
            </a:r>
          </a:p>
          <a:p>
            <a:r>
              <a:rPr lang="en-US" dirty="0" smtClean="0"/>
              <a:t>Single Authoritative Centerline</a:t>
            </a:r>
          </a:p>
          <a:p>
            <a:r>
              <a:rPr lang="en-US" dirty="0" smtClean="0"/>
              <a:t>Common tools</a:t>
            </a:r>
          </a:p>
          <a:p>
            <a:r>
              <a:rPr lang="en-US" dirty="0" smtClean="0"/>
              <a:t>Roads and Highways at MnDOT</a:t>
            </a:r>
          </a:p>
          <a:p>
            <a:r>
              <a:rPr lang="en-US" dirty="0" smtClean="0"/>
              <a:t>Pilot and Partners</a:t>
            </a:r>
          </a:p>
          <a:p>
            <a:pPr lvl="1"/>
            <a:r>
              <a:rPr lang="en-US" dirty="0" smtClean="0"/>
              <a:t>Stearns, Benton, Carver, Ramsey, Mahnomen?</a:t>
            </a:r>
          </a:p>
          <a:p>
            <a:pPr lvl="1"/>
            <a:r>
              <a:rPr lang="en-US" dirty="0" smtClean="0"/>
              <a:t>White Earth Nation</a:t>
            </a:r>
          </a:p>
          <a:p>
            <a:pPr lvl="1"/>
            <a:r>
              <a:rPr lang="en-US" dirty="0" smtClean="0"/>
              <a:t>NextGen 911</a:t>
            </a:r>
            <a:endParaRPr lang="en-US" dirty="0"/>
          </a:p>
        </p:txBody>
      </p:sp>
      <p:sp>
        <p:nvSpPr>
          <p:cNvPr id="4" name="Title 3"/>
          <p:cNvSpPr>
            <a:spLocks noGrp="1"/>
          </p:cNvSpPr>
          <p:nvPr>
            <p:ph type="title"/>
          </p:nvPr>
        </p:nvSpPr>
        <p:spPr/>
        <p:txBody>
          <a:bodyPr/>
          <a:lstStyle/>
          <a:p>
            <a:r>
              <a:rPr lang="en-US" dirty="0" smtClean="0"/>
              <a:t>Street Centerlines</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704" t="27620" r="12818" b="13889"/>
          <a:stretch/>
        </p:blipFill>
        <p:spPr bwMode="auto">
          <a:xfrm>
            <a:off x="4495800" y="2651016"/>
            <a:ext cx="4191000" cy="2688021"/>
          </a:xfrm>
          <a:prstGeom prst="rect">
            <a:avLst/>
          </a:prstGeom>
          <a:noFill/>
          <a:ln>
            <a:noFill/>
          </a:ln>
          <a:effectLst>
            <a:outerShdw dist="88900"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808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600200"/>
            <a:ext cx="6400800" cy="4525962"/>
          </a:xfrm>
        </p:spPr>
        <p:txBody>
          <a:bodyPr/>
          <a:lstStyle/>
          <a:p>
            <a:pPr lvl="0"/>
            <a:r>
              <a:rPr lang="en-US" dirty="0"/>
              <a:t>Call to Order, Welcome &amp; Introductions	</a:t>
            </a:r>
            <a:r>
              <a:rPr lang="en-US" dirty="0" smtClean="0"/>
              <a:t>		5 </a:t>
            </a:r>
            <a:r>
              <a:rPr lang="en-US" dirty="0"/>
              <a:t>Min</a:t>
            </a:r>
          </a:p>
          <a:p>
            <a:pPr lvl="0"/>
            <a:r>
              <a:rPr lang="en-US" u="sng" dirty="0">
                <a:hlinkClick r:id="rId3"/>
              </a:rPr>
              <a:t>November 13, 2012 Meeting Minutes</a:t>
            </a:r>
            <a:r>
              <a:rPr lang="en-US" dirty="0"/>
              <a:t>	</a:t>
            </a:r>
            <a:r>
              <a:rPr lang="en-US" dirty="0" smtClean="0"/>
              <a:t>		5 </a:t>
            </a:r>
            <a:r>
              <a:rPr lang="en-US" dirty="0"/>
              <a:t>Min</a:t>
            </a:r>
          </a:p>
          <a:p>
            <a:pPr lvl="0"/>
            <a:r>
              <a:rPr lang="en-US" dirty="0"/>
              <a:t>Committee and Workgroup Guide	</a:t>
            </a:r>
            <a:r>
              <a:rPr lang="en-US" dirty="0" smtClean="0"/>
              <a:t>		15 </a:t>
            </a:r>
            <a:r>
              <a:rPr lang="en-US" dirty="0"/>
              <a:t>Min</a:t>
            </a:r>
          </a:p>
          <a:p>
            <a:pPr lvl="2"/>
            <a:r>
              <a:rPr lang="en-US" dirty="0"/>
              <a:t>List of comments from both Councils</a:t>
            </a:r>
          </a:p>
          <a:p>
            <a:pPr lvl="2"/>
            <a:r>
              <a:rPr lang="en-US" dirty="0"/>
              <a:t>Updated guide</a:t>
            </a:r>
          </a:p>
          <a:p>
            <a:pPr lvl="0"/>
            <a:r>
              <a:rPr lang="en-US" dirty="0"/>
              <a:t>2013 Legislative Session	</a:t>
            </a:r>
            <a:r>
              <a:rPr lang="en-US" dirty="0" smtClean="0"/>
              <a:t>			15 </a:t>
            </a:r>
            <a:r>
              <a:rPr lang="en-US" dirty="0"/>
              <a:t>Min</a:t>
            </a:r>
          </a:p>
          <a:p>
            <a:pPr lvl="0"/>
            <a:r>
              <a:rPr lang="en-US" dirty="0" smtClean="0"/>
              <a:t>Esri </a:t>
            </a:r>
            <a:r>
              <a:rPr lang="en-US" dirty="0"/>
              <a:t>Master Purchase Agreement and Managed </a:t>
            </a:r>
            <a:r>
              <a:rPr lang="en-US" dirty="0" smtClean="0"/>
              <a:t>Services		20 Min</a:t>
            </a:r>
          </a:p>
          <a:p>
            <a:pPr lvl="0"/>
            <a:r>
              <a:rPr lang="en-US" dirty="0" smtClean="0"/>
              <a:t>Updates</a:t>
            </a:r>
            <a:r>
              <a:rPr lang="en-US" dirty="0"/>
              <a:t>:</a:t>
            </a:r>
          </a:p>
          <a:p>
            <a:pPr lvl="1"/>
            <a:r>
              <a:rPr lang="en-US" dirty="0"/>
              <a:t>Geospatial Optimization	</a:t>
            </a:r>
            <a:r>
              <a:rPr lang="en-US" dirty="0" smtClean="0"/>
              <a:t>			5 </a:t>
            </a:r>
            <a:r>
              <a:rPr lang="en-US" dirty="0"/>
              <a:t>Min</a:t>
            </a:r>
          </a:p>
          <a:p>
            <a:pPr lvl="1"/>
            <a:r>
              <a:rPr lang="en-US" dirty="0"/>
              <a:t>Geospatial Technical Committee – members, meeting(s) 	2 Min</a:t>
            </a:r>
          </a:p>
          <a:p>
            <a:pPr lvl="1"/>
            <a:r>
              <a:rPr lang="en-US" dirty="0"/>
              <a:t>MnGeo Priorities – What projects will MnGeo focus on?	3 Min</a:t>
            </a:r>
          </a:p>
          <a:p>
            <a:pPr lvl="0"/>
            <a:r>
              <a:rPr lang="en-US" dirty="0"/>
              <a:t>Announcements:</a:t>
            </a:r>
          </a:p>
          <a:p>
            <a:pPr lvl="2"/>
            <a:r>
              <a:rPr lang="en-US" u="sng" dirty="0">
                <a:hlinkClick r:id="rId4"/>
              </a:rPr>
              <a:t>Governor’s Commendations</a:t>
            </a:r>
            <a:r>
              <a:rPr lang="en-US" dirty="0"/>
              <a:t> 	</a:t>
            </a:r>
            <a:r>
              <a:rPr lang="en-US" dirty="0" smtClean="0"/>
              <a:t>		1 </a:t>
            </a:r>
            <a:r>
              <a:rPr lang="en-US" dirty="0"/>
              <a:t>Min</a:t>
            </a:r>
          </a:p>
          <a:p>
            <a:pPr lvl="2"/>
            <a:r>
              <a:rPr lang="en-US" dirty="0"/>
              <a:t>Council member terms end June 30 	</a:t>
            </a:r>
            <a:r>
              <a:rPr lang="en-US" dirty="0" smtClean="0"/>
              <a:t>	5 </a:t>
            </a:r>
            <a:r>
              <a:rPr lang="en-US" dirty="0"/>
              <a:t>Min</a:t>
            </a:r>
          </a:p>
          <a:p>
            <a:pPr lvl="0"/>
            <a:r>
              <a:rPr lang="en-US" dirty="0"/>
              <a:t>Next Meeting?</a:t>
            </a:r>
          </a:p>
          <a:p>
            <a:pPr lvl="0"/>
            <a:r>
              <a:rPr lang="en-US" dirty="0"/>
              <a:t>Adjourn</a:t>
            </a:r>
          </a:p>
          <a:p>
            <a:endParaRPr lang="en-US" sz="1600" dirty="0"/>
          </a:p>
        </p:txBody>
      </p:sp>
      <p:sp>
        <p:nvSpPr>
          <p:cNvPr id="5" name="TextBox 4"/>
          <p:cNvSpPr txBox="1"/>
          <p:nvPr/>
        </p:nvSpPr>
        <p:spPr>
          <a:xfrm>
            <a:off x="609600" y="914400"/>
            <a:ext cx="1657633" cy="584775"/>
          </a:xfrm>
          <a:prstGeom prst="rect">
            <a:avLst/>
          </a:prstGeom>
          <a:noFill/>
        </p:spPr>
        <p:txBody>
          <a:bodyPr wrap="none" rtlCol="0">
            <a:spAutoFit/>
          </a:bodyPr>
          <a:lstStyle/>
          <a:p>
            <a:r>
              <a:rPr lang="en-US" sz="3200" b="1" dirty="0" smtClean="0">
                <a:latin typeface="Franklin Gothic Book" pitchFamily="34" charset="0"/>
              </a:rPr>
              <a:t>AGENDA</a:t>
            </a:r>
            <a:endParaRPr lang="en-US" sz="3200" b="1" dirty="0">
              <a:latin typeface="Franklin Gothic Book" pitchFamily="34" charset="0"/>
            </a:endParaRPr>
          </a:p>
        </p:txBody>
      </p:sp>
    </p:spTree>
    <p:extLst>
      <p:ext uri="{BB962C8B-B14F-4D97-AF65-F5344CB8AC3E}">
        <p14:creationId xmlns:p14="http://schemas.microsoft.com/office/powerpoint/2010/main" val="1557491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57200"/>
            <a:ext cx="8458200" cy="838200"/>
          </a:xfrm>
        </p:spPr>
        <p:txBody>
          <a:bodyPr>
            <a:noAutofit/>
          </a:bodyPr>
          <a:lstStyle/>
          <a:p>
            <a:pPr>
              <a:defRPr/>
            </a:pPr>
            <a:r>
              <a:rPr lang="en-US" dirty="0" smtClean="0"/>
              <a:t>National Hydrography Dataset (NHD)</a:t>
            </a:r>
            <a:br>
              <a:rPr lang="en-US" dirty="0" smtClean="0"/>
            </a:br>
            <a:endParaRPr lang="en-US" dirty="0"/>
          </a:p>
        </p:txBody>
      </p:sp>
      <p:sp>
        <p:nvSpPr>
          <p:cNvPr id="5" name="Content Placeholder 4"/>
          <p:cNvSpPr>
            <a:spLocks noGrp="1"/>
          </p:cNvSpPr>
          <p:nvPr>
            <p:ph sz="half" idx="1"/>
          </p:nvPr>
        </p:nvSpPr>
        <p:spPr/>
        <p:txBody>
          <a:bodyPr>
            <a:normAutofit lnSpcReduction="10000"/>
          </a:bodyPr>
          <a:lstStyle/>
          <a:p>
            <a:pPr>
              <a:defRPr/>
            </a:pPr>
            <a:r>
              <a:rPr lang="en-US" dirty="0" smtClean="0"/>
              <a:t>NHD consists of . . . . </a:t>
            </a:r>
          </a:p>
          <a:p>
            <a:pPr lvl="1">
              <a:defRPr/>
            </a:pPr>
            <a:r>
              <a:rPr lang="en-US" dirty="0" smtClean="0"/>
              <a:t>Hydrographic </a:t>
            </a:r>
            <a:r>
              <a:rPr lang="en-US" dirty="0"/>
              <a:t>features for making maps</a:t>
            </a:r>
          </a:p>
          <a:p>
            <a:pPr lvl="1">
              <a:defRPr/>
            </a:pPr>
            <a:r>
              <a:rPr lang="en-US" dirty="0"/>
              <a:t>A national stream addressing system</a:t>
            </a:r>
          </a:p>
          <a:p>
            <a:pPr lvl="1">
              <a:defRPr/>
            </a:pPr>
            <a:r>
              <a:rPr lang="en-US" dirty="0"/>
              <a:t>A modeling network for navigating upstream/downstream</a:t>
            </a:r>
          </a:p>
          <a:p>
            <a:pPr lvl="1">
              <a:defRPr/>
            </a:pPr>
            <a:r>
              <a:rPr lang="en-US" dirty="0"/>
              <a:t>A maintenance infrastructure</a:t>
            </a:r>
          </a:p>
          <a:p>
            <a:pPr lvl="1">
              <a:defRPr/>
            </a:pPr>
            <a:r>
              <a:rPr lang="en-US" dirty="0"/>
              <a:t>Additional tools to enhance use of data</a:t>
            </a:r>
          </a:p>
          <a:p>
            <a:pPr lvl="1">
              <a:defRPr/>
            </a:pP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495800" y="1981200"/>
            <a:ext cx="4038600" cy="2984500"/>
          </a:xfr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2223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086600" cy="990600"/>
          </a:xfrm>
        </p:spPr>
        <p:txBody>
          <a:bodyPr>
            <a:normAutofit/>
          </a:bodyPr>
          <a:lstStyle/>
          <a:p>
            <a:pPr>
              <a:defRPr/>
            </a:pPr>
            <a:r>
              <a:rPr lang="en-US" dirty="0" smtClean="0"/>
              <a:t>NHD: A Framework for Data Integration </a:t>
            </a:r>
            <a:endParaRPr lang="en-US" dirty="0"/>
          </a:p>
        </p:txBody>
      </p:sp>
      <p:sp>
        <p:nvSpPr>
          <p:cNvPr id="46083" name="Text Placeholder 4"/>
          <p:cNvSpPr>
            <a:spLocks noGrp="1"/>
          </p:cNvSpPr>
          <p:nvPr>
            <p:ph type="body" idx="1"/>
          </p:nvPr>
        </p:nvSpPr>
        <p:spPr bwMode="auto">
          <a:xfrm>
            <a:off x="381000" y="1447800"/>
            <a:ext cx="3581400" cy="411163"/>
          </a:xfrm>
          <a:noFill/>
          <a:ln>
            <a:miter lim="800000"/>
            <a:headEnd/>
            <a:tailEnd/>
          </a:ln>
        </p:spPr>
        <p:txBody>
          <a:bodyPr vert="horz" wrap="square" lIns="91440" tIns="45720" rIns="91440" bIns="45720" numCol="1" anchorCtr="0" compatLnSpc="1">
            <a:prstTxWarp prst="textNoShape">
              <a:avLst/>
            </a:prstTxWarp>
          </a:bodyPr>
          <a:lstStyle/>
          <a:p>
            <a:r>
              <a:rPr lang="en-US" sz="1800" smtClean="0"/>
              <a:t>USGS Stream Gages</a:t>
            </a:r>
          </a:p>
          <a:p>
            <a:r>
              <a:rPr lang="en-US" sz="1800" smtClean="0"/>
              <a:t>St. Louis River at Scanlon, MN</a:t>
            </a:r>
          </a:p>
        </p:txBody>
      </p:sp>
      <p:sp>
        <p:nvSpPr>
          <p:cNvPr id="46084" name="Text Placeholder 6"/>
          <p:cNvSpPr>
            <a:spLocks noGrp="1"/>
          </p:cNvSpPr>
          <p:nvPr>
            <p:ph type="body" sz="quarter" idx="3"/>
          </p:nvPr>
        </p:nvSpPr>
        <p:spPr bwMode="auto">
          <a:xfrm>
            <a:off x="4114800" y="1524000"/>
            <a:ext cx="4419600" cy="411163"/>
          </a:xfrm>
          <a:noFill/>
          <a:ln>
            <a:miter lim="800000"/>
            <a:headEnd/>
            <a:tailEnd/>
          </a:ln>
        </p:spPr>
        <p:txBody>
          <a:bodyPr vert="horz" wrap="square" lIns="91440" tIns="45720" rIns="91440" bIns="45720" numCol="1" anchorCtr="0" compatLnSpc="1">
            <a:prstTxWarp prst="textNoShape">
              <a:avLst/>
            </a:prstTxWarp>
          </a:bodyPr>
          <a:lstStyle/>
          <a:p>
            <a:r>
              <a:rPr lang="en-US" sz="1800" smtClean="0"/>
              <a:t>MPCA Water Quality Assessments</a:t>
            </a:r>
          </a:p>
          <a:p>
            <a:r>
              <a:rPr lang="en-US" sz="1800" smtClean="0"/>
              <a:t>St. Louis River Basin </a:t>
            </a:r>
          </a:p>
        </p:txBody>
      </p:sp>
      <p:pic>
        <p:nvPicPr>
          <p:cNvPr id="11" name="Picture 2" descr="Impaired waters summary"/>
          <p:cNvPicPr>
            <a:picLocks noChangeAspect="1" noChangeArrowheads="1"/>
          </p:cNvPicPr>
          <p:nvPr/>
        </p:nvPicPr>
        <p:blipFill>
          <a:blip r:embed="rId3" cstate="print"/>
          <a:srcRect/>
          <a:stretch>
            <a:fillRect/>
          </a:stretch>
        </p:blipFill>
        <p:spPr>
          <a:xfrm>
            <a:off x="4267200" y="4343400"/>
            <a:ext cx="4267200" cy="1852613"/>
          </a:xfrm>
          <a:prstGeom prst="rect">
            <a:avLst/>
          </a:prstGeom>
          <a:ln>
            <a:solidFill>
              <a:schemeClr val="tx1"/>
            </a:solidFill>
          </a:ln>
          <a:effectLst>
            <a:outerShdw blurRad="292100" dist="139700" dir="2700000" algn="tl" rotWithShape="0">
              <a:srgbClr val="333333">
                <a:alpha val="65000"/>
              </a:srgbClr>
            </a:outerShdw>
          </a:effectLst>
        </p:spPr>
      </p:pic>
      <p:pic>
        <p:nvPicPr>
          <p:cNvPr id="16" name="Content Placeholder 15"/>
          <p:cNvPicPr>
            <a:picLocks noGrp="1" noChangeAspect="1"/>
          </p:cNvPicPr>
          <p:nvPr>
            <p:ph sz="quarter" idx="4"/>
          </p:nvPr>
        </p:nvPicPr>
        <p:blipFill>
          <a:blip r:embed="rId4" cstate="print"/>
          <a:stretch>
            <a:fillRect/>
          </a:stretch>
        </p:blipFill>
        <p:spPr>
          <a:xfrm>
            <a:off x="5334000" y="2133600"/>
            <a:ext cx="2365375" cy="1882775"/>
          </a:xfrm>
          <a:ln>
            <a:solidFill>
              <a:schemeClr val="tx1"/>
            </a:solidFill>
          </a:ln>
          <a:effectLst>
            <a:outerShdw blurRad="292100" dist="139700" dir="2700000" algn="tl" rotWithShape="0">
              <a:srgbClr val="333333">
                <a:alpha val="65000"/>
              </a:srgbClr>
            </a:outerShdw>
          </a:effectLst>
        </p:spPr>
      </p:pic>
      <p:pic>
        <p:nvPicPr>
          <p:cNvPr id="18" name="Content Placeholder 17"/>
          <p:cNvPicPr>
            <a:picLocks noGrp="1" noChangeAspect="1"/>
          </p:cNvPicPr>
          <p:nvPr>
            <p:ph sz="half" idx="2"/>
          </p:nvPr>
        </p:nvPicPr>
        <p:blipFill>
          <a:blip r:embed="rId5" cstate="print"/>
          <a:stretch>
            <a:fillRect/>
          </a:stretch>
        </p:blipFill>
        <p:spPr>
          <a:xfrm>
            <a:off x="1143000" y="2133600"/>
            <a:ext cx="2438400" cy="1941513"/>
          </a:xfrm>
          <a:ln>
            <a:solidFill>
              <a:schemeClr val="tx1"/>
            </a:solid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6" cstate="print"/>
          <a:srcRect/>
          <a:stretch>
            <a:fillRect/>
          </a:stretch>
        </p:blipFill>
        <p:spPr bwMode="auto">
          <a:xfrm>
            <a:off x="1143000" y="4267200"/>
            <a:ext cx="2524125" cy="2308225"/>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284191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838200"/>
          </a:xfrm>
        </p:spPr>
        <p:txBody>
          <a:bodyPr>
            <a:normAutofit/>
          </a:bodyPr>
          <a:lstStyle/>
          <a:p>
            <a:pPr>
              <a:defRPr/>
            </a:pPr>
            <a:r>
              <a:rPr lang="en-US" dirty="0" smtClean="0"/>
              <a:t>NHD: National Framework; </a:t>
            </a:r>
            <a:r>
              <a:rPr lang="en-US" dirty="0"/>
              <a:t>C</a:t>
            </a:r>
            <a:r>
              <a:rPr lang="en-US" dirty="0" smtClean="0"/>
              <a:t>ollaborative Partners</a:t>
            </a:r>
            <a:endParaRPr lang="en-US" dirty="0"/>
          </a:p>
        </p:txBody>
      </p:sp>
      <p:sp>
        <p:nvSpPr>
          <p:cNvPr id="3" name="Content Placeholder 2"/>
          <p:cNvSpPr>
            <a:spLocks noGrp="1"/>
          </p:cNvSpPr>
          <p:nvPr>
            <p:ph sz="half" idx="1"/>
          </p:nvPr>
        </p:nvSpPr>
        <p:spPr>
          <a:xfrm>
            <a:off x="457200" y="1600200"/>
            <a:ext cx="4191000" cy="4525963"/>
          </a:xfrm>
        </p:spPr>
        <p:txBody>
          <a:bodyPr>
            <a:normAutofit fontScale="85000" lnSpcReduction="20000"/>
          </a:bodyPr>
          <a:lstStyle/>
          <a:p>
            <a:pPr>
              <a:defRPr/>
            </a:pPr>
            <a:r>
              <a:rPr lang="en-US" dirty="0" smtClean="0"/>
              <a:t>Shared Development Environment</a:t>
            </a:r>
          </a:p>
          <a:p>
            <a:pPr lvl="1">
              <a:defRPr/>
            </a:pPr>
            <a:r>
              <a:rPr lang="en-US" dirty="0" smtClean="0"/>
              <a:t>National Sponsor - USGS</a:t>
            </a:r>
            <a:endParaRPr lang="en-US" dirty="0"/>
          </a:p>
          <a:p>
            <a:pPr lvl="1">
              <a:defRPr/>
            </a:pPr>
            <a:r>
              <a:rPr lang="en-US" dirty="0"/>
              <a:t>Federal Partners – EPA, USFS, BLM</a:t>
            </a:r>
          </a:p>
          <a:p>
            <a:pPr lvl="1">
              <a:defRPr/>
            </a:pPr>
            <a:r>
              <a:rPr lang="en-US" dirty="0" smtClean="0"/>
              <a:t>Participants - State, </a:t>
            </a:r>
            <a:r>
              <a:rPr lang="en-US" dirty="0"/>
              <a:t>Regional and Tribal </a:t>
            </a:r>
            <a:r>
              <a:rPr lang="en-US" dirty="0" smtClean="0"/>
              <a:t>Governments</a:t>
            </a:r>
          </a:p>
          <a:p>
            <a:pPr>
              <a:defRPr/>
            </a:pPr>
            <a:r>
              <a:rPr lang="en-US" dirty="0" smtClean="0"/>
              <a:t>State Stewardship</a:t>
            </a:r>
          </a:p>
          <a:p>
            <a:pPr lvl="1">
              <a:defRPr/>
            </a:pPr>
            <a:r>
              <a:rPr lang="en-US" dirty="0" smtClean="0"/>
              <a:t>USGS Site </a:t>
            </a:r>
            <a:r>
              <a:rPr lang="en-US" dirty="0"/>
              <a:t>controls editor access, tracks updates</a:t>
            </a:r>
          </a:p>
          <a:p>
            <a:pPr lvl="1">
              <a:defRPr/>
            </a:pPr>
            <a:r>
              <a:rPr lang="en-US" dirty="0"/>
              <a:t>MnGeo as MN Steward</a:t>
            </a:r>
          </a:p>
          <a:p>
            <a:pPr lvl="1">
              <a:defRPr/>
            </a:pPr>
            <a:r>
              <a:rPr lang="en-US" dirty="0"/>
              <a:t>MPCA, USFS, Met Council as additional </a:t>
            </a:r>
            <a:r>
              <a:rPr lang="en-US" dirty="0" smtClean="0"/>
              <a:t>editors</a:t>
            </a:r>
          </a:p>
          <a:p>
            <a:pPr>
              <a:defRPr/>
            </a:pPr>
            <a:r>
              <a:rPr lang="en-US" dirty="0" smtClean="0"/>
              <a:t>Multi-state and Multi-national </a:t>
            </a:r>
          </a:p>
          <a:p>
            <a:pPr lvl="1">
              <a:defRPr/>
            </a:pPr>
            <a:endParaRPr lang="en-US" dirty="0"/>
          </a:p>
          <a:p>
            <a:pPr lvl="1">
              <a:defRPr/>
            </a:pPr>
            <a:endParaRPr lang="en-US" dirty="0" smtClean="0"/>
          </a:p>
          <a:p>
            <a:pPr marL="457200" lvl="1" indent="0">
              <a:buFont typeface="Wingdings" pitchFamily="2" charset="2"/>
              <a:buNone/>
              <a:defRPr/>
            </a:pPr>
            <a:endParaRPr lang="en-US" dirty="0" smtClean="0"/>
          </a:p>
          <a:p>
            <a:pPr marL="457200" lvl="1" indent="0">
              <a:buFont typeface="Wingdings" pitchFamily="2" charset="2"/>
              <a:buNone/>
              <a:defRPr/>
            </a:pPr>
            <a:endParaRPr lang="en-US" dirty="0" smtClean="0"/>
          </a:p>
        </p:txBody>
      </p:sp>
      <p:pic>
        <p:nvPicPr>
          <p:cNvPr id="2050" name="Picture 2"/>
          <p:cNvPicPr>
            <a:picLocks noChangeAspect="1" noChangeArrowheads="1"/>
          </p:cNvPicPr>
          <p:nvPr/>
        </p:nvPicPr>
        <p:blipFill>
          <a:blip r:embed="rId3" cstate="print"/>
          <a:srcRect/>
          <a:stretch>
            <a:fillRect/>
          </a:stretch>
        </p:blipFill>
        <p:spPr bwMode="auto">
          <a:xfrm>
            <a:off x="4654550" y="2209800"/>
            <a:ext cx="3937000" cy="322580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084624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752600"/>
          </a:xfrm>
        </p:spPr>
        <p:txBody>
          <a:bodyPr>
            <a:normAutofit/>
          </a:bodyPr>
          <a:lstStyle/>
          <a:p>
            <a:r>
              <a:rPr lang="en-US" dirty="0" smtClean="0"/>
              <a:t>Development of a Statewide Altered Watercourse Layer</a:t>
            </a:r>
            <a:endParaRPr lang="en-US" dirty="0"/>
          </a:p>
        </p:txBody>
      </p:sp>
      <p:pic>
        <p:nvPicPr>
          <p:cNvPr id="16386" name="Picture 2" descr="http://intranet.pca.state.mn.us/artwork/mpca-center-color.jpg"/>
          <p:cNvPicPr>
            <a:picLocks noChangeAspect="1" noChangeArrowheads="1"/>
          </p:cNvPicPr>
          <p:nvPr/>
        </p:nvPicPr>
        <p:blipFill>
          <a:blip r:embed="rId3" cstate="print"/>
          <a:srcRect/>
          <a:stretch>
            <a:fillRect/>
          </a:stretch>
        </p:blipFill>
        <p:spPr bwMode="auto">
          <a:xfrm>
            <a:off x="533400" y="2743200"/>
            <a:ext cx="2133600" cy="1371599"/>
          </a:xfrm>
          <a:prstGeom prst="rect">
            <a:avLst/>
          </a:prstGeom>
          <a:ln>
            <a:noFill/>
          </a:ln>
          <a:effectLst>
            <a:outerShdw blurRad="292100" dist="139700" dir="2700000" algn="tl" rotWithShape="0">
              <a:srgbClr val="333333">
                <a:alpha val="65000"/>
              </a:srgbClr>
            </a:outerShdw>
          </a:effectLst>
        </p:spPr>
      </p:pic>
      <p:pic>
        <p:nvPicPr>
          <p:cNvPr id="7" name="Picture 2" descr="cid:image001.gif@01CA1120.E1C525E0"/>
          <p:cNvPicPr>
            <a:picLocks noChangeAspect="1" noChangeArrowheads="1"/>
          </p:cNvPicPr>
          <p:nvPr/>
        </p:nvPicPr>
        <p:blipFill>
          <a:blip r:embed="rId4" r:link="rId5" cstate="print"/>
          <a:srcRect/>
          <a:stretch>
            <a:fillRect/>
          </a:stretch>
        </p:blipFill>
        <p:spPr bwMode="auto">
          <a:xfrm>
            <a:off x="838200" y="4191000"/>
            <a:ext cx="1321136" cy="1846038"/>
          </a:xfrm>
          <a:prstGeom prst="rect">
            <a:avLst/>
          </a:prstGeom>
          <a:ln>
            <a:noFill/>
          </a:ln>
          <a:effectLst>
            <a:outerShdw blurRad="292100" dist="139700" dir="2700000" algn="tl" rotWithShape="0">
              <a:srgbClr val="333333">
                <a:alpha val="65000"/>
              </a:srgbClr>
            </a:outerShdw>
          </a:effectLst>
        </p:spPr>
      </p:pic>
      <p:pic>
        <p:nvPicPr>
          <p:cNvPr id="1026" name="Picture 1" descr="image003"/>
          <p:cNvPicPr>
            <a:picLocks noChangeAspect="1" noChangeArrowheads="1"/>
          </p:cNvPicPr>
          <p:nvPr/>
        </p:nvPicPr>
        <p:blipFill>
          <a:blip r:embed="rId6" cstate="print"/>
          <a:srcRect/>
          <a:stretch>
            <a:fillRect/>
          </a:stretch>
        </p:blipFill>
        <p:spPr bwMode="auto">
          <a:xfrm>
            <a:off x="4724400" y="2819400"/>
            <a:ext cx="4180500" cy="2797132"/>
          </a:xfrm>
          <a:prstGeom prst="rect">
            <a:avLst/>
          </a:prstGeom>
          <a:ln>
            <a:noFill/>
          </a:ln>
          <a:effectLst>
            <a:outerShdw blurRad="292100" dist="139700" dir="2700000" algn="tl" rotWithShape="0">
              <a:srgbClr val="333333">
                <a:alpha val="65000"/>
              </a:srgbClr>
            </a:outerShdw>
          </a:effectLst>
        </p:spPr>
      </p:pic>
      <p:pic>
        <p:nvPicPr>
          <p:cNvPr id="8" name="Picture 7" descr="legacy_logo_rgb.jpg"/>
          <p:cNvPicPr>
            <a:picLocks noChangeAspect="1"/>
          </p:cNvPicPr>
          <p:nvPr/>
        </p:nvPicPr>
        <p:blipFill>
          <a:blip r:embed="rId7" cstate="print"/>
          <a:stretch>
            <a:fillRect/>
          </a:stretch>
        </p:blipFill>
        <p:spPr>
          <a:xfrm>
            <a:off x="2819400" y="2733493"/>
            <a:ext cx="1600200" cy="3057707"/>
          </a:xfrm>
          <a:prstGeom prst="rect">
            <a:avLst/>
          </a:prstGeom>
          <a:ln>
            <a:noFill/>
          </a:ln>
          <a:effectLst>
            <a:outerShdw blurRad="292100" dist="139700" dir="2700000" algn="tl" rotWithShape="0">
              <a:srgbClr val="333333">
                <a:alpha val="65000"/>
              </a:srgbClr>
            </a:outerShdw>
          </a:effectLst>
        </p:spPr>
      </p:pic>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814140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Altered Watercourse</a:t>
            </a:r>
            <a:endParaRPr lang="en-US" dirty="0"/>
          </a:p>
        </p:txBody>
      </p:sp>
      <p:sp>
        <p:nvSpPr>
          <p:cNvPr id="3" name="Content Placeholder 2"/>
          <p:cNvSpPr>
            <a:spLocks noGrp="1"/>
          </p:cNvSpPr>
          <p:nvPr>
            <p:ph sz="quarter" idx="1"/>
          </p:nvPr>
        </p:nvSpPr>
        <p:spPr>
          <a:xfrm>
            <a:off x="301752" y="1527048"/>
            <a:ext cx="8503920" cy="4873752"/>
          </a:xfrm>
        </p:spPr>
        <p:txBody>
          <a:bodyPr/>
          <a:lstStyle/>
          <a:p>
            <a:r>
              <a:rPr lang="en-US" dirty="0" smtClean="0"/>
              <a:t>An altered watercourse is a stream/river or portion of a stream/river that has been modified in such a way to </a:t>
            </a:r>
            <a:r>
              <a:rPr lang="en-US" i="1" dirty="0" smtClean="0"/>
              <a:t>alter</a:t>
            </a:r>
            <a:r>
              <a:rPr lang="en-US" dirty="0" smtClean="0"/>
              <a:t> its natural course</a:t>
            </a:r>
          </a:p>
          <a:p>
            <a:pPr lvl="1"/>
            <a:r>
              <a:rPr lang="en-US" dirty="0" smtClean="0"/>
              <a:t>Channel alterations include:</a:t>
            </a:r>
          </a:p>
          <a:p>
            <a:pPr lvl="2"/>
            <a:r>
              <a:rPr lang="en-US" dirty="0" smtClean="0"/>
              <a:t>Channelized streams, ditches and impoundments</a:t>
            </a:r>
          </a:p>
          <a:p>
            <a:pPr lvl="1"/>
            <a:r>
              <a:rPr lang="en-US" dirty="0" smtClean="0"/>
              <a:t>Channel alterations </a:t>
            </a:r>
            <a:r>
              <a:rPr lang="en-US" b="1" i="1" dirty="0" smtClean="0"/>
              <a:t>do not</a:t>
            </a:r>
            <a:r>
              <a:rPr lang="en-US" dirty="0" smtClean="0"/>
              <a:t> include:</a:t>
            </a:r>
          </a:p>
          <a:p>
            <a:pPr lvl="2"/>
            <a:r>
              <a:rPr lang="en-US" dirty="0" smtClean="0"/>
              <a:t>Beaver dams, dredging, rip-rap, removed snags and wetlands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629400" y="4495800"/>
            <a:ext cx="2112264" cy="182880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4" cstate="print"/>
          <a:srcRect/>
          <a:stretch>
            <a:fillRect/>
          </a:stretch>
        </p:blipFill>
        <p:spPr bwMode="auto">
          <a:xfrm>
            <a:off x="3551936" y="4495800"/>
            <a:ext cx="2391664" cy="1793748"/>
          </a:xfrm>
          <a:prstGeom prst="rect">
            <a:avLst/>
          </a:prstGeom>
          <a:ln>
            <a:noFill/>
          </a:ln>
          <a:effectLst>
            <a:outerShdw blurRad="292100" dist="139700" dir="2700000" algn="tl" rotWithShape="0">
              <a:srgbClr val="333333">
                <a:alpha val="65000"/>
              </a:srgbClr>
            </a:outerShdw>
          </a:effectLst>
        </p:spPr>
      </p:pic>
      <p:pic>
        <p:nvPicPr>
          <p:cNvPr id="6" name="Picture 5" descr="92MN041_DU!.JPG"/>
          <p:cNvPicPr>
            <a:picLocks noChangeAspect="1"/>
          </p:cNvPicPr>
          <p:nvPr/>
        </p:nvPicPr>
        <p:blipFill>
          <a:blip r:embed="rId5" cstate="print"/>
          <a:stretch>
            <a:fillRect/>
          </a:stretch>
        </p:blipFill>
        <p:spPr>
          <a:xfrm>
            <a:off x="457200" y="4495800"/>
            <a:ext cx="2389632" cy="1792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6618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3338"/>
            <a:ext cx="6448425" cy="1023938"/>
          </a:xfrm>
        </p:spPr>
        <p:txBody>
          <a:bodyPr>
            <a:noAutofit/>
          </a:bodyPr>
          <a:lstStyle/>
          <a:p>
            <a:pPr eaLnBrk="1" fontAlgn="auto" hangingPunct="1">
              <a:spcAft>
                <a:spcPts val="0"/>
              </a:spcAft>
              <a:defRPr/>
            </a:pPr>
            <a:r>
              <a:rPr lang="en-US" dirty="0" smtClean="0"/>
              <a:t>FY2012 Projects: Altered Water Courses</a:t>
            </a:r>
            <a:endParaRPr lang="en-US" dirty="0"/>
          </a:p>
        </p:txBody>
      </p:sp>
      <p:pic>
        <p:nvPicPr>
          <p:cNvPr id="3" name="Picture 2"/>
          <p:cNvPicPr>
            <a:picLocks noChangeAspect="1"/>
          </p:cNvPicPr>
          <p:nvPr/>
        </p:nvPicPr>
        <p:blipFill rotWithShape="1">
          <a:blip r:embed="rId3" cstate="print"/>
          <a:srcRect l="27556" t="27111" r="12441" b="20297"/>
          <a:stretch/>
        </p:blipFill>
        <p:spPr>
          <a:xfrm>
            <a:off x="914400" y="914400"/>
            <a:ext cx="7198436" cy="4876800"/>
          </a:xfrm>
          <a:prstGeom prst="rect">
            <a:avLst/>
          </a:prstGeom>
          <a:ln w="12700">
            <a:solidFill>
              <a:schemeClr val="bg2">
                <a:lumMod val="10000"/>
              </a:schemeClr>
            </a:solidFill>
          </a:ln>
          <a:effectLst>
            <a:outerShdw blurRad="292100" dist="139700" dir="2700000" algn="tl" rotWithShape="0">
              <a:srgbClr val="333333">
                <a:alpha val="65000"/>
              </a:srgbClr>
            </a:outerShdw>
          </a:effectLst>
        </p:spPr>
      </p:pic>
      <p:sp>
        <p:nvSpPr>
          <p:cNvPr id="4" name="Content Placeholder 2"/>
          <p:cNvSpPr txBox="1">
            <a:spLocks/>
          </p:cNvSpPr>
          <p:nvPr/>
        </p:nvSpPr>
        <p:spPr>
          <a:xfrm>
            <a:off x="223838" y="2019300"/>
            <a:ext cx="8524875" cy="2324100"/>
          </a:xfrm>
          <a:prstGeom prst="rect">
            <a:avLst/>
          </a:prstGeom>
          <a:solidFill>
            <a:srgbClr val="CCFFCC">
              <a:alpha val="75000"/>
            </a:srgbClr>
          </a:solidFill>
          <a:ln>
            <a:solidFill>
              <a:schemeClr val="bg2">
                <a:lumMod val="10000"/>
              </a:schemeClr>
            </a:solidFill>
          </a:ln>
        </p:spPr>
        <p:txBody>
          <a:bodyPr>
            <a:normAutofit/>
          </a:bodyPr>
          <a:lstStyle/>
          <a:p>
            <a:pPr marL="517525" indent="-284163" defTabSz="630238">
              <a:spcBef>
                <a:spcPct val="20000"/>
              </a:spcBef>
              <a:buClr>
                <a:srgbClr val="4E3B30"/>
              </a:buClr>
              <a:buSzPct val="70000"/>
              <a:buFont typeface="Wingdings" pitchFamily="2" charset="2"/>
              <a:buChar char="q"/>
              <a:tabLst>
                <a:tab pos="690563" algn="l"/>
                <a:tab pos="1768475" algn="l"/>
              </a:tabLst>
            </a:pPr>
            <a:r>
              <a:rPr lang="en-US" sz="2000" dirty="0">
                <a:solidFill>
                  <a:srgbClr val="4E3B30"/>
                </a:solidFill>
                <a:latin typeface="Franklin Gothic Medium"/>
              </a:rPr>
              <a:t>Client: MN Pollution Control Agency</a:t>
            </a:r>
          </a:p>
          <a:p>
            <a:pPr marL="517525" indent="-284163" defTabSz="630238">
              <a:spcBef>
                <a:spcPct val="20000"/>
              </a:spcBef>
              <a:buClr>
                <a:srgbClr val="4E3B30"/>
              </a:buClr>
              <a:buSzPct val="70000"/>
              <a:buFont typeface="Wingdings" pitchFamily="2" charset="2"/>
              <a:buChar char="q"/>
              <a:tabLst>
                <a:tab pos="690563" algn="l"/>
                <a:tab pos="1768475" algn="l"/>
              </a:tabLst>
            </a:pPr>
            <a:r>
              <a:rPr lang="en-US" sz="2000" dirty="0">
                <a:solidFill>
                  <a:srgbClr val="4E3B30"/>
                </a:solidFill>
                <a:latin typeface="Franklin Gothic Medium"/>
              </a:rPr>
              <a:t>Funding: Clean Water, Land and Legacy Amendment</a:t>
            </a:r>
          </a:p>
          <a:p>
            <a:pPr marL="517525" indent="-284163" defTabSz="630238">
              <a:spcBef>
                <a:spcPct val="20000"/>
              </a:spcBef>
              <a:buClr>
                <a:srgbClr val="4E3B30"/>
              </a:buClr>
              <a:buSzPct val="70000"/>
              <a:buFont typeface="Wingdings" pitchFamily="2" charset="2"/>
              <a:buChar char="q"/>
              <a:tabLst>
                <a:tab pos="690563" algn="l"/>
                <a:tab pos="1768475" algn="l"/>
              </a:tabLst>
            </a:pPr>
            <a:r>
              <a:rPr lang="en-US" sz="2000" dirty="0">
                <a:solidFill>
                  <a:srgbClr val="4E3B30"/>
                </a:solidFill>
                <a:latin typeface="Franklin Gothic Medium"/>
              </a:rPr>
              <a:t>Budget: Estimated at $465,000 </a:t>
            </a:r>
          </a:p>
          <a:p>
            <a:pPr marL="517525" indent="-284163" defTabSz="630238">
              <a:spcBef>
                <a:spcPct val="20000"/>
              </a:spcBef>
              <a:buClr>
                <a:srgbClr val="4E3B30"/>
              </a:buClr>
              <a:buSzPct val="70000"/>
              <a:buFont typeface="Wingdings" pitchFamily="2" charset="2"/>
              <a:buChar char="q"/>
              <a:tabLst>
                <a:tab pos="690563" algn="l"/>
                <a:tab pos="1768475" algn="l"/>
              </a:tabLst>
            </a:pPr>
            <a:r>
              <a:rPr lang="en-US" sz="2000" dirty="0">
                <a:solidFill>
                  <a:srgbClr val="4E3B30"/>
                </a:solidFill>
                <a:latin typeface="Franklin Gothic Medium"/>
              </a:rPr>
              <a:t>Deliverables: Highly detailed, enhanced NHD GIS data</a:t>
            </a:r>
          </a:p>
          <a:p>
            <a:pPr marL="517525" indent="-284163" defTabSz="630238">
              <a:spcBef>
                <a:spcPct val="20000"/>
              </a:spcBef>
              <a:buClr>
                <a:srgbClr val="4E3B30"/>
              </a:buClr>
              <a:buSzPct val="70000"/>
              <a:buFont typeface="Wingdings" pitchFamily="2" charset="2"/>
              <a:buChar char="q"/>
              <a:tabLst>
                <a:tab pos="690563" algn="l"/>
                <a:tab pos="1768475" algn="l"/>
              </a:tabLst>
            </a:pPr>
            <a:r>
              <a:rPr lang="en-US" sz="2000" dirty="0">
                <a:solidFill>
                  <a:srgbClr val="4E3B30"/>
                </a:solidFill>
                <a:latin typeface="Franklin Gothic Medium"/>
              </a:rPr>
              <a:t>Who Benefits: State Agencies – PCA, DNR, BWSR; Federal Agencies – EPA, U.S. Forest Service, Soil Conservation Service</a:t>
            </a:r>
          </a:p>
        </p:txBody>
      </p:sp>
    </p:spTree>
    <p:extLst>
      <p:ext uri="{BB962C8B-B14F-4D97-AF65-F5344CB8AC3E}">
        <p14:creationId xmlns:p14="http://schemas.microsoft.com/office/powerpoint/2010/main" val="363365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571500" indent="-457200"/>
            <a:r>
              <a:rPr lang="en-US" sz="3200" u="sng" dirty="0" smtClean="0">
                <a:hlinkClick r:id="rId2"/>
              </a:rPr>
              <a:t>Governor’s Commendations</a:t>
            </a:r>
            <a:endParaRPr lang="en-US" sz="3200" u="sng" dirty="0" smtClean="0"/>
          </a:p>
          <a:p>
            <a:pPr marL="571500" indent="-457200"/>
            <a:endParaRPr lang="en-US" sz="3200" u="sng" dirty="0" smtClean="0"/>
          </a:p>
          <a:p>
            <a:pPr marL="571500" indent="-457200"/>
            <a:r>
              <a:rPr lang="en-US" sz="3200" dirty="0" smtClean="0"/>
              <a:t>Council </a:t>
            </a:r>
            <a:r>
              <a:rPr lang="en-US" sz="3200" dirty="0"/>
              <a:t>member terms end June </a:t>
            </a:r>
            <a:r>
              <a:rPr lang="en-US" sz="3200" dirty="0" smtClean="0"/>
              <a:t>30, 2013 </a:t>
            </a:r>
            <a:r>
              <a:rPr lang="en-US" sz="3200" dirty="0"/>
              <a:t>	</a:t>
            </a:r>
            <a:endParaRPr lang="en-US" dirty="0"/>
          </a:p>
        </p:txBody>
      </p:sp>
      <p:sp>
        <p:nvSpPr>
          <p:cNvPr id="4" name="Title 3"/>
          <p:cNvSpPr>
            <a:spLocks noGrp="1"/>
          </p:cNvSpPr>
          <p:nvPr>
            <p:ph type="title"/>
          </p:nvPr>
        </p:nvSpPr>
        <p:spPr/>
        <p:txBody>
          <a:bodyPr/>
          <a:lstStyle/>
          <a:p>
            <a:r>
              <a:rPr lang="en-US" dirty="0" smtClean="0"/>
              <a:t>Announcements</a:t>
            </a:r>
            <a:endParaRPr lang="en-US" dirty="0"/>
          </a:p>
        </p:txBody>
      </p:sp>
    </p:spTree>
    <p:extLst>
      <p:ext uri="{BB962C8B-B14F-4D97-AF65-F5344CB8AC3E}">
        <p14:creationId xmlns:p14="http://schemas.microsoft.com/office/powerpoint/2010/main" val="1084944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Other Business </a:t>
            </a:r>
          </a:p>
          <a:p>
            <a:r>
              <a:rPr lang="en-US" sz="2400" dirty="0" smtClean="0"/>
              <a:t>Proposed Future </a:t>
            </a:r>
            <a:r>
              <a:rPr lang="en-US" sz="2400" dirty="0"/>
              <a:t>FY13 </a:t>
            </a:r>
            <a:r>
              <a:rPr lang="en-US" sz="2400" dirty="0" smtClean="0"/>
              <a:t>Meetings</a:t>
            </a:r>
            <a:endParaRPr lang="en-US" sz="2400" dirty="0"/>
          </a:p>
          <a:p>
            <a:pPr lvl="1"/>
            <a:r>
              <a:rPr lang="en-US" sz="2400" dirty="0" smtClean="0"/>
              <a:t>Depends on outcome of legislative changes</a:t>
            </a:r>
          </a:p>
          <a:p>
            <a:r>
              <a:rPr lang="en-US" sz="2400" dirty="0" smtClean="0"/>
              <a:t>Adjourn </a:t>
            </a:r>
            <a:endParaRPr lang="en-US" sz="2400" dirty="0"/>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67978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005302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76600" y="838200"/>
            <a:ext cx="4191000" cy="5486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152400" y="1581912"/>
            <a:ext cx="2971800" cy="4525963"/>
          </a:xfrm>
        </p:spPr>
        <p:txBody>
          <a:bodyPr/>
          <a:lstStyle/>
          <a:p>
            <a:pPr lvl="2"/>
            <a:r>
              <a:rPr lang="en-US" dirty="0"/>
              <a:t>List of comments from both Councils</a:t>
            </a:r>
          </a:p>
          <a:p>
            <a:pPr lvl="2"/>
            <a:r>
              <a:rPr lang="en-US" dirty="0"/>
              <a:t>Updated guide</a:t>
            </a:r>
          </a:p>
          <a:p>
            <a:endParaRPr lang="en-US" dirty="0"/>
          </a:p>
        </p:txBody>
      </p:sp>
      <p:sp>
        <p:nvSpPr>
          <p:cNvPr id="3" name="Slide Number Placeholder 2"/>
          <p:cNvSpPr>
            <a:spLocks noGrp="1"/>
          </p:cNvSpPr>
          <p:nvPr>
            <p:ph type="sldNum" sz="quarter" idx="14"/>
          </p:nvPr>
        </p:nvSpPr>
        <p:spPr/>
        <p:txBody>
          <a:bodyPr/>
          <a:lstStyle/>
          <a:p>
            <a:fld id="{1FF935F4-130A-44BA-B9E4-FB5C8CE193BD}" type="slidenum">
              <a:rPr lang="en-US" smtClean="0">
                <a:solidFill>
                  <a:prstClr val="black"/>
                </a:solidFill>
              </a:rPr>
              <a:pPr/>
              <a:t>3</a:t>
            </a:fld>
            <a:endParaRPr lang="en-US" dirty="0">
              <a:solidFill>
                <a:prstClr val="black"/>
              </a:solidFill>
            </a:endParaRPr>
          </a:p>
        </p:txBody>
      </p:sp>
      <p:sp>
        <p:nvSpPr>
          <p:cNvPr id="4" name="Title 3"/>
          <p:cNvSpPr>
            <a:spLocks noGrp="1"/>
          </p:cNvSpPr>
          <p:nvPr>
            <p:ph type="title"/>
          </p:nvPr>
        </p:nvSpPr>
        <p:spPr>
          <a:xfrm>
            <a:off x="457200" y="152400"/>
            <a:ext cx="7848600" cy="609600"/>
          </a:xfrm>
        </p:spPr>
        <p:txBody>
          <a:bodyPr/>
          <a:lstStyle/>
          <a:p>
            <a:r>
              <a:rPr lang="en-US" dirty="0"/>
              <a:t>Committee and Workgroup Guide</a:t>
            </a:r>
          </a:p>
        </p:txBody>
      </p:sp>
      <p:graphicFrame>
        <p:nvGraphicFramePr>
          <p:cNvPr id="7" name="Content Placeholder 6"/>
          <p:cNvGraphicFramePr>
            <a:graphicFrameLocks noGrp="1" noChangeAspect="1"/>
          </p:cNvGraphicFramePr>
          <p:nvPr>
            <p:ph idx="13"/>
            <p:extLst>
              <p:ext uri="{D42A27DB-BD31-4B8C-83A1-F6EECF244321}">
                <p14:modId xmlns:p14="http://schemas.microsoft.com/office/powerpoint/2010/main" val="3215233558"/>
              </p:ext>
            </p:extLst>
          </p:nvPr>
        </p:nvGraphicFramePr>
        <p:xfrm>
          <a:off x="4724400" y="2644775"/>
          <a:ext cx="3581400" cy="2397125"/>
        </p:xfrm>
        <a:graphic>
          <a:graphicData uri="http://schemas.openxmlformats.org/presentationml/2006/ole">
            <mc:AlternateContent xmlns:mc="http://schemas.openxmlformats.org/markup-compatibility/2006">
              <mc:Choice xmlns:v="urn:schemas-microsoft-com:vml" Requires="v">
                <p:oleObj spid="_x0000_s1134" name="Document" r:id="rId4" imgW="6069938" imgH="4063040" progId="Word.Document.12">
                  <p:embed/>
                </p:oleObj>
              </mc:Choice>
              <mc:Fallback>
                <p:oleObj name="Document" r:id="rId4" imgW="6069938" imgH="4063040" progId="Word.Document.12">
                  <p:embed/>
                  <p:pic>
                    <p:nvPicPr>
                      <p:cNvPr id="0" name=""/>
                      <p:cNvPicPr/>
                      <p:nvPr/>
                    </p:nvPicPr>
                    <p:blipFill>
                      <a:blip r:embed="rId5"/>
                      <a:stretch>
                        <a:fillRect/>
                      </a:stretch>
                    </p:blipFill>
                    <p:spPr>
                      <a:xfrm>
                        <a:off x="4724400" y="2644775"/>
                        <a:ext cx="3581400" cy="23971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02491780"/>
              </p:ext>
            </p:extLst>
          </p:nvPr>
        </p:nvGraphicFramePr>
        <p:xfrm>
          <a:off x="3427413" y="993775"/>
          <a:ext cx="3932237" cy="5602288"/>
        </p:xfrm>
        <a:graphic>
          <a:graphicData uri="http://schemas.openxmlformats.org/presentationml/2006/ole">
            <mc:AlternateContent xmlns:mc="http://schemas.openxmlformats.org/markup-compatibility/2006">
              <mc:Choice xmlns:v="urn:schemas-microsoft-com:vml" Requires="v">
                <p:oleObj spid="_x0000_s1135" name="Document" r:id="rId7" imgW="5927408" imgH="8467277" progId="Word.Document.12">
                  <p:embed/>
                </p:oleObj>
              </mc:Choice>
              <mc:Fallback>
                <p:oleObj name="Document" r:id="rId7" imgW="5927408" imgH="8467277" progId="Word.Document.12">
                  <p:embed/>
                  <p:pic>
                    <p:nvPicPr>
                      <p:cNvPr id="0" name=""/>
                      <p:cNvPicPr/>
                      <p:nvPr/>
                    </p:nvPicPr>
                    <p:blipFill>
                      <a:blip r:embed="rId8"/>
                      <a:stretch>
                        <a:fillRect/>
                      </a:stretch>
                    </p:blipFill>
                    <p:spPr>
                      <a:xfrm>
                        <a:off x="3427413" y="993775"/>
                        <a:ext cx="3932237" cy="5602288"/>
                      </a:xfrm>
                      <a:prstGeom prst="rect">
                        <a:avLst/>
                      </a:prstGeom>
                    </p:spPr>
                  </p:pic>
                </p:oleObj>
              </mc:Fallback>
            </mc:AlternateContent>
          </a:graphicData>
        </a:graphic>
      </p:graphicFrame>
    </p:spTree>
    <p:extLst>
      <p:ext uri="{BB962C8B-B14F-4D97-AF65-F5344CB8AC3E}">
        <p14:creationId xmlns:p14="http://schemas.microsoft.com/office/powerpoint/2010/main" val="428777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pPr lvl="0"/>
            <a:r>
              <a:rPr lang="en-US" sz="3200" dirty="0"/>
              <a:t>2013 Legislative </a:t>
            </a:r>
            <a:r>
              <a:rPr lang="en-US" sz="3200" dirty="0" smtClean="0"/>
              <a:t>Session</a:t>
            </a:r>
          </a:p>
          <a:p>
            <a:pPr lvl="1"/>
            <a:r>
              <a:rPr lang="en-US" dirty="0" smtClean="0"/>
              <a:t>Geospatial Commons - budget </a:t>
            </a:r>
          </a:p>
          <a:p>
            <a:pPr lvl="1"/>
            <a:r>
              <a:rPr lang="en-US" dirty="0" smtClean="0"/>
              <a:t>MnGeo  </a:t>
            </a:r>
            <a:r>
              <a:rPr lang="en-US" dirty="0"/>
              <a:t>Legislation  (Housekeeping, eliminate State Gov. Council, data sharing)</a:t>
            </a:r>
          </a:p>
          <a:p>
            <a:pPr lvl="1"/>
            <a:r>
              <a:rPr lang="en-US" sz="2400" dirty="0"/>
              <a:t>Discussion:  </a:t>
            </a:r>
            <a:r>
              <a:rPr lang="en-US" sz="2400" dirty="0" smtClean="0"/>
              <a:t>How </a:t>
            </a:r>
            <a:r>
              <a:rPr lang="en-US" sz="2400" dirty="0"/>
              <a:t>do we get detailed input about adverse impacts of data sharing</a:t>
            </a:r>
            <a:r>
              <a:rPr lang="en-US" sz="2400" dirty="0" smtClean="0"/>
              <a:t>?</a:t>
            </a:r>
          </a:p>
          <a:p>
            <a:pPr lvl="1"/>
            <a:endParaRPr lang="en-US" sz="800" dirty="0"/>
          </a:p>
          <a:p>
            <a:r>
              <a:rPr lang="en-US" sz="3200" dirty="0"/>
              <a:t>Other legislation that members are aware of affecting our community?</a:t>
            </a:r>
          </a:p>
          <a:p>
            <a:endParaRPr lang="en-US" dirty="0"/>
          </a:p>
        </p:txBody>
      </p:sp>
      <p:sp>
        <p:nvSpPr>
          <p:cNvPr id="3" name="Title 2"/>
          <p:cNvSpPr>
            <a:spLocks noGrp="1"/>
          </p:cNvSpPr>
          <p:nvPr>
            <p:ph type="title"/>
          </p:nvPr>
        </p:nvSpPr>
        <p:spPr>
          <a:xfrm>
            <a:off x="457200" y="381000"/>
            <a:ext cx="7924800" cy="609600"/>
          </a:xfrm>
        </p:spPr>
        <p:txBody>
          <a:bodyPr/>
          <a:lstStyle/>
          <a:p>
            <a:r>
              <a:rPr lang="en-US" sz="4000" dirty="0" smtClean="0"/>
              <a:t>Legislative Session</a:t>
            </a:r>
            <a:endParaRPr lang="en-US" sz="4000" dirty="0"/>
          </a:p>
        </p:txBody>
      </p:sp>
    </p:spTree>
    <p:extLst>
      <p:ext uri="{BB962C8B-B14F-4D97-AF65-F5344CB8AC3E}">
        <p14:creationId xmlns:p14="http://schemas.microsoft.com/office/powerpoint/2010/main" val="3893748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7924800" cy="4191000"/>
          </a:xfrm>
        </p:spPr>
        <p:txBody>
          <a:bodyPr/>
          <a:lstStyle/>
          <a:p>
            <a:pPr lvl="0"/>
            <a:r>
              <a:rPr lang="en-US" dirty="0" smtClean="0"/>
              <a:t>What </a:t>
            </a:r>
            <a:r>
              <a:rPr lang="en-US" dirty="0"/>
              <a:t>is it</a:t>
            </a:r>
            <a:r>
              <a:rPr lang="en-US" dirty="0" smtClean="0"/>
              <a:t>?	</a:t>
            </a:r>
          </a:p>
          <a:p>
            <a:pPr lvl="1"/>
            <a:r>
              <a:rPr lang="en-US" dirty="0" smtClean="0"/>
              <a:t>Master Purchase Agreement – </a:t>
            </a:r>
          </a:p>
          <a:p>
            <a:pPr lvl="2"/>
            <a:r>
              <a:rPr lang="en-US" dirty="0" smtClean="0"/>
              <a:t>Products not covered by ELA</a:t>
            </a:r>
          </a:p>
          <a:p>
            <a:pPr lvl="2"/>
            <a:r>
              <a:rPr lang="en-US" dirty="0" smtClean="0"/>
              <a:t>Regional and local, government – </a:t>
            </a:r>
            <a:r>
              <a:rPr lang="en-US" sz="1800" dirty="0" smtClean="0"/>
              <a:t>discounts for software and PT</a:t>
            </a:r>
          </a:p>
          <a:p>
            <a:pPr lvl="1"/>
            <a:r>
              <a:rPr lang="en-US" dirty="0" smtClean="0">
                <a:hlinkClick r:id="rId2"/>
              </a:rPr>
              <a:t>Managed Services </a:t>
            </a:r>
            <a:endParaRPr lang="en-US" dirty="0" smtClean="0"/>
          </a:p>
          <a:p>
            <a:pPr marL="228600" lvl="1" indent="0">
              <a:buNone/>
            </a:pPr>
            <a:endParaRPr lang="en-US" sz="800" dirty="0"/>
          </a:p>
          <a:p>
            <a:r>
              <a:rPr lang="en-US" dirty="0"/>
              <a:t>Who wants/needs it</a:t>
            </a:r>
            <a:r>
              <a:rPr lang="en-US" dirty="0" smtClean="0"/>
              <a:t>?</a:t>
            </a:r>
          </a:p>
          <a:p>
            <a:pPr marL="0" indent="0">
              <a:buNone/>
            </a:pPr>
            <a:endParaRPr lang="en-US" sz="800" dirty="0"/>
          </a:p>
          <a:p>
            <a:r>
              <a:rPr lang="en-US" dirty="0"/>
              <a:t>How do we approach it</a:t>
            </a:r>
            <a:r>
              <a:rPr lang="en-US" dirty="0" smtClean="0"/>
              <a:t>?</a:t>
            </a:r>
          </a:p>
          <a:p>
            <a:pPr marL="0" indent="0">
              <a:buNone/>
            </a:pPr>
            <a:endParaRPr lang="en-US" sz="800" dirty="0"/>
          </a:p>
          <a:p>
            <a:r>
              <a:rPr lang="en-US" dirty="0"/>
              <a:t>Cloud services security concerns?</a:t>
            </a:r>
          </a:p>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5</a:t>
            </a:fld>
            <a:endParaRPr lang="en-US" dirty="0">
              <a:solidFill>
                <a:prstClr val="black"/>
              </a:solidFill>
            </a:endParaRPr>
          </a:p>
        </p:txBody>
      </p:sp>
      <p:sp>
        <p:nvSpPr>
          <p:cNvPr id="4" name="Title 3"/>
          <p:cNvSpPr>
            <a:spLocks noGrp="1"/>
          </p:cNvSpPr>
          <p:nvPr>
            <p:ph type="title"/>
          </p:nvPr>
        </p:nvSpPr>
        <p:spPr/>
        <p:txBody>
          <a:bodyPr/>
          <a:lstStyle/>
          <a:p>
            <a:r>
              <a:rPr lang="en-US" dirty="0"/>
              <a:t>Esri Master Purchase Agreement and Managed Services – Discussion</a:t>
            </a:r>
          </a:p>
        </p:txBody>
      </p:sp>
    </p:spTree>
    <p:extLst>
      <p:ext uri="{BB962C8B-B14F-4D97-AF65-F5344CB8AC3E}">
        <p14:creationId xmlns:p14="http://schemas.microsoft.com/office/powerpoint/2010/main" val="1499959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Updates</a:t>
            </a:r>
            <a:endParaRPr lang="en-US" dirty="0"/>
          </a:p>
        </p:txBody>
      </p:sp>
      <p:sp>
        <p:nvSpPr>
          <p:cNvPr id="3" name="Subtitle 2"/>
          <p:cNvSpPr>
            <a:spLocks noGrp="1"/>
          </p:cNvSpPr>
          <p:nvPr>
            <p:ph type="subTitle" idx="1"/>
          </p:nvPr>
        </p:nvSpPr>
        <p:spPr>
          <a:xfrm>
            <a:off x="228600" y="3886200"/>
            <a:ext cx="8382000" cy="1752600"/>
          </a:xfrm>
        </p:spPr>
        <p:txBody>
          <a:bodyPr/>
          <a:lstStyle/>
          <a:p>
            <a:pPr lvl="2"/>
            <a:r>
              <a:rPr lang="en-US" sz="2000" dirty="0"/>
              <a:t>Geospatial Optimization	</a:t>
            </a:r>
            <a:endParaRPr lang="en-US" sz="2000" dirty="0" smtClean="0"/>
          </a:p>
          <a:p>
            <a:pPr lvl="2"/>
            <a:r>
              <a:rPr lang="en-US" sz="2000" dirty="0" smtClean="0"/>
              <a:t>Geospatial </a:t>
            </a:r>
            <a:r>
              <a:rPr lang="en-US" sz="2000" dirty="0"/>
              <a:t>Technical Committee – members, meeting(s) 	</a:t>
            </a:r>
          </a:p>
          <a:p>
            <a:r>
              <a:rPr lang="en-US" sz="2000" dirty="0"/>
              <a:t>MnGeo Priorities – What projects will MnGeo focus on?</a:t>
            </a:r>
          </a:p>
        </p:txBody>
      </p:sp>
    </p:spTree>
    <p:extLst>
      <p:ext uri="{BB962C8B-B14F-4D97-AF65-F5344CB8AC3E}">
        <p14:creationId xmlns:p14="http://schemas.microsoft.com/office/powerpoint/2010/main" val="424541322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implement organizational </a:t>
            </a:r>
            <a:r>
              <a:rPr lang="en-US" dirty="0" smtClean="0"/>
              <a:t>consistency</a:t>
            </a:r>
          </a:p>
          <a:p>
            <a:pPr marL="0" indent="0">
              <a:buNone/>
            </a:pPr>
            <a:r>
              <a:rPr lang="en-US" sz="800" dirty="0" smtClean="0"/>
              <a:t> </a:t>
            </a:r>
          </a:p>
          <a:p>
            <a:r>
              <a:rPr lang="en-US" dirty="0"/>
              <a:t>standardize agency policies and management </a:t>
            </a:r>
            <a:r>
              <a:rPr lang="en-US" dirty="0" smtClean="0"/>
              <a:t>practices</a:t>
            </a:r>
          </a:p>
          <a:p>
            <a:pPr marL="0" indent="0">
              <a:buNone/>
            </a:pPr>
            <a:r>
              <a:rPr lang="en-US" sz="800" dirty="0" smtClean="0"/>
              <a:t> </a:t>
            </a:r>
          </a:p>
          <a:p>
            <a:r>
              <a:rPr lang="en-US" dirty="0"/>
              <a:t>develop functional alignment between MN.IT Central and agency-based offices in order to better define roles, skills and expectations and to foster collaboration and interoperability.” </a:t>
            </a:r>
            <a:endParaRPr lang="en-US" dirty="0" smtClean="0"/>
          </a:p>
          <a:p>
            <a:endParaRPr lang="en-US" sz="800" dirty="0" smtClean="0"/>
          </a:p>
          <a:p>
            <a:r>
              <a:rPr lang="en-US" dirty="0"/>
              <a:t>overarching goal of the MN.IT Cloud service strategies is to align service delivery functions across the enterprise </a:t>
            </a:r>
          </a:p>
        </p:txBody>
      </p:sp>
      <p:sp>
        <p:nvSpPr>
          <p:cNvPr id="3" name="Title 2"/>
          <p:cNvSpPr>
            <a:spLocks noGrp="1"/>
          </p:cNvSpPr>
          <p:nvPr>
            <p:ph type="title"/>
          </p:nvPr>
        </p:nvSpPr>
        <p:spPr>
          <a:xfrm>
            <a:off x="457200" y="609600"/>
            <a:ext cx="8305800" cy="609600"/>
          </a:xfrm>
        </p:spPr>
        <p:txBody>
          <a:bodyPr/>
          <a:lstStyle/>
          <a:p>
            <a:r>
              <a:rPr lang="en-US" sz="2800" b="1" dirty="0"/>
              <a:t>Functional Alignment, IT Leadership and Oversight </a:t>
            </a:r>
            <a:endParaRPr lang="en-US" sz="2800" dirty="0"/>
          </a:p>
        </p:txBody>
      </p:sp>
    </p:spTree>
    <p:extLst>
      <p:ext uri="{BB962C8B-B14F-4D97-AF65-F5344CB8AC3E}">
        <p14:creationId xmlns:p14="http://schemas.microsoft.com/office/powerpoint/2010/main" val="2266446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a:t>
            </a:r>
            <a:r>
              <a:rPr lang="en-US" dirty="0"/>
              <a:t>will improve service level management for geospatial services and align agency geospatial resources appropriately within MN.IT, with the following objectives: </a:t>
            </a:r>
            <a:endParaRPr lang="en-US" dirty="0" smtClean="0"/>
          </a:p>
          <a:p>
            <a:endParaRPr lang="en-US" sz="800" dirty="0"/>
          </a:p>
          <a:p>
            <a:pPr lvl="1"/>
            <a:r>
              <a:rPr lang="en-US" sz="2200" dirty="0" smtClean="0"/>
              <a:t>Standard </a:t>
            </a:r>
            <a:r>
              <a:rPr lang="en-US" sz="2200" dirty="0"/>
              <a:t>geospatial services are integrated in the MN.IT Service Catalog. </a:t>
            </a:r>
            <a:endParaRPr lang="en-US" sz="2200" dirty="0" smtClean="0"/>
          </a:p>
          <a:p>
            <a:pPr lvl="1"/>
            <a:endParaRPr lang="en-US" sz="800" dirty="0"/>
          </a:p>
          <a:p>
            <a:pPr lvl="1"/>
            <a:r>
              <a:rPr lang="en-US" sz="2200" dirty="0" smtClean="0"/>
              <a:t>Enterprise </a:t>
            </a:r>
            <a:r>
              <a:rPr lang="en-US" sz="2200" dirty="0"/>
              <a:t>geospatial needs are identified and prioritized. </a:t>
            </a:r>
          </a:p>
          <a:p>
            <a:pPr lvl="1"/>
            <a:r>
              <a:rPr lang="en-US" sz="2200" dirty="0" smtClean="0"/>
              <a:t>MN.IT </a:t>
            </a:r>
            <a:r>
              <a:rPr lang="en-US" sz="2200" dirty="0"/>
              <a:t>is supported by a single set of geospatial policies and standards. </a:t>
            </a:r>
            <a:endParaRPr lang="en-US" sz="2200" dirty="0" smtClean="0"/>
          </a:p>
          <a:p>
            <a:pPr lvl="1"/>
            <a:endParaRPr lang="en-US" sz="800" dirty="0"/>
          </a:p>
          <a:p>
            <a:pPr lvl="1"/>
            <a:r>
              <a:rPr lang="en-US" sz="2200" dirty="0" smtClean="0"/>
              <a:t>Geospatial </a:t>
            </a:r>
            <a:r>
              <a:rPr lang="en-US" sz="2200" dirty="0"/>
              <a:t>services leverage common infrastructure, application and data management processes and tools. </a:t>
            </a:r>
          </a:p>
        </p:txBody>
      </p:sp>
      <p:sp>
        <p:nvSpPr>
          <p:cNvPr id="3" name="Title 2"/>
          <p:cNvSpPr>
            <a:spLocks noGrp="1"/>
          </p:cNvSpPr>
          <p:nvPr>
            <p:ph type="title"/>
          </p:nvPr>
        </p:nvSpPr>
        <p:spPr/>
        <p:txBody>
          <a:bodyPr/>
          <a:lstStyle/>
          <a:p>
            <a:r>
              <a:rPr lang="en-US" dirty="0" smtClean="0"/>
              <a:t>The Geospatial Aspect</a:t>
            </a:r>
            <a:endParaRPr lang="en-US" dirty="0"/>
          </a:p>
        </p:txBody>
      </p:sp>
    </p:spTree>
    <p:extLst>
      <p:ext uri="{BB962C8B-B14F-4D97-AF65-F5344CB8AC3E}">
        <p14:creationId xmlns:p14="http://schemas.microsoft.com/office/powerpoint/2010/main" val="1622232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7"/>
            <a:ext cx="7924800" cy="4525963"/>
          </a:xfrm>
        </p:spPr>
        <p:txBody>
          <a:bodyPr/>
          <a:lstStyle/>
          <a:p>
            <a:r>
              <a:rPr lang="en-US" dirty="0" smtClean="0"/>
              <a:t>Small teams working together to take a first cut</a:t>
            </a:r>
          </a:p>
          <a:p>
            <a:pPr marL="0" indent="0">
              <a:buNone/>
            </a:pPr>
            <a:endParaRPr lang="en-US" sz="800" dirty="0" smtClean="0"/>
          </a:p>
          <a:p>
            <a:r>
              <a:rPr lang="en-US" dirty="0" smtClean="0"/>
              <a:t>Two primary efforts at this time:</a:t>
            </a:r>
          </a:p>
          <a:p>
            <a:pPr marL="685800" lvl="1" indent="-457200">
              <a:buFont typeface="+mj-lt"/>
              <a:buAutoNum type="arabicPeriod"/>
            </a:pPr>
            <a:r>
              <a:rPr lang="en-US" dirty="0" smtClean="0"/>
              <a:t>Infrastructure and Data optimization</a:t>
            </a:r>
          </a:p>
          <a:p>
            <a:pPr lvl="2"/>
            <a:r>
              <a:rPr lang="en-US" dirty="0"/>
              <a:t>MN Geospatial </a:t>
            </a:r>
            <a:r>
              <a:rPr lang="en-US" dirty="0" smtClean="0"/>
              <a:t>Commons</a:t>
            </a:r>
          </a:p>
          <a:p>
            <a:pPr marL="685800" lvl="1" indent="-457200">
              <a:buFont typeface="+mj-lt"/>
              <a:buAutoNum type="arabicPeriod"/>
            </a:pPr>
            <a:r>
              <a:rPr lang="en-US" dirty="0"/>
              <a:t>Service Catalog </a:t>
            </a:r>
          </a:p>
          <a:p>
            <a:pPr marL="228600" lvl="1" indent="0">
              <a:buNone/>
            </a:pPr>
            <a:endParaRPr lang="en-US" sz="800" dirty="0" smtClean="0"/>
          </a:p>
          <a:p>
            <a:r>
              <a:rPr lang="en-US" dirty="0"/>
              <a:t>SharePoint </a:t>
            </a:r>
            <a:r>
              <a:rPr lang="en-US" dirty="0" smtClean="0"/>
              <a:t>Sites</a:t>
            </a:r>
            <a:endParaRPr lang="en-US" sz="800" dirty="0" smtClean="0"/>
          </a:p>
          <a:p>
            <a:r>
              <a:rPr lang="en-US" dirty="0"/>
              <a:t>Working on hiring a PM</a:t>
            </a:r>
          </a:p>
          <a:p>
            <a:r>
              <a:rPr lang="en-US" dirty="0" smtClean="0"/>
              <a:t>More to come </a:t>
            </a:r>
          </a:p>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9</a:t>
            </a:fld>
            <a:endParaRPr lang="en-US" dirty="0">
              <a:solidFill>
                <a:prstClr val="black"/>
              </a:solidFill>
            </a:endParaRPr>
          </a:p>
        </p:txBody>
      </p:sp>
      <p:sp>
        <p:nvSpPr>
          <p:cNvPr id="4" name="Title 3"/>
          <p:cNvSpPr>
            <a:spLocks noGrp="1"/>
          </p:cNvSpPr>
          <p:nvPr>
            <p:ph type="title"/>
          </p:nvPr>
        </p:nvSpPr>
        <p:spPr/>
        <p:txBody>
          <a:bodyPr/>
          <a:lstStyle/>
          <a:p>
            <a:r>
              <a:rPr lang="en-US" dirty="0" smtClean="0"/>
              <a:t>Where are we at with Geospatial Optimization?</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1502"/>
          <a:stretch/>
        </p:blipFill>
        <p:spPr>
          <a:xfrm>
            <a:off x="5105400" y="3352800"/>
            <a:ext cx="3437627" cy="2582862"/>
          </a:xfrm>
          <a:prstGeom prst="rect">
            <a:avLst/>
          </a:prstGeom>
        </p:spPr>
      </p:pic>
      <p:grpSp>
        <p:nvGrpSpPr>
          <p:cNvPr id="8" name="Group 7"/>
          <p:cNvGrpSpPr/>
          <p:nvPr/>
        </p:nvGrpSpPr>
        <p:grpSpPr>
          <a:xfrm>
            <a:off x="4648200" y="3657600"/>
            <a:ext cx="4042624" cy="2142760"/>
            <a:chOff x="4648200" y="3657600"/>
            <a:chExt cx="4042624" cy="2142760"/>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657600"/>
              <a:ext cx="4042624" cy="1828800"/>
            </a:xfrm>
            <a:prstGeom prst="rect">
              <a:avLst/>
            </a:prstGeom>
          </p:spPr>
        </p:pic>
        <p:sp>
          <p:nvSpPr>
            <p:cNvPr id="7" name="TextBox 6"/>
            <p:cNvSpPr txBox="1"/>
            <p:nvPr/>
          </p:nvSpPr>
          <p:spPr>
            <a:xfrm>
              <a:off x="4648200" y="5492583"/>
              <a:ext cx="3002745" cy="307777"/>
            </a:xfrm>
            <a:prstGeom prst="rect">
              <a:avLst/>
            </a:prstGeom>
            <a:noFill/>
          </p:spPr>
          <p:txBody>
            <a:bodyPr wrap="none" rtlCol="0">
              <a:spAutoFit/>
            </a:bodyPr>
            <a:lstStyle/>
            <a:p>
              <a:r>
                <a:rPr lang="en-US" sz="1400" dirty="0" smtClean="0"/>
                <a:t>CKAN Example: OpenColorado.org</a:t>
              </a:r>
              <a:endParaRPr lang="en-US" sz="1400" dirty="0"/>
            </a:p>
          </p:txBody>
        </p:sp>
      </p:grpSp>
    </p:spTree>
    <p:extLst>
      <p:ext uri="{BB962C8B-B14F-4D97-AF65-F5344CB8AC3E}">
        <p14:creationId xmlns:p14="http://schemas.microsoft.com/office/powerpoint/2010/main" val="45313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Custom 3">
      <a:majorFont>
        <a:latin typeface="Franklin Gothic Medium"/>
        <a:ea typeface=""/>
        <a:cs typeface=""/>
      </a:majorFont>
      <a:minorFont>
        <a:latin typeface="Franklin Gothic Book"/>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C975136-ECF0-4135-B4AF-A600B2C41C56}">
  <ds:schemaRefs>
    <ds:schemaRef ds:uri="ESRI.ArcGIS.Mapping.OfficeIntegration.PowerPointInfo"/>
  </ds:schemaRefs>
</ds:datastoreItem>
</file>

<file path=customXml/itemProps10.xml><?xml version="1.0" encoding="utf-8"?>
<ds:datastoreItem xmlns:ds="http://schemas.openxmlformats.org/officeDocument/2006/customXml" ds:itemID="{06E6A58C-DA49-4D60-8350-E3A26EB3038B}">
  <ds:schemaRefs>
    <ds:schemaRef ds:uri="ESRI.ArcGIS.Mapping.OfficeIntegration.PowerPointInfo"/>
  </ds:schemaRefs>
</ds:datastoreItem>
</file>

<file path=customXml/itemProps11.xml><?xml version="1.0" encoding="utf-8"?>
<ds:datastoreItem xmlns:ds="http://schemas.openxmlformats.org/officeDocument/2006/customXml" ds:itemID="{EC8030DC-38FC-41AE-B4B1-99910F5BFD01}">
  <ds:schemaRefs>
    <ds:schemaRef ds:uri="ESRI.ArcGIS.Mapping.OfficeIntegration.PowerPointInfo"/>
  </ds:schemaRefs>
</ds:datastoreItem>
</file>

<file path=customXml/itemProps12.xml><?xml version="1.0" encoding="utf-8"?>
<ds:datastoreItem xmlns:ds="http://schemas.openxmlformats.org/officeDocument/2006/customXml" ds:itemID="{D3993CA4-F2AA-45AB-A4BF-9B3FFBD22C14}">
  <ds:schemaRefs>
    <ds:schemaRef ds:uri="ESRI.ArcGIS.Mapping.OfficeIntegration.PowerPointInfo"/>
  </ds:schemaRefs>
</ds:datastoreItem>
</file>

<file path=customXml/itemProps13.xml><?xml version="1.0" encoding="utf-8"?>
<ds:datastoreItem xmlns:ds="http://schemas.openxmlformats.org/officeDocument/2006/customXml" ds:itemID="{91D0DA34-94DC-47C5-B2A3-F6AB5BAC2BEC}">
  <ds:schemaRefs>
    <ds:schemaRef ds:uri="ESRI.ArcGIS.Mapping.OfficeIntegration.PowerPointInfo"/>
  </ds:schemaRefs>
</ds:datastoreItem>
</file>

<file path=customXml/itemProps14.xml><?xml version="1.0" encoding="utf-8"?>
<ds:datastoreItem xmlns:ds="http://schemas.openxmlformats.org/officeDocument/2006/customXml" ds:itemID="{3DEDA66C-B0E4-46C9-9549-67AD729242B6}">
  <ds:schemaRefs>
    <ds:schemaRef ds:uri="ESRI.ArcGIS.Mapping.OfficeIntegration.PowerPointInfo"/>
  </ds:schemaRefs>
</ds:datastoreItem>
</file>

<file path=customXml/itemProps15.xml><?xml version="1.0" encoding="utf-8"?>
<ds:datastoreItem xmlns:ds="http://schemas.openxmlformats.org/officeDocument/2006/customXml" ds:itemID="{F002D19D-920B-45E1-8E8B-764CCC3B09BC}">
  <ds:schemaRefs>
    <ds:schemaRef ds:uri="ESRI.ArcGIS.Mapping.OfficeIntegration.PowerPointInfo"/>
  </ds:schemaRefs>
</ds:datastoreItem>
</file>

<file path=customXml/itemProps16.xml><?xml version="1.0" encoding="utf-8"?>
<ds:datastoreItem xmlns:ds="http://schemas.openxmlformats.org/officeDocument/2006/customXml" ds:itemID="{063CFE51-235D-49CE-B8D9-256F72552EE4}">
  <ds:schemaRefs>
    <ds:schemaRef ds:uri="ESRI.ArcGIS.Mapping.OfficeIntegration.PowerPointInfo"/>
  </ds:schemaRefs>
</ds:datastoreItem>
</file>

<file path=customXml/itemProps17.xml><?xml version="1.0" encoding="utf-8"?>
<ds:datastoreItem xmlns:ds="http://schemas.openxmlformats.org/officeDocument/2006/customXml" ds:itemID="{63EDCAF2-A9D0-4066-92FD-1EE86FBFEF21}">
  <ds:schemaRefs>
    <ds:schemaRef ds:uri="ESRI.ArcGIS.Mapping.OfficeIntegration.PowerPointInfo"/>
  </ds:schemaRefs>
</ds:datastoreItem>
</file>

<file path=customXml/itemProps18.xml><?xml version="1.0" encoding="utf-8"?>
<ds:datastoreItem xmlns:ds="http://schemas.openxmlformats.org/officeDocument/2006/customXml" ds:itemID="{F105EE4E-CDB6-4AF6-AC12-96E4C08EC236}">
  <ds:schemaRefs>
    <ds:schemaRef ds:uri="ESRI.ArcGIS.Mapping.OfficeIntegration.PowerPointInfo"/>
  </ds:schemaRefs>
</ds:datastoreItem>
</file>

<file path=customXml/itemProps19.xml><?xml version="1.0" encoding="utf-8"?>
<ds:datastoreItem xmlns:ds="http://schemas.openxmlformats.org/officeDocument/2006/customXml" ds:itemID="{42758A35-7AF4-44F0-A565-291CE463E2A0}">
  <ds:schemaRefs>
    <ds:schemaRef ds:uri="ESRI.ArcGIS.Mapping.OfficeIntegration.PowerPointInfo"/>
  </ds:schemaRefs>
</ds:datastoreItem>
</file>

<file path=customXml/itemProps2.xml><?xml version="1.0" encoding="utf-8"?>
<ds:datastoreItem xmlns:ds="http://schemas.openxmlformats.org/officeDocument/2006/customXml" ds:itemID="{AC7F22D0-5953-40F8-9530-E15CEF0178A0}">
  <ds:schemaRefs>
    <ds:schemaRef ds:uri="ESRI.ArcGIS.Mapping.OfficeIntegration.PowerPointInfo"/>
  </ds:schemaRefs>
</ds:datastoreItem>
</file>

<file path=customXml/itemProps20.xml><?xml version="1.0" encoding="utf-8"?>
<ds:datastoreItem xmlns:ds="http://schemas.openxmlformats.org/officeDocument/2006/customXml" ds:itemID="{76D43134-A16A-453F-85A5-D4EBD96EA029}">
  <ds:schemaRefs>
    <ds:schemaRef ds:uri="ESRI.ArcGIS.Mapping.OfficeIntegration.PowerPointInfo"/>
  </ds:schemaRefs>
</ds:datastoreItem>
</file>

<file path=customXml/itemProps21.xml><?xml version="1.0" encoding="utf-8"?>
<ds:datastoreItem xmlns:ds="http://schemas.openxmlformats.org/officeDocument/2006/customXml" ds:itemID="{C86C2844-3AE4-4291-9B06-51447E224283}">
  <ds:schemaRefs>
    <ds:schemaRef ds:uri="ESRI.ArcGIS.Mapping.OfficeIntegration.PowerPointInfo"/>
  </ds:schemaRefs>
</ds:datastoreItem>
</file>

<file path=customXml/itemProps22.xml><?xml version="1.0" encoding="utf-8"?>
<ds:datastoreItem xmlns:ds="http://schemas.openxmlformats.org/officeDocument/2006/customXml" ds:itemID="{51A049E9-A92A-431F-98F5-056DAE1B4E09}">
  <ds:schemaRefs>
    <ds:schemaRef ds:uri="ESRI.ArcGIS.Mapping.OfficeIntegration.PowerPointInfo"/>
  </ds:schemaRefs>
</ds:datastoreItem>
</file>

<file path=customXml/itemProps23.xml><?xml version="1.0" encoding="utf-8"?>
<ds:datastoreItem xmlns:ds="http://schemas.openxmlformats.org/officeDocument/2006/customXml" ds:itemID="{ABD9D524-8F84-4139-85AF-19AE4DED3C9D}">
  <ds:schemaRefs>
    <ds:schemaRef ds:uri="ESRI.ArcGIS.Mapping.OfficeIntegration.PowerPointInfo"/>
  </ds:schemaRefs>
</ds:datastoreItem>
</file>

<file path=customXml/itemProps24.xml><?xml version="1.0" encoding="utf-8"?>
<ds:datastoreItem xmlns:ds="http://schemas.openxmlformats.org/officeDocument/2006/customXml" ds:itemID="{912ECB2C-17EF-4836-9ACE-1B531DEC0BCE}">
  <ds:schemaRefs>
    <ds:schemaRef ds:uri="ESRI.ArcGIS.Mapping.OfficeIntegration.PowerPointInfo"/>
  </ds:schemaRefs>
</ds:datastoreItem>
</file>

<file path=customXml/itemProps25.xml><?xml version="1.0" encoding="utf-8"?>
<ds:datastoreItem xmlns:ds="http://schemas.openxmlformats.org/officeDocument/2006/customXml" ds:itemID="{372B600B-F195-4C0E-8239-80A74BF65AE2}">
  <ds:schemaRefs>
    <ds:schemaRef ds:uri="ESRI.ArcGIS.Mapping.OfficeIntegration.PowerPointInfo"/>
  </ds:schemaRefs>
</ds:datastoreItem>
</file>

<file path=customXml/itemProps3.xml><?xml version="1.0" encoding="utf-8"?>
<ds:datastoreItem xmlns:ds="http://schemas.openxmlformats.org/officeDocument/2006/customXml" ds:itemID="{9F60C0BA-AF9F-4190-8F4D-8875A035D1FB}">
  <ds:schemaRefs>
    <ds:schemaRef ds:uri="ESRI.ArcGIS.Mapping.OfficeIntegration.PowerPointInfo"/>
  </ds:schemaRefs>
</ds:datastoreItem>
</file>

<file path=customXml/itemProps4.xml><?xml version="1.0" encoding="utf-8"?>
<ds:datastoreItem xmlns:ds="http://schemas.openxmlformats.org/officeDocument/2006/customXml" ds:itemID="{1A34F83F-1FBD-41A2-BCB6-6FB65BB339B5}">
  <ds:schemaRefs>
    <ds:schemaRef ds:uri="ESRI.ArcGIS.Mapping.OfficeIntegration.PowerPointInfo"/>
  </ds:schemaRefs>
</ds:datastoreItem>
</file>

<file path=customXml/itemProps5.xml><?xml version="1.0" encoding="utf-8"?>
<ds:datastoreItem xmlns:ds="http://schemas.openxmlformats.org/officeDocument/2006/customXml" ds:itemID="{08DA29B8-18D0-4B51-A218-0CCD5D44EC34}">
  <ds:schemaRefs>
    <ds:schemaRef ds:uri="ESRI.ArcGIS.Mapping.OfficeIntegration.PowerPointInfo"/>
  </ds:schemaRefs>
</ds:datastoreItem>
</file>

<file path=customXml/itemProps6.xml><?xml version="1.0" encoding="utf-8"?>
<ds:datastoreItem xmlns:ds="http://schemas.openxmlformats.org/officeDocument/2006/customXml" ds:itemID="{5EEE379C-1E81-4EE0-8D80-CA5F1605FAEB}">
  <ds:schemaRefs>
    <ds:schemaRef ds:uri="ESRI.ArcGIS.Mapping.OfficeIntegration.PowerPointInfo"/>
  </ds:schemaRefs>
</ds:datastoreItem>
</file>

<file path=customXml/itemProps7.xml><?xml version="1.0" encoding="utf-8"?>
<ds:datastoreItem xmlns:ds="http://schemas.openxmlformats.org/officeDocument/2006/customXml" ds:itemID="{8090BD68-0553-4EAF-A148-F3830202D1B4}">
  <ds:schemaRefs>
    <ds:schemaRef ds:uri="ESRI.ArcGIS.Mapping.OfficeIntegration.PowerPointInfo"/>
  </ds:schemaRefs>
</ds:datastoreItem>
</file>

<file path=customXml/itemProps8.xml><?xml version="1.0" encoding="utf-8"?>
<ds:datastoreItem xmlns:ds="http://schemas.openxmlformats.org/officeDocument/2006/customXml" ds:itemID="{A8C65C61-3D89-4254-9ECF-2E26928F4237}">
  <ds:schemaRefs>
    <ds:schemaRef ds:uri="ESRI.ArcGIS.Mapping.OfficeIntegration.PowerPointInfo"/>
  </ds:schemaRefs>
</ds:datastoreItem>
</file>

<file path=customXml/itemProps9.xml><?xml version="1.0" encoding="utf-8"?>
<ds:datastoreItem xmlns:ds="http://schemas.openxmlformats.org/officeDocument/2006/customXml" ds:itemID="{96097A08-ED33-4129-87B6-3CFA7C4F296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1569</TotalTime>
  <Words>1539</Words>
  <Application>Microsoft Office PowerPoint</Application>
  <PresentationFormat>On-screen Show (4:3)</PresentationFormat>
  <Paragraphs>304</Paragraphs>
  <Slides>28</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Section slides</vt:lpstr>
      <vt:lpstr>Content slides</vt:lpstr>
      <vt:lpstr>Document</vt:lpstr>
      <vt:lpstr>State Agency  Advisory Council</vt:lpstr>
      <vt:lpstr>PowerPoint Presentation</vt:lpstr>
      <vt:lpstr>Committee and Workgroup Guide</vt:lpstr>
      <vt:lpstr>Legislative Session</vt:lpstr>
      <vt:lpstr>Esri Master Purchase Agreement and Managed Services – Discussion</vt:lpstr>
      <vt:lpstr>Updates</vt:lpstr>
      <vt:lpstr>Functional Alignment, IT Leadership and Oversight </vt:lpstr>
      <vt:lpstr>The Geospatial Aspect</vt:lpstr>
      <vt:lpstr>Where are we at with Geospatial Optimization?</vt:lpstr>
      <vt:lpstr>Next steps</vt:lpstr>
      <vt:lpstr>Geospatial Technology Committee</vt:lpstr>
      <vt:lpstr>Update on Current Project Priorities</vt:lpstr>
      <vt:lpstr>Stakeholder identified priorities from meetings </vt:lpstr>
      <vt:lpstr>LiDAR</vt:lpstr>
      <vt:lpstr>MN Geospatial Commons</vt:lpstr>
      <vt:lpstr>Statewide Aerial Imagery Program</vt:lpstr>
      <vt:lpstr>PowerPoint Presentation</vt:lpstr>
      <vt:lpstr>STATEWIDE PARCEL INTEGRATION PROJECT Business Plan Development </vt:lpstr>
      <vt:lpstr>Street Centerlines</vt:lpstr>
      <vt:lpstr>National Hydrography Dataset (NHD) </vt:lpstr>
      <vt:lpstr>NHD: A Framework for Data Integration </vt:lpstr>
      <vt:lpstr>NHD: National Framework; Collaborative Partners</vt:lpstr>
      <vt:lpstr>Development of a Statewide Altered Watercourse Layer</vt:lpstr>
      <vt:lpstr>Altered Watercourse</vt:lpstr>
      <vt:lpstr>FY2012 Projects: Altered Water Courses</vt:lpstr>
      <vt:lpstr>Announcements</vt:lpstr>
      <vt:lpstr>PowerPoint Presentation</vt:lpstr>
      <vt:lpstr>PowerPoint Presentation</vt:lpstr>
    </vt:vector>
  </TitlesOfParts>
  <Company>Office of Enterprise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Four of Consolidation</dc:title>
  <dc:creator>Daniel Ross</dc:creator>
  <cp:lastModifiedBy>Nancy Rader</cp:lastModifiedBy>
  <cp:revision>140</cp:revision>
  <cp:lastPrinted>2012-11-13T14:10:31Z</cp:lastPrinted>
  <dcterms:created xsi:type="dcterms:W3CDTF">2012-09-24T11:48:01Z</dcterms:created>
  <dcterms:modified xsi:type="dcterms:W3CDTF">2013-06-07T17:11:46Z</dcterms:modified>
</cp:coreProperties>
</file>