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drawings/drawing2.xml" ContentType="application/vnd.openxmlformats-officedocument.drawingml.chartshapes+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Default Extension="docx" ContentType="application/vnd.openxmlformats-officedocument.wordprocessingml.document"/>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charts/chart7.xml" ContentType="application/vnd.openxmlformats-officedocument.drawingml.chart+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charts/chart3.xml" ContentType="application/vnd.openxmlformats-officedocument.drawingml.chart+xml"/>
  <Override PartName="/ppt/notesSlides/notesSlide7.xml" ContentType="application/vnd.openxmlformats-officedocument.presentationml.notesSlide+xml"/>
  <Default Extension="xlsx" ContentType="application/vnd.openxmlformats-officedocument.spreadsheetml.sheet"/>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charts/chart1.xml" ContentType="application/vnd.openxmlformats-officedocument.drawingml.char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Default Extension="bin" ContentType="application/vnd.openxmlformats-officedocument.oleObject"/>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rawings/drawing1.xml" ContentType="application/vnd.openxmlformats-officedocument.drawingml.chartshapes+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charts/chart8.xml" ContentType="application/vnd.openxmlformats-officedocument.drawingml.chart+xml"/>
  <Override PartName="/ppt/notesSlides/notesSlide33.xml" ContentType="application/vnd.openxmlformats-officedocument.presentationml.notesSlide+xml"/>
  <Override PartName="/ppt/notesSlides/notesSlide42.xml" ContentType="application/vnd.openxmlformats-officedocument.presentationml.notesSlide+xml"/>
  <Default Extension="vml" ContentType="application/vnd.openxmlformats-officedocument.vmlDrawing"/>
  <Override PartName="/ppt/notesSlides/notesSlide8.xml" ContentType="application/vnd.openxmlformats-officedocument.presentationml.notesSlide+xml"/>
  <Override PartName="/ppt/charts/chart6.xml" ContentType="application/vnd.openxmlformats-officedocument.drawingml.chart+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charts/chart4.xml" ContentType="application/vnd.openxmlformats-officedocument.drawingml.chart+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charts/chart2.xml" ContentType="application/vnd.openxmlformats-officedocument.drawingml.char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Default Extension="xls" ContentType="application/vnd.ms-exce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charts/chart5.xml" ContentType="application/vnd.openxmlformats-officedocument.drawingml.chart+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0" r:id="rId1"/>
  </p:sldMasterIdLst>
  <p:notesMasterIdLst>
    <p:notesMasterId r:id="rId60"/>
  </p:notesMasterIdLst>
  <p:handoutMasterIdLst>
    <p:handoutMasterId r:id="rId61"/>
  </p:handoutMasterIdLst>
  <p:sldIdLst>
    <p:sldId id="415" r:id="rId2"/>
    <p:sldId id="416" r:id="rId3"/>
    <p:sldId id="417" r:id="rId4"/>
    <p:sldId id="418" r:id="rId5"/>
    <p:sldId id="419" r:id="rId6"/>
    <p:sldId id="420" r:id="rId7"/>
    <p:sldId id="421" r:id="rId8"/>
    <p:sldId id="422" r:id="rId9"/>
    <p:sldId id="423" r:id="rId10"/>
    <p:sldId id="424" r:id="rId11"/>
    <p:sldId id="425" r:id="rId12"/>
    <p:sldId id="426" r:id="rId13"/>
    <p:sldId id="427" r:id="rId14"/>
    <p:sldId id="428" r:id="rId15"/>
    <p:sldId id="429" r:id="rId16"/>
    <p:sldId id="430" r:id="rId17"/>
    <p:sldId id="431" r:id="rId18"/>
    <p:sldId id="432" r:id="rId19"/>
    <p:sldId id="433" r:id="rId20"/>
    <p:sldId id="434" r:id="rId21"/>
    <p:sldId id="435" r:id="rId22"/>
    <p:sldId id="436" r:id="rId23"/>
    <p:sldId id="437" r:id="rId24"/>
    <p:sldId id="438" r:id="rId25"/>
    <p:sldId id="439" r:id="rId26"/>
    <p:sldId id="440" r:id="rId27"/>
    <p:sldId id="441" r:id="rId28"/>
    <p:sldId id="442" r:id="rId29"/>
    <p:sldId id="443" r:id="rId30"/>
    <p:sldId id="444" r:id="rId31"/>
    <p:sldId id="445" r:id="rId32"/>
    <p:sldId id="446" r:id="rId33"/>
    <p:sldId id="447" r:id="rId34"/>
    <p:sldId id="448" r:id="rId35"/>
    <p:sldId id="410" r:id="rId36"/>
    <p:sldId id="414" r:id="rId37"/>
    <p:sldId id="411" r:id="rId38"/>
    <p:sldId id="395" r:id="rId39"/>
    <p:sldId id="365" r:id="rId40"/>
    <p:sldId id="396" r:id="rId41"/>
    <p:sldId id="404" r:id="rId42"/>
    <p:sldId id="408" r:id="rId43"/>
    <p:sldId id="394" r:id="rId44"/>
    <p:sldId id="409" r:id="rId45"/>
    <p:sldId id="400" r:id="rId46"/>
    <p:sldId id="406" r:id="rId47"/>
    <p:sldId id="401" r:id="rId48"/>
    <p:sldId id="391" r:id="rId49"/>
    <p:sldId id="397" r:id="rId50"/>
    <p:sldId id="399" r:id="rId51"/>
    <p:sldId id="392" r:id="rId52"/>
    <p:sldId id="407" r:id="rId53"/>
    <p:sldId id="402" r:id="rId54"/>
    <p:sldId id="412" r:id="rId55"/>
    <p:sldId id="413" r:id="rId56"/>
    <p:sldId id="449" r:id="rId57"/>
    <p:sldId id="450" r:id="rId58"/>
    <p:sldId id="451" r:id="rId59"/>
  </p:sldIdLst>
  <p:sldSz cx="9144000" cy="6858000" type="screen4x3"/>
  <p:notesSz cx="6858000" cy="9296400"/>
  <p:defaultTextStyle>
    <a:defPPr>
      <a:defRPr lang="en-US"/>
    </a:defPPr>
    <a:lvl1pPr algn="l" rtl="0" fontAlgn="base">
      <a:spcBef>
        <a:spcPct val="0"/>
      </a:spcBef>
      <a:spcAft>
        <a:spcPct val="0"/>
      </a:spcAft>
      <a:defRPr b="1" i="1" kern="1200">
        <a:solidFill>
          <a:schemeClr val="tx1"/>
        </a:solidFill>
        <a:latin typeface="Arial" charset="0"/>
        <a:ea typeface="+mn-ea"/>
        <a:cs typeface="Arial" charset="0"/>
      </a:defRPr>
    </a:lvl1pPr>
    <a:lvl2pPr marL="457200" algn="l" rtl="0" fontAlgn="base">
      <a:spcBef>
        <a:spcPct val="0"/>
      </a:spcBef>
      <a:spcAft>
        <a:spcPct val="0"/>
      </a:spcAft>
      <a:defRPr b="1" i="1" kern="1200">
        <a:solidFill>
          <a:schemeClr val="tx1"/>
        </a:solidFill>
        <a:latin typeface="Arial" charset="0"/>
        <a:ea typeface="+mn-ea"/>
        <a:cs typeface="Arial" charset="0"/>
      </a:defRPr>
    </a:lvl2pPr>
    <a:lvl3pPr marL="914400" algn="l" rtl="0" fontAlgn="base">
      <a:spcBef>
        <a:spcPct val="0"/>
      </a:spcBef>
      <a:spcAft>
        <a:spcPct val="0"/>
      </a:spcAft>
      <a:defRPr b="1" i="1" kern="1200">
        <a:solidFill>
          <a:schemeClr val="tx1"/>
        </a:solidFill>
        <a:latin typeface="Arial" charset="0"/>
        <a:ea typeface="+mn-ea"/>
        <a:cs typeface="Arial" charset="0"/>
      </a:defRPr>
    </a:lvl3pPr>
    <a:lvl4pPr marL="1371600" algn="l" rtl="0" fontAlgn="base">
      <a:spcBef>
        <a:spcPct val="0"/>
      </a:spcBef>
      <a:spcAft>
        <a:spcPct val="0"/>
      </a:spcAft>
      <a:defRPr b="1" i="1" kern="1200">
        <a:solidFill>
          <a:schemeClr val="tx1"/>
        </a:solidFill>
        <a:latin typeface="Arial" charset="0"/>
        <a:ea typeface="+mn-ea"/>
        <a:cs typeface="Arial" charset="0"/>
      </a:defRPr>
    </a:lvl4pPr>
    <a:lvl5pPr marL="1828800" algn="l" rtl="0" fontAlgn="base">
      <a:spcBef>
        <a:spcPct val="0"/>
      </a:spcBef>
      <a:spcAft>
        <a:spcPct val="0"/>
      </a:spcAft>
      <a:defRPr b="1" i="1" kern="1200">
        <a:solidFill>
          <a:schemeClr val="tx1"/>
        </a:solidFill>
        <a:latin typeface="Arial" charset="0"/>
        <a:ea typeface="+mn-ea"/>
        <a:cs typeface="Arial" charset="0"/>
      </a:defRPr>
    </a:lvl5pPr>
    <a:lvl6pPr marL="2286000" algn="l" defTabSz="914400" rtl="0" eaLnBrk="1" latinLnBrk="0" hangingPunct="1">
      <a:defRPr b="1" i="1" kern="1200">
        <a:solidFill>
          <a:schemeClr val="tx1"/>
        </a:solidFill>
        <a:latin typeface="Arial" charset="0"/>
        <a:ea typeface="+mn-ea"/>
        <a:cs typeface="Arial" charset="0"/>
      </a:defRPr>
    </a:lvl6pPr>
    <a:lvl7pPr marL="2743200" algn="l" defTabSz="914400" rtl="0" eaLnBrk="1" latinLnBrk="0" hangingPunct="1">
      <a:defRPr b="1" i="1" kern="1200">
        <a:solidFill>
          <a:schemeClr val="tx1"/>
        </a:solidFill>
        <a:latin typeface="Arial" charset="0"/>
        <a:ea typeface="+mn-ea"/>
        <a:cs typeface="Arial" charset="0"/>
      </a:defRPr>
    </a:lvl7pPr>
    <a:lvl8pPr marL="3200400" algn="l" defTabSz="914400" rtl="0" eaLnBrk="1" latinLnBrk="0" hangingPunct="1">
      <a:defRPr b="1" i="1" kern="1200">
        <a:solidFill>
          <a:schemeClr val="tx1"/>
        </a:solidFill>
        <a:latin typeface="Arial" charset="0"/>
        <a:ea typeface="+mn-ea"/>
        <a:cs typeface="Arial" charset="0"/>
      </a:defRPr>
    </a:lvl8pPr>
    <a:lvl9pPr marL="3657600" algn="l" defTabSz="914400" rtl="0" eaLnBrk="1" latinLnBrk="0" hangingPunct="1">
      <a:defRPr b="1" i="1"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CCFFCC"/>
    <a:srgbClr val="0033CC"/>
    <a:srgbClr val="E9CAFA"/>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45" autoAdjust="0"/>
    <p:restoredTop sz="78615" autoAdjust="0"/>
  </p:normalViewPr>
  <p:slideViewPr>
    <p:cSldViewPr>
      <p:cViewPr varScale="1">
        <p:scale>
          <a:sx n="106" d="100"/>
          <a:sy n="106" d="100"/>
        </p:scale>
        <p:origin x="-228"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6960"/>
    </p:cViewPr>
  </p:sorterViewPr>
  <p:notesViewPr>
    <p:cSldViewPr>
      <p:cViewPr varScale="1">
        <p:scale>
          <a:sx n="82" d="100"/>
          <a:sy n="82" d="100"/>
        </p:scale>
        <p:origin x="-2016" y="-78"/>
      </p:cViewPr>
      <p:guideLst>
        <p:guide orient="horz" pos="2928"/>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1" Type="http://schemas.openxmlformats.org/officeDocument/2006/relationships/oleObject" Target="file:///\\adm-data\admindept\gda\MnGeo\GIS%20Project%20Services\Finances\FY12\Portfolio%20Development\Chris\MnGeo%20FY2011%20Portfolio%20of%20Activities%2019May201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adm-data\admindept\gda\MnGeo\GIS%20Project%20Services\Finances\FY12\Portfolio%20Development\Chris\MnGeo%20Fy2012%20Portfolio%20of%20Activities%2019May2012.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adm-data\admindept\gda\MnGeo\GIS%20Project%20Services\Finances\FY12\Portfolio%20Development\Chris\MnGeo%20FY2011%20Portfolio%20of%20Activities%2019May2012.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adm-data\admindept\gda\MnGeo\GIS%20Project%20Services\Finances\FY12\Portfolio%20Development\Chris\MnGeo%20Fy2012%20Portfolio%20of%20Activities%2019May2012.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adm-data\admindept\gda\MnGeo\GIS%20Project%20Services\Finances\FY12\Portfolio%20Development\Chris\MnGeo%20FY2011%20Portfolio%20of%20Activities%2019May2012.xlsx"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adm-data\admindept\gda\MnGeo\GIS%20Project%20Services\Finances\FY12\Portfolio%20Development\Chris\MnGeo%20Fy2012%20Portfolio%20of%20Activities%2019May2012.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adm-data\admindept\gda\MnGeo\GIS%20Project%20Services\Finances\FY12\Portfolio%20Development\Chris\MnGeo%20Fy2012%20Portfolio%20of%20Activities%2019May2012.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adm-data\admindept\gda\GDA%20Administration\Operational%20Plans\LMIC\WMS%20Image%20Server%20Activity%20Repor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42"/>
  <c:chart>
    <c:title>
      <c:layout/>
    </c:title>
    <c:plotArea>
      <c:layout/>
      <c:pieChart>
        <c:varyColors val="1"/>
        <c:ser>
          <c:idx val="0"/>
          <c:order val="0"/>
          <c:tx>
            <c:strRef>
              <c:f>'FY11 Full Year Portfolio'!$G$62</c:f>
              <c:strCache>
                <c:ptCount val="1"/>
                <c:pt idx="0">
                  <c:v>FY11 MnGeo Budget by Funding Source</c:v>
                </c:pt>
              </c:strCache>
            </c:strRef>
          </c:tx>
          <c:dLbls>
            <c:txPr>
              <a:bodyPr/>
              <a:lstStyle/>
              <a:p>
                <a:pPr>
                  <a:defRPr sz="1400" baseline="0"/>
                </a:pPr>
                <a:endParaRPr lang="en-US"/>
              </a:p>
            </c:txPr>
            <c:showVal val="1"/>
            <c:showLeaderLines val="1"/>
          </c:dLbls>
          <c:cat>
            <c:strRef>
              <c:f>'FY11 Full Year Portfolio'!$D$63:$D$65</c:f>
              <c:strCache>
                <c:ptCount val="3"/>
                <c:pt idx="0">
                  <c:v>General Fund</c:v>
                </c:pt>
                <c:pt idx="1">
                  <c:v>Grants</c:v>
                </c:pt>
                <c:pt idx="2">
                  <c:v>Contracts</c:v>
                </c:pt>
              </c:strCache>
            </c:strRef>
          </c:cat>
          <c:val>
            <c:numRef>
              <c:f>'FY11 Full Year Portfolio'!$G$63:$G$65</c:f>
              <c:numCache>
                <c:formatCode>_("$"* #,##0_);_("$"* \(#,##0\);_("$"* "-"_);_(@_)</c:formatCode>
                <c:ptCount val="3"/>
                <c:pt idx="0">
                  <c:v>794000</c:v>
                </c:pt>
                <c:pt idx="1">
                  <c:v>249700</c:v>
                </c:pt>
                <c:pt idx="2">
                  <c:v>852494</c:v>
                </c:pt>
              </c:numCache>
            </c:numRef>
          </c:val>
        </c:ser>
        <c:firstSliceAng val="0"/>
      </c:pieChart>
    </c:plotArea>
    <c:legend>
      <c:legendPos val="r"/>
      <c:layout>
        <c:manualLayout>
          <c:xMode val="edge"/>
          <c:yMode val="edge"/>
          <c:x val="0.65594216817667084"/>
          <c:y val="0.27439074923842038"/>
          <c:w val="0.26732909563793544"/>
          <c:h val="0.36119634695001152"/>
        </c:manualLayout>
      </c:layout>
      <c:txPr>
        <a:bodyPr/>
        <a:lstStyle/>
        <a:p>
          <a:pPr>
            <a:defRPr sz="1600" baseline="0"/>
          </a:pPr>
          <a:endParaRPr lang="en-US"/>
        </a:p>
      </c:txPr>
    </c:legend>
    <c:plotVisOnly val="1"/>
    <c:dispBlanksAs val="zero"/>
  </c:chart>
  <c:spPr>
    <a:effectLst>
      <a:glow rad="63500">
        <a:schemeClr val="accent1">
          <a:satMod val="175000"/>
          <a:alpha val="40000"/>
        </a:schemeClr>
      </a:glow>
    </a:effectLst>
  </c:sp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42"/>
  <c:chart>
    <c:title>
      <c:layout/>
    </c:title>
    <c:plotArea>
      <c:layout/>
      <c:pieChart>
        <c:varyColors val="1"/>
        <c:ser>
          <c:idx val="0"/>
          <c:order val="0"/>
          <c:tx>
            <c:strRef>
              <c:f>'FY12 Full Year Portfolio'!$G$69</c:f>
              <c:strCache>
                <c:ptCount val="1"/>
                <c:pt idx="0">
                  <c:v>FY2012 MnGeo Budget by Funding Source</c:v>
                </c:pt>
              </c:strCache>
            </c:strRef>
          </c:tx>
          <c:dLbls>
            <c:txPr>
              <a:bodyPr/>
              <a:lstStyle/>
              <a:p>
                <a:pPr>
                  <a:defRPr sz="1600" baseline="0"/>
                </a:pPr>
                <a:endParaRPr lang="en-US"/>
              </a:p>
            </c:txPr>
            <c:showVal val="1"/>
            <c:showLeaderLines val="1"/>
          </c:dLbls>
          <c:cat>
            <c:strRef>
              <c:f>'FY12 Full Year Portfolio'!$D$70:$D$72</c:f>
              <c:strCache>
                <c:ptCount val="3"/>
                <c:pt idx="0">
                  <c:v>General Fund</c:v>
                </c:pt>
                <c:pt idx="1">
                  <c:v>Grants</c:v>
                </c:pt>
                <c:pt idx="2">
                  <c:v>Contracts</c:v>
                </c:pt>
              </c:strCache>
            </c:strRef>
          </c:cat>
          <c:val>
            <c:numRef>
              <c:f>'FY12 Full Year Portfolio'!$G$70:$G$72</c:f>
              <c:numCache>
                <c:formatCode>_("$"* #,##0_);_("$"* \(#,##0\);_("$"* "-"_);_(@_)</c:formatCode>
                <c:ptCount val="3"/>
                <c:pt idx="0">
                  <c:v>790000</c:v>
                </c:pt>
                <c:pt idx="1">
                  <c:v>274090.13999999996</c:v>
                </c:pt>
                <c:pt idx="2">
                  <c:v>356102.95999999996</c:v>
                </c:pt>
              </c:numCache>
            </c:numRef>
          </c:val>
        </c:ser>
        <c:firstSliceAng val="0"/>
      </c:pieChart>
    </c:plotArea>
    <c:legend>
      <c:legendPos val="r"/>
      <c:layout>
        <c:manualLayout>
          <c:xMode val="edge"/>
          <c:yMode val="edge"/>
          <c:x val="0.65929480848792432"/>
          <c:y val="0.35123251901204688"/>
          <c:w val="0.29776733840473329"/>
          <c:h val="0.37608183592435812"/>
        </c:manualLayout>
      </c:layout>
      <c:txPr>
        <a:bodyPr/>
        <a:lstStyle/>
        <a:p>
          <a:pPr>
            <a:defRPr sz="1600" baseline="0"/>
          </a:pPr>
          <a:endParaRPr lang="en-US"/>
        </a:p>
      </c:txPr>
    </c:legend>
    <c:plotVisOnly val="1"/>
    <c:dispBlanksAs val="zero"/>
  </c:chart>
  <c:spPr>
    <a:effectLst>
      <a:glow rad="63500">
        <a:schemeClr val="accent1">
          <a:satMod val="175000"/>
          <a:alpha val="40000"/>
        </a:schemeClr>
      </a:glow>
    </a:effectLst>
  </c:sp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US"/>
  <c:style val="42"/>
  <c:chart>
    <c:title>
      <c:layout/>
    </c:title>
    <c:plotArea>
      <c:layout/>
      <c:pieChart>
        <c:varyColors val="1"/>
        <c:ser>
          <c:idx val="0"/>
          <c:order val="0"/>
          <c:tx>
            <c:strRef>
              <c:f>'FY11 Actvties by Prg Ele'!$D$69</c:f>
              <c:strCache>
                <c:ptCount val="1"/>
                <c:pt idx="0">
                  <c:v>FY2011 FTE Commitment by Strategic Plan Program Element</c:v>
                </c:pt>
              </c:strCache>
            </c:strRef>
          </c:tx>
          <c:dLbls>
            <c:txPr>
              <a:bodyPr/>
              <a:lstStyle/>
              <a:p>
                <a:pPr>
                  <a:defRPr sz="1600" baseline="0"/>
                </a:pPr>
                <a:endParaRPr lang="en-US"/>
              </a:p>
            </c:txPr>
            <c:showPercent val="1"/>
            <c:showLeaderLines val="1"/>
          </c:dLbls>
          <c:cat>
            <c:multiLvlStrRef>
              <c:f>'FY11 Actvties by Prg Ele'!$B$70:$C$77</c:f>
              <c:multiLvlStrCache>
                <c:ptCount val="8"/>
                <c:lvl>
                  <c:pt idx="0">
                    <c:v>Coordination, Outreach, Communication</c:v>
                  </c:pt>
                  <c:pt idx="1">
                    <c:v>Data Coordination</c:v>
                  </c:pt>
                  <c:pt idx="2">
                    <c:v>Technology Coordination</c:v>
                  </c:pt>
                  <c:pt idx="3">
                    <c:v>Data Services</c:v>
                  </c:pt>
                  <c:pt idx="4">
                    <c:v>Web Services</c:v>
                  </c:pt>
                  <c:pt idx="5">
                    <c:v>Training</c:v>
                  </c:pt>
                  <c:pt idx="6">
                    <c:v>Guidance</c:v>
                  </c:pt>
                  <c:pt idx="7">
                    <c:v>Consulting and Project Support</c:v>
                  </c:pt>
                </c:lvl>
                <c:lvl>
                  <c:pt idx="0">
                    <c:v>1</c:v>
                  </c:pt>
                  <c:pt idx="1">
                    <c:v>2</c:v>
                  </c:pt>
                  <c:pt idx="2">
                    <c:v>3</c:v>
                  </c:pt>
                  <c:pt idx="3">
                    <c:v>4</c:v>
                  </c:pt>
                  <c:pt idx="4">
                    <c:v>5</c:v>
                  </c:pt>
                  <c:pt idx="5">
                    <c:v>6</c:v>
                  </c:pt>
                  <c:pt idx="6">
                    <c:v>7</c:v>
                  </c:pt>
                  <c:pt idx="7">
                    <c:v>8</c:v>
                  </c:pt>
                </c:lvl>
              </c:multiLvlStrCache>
            </c:multiLvlStrRef>
          </c:cat>
          <c:val>
            <c:numRef>
              <c:f>'FY11 Actvties by Prg Ele'!$D$70:$D$77</c:f>
              <c:numCache>
                <c:formatCode>0.00</c:formatCode>
                <c:ptCount val="8"/>
                <c:pt idx="0">
                  <c:v>2.5245192307692306</c:v>
                </c:pt>
                <c:pt idx="1">
                  <c:v>2.068004807692323</c:v>
                </c:pt>
                <c:pt idx="2">
                  <c:v>0.12826923076923158</c:v>
                </c:pt>
                <c:pt idx="3">
                  <c:v>0.12091346153846154</c:v>
                </c:pt>
                <c:pt idx="4">
                  <c:v>0.38990384615384777</c:v>
                </c:pt>
                <c:pt idx="5" formatCode="General">
                  <c:v>0</c:v>
                </c:pt>
                <c:pt idx="6">
                  <c:v>0.11995192307692309</c:v>
                </c:pt>
                <c:pt idx="7">
                  <c:v>4.7485576923076911</c:v>
                </c:pt>
              </c:numCache>
            </c:numRef>
          </c:val>
        </c:ser>
        <c:firstSliceAng val="0"/>
      </c:pieChart>
    </c:plotArea>
    <c:legend>
      <c:legendPos val="r"/>
      <c:layout>
        <c:manualLayout>
          <c:xMode val="edge"/>
          <c:yMode val="edge"/>
          <c:x val="0.6085303543760624"/>
          <c:y val="0.23592065376991289"/>
          <c:w val="0.37868101186624253"/>
          <c:h val="0.67661662546054946"/>
        </c:manualLayout>
      </c:layout>
      <c:txPr>
        <a:bodyPr/>
        <a:lstStyle/>
        <a:p>
          <a:pPr>
            <a:defRPr sz="1200" baseline="0"/>
          </a:pPr>
          <a:endParaRPr lang="en-US"/>
        </a:p>
      </c:txPr>
    </c:legend>
    <c:plotVisOnly val="1"/>
    <c:dispBlanksAs val="zero"/>
  </c:chart>
  <c:spPr>
    <a:effectLst>
      <a:glow rad="101600">
        <a:schemeClr val="accent1">
          <a:satMod val="175000"/>
          <a:alpha val="40000"/>
        </a:schemeClr>
      </a:glow>
    </a:effectLst>
  </c:sp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style val="42"/>
  <c:chart>
    <c:title>
      <c:layout/>
    </c:title>
    <c:plotArea>
      <c:layout/>
      <c:pieChart>
        <c:varyColors val="1"/>
        <c:ser>
          <c:idx val="0"/>
          <c:order val="0"/>
          <c:tx>
            <c:strRef>
              <c:f>'FY12 Actvties sorted by Prg Ele'!$D$64</c:f>
              <c:strCache>
                <c:ptCount val="1"/>
                <c:pt idx="0">
                  <c:v>FY2012 FTE Commitment by Strategic Plan Program Element</c:v>
                </c:pt>
              </c:strCache>
            </c:strRef>
          </c:tx>
          <c:dLbls>
            <c:txPr>
              <a:bodyPr/>
              <a:lstStyle/>
              <a:p>
                <a:pPr>
                  <a:defRPr sz="1600" baseline="0"/>
                </a:pPr>
                <a:endParaRPr lang="en-US"/>
              </a:p>
            </c:txPr>
            <c:showPercent val="1"/>
            <c:showLeaderLines val="1"/>
          </c:dLbls>
          <c:cat>
            <c:multiLvlStrRef>
              <c:f>'FY12 Actvties sorted by Prg Ele'!$B$65:$C$72</c:f>
              <c:multiLvlStrCache>
                <c:ptCount val="8"/>
                <c:lvl>
                  <c:pt idx="0">
                    <c:v>Coordination, Outreach, Communication</c:v>
                  </c:pt>
                  <c:pt idx="1">
                    <c:v>Data Coordination</c:v>
                  </c:pt>
                  <c:pt idx="2">
                    <c:v>Technology Coordination</c:v>
                  </c:pt>
                  <c:pt idx="3">
                    <c:v>Data Services</c:v>
                  </c:pt>
                  <c:pt idx="4">
                    <c:v>Web Services</c:v>
                  </c:pt>
                  <c:pt idx="5">
                    <c:v>Training</c:v>
                  </c:pt>
                  <c:pt idx="6">
                    <c:v>Guidance</c:v>
                  </c:pt>
                  <c:pt idx="7">
                    <c:v>Consulting and Project Support</c:v>
                  </c:pt>
                </c:lvl>
                <c:lvl>
                  <c:pt idx="0">
                    <c:v>1</c:v>
                  </c:pt>
                  <c:pt idx="1">
                    <c:v>2</c:v>
                  </c:pt>
                  <c:pt idx="2">
                    <c:v>3</c:v>
                  </c:pt>
                  <c:pt idx="3">
                    <c:v>4</c:v>
                  </c:pt>
                  <c:pt idx="4">
                    <c:v>5</c:v>
                  </c:pt>
                  <c:pt idx="5">
                    <c:v>6</c:v>
                  </c:pt>
                  <c:pt idx="6">
                    <c:v>7</c:v>
                  </c:pt>
                  <c:pt idx="7">
                    <c:v>8</c:v>
                  </c:pt>
                </c:lvl>
              </c:multiLvlStrCache>
            </c:multiLvlStrRef>
          </c:cat>
          <c:val>
            <c:numRef>
              <c:f>'FY12 Actvties sorted by Prg Ele'!$D$65:$D$72</c:f>
              <c:numCache>
                <c:formatCode>0.00</c:formatCode>
                <c:ptCount val="8"/>
                <c:pt idx="0">
                  <c:v>2.0057692307692307</c:v>
                </c:pt>
                <c:pt idx="1">
                  <c:v>2.2663461538461536</c:v>
                </c:pt>
                <c:pt idx="2">
                  <c:v>0.13621634615384667</c:v>
                </c:pt>
                <c:pt idx="3">
                  <c:v>0.41875000000000001</c:v>
                </c:pt>
                <c:pt idx="4">
                  <c:v>0.21987019230769275</c:v>
                </c:pt>
                <c:pt idx="5" formatCode="General">
                  <c:v>0</c:v>
                </c:pt>
                <c:pt idx="6">
                  <c:v>9.6798076923077306E-2</c:v>
                </c:pt>
                <c:pt idx="7">
                  <c:v>2.8966346153846128</c:v>
                </c:pt>
              </c:numCache>
            </c:numRef>
          </c:val>
        </c:ser>
        <c:firstSliceAng val="0"/>
      </c:pieChart>
    </c:plotArea>
    <c:legend>
      <c:legendPos val="r"/>
      <c:layout>
        <c:manualLayout>
          <c:xMode val="edge"/>
          <c:yMode val="edge"/>
          <c:x val="0.59517173036810733"/>
          <c:y val="0.14087995250467389"/>
          <c:w val="0.39304430769687754"/>
          <c:h val="0.81517622044035853"/>
        </c:manualLayout>
      </c:layout>
      <c:txPr>
        <a:bodyPr/>
        <a:lstStyle/>
        <a:p>
          <a:pPr>
            <a:defRPr sz="1200" baseline="0"/>
          </a:pPr>
          <a:endParaRPr lang="en-US"/>
        </a:p>
      </c:txPr>
    </c:legend>
    <c:plotVisOnly val="1"/>
    <c:dispBlanksAs val="zero"/>
  </c:chart>
  <c:spPr>
    <a:effectLst>
      <a:glow rad="101600">
        <a:schemeClr val="accent1">
          <a:satMod val="175000"/>
          <a:alpha val="40000"/>
        </a:schemeClr>
      </a:glow>
    </a:effectLst>
  </c:sp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en-US"/>
  <c:style val="18"/>
  <c:chart>
    <c:view3D>
      <c:rotX val="40"/>
      <c:rotY val="340"/>
      <c:perspective val="70"/>
    </c:view3D>
    <c:plotArea>
      <c:layout>
        <c:manualLayout>
          <c:layoutTarget val="inner"/>
          <c:xMode val="edge"/>
          <c:yMode val="edge"/>
          <c:x val="8.7500000000000064E-2"/>
          <c:y val="0.11756362313118005"/>
          <c:w val="0.81388888888889122"/>
          <c:h val="0.78847157379663757"/>
        </c:manualLayout>
      </c:layout>
      <c:pie3DChart>
        <c:varyColors val="1"/>
        <c:ser>
          <c:idx val="0"/>
          <c:order val="0"/>
          <c:explosion val="25"/>
          <c:cat>
            <c:strRef>
              <c:f>'Selected Hybrid Activities'!$B$9:$B$11</c:f>
              <c:strCache>
                <c:ptCount val="3"/>
                <c:pt idx="0">
                  <c:v>GEN FUND</c:v>
                </c:pt>
                <c:pt idx="1">
                  <c:v>GRANT</c:v>
                </c:pt>
                <c:pt idx="2">
                  <c:v>CONTRACT </c:v>
                </c:pt>
              </c:strCache>
            </c:strRef>
          </c:cat>
          <c:val>
            <c:numRef>
              <c:f>'Selected Hybrid Activities'!$E$9:$E$11</c:f>
              <c:numCache>
                <c:formatCode>_("$"* #,##0_);_("$"* \(#,##0\);_("$"* "-"_);_(@_)</c:formatCode>
                <c:ptCount val="3"/>
                <c:pt idx="0">
                  <c:v>13000</c:v>
                </c:pt>
                <c:pt idx="1">
                  <c:v>59700</c:v>
                </c:pt>
                <c:pt idx="2">
                  <c:v>25136</c:v>
                </c:pt>
              </c:numCache>
            </c:numRef>
          </c:val>
        </c:ser>
      </c:pie3DChart>
    </c:plotArea>
    <c:plotVisOnly val="1"/>
    <c:dispBlanksAs val="zero"/>
  </c:chart>
  <c:txPr>
    <a:bodyPr/>
    <a:lstStyle/>
    <a:p>
      <a:pPr>
        <a:defRPr sz="1800"/>
      </a:pPr>
      <a:endParaRPr lang="en-US"/>
    </a:p>
  </c:txPr>
  <c:externalData r:id="rId1"/>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chart>
    <c:view3D>
      <c:rotX val="30"/>
      <c:perspective val="30"/>
    </c:view3D>
    <c:plotArea>
      <c:layout/>
      <c:pie3DChart>
        <c:varyColors val="1"/>
        <c:ser>
          <c:idx val="0"/>
          <c:order val="0"/>
          <c:explosion val="11"/>
          <c:cat>
            <c:strRef>
              <c:f>'FY12 Full Year Portfolio'!$D$112:$D$114</c:f>
              <c:strCache>
                <c:ptCount val="3"/>
                <c:pt idx="0">
                  <c:v>General Fund</c:v>
                </c:pt>
                <c:pt idx="1">
                  <c:v>Grant</c:v>
                </c:pt>
                <c:pt idx="2">
                  <c:v>Contract</c:v>
                </c:pt>
              </c:strCache>
            </c:strRef>
          </c:cat>
          <c:val>
            <c:numRef>
              <c:f>'FY12 Full Year Portfolio'!$E$112:$E$114</c:f>
              <c:numCache>
                <c:formatCode>General</c:formatCode>
                <c:ptCount val="3"/>
                <c:pt idx="0" formatCode="_(&quot;$&quot;* #,##0_);_(&quot;$&quot;* \(#,##0\);_(&quot;$&quot;* &quot;-&quot;_);_(@_)">
                  <c:v>18840.579999999918</c:v>
                </c:pt>
                <c:pt idx="2" formatCode="_(&quot;$&quot;* #,##0_);_(&quot;$&quot;* \(#,##0\);_(&quot;$&quot;* &quot;-&quot;_);_(@_)">
                  <c:v>15100</c:v>
                </c:pt>
              </c:numCache>
            </c:numRef>
          </c:val>
        </c:ser>
      </c:pie3DChart>
    </c:plotArea>
    <c:plotVisOnly val="1"/>
    <c:dispBlanksAs val="zero"/>
  </c:chart>
  <c:externalData r:id="rId1"/>
  <c:userShapes r:id="rId2"/>
</c:chartSpace>
</file>

<file path=ppt/charts/chart7.xml><?xml version="1.0" encoding="utf-8"?>
<c:chartSpace xmlns:c="http://schemas.openxmlformats.org/drawingml/2006/chart" xmlns:a="http://schemas.openxmlformats.org/drawingml/2006/main" xmlns:r="http://schemas.openxmlformats.org/officeDocument/2006/relationships">
  <c:lang val="en-US"/>
  <c:chart>
    <c:view3D>
      <c:rotX val="30"/>
      <c:rotY val="30"/>
      <c:perspective val="30"/>
    </c:view3D>
    <c:plotArea>
      <c:layout/>
      <c:pie3DChart>
        <c:varyColors val="1"/>
        <c:ser>
          <c:idx val="0"/>
          <c:order val="0"/>
          <c:explosion val="17"/>
          <c:cat>
            <c:strRef>
              <c:f>'FY12 Full Year Portfolio'!$D$122:$D$124</c:f>
              <c:strCache>
                <c:ptCount val="3"/>
                <c:pt idx="0">
                  <c:v>General Fund</c:v>
                </c:pt>
                <c:pt idx="1">
                  <c:v>Grant</c:v>
                </c:pt>
                <c:pt idx="2">
                  <c:v>Contract</c:v>
                </c:pt>
              </c:strCache>
            </c:strRef>
          </c:cat>
          <c:val>
            <c:numRef>
              <c:f>'FY12 Full Year Portfolio'!$E$122:$E$124</c:f>
              <c:numCache>
                <c:formatCode>_("$"* #,##0_);_("$"* \(#,##0\);_("$"* "-"_);_(@_)</c:formatCode>
                <c:ptCount val="3"/>
                <c:pt idx="0">
                  <c:v>45832.983333333337</c:v>
                </c:pt>
                <c:pt idx="1">
                  <c:v>87600.5</c:v>
                </c:pt>
                <c:pt idx="2">
                  <c:v>120000</c:v>
                </c:pt>
              </c:numCache>
            </c:numRef>
          </c:val>
        </c:ser>
      </c:pie3DChart>
    </c:plotArea>
    <c:plotVisOnly val="1"/>
    <c:dispBlanksAs val="zero"/>
  </c:chart>
  <c:externalData r:id="rId1"/>
</c:chartSpace>
</file>

<file path=ppt/charts/chart8.xml><?xml version="1.0" encoding="utf-8"?>
<c:chartSpace xmlns:c="http://schemas.openxmlformats.org/drawingml/2006/chart" xmlns:a="http://schemas.openxmlformats.org/drawingml/2006/main" xmlns:r="http://schemas.openxmlformats.org/officeDocument/2006/relationships">
  <c:lang val="en-US"/>
  <c:chart>
    <c:title>
      <c:tx>
        <c:rich>
          <a:bodyPr/>
          <a:lstStyle/>
          <a:p>
            <a:pPr algn="ctr">
              <a:defRPr/>
            </a:pPr>
            <a:r>
              <a:rPr lang="en-US"/>
              <a:t>Image Service Use by Calendar Year</a:t>
            </a:r>
          </a:p>
        </c:rich>
      </c:tx>
    </c:title>
    <c:plotArea>
      <c:layout/>
      <c:barChart>
        <c:barDir val="col"/>
        <c:grouping val="clustered"/>
        <c:ser>
          <c:idx val="0"/>
          <c:order val="0"/>
          <c:tx>
            <c:v>Image Server Use by Calendar Year</c:v>
          </c:tx>
          <c:cat>
            <c:numRef>
              <c:f>(Summary!$I$4,Summary!$I$8,Summary!$I$12,Summary!$I$16,Summary!$I$20,Summary!$I$24)</c:f>
              <c:numCache>
                <c:formatCode>General</c:formatCode>
                <c:ptCount val="6"/>
                <c:pt idx="0">
                  <c:v>2006</c:v>
                </c:pt>
                <c:pt idx="1">
                  <c:v>2007</c:v>
                </c:pt>
                <c:pt idx="2">
                  <c:v>2008</c:v>
                </c:pt>
                <c:pt idx="3">
                  <c:v>2009</c:v>
                </c:pt>
                <c:pt idx="4">
                  <c:v>2010</c:v>
                </c:pt>
                <c:pt idx="5">
                  <c:v>2011</c:v>
                </c:pt>
              </c:numCache>
            </c:numRef>
          </c:cat>
          <c:val>
            <c:numRef>
              <c:f>(Summary!$J$4,Summary!$J$8,Summary!$J$12,Summary!$J$16,Summary!$J$20,Summary!$J$24)</c:f>
              <c:numCache>
                <c:formatCode>#,##0</c:formatCode>
                <c:ptCount val="6"/>
                <c:pt idx="0">
                  <c:v>958207</c:v>
                </c:pt>
                <c:pt idx="1">
                  <c:v>2464829</c:v>
                </c:pt>
                <c:pt idx="2">
                  <c:v>5738116</c:v>
                </c:pt>
                <c:pt idx="3">
                  <c:v>11760473</c:v>
                </c:pt>
                <c:pt idx="4">
                  <c:v>17781497</c:v>
                </c:pt>
                <c:pt idx="5">
                  <c:v>25226770</c:v>
                </c:pt>
              </c:numCache>
            </c:numRef>
          </c:val>
        </c:ser>
        <c:axId val="58428416"/>
        <c:axId val="58667776"/>
      </c:barChart>
      <c:catAx>
        <c:axId val="58428416"/>
        <c:scaling>
          <c:orientation val="minMax"/>
        </c:scaling>
        <c:axPos val="b"/>
        <c:numFmt formatCode="General" sourceLinked="1"/>
        <c:tickLblPos val="nextTo"/>
        <c:crossAx val="58667776"/>
        <c:crosses val="autoZero"/>
        <c:auto val="1"/>
        <c:lblAlgn val="ctr"/>
        <c:lblOffset val="100"/>
      </c:catAx>
      <c:valAx>
        <c:axId val="58667776"/>
        <c:scaling>
          <c:orientation val="minMax"/>
          <c:max val="30000000"/>
          <c:min val="0"/>
        </c:scaling>
        <c:axPos val="l"/>
        <c:majorGridlines/>
        <c:numFmt formatCode="#,##0" sourceLinked="1"/>
        <c:tickLblPos val="nextTo"/>
        <c:crossAx val="58428416"/>
        <c:crosses val="autoZero"/>
        <c:crossBetween val="between"/>
        <c:majorUnit val="5000000"/>
      </c:valAx>
      <c:spPr>
        <a:ln>
          <a:solidFill>
            <a:schemeClr val="tx1"/>
          </a:solidFill>
        </a:ln>
      </c:spPr>
    </c:plotArea>
    <c:plotVisOnly val="1"/>
    <c:dispBlanksAs val="gap"/>
  </c:chart>
  <c:spPr>
    <a:noFill/>
    <a:ln>
      <a:noFill/>
    </a:ln>
  </c:sp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0.emf"/></Relationships>
</file>

<file path=ppt/drawings/drawing1.xml><?xml version="1.0" encoding="utf-8"?>
<c:userShapes xmlns:c="http://schemas.openxmlformats.org/drawingml/2006/chart">
  <cdr:relSizeAnchor xmlns:cdr="http://schemas.openxmlformats.org/drawingml/2006/chartDrawing">
    <cdr:from>
      <cdr:x>0.4902</cdr:x>
      <cdr:y>0.49421</cdr:y>
    </cdr:from>
    <cdr:to>
      <cdr:x>0.72549</cdr:x>
      <cdr:y>0.61776</cdr:y>
    </cdr:to>
    <cdr:sp macro="" textlink="">
      <cdr:nvSpPr>
        <cdr:cNvPr id="2" name="TextBox 1"/>
        <cdr:cNvSpPr txBox="1"/>
      </cdr:nvSpPr>
      <cdr:spPr>
        <a:xfrm xmlns:a="http://schemas.openxmlformats.org/drawingml/2006/main">
          <a:off x="1905000" y="1219200"/>
          <a:ext cx="914400" cy="3048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b="1" dirty="0" smtClean="0">
              <a:latin typeface="Arial" pitchFamily="34" charset="0"/>
              <a:cs typeface="Arial" pitchFamily="34" charset="0"/>
            </a:rPr>
            <a:t>GRANT</a:t>
          </a:r>
          <a:endParaRPr lang="en-US" sz="1400" b="1" dirty="0">
            <a:latin typeface="Arial" pitchFamily="34" charset="0"/>
            <a:cs typeface="Arial" pitchFamily="34" charset="0"/>
          </a:endParaRPr>
        </a:p>
      </cdr:txBody>
    </cdr:sp>
  </cdr:relSizeAnchor>
  <cdr:relSizeAnchor xmlns:cdr="http://schemas.openxmlformats.org/drawingml/2006/chartDrawing">
    <cdr:from>
      <cdr:x>0.07843</cdr:x>
      <cdr:y>0.06178</cdr:y>
    </cdr:from>
    <cdr:to>
      <cdr:x>0.41176</cdr:x>
      <cdr:y>0.21622</cdr:y>
    </cdr:to>
    <cdr:sp macro="" textlink="">
      <cdr:nvSpPr>
        <cdr:cNvPr id="3" name="TextBox 2"/>
        <cdr:cNvSpPr txBox="1"/>
      </cdr:nvSpPr>
      <cdr:spPr>
        <a:xfrm xmlns:a="http://schemas.openxmlformats.org/drawingml/2006/main">
          <a:off x="304800" y="152400"/>
          <a:ext cx="1295400" cy="381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1" dirty="0" smtClean="0">
              <a:latin typeface="Arial" pitchFamily="34" charset="0"/>
              <a:cs typeface="Arial" pitchFamily="34" charset="0"/>
            </a:rPr>
            <a:t>CONTRACTS</a:t>
          </a:r>
          <a:endParaRPr lang="en-US" sz="1200" b="1" dirty="0">
            <a:latin typeface="Arial" pitchFamily="34" charset="0"/>
            <a:cs typeface="Arial" pitchFamily="34" charset="0"/>
          </a:endParaRPr>
        </a:p>
      </cdr:txBody>
    </cdr:sp>
  </cdr:relSizeAnchor>
  <cdr:relSizeAnchor xmlns:cdr="http://schemas.openxmlformats.org/drawingml/2006/chartDrawing">
    <cdr:from>
      <cdr:x>0.4902</cdr:x>
      <cdr:y>0</cdr:y>
    </cdr:from>
    <cdr:to>
      <cdr:x>0.88235</cdr:x>
      <cdr:y>0.12355</cdr:y>
    </cdr:to>
    <cdr:sp macro="" textlink="">
      <cdr:nvSpPr>
        <cdr:cNvPr id="4" name="TextBox 3"/>
        <cdr:cNvSpPr txBox="1"/>
      </cdr:nvSpPr>
      <cdr:spPr>
        <a:xfrm xmlns:a="http://schemas.openxmlformats.org/drawingml/2006/main">
          <a:off x="1905000" y="0"/>
          <a:ext cx="1524000"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1" dirty="0" smtClean="0">
              <a:latin typeface="Arial" pitchFamily="34" charset="0"/>
              <a:cs typeface="Arial" pitchFamily="34" charset="0"/>
            </a:rPr>
            <a:t>GENERAL FUND</a:t>
          </a:r>
          <a:endParaRPr lang="en-US" sz="1200" b="1" dirty="0">
            <a:latin typeface="Arial" pitchFamily="34" charset="0"/>
            <a:cs typeface="Arial"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cdr:x>
      <cdr:y>0.21875</cdr:y>
    </cdr:from>
    <cdr:to>
      <cdr:x>0.43333</cdr:x>
      <cdr:y>0.58312</cdr:y>
    </cdr:to>
    <cdr:sp macro="" textlink="">
      <cdr:nvSpPr>
        <cdr:cNvPr id="2" name="TextBox 1"/>
        <cdr:cNvSpPr txBox="1"/>
      </cdr:nvSpPr>
      <cdr:spPr>
        <a:xfrm xmlns:a="http://schemas.openxmlformats.org/drawingml/2006/main">
          <a:off x="381000" y="533400"/>
          <a:ext cx="1269987" cy="88848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1600" b="1" dirty="0" smtClean="0"/>
            <a:t>CONTRACT*</a:t>
          </a:r>
        </a:p>
        <a:p xmlns:a="http://schemas.openxmlformats.org/drawingml/2006/main">
          <a:pPr algn="ctr"/>
          <a:r>
            <a:rPr lang="en-US" sz="1400" dirty="0" smtClean="0"/>
            <a:t>44%</a:t>
          </a:r>
        </a:p>
        <a:p xmlns:a="http://schemas.openxmlformats.org/drawingml/2006/main">
          <a:pPr algn="ctr"/>
          <a:r>
            <a:rPr lang="en-US" sz="1400" dirty="0" smtClean="0"/>
            <a:t>$15,100</a:t>
          </a:r>
          <a:endParaRPr lang="en-US" sz="14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6B9B79E6-2549-4791-9BD2-23DE32D4357C}" type="datetimeFigureOut">
              <a:rPr lang="en-US" smtClean="0"/>
              <a:pPr/>
              <a:t>9/20/2012</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ADDBAC8E-2B20-45A0-8655-DEB6AE9FECAA}" type="slidenum">
              <a:rPr lang="en-US" smtClean="0"/>
              <a:pPr/>
              <a:t>‹#›</a:t>
            </a:fld>
            <a:endParaRPr lang="en-US"/>
          </a:p>
        </p:txBody>
      </p:sp>
    </p:spTree>
    <p:extLst>
      <p:ext uri="{BB962C8B-B14F-4D97-AF65-F5344CB8AC3E}">
        <p14:creationId xmlns="" xmlns:p14="http://schemas.microsoft.com/office/powerpoint/2010/main" val="12205050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atin typeface="Arial" charset="0"/>
                <a:cs typeface="Arial" charset="0"/>
              </a:defRPr>
            </a:lvl1pPr>
          </a:lstStyle>
          <a:p>
            <a:pPr>
              <a:defRPr/>
            </a:pPr>
            <a:fld id="{FCC97885-6260-4B97-849F-AD79A571A174}" type="datetimeFigureOut">
              <a:rPr lang="en-US"/>
              <a:pPr>
                <a:defRPr/>
              </a:pPr>
              <a:t>9/20/2012</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atin typeface="Arial" charset="0"/>
                <a:cs typeface="Arial" charset="0"/>
              </a:defRPr>
            </a:lvl1pPr>
          </a:lstStyle>
          <a:p>
            <a:pPr>
              <a:defRPr/>
            </a:pPr>
            <a:fld id="{AE29741C-90D7-48E1-AEEE-D8EB0A6FA690}" type="slidenum">
              <a:rPr lang="en-US"/>
              <a:pPr>
                <a:defRPr/>
              </a:pPr>
              <a:t>‹#›</a:t>
            </a:fld>
            <a:endParaRPr lang="en-US"/>
          </a:p>
        </p:txBody>
      </p:sp>
    </p:spTree>
    <p:extLst>
      <p:ext uri="{BB962C8B-B14F-4D97-AF65-F5344CB8AC3E}">
        <p14:creationId xmlns="" xmlns:p14="http://schemas.microsoft.com/office/powerpoint/2010/main" val="26675399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E29741C-90D7-48E1-AEEE-D8EB0A6FA690}"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Imagery</a:t>
            </a:r>
            <a:r>
              <a:rPr lang="en-US" baseline="0" dirty="0" smtClean="0"/>
              <a:t> FY12</a:t>
            </a:r>
          </a:p>
          <a:p>
            <a:endParaRPr lang="en-US" baseline="0" dirty="0" smtClean="0"/>
          </a:p>
          <a:p>
            <a:r>
              <a:rPr lang="en-US" baseline="0" dirty="0" smtClean="0"/>
              <a:t>About a $34K spend, managing $500,000 in Legacy funds</a:t>
            </a:r>
          </a:p>
          <a:p>
            <a:r>
              <a:rPr lang="en-US" baseline="0" dirty="0" smtClean="0"/>
              <a:t>GF primarily for outreach and mgmt of partnerships</a:t>
            </a:r>
          </a:p>
          <a:p>
            <a:r>
              <a:rPr lang="en-US" baseline="0" dirty="0" smtClean="0"/>
              <a:t>For every $100 of state money investing in this program, $67 are added by non-State partners</a:t>
            </a:r>
          </a:p>
          <a:p>
            <a:endParaRPr lang="en-US" baseline="0" dirty="0" smtClean="0"/>
          </a:p>
        </p:txBody>
      </p:sp>
      <p:sp>
        <p:nvSpPr>
          <p:cNvPr id="4" name="Slide Number Placeholder 3"/>
          <p:cNvSpPr>
            <a:spLocks noGrp="1"/>
          </p:cNvSpPr>
          <p:nvPr>
            <p:ph type="sldNum" sz="quarter" idx="10"/>
          </p:nvPr>
        </p:nvSpPr>
        <p:spPr/>
        <p:txBody>
          <a:bodyPr/>
          <a:lstStyle/>
          <a:p>
            <a:pPr>
              <a:defRPr/>
            </a:pPr>
            <a:fld id="{21CECFD3-4FFD-400A-9928-AF1C501D2FF6}" type="slidenum">
              <a:rPr lang="en-US" smtClean="0"/>
              <a:pPr>
                <a:defRPr/>
              </a:pPr>
              <a:t>19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Water</a:t>
            </a:r>
          </a:p>
          <a:p>
            <a:endParaRPr lang="en-US" baseline="0" dirty="0" smtClean="0"/>
          </a:p>
          <a:p>
            <a:endParaRPr lang="en-US" baseline="0" dirty="0" smtClean="0"/>
          </a:p>
          <a:p>
            <a:r>
              <a:rPr lang="en-US" baseline="0" dirty="0" smtClean="0"/>
              <a:t>Water-related programs: </a:t>
            </a:r>
          </a:p>
          <a:p>
            <a:r>
              <a:rPr lang="en-US" baseline="0" dirty="0" smtClean="0"/>
              <a:t>National Hydrography Database (NHD) -- USGS</a:t>
            </a:r>
          </a:p>
          <a:p>
            <a:r>
              <a:rPr lang="en-US" baseline="0" dirty="0" smtClean="0"/>
              <a:t>NEIEN (National Environmental Information Exchange Network) -- EPA</a:t>
            </a:r>
          </a:p>
          <a:p>
            <a:r>
              <a:rPr lang="en-US" baseline="0" dirty="0" smtClean="0"/>
              <a:t>Altered Watercourse – PCA</a:t>
            </a:r>
          </a:p>
          <a:p>
            <a:endParaRPr lang="en-US" baseline="0" dirty="0" smtClean="0"/>
          </a:p>
          <a:p>
            <a:r>
              <a:rPr lang="en-US" baseline="0" dirty="0" smtClean="0"/>
              <a:t>In 2004: $4-million in support from USGS &amp; EPA</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21CECFD3-4FFD-400A-9928-AF1C501D2FF6}" type="slidenum">
              <a:rPr lang="en-US" smtClean="0"/>
              <a:pPr>
                <a:defRPr/>
              </a:pPr>
              <a:t>20</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9728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i="1">
                <a:solidFill>
                  <a:schemeClr val="tx1"/>
                </a:solidFill>
                <a:latin typeface="Arial" pitchFamily="34" charset="0"/>
                <a:cs typeface="Arial" pitchFamily="34" charset="0"/>
              </a:defRPr>
            </a:lvl1pPr>
            <a:lvl2pPr marL="742950" indent="-285750" eaLnBrk="0" hangingPunct="0">
              <a:defRPr b="1" i="1">
                <a:solidFill>
                  <a:schemeClr val="tx1"/>
                </a:solidFill>
                <a:latin typeface="Arial" pitchFamily="34" charset="0"/>
                <a:cs typeface="Arial" pitchFamily="34" charset="0"/>
              </a:defRPr>
            </a:lvl2pPr>
            <a:lvl3pPr marL="1143000" indent="-228600" eaLnBrk="0" hangingPunct="0">
              <a:defRPr b="1" i="1">
                <a:solidFill>
                  <a:schemeClr val="tx1"/>
                </a:solidFill>
                <a:latin typeface="Arial" pitchFamily="34" charset="0"/>
                <a:cs typeface="Arial" pitchFamily="34" charset="0"/>
              </a:defRPr>
            </a:lvl3pPr>
            <a:lvl4pPr marL="1600200" indent="-228600" eaLnBrk="0" hangingPunct="0">
              <a:defRPr b="1" i="1">
                <a:solidFill>
                  <a:schemeClr val="tx1"/>
                </a:solidFill>
                <a:latin typeface="Arial" pitchFamily="34" charset="0"/>
                <a:cs typeface="Arial" pitchFamily="34" charset="0"/>
              </a:defRPr>
            </a:lvl4pPr>
            <a:lvl5pPr marL="2057400" indent="-228600" eaLnBrk="0" hangingPunct="0">
              <a:defRPr b="1" i="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i="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i="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i="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i="1">
                <a:solidFill>
                  <a:schemeClr val="tx1"/>
                </a:solidFill>
                <a:latin typeface="Arial" pitchFamily="34" charset="0"/>
                <a:cs typeface="Arial" pitchFamily="34" charset="0"/>
              </a:defRPr>
            </a:lvl9pPr>
          </a:lstStyle>
          <a:p>
            <a:pPr eaLnBrk="1" hangingPunct="1"/>
            <a:fld id="{74010DA8-3827-4F58-B635-2EA441B4FBA7}" type="slidenum">
              <a:rPr lang="en-US" smtClean="0">
                <a:solidFill>
                  <a:srgbClr val="000000"/>
                </a:solidFill>
              </a:rPr>
              <a:pPr eaLnBrk="1" hangingPunct="1"/>
              <a:t>21</a:t>
            </a:fld>
            <a:endParaRPr lang="en-US" smtClean="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CECFD3-4FFD-400A-9928-AF1C501D2FF6}" type="slidenum">
              <a:rPr lang="en-US" smtClean="0"/>
              <a:pPr>
                <a:defRPr/>
              </a:pPr>
              <a:t>22</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CECFD3-4FFD-400A-9928-AF1C501D2FF6}" type="slidenum">
              <a:rPr lang="en-US" smtClean="0"/>
              <a:pPr>
                <a:defRPr/>
              </a:pPr>
              <a:t>23</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9728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i="1">
                <a:solidFill>
                  <a:schemeClr val="tx1"/>
                </a:solidFill>
                <a:latin typeface="Arial" pitchFamily="34" charset="0"/>
                <a:cs typeface="Arial" pitchFamily="34" charset="0"/>
              </a:defRPr>
            </a:lvl1pPr>
            <a:lvl2pPr marL="742950" indent="-285750" eaLnBrk="0" hangingPunct="0">
              <a:defRPr b="1" i="1">
                <a:solidFill>
                  <a:schemeClr val="tx1"/>
                </a:solidFill>
                <a:latin typeface="Arial" pitchFamily="34" charset="0"/>
                <a:cs typeface="Arial" pitchFamily="34" charset="0"/>
              </a:defRPr>
            </a:lvl2pPr>
            <a:lvl3pPr marL="1143000" indent="-228600" eaLnBrk="0" hangingPunct="0">
              <a:defRPr b="1" i="1">
                <a:solidFill>
                  <a:schemeClr val="tx1"/>
                </a:solidFill>
                <a:latin typeface="Arial" pitchFamily="34" charset="0"/>
                <a:cs typeface="Arial" pitchFamily="34" charset="0"/>
              </a:defRPr>
            </a:lvl3pPr>
            <a:lvl4pPr marL="1600200" indent="-228600" eaLnBrk="0" hangingPunct="0">
              <a:defRPr b="1" i="1">
                <a:solidFill>
                  <a:schemeClr val="tx1"/>
                </a:solidFill>
                <a:latin typeface="Arial" pitchFamily="34" charset="0"/>
                <a:cs typeface="Arial" pitchFamily="34" charset="0"/>
              </a:defRPr>
            </a:lvl4pPr>
            <a:lvl5pPr marL="2057400" indent="-228600" eaLnBrk="0" hangingPunct="0">
              <a:defRPr b="1" i="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i="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i="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i="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i="1">
                <a:solidFill>
                  <a:schemeClr val="tx1"/>
                </a:solidFill>
                <a:latin typeface="Arial" pitchFamily="34" charset="0"/>
                <a:cs typeface="Arial" pitchFamily="34" charset="0"/>
              </a:defRPr>
            </a:lvl9pPr>
          </a:lstStyle>
          <a:p>
            <a:pPr eaLnBrk="1" hangingPunct="1"/>
            <a:fld id="{74010DA8-3827-4F58-B635-2EA441B4FBA7}" type="slidenum">
              <a:rPr lang="en-US" smtClean="0">
                <a:solidFill>
                  <a:srgbClr val="000000"/>
                </a:solidFill>
              </a:rPr>
              <a:pPr eaLnBrk="1" hangingPunct="1"/>
              <a:t>24</a:t>
            </a:fld>
            <a:endParaRPr lang="en-US" smtClean="0">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9728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i="1">
                <a:solidFill>
                  <a:schemeClr val="tx1"/>
                </a:solidFill>
                <a:latin typeface="Arial" pitchFamily="34" charset="0"/>
                <a:cs typeface="Arial" pitchFamily="34" charset="0"/>
              </a:defRPr>
            </a:lvl1pPr>
            <a:lvl2pPr marL="742950" indent="-285750" eaLnBrk="0" hangingPunct="0">
              <a:defRPr b="1" i="1">
                <a:solidFill>
                  <a:schemeClr val="tx1"/>
                </a:solidFill>
                <a:latin typeface="Arial" pitchFamily="34" charset="0"/>
                <a:cs typeface="Arial" pitchFamily="34" charset="0"/>
              </a:defRPr>
            </a:lvl2pPr>
            <a:lvl3pPr marL="1143000" indent="-228600" eaLnBrk="0" hangingPunct="0">
              <a:defRPr b="1" i="1">
                <a:solidFill>
                  <a:schemeClr val="tx1"/>
                </a:solidFill>
                <a:latin typeface="Arial" pitchFamily="34" charset="0"/>
                <a:cs typeface="Arial" pitchFamily="34" charset="0"/>
              </a:defRPr>
            </a:lvl3pPr>
            <a:lvl4pPr marL="1600200" indent="-228600" eaLnBrk="0" hangingPunct="0">
              <a:defRPr b="1" i="1">
                <a:solidFill>
                  <a:schemeClr val="tx1"/>
                </a:solidFill>
                <a:latin typeface="Arial" pitchFamily="34" charset="0"/>
                <a:cs typeface="Arial" pitchFamily="34" charset="0"/>
              </a:defRPr>
            </a:lvl4pPr>
            <a:lvl5pPr marL="2057400" indent="-228600" eaLnBrk="0" hangingPunct="0">
              <a:defRPr b="1" i="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i="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i="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i="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i="1">
                <a:solidFill>
                  <a:schemeClr val="tx1"/>
                </a:solidFill>
                <a:latin typeface="Arial" pitchFamily="34" charset="0"/>
                <a:cs typeface="Arial" pitchFamily="34" charset="0"/>
              </a:defRPr>
            </a:lvl9pPr>
          </a:lstStyle>
          <a:p>
            <a:pPr eaLnBrk="1" hangingPunct="1"/>
            <a:fld id="{74010DA8-3827-4F58-B635-2EA441B4FBA7}" type="slidenum">
              <a:rPr lang="en-US" smtClean="0">
                <a:solidFill>
                  <a:srgbClr val="000000"/>
                </a:solidFill>
              </a:rPr>
              <a:pPr eaLnBrk="1" hangingPunct="1"/>
              <a:t>25</a:t>
            </a:fld>
            <a:endParaRPr lang="en-US" smtClean="0">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
        <p:nvSpPr>
          <p:cNvPr id="9728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i="1">
                <a:solidFill>
                  <a:schemeClr val="tx1"/>
                </a:solidFill>
                <a:latin typeface="Arial" pitchFamily="34" charset="0"/>
                <a:cs typeface="Arial" pitchFamily="34" charset="0"/>
              </a:defRPr>
            </a:lvl1pPr>
            <a:lvl2pPr marL="742950" indent="-285750" eaLnBrk="0" hangingPunct="0">
              <a:defRPr b="1" i="1">
                <a:solidFill>
                  <a:schemeClr val="tx1"/>
                </a:solidFill>
                <a:latin typeface="Arial" pitchFamily="34" charset="0"/>
                <a:cs typeface="Arial" pitchFamily="34" charset="0"/>
              </a:defRPr>
            </a:lvl2pPr>
            <a:lvl3pPr marL="1143000" indent="-228600" eaLnBrk="0" hangingPunct="0">
              <a:defRPr b="1" i="1">
                <a:solidFill>
                  <a:schemeClr val="tx1"/>
                </a:solidFill>
                <a:latin typeface="Arial" pitchFamily="34" charset="0"/>
                <a:cs typeface="Arial" pitchFamily="34" charset="0"/>
              </a:defRPr>
            </a:lvl3pPr>
            <a:lvl4pPr marL="1600200" indent="-228600" eaLnBrk="0" hangingPunct="0">
              <a:defRPr b="1" i="1">
                <a:solidFill>
                  <a:schemeClr val="tx1"/>
                </a:solidFill>
                <a:latin typeface="Arial" pitchFamily="34" charset="0"/>
                <a:cs typeface="Arial" pitchFamily="34" charset="0"/>
              </a:defRPr>
            </a:lvl4pPr>
            <a:lvl5pPr marL="2057400" indent="-228600" eaLnBrk="0" hangingPunct="0">
              <a:defRPr b="1" i="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i="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i="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i="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i="1">
                <a:solidFill>
                  <a:schemeClr val="tx1"/>
                </a:solidFill>
                <a:latin typeface="Arial" pitchFamily="34" charset="0"/>
                <a:cs typeface="Arial" pitchFamily="34" charset="0"/>
              </a:defRPr>
            </a:lvl9pPr>
          </a:lstStyle>
          <a:p>
            <a:pPr eaLnBrk="1" hangingPunct="1"/>
            <a:fld id="{74010DA8-3827-4F58-B635-2EA441B4FBA7}" type="slidenum">
              <a:rPr lang="en-US" smtClean="0">
                <a:solidFill>
                  <a:srgbClr val="000000"/>
                </a:solidFill>
              </a:rPr>
              <a:pPr eaLnBrk="1" hangingPunct="1"/>
              <a:t>26</a:t>
            </a:fld>
            <a:endParaRPr lang="en-US" smtClean="0">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9728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i="1">
                <a:solidFill>
                  <a:schemeClr val="tx1"/>
                </a:solidFill>
                <a:latin typeface="Arial" pitchFamily="34" charset="0"/>
                <a:cs typeface="Arial" pitchFamily="34" charset="0"/>
              </a:defRPr>
            </a:lvl1pPr>
            <a:lvl2pPr marL="742950" indent="-285750" eaLnBrk="0" hangingPunct="0">
              <a:defRPr b="1" i="1">
                <a:solidFill>
                  <a:schemeClr val="tx1"/>
                </a:solidFill>
                <a:latin typeface="Arial" pitchFamily="34" charset="0"/>
                <a:cs typeface="Arial" pitchFamily="34" charset="0"/>
              </a:defRPr>
            </a:lvl2pPr>
            <a:lvl3pPr marL="1143000" indent="-228600" eaLnBrk="0" hangingPunct="0">
              <a:defRPr b="1" i="1">
                <a:solidFill>
                  <a:schemeClr val="tx1"/>
                </a:solidFill>
                <a:latin typeface="Arial" pitchFamily="34" charset="0"/>
                <a:cs typeface="Arial" pitchFamily="34" charset="0"/>
              </a:defRPr>
            </a:lvl3pPr>
            <a:lvl4pPr marL="1600200" indent="-228600" eaLnBrk="0" hangingPunct="0">
              <a:defRPr b="1" i="1">
                <a:solidFill>
                  <a:schemeClr val="tx1"/>
                </a:solidFill>
                <a:latin typeface="Arial" pitchFamily="34" charset="0"/>
                <a:cs typeface="Arial" pitchFamily="34" charset="0"/>
              </a:defRPr>
            </a:lvl4pPr>
            <a:lvl5pPr marL="2057400" indent="-228600" eaLnBrk="0" hangingPunct="0">
              <a:defRPr b="1" i="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i="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i="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i="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i="1">
                <a:solidFill>
                  <a:schemeClr val="tx1"/>
                </a:solidFill>
                <a:latin typeface="Arial" pitchFamily="34" charset="0"/>
                <a:cs typeface="Arial" pitchFamily="34" charset="0"/>
              </a:defRPr>
            </a:lvl9pPr>
          </a:lstStyle>
          <a:p>
            <a:pPr eaLnBrk="1" hangingPunct="1"/>
            <a:fld id="{74010DA8-3827-4F58-B635-2EA441B4FBA7}" type="slidenum">
              <a:rPr lang="en-US" smtClean="0">
                <a:solidFill>
                  <a:srgbClr val="000000"/>
                </a:solidFill>
              </a:rPr>
              <a:pPr eaLnBrk="1" hangingPunct="1"/>
              <a:t>27</a:t>
            </a:fld>
            <a:endParaRPr lang="en-US" smtClean="0">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
        <p:nvSpPr>
          <p:cNvPr id="9728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i="1">
                <a:solidFill>
                  <a:schemeClr val="tx1"/>
                </a:solidFill>
                <a:latin typeface="Arial" pitchFamily="34" charset="0"/>
                <a:cs typeface="Arial" pitchFamily="34" charset="0"/>
              </a:defRPr>
            </a:lvl1pPr>
            <a:lvl2pPr marL="742950" indent="-285750" eaLnBrk="0" hangingPunct="0">
              <a:defRPr b="1" i="1">
                <a:solidFill>
                  <a:schemeClr val="tx1"/>
                </a:solidFill>
                <a:latin typeface="Arial" pitchFamily="34" charset="0"/>
                <a:cs typeface="Arial" pitchFamily="34" charset="0"/>
              </a:defRPr>
            </a:lvl2pPr>
            <a:lvl3pPr marL="1143000" indent="-228600" eaLnBrk="0" hangingPunct="0">
              <a:defRPr b="1" i="1">
                <a:solidFill>
                  <a:schemeClr val="tx1"/>
                </a:solidFill>
                <a:latin typeface="Arial" pitchFamily="34" charset="0"/>
                <a:cs typeface="Arial" pitchFamily="34" charset="0"/>
              </a:defRPr>
            </a:lvl3pPr>
            <a:lvl4pPr marL="1600200" indent="-228600" eaLnBrk="0" hangingPunct="0">
              <a:defRPr b="1" i="1">
                <a:solidFill>
                  <a:schemeClr val="tx1"/>
                </a:solidFill>
                <a:latin typeface="Arial" pitchFamily="34" charset="0"/>
                <a:cs typeface="Arial" pitchFamily="34" charset="0"/>
              </a:defRPr>
            </a:lvl4pPr>
            <a:lvl5pPr marL="2057400" indent="-228600" eaLnBrk="0" hangingPunct="0">
              <a:defRPr b="1" i="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i="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i="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i="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i="1">
                <a:solidFill>
                  <a:schemeClr val="tx1"/>
                </a:solidFill>
                <a:latin typeface="Arial" pitchFamily="34" charset="0"/>
                <a:cs typeface="Arial" pitchFamily="34" charset="0"/>
              </a:defRPr>
            </a:lvl9pPr>
          </a:lstStyle>
          <a:p>
            <a:pPr eaLnBrk="1" hangingPunct="1"/>
            <a:fld id="{74010DA8-3827-4F58-B635-2EA441B4FBA7}" type="slidenum">
              <a:rPr lang="en-US" smtClean="0">
                <a:solidFill>
                  <a:srgbClr val="000000"/>
                </a:solidFill>
              </a:rPr>
              <a:pPr eaLnBrk="1" hangingPunct="1"/>
              <a:t>28</a:t>
            </a:fld>
            <a:endParaRPr lang="en-US" smtClean="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p>
            <a:fld id="{0B87FD43-8047-4BF4-A1FE-D4F6EF285664}" type="slidenum">
              <a:rPr lang="en-US"/>
              <a:pPr/>
              <a:t>5</a:t>
            </a:fld>
            <a:endParaRPr lang="en-US"/>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9728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i="1">
                <a:solidFill>
                  <a:schemeClr val="tx1"/>
                </a:solidFill>
                <a:latin typeface="Arial" pitchFamily="34" charset="0"/>
                <a:cs typeface="Arial" pitchFamily="34" charset="0"/>
              </a:defRPr>
            </a:lvl1pPr>
            <a:lvl2pPr marL="742950" indent="-285750" eaLnBrk="0" hangingPunct="0">
              <a:defRPr b="1" i="1">
                <a:solidFill>
                  <a:schemeClr val="tx1"/>
                </a:solidFill>
                <a:latin typeface="Arial" pitchFamily="34" charset="0"/>
                <a:cs typeface="Arial" pitchFamily="34" charset="0"/>
              </a:defRPr>
            </a:lvl2pPr>
            <a:lvl3pPr marL="1143000" indent="-228600" eaLnBrk="0" hangingPunct="0">
              <a:defRPr b="1" i="1">
                <a:solidFill>
                  <a:schemeClr val="tx1"/>
                </a:solidFill>
                <a:latin typeface="Arial" pitchFamily="34" charset="0"/>
                <a:cs typeface="Arial" pitchFamily="34" charset="0"/>
              </a:defRPr>
            </a:lvl3pPr>
            <a:lvl4pPr marL="1600200" indent="-228600" eaLnBrk="0" hangingPunct="0">
              <a:defRPr b="1" i="1">
                <a:solidFill>
                  <a:schemeClr val="tx1"/>
                </a:solidFill>
                <a:latin typeface="Arial" pitchFamily="34" charset="0"/>
                <a:cs typeface="Arial" pitchFamily="34" charset="0"/>
              </a:defRPr>
            </a:lvl4pPr>
            <a:lvl5pPr marL="2057400" indent="-228600" eaLnBrk="0" hangingPunct="0">
              <a:defRPr b="1" i="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i="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i="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i="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i="1">
                <a:solidFill>
                  <a:schemeClr val="tx1"/>
                </a:solidFill>
                <a:latin typeface="Arial" pitchFamily="34" charset="0"/>
                <a:cs typeface="Arial" pitchFamily="34" charset="0"/>
              </a:defRPr>
            </a:lvl9pPr>
          </a:lstStyle>
          <a:p>
            <a:pPr eaLnBrk="1" hangingPunct="1"/>
            <a:fld id="{74010DA8-3827-4F58-B635-2EA441B4FBA7}" type="slidenum">
              <a:rPr lang="en-US" smtClean="0">
                <a:solidFill>
                  <a:srgbClr val="000000"/>
                </a:solidFill>
              </a:rPr>
              <a:pPr eaLnBrk="1" hangingPunct="1"/>
              <a:t>29</a:t>
            </a:fld>
            <a:endParaRPr lang="en-US" smtClean="0">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CECFD3-4FFD-400A-9928-AF1C501D2FF6}" type="slidenum">
              <a:rPr lang="en-US" smtClean="0"/>
              <a:pPr>
                <a:defRPr/>
              </a:pPr>
              <a:t>30</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Top Ten represent 94% of all map requests for the period between Jan thru April 2012. </a:t>
            </a:r>
          </a:p>
          <a:p>
            <a:endParaRPr lang="en-US" dirty="0" smtClean="0"/>
          </a:p>
          <a:p>
            <a:r>
              <a:rPr lang="en-US" dirty="0" smtClean="0"/>
              <a:t>Priorities seem to be:</a:t>
            </a:r>
          </a:p>
          <a:p>
            <a:r>
              <a:rPr lang="en-US" dirty="0" smtClean="0"/>
              <a:t>  </a:t>
            </a:r>
          </a:p>
          <a:p>
            <a:r>
              <a:rPr lang="en-US" dirty="0" smtClean="0"/>
              <a:t>  new data</a:t>
            </a:r>
          </a:p>
          <a:p>
            <a:r>
              <a:rPr lang="en-US" dirty="0" smtClean="0"/>
              <a:t>  statewide coverage – FSA and best available</a:t>
            </a:r>
          </a:p>
          <a:p>
            <a:r>
              <a:rPr lang="en-US" dirty="0" smtClean="0"/>
              <a:t>  golden oldies: quad maps, 1991 DOQ</a:t>
            </a:r>
          </a:p>
          <a:p>
            <a:endParaRPr lang="en-US" dirty="0" smtClean="0"/>
          </a:p>
          <a:p>
            <a:r>
              <a:rPr lang="en-US" dirty="0" smtClean="0"/>
              <a:t>Best estimate as to level of effort: ~.1 FTE  ($10K?)</a:t>
            </a:r>
          </a:p>
          <a:p>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21CECFD3-4FFD-400A-9928-AF1C501D2FF6}" type="slidenum">
              <a:rPr lang="en-US" smtClean="0"/>
              <a:pPr>
                <a:defRPr/>
              </a:pPr>
              <a:t>31</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Other web services</a:t>
            </a:r>
          </a:p>
          <a:p>
            <a:r>
              <a:rPr lang="en-US" dirty="0" smtClean="0"/>
              <a:t>  </a:t>
            </a:r>
          </a:p>
          <a:p>
            <a:r>
              <a:rPr lang="en-US" dirty="0" smtClean="0"/>
              <a:t>Field observers web site [</a:t>
            </a:r>
            <a:r>
              <a:rPr lang="en-US" dirty="0" err="1" smtClean="0"/>
              <a:t>Facebook</a:t>
            </a:r>
            <a:r>
              <a:rPr lang="en-US" dirty="0" smtClean="0"/>
              <a:t> for orthoimagery] </a:t>
            </a:r>
            <a:endParaRPr lang="en-US" dirty="0"/>
          </a:p>
        </p:txBody>
      </p:sp>
      <p:sp>
        <p:nvSpPr>
          <p:cNvPr id="4" name="Slide Number Placeholder 3"/>
          <p:cNvSpPr>
            <a:spLocks noGrp="1"/>
          </p:cNvSpPr>
          <p:nvPr>
            <p:ph type="sldNum" sz="quarter" idx="10"/>
          </p:nvPr>
        </p:nvSpPr>
        <p:spPr/>
        <p:txBody>
          <a:bodyPr/>
          <a:lstStyle/>
          <a:p>
            <a:pPr>
              <a:defRPr/>
            </a:pPr>
            <a:fld id="{21CECFD3-4FFD-400A-9928-AF1C501D2FF6}" type="slidenum">
              <a:rPr lang="en-US" smtClean="0"/>
              <a:pPr>
                <a:defRPr/>
              </a:pPr>
              <a:t>32</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Many applications have been built to consume web services that MnGeo publishes for specific project.  Minnesota Historical Society: </a:t>
            </a:r>
            <a:r>
              <a:rPr lang="en-US" sz="1200" kern="1200" dirty="0" err="1" smtClean="0">
                <a:solidFill>
                  <a:schemeClr val="tx1"/>
                </a:solidFill>
                <a:latin typeface="+mn-lt"/>
                <a:ea typeface="+mn-ea"/>
                <a:cs typeface="+mn-cs"/>
              </a:rPr>
              <a:t>MapExplorer</a:t>
            </a:r>
            <a:r>
              <a:rPr lang="en-US" sz="1200" kern="1200" dirty="0" smtClean="0">
                <a:solidFill>
                  <a:schemeClr val="tx1"/>
                </a:solidFill>
                <a:latin typeface="+mn-lt"/>
                <a:ea typeface="+mn-ea"/>
                <a:cs typeface="+mn-cs"/>
              </a:rPr>
              <a:t>  is one example that John will describe later.</a:t>
            </a:r>
          </a:p>
          <a:p>
            <a:endParaRPr lang="en-US" dirty="0" smtClean="0"/>
          </a:p>
          <a:p>
            <a:r>
              <a:rPr lang="en-US" sz="1200" kern="1200" dirty="0" smtClean="0">
                <a:solidFill>
                  <a:schemeClr val="tx1"/>
                </a:solidFill>
                <a:latin typeface="+mn-lt"/>
                <a:ea typeface="+mn-ea"/>
                <a:cs typeface="+mn-cs"/>
              </a:rPr>
              <a:t>Other examples of web services created for client projects:</a:t>
            </a:r>
          </a:p>
          <a:p>
            <a:endParaRPr lang="en-US" dirty="0" smtClean="0"/>
          </a:p>
          <a:p>
            <a:pPr>
              <a:buFont typeface="Arial" pitchFamily="34" charset="0"/>
              <a:buChar char="•"/>
            </a:pPr>
            <a:r>
              <a:rPr lang="en-US" dirty="0" smtClean="0"/>
              <a:t>  General Land Office (GLO) Historical Plat maps  (</a:t>
            </a:r>
            <a:r>
              <a:rPr lang="en-US" dirty="0" err="1" smtClean="0"/>
              <a:t>georectified</a:t>
            </a:r>
            <a:r>
              <a:rPr lang="en-US" dirty="0" smtClean="0"/>
              <a:t> and linked to survey notes)</a:t>
            </a:r>
          </a:p>
          <a:p>
            <a:pPr>
              <a:buFont typeface="Arial" pitchFamily="34" charset="0"/>
              <a:buChar char="•"/>
            </a:pPr>
            <a:r>
              <a:rPr lang="en-US" dirty="0" smtClean="0"/>
              <a:t>  U.S. National Grid mapping for emergency response</a:t>
            </a:r>
          </a:p>
          <a:p>
            <a:pPr>
              <a:buFont typeface="Arial" pitchFamily="34" charset="0"/>
              <a:buChar char="•"/>
            </a:pPr>
            <a:r>
              <a:rPr lang="en-US" dirty="0" smtClean="0"/>
              <a:t>  Critical Structures</a:t>
            </a:r>
            <a:endParaRPr lang="en-US" sz="1200" kern="1200" dirty="0" smtClean="0">
              <a:solidFill>
                <a:schemeClr val="tx1"/>
              </a:solidFill>
              <a:latin typeface="+mn-lt"/>
              <a:ea typeface="+mn-ea"/>
              <a:cs typeface="+mn-cs"/>
            </a:endParaRPr>
          </a:p>
          <a:p>
            <a:pPr>
              <a:buFont typeface="Arial" pitchFamily="34" charset="0"/>
              <a:buChar char="•"/>
            </a:pPr>
            <a:r>
              <a:rPr lang="en-US" sz="1200" kern="1200" dirty="0" smtClean="0">
                <a:solidFill>
                  <a:schemeClr val="tx1"/>
                </a:solidFill>
                <a:latin typeface="+mn-lt"/>
                <a:ea typeface="+mn-ea"/>
                <a:cs typeface="+mn-cs"/>
              </a:rPr>
              <a:t>  Wind Turbine Locations (Public Utilities Commission – PUC)</a:t>
            </a:r>
          </a:p>
          <a:p>
            <a:pPr>
              <a:buFont typeface="Arial" pitchFamily="34" charset="0"/>
              <a:buChar char="•"/>
            </a:pPr>
            <a:r>
              <a:rPr lang="en-US" baseline="0" dirty="0" smtClean="0"/>
              <a:t>  Electrical Utility Service Areas (PUC)</a:t>
            </a:r>
          </a:p>
          <a:p>
            <a:pPr>
              <a:buFont typeface="Arial" pitchFamily="34" charset="0"/>
              <a:buChar char="•"/>
            </a:pPr>
            <a:r>
              <a:rPr lang="en-US" dirty="0" smtClean="0"/>
              <a:t>  Boundary Annexations </a:t>
            </a:r>
            <a:endParaRPr lang="en-US" baseline="0" dirty="0" smtClean="0"/>
          </a:p>
          <a:p>
            <a:endParaRPr lang="en-US" sz="1200" kern="120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  search, discover, access</a:t>
            </a:r>
          </a:p>
          <a:p>
            <a:r>
              <a:rPr lang="en-US" sz="1200" kern="1200" baseline="0" dirty="0" smtClean="0">
                <a:solidFill>
                  <a:schemeClr val="tx1"/>
                </a:solidFill>
                <a:latin typeface="+mn-lt"/>
                <a:ea typeface="+mn-ea"/>
                <a:cs typeface="+mn-cs"/>
              </a:rPr>
              <a:t>  scanned historical photographs, maps, documents,</a:t>
            </a:r>
          </a:p>
        </p:txBody>
      </p:sp>
      <p:sp>
        <p:nvSpPr>
          <p:cNvPr id="4" name="Slide Number Placeholder 3"/>
          <p:cNvSpPr>
            <a:spLocks noGrp="1"/>
          </p:cNvSpPr>
          <p:nvPr>
            <p:ph type="sldNum" sz="quarter" idx="10"/>
          </p:nvPr>
        </p:nvSpPr>
        <p:spPr/>
        <p:txBody>
          <a:bodyPr/>
          <a:lstStyle/>
          <a:p>
            <a:pPr>
              <a:defRPr/>
            </a:pPr>
            <a:fld id="{21CECFD3-4FFD-400A-9928-AF1C501D2FF6}" type="slidenum">
              <a:rPr lang="en-US" smtClean="0"/>
              <a:pPr>
                <a:defRPr/>
              </a:pPr>
              <a:t>33</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No measurable time dedicated to this Program Element during  FY 11 and 12.</a:t>
            </a:r>
          </a:p>
        </p:txBody>
      </p:sp>
      <p:sp>
        <p:nvSpPr>
          <p:cNvPr id="9728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i="1">
                <a:solidFill>
                  <a:schemeClr val="tx1"/>
                </a:solidFill>
                <a:latin typeface="Arial" pitchFamily="34" charset="0"/>
                <a:cs typeface="Arial" pitchFamily="34" charset="0"/>
              </a:defRPr>
            </a:lvl1pPr>
            <a:lvl2pPr marL="742950" indent="-285750" eaLnBrk="0" hangingPunct="0">
              <a:defRPr b="1" i="1">
                <a:solidFill>
                  <a:schemeClr val="tx1"/>
                </a:solidFill>
                <a:latin typeface="Arial" pitchFamily="34" charset="0"/>
                <a:cs typeface="Arial" pitchFamily="34" charset="0"/>
              </a:defRPr>
            </a:lvl2pPr>
            <a:lvl3pPr marL="1143000" indent="-228600" eaLnBrk="0" hangingPunct="0">
              <a:defRPr b="1" i="1">
                <a:solidFill>
                  <a:schemeClr val="tx1"/>
                </a:solidFill>
                <a:latin typeface="Arial" pitchFamily="34" charset="0"/>
                <a:cs typeface="Arial" pitchFamily="34" charset="0"/>
              </a:defRPr>
            </a:lvl3pPr>
            <a:lvl4pPr marL="1600200" indent="-228600" eaLnBrk="0" hangingPunct="0">
              <a:defRPr b="1" i="1">
                <a:solidFill>
                  <a:schemeClr val="tx1"/>
                </a:solidFill>
                <a:latin typeface="Arial" pitchFamily="34" charset="0"/>
                <a:cs typeface="Arial" pitchFamily="34" charset="0"/>
              </a:defRPr>
            </a:lvl4pPr>
            <a:lvl5pPr marL="2057400" indent="-228600" eaLnBrk="0" hangingPunct="0">
              <a:defRPr b="1" i="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i="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i="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i="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i="1">
                <a:solidFill>
                  <a:schemeClr val="tx1"/>
                </a:solidFill>
                <a:latin typeface="Arial" pitchFamily="34" charset="0"/>
                <a:cs typeface="Arial" pitchFamily="34" charset="0"/>
              </a:defRPr>
            </a:lvl9pPr>
          </a:lstStyle>
          <a:p>
            <a:pPr eaLnBrk="1" hangingPunct="1"/>
            <a:fld id="{74010DA8-3827-4F58-B635-2EA441B4FBA7}" type="slidenum">
              <a:rPr lang="en-US" smtClean="0">
                <a:solidFill>
                  <a:srgbClr val="000000"/>
                </a:solidFill>
              </a:rPr>
              <a:pPr eaLnBrk="1" hangingPunct="1"/>
              <a:t>34</a:t>
            </a:fld>
            <a:endParaRPr lang="en-US" smtClean="0">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9728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i="1">
                <a:solidFill>
                  <a:schemeClr val="tx1"/>
                </a:solidFill>
                <a:latin typeface="Arial" pitchFamily="34" charset="0"/>
                <a:cs typeface="Arial" pitchFamily="34" charset="0"/>
              </a:defRPr>
            </a:lvl1pPr>
            <a:lvl2pPr marL="742950" indent="-285750" eaLnBrk="0" hangingPunct="0">
              <a:defRPr b="1" i="1">
                <a:solidFill>
                  <a:schemeClr val="tx1"/>
                </a:solidFill>
                <a:latin typeface="Arial" pitchFamily="34" charset="0"/>
                <a:cs typeface="Arial" pitchFamily="34" charset="0"/>
              </a:defRPr>
            </a:lvl2pPr>
            <a:lvl3pPr marL="1143000" indent="-228600" eaLnBrk="0" hangingPunct="0">
              <a:defRPr b="1" i="1">
                <a:solidFill>
                  <a:schemeClr val="tx1"/>
                </a:solidFill>
                <a:latin typeface="Arial" pitchFamily="34" charset="0"/>
                <a:cs typeface="Arial" pitchFamily="34" charset="0"/>
              </a:defRPr>
            </a:lvl3pPr>
            <a:lvl4pPr marL="1600200" indent="-228600" eaLnBrk="0" hangingPunct="0">
              <a:defRPr b="1" i="1">
                <a:solidFill>
                  <a:schemeClr val="tx1"/>
                </a:solidFill>
                <a:latin typeface="Arial" pitchFamily="34" charset="0"/>
                <a:cs typeface="Arial" pitchFamily="34" charset="0"/>
              </a:defRPr>
            </a:lvl4pPr>
            <a:lvl5pPr marL="2057400" indent="-228600" eaLnBrk="0" hangingPunct="0">
              <a:defRPr b="1" i="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i="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i="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i="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i="1">
                <a:solidFill>
                  <a:schemeClr val="tx1"/>
                </a:solidFill>
                <a:latin typeface="Arial" pitchFamily="34" charset="0"/>
                <a:cs typeface="Arial" pitchFamily="34" charset="0"/>
              </a:defRPr>
            </a:lvl9pPr>
          </a:lstStyle>
          <a:p>
            <a:pPr eaLnBrk="1" hangingPunct="1"/>
            <a:fld id="{74010DA8-3827-4F58-B635-2EA441B4FBA7}" type="slidenum">
              <a:rPr lang="en-US" smtClean="0">
                <a:solidFill>
                  <a:srgbClr val="000000"/>
                </a:solidFill>
              </a:rPr>
              <a:pPr eaLnBrk="1" hangingPunct="1"/>
              <a:t>35</a:t>
            </a:fld>
            <a:endParaRPr lang="en-US" smtClean="0">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Slide Image Placeholder 1"/>
          <p:cNvSpPr>
            <a:spLocks noGrp="1" noRot="1" noChangeAspect="1" noTextEdit="1"/>
          </p:cNvSpPr>
          <p:nvPr>
            <p:ph type="sldImg"/>
          </p:nvPr>
        </p:nvSpPr>
        <p:spPr bwMode="auto">
          <a:noFill/>
          <a:ln>
            <a:solidFill>
              <a:srgbClr val="000000"/>
            </a:solidFill>
            <a:miter lim="800000"/>
            <a:headEnd/>
            <a:tailEnd/>
          </a:ln>
        </p:spPr>
      </p:sp>
      <p:sp>
        <p:nvSpPr>
          <p:cNvPr id="51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1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D492594-9B5C-4ED2-93FC-FB568D650B33}" type="slidenum">
              <a:rPr lang="en-US" smtClean="0">
                <a:solidFill>
                  <a:srgbClr val="000000"/>
                </a:solidFill>
              </a:rPr>
              <a:pPr/>
              <a:t>36</a:t>
            </a:fld>
            <a:endParaRPr lang="en-US" smtClean="0">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9728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i="1">
                <a:solidFill>
                  <a:schemeClr val="tx1"/>
                </a:solidFill>
                <a:latin typeface="Arial" pitchFamily="34" charset="0"/>
                <a:cs typeface="Arial" pitchFamily="34" charset="0"/>
              </a:defRPr>
            </a:lvl1pPr>
            <a:lvl2pPr marL="742950" indent="-285750" eaLnBrk="0" hangingPunct="0">
              <a:defRPr b="1" i="1">
                <a:solidFill>
                  <a:schemeClr val="tx1"/>
                </a:solidFill>
                <a:latin typeface="Arial" pitchFamily="34" charset="0"/>
                <a:cs typeface="Arial" pitchFamily="34" charset="0"/>
              </a:defRPr>
            </a:lvl2pPr>
            <a:lvl3pPr marL="1143000" indent="-228600" eaLnBrk="0" hangingPunct="0">
              <a:defRPr b="1" i="1">
                <a:solidFill>
                  <a:schemeClr val="tx1"/>
                </a:solidFill>
                <a:latin typeface="Arial" pitchFamily="34" charset="0"/>
                <a:cs typeface="Arial" pitchFamily="34" charset="0"/>
              </a:defRPr>
            </a:lvl3pPr>
            <a:lvl4pPr marL="1600200" indent="-228600" eaLnBrk="0" hangingPunct="0">
              <a:defRPr b="1" i="1">
                <a:solidFill>
                  <a:schemeClr val="tx1"/>
                </a:solidFill>
                <a:latin typeface="Arial" pitchFamily="34" charset="0"/>
                <a:cs typeface="Arial" pitchFamily="34" charset="0"/>
              </a:defRPr>
            </a:lvl4pPr>
            <a:lvl5pPr marL="2057400" indent="-228600" eaLnBrk="0" hangingPunct="0">
              <a:defRPr b="1" i="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i="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i="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i="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i="1">
                <a:solidFill>
                  <a:schemeClr val="tx1"/>
                </a:solidFill>
                <a:latin typeface="Arial" pitchFamily="34" charset="0"/>
                <a:cs typeface="Arial" pitchFamily="34" charset="0"/>
              </a:defRPr>
            </a:lvl9pPr>
          </a:lstStyle>
          <a:p>
            <a:pPr eaLnBrk="1" hangingPunct="1"/>
            <a:fld id="{74010DA8-3827-4F58-B635-2EA441B4FBA7}" type="slidenum">
              <a:rPr lang="en-US" smtClean="0">
                <a:solidFill>
                  <a:srgbClr val="000000"/>
                </a:solidFill>
              </a:rPr>
              <a:pPr eaLnBrk="1" hangingPunct="1"/>
              <a:t>37</a:t>
            </a:fld>
            <a:endParaRPr lang="en-US" smtClean="0">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Slide Image Placeholder 1"/>
          <p:cNvSpPr>
            <a:spLocks noGrp="1" noRot="1" noChangeAspect="1" noTextEdit="1"/>
          </p:cNvSpPr>
          <p:nvPr>
            <p:ph type="sldImg"/>
          </p:nvPr>
        </p:nvSpPr>
        <p:spPr bwMode="auto">
          <a:noFill/>
          <a:ln>
            <a:solidFill>
              <a:srgbClr val="000000"/>
            </a:solidFill>
            <a:miter lim="800000"/>
            <a:headEnd/>
            <a:tailEnd/>
          </a:ln>
        </p:spPr>
      </p:sp>
      <p:sp>
        <p:nvSpPr>
          <p:cNvPr id="51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1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D492594-9B5C-4ED2-93FC-FB568D650B33}" type="slidenum">
              <a:rPr lang="en-US" smtClean="0">
                <a:solidFill>
                  <a:srgbClr val="000000"/>
                </a:solidFill>
              </a:rPr>
              <a:pPr/>
              <a:t>38</a:t>
            </a:fld>
            <a:endParaRPr lang="en-US" smtClean="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
        <p:nvSpPr>
          <p:cNvPr id="9728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i="1">
                <a:solidFill>
                  <a:schemeClr val="tx1"/>
                </a:solidFill>
                <a:latin typeface="Arial" pitchFamily="34" charset="0"/>
                <a:cs typeface="Arial" pitchFamily="34" charset="0"/>
              </a:defRPr>
            </a:lvl1pPr>
            <a:lvl2pPr marL="742950" indent="-285750" eaLnBrk="0" hangingPunct="0">
              <a:defRPr b="1" i="1">
                <a:solidFill>
                  <a:schemeClr val="tx1"/>
                </a:solidFill>
                <a:latin typeface="Arial" pitchFamily="34" charset="0"/>
                <a:cs typeface="Arial" pitchFamily="34" charset="0"/>
              </a:defRPr>
            </a:lvl2pPr>
            <a:lvl3pPr marL="1143000" indent="-228600" eaLnBrk="0" hangingPunct="0">
              <a:defRPr b="1" i="1">
                <a:solidFill>
                  <a:schemeClr val="tx1"/>
                </a:solidFill>
                <a:latin typeface="Arial" pitchFamily="34" charset="0"/>
                <a:cs typeface="Arial" pitchFamily="34" charset="0"/>
              </a:defRPr>
            </a:lvl3pPr>
            <a:lvl4pPr marL="1600200" indent="-228600" eaLnBrk="0" hangingPunct="0">
              <a:defRPr b="1" i="1">
                <a:solidFill>
                  <a:schemeClr val="tx1"/>
                </a:solidFill>
                <a:latin typeface="Arial" pitchFamily="34" charset="0"/>
                <a:cs typeface="Arial" pitchFamily="34" charset="0"/>
              </a:defRPr>
            </a:lvl4pPr>
            <a:lvl5pPr marL="2057400" indent="-228600" eaLnBrk="0" hangingPunct="0">
              <a:defRPr b="1" i="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i="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i="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i="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i="1">
                <a:solidFill>
                  <a:schemeClr val="tx1"/>
                </a:solidFill>
                <a:latin typeface="Arial" pitchFamily="34" charset="0"/>
                <a:cs typeface="Arial" pitchFamily="34" charset="0"/>
              </a:defRPr>
            </a:lvl9pPr>
          </a:lstStyle>
          <a:p>
            <a:pPr eaLnBrk="1" hangingPunct="1"/>
            <a:fld id="{74010DA8-3827-4F58-B635-2EA441B4FBA7}" type="slidenum">
              <a:rPr lang="en-US" smtClean="0">
                <a:solidFill>
                  <a:srgbClr val="000000"/>
                </a:solidFill>
              </a:rPr>
              <a:pPr eaLnBrk="1" hangingPunct="1"/>
              <a:t>9</a:t>
            </a:fld>
            <a:endParaRPr lang="en-US" smtClean="0">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p:cNvSpPr>
            <a:spLocks noGrp="1" noRot="1" noChangeAspect="1" noTextEdit="1"/>
          </p:cNvSpPr>
          <p:nvPr>
            <p:ph type="sldImg"/>
          </p:nvPr>
        </p:nvSpPr>
        <p:spPr bwMode="auto">
          <a:noFill/>
          <a:ln>
            <a:solidFill>
              <a:srgbClr val="000000"/>
            </a:solidFill>
            <a:miter lim="800000"/>
            <a:headEnd/>
            <a:tailEnd/>
          </a:ln>
        </p:spPr>
      </p:sp>
      <p:sp>
        <p:nvSpPr>
          <p:cNvPr id="71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1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281F9E1-4052-427E-BCF0-E88E22765401}" type="slidenum">
              <a:rPr lang="en-US" smtClean="0">
                <a:solidFill>
                  <a:srgbClr val="000000"/>
                </a:solidFill>
              </a:rPr>
              <a:pPr/>
              <a:t>39</a:t>
            </a:fld>
            <a:endParaRPr lang="en-US" smtClean="0">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noTextEdit="1"/>
          </p:cNvSpPr>
          <p:nvPr>
            <p:ph type="sldImg"/>
          </p:nvPr>
        </p:nvSpPr>
        <p:spPr bwMode="auto">
          <a:noFill/>
          <a:ln>
            <a:solidFill>
              <a:srgbClr val="000000"/>
            </a:solidFill>
            <a:miter lim="800000"/>
            <a:headEnd/>
            <a:tailEnd/>
          </a:ln>
        </p:spPr>
      </p:sp>
      <p:sp>
        <p:nvSpPr>
          <p:cNvPr id="10242"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Is everyone familiar with GIS or geographic information systems?</a:t>
            </a:r>
          </a:p>
          <a:p>
            <a:endParaRPr lang="en-US" smtClean="0"/>
          </a:p>
          <a:p>
            <a:r>
              <a:rPr lang="en-US" smtClean="0"/>
              <a:t>Please stop me if you hear any term you are not familiar.</a:t>
            </a:r>
          </a:p>
          <a:p>
            <a:endParaRPr lang="en-US" smtClean="0"/>
          </a:p>
          <a:p>
            <a:r>
              <a:rPr lang="en-US" smtClean="0"/>
              <a:t>We coordinate with federal, state and local government partners</a:t>
            </a:r>
          </a:p>
          <a:p>
            <a:endParaRPr lang="en-US" smtClean="0"/>
          </a:p>
          <a:p>
            <a:endParaRPr lang="en-US" smtClean="0"/>
          </a:p>
          <a:p>
            <a:r>
              <a:rPr lang="en-US" smtClean="0"/>
              <a:t>&lt;- If necessary -&gt;</a:t>
            </a:r>
          </a:p>
          <a:p>
            <a:pPr>
              <a:buFontTx/>
              <a:buChar char="•"/>
            </a:pPr>
            <a:r>
              <a:rPr lang="en-US" smtClean="0"/>
              <a:t>GIS data is a point, line or area with a database.</a:t>
            </a:r>
          </a:p>
          <a:p>
            <a:pPr>
              <a:buFontTx/>
              <a:buChar char="•"/>
            </a:pPr>
            <a:r>
              <a:rPr lang="en-US" smtClean="0"/>
              <a:t>Example: a city point located on a representation of the earth with details such as population.</a:t>
            </a:r>
          </a:p>
          <a:p>
            <a:endParaRPr lang="en-US" smtClean="0"/>
          </a:p>
          <a:p>
            <a:endParaRPr lang="en-US" smtClean="0"/>
          </a:p>
        </p:txBody>
      </p:sp>
      <p:sp>
        <p:nvSpPr>
          <p:cNvPr id="102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E9EB933-8E63-4643-A0AE-E0B1D250395F}" type="slidenum">
              <a:rPr lang="en-US" smtClean="0"/>
              <a:pPr/>
              <a:t>41</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noTextEdit="1"/>
          </p:cNvSpPr>
          <p:nvPr>
            <p:ph type="sldImg"/>
          </p:nvPr>
        </p:nvSpPr>
        <p:spPr bwMode="auto">
          <a:noFill/>
          <a:ln>
            <a:solidFill>
              <a:srgbClr val="000000"/>
            </a:solidFill>
            <a:miter lim="800000"/>
            <a:headEnd/>
            <a:tailEnd/>
          </a:ln>
        </p:spPr>
      </p:sp>
      <p:sp>
        <p:nvSpPr>
          <p:cNvPr id="122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2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40DC603-9041-4E45-92F1-00C581A8C945}" type="slidenum">
              <a:rPr lang="en-US" smtClean="0">
                <a:solidFill>
                  <a:srgbClr val="000000"/>
                </a:solidFill>
              </a:rPr>
              <a:pPr/>
              <a:t>43</a:t>
            </a:fld>
            <a:endParaRPr lang="en-US" smtClean="0">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noTextEdit="1"/>
          </p:cNvSpPr>
          <p:nvPr>
            <p:ph type="sldImg"/>
          </p:nvPr>
        </p:nvSpPr>
        <p:spPr bwMode="auto">
          <a:noFill/>
          <a:ln>
            <a:solidFill>
              <a:srgbClr val="000000"/>
            </a:solidFill>
            <a:miter lim="800000"/>
            <a:headEnd/>
            <a:tailEnd/>
          </a:ln>
        </p:spPr>
      </p:sp>
      <p:sp>
        <p:nvSpPr>
          <p:cNvPr id="122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2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40DC603-9041-4E45-92F1-00C581A8C945}" type="slidenum">
              <a:rPr lang="en-US" smtClean="0">
                <a:solidFill>
                  <a:srgbClr val="000000"/>
                </a:solidFill>
              </a:rPr>
              <a:pPr/>
              <a:t>44</a:t>
            </a:fld>
            <a:endParaRPr lang="en-US" smtClean="0">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5604" name="Slide Number Placeholder 3"/>
          <p:cNvSpPr txBox="1">
            <a:spLocks noGrp="1"/>
          </p:cNvSpPr>
          <p:nvPr/>
        </p:nvSpPr>
        <p:spPr bwMode="auto">
          <a:xfrm>
            <a:off x="3884613" y="8829967"/>
            <a:ext cx="2971800" cy="464820"/>
          </a:xfrm>
          <a:prstGeom prst="rect">
            <a:avLst/>
          </a:prstGeom>
          <a:noFill/>
          <a:ln w="9525">
            <a:noFill/>
            <a:miter lim="800000"/>
            <a:headEnd/>
            <a:tailEnd/>
          </a:ln>
        </p:spPr>
        <p:txBody>
          <a:bodyPr anchor="b"/>
          <a:lstStyle/>
          <a:p>
            <a:pPr algn="r"/>
            <a:fld id="{6D9AECA9-50DA-4EA1-B2B6-6365C27D2B23}" type="slidenum">
              <a:rPr lang="en-US" sz="1200">
                <a:solidFill>
                  <a:srgbClr val="000000"/>
                </a:solidFill>
              </a:rPr>
              <a:pPr algn="r"/>
              <a:t>45</a:t>
            </a:fld>
            <a:endParaRPr lang="en-US" sz="1200">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7652" name="Slide Number Placeholder 3"/>
          <p:cNvSpPr txBox="1">
            <a:spLocks noGrp="1"/>
          </p:cNvSpPr>
          <p:nvPr/>
        </p:nvSpPr>
        <p:spPr bwMode="auto">
          <a:xfrm>
            <a:off x="3884613" y="8829967"/>
            <a:ext cx="2971800" cy="464820"/>
          </a:xfrm>
          <a:prstGeom prst="rect">
            <a:avLst/>
          </a:prstGeom>
          <a:noFill/>
          <a:ln w="9525">
            <a:noFill/>
            <a:miter lim="800000"/>
            <a:headEnd/>
            <a:tailEnd/>
          </a:ln>
        </p:spPr>
        <p:txBody>
          <a:bodyPr anchor="b"/>
          <a:lstStyle/>
          <a:p>
            <a:pPr algn="r"/>
            <a:fld id="{4FD7300D-C255-4BC3-969D-1841FE13E183}" type="slidenum">
              <a:rPr lang="en-US" sz="1200">
                <a:solidFill>
                  <a:srgbClr val="000000"/>
                </a:solidFill>
              </a:rPr>
              <a:pPr algn="r"/>
              <a:t>47</a:t>
            </a:fld>
            <a:endParaRPr lang="en-US" sz="1200">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Is everyone familiar with GIS or geographic information systems?</a:t>
            </a:r>
          </a:p>
          <a:p>
            <a:endParaRPr lang="en-US" smtClean="0"/>
          </a:p>
          <a:p>
            <a:r>
              <a:rPr lang="en-US" smtClean="0"/>
              <a:t>Please stop me if you hear any term you are not familiar.</a:t>
            </a:r>
          </a:p>
          <a:p>
            <a:endParaRPr lang="en-US" smtClean="0"/>
          </a:p>
          <a:p>
            <a:r>
              <a:rPr lang="en-US" smtClean="0"/>
              <a:t>We coordinate with federal, state and local government partners</a:t>
            </a:r>
          </a:p>
          <a:p>
            <a:endParaRPr lang="en-US" smtClean="0"/>
          </a:p>
          <a:p>
            <a:endParaRPr lang="en-US" smtClean="0"/>
          </a:p>
          <a:p>
            <a:r>
              <a:rPr lang="en-US" smtClean="0"/>
              <a:t>&lt;- If necessary -&gt;</a:t>
            </a:r>
          </a:p>
          <a:p>
            <a:pPr>
              <a:buFontTx/>
              <a:buChar char="•"/>
            </a:pPr>
            <a:r>
              <a:rPr lang="en-US" smtClean="0"/>
              <a:t>GIS data is a point, line or area with a database.</a:t>
            </a:r>
          </a:p>
          <a:p>
            <a:pPr>
              <a:buFontTx/>
              <a:buChar char="•"/>
            </a:pPr>
            <a:r>
              <a:rPr lang="en-US" smtClean="0"/>
              <a:t>Example: a city point located on a representation of the earth with details such as population.</a:t>
            </a:r>
          </a:p>
          <a:p>
            <a:endParaRPr lang="en-US" smtClean="0"/>
          </a:p>
          <a:p>
            <a:endParaRPr lang="en-US" smtClean="0"/>
          </a:p>
        </p:txBody>
      </p:sp>
      <p:sp>
        <p:nvSpPr>
          <p:cNvPr id="163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7EE170D-D725-4BCC-AAFC-65E653481F25}" type="slidenum">
              <a:rPr lang="en-US" smtClean="0"/>
              <a:pPr/>
              <a:t>48</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bwMode="auto">
          <a:noFill/>
          <a:ln>
            <a:solidFill>
              <a:srgbClr val="000000"/>
            </a:solidFill>
            <a:miter lim="800000"/>
            <a:headEnd/>
            <a:tailEnd/>
          </a:ln>
        </p:spPr>
      </p:sp>
      <p:sp>
        <p:nvSpPr>
          <p:cNvPr id="184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4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8045116-D6A7-432F-B630-C58DFD5448B1}" type="slidenum">
              <a:rPr lang="en-US" smtClean="0">
                <a:solidFill>
                  <a:srgbClr val="000000"/>
                </a:solidFill>
              </a:rPr>
              <a:pPr/>
              <a:t>49</a:t>
            </a:fld>
            <a:endParaRPr lang="en-US" smtClean="0">
              <a:solidFill>
                <a:srgbClr val="00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3556" name="Slide Number Placeholder 3"/>
          <p:cNvSpPr txBox="1">
            <a:spLocks noGrp="1"/>
          </p:cNvSpPr>
          <p:nvPr/>
        </p:nvSpPr>
        <p:spPr bwMode="auto">
          <a:xfrm>
            <a:off x="3884613" y="8829967"/>
            <a:ext cx="2971800" cy="464820"/>
          </a:xfrm>
          <a:prstGeom prst="rect">
            <a:avLst/>
          </a:prstGeom>
          <a:noFill/>
          <a:ln w="9525">
            <a:noFill/>
            <a:miter lim="800000"/>
            <a:headEnd/>
            <a:tailEnd/>
          </a:ln>
        </p:spPr>
        <p:txBody>
          <a:bodyPr anchor="b"/>
          <a:lstStyle/>
          <a:p>
            <a:pPr algn="r"/>
            <a:fld id="{32258E71-4F44-4D27-A269-5663E1627090}" type="slidenum">
              <a:rPr lang="en-US" sz="1200">
                <a:solidFill>
                  <a:srgbClr val="000000"/>
                </a:solidFill>
              </a:rPr>
              <a:pPr algn="r"/>
              <a:t>50</a:t>
            </a:fld>
            <a:endParaRPr lang="en-US" sz="1200">
              <a:solidFill>
                <a:srgbClr val="000000"/>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bwMode="auto">
          <a:noFill/>
          <a:ln>
            <a:solidFill>
              <a:srgbClr val="000000"/>
            </a:solidFill>
            <a:miter lim="800000"/>
            <a:headEnd/>
            <a:tailEnd/>
          </a:ln>
        </p:spPr>
      </p:sp>
      <p:sp>
        <p:nvSpPr>
          <p:cNvPr id="204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04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509B8B4-E236-48E3-BC97-DE6CCDDDAB75}" type="slidenum">
              <a:rPr lang="en-US" smtClean="0">
                <a:solidFill>
                  <a:srgbClr val="000000"/>
                </a:solidFill>
              </a:rPr>
              <a:pPr/>
              <a:t>51</a:t>
            </a:fld>
            <a:endParaRPr lang="en-US" smtClean="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9728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i="1">
                <a:solidFill>
                  <a:schemeClr val="tx1"/>
                </a:solidFill>
                <a:latin typeface="Arial" pitchFamily="34" charset="0"/>
                <a:cs typeface="Arial" pitchFamily="34" charset="0"/>
              </a:defRPr>
            </a:lvl1pPr>
            <a:lvl2pPr marL="742950" indent="-285750" eaLnBrk="0" hangingPunct="0">
              <a:defRPr b="1" i="1">
                <a:solidFill>
                  <a:schemeClr val="tx1"/>
                </a:solidFill>
                <a:latin typeface="Arial" pitchFamily="34" charset="0"/>
                <a:cs typeface="Arial" pitchFamily="34" charset="0"/>
              </a:defRPr>
            </a:lvl2pPr>
            <a:lvl3pPr marL="1143000" indent="-228600" eaLnBrk="0" hangingPunct="0">
              <a:defRPr b="1" i="1">
                <a:solidFill>
                  <a:schemeClr val="tx1"/>
                </a:solidFill>
                <a:latin typeface="Arial" pitchFamily="34" charset="0"/>
                <a:cs typeface="Arial" pitchFamily="34" charset="0"/>
              </a:defRPr>
            </a:lvl3pPr>
            <a:lvl4pPr marL="1600200" indent="-228600" eaLnBrk="0" hangingPunct="0">
              <a:defRPr b="1" i="1">
                <a:solidFill>
                  <a:schemeClr val="tx1"/>
                </a:solidFill>
                <a:latin typeface="Arial" pitchFamily="34" charset="0"/>
                <a:cs typeface="Arial" pitchFamily="34" charset="0"/>
              </a:defRPr>
            </a:lvl4pPr>
            <a:lvl5pPr marL="2057400" indent="-228600" eaLnBrk="0" hangingPunct="0">
              <a:defRPr b="1" i="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i="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i="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i="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i="1">
                <a:solidFill>
                  <a:schemeClr val="tx1"/>
                </a:solidFill>
                <a:latin typeface="Arial" pitchFamily="34" charset="0"/>
                <a:cs typeface="Arial" pitchFamily="34" charset="0"/>
              </a:defRPr>
            </a:lvl9pPr>
          </a:lstStyle>
          <a:p>
            <a:pPr eaLnBrk="1" hangingPunct="1"/>
            <a:fld id="{74010DA8-3827-4F58-B635-2EA441B4FBA7}" type="slidenum">
              <a:rPr lang="en-US" smtClean="0">
                <a:solidFill>
                  <a:srgbClr val="000000"/>
                </a:solidFill>
              </a:rPr>
              <a:pPr eaLnBrk="1" hangingPunct="1"/>
              <a:t>10</a:t>
            </a:fld>
            <a:endParaRPr lang="en-US" smtClean="0">
              <a:solidFill>
                <a:srgbClr val="000000"/>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9700" name="Slide Number Placeholder 3"/>
          <p:cNvSpPr txBox="1">
            <a:spLocks noGrp="1"/>
          </p:cNvSpPr>
          <p:nvPr/>
        </p:nvSpPr>
        <p:spPr bwMode="auto">
          <a:xfrm>
            <a:off x="3884613" y="8829967"/>
            <a:ext cx="2971800" cy="464820"/>
          </a:xfrm>
          <a:prstGeom prst="rect">
            <a:avLst/>
          </a:prstGeom>
          <a:noFill/>
          <a:ln w="9525">
            <a:noFill/>
            <a:miter lim="800000"/>
            <a:headEnd/>
            <a:tailEnd/>
          </a:ln>
        </p:spPr>
        <p:txBody>
          <a:bodyPr anchor="b"/>
          <a:lstStyle/>
          <a:p>
            <a:pPr algn="r"/>
            <a:fld id="{9201F764-51DF-42CA-B0CA-2D9BE0766BAA}" type="slidenum">
              <a:rPr lang="en-US" sz="1200">
                <a:solidFill>
                  <a:srgbClr val="000000"/>
                </a:solidFill>
              </a:rPr>
              <a:pPr algn="r"/>
              <a:t>52</a:t>
            </a:fld>
            <a:endParaRPr lang="en-US" sz="1200">
              <a:solidFill>
                <a:srgbClr val="00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9700" name="Slide Number Placeholder 3"/>
          <p:cNvSpPr txBox="1">
            <a:spLocks noGrp="1"/>
          </p:cNvSpPr>
          <p:nvPr/>
        </p:nvSpPr>
        <p:spPr bwMode="auto">
          <a:xfrm>
            <a:off x="3884613" y="8829967"/>
            <a:ext cx="2971800" cy="464820"/>
          </a:xfrm>
          <a:prstGeom prst="rect">
            <a:avLst/>
          </a:prstGeom>
          <a:noFill/>
          <a:ln w="9525">
            <a:noFill/>
            <a:miter lim="800000"/>
            <a:headEnd/>
            <a:tailEnd/>
          </a:ln>
        </p:spPr>
        <p:txBody>
          <a:bodyPr anchor="b"/>
          <a:lstStyle/>
          <a:p>
            <a:pPr algn="r"/>
            <a:fld id="{9201F764-51DF-42CA-B0CA-2D9BE0766BAA}" type="slidenum">
              <a:rPr lang="en-US" sz="1200">
                <a:solidFill>
                  <a:srgbClr val="000000"/>
                </a:solidFill>
              </a:rPr>
              <a:pPr algn="r"/>
              <a:t>53</a:t>
            </a:fld>
            <a:endParaRPr lang="en-US" sz="1200">
              <a:solidFill>
                <a:srgbClr val="000000"/>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p>
            <a:fld id="{0B87FD43-8047-4BF4-A1FE-D4F6EF285664}" type="slidenum">
              <a:rPr lang="en-US"/>
              <a:pPr/>
              <a:t>54</a:t>
            </a:fld>
            <a:endParaRPr lang="en-US"/>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9728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i="1">
                <a:solidFill>
                  <a:schemeClr val="tx1"/>
                </a:solidFill>
                <a:latin typeface="Arial" pitchFamily="34" charset="0"/>
                <a:cs typeface="Arial" pitchFamily="34" charset="0"/>
              </a:defRPr>
            </a:lvl1pPr>
            <a:lvl2pPr marL="742950" indent="-285750" eaLnBrk="0" hangingPunct="0">
              <a:defRPr b="1" i="1">
                <a:solidFill>
                  <a:schemeClr val="tx1"/>
                </a:solidFill>
                <a:latin typeface="Arial" pitchFamily="34" charset="0"/>
                <a:cs typeface="Arial" pitchFamily="34" charset="0"/>
              </a:defRPr>
            </a:lvl2pPr>
            <a:lvl3pPr marL="1143000" indent="-228600" eaLnBrk="0" hangingPunct="0">
              <a:defRPr b="1" i="1">
                <a:solidFill>
                  <a:schemeClr val="tx1"/>
                </a:solidFill>
                <a:latin typeface="Arial" pitchFamily="34" charset="0"/>
                <a:cs typeface="Arial" pitchFamily="34" charset="0"/>
              </a:defRPr>
            </a:lvl3pPr>
            <a:lvl4pPr marL="1600200" indent="-228600" eaLnBrk="0" hangingPunct="0">
              <a:defRPr b="1" i="1">
                <a:solidFill>
                  <a:schemeClr val="tx1"/>
                </a:solidFill>
                <a:latin typeface="Arial" pitchFamily="34" charset="0"/>
                <a:cs typeface="Arial" pitchFamily="34" charset="0"/>
              </a:defRPr>
            </a:lvl4pPr>
            <a:lvl5pPr marL="2057400" indent="-228600" eaLnBrk="0" hangingPunct="0">
              <a:defRPr b="1" i="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i="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i="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i="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i="1">
                <a:solidFill>
                  <a:schemeClr val="tx1"/>
                </a:solidFill>
                <a:latin typeface="Arial" pitchFamily="34" charset="0"/>
                <a:cs typeface="Arial" pitchFamily="34" charset="0"/>
              </a:defRPr>
            </a:lvl9pPr>
          </a:lstStyle>
          <a:p>
            <a:pPr eaLnBrk="1" hangingPunct="1"/>
            <a:fld id="{74010DA8-3827-4F58-B635-2EA441B4FBA7}" type="slidenum">
              <a:rPr lang="en-US" smtClean="0">
                <a:solidFill>
                  <a:srgbClr val="000000"/>
                </a:solidFill>
              </a:rPr>
              <a:pPr eaLnBrk="1" hangingPunct="1"/>
              <a:t>55</a:t>
            </a:fld>
            <a:endParaRPr lang="en-US" smtClean="0">
              <a:solidFill>
                <a:srgbClr val="000000"/>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
        <p:nvSpPr>
          <p:cNvPr id="9728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i="1">
                <a:solidFill>
                  <a:schemeClr val="tx1"/>
                </a:solidFill>
                <a:latin typeface="Arial" pitchFamily="34" charset="0"/>
                <a:cs typeface="Arial" pitchFamily="34" charset="0"/>
              </a:defRPr>
            </a:lvl1pPr>
            <a:lvl2pPr marL="742950" indent="-285750" eaLnBrk="0" hangingPunct="0">
              <a:defRPr b="1" i="1">
                <a:solidFill>
                  <a:schemeClr val="tx1"/>
                </a:solidFill>
                <a:latin typeface="Arial" pitchFamily="34" charset="0"/>
                <a:cs typeface="Arial" pitchFamily="34" charset="0"/>
              </a:defRPr>
            </a:lvl2pPr>
            <a:lvl3pPr marL="1143000" indent="-228600" eaLnBrk="0" hangingPunct="0">
              <a:defRPr b="1" i="1">
                <a:solidFill>
                  <a:schemeClr val="tx1"/>
                </a:solidFill>
                <a:latin typeface="Arial" pitchFamily="34" charset="0"/>
                <a:cs typeface="Arial" pitchFamily="34" charset="0"/>
              </a:defRPr>
            </a:lvl3pPr>
            <a:lvl4pPr marL="1600200" indent="-228600" eaLnBrk="0" hangingPunct="0">
              <a:defRPr b="1" i="1">
                <a:solidFill>
                  <a:schemeClr val="tx1"/>
                </a:solidFill>
                <a:latin typeface="Arial" pitchFamily="34" charset="0"/>
                <a:cs typeface="Arial" pitchFamily="34" charset="0"/>
              </a:defRPr>
            </a:lvl4pPr>
            <a:lvl5pPr marL="2057400" indent="-228600" eaLnBrk="0" hangingPunct="0">
              <a:defRPr b="1" i="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i="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i="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i="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i="1">
                <a:solidFill>
                  <a:schemeClr val="tx1"/>
                </a:solidFill>
                <a:latin typeface="Arial" pitchFamily="34" charset="0"/>
                <a:cs typeface="Arial" pitchFamily="34" charset="0"/>
              </a:defRPr>
            </a:lvl9pPr>
          </a:lstStyle>
          <a:p>
            <a:pPr eaLnBrk="1" hangingPunct="1"/>
            <a:fld id="{74010DA8-3827-4F58-B635-2EA441B4FBA7}" type="slidenum">
              <a:rPr lang="en-US" smtClean="0">
                <a:solidFill>
                  <a:srgbClr val="000000"/>
                </a:solidFill>
              </a:rPr>
              <a:pPr eaLnBrk="1" hangingPunct="1"/>
              <a:t>56</a:t>
            </a:fld>
            <a:endParaRPr lang="en-US" smtClean="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091F6-21F3-481E-99BB-68D580A125DD}" type="slidenum">
              <a:rPr lang="en-US" smtClean="0"/>
              <a:pPr/>
              <a:t>12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E29741C-90D7-48E1-AEEE-D8EB0A6FA690}" type="slidenum">
              <a:rPr lang="en-US" smtClean="0"/>
              <a:pPr>
                <a:defRPr/>
              </a:pPr>
              <a:t>15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9728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i="1">
                <a:solidFill>
                  <a:schemeClr val="tx1"/>
                </a:solidFill>
                <a:latin typeface="Arial" pitchFamily="34" charset="0"/>
                <a:cs typeface="Arial" pitchFamily="34" charset="0"/>
              </a:defRPr>
            </a:lvl1pPr>
            <a:lvl2pPr marL="742950" indent="-285750" eaLnBrk="0" hangingPunct="0">
              <a:defRPr b="1" i="1">
                <a:solidFill>
                  <a:schemeClr val="tx1"/>
                </a:solidFill>
                <a:latin typeface="Arial" pitchFamily="34" charset="0"/>
                <a:cs typeface="Arial" pitchFamily="34" charset="0"/>
              </a:defRPr>
            </a:lvl2pPr>
            <a:lvl3pPr marL="1143000" indent="-228600" eaLnBrk="0" hangingPunct="0">
              <a:defRPr b="1" i="1">
                <a:solidFill>
                  <a:schemeClr val="tx1"/>
                </a:solidFill>
                <a:latin typeface="Arial" pitchFamily="34" charset="0"/>
                <a:cs typeface="Arial" pitchFamily="34" charset="0"/>
              </a:defRPr>
            </a:lvl3pPr>
            <a:lvl4pPr marL="1600200" indent="-228600" eaLnBrk="0" hangingPunct="0">
              <a:defRPr b="1" i="1">
                <a:solidFill>
                  <a:schemeClr val="tx1"/>
                </a:solidFill>
                <a:latin typeface="Arial" pitchFamily="34" charset="0"/>
                <a:cs typeface="Arial" pitchFamily="34" charset="0"/>
              </a:defRPr>
            </a:lvl4pPr>
            <a:lvl5pPr marL="2057400" indent="-228600" eaLnBrk="0" hangingPunct="0">
              <a:defRPr b="1" i="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i="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i="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i="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i="1">
                <a:solidFill>
                  <a:schemeClr val="tx1"/>
                </a:solidFill>
                <a:latin typeface="Arial" pitchFamily="34" charset="0"/>
                <a:cs typeface="Arial" pitchFamily="34" charset="0"/>
              </a:defRPr>
            </a:lvl9pPr>
          </a:lstStyle>
          <a:p>
            <a:pPr eaLnBrk="1" hangingPunct="1"/>
            <a:fld id="{74010DA8-3827-4F58-B635-2EA441B4FBA7}" type="slidenum">
              <a:rPr lang="en-US" smtClean="0">
                <a:solidFill>
                  <a:srgbClr val="000000"/>
                </a:solidFill>
              </a:rPr>
              <a:pPr eaLnBrk="1" hangingPunct="1"/>
              <a:t>16</a:t>
            </a:fld>
            <a:endParaRPr lang="en-US" smtClean="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MSDI – Minnesota Spatial Data Infrastructure</a:t>
            </a:r>
          </a:p>
          <a:p>
            <a:endParaRPr lang="en-US" dirty="0" smtClean="0"/>
          </a:p>
          <a:p>
            <a:r>
              <a:rPr lang="en-US" dirty="0" smtClean="0"/>
              <a:t>Red: grants</a:t>
            </a:r>
          </a:p>
          <a:p>
            <a:r>
              <a:rPr lang="en-US" dirty="0" smtClean="0"/>
              <a:t>Blue: interagency agreements</a:t>
            </a:r>
            <a:endParaRPr lang="en-US" dirty="0"/>
          </a:p>
        </p:txBody>
      </p:sp>
      <p:sp>
        <p:nvSpPr>
          <p:cNvPr id="4" name="Slide Number Placeholder 3"/>
          <p:cNvSpPr>
            <a:spLocks noGrp="1"/>
          </p:cNvSpPr>
          <p:nvPr>
            <p:ph type="sldNum" sz="quarter" idx="10"/>
          </p:nvPr>
        </p:nvSpPr>
        <p:spPr/>
        <p:txBody>
          <a:bodyPr/>
          <a:lstStyle/>
          <a:p>
            <a:pPr>
              <a:defRPr/>
            </a:pPr>
            <a:fld id="{21CECFD3-4FFD-400A-9928-AF1C501D2FF6}" type="slidenum">
              <a:rPr lang="en-US" smtClean="0"/>
              <a:pPr>
                <a:defRPr/>
              </a:pPr>
              <a:t>17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FY2011 Governmental Boundaries began with contract work:</a:t>
            </a:r>
          </a:p>
          <a:p>
            <a:r>
              <a:rPr lang="en-US" dirty="0" smtClean="0"/>
              <a:t>	Legislative mandate</a:t>
            </a:r>
          </a:p>
          <a:p>
            <a:r>
              <a:rPr lang="en-US" dirty="0" smtClean="0"/>
              <a:t>	Office of Administrative Hearings – Municipal Boundary Adjustment Unit</a:t>
            </a:r>
          </a:p>
          <a:p>
            <a:r>
              <a:rPr lang="en-US" dirty="0" smtClean="0"/>
              <a:t>	Department of Revenue</a:t>
            </a:r>
          </a:p>
          <a:p>
            <a:endParaRPr lang="en-US" dirty="0" smtClean="0"/>
          </a:p>
          <a:p>
            <a:r>
              <a:rPr lang="en-US" dirty="0" smtClean="0"/>
              <a:t>Created City, Township and Unorganized Territories Identifying Standard (GNIS)</a:t>
            </a:r>
          </a:p>
          <a:p>
            <a:endParaRPr lang="en-US" dirty="0" smtClean="0"/>
          </a:p>
          <a:p>
            <a:r>
              <a:rPr lang="en-US" dirty="0" smtClean="0"/>
              <a:t>The applied for FGDC Cooperative Agreements Program grant to try and invest</a:t>
            </a:r>
            <a:r>
              <a:rPr lang="en-US" baseline="0" dirty="0" smtClean="0"/>
              <a:t> resources to help coordinate,</a:t>
            </a:r>
          </a:p>
          <a:p>
            <a:r>
              <a:rPr lang="en-US" baseline="0" dirty="0" smtClean="0"/>
              <a:t>Required a 50% in-kind contribution</a:t>
            </a:r>
          </a:p>
          <a:p>
            <a:endParaRPr lang="en-US" baseline="0" dirty="0" smtClean="0"/>
          </a:p>
          <a:p>
            <a:r>
              <a:rPr lang="en-US" baseline="0" dirty="0" smtClean="0"/>
              <a:t>Final project report published in March on FGDC website.</a:t>
            </a:r>
          </a:p>
          <a:p>
            <a:endParaRPr lang="en-US" baseline="0" dirty="0" smtClean="0"/>
          </a:p>
          <a:p>
            <a:r>
              <a:rPr lang="en-US" baseline="0" dirty="0" smtClean="0"/>
              <a:t>Publishing data increases transparency – this year 3 cities have identified errors, which have been inspected by </a:t>
            </a:r>
            <a:r>
              <a:rPr lang="en-US" baseline="0" dirty="0" err="1" smtClean="0"/>
              <a:t>MnDOT</a:t>
            </a:r>
            <a:r>
              <a:rPr lang="en-US" baseline="0" dirty="0" smtClean="0"/>
              <a:t> (Federal Aid) and are being researched by MBAU</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21CECFD3-4FFD-400A-9928-AF1C501D2FF6}" type="slidenum">
              <a:rPr lang="en-US" smtClean="0"/>
              <a:pPr>
                <a:defRPr/>
              </a:pPr>
              <a:t>18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4" name="Picture 12" descr="MnGeo Logo Pantone 554.eps"/>
          <p:cNvPicPr>
            <a:picLocks noChangeAspect="1"/>
          </p:cNvPicPr>
          <p:nvPr userDrawn="1"/>
        </p:nvPicPr>
        <p:blipFill>
          <a:blip r:embed="rId2" cstate="print"/>
          <a:srcRect/>
          <a:stretch>
            <a:fillRect/>
          </a:stretch>
        </p:blipFill>
        <p:spPr bwMode="auto">
          <a:xfrm>
            <a:off x="8582025" y="6162675"/>
            <a:ext cx="406400" cy="558800"/>
          </a:xfrm>
          <a:prstGeom prst="rect">
            <a:avLst/>
          </a:prstGeom>
          <a:noFill/>
          <a:ln w="9525">
            <a:noFill/>
            <a:miter lim="800000"/>
            <a:headEnd/>
            <a:tailEnd/>
          </a:ln>
        </p:spPr>
      </p:pic>
      <p:sp>
        <p:nvSpPr>
          <p:cNvPr id="22" name="Title 21"/>
          <p:cNvSpPr>
            <a:spLocks noGrp="1"/>
          </p:cNvSpPr>
          <p:nvPr>
            <p:ph type="title"/>
          </p:nvPr>
        </p:nvSpPr>
        <p:spPr/>
        <p:txBody>
          <a:bodyPr/>
          <a:lstStyle/>
          <a:p>
            <a:r>
              <a:rPr lang="en-US" dirty="0" smtClean="0"/>
              <a:t>Click to edit Master title style</a:t>
            </a:r>
            <a:endParaRPr lang="en-US" dirty="0"/>
          </a:p>
        </p:txBody>
      </p:sp>
      <p:sp>
        <p:nvSpPr>
          <p:cNvPr id="27" name="Content Placeholder 26"/>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15"/>
          <p:cNvSpPr>
            <a:spLocks noGrp="1"/>
          </p:cNvSpPr>
          <p:nvPr>
            <p:ph type="sldNum" sz="quarter" idx="10"/>
          </p:nvPr>
        </p:nvSpPr>
        <p:spPr>
          <a:xfrm>
            <a:off x="8229600" y="6473825"/>
            <a:ext cx="758825" cy="247650"/>
          </a:xfrm>
        </p:spPr>
        <p:txBody>
          <a:bodyPr/>
          <a:lstStyle>
            <a:lvl1pPr>
              <a:defRPr b="1" i="1">
                <a:latin typeface="Arial" charset="0"/>
                <a:cs typeface="Arial" charset="0"/>
              </a:defRPr>
            </a:lvl1pPr>
          </a:lstStyle>
          <a:p>
            <a:pPr>
              <a:defRPr/>
            </a:pPr>
            <a:fld id="{EA9D21B1-BB48-49FB-82D0-999F16CBADD0}" type="slidenum">
              <a:rPr lang="en-US"/>
              <a:pPr>
                <a:defRPr/>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6C968D5-0A32-443C-9B45-73C884DB3A9C}" type="datetimeFigureOut">
              <a:rPr lang="en-US" smtClean="0"/>
              <a:pPr/>
              <a:t>9/20/2012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B694CF-55A9-42F1-8055-E3B8EE90933A}" type="slidenum">
              <a:rPr lang="en-US" smtClean="0"/>
              <a:pPr/>
              <a:t>‹#›</a:t>
            </a:fld>
            <a:endParaRPr lang="en-US"/>
          </a:p>
        </p:txBody>
      </p:sp>
    </p:spTree>
    <p:extLst>
      <p:ext uri="{BB962C8B-B14F-4D97-AF65-F5344CB8AC3E}">
        <p14:creationId xmlns="" xmlns:p14="http://schemas.microsoft.com/office/powerpoint/2010/main" val="258312766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sz="1600" b="0" i="0">
              <a:solidFill>
                <a:prstClr val="black"/>
              </a:solidFill>
              <a:latin typeface="Arial Narrow" pitchFamily="34" charset="0"/>
              <a:cs typeface="+mn-cs"/>
            </a:endParaRPr>
          </a:p>
        </p:txBody>
      </p:sp>
      <p:sp>
        <p:nvSpPr>
          <p:cNvPr id="1029" name="Text Placeholder 7"/>
          <p:cNvSpPr>
            <a:spLocks noGrp="1"/>
          </p:cNvSpPr>
          <p:nvPr>
            <p:ph type="body" idx="1"/>
          </p:nvPr>
        </p:nvSpPr>
        <p:spPr bwMode="auto">
          <a:xfrm>
            <a:off x="304800" y="1554163"/>
            <a:ext cx="86868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b="0" i="0">
                <a:solidFill>
                  <a:srgbClr val="F0A22E">
                    <a:shade val="75000"/>
                  </a:srgbClr>
                </a:solidFill>
                <a:latin typeface="Arial Narrow" pitchFamily="34" charset="0"/>
                <a:cs typeface="+mn-cs"/>
              </a:defRPr>
            </a:lvl1pPr>
          </a:lstStyle>
          <a:p>
            <a:pPr>
              <a:defRPr/>
            </a:pPr>
            <a:r>
              <a:rPr lang="en-US"/>
              <a:t>January 7, 2010</a:t>
            </a:r>
            <a:endParaRPr lang="en-US" dirty="0"/>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b="0" i="0">
                <a:solidFill>
                  <a:prstClr val="black">
                    <a:shade val="50000"/>
                  </a:prstClr>
                </a:solidFill>
                <a:latin typeface="Arial Narrow" pitchFamily="34" charset="0"/>
                <a:cs typeface="+mn-cs"/>
              </a:defRPr>
            </a:lvl1pPr>
          </a:lstStyle>
          <a:p>
            <a:pPr>
              <a:defRPr/>
            </a:pPr>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b="0" i="0">
                <a:solidFill>
                  <a:srgbClr val="F0A22E">
                    <a:shade val="75000"/>
                  </a:srgbClr>
                </a:solidFill>
                <a:latin typeface="Arial Narrow" pitchFamily="34" charset="0"/>
                <a:cs typeface="+mn-cs"/>
              </a:defRPr>
            </a:lvl1pPr>
          </a:lstStyle>
          <a:p>
            <a:pPr>
              <a:defRPr/>
            </a:pPr>
            <a:fld id="{B7E3039E-2D8D-4D22-92EC-D7C69DEB5E6F}" type="slidenum">
              <a:rPr lang="en-US"/>
              <a:pPr>
                <a:defRPr/>
              </a:pPr>
              <a:t>‹#›</a:t>
            </a:fld>
            <a:endParaRPr lang="en-US"/>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lang="en-US" smtClean="0"/>
              <a:t>Click to edit Master title style</a:t>
            </a:r>
            <a:endParaRPr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sz="1600" b="0" i="0">
              <a:solidFill>
                <a:prstClr val="black"/>
              </a:solidFill>
              <a:latin typeface="Arial Narrow" pitchFamily="34" charset="0"/>
              <a:cs typeface="+mn-cs"/>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sz="1600" b="0" i="0">
              <a:solidFill>
                <a:prstClr val="black"/>
              </a:solidFill>
              <a:latin typeface="Arial Narrow" pitchFamily="34" charset="0"/>
              <a:cs typeface="+mn-cs"/>
            </a:endParaRPr>
          </a:p>
        </p:txBody>
      </p:sp>
    </p:spTree>
  </p:cSld>
  <p:clrMap bg1="lt1" tx1="dk1" bg2="lt2" tx2="dk2" accent1="accent1" accent2="accent2" accent3="accent3" accent4="accent4" accent5="accent5" accent6="accent6" hlink="hlink" folHlink="folHlink"/>
  <p:sldLayoutIdLst>
    <p:sldLayoutId id="2147483762" r:id="rId1"/>
    <p:sldLayoutId id="2147483763" r:id="rId2"/>
  </p:sldLayoutIdLst>
  <p:transition>
    <p:fade/>
  </p:transition>
  <p:timing>
    <p:tnLst>
      <p:par>
        <p:cTn id="1" dur="indefinite" restart="never" nodeType="tmRoot"/>
      </p:par>
    </p:tnLst>
  </p:timing>
  <p:hf sldNum="0" hdr="0"/>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Calibri" pitchFamily="34" charset="0"/>
        </a:defRPr>
      </a:lvl2pPr>
      <a:lvl3pPr algn="l" rtl="0" eaLnBrk="0" fontAlgn="base" hangingPunct="0">
        <a:spcBef>
          <a:spcPct val="0"/>
        </a:spcBef>
        <a:spcAft>
          <a:spcPct val="0"/>
        </a:spcAft>
        <a:defRPr sz="3600">
          <a:solidFill>
            <a:schemeClr val="tx2"/>
          </a:solidFill>
          <a:latin typeface="Calibri" pitchFamily="34" charset="0"/>
        </a:defRPr>
      </a:lvl3pPr>
      <a:lvl4pPr algn="l" rtl="0" eaLnBrk="0" fontAlgn="base" hangingPunct="0">
        <a:spcBef>
          <a:spcPct val="0"/>
        </a:spcBef>
        <a:spcAft>
          <a:spcPct val="0"/>
        </a:spcAft>
        <a:defRPr sz="3600">
          <a:solidFill>
            <a:schemeClr val="tx2"/>
          </a:solidFill>
          <a:latin typeface="Calibri" pitchFamily="34" charset="0"/>
        </a:defRPr>
      </a:lvl4pPr>
      <a:lvl5pPr algn="l" rtl="0" eaLnBrk="0" fontAlgn="base" hangingPunct="0">
        <a:spcBef>
          <a:spcPct val="0"/>
        </a:spcBef>
        <a:spcAft>
          <a:spcPct val="0"/>
        </a:spcAft>
        <a:defRPr sz="3600">
          <a:solidFill>
            <a:schemeClr val="tx2"/>
          </a:solidFill>
          <a:latin typeface="Calibri" pitchFamily="34" charset="0"/>
        </a:defRPr>
      </a:lvl5pPr>
      <a:lvl6pPr marL="457200" algn="l" rtl="0" fontAlgn="base">
        <a:spcBef>
          <a:spcPct val="0"/>
        </a:spcBef>
        <a:spcAft>
          <a:spcPct val="0"/>
        </a:spcAft>
        <a:defRPr sz="3600">
          <a:solidFill>
            <a:schemeClr val="tx2"/>
          </a:solidFill>
          <a:latin typeface="Calibri" pitchFamily="34" charset="0"/>
        </a:defRPr>
      </a:lvl6pPr>
      <a:lvl7pPr marL="914400" algn="l" rtl="0" fontAlgn="base">
        <a:spcBef>
          <a:spcPct val="0"/>
        </a:spcBef>
        <a:spcAft>
          <a:spcPct val="0"/>
        </a:spcAft>
        <a:defRPr sz="3600">
          <a:solidFill>
            <a:schemeClr val="tx2"/>
          </a:solidFill>
          <a:latin typeface="Calibri" pitchFamily="34" charset="0"/>
        </a:defRPr>
      </a:lvl7pPr>
      <a:lvl8pPr marL="1371600" algn="l" rtl="0" fontAlgn="base">
        <a:spcBef>
          <a:spcPct val="0"/>
        </a:spcBef>
        <a:spcAft>
          <a:spcPct val="0"/>
        </a:spcAft>
        <a:defRPr sz="3600">
          <a:solidFill>
            <a:schemeClr val="tx2"/>
          </a:solidFill>
          <a:latin typeface="Calibri" pitchFamily="34" charset="0"/>
        </a:defRPr>
      </a:lvl8pPr>
      <a:lvl9pPr marL="1828800" algn="l" rtl="0" fontAlgn="base">
        <a:spcBef>
          <a:spcPct val="0"/>
        </a:spcBef>
        <a:spcAft>
          <a:spcPct val="0"/>
        </a:spcAft>
        <a:defRPr sz="3600">
          <a:solidFill>
            <a:schemeClr val="tx2"/>
          </a:solidFill>
          <a:latin typeface="Calibri"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itchFamily="18" charset="2"/>
        <a:buChar char=""/>
        <a:defRPr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www.mngeo.state.mn.us/councils/statewide/index.html" TargetMode="External"/><Relationship Id="rId2" Type="http://schemas.openxmlformats.org/officeDocument/2006/relationships/hyperlink" Target="http://www.mngeo.state.mn.us/councils/stategovt/index.html"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package" Target="../embeddings/Microsoft_Office_Word_Document1.docx"/><Relationship Id="rId2" Type="http://schemas.openxmlformats.org/officeDocument/2006/relationships/slideLayout" Target="../slideLayouts/slideLayout1.xml"/><Relationship Id="rId1" Type="http://schemas.openxmlformats.org/officeDocument/2006/relationships/vmlDrawing" Target="../drawings/vmlDrawing2.v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hyperlink" Target="http://erg.usgs.gov/isb/pubs/gis_poster/"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oleObject" Target="../embeddings/oleObject2.bin"/></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oleObject" Target="../embeddings/Microsoft_Office_Excel_97-2003_Worksheet1.xls"/></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4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oleObject" Target="../embeddings/Microsoft_Office_Excel_97-2003_Worksheet2.xls"/></Relationships>
</file>

<file path=ppt/slides/_rels/slide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package" Target="../embeddings/Microsoft_Office_Excel_Worksheet2.xlsx"/></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MnGeo</a:t>
            </a:r>
            <a:r>
              <a:rPr lang="en-US" dirty="0" smtClean="0"/>
              <a:t> Activity Portfolio</a:t>
            </a:r>
            <a:endParaRPr lang="en-US" dirty="0"/>
          </a:p>
        </p:txBody>
      </p:sp>
      <p:sp>
        <p:nvSpPr>
          <p:cNvPr id="3" name="Content Placeholder 2"/>
          <p:cNvSpPr>
            <a:spLocks noGrp="1"/>
          </p:cNvSpPr>
          <p:nvPr>
            <p:ph idx="1"/>
          </p:nvPr>
        </p:nvSpPr>
        <p:spPr>
          <a:xfrm>
            <a:off x="304800" y="1143000"/>
            <a:ext cx="8686800" cy="5486400"/>
          </a:xfrm>
        </p:spPr>
        <p:txBody>
          <a:bodyPr>
            <a:normAutofit lnSpcReduction="10000"/>
          </a:bodyPr>
          <a:lstStyle/>
          <a:p>
            <a:pPr marL="0" indent="0">
              <a:buNone/>
            </a:pPr>
            <a:endParaRPr lang="en-US" dirty="0"/>
          </a:p>
          <a:p>
            <a:r>
              <a:rPr lang="en-US" dirty="0" smtClean="0"/>
              <a:t>Dan Ross</a:t>
            </a:r>
          </a:p>
          <a:p>
            <a:r>
              <a:rPr lang="en-US" dirty="0" smtClean="0"/>
              <a:t>Chris Cialek</a:t>
            </a:r>
          </a:p>
          <a:p>
            <a:r>
              <a:rPr lang="en-US" dirty="0" smtClean="0"/>
              <a:t>Fred Logman</a:t>
            </a:r>
          </a:p>
          <a:p>
            <a:r>
              <a:rPr lang="en-US" dirty="0" smtClean="0"/>
              <a:t>John Hoshal</a:t>
            </a:r>
          </a:p>
          <a:p>
            <a:endParaRPr lang="en-US" dirty="0" smtClean="0"/>
          </a:p>
          <a:p>
            <a:endParaRPr lang="en-US" dirty="0" smtClean="0"/>
          </a:p>
          <a:p>
            <a:endParaRPr lang="en-US" dirty="0" smtClean="0"/>
          </a:p>
          <a:p>
            <a:endParaRPr lang="en-US" dirty="0" smtClean="0"/>
          </a:p>
          <a:p>
            <a:r>
              <a:rPr lang="en-US" sz="2000" dirty="0" smtClean="0"/>
              <a:t>State Government Geospatial Advisory Council, May 22, 2012</a:t>
            </a:r>
            <a:endParaRPr lang="en-US" dirty="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57150"/>
            <a:ext cx="8686800" cy="1023938"/>
          </a:xfrm>
        </p:spPr>
        <p:txBody>
          <a:bodyPr>
            <a:noAutofit/>
          </a:bodyPr>
          <a:lstStyle/>
          <a:p>
            <a:pPr algn="ctr">
              <a:defRPr/>
            </a:pPr>
            <a:r>
              <a:rPr lang="en-US" dirty="0" smtClean="0"/>
              <a:t>MnGeo activity</a:t>
            </a:r>
            <a:endParaRPr lang="en-US" dirty="0"/>
          </a:p>
        </p:txBody>
      </p:sp>
      <p:sp>
        <p:nvSpPr>
          <p:cNvPr id="6" name="Content Placeholder 2"/>
          <p:cNvSpPr>
            <a:spLocks noGrp="1"/>
          </p:cNvSpPr>
          <p:nvPr>
            <p:ph idx="1"/>
          </p:nvPr>
        </p:nvSpPr>
        <p:spPr>
          <a:xfrm>
            <a:off x="76200" y="1481138"/>
            <a:ext cx="8991600" cy="4525962"/>
          </a:xfrm>
        </p:spPr>
        <p:txBody>
          <a:bodyPr/>
          <a:lstStyle/>
          <a:p>
            <a:pPr marL="107950" indent="0">
              <a:buClr>
                <a:schemeClr val="tx2"/>
              </a:buClr>
              <a:buSzPct val="100000"/>
              <a:buFont typeface="Wingdings" pitchFamily="2" charset="2"/>
              <a:buChar char="§"/>
            </a:pPr>
            <a:endParaRPr lang="en-US" i="1" dirty="0" smtClean="0"/>
          </a:p>
          <a:p>
            <a:pPr marL="107950" indent="0">
              <a:buClr>
                <a:schemeClr val="tx2"/>
              </a:buClr>
              <a:buSzPct val="100000"/>
              <a:buFont typeface="Wingdings" pitchFamily="2" charset="2"/>
              <a:buChar char="§"/>
            </a:pPr>
            <a:endParaRPr lang="en-US" i="1" dirty="0" smtClean="0"/>
          </a:p>
        </p:txBody>
      </p:sp>
      <p:sp>
        <p:nvSpPr>
          <p:cNvPr id="4" name="Oval 3"/>
          <p:cNvSpPr/>
          <p:nvPr/>
        </p:nvSpPr>
        <p:spPr>
          <a:xfrm>
            <a:off x="1143000" y="1676400"/>
            <a:ext cx="6705600" cy="2971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1"/>
                </a:solidFill>
                <a:latin typeface="Times New Roman" pitchFamily="18" charset="0"/>
                <a:cs typeface="Times New Roman" pitchFamily="18" charset="0"/>
              </a:rPr>
              <a:t>1.   Coordination, Outreach &amp; Communications</a:t>
            </a:r>
            <a:endParaRPr lang="en-US" sz="4000" b="1" dirty="0">
              <a:solidFill>
                <a:schemeClr val="tx1"/>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1605159805"/>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Coordination, outreach, communications</a:t>
            </a:r>
            <a:endParaRPr lang="en-US" dirty="0"/>
          </a:p>
        </p:txBody>
      </p:sp>
      <p:sp>
        <p:nvSpPr>
          <p:cNvPr id="4" name="Rectangle 3"/>
          <p:cNvSpPr/>
          <p:nvPr/>
        </p:nvSpPr>
        <p:spPr>
          <a:xfrm>
            <a:off x="914400" y="1981200"/>
            <a:ext cx="7467600" cy="4431983"/>
          </a:xfrm>
          <a:prstGeom prst="rect">
            <a:avLst/>
          </a:prstGeom>
        </p:spPr>
        <p:txBody>
          <a:bodyPr wrap="square">
            <a:spAutoFit/>
          </a:bodyPr>
          <a:lstStyle/>
          <a:p>
            <a:r>
              <a:rPr lang="en-US" sz="2800" b="1" dirty="0" smtClean="0"/>
              <a:t>Two councils provide policy advice to MnGeo and address geospatial issues</a:t>
            </a:r>
            <a:r>
              <a:rPr lang="en-US" dirty="0" smtClean="0"/>
              <a:t/>
            </a:r>
            <a:br>
              <a:rPr lang="en-US" dirty="0" smtClean="0"/>
            </a:br>
            <a:r>
              <a:rPr lang="en-US" dirty="0" smtClean="0"/>
              <a:t> </a:t>
            </a:r>
          </a:p>
          <a:p>
            <a:r>
              <a:rPr lang="en-US" b="1" dirty="0" smtClean="0">
                <a:solidFill>
                  <a:srgbClr val="0070C0"/>
                </a:solidFill>
                <a:hlinkClick r:id="rId2" action="ppaction://hlinkfile"/>
              </a:rPr>
              <a:t>State Government Geospatial Advisory Council</a:t>
            </a:r>
            <a:r>
              <a:rPr lang="en-US" b="1" dirty="0" smtClean="0">
                <a:solidFill>
                  <a:srgbClr val="0070C0"/>
                </a:solidFill>
              </a:rPr>
              <a:t> </a:t>
            </a:r>
            <a:r>
              <a:rPr lang="en-US" dirty="0" smtClean="0"/>
              <a:t>focuses on </a:t>
            </a:r>
            <a:r>
              <a:rPr lang="en-US" b="1" dirty="0" smtClean="0"/>
              <a:t>state agency</a:t>
            </a:r>
            <a:r>
              <a:rPr lang="en-US" dirty="0" smtClean="0"/>
              <a:t> issues – 15 Members</a:t>
            </a:r>
            <a:br>
              <a:rPr lang="en-US" dirty="0" smtClean="0"/>
            </a:br>
            <a:r>
              <a:rPr lang="en-US" dirty="0" smtClean="0"/>
              <a:t> </a:t>
            </a:r>
          </a:p>
          <a:p>
            <a:r>
              <a:rPr lang="en-US" b="1" dirty="0" smtClean="0">
                <a:solidFill>
                  <a:srgbClr val="0070C0"/>
                </a:solidFill>
                <a:hlinkClick r:id="rId3" action="ppaction://hlinkfile"/>
              </a:rPr>
              <a:t>Statewide Geospatial Advisory Council</a:t>
            </a:r>
            <a:r>
              <a:rPr lang="en-US" dirty="0" smtClean="0">
                <a:solidFill>
                  <a:srgbClr val="0070C0"/>
                </a:solidFill>
              </a:rPr>
              <a:t> </a:t>
            </a:r>
            <a:r>
              <a:rPr lang="en-US" dirty="0" smtClean="0"/>
              <a:t>addresses issues of concern to the </a:t>
            </a:r>
            <a:r>
              <a:rPr lang="en-US" b="1" dirty="0" smtClean="0"/>
              <a:t>wider GIS community -  23</a:t>
            </a:r>
            <a:r>
              <a:rPr lang="en-US" dirty="0" smtClean="0"/>
              <a:t> Members</a:t>
            </a:r>
          </a:p>
          <a:p>
            <a:endParaRPr lang="en-US" b="1" dirty="0" smtClean="0"/>
          </a:p>
          <a:p>
            <a:pPr lvl="1">
              <a:buFont typeface="Arial" pitchFamily="34" charset="0"/>
              <a:buChar char="•"/>
            </a:pPr>
            <a:r>
              <a:rPr lang="en-US" sz="1600" b="1" dirty="0" smtClean="0"/>
              <a:t>Meeting  support – </a:t>
            </a:r>
            <a:r>
              <a:rPr lang="en-US" sz="1600" dirty="0" smtClean="0"/>
              <a:t>agendas, scheduling, minutes, materials </a:t>
            </a:r>
            <a:endParaRPr lang="en-US" sz="1600" b="1" dirty="0" smtClean="0"/>
          </a:p>
          <a:p>
            <a:pPr lvl="1">
              <a:buFont typeface="Arial" pitchFamily="34" charset="0"/>
              <a:buChar char="•"/>
            </a:pPr>
            <a:r>
              <a:rPr lang="en-US" sz="1600" b="1" dirty="0" smtClean="0"/>
              <a:t>Coordination</a:t>
            </a:r>
          </a:p>
          <a:p>
            <a:pPr lvl="1">
              <a:buFont typeface="Arial" pitchFamily="34" charset="0"/>
              <a:buChar char="•"/>
            </a:pPr>
            <a:r>
              <a:rPr lang="en-US" sz="1600" b="1" dirty="0" smtClean="0"/>
              <a:t>Communications </a:t>
            </a:r>
          </a:p>
          <a:p>
            <a:pPr lvl="1">
              <a:buFont typeface="Arial" pitchFamily="34" charset="0"/>
              <a:buChar char="•"/>
            </a:pPr>
            <a:r>
              <a:rPr lang="en-US" sz="1600" b="1" dirty="0" smtClean="0"/>
              <a:t>Facilitation </a:t>
            </a:r>
          </a:p>
          <a:p>
            <a:pPr lvl="1">
              <a:buFont typeface="Arial" pitchFamily="34" charset="0"/>
              <a:buChar char="•"/>
            </a:pPr>
            <a:endParaRPr lang="en-US" dirty="0" smtClean="0"/>
          </a:p>
          <a:p>
            <a:r>
              <a:rPr lang="en-US" dirty="0" smtClean="0"/>
              <a:t>   			Clients:   Entire geospatial community </a:t>
            </a:r>
            <a:endParaRPr lang="en-US" dirty="0"/>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Coordination, outreach, communications</a:t>
            </a:r>
            <a:endParaRPr lang="en-US" dirty="0"/>
          </a:p>
        </p:txBody>
      </p:sp>
      <p:graphicFrame>
        <p:nvGraphicFramePr>
          <p:cNvPr id="5" name="Table 4"/>
          <p:cNvGraphicFramePr>
            <a:graphicFrameLocks noGrp="1"/>
          </p:cNvGraphicFramePr>
          <p:nvPr/>
        </p:nvGraphicFramePr>
        <p:xfrm>
          <a:off x="533400" y="1828800"/>
          <a:ext cx="7924800" cy="7757160"/>
        </p:xfrm>
        <a:graphic>
          <a:graphicData uri="http://schemas.openxmlformats.org/drawingml/2006/table">
            <a:tbl>
              <a:tblPr/>
              <a:tblGrid>
                <a:gridCol w="4038600"/>
                <a:gridCol w="3886200"/>
              </a:tblGrid>
              <a:tr h="3276600">
                <a:tc>
                  <a:txBody>
                    <a:bodyPr/>
                    <a:lstStyle/>
                    <a:p>
                      <a:r>
                        <a:rPr lang="en-US" b="1" dirty="0" smtClean="0"/>
                        <a:t>5 Committees  +</a:t>
                      </a:r>
                      <a:r>
                        <a:rPr lang="en-US" b="1" baseline="0" dirty="0" smtClean="0"/>
                        <a:t> </a:t>
                      </a:r>
                      <a:r>
                        <a:rPr lang="en-US" b="1" dirty="0" smtClean="0"/>
                        <a:t>Subcommittees</a:t>
                      </a:r>
                      <a:endParaRPr lang="en-US" b="1" dirty="0"/>
                    </a:p>
                    <a:p>
                      <a:pPr lvl="1">
                        <a:buFont typeface="Arial"/>
                        <a:buChar char="•"/>
                      </a:pPr>
                      <a:r>
                        <a:rPr lang="en-US" b="1" baseline="0" dirty="0" smtClean="0">
                          <a:solidFill>
                            <a:srgbClr val="0070C0"/>
                          </a:solidFill>
                        </a:rPr>
                        <a:t>Digital Elevation</a:t>
                      </a:r>
                      <a:endParaRPr lang="en-US" b="1" baseline="0" dirty="0">
                        <a:solidFill>
                          <a:srgbClr val="0070C0"/>
                        </a:solidFill>
                      </a:endParaRPr>
                    </a:p>
                    <a:p>
                      <a:pPr lvl="1">
                        <a:buFont typeface="Arial"/>
                        <a:buChar char="•"/>
                      </a:pPr>
                      <a:r>
                        <a:rPr lang="en-US" b="1" baseline="0" dirty="0" smtClean="0">
                          <a:solidFill>
                            <a:srgbClr val="0070C0"/>
                          </a:solidFill>
                        </a:rPr>
                        <a:t>Emergency Preparedness</a:t>
                      </a:r>
                      <a:endParaRPr lang="en-US" b="1" baseline="0" dirty="0">
                        <a:solidFill>
                          <a:srgbClr val="0070C0"/>
                        </a:solidFill>
                      </a:endParaRPr>
                    </a:p>
                    <a:p>
                      <a:pPr lvl="1">
                        <a:buFont typeface="Arial"/>
                        <a:buChar char="•"/>
                      </a:pPr>
                      <a:r>
                        <a:rPr lang="en-US" b="1" baseline="0" dirty="0" err="1" smtClean="0">
                          <a:solidFill>
                            <a:srgbClr val="0070C0"/>
                          </a:solidFill>
                        </a:rPr>
                        <a:t>Hydrography</a:t>
                      </a:r>
                      <a:endParaRPr lang="en-US" b="1" baseline="0" dirty="0" smtClean="0">
                        <a:solidFill>
                          <a:srgbClr val="0070C0"/>
                        </a:solidFill>
                      </a:endParaRPr>
                    </a:p>
                    <a:p>
                      <a:pPr marL="457200" marR="0" lvl="1" indent="0" algn="l" defTabSz="914400" rtl="0" eaLnBrk="1" fontAlgn="auto" latinLnBrk="0" hangingPunct="1">
                        <a:lnSpc>
                          <a:spcPct val="100000"/>
                        </a:lnSpc>
                        <a:spcBef>
                          <a:spcPts val="0"/>
                        </a:spcBef>
                        <a:spcAft>
                          <a:spcPts val="0"/>
                        </a:spcAft>
                        <a:buClrTx/>
                        <a:buSzTx/>
                        <a:buFont typeface="Arial"/>
                        <a:buChar char="•"/>
                        <a:tabLst/>
                        <a:defRPr/>
                      </a:pPr>
                      <a:r>
                        <a:rPr lang="en-US" b="1" baseline="0" dirty="0" smtClean="0">
                          <a:solidFill>
                            <a:srgbClr val="0070C0"/>
                          </a:solidFill>
                        </a:rPr>
                        <a:t>Digital Cadastral Data </a:t>
                      </a:r>
                    </a:p>
                    <a:p>
                      <a:pPr lvl="1">
                        <a:buFont typeface="Arial"/>
                        <a:buChar char="•"/>
                      </a:pPr>
                      <a:r>
                        <a:rPr lang="en-US" b="1" baseline="0" dirty="0" smtClean="0">
                          <a:solidFill>
                            <a:srgbClr val="0070C0"/>
                          </a:solidFill>
                        </a:rPr>
                        <a:t>Outreach</a:t>
                      </a:r>
                      <a:endParaRPr lang="en-US" b="1" baseline="0" dirty="0">
                        <a:solidFill>
                          <a:srgbClr val="0070C0"/>
                        </a:solidFill>
                      </a:endParaRPr>
                    </a:p>
                    <a:p>
                      <a:pPr lvl="1">
                        <a:buFont typeface="Arial"/>
                        <a:buChar char="•"/>
                      </a:pPr>
                      <a:r>
                        <a:rPr lang="en-US" b="1" baseline="0" dirty="0" smtClean="0">
                          <a:solidFill>
                            <a:srgbClr val="0070C0"/>
                          </a:solidFill>
                        </a:rPr>
                        <a:t>Standards</a:t>
                      </a:r>
                    </a:p>
                    <a:p>
                      <a:pPr lvl="1">
                        <a:buFont typeface="Arial"/>
                        <a:buChar char="•"/>
                      </a:pPr>
                      <a:endParaRPr lang="en-US" baseline="0" dirty="0">
                        <a:solidFill>
                          <a:srgbClr val="0070C0"/>
                        </a:solidFill>
                      </a:endParaRPr>
                    </a:p>
                    <a:p>
                      <a:r>
                        <a:rPr lang="en-US" dirty="0"/>
                        <a:t> </a:t>
                      </a:r>
                      <a:endParaRPr lang="en-US" dirty="0" smtClean="0"/>
                    </a:p>
                    <a:p>
                      <a:pPr lvl="3"/>
                      <a:r>
                        <a:rPr lang="en-US" dirty="0" smtClean="0"/>
                        <a:t>Active participation</a:t>
                      </a:r>
                    </a:p>
                    <a:p>
                      <a:pPr lvl="3"/>
                      <a:r>
                        <a:rPr lang="en-US" dirty="0" smtClean="0"/>
                        <a:t>Websites</a:t>
                      </a:r>
                    </a:p>
                    <a:p>
                      <a:pPr lvl="3"/>
                      <a:r>
                        <a:rPr lang="en-US" dirty="0" smtClean="0"/>
                        <a:t>Communications</a:t>
                      </a:r>
                    </a:p>
                    <a:p>
                      <a:pPr lvl="3"/>
                      <a:r>
                        <a:rPr lang="en-US" dirty="0" smtClean="0"/>
                        <a:t>Member</a:t>
                      </a:r>
                      <a:r>
                        <a:rPr lang="en-US" baseline="0" dirty="0" smtClean="0"/>
                        <a:t>/distribution lists </a:t>
                      </a:r>
                    </a:p>
                    <a:p>
                      <a:endParaRPr lang="en-US" dirty="0"/>
                    </a:p>
                  </a:txBody>
                  <a:tcPr>
                    <a:lnL>
                      <a:noFill/>
                    </a:lnL>
                    <a:lnR>
                      <a:noFill/>
                    </a:lnR>
                    <a:lnT>
                      <a:noFill/>
                    </a:lnT>
                    <a:lnB>
                      <a:noFill/>
                    </a:lnB>
                  </a:tcPr>
                </a:tc>
                <a:tc>
                  <a:txBody>
                    <a:bodyPr/>
                    <a:lstStyle/>
                    <a:p>
                      <a:r>
                        <a:rPr lang="en-US" b="1" dirty="0" smtClean="0"/>
                        <a:t>        Workgroups</a:t>
                      </a:r>
                      <a:endParaRPr lang="en-US" b="1" dirty="0"/>
                    </a:p>
                    <a:p>
                      <a:pPr lvl="2">
                        <a:buFont typeface="Arial"/>
                        <a:buChar char="•"/>
                      </a:pPr>
                      <a:r>
                        <a:rPr lang="en-US" b="1" dirty="0" smtClean="0">
                          <a:solidFill>
                            <a:srgbClr val="0070C0"/>
                          </a:solidFill>
                        </a:rPr>
                        <a:t>Geocoding</a:t>
                      </a:r>
                      <a:endParaRPr lang="en-US" b="1" dirty="0"/>
                    </a:p>
                    <a:p>
                      <a:pPr lvl="2">
                        <a:buFont typeface="Arial"/>
                        <a:buChar char="•"/>
                      </a:pPr>
                      <a:r>
                        <a:rPr lang="en-US" b="1" dirty="0" smtClean="0">
                          <a:solidFill>
                            <a:srgbClr val="0070C0"/>
                          </a:solidFill>
                        </a:rPr>
                        <a:t>Geospatial</a:t>
                      </a:r>
                      <a:r>
                        <a:rPr lang="en-US" b="1" baseline="0" dirty="0" smtClean="0">
                          <a:solidFill>
                            <a:srgbClr val="0070C0"/>
                          </a:solidFill>
                        </a:rPr>
                        <a:t> Commons</a:t>
                      </a:r>
                      <a:endParaRPr lang="en-US" b="1" dirty="0"/>
                    </a:p>
                    <a:p>
                      <a:pPr lvl="2">
                        <a:buFont typeface="Arial"/>
                        <a:buChar char="•"/>
                      </a:pPr>
                      <a:r>
                        <a:rPr lang="en-US" b="1" dirty="0" smtClean="0">
                          <a:solidFill>
                            <a:srgbClr val="0070C0"/>
                          </a:solidFill>
                        </a:rPr>
                        <a:t>Metadata</a:t>
                      </a:r>
                      <a:endParaRPr lang="en-US" b="1" dirty="0">
                        <a:solidFill>
                          <a:srgbClr val="0070C0"/>
                        </a:solidFill>
                      </a:endParaRPr>
                    </a:p>
                    <a:p>
                      <a:r>
                        <a:rPr lang="en-US" dirty="0"/>
                        <a:t> </a:t>
                      </a:r>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b="1" dirty="0" smtClean="0"/>
                        <a:t>Clients:   Entire geospatial community </a:t>
                      </a:r>
                      <a:endParaRPr lang="en-US" b="1" dirty="0"/>
                    </a:p>
                  </a:txBody>
                  <a:tcPr>
                    <a:lnL>
                      <a:noFill/>
                    </a:lnL>
                    <a:lnR>
                      <a:noFill/>
                    </a:lnR>
                    <a:lnT>
                      <a:noFill/>
                    </a:lnT>
                    <a:lnB>
                      <a:noFill/>
                    </a:lnB>
                  </a:tcPr>
                </a:tc>
              </a:tr>
              <a:tr h="3276600">
                <a:tc>
                  <a:txBody>
                    <a:bodyPr/>
                    <a:lstStyle/>
                    <a:p>
                      <a:endParaRPr lang="en-US" dirty="0"/>
                    </a:p>
                  </a:txBody>
                  <a:tcPr>
                    <a:lnL>
                      <a:noFill/>
                    </a:lnL>
                    <a:lnR>
                      <a:noFill/>
                    </a:lnR>
                    <a:lnT>
                      <a:noFill/>
                    </a:lnT>
                    <a:lnB>
                      <a:noFill/>
                    </a:lnB>
                  </a:tcPr>
                </a:tc>
                <a:tc>
                  <a:txBody>
                    <a:bodyPr/>
                    <a:lstStyle/>
                    <a:p>
                      <a:endParaRPr lang="en-US" dirty="0"/>
                    </a:p>
                  </a:txBody>
                  <a:tcPr>
                    <a:lnL>
                      <a:noFill/>
                    </a:lnL>
                    <a:lnR>
                      <a:noFill/>
                    </a:lnR>
                    <a:lnT>
                      <a:noFill/>
                    </a:lnT>
                    <a:lnB>
                      <a:noFill/>
                    </a:lnB>
                  </a:tcPr>
                </a:tc>
              </a:tr>
            </a:tbl>
          </a:graphicData>
        </a:graphic>
      </p:graphicFrame>
      <p:sp>
        <p:nvSpPr>
          <p:cNvPr id="33793" name="Rectangle 1"/>
          <p:cNvSpPr>
            <a:spLocks noChangeArrowheads="1"/>
          </p:cNvSpPr>
          <p:nvPr/>
        </p:nvSpPr>
        <p:spPr bwMode="auto">
          <a:xfrm>
            <a:off x="0" y="0"/>
            <a:ext cx="9144000" cy="15875"/>
          </a:xfrm>
          <a:prstGeom prst="rect">
            <a:avLst/>
          </a:prstGeom>
          <a:solidFill>
            <a:srgbClr val="000000"/>
          </a:solidFill>
          <a:ln w="9525">
            <a:solidFill>
              <a:schemeClr val="tx1"/>
            </a:solidFill>
            <a:prstDash val="solid"/>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Coordination, outreach, communications</a:t>
            </a:r>
            <a:endParaRPr lang="en-US" dirty="0"/>
          </a:p>
        </p:txBody>
      </p:sp>
      <p:graphicFrame>
        <p:nvGraphicFramePr>
          <p:cNvPr id="31746" name="Object 2"/>
          <p:cNvGraphicFramePr>
            <a:graphicFrameLocks noChangeAspect="1"/>
          </p:cNvGraphicFramePr>
          <p:nvPr/>
        </p:nvGraphicFramePr>
        <p:xfrm>
          <a:off x="838200" y="1219200"/>
          <a:ext cx="7081838" cy="5486400"/>
        </p:xfrm>
        <a:graphic>
          <a:graphicData uri="http://schemas.openxmlformats.org/presentationml/2006/ole">
            <p:oleObj spid="_x0000_s61446" name="Document" r:id="rId3" imgW="7082051" imgH="3894962" progId="Word.Document.12">
              <p:embed/>
            </p:oleObj>
          </a:graphicData>
        </a:graphic>
      </p:graphicFrame>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Coordination, outreach, communications</a:t>
            </a:r>
            <a:endParaRPr lang="en-US" dirty="0"/>
          </a:p>
        </p:txBody>
      </p:sp>
      <p:sp>
        <p:nvSpPr>
          <p:cNvPr id="4" name="Rectangle 3"/>
          <p:cNvSpPr/>
          <p:nvPr/>
        </p:nvSpPr>
        <p:spPr>
          <a:xfrm>
            <a:off x="914400" y="1371600"/>
            <a:ext cx="7467600" cy="6186309"/>
          </a:xfrm>
          <a:prstGeom prst="rect">
            <a:avLst/>
          </a:prstGeom>
        </p:spPr>
        <p:txBody>
          <a:bodyPr wrap="square">
            <a:spAutoFit/>
          </a:bodyPr>
          <a:lstStyle/>
          <a:p>
            <a:pPr lvl="1"/>
            <a:r>
              <a:rPr lang="en-US" sz="2400" b="1" dirty="0" smtClean="0"/>
              <a:t>National States Geographic Information Council</a:t>
            </a:r>
          </a:p>
          <a:p>
            <a:pPr lvl="1"/>
            <a:endParaRPr lang="en-US" sz="2400" dirty="0" smtClean="0"/>
          </a:p>
          <a:p>
            <a:pPr lvl="1"/>
            <a:endParaRPr lang="en-US" sz="2400" dirty="0" smtClean="0"/>
          </a:p>
          <a:p>
            <a:pPr lvl="1"/>
            <a:endParaRPr lang="en-US" sz="2400" dirty="0" smtClean="0"/>
          </a:p>
          <a:p>
            <a:pPr lvl="1"/>
            <a:endParaRPr lang="en-US" sz="2400" dirty="0" smtClean="0"/>
          </a:p>
          <a:p>
            <a:pPr lvl="1"/>
            <a:endParaRPr lang="en-US" sz="2400" dirty="0" smtClean="0"/>
          </a:p>
          <a:p>
            <a:pPr lvl="1"/>
            <a:endParaRPr lang="en-US" sz="2400" dirty="0" smtClean="0"/>
          </a:p>
          <a:p>
            <a:pPr lvl="1"/>
            <a:endParaRPr lang="en-US" sz="2400" dirty="0" smtClean="0"/>
          </a:p>
          <a:p>
            <a:pPr lvl="1"/>
            <a:r>
              <a:rPr lang="en-US" dirty="0" smtClean="0"/>
              <a:t>Shared Initiatives</a:t>
            </a:r>
          </a:p>
          <a:p>
            <a:pPr lvl="1"/>
            <a:r>
              <a:rPr lang="en-US" dirty="0" smtClean="0"/>
              <a:t>Conferences</a:t>
            </a:r>
          </a:p>
          <a:p>
            <a:pPr lvl="1"/>
            <a:r>
              <a:rPr lang="en-US" dirty="0" smtClean="0"/>
              <a:t>Congressional  “Lobbying”</a:t>
            </a:r>
          </a:p>
          <a:p>
            <a:pPr lvl="1"/>
            <a:r>
              <a:rPr lang="en-US" dirty="0" smtClean="0"/>
              <a:t>Experience Sharing – Networking </a:t>
            </a:r>
          </a:p>
          <a:p>
            <a:pPr lvl="1"/>
            <a:endParaRPr lang="en-US" dirty="0" smtClean="0"/>
          </a:p>
          <a:p>
            <a:pPr lvl="1"/>
            <a:endParaRPr lang="en-US" dirty="0" smtClean="0"/>
          </a:p>
          <a:p>
            <a:pPr lvl="1" algn="r"/>
            <a:r>
              <a:rPr lang="en-US" dirty="0" smtClean="0"/>
              <a:t>Clients:   Entire geospatial community</a:t>
            </a:r>
          </a:p>
          <a:p>
            <a:pPr lvl="1"/>
            <a:endParaRPr lang="en-US" dirty="0" smtClean="0"/>
          </a:p>
          <a:p>
            <a:pPr lvl="1"/>
            <a:endParaRPr lang="en-US" dirty="0" smtClean="0"/>
          </a:p>
          <a:p>
            <a:pPr lvl="1"/>
            <a:r>
              <a:rPr lang="en-US" dirty="0" smtClean="0"/>
              <a:t> </a:t>
            </a:r>
            <a:endParaRPr lang="en-US" dirty="0"/>
          </a:p>
        </p:txBody>
      </p:sp>
      <p:pic>
        <p:nvPicPr>
          <p:cNvPr id="5" name="Picture 4" descr="C:\Documents and Settings\FLOGMAN\Local Settings\Temporary Internet Files\Content.IE5\5Z5UFS25\MC900189571[1].JPG"/>
          <p:cNvPicPr/>
          <p:nvPr/>
        </p:nvPicPr>
        <p:blipFill>
          <a:blip r:embed="rId2" cstate="print"/>
          <a:srcRect/>
          <a:stretch>
            <a:fillRect/>
          </a:stretch>
        </p:blipFill>
        <p:spPr bwMode="auto">
          <a:xfrm>
            <a:off x="3276600" y="1905000"/>
            <a:ext cx="5334000" cy="28194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Coordination, outreach, communications</a:t>
            </a:r>
            <a:endParaRPr lang="en-US" dirty="0"/>
          </a:p>
        </p:txBody>
      </p:sp>
      <p:sp>
        <p:nvSpPr>
          <p:cNvPr id="4" name="Rectangle 3"/>
          <p:cNvSpPr/>
          <p:nvPr/>
        </p:nvSpPr>
        <p:spPr>
          <a:xfrm>
            <a:off x="381000" y="1981200"/>
            <a:ext cx="4800600" cy="4339650"/>
          </a:xfrm>
          <a:prstGeom prst="rect">
            <a:avLst/>
          </a:prstGeom>
        </p:spPr>
        <p:txBody>
          <a:bodyPr wrap="square">
            <a:spAutoFit/>
          </a:bodyPr>
          <a:lstStyle/>
          <a:p>
            <a:pPr lvl="1"/>
            <a:endParaRPr lang="en-US" sz="2800" b="1" dirty="0" smtClean="0"/>
          </a:p>
          <a:p>
            <a:pPr lvl="1"/>
            <a:r>
              <a:rPr lang="en-US" sz="3200" b="1" dirty="0" smtClean="0"/>
              <a:t>GIS/LIS Consortium</a:t>
            </a:r>
          </a:p>
          <a:p>
            <a:pPr lvl="2">
              <a:buFont typeface="Arial" pitchFamily="34" charset="0"/>
              <a:buChar char="•"/>
            </a:pPr>
            <a:r>
              <a:rPr lang="en-US" sz="2400" dirty="0" smtClean="0"/>
              <a:t>Board Member</a:t>
            </a:r>
          </a:p>
          <a:p>
            <a:pPr lvl="2">
              <a:buFont typeface="Arial" pitchFamily="34" charset="0"/>
              <a:buChar char="•"/>
            </a:pPr>
            <a:r>
              <a:rPr lang="en-US" sz="2400" dirty="0" smtClean="0"/>
              <a:t>Newsletter Editor</a:t>
            </a:r>
          </a:p>
          <a:p>
            <a:pPr lvl="2">
              <a:buFont typeface="Arial" pitchFamily="34" charset="0"/>
              <a:buChar char="•"/>
            </a:pPr>
            <a:r>
              <a:rPr lang="en-US" sz="2400" dirty="0" smtClean="0"/>
              <a:t>Announcements</a:t>
            </a:r>
          </a:p>
          <a:p>
            <a:pPr lvl="2">
              <a:buFont typeface="Arial" pitchFamily="34" charset="0"/>
              <a:buChar char="•"/>
            </a:pPr>
            <a:r>
              <a:rPr lang="en-US" sz="2400" dirty="0" smtClean="0"/>
              <a:t>Conferences</a:t>
            </a:r>
          </a:p>
          <a:p>
            <a:pPr lvl="2">
              <a:buFont typeface="Arial" pitchFamily="34" charset="0"/>
              <a:buChar char="•"/>
            </a:pPr>
            <a:endParaRPr lang="en-US" sz="2400" dirty="0" smtClean="0"/>
          </a:p>
          <a:p>
            <a:pPr lvl="2"/>
            <a:endParaRPr lang="en-US" sz="2400" dirty="0" smtClean="0"/>
          </a:p>
          <a:p>
            <a:pPr lvl="1"/>
            <a:endParaRPr lang="en-US" sz="2400" dirty="0" smtClean="0"/>
          </a:p>
          <a:p>
            <a:pPr lvl="2"/>
            <a:endParaRPr lang="en-US" sz="2400" dirty="0" smtClean="0"/>
          </a:p>
          <a:p>
            <a:r>
              <a:rPr lang="en-US" sz="2400" dirty="0"/>
              <a:t> </a:t>
            </a:r>
            <a:r>
              <a:rPr lang="en-US" sz="2400" dirty="0" smtClean="0"/>
              <a:t>  </a:t>
            </a:r>
            <a:r>
              <a:rPr lang="en-US" i="0" dirty="0" smtClean="0"/>
              <a:t>Clients:  MN Geospatial Community</a:t>
            </a:r>
          </a:p>
        </p:txBody>
      </p:sp>
      <p:pic>
        <p:nvPicPr>
          <p:cNvPr id="41986" name="Picture 2"/>
          <p:cNvPicPr>
            <a:picLocks noChangeAspect="1" noChangeArrowheads="1"/>
          </p:cNvPicPr>
          <p:nvPr/>
        </p:nvPicPr>
        <p:blipFill>
          <a:blip r:embed="rId3" cstate="print"/>
          <a:srcRect/>
          <a:stretch>
            <a:fillRect/>
          </a:stretch>
        </p:blipFill>
        <p:spPr bwMode="auto">
          <a:xfrm>
            <a:off x="5257800" y="1676400"/>
            <a:ext cx="3206932" cy="274320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57150"/>
            <a:ext cx="8686800" cy="1023938"/>
          </a:xfrm>
        </p:spPr>
        <p:txBody>
          <a:bodyPr>
            <a:noAutofit/>
          </a:bodyPr>
          <a:lstStyle/>
          <a:p>
            <a:pPr algn="ctr">
              <a:defRPr/>
            </a:pPr>
            <a:r>
              <a:rPr lang="en-US" dirty="0" smtClean="0"/>
              <a:t>MnGeo activity</a:t>
            </a:r>
            <a:endParaRPr lang="en-US" dirty="0"/>
          </a:p>
        </p:txBody>
      </p:sp>
      <p:sp>
        <p:nvSpPr>
          <p:cNvPr id="6" name="Content Placeholder 2"/>
          <p:cNvSpPr>
            <a:spLocks noGrp="1"/>
          </p:cNvSpPr>
          <p:nvPr>
            <p:ph idx="1"/>
          </p:nvPr>
        </p:nvSpPr>
        <p:spPr>
          <a:xfrm>
            <a:off x="76200" y="1481138"/>
            <a:ext cx="8991600" cy="4525962"/>
          </a:xfrm>
        </p:spPr>
        <p:txBody>
          <a:bodyPr/>
          <a:lstStyle/>
          <a:p>
            <a:pPr marL="107950" indent="0">
              <a:buClr>
                <a:schemeClr val="tx2"/>
              </a:buClr>
              <a:buSzPct val="100000"/>
              <a:buFont typeface="Wingdings" pitchFamily="2" charset="2"/>
              <a:buChar char="§"/>
            </a:pPr>
            <a:endParaRPr lang="en-US" i="1" dirty="0" smtClean="0"/>
          </a:p>
          <a:p>
            <a:pPr marL="107950" indent="0">
              <a:buClr>
                <a:schemeClr val="tx2"/>
              </a:buClr>
              <a:buSzPct val="100000"/>
              <a:buFont typeface="Wingdings" pitchFamily="2" charset="2"/>
              <a:buChar char="§"/>
            </a:pPr>
            <a:endParaRPr lang="en-US" i="1" dirty="0" smtClean="0"/>
          </a:p>
        </p:txBody>
      </p:sp>
      <p:sp>
        <p:nvSpPr>
          <p:cNvPr id="4" name="Oval 3"/>
          <p:cNvSpPr/>
          <p:nvPr/>
        </p:nvSpPr>
        <p:spPr>
          <a:xfrm>
            <a:off x="1143000" y="1676400"/>
            <a:ext cx="6705600" cy="2971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latin typeface="Times New Roman" pitchFamily="18" charset="0"/>
                <a:cs typeface="Times New Roman" pitchFamily="18" charset="0"/>
              </a:rPr>
              <a:t>2.  Data Coordinat</a:t>
            </a:r>
            <a:r>
              <a:rPr lang="en-US" sz="4000" b="1" dirty="0" smtClean="0">
                <a:solidFill>
                  <a:schemeClr val="tx1"/>
                </a:solidFill>
                <a:latin typeface="Times New Roman" pitchFamily="18" charset="0"/>
                <a:cs typeface="Times New Roman" pitchFamily="18" charset="0"/>
              </a:rPr>
              <a:t>ion</a:t>
            </a:r>
            <a:endParaRPr lang="en-US" sz="4000" b="1" dirty="0">
              <a:solidFill>
                <a:schemeClr val="tx1"/>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1605159805"/>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Coordination</a:t>
            </a:r>
            <a:endParaRPr lang="en-US" dirty="0"/>
          </a:p>
        </p:txBody>
      </p:sp>
      <p:sp>
        <p:nvSpPr>
          <p:cNvPr id="3" name="Content Placeholder 2"/>
          <p:cNvSpPr>
            <a:spLocks noGrp="1"/>
          </p:cNvSpPr>
          <p:nvPr>
            <p:ph idx="1"/>
          </p:nvPr>
        </p:nvSpPr>
        <p:spPr/>
        <p:txBody>
          <a:bodyPr>
            <a:normAutofit lnSpcReduction="10000"/>
          </a:bodyPr>
          <a:lstStyle/>
          <a:p>
            <a:pPr marL="107950" indent="0" eaLnBrk="1" hangingPunct="1">
              <a:buFont typeface="Wingdings" pitchFamily="2" charset="2"/>
              <a:buChar char="§"/>
            </a:pPr>
            <a:r>
              <a:rPr lang="en-US" dirty="0" smtClean="0"/>
              <a:t>As LMIC: Significant focus on data</a:t>
            </a:r>
          </a:p>
          <a:p>
            <a:pPr marL="107950" indent="0" eaLnBrk="1" hangingPunct="1">
              <a:buFont typeface="Wingdings" pitchFamily="2" charset="2"/>
              <a:buChar char="§"/>
            </a:pPr>
            <a:r>
              <a:rPr lang="en-US" dirty="0" smtClean="0"/>
              <a:t> Today: data coordination remains a vital goal</a:t>
            </a:r>
          </a:p>
          <a:p>
            <a:pPr marL="508000" lvl="1" indent="0" eaLnBrk="1" hangingPunct="1">
              <a:buFont typeface="Wingdings" pitchFamily="2" charset="2"/>
              <a:buChar char="§"/>
            </a:pPr>
            <a:r>
              <a:rPr lang="en-US" dirty="0" smtClean="0">
                <a:solidFill>
                  <a:srgbClr val="FF0000"/>
                </a:solidFill>
              </a:rPr>
              <a:t> </a:t>
            </a:r>
            <a:r>
              <a:rPr lang="en-US" dirty="0" smtClean="0">
                <a:solidFill>
                  <a:srgbClr val="C00000"/>
                </a:solidFill>
              </a:rPr>
              <a:t>Governmental Boundaries </a:t>
            </a:r>
          </a:p>
          <a:p>
            <a:pPr marL="508000" lvl="1" indent="0" eaLnBrk="1" hangingPunct="1">
              <a:buFont typeface="Wingdings" pitchFamily="2" charset="2"/>
              <a:buChar char="§"/>
            </a:pPr>
            <a:r>
              <a:rPr lang="en-US" dirty="0" smtClean="0">
                <a:solidFill>
                  <a:srgbClr val="C00000"/>
                </a:solidFill>
              </a:rPr>
              <a:t> Hydrography</a:t>
            </a:r>
          </a:p>
          <a:p>
            <a:pPr marL="508000" lvl="1" indent="0" eaLnBrk="1" hangingPunct="1">
              <a:buFont typeface="Wingdings" pitchFamily="2" charset="2"/>
              <a:buChar char="§"/>
            </a:pPr>
            <a:r>
              <a:rPr lang="en-US" dirty="0" smtClean="0">
                <a:solidFill>
                  <a:srgbClr val="C00000"/>
                </a:solidFill>
              </a:rPr>
              <a:t> Structures</a:t>
            </a:r>
          </a:p>
          <a:p>
            <a:pPr marL="508000" lvl="1" indent="0" eaLnBrk="1" hangingPunct="1">
              <a:buFont typeface="Wingdings" pitchFamily="2" charset="2"/>
              <a:buChar char="§"/>
            </a:pPr>
            <a:r>
              <a:rPr lang="en-US" dirty="0" smtClean="0">
                <a:solidFill>
                  <a:srgbClr val="C00000"/>
                </a:solidFill>
              </a:rPr>
              <a:t> Parcels</a:t>
            </a:r>
          </a:p>
          <a:p>
            <a:pPr marL="508000" lvl="1" indent="0" eaLnBrk="1" hangingPunct="1">
              <a:buFont typeface="Wingdings" pitchFamily="2" charset="2"/>
              <a:buChar char="§"/>
            </a:pPr>
            <a:r>
              <a:rPr lang="en-US" dirty="0" smtClean="0">
                <a:solidFill>
                  <a:schemeClr val="tx1"/>
                </a:solidFill>
              </a:rPr>
              <a:t> </a:t>
            </a:r>
            <a:r>
              <a:rPr lang="en-US" dirty="0" smtClean="0">
                <a:solidFill>
                  <a:srgbClr val="0033CC"/>
                </a:solidFill>
              </a:rPr>
              <a:t>Imagery</a:t>
            </a:r>
          </a:p>
          <a:p>
            <a:pPr marL="508000" lvl="1" indent="0" eaLnBrk="1" hangingPunct="1">
              <a:buFont typeface="Wingdings" pitchFamily="2" charset="2"/>
              <a:buChar char="§"/>
            </a:pPr>
            <a:r>
              <a:rPr lang="en-US" dirty="0" smtClean="0">
                <a:solidFill>
                  <a:srgbClr val="0033CC"/>
                </a:solidFill>
              </a:rPr>
              <a:t> Elevation</a:t>
            </a:r>
          </a:p>
          <a:p>
            <a:pPr marL="107950" indent="0" eaLnBrk="1" hangingPunct="1">
              <a:buFont typeface="Wingdings" pitchFamily="2" charset="2"/>
              <a:buChar char="§"/>
            </a:pPr>
            <a:r>
              <a:rPr lang="en-US" dirty="0" smtClean="0"/>
              <a:t>  Hybrid funding model helps gets work done</a:t>
            </a:r>
          </a:p>
          <a:p>
            <a:pPr>
              <a:buNone/>
            </a:pPr>
            <a:endParaRPr lang="en-US" dirty="0"/>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Boundaries</a:t>
            </a:r>
            <a:endParaRPr lang="en-US" dirty="0"/>
          </a:p>
        </p:txBody>
      </p:sp>
      <p:graphicFrame>
        <p:nvGraphicFramePr>
          <p:cNvPr id="6" name="Table 5"/>
          <p:cNvGraphicFramePr>
            <a:graphicFrameLocks noGrp="1"/>
          </p:cNvGraphicFramePr>
          <p:nvPr/>
        </p:nvGraphicFramePr>
        <p:xfrm>
          <a:off x="457201" y="1219198"/>
          <a:ext cx="8305799" cy="3962402"/>
        </p:xfrm>
        <a:graphic>
          <a:graphicData uri="http://schemas.openxmlformats.org/drawingml/2006/table">
            <a:tbl>
              <a:tblPr/>
              <a:tblGrid>
                <a:gridCol w="1662845"/>
                <a:gridCol w="1426902"/>
                <a:gridCol w="449417"/>
                <a:gridCol w="539301"/>
                <a:gridCol w="798334"/>
                <a:gridCol w="3429000"/>
              </a:tblGrid>
              <a:tr h="212462">
                <a:tc>
                  <a:txBody>
                    <a:bodyPr/>
                    <a:lstStyle/>
                    <a:p>
                      <a:pPr algn="ctr" fontAlgn="b"/>
                      <a:r>
                        <a:rPr lang="en-US" sz="1000" b="1" i="0" u="none" strike="noStrike" dirty="0">
                          <a:solidFill>
                            <a:srgbClr val="000000"/>
                          </a:solidFill>
                          <a:latin typeface="Arial" pitchFamily="34" charset="0"/>
                          <a:cs typeface="Arial" pitchFamily="34" charset="0"/>
                        </a:rPr>
                        <a:t>PROJECT</a:t>
                      </a:r>
                    </a:p>
                  </a:txBody>
                  <a:tcPr marL="6187" marR="6187" marT="6187" marB="0" anchor="b">
                    <a:lnL w="635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bg1">
                        <a:lumMod val="85000"/>
                      </a:schemeClr>
                    </a:solidFill>
                  </a:tcPr>
                </a:tc>
                <a:tc>
                  <a:txBody>
                    <a:bodyPr/>
                    <a:lstStyle/>
                    <a:p>
                      <a:pPr algn="ctr" fontAlgn="b"/>
                      <a:r>
                        <a:rPr lang="en-US" sz="1000" b="1" i="0" u="none" strike="noStrike" dirty="0">
                          <a:solidFill>
                            <a:srgbClr val="000000"/>
                          </a:solidFill>
                          <a:latin typeface="Arial" pitchFamily="34" charset="0"/>
                          <a:cs typeface="Arial" pitchFamily="34" charset="0"/>
                        </a:rPr>
                        <a:t>CLIENT</a:t>
                      </a:r>
                    </a:p>
                  </a:txBody>
                  <a:tcPr marL="6187" marR="6187" marT="6187"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bg1">
                        <a:lumMod val="85000"/>
                      </a:schemeClr>
                    </a:solidFill>
                  </a:tcPr>
                </a:tc>
                <a:tc>
                  <a:txBody>
                    <a:bodyPr/>
                    <a:lstStyle/>
                    <a:p>
                      <a:pPr algn="ctr" fontAlgn="b"/>
                      <a:r>
                        <a:rPr lang="en-US" sz="1000" b="1" i="0" u="none" strike="noStrike" dirty="0">
                          <a:solidFill>
                            <a:srgbClr val="000000"/>
                          </a:solidFill>
                          <a:latin typeface="Arial" pitchFamily="34" charset="0"/>
                          <a:cs typeface="Arial" pitchFamily="34" charset="0"/>
                        </a:rPr>
                        <a:t>FTE</a:t>
                      </a:r>
                    </a:p>
                  </a:txBody>
                  <a:tcPr marL="6187" marR="6187" marT="6187"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bg1">
                        <a:lumMod val="85000"/>
                      </a:schemeClr>
                    </a:solidFill>
                  </a:tcPr>
                </a:tc>
                <a:tc>
                  <a:txBody>
                    <a:bodyPr/>
                    <a:lstStyle/>
                    <a:p>
                      <a:pPr algn="ctr" fontAlgn="b"/>
                      <a:r>
                        <a:rPr lang="en-US" sz="1000" b="1" i="0" u="none" strike="noStrike" dirty="0">
                          <a:solidFill>
                            <a:srgbClr val="000000"/>
                          </a:solidFill>
                          <a:latin typeface="Arial" pitchFamily="34" charset="0"/>
                          <a:cs typeface="Arial" pitchFamily="34" charset="0"/>
                        </a:rPr>
                        <a:t>HOURS</a:t>
                      </a:r>
                    </a:p>
                  </a:txBody>
                  <a:tcPr marL="6187" marR="6187" marT="6187"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bg1">
                        <a:lumMod val="85000"/>
                      </a:schemeClr>
                    </a:solidFill>
                  </a:tcPr>
                </a:tc>
                <a:tc>
                  <a:txBody>
                    <a:bodyPr/>
                    <a:lstStyle/>
                    <a:p>
                      <a:pPr algn="ctr" fontAlgn="b"/>
                      <a:r>
                        <a:rPr lang="en-US" sz="1000" b="1" i="0" u="none" strike="noStrike" dirty="0">
                          <a:solidFill>
                            <a:srgbClr val="000000"/>
                          </a:solidFill>
                          <a:latin typeface="Arial" pitchFamily="34" charset="0"/>
                          <a:cs typeface="Arial" pitchFamily="34" charset="0"/>
                        </a:rPr>
                        <a:t>BUDGET</a:t>
                      </a:r>
                    </a:p>
                  </a:txBody>
                  <a:tcPr marL="6187" marR="6187" marT="6187"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bg1">
                        <a:lumMod val="85000"/>
                      </a:schemeClr>
                    </a:solidFill>
                  </a:tcPr>
                </a:tc>
                <a:tc>
                  <a:txBody>
                    <a:bodyPr/>
                    <a:lstStyle/>
                    <a:p>
                      <a:pPr algn="ctr" fontAlgn="b"/>
                      <a:r>
                        <a:rPr lang="en-US" sz="1000" b="1" i="0" u="none" strike="noStrike" dirty="0">
                          <a:solidFill>
                            <a:srgbClr val="000000"/>
                          </a:solidFill>
                          <a:latin typeface="Arial" pitchFamily="34" charset="0"/>
                          <a:cs typeface="Arial" pitchFamily="34" charset="0"/>
                        </a:rPr>
                        <a:t>DESCRIPTION</a:t>
                      </a:r>
                    </a:p>
                  </a:txBody>
                  <a:tcPr marL="6187" marR="6187" marT="6187" marB="0" anchor="b">
                    <a:lnL w="6350" cap="flat" cmpd="sng" algn="ctr">
                      <a:solidFill>
                        <a:srgbClr val="BFBFB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bg1">
                        <a:lumMod val="85000"/>
                      </a:schemeClr>
                    </a:solidFill>
                  </a:tcPr>
                </a:tc>
              </a:tr>
              <a:tr h="679874">
                <a:tc>
                  <a:txBody>
                    <a:bodyPr/>
                    <a:lstStyle/>
                    <a:p>
                      <a:pPr algn="l" fontAlgn="ctr"/>
                      <a:r>
                        <a:rPr lang="en-US" sz="1000" b="0" i="0" u="none" strike="noStrike" dirty="0" smtClean="0">
                          <a:solidFill>
                            <a:srgbClr val="000000"/>
                          </a:solidFill>
                          <a:latin typeface="Arial" pitchFamily="34" charset="0"/>
                          <a:cs typeface="Arial" pitchFamily="34" charset="0"/>
                        </a:rPr>
                        <a:t>Federal</a:t>
                      </a:r>
                      <a:r>
                        <a:rPr lang="en-US" sz="1000" b="0" i="0" u="none" strike="noStrike" baseline="0" dirty="0" smtClean="0">
                          <a:solidFill>
                            <a:srgbClr val="000000"/>
                          </a:solidFill>
                          <a:latin typeface="Arial" pitchFamily="34" charset="0"/>
                          <a:cs typeface="Arial" pitchFamily="34" charset="0"/>
                        </a:rPr>
                        <a:t> </a:t>
                      </a:r>
                      <a:r>
                        <a:rPr lang="en-US" sz="1000" b="0" i="0" u="none" strike="noStrike" dirty="0" smtClean="0">
                          <a:solidFill>
                            <a:srgbClr val="000000"/>
                          </a:solidFill>
                          <a:latin typeface="Arial" pitchFamily="34" charset="0"/>
                          <a:cs typeface="Arial" pitchFamily="34" charset="0"/>
                        </a:rPr>
                        <a:t>Grant</a:t>
                      </a:r>
                      <a:endParaRPr lang="en-US" sz="1000" b="0" i="0" u="none" strike="noStrike" dirty="0">
                        <a:solidFill>
                          <a:srgbClr val="000000"/>
                        </a:solidFill>
                        <a:latin typeface="Arial" pitchFamily="34" charset="0"/>
                        <a:cs typeface="Arial" pitchFamily="34" charset="0"/>
                      </a:endParaRPr>
                    </a:p>
                  </a:txBody>
                  <a:tcPr marL="6187" marR="6187" marT="6187" marB="0" anchor="ctr">
                    <a:lnL w="635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bg2">
                        <a:lumMod val="75000"/>
                      </a:schemeClr>
                    </a:solidFill>
                  </a:tcPr>
                </a:tc>
                <a:tc>
                  <a:txBody>
                    <a:bodyPr/>
                    <a:lstStyle/>
                    <a:p>
                      <a:pPr algn="l" fontAlgn="ctr"/>
                      <a:r>
                        <a:rPr lang="en-US" sz="1000" b="0" i="0" u="none" strike="noStrike" dirty="0">
                          <a:solidFill>
                            <a:srgbClr val="000000"/>
                          </a:solidFill>
                          <a:latin typeface="Arial" pitchFamily="34" charset="0"/>
                          <a:cs typeface="Arial" pitchFamily="34" charset="0"/>
                        </a:rPr>
                        <a:t>USGS; State; Local Government</a:t>
                      </a:r>
                    </a:p>
                  </a:txBody>
                  <a:tcPr marL="6187" marR="6187" marT="618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bg2">
                        <a:lumMod val="75000"/>
                      </a:schemeClr>
                    </a:solidFill>
                  </a:tcPr>
                </a:tc>
                <a:tc>
                  <a:txBody>
                    <a:bodyPr/>
                    <a:lstStyle/>
                    <a:p>
                      <a:pPr algn="r" fontAlgn="ctr"/>
                      <a:r>
                        <a:rPr lang="en-US" sz="1000" b="0" i="0" u="none" strike="noStrike" dirty="0">
                          <a:solidFill>
                            <a:srgbClr val="000000"/>
                          </a:solidFill>
                          <a:latin typeface="Arial" pitchFamily="34" charset="0"/>
                          <a:cs typeface="Arial" pitchFamily="34" charset="0"/>
                        </a:rPr>
                        <a:t>0.10</a:t>
                      </a:r>
                    </a:p>
                  </a:txBody>
                  <a:tcPr marL="6187" marR="6187" marT="618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bg2">
                        <a:lumMod val="75000"/>
                      </a:schemeClr>
                    </a:solidFill>
                  </a:tcPr>
                </a:tc>
                <a:tc>
                  <a:txBody>
                    <a:bodyPr/>
                    <a:lstStyle/>
                    <a:p>
                      <a:pPr algn="r" fontAlgn="ctr"/>
                      <a:r>
                        <a:rPr lang="en-US" sz="1000" b="0" i="0" u="none" strike="noStrike" dirty="0">
                          <a:solidFill>
                            <a:srgbClr val="000000"/>
                          </a:solidFill>
                          <a:latin typeface="Arial" pitchFamily="34" charset="0"/>
                          <a:cs typeface="Arial" pitchFamily="34" charset="0"/>
                        </a:rPr>
                        <a:t>217.0</a:t>
                      </a:r>
                    </a:p>
                  </a:txBody>
                  <a:tcPr marL="6187" marR="6187" marT="618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bg2">
                        <a:lumMod val="75000"/>
                      </a:schemeClr>
                    </a:solidFill>
                  </a:tcPr>
                </a:tc>
                <a:tc>
                  <a:txBody>
                    <a:bodyPr/>
                    <a:lstStyle/>
                    <a:p>
                      <a:pPr algn="ctr" fontAlgn="ctr"/>
                      <a:r>
                        <a:rPr lang="en-US" sz="1000" b="0" i="0" u="none" strike="noStrike" dirty="0">
                          <a:solidFill>
                            <a:srgbClr val="000000"/>
                          </a:solidFill>
                          <a:latin typeface="Arial" pitchFamily="34" charset="0"/>
                          <a:cs typeface="Arial" pitchFamily="34" charset="0"/>
                        </a:rPr>
                        <a:t> $     13,000 </a:t>
                      </a:r>
                    </a:p>
                  </a:txBody>
                  <a:tcPr marL="6187" marR="6187" marT="618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bg2">
                        <a:lumMod val="75000"/>
                      </a:schemeClr>
                    </a:solidFill>
                  </a:tcPr>
                </a:tc>
                <a:tc>
                  <a:txBody>
                    <a:bodyPr/>
                    <a:lstStyle/>
                    <a:p>
                      <a:pPr algn="l" fontAlgn="ctr"/>
                      <a:r>
                        <a:rPr lang="en-US" sz="1000" b="0" i="0" u="none" strike="noStrike" dirty="0">
                          <a:solidFill>
                            <a:srgbClr val="000000"/>
                          </a:solidFill>
                          <a:latin typeface="Arial" pitchFamily="34" charset="0"/>
                          <a:cs typeface="Arial" pitchFamily="34" charset="0"/>
                        </a:rPr>
                        <a:t>In-kind effort spent developing and launching project plan for $75,000 grant to integrate and publish updated statewide municipal boundary geospatial data.  Coordinate with appropriate state agencies.  Engage local governments.  </a:t>
                      </a:r>
                    </a:p>
                  </a:txBody>
                  <a:tcPr marL="6187" marR="6187" marT="6187" marB="0" anchor="ctr">
                    <a:lnL w="6350" cap="flat" cmpd="sng" algn="ctr">
                      <a:solidFill>
                        <a:srgbClr val="BFBFB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bg2">
                        <a:lumMod val="75000"/>
                      </a:schemeClr>
                    </a:solidFill>
                  </a:tcPr>
                </a:tc>
              </a:tr>
              <a:tr h="679874">
                <a:tc>
                  <a:txBody>
                    <a:bodyPr/>
                    <a:lstStyle/>
                    <a:p>
                      <a:pPr algn="l" fontAlgn="ctr"/>
                      <a:r>
                        <a:rPr lang="en-US" sz="1000" b="0" i="0" u="none" strike="noStrike" dirty="0" smtClean="0">
                          <a:solidFill>
                            <a:srgbClr val="000000"/>
                          </a:solidFill>
                          <a:latin typeface="Arial" pitchFamily="34" charset="0"/>
                          <a:cs typeface="Arial" pitchFamily="34" charset="0"/>
                        </a:rPr>
                        <a:t>Federal Grant</a:t>
                      </a:r>
                      <a:endParaRPr lang="en-US" sz="1000" b="0" i="0" u="none" strike="noStrike" dirty="0">
                        <a:solidFill>
                          <a:srgbClr val="000000"/>
                        </a:solidFill>
                        <a:latin typeface="Arial" pitchFamily="34" charset="0"/>
                        <a:cs typeface="Arial" pitchFamily="34" charset="0"/>
                      </a:endParaRPr>
                    </a:p>
                  </a:txBody>
                  <a:tcPr marL="6187" marR="6187" marT="6187" marB="0" anchor="ctr">
                    <a:lnL w="635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accent6">
                        <a:lumMod val="60000"/>
                        <a:lumOff val="40000"/>
                      </a:schemeClr>
                    </a:solidFill>
                  </a:tcPr>
                </a:tc>
                <a:tc>
                  <a:txBody>
                    <a:bodyPr/>
                    <a:lstStyle/>
                    <a:p>
                      <a:pPr algn="l" fontAlgn="ctr"/>
                      <a:r>
                        <a:rPr lang="en-US" sz="1000" b="0" i="0" u="none" strike="noStrike" dirty="0">
                          <a:solidFill>
                            <a:srgbClr val="000000"/>
                          </a:solidFill>
                          <a:latin typeface="Arial" pitchFamily="34" charset="0"/>
                          <a:cs typeface="Arial" pitchFamily="34" charset="0"/>
                        </a:rPr>
                        <a:t>USGS; State; Local Government</a:t>
                      </a:r>
                    </a:p>
                  </a:txBody>
                  <a:tcPr marL="6187" marR="6187" marT="618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accent6">
                        <a:lumMod val="60000"/>
                        <a:lumOff val="40000"/>
                      </a:schemeClr>
                    </a:solidFill>
                  </a:tcPr>
                </a:tc>
                <a:tc>
                  <a:txBody>
                    <a:bodyPr/>
                    <a:lstStyle/>
                    <a:p>
                      <a:pPr algn="r" fontAlgn="ctr"/>
                      <a:r>
                        <a:rPr lang="en-US" sz="1000" b="0" i="0" u="none" strike="noStrike" dirty="0">
                          <a:solidFill>
                            <a:srgbClr val="000000"/>
                          </a:solidFill>
                          <a:latin typeface="Arial" pitchFamily="34" charset="0"/>
                          <a:cs typeface="Arial" pitchFamily="34" charset="0"/>
                        </a:rPr>
                        <a:t>0.33</a:t>
                      </a:r>
                    </a:p>
                  </a:txBody>
                  <a:tcPr marL="6187" marR="6187" marT="618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accent6">
                        <a:lumMod val="60000"/>
                        <a:lumOff val="40000"/>
                      </a:schemeClr>
                    </a:solidFill>
                  </a:tcPr>
                </a:tc>
                <a:tc>
                  <a:txBody>
                    <a:bodyPr/>
                    <a:lstStyle/>
                    <a:p>
                      <a:pPr algn="r" fontAlgn="ctr"/>
                      <a:r>
                        <a:rPr lang="en-US" sz="1000" b="0" i="0" u="none" strike="noStrike" dirty="0">
                          <a:solidFill>
                            <a:srgbClr val="000000"/>
                          </a:solidFill>
                          <a:latin typeface="Arial" pitchFamily="34" charset="0"/>
                          <a:cs typeface="Arial" pitchFamily="34" charset="0"/>
                        </a:rPr>
                        <a:t>682</a:t>
                      </a:r>
                    </a:p>
                  </a:txBody>
                  <a:tcPr marL="6187" marR="6187" marT="618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accent6">
                        <a:lumMod val="60000"/>
                        <a:lumOff val="40000"/>
                      </a:schemeClr>
                    </a:solidFill>
                  </a:tcPr>
                </a:tc>
                <a:tc>
                  <a:txBody>
                    <a:bodyPr/>
                    <a:lstStyle/>
                    <a:p>
                      <a:pPr algn="ctr" fontAlgn="ctr"/>
                      <a:r>
                        <a:rPr lang="en-US" sz="1000" b="0" i="0" u="none" strike="noStrike" dirty="0">
                          <a:solidFill>
                            <a:srgbClr val="000000"/>
                          </a:solidFill>
                          <a:latin typeface="Arial" pitchFamily="34" charset="0"/>
                          <a:cs typeface="Arial" pitchFamily="34" charset="0"/>
                        </a:rPr>
                        <a:t> $     59,700 </a:t>
                      </a:r>
                    </a:p>
                  </a:txBody>
                  <a:tcPr marL="6187" marR="6187" marT="618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accent6">
                        <a:lumMod val="60000"/>
                        <a:lumOff val="40000"/>
                      </a:schemeClr>
                    </a:solidFill>
                  </a:tcPr>
                </a:tc>
                <a:tc>
                  <a:txBody>
                    <a:bodyPr/>
                    <a:lstStyle/>
                    <a:p>
                      <a:pPr algn="l" fontAlgn="ctr"/>
                      <a:r>
                        <a:rPr lang="en-US" sz="1000" b="0" i="0" u="none" strike="noStrike" dirty="0">
                          <a:solidFill>
                            <a:srgbClr val="000000"/>
                          </a:solidFill>
                          <a:latin typeface="Arial" pitchFamily="34" charset="0"/>
                          <a:cs typeface="Arial" pitchFamily="34" charset="0"/>
                        </a:rPr>
                        <a:t>Integrate base boundary data with annexations in as highly accurate process as source data will allow.  Design and populate </a:t>
                      </a:r>
                      <a:r>
                        <a:rPr lang="en-US" sz="1000" b="0" i="0" u="none" strike="noStrike" dirty="0" err="1">
                          <a:solidFill>
                            <a:srgbClr val="000000"/>
                          </a:solidFill>
                          <a:latin typeface="Arial" pitchFamily="34" charset="0"/>
                          <a:cs typeface="Arial" pitchFamily="34" charset="0"/>
                        </a:rPr>
                        <a:t>Geodatabase</a:t>
                      </a:r>
                      <a:r>
                        <a:rPr lang="en-US" sz="1000" b="0" i="0" u="none" strike="noStrike" dirty="0">
                          <a:solidFill>
                            <a:srgbClr val="000000"/>
                          </a:solidFill>
                          <a:latin typeface="Arial" pitchFamily="34" charset="0"/>
                          <a:cs typeface="Arial" pitchFamily="34" charset="0"/>
                        </a:rPr>
                        <a:t>. Provide access.</a:t>
                      </a:r>
                    </a:p>
                  </a:txBody>
                  <a:tcPr marL="6187" marR="6187" marT="6187" marB="0" anchor="ctr">
                    <a:lnL w="6350" cap="flat" cmpd="sng" algn="ctr">
                      <a:solidFill>
                        <a:srgbClr val="BFBFB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accent6">
                        <a:lumMod val="60000"/>
                        <a:lumOff val="40000"/>
                      </a:schemeClr>
                    </a:solidFill>
                  </a:tcPr>
                </a:tc>
              </a:tr>
              <a:tr h="339938">
                <a:tc>
                  <a:txBody>
                    <a:bodyPr/>
                    <a:lstStyle/>
                    <a:p>
                      <a:pPr algn="l" fontAlgn="ctr"/>
                      <a:r>
                        <a:rPr lang="en-US" sz="1000" b="0" i="0" u="none" strike="noStrike" dirty="0">
                          <a:solidFill>
                            <a:srgbClr val="000000"/>
                          </a:solidFill>
                          <a:latin typeface="Arial" pitchFamily="34" charset="0"/>
                          <a:cs typeface="Arial" pitchFamily="34" charset="0"/>
                        </a:rPr>
                        <a:t>Minnesota Township Area </a:t>
                      </a:r>
                      <a:r>
                        <a:rPr lang="en-US" sz="1000" b="0" i="0" u="none" strike="noStrike" dirty="0" smtClean="0">
                          <a:solidFill>
                            <a:srgbClr val="000000"/>
                          </a:solidFill>
                          <a:latin typeface="Arial" pitchFamily="34" charset="0"/>
                          <a:cs typeface="Arial" pitchFamily="34" charset="0"/>
                        </a:rPr>
                        <a:t>Calculations</a:t>
                      </a:r>
                      <a:endParaRPr lang="en-US" sz="1000" b="0" i="0" u="none" strike="noStrike" dirty="0">
                        <a:solidFill>
                          <a:srgbClr val="000000"/>
                        </a:solidFill>
                        <a:latin typeface="Arial" pitchFamily="34" charset="0"/>
                        <a:cs typeface="Arial" pitchFamily="34" charset="0"/>
                      </a:endParaRPr>
                    </a:p>
                  </a:txBody>
                  <a:tcPr marL="6187" marR="6187" marT="6187" marB="0" anchor="ctr">
                    <a:lnL w="635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accent2">
                        <a:lumMod val="60000"/>
                        <a:lumOff val="40000"/>
                      </a:schemeClr>
                    </a:solidFill>
                  </a:tcPr>
                </a:tc>
                <a:tc>
                  <a:txBody>
                    <a:bodyPr/>
                    <a:lstStyle/>
                    <a:p>
                      <a:pPr algn="l" fontAlgn="ctr"/>
                      <a:r>
                        <a:rPr lang="en-US" sz="1000" b="0" i="0" u="none" strike="noStrike" dirty="0">
                          <a:solidFill>
                            <a:srgbClr val="000000"/>
                          </a:solidFill>
                          <a:latin typeface="Arial" pitchFamily="34" charset="0"/>
                          <a:cs typeface="Arial" pitchFamily="34" charset="0"/>
                        </a:rPr>
                        <a:t>Department of Administration</a:t>
                      </a:r>
                    </a:p>
                  </a:txBody>
                  <a:tcPr marL="6187" marR="6187" marT="618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accent2">
                        <a:lumMod val="60000"/>
                        <a:lumOff val="40000"/>
                      </a:schemeClr>
                    </a:solidFill>
                  </a:tcPr>
                </a:tc>
                <a:tc>
                  <a:txBody>
                    <a:bodyPr/>
                    <a:lstStyle/>
                    <a:p>
                      <a:pPr algn="r" fontAlgn="ctr"/>
                      <a:r>
                        <a:rPr lang="en-US" sz="1000" b="0" i="0" u="none" strike="noStrike" dirty="0">
                          <a:solidFill>
                            <a:srgbClr val="000000"/>
                          </a:solidFill>
                          <a:latin typeface="Arial" pitchFamily="34" charset="0"/>
                          <a:cs typeface="Arial" pitchFamily="34" charset="0"/>
                        </a:rPr>
                        <a:t>0.06</a:t>
                      </a:r>
                    </a:p>
                  </a:txBody>
                  <a:tcPr marL="6187" marR="6187" marT="618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accent2">
                        <a:lumMod val="60000"/>
                        <a:lumOff val="40000"/>
                      </a:schemeClr>
                    </a:solidFill>
                  </a:tcPr>
                </a:tc>
                <a:tc>
                  <a:txBody>
                    <a:bodyPr/>
                    <a:lstStyle/>
                    <a:p>
                      <a:pPr algn="r" fontAlgn="ctr"/>
                      <a:r>
                        <a:rPr lang="en-US" sz="1000" b="0" i="0" u="none" strike="noStrike" dirty="0">
                          <a:solidFill>
                            <a:srgbClr val="000000"/>
                          </a:solidFill>
                          <a:latin typeface="Arial" pitchFamily="34" charset="0"/>
                          <a:cs typeface="Arial" pitchFamily="34" charset="0"/>
                        </a:rPr>
                        <a:t>130</a:t>
                      </a:r>
                    </a:p>
                  </a:txBody>
                  <a:tcPr marL="6187" marR="6187" marT="618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accent2">
                        <a:lumMod val="60000"/>
                        <a:lumOff val="40000"/>
                      </a:schemeClr>
                    </a:solidFill>
                  </a:tcPr>
                </a:tc>
                <a:tc>
                  <a:txBody>
                    <a:bodyPr/>
                    <a:lstStyle/>
                    <a:p>
                      <a:pPr algn="ctr" fontAlgn="ctr"/>
                      <a:r>
                        <a:rPr lang="en-US" sz="1000" b="0" i="0" u="none" strike="noStrike" dirty="0">
                          <a:solidFill>
                            <a:srgbClr val="000000"/>
                          </a:solidFill>
                          <a:latin typeface="Arial" pitchFamily="34" charset="0"/>
                          <a:cs typeface="Arial" pitchFamily="34" charset="0"/>
                        </a:rPr>
                        <a:t> $     10,000 </a:t>
                      </a:r>
                    </a:p>
                  </a:txBody>
                  <a:tcPr marL="6187" marR="6187" marT="618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accent2">
                        <a:lumMod val="60000"/>
                        <a:lumOff val="40000"/>
                      </a:schemeClr>
                    </a:solidFill>
                  </a:tcPr>
                </a:tc>
                <a:tc>
                  <a:txBody>
                    <a:bodyPr/>
                    <a:lstStyle/>
                    <a:p>
                      <a:pPr algn="l" fontAlgn="ctr"/>
                      <a:r>
                        <a:rPr lang="en-US" sz="1000" b="0" i="0" u="none" strike="noStrike" dirty="0">
                          <a:solidFill>
                            <a:srgbClr val="000000"/>
                          </a:solidFill>
                          <a:latin typeface="Arial" pitchFamily="34" charset="0"/>
                          <a:cs typeface="Arial" pitchFamily="34" charset="0"/>
                        </a:rPr>
                        <a:t>Legislative mandate to provide these data annually to Revenue, OSOS</a:t>
                      </a:r>
                    </a:p>
                  </a:txBody>
                  <a:tcPr marL="6187" marR="6187" marT="6187" marB="0" anchor="ctr">
                    <a:lnL w="6350" cap="flat" cmpd="sng" algn="ctr">
                      <a:solidFill>
                        <a:srgbClr val="BFBFB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accent2">
                        <a:lumMod val="60000"/>
                        <a:lumOff val="40000"/>
                      </a:schemeClr>
                    </a:solidFill>
                  </a:tcPr>
                </a:tc>
              </a:tr>
              <a:tr h="339938">
                <a:tc>
                  <a:txBody>
                    <a:bodyPr/>
                    <a:lstStyle/>
                    <a:p>
                      <a:pPr algn="l" fontAlgn="ctr"/>
                      <a:r>
                        <a:rPr lang="en-US" sz="1000" b="0" i="0" u="none" strike="noStrike">
                          <a:solidFill>
                            <a:srgbClr val="000000"/>
                          </a:solidFill>
                          <a:latin typeface="Arial" pitchFamily="34" charset="0"/>
                          <a:cs typeface="Arial" pitchFamily="34" charset="0"/>
                        </a:rPr>
                        <a:t>Municipal Boundary Updates for Sales Tax Analysis</a:t>
                      </a:r>
                    </a:p>
                  </a:txBody>
                  <a:tcPr marL="6187" marR="6187" marT="6187" marB="0" anchor="ctr">
                    <a:lnL w="635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accent2">
                        <a:lumMod val="60000"/>
                        <a:lumOff val="40000"/>
                      </a:schemeClr>
                    </a:solidFill>
                  </a:tcPr>
                </a:tc>
                <a:tc>
                  <a:txBody>
                    <a:bodyPr/>
                    <a:lstStyle/>
                    <a:p>
                      <a:pPr algn="l" fontAlgn="ctr"/>
                      <a:r>
                        <a:rPr lang="en-US" sz="1000" b="0" i="0" u="none" strike="noStrike">
                          <a:solidFill>
                            <a:srgbClr val="000000"/>
                          </a:solidFill>
                          <a:latin typeface="Arial" pitchFamily="34" charset="0"/>
                          <a:cs typeface="Arial" pitchFamily="34" charset="0"/>
                        </a:rPr>
                        <a:t>Department of Revenue       Tax Research Division</a:t>
                      </a:r>
                    </a:p>
                  </a:txBody>
                  <a:tcPr marL="6187" marR="6187" marT="618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accent2">
                        <a:lumMod val="60000"/>
                        <a:lumOff val="40000"/>
                      </a:schemeClr>
                    </a:solidFill>
                  </a:tcPr>
                </a:tc>
                <a:tc>
                  <a:txBody>
                    <a:bodyPr/>
                    <a:lstStyle/>
                    <a:p>
                      <a:pPr algn="r" fontAlgn="ctr"/>
                      <a:r>
                        <a:rPr lang="en-US" sz="1000" b="0" i="0" u="none" strike="noStrike">
                          <a:solidFill>
                            <a:srgbClr val="000000"/>
                          </a:solidFill>
                          <a:latin typeface="Arial" pitchFamily="34" charset="0"/>
                          <a:cs typeface="Arial" pitchFamily="34" charset="0"/>
                        </a:rPr>
                        <a:t>0.02</a:t>
                      </a:r>
                    </a:p>
                  </a:txBody>
                  <a:tcPr marL="6187" marR="6187" marT="618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accent2">
                        <a:lumMod val="60000"/>
                        <a:lumOff val="40000"/>
                      </a:schemeClr>
                    </a:solidFill>
                  </a:tcPr>
                </a:tc>
                <a:tc>
                  <a:txBody>
                    <a:bodyPr/>
                    <a:lstStyle/>
                    <a:p>
                      <a:pPr algn="r" fontAlgn="ctr"/>
                      <a:r>
                        <a:rPr lang="en-US" sz="1000" b="0" i="0" u="none" strike="noStrike">
                          <a:solidFill>
                            <a:srgbClr val="000000"/>
                          </a:solidFill>
                          <a:latin typeface="Arial" pitchFamily="34" charset="0"/>
                          <a:cs typeface="Arial" pitchFamily="34" charset="0"/>
                        </a:rPr>
                        <a:t>51.5</a:t>
                      </a:r>
                    </a:p>
                  </a:txBody>
                  <a:tcPr marL="6187" marR="6187" marT="618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accent2">
                        <a:lumMod val="60000"/>
                        <a:lumOff val="40000"/>
                      </a:schemeClr>
                    </a:solidFill>
                  </a:tcPr>
                </a:tc>
                <a:tc>
                  <a:txBody>
                    <a:bodyPr/>
                    <a:lstStyle/>
                    <a:p>
                      <a:pPr algn="ctr" fontAlgn="ctr"/>
                      <a:r>
                        <a:rPr lang="en-US" sz="1000" b="0" i="0" u="none" strike="noStrike" dirty="0">
                          <a:solidFill>
                            <a:srgbClr val="000000"/>
                          </a:solidFill>
                          <a:latin typeface="Arial" pitchFamily="34" charset="0"/>
                          <a:cs typeface="Arial" pitchFamily="34" charset="0"/>
                        </a:rPr>
                        <a:t> $       4,000 </a:t>
                      </a:r>
                    </a:p>
                  </a:txBody>
                  <a:tcPr marL="6187" marR="6187" marT="618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accent2">
                        <a:lumMod val="60000"/>
                        <a:lumOff val="40000"/>
                      </a:schemeClr>
                    </a:solidFill>
                  </a:tcPr>
                </a:tc>
                <a:tc>
                  <a:txBody>
                    <a:bodyPr/>
                    <a:lstStyle/>
                    <a:p>
                      <a:pPr algn="l" fontAlgn="ctr"/>
                      <a:r>
                        <a:rPr lang="en-US" sz="1000" b="0" i="0" u="none" strike="noStrike" dirty="0">
                          <a:solidFill>
                            <a:srgbClr val="000000"/>
                          </a:solidFill>
                          <a:latin typeface="Arial" pitchFamily="34" charset="0"/>
                          <a:cs typeface="Arial" pitchFamily="34" charset="0"/>
                        </a:rPr>
                        <a:t>Update boundaries for cities with local sales tax options on a quarterly basis for DOR </a:t>
                      </a:r>
                    </a:p>
                  </a:txBody>
                  <a:tcPr marL="6187" marR="6187" marT="6187" marB="0" anchor="ctr">
                    <a:lnL w="6350" cap="flat" cmpd="sng" algn="ctr">
                      <a:solidFill>
                        <a:srgbClr val="BFBFB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accent2">
                        <a:lumMod val="60000"/>
                        <a:lumOff val="40000"/>
                      </a:schemeClr>
                    </a:solidFill>
                  </a:tcPr>
                </a:tc>
              </a:tr>
              <a:tr h="339938">
                <a:tc>
                  <a:txBody>
                    <a:bodyPr/>
                    <a:lstStyle/>
                    <a:p>
                      <a:pPr algn="l" fontAlgn="ctr"/>
                      <a:r>
                        <a:rPr lang="en-US" sz="1000" b="0" i="0" u="none" strike="noStrike">
                          <a:solidFill>
                            <a:srgbClr val="000000"/>
                          </a:solidFill>
                          <a:latin typeface="Arial" pitchFamily="34" charset="0"/>
                          <a:cs typeface="Arial" pitchFamily="34" charset="0"/>
                        </a:rPr>
                        <a:t>Municipal Boundaries Adjustment Web Support</a:t>
                      </a:r>
                    </a:p>
                  </a:txBody>
                  <a:tcPr marL="6187" marR="6187" marT="6187" marB="0" anchor="ctr">
                    <a:lnL w="635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accent2">
                        <a:lumMod val="60000"/>
                        <a:lumOff val="40000"/>
                      </a:schemeClr>
                    </a:solidFill>
                  </a:tcPr>
                </a:tc>
                <a:tc>
                  <a:txBody>
                    <a:bodyPr/>
                    <a:lstStyle/>
                    <a:p>
                      <a:pPr algn="l" fontAlgn="ctr"/>
                      <a:r>
                        <a:rPr lang="en-US" sz="1000" b="0" i="0" u="none" strike="noStrike">
                          <a:solidFill>
                            <a:srgbClr val="000000"/>
                          </a:solidFill>
                          <a:latin typeface="Arial" pitchFamily="34" charset="0"/>
                          <a:cs typeface="Arial" pitchFamily="34" charset="0"/>
                        </a:rPr>
                        <a:t>Office of Administrative Hearings - MBAU</a:t>
                      </a:r>
                    </a:p>
                  </a:txBody>
                  <a:tcPr marL="6187" marR="6187" marT="618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accent2">
                        <a:lumMod val="60000"/>
                        <a:lumOff val="40000"/>
                      </a:schemeClr>
                    </a:solidFill>
                  </a:tcPr>
                </a:tc>
                <a:tc>
                  <a:txBody>
                    <a:bodyPr/>
                    <a:lstStyle/>
                    <a:p>
                      <a:pPr algn="r" fontAlgn="ctr"/>
                      <a:r>
                        <a:rPr lang="en-US" sz="1000" b="0" i="0" u="none" strike="noStrike">
                          <a:solidFill>
                            <a:srgbClr val="000000"/>
                          </a:solidFill>
                          <a:latin typeface="Arial" pitchFamily="34" charset="0"/>
                          <a:cs typeface="Arial" pitchFamily="34" charset="0"/>
                        </a:rPr>
                        <a:t>0.02</a:t>
                      </a:r>
                    </a:p>
                  </a:txBody>
                  <a:tcPr marL="6187" marR="6187" marT="618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accent2">
                        <a:lumMod val="60000"/>
                        <a:lumOff val="40000"/>
                      </a:schemeClr>
                    </a:solidFill>
                  </a:tcPr>
                </a:tc>
                <a:tc>
                  <a:txBody>
                    <a:bodyPr/>
                    <a:lstStyle/>
                    <a:p>
                      <a:pPr algn="r" fontAlgn="ctr"/>
                      <a:r>
                        <a:rPr lang="en-US" sz="1000" b="0" i="0" u="none" strike="noStrike">
                          <a:solidFill>
                            <a:srgbClr val="000000"/>
                          </a:solidFill>
                          <a:latin typeface="Arial" pitchFamily="34" charset="0"/>
                          <a:cs typeface="Arial" pitchFamily="34" charset="0"/>
                        </a:rPr>
                        <a:t>47</a:t>
                      </a:r>
                    </a:p>
                  </a:txBody>
                  <a:tcPr marL="6187" marR="6187" marT="618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accent2">
                        <a:lumMod val="60000"/>
                        <a:lumOff val="40000"/>
                      </a:schemeClr>
                    </a:solidFill>
                  </a:tcPr>
                </a:tc>
                <a:tc>
                  <a:txBody>
                    <a:bodyPr/>
                    <a:lstStyle/>
                    <a:p>
                      <a:pPr algn="ctr" fontAlgn="ctr"/>
                      <a:r>
                        <a:rPr lang="en-US" sz="1000" b="0" i="0" u="none" strike="noStrike" dirty="0">
                          <a:solidFill>
                            <a:srgbClr val="000000"/>
                          </a:solidFill>
                          <a:latin typeface="Arial" pitchFamily="34" charset="0"/>
                          <a:cs typeface="Arial" pitchFamily="34" charset="0"/>
                        </a:rPr>
                        <a:t> $       5,700 </a:t>
                      </a:r>
                    </a:p>
                  </a:txBody>
                  <a:tcPr marL="6187" marR="6187" marT="618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accent2">
                        <a:lumMod val="60000"/>
                        <a:lumOff val="40000"/>
                      </a:schemeClr>
                    </a:solidFill>
                  </a:tcPr>
                </a:tc>
                <a:tc>
                  <a:txBody>
                    <a:bodyPr/>
                    <a:lstStyle/>
                    <a:p>
                      <a:pPr algn="l" fontAlgn="ctr"/>
                      <a:r>
                        <a:rPr lang="en-US" sz="1000" b="0" i="0" u="none" strike="noStrike" dirty="0">
                          <a:solidFill>
                            <a:srgbClr val="000000"/>
                          </a:solidFill>
                          <a:latin typeface="Arial" pitchFamily="34" charset="0"/>
                          <a:cs typeface="Arial" pitchFamily="34" charset="0"/>
                        </a:rPr>
                        <a:t>Host MBA’s web site hosting annexation docket management system and current related information</a:t>
                      </a:r>
                    </a:p>
                  </a:txBody>
                  <a:tcPr marL="6187" marR="6187" marT="6187" marB="0" anchor="ctr">
                    <a:lnL w="6350" cap="flat" cmpd="sng" algn="ctr">
                      <a:solidFill>
                        <a:srgbClr val="BFBFB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accent2">
                        <a:lumMod val="60000"/>
                        <a:lumOff val="40000"/>
                      </a:schemeClr>
                    </a:solidFill>
                  </a:tcPr>
                </a:tc>
              </a:tr>
              <a:tr h="339938">
                <a:tc>
                  <a:txBody>
                    <a:bodyPr/>
                    <a:lstStyle/>
                    <a:p>
                      <a:pPr algn="l" fontAlgn="ctr"/>
                      <a:r>
                        <a:rPr lang="en-US" sz="1000" b="0" i="0" u="none" strike="noStrike">
                          <a:solidFill>
                            <a:srgbClr val="000000"/>
                          </a:solidFill>
                          <a:latin typeface="Arial" pitchFamily="34" charset="0"/>
                          <a:cs typeface="Arial" pitchFamily="34" charset="0"/>
                        </a:rPr>
                        <a:t>Municipal Boundaries Adjustment Web Support</a:t>
                      </a:r>
                    </a:p>
                  </a:txBody>
                  <a:tcPr marL="6187" marR="6187" marT="6187" marB="0" anchor="ctr">
                    <a:lnL w="635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l" fontAlgn="ctr"/>
                      <a:r>
                        <a:rPr lang="en-US" sz="1000" b="0" i="0" u="none" strike="noStrike">
                          <a:solidFill>
                            <a:srgbClr val="000000"/>
                          </a:solidFill>
                          <a:latin typeface="Arial" pitchFamily="34" charset="0"/>
                          <a:cs typeface="Arial" pitchFamily="34" charset="0"/>
                        </a:rPr>
                        <a:t>Office of Administrative Hearings - MBAU</a:t>
                      </a:r>
                    </a:p>
                  </a:txBody>
                  <a:tcPr marL="6187" marR="6187" marT="618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r" fontAlgn="ctr"/>
                      <a:r>
                        <a:rPr lang="en-US" sz="1000" b="0" i="0" u="none" strike="noStrike">
                          <a:solidFill>
                            <a:srgbClr val="000000"/>
                          </a:solidFill>
                          <a:latin typeface="Arial" pitchFamily="34" charset="0"/>
                          <a:cs typeface="Arial" pitchFamily="34" charset="0"/>
                        </a:rPr>
                        <a:t>0.03</a:t>
                      </a:r>
                    </a:p>
                  </a:txBody>
                  <a:tcPr marL="6187" marR="6187" marT="618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r" fontAlgn="ctr"/>
                      <a:r>
                        <a:rPr lang="en-US" sz="1000" b="0" i="0" u="none" strike="noStrike">
                          <a:solidFill>
                            <a:srgbClr val="000000"/>
                          </a:solidFill>
                          <a:latin typeface="Arial" pitchFamily="34" charset="0"/>
                          <a:cs typeface="Arial" pitchFamily="34" charset="0"/>
                        </a:rPr>
                        <a:t>57.5</a:t>
                      </a:r>
                    </a:p>
                  </a:txBody>
                  <a:tcPr marL="6187" marR="6187" marT="618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en-US" sz="1000" b="0" i="0" u="none" strike="noStrike" dirty="0">
                          <a:solidFill>
                            <a:srgbClr val="000000"/>
                          </a:solidFill>
                          <a:latin typeface="Arial" pitchFamily="34" charset="0"/>
                          <a:cs typeface="Arial" pitchFamily="34" charset="0"/>
                        </a:rPr>
                        <a:t> $       5,436 </a:t>
                      </a:r>
                    </a:p>
                  </a:txBody>
                  <a:tcPr marL="6187" marR="6187" marT="618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l" fontAlgn="ctr"/>
                      <a:r>
                        <a:rPr lang="en-US" sz="1000" b="0" i="0" u="none" strike="noStrike" dirty="0">
                          <a:solidFill>
                            <a:srgbClr val="000000"/>
                          </a:solidFill>
                          <a:latin typeface="Arial" pitchFamily="34" charset="0"/>
                          <a:cs typeface="Arial" pitchFamily="34" charset="0"/>
                        </a:rPr>
                        <a:t>Enhance MBA’s web site with new  tools and data.</a:t>
                      </a:r>
                    </a:p>
                  </a:txBody>
                  <a:tcPr marL="6187" marR="6187" marT="6187" marB="0" anchor="ctr">
                    <a:lnL w="6350" cap="flat" cmpd="sng" algn="ctr">
                      <a:solidFill>
                        <a:srgbClr val="BFBFB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r>
              <a:tr h="212462">
                <a:tc>
                  <a:txBody>
                    <a:bodyPr/>
                    <a:lstStyle/>
                    <a:p>
                      <a:pPr algn="l" fontAlgn="ctr"/>
                      <a:endParaRPr lang="en-US" sz="1000" b="0" i="0" u="none" strike="noStrike">
                        <a:solidFill>
                          <a:srgbClr val="000000"/>
                        </a:solidFill>
                        <a:latin typeface="Arial" pitchFamily="34" charset="0"/>
                        <a:cs typeface="Arial" pitchFamily="34" charset="0"/>
                      </a:endParaRPr>
                    </a:p>
                  </a:txBody>
                  <a:tcPr marL="6187" marR="6187" marT="6187"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en-US" sz="1000" b="0" i="0" u="none" strike="noStrike">
                          <a:solidFill>
                            <a:srgbClr val="000000"/>
                          </a:solidFill>
                          <a:latin typeface="Arial" pitchFamily="34" charset="0"/>
                          <a:cs typeface="Arial" pitchFamily="34" charset="0"/>
                        </a:rPr>
                        <a:t> </a:t>
                      </a:r>
                    </a:p>
                  </a:txBody>
                  <a:tcPr marL="6187" marR="6187" marT="6187" marB="0" anchor="ctr">
                    <a:lnL>
                      <a:noFill/>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0" i="0" u="none" strike="noStrike">
                          <a:solidFill>
                            <a:srgbClr val="000000"/>
                          </a:solidFill>
                          <a:latin typeface="Arial" pitchFamily="34" charset="0"/>
                          <a:cs typeface="Arial" pitchFamily="34" charset="0"/>
                        </a:rPr>
                        <a:t> </a:t>
                      </a:r>
                    </a:p>
                  </a:txBody>
                  <a:tcPr marL="6187" marR="6187" marT="618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0" i="0" u="none" strike="noStrike">
                          <a:solidFill>
                            <a:srgbClr val="000000"/>
                          </a:solidFill>
                          <a:latin typeface="Arial" pitchFamily="34" charset="0"/>
                          <a:cs typeface="Arial" pitchFamily="34" charset="0"/>
                        </a:rPr>
                        <a:t> </a:t>
                      </a:r>
                    </a:p>
                  </a:txBody>
                  <a:tcPr marL="6187" marR="6187" marT="618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0" i="0" u="none" strike="noStrike">
                          <a:solidFill>
                            <a:srgbClr val="000000"/>
                          </a:solidFill>
                          <a:latin typeface="Arial" pitchFamily="34" charset="0"/>
                          <a:cs typeface="Arial" pitchFamily="34" charset="0"/>
                        </a:rPr>
                        <a:t> </a:t>
                      </a:r>
                    </a:p>
                  </a:txBody>
                  <a:tcPr marL="6187" marR="6187" marT="6187" marB="0" anchor="ctr">
                    <a:lnL w="6350" cap="flat" cmpd="sng" algn="ctr">
                      <a:solidFill>
                        <a:srgbClr val="BFBFBF"/>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000" b="0" i="0" u="none" strike="noStrike" dirty="0">
                        <a:solidFill>
                          <a:srgbClr val="000000"/>
                        </a:solidFill>
                        <a:latin typeface="Arial" pitchFamily="34" charset="0"/>
                        <a:cs typeface="Arial" pitchFamily="34" charset="0"/>
                      </a:endParaRPr>
                    </a:p>
                  </a:txBody>
                  <a:tcPr marL="6187" marR="6187" marT="6187" marB="0" anchor="ctr">
                    <a:lnL>
                      <a:noFill/>
                    </a:lnL>
                    <a:lnR>
                      <a:noFill/>
                    </a:lnR>
                    <a:lnT w="6350" cap="flat" cmpd="sng" algn="ctr">
                      <a:solidFill>
                        <a:srgbClr val="000000"/>
                      </a:solidFill>
                      <a:prstDash val="solid"/>
                      <a:round/>
                      <a:headEnd type="none" w="med" len="med"/>
                      <a:tailEnd type="none" w="med" len="med"/>
                    </a:lnT>
                    <a:lnB>
                      <a:noFill/>
                    </a:lnB>
                  </a:tcPr>
                </a:tc>
              </a:tr>
              <a:tr h="169969">
                <a:tc>
                  <a:txBody>
                    <a:bodyPr/>
                    <a:lstStyle/>
                    <a:p>
                      <a:pPr algn="l" fontAlgn="b"/>
                      <a:endParaRPr lang="en-US" sz="1000" b="0" i="0" u="none" strike="noStrike">
                        <a:solidFill>
                          <a:srgbClr val="000000"/>
                        </a:solidFill>
                        <a:latin typeface="Arial" pitchFamily="34" charset="0"/>
                        <a:cs typeface="Arial" pitchFamily="34" charset="0"/>
                      </a:endParaRPr>
                    </a:p>
                  </a:txBody>
                  <a:tcPr marL="6187" marR="6187" marT="618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000" b="1" i="0" u="none" strike="noStrike" dirty="0">
                          <a:solidFill>
                            <a:srgbClr val="000000"/>
                          </a:solidFill>
                          <a:latin typeface="Arial" pitchFamily="34" charset="0"/>
                          <a:cs typeface="Arial" pitchFamily="34" charset="0"/>
                        </a:rPr>
                        <a:t>GENERAL </a:t>
                      </a:r>
                      <a:r>
                        <a:rPr lang="en-US" sz="1000" b="1" i="0" u="none" strike="noStrike" dirty="0" smtClean="0">
                          <a:solidFill>
                            <a:srgbClr val="000000"/>
                          </a:solidFill>
                          <a:latin typeface="Arial" pitchFamily="34" charset="0"/>
                          <a:cs typeface="Arial" pitchFamily="34" charset="0"/>
                        </a:rPr>
                        <a:t>FUND</a:t>
                      </a:r>
                      <a:endParaRPr lang="en-US" sz="1000" b="1" i="0" u="none" strike="noStrike" dirty="0">
                        <a:solidFill>
                          <a:srgbClr val="000000"/>
                        </a:solidFill>
                        <a:latin typeface="Arial" pitchFamily="34" charset="0"/>
                        <a:cs typeface="Arial" pitchFamily="34" charset="0"/>
                      </a:endParaRPr>
                    </a:p>
                  </a:txBody>
                  <a:tcPr marL="6187" marR="6187" marT="6187" marB="0" anchor="ctr">
                    <a:lnL w="635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bg2">
                        <a:lumMod val="90000"/>
                      </a:schemeClr>
                    </a:solidFill>
                  </a:tcPr>
                </a:tc>
                <a:tc>
                  <a:txBody>
                    <a:bodyPr/>
                    <a:lstStyle/>
                    <a:p>
                      <a:pPr algn="r" fontAlgn="b"/>
                      <a:r>
                        <a:rPr lang="en-US" sz="1000" b="0" i="0" u="none" strike="noStrike" dirty="0">
                          <a:solidFill>
                            <a:srgbClr val="000000"/>
                          </a:solidFill>
                          <a:latin typeface="Arial" pitchFamily="34" charset="0"/>
                          <a:cs typeface="Arial" pitchFamily="34" charset="0"/>
                        </a:rPr>
                        <a:t>0.10</a:t>
                      </a:r>
                    </a:p>
                  </a:txBody>
                  <a:tcPr marL="6187" marR="6187" marT="6187"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bg2">
                        <a:lumMod val="90000"/>
                      </a:schemeClr>
                    </a:solidFill>
                  </a:tcPr>
                </a:tc>
                <a:tc>
                  <a:txBody>
                    <a:bodyPr/>
                    <a:lstStyle/>
                    <a:p>
                      <a:pPr algn="r" fontAlgn="b"/>
                      <a:r>
                        <a:rPr lang="en-US" sz="1000" b="0" i="0" u="none" strike="noStrike" dirty="0">
                          <a:solidFill>
                            <a:srgbClr val="000000"/>
                          </a:solidFill>
                          <a:latin typeface="Arial" pitchFamily="34" charset="0"/>
                          <a:cs typeface="Arial" pitchFamily="34" charset="0"/>
                        </a:rPr>
                        <a:t>217.0</a:t>
                      </a:r>
                    </a:p>
                  </a:txBody>
                  <a:tcPr marL="6187" marR="6187" marT="6187"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bg2">
                        <a:lumMod val="90000"/>
                      </a:schemeClr>
                    </a:solidFill>
                  </a:tcPr>
                </a:tc>
                <a:tc>
                  <a:txBody>
                    <a:bodyPr/>
                    <a:lstStyle/>
                    <a:p>
                      <a:pPr algn="ctr" fontAlgn="b"/>
                      <a:r>
                        <a:rPr lang="en-US" sz="1000" b="0" i="0" u="none" strike="noStrike" dirty="0">
                          <a:solidFill>
                            <a:srgbClr val="000000"/>
                          </a:solidFill>
                          <a:latin typeface="Arial" pitchFamily="34" charset="0"/>
                          <a:cs typeface="Arial" pitchFamily="34" charset="0"/>
                        </a:rPr>
                        <a:t> $     13,000 </a:t>
                      </a:r>
                    </a:p>
                  </a:txBody>
                  <a:tcPr marL="6187" marR="6187" marT="6187" marB="0" anchor="b">
                    <a:lnL w="6350" cap="flat" cmpd="sng" algn="ctr">
                      <a:solidFill>
                        <a:srgbClr val="BFBFB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bg2">
                        <a:lumMod val="90000"/>
                      </a:schemeClr>
                    </a:solidFill>
                  </a:tcPr>
                </a:tc>
                <a:tc>
                  <a:txBody>
                    <a:bodyPr/>
                    <a:lstStyle/>
                    <a:p>
                      <a:pPr algn="l" fontAlgn="b"/>
                      <a:endParaRPr lang="en-US" sz="1000" b="0" i="0" u="none" strike="noStrike" dirty="0">
                        <a:solidFill>
                          <a:srgbClr val="000000"/>
                        </a:solidFill>
                        <a:latin typeface="Arial" pitchFamily="34" charset="0"/>
                        <a:cs typeface="Arial" pitchFamily="34" charset="0"/>
                      </a:endParaRPr>
                    </a:p>
                  </a:txBody>
                  <a:tcPr marL="6187" marR="6187" marT="6187" marB="0" anchor="b">
                    <a:lnL w="6350" cap="flat" cmpd="sng" algn="ctr">
                      <a:solidFill>
                        <a:srgbClr val="000000"/>
                      </a:solidFill>
                      <a:prstDash val="solid"/>
                      <a:round/>
                      <a:headEnd type="none" w="med" len="med"/>
                      <a:tailEnd type="none" w="med" len="med"/>
                    </a:lnL>
                    <a:lnR>
                      <a:noFill/>
                    </a:lnR>
                    <a:lnT>
                      <a:noFill/>
                    </a:lnT>
                    <a:lnB>
                      <a:noFill/>
                    </a:lnB>
                  </a:tcPr>
                </a:tc>
              </a:tr>
              <a:tr h="212462">
                <a:tc>
                  <a:txBody>
                    <a:bodyPr/>
                    <a:lstStyle/>
                    <a:p>
                      <a:pPr algn="l" fontAlgn="b"/>
                      <a:endParaRPr lang="en-US" sz="1000" b="0" i="0" u="none" strike="noStrike">
                        <a:solidFill>
                          <a:srgbClr val="000000"/>
                        </a:solidFill>
                        <a:latin typeface="Arial" pitchFamily="34" charset="0"/>
                        <a:cs typeface="Arial" pitchFamily="34" charset="0"/>
                      </a:endParaRPr>
                    </a:p>
                  </a:txBody>
                  <a:tcPr marL="6187" marR="6187" marT="618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000" b="1" i="0" u="none" strike="noStrike" dirty="0">
                          <a:solidFill>
                            <a:srgbClr val="000000"/>
                          </a:solidFill>
                          <a:latin typeface="Arial" pitchFamily="34" charset="0"/>
                          <a:cs typeface="Arial" pitchFamily="34" charset="0"/>
                        </a:rPr>
                        <a:t>GRANT</a:t>
                      </a:r>
                    </a:p>
                  </a:txBody>
                  <a:tcPr marL="6187" marR="6187" marT="6187" marB="0" anchor="ctr">
                    <a:lnL w="635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bg2">
                        <a:lumMod val="90000"/>
                      </a:schemeClr>
                    </a:solidFill>
                  </a:tcPr>
                </a:tc>
                <a:tc>
                  <a:txBody>
                    <a:bodyPr/>
                    <a:lstStyle/>
                    <a:p>
                      <a:pPr algn="r" fontAlgn="b"/>
                      <a:r>
                        <a:rPr lang="en-US" sz="1000" b="0" i="0" u="none" strike="noStrike" dirty="0">
                          <a:solidFill>
                            <a:srgbClr val="000000"/>
                          </a:solidFill>
                          <a:latin typeface="Arial" pitchFamily="34" charset="0"/>
                          <a:cs typeface="Arial" pitchFamily="34" charset="0"/>
                        </a:rPr>
                        <a:t>0.33</a:t>
                      </a:r>
                    </a:p>
                  </a:txBody>
                  <a:tcPr marL="6187" marR="6187" marT="6187"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bg2">
                        <a:lumMod val="90000"/>
                      </a:schemeClr>
                    </a:solidFill>
                  </a:tcPr>
                </a:tc>
                <a:tc>
                  <a:txBody>
                    <a:bodyPr/>
                    <a:lstStyle/>
                    <a:p>
                      <a:pPr algn="r" fontAlgn="b"/>
                      <a:r>
                        <a:rPr lang="en-US" sz="1000" b="0" i="0" u="none" strike="noStrike" dirty="0">
                          <a:solidFill>
                            <a:srgbClr val="000000"/>
                          </a:solidFill>
                          <a:latin typeface="Arial" pitchFamily="34" charset="0"/>
                          <a:cs typeface="Arial" pitchFamily="34" charset="0"/>
                        </a:rPr>
                        <a:t>682.0</a:t>
                      </a:r>
                    </a:p>
                  </a:txBody>
                  <a:tcPr marL="6187" marR="6187" marT="6187"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bg2">
                        <a:lumMod val="90000"/>
                      </a:schemeClr>
                    </a:solidFill>
                  </a:tcPr>
                </a:tc>
                <a:tc>
                  <a:txBody>
                    <a:bodyPr/>
                    <a:lstStyle/>
                    <a:p>
                      <a:pPr algn="ctr" fontAlgn="b"/>
                      <a:r>
                        <a:rPr lang="en-US" sz="1000" b="0" i="0" u="none" strike="noStrike" dirty="0">
                          <a:solidFill>
                            <a:srgbClr val="000000"/>
                          </a:solidFill>
                          <a:latin typeface="Arial" pitchFamily="34" charset="0"/>
                          <a:cs typeface="Arial" pitchFamily="34" charset="0"/>
                        </a:rPr>
                        <a:t> $    59,700 </a:t>
                      </a:r>
                    </a:p>
                  </a:txBody>
                  <a:tcPr marL="6187" marR="6187" marT="6187" marB="0" anchor="b">
                    <a:lnL w="6350" cap="flat" cmpd="sng" algn="ctr">
                      <a:solidFill>
                        <a:srgbClr val="BFBFB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bg2">
                        <a:lumMod val="90000"/>
                      </a:schemeClr>
                    </a:solidFill>
                  </a:tcPr>
                </a:tc>
                <a:tc>
                  <a:txBody>
                    <a:bodyPr/>
                    <a:lstStyle/>
                    <a:p>
                      <a:pPr algn="l" fontAlgn="b"/>
                      <a:endParaRPr lang="en-US" sz="1000" b="0" i="0" u="none" strike="noStrike" dirty="0">
                        <a:solidFill>
                          <a:srgbClr val="000000"/>
                        </a:solidFill>
                        <a:latin typeface="Arial" pitchFamily="34" charset="0"/>
                        <a:cs typeface="Arial" pitchFamily="34" charset="0"/>
                      </a:endParaRPr>
                    </a:p>
                  </a:txBody>
                  <a:tcPr marL="6187" marR="6187" marT="6187" marB="0" anchor="b">
                    <a:lnL w="6350" cap="flat" cmpd="sng" algn="ctr">
                      <a:solidFill>
                        <a:srgbClr val="000000"/>
                      </a:solidFill>
                      <a:prstDash val="solid"/>
                      <a:round/>
                      <a:headEnd type="none" w="med" len="med"/>
                      <a:tailEnd type="none" w="med" len="med"/>
                    </a:lnL>
                    <a:lnR>
                      <a:noFill/>
                    </a:lnR>
                    <a:lnT>
                      <a:noFill/>
                    </a:lnT>
                    <a:lnB>
                      <a:noFill/>
                    </a:lnB>
                  </a:tcPr>
                </a:tc>
              </a:tr>
              <a:tr h="212462">
                <a:tc>
                  <a:txBody>
                    <a:bodyPr/>
                    <a:lstStyle/>
                    <a:p>
                      <a:pPr algn="l" fontAlgn="b"/>
                      <a:endParaRPr lang="en-US" sz="1000" b="0" i="0" u="none" strike="noStrike">
                        <a:solidFill>
                          <a:srgbClr val="000000"/>
                        </a:solidFill>
                        <a:latin typeface="Arial" pitchFamily="34" charset="0"/>
                        <a:cs typeface="Arial" pitchFamily="34" charset="0"/>
                      </a:endParaRPr>
                    </a:p>
                  </a:txBody>
                  <a:tcPr marL="6187" marR="6187" marT="618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000" b="1" i="0" u="none" strike="noStrike" dirty="0">
                          <a:solidFill>
                            <a:srgbClr val="000000"/>
                          </a:solidFill>
                          <a:latin typeface="Arial" pitchFamily="34" charset="0"/>
                          <a:cs typeface="Arial" pitchFamily="34" charset="0"/>
                        </a:rPr>
                        <a:t>CONTRACT WORK</a:t>
                      </a:r>
                    </a:p>
                  </a:txBody>
                  <a:tcPr marL="6187" marR="6187" marT="6187" marB="0" anchor="ctr">
                    <a:lnL w="635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r" fontAlgn="b"/>
                      <a:r>
                        <a:rPr lang="en-US" sz="1000" b="0" i="0" u="none" strike="noStrike">
                          <a:solidFill>
                            <a:srgbClr val="000000"/>
                          </a:solidFill>
                          <a:latin typeface="Arial" pitchFamily="34" charset="0"/>
                          <a:cs typeface="Arial" pitchFamily="34" charset="0"/>
                        </a:rPr>
                        <a:t>0.14</a:t>
                      </a:r>
                    </a:p>
                  </a:txBody>
                  <a:tcPr marL="6187" marR="6187" marT="6187"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r" fontAlgn="b"/>
                      <a:r>
                        <a:rPr lang="en-US" sz="1000" b="0" i="0" u="none" strike="noStrike">
                          <a:solidFill>
                            <a:srgbClr val="000000"/>
                          </a:solidFill>
                          <a:latin typeface="Arial" pitchFamily="34" charset="0"/>
                          <a:cs typeface="Arial" pitchFamily="34" charset="0"/>
                        </a:rPr>
                        <a:t>286.0</a:t>
                      </a:r>
                    </a:p>
                  </a:txBody>
                  <a:tcPr marL="6187" marR="6187" marT="6187"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fontAlgn="b"/>
                      <a:r>
                        <a:rPr lang="en-US" sz="1000" b="0" i="0" u="none" strike="noStrike" dirty="0">
                          <a:solidFill>
                            <a:srgbClr val="000000"/>
                          </a:solidFill>
                          <a:latin typeface="Arial" pitchFamily="34" charset="0"/>
                          <a:cs typeface="Arial" pitchFamily="34" charset="0"/>
                        </a:rPr>
                        <a:t> $    25,136 </a:t>
                      </a:r>
                    </a:p>
                  </a:txBody>
                  <a:tcPr marL="6187" marR="6187" marT="6187" marB="0" anchor="b">
                    <a:lnL w="6350" cap="flat" cmpd="sng" algn="ctr">
                      <a:solidFill>
                        <a:srgbClr val="BFBFB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b"/>
                      <a:endParaRPr lang="en-US" sz="1000" b="0" i="0" u="none" strike="noStrike" dirty="0">
                        <a:solidFill>
                          <a:srgbClr val="000000"/>
                        </a:solidFill>
                        <a:latin typeface="Arial" pitchFamily="34" charset="0"/>
                        <a:cs typeface="Arial" pitchFamily="34" charset="0"/>
                      </a:endParaRPr>
                    </a:p>
                  </a:txBody>
                  <a:tcPr marL="6187" marR="6187" marT="6187" marB="0" anchor="b">
                    <a:lnL w="6350" cap="flat" cmpd="sng" algn="ctr">
                      <a:solidFill>
                        <a:srgbClr val="000000"/>
                      </a:solidFill>
                      <a:prstDash val="solid"/>
                      <a:round/>
                      <a:headEnd type="none" w="med" len="med"/>
                      <a:tailEnd type="none" w="med" len="med"/>
                    </a:lnL>
                    <a:lnR>
                      <a:noFill/>
                    </a:lnR>
                    <a:lnT>
                      <a:noFill/>
                    </a:lnT>
                    <a:lnB>
                      <a:noFill/>
                    </a:lnB>
                  </a:tcPr>
                </a:tc>
              </a:tr>
              <a:tr h="223085">
                <a:tc>
                  <a:txBody>
                    <a:bodyPr/>
                    <a:lstStyle/>
                    <a:p>
                      <a:pPr algn="l" fontAlgn="b"/>
                      <a:endParaRPr lang="en-US" sz="1000" b="0" i="0" u="none" strike="noStrike">
                        <a:solidFill>
                          <a:srgbClr val="000000"/>
                        </a:solidFill>
                        <a:latin typeface="Arial" pitchFamily="34" charset="0"/>
                        <a:cs typeface="Arial" pitchFamily="34" charset="0"/>
                      </a:endParaRPr>
                    </a:p>
                  </a:txBody>
                  <a:tcPr marL="6187" marR="6187" marT="618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000" b="1" i="0" u="none" strike="noStrike" dirty="0">
                          <a:solidFill>
                            <a:srgbClr val="000000"/>
                          </a:solidFill>
                          <a:latin typeface="Arial" pitchFamily="34" charset="0"/>
                          <a:cs typeface="Arial" pitchFamily="34" charset="0"/>
                        </a:rPr>
                        <a:t>TOTAL</a:t>
                      </a:r>
                    </a:p>
                  </a:txBody>
                  <a:tcPr marL="6187" marR="6187" marT="6187" marB="0" anchor="ctr">
                    <a:lnL w="635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r" fontAlgn="b"/>
                      <a:r>
                        <a:rPr lang="en-US" sz="1000" b="0" i="0" u="none" strike="noStrike">
                          <a:solidFill>
                            <a:srgbClr val="000000"/>
                          </a:solidFill>
                          <a:latin typeface="Arial" pitchFamily="34" charset="0"/>
                          <a:cs typeface="Arial" pitchFamily="34" charset="0"/>
                        </a:rPr>
                        <a:t>0.57</a:t>
                      </a:r>
                    </a:p>
                  </a:txBody>
                  <a:tcPr marL="6187" marR="6187" marT="6187"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r" fontAlgn="b"/>
                      <a:r>
                        <a:rPr lang="en-US" sz="1000" b="0" i="0" u="none" strike="noStrike">
                          <a:solidFill>
                            <a:srgbClr val="000000"/>
                          </a:solidFill>
                          <a:latin typeface="Arial" pitchFamily="34" charset="0"/>
                          <a:cs typeface="Arial" pitchFamily="34" charset="0"/>
                        </a:rPr>
                        <a:t>1185.0</a:t>
                      </a:r>
                    </a:p>
                  </a:txBody>
                  <a:tcPr marL="6187" marR="6187" marT="6187"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fontAlgn="b"/>
                      <a:r>
                        <a:rPr lang="en-US" sz="1000" b="0" i="0" u="none" strike="noStrike" dirty="0">
                          <a:solidFill>
                            <a:srgbClr val="000000"/>
                          </a:solidFill>
                          <a:latin typeface="Arial" pitchFamily="34" charset="0"/>
                          <a:cs typeface="Arial" pitchFamily="34" charset="0"/>
                        </a:rPr>
                        <a:t> $ </a:t>
                      </a:r>
                      <a:r>
                        <a:rPr lang="en-US" sz="1000" b="0" i="0" u="none" strike="noStrike" dirty="0" smtClean="0">
                          <a:solidFill>
                            <a:srgbClr val="000000"/>
                          </a:solidFill>
                          <a:latin typeface="Arial" pitchFamily="34" charset="0"/>
                          <a:cs typeface="Arial" pitchFamily="34" charset="0"/>
                        </a:rPr>
                        <a:t>   97,836 </a:t>
                      </a:r>
                      <a:endParaRPr lang="en-US" sz="1000" b="0" i="0" u="none" strike="noStrike" dirty="0">
                        <a:solidFill>
                          <a:srgbClr val="000000"/>
                        </a:solidFill>
                        <a:latin typeface="Arial" pitchFamily="34" charset="0"/>
                        <a:cs typeface="Arial" pitchFamily="34" charset="0"/>
                      </a:endParaRPr>
                    </a:p>
                  </a:txBody>
                  <a:tcPr marL="6187" marR="6187" marT="6187" marB="0" anchor="b">
                    <a:lnL w="6350" cap="flat" cmpd="sng" algn="ctr">
                      <a:solidFill>
                        <a:srgbClr val="BFBFB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b"/>
                      <a:endParaRPr lang="en-US" sz="1000" b="0" i="0" u="none" strike="noStrike" dirty="0">
                        <a:solidFill>
                          <a:srgbClr val="000000"/>
                        </a:solidFill>
                        <a:latin typeface="Arial" pitchFamily="34" charset="0"/>
                        <a:cs typeface="Arial" pitchFamily="34" charset="0"/>
                      </a:endParaRPr>
                    </a:p>
                  </a:txBody>
                  <a:tcPr marL="6187" marR="6187" marT="6187" marB="0" anchor="b">
                    <a:lnL w="6350" cap="flat" cmpd="sng" algn="ctr">
                      <a:solidFill>
                        <a:srgbClr val="000000"/>
                      </a:solidFill>
                      <a:prstDash val="solid"/>
                      <a:round/>
                      <a:headEnd type="none" w="med" len="med"/>
                      <a:tailEnd type="none" w="med" len="med"/>
                    </a:lnL>
                    <a:lnR>
                      <a:noFill/>
                    </a:lnR>
                    <a:lnT>
                      <a:noFill/>
                    </a:lnT>
                    <a:lnB>
                      <a:noFill/>
                    </a:lnB>
                  </a:tcPr>
                </a:tc>
              </a:tr>
            </a:tbl>
          </a:graphicData>
        </a:graphic>
      </p:graphicFrame>
      <p:graphicFrame>
        <p:nvGraphicFramePr>
          <p:cNvPr id="7" name="Chart 6"/>
          <p:cNvGraphicFramePr/>
          <p:nvPr/>
        </p:nvGraphicFramePr>
        <p:xfrm>
          <a:off x="5257800" y="4267200"/>
          <a:ext cx="3886200" cy="246697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AERIAL IMAGERY</a:t>
            </a:r>
            <a:endParaRPr lang="en-US" dirty="0"/>
          </a:p>
        </p:txBody>
      </p:sp>
      <p:graphicFrame>
        <p:nvGraphicFramePr>
          <p:cNvPr id="4" name="Chart 3"/>
          <p:cNvGraphicFramePr/>
          <p:nvPr/>
        </p:nvGraphicFramePr>
        <p:xfrm>
          <a:off x="381000" y="1295400"/>
          <a:ext cx="3810000" cy="24384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1"/>
          <p:cNvSpPr txBox="1"/>
          <p:nvPr/>
        </p:nvSpPr>
        <p:spPr>
          <a:xfrm>
            <a:off x="2667000" y="1828800"/>
            <a:ext cx="914400" cy="9144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b="1" i="0" dirty="0" smtClean="0"/>
              <a:t>GENERAL </a:t>
            </a:r>
          </a:p>
          <a:p>
            <a:pPr algn="ctr"/>
            <a:r>
              <a:rPr lang="en-US" sz="1600" i="0" dirty="0" smtClean="0"/>
              <a:t>FUND</a:t>
            </a:r>
            <a:endParaRPr lang="en-US" sz="1600" b="1" i="0" dirty="0" smtClean="0"/>
          </a:p>
          <a:p>
            <a:pPr algn="ctr"/>
            <a:r>
              <a:rPr lang="en-US" sz="1400" b="0" i="0" dirty="0" smtClean="0"/>
              <a:t>65%</a:t>
            </a:r>
          </a:p>
          <a:p>
            <a:pPr algn="ctr"/>
            <a:r>
              <a:rPr lang="en-US" sz="1400" b="0" i="0" dirty="0" smtClean="0"/>
              <a:t>$18,645</a:t>
            </a:r>
            <a:endParaRPr lang="en-US" sz="1400" b="0" i="0" dirty="0"/>
          </a:p>
        </p:txBody>
      </p:sp>
      <p:sp>
        <p:nvSpPr>
          <p:cNvPr id="10" name="TextBox 9"/>
          <p:cNvSpPr txBox="1"/>
          <p:nvPr/>
        </p:nvSpPr>
        <p:spPr>
          <a:xfrm>
            <a:off x="4648200" y="1600201"/>
            <a:ext cx="4343400" cy="4247317"/>
          </a:xfrm>
          <a:prstGeom prst="rect">
            <a:avLst/>
          </a:prstGeom>
          <a:noFill/>
        </p:spPr>
        <p:txBody>
          <a:bodyPr wrap="square" rtlCol="0">
            <a:spAutoFit/>
          </a:bodyPr>
          <a:lstStyle/>
          <a:p>
            <a:r>
              <a:rPr lang="en-US" i="0" dirty="0" smtClean="0"/>
              <a:t>CLIENTS</a:t>
            </a:r>
          </a:p>
          <a:p>
            <a:endParaRPr lang="en-US" i="0" dirty="0"/>
          </a:p>
          <a:p>
            <a:pPr>
              <a:buFont typeface="Arial" pitchFamily="34" charset="0"/>
              <a:buChar char="•"/>
            </a:pPr>
            <a:r>
              <a:rPr lang="en-US" b="0" i="0" dirty="0" smtClean="0"/>
              <a:t> U.S. Geological Survey</a:t>
            </a:r>
          </a:p>
          <a:p>
            <a:pPr>
              <a:buFont typeface="Arial" pitchFamily="34" charset="0"/>
              <a:buChar char="•"/>
            </a:pPr>
            <a:r>
              <a:rPr lang="en-US" b="0" i="0" dirty="0" smtClean="0"/>
              <a:t> Nat Geospatial Intelligence Agency</a:t>
            </a:r>
          </a:p>
          <a:p>
            <a:pPr>
              <a:buFont typeface="Arial" pitchFamily="34" charset="0"/>
              <a:buChar char="•"/>
            </a:pPr>
            <a:r>
              <a:rPr lang="en-US" b="0" i="0" dirty="0" smtClean="0"/>
              <a:t> MPCA</a:t>
            </a:r>
          </a:p>
          <a:p>
            <a:pPr>
              <a:buFont typeface="Arial" pitchFamily="34" charset="0"/>
              <a:buChar char="•"/>
            </a:pPr>
            <a:r>
              <a:rPr lang="en-US" b="0" i="0" dirty="0" smtClean="0"/>
              <a:t> Metropolitan Council</a:t>
            </a:r>
          </a:p>
          <a:p>
            <a:pPr>
              <a:buFont typeface="Arial" pitchFamily="34" charset="0"/>
              <a:buChar char="•"/>
            </a:pPr>
            <a:r>
              <a:rPr lang="en-US" b="0" i="0" dirty="0" smtClean="0"/>
              <a:t> Dakota County</a:t>
            </a:r>
          </a:p>
          <a:p>
            <a:pPr>
              <a:buFont typeface="Arial" pitchFamily="34" charset="0"/>
              <a:buChar char="•"/>
            </a:pPr>
            <a:r>
              <a:rPr lang="en-US" b="0" i="0" dirty="0" smtClean="0"/>
              <a:t> McLeod County</a:t>
            </a:r>
          </a:p>
          <a:p>
            <a:pPr>
              <a:buFont typeface="Arial" pitchFamily="34" charset="0"/>
              <a:buChar char="•"/>
            </a:pPr>
            <a:r>
              <a:rPr lang="en-US" b="0" i="0" dirty="0" smtClean="0"/>
              <a:t> Murray County</a:t>
            </a:r>
          </a:p>
          <a:p>
            <a:pPr>
              <a:buFont typeface="Arial" pitchFamily="34" charset="0"/>
              <a:buChar char="•"/>
            </a:pPr>
            <a:r>
              <a:rPr lang="en-US" b="0" i="0" dirty="0" smtClean="0"/>
              <a:t> Rice County</a:t>
            </a:r>
          </a:p>
          <a:p>
            <a:pPr>
              <a:buFont typeface="Arial" pitchFamily="34" charset="0"/>
              <a:buChar char="•"/>
            </a:pPr>
            <a:r>
              <a:rPr lang="en-US" b="0" i="0" dirty="0" smtClean="0"/>
              <a:t> St. Louis County</a:t>
            </a:r>
          </a:p>
          <a:p>
            <a:pPr>
              <a:buFont typeface="Arial" pitchFamily="34" charset="0"/>
              <a:buChar char="•"/>
            </a:pPr>
            <a:r>
              <a:rPr lang="en-US" b="0" i="0" dirty="0" smtClean="0"/>
              <a:t> Sibley County</a:t>
            </a:r>
          </a:p>
          <a:p>
            <a:pPr>
              <a:buFont typeface="Arial" pitchFamily="34" charset="0"/>
              <a:buChar char="•"/>
            </a:pPr>
            <a:r>
              <a:rPr lang="en-US" b="0" i="0" dirty="0" smtClean="0"/>
              <a:t> Metropolitan Mosquito Control District</a:t>
            </a:r>
          </a:p>
          <a:p>
            <a:endParaRPr lang="en-US" b="0" i="0" dirty="0" smtClean="0"/>
          </a:p>
          <a:p>
            <a:endParaRPr lang="en-US" b="0" i="0" dirty="0"/>
          </a:p>
        </p:txBody>
      </p:sp>
      <p:pic>
        <p:nvPicPr>
          <p:cNvPr id="14" name="Picture 3"/>
          <p:cNvPicPr>
            <a:picLocks noChangeAspect="1" noChangeArrowheads="1"/>
          </p:cNvPicPr>
          <p:nvPr/>
        </p:nvPicPr>
        <p:blipFill>
          <a:blip r:embed="rId4" cstate="print">
            <a:duotone>
              <a:prstClr val="black"/>
              <a:schemeClr val="accent5">
                <a:tint val="45000"/>
                <a:satMod val="400000"/>
              </a:schemeClr>
            </a:duotone>
          </a:blip>
          <a:srcRect l="6077" t="12164" r="4720" b="10608"/>
          <a:stretch>
            <a:fillRect/>
          </a:stretch>
        </p:blipFill>
        <p:spPr bwMode="auto">
          <a:xfrm>
            <a:off x="990600" y="3581400"/>
            <a:ext cx="2667000" cy="2988061"/>
          </a:xfrm>
          <a:prstGeom prst="rect">
            <a:avLst/>
          </a:prstGeom>
          <a:solidFill>
            <a:schemeClr val="bg2">
              <a:lumMod val="75000"/>
              <a:alpha val="0"/>
            </a:schemeClr>
          </a:solidFill>
          <a:ln w="9525">
            <a:noFill/>
            <a:miter lim="800000"/>
            <a:headEnd/>
            <a:tailEnd/>
          </a:ln>
          <a:effectLst/>
        </p:spPr>
      </p:pic>
      <p:sp>
        <p:nvSpPr>
          <p:cNvPr id="16" name="TextBox 15"/>
          <p:cNvSpPr txBox="1"/>
          <p:nvPr/>
        </p:nvSpPr>
        <p:spPr>
          <a:xfrm>
            <a:off x="5410200" y="6019800"/>
            <a:ext cx="2238113" cy="369332"/>
          </a:xfrm>
          <a:prstGeom prst="rect">
            <a:avLst/>
          </a:prstGeom>
          <a:noFill/>
        </p:spPr>
        <p:txBody>
          <a:bodyPr wrap="none" rtlCol="0">
            <a:spAutoFit/>
          </a:bodyPr>
          <a:lstStyle/>
          <a:p>
            <a:r>
              <a:rPr lang="en-US" dirty="0" smtClean="0"/>
              <a:t>* </a:t>
            </a:r>
            <a:r>
              <a:rPr lang="en-US" sz="1400" b="0" dirty="0" smtClean="0"/>
              <a:t>Pass through: $496,450</a:t>
            </a:r>
            <a:endParaRPr lang="en-US" sz="1400" b="0" dirty="0"/>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to know </a:t>
            </a:r>
            <a:r>
              <a:rPr lang="en-US" dirty="0" err="1" smtClean="0"/>
              <a:t>MnGeo</a:t>
            </a:r>
            <a:endParaRPr lang="en-US" dirty="0"/>
          </a:p>
        </p:txBody>
      </p:sp>
      <p:sp>
        <p:nvSpPr>
          <p:cNvPr id="3" name="Content Placeholder 2"/>
          <p:cNvSpPr>
            <a:spLocks noGrp="1"/>
          </p:cNvSpPr>
          <p:nvPr>
            <p:ph idx="1"/>
          </p:nvPr>
        </p:nvSpPr>
        <p:spPr/>
        <p:txBody>
          <a:bodyPr/>
          <a:lstStyle/>
          <a:p>
            <a:r>
              <a:rPr lang="en-US" dirty="0" smtClean="0"/>
              <a:t>New leadership, new ideas, new approach</a:t>
            </a:r>
          </a:p>
          <a:p>
            <a:pPr lvl="1"/>
            <a:r>
              <a:rPr lang="en-US" dirty="0" smtClean="0"/>
              <a:t>Want folks to know understand who </a:t>
            </a:r>
            <a:r>
              <a:rPr lang="en-US" smtClean="0"/>
              <a:t>we </a:t>
            </a:r>
            <a:r>
              <a:rPr lang="en-US" smtClean="0"/>
              <a:t>are </a:t>
            </a:r>
            <a:r>
              <a:rPr lang="en-US" dirty="0" smtClean="0"/>
              <a:t>and what we have been up to</a:t>
            </a:r>
          </a:p>
          <a:p>
            <a:pPr lvl="1"/>
            <a:r>
              <a:rPr lang="en-US" dirty="0" smtClean="0"/>
              <a:t>Want to work with the community to develop a service model that meets your needs</a:t>
            </a:r>
          </a:p>
          <a:p>
            <a:pPr lvl="1"/>
            <a:r>
              <a:rPr lang="en-US" dirty="0" smtClean="0"/>
              <a:t>Want your help</a:t>
            </a:r>
          </a:p>
          <a:p>
            <a:pPr lvl="2"/>
            <a:r>
              <a:rPr lang="en-US" dirty="0" smtClean="0"/>
              <a:t>What geospatial services do you need</a:t>
            </a:r>
          </a:p>
          <a:p>
            <a:pPr lvl="2"/>
            <a:r>
              <a:rPr lang="en-US" dirty="0" smtClean="0"/>
              <a:t>Advising – projects, priorities, program and service development</a:t>
            </a:r>
          </a:p>
        </p:txBody>
      </p:sp>
    </p:spTree>
    <p:extLst>
      <p:ext uri="{BB962C8B-B14F-4D97-AF65-F5344CB8AC3E}">
        <p14:creationId xmlns="" xmlns:p14="http://schemas.microsoft.com/office/powerpoint/2010/main" val="2778513579"/>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a:t>
            </a:r>
            <a:endParaRPr lang="en-US" dirty="0"/>
          </a:p>
        </p:txBody>
      </p:sp>
      <p:graphicFrame>
        <p:nvGraphicFramePr>
          <p:cNvPr id="5" name="Chart 4"/>
          <p:cNvGraphicFramePr/>
          <p:nvPr/>
        </p:nvGraphicFramePr>
        <p:xfrm>
          <a:off x="304800" y="1143000"/>
          <a:ext cx="6019800" cy="381000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1"/>
          <p:cNvSpPr txBox="1"/>
          <p:nvPr/>
        </p:nvSpPr>
        <p:spPr>
          <a:xfrm>
            <a:off x="5410200" y="1371600"/>
            <a:ext cx="1828800" cy="9144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i="0" dirty="0" smtClean="0"/>
              <a:t>GENERAL  </a:t>
            </a:r>
            <a:r>
              <a:rPr lang="en-US" sz="1800" i="0" dirty="0" smtClean="0"/>
              <a:t>FUND</a:t>
            </a:r>
            <a:endParaRPr lang="en-US" sz="1800" b="1" i="0" dirty="0" smtClean="0"/>
          </a:p>
          <a:p>
            <a:pPr algn="ctr"/>
            <a:r>
              <a:rPr lang="en-US" sz="1400" b="0" i="0" dirty="0" smtClean="0"/>
              <a:t>18%</a:t>
            </a:r>
          </a:p>
          <a:p>
            <a:pPr algn="ctr"/>
            <a:r>
              <a:rPr lang="en-US" sz="1400" b="0" i="0" dirty="0" smtClean="0"/>
              <a:t>$45,833</a:t>
            </a:r>
            <a:endParaRPr lang="en-US" sz="1400" b="0" i="0" dirty="0"/>
          </a:p>
        </p:txBody>
      </p:sp>
      <p:sp>
        <p:nvSpPr>
          <p:cNvPr id="11" name="TextBox 1"/>
          <p:cNvSpPr txBox="1"/>
          <p:nvPr/>
        </p:nvSpPr>
        <p:spPr>
          <a:xfrm>
            <a:off x="3048000" y="2895600"/>
            <a:ext cx="1828800" cy="9144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i="0" dirty="0" smtClean="0"/>
              <a:t>GRANTS/</a:t>
            </a:r>
          </a:p>
          <a:p>
            <a:pPr algn="ctr"/>
            <a:r>
              <a:rPr lang="en-US" sz="1800" b="1" i="0" dirty="0" smtClean="0"/>
              <a:t>COOPERATIVE AGREEMENTS</a:t>
            </a:r>
          </a:p>
          <a:p>
            <a:pPr algn="ctr"/>
            <a:r>
              <a:rPr lang="en-US" sz="1400" b="0" i="0" dirty="0" smtClean="0"/>
              <a:t>35%</a:t>
            </a:r>
          </a:p>
          <a:p>
            <a:pPr algn="ctr"/>
            <a:r>
              <a:rPr lang="en-US" sz="1400" b="0" i="0" dirty="0" smtClean="0"/>
              <a:t>$87,601</a:t>
            </a:r>
            <a:endParaRPr lang="en-US" sz="1400" b="0" i="0" dirty="0"/>
          </a:p>
        </p:txBody>
      </p:sp>
      <p:sp>
        <p:nvSpPr>
          <p:cNvPr id="13" name="TextBox 1"/>
          <p:cNvSpPr txBox="1"/>
          <p:nvPr/>
        </p:nvSpPr>
        <p:spPr>
          <a:xfrm>
            <a:off x="1219200" y="1752600"/>
            <a:ext cx="1828800" cy="9144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i="0" dirty="0" smtClean="0"/>
              <a:t>CONTRACT</a:t>
            </a:r>
            <a:endParaRPr lang="en-US" sz="1800" b="1" i="0" dirty="0" smtClean="0"/>
          </a:p>
          <a:p>
            <a:pPr algn="ctr"/>
            <a:r>
              <a:rPr lang="en-US" sz="1400" b="0" i="0" dirty="0" smtClean="0"/>
              <a:t>47%</a:t>
            </a:r>
          </a:p>
          <a:p>
            <a:pPr algn="ctr"/>
            <a:r>
              <a:rPr lang="en-US" sz="1400" b="0" i="0" dirty="0" smtClean="0"/>
              <a:t>$120,000</a:t>
            </a:r>
            <a:endParaRPr lang="en-US" sz="1400" b="0" i="0" dirty="0"/>
          </a:p>
        </p:txBody>
      </p:sp>
      <p:sp>
        <p:nvSpPr>
          <p:cNvPr id="14" name="TextBox 13"/>
          <p:cNvSpPr txBox="1"/>
          <p:nvPr/>
        </p:nvSpPr>
        <p:spPr>
          <a:xfrm>
            <a:off x="381000" y="4343400"/>
            <a:ext cx="8610600" cy="2646878"/>
          </a:xfrm>
          <a:prstGeom prst="rect">
            <a:avLst/>
          </a:prstGeom>
          <a:noFill/>
        </p:spPr>
        <p:txBody>
          <a:bodyPr wrap="square" rtlCol="0">
            <a:spAutoFit/>
          </a:bodyPr>
          <a:lstStyle/>
          <a:p>
            <a:r>
              <a:rPr lang="en-US" sz="2400" b="0" i="0" dirty="0" smtClean="0">
                <a:latin typeface="+mj-lt"/>
              </a:rPr>
              <a:t>CLIENTS:</a:t>
            </a:r>
          </a:p>
          <a:p>
            <a:endParaRPr lang="en-US" i="0" dirty="0"/>
          </a:p>
          <a:p>
            <a:pPr>
              <a:buFont typeface="Arial" pitchFamily="34" charset="0"/>
              <a:buChar char="•"/>
            </a:pPr>
            <a:r>
              <a:rPr lang="en-US" b="0" i="0" dirty="0" smtClean="0"/>
              <a:t> </a:t>
            </a:r>
            <a:r>
              <a:rPr lang="en-US" i="0" dirty="0" smtClean="0"/>
              <a:t>U.S.G.S.</a:t>
            </a:r>
            <a:r>
              <a:rPr lang="en-US" b="0" i="0" dirty="0" smtClean="0"/>
              <a:t>	- </a:t>
            </a:r>
            <a:r>
              <a:rPr lang="en-US" b="0" dirty="0" smtClean="0"/>
              <a:t>National Hydrography Dataset</a:t>
            </a:r>
          </a:p>
          <a:p>
            <a:pPr>
              <a:buFont typeface="Arial" pitchFamily="34" charset="0"/>
              <a:buChar char="•"/>
            </a:pPr>
            <a:r>
              <a:rPr lang="en-US" b="0" i="0" dirty="0" smtClean="0"/>
              <a:t> </a:t>
            </a:r>
            <a:r>
              <a:rPr lang="en-US" i="0" dirty="0" smtClean="0"/>
              <a:t>U.S. EPA</a:t>
            </a:r>
            <a:r>
              <a:rPr lang="en-US" b="0" i="0" dirty="0" smtClean="0"/>
              <a:t>	- </a:t>
            </a:r>
            <a:r>
              <a:rPr lang="en-US" b="0" dirty="0" smtClean="0"/>
              <a:t>National Environmental Info Exchange Network (NEIEN) 			</a:t>
            </a:r>
            <a:r>
              <a:rPr lang="en-US" sz="1600" b="0" dirty="0" smtClean="0"/>
              <a:t>     implements National Info Exchange Model (NIEM)</a:t>
            </a:r>
          </a:p>
          <a:p>
            <a:pPr lvl="2"/>
            <a:r>
              <a:rPr lang="en-US" sz="1600" b="0" dirty="0" smtClean="0"/>
              <a:t>	     endorsed by NASCIO</a:t>
            </a:r>
          </a:p>
          <a:p>
            <a:pPr>
              <a:buFont typeface="Arial" pitchFamily="34" charset="0"/>
              <a:buChar char="•"/>
            </a:pPr>
            <a:r>
              <a:rPr lang="en-US" b="0" i="0" dirty="0" smtClean="0"/>
              <a:t> </a:t>
            </a:r>
            <a:r>
              <a:rPr lang="en-US" i="0" dirty="0" smtClean="0"/>
              <a:t>MN PCA</a:t>
            </a:r>
            <a:r>
              <a:rPr lang="en-US" b="0" i="0" dirty="0" smtClean="0"/>
              <a:t>	- </a:t>
            </a:r>
            <a:r>
              <a:rPr lang="en-US" b="0" dirty="0" smtClean="0"/>
              <a:t>Altered Watercourse</a:t>
            </a:r>
          </a:p>
          <a:p>
            <a:endParaRPr lang="en-US" b="0" i="0" dirty="0" smtClean="0"/>
          </a:p>
          <a:p>
            <a:endParaRPr lang="en-US" b="0" i="0" dirty="0"/>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57150"/>
            <a:ext cx="8686800" cy="1023938"/>
          </a:xfrm>
        </p:spPr>
        <p:txBody>
          <a:bodyPr>
            <a:noAutofit/>
          </a:bodyPr>
          <a:lstStyle/>
          <a:p>
            <a:pPr algn="ctr">
              <a:defRPr/>
            </a:pPr>
            <a:r>
              <a:rPr lang="en-US" dirty="0" smtClean="0"/>
              <a:t>MnGeo activity</a:t>
            </a:r>
            <a:endParaRPr lang="en-US" dirty="0"/>
          </a:p>
        </p:txBody>
      </p:sp>
      <p:sp>
        <p:nvSpPr>
          <p:cNvPr id="6" name="Content Placeholder 2"/>
          <p:cNvSpPr>
            <a:spLocks noGrp="1"/>
          </p:cNvSpPr>
          <p:nvPr>
            <p:ph idx="1"/>
          </p:nvPr>
        </p:nvSpPr>
        <p:spPr>
          <a:xfrm>
            <a:off x="76200" y="1481138"/>
            <a:ext cx="8991600" cy="4525962"/>
          </a:xfrm>
        </p:spPr>
        <p:txBody>
          <a:bodyPr/>
          <a:lstStyle/>
          <a:p>
            <a:pPr marL="107950" indent="0">
              <a:buClr>
                <a:schemeClr val="tx2"/>
              </a:buClr>
              <a:buSzPct val="100000"/>
              <a:buFont typeface="Wingdings" pitchFamily="2" charset="2"/>
              <a:buChar char="§"/>
            </a:pPr>
            <a:endParaRPr lang="en-US" i="1" dirty="0" smtClean="0"/>
          </a:p>
          <a:p>
            <a:pPr marL="107950" indent="0">
              <a:buClr>
                <a:schemeClr val="tx2"/>
              </a:buClr>
              <a:buSzPct val="100000"/>
              <a:buFont typeface="Wingdings" pitchFamily="2" charset="2"/>
              <a:buChar char="§"/>
            </a:pPr>
            <a:endParaRPr lang="en-US" i="1" dirty="0" smtClean="0"/>
          </a:p>
        </p:txBody>
      </p:sp>
      <p:sp>
        <p:nvSpPr>
          <p:cNvPr id="4" name="Oval 3"/>
          <p:cNvSpPr/>
          <p:nvPr/>
        </p:nvSpPr>
        <p:spPr>
          <a:xfrm>
            <a:off x="1143000" y="1676400"/>
            <a:ext cx="6705600" cy="2971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Times New Roman" pitchFamily="18" charset="0"/>
                <a:cs typeface="Times New Roman" pitchFamily="18" charset="0"/>
              </a:rPr>
              <a:t>3.  Technical Coordination</a:t>
            </a:r>
            <a:endParaRPr lang="en-US" sz="2800" b="1" dirty="0">
              <a:solidFill>
                <a:schemeClr val="tx1"/>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1605159805"/>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Technical coordination</a:t>
            </a:r>
            <a:endParaRPr lang="en-US" dirty="0"/>
          </a:p>
        </p:txBody>
      </p:sp>
      <p:sp>
        <p:nvSpPr>
          <p:cNvPr id="3" name="Content Placeholder 2"/>
          <p:cNvSpPr>
            <a:spLocks noGrp="1"/>
          </p:cNvSpPr>
          <p:nvPr>
            <p:ph idx="1"/>
          </p:nvPr>
        </p:nvSpPr>
        <p:spPr/>
        <p:txBody>
          <a:bodyPr>
            <a:normAutofit/>
          </a:bodyPr>
          <a:lstStyle/>
          <a:p>
            <a:pPr>
              <a:buFont typeface="Wingdings" pitchFamily="2" charset="2"/>
              <a:buChar char="§"/>
            </a:pPr>
            <a:r>
              <a:rPr lang="en-US" dirty="0" smtClean="0"/>
              <a:t>ESRI Enterprise License Agreement</a:t>
            </a:r>
          </a:p>
          <a:p>
            <a:pPr lvl="1">
              <a:buFont typeface="Wingdings" pitchFamily="2" charset="2"/>
              <a:buChar char="§"/>
            </a:pPr>
            <a:r>
              <a:rPr lang="en-US" dirty="0" smtClean="0"/>
              <a:t>MnGeo’s Role:</a:t>
            </a:r>
          </a:p>
          <a:p>
            <a:pPr lvl="2">
              <a:buFont typeface="Wingdings" pitchFamily="2" charset="2"/>
              <a:buChar char="§"/>
            </a:pPr>
            <a:r>
              <a:rPr lang="en-US" dirty="0" smtClean="0"/>
              <a:t>Primary business contact with vendor</a:t>
            </a:r>
          </a:p>
          <a:p>
            <a:pPr lvl="2">
              <a:buFont typeface="Wingdings" pitchFamily="2" charset="2"/>
              <a:buChar char="§"/>
            </a:pPr>
            <a:r>
              <a:rPr lang="en-US" dirty="0" smtClean="0"/>
              <a:t>Lead contract negotiation preparation</a:t>
            </a:r>
          </a:p>
          <a:p>
            <a:pPr lvl="2">
              <a:buFont typeface="Wingdings" pitchFamily="2" charset="2"/>
              <a:buChar char="§"/>
            </a:pPr>
            <a:r>
              <a:rPr lang="en-US" dirty="0" smtClean="0"/>
              <a:t>Determine partner requirements</a:t>
            </a:r>
          </a:p>
          <a:p>
            <a:pPr lvl="2">
              <a:buFont typeface="Wingdings" pitchFamily="2" charset="2"/>
              <a:buChar char="§"/>
            </a:pPr>
            <a:r>
              <a:rPr lang="en-US" dirty="0" smtClean="0"/>
              <a:t>Execute interagency agreements </a:t>
            </a:r>
          </a:p>
          <a:p>
            <a:pPr lvl="2">
              <a:buFont typeface="Wingdings" pitchFamily="2" charset="2"/>
              <a:buChar char="§"/>
            </a:pPr>
            <a:r>
              <a:rPr lang="en-US" dirty="0" smtClean="0"/>
              <a:t>Collect funds; assure payments &amp; other obligations</a:t>
            </a:r>
          </a:p>
          <a:p>
            <a:pPr lvl="2">
              <a:buFont typeface="Wingdings" pitchFamily="2" charset="2"/>
              <a:buChar char="§"/>
            </a:pPr>
            <a:r>
              <a:rPr lang="en-US" dirty="0" smtClean="0"/>
              <a:t>Manage software license deployment</a:t>
            </a:r>
          </a:p>
          <a:p>
            <a:pPr lvl="2">
              <a:buFont typeface="Wingdings" pitchFamily="2" charset="2"/>
              <a:buChar char="§"/>
            </a:pPr>
            <a:r>
              <a:rPr lang="en-US" dirty="0" smtClean="0"/>
              <a:t>Assist new agencies</a:t>
            </a: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ESRI </a:t>
            </a:r>
            <a:r>
              <a:rPr lang="en-US" dirty="0" err="1" smtClean="0"/>
              <a:t>ela</a:t>
            </a:r>
            <a:endParaRPr lang="en-US" dirty="0"/>
          </a:p>
        </p:txBody>
      </p:sp>
      <p:sp>
        <p:nvSpPr>
          <p:cNvPr id="3" name="Content Placeholder 2"/>
          <p:cNvSpPr>
            <a:spLocks noGrp="1"/>
          </p:cNvSpPr>
          <p:nvPr>
            <p:ph idx="1"/>
          </p:nvPr>
        </p:nvSpPr>
        <p:spPr/>
        <p:txBody>
          <a:bodyPr/>
          <a:lstStyle/>
          <a:p>
            <a:pPr marL="342900" lvl="1" indent="-342900">
              <a:buFont typeface="Wingdings" pitchFamily="2" charset="2"/>
              <a:buChar char="§"/>
            </a:pPr>
            <a:r>
              <a:rPr lang="en-US" dirty="0" smtClean="0"/>
              <a:t>Began in May ‘09; current contract expires July ’12</a:t>
            </a:r>
          </a:p>
          <a:p>
            <a:pPr>
              <a:buFont typeface="Wingdings" pitchFamily="2" charset="2"/>
              <a:buChar char="§"/>
            </a:pPr>
            <a:r>
              <a:rPr lang="en-US" sz="2800" dirty="0" smtClean="0"/>
              <a:t>Over the ELA’s </a:t>
            </a:r>
            <a:r>
              <a:rPr lang="en-US" sz="2800" dirty="0" err="1" smtClean="0"/>
              <a:t>timespan</a:t>
            </a:r>
            <a:r>
              <a:rPr lang="en-US" sz="2800" dirty="0" smtClean="0"/>
              <a:t>:</a:t>
            </a:r>
          </a:p>
          <a:p>
            <a:pPr lvl="1">
              <a:buFont typeface="Wingdings" pitchFamily="2" charset="2"/>
              <a:buChar char="§"/>
            </a:pPr>
            <a:r>
              <a:rPr lang="en-US" dirty="0" smtClean="0"/>
              <a:t>Number of participating agencies doubled (8 to 16)</a:t>
            </a:r>
          </a:p>
          <a:p>
            <a:pPr lvl="1">
              <a:buFont typeface="Wingdings" pitchFamily="2" charset="2"/>
              <a:buChar char="§"/>
            </a:pPr>
            <a:r>
              <a:rPr lang="en-US" dirty="0" smtClean="0"/>
              <a:t>Number of software licenses roughly doubled</a:t>
            </a:r>
          </a:p>
          <a:p>
            <a:pPr lvl="1">
              <a:buFont typeface="Wingdings" pitchFamily="2" charset="2"/>
              <a:buChar char="§"/>
            </a:pPr>
            <a:r>
              <a:rPr lang="en-US" dirty="0" smtClean="0"/>
              <a:t>Positive ROI</a:t>
            </a:r>
          </a:p>
          <a:p>
            <a:pPr lvl="1">
              <a:buFont typeface="Wingdings" pitchFamily="2" charset="2"/>
              <a:buChar char="§"/>
            </a:pPr>
            <a:endParaRPr lang="en-US" dirty="0" smtClean="0"/>
          </a:p>
          <a:p>
            <a:pPr>
              <a:buFont typeface="Wingdings" pitchFamily="2" charset="2"/>
              <a:buChar char="§"/>
            </a:pPr>
            <a:r>
              <a:rPr lang="en-US" sz="2800" dirty="0" smtClean="0"/>
              <a:t>Negotiations are currently underway to continue ELA for three more years</a:t>
            </a:r>
          </a:p>
          <a:p>
            <a:pPr marL="342900" lvl="1" indent="-342900">
              <a:buFont typeface="Wingdings" pitchFamily="2" charset="2"/>
              <a:buChar char="§"/>
            </a:pPr>
            <a:r>
              <a:rPr lang="en-US" dirty="0" smtClean="0"/>
              <a:t>MnGeo dedicates ~260 hrs/yr; compensated ~3.5%</a:t>
            </a:r>
          </a:p>
          <a:p>
            <a:pPr>
              <a:buFont typeface="Wingdings" pitchFamily="2" charset="2"/>
              <a:buChar char="§"/>
            </a:pPr>
            <a:endParaRPr lang="en-US" sz="2800" dirty="0" smtClean="0"/>
          </a:p>
        </p:txBody>
      </p:sp>
      <p:pic>
        <p:nvPicPr>
          <p:cNvPr id="24578" name="Picture 2" descr="http://upload.wikimedia.org/wikipedia/en/f/f0/New-esri-logo.jpg"/>
          <p:cNvPicPr>
            <a:picLocks noChangeAspect="1" noChangeArrowheads="1"/>
          </p:cNvPicPr>
          <p:nvPr/>
        </p:nvPicPr>
        <p:blipFill>
          <a:blip r:embed="rId3" cstate="print"/>
          <a:srcRect/>
          <a:stretch>
            <a:fillRect/>
          </a:stretch>
        </p:blipFill>
        <p:spPr bwMode="auto">
          <a:xfrm>
            <a:off x="6324600" y="381000"/>
            <a:ext cx="2381250" cy="1066801"/>
          </a:xfrm>
          <a:prstGeom prst="rect">
            <a:avLst/>
          </a:prstGeom>
          <a:noFill/>
        </p:spPr>
      </p:pic>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57150"/>
            <a:ext cx="8686800" cy="1023938"/>
          </a:xfrm>
        </p:spPr>
        <p:txBody>
          <a:bodyPr>
            <a:noAutofit/>
          </a:bodyPr>
          <a:lstStyle/>
          <a:p>
            <a:pPr algn="ctr">
              <a:defRPr/>
            </a:pPr>
            <a:r>
              <a:rPr lang="en-US" dirty="0" smtClean="0"/>
              <a:t>MnGeo activity</a:t>
            </a:r>
            <a:endParaRPr lang="en-US" dirty="0"/>
          </a:p>
        </p:txBody>
      </p:sp>
      <p:sp>
        <p:nvSpPr>
          <p:cNvPr id="6" name="Content Placeholder 2"/>
          <p:cNvSpPr>
            <a:spLocks noGrp="1"/>
          </p:cNvSpPr>
          <p:nvPr>
            <p:ph idx="1"/>
          </p:nvPr>
        </p:nvSpPr>
        <p:spPr>
          <a:xfrm>
            <a:off x="76200" y="1481138"/>
            <a:ext cx="8991600" cy="4525962"/>
          </a:xfrm>
        </p:spPr>
        <p:txBody>
          <a:bodyPr/>
          <a:lstStyle/>
          <a:p>
            <a:pPr marL="107950" indent="0">
              <a:buClr>
                <a:schemeClr val="tx2"/>
              </a:buClr>
              <a:buSzPct val="100000"/>
              <a:buFont typeface="Wingdings" pitchFamily="2" charset="2"/>
              <a:buChar char="§"/>
            </a:pPr>
            <a:endParaRPr lang="en-US" i="1" dirty="0" smtClean="0"/>
          </a:p>
          <a:p>
            <a:pPr marL="107950" indent="0">
              <a:buClr>
                <a:schemeClr val="tx2"/>
              </a:buClr>
              <a:buSzPct val="100000"/>
              <a:buFont typeface="Wingdings" pitchFamily="2" charset="2"/>
              <a:buChar char="§"/>
            </a:pPr>
            <a:endParaRPr lang="en-US" i="1" dirty="0" smtClean="0"/>
          </a:p>
        </p:txBody>
      </p:sp>
      <p:sp>
        <p:nvSpPr>
          <p:cNvPr id="4" name="Oval 3"/>
          <p:cNvSpPr/>
          <p:nvPr/>
        </p:nvSpPr>
        <p:spPr>
          <a:xfrm>
            <a:off x="1143000" y="1676400"/>
            <a:ext cx="6705600" cy="2971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1"/>
                </a:solidFill>
                <a:latin typeface="Times New Roman" pitchFamily="18" charset="0"/>
                <a:cs typeface="Times New Roman" pitchFamily="18" charset="0"/>
              </a:rPr>
              <a:t>4.   Data Services</a:t>
            </a:r>
            <a:endParaRPr lang="en-US" sz="4000" b="1" dirty="0">
              <a:solidFill>
                <a:schemeClr val="tx1"/>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1605159805"/>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57150"/>
            <a:ext cx="8686800" cy="1023938"/>
          </a:xfrm>
        </p:spPr>
        <p:txBody>
          <a:bodyPr>
            <a:noAutofit/>
          </a:bodyPr>
          <a:lstStyle/>
          <a:p>
            <a:pPr algn="ctr" eaLnBrk="1" fontAlgn="auto" hangingPunct="1">
              <a:spcAft>
                <a:spcPts val="0"/>
              </a:spcAft>
              <a:defRPr/>
            </a:pPr>
            <a:r>
              <a:rPr lang="en-US" dirty="0" smtClean="0"/>
              <a:t>Data services</a:t>
            </a:r>
            <a:endParaRPr lang="en-US" dirty="0"/>
          </a:p>
        </p:txBody>
      </p:sp>
      <p:sp>
        <p:nvSpPr>
          <p:cNvPr id="6" name="Content Placeholder 2"/>
          <p:cNvSpPr>
            <a:spLocks noGrp="1"/>
          </p:cNvSpPr>
          <p:nvPr>
            <p:ph idx="1"/>
          </p:nvPr>
        </p:nvSpPr>
        <p:spPr>
          <a:xfrm>
            <a:off x="76200" y="1295400"/>
            <a:ext cx="8991600" cy="4711700"/>
          </a:xfrm>
        </p:spPr>
        <p:txBody>
          <a:bodyPr/>
          <a:lstStyle/>
          <a:p>
            <a:pPr marL="107950" indent="0">
              <a:buClr>
                <a:schemeClr val="tx2"/>
              </a:buClr>
              <a:buSzPct val="100000"/>
              <a:buFont typeface="Wingdings" pitchFamily="2" charset="2"/>
              <a:buChar char="§"/>
            </a:pPr>
            <a:endParaRPr lang="en-US" i="1" dirty="0" smtClean="0"/>
          </a:p>
          <a:p>
            <a:pPr marL="107950" indent="0">
              <a:buClr>
                <a:schemeClr val="tx2"/>
              </a:buClr>
              <a:buSzPct val="100000"/>
              <a:buFont typeface="Wingdings" pitchFamily="2" charset="2"/>
              <a:buChar char="§"/>
            </a:pPr>
            <a:endParaRPr lang="en-US" i="1" dirty="0" smtClean="0"/>
          </a:p>
          <a:p>
            <a:pPr marL="107950" indent="0">
              <a:buClr>
                <a:schemeClr val="tx2"/>
              </a:buClr>
              <a:buSzPct val="100000"/>
              <a:buFont typeface="Wingdings" pitchFamily="2" charset="2"/>
              <a:buChar char="§"/>
            </a:pPr>
            <a:endParaRPr lang="en-US" i="1" dirty="0" smtClean="0"/>
          </a:p>
        </p:txBody>
      </p:sp>
      <p:sp>
        <p:nvSpPr>
          <p:cNvPr id="10246" name="Rectangle 6"/>
          <p:cNvSpPr>
            <a:spLocks noChangeArrowheads="1"/>
          </p:cNvSpPr>
          <p:nvPr/>
        </p:nvSpPr>
        <p:spPr bwMode="auto">
          <a:xfrm>
            <a:off x="0" y="1224879"/>
            <a:ext cx="7162801"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Minnesota Geographic Data Clearinghouse</a:t>
            </a:r>
            <a:endParaRPr kumimoji="0" lang="en-US" sz="1800" b="0" i="0" u="none" strike="noStrike" cap="none" normalizeH="0" baseline="0" dirty="0" smtClean="0">
              <a:ln>
                <a:noFill/>
              </a:ln>
              <a:solidFill>
                <a:schemeClr val="tx1"/>
              </a:solidFill>
              <a:effectLst/>
              <a:latin typeface="Arial" pitchFamily="34" charset="0"/>
            </a:endParaRPr>
          </a:p>
        </p:txBody>
      </p:sp>
      <p:pic>
        <p:nvPicPr>
          <p:cNvPr id="10245" name="Picture 2" descr="http://www.mngeo.state.mn.us/chouse/images/mnmap4.gif"/>
          <p:cNvPicPr>
            <a:picLocks noChangeAspect="1" noChangeArrowheads="1"/>
          </p:cNvPicPr>
          <p:nvPr/>
        </p:nvPicPr>
        <p:blipFill>
          <a:blip r:embed="rId3" cstate="print"/>
          <a:srcRect/>
          <a:stretch>
            <a:fillRect/>
          </a:stretch>
        </p:blipFill>
        <p:spPr bwMode="auto">
          <a:xfrm>
            <a:off x="6781800" y="1676400"/>
            <a:ext cx="2057400" cy="2276475"/>
          </a:xfrm>
          <a:prstGeom prst="rect">
            <a:avLst/>
          </a:prstGeom>
          <a:noFill/>
        </p:spPr>
      </p:pic>
      <p:sp>
        <p:nvSpPr>
          <p:cNvPr id="10247" name="Rectangle 7"/>
          <p:cNvSpPr>
            <a:spLocks noChangeArrowheads="1"/>
          </p:cNvSpPr>
          <p:nvPr/>
        </p:nvSpPr>
        <p:spPr bwMode="auto">
          <a:xfrm>
            <a:off x="152400" y="1638905"/>
            <a:ext cx="6553200" cy="53553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The Minnesota Geographic Data Clearinghouse (MGDC) serves as a convenient source for geographic data, ranging from simple state maps to complex geospatial data needed to power </a:t>
            </a:r>
            <a:r>
              <a:rPr kumimoji="0" lang="en-US" b="0" i="0" u="none" strike="noStrike" cap="none" normalizeH="0" baseline="0" dirty="0" smtClean="0">
                <a:ln>
                  <a:noFill/>
                </a:ln>
                <a:solidFill>
                  <a:srgbClr val="0000FF"/>
                </a:solidFill>
                <a:effectLst/>
                <a:latin typeface="Times New Roman" pitchFamily="18" charset="0"/>
                <a:ea typeface="Times New Roman" pitchFamily="18" charset="0"/>
                <a:cs typeface="Times New Roman" pitchFamily="18" charset="0"/>
                <a:hlinkClick r:id="rId4"/>
              </a:rPr>
              <a:t>Geographic Information Systems</a:t>
            </a:r>
            <a:r>
              <a:rPr kumimoji="0" lang="en-US"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Coordinated by MnGeo, the MGDC provides access to a wide variety of sources making it your "First Stop" for geographic data for Minnesota. MGDC partners include the USGS, Bureau of the Census, Minnesota's DNR, DOT and PCA, the MetroGIS program and many</a:t>
            </a:r>
            <a:r>
              <a:rPr lang="en-US" dirty="0" smtClean="0">
                <a:latin typeface="Times New Roman" pitchFamily="18" charset="0"/>
                <a:ea typeface="Times New Roman" pitchFamily="18" charset="0"/>
                <a:cs typeface="Times New Roman" pitchFamily="18" charset="0"/>
              </a:rPr>
              <a:t> others.  </a:t>
            </a:r>
            <a:endParaRPr lang="en-US" dirty="0" smtClean="0">
              <a:latin typeface="Times New Roman" pitchFamily="18" charset="0"/>
              <a:cs typeface="Times New Roman" pitchFamily="18" charset="0"/>
            </a:endParaRPr>
          </a:p>
          <a:p>
            <a:pPr lvl="2" eaLnBrk="0" fontAlgn="base" hangingPunct="0">
              <a:spcBef>
                <a:spcPct val="0"/>
              </a:spcBef>
              <a:spcAft>
                <a:spcPct val="0"/>
              </a:spcAft>
            </a:pPr>
            <a:endParaRPr kumimoji="0" lang="en-US" b="0" i="0" u="none" strike="noStrike" cap="none" normalizeH="0" baseline="0" dirty="0" smtClean="0">
              <a:ln>
                <a:noFill/>
              </a:ln>
              <a:solidFill>
                <a:srgbClr val="00B0F0"/>
              </a:solidFill>
              <a:effectLst/>
              <a:latin typeface="Times New Roman" pitchFamily="18" charset="0"/>
              <a:cs typeface="Times New Roman" pitchFamily="18" charset="0"/>
            </a:endParaRPr>
          </a:p>
          <a:p>
            <a:pPr lvl="2" eaLnBrk="0" fontAlgn="base" hangingPunct="0">
              <a:spcBef>
                <a:spcPct val="0"/>
              </a:spcBef>
              <a:spcAft>
                <a:spcPct val="0"/>
              </a:spcAft>
              <a:buFont typeface="Arial" pitchFamily="34" charset="0"/>
              <a:buChar char="•"/>
            </a:pPr>
            <a:r>
              <a:rPr kumimoji="0" lang="en-US" b="0" i="0" u="none" strike="noStrike" cap="none" normalizeH="0" baseline="0" dirty="0" smtClean="0">
                <a:ln>
                  <a:noFill/>
                </a:ln>
                <a:solidFill>
                  <a:srgbClr val="00B0F0"/>
                </a:solidFill>
                <a:effectLst/>
                <a:latin typeface="Times New Roman" pitchFamily="18" charset="0"/>
                <a:cs typeface="Times New Roman" pitchFamily="18" charset="0"/>
              </a:rPr>
              <a:t>  Information Requests</a:t>
            </a:r>
          </a:p>
          <a:p>
            <a:pPr lvl="2" eaLnBrk="0" fontAlgn="base" hangingPunct="0">
              <a:spcBef>
                <a:spcPct val="0"/>
              </a:spcBef>
              <a:spcAft>
                <a:spcPct val="0"/>
              </a:spcAft>
              <a:buFont typeface="Arial" pitchFamily="34" charset="0"/>
              <a:buChar char="•"/>
            </a:pPr>
            <a:r>
              <a:rPr lang="en-US" dirty="0" smtClean="0">
                <a:solidFill>
                  <a:srgbClr val="00B0F0"/>
                </a:solidFill>
                <a:latin typeface="Times New Roman" pitchFamily="18" charset="0"/>
                <a:cs typeface="Times New Roman" pitchFamily="18" charset="0"/>
              </a:rPr>
              <a:t>  Website Maintenance</a:t>
            </a:r>
          </a:p>
          <a:p>
            <a:pPr lvl="2" eaLnBrk="0" fontAlgn="base" hangingPunct="0">
              <a:spcBef>
                <a:spcPct val="0"/>
              </a:spcBef>
              <a:spcAft>
                <a:spcPct val="0"/>
              </a:spcAft>
              <a:buFont typeface="Arial" pitchFamily="34" charset="0"/>
              <a:buChar char="•"/>
            </a:pPr>
            <a:r>
              <a:rPr kumimoji="0" lang="en-US" b="0" i="0" u="none" strike="noStrike" cap="none" normalizeH="0" baseline="0" dirty="0" smtClean="0">
                <a:ln>
                  <a:noFill/>
                </a:ln>
                <a:solidFill>
                  <a:srgbClr val="00B0F0"/>
                </a:solidFill>
                <a:effectLst/>
                <a:latin typeface="Times New Roman" pitchFamily="18" charset="0"/>
                <a:cs typeface="Times New Roman" pitchFamily="18" charset="0"/>
              </a:rPr>
              <a:t>  Out</a:t>
            </a:r>
            <a:r>
              <a:rPr lang="en-US" dirty="0" smtClean="0">
                <a:solidFill>
                  <a:srgbClr val="00B0F0"/>
                </a:solidFill>
                <a:latin typeface="Times New Roman" pitchFamily="18" charset="0"/>
                <a:cs typeface="Times New Roman" pitchFamily="18" charset="0"/>
              </a:rPr>
              <a:t>reach and Promotion</a:t>
            </a:r>
          </a:p>
          <a:p>
            <a:pPr lvl="2" eaLnBrk="0" fontAlgn="base" hangingPunct="0">
              <a:spcBef>
                <a:spcPct val="0"/>
              </a:spcBef>
              <a:spcAft>
                <a:spcPct val="0"/>
              </a:spcAft>
              <a:buFont typeface="Arial" pitchFamily="34" charset="0"/>
              <a:buChar char="•"/>
            </a:pPr>
            <a:r>
              <a:rPr lang="en-US" dirty="0" smtClean="0">
                <a:solidFill>
                  <a:srgbClr val="00B0F0"/>
                </a:solidFill>
                <a:latin typeface="Times New Roman" pitchFamily="18" charset="0"/>
                <a:cs typeface="Times New Roman" pitchFamily="18" charset="0"/>
              </a:rPr>
              <a:t>  Metadata </a:t>
            </a:r>
            <a:r>
              <a:rPr kumimoji="0" lang="en-US" b="0" i="0" u="none" strike="noStrike" cap="none" normalizeH="0" baseline="0" dirty="0" smtClean="0">
                <a:ln>
                  <a:noFill/>
                </a:ln>
                <a:solidFill>
                  <a:schemeClr val="tx1"/>
                </a:solidFill>
                <a:effectLst/>
                <a:latin typeface="Times New Roman" pitchFamily="18" charset="0"/>
                <a:cs typeface="Times New Roman" pitchFamily="18" charset="0"/>
              </a:rPr>
              <a:t> </a:t>
            </a:r>
          </a:p>
          <a:p>
            <a:pPr lvl="2" eaLnBrk="0" fontAlgn="base" hangingPunct="0">
              <a:spcBef>
                <a:spcPct val="0"/>
              </a:spcBef>
              <a:spcAft>
                <a:spcPct val="0"/>
              </a:spcAft>
              <a:buFont typeface="Arial" pitchFamily="34" charset="0"/>
              <a:buChar char="•"/>
            </a:pPr>
            <a:r>
              <a:rPr lang="en-US" dirty="0" smtClean="0">
                <a:solidFill>
                  <a:srgbClr val="00B0F0"/>
                </a:solidFill>
                <a:latin typeface="Times New Roman" pitchFamily="18" charset="0"/>
                <a:cs typeface="Times New Roman" pitchFamily="18" charset="0"/>
              </a:rPr>
              <a:t>  Web </a:t>
            </a:r>
            <a:r>
              <a:rPr lang="en-US" smtClean="0">
                <a:solidFill>
                  <a:srgbClr val="00B0F0"/>
                </a:solidFill>
                <a:latin typeface="Times New Roman" pitchFamily="18" charset="0"/>
                <a:cs typeface="Times New Roman" pitchFamily="18" charset="0"/>
              </a:rPr>
              <a:t>Map Services</a:t>
            </a:r>
            <a:endParaRPr lang="en-US" dirty="0" smtClean="0">
              <a:solidFill>
                <a:srgbClr val="00B0F0"/>
              </a:solidFill>
              <a:latin typeface="Times New Roman" pitchFamily="18" charset="0"/>
              <a:cs typeface="Times New Roman" pitchFamily="18" charset="0"/>
            </a:endParaRPr>
          </a:p>
          <a:p>
            <a:pPr lvl="2" eaLnBrk="0" fontAlgn="base" hangingPunct="0">
              <a:spcBef>
                <a:spcPct val="0"/>
              </a:spcBef>
              <a:spcAft>
                <a:spcPct val="0"/>
              </a:spcAft>
            </a:pPr>
            <a:endParaRPr kumimoji="0" lang="en-US" b="0" i="0" u="none" strike="noStrike" cap="none" normalizeH="0" baseline="0" dirty="0" smtClean="0">
              <a:ln>
                <a:noFill/>
              </a:ln>
              <a:solidFill>
                <a:srgbClr val="00B0F0"/>
              </a:solidFill>
              <a:effectLst/>
              <a:latin typeface="Times New Roman" pitchFamily="18" charset="0"/>
              <a:cs typeface="Times New Roman" pitchFamily="18" charset="0"/>
            </a:endParaRPr>
          </a:p>
          <a:p>
            <a:pPr lvl="2" algn="r" eaLnBrk="0" fontAlgn="base" hangingPunct="0">
              <a:spcBef>
                <a:spcPct val="0"/>
              </a:spcBef>
              <a:spcAft>
                <a:spcPct val="0"/>
              </a:spcAft>
            </a:pPr>
            <a:r>
              <a:rPr lang="en-US" i="0" dirty="0" smtClean="0">
                <a:latin typeface="Times New Roman" pitchFamily="18" charset="0"/>
                <a:cs typeface="Times New Roman" pitchFamily="18" charset="0"/>
              </a:rPr>
              <a:t>Clients:  Entire Geospatial Community</a:t>
            </a:r>
            <a:endParaRPr kumimoji="0" lang="en-US" i="0" u="none" strike="noStrike" cap="none" normalizeH="0" baseline="0" dirty="0" smtClean="0">
              <a:ln>
                <a:noFill/>
              </a:ln>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dirty="0" smtClean="0">
              <a:latin typeface="Times New Roman" pitchFamily="18" charset="0"/>
              <a:cs typeface="Times New Roman" pitchFamily="18" charset="0"/>
            </a:endParaRPr>
          </a:p>
        </p:txBody>
      </p:sp>
    </p:spTree>
    <p:extLst>
      <p:ext uri="{BB962C8B-B14F-4D97-AF65-F5344CB8AC3E}">
        <p14:creationId xmlns="" xmlns:p14="http://schemas.microsoft.com/office/powerpoint/2010/main" val="1605159805"/>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57150"/>
            <a:ext cx="8686800" cy="1023938"/>
          </a:xfrm>
        </p:spPr>
        <p:txBody>
          <a:bodyPr>
            <a:noAutofit/>
          </a:bodyPr>
          <a:lstStyle/>
          <a:p>
            <a:pPr algn="ctr" eaLnBrk="1" fontAlgn="auto" hangingPunct="1">
              <a:spcAft>
                <a:spcPts val="0"/>
              </a:spcAft>
              <a:defRPr/>
            </a:pPr>
            <a:r>
              <a:rPr lang="en-US" dirty="0" smtClean="0"/>
              <a:t>Data services</a:t>
            </a:r>
            <a:endParaRPr lang="en-US" dirty="0"/>
          </a:p>
        </p:txBody>
      </p:sp>
      <p:sp>
        <p:nvSpPr>
          <p:cNvPr id="6" name="Content Placeholder 2"/>
          <p:cNvSpPr>
            <a:spLocks noGrp="1"/>
          </p:cNvSpPr>
          <p:nvPr>
            <p:ph idx="1"/>
          </p:nvPr>
        </p:nvSpPr>
        <p:spPr>
          <a:xfrm>
            <a:off x="76200" y="2667000"/>
            <a:ext cx="8991600" cy="3340100"/>
          </a:xfrm>
        </p:spPr>
        <p:txBody>
          <a:bodyPr/>
          <a:lstStyle/>
          <a:p>
            <a:pPr marL="107950" indent="0">
              <a:buClr>
                <a:schemeClr val="tx2"/>
              </a:buClr>
              <a:buSzPct val="100000"/>
              <a:buFont typeface="Wingdings" pitchFamily="2" charset="2"/>
              <a:buChar char="§"/>
            </a:pPr>
            <a:endParaRPr lang="en-US" i="1" dirty="0" smtClean="0"/>
          </a:p>
          <a:p>
            <a:pPr marL="107950" indent="0">
              <a:buClr>
                <a:schemeClr val="tx2"/>
              </a:buClr>
              <a:buSzPct val="100000"/>
              <a:buFont typeface="Wingdings" pitchFamily="2" charset="2"/>
              <a:buChar char="§"/>
            </a:pPr>
            <a:endParaRPr lang="en-US" i="1" dirty="0" smtClean="0"/>
          </a:p>
          <a:p>
            <a:pPr marL="107950" indent="0">
              <a:buClr>
                <a:schemeClr val="tx2"/>
              </a:buClr>
              <a:buSzPct val="100000"/>
              <a:buFont typeface="Wingdings" pitchFamily="2" charset="2"/>
              <a:buChar char="§"/>
            </a:pPr>
            <a:endParaRPr lang="en-US" i="1" dirty="0" smtClean="0"/>
          </a:p>
        </p:txBody>
      </p:sp>
      <p:sp>
        <p:nvSpPr>
          <p:cNvPr id="10246" name="Rectangle 6"/>
          <p:cNvSpPr>
            <a:spLocks noChangeArrowheads="1"/>
          </p:cNvSpPr>
          <p:nvPr/>
        </p:nvSpPr>
        <p:spPr bwMode="auto">
          <a:xfrm>
            <a:off x="228601" y="1053118"/>
            <a:ext cx="6934200" cy="5509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rPr>
              <a:t> </a:t>
            </a:r>
            <a:r>
              <a:rPr kumimoji="0" lang="en-US" sz="3200" b="1" i="0" u="none" strike="noStrike" cap="none" normalizeH="0" baseline="0" dirty="0" smtClean="0">
                <a:ln>
                  <a:noFill/>
                </a:ln>
                <a:solidFill>
                  <a:schemeClr val="tx1"/>
                </a:solidFill>
                <a:effectLst/>
                <a:latin typeface="Arial" pitchFamily="34" charset="0"/>
              </a:rPr>
              <a:t>Parcel Business Plan </a:t>
            </a:r>
          </a:p>
          <a:p>
            <a:pPr marL="0" marR="0" lvl="0" indent="0" algn="l" defTabSz="914400" rtl="0" eaLnBrk="1" fontAlgn="base" latinLnBrk="0" hangingPunct="1">
              <a:lnSpc>
                <a:spcPct val="100000"/>
              </a:lnSpc>
              <a:spcBef>
                <a:spcPct val="0"/>
              </a:spcBef>
              <a:spcAft>
                <a:spcPct val="0"/>
              </a:spcAft>
              <a:buClrTx/>
              <a:buSzTx/>
              <a:buFontTx/>
              <a:buNone/>
              <a:tabLst/>
            </a:pPr>
            <a:endParaRPr lang="en-US" sz="3200" b="1" dirty="0" smtClean="0">
              <a:latin typeface="Arial"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2400" i="0" u="none" strike="noStrike" cap="none" normalizeH="0" baseline="0" dirty="0" smtClean="0">
                <a:ln>
                  <a:noFill/>
                </a:ln>
                <a:solidFill>
                  <a:schemeClr val="tx1"/>
                </a:solidFill>
                <a:effectLst/>
                <a:latin typeface="Arial" pitchFamily="34" charset="0"/>
              </a:rPr>
              <a:t>Collaborative Effort</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lang="en-US" sz="2400" dirty="0" smtClean="0">
                <a:latin typeface="Arial" pitchFamily="34" charset="0"/>
              </a:rPr>
              <a:t>Multiple Funding Sources</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2400" i="0" u="none" strike="noStrike" cap="none" normalizeH="0" baseline="0" dirty="0" smtClean="0">
                <a:ln>
                  <a:noFill/>
                </a:ln>
                <a:solidFill>
                  <a:schemeClr val="tx1"/>
                </a:solidFill>
                <a:effectLst/>
                <a:latin typeface="Arial" pitchFamily="34" charset="0"/>
              </a:rPr>
              <a:t>Building</a:t>
            </a:r>
            <a:r>
              <a:rPr kumimoji="0" lang="en-US" sz="2400" i="0" u="none" strike="noStrike" cap="none" normalizeH="0" dirty="0" smtClean="0">
                <a:ln>
                  <a:noFill/>
                </a:ln>
                <a:solidFill>
                  <a:schemeClr val="tx1"/>
                </a:solidFill>
                <a:effectLst/>
                <a:latin typeface="Arial" pitchFamily="34" charset="0"/>
              </a:rPr>
              <a:t> on Strategic Plan – </a:t>
            </a:r>
            <a:r>
              <a:rPr kumimoji="0" lang="en-US" sz="2400" i="1" u="none" strike="noStrike" cap="none" normalizeH="0" dirty="0" smtClean="0">
                <a:ln>
                  <a:noFill/>
                </a:ln>
                <a:solidFill>
                  <a:schemeClr val="tx1"/>
                </a:solidFill>
                <a:effectLst/>
                <a:latin typeface="Arial" pitchFamily="34" charset="0"/>
              </a:rPr>
              <a:t>Foundations </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lang="en-US" sz="2400" baseline="0" dirty="0" smtClean="0">
                <a:latin typeface="Arial" pitchFamily="34" charset="0"/>
              </a:rPr>
              <a:t>Create</a:t>
            </a:r>
            <a:r>
              <a:rPr lang="en-US" sz="2400" dirty="0" smtClean="0">
                <a:latin typeface="Arial" pitchFamily="34" charset="0"/>
              </a:rPr>
              <a:t> Statewide Data Layer </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endParaRPr kumimoji="0" lang="en-US" sz="2400" i="0" u="none" strike="noStrike" cap="none" normalizeH="0" baseline="0" dirty="0" smtClean="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3200" b="1" dirty="0" smtClean="0">
              <a:latin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smtClean="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smtClean="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lang="en-US" dirty="0" smtClean="0">
                <a:latin typeface="Arial" pitchFamily="34" charset="0"/>
              </a:rPr>
              <a:t>Clients:   State Agencies</a:t>
            </a:r>
          </a:p>
          <a:p>
            <a:pPr marL="0" marR="0" lvl="0" indent="0" algn="l" defTabSz="914400" rtl="0" eaLnBrk="1" fontAlgn="base" latinLnBrk="0" hangingPunct="1">
              <a:lnSpc>
                <a:spcPct val="100000"/>
              </a:lnSpc>
              <a:spcBef>
                <a:spcPct val="0"/>
              </a:spcBef>
              <a:spcAft>
                <a:spcPct val="0"/>
              </a:spcAft>
              <a:buClrTx/>
              <a:buSzTx/>
              <a:buFontTx/>
              <a:buNone/>
              <a:tabLst/>
            </a:pPr>
            <a:r>
              <a:rPr lang="en-US" dirty="0" smtClean="0">
                <a:latin typeface="Arial" pitchFamily="34" charset="0"/>
              </a:rPr>
              <a:t>	  Counties</a:t>
            </a:r>
          </a:p>
          <a:p>
            <a:pPr marL="0" marR="0" lvl="0" indent="0" algn="l" defTabSz="914400" rtl="0" eaLnBrk="1" fontAlgn="base" latinLnBrk="0" hangingPunct="1">
              <a:lnSpc>
                <a:spcPct val="100000"/>
              </a:lnSpc>
              <a:spcBef>
                <a:spcPct val="0"/>
              </a:spcBef>
              <a:spcAft>
                <a:spcPct val="0"/>
              </a:spcAft>
              <a:buClrTx/>
              <a:buSzTx/>
              <a:buFontTx/>
              <a:buNone/>
              <a:tabLst/>
            </a:pPr>
            <a:r>
              <a:rPr lang="en-US" dirty="0" smtClean="0">
                <a:latin typeface="Arial" pitchFamily="34" charset="0"/>
              </a:rPr>
              <a:t>	  Public</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pic>
        <p:nvPicPr>
          <p:cNvPr id="5" name="Picture 2"/>
          <p:cNvPicPr>
            <a:picLocks noChangeAspect="1" noChangeArrowheads="1"/>
          </p:cNvPicPr>
          <p:nvPr/>
        </p:nvPicPr>
        <p:blipFill>
          <a:blip r:embed="rId3" cstate="print"/>
          <a:srcRect/>
          <a:stretch>
            <a:fillRect/>
          </a:stretch>
        </p:blipFill>
        <p:spPr bwMode="auto">
          <a:xfrm>
            <a:off x="3956304" y="3894582"/>
            <a:ext cx="5105400" cy="2762250"/>
          </a:xfrm>
          <a:prstGeom prst="rect">
            <a:avLst/>
          </a:prstGeom>
          <a:noFill/>
          <a:ln w="9525">
            <a:noFill/>
            <a:miter lim="800000"/>
            <a:headEnd/>
            <a:tailEnd/>
          </a:ln>
        </p:spPr>
      </p:pic>
    </p:spTree>
    <p:extLst>
      <p:ext uri="{BB962C8B-B14F-4D97-AF65-F5344CB8AC3E}">
        <p14:creationId xmlns="" xmlns:p14="http://schemas.microsoft.com/office/powerpoint/2010/main" val="1605159805"/>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57150"/>
            <a:ext cx="8686800" cy="1023938"/>
          </a:xfrm>
        </p:spPr>
        <p:txBody>
          <a:bodyPr>
            <a:noAutofit/>
          </a:bodyPr>
          <a:lstStyle/>
          <a:p>
            <a:pPr algn="ctr" eaLnBrk="1" fontAlgn="auto" hangingPunct="1">
              <a:spcAft>
                <a:spcPts val="0"/>
              </a:spcAft>
              <a:defRPr/>
            </a:pPr>
            <a:r>
              <a:rPr lang="en-US" dirty="0" smtClean="0"/>
              <a:t>Data services</a:t>
            </a:r>
            <a:endParaRPr lang="en-US" dirty="0"/>
          </a:p>
        </p:txBody>
      </p:sp>
      <p:sp>
        <p:nvSpPr>
          <p:cNvPr id="6" name="Content Placeholder 2"/>
          <p:cNvSpPr>
            <a:spLocks noGrp="1"/>
          </p:cNvSpPr>
          <p:nvPr>
            <p:ph idx="1"/>
          </p:nvPr>
        </p:nvSpPr>
        <p:spPr>
          <a:xfrm>
            <a:off x="76200" y="2667000"/>
            <a:ext cx="8991600" cy="3340100"/>
          </a:xfrm>
        </p:spPr>
        <p:txBody>
          <a:bodyPr/>
          <a:lstStyle/>
          <a:p>
            <a:pPr marL="107950" indent="0">
              <a:buClr>
                <a:schemeClr val="tx2"/>
              </a:buClr>
              <a:buSzPct val="100000"/>
              <a:buFont typeface="Wingdings" pitchFamily="2" charset="2"/>
              <a:buChar char="§"/>
            </a:pPr>
            <a:endParaRPr lang="en-US" i="1" dirty="0" smtClean="0"/>
          </a:p>
          <a:p>
            <a:pPr marL="107950" indent="0">
              <a:buClr>
                <a:schemeClr val="tx2"/>
              </a:buClr>
              <a:buSzPct val="100000"/>
              <a:buFont typeface="Wingdings" pitchFamily="2" charset="2"/>
              <a:buChar char="§"/>
            </a:pPr>
            <a:endParaRPr lang="en-US" i="1" dirty="0" smtClean="0"/>
          </a:p>
          <a:p>
            <a:pPr marL="107950" indent="0">
              <a:buClr>
                <a:schemeClr val="tx2"/>
              </a:buClr>
              <a:buSzPct val="100000"/>
              <a:buFont typeface="Wingdings" pitchFamily="2" charset="2"/>
              <a:buChar char="§"/>
            </a:pPr>
            <a:endParaRPr lang="en-US" i="1" dirty="0" smtClean="0"/>
          </a:p>
          <a:p>
            <a:pPr marL="107950" indent="0">
              <a:buClr>
                <a:schemeClr val="tx2"/>
              </a:buClr>
              <a:buSzPct val="100000"/>
              <a:buFont typeface="Wingdings" pitchFamily="2" charset="2"/>
              <a:buChar char="§"/>
            </a:pPr>
            <a:endParaRPr lang="en-US" i="1" dirty="0" smtClean="0"/>
          </a:p>
          <a:p>
            <a:pPr marL="107950" indent="0">
              <a:buClr>
                <a:schemeClr val="tx2"/>
              </a:buClr>
              <a:buSzPct val="100000"/>
              <a:buFont typeface="Wingdings" pitchFamily="2" charset="2"/>
              <a:buChar char="§"/>
            </a:pPr>
            <a:endParaRPr lang="en-US" i="1" dirty="0" smtClean="0"/>
          </a:p>
          <a:p>
            <a:pPr marL="107950" indent="0" algn="r">
              <a:buClr>
                <a:schemeClr val="tx2"/>
              </a:buClr>
              <a:buSzPct val="100000"/>
              <a:buNone/>
            </a:pPr>
            <a:r>
              <a:rPr lang="en-US" sz="2000" b="1" dirty="0" smtClean="0">
                <a:solidFill>
                  <a:schemeClr val="tx1"/>
                </a:solidFill>
              </a:rPr>
              <a:t>Clients:  </a:t>
            </a:r>
            <a:r>
              <a:rPr lang="en-US" sz="2000" b="1" i="1" dirty="0" smtClean="0">
                <a:solidFill>
                  <a:schemeClr val="tx1"/>
                </a:solidFill>
              </a:rPr>
              <a:t>State Agencies &amp; Met Council </a:t>
            </a:r>
          </a:p>
        </p:txBody>
      </p:sp>
      <p:sp>
        <p:nvSpPr>
          <p:cNvPr id="10246" name="Rectangle 6"/>
          <p:cNvSpPr>
            <a:spLocks noChangeArrowheads="1"/>
          </p:cNvSpPr>
          <p:nvPr/>
        </p:nvSpPr>
        <p:spPr bwMode="auto">
          <a:xfrm>
            <a:off x="228601" y="1008657"/>
            <a:ext cx="6934200" cy="48320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rPr>
              <a:t> </a:t>
            </a:r>
            <a:r>
              <a:rPr kumimoji="0" lang="en-US" sz="3200" b="1" i="0" u="none" strike="noStrike" cap="none" normalizeH="0" baseline="0" dirty="0" smtClean="0">
                <a:ln>
                  <a:noFill/>
                </a:ln>
                <a:solidFill>
                  <a:schemeClr val="tx1"/>
                </a:solidFill>
                <a:effectLst/>
                <a:latin typeface="Arial" pitchFamily="34" charset="0"/>
              </a:rPr>
              <a:t>MetroGIS Data License</a:t>
            </a:r>
          </a:p>
          <a:p>
            <a:pPr lvl="1" fontAlgn="base">
              <a:spcBef>
                <a:spcPct val="0"/>
              </a:spcBef>
              <a:spcAft>
                <a:spcPct val="0"/>
              </a:spcAft>
            </a:pPr>
            <a:r>
              <a:rPr lang="en-US" sz="3200" b="1" dirty="0" smtClean="0">
                <a:latin typeface="Arial" pitchFamily="34" charset="0"/>
              </a:rPr>
              <a:t> </a:t>
            </a:r>
          </a:p>
          <a:p>
            <a:pPr lvl="1" fontAlgn="base">
              <a:spcBef>
                <a:spcPct val="0"/>
              </a:spcBef>
              <a:spcAft>
                <a:spcPct val="0"/>
              </a:spcAft>
              <a:buFont typeface="Arial" pitchFamily="34" charset="0"/>
              <a:buChar char="•"/>
            </a:pPr>
            <a:r>
              <a:rPr lang="en-US" sz="2800" dirty="0" smtClean="0">
                <a:latin typeface="Arial" pitchFamily="34" charset="0"/>
              </a:rPr>
              <a:t>Point of Contact</a:t>
            </a:r>
          </a:p>
          <a:p>
            <a:pPr lvl="1" fontAlgn="base">
              <a:spcBef>
                <a:spcPct val="0"/>
              </a:spcBef>
              <a:spcAft>
                <a:spcPct val="0"/>
              </a:spcAft>
              <a:buFont typeface="Arial" pitchFamily="34" charset="0"/>
              <a:buChar char="•"/>
            </a:pPr>
            <a:r>
              <a:rPr lang="en-US" sz="2800" dirty="0" smtClean="0">
                <a:latin typeface="Arial" pitchFamily="34" charset="0"/>
              </a:rPr>
              <a:t>Single Attorney Review</a:t>
            </a:r>
          </a:p>
          <a:p>
            <a:pPr lvl="1" fontAlgn="base">
              <a:spcBef>
                <a:spcPct val="0"/>
              </a:spcBef>
              <a:spcAft>
                <a:spcPct val="0"/>
              </a:spcAft>
              <a:buFont typeface="Arial" pitchFamily="34" charset="0"/>
              <a:buChar char="•"/>
            </a:pPr>
            <a:r>
              <a:rPr lang="en-US" sz="2800" dirty="0" smtClean="0">
                <a:latin typeface="Arial" pitchFamily="34" charset="0"/>
              </a:rPr>
              <a:t>Coordinated Distribution </a:t>
            </a:r>
          </a:p>
          <a:p>
            <a:pPr lvl="1" fontAlgn="base">
              <a:spcBef>
                <a:spcPct val="0"/>
              </a:spcBef>
              <a:spcAft>
                <a:spcPct val="0"/>
              </a:spcAft>
              <a:buFont typeface="Arial" pitchFamily="34" charset="0"/>
              <a:buChar char="•"/>
            </a:pPr>
            <a:r>
              <a:rPr lang="en-US" sz="2800" dirty="0" smtClean="0">
                <a:latin typeface="Arial" pitchFamily="34" charset="0"/>
              </a:rPr>
              <a:t>Discussion – Single State License </a:t>
            </a:r>
            <a:endParaRPr kumimoji="0" lang="en-US" sz="2800" i="0" u="none" strike="noStrike" cap="none" normalizeH="0" baseline="0" dirty="0" smtClean="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3200" b="1" dirty="0" smtClean="0">
              <a:latin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smtClean="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smtClean="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dirty="0" smtClean="0">
              <a:latin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 xmlns:p14="http://schemas.microsoft.com/office/powerpoint/2010/main" val="1605159805"/>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57150"/>
            <a:ext cx="8686800" cy="1023938"/>
          </a:xfrm>
        </p:spPr>
        <p:txBody>
          <a:bodyPr>
            <a:noAutofit/>
          </a:bodyPr>
          <a:lstStyle/>
          <a:p>
            <a:pPr algn="ctr" eaLnBrk="1" fontAlgn="auto" hangingPunct="1">
              <a:spcAft>
                <a:spcPts val="0"/>
              </a:spcAft>
              <a:defRPr/>
            </a:pPr>
            <a:r>
              <a:rPr lang="en-US" dirty="0" smtClean="0"/>
              <a:t>Data services</a:t>
            </a:r>
            <a:endParaRPr lang="en-US" dirty="0"/>
          </a:p>
        </p:txBody>
      </p:sp>
      <p:sp>
        <p:nvSpPr>
          <p:cNvPr id="6" name="Content Placeholder 2"/>
          <p:cNvSpPr>
            <a:spLocks noGrp="1"/>
          </p:cNvSpPr>
          <p:nvPr>
            <p:ph idx="1"/>
          </p:nvPr>
        </p:nvSpPr>
        <p:spPr>
          <a:xfrm>
            <a:off x="76200" y="2667000"/>
            <a:ext cx="8991600" cy="3340100"/>
          </a:xfrm>
        </p:spPr>
        <p:txBody>
          <a:bodyPr/>
          <a:lstStyle/>
          <a:p>
            <a:pPr marL="107950" indent="0">
              <a:buClr>
                <a:schemeClr val="tx2"/>
              </a:buClr>
              <a:buSzPct val="100000"/>
              <a:buFont typeface="Wingdings" pitchFamily="2" charset="2"/>
              <a:buChar char="§"/>
            </a:pPr>
            <a:endParaRPr lang="en-US" i="1" dirty="0" smtClean="0"/>
          </a:p>
          <a:p>
            <a:pPr marL="107950" indent="0">
              <a:buClr>
                <a:schemeClr val="tx2"/>
              </a:buClr>
              <a:buSzPct val="100000"/>
              <a:buFont typeface="Wingdings" pitchFamily="2" charset="2"/>
              <a:buChar char="§"/>
            </a:pPr>
            <a:endParaRPr lang="en-US" i="1" dirty="0" smtClean="0"/>
          </a:p>
          <a:p>
            <a:pPr marL="107950" indent="0">
              <a:buClr>
                <a:schemeClr val="tx2"/>
              </a:buClr>
              <a:buSzPct val="100000"/>
              <a:buFont typeface="Wingdings" pitchFamily="2" charset="2"/>
              <a:buChar char="§"/>
            </a:pPr>
            <a:endParaRPr lang="en-US" i="1" dirty="0" smtClean="0"/>
          </a:p>
        </p:txBody>
      </p:sp>
      <p:sp>
        <p:nvSpPr>
          <p:cNvPr id="10246" name="Rectangle 6"/>
          <p:cNvSpPr>
            <a:spLocks noChangeArrowheads="1"/>
          </p:cNvSpPr>
          <p:nvPr/>
        </p:nvSpPr>
        <p:spPr bwMode="auto">
          <a:xfrm>
            <a:off x="228600" y="1059279"/>
            <a:ext cx="8305799" cy="560153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rPr>
              <a:t> </a:t>
            </a:r>
            <a:r>
              <a:rPr kumimoji="0" lang="en-US" sz="3200" b="1" i="0" u="none" strike="noStrike" cap="none" normalizeH="0" baseline="0" dirty="0" smtClean="0">
                <a:ln>
                  <a:noFill/>
                </a:ln>
                <a:solidFill>
                  <a:schemeClr val="tx1"/>
                </a:solidFill>
                <a:effectLst/>
                <a:latin typeface="Arial" pitchFamily="34" charset="0"/>
              </a:rPr>
              <a:t>LiDAR/Elevation Data Distribution </a:t>
            </a:r>
          </a:p>
          <a:p>
            <a:pPr lvl="1" fontAlgn="base">
              <a:spcBef>
                <a:spcPct val="0"/>
              </a:spcBef>
              <a:spcAft>
                <a:spcPct val="0"/>
              </a:spcAft>
            </a:pPr>
            <a:r>
              <a:rPr lang="en-US" sz="3200" b="1" dirty="0" smtClean="0">
                <a:latin typeface="Arial" pitchFamily="34" charset="0"/>
              </a:rPr>
              <a:t> </a:t>
            </a:r>
          </a:p>
          <a:p>
            <a:pPr lvl="1" fontAlgn="base">
              <a:spcBef>
                <a:spcPct val="0"/>
              </a:spcBef>
              <a:spcAft>
                <a:spcPct val="0"/>
              </a:spcAft>
              <a:buFont typeface="Arial" pitchFamily="34" charset="0"/>
              <a:buChar char="•"/>
            </a:pPr>
            <a:r>
              <a:rPr lang="en-US" sz="2400" dirty="0" smtClean="0">
                <a:latin typeface="Arial" pitchFamily="34" charset="0"/>
              </a:rPr>
              <a:t>Replicate DNR FTP Site</a:t>
            </a:r>
          </a:p>
          <a:p>
            <a:pPr lvl="1" fontAlgn="base">
              <a:spcBef>
                <a:spcPct val="0"/>
              </a:spcBef>
              <a:spcAft>
                <a:spcPct val="0"/>
              </a:spcAft>
              <a:buFont typeface="Arial" pitchFamily="34" charset="0"/>
              <a:buChar char="•"/>
            </a:pPr>
            <a:r>
              <a:rPr lang="en-US" sz="2400" dirty="0" smtClean="0">
                <a:latin typeface="Arial" pitchFamily="34" charset="0"/>
              </a:rPr>
              <a:t>Data Download Portal </a:t>
            </a:r>
          </a:p>
          <a:p>
            <a:pPr lvl="1" fontAlgn="base">
              <a:spcBef>
                <a:spcPct val="0"/>
              </a:spcBef>
              <a:spcAft>
                <a:spcPct val="0"/>
              </a:spcAft>
              <a:buFont typeface="Arial" pitchFamily="34" charset="0"/>
              <a:buChar char="•"/>
            </a:pPr>
            <a:endParaRPr lang="en-US" sz="2400" dirty="0" smtClean="0">
              <a:latin typeface="Arial" pitchFamily="34" charset="0"/>
            </a:endParaRPr>
          </a:p>
          <a:p>
            <a:pPr lvl="1" fontAlgn="base">
              <a:spcBef>
                <a:spcPct val="0"/>
              </a:spcBef>
              <a:spcAft>
                <a:spcPct val="0"/>
              </a:spcAft>
              <a:buFont typeface="Arial" pitchFamily="34" charset="0"/>
              <a:buChar char="•"/>
            </a:pPr>
            <a:endParaRPr lang="en-US" sz="2400" dirty="0" smtClean="0">
              <a:latin typeface="Arial" pitchFamily="34" charset="0"/>
            </a:endParaRPr>
          </a:p>
          <a:p>
            <a:pPr lvl="1" fontAlgn="base">
              <a:spcBef>
                <a:spcPct val="0"/>
              </a:spcBef>
              <a:spcAft>
                <a:spcPct val="0"/>
              </a:spcAft>
              <a:buFont typeface="Arial" pitchFamily="34" charset="0"/>
              <a:buChar char="•"/>
            </a:pPr>
            <a:endParaRPr lang="en-US" sz="2400" dirty="0" smtClean="0">
              <a:latin typeface="Arial" pitchFamily="34" charset="0"/>
            </a:endParaRPr>
          </a:p>
          <a:p>
            <a:pPr lvl="1" fontAlgn="base">
              <a:spcBef>
                <a:spcPct val="0"/>
              </a:spcBef>
              <a:spcAft>
                <a:spcPct val="0"/>
              </a:spcAft>
              <a:buFont typeface="Arial" pitchFamily="34" charset="0"/>
              <a:buChar char="•"/>
            </a:pPr>
            <a:endParaRPr lang="en-US" sz="2400" dirty="0" smtClean="0">
              <a:latin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smtClean="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smtClean="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smtClean="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dirty="0" smtClean="0">
              <a:latin typeface="Arial"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800" i="0" u="none" strike="noStrike" cap="none" normalizeH="0" baseline="0" dirty="0" smtClean="0">
              <a:ln>
                <a:noFill/>
              </a:ln>
              <a:solidFill>
                <a:schemeClr val="tx1"/>
              </a:solidFill>
              <a:effectLst/>
              <a:latin typeface="Arial"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i="0" u="none" strike="noStrike" cap="none" normalizeH="0" baseline="0" dirty="0" smtClean="0">
                <a:ln>
                  <a:noFill/>
                </a:ln>
                <a:solidFill>
                  <a:schemeClr val="tx1"/>
                </a:solidFill>
                <a:effectLst/>
                <a:latin typeface="Arial" pitchFamily="34" charset="0"/>
              </a:rPr>
              <a:t>Clients: Geospatial Community	   </a:t>
            </a:r>
          </a:p>
        </p:txBody>
      </p:sp>
      <p:pic>
        <p:nvPicPr>
          <p:cNvPr id="43010" name="Picture 2"/>
          <p:cNvPicPr>
            <a:picLocks noChangeAspect="1" noChangeArrowheads="1"/>
          </p:cNvPicPr>
          <p:nvPr/>
        </p:nvPicPr>
        <p:blipFill>
          <a:blip r:embed="rId3" cstate="print"/>
          <a:srcRect/>
          <a:stretch>
            <a:fillRect/>
          </a:stretch>
        </p:blipFill>
        <p:spPr bwMode="auto">
          <a:xfrm>
            <a:off x="4953000" y="2362200"/>
            <a:ext cx="3352800" cy="3733588"/>
          </a:xfrm>
          <a:prstGeom prst="rect">
            <a:avLst/>
          </a:prstGeom>
          <a:noFill/>
          <a:ln w="9525">
            <a:noFill/>
            <a:miter lim="800000"/>
            <a:headEnd/>
            <a:tailEnd/>
          </a:ln>
          <a:effectLst/>
        </p:spPr>
      </p:pic>
    </p:spTree>
    <p:extLst>
      <p:ext uri="{BB962C8B-B14F-4D97-AF65-F5344CB8AC3E}">
        <p14:creationId xmlns="" xmlns:p14="http://schemas.microsoft.com/office/powerpoint/2010/main" val="1605159805"/>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57150"/>
            <a:ext cx="8686800" cy="1023938"/>
          </a:xfrm>
        </p:spPr>
        <p:txBody>
          <a:bodyPr>
            <a:noAutofit/>
          </a:bodyPr>
          <a:lstStyle/>
          <a:p>
            <a:pPr algn="ctr">
              <a:defRPr/>
            </a:pPr>
            <a:r>
              <a:rPr lang="en-US" dirty="0" smtClean="0"/>
              <a:t>MnGeo activity</a:t>
            </a:r>
            <a:endParaRPr lang="en-US" dirty="0"/>
          </a:p>
        </p:txBody>
      </p:sp>
      <p:sp>
        <p:nvSpPr>
          <p:cNvPr id="6" name="Content Placeholder 2"/>
          <p:cNvSpPr>
            <a:spLocks noGrp="1"/>
          </p:cNvSpPr>
          <p:nvPr>
            <p:ph idx="1"/>
          </p:nvPr>
        </p:nvSpPr>
        <p:spPr>
          <a:xfrm>
            <a:off x="76200" y="1481138"/>
            <a:ext cx="8991600" cy="4525962"/>
          </a:xfrm>
        </p:spPr>
        <p:txBody>
          <a:bodyPr/>
          <a:lstStyle/>
          <a:p>
            <a:pPr marL="107950" indent="0">
              <a:buClr>
                <a:schemeClr val="tx2"/>
              </a:buClr>
              <a:buSzPct val="100000"/>
              <a:buFont typeface="Wingdings" pitchFamily="2" charset="2"/>
              <a:buChar char="§"/>
            </a:pPr>
            <a:endParaRPr lang="en-US" i="1" dirty="0" smtClean="0"/>
          </a:p>
          <a:p>
            <a:pPr marL="107950" indent="0">
              <a:buClr>
                <a:schemeClr val="tx2"/>
              </a:buClr>
              <a:buSzPct val="100000"/>
              <a:buFont typeface="Wingdings" pitchFamily="2" charset="2"/>
              <a:buChar char="§"/>
            </a:pPr>
            <a:endParaRPr lang="en-US" i="1" dirty="0" smtClean="0"/>
          </a:p>
        </p:txBody>
      </p:sp>
      <p:sp>
        <p:nvSpPr>
          <p:cNvPr id="4" name="Oval 3"/>
          <p:cNvSpPr/>
          <p:nvPr/>
        </p:nvSpPr>
        <p:spPr>
          <a:xfrm>
            <a:off x="1143000" y="1676400"/>
            <a:ext cx="6705600" cy="2971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Times New Roman" pitchFamily="18" charset="0"/>
                <a:cs typeface="Times New Roman" pitchFamily="18" charset="0"/>
              </a:rPr>
              <a:t>5.  Web Services </a:t>
            </a:r>
            <a:endParaRPr lang="en-US" sz="2800" b="1" dirty="0">
              <a:solidFill>
                <a:schemeClr val="tx1"/>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1605159805"/>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686800" cy="838200"/>
          </a:xfrm>
        </p:spPr>
        <p:txBody>
          <a:bodyPr>
            <a:normAutofit/>
          </a:bodyPr>
          <a:lstStyle/>
          <a:p>
            <a:r>
              <a:rPr lang="en-US" dirty="0" err="1" smtClean="0"/>
              <a:t>wHo</a:t>
            </a:r>
            <a:r>
              <a:rPr lang="en-US" dirty="0" smtClean="0"/>
              <a:t> we are </a:t>
            </a:r>
            <a:endParaRPr lang="en-US" dirty="0"/>
          </a:p>
        </p:txBody>
      </p:sp>
      <p:graphicFrame>
        <p:nvGraphicFramePr>
          <p:cNvPr id="4" name="Content Placeholder 3"/>
          <p:cNvGraphicFramePr>
            <a:graphicFrameLocks noGrp="1" noChangeAspect="1"/>
          </p:cNvGraphicFramePr>
          <p:nvPr>
            <p:ph idx="1"/>
            <p:extLst>
              <p:ext uri="{D42A27DB-BD31-4B8C-83A1-F6EECF244321}">
                <p14:modId xmlns="" xmlns:p14="http://schemas.microsoft.com/office/powerpoint/2010/main" val="519321782"/>
              </p:ext>
            </p:extLst>
          </p:nvPr>
        </p:nvGraphicFramePr>
        <p:xfrm>
          <a:off x="304800" y="1554163"/>
          <a:ext cx="8686800" cy="4525962"/>
        </p:xfrm>
        <a:graphic>
          <a:graphicData uri="http://schemas.openxmlformats.org/presentationml/2006/ole">
            <p:oleObj spid="_x0000_s60426" name="Acrobat Document" r:id="rId3" imgW="0" imgH="0" progId="AcroExch.Document.7">
              <p:embed/>
            </p:oleObj>
          </a:graphicData>
        </a:graphic>
      </p:graphicFrame>
      <p:graphicFrame>
        <p:nvGraphicFramePr>
          <p:cNvPr id="5" name="Object 4"/>
          <p:cNvGraphicFramePr>
            <a:graphicFrameLocks noChangeAspect="1"/>
          </p:cNvGraphicFramePr>
          <p:nvPr>
            <p:extLst>
              <p:ext uri="{D42A27DB-BD31-4B8C-83A1-F6EECF244321}">
                <p14:modId xmlns="" xmlns:p14="http://schemas.microsoft.com/office/powerpoint/2010/main" val="3105204037"/>
              </p:ext>
            </p:extLst>
          </p:nvPr>
        </p:nvGraphicFramePr>
        <p:xfrm>
          <a:off x="3581400" y="304799"/>
          <a:ext cx="5029200" cy="6505685"/>
        </p:xfrm>
        <a:graphic>
          <a:graphicData uri="http://schemas.openxmlformats.org/presentationml/2006/ole">
            <p:oleObj spid="_x0000_s60427" name="Acrobat Document" r:id="rId4" imgW="7781040" imgH="10063080" progId="AcroExch.Document.7">
              <p:embed/>
            </p:oleObj>
          </a:graphicData>
        </a:graphic>
      </p:graphicFrame>
    </p:spTree>
    <p:extLst>
      <p:ext uri="{BB962C8B-B14F-4D97-AF65-F5344CB8AC3E}">
        <p14:creationId xmlns="" xmlns:p14="http://schemas.microsoft.com/office/powerpoint/2010/main" val="150813407"/>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services</a:t>
            </a:r>
            <a:endParaRPr lang="en-US" dirty="0"/>
          </a:p>
        </p:txBody>
      </p:sp>
      <p:pic>
        <p:nvPicPr>
          <p:cNvPr id="4" name="Picture 4" descr="C:\Documents and Settings\CCIALEK\Desktop\Dakotalarge scale.jpg"/>
          <p:cNvPicPr>
            <a:picLocks noChangeAspect="1" noChangeArrowheads="1"/>
          </p:cNvPicPr>
          <p:nvPr/>
        </p:nvPicPr>
        <p:blipFill>
          <a:blip r:embed="rId3" cstate="print"/>
          <a:srcRect/>
          <a:stretch>
            <a:fillRect/>
          </a:stretch>
        </p:blipFill>
        <p:spPr bwMode="auto">
          <a:xfrm>
            <a:off x="1295400" y="1295400"/>
            <a:ext cx="6569149" cy="5076161"/>
          </a:xfrm>
          <a:prstGeom prst="rect">
            <a:avLst/>
          </a:prstGeom>
          <a:noFill/>
          <a:ln w="19050">
            <a:noFill/>
          </a:ln>
        </p:spPr>
      </p:pic>
      <p:sp>
        <p:nvSpPr>
          <p:cNvPr id="5" name="Content Placeholder 2"/>
          <p:cNvSpPr txBox="1">
            <a:spLocks noGrp="1"/>
          </p:cNvSpPr>
          <p:nvPr>
            <p:ph idx="1"/>
          </p:nvPr>
        </p:nvSpPr>
        <p:spPr>
          <a:xfrm>
            <a:off x="304800" y="1752600"/>
            <a:ext cx="8686800" cy="3856037"/>
          </a:xfrm>
          <a:prstGeom prst="rect">
            <a:avLst/>
          </a:prstGeom>
          <a:solidFill>
            <a:srgbClr val="CCFFCC">
              <a:alpha val="48000"/>
            </a:srgbClr>
          </a:solidFill>
          <a:ln>
            <a:solidFill>
              <a:schemeClr val="bg2">
                <a:lumMod val="10000"/>
              </a:schemeClr>
            </a:solidFill>
          </a:ln>
        </p:spPr>
        <p:txBody>
          <a:bodyPr>
            <a:normAutofit/>
          </a:bodyPr>
          <a:lstStyle/>
          <a:p>
            <a:pPr marL="517525" indent="-284163" algn="ctr" defTabSz="630238" fontAlgn="auto">
              <a:spcAft>
                <a:spcPts val="0"/>
              </a:spcAft>
              <a:buClr>
                <a:srgbClr val="4E3B30"/>
              </a:buClr>
              <a:buNone/>
              <a:tabLst>
                <a:tab pos="690563" algn="l"/>
                <a:tab pos="1768475" algn="l"/>
              </a:tabLst>
              <a:defRPr/>
            </a:pPr>
            <a:endParaRPr lang="en-US" sz="2000" b="1" dirty="0" smtClean="0">
              <a:solidFill>
                <a:srgbClr val="4E3B30"/>
              </a:solidFill>
              <a:latin typeface="Arial" pitchFamily="34" charset="0"/>
              <a:cs typeface="Arial" pitchFamily="34" charset="0"/>
            </a:endParaRPr>
          </a:p>
          <a:p>
            <a:pPr marL="517525" indent="-284163" defTabSz="630238" fontAlgn="auto">
              <a:spcAft>
                <a:spcPts val="0"/>
              </a:spcAft>
              <a:buClr>
                <a:srgbClr val="4E3B30"/>
              </a:buClr>
              <a:buNone/>
              <a:tabLst>
                <a:tab pos="690563" algn="l"/>
                <a:tab pos="1768475" algn="l"/>
              </a:tabLst>
              <a:defRPr/>
            </a:pPr>
            <a:endParaRPr lang="en-US" sz="2000" b="1" dirty="0" smtClean="0">
              <a:solidFill>
                <a:srgbClr val="4E3B30"/>
              </a:solidFill>
              <a:latin typeface="Arial" pitchFamily="34" charset="0"/>
              <a:cs typeface="Arial" pitchFamily="34" charset="0"/>
            </a:endParaRPr>
          </a:p>
          <a:p>
            <a:pPr marL="517525" indent="-284163" defTabSz="630238" fontAlgn="auto">
              <a:spcAft>
                <a:spcPts val="0"/>
              </a:spcAft>
              <a:buClr>
                <a:srgbClr val="4E3B30"/>
              </a:buClr>
              <a:buNone/>
              <a:tabLst>
                <a:tab pos="690563" algn="l"/>
                <a:tab pos="1768475" algn="l"/>
              </a:tabLst>
              <a:defRPr/>
            </a:pPr>
            <a:r>
              <a:rPr lang="en-US" sz="2800" b="1" i="1" dirty="0" smtClean="0">
                <a:solidFill>
                  <a:srgbClr val="C00000"/>
                </a:solidFill>
                <a:latin typeface="Century Schoolbook" pitchFamily="18" charset="0"/>
                <a:cs typeface="Arial" pitchFamily="34" charset="0"/>
              </a:rPr>
              <a:t>“First and foremost we use the aerial Web Map Services.  They have been by far the most reliable online services I have ever used in GIS…”</a:t>
            </a:r>
          </a:p>
          <a:p>
            <a:pPr marL="517525" indent="-284163" algn="r" defTabSz="630238" fontAlgn="auto">
              <a:spcAft>
                <a:spcPts val="0"/>
              </a:spcAft>
              <a:buClr>
                <a:srgbClr val="4E3B30"/>
              </a:buClr>
              <a:buNone/>
              <a:tabLst>
                <a:tab pos="690563" algn="l"/>
                <a:tab pos="1768475" algn="l"/>
              </a:tabLst>
              <a:defRPr/>
            </a:pPr>
            <a:r>
              <a:rPr lang="en-US" sz="1200" i="1" dirty="0" smtClean="0">
                <a:solidFill>
                  <a:srgbClr val="C00000"/>
                </a:solidFill>
                <a:latin typeface="Arial" pitchFamily="34" charset="0"/>
                <a:cs typeface="Arial" pitchFamily="34" charset="0"/>
              </a:rPr>
              <a:t>Senior GIS Analyst</a:t>
            </a:r>
          </a:p>
          <a:p>
            <a:pPr marL="517525" indent="-284163" algn="r" defTabSz="630238" fontAlgn="auto">
              <a:spcAft>
                <a:spcPts val="0"/>
              </a:spcAft>
              <a:buClr>
                <a:srgbClr val="4E3B30"/>
              </a:buClr>
              <a:buNone/>
              <a:tabLst>
                <a:tab pos="690563" algn="l"/>
                <a:tab pos="1768475" algn="l"/>
              </a:tabLst>
              <a:defRPr/>
            </a:pPr>
            <a:r>
              <a:rPr lang="en-US" sz="1200" i="1" dirty="0" smtClean="0">
                <a:solidFill>
                  <a:srgbClr val="C00000"/>
                </a:solidFill>
                <a:latin typeface="Arial" pitchFamily="34" charset="0"/>
                <a:cs typeface="Arial" pitchFamily="34" charset="0"/>
              </a:rPr>
              <a:t>Engineering Consulting Firm</a:t>
            </a:r>
          </a:p>
          <a:p>
            <a:pPr marL="517525" indent="-284163" algn="r" defTabSz="630238" fontAlgn="auto">
              <a:spcAft>
                <a:spcPts val="0"/>
              </a:spcAft>
              <a:buClr>
                <a:srgbClr val="4E3B30"/>
              </a:buClr>
              <a:buNone/>
              <a:tabLst>
                <a:tab pos="690563" algn="l"/>
                <a:tab pos="1768475" algn="l"/>
              </a:tabLst>
              <a:defRPr/>
            </a:pPr>
            <a:r>
              <a:rPr lang="en-US" sz="1200" i="1" dirty="0" smtClean="0">
                <a:solidFill>
                  <a:srgbClr val="C00000"/>
                </a:solidFill>
                <a:latin typeface="Arial" pitchFamily="34" charset="0"/>
                <a:cs typeface="Arial" pitchFamily="34" charset="0"/>
              </a:rPr>
              <a:t>Minneapolis</a:t>
            </a:r>
          </a:p>
          <a:p>
            <a:pPr marL="517525" indent="-284163" algn="r" defTabSz="630238" fontAlgn="auto">
              <a:spcAft>
                <a:spcPts val="0"/>
              </a:spcAft>
              <a:buClr>
                <a:srgbClr val="4E3B30"/>
              </a:buClr>
              <a:buNone/>
              <a:tabLst>
                <a:tab pos="690563" algn="l"/>
                <a:tab pos="1768475" algn="l"/>
              </a:tabLst>
              <a:defRPr/>
            </a:pPr>
            <a:r>
              <a:rPr lang="en-US" sz="1200" i="1" dirty="0" smtClean="0">
                <a:solidFill>
                  <a:srgbClr val="C00000"/>
                </a:solidFill>
                <a:latin typeface="Arial" pitchFamily="34" charset="0"/>
                <a:cs typeface="Arial" pitchFamily="34" charset="0"/>
              </a:rPr>
              <a:t>May 18, 2012</a:t>
            </a:r>
            <a:endParaRPr lang="en-US" sz="1200" i="1" dirty="0">
              <a:solidFill>
                <a:srgbClr val="C00000"/>
              </a:solidFill>
              <a:latin typeface="Arial" pitchFamily="34" charset="0"/>
              <a:cs typeface="Arial" pitchFamily="34" charset="0"/>
            </a:endParaRPr>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Geospatial image service</a:t>
            </a:r>
            <a:endParaRPr lang="en-US" dirty="0"/>
          </a:p>
        </p:txBody>
      </p:sp>
      <p:graphicFrame>
        <p:nvGraphicFramePr>
          <p:cNvPr id="5" name="Table 4"/>
          <p:cNvGraphicFramePr>
            <a:graphicFrameLocks noGrp="1"/>
          </p:cNvGraphicFramePr>
          <p:nvPr/>
        </p:nvGraphicFramePr>
        <p:xfrm>
          <a:off x="381000" y="2590800"/>
          <a:ext cx="3962400" cy="2895598"/>
        </p:xfrm>
        <a:graphic>
          <a:graphicData uri="http://schemas.openxmlformats.org/drawingml/2006/table">
            <a:tbl>
              <a:tblPr/>
              <a:tblGrid>
                <a:gridCol w="381000"/>
                <a:gridCol w="3581400"/>
              </a:tblGrid>
              <a:tr h="277356">
                <a:tc>
                  <a:txBody>
                    <a:bodyPr/>
                    <a:lstStyle/>
                    <a:p>
                      <a:pPr marL="0" marR="0" algn="ctr">
                        <a:spcBef>
                          <a:spcPts val="0"/>
                        </a:spcBef>
                        <a:spcAft>
                          <a:spcPts val="0"/>
                        </a:spcAft>
                      </a:pPr>
                      <a:r>
                        <a:rPr lang="en-US" sz="1400" b="0" baseline="0" dirty="0">
                          <a:solidFill>
                            <a:srgbClr val="000000"/>
                          </a:solidFill>
                          <a:latin typeface="Book Antiqua" pitchFamily="18" charset="0"/>
                          <a:ea typeface="Calibri"/>
                          <a:cs typeface="Arial" pitchFamily="34" charset="0"/>
                        </a:rPr>
                        <a:t>1</a:t>
                      </a:r>
                      <a:endParaRPr lang="en-US" sz="1400" b="0" baseline="0" dirty="0">
                        <a:latin typeface="Book Antiqua" pitchFamily="18" charset="0"/>
                        <a:ea typeface="Calibri"/>
                        <a:cs typeface="Arial" pitchFamily="34" charset="0"/>
                      </a:endParaRPr>
                    </a:p>
                  </a:txBody>
                  <a:tcPr marL="64420" marR="6442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tc>
                  <a:txBody>
                    <a:bodyPr/>
                    <a:lstStyle/>
                    <a:p>
                      <a:pPr marL="0" marR="0" algn="r">
                        <a:spcBef>
                          <a:spcPts val="0"/>
                        </a:spcBef>
                        <a:spcAft>
                          <a:spcPts val="0"/>
                        </a:spcAft>
                      </a:pPr>
                      <a:r>
                        <a:rPr lang="en-US" sz="1400" b="0" baseline="0" dirty="0">
                          <a:solidFill>
                            <a:srgbClr val="000000"/>
                          </a:solidFill>
                          <a:latin typeface="Book Antiqua" pitchFamily="18" charset="0"/>
                          <a:ea typeface="Calibri"/>
                          <a:cs typeface="Arial" pitchFamily="34" charset="0"/>
                        </a:rPr>
                        <a:t>2010 FSA Statewide leaf-on </a:t>
                      </a:r>
                      <a:r>
                        <a:rPr lang="en-US" sz="1400" b="0" baseline="0" dirty="0" smtClean="0">
                          <a:solidFill>
                            <a:srgbClr val="000000"/>
                          </a:solidFill>
                          <a:latin typeface="Book Antiqua" pitchFamily="18" charset="0"/>
                          <a:ea typeface="Calibri"/>
                          <a:cs typeface="Arial" pitchFamily="34" charset="0"/>
                        </a:rPr>
                        <a:t>color</a:t>
                      </a:r>
                      <a:endParaRPr lang="en-US" sz="1400" b="0" baseline="0" dirty="0">
                        <a:latin typeface="Book Antiqua" pitchFamily="18" charset="0"/>
                        <a:ea typeface="Calibri"/>
                        <a:cs typeface="Arial" pitchFamily="34" charset="0"/>
                      </a:endParaRPr>
                    </a:p>
                  </a:txBody>
                  <a:tcPr marL="64420" marR="64420"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tr>
              <a:tr h="277356">
                <a:tc>
                  <a:txBody>
                    <a:bodyPr/>
                    <a:lstStyle/>
                    <a:p>
                      <a:pPr marL="0" marR="0" algn="ctr">
                        <a:spcBef>
                          <a:spcPts val="0"/>
                        </a:spcBef>
                        <a:spcAft>
                          <a:spcPts val="0"/>
                        </a:spcAft>
                      </a:pPr>
                      <a:r>
                        <a:rPr lang="en-US" sz="1400" b="0" baseline="0">
                          <a:solidFill>
                            <a:srgbClr val="000000"/>
                          </a:solidFill>
                          <a:latin typeface="Book Antiqua" pitchFamily="18" charset="0"/>
                          <a:ea typeface="Calibri"/>
                          <a:cs typeface="Arial" pitchFamily="34" charset="0"/>
                        </a:rPr>
                        <a:t>2</a:t>
                      </a:r>
                      <a:endParaRPr lang="en-US" sz="1400" b="0" baseline="0">
                        <a:latin typeface="Book Antiqua" pitchFamily="18" charset="0"/>
                        <a:ea typeface="Calibri"/>
                        <a:cs typeface="Arial" pitchFamily="34" charset="0"/>
                      </a:endParaRPr>
                    </a:p>
                  </a:txBody>
                  <a:tcPr marL="64420" marR="6442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r">
                        <a:spcBef>
                          <a:spcPts val="0"/>
                        </a:spcBef>
                        <a:spcAft>
                          <a:spcPts val="0"/>
                        </a:spcAft>
                      </a:pPr>
                      <a:r>
                        <a:rPr lang="en-US" sz="1400" b="0" baseline="0" dirty="0">
                          <a:solidFill>
                            <a:srgbClr val="000000"/>
                          </a:solidFill>
                          <a:latin typeface="Book Antiqua" pitchFamily="18" charset="0"/>
                          <a:ea typeface="Calibri"/>
                          <a:cs typeface="Arial" pitchFamily="34" charset="0"/>
                        </a:rPr>
                        <a:t>2010 DNR Metro MN leaf-off </a:t>
                      </a:r>
                      <a:r>
                        <a:rPr lang="en-US" sz="1400" b="0" baseline="0" dirty="0" smtClean="0">
                          <a:solidFill>
                            <a:srgbClr val="000000"/>
                          </a:solidFill>
                          <a:latin typeface="Book Antiqua" pitchFamily="18" charset="0"/>
                          <a:ea typeface="Calibri"/>
                          <a:cs typeface="Arial" pitchFamily="34" charset="0"/>
                        </a:rPr>
                        <a:t>color</a:t>
                      </a:r>
                      <a:endParaRPr lang="en-US" sz="1400" b="0" baseline="0" dirty="0">
                        <a:latin typeface="Book Antiqua" pitchFamily="18" charset="0"/>
                        <a:ea typeface="Calibri"/>
                        <a:cs typeface="Arial" pitchFamily="34" charset="0"/>
                      </a:endParaRPr>
                    </a:p>
                  </a:txBody>
                  <a:tcPr marL="64420" marR="64420"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277356">
                <a:tc>
                  <a:txBody>
                    <a:bodyPr/>
                    <a:lstStyle/>
                    <a:p>
                      <a:pPr marL="0" marR="0" algn="ctr">
                        <a:spcBef>
                          <a:spcPts val="0"/>
                        </a:spcBef>
                        <a:spcAft>
                          <a:spcPts val="0"/>
                        </a:spcAft>
                      </a:pPr>
                      <a:r>
                        <a:rPr lang="en-US" sz="1400" b="0" baseline="0" dirty="0">
                          <a:solidFill>
                            <a:srgbClr val="000000"/>
                          </a:solidFill>
                          <a:latin typeface="Book Antiqua" pitchFamily="18" charset="0"/>
                          <a:ea typeface="Calibri"/>
                          <a:cs typeface="Arial" pitchFamily="34" charset="0"/>
                        </a:rPr>
                        <a:t>3</a:t>
                      </a:r>
                      <a:endParaRPr lang="en-US" sz="1400" b="0" baseline="0" dirty="0">
                        <a:latin typeface="Book Antiqua" pitchFamily="18" charset="0"/>
                        <a:ea typeface="Calibri"/>
                        <a:cs typeface="Arial" pitchFamily="34" charset="0"/>
                      </a:endParaRPr>
                    </a:p>
                  </a:txBody>
                  <a:tcPr marL="64420" marR="6442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tc>
                  <a:txBody>
                    <a:bodyPr/>
                    <a:lstStyle/>
                    <a:p>
                      <a:pPr marL="0" marR="0" algn="r">
                        <a:spcBef>
                          <a:spcPts val="0"/>
                        </a:spcBef>
                        <a:spcAft>
                          <a:spcPts val="0"/>
                        </a:spcAft>
                      </a:pPr>
                      <a:r>
                        <a:rPr lang="en-US" sz="1400" b="0" baseline="0" dirty="0">
                          <a:solidFill>
                            <a:srgbClr val="000000"/>
                          </a:solidFill>
                          <a:latin typeface="Book Antiqua" pitchFamily="18" charset="0"/>
                          <a:ea typeface="Calibri"/>
                          <a:cs typeface="Arial" pitchFamily="34" charset="0"/>
                        </a:rPr>
                        <a:t>2011 DNR Southern MN leaf-off </a:t>
                      </a:r>
                      <a:r>
                        <a:rPr lang="en-US" sz="1400" b="0" baseline="0" dirty="0" smtClean="0">
                          <a:solidFill>
                            <a:srgbClr val="000000"/>
                          </a:solidFill>
                          <a:latin typeface="Book Antiqua" pitchFamily="18" charset="0"/>
                          <a:ea typeface="Calibri"/>
                          <a:cs typeface="Arial" pitchFamily="34" charset="0"/>
                        </a:rPr>
                        <a:t>color</a:t>
                      </a:r>
                      <a:endParaRPr lang="en-US" sz="1400" b="0" baseline="0" dirty="0">
                        <a:latin typeface="Book Antiqua" pitchFamily="18" charset="0"/>
                        <a:ea typeface="Calibri"/>
                        <a:cs typeface="Arial" pitchFamily="34" charset="0"/>
                      </a:endParaRPr>
                    </a:p>
                  </a:txBody>
                  <a:tcPr marL="64420" marR="64420"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tr>
              <a:tr h="277356">
                <a:tc>
                  <a:txBody>
                    <a:bodyPr/>
                    <a:lstStyle/>
                    <a:p>
                      <a:pPr marL="0" marR="0" algn="ctr">
                        <a:spcBef>
                          <a:spcPts val="0"/>
                        </a:spcBef>
                        <a:spcAft>
                          <a:spcPts val="0"/>
                        </a:spcAft>
                      </a:pPr>
                      <a:r>
                        <a:rPr lang="en-US" sz="1400" b="0" baseline="0">
                          <a:solidFill>
                            <a:srgbClr val="000000"/>
                          </a:solidFill>
                          <a:latin typeface="Book Antiqua" pitchFamily="18" charset="0"/>
                          <a:ea typeface="Calibri"/>
                          <a:cs typeface="Arial" pitchFamily="34" charset="0"/>
                        </a:rPr>
                        <a:t>4</a:t>
                      </a:r>
                      <a:endParaRPr lang="en-US" sz="1400" b="0" baseline="0">
                        <a:latin typeface="Book Antiqua" pitchFamily="18" charset="0"/>
                        <a:ea typeface="Calibri"/>
                        <a:cs typeface="Arial" pitchFamily="34" charset="0"/>
                      </a:endParaRPr>
                    </a:p>
                  </a:txBody>
                  <a:tcPr marL="64420" marR="6442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r">
                        <a:spcBef>
                          <a:spcPts val="0"/>
                        </a:spcBef>
                        <a:spcAft>
                          <a:spcPts val="0"/>
                        </a:spcAft>
                      </a:pPr>
                      <a:r>
                        <a:rPr lang="en-US" sz="1400" b="0" baseline="0" dirty="0">
                          <a:solidFill>
                            <a:srgbClr val="000000"/>
                          </a:solidFill>
                          <a:latin typeface="Book Antiqua" pitchFamily="18" charset="0"/>
                          <a:ea typeface="Calibri"/>
                          <a:cs typeface="Arial" pitchFamily="34" charset="0"/>
                        </a:rPr>
                        <a:t>2008 FSA Statewide leaf-on </a:t>
                      </a:r>
                      <a:r>
                        <a:rPr lang="en-US" sz="1400" b="0" baseline="0" dirty="0" smtClean="0">
                          <a:solidFill>
                            <a:srgbClr val="000000"/>
                          </a:solidFill>
                          <a:latin typeface="Book Antiqua" pitchFamily="18" charset="0"/>
                          <a:ea typeface="Calibri"/>
                          <a:cs typeface="Arial" pitchFamily="34" charset="0"/>
                        </a:rPr>
                        <a:t>color</a:t>
                      </a:r>
                      <a:endParaRPr lang="en-US" sz="1400" b="0" baseline="0" dirty="0">
                        <a:latin typeface="Book Antiqua" pitchFamily="18" charset="0"/>
                        <a:ea typeface="Calibri"/>
                        <a:cs typeface="Arial" pitchFamily="34" charset="0"/>
                      </a:endParaRPr>
                    </a:p>
                  </a:txBody>
                  <a:tcPr marL="64420" marR="64420"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277356">
                <a:tc>
                  <a:txBody>
                    <a:bodyPr/>
                    <a:lstStyle/>
                    <a:p>
                      <a:pPr marL="0" marR="0" algn="ctr">
                        <a:spcBef>
                          <a:spcPts val="0"/>
                        </a:spcBef>
                        <a:spcAft>
                          <a:spcPts val="0"/>
                        </a:spcAft>
                      </a:pPr>
                      <a:r>
                        <a:rPr lang="en-US" sz="1400" b="0" baseline="0" dirty="0">
                          <a:solidFill>
                            <a:srgbClr val="000000"/>
                          </a:solidFill>
                          <a:latin typeface="Book Antiqua" pitchFamily="18" charset="0"/>
                          <a:ea typeface="Calibri"/>
                          <a:cs typeface="Arial" pitchFamily="34" charset="0"/>
                        </a:rPr>
                        <a:t>5</a:t>
                      </a:r>
                      <a:endParaRPr lang="en-US" sz="1400" b="0" baseline="0" dirty="0">
                        <a:latin typeface="Book Antiqua" pitchFamily="18" charset="0"/>
                        <a:ea typeface="Calibri"/>
                        <a:cs typeface="Arial" pitchFamily="34" charset="0"/>
                      </a:endParaRPr>
                    </a:p>
                  </a:txBody>
                  <a:tcPr marL="64420" marR="6442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tc>
                  <a:txBody>
                    <a:bodyPr/>
                    <a:lstStyle/>
                    <a:p>
                      <a:pPr marL="0" marR="0" algn="r">
                        <a:spcBef>
                          <a:spcPts val="0"/>
                        </a:spcBef>
                        <a:spcAft>
                          <a:spcPts val="0"/>
                        </a:spcAft>
                      </a:pPr>
                      <a:r>
                        <a:rPr lang="en-US" sz="1400" b="0" baseline="0" dirty="0">
                          <a:solidFill>
                            <a:srgbClr val="000000"/>
                          </a:solidFill>
                          <a:latin typeface="Book Antiqua" pitchFamily="18" charset="0"/>
                          <a:ea typeface="Calibri"/>
                          <a:cs typeface="Arial" pitchFamily="34" charset="0"/>
                        </a:rPr>
                        <a:t>2009 FSA Statewide leaf-on </a:t>
                      </a:r>
                      <a:r>
                        <a:rPr lang="en-US" sz="1400" b="0" baseline="0" dirty="0" smtClean="0">
                          <a:solidFill>
                            <a:srgbClr val="000000"/>
                          </a:solidFill>
                          <a:latin typeface="Book Antiqua" pitchFamily="18" charset="0"/>
                          <a:ea typeface="Calibri"/>
                          <a:cs typeface="Arial" pitchFamily="34" charset="0"/>
                        </a:rPr>
                        <a:t>color</a:t>
                      </a:r>
                      <a:endParaRPr lang="en-US" sz="1400" b="0" baseline="0" dirty="0">
                        <a:latin typeface="Book Antiqua" pitchFamily="18" charset="0"/>
                        <a:ea typeface="Calibri"/>
                        <a:cs typeface="Arial" pitchFamily="34" charset="0"/>
                      </a:endParaRPr>
                    </a:p>
                  </a:txBody>
                  <a:tcPr marL="64420" marR="64420"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tr>
              <a:tr h="277356">
                <a:tc>
                  <a:txBody>
                    <a:bodyPr/>
                    <a:lstStyle/>
                    <a:p>
                      <a:pPr marL="0" marR="0" algn="ctr">
                        <a:spcBef>
                          <a:spcPts val="0"/>
                        </a:spcBef>
                        <a:spcAft>
                          <a:spcPts val="0"/>
                        </a:spcAft>
                      </a:pPr>
                      <a:r>
                        <a:rPr lang="en-US" sz="1400" b="0" baseline="0">
                          <a:solidFill>
                            <a:srgbClr val="000000"/>
                          </a:solidFill>
                          <a:latin typeface="Book Antiqua" pitchFamily="18" charset="0"/>
                          <a:ea typeface="Calibri"/>
                          <a:cs typeface="Arial" pitchFamily="34" charset="0"/>
                        </a:rPr>
                        <a:t>6</a:t>
                      </a:r>
                      <a:endParaRPr lang="en-US" sz="1400" b="0" baseline="0">
                        <a:latin typeface="Book Antiqua" pitchFamily="18" charset="0"/>
                        <a:ea typeface="Calibri"/>
                        <a:cs typeface="Arial" pitchFamily="34" charset="0"/>
                      </a:endParaRPr>
                    </a:p>
                  </a:txBody>
                  <a:tcPr marL="64420" marR="6442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r">
                        <a:spcBef>
                          <a:spcPts val="0"/>
                        </a:spcBef>
                        <a:spcAft>
                          <a:spcPts val="0"/>
                        </a:spcAft>
                      </a:pPr>
                      <a:r>
                        <a:rPr lang="en-US" sz="1400" b="0" baseline="0" dirty="0">
                          <a:solidFill>
                            <a:srgbClr val="000000"/>
                          </a:solidFill>
                          <a:latin typeface="Book Antiqua" pitchFamily="18" charset="0"/>
                          <a:ea typeface="Calibri"/>
                          <a:cs typeface="Arial" pitchFamily="34" charset="0"/>
                        </a:rPr>
                        <a:t>2010 Dakota County 6 inch leaf-off </a:t>
                      </a:r>
                      <a:r>
                        <a:rPr lang="en-US" sz="1400" b="0" baseline="0" dirty="0" smtClean="0">
                          <a:solidFill>
                            <a:srgbClr val="000000"/>
                          </a:solidFill>
                          <a:latin typeface="Book Antiqua" pitchFamily="18" charset="0"/>
                          <a:ea typeface="Calibri"/>
                          <a:cs typeface="Arial" pitchFamily="34" charset="0"/>
                        </a:rPr>
                        <a:t>color</a:t>
                      </a:r>
                      <a:endParaRPr lang="en-US" sz="1400" b="0" baseline="0" dirty="0">
                        <a:latin typeface="Book Antiqua" pitchFamily="18" charset="0"/>
                        <a:ea typeface="Calibri"/>
                        <a:cs typeface="Arial" pitchFamily="34" charset="0"/>
                      </a:endParaRPr>
                    </a:p>
                  </a:txBody>
                  <a:tcPr marL="64420" marR="64420"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277356">
                <a:tc>
                  <a:txBody>
                    <a:bodyPr/>
                    <a:lstStyle/>
                    <a:p>
                      <a:pPr marL="0" marR="0" algn="ctr">
                        <a:spcBef>
                          <a:spcPts val="0"/>
                        </a:spcBef>
                        <a:spcAft>
                          <a:spcPts val="0"/>
                        </a:spcAft>
                      </a:pPr>
                      <a:r>
                        <a:rPr lang="en-US" sz="1400" b="0" baseline="0" dirty="0">
                          <a:solidFill>
                            <a:srgbClr val="000000"/>
                          </a:solidFill>
                          <a:latin typeface="Book Antiqua" pitchFamily="18" charset="0"/>
                          <a:ea typeface="Calibri"/>
                          <a:cs typeface="Arial" pitchFamily="34" charset="0"/>
                        </a:rPr>
                        <a:t>7</a:t>
                      </a:r>
                      <a:endParaRPr lang="en-US" sz="1400" b="0" baseline="0" dirty="0">
                        <a:latin typeface="Book Antiqua" pitchFamily="18" charset="0"/>
                        <a:ea typeface="Calibri"/>
                        <a:cs typeface="Arial" pitchFamily="34" charset="0"/>
                      </a:endParaRPr>
                    </a:p>
                  </a:txBody>
                  <a:tcPr marL="64420" marR="6442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tc>
                  <a:txBody>
                    <a:bodyPr/>
                    <a:lstStyle/>
                    <a:p>
                      <a:pPr marL="0" marR="0" algn="r">
                        <a:spcBef>
                          <a:spcPts val="0"/>
                        </a:spcBef>
                        <a:spcAft>
                          <a:spcPts val="0"/>
                        </a:spcAft>
                      </a:pPr>
                      <a:r>
                        <a:rPr lang="en-US" sz="1400" b="0" baseline="0" dirty="0">
                          <a:solidFill>
                            <a:srgbClr val="000000"/>
                          </a:solidFill>
                          <a:latin typeface="Book Antiqua" pitchFamily="18" charset="0"/>
                          <a:ea typeface="Calibri"/>
                          <a:cs typeface="Arial" pitchFamily="34" charset="0"/>
                        </a:rPr>
                        <a:t>USGS 1:24,000-scale Digital Raster Graphics</a:t>
                      </a:r>
                      <a:endParaRPr lang="en-US" sz="1400" b="0" baseline="0" dirty="0">
                        <a:latin typeface="Book Antiqua" pitchFamily="18" charset="0"/>
                        <a:ea typeface="Calibri"/>
                        <a:cs typeface="Arial" pitchFamily="34" charset="0"/>
                      </a:endParaRPr>
                    </a:p>
                  </a:txBody>
                  <a:tcPr marL="64420" marR="64420"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tr>
              <a:tr h="277356">
                <a:tc>
                  <a:txBody>
                    <a:bodyPr/>
                    <a:lstStyle/>
                    <a:p>
                      <a:pPr marL="0" marR="0" algn="ctr">
                        <a:spcBef>
                          <a:spcPts val="0"/>
                        </a:spcBef>
                        <a:spcAft>
                          <a:spcPts val="0"/>
                        </a:spcAft>
                      </a:pPr>
                      <a:r>
                        <a:rPr lang="en-US" sz="1400" b="0" baseline="0">
                          <a:solidFill>
                            <a:srgbClr val="000000"/>
                          </a:solidFill>
                          <a:latin typeface="Book Antiqua" pitchFamily="18" charset="0"/>
                          <a:ea typeface="Calibri"/>
                          <a:cs typeface="Arial" pitchFamily="34" charset="0"/>
                        </a:rPr>
                        <a:t>8</a:t>
                      </a:r>
                      <a:endParaRPr lang="en-US" sz="1400" b="0" baseline="0">
                        <a:latin typeface="Book Antiqua" pitchFamily="18" charset="0"/>
                        <a:ea typeface="Calibri"/>
                        <a:cs typeface="Arial" pitchFamily="34" charset="0"/>
                      </a:endParaRPr>
                    </a:p>
                  </a:txBody>
                  <a:tcPr marL="64420" marR="6442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r">
                        <a:spcBef>
                          <a:spcPts val="0"/>
                        </a:spcBef>
                        <a:spcAft>
                          <a:spcPts val="0"/>
                        </a:spcAft>
                      </a:pPr>
                      <a:r>
                        <a:rPr lang="en-US" sz="1400" b="0" baseline="0" dirty="0" smtClean="0">
                          <a:solidFill>
                            <a:srgbClr val="000000"/>
                          </a:solidFill>
                          <a:latin typeface="Book Antiqua" pitchFamily="18" charset="0"/>
                          <a:ea typeface="Calibri"/>
                          <a:cs typeface="Arial" pitchFamily="34" charset="0"/>
                        </a:rPr>
                        <a:t>Composite </a:t>
                      </a:r>
                      <a:r>
                        <a:rPr lang="en-US" sz="1400" b="0" baseline="0" dirty="0">
                          <a:solidFill>
                            <a:srgbClr val="000000"/>
                          </a:solidFill>
                          <a:latin typeface="Book Antiqua" pitchFamily="18" charset="0"/>
                          <a:ea typeface="Calibri"/>
                          <a:cs typeface="Arial" pitchFamily="34" charset="0"/>
                        </a:rPr>
                        <a:t>Image Service</a:t>
                      </a:r>
                      <a:endParaRPr lang="en-US" sz="1400" b="0" baseline="0" dirty="0">
                        <a:latin typeface="Book Antiqua" pitchFamily="18" charset="0"/>
                        <a:ea typeface="Calibri"/>
                        <a:cs typeface="Arial" pitchFamily="34" charset="0"/>
                      </a:endParaRPr>
                    </a:p>
                  </a:txBody>
                  <a:tcPr marL="64420" marR="64420"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277356">
                <a:tc>
                  <a:txBody>
                    <a:bodyPr/>
                    <a:lstStyle/>
                    <a:p>
                      <a:pPr marL="0" marR="0" algn="ctr">
                        <a:spcBef>
                          <a:spcPts val="0"/>
                        </a:spcBef>
                        <a:spcAft>
                          <a:spcPts val="0"/>
                        </a:spcAft>
                      </a:pPr>
                      <a:r>
                        <a:rPr lang="en-US" sz="1400" b="0" baseline="0" dirty="0">
                          <a:solidFill>
                            <a:srgbClr val="000000"/>
                          </a:solidFill>
                          <a:latin typeface="Book Antiqua" pitchFamily="18" charset="0"/>
                          <a:ea typeface="Calibri"/>
                          <a:cs typeface="Arial" pitchFamily="34" charset="0"/>
                        </a:rPr>
                        <a:t>9</a:t>
                      </a:r>
                      <a:endParaRPr lang="en-US" sz="1400" b="0" baseline="0" dirty="0">
                        <a:latin typeface="Book Antiqua" pitchFamily="18" charset="0"/>
                        <a:ea typeface="Calibri"/>
                        <a:cs typeface="Arial" pitchFamily="34" charset="0"/>
                      </a:endParaRPr>
                    </a:p>
                  </a:txBody>
                  <a:tcPr marL="64420" marR="6442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tc>
                  <a:txBody>
                    <a:bodyPr/>
                    <a:lstStyle/>
                    <a:p>
                      <a:pPr marL="0" marR="0" algn="r">
                        <a:spcBef>
                          <a:spcPts val="0"/>
                        </a:spcBef>
                        <a:spcAft>
                          <a:spcPts val="0"/>
                        </a:spcAft>
                      </a:pPr>
                      <a:r>
                        <a:rPr lang="en-US" sz="1400" b="0" baseline="0" dirty="0">
                          <a:solidFill>
                            <a:srgbClr val="000000"/>
                          </a:solidFill>
                          <a:latin typeface="Book Antiqua" pitchFamily="18" charset="0"/>
                          <a:ea typeface="Calibri"/>
                          <a:cs typeface="Arial" pitchFamily="34" charset="0"/>
                        </a:rPr>
                        <a:t>1991 USGS Statewide leaf-off </a:t>
                      </a:r>
                      <a:r>
                        <a:rPr lang="en-US" sz="1400" b="0" baseline="0" dirty="0" smtClean="0">
                          <a:solidFill>
                            <a:srgbClr val="000000"/>
                          </a:solidFill>
                          <a:latin typeface="Book Antiqua" pitchFamily="18" charset="0"/>
                          <a:ea typeface="Calibri"/>
                          <a:cs typeface="Arial" pitchFamily="34" charset="0"/>
                        </a:rPr>
                        <a:t>B/W</a:t>
                      </a:r>
                      <a:endParaRPr lang="en-US" sz="1400" b="0" baseline="0" dirty="0">
                        <a:latin typeface="Book Antiqua" pitchFamily="18" charset="0"/>
                        <a:ea typeface="Calibri"/>
                        <a:cs typeface="Arial" pitchFamily="34" charset="0"/>
                      </a:endParaRPr>
                    </a:p>
                  </a:txBody>
                  <a:tcPr marL="64420" marR="64420"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tr>
              <a:tr h="399394">
                <a:tc>
                  <a:txBody>
                    <a:bodyPr/>
                    <a:lstStyle/>
                    <a:p>
                      <a:pPr marL="0" marR="0" algn="ctr">
                        <a:spcBef>
                          <a:spcPts val="0"/>
                        </a:spcBef>
                        <a:spcAft>
                          <a:spcPts val="0"/>
                        </a:spcAft>
                      </a:pPr>
                      <a:r>
                        <a:rPr lang="en-US" sz="1400" b="0" baseline="0" dirty="0">
                          <a:solidFill>
                            <a:srgbClr val="000000"/>
                          </a:solidFill>
                          <a:latin typeface="Book Antiqua" pitchFamily="18" charset="0"/>
                          <a:ea typeface="Calibri"/>
                          <a:cs typeface="Arial" pitchFamily="34" charset="0"/>
                        </a:rPr>
                        <a:t>10</a:t>
                      </a:r>
                      <a:endParaRPr lang="en-US" sz="1400" b="0" baseline="0" dirty="0">
                        <a:latin typeface="Book Antiqua" pitchFamily="18" charset="0"/>
                        <a:ea typeface="Calibri"/>
                        <a:cs typeface="Arial" pitchFamily="34" charset="0"/>
                      </a:endParaRPr>
                    </a:p>
                  </a:txBody>
                  <a:tcPr marL="64420" marR="6442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spcBef>
                          <a:spcPts val="0"/>
                        </a:spcBef>
                        <a:spcAft>
                          <a:spcPts val="0"/>
                        </a:spcAft>
                      </a:pPr>
                      <a:r>
                        <a:rPr lang="en-US" sz="1400" b="0" baseline="0" dirty="0" smtClean="0">
                          <a:solidFill>
                            <a:srgbClr val="000000"/>
                          </a:solidFill>
                          <a:latin typeface="Book Antiqua" pitchFamily="18" charset="0"/>
                          <a:ea typeface="Calibri"/>
                          <a:cs typeface="Arial" pitchFamily="34" charset="0"/>
                        </a:rPr>
                        <a:t>2008 </a:t>
                      </a:r>
                      <a:r>
                        <a:rPr lang="en-US" sz="1400" b="0" baseline="0" dirty="0">
                          <a:solidFill>
                            <a:srgbClr val="000000"/>
                          </a:solidFill>
                          <a:latin typeface="Book Antiqua" pitchFamily="18" charset="0"/>
                          <a:ea typeface="Calibri"/>
                          <a:cs typeface="Arial" pitchFamily="34" charset="0"/>
                        </a:rPr>
                        <a:t>FSA Statewide leaf-on color </a:t>
                      </a:r>
                      <a:r>
                        <a:rPr lang="en-US" sz="1400" b="0" baseline="0" dirty="0" smtClean="0">
                          <a:solidFill>
                            <a:srgbClr val="000000"/>
                          </a:solidFill>
                          <a:latin typeface="Book Antiqua" pitchFamily="18" charset="0"/>
                          <a:ea typeface="Calibri"/>
                          <a:cs typeface="Arial" pitchFamily="34" charset="0"/>
                        </a:rPr>
                        <a:t>infrared</a:t>
                      </a:r>
                      <a:endParaRPr lang="en-US" sz="1400" b="0" baseline="0" dirty="0">
                        <a:latin typeface="Book Antiqua" pitchFamily="18" charset="0"/>
                        <a:ea typeface="Calibri"/>
                        <a:cs typeface="Arial" pitchFamily="34" charset="0"/>
                      </a:endParaRPr>
                    </a:p>
                  </a:txBody>
                  <a:tcPr marL="64420" marR="64420"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TextBox 5"/>
          <p:cNvSpPr txBox="1"/>
          <p:nvPr/>
        </p:nvSpPr>
        <p:spPr>
          <a:xfrm>
            <a:off x="685800" y="2133600"/>
            <a:ext cx="3657600" cy="369332"/>
          </a:xfrm>
          <a:prstGeom prst="rect">
            <a:avLst/>
          </a:prstGeom>
          <a:noFill/>
        </p:spPr>
        <p:txBody>
          <a:bodyPr wrap="square" rtlCol="0">
            <a:spAutoFit/>
          </a:bodyPr>
          <a:lstStyle/>
          <a:p>
            <a:r>
              <a:rPr lang="en-US" i="0" dirty="0" smtClean="0">
                <a:latin typeface="+mn-lt"/>
              </a:rPr>
              <a:t>2012 Top Ten of 31 offerings</a:t>
            </a:r>
            <a:endParaRPr lang="en-US" i="0" dirty="0">
              <a:latin typeface="+mn-lt"/>
            </a:endParaRPr>
          </a:p>
        </p:txBody>
      </p:sp>
      <p:graphicFrame>
        <p:nvGraphicFramePr>
          <p:cNvPr id="7" name="Chart 6"/>
          <p:cNvGraphicFramePr/>
          <p:nvPr/>
        </p:nvGraphicFramePr>
        <p:xfrm>
          <a:off x="4572000" y="2590800"/>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services</a:t>
            </a:r>
            <a:endParaRPr lang="en-US" dirty="0"/>
          </a:p>
        </p:txBody>
      </p:sp>
      <p:pic>
        <p:nvPicPr>
          <p:cNvPr id="5" name="Picture 4"/>
          <p:cNvPicPr/>
          <p:nvPr/>
        </p:nvPicPr>
        <p:blipFill>
          <a:blip r:embed="rId3" cstate="print"/>
          <a:srcRect l="12037" t="26863" r="24074" b="3725"/>
          <a:stretch>
            <a:fillRect/>
          </a:stretch>
        </p:blipFill>
        <p:spPr bwMode="auto">
          <a:xfrm>
            <a:off x="304800" y="1143000"/>
            <a:ext cx="4648200" cy="3733800"/>
          </a:xfrm>
          <a:prstGeom prst="rect">
            <a:avLst/>
          </a:prstGeom>
          <a:noFill/>
          <a:ln w="9525">
            <a:solidFill>
              <a:srgbClr val="0033CC"/>
            </a:solidFill>
            <a:miter lim="800000"/>
            <a:headEnd/>
            <a:tailEnd/>
          </a:ln>
        </p:spPr>
      </p:pic>
      <p:pic>
        <p:nvPicPr>
          <p:cNvPr id="6" name="Picture 5"/>
          <p:cNvPicPr/>
          <p:nvPr/>
        </p:nvPicPr>
        <p:blipFill>
          <a:blip r:embed="rId4" cstate="print"/>
          <a:srcRect t="12726" r="28704" b="3980"/>
          <a:stretch>
            <a:fillRect/>
          </a:stretch>
        </p:blipFill>
        <p:spPr bwMode="auto">
          <a:xfrm>
            <a:off x="838200" y="2514600"/>
            <a:ext cx="4800600" cy="4191000"/>
          </a:xfrm>
          <a:prstGeom prst="rect">
            <a:avLst/>
          </a:prstGeom>
          <a:noFill/>
          <a:ln w="9525">
            <a:solidFill>
              <a:srgbClr val="0033CC"/>
            </a:solidFill>
            <a:miter lim="800000"/>
            <a:headEnd/>
            <a:tailEnd/>
          </a:ln>
        </p:spPr>
      </p:pic>
      <p:sp>
        <p:nvSpPr>
          <p:cNvPr id="7" name="TextBox 6"/>
          <p:cNvSpPr txBox="1"/>
          <p:nvPr/>
        </p:nvSpPr>
        <p:spPr>
          <a:xfrm>
            <a:off x="5943600" y="1219200"/>
            <a:ext cx="2971800" cy="5909310"/>
          </a:xfrm>
          <a:prstGeom prst="rect">
            <a:avLst/>
          </a:prstGeom>
          <a:noFill/>
        </p:spPr>
        <p:txBody>
          <a:bodyPr wrap="square" rtlCol="0">
            <a:spAutoFit/>
          </a:bodyPr>
          <a:lstStyle/>
          <a:p>
            <a:pPr algn="ctr"/>
            <a:r>
              <a:rPr lang="en-US" i="0" dirty="0" err="1" smtClean="0"/>
              <a:t>Crowdsourcing</a:t>
            </a:r>
            <a:r>
              <a:rPr lang="en-US" i="0" dirty="0" smtClean="0"/>
              <a:t> Web Application</a:t>
            </a:r>
          </a:p>
          <a:p>
            <a:r>
              <a:rPr lang="en-US" i="0" dirty="0" smtClean="0"/>
              <a:t> </a:t>
            </a:r>
          </a:p>
          <a:p>
            <a:pPr>
              <a:buFont typeface="Arial" pitchFamily="34" charset="0"/>
              <a:buChar char="•"/>
            </a:pPr>
            <a:r>
              <a:rPr lang="en-US" i="0" dirty="0" smtClean="0"/>
              <a:t> Developed in Spring ’11</a:t>
            </a:r>
          </a:p>
          <a:p>
            <a:pPr>
              <a:buFont typeface="Arial" pitchFamily="34" charset="0"/>
              <a:buChar char="•"/>
            </a:pPr>
            <a:endParaRPr lang="en-US" i="0" dirty="0" smtClean="0"/>
          </a:p>
          <a:p>
            <a:pPr>
              <a:buFont typeface="Arial" pitchFamily="34" charset="0"/>
              <a:buChar char="•"/>
            </a:pPr>
            <a:r>
              <a:rPr lang="en-US" i="0" dirty="0" smtClean="0"/>
              <a:t> Allowing field observers from all over Southern Minnesota to post:</a:t>
            </a:r>
          </a:p>
          <a:p>
            <a:pPr>
              <a:buFont typeface="Arial" pitchFamily="34" charset="0"/>
              <a:buChar char="•"/>
            </a:pPr>
            <a:endParaRPr lang="en-US" i="0" dirty="0" smtClean="0"/>
          </a:p>
          <a:p>
            <a:pPr>
              <a:buFont typeface="Wingdings" pitchFamily="2" charset="2"/>
              <a:buChar char="ü"/>
            </a:pPr>
            <a:r>
              <a:rPr lang="en-US" i="0" dirty="0" smtClean="0"/>
              <a:t>  current vegetation, flooding, ice and snow conditions </a:t>
            </a:r>
          </a:p>
          <a:p>
            <a:pPr>
              <a:buFont typeface="Wingdings" pitchFamily="2" charset="2"/>
              <a:buChar char="ü"/>
            </a:pPr>
            <a:r>
              <a:rPr lang="en-US" i="0" dirty="0" smtClean="0"/>
              <a:t>together with daily photos </a:t>
            </a:r>
          </a:p>
          <a:p>
            <a:endParaRPr lang="en-US" i="0" dirty="0" smtClean="0"/>
          </a:p>
          <a:p>
            <a:pPr>
              <a:buFont typeface="Arial" pitchFamily="34" charset="0"/>
              <a:buChar char="•"/>
            </a:pPr>
            <a:r>
              <a:rPr lang="en-US" i="0" dirty="0" smtClean="0"/>
              <a:t> Optimizing aerial imagery flights to assure they meet contract specifications.</a:t>
            </a:r>
          </a:p>
          <a:p>
            <a:endParaRPr lang="en-US" i="0" dirty="0"/>
          </a:p>
          <a:p>
            <a:endParaRPr lang="en-US" i="0" dirty="0"/>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Services</a:t>
            </a:r>
            <a:endParaRPr lang="en-US" dirty="0"/>
          </a:p>
        </p:txBody>
      </p:sp>
      <p:sp>
        <p:nvSpPr>
          <p:cNvPr id="4" name="Content Placeholder 2"/>
          <p:cNvSpPr>
            <a:spLocks noGrp="1"/>
          </p:cNvSpPr>
          <p:nvPr>
            <p:ph idx="1"/>
          </p:nvPr>
        </p:nvSpPr>
        <p:spPr>
          <a:xfrm>
            <a:off x="304800" y="1554163"/>
            <a:ext cx="3429000" cy="4525962"/>
          </a:xfrm>
        </p:spPr>
        <p:txBody>
          <a:bodyPr/>
          <a:lstStyle/>
          <a:p>
            <a:pPr>
              <a:buFont typeface="Wingdings" pitchFamily="2" charset="2"/>
              <a:buChar char="§"/>
            </a:pPr>
            <a:r>
              <a:rPr lang="en-US" dirty="0" smtClean="0"/>
              <a:t>MHS: </a:t>
            </a:r>
            <a:r>
              <a:rPr lang="en-US" dirty="0" err="1" smtClean="0"/>
              <a:t>MapExplorer</a:t>
            </a:r>
            <a:r>
              <a:rPr lang="en-US" dirty="0" smtClean="0"/>
              <a:t>  </a:t>
            </a:r>
          </a:p>
          <a:p>
            <a:pPr>
              <a:buFont typeface="Wingdings" pitchFamily="2" charset="2"/>
              <a:buChar char="§"/>
            </a:pPr>
            <a:r>
              <a:rPr lang="en-US" dirty="0" smtClean="0"/>
              <a:t>General Land Office Map Retrieval</a:t>
            </a:r>
          </a:p>
          <a:p>
            <a:pPr>
              <a:buFont typeface="Wingdings" pitchFamily="2" charset="2"/>
              <a:buChar char="§"/>
            </a:pPr>
            <a:r>
              <a:rPr lang="en-US" dirty="0" smtClean="0"/>
              <a:t>Annexation Docket Management</a:t>
            </a:r>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3429000" y="1447800"/>
            <a:ext cx="5334000" cy="4267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57150"/>
            <a:ext cx="8686800" cy="1023938"/>
          </a:xfrm>
        </p:spPr>
        <p:txBody>
          <a:bodyPr>
            <a:noAutofit/>
          </a:bodyPr>
          <a:lstStyle/>
          <a:p>
            <a:pPr algn="ctr">
              <a:defRPr/>
            </a:pPr>
            <a:r>
              <a:rPr lang="en-US" dirty="0" smtClean="0"/>
              <a:t>MnGeo activity</a:t>
            </a:r>
            <a:endParaRPr lang="en-US" dirty="0"/>
          </a:p>
        </p:txBody>
      </p:sp>
      <p:sp>
        <p:nvSpPr>
          <p:cNvPr id="6" name="Content Placeholder 2"/>
          <p:cNvSpPr>
            <a:spLocks noGrp="1"/>
          </p:cNvSpPr>
          <p:nvPr>
            <p:ph idx="1"/>
          </p:nvPr>
        </p:nvSpPr>
        <p:spPr>
          <a:xfrm>
            <a:off x="76200" y="1481138"/>
            <a:ext cx="8991600" cy="4525962"/>
          </a:xfrm>
        </p:spPr>
        <p:txBody>
          <a:bodyPr/>
          <a:lstStyle/>
          <a:p>
            <a:pPr marL="107950" indent="0">
              <a:buClr>
                <a:schemeClr val="tx2"/>
              </a:buClr>
              <a:buSzPct val="100000"/>
              <a:buFont typeface="Wingdings" pitchFamily="2" charset="2"/>
              <a:buChar char="§"/>
            </a:pPr>
            <a:endParaRPr lang="en-US" i="1" dirty="0" smtClean="0"/>
          </a:p>
          <a:p>
            <a:pPr marL="107950" indent="0">
              <a:buClr>
                <a:schemeClr val="tx2"/>
              </a:buClr>
              <a:buSzPct val="100000"/>
              <a:buFont typeface="Wingdings" pitchFamily="2" charset="2"/>
              <a:buChar char="§"/>
            </a:pPr>
            <a:endParaRPr lang="en-US" i="1" dirty="0" smtClean="0"/>
          </a:p>
        </p:txBody>
      </p:sp>
      <p:sp>
        <p:nvSpPr>
          <p:cNvPr id="4" name="Oval 3"/>
          <p:cNvSpPr/>
          <p:nvPr/>
        </p:nvSpPr>
        <p:spPr>
          <a:xfrm>
            <a:off x="1143000" y="1676400"/>
            <a:ext cx="6705600" cy="2971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Times New Roman" pitchFamily="18" charset="0"/>
                <a:cs typeface="Times New Roman" pitchFamily="18" charset="0"/>
              </a:rPr>
              <a:t>6.   Training </a:t>
            </a:r>
            <a:endParaRPr lang="en-US" sz="2800" b="1" dirty="0">
              <a:solidFill>
                <a:schemeClr val="tx1"/>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1605159805"/>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57150"/>
            <a:ext cx="8686800" cy="1023938"/>
          </a:xfrm>
        </p:spPr>
        <p:txBody>
          <a:bodyPr>
            <a:noAutofit/>
          </a:bodyPr>
          <a:lstStyle/>
          <a:p>
            <a:pPr algn="ctr">
              <a:defRPr/>
            </a:pPr>
            <a:r>
              <a:rPr lang="en-US" dirty="0" smtClean="0"/>
              <a:t>MnGeo activity</a:t>
            </a:r>
            <a:endParaRPr lang="en-US" dirty="0"/>
          </a:p>
        </p:txBody>
      </p:sp>
      <p:sp>
        <p:nvSpPr>
          <p:cNvPr id="6" name="Content Placeholder 2"/>
          <p:cNvSpPr>
            <a:spLocks noGrp="1"/>
          </p:cNvSpPr>
          <p:nvPr>
            <p:ph idx="1"/>
          </p:nvPr>
        </p:nvSpPr>
        <p:spPr>
          <a:xfrm>
            <a:off x="76200" y="1481138"/>
            <a:ext cx="8991600" cy="4525962"/>
          </a:xfrm>
        </p:spPr>
        <p:txBody>
          <a:bodyPr/>
          <a:lstStyle/>
          <a:p>
            <a:pPr marL="107950" indent="0">
              <a:buClr>
                <a:schemeClr val="tx2"/>
              </a:buClr>
              <a:buSzPct val="100000"/>
              <a:buFont typeface="Wingdings" pitchFamily="2" charset="2"/>
              <a:buChar char="§"/>
            </a:pPr>
            <a:endParaRPr lang="en-US" i="1" dirty="0" smtClean="0"/>
          </a:p>
          <a:p>
            <a:pPr marL="107950" indent="0">
              <a:buClr>
                <a:schemeClr val="tx2"/>
              </a:buClr>
              <a:buSzPct val="100000"/>
              <a:buFont typeface="Wingdings" pitchFamily="2" charset="2"/>
              <a:buChar char="§"/>
            </a:pPr>
            <a:endParaRPr lang="en-US" i="1" dirty="0" smtClean="0"/>
          </a:p>
        </p:txBody>
      </p:sp>
      <p:sp>
        <p:nvSpPr>
          <p:cNvPr id="4" name="Oval 3"/>
          <p:cNvSpPr/>
          <p:nvPr/>
        </p:nvSpPr>
        <p:spPr>
          <a:xfrm>
            <a:off x="1143000" y="1676400"/>
            <a:ext cx="6705600" cy="2971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Times New Roman" pitchFamily="18" charset="0"/>
                <a:cs typeface="Times New Roman" pitchFamily="18" charset="0"/>
              </a:rPr>
              <a:t>7.  Guidance</a:t>
            </a:r>
            <a:endParaRPr lang="en-US" sz="2800" b="1" dirty="0">
              <a:solidFill>
                <a:schemeClr val="tx1"/>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826517241"/>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023938"/>
          </a:xfrm>
        </p:spPr>
        <p:txBody>
          <a:bodyPr>
            <a:noAutofit/>
          </a:bodyPr>
          <a:lstStyle/>
          <a:p>
            <a:pPr eaLnBrk="1" fontAlgn="auto" hangingPunct="1">
              <a:spcAft>
                <a:spcPts val="0"/>
              </a:spcAft>
              <a:defRPr/>
            </a:pPr>
            <a:r>
              <a:rPr lang="en-US" dirty="0" smtClean="0"/>
              <a:t>M</a:t>
            </a:r>
            <a:r>
              <a:rPr lang="en-US" cap="none" dirty="0" smtClean="0"/>
              <a:t>NGEO GUIDANCE</a:t>
            </a:r>
            <a:endParaRPr lang="en-US" cap="none" dirty="0"/>
          </a:p>
        </p:txBody>
      </p:sp>
      <p:sp>
        <p:nvSpPr>
          <p:cNvPr id="6" name="Content Placeholder 2"/>
          <p:cNvSpPr>
            <a:spLocks noGrp="1"/>
          </p:cNvSpPr>
          <p:nvPr>
            <p:ph idx="1"/>
          </p:nvPr>
        </p:nvSpPr>
        <p:spPr>
          <a:xfrm>
            <a:off x="76200" y="1481138"/>
            <a:ext cx="8991600" cy="4525962"/>
          </a:xfrm>
        </p:spPr>
        <p:txBody>
          <a:bodyPr/>
          <a:lstStyle/>
          <a:p>
            <a:pPr marL="107950" indent="0" algn="ctr" eaLnBrk="1" hangingPunct="1">
              <a:buClr>
                <a:schemeClr val="tx2"/>
              </a:buClr>
              <a:buFont typeface="Wingdings 2" pitchFamily="18" charset="2"/>
              <a:buNone/>
            </a:pPr>
            <a:r>
              <a:rPr lang="en-US" sz="2800" i="1" dirty="0" smtClean="0"/>
              <a:t>MnGeo provides advice and support to the GIS community; directing stakeholders to resources, assisting agencies starting with GIS, performing basic needs analysis, identifying grant opportunities and developing strategic partnerships.</a:t>
            </a:r>
          </a:p>
          <a:p>
            <a:pPr marL="107950" indent="0" algn="ctr" eaLnBrk="1" hangingPunct="1">
              <a:buClr>
                <a:schemeClr val="tx2"/>
              </a:buClr>
              <a:buFont typeface="Wingdings 2" pitchFamily="18" charset="2"/>
              <a:buNone/>
            </a:pPr>
            <a:endParaRPr lang="en-US" sz="2800" i="1" dirty="0" smtClean="0"/>
          </a:p>
        </p:txBody>
      </p:sp>
    </p:spTree>
    <p:extLst>
      <p:ext uri="{BB962C8B-B14F-4D97-AF65-F5344CB8AC3E}">
        <p14:creationId xmlns="" xmlns:p14="http://schemas.microsoft.com/office/powerpoint/2010/main" val="172536953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57150"/>
            <a:ext cx="8686800" cy="1023938"/>
          </a:xfrm>
        </p:spPr>
        <p:txBody>
          <a:bodyPr>
            <a:noAutofit/>
          </a:bodyPr>
          <a:lstStyle/>
          <a:p>
            <a:pPr algn="ctr">
              <a:defRPr/>
            </a:pPr>
            <a:r>
              <a:rPr lang="en-US" dirty="0" smtClean="0"/>
              <a:t>MnGeo activity</a:t>
            </a:r>
            <a:endParaRPr lang="en-US" dirty="0"/>
          </a:p>
        </p:txBody>
      </p:sp>
      <p:sp>
        <p:nvSpPr>
          <p:cNvPr id="6" name="Content Placeholder 2"/>
          <p:cNvSpPr>
            <a:spLocks noGrp="1"/>
          </p:cNvSpPr>
          <p:nvPr>
            <p:ph idx="1"/>
          </p:nvPr>
        </p:nvSpPr>
        <p:spPr>
          <a:xfrm>
            <a:off x="76200" y="1481138"/>
            <a:ext cx="8991600" cy="4525962"/>
          </a:xfrm>
        </p:spPr>
        <p:txBody>
          <a:bodyPr/>
          <a:lstStyle/>
          <a:p>
            <a:pPr marL="107950" indent="0">
              <a:buClr>
                <a:schemeClr val="tx2"/>
              </a:buClr>
              <a:buSzPct val="100000"/>
              <a:buFont typeface="Wingdings" pitchFamily="2" charset="2"/>
              <a:buChar char="§"/>
            </a:pPr>
            <a:endParaRPr lang="en-US" i="1" dirty="0" smtClean="0"/>
          </a:p>
          <a:p>
            <a:pPr marL="107950" indent="0">
              <a:buClr>
                <a:schemeClr val="tx2"/>
              </a:buClr>
              <a:buSzPct val="100000"/>
              <a:buFont typeface="Wingdings" pitchFamily="2" charset="2"/>
              <a:buChar char="§"/>
            </a:pPr>
            <a:endParaRPr lang="en-US" i="1" dirty="0" smtClean="0"/>
          </a:p>
        </p:txBody>
      </p:sp>
      <p:sp>
        <p:nvSpPr>
          <p:cNvPr id="4" name="Oval 3"/>
          <p:cNvSpPr/>
          <p:nvPr/>
        </p:nvSpPr>
        <p:spPr>
          <a:xfrm>
            <a:off x="1143000" y="1752600"/>
            <a:ext cx="6705600" cy="2971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ctr">
              <a:buAutoNum type="arabicPeriod" startAt="8"/>
            </a:pPr>
            <a:r>
              <a:rPr lang="en-US" sz="2800" b="1" dirty="0" smtClean="0">
                <a:solidFill>
                  <a:schemeClr val="tx1"/>
                </a:solidFill>
                <a:latin typeface="Times New Roman" pitchFamily="18" charset="0"/>
                <a:cs typeface="Times New Roman" pitchFamily="18" charset="0"/>
              </a:rPr>
              <a:t>Consulting &amp; Project Support</a:t>
            </a:r>
            <a:endParaRPr lang="en-US" sz="2800" b="1" dirty="0">
              <a:solidFill>
                <a:schemeClr val="tx1"/>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1785876657"/>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023938"/>
          </a:xfrm>
        </p:spPr>
        <p:txBody>
          <a:bodyPr>
            <a:noAutofit/>
          </a:bodyPr>
          <a:lstStyle/>
          <a:p>
            <a:pPr eaLnBrk="1" fontAlgn="auto" hangingPunct="1">
              <a:spcAft>
                <a:spcPts val="0"/>
              </a:spcAft>
              <a:defRPr/>
            </a:pPr>
            <a:r>
              <a:rPr lang="en-US" dirty="0" smtClean="0"/>
              <a:t>M</a:t>
            </a:r>
            <a:r>
              <a:rPr lang="en-US" cap="none" dirty="0"/>
              <a:t>N</a:t>
            </a:r>
            <a:r>
              <a:rPr lang="en-US" cap="none" dirty="0" smtClean="0"/>
              <a:t>GEO's</a:t>
            </a:r>
            <a:r>
              <a:rPr lang="en-US" dirty="0" smtClean="0"/>
              <a:t> Service Bureau</a:t>
            </a:r>
            <a:endParaRPr lang="en-US" dirty="0"/>
          </a:p>
        </p:txBody>
      </p:sp>
      <p:sp>
        <p:nvSpPr>
          <p:cNvPr id="6" name="Content Placeholder 2"/>
          <p:cNvSpPr>
            <a:spLocks noGrp="1"/>
          </p:cNvSpPr>
          <p:nvPr>
            <p:ph idx="1"/>
          </p:nvPr>
        </p:nvSpPr>
        <p:spPr>
          <a:xfrm>
            <a:off x="76200" y="1481138"/>
            <a:ext cx="8991600" cy="4525962"/>
          </a:xfrm>
        </p:spPr>
        <p:txBody>
          <a:bodyPr/>
          <a:lstStyle/>
          <a:p>
            <a:pPr marL="107950" indent="0" algn="ctr" eaLnBrk="1" hangingPunct="1">
              <a:buClr>
                <a:schemeClr val="tx2"/>
              </a:buClr>
              <a:buFont typeface="Wingdings 2" pitchFamily="18" charset="2"/>
              <a:buNone/>
            </a:pPr>
            <a:r>
              <a:rPr lang="en-US" sz="2800" i="1" dirty="0" smtClean="0"/>
              <a:t>LMIC, now MnGeo, has offered GIS consulting services, customized data compilations, GIS web-mapping and hosting services, and map products on a cost-recovery basis since 1978.</a:t>
            </a:r>
          </a:p>
          <a:p>
            <a:pPr marL="107950" indent="0" algn="ctr" eaLnBrk="1" hangingPunct="1">
              <a:buClr>
                <a:schemeClr val="tx2"/>
              </a:buClr>
              <a:buFont typeface="Wingdings 2" pitchFamily="18" charset="2"/>
              <a:buNone/>
            </a:pPr>
            <a:endParaRPr lang="en-US" sz="2800" i="1" dirty="0" smtClean="0"/>
          </a:p>
          <a:p>
            <a:pPr marL="107950" indent="0" algn="ctr" eaLnBrk="1" hangingPunct="1">
              <a:buClr>
                <a:schemeClr val="tx2"/>
              </a:buClr>
              <a:buFont typeface="Wingdings 2" pitchFamily="18" charset="2"/>
              <a:buNone/>
            </a:pPr>
            <a:r>
              <a:rPr lang="en-US" sz="2800" i="1" dirty="0" smtClean="0"/>
              <a:t>The Service Bureau provides GIS support primarily to federal, state and local governmental units; occasionally to the private sector.</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Effect transition="in" filter="fade">
                                      <p:cBhvr>
                                        <p:cTn id="11"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G:\MnGeo\GIS Project Services\Finances\FY12\Portfolio Development\John\MGIO Org Chart.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62000" y="1165936"/>
            <a:ext cx="4282364" cy="5539664"/>
          </a:xfrm>
          <a:prstGeom prst="rect">
            <a:avLst/>
          </a:prstGeom>
          <a:ln>
            <a:solidFill>
              <a:schemeClr val="bg2">
                <a:lumMod val="25000"/>
              </a:schemeClr>
            </a:solid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228600" y="152400"/>
            <a:ext cx="8686800" cy="1023938"/>
          </a:xfrm>
        </p:spPr>
        <p:txBody>
          <a:bodyPr>
            <a:noAutofit/>
          </a:bodyPr>
          <a:lstStyle/>
          <a:p>
            <a:pPr eaLnBrk="1" fontAlgn="auto" hangingPunct="1">
              <a:spcAft>
                <a:spcPts val="0"/>
              </a:spcAft>
              <a:defRPr/>
            </a:pPr>
            <a:r>
              <a:rPr lang="en-US" dirty="0" smtClean="0"/>
              <a:t>M</a:t>
            </a:r>
            <a:r>
              <a:rPr lang="en-US" cap="none" dirty="0"/>
              <a:t>N</a:t>
            </a:r>
            <a:r>
              <a:rPr lang="en-US" cap="none" dirty="0" smtClean="0"/>
              <a:t>GEO's</a:t>
            </a:r>
            <a:r>
              <a:rPr lang="en-US" dirty="0" smtClean="0"/>
              <a:t> Service Bureau staff</a:t>
            </a:r>
            <a:endParaRPr lang="en-US" dirty="0"/>
          </a:p>
        </p:txBody>
      </p:sp>
      <p:sp>
        <p:nvSpPr>
          <p:cNvPr id="4" name="Striped Right Arrow 3"/>
          <p:cNvSpPr/>
          <p:nvPr/>
        </p:nvSpPr>
        <p:spPr>
          <a:xfrm>
            <a:off x="4953000" y="3571875"/>
            <a:ext cx="990600" cy="50323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TextBox 4"/>
          <p:cNvSpPr txBox="1"/>
          <p:nvPr/>
        </p:nvSpPr>
        <p:spPr>
          <a:xfrm>
            <a:off x="5562600" y="1295400"/>
            <a:ext cx="2590800" cy="369888"/>
          </a:xfrm>
          <a:prstGeom prst="rect">
            <a:avLst/>
          </a:prstGeom>
          <a:noFill/>
        </p:spPr>
        <p:txBody>
          <a:bodyPr>
            <a:spAutoFit/>
          </a:bodyPr>
          <a:lstStyle/>
          <a:p>
            <a:pPr algn="ctr">
              <a:defRPr/>
            </a:pPr>
            <a:r>
              <a:rPr lang="en-US" dirty="0">
                <a:solidFill>
                  <a:schemeClr val="tx2">
                    <a:lumMod val="50000"/>
                  </a:schemeClr>
                </a:solidFill>
                <a:latin typeface="Arial" pitchFamily="34" charset="0"/>
                <a:cs typeface="Arial" pitchFamily="34" charset="0"/>
              </a:rPr>
              <a:t>Five Core GIS Staff</a:t>
            </a:r>
          </a:p>
        </p:txBody>
      </p:sp>
      <p:sp>
        <p:nvSpPr>
          <p:cNvPr id="8" name="Plus 7"/>
          <p:cNvSpPr/>
          <p:nvPr/>
        </p:nvSpPr>
        <p:spPr>
          <a:xfrm>
            <a:off x="7924800" y="3222625"/>
            <a:ext cx="838200" cy="852488"/>
          </a:xfrm>
          <a:prstGeom prst="mathPlus">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0483"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038139" y="1647825"/>
            <a:ext cx="1734261" cy="4981575"/>
          </a:xfrm>
          <a:prstGeom prst="rect">
            <a:avLst/>
          </a:prstGeom>
          <a:ln>
            <a:solidFill>
              <a:schemeClr val="bg2">
                <a:lumMod val="25000"/>
              </a:schemeClr>
            </a:solid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fade">
                                      <p:cBhvr>
                                        <p:cTn id="7" dur="1000"/>
                                        <p:tgtEl>
                                          <p:spTgt spid="20482"/>
                                        </p:tgtEl>
                                      </p:cBhvr>
                                    </p:animEffect>
                                    <p:anim calcmode="lin" valueType="num">
                                      <p:cBhvr>
                                        <p:cTn id="8" dur="1000" fill="hold"/>
                                        <p:tgtEl>
                                          <p:spTgt spid="20482"/>
                                        </p:tgtEl>
                                        <p:attrNameLst>
                                          <p:attrName>ppt_x</p:attrName>
                                        </p:attrNameLst>
                                      </p:cBhvr>
                                      <p:tavLst>
                                        <p:tav tm="0">
                                          <p:val>
                                            <p:strVal val="#ppt_x"/>
                                          </p:val>
                                        </p:tav>
                                        <p:tav tm="100000">
                                          <p:val>
                                            <p:strVal val="#ppt_x"/>
                                          </p:val>
                                        </p:tav>
                                      </p:tavLst>
                                    </p:anim>
                                    <p:anim calcmode="lin" valueType="num">
                                      <p:cBhvr>
                                        <p:cTn id="9" dur="1000" fill="hold"/>
                                        <p:tgtEl>
                                          <p:spTgt spid="2048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20483"/>
                                        </p:tgtEl>
                                        <p:attrNameLst>
                                          <p:attrName>style.visibility</p:attrName>
                                        </p:attrNameLst>
                                      </p:cBhvr>
                                      <p:to>
                                        <p:strVal val="visible"/>
                                      </p:to>
                                    </p:set>
                                    <p:animEffect transition="in" filter="fade">
                                      <p:cBhvr>
                                        <p:cTn id="17" dur="500"/>
                                        <p:tgtEl>
                                          <p:spTgt spid="20483"/>
                                        </p:tgtEl>
                                      </p:cBhvr>
                                    </p:animEffect>
                                  </p:childTnLst>
                                </p:cTn>
                              </p:par>
                              <p:par>
                                <p:cTn id="18" presetID="42"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par>
                                <p:cTn id="23" presetID="26" presetClass="emph" presetSubtype="0" fill="hold" nodeType="withEffect">
                                  <p:stCondLst>
                                    <p:cond delay="500"/>
                                  </p:stCondLst>
                                  <p:childTnLst>
                                    <p:animEffect transition="out" filter="fade">
                                      <p:cBhvr>
                                        <p:cTn id="24" dur="500" tmFilter="0, 0; .2, .5; .8, .5; 1, 0"/>
                                        <p:tgtEl>
                                          <p:spTgt spid="4"/>
                                        </p:tgtEl>
                                      </p:cBhvr>
                                    </p:animEffect>
                                    <p:animScale>
                                      <p:cBhvr>
                                        <p:cTn id="25" dur="250" autoRev="1" fill="hold"/>
                                        <p:tgtEl>
                                          <p:spTgt spid="4"/>
                                        </p:tgtEl>
                                      </p:cBhvr>
                                      <p:by x="105000" y="105000"/>
                                    </p:animScale>
                                  </p:childTnLst>
                                </p:cTn>
                              </p:par>
                              <p:par>
                                <p:cTn id="26" presetID="2" presetClass="entr" presetSubtype="4" fill="hold" nodeType="withEffect">
                                  <p:stCondLst>
                                    <p:cond delay="100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funding Model</a:t>
            </a:r>
            <a:endParaRPr lang="en-US" dirty="0"/>
          </a:p>
        </p:txBody>
      </p:sp>
      <p:graphicFrame>
        <p:nvGraphicFramePr>
          <p:cNvPr id="4" name="Chart 3"/>
          <p:cNvGraphicFramePr/>
          <p:nvPr>
            <p:extLst>
              <p:ext uri="{D42A27DB-BD31-4B8C-83A1-F6EECF244321}">
                <p14:modId xmlns="" xmlns:p14="http://schemas.microsoft.com/office/powerpoint/2010/main" val="110385655"/>
              </p:ext>
            </p:extLst>
          </p:nvPr>
        </p:nvGraphicFramePr>
        <p:xfrm>
          <a:off x="76200" y="1371600"/>
          <a:ext cx="5534660" cy="378841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p:nvPr>
            <p:extLst>
              <p:ext uri="{D42A27DB-BD31-4B8C-83A1-F6EECF244321}">
                <p14:modId xmlns="" xmlns:p14="http://schemas.microsoft.com/office/powerpoint/2010/main" val="2378485478"/>
              </p:ext>
            </p:extLst>
          </p:nvPr>
        </p:nvGraphicFramePr>
        <p:xfrm>
          <a:off x="3429000" y="2743200"/>
          <a:ext cx="5619750" cy="37147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 xmlns:p14="http://schemas.microsoft.com/office/powerpoint/2010/main" val="5139996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1" name="Picture 3" descr="C:\Documents and Settings\JHOSHAL\Local Settings\Temporary Internet Files\Content.IE5\W12345E7\MP900316870[1].jpg"/>
          <p:cNvPicPr>
            <a:picLocks noChangeAspect="1" noChangeArrowheads="1"/>
          </p:cNvPicPr>
          <p:nvPr/>
        </p:nvPicPr>
        <p:blipFill>
          <a:blip r:embed="rId2" cstate="print">
            <a:extLst/>
          </a:blip>
          <a:srcRect/>
          <a:stretch>
            <a:fillRect/>
          </a:stretch>
        </p:blipFill>
        <p:spPr bwMode="auto">
          <a:xfrm>
            <a:off x="797560" y="1447800"/>
            <a:ext cx="7437699" cy="4896485"/>
          </a:xfrm>
          <a:prstGeom prst="rect">
            <a:avLst/>
          </a:prstGeom>
          <a:noFill/>
          <a:effectLst>
            <a:innerShdw blurRad="63500" dist="50800" dir="2700000">
              <a:prstClr val="black">
                <a:alpha val="50000"/>
              </a:prstClr>
            </a:innerShdw>
          </a:effectLst>
          <a:extLst/>
        </p:spPr>
      </p:pic>
      <p:sp>
        <p:nvSpPr>
          <p:cNvPr id="2" name="Title 1"/>
          <p:cNvSpPr>
            <a:spLocks noGrp="1"/>
          </p:cNvSpPr>
          <p:nvPr>
            <p:ph type="title"/>
          </p:nvPr>
        </p:nvSpPr>
        <p:spPr>
          <a:xfrm>
            <a:off x="304800" y="381000"/>
            <a:ext cx="8686800" cy="838200"/>
          </a:xfrm>
        </p:spPr>
        <p:txBody>
          <a:bodyPr/>
          <a:lstStyle/>
          <a:p>
            <a:pPr>
              <a:defRPr/>
            </a:pPr>
            <a:r>
              <a:rPr lang="en-US" dirty="0" smtClean="0"/>
              <a:t>M</a:t>
            </a:r>
            <a:r>
              <a:rPr lang="en-US" cap="none" dirty="0"/>
              <a:t>N</a:t>
            </a:r>
            <a:r>
              <a:rPr lang="en-US" cap="none" dirty="0" smtClean="0"/>
              <a:t>GEO's</a:t>
            </a:r>
            <a:r>
              <a:rPr lang="en-US" dirty="0" smtClean="0"/>
              <a:t> Service Bureau staff</a:t>
            </a:r>
            <a:endParaRPr lang="en-US" dirty="0"/>
          </a:p>
        </p:txBody>
      </p:sp>
      <p:sp>
        <p:nvSpPr>
          <p:cNvPr id="3" name="Content Placeholder 2"/>
          <p:cNvSpPr>
            <a:spLocks noGrp="1"/>
          </p:cNvSpPr>
          <p:nvPr>
            <p:ph idx="1"/>
          </p:nvPr>
        </p:nvSpPr>
        <p:spPr>
          <a:xfrm>
            <a:off x="1658909" y="2133600"/>
            <a:ext cx="5715000" cy="838200"/>
          </a:xfrm>
        </p:spPr>
        <p:txBody>
          <a:bodyPr/>
          <a:lstStyle/>
          <a:p>
            <a:pPr marL="0" indent="0" algn="ctr">
              <a:buFont typeface="Wingdings 2" pitchFamily="18" charset="2"/>
              <a:buNone/>
              <a:defRPr/>
            </a:pPr>
            <a:r>
              <a:rPr lang="en-US" sz="4800" dirty="0" smtClean="0">
                <a:solidFill>
                  <a:schemeClr val="bg1">
                    <a:lumMod val="95000"/>
                  </a:schemeClr>
                </a:solidFill>
              </a:rPr>
              <a:t>Student Workers!!</a:t>
            </a:r>
            <a:endParaRPr lang="en-US" sz="4800" dirty="0">
              <a:solidFill>
                <a:schemeClr val="bg1">
                  <a:lumMod val="95000"/>
                </a:schemeClr>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686800" cy="838200"/>
          </a:xfrm>
        </p:spPr>
        <p:txBody>
          <a:bodyPr/>
          <a:lstStyle/>
          <a:p>
            <a:pPr>
              <a:defRPr/>
            </a:pPr>
            <a:r>
              <a:rPr lang="en-US" dirty="0" smtClean="0"/>
              <a:t>M</a:t>
            </a:r>
            <a:r>
              <a:rPr lang="en-US" cap="none" dirty="0"/>
              <a:t>N</a:t>
            </a:r>
            <a:r>
              <a:rPr lang="en-US" cap="none" dirty="0" smtClean="0"/>
              <a:t>GEO CLIENTS: FY2011</a:t>
            </a:r>
            <a:endParaRPr lang="en-US" dirty="0"/>
          </a:p>
        </p:txBody>
      </p:sp>
      <p:graphicFrame>
        <p:nvGraphicFramePr>
          <p:cNvPr id="9218" name="Content Placeholder 3"/>
          <p:cNvGraphicFramePr>
            <a:graphicFrameLocks noGrp="1"/>
          </p:cNvGraphicFramePr>
          <p:nvPr>
            <p:ph idx="1"/>
            <p:extLst>
              <p:ext uri="{D42A27DB-BD31-4B8C-83A1-F6EECF244321}">
                <p14:modId xmlns="" xmlns:p14="http://schemas.microsoft.com/office/powerpoint/2010/main" val="4011262624"/>
              </p:ext>
            </p:extLst>
          </p:nvPr>
        </p:nvGraphicFramePr>
        <p:xfrm>
          <a:off x="685800" y="1524000"/>
          <a:ext cx="7924800" cy="4114800"/>
        </p:xfrm>
        <a:graphic>
          <a:graphicData uri="http://schemas.openxmlformats.org/presentationml/2006/ole">
            <p:oleObj spid="_x0000_s18516" name="Worksheet" r:id="rId4" imgW="8182023" imgH="4105180" progId="Excel.Sheet.8">
              <p:embed/>
            </p:oleObj>
          </a:graphicData>
        </a:graphic>
      </p:graphicFrame>
    </p:spTree>
    <p:extLst>
      <p:ext uri="{BB962C8B-B14F-4D97-AF65-F5344CB8AC3E}">
        <p14:creationId xmlns="" xmlns:p14="http://schemas.microsoft.com/office/powerpoint/2010/main" val="2415203940"/>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686800" cy="838200"/>
          </a:xfrm>
        </p:spPr>
        <p:txBody>
          <a:bodyPr/>
          <a:lstStyle/>
          <a:p>
            <a:r>
              <a:rPr lang="en-US" dirty="0"/>
              <a:t>Fy2011 projects: </a:t>
            </a:r>
            <a:r>
              <a:rPr lang="en-US" dirty="0" smtClean="0"/>
              <a:t>GLO Plats (2004)</a:t>
            </a:r>
            <a:endParaRPr lang="en-US" dirty="0"/>
          </a:p>
        </p:txBody>
      </p:sp>
      <p:pic>
        <p:nvPicPr>
          <p:cNvPr id="4" name="Picture 6" descr="t063r05e4fi01.jpg"/>
          <p:cNvPicPr>
            <a:picLocks noGrp="1" noChangeAspect="1"/>
          </p:cNvPicPr>
          <p:nvPr>
            <p:ph idx="1"/>
          </p:nvPr>
        </p:nvPicPr>
        <p:blipFill>
          <a:blip r:embed="rId2" cstate="screen"/>
          <a:srcRect/>
          <a:stretch>
            <a:fillRect/>
          </a:stretch>
        </p:blipFill>
        <p:spPr bwMode="auto">
          <a:xfrm>
            <a:off x="1506582" y="1254036"/>
            <a:ext cx="6096000" cy="5442104"/>
          </a:xfrm>
          <a:prstGeom prst="rect">
            <a:avLst/>
          </a:prstGeom>
          <a:noFill/>
          <a:ln w="19050">
            <a:noFill/>
            <a:miter lim="800000"/>
            <a:headEnd/>
            <a:tailEnd/>
          </a:ln>
          <a:effectLst>
            <a:innerShdw blurRad="114300">
              <a:prstClr val="black"/>
            </a:innerShdw>
          </a:effectLst>
        </p:spPr>
      </p:pic>
      <p:pic>
        <p:nvPicPr>
          <p:cNvPr id="6" name="Picture 3"/>
          <p:cNvPicPr>
            <a:picLocks noChangeAspect="1" noChangeArrowheads="1"/>
          </p:cNvPicPr>
          <p:nvPr/>
        </p:nvPicPr>
        <p:blipFill>
          <a:blip r:embed="rId3" cstate="screen"/>
          <a:srcRect/>
          <a:stretch>
            <a:fillRect/>
          </a:stretch>
        </p:blipFill>
        <p:spPr bwMode="auto">
          <a:xfrm>
            <a:off x="4114800" y="1574074"/>
            <a:ext cx="4192588" cy="4927371"/>
          </a:xfrm>
          <a:prstGeom prst="rect">
            <a:avLst/>
          </a:prstGeom>
          <a:noFill/>
          <a:ln w="19050">
            <a:noFill/>
            <a:miter lim="800000"/>
            <a:headEnd/>
            <a:tailEnd/>
          </a:ln>
          <a:effectLst>
            <a:innerShdw blurRad="114300">
              <a:prstClr val="black"/>
            </a:innerShdw>
          </a:effectLst>
        </p:spPr>
      </p:pic>
      <p:sp>
        <p:nvSpPr>
          <p:cNvPr id="5" name="Content Placeholder 2"/>
          <p:cNvSpPr txBox="1">
            <a:spLocks/>
          </p:cNvSpPr>
          <p:nvPr/>
        </p:nvSpPr>
        <p:spPr bwMode="auto">
          <a:xfrm>
            <a:off x="304800" y="2360613"/>
            <a:ext cx="8524875" cy="2363787"/>
          </a:xfrm>
          <a:prstGeom prst="rect">
            <a:avLst/>
          </a:prstGeom>
          <a:solidFill>
            <a:srgbClr val="CCFFCC">
              <a:alpha val="60001"/>
            </a:srgbClr>
          </a:solidFill>
          <a:ln w="9525">
            <a:solidFill>
              <a:srgbClr val="2A2003"/>
            </a:solidFill>
            <a:miter lim="800000"/>
            <a:headEnd/>
            <a:tailEnd/>
          </a:ln>
        </p:spPr>
        <p:txBody>
          <a:bodyPr/>
          <a:lstStyle/>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a:solidFill>
                  <a:srgbClr val="4E3B30"/>
                </a:solidFill>
                <a:latin typeface="Calibri" pitchFamily="34" charset="0"/>
              </a:rPr>
              <a:t>Client: MN </a:t>
            </a:r>
            <a:r>
              <a:rPr lang="en-US" sz="2000" dirty="0" smtClean="0">
                <a:solidFill>
                  <a:srgbClr val="4E3B30"/>
                </a:solidFill>
                <a:latin typeface="Calibri" pitchFamily="34" charset="0"/>
              </a:rPr>
              <a:t>Dept. of Transportation</a:t>
            </a:r>
          </a:p>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smtClean="0">
                <a:solidFill>
                  <a:srgbClr val="4E3B30"/>
                </a:solidFill>
                <a:latin typeface="Calibri" pitchFamily="34" charset="0"/>
              </a:rPr>
              <a:t>Funding</a:t>
            </a:r>
            <a:r>
              <a:rPr lang="en-US" sz="2000" dirty="0">
                <a:solidFill>
                  <a:srgbClr val="4E3B30"/>
                </a:solidFill>
                <a:latin typeface="Calibri" pitchFamily="34" charset="0"/>
              </a:rPr>
              <a:t>: MN Dept. of Transportation</a:t>
            </a:r>
          </a:p>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smtClean="0">
                <a:solidFill>
                  <a:srgbClr val="4E3B30"/>
                </a:solidFill>
                <a:latin typeface="Calibri" pitchFamily="34" charset="0"/>
              </a:rPr>
              <a:t>Budget</a:t>
            </a:r>
            <a:r>
              <a:rPr lang="en-US" sz="2000" dirty="0">
                <a:solidFill>
                  <a:srgbClr val="4E3B30"/>
                </a:solidFill>
                <a:latin typeface="Calibri" pitchFamily="34" charset="0"/>
              </a:rPr>
              <a:t>: </a:t>
            </a:r>
            <a:r>
              <a:rPr lang="en-US" sz="2000" dirty="0" smtClean="0">
                <a:solidFill>
                  <a:srgbClr val="4E3B30"/>
                </a:solidFill>
                <a:latin typeface="Calibri" pitchFamily="34" charset="0"/>
              </a:rPr>
              <a:t>$45,000</a:t>
            </a:r>
            <a:endParaRPr lang="en-US" sz="2000" dirty="0">
              <a:solidFill>
                <a:srgbClr val="4E3B30"/>
              </a:solidFill>
              <a:latin typeface="Calibri" pitchFamily="34" charset="0"/>
            </a:endParaRPr>
          </a:p>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a:solidFill>
                  <a:srgbClr val="4E3B30"/>
                </a:solidFill>
                <a:latin typeface="Calibri" pitchFamily="34" charset="0"/>
              </a:rPr>
              <a:t>Deliverables: </a:t>
            </a:r>
            <a:r>
              <a:rPr lang="en-US" sz="2000" dirty="0" smtClean="0">
                <a:solidFill>
                  <a:srgbClr val="4E3B30"/>
                </a:solidFill>
                <a:latin typeface="Calibri" pitchFamily="34" charset="0"/>
              </a:rPr>
              <a:t>3,600 high-resolution, color images</a:t>
            </a:r>
          </a:p>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smtClean="0">
                <a:solidFill>
                  <a:srgbClr val="4E3B30"/>
                </a:solidFill>
                <a:latin typeface="Calibri" pitchFamily="34" charset="0"/>
              </a:rPr>
              <a:t>Who </a:t>
            </a:r>
            <a:r>
              <a:rPr lang="en-US" sz="2000" dirty="0">
                <a:solidFill>
                  <a:srgbClr val="4E3B30"/>
                </a:solidFill>
                <a:latin typeface="Calibri" pitchFamily="34" charset="0"/>
              </a:rPr>
              <a:t>Benefits: Surveyors, </a:t>
            </a:r>
            <a:r>
              <a:rPr lang="en-US" sz="2000" dirty="0" smtClean="0">
                <a:solidFill>
                  <a:srgbClr val="4E3B30"/>
                </a:solidFill>
                <a:latin typeface="Calibri" pitchFamily="34" charset="0"/>
              </a:rPr>
              <a:t>Title Companies, Historians</a:t>
            </a:r>
            <a:r>
              <a:rPr lang="en-US" sz="2000" dirty="0">
                <a:solidFill>
                  <a:srgbClr val="4E3B30"/>
                </a:solidFill>
                <a:latin typeface="Calibri" pitchFamily="34" charset="0"/>
              </a:rPr>
              <a:t>, BLM, </a:t>
            </a:r>
            <a:r>
              <a:rPr lang="en-US" sz="2000" dirty="0" smtClean="0">
                <a:solidFill>
                  <a:srgbClr val="4E3B30"/>
                </a:solidFill>
                <a:latin typeface="Calibri" pitchFamily="34" charset="0"/>
              </a:rPr>
              <a:t>MnDOT, DNR </a:t>
            </a:r>
            <a:r>
              <a:rPr lang="en-US" sz="2000" dirty="0">
                <a:solidFill>
                  <a:srgbClr val="4E3B30"/>
                </a:solidFill>
                <a:latin typeface="Calibri" pitchFamily="34" charset="0"/>
              </a:rPr>
              <a:t>– Anyone who owns or </a:t>
            </a:r>
            <a:r>
              <a:rPr lang="en-US" sz="2000" dirty="0" smtClean="0">
                <a:solidFill>
                  <a:srgbClr val="4E3B30"/>
                </a:solidFill>
                <a:latin typeface="Calibri" pitchFamily="34" charset="0"/>
              </a:rPr>
              <a:t>manages land </a:t>
            </a:r>
            <a:r>
              <a:rPr lang="en-US" sz="2000" dirty="0">
                <a:solidFill>
                  <a:srgbClr val="4E3B30"/>
                </a:solidFill>
                <a:latin typeface="Calibri" pitchFamily="34" charset="0"/>
              </a:rPr>
              <a:t>in Minnesota!</a:t>
            </a:r>
          </a:p>
        </p:txBody>
      </p:sp>
    </p:spTree>
    <p:extLst>
      <p:ext uri="{BB962C8B-B14F-4D97-AF65-F5344CB8AC3E}">
        <p14:creationId xmlns="" xmlns:p14="http://schemas.microsoft.com/office/powerpoint/2010/main" val="41462968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par>
                                <p:cTn id="12" presetID="10" presetClass="entr" presetSubtype="0" fill="hold" grpId="0" nodeType="withEffect">
                                  <p:stCondLst>
                                    <p:cond delay="15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Book_37Island.jpg"/>
          <p:cNvPicPr>
            <a:picLocks noChangeAspect="1"/>
          </p:cNvPicPr>
          <p:nvPr/>
        </p:nvPicPr>
        <p:blipFill>
          <a:blip r:embed="rId3" cstate="screen"/>
          <a:srcRect/>
          <a:stretch>
            <a:fillRect/>
          </a:stretch>
        </p:blipFill>
        <p:spPr bwMode="auto">
          <a:xfrm>
            <a:off x="1295400" y="1143000"/>
            <a:ext cx="6705600" cy="5541190"/>
          </a:xfrm>
          <a:prstGeom prst="rect">
            <a:avLst/>
          </a:prstGeom>
          <a:noFill/>
          <a:ln w="19050">
            <a:noFill/>
            <a:miter lim="800000"/>
            <a:headEnd/>
            <a:tailEnd/>
          </a:ln>
          <a:effectLst>
            <a:innerShdw blurRad="114300">
              <a:prstClr val="black"/>
            </a:innerShdw>
          </a:effectLst>
        </p:spPr>
      </p:pic>
      <p:sp>
        <p:nvSpPr>
          <p:cNvPr id="2" name="Title 1"/>
          <p:cNvSpPr>
            <a:spLocks noGrp="1"/>
          </p:cNvSpPr>
          <p:nvPr>
            <p:ph type="title"/>
          </p:nvPr>
        </p:nvSpPr>
        <p:spPr>
          <a:xfrm>
            <a:off x="276225" y="57150"/>
            <a:ext cx="8686800" cy="1023938"/>
          </a:xfrm>
        </p:spPr>
        <p:txBody>
          <a:bodyPr>
            <a:noAutofit/>
          </a:bodyPr>
          <a:lstStyle/>
          <a:p>
            <a:pPr eaLnBrk="1" fontAlgn="auto" hangingPunct="1">
              <a:spcAft>
                <a:spcPts val="0"/>
              </a:spcAft>
              <a:defRPr/>
            </a:pPr>
            <a:r>
              <a:rPr lang="en-US" dirty="0" smtClean="0"/>
              <a:t>Fy2011 projects: Field Notes</a:t>
            </a:r>
            <a:endParaRPr lang="en-US" dirty="0"/>
          </a:p>
        </p:txBody>
      </p:sp>
      <p:pic>
        <p:nvPicPr>
          <p:cNvPr id="4" name="Picture 4" descr="DSC05189"/>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62000" y="1371600"/>
            <a:ext cx="3581400" cy="2686050"/>
          </a:xfrm>
          <a:prstGeom prst="rect">
            <a:avLst/>
          </a:prstGeom>
          <a:noFill/>
          <a:ln w="19050">
            <a:noFill/>
            <a:miter lim="800000"/>
            <a:headEnd/>
            <a:tailEnd/>
          </a:ln>
          <a:effectLst>
            <a:innerShdw blurRad="114300">
              <a:prstClr val="black"/>
            </a:innerShdw>
          </a:effectLst>
          <a:extLst>
            <a:ext uri="{909E8E84-426E-40DD-AFC4-6F175D3DCCD1}">
              <a14:hiddenFill xmlns="" xmlns:a14="http://schemas.microsoft.com/office/drawing/2010/main">
                <a:solidFill>
                  <a:srgbClr val="FFFFFF"/>
                </a:solidFill>
              </a14:hiddenFill>
            </a:ext>
          </a:extLst>
        </p:spPr>
      </p:pic>
      <p:sp>
        <p:nvSpPr>
          <p:cNvPr id="6" name="Content Placeholder 2"/>
          <p:cNvSpPr txBox="1">
            <a:spLocks/>
          </p:cNvSpPr>
          <p:nvPr/>
        </p:nvSpPr>
        <p:spPr bwMode="auto">
          <a:xfrm>
            <a:off x="314325" y="2360613"/>
            <a:ext cx="8524875" cy="991393"/>
          </a:xfrm>
          <a:prstGeom prst="rect">
            <a:avLst/>
          </a:prstGeom>
          <a:solidFill>
            <a:srgbClr val="CCFFCC">
              <a:alpha val="60001"/>
            </a:srgbClr>
          </a:solidFill>
          <a:ln w="9525">
            <a:solidFill>
              <a:srgbClr val="2A2003"/>
            </a:solidFill>
            <a:miter lim="800000"/>
            <a:headEnd/>
            <a:tailEnd/>
          </a:ln>
        </p:spPr>
        <p:txBody>
          <a:bodyPr/>
          <a:lstStyle/>
          <a:p>
            <a:pPr marL="233362" defTabSz="630238">
              <a:spcBef>
                <a:spcPct val="20000"/>
              </a:spcBef>
              <a:buClr>
                <a:srgbClr val="4E3B30"/>
              </a:buClr>
              <a:buSzPct val="70000"/>
              <a:tabLst>
                <a:tab pos="690563" algn="l"/>
                <a:tab pos="1768475" algn="l"/>
              </a:tabLst>
            </a:pPr>
            <a:r>
              <a:rPr lang="en-US" sz="2000" dirty="0">
                <a:solidFill>
                  <a:srgbClr val="4E3B30"/>
                </a:solidFill>
                <a:latin typeface="Calibri" pitchFamily="34" charset="0"/>
              </a:rPr>
              <a:t>Contained in 1,410 volumes totaling </a:t>
            </a:r>
            <a:r>
              <a:rPr lang="en-US" sz="2000" dirty="0" smtClean="0">
                <a:solidFill>
                  <a:srgbClr val="4E3B30"/>
                </a:solidFill>
                <a:latin typeface="Calibri" pitchFamily="34" charset="0"/>
              </a:rPr>
              <a:t>over 300,000 </a:t>
            </a:r>
            <a:r>
              <a:rPr lang="en-US" sz="2000" dirty="0">
                <a:solidFill>
                  <a:srgbClr val="4E3B30"/>
                </a:solidFill>
                <a:latin typeface="Calibri" pitchFamily="34" charset="0"/>
              </a:rPr>
              <a:t>pages, the notes serve as the legal foundation for all land ownership in the state.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1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Book_37Island.jpg"/>
          <p:cNvPicPr>
            <a:picLocks noChangeAspect="1"/>
          </p:cNvPicPr>
          <p:nvPr/>
        </p:nvPicPr>
        <p:blipFill>
          <a:blip r:embed="rId3" cstate="screen"/>
          <a:srcRect/>
          <a:stretch>
            <a:fillRect/>
          </a:stretch>
        </p:blipFill>
        <p:spPr bwMode="auto">
          <a:xfrm>
            <a:off x="1066800" y="1143000"/>
            <a:ext cx="6705600" cy="5541190"/>
          </a:xfrm>
          <a:prstGeom prst="rect">
            <a:avLst/>
          </a:prstGeom>
          <a:noFill/>
          <a:ln w="19050">
            <a:noFill/>
            <a:miter lim="800000"/>
            <a:headEnd/>
            <a:tailEnd/>
          </a:ln>
          <a:effectLst>
            <a:innerShdw blurRad="114300">
              <a:prstClr val="black"/>
            </a:innerShdw>
          </a:effectLst>
        </p:spPr>
      </p:pic>
      <p:sp>
        <p:nvSpPr>
          <p:cNvPr id="2" name="Title 1"/>
          <p:cNvSpPr>
            <a:spLocks noGrp="1"/>
          </p:cNvSpPr>
          <p:nvPr>
            <p:ph type="title"/>
          </p:nvPr>
        </p:nvSpPr>
        <p:spPr>
          <a:xfrm>
            <a:off x="276225" y="57150"/>
            <a:ext cx="8686800" cy="1023938"/>
          </a:xfrm>
        </p:spPr>
        <p:txBody>
          <a:bodyPr>
            <a:noAutofit/>
          </a:bodyPr>
          <a:lstStyle/>
          <a:p>
            <a:pPr eaLnBrk="1" fontAlgn="auto" hangingPunct="1">
              <a:spcAft>
                <a:spcPts val="0"/>
              </a:spcAft>
              <a:defRPr/>
            </a:pPr>
            <a:r>
              <a:rPr lang="en-US" dirty="0" smtClean="0"/>
              <a:t>Fy2011 projects: Field Notes</a:t>
            </a:r>
            <a:endParaRPr lang="en-US" dirty="0"/>
          </a:p>
        </p:txBody>
      </p:sp>
      <p:pic>
        <p:nvPicPr>
          <p:cNvPr id="6"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l="2550" t="14085" r="4082" b="4939"/>
          <a:stretch>
            <a:fillRect/>
          </a:stretch>
        </p:blipFill>
        <p:spPr bwMode="auto">
          <a:xfrm>
            <a:off x="2971800" y="1600200"/>
            <a:ext cx="5596749" cy="3736181"/>
          </a:xfrm>
          <a:prstGeom prst="rect">
            <a:avLst/>
          </a:prstGeom>
          <a:noFill/>
          <a:ln w="19050">
            <a:noFill/>
            <a:miter lim="800000"/>
            <a:headEnd/>
            <a:tailEnd/>
          </a:ln>
          <a:effectLst>
            <a:innerShdw blurRad="114300">
              <a:prstClr val="black"/>
            </a:innerShdw>
          </a:effectLst>
          <a:extLst>
            <a:ext uri="{909E8E84-426E-40DD-AFC4-6F175D3DCCD1}">
              <a14:hiddenFill xmlns="" xmlns:a14="http://schemas.microsoft.com/office/drawing/2010/main">
                <a:solidFill>
                  <a:srgbClr val="FFFFFF"/>
                </a:solidFill>
              </a14:hiddenFill>
            </a:ext>
          </a:extLst>
        </p:spPr>
      </p:pic>
      <p:sp>
        <p:nvSpPr>
          <p:cNvPr id="4" name="Content Placeholder 2"/>
          <p:cNvSpPr txBox="1">
            <a:spLocks/>
          </p:cNvSpPr>
          <p:nvPr/>
        </p:nvSpPr>
        <p:spPr bwMode="auto">
          <a:xfrm>
            <a:off x="304800" y="2360613"/>
            <a:ext cx="8524875" cy="3659187"/>
          </a:xfrm>
          <a:prstGeom prst="rect">
            <a:avLst/>
          </a:prstGeom>
          <a:solidFill>
            <a:srgbClr val="CCFFCC">
              <a:alpha val="60001"/>
            </a:srgbClr>
          </a:solidFill>
          <a:ln w="9525">
            <a:solidFill>
              <a:srgbClr val="2A2003"/>
            </a:solidFill>
            <a:miter lim="800000"/>
            <a:headEnd/>
            <a:tailEnd/>
          </a:ln>
        </p:spPr>
        <p:txBody>
          <a:bodyPr/>
          <a:lstStyle/>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a:solidFill>
                  <a:srgbClr val="4E3B30"/>
                </a:solidFill>
                <a:latin typeface="Calibri" pitchFamily="34" charset="0"/>
              </a:rPr>
              <a:t>Client: MN Historical Society (in collaboration with the U.S. Bureau of Land Management </a:t>
            </a:r>
            <a:r>
              <a:rPr lang="en-US" sz="2000" dirty="0" smtClean="0">
                <a:solidFill>
                  <a:srgbClr val="4E3B30"/>
                </a:solidFill>
                <a:latin typeface="Calibri" pitchFamily="34" charset="0"/>
              </a:rPr>
              <a:t>- BLM</a:t>
            </a:r>
            <a:r>
              <a:rPr lang="en-US" sz="2000" dirty="0">
                <a:solidFill>
                  <a:srgbClr val="4E3B30"/>
                </a:solidFill>
                <a:latin typeface="Calibri" pitchFamily="34" charset="0"/>
              </a:rPr>
              <a:t>)</a:t>
            </a:r>
          </a:p>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a:solidFill>
                  <a:srgbClr val="4E3B30"/>
                </a:solidFill>
                <a:latin typeface="Calibri" pitchFamily="34" charset="0"/>
              </a:rPr>
              <a:t>Funding: Historical and Cultural Heritage Grant Initiative Funded By The Clean Water, Land and Legacy Amendment</a:t>
            </a:r>
          </a:p>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a:solidFill>
                  <a:srgbClr val="4E3B30"/>
                </a:solidFill>
                <a:latin typeface="Calibri" pitchFamily="34" charset="0"/>
              </a:rPr>
              <a:t>Budget: </a:t>
            </a:r>
            <a:r>
              <a:rPr lang="en-US" sz="2000" dirty="0" smtClean="0">
                <a:solidFill>
                  <a:srgbClr val="4E3B30"/>
                </a:solidFill>
                <a:latin typeface="Calibri" pitchFamily="34" charset="0"/>
              </a:rPr>
              <a:t>$650,000</a:t>
            </a:r>
            <a:endParaRPr lang="en-US" sz="2000" dirty="0">
              <a:solidFill>
                <a:srgbClr val="4E3B30"/>
              </a:solidFill>
              <a:latin typeface="Calibri" pitchFamily="34" charset="0"/>
            </a:endParaRPr>
          </a:p>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a:solidFill>
                  <a:srgbClr val="4E3B30"/>
                </a:solidFill>
                <a:latin typeface="Calibri" pitchFamily="34" charset="0"/>
              </a:rPr>
              <a:t>Deliverables: 308,000 </a:t>
            </a:r>
            <a:r>
              <a:rPr lang="en-US" sz="2000" dirty="0" smtClean="0">
                <a:solidFill>
                  <a:srgbClr val="4E3B30"/>
                </a:solidFill>
                <a:latin typeface="Calibri" pitchFamily="34" charset="0"/>
              </a:rPr>
              <a:t>high-resolution, color </a:t>
            </a:r>
            <a:r>
              <a:rPr lang="en-US" sz="2000" dirty="0">
                <a:solidFill>
                  <a:srgbClr val="4E3B30"/>
                </a:solidFill>
                <a:latin typeface="Calibri" pitchFamily="34" charset="0"/>
              </a:rPr>
              <a:t>images, </a:t>
            </a:r>
            <a:r>
              <a:rPr lang="en-US" sz="2000" dirty="0" smtClean="0">
                <a:solidFill>
                  <a:srgbClr val="4E3B30"/>
                </a:solidFill>
                <a:latin typeface="Calibri" pitchFamily="34" charset="0"/>
              </a:rPr>
              <a:t>carefully indexed </a:t>
            </a:r>
            <a:r>
              <a:rPr lang="en-US" sz="2000" dirty="0">
                <a:solidFill>
                  <a:srgbClr val="4E3B30"/>
                </a:solidFill>
                <a:latin typeface="Calibri" pitchFamily="34" charset="0"/>
              </a:rPr>
              <a:t>for </a:t>
            </a:r>
            <a:r>
              <a:rPr lang="en-US" sz="2000" dirty="0" smtClean="0">
                <a:solidFill>
                  <a:srgbClr val="4E3B30"/>
                </a:solidFill>
                <a:latin typeface="Calibri" pitchFamily="34" charset="0"/>
              </a:rPr>
              <a:t>efficient distribution </a:t>
            </a:r>
            <a:r>
              <a:rPr lang="en-US" sz="2000" dirty="0">
                <a:solidFill>
                  <a:srgbClr val="4E3B30"/>
                </a:solidFill>
                <a:latin typeface="Calibri" pitchFamily="34" charset="0"/>
              </a:rPr>
              <a:t>on BLM’s Land Records web site, spatially referenced GLO plats</a:t>
            </a:r>
          </a:p>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a:solidFill>
                  <a:srgbClr val="4E3B30"/>
                </a:solidFill>
                <a:latin typeface="Calibri" pitchFamily="34" charset="0"/>
              </a:rPr>
              <a:t>Who Benefits: Surveyors, </a:t>
            </a:r>
            <a:r>
              <a:rPr lang="en-US" sz="2000" dirty="0" smtClean="0">
                <a:solidFill>
                  <a:srgbClr val="4E3B30"/>
                </a:solidFill>
                <a:latin typeface="Calibri" pitchFamily="34" charset="0"/>
              </a:rPr>
              <a:t>Title Companies, Historians</a:t>
            </a:r>
            <a:r>
              <a:rPr lang="en-US" sz="2000" dirty="0">
                <a:solidFill>
                  <a:srgbClr val="4E3B30"/>
                </a:solidFill>
                <a:latin typeface="Calibri" pitchFamily="34" charset="0"/>
              </a:rPr>
              <a:t>, BLM, </a:t>
            </a:r>
            <a:r>
              <a:rPr lang="en-US" sz="2000" dirty="0" smtClean="0">
                <a:solidFill>
                  <a:srgbClr val="4E3B30"/>
                </a:solidFill>
                <a:latin typeface="Calibri" pitchFamily="34" charset="0"/>
              </a:rPr>
              <a:t>MnDOT, DNR </a:t>
            </a:r>
            <a:r>
              <a:rPr lang="en-US" sz="2000" dirty="0">
                <a:solidFill>
                  <a:srgbClr val="4E3B30"/>
                </a:solidFill>
                <a:latin typeface="Calibri" pitchFamily="34" charset="0"/>
              </a:rPr>
              <a:t>– Anyone who owns or </a:t>
            </a:r>
            <a:r>
              <a:rPr lang="en-US" sz="2000" dirty="0" smtClean="0">
                <a:solidFill>
                  <a:srgbClr val="4E3B30"/>
                </a:solidFill>
                <a:latin typeface="Calibri" pitchFamily="34" charset="0"/>
              </a:rPr>
              <a:t>manages land </a:t>
            </a:r>
            <a:r>
              <a:rPr lang="en-US" sz="2000" dirty="0">
                <a:solidFill>
                  <a:srgbClr val="4E3B30"/>
                </a:solidFill>
                <a:latin typeface="Calibri" pitchFamily="34" charset="0"/>
              </a:rPr>
              <a:t>in Minnesota!</a:t>
            </a:r>
          </a:p>
        </p:txBody>
      </p:sp>
    </p:spTree>
    <p:extLst>
      <p:ext uri="{BB962C8B-B14F-4D97-AF65-F5344CB8AC3E}">
        <p14:creationId xmlns="" xmlns:p14="http://schemas.microsoft.com/office/powerpoint/2010/main" val="32353216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15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6225" y="57150"/>
            <a:ext cx="8686800" cy="1023938"/>
          </a:xfrm>
        </p:spPr>
        <p:txBody>
          <a:bodyPr>
            <a:noAutofit/>
          </a:bodyPr>
          <a:lstStyle/>
          <a:p>
            <a:pPr eaLnBrk="1" fontAlgn="auto" hangingPunct="1">
              <a:spcAft>
                <a:spcPts val="0"/>
              </a:spcAft>
              <a:defRPr/>
            </a:pPr>
            <a:r>
              <a:rPr lang="en-US" dirty="0" smtClean="0"/>
              <a:t>Fy2011 projects: Radiological Events</a:t>
            </a:r>
            <a:endParaRPr lang="en-US" dirty="0"/>
          </a:p>
        </p:txBody>
      </p:sp>
      <p:pic>
        <p:nvPicPr>
          <p:cNvPr id="1945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20624" y="1219200"/>
            <a:ext cx="5751576" cy="4284536"/>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964370" y="1828800"/>
            <a:ext cx="5722430" cy="42311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Content Placeholder 2"/>
          <p:cNvSpPr txBox="1">
            <a:spLocks/>
          </p:cNvSpPr>
          <p:nvPr/>
        </p:nvSpPr>
        <p:spPr>
          <a:xfrm>
            <a:off x="314325" y="2360613"/>
            <a:ext cx="8524875" cy="2363787"/>
          </a:xfrm>
          <a:prstGeom prst="rect">
            <a:avLst/>
          </a:prstGeom>
          <a:solidFill>
            <a:srgbClr val="CCFFCC">
              <a:alpha val="62000"/>
            </a:srgbClr>
          </a:solidFill>
          <a:ln>
            <a:solidFill>
              <a:schemeClr val="bg2">
                <a:lumMod val="10000"/>
              </a:schemeClr>
            </a:solidFill>
          </a:ln>
        </p:spPr>
        <p:txBody>
          <a:bodyPr>
            <a:normAutofit/>
          </a:bodyPr>
          <a:lstStyle/>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a:solidFill>
                  <a:srgbClr val="4E3B30"/>
                </a:solidFill>
                <a:latin typeface="Calibri" pitchFamily="34" charset="0"/>
              </a:rPr>
              <a:t>Client: MN Department of Public Safety - HSEM</a:t>
            </a:r>
          </a:p>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a:solidFill>
                  <a:srgbClr val="4E3B30"/>
                </a:solidFill>
                <a:latin typeface="Calibri" pitchFamily="34" charset="0"/>
              </a:rPr>
              <a:t>Funding: HSEM / Utilities</a:t>
            </a:r>
          </a:p>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a:solidFill>
                  <a:srgbClr val="4E3B30"/>
                </a:solidFill>
                <a:latin typeface="Calibri" pitchFamily="34" charset="0"/>
              </a:rPr>
              <a:t>Budget: </a:t>
            </a:r>
            <a:r>
              <a:rPr lang="en-US" sz="2000" dirty="0" smtClean="0">
                <a:solidFill>
                  <a:srgbClr val="4E3B30"/>
                </a:solidFill>
                <a:latin typeface="Calibri" pitchFamily="34" charset="0"/>
              </a:rPr>
              <a:t>$51,400</a:t>
            </a:r>
            <a:endParaRPr lang="en-US" sz="2000" dirty="0">
              <a:solidFill>
                <a:srgbClr val="4E3B30"/>
              </a:solidFill>
              <a:latin typeface="Calibri" pitchFamily="34" charset="0"/>
            </a:endParaRPr>
          </a:p>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a:solidFill>
                  <a:srgbClr val="4E3B30"/>
                </a:solidFill>
                <a:latin typeface="Calibri" pitchFamily="34" charset="0"/>
              </a:rPr>
              <a:t>Deliverables: Custom maps </a:t>
            </a:r>
            <a:r>
              <a:rPr lang="en-US" sz="2000" dirty="0" smtClean="0">
                <a:solidFill>
                  <a:srgbClr val="4E3B30"/>
                </a:solidFill>
                <a:latin typeface="Calibri" pitchFamily="34" charset="0"/>
              </a:rPr>
              <a:t>and data required </a:t>
            </a:r>
            <a:r>
              <a:rPr lang="en-US" sz="2000" dirty="0">
                <a:solidFill>
                  <a:srgbClr val="4E3B30"/>
                </a:solidFill>
                <a:latin typeface="Calibri" pitchFamily="34" charset="0"/>
              </a:rPr>
              <a:t>to support drills and exercises, on-site staffing at the SEOC</a:t>
            </a:r>
          </a:p>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a:solidFill>
                  <a:srgbClr val="4E3B30"/>
                </a:solidFill>
                <a:latin typeface="Calibri" pitchFamily="34" charset="0"/>
              </a:rPr>
              <a:t>Who Benefits: – HSEM, </a:t>
            </a:r>
            <a:r>
              <a:rPr lang="en-US" sz="2000" dirty="0" smtClean="0">
                <a:solidFill>
                  <a:srgbClr val="4E3B30"/>
                </a:solidFill>
                <a:latin typeface="Calibri" pitchFamily="34" charset="0"/>
              </a:rPr>
              <a:t>Electric </a:t>
            </a:r>
            <a:r>
              <a:rPr lang="en-US" sz="2000" dirty="0">
                <a:solidFill>
                  <a:srgbClr val="4E3B30"/>
                </a:solidFill>
                <a:latin typeface="Calibri" pitchFamily="34" charset="0"/>
              </a:rPr>
              <a:t>U</a:t>
            </a:r>
            <a:r>
              <a:rPr lang="en-US" sz="2000" dirty="0" smtClean="0">
                <a:solidFill>
                  <a:srgbClr val="4E3B30"/>
                </a:solidFill>
                <a:latin typeface="Calibri" pitchFamily="34" charset="0"/>
              </a:rPr>
              <a:t>tilities, FEMA, General Public</a:t>
            </a:r>
            <a:endParaRPr lang="en-US" sz="2000" dirty="0">
              <a:solidFill>
                <a:srgbClr val="4E3B30"/>
              </a:solidFill>
              <a:latin typeface="Calibri"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13655"/>
            <a:ext cx="8686800" cy="838200"/>
          </a:xfrm>
        </p:spPr>
        <p:txBody>
          <a:bodyPr>
            <a:normAutofit/>
          </a:bodyPr>
          <a:lstStyle/>
          <a:p>
            <a:r>
              <a:rPr lang="en-US" dirty="0" smtClean="0"/>
              <a:t>FY2011 projects: GIS &amp; historical photos</a:t>
            </a:r>
            <a:endParaRPr lang="en-US" sz="4000" dirty="0"/>
          </a:p>
        </p:txBody>
      </p:sp>
      <p:pic>
        <p:nvPicPr>
          <p:cNvPr id="5" name="Picture 4"/>
          <p:cNvPicPr/>
          <p:nvPr/>
        </p:nvPicPr>
        <p:blipFill>
          <a:blip r:embed="rId2" cstate="print"/>
          <a:stretch>
            <a:fillRect/>
          </a:stretch>
        </p:blipFill>
        <p:spPr>
          <a:xfrm>
            <a:off x="457200" y="1594643"/>
            <a:ext cx="6035040" cy="4425157"/>
          </a:xfrm>
          <a:prstGeom prst="rect">
            <a:avLst/>
          </a:prstGeom>
          <a:ln>
            <a:solidFill>
              <a:schemeClr val="bg2">
                <a:lumMod val="25000"/>
              </a:schemeClr>
            </a:solidFill>
          </a:ln>
          <a:effectLst>
            <a:outerShdw blurRad="292100" dist="139700" dir="2700000" algn="tl" rotWithShape="0">
              <a:srgbClr val="333333">
                <a:alpha val="65000"/>
              </a:srgbClr>
            </a:outerShdw>
          </a:effectLst>
        </p:spPr>
      </p:pic>
      <p:pic>
        <p:nvPicPr>
          <p:cNvPr id="6" name="Picture 5"/>
          <p:cNvPicPr/>
          <p:nvPr/>
        </p:nvPicPr>
        <p:blipFill>
          <a:blip r:embed="rId3" cstate="print"/>
          <a:stretch>
            <a:fillRect/>
          </a:stretch>
        </p:blipFill>
        <p:spPr>
          <a:xfrm>
            <a:off x="1745615" y="1274763"/>
            <a:ext cx="6864985" cy="3830637"/>
          </a:xfrm>
          <a:prstGeom prst="rect">
            <a:avLst/>
          </a:prstGeom>
          <a:ln>
            <a:solidFill>
              <a:schemeClr val="bg2">
                <a:lumMod val="25000"/>
              </a:schemeClr>
            </a:solidFill>
          </a:ln>
          <a:effectLst>
            <a:outerShdw blurRad="292100" dist="139700" dir="2700000" algn="tl" rotWithShape="0">
              <a:srgbClr val="333333">
                <a:alpha val="65000"/>
              </a:srgbClr>
            </a:outerShdw>
          </a:effectLst>
        </p:spPr>
      </p:pic>
      <p:sp>
        <p:nvSpPr>
          <p:cNvPr id="4" name="Content Placeholder 2"/>
          <p:cNvSpPr txBox="1">
            <a:spLocks/>
          </p:cNvSpPr>
          <p:nvPr/>
        </p:nvSpPr>
        <p:spPr bwMode="auto">
          <a:xfrm>
            <a:off x="228600" y="2360613"/>
            <a:ext cx="8524875" cy="2592387"/>
          </a:xfrm>
          <a:prstGeom prst="rect">
            <a:avLst/>
          </a:prstGeom>
          <a:solidFill>
            <a:srgbClr val="CCFFCC">
              <a:alpha val="60001"/>
            </a:srgbClr>
          </a:solidFill>
          <a:ln w="9525">
            <a:solidFill>
              <a:srgbClr val="2A2003"/>
            </a:solidFill>
            <a:miter lim="800000"/>
            <a:headEnd/>
            <a:tailEnd/>
          </a:ln>
        </p:spPr>
        <p:txBody>
          <a:bodyPr/>
          <a:lstStyle/>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a:solidFill>
                  <a:srgbClr val="4E3B30"/>
                </a:solidFill>
                <a:latin typeface="Calibri" pitchFamily="34" charset="0"/>
              </a:rPr>
              <a:t>Client: MN Historical </a:t>
            </a:r>
            <a:r>
              <a:rPr lang="en-US" sz="2000" dirty="0" smtClean="0">
                <a:solidFill>
                  <a:srgbClr val="4E3B30"/>
                </a:solidFill>
                <a:latin typeface="Calibri" pitchFamily="34" charset="0"/>
              </a:rPr>
              <a:t>Society</a:t>
            </a:r>
            <a:endParaRPr lang="en-US" sz="2000" dirty="0">
              <a:solidFill>
                <a:srgbClr val="4E3B30"/>
              </a:solidFill>
              <a:latin typeface="Calibri" pitchFamily="34" charset="0"/>
            </a:endParaRPr>
          </a:p>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a:solidFill>
                  <a:srgbClr val="4E3B30"/>
                </a:solidFill>
                <a:latin typeface="Calibri" pitchFamily="34" charset="0"/>
              </a:rPr>
              <a:t>Funding: </a:t>
            </a:r>
            <a:r>
              <a:rPr lang="en-US" sz="2000" dirty="0" smtClean="0">
                <a:solidFill>
                  <a:srgbClr val="4E3B30"/>
                </a:solidFill>
                <a:latin typeface="Calibri" pitchFamily="34" charset="0"/>
              </a:rPr>
              <a:t>Clean </a:t>
            </a:r>
            <a:r>
              <a:rPr lang="en-US" sz="2000" dirty="0">
                <a:solidFill>
                  <a:srgbClr val="4E3B30"/>
                </a:solidFill>
                <a:latin typeface="Calibri" pitchFamily="34" charset="0"/>
              </a:rPr>
              <a:t>Water, Land and Legacy Amendment</a:t>
            </a:r>
          </a:p>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a:solidFill>
                  <a:srgbClr val="4E3B30"/>
                </a:solidFill>
                <a:latin typeface="Calibri" pitchFamily="34" charset="0"/>
              </a:rPr>
              <a:t>Budget: </a:t>
            </a:r>
            <a:r>
              <a:rPr lang="en-US" sz="2000" dirty="0" smtClean="0">
                <a:solidFill>
                  <a:srgbClr val="4E3B30"/>
                </a:solidFill>
                <a:latin typeface="Calibri" pitchFamily="34" charset="0"/>
              </a:rPr>
              <a:t>$76,000</a:t>
            </a:r>
            <a:endParaRPr lang="en-US" sz="2000" dirty="0">
              <a:solidFill>
                <a:srgbClr val="4E3B30"/>
              </a:solidFill>
              <a:latin typeface="Calibri" pitchFamily="34" charset="0"/>
            </a:endParaRPr>
          </a:p>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a:solidFill>
                  <a:srgbClr val="4E3B30"/>
                </a:solidFill>
                <a:latin typeface="Calibri" pitchFamily="34" charset="0"/>
              </a:rPr>
              <a:t>Deliverables: </a:t>
            </a:r>
            <a:r>
              <a:rPr lang="en-US" sz="2000" dirty="0" smtClean="0">
                <a:solidFill>
                  <a:srgbClr val="4E3B30"/>
                </a:solidFill>
                <a:latin typeface="Calibri" pitchFamily="34" charset="0"/>
              </a:rPr>
              <a:t>Geo-tagged 66,000+ historical photos, constructed web-mapping application</a:t>
            </a:r>
          </a:p>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smtClean="0">
                <a:solidFill>
                  <a:srgbClr val="4E3B30"/>
                </a:solidFill>
                <a:latin typeface="Calibri" pitchFamily="34" charset="0"/>
              </a:rPr>
              <a:t>Who </a:t>
            </a:r>
            <a:r>
              <a:rPr lang="en-US" sz="2000" dirty="0">
                <a:solidFill>
                  <a:srgbClr val="4E3B30"/>
                </a:solidFill>
                <a:latin typeface="Calibri" pitchFamily="34" charset="0"/>
              </a:rPr>
              <a:t>Benefits: </a:t>
            </a:r>
            <a:r>
              <a:rPr lang="en-US" sz="2000" dirty="0" smtClean="0">
                <a:solidFill>
                  <a:srgbClr val="4E3B30"/>
                </a:solidFill>
                <a:latin typeface="Calibri" pitchFamily="34" charset="0"/>
              </a:rPr>
              <a:t>Historians, Genealogists, General Public</a:t>
            </a:r>
            <a:endParaRPr lang="en-US" sz="2000" dirty="0">
              <a:solidFill>
                <a:srgbClr val="4E3B30"/>
              </a:solidFill>
              <a:latin typeface="Calibri" pitchFamily="34" charset="0"/>
            </a:endParaRPr>
          </a:p>
        </p:txBody>
      </p:sp>
    </p:spTree>
    <p:extLst>
      <p:ext uri="{BB962C8B-B14F-4D97-AF65-F5344CB8AC3E}">
        <p14:creationId xmlns="" xmlns:p14="http://schemas.microsoft.com/office/powerpoint/2010/main" val="10354959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50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par>
                          <p:cTn id="15" fill="hold">
                            <p:stCondLst>
                              <p:cond delay="2000"/>
                            </p:stCondLst>
                            <p:childTnLst>
                              <p:par>
                                <p:cTn id="16" presetID="10" presetClass="entr" presetSubtype="0" fill="hold" grpId="0" nodeType="afterEffect">
                                  <p:stCondLst>
                                    <p:cond delay="100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667000" y="1399315"/>
            <a:ext cx="5867400" cy="4945670"/>
          </a:xfrm>
          <a:prstGeom prst="rect">
            <a:avLst/>
          </a:prstGeom>
          <a:ln>
            <a:solidFill>
              <a:schemeClr val="bg2">
                <a:lumMod val="25000"/>
              </a:schemeClr>
            </a:solidFill>
          </a:ln>
          <a:effectLst>
            <a:outerShdw blurRad="292100" dist="139700" dir="2700000" algn="tl" rotWithShape="0">
              <a:srgbClr val="333333">
                <a:alpha val="65000"/>
              </a:srgbClr>
            </a:outerShdw>
          </a:effectLst>
        </p:spPr>
      </p:pic>
      <p:sp>
        <p:nvSpPr>
          <p:cNvPr id="2" name="Title 1"/>
          <p:cNvSpPr>
            <a:spLocks noGrp="1"/>
          </p:cNvSpPr>
          <p:nvPr>
            <p:ph type="title" idx="4294967295"/>
          </p:nvPr>
        </p:nvSpPr>
        <p:spPr>
          <a:xfrm>
            <a:off x="276225" y="57150"/>
            <a:ext cx="8686800" cy="1023938"/>
          </a:xfrm>
        </p:spPr>
        <p:txBody>
          <a:bodyPr>
            <a:noAutofit/>
          </a:bodyPr>
          <a:lstStyle/>
          <a:p>
            <a:pPr eaLnBrk="1" fontAlgn="auto" hangingPunct="1">
              <a:spcAft>
                <a:spcPts val="0"/>
              </a:spcAft>
              <a:defRPr/>
            </a:pPr>
            <a:r>
              <a:rPr lang="en-US" dirty="0" smtClean="0"/>
              <a:t>Fy2011 projects: High-Res </a:t>
            </a:r>
            <a:r>
              <a:rPr lang="en-US" dirty="0" err="1" smtClean="0"/>
              <a:t>nhd</a:t>
            </a:r>
            <a:r>
              <a:rPr lang="en-US" dirty="0" smtClean="0"/>
              <a:t> Updates</a:t>
            </a:r>
            <a:endParaRPr lang="en-US" dirty="0"/>
          </a:p>
        </p:txBody>
      </p:sp>
      <p:pic>
        <p:nvPicPr>
          <p:cNvPr id="21506"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85800" y="1275080"/>
            <a:ext cx="2931781" cy="5125720"/>
          </a:xfrm>
          <a:prstGeom prst="rect">
            <a:avLst/>
          </a:prstGeom>
          <a:ln w="9525">
            <a:solidFill>
              <a:schemeClr val="bg2">
                <a:lumMod val="25000"/>
              </a:schemeClr>
            </a:solidFill>
            <a:miter lim="800000"/>
            <a:headEnd/>
            <a:tailEnd/>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Lst>
        </p:spPr>
      </p:pic>
      <p:sp>
        <p:nvSpPr>
          <p:cNvPr id="4" name="Content Placeholder 2"/>
          <p:cNvSpPr txBox="1">
            <a:spLocks/>
          </p:cNvSpPr>
          <p:nvPr/>
        </p:nvSpPr>
        <p:spPr>
          <a:xfrm>
            <a:off x="228600" y="2360613"/>
            <a:ext cx="8524875" cy="2363787"/>
          </a:xfrm>
          <a:prstGeom prst="rect">
            <a:avLst/>
          </a:prstGeom>
          <a:solidFill>
            <a:srgbClr val="CCFFCC">
              <a:alpha val="61000"/>
            </a:srgbClr>
          </a:solidFill>
          <a:ln>
            <a:solidFill>
              <a:schemeClr val="bg2">
                <a:lumMod val="10000"/>
              </a:schemeClr>
            </a:solidFill>
          </a:ln>
        </p:spPr>
        <p:txBody>
          <a:bodyPr>
            <a:normAutofit/>
          </a:bodyPr>
          <a:lstStyle/>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a:solidFill>
                  <a:srgbClr val="4E3B30"/>
                </a:solidFill>
                <a:latin typeface="Calibri" pitchFamily="34" charset="0"/>
              </a:rPr>
              <a:t>Client: U.S. Geological Survey </a:t>
            </a:r>
            <a:r>
              <a:rPr lang="en-US" sz="2000" dirty="0" smtClean="0">
                <a:solidFill>
                  <a:srgbClr val="4E3B30"/>
                </a:solidFill>
                <a:latin typeface="Calibri" pitchFamily="34" charset="0"/>
              </a:rPr>
              <a:t>(USGS)</a:t>
            </a:r>
            <a:endParaRPr lang="en-US" sz="2000" dirty="0">
              <a:solidFill>
                <a:srgbClr val="4E3B30"/>
              </a:solidFill>
              <a:latin typeface="Calibri" pitchFamily="34" charset="0"/>
            </a:endParaRPr>
          </a:p>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a:solidFill>
                  <a:srgbClr val="4E3B30"/>
                </a:solidFill>
                <a:latin typeface="Calibri" pitchFamily="34" charset="0"/>
              </a:rPr>
              <a:t>Funding: 2011 USGS </a:t>
            </a:r>
          </a:p>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a:solidFill>
                  <a:srgbClr val="4E3B30"/>
                </a:solidFill>
                <a:latin typeface="Calibri" pitchFamily="34" charset="0"/>
              </a:rPr>
              <a:t>Budget: </a:t>
            </a:r>
            <a:r>
              <a:rPr lang="en-US" sz="2000" dirty="0" smtClean="0">
                <a:solidFill>
                  <a:srgbClr val="4E3B30"/>
                </a:solidFill>
                <a:latin typeface="Calibri" pitchFamily="34" charset="0"/>
              </a:rPr>
              <a:t>$65,000 </a:t>
            </a:r>
            <a:endParaRPr lang="en-US" sz="2000" dirty="0">
              <a:solidFill>
                <a:srgbClr val="4E3B30"/>
              </a:solidFill>
              <a:latin typeface="Calibri" pitchFamily="34" charset="0"/>
            </a:endParaRPr>
          </a:p>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a:solidFill>
                  <a:srgbClr val="4E3B30"/>
                </a:solidFill>
                <a:latin typeface="Calibri" pitchFamily="34" charset="0"/>
              </a:rPr>
              <a:t>Deliverables: Enhanced </a:t>
            </a:r>
            <a:r>
              <a:rPr lang="en-US" sz="2000" dirty="0" smtClean="0">
                <a:solidFill>
                  <a:srgbClr val="4E3B30"/>
                </a:solidFill>
                <a:latin typeface="Calibri" pitchFamily="34" charset="0"/>
              </a:rPr>
              <a:t>NHD GIS Data</a:t>
            </a:r>
            <a:endParaRPr lang="en-US" sz="2000" dirty="0">
              <a:solidFill>
                <a:srgbClr val="4E3B30"/>
              </a:solidFill>
              <a:latin typeface="Calibri" pitchFamily="34" charset="0"/>
            </a:endParaRPr>
          </a:p>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a:solidFill>
                  <a:srgbClr val="4E3B30"/>
                </a:solidFill>
                <a:latin typeface="Calibri" pitchFamily="34" charset="0"/>
              </a:rPr>
              <a:t>Who Benefits: – USGS, EPA, U.S. Forest Service, MN Pollution Control Agency, MN DNR</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686800" cy="838200"/>
          </a:xfrm>
        </p:spPr>
        <p:txBody>
          <a:bodyPr/>
          <a:lstStyle/>
          <a:p>
            <a:pPr>
              <a:defRPr/>
            </a:pPr>
            <a:r>
              <a:rPr lang="en-US" dirty="0" smtClean="0"/>
              <a:t>M</a:t>
            </a:r>
            <a:r>
              <a:rPr lang="en-US" cap="none" dirty="0"/>
              <a:t>N</a:t>
            </a:r>
            <a:r>
              <a:rPr lang="en-US" cap="none" dirty="0" smtClean="0"/>
              <a:t>GEO CLIENTS: FY2012</a:t>
            </a:r>
            <a:endParaRPr lang="en-US" dirty="0"/>
          </a:p>
        </p:txBody>
      </p:sp>
      <p:graphicFrame>
        <p:nvGraphicFramePr>
          <p:cNvPr id="15362" name="Content Placeholder 3"/>
          <p:cNvGraphicFramePr>
            <a:graphicFrameLocks noGrp="1"/>
          </p:cNvGraphicFramePr>
          <p:nvPr>
            <p:ph idx="1"/>
            <p:extLst>
              <p:ext uri="{D42A27DB-BD31-4B8C-83A1-F6EECF244321}">
                <p14:modId xmlns="" xmlns:p14="http://schemas.microsoft.com/office/powerpoint/2010/main" val="306026027"/>
              </p:ext>
            </p:extLst>
          </p:nvPr>
        </p:nvGraphicFramePr>
        <p:xfrm>
          <a:off x="457200" y="1527175"/>
          <a:ext cx="8178800" cy="4103688"/>
        </p:xfrm>
        <a:graphic>
          <a:graphicData uri="http://schemas.openxmlformats.org/presentationml/2006/ole">
            <p:oleObj spid="_x0000_s15445" name="Chart" r:id="rId4" imgW="8182023" imgH="4105180" progId="Excel.Sheet.8">
              <p:embed/>
            </p:oleObj>
          </a:graphicData>
        </a:graphic>
      </p:graphicFrame>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57150"/>
            <a:ext cx="8686800" cy="1023938"/>
          </a:xfrm>
        </p:spPr>
        <p:txBody>
          <a:bodyPr>
            <a:noAutofit/>
          </a:bodyPr>
          <a:lstStyle/>
          <a:p>
            <a:pPr eaLnBrk="1" fontAlgn="auto" hangingPunct="1">
              <a:spcAft>
                <a:spcPts val="0"/>
              </a:spcAft>
              <a:defRPr/>
            </a:pPr>
            <a:r>
              <a:rPr lang="en-US" dirty="0" smtClean="0"/>
              <a:t>Fy2012 projects: Altered Water Courses</a:t>
            </a:r>
            <a:endParaRPr lang="en-US" dirty="0"/>
          </a:p>
        </p:txBody>
      </p:sp>
      <p:pic>
        <p:nvPicPr>
          <p:cNvPr id="3" name="Picture 2"/>
          <p:cNvPicPr>
            <a:picLocks noChangeAspect="1"/>
          </p:cNvPicPr>
          <p:nvPr/>
        </p:nvPicPr>
        <p:blipFill rotWithShape="1">
          <a:blip r:embed="rId3" cstate="print"/>
          <a:srcRect l="27556" t="27111" r="12441" b="20297"/>
          <a:stretch/>
        </p:blipFill>
        <p:spPr>
          <a:xfrm>
            <a:off x="762000" y="1295400"/>
            <a:ext cx="7535863" cy="5105400"/>
          </a:xfrm>
          <a:prstGeom prst="rect">
            <a:avLst/>
          </a:prstGeom>
          <a:ln w="12700">
            <a:solidFill>
              <a:schemeClr val="bg2">
                <a:lumMod val="10000"/>
              </a:schemeClr>
            </a:solidFill>
          </a:ln>
          <a:effectLst>
            <a:outerShdw blurRad="292100" dist="139700" dir="2700000" algn="tl" rotWithShape="0">
              <a:srgbClr val="333333">
                <a:alpha val="65000"/>
              </a:srgbClr>
            </a:outerShdw>
          </a:effectLst>
        </p:spPr>
      </p:pic>
      <p:sp>
        <p:nvSpPr>
          <p:cNvPr id="4" name="Content Placeholder 2"/>
          <p:cNvSpPr txBox="1">
            <a:spLocks/>
          </p:cNvSpPr>
          <p:nvPr/>
        </p:nvSpPr>
        <p:spPr>
          <a:xfrm>
            <a:off x="223838" y="2019300"/>
            <a:ext cx="8524875" cy="2324100"/>
          </a:xfrm>
          <a:prstGeom prst="rect">
            <a:avLst/>
          </a:prstGeom>
          <a:solidFill>
            <a:srgbClr val="CCFFCC">
              <a:alpha val="75000"/>
            </a:srgbClr>
          </a:solidFill>
          <a:ln>
            <a:solidFill>
              <a:schemeClr val="bg2">
                <a:lumMod val="10000"/>
              </a:schemeClr>
            </a:solidFill>
          </a:ln>
        </p:spPr>
        <p:txBody>
          <a:bodyPr>
            <a:normAutofit/>
          </a:bodyPr>
          <a:lstStyle/>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a:solidFill>
                  <a:srgbClr val="4E3B30"/>
                </a:solidFill>
                <a:latin typeface="Calibri" pitchFamily="34" charset="0"/>
              </a:rPr>
              <a:t>Client: MN Pollution Control Agency</a:t>
            </a:r>
          </a:p>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a:solidFill>
                  <a:srgbClr val="4E3B30"/>
                </a:solidFill>
                <a:latin typeface="Calibri" pitchFamily="34" charset="0"/>
              </a:rPr>
              <a:t>Funding: Clean Water, Land and Legacy Amendment</a:t>
            </a:r>
          </a:p>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a:solidFill>
                  <a:srgbClr val="4E3B30"/>
                </a:solidFill>
                <a:latin typeface="Calibri" pitchFamily="34" charset="0"/>
              </a:rPr>
              <a:t>Budget: $</a:t>
            </a:r>
            <a:r>
              <a:rPr lang="en-US" sz="2000" dirty="0" smtClean="0">
                <a:solidFill>
                  <a:srgbClr val="4E3B30"/>
                </a:solidFill>
                <a:latin typeface="Calibri" pitchFamily="34" charset="0"/>
              </a:rPr>
              <a:t>120,000 (FY2012)</a:t>
            </a:r>
            <a:endParaRPr lang="en-US" sz="2000" dirty="0">
              <a:solidFill>
                <a:srgbClr val="4E3B30"/>
              </a:solidFill>
              <a:latin typeface="Calibri" pitchFamily="34" charset="0"/>
            </a:endParaRPr>
          </a:p>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a:solidFill>
                  <a:srgbClr val="4E3B30"/>
                </a:solidFill>
                <a:latin typeface="Calibri" pitchFamily="34" charset="0"/>
              </a:rPr>
              <a:t>Deliverables: Highly detailed, enhanced NHD GIS data</a:t>
            </a:r>
          </a:p>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a:solidFill>
                  <a:srgbClr val="4E3B30"/>
                </a:solidFill>
                <a:latin typeface="Calibri" pitchFamily="34" charset="0"/>
              </a:rPr>
              <a:t>Who Benefits: State Agencies – PCA, DNR, BWSR; Federal Agencies – </a:t>
            </a:r>
            <a:r>
              <a:rPr lang="en-US" sz="2000" dirty="0" smtClean="0">
                <a:solidFill>
                  <a:srgbClr val="4E3B30"/>
                </a:solidFill>
                <a:latin typeface="Calibri" pitchFamily="34" charset="0"/>
              </a:rPr>
              <a:t>EPA, U.S. Forest Service, Soil Conservation Service</a:t>
            </a:r>
            <a:endParaRPr lang="en-US" sz="2000" dirty="0">
              <a:solidFill>
                <a:srgbClr val="4E3B30"/>
              </a:solidFill>
              <a:latin typeface="Calibri"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590800" y="914400"/>
            <a:ext cx="4038600" cy="3810000"/>
            <a:chOff x="1632" y="384"/>
            <a:chExt cx="2544" cy="2400"/>
          </a:xfrm>
        </p:grpSpPr>
        <p:sp>
          <p:nvSpPr>
            <p:cNvPr id="2106" name="Oval 3"/>
            <p:cNvSpPr>
              <a:spLocks noChangeArrowheads="1"/>
            </p:cNvSpPr>
            <p:nvPr/>
          </p:nvSpPr>
          <p:spPr bwMode="auto">
            <a:xfrm>
              <a:off x="1632" y="384"/>
              <a:ext cx="2544" cy="2400"/>
            </a:xfrm>
            <a:prstGeom prst="ellipse">
              <a:avLst/>
            </a:prstGeom>
            <a:solidFill>
              <a:srgbClr val="FFFF99">
                <a:alpha val="50195"/>
              </a:srgbClr>
            </a:solidFill>
            <a:ln w="9525">
              <a:solidFill>
                <a:schemeClr val="tx1"/>
              </a:solidFill>
              <a:round/>
              <a:headEnd/>
              <a:tailEnd/>
            </a:ln>
          </p:spPr>
          <p:txBody>
            <a:bodyPr wrap="none" anchor="ctr"/>
            <a:lstStyle/>
            <a:p>
              <a:endParaRPr lang="en-US"/>
            </a:p>
          </p:txBody>
        </p:sp>
        <p:sp>
          <p:nvSpPr>
            <p:cNvPr id="2107" name="Text Box 4"/>
            <p:cNvSpPr txBox="1">
              <a:spLocks noChangeArrowheads="1"/>
            </p:cNvSpPr>
            <p:nvPr/>
          </p:nvSpPr>
          <p:spPr bwMode="auto">
            <a:xfrm>
              <a:off x="2304" y="480"/>
              <a:ext cx="1200" cy="404"/>
            </a:xfrm>
            <a:prstGeom prst="rect">
              <a:avLst/>
            </a:prstGeom>
            <a:noFill/>
            <a:ln w="9525">
              <a:noFill/>
              <a:miter lim="800000"/>
              <a:headEnd/>
              <a:tailEnd/>
            </a:ln>
          </p:spPr>
          <p:txBody>
            <a:bodyPr>
              <a:spAutoFit/>
            </a:bodyPr>
            <a:lstStyle/>
            <a:p>
              <a:pPr algn="ctr">
                <a:spcBef>
                  <a:spcPct val="50000"/>
                </a:spcBef>
              </a:pPr>
              <a:r>
                <a:rPr lang="en-US" b="1" dirty="0">
                  <a:solidFill>
                    <a:srgbClr val="000000"/>
                  </a:solidFill>
                </a:rPr>
                <a:t>Geospatial</a:t>
              </a:r>
              <a:br>
                <a:rPr lang="en-US" b="1" dirty="0">
                  <a:solidFill>
                    <a:srgbClr val="000000"/>
                  </a:solidFill>
                </a:rPr>
              </a:br>
              <a:r>
                <a:rPr lang="en-US" b="1" dirty="0">
                  <a:solidFill>
                    <a:srgbClr val="000000"/>
                  </a:solidFill>
                </a:rPr>
                <a:t>Coordination</a:t>
              </a:r>
            </a:p>
          </p:txBody>
        </p:sp>
      </p:grpSp>
      <p:grpSp>
        <p:nvGrpSpPr>
          <p:cNvPr id="3" name="Group 5"/>
          <p:cNvGrpSpPr>
            <a:grpSpLocks/>
          </p:cNvGrpSpPr>
          <p:nvPr/>
        </p:nvGrpSpPr>
        <p:grpSpPr bwMode="auto">
          <a:xfrm>
            <a:off x="685800" y="2895600"/>
            <a:ext cx="4038600" cy="3810000"/>
            <a:chOff x="432" y="1824"/>
            <a:chExt cx="2544" cy="2400"/>
          </a:xfrm>
        </p:grpSpPr>
        <p:sp>
          <p:nvSpPr>
            <p:cNvPr id="2104" name="Oval 6"/>
            <p:cNvSpPr>
              <a:spLocks noChangeArrowheads="1"/>
            </p:cNvSpPr>
            <p:nvPr/>
          </p:nvSpPr>
          <p:spPr bwMode="auto">
            <a:xfrm>
              <a:off x="432" y="1824"/>
              <a:ext cx="2544" cy="2400"/>
            </a:xfrm>
            <a:prstGeom prst="ellipse">
              <a:avLst/>
            </a:prstGeom>
            <a:solidFill>
              <a:srgbClr val="00CCFF">
                <a:alpha val="50195"/>
              </a:srgbClr>
            </a:solidFill>
            <a:ln w="9525">
              <a:solidFill>
                <a:schemeClr val="tx1"/>
              </a:solidFill>
              <a:round/>
              <a:headEnd/>
              <a:tailEnd/>
            </a:ln>
          </p:spPr>
          <p:txBody>
            <a:bodyPr wrap="none" anchor="ctr"/>
            <a:lstStyle/>
            <a:p>
              <a:endParaRPr lang="en-US"/>
            </a:p>
          </p:txBody>
        </p:sp>
        <p:sp>
          <p:nvSpPr>
            <p:cNvPr id="2105" name="Text Box 7"/>
            <p:cNvSpPr txBox="1">
              <a:spLocks noChangeArrowheads="1"/>
            </p:cNvSpPr>
            <p:nvPr/>
          </p:nvSpPr>
          <p:spPr bwMode="auto">
            <a:xfrm>
              <a:off x="1200" y="3744"/>
              <a:ext cx="1056" cy="404"/>
            </a:xfrm>
            <a:prstGeom prst="rect">
              <a:avLst/>
            </a:prstGeom>
            <a:noFill/>
            <a:ln w="9525">
              <a:noFill/>
              <a:miter lim="800000"/>
              <a:headEnd/>
              <a:tailEnd/>
            </a:ln>
          </p:spPr>
          <p:txBody>
            <a:bodyPr>
              <a:spAutoFit/>
            </a:bodyPr>
            <a:lstStyle/>
            <a:p>
              <a:pPr algn="ctr">
                <a:spcBef>
                  <a:spcPct val="50000"/>
                </a:spcBef>
              </a:pPr>
              <a:r>
                <a:rPr lang="en-US" b="1">
                  <a:solidFill>
                    <a:srgbClr val="000000"/>
                  </a:solidFill>
                </a:rPr>
                <a:t>Technical Infrastructure</a:t>
              </a:r>
            </a:p>
          </p:txBody>
        </p:sp>
      </p:grpSp>
      <p:grpSp>
        <p:nvGrpSpPr>
          <p:cNvPr id="4" name="Group 8"/>
          <p:cNvGrpSpPr>
            <a:grpSpLocks/>
          </p:cNvGrpSpPr>
          <p:nvPr/>
        </p:nvGrpSpPr>
        <p:grpSpPr bwMode="auto">
          <a:xfrm>
            <a:off x="4495800" y="2895600"/>
            <a:ext cx="4038600" cy="3810000"/>
            <a:chOff x="2832" y="1824"/>
            <a:chExt cx="2544" cy="2400"/>
          </a:xfrm>
        </p:grpSpPr>
        <p:sp>
          <p:nvSpPr>
            <p:cNvPr id="2102" name="Oval 9"/>
            <p:cNvSpPr>
              <a:spLocks noChangeArrowheads="1"/>
            </p:cNvSpPr>
            <p:nvPr/>
          </p:nvSpPr>
          <p:spPr bwMode="auto">
            <a:xfrm>
              <a:off x="2832" y="1824"/>
              <a:ext cx="2544" cy="2400"/>
            </a:xfrm>
            <a:prstGeom prst="ellipse">
              <a:avLst/>
            </a:prstGeom>
            <a:solidFill>
              <a:srgbClr val="66FF99">
                <a:alpha val="50195"/>
              </a:srgbClr>
            </a:solidFill>
            <a:ln w="9525">
              <a:solidFill>
                <a:schemeClr val="tx1"/>
              </a:solidFill>
              <a:round/>
              <a:headEnd/>
              <a:tailEnd/>
            </a:ln>
          </p:spPr>
          <p:txBody>
            <a:bodyPr wrap="none" anchor="ctr"/>
            <a:lstStyle/>
            <a:p>
              <a:endParaRPr lang="en-US"/>
            </a:p>
          </p:txBody>
        </p:sp>
        <p:sp>
          <p:nvSpPr>
            <p:cNvPr id="2103" name="Text Box 10"/>
            <p:cNvSpPr txBox="1">
              <a:spLocks noChangeArrowheads="1"/>
            </p:cNvSpPr>
            <p:nvPr/>
          </p:nvSpPr>
          <p:spPr bwMode="auto">
            <a:xfrm>
              <a:off x="3600" y="3744"/>
              <a:ext cx="1056" cy="404"/>
            </a:xfrm>
            <a:prstGeom prst="rect">
              <a:avLst/>
            </a:prstGeom>
            <a:noFill/>
            <a:ln w="9525">
              <a:noFill/>
              <a:miter lim="800000"/>
              <a:headEnd/>
              <a:tailEnd/>
            </a:ln>
          </p:spPr>
          <p:txBody>
            <a:bodyPr>
              <a:spAutoFit/>
            </a:bodyPr>
            <a:lstStyle/>
            <a:p>
              <a:pPr algn="ctr">
                <a:spcBef>
                  <a:spcPct val="50000"/>
                </a:spcBef>
              </a:pPr>
              <a:r>
                <a:rPr lang="en-US" b="1">
                  <a:solidFill>
                    <a:srgbClr val="000000"/>
                  </a:solidFill>
                </a:rPr>
                <a:t>Technical Support</a:t>
              </a:r>
            </a:p>
          </p:txBody>
        </p:sp>
      </p:grpSp>
      <p:grpSp>
        <p:nvGrpSpPr>
          <p:cNvPr id="5" name="Group 11"/>
          <p:cNvGrpSpPr>
            <a:grpSpLocks/>
          </p:cNvGrpSpPr>
          <p:nvPr/>
        </p:nvGrpSpPr>
        <p:grpSpPr bwMode="auto">
          <a:xfrm>
            <a:off x="3124200" y="1676400"/>
            <a:ext cx="3009900" cy="1295400"/>
            <a:chOff x="1968" y="816"/>
            <a:chExt cx="1896" cy="816"/>
          </a:xfrm>
        </p:grpSpPr>
        <p:sp>
          <p:nvSpPr>
            <p:cNvPr id="2100" name="Oval 12"/>
            <p:cNvSpPr>
              <a:spLocks noChangeArrowheads="1"/>
            </p:cNvSpPr>
            <p:nvPr/>
          </p:nvSpPr>
          <p:spPr bwMode="auto">
            <a:xfrm>
              <a:off x="1968" y="816"/>
              <a:ext cx="1872" cy="816"/>
            </a:xfrm>
            <a:prstGeom prst="ellipse">
              <a:avLst/>
            </a:prstGeom>
            <a:solidFill>
              <a:srgbClr val="FFFF99"/>
            </a:solidFill>
            <a:ln w="9525">
              <a:solidFill>
                <a:schemeClr val="tx1"/>
              </a:solidFill>
              <a:round/>
              <a:headEnd/>
              <a:tailEnd/>
            </a:ln>
          </p:spPr>
          <p:txBody>
            <a:bodyPr wrap="none" anchor="ctr"/>
            <a:lstStyle/>
            <a:p>
              <a:endParaRPr lang="en-US"/>
            </a:p>
          </p:txBody>
        </p:sp>
        <p:sp>
          <p:nvSpPr>
            <p:cNvPr id="2101" name="Text Box 13"/>
            <p:cNvSpPr txBox="1">
              <a:spLocks noChangeArrowheads="1"/>
            </p:cNvSpPr>
            <p:nvPr/>
          </p:nvSpPr>
          <p:spPr bwMode="auto">
            <a:xfrm>
              <a:off x="1974" y="960"/>
              <a:ext cx="1890" cy="543"/>
            </a:xfrm>
            <a:prstGeom prst="rect">
              <a:avLst/>
            </a:prstGeom>
            <a:noFill/>
            <a:ln w="9525">
              <a:noFill/>
              <a:miter lim="800000"/>
              <a:headEnd/>
              <a:tailEnd/>
            </a:ln>
          </p:spPr>
          <p:txBody>
            <a:bodyPr>
              <a:spAutoFit/>
            </a:bodyPr>
            <a:lstStyle/>
            <a:p>
              <a:pPr algn="ctr">
                <a:spcBef>
                  <a:spcPct val="50000"/>
                </a:spcBef>
              </a:pPr>
              <a:r>
                <a:rPr lang="en-US" sz="1400" b="1" dirty="0">
                  <a:solidFill>
                    <a:srgbClr val="000000"/>
                  </a:solidFill>
                  <a:latin typeface="Arial Narrow" pitchFamily="34" charset="0"/>
                </a:rPr>
                <a:t>Coordination, Outreach, Communication</a:t>
              </a:r>
              <a:r>
                <a:rPr lang="en-US" dirty="0">
                  <a:solidFill>
                    <a:srgbClr val="000000"/>
                  </a:solidFill>
                  <a:latin typeface="Arial Narrow" pitchFamily="34" charset="0"/>
                </a:rPr>
                <a:t/>
              </a:r>
              <a:br>
                <a:rPr lang="en-US" dirty="0">
                  <a:solidFill>
                    <a:srgbClr val="000000"/>
                  </a:solidFill>
                  <a:latin typeface="Arial Narrow" pitchFamily="34" charset="0"/>
                </a:rPr>
              </a:br>
              <a:r>
                <a:rPr lang="en-US" sz="1200" dirty="0">
                  <a:solidFill>
                    <a:srgbClr val="000000"/>
                  </a:solidFill>
                  <a:latin typeface="Arial Narrow" pitchFamily="34" charset="0"/>
                </a:rPr>
                <a:t>Intra-government (agencies)</a:t>
              </a:r>
              <a:br>
                <a:rPr lang="en-US" sz="1200" dirty="0">
                  <a:solidFill>
                    <a:srgbClr val="000000"/>
                  </a:solidFill>
                  <a:latin typeface="Arial Narrow" pitchFamily="34" charset="0"/>
                </a:rPr>
              </a:br>
              <a:r>
                <a:rPr lang="en-US" sz="1200" dirty="0">
                  <a:solidFill>
                    <a:srgbClr val="000000"/>
                  </a:solidFill>
                  <a:latin typeface="Arial Narrow" pitchFamily="34" charset="0"/>
                </a:rPr>
                <a:t>Inter-government (Counties, Feds)</a:t>
              </a:r>
              <a:br>
                <a:rPr lang="en-US" sz="1200" dirty="0">
                  <a:solidFill>
                    <a:srgbClr val="000000"/>
                  </a:solidFill>
                  <a:latin typeface="Arial Narrow" pitchFamily="34" charset="0"/>
                </a:rPr>
              </a:br>
              <a:r>
                <a:rPr lang="en-US" sz="1200" dirty="0">
                  <a:solidFill>
                    <a:srgbClr val="000000"/>
                  </a:solidFill>
                  <a:latin typeface="Arial Narrow" pitchFamily="34" charset="0"/>
                </a:rPr>
                <a:t>Extra-government</a:t>
              </a:r>
              <a:endParaRPr lang="en-US" sz="800" dirty="0">
                <a:solidFill>
                  <a:srgbClr val="000000"/>
                </a:solidFill>
                <a:latin typeface="Arial Narrow" pitchFamily="34" charset="0"/>
              </a:endParaRPr>
            </a:p>
          </p:txBody>
        </p:sp>
      </p:grpSp>
      <p:grpSp>
        <p:nvGrpSpPr>
          <p:cNvPr id="6" name="Group 14"/>
          <p:cNvGrpSpPr>
            <a:grpSpLocks/>
          </p:cNvGrpSpPr>
          <p:nvPr/>
        </p:nvGrpSpPr>
        <p:grpSpPr bwMode="auto">
          <a:xfrm>
            <a:off x="1990725" y="2790825"/>
            <a:ext cx="3000375" cy="1295400"/>
            <a:chOff x="1248" y="1680"/>
            <a:chExt cx="1890" cy="816"/>
          </a:xfrm>
        </p:grpSpPr>
        <p:sp>
          <p:nvSpPr>
            <p:cNvPr id="2098" name="Oval 15"/>
            <p:cNvSpPr>
              <a:spLocks noChangeArrowheads="1"/>
            </p:cNvSpPr>
            <p:nvPr/>
          </p:nvSpPr>
          <p:spPr bwMode="auto">
            <a:xfrm>
              <a:off x="1386" y="1680"/>
              <a:ext cx="1584" cy="816"/>
            </a:xfrm>
            <a:prstGeom prst="ellipse">
              <a:avLst/>
            </a:prstGeom>
            <a:solidFill>
              <a:srgbClr val="FFFF99"/>
            </a:solidFill>
            <a:ln w="9525">
              <a:solidFill>
                <a:schemeClr val="tx1"/>
              </a:solidFill>
              <a:round/>
              <a:headEnd/>
              <a:tailEnd/>
            </a:ln>
          </p:spPr>
          <p:txBody>
            <a:bodyPr wrap="none" anchor="ctr"/>
            <a:lstStyle/>
            <a:p>
              <a:endParaRPr lang="en-US"/>
            </a:p>
          </p:txBody>
        </p:sp>
        <p:sp>
          <p:nvSpPr>
            <p:cNvPr id="2099" name="Text Box 16"/>
            <p:cNvSpPr txBox="1">
              <a:spLocks noChangeArrowheads="1"/>
            </p:cNvSpPr>
            <p:nvPr/>
          </p:nvSpPr>
          <p:spPr bwMode="auto">
            <a:xfrm>
              <a:off x="1248" y="1686"/>
              <a:ext cx="1890" cy="767"/>
            </a:xfrm>
            <a:prstGeom prst="rect">
              <a:avLst/>
            </a:prstGeom>
            <a:noFill/>
            <a:ln w="9525">
              <a:noFill/>
              <a:miter lim="800000"/>
              <a:headEnd/>
              <a:tailEnd/>
            </a:ln>
          </p:spPr>
          <p:txBody>
            <a:bodyPr>
              <a:spAutoFit/>
            </a:bodyPr>
            <a:lstStyle/>
            <a:p>
              <a:pPr algn="ctr">
                <a:spcBef>
                  <a:spcPct val="50000"/>
                </a:spcBef>
              </a:pPr>
              <a:r>
                <a:rPr lang="en-US" sz="1400" b="1" dirty="0">
                  <a:solidFill>
                    <a:srgbClr val="000000"/>
                  </a:solidFill>
                  <a:latin typeface="Arial Narrow" pitchFamily="34" charset="0"/>
                </a:rPr>
                <a:t>Data Coordination</a:t>
              </a:r>
              <a:r>
                <a:rPr lang="en-US" dirty="0">
                  <a:solidFill>
                    <a:srgbClr val="000000"/>
                  </a:solidFill>
                  <a:latin typeface="Arial Narrow" pitchFamily="34" charset="0"/>
                </a:rPr>
                <a:t/>
              </a:r>
              <a:br>
                <a:rPr lang="en-US" dirty="0">
                  <a:solidFill>
                    <a:srgbClr val="000000"/>
                  </a:solidFill>
                  <a:latin typeface="Arial Narrow" pitchFamily="34" charset="0"/>
                </a:rPr>
              </a:br>
              <a:r>
                <a:rPr lang="en-US" sz="1200" dirty="0">
                  <a:solidFill>
                    <a:srgbClr val="000000"/>
                  </a:solidFill>
                  <a:latin typeface="Arial Narrow" pitchFamily="34" charset="0"/>
                </a:rPr>
                <a:t>Data gaps</a:t>
              </a:r>
              <a:br>
                <a:rPr lang="en-US" sz="1200" dirty="0">
                  <a:solidFill>
                    <a:srgbClr val="000000"/>
                  </a:solidFill>
                  <a:latin typeface="Arial Narrow" pitchFamily="34" charset="0"/>
                </a:rPr>
              </a:br>
              <a:r>
                <a:rPr lang="en-US" sz="1200" dirty="0">
                  <a:solidFill>
                    <a:srgbClr val="000000"/>
                  </a:solidFill>
                  <a:latin typeface="Arial Narrow" pitchFamily="34" charset="0"/>
                </a:rPr>
                <a:t>Data Standards</a:t>
              </a:r>
              <a:br>
                <a:rPr lang="en-US" sz="1200" dirty="0">
                  <a:solidFill>
                    <a:srgbClr val="000000"/>
                  </a:solidFill>
                  <a:latin typeface="Arial Narrow" pitchFamily="34" charset="0"/>
                </a:rPr>
              </a:br>
              <a:r>
                <a:rPr lang="en-US" sz="1200" dirty="0">
                  <a:solidFill>
                    <a:srgbClr val="000000"/>
                  </a:solidFill>
                  <a:latin typeface="Arial Narrow" pitchFamily="34" charset="0"/>
                </a:rPr>
                <a:t>Data stewardship</a:t>
              </a:r>
              <a:br>
                <a:rPr lang="en-US" sz="1200" dirty="0">
                  <a:solidFill>
                    <a:srgbClr val="000000"/>
                  </a:solidFill>
                  <a:latin typeface="Arial Narrow" pitchFamily="34" charset="0"/>
                </a:rPr>
              </a:br>
              <a:r>
                <a:rPr lang="en-US" sz="1200" dirty="0">
                  <a:solidFill>
                    <a:srgbClr val="000000"/>
                  </a:solidFill>
                  <a:latin typeface="Arial Narrow" pitchFamily="34" charset="0"/>
                </a:rPr>
                <a:t>Aggregation of 3</a:t>
              </a:r>
              <a:r>
                <a:rPr lang="en-US" sz="1200" baseline="30000" dirty="0">
                  <a:solidFill>
                    <a:srgbClr val="000000"/>
                  </a:solidFill>
                  <a:latin typeface="Arial Narrow" pitchFamily="34" charset="0"/>
                </a:rPr>
                <a:t>rd</a:t>
              </a:r>
              <a:r>
                <a:rPr lang="en-US" sz="1200" dirty="0">
                  <a:solidFill>
                    <a:srgbClr val="000000"/>
                  </a:solidFill>
                  <a:latin typeface="Arial Narrow" pitchFamily="34" charset="0"/>
                </a:rPr>
                <a:t> party data</a:t>
              </a:r>
              <a:br>
                <a:rPr lang="en-US" sz="1200" dirty="0">
                  <a:solidFill>
                    <a:srgbClr val="000000"/>
                  </a:solidFill>
                  <a:latin typeface="Arial Narrow" pitchFamily="34" charset="0"/>
                </a:rPr>
              </a:br>
              <a:r>
                <a:rPr lang="en-US" sz="1200" dirty="0">
                  <a:solidFill>
                    <a:srgbClr val="000000"/>
                  </a:solidFill>
                  <a:latin typeface="Arial Narrow" pitchFamily="34" charset="0"/>
                </a:rPr>
                <a:t>Enterprise licensing</a:t>
              </a:r>
              <a:endParaRPr lang="en-US" sz="800" dirty="0">
                <a:solidFill>
                  <a:srgbClr val="000000"/>
                </a:solidFill>
                <a:latin typeface="Arial Narrow" pitchFamily="34" charset="0"/>
              </a:endParaRPr>
            </a:p>
          </p:txBody>
        </p:sp>
      </p:grpSp>
      <p:grpSp>
        <p:nvGrpSpPr>
          <p:cNvPr id="7" name="Group 17"/>
          <p:cNvGrpSpPr>
            <a:grpSpLocks/>
          </p:cNvGrpSpPr>
          <p:nvPr/>
        </p:nvGrpSpPr>
        <p:grpSpPr bwMode="auto">
          <a:xfrm>
            <a:off x="4248150" y="2790825"/>
            <a:ext cx="3000375" cy="1295400"/>
            <a:chOff x="1302" y="1866"/>
            <a:chExt cx="1890" cy="816"/>
          </a:xfrm>
        </p:grpSpPr>
        <p:sp>
          <p:nvSpPr>
            <p:cNvPr id="2096" name="Oval 18"/>
            <p:cNvSpPr>
              <a:spLocks noChangeArrowheads="1"/>
            </p:cNvSpPr>
            <p:nvPr/>
          </p:nvSpPr>
          <p:spPr bwMode="auto">
            <a:xfrm>
              <a:off x="1440" y="1866"/>
              <a:ext cx="1584" cy="816"/>
            </a:xfrm>
            <a:prstGeom prst="ellipse">
              <a:avLst/>
            </a:prstGeom>
            <a:solidFill>
              <a:srgbClr val="FFFF99"/>
            </a:solidFill>
            <a:ln w="9525">
              <a:solidFill>
                <a:schemeClr val="tx1"/>
              </a:solidFill>
              <a:round/>
              <a:headEnd/>
              <a:tailEnd/>
            </a:ln>
          </p:spPr>
          <p:txBody>
            <a:bodyPr wrap="none" anchor="ctr"/>
            <a:lstStyle/>
            <a:p>
              <a:endParaRPr lang="en-US"/>
            </a:p>
          </p:txBody>
        </p:sp>
        <p:sp>
          <p:nvSpPr>
            <p:cNvPr id="2097" name="Text Box 19"/>
            <p:cNvSpPr txBox="1">
              <a:spLocks noChangeArrowheads="1"/>
            </p:cNvSpPr>
            <p:nvPr/>
          </p:nvSpPr>
          <p:spPr bwMode="auto">
            <a:xfrm>
              <a:off x="1302" y="1872"/>
              <a:ext cx="1890" cy="671"/>
            </a:xfrm>
            <a:prstGeom prst="rect">
              <a:avLst/>
            </a:prstGeom>
            <a:noFill/>
            <a:ln w="9525">
              <a:noFill/>
              <a:miter lim="800000"/>
              <a:headEnd/>
              <a:tailEnd/>
            </a:ln>
          </p:spPr>
          <p:txBody>
            <a:bodyPr>
              <a:spAutoFit/>
            </a:bodyPr>
            <a:lstStyle/>
            <a:p>
              <a:pPr algn="ctr">
                <a:spcBef>
                  <a:spcPct val="50000"/>
                </a:spcBef>
              </a:pPr>
              <a:r>
                <a:rPr lang="en-US" sz="1400" b="1" dirty="0">
                  <a:solidFill>
                    <a:srgbClr val="000000"/>
                  </a:solidFill>
                  <a:latin typeface="Arial Narrow" pitchFamily="34" charset="0"/>
                </a:rPr>
                <a:t>Technology</a:t>
              </a:r>
              <a:br>
                <a:rPr lang="en-US" sz="1400" b="1" dirty="0">
                  <a:solidFill>
                    <a:srgbClr val="000000"/>
                  </a:solidFill>
                  <a:latin typeface="Arial Narrow" pitchFamily="34" charset="0"/>
                </a:rPr>
              </a:br>
              <a:r>
                <a:rPr lang="en-US" sz="1400" b="1" dirty="0">
                  <a:solidFill>
                    <a:srgbClr val="000000"/>
                  </a:solidFill>
                  <a:latin typeface="Arial Narrow" pitchFamily="34" charset="0"/>
                </a:rPr>
                <a:t>Coordination</a:t>
              </a:r>
              <a:br>
                <a:rPr lang="en-US" sz="1400" b="1" dirty="0">
                  <a:solidFill>
                    <a:srgbClr val="000000"/>
                  </a:solidFill>
                  <a:latin typeface="Arial Narrow" pitchFamily="34" charset="0"/>
                </a:rPr>
              </a:br>
              <a:r>
                <a:rPr lang="en-US" sz="1200" dirty="0">
                  <a:solidFill>
                    <a:srgbClr val="000000"/>
                  </a:solidFill>
                  <a:latin typeface="Arial Narrow" pitchFamily="34" charset="0"/>
                </a:rPr>
                <a:t>Project &amp; procurement review</a:t>
              </a:r>
              <a:br>
                <a:rPr lang="en-US" sz="1200" dirty="0">
                  <a:solidFill>
                    <a:srgbClr val="000000"/>
                  </a:solidFill>
                  <a:latin typeface="Arial Narrow" pitchFamily="34" charset="0"/>
                </a:rPr>
              </a:br>
              <a:r>
                <a:rPr lang="en-US" sz="1200" dirty="0">
                  <a:solidFill>
                    <a:srgbClr val="000000"/>
                  </a:solidFill>
                  <a:latin typeface="Arial Narrow" pitchFamily="34" charset="0"/>
                </a:rPr>
                <a:t>Agency-based enterprise resources</a:t>
              </a:r>
              <a:br>
                <a:rPr lang="en-US" sz="1200" dirty="0">
                  <a:solidFill>
                    <a:srgbClr val="000000"/>
                  </a:solidFill>
                  <a:latin typeface="Arial Narrow" pitchFamily="34" charset="0"/>
                </a:rPr>
              </a:br>
              <a:r>
                <a:rPr lang="en-US" sz="1200" dirty="0">
                  <a:solidFill>
                    <a:srgbClr val="000000"/>
                  </a:solidFill>
                  <a:latin typeface="Arial Narrow" pitchFamily="34" charset="0"/>
                </a:rPr>
                <a:t>New enterprise technologies</a:t>
              </a:r>
              <a:endParaRPr lang="en-US" sz="800" dirty="0">
                <a:solidFill>
                  <a:srgbClr val="000000"/>
                </a:solidFill>
                <a:latin typeface="Arial Narrow" pitchFamily="34" charset="0"/>
              </a:endParaRPr>
            </a:p>
          </p:txBody>
        </p:sp>
      </p:grpSp>
      <p:grpSp>
        <p:nvGrpSpPr>
          <p:cNvPr id="8" name="Group 20"/>
          <p:cNvGrpSpPr>
            <a:grpSpLocks/>
          </p:cNvGrpSpPr>
          <p:nvPr/>
        </p:nvGrpSpPr>
        <p:grpSpPr bwMode="auto">
          <a:xfrm>
            <a:off x="838200" y="4419600"/>
            <a:ext cx="2019300" cy="1038225"/>
            <a:chOff x="528" y="2802"/>
            <a:chExt cx="1272" cy="654"/>
          </a:xfrm>
        </p:grpSpPr>
        <p:sp>
          <p:nvSpPr>
            <p:cNvPr id="2094" name="Oval 21"/>
            <p:cNvSpPr>
              <a:spLocks noChangeArrowheads="1"/>
            </p:cNvSpPr>
            <p:nvPr/>
          </p:nvSpPr>
          <p:spPr bwMode="auto">
            <a:xfrm>
              <a:off x="528" y="2802"/>
              <a:ext cx="1272" cy="654"/>
            </a:xfrm>
            <a:prstGeom prst="ellipse">
              <a:avLst/>
            </a:prstGeom>
            <a:solidFill>
              <a:srgbClr val="CCFFFF"/>
            </a:solidFill>
            <a:ln w="9525">
              <a:solidFill>
                <a:schemeClr val="tx1"/>
              </a:solidFill>
              <a:round/>
              <a:headEnd/>
              <a:tailEnd/>
            </a:ln>
          </p:spPr>
          <p:txBody>
            <a:bodyPr wrap="none" anchor="ctr"/>
            <a:lstStyle/>
            <a:p>
              <a:endParaRPr lang="en-US"/>
            </a:p>
          </p:txBody>
        </p:sp>
        <p:sp>
          <p:nvSpPr>
            <p:cNvPr id="2095" name="Text Box 22"/>
            <p:cNvSpPr txBox="1">
              <a:spLocks noChangeArrowheads="1"/>
            </p:cNvSpPr>
            <p:nvPr/>
          </p:nvSpPr>
          <p:spPr bwMode="auto">
            <a:xfrm>
              <a:off x="576" y="2880"/>
              <a:ext cx="1170" cy="422"/>
            </a:xfrm>
            <a:prstGeom prst="rect">
              <a:avLst/>
            </a:prstGeom>
            <a:noFill/>
            <a:ln w="9525">
              <a:noFill/>
              <a:miter lim="800000"/>
              <a:headEnd/>
              <a:tailEnd/>
            </a:ln>
          </p:spPr>
          <p:txBody>
            <a:bodyPr>
              <a:spAutoFit/>
            </a:bodyPr>
            <a:lstStyle/>
            <a:p>
              <a:pPr algn="ctr">
                <a:spcBef>
                  <a:spcPct val="50000"/>
                </a:spcBef>
              </a:pPr>
              <a:r>
                <a:rPr lang="en-US" sz="1400" b="1" dirty="0">
                  <a:solidFill>
                    <a:srgbClr val="000000"/>
                  </a:solidFill>
                  <a:latin typeface="Arial Narrow" pitchFamily="34" charset="0"/>
                </a:rPr>
                <a:t>Data Services</a:t>
              </a:r>
              <a:br>
                <a:rPr lang="en-US" sz="1400" b="1" dirty="0">
                  <a:solidFill>
                    <a:srgbClr val="000000"/>
                  </a:solidFill>
                  <a:latin typeface="Arial Narrow" pitchFamily="34" charset="0"/>
                </a:rPr>
              </a:br>
              <a:r>
                <a:rPr lang="en-US" sz="1200" dirty="0">
                  <a:solidFill>
                    <a:srgbClr val="000000"/>
                  </a:solidFill>
                  <a:latin typeface="Arial Narrow" pitchFamily="34" charset="0"/>
                </a:rPr>
                <a:t>Deployment of an</a:t>
              </a:r>
              <a:br>
                <a:rPr lang="en-US" sz="1200" dirty="0">
                  <a:solidFill>
                    <a:srgbClr val="000000"/>
                  </a:solidFill>
                  <a:latin typeface="Arial Narrow" pitchFamily="34" charset="0"/>
                </a:rPr>
              </a:br>
              <a:r>
                <a:rPr lang="en-US" sz="1200" dirty="0">
                  <a:solidFill>
                    <a:srgbClr val="000000"/>
                  </a:solidFill>
                  <a:latin typeface="Arial Narrow" pitchFamily="34" charset="0"/>
                </a:rPr>
                <a:t>Enterprise Data Library</a:t>
              </a:r>
              <a:endParaRPr lang="en-US" sz="800" dirty="0">
                <a:solidFill>
                  <a:srgbClr val="000000"/>
                </a:solidFill>
                <a:latin typeface="Arial Narrow" pitchFamily="34" charset="0"/>
              </a:endParaRPr>
            </a:p>
          </p:txBody>
        </p:sp>
      </p:grpSp>
      <p:grpSp>
        <p:nvGrpSpPr>
          <p:cNvPr id="9" name="Group 23"/>
          <p:cNvGrpSpPr>
            <a:grpSpLocks/>
          </p:cNvGrpSpPr>
          <p:nvPr/>
        </p:nvGrpSpPr>
        <p:grpSpPr bwMode="auto">
          <a:xfrm>
            <a:off x="2552700" y="4419600"/>
            <a:ext cx="2019300" cy="1038225"/>
            <a:chOff x="528" y="2802"/>
            <a:chExt cx="1272" cy="654"/>
          </a:xfrm>
        </p:grpSpPr>
        <p:sp>
          <p:nvSpPr>
            <p:cNvPr id="2092" name="Oval 24"/>
            <p:cNvSpPr>
              <a:spLocks noChangeArrowheads="1"/>
            </p:cNvSpPr>
            <p:nvPr/>
          </p:nvSpPr>
          <p:spPr bwMode="auto">
            <a:xfrm>
              <a:off x="528" y="2802"/>
              <a:ext cx="1272" cy="654"/>
            </a:xfrm>
            <a:prstGeom prst="ellipse">
              <a:avLst/>
            </a:prstGeom>
            <a:solidFill>
              <a:srgbClr val="CCFFFF"/>
            </a:solidFill>
            <a:ln w="9525">
              <a:solidFill>
                <a:schemeClr val="tx1"/>
              </a:solidFill>
              <a:round/>
              <a:headEnd/>
              <a:tailEnd/>
            </a:ln>
          </p:spPr>
          <p:txBody>
            <a:bodyPr wrap="none" anchor="ctr"/>
            <a:lstStyle/>
            <a:p>
              <a:endParaRPr lang="en-US"/>
            </a:p>
          </p:txBody>
        </p:sp>
        <p:sp>
          <p:nvSpPr>
            <p:cNvPr id="2093" name="Text Box 25"/>
            <p:cNvSpPr txBox="1">
              <a:spLocks noChangeArrowheads="1"/>
            </p:cNvSpPr>
            <p:nvPr/>
          </p:nvSpPr>
          <p:spPr bwMode="auto">
            <a:xfrm>
              <a:off x="576" y="2880"/>
              <a:ext cx="1170" cy="422"/>
            </a:xfrm>
            <a:prstGeom prst="rect">
              <a:avLst/>
            </a:prstGeom>
            <a:noFill/>
            <a:ln w="9525">
              <a:noFill/>
              <a:miter lim="800000"/>
              <a:headEnd/>
              <a:tailEnd/>
            </a:ln>
          </p:spPr>
          <p:txBody>
            <a:bodyPr>
              <a:spAutoFit/>
            </a:bodyPr>
            <a:lstStyle/>
            <a:p>
              <a:pPr algn="ctr">
                <a:spcBef>
                  <a:spcPct val="50000"/>
                </a:spcBef>
              </a:pPr>
              <a:r>
                <a:rPr lang="en-US" sz="1400" b="1" dirty="0">
                  <a:solidFill>
                    <a:srgbClr val="000000"/>
                  </a:solidFill>
                  <a:latin typeface="Arial Narrow" pitchFamily="34" charset="0"/>
                </a:rPr>
                <a:t>Web Services</a:t>
              </a:r>
              <a:br>
                <a:rPr lang="en-US" sz="1400" b="1" dirty="0">
                  <a:solidFill>
                    <a:srgbClr val="000000"/>
                  </a:solidFill>
                  <a:latin typeface="Arial Narrow" pitchFamily="34" charset="0"/>
                </a:rPr>
              </a:br>
              <a:r>
                <a:rPr lang="en-US" sz="1200" dirty="0">
                  <a:solidFill>
                    <a:srgbClr val="000000"/>
                  </a:solidFill>
                  <a:latin typeface="Arial Narrow" pitchFamily="34" charset="0"/>
                </a:rPr>
                <a:t>Map services (OGC)</a:t>
              </a:r>
              <a:br>
                <a:rPr lang="en-US" sz="1200" dirty="0">
                  <a:solidFill>
                    <a:srgbClr val="000000"/>
                  </a:solidFill>
                  <a:latin typeface="Arial Narrow" pitchFamily="34" charset="0"/>
                </a:rPr>
              </a:br>
              <a:r>
                <a:rPr lang="en-US" sz="1200" dirty="0">
                  <a:solidFill>
                    <a:srgbClr val="000000"/>
                  </a:solidFill>
                  <a:latin typeface="Arial Narrow" pitchFamily="34" charset="0"/>
                </a:rPr>
                <a:t>Capability services (</a:t>
              </a:r>
              <a:r>
                <a:rPr lang="en-US" sz="1200" dirty="0" err="1">
                  <a:solidFill>
                    <a:srgbClr val="000000"/>
                  </a:solidFill>
                  <a:latin typeface="Arial Narrow" pitchFamily="34" charset="0"/>
                </a:rPr>
                <a:t>geocode</a:t>
              </a:r>
              <a:r>
                <a:rPr lang="en-US" sz="1200" dirty="0">
                  <a:solidFill>
                    <a:srgbClr val="000000"/>
                  </a:solidFill>
                  <a:latin typeface="Arial Narrow" pitchFamily="34" charset="0"/>
                </a:rPr>
                <a:t>)</a:t>
              </a:r>
              <a:endParaRPr lang="en-US" sz="800" dirty="0">
                <a:solidFill>
                  <a:srgbClr val="000000"/>
                </a:solidFill>
                <a:latin typeface="Arial Narrow" pitchFamily="34" charset="0"/>
              </a:endParaRPr>
            </a:p>
          </p:txBody>
        </p:sp>
      </p:grpSp>
      <p:grpSp>
        <p:nvGrpSpPr>
          <p:cNvPr id="10" name="Group 26"/>
          <p:cNvGrpSpPr>
            <a:grpSpLocks/>
          </p:cNvGrpSpPr>
          <p:nvPr/>
        </p:nvGrpSpPr>
        <p:grpSpPr bwMode="auto">
          <a:xfrm>
            <a:off x="5314950" y="3962400"/>
            <a:ext cx="1257300" cy="1038225"/>
            <a:chOff x="3480" y="2496"/>
            <a:chExt cx="792" cy="654"/>
          </a:xfrm>
        </p:grpSpPr>
        <p:sp>
          <p:nvSpPr>
            <p:cNvPr id="2090" name="Oval 27"/>
            <p:cNvSpPr>
              <a:spLocks noChangeArrowheads="1"/>
            </p:cNvSpPr>
            <p:nvPr/>
          </p:nvSpPr>
          <p:spPr bwMode="auto">
            <a:xfrm>
              <a:off x="3480" y="2496"/>
              <a:ext cx="792" cy="654"/>
            </a:xfrm>
            <a:prstGeom prst="ellipse">
              <a:avLst/>
            </a:prstGeom>
            <a:solidFill>
              <a:srgbClr val="CCFFCC"/>
            </a:solidFill>
            <a:ln w="9525">
              <a:solidFill>
                <a:schemeClr val="tx1"/>
              </a:solidFill>
              <a:round/>
              <a:headEnd/>
              <a:tailEnd/>
            </a:ln>
          </p:spPr>
          <p:txBody>
            <a:bodyPr wrap="none" anchor="ctr"/>
            <a:lstStyle/>
            <a:p>
              <a:endParaRPr lang="en-US"/>
            </a:p>
          </p:txBody>
        </p:sp>
        <p:sp>
          <p:nvSpPr>
            <p:cNvPr id="2091" name="Text Box 28"/>
            <p:cNvSpPr txBox="1">
              <a:spLocks noChangeArrowheads="1"/>
            </p:cNvSpPr>
            <p:nvPr/>
          </p:nvSpPr>
          <p:spPr bwMode="auto">
            <a:xfrm>
              <a:off x="3510" y="2669"/>
              <a:ext cx="728" cy="307"/>
            </a:xfrm>
            <a:prstGeom prst="rect">
              <a:avLst/>
            </a:prstGeom>
            <a:noFill/>
            <a:ln w="9525">
              <a:noFill/>
              <a:miter lim="800000"/>
              <a:headEnd/>
              <a:tailEnd/>
            </a:ln>
          </p:spPr>
          <p:txBody>
            <a:bodyPr>
              <a:spAutoFit/>
            </a:bodyPr>
            <a:lstStyle/>
            <a:p>
              <a:pPr algn="ctr">
                <a:spcBef>
                  <a:spcPct val="50000"/>
                </a:spcBef>
              </a:pPr>
              <a:r>
                <a:rPr lang="en-US" sz="1400" b="1" dirty="0">
                  <a:solidFill>
                    <a:srgbClr val="000000"/>
                  </a:solidFill>
                  <a:latin typeface="Arial Narrow" pitchFamily="34" charset="0"/>
                </a:rPr>
                <a:t>Training</a:t>
              </a:r>
              <a:br>
                <a:rPr lang="en-US" sz="1400" b="1" dirty="0">
                  <a:solidFill>
                    <a:srgbClr val="000000"/>
                  </a:solidFill>
                  <a:latin typeface="Arial Narrow" pitchFamily="34" charset="0"/>
                </a:rPr>
              </a:br>
              <a:r>
                <a:rPr lang="en-US" sz="1200" dirty="0">
                  <a:solidFill>
                    <a:srgbClr val="000000"/>
                  </a:solidFill>
                  <a:latin typeface="Arial Narrow" pitchFamily="34" charset="0"/>
                </a:rPr>
                <a:t>Formal, technical</a:t>
              </a:r>
              <a:endParaRPr lang="en-US" sz="800" dirty="0">
                <a:solidFill>
                  <a:srgbClr val="000000"/>
                </a:solidFill>
                <a:latin typeface="Arial Narrow" pitchFamily="34" charset="0"/>
              </a:endParaRPr>
            </a:p>
          </p:txBody>
        </p:sp>
      </p:grpSp>
      <p:grpSp>
        <p:nvGrpSpPr>
          <p:cNvPr id="11" name="Group 29"/>
          <p:cNvGrpSpPr>
            <a:grpSpLocks/>
          </p:cNvGrpSpPr>
          <p:nvPr/>
        </p:nvGrpSpPr>
        <p:grpSpPr bwMode="auto">
          <a:xfrm>
            <a:off x="6400800" y="3962400"/>
            <a:ext cx="1314450" cy="1038225"/>
            <a:chOff x="4164" y="2496"/>
            <a:chExt cx="828" cy="654"/>
          </a:xfrm>
        </p:grpSpPr>
        <p:sp>
          <p:nvSpPr>
            <p:cNvPr id="2088" name="Oval 30"/>
            <p:cNvSpPr>
              <a:spLocks noChangeArrowheads="1"/>
            </p:cNvSpPr>
            <p:nvPr/>
          </p:nvSpPr>
          <p:spPr bwMode="auto">
            <a:xfrm>
              <a:off x="4200" y="2496"/>
              <a:ext cx="792" cy="654"/>
            </a:xfrm>
            <a:prstGeom prst="ellipse">
              <a:avLst/>
            </a:prstGeom>
            <a:solidFill>
              <a:srgbClr val="CCFFCC"/>
            </a:solidFill>
            <a:ln w="9525">
              <a:solidFill>
                <a:schemeClr val="tx1"/>
              </a:solidFill>
              <a:round/>
              <a:headEnd/>
              <a:tailEnd/>
            </a:ln>
          </p:spPr>
          <p:txBody>
            <a:bodyPr wrap="none" anchor="ctr"/>
            <a:lstStyle/>
            <a:p>
              <a:endParaRPr lang="en-US"/>
            </a:p>
          </p:txBody>
        </p:sp>
        <p:sp>
          <p:nvSpPr>
            <p:cNvPr id="2089" name="Text Box 31"/>
            <p:cNvSpPr txBox="1">
              <a:spLocks noChangeArrowheads="1"/>
            </p:cNvSpPr>
            <p:nvPr/>
          </p:nvSpPr>
          <p:spPr bwMode="auto">
            <a:xfrm>
              <a:off x="4164" y="2544"/>
              <a:ext cx="794" cy="427"/>
            </a:xfrm>
            <a:prstGeom prst="rect">
              <a:avLst/>
            </a:prstGeom>
            <a:noFill/>
            <a:ln w="9525">
              <a:noFill/>
              <a:miter lim="800000"/>
              <a:headEnd/>
              <a:tailEnd/>
            </a:ln>
          </p:spPr>
          <p:txBody>
            <a:bodyPr>
              <a:spAutoFit/>
            </a:bodyPr>
            <a:lstStyle/>
            <a:p>
              <a:pPr algn="ctr">
                <a:spcBef>
                  <a:spcPct val="50000"/>
                </a:spcBef>
              </a:pPr>
              <a:r>
                <a:rPr lang="en-US" sz="1400" b="1" dirty="0">
                  <a:solidFill>
                    <a:srgbClr val="000000"/>
                  </a:solidFill>
                  <a:latin typeface="Arial Narrow" pitchFamily="34" charset="0"/>
                </a:rPr>
                <a:t>Guidance</a:t>
              </a:r>
              <a:br>
                <a:rPr lang="en-US" sz="1400" b="1" dirty="0">
                  <a:solidFill>
                    <a:srgbClr val="000000"/>
                  </a:solidFill>
                  <a:latin typeface="Arial Narrow" pitchFamily="34" charset="0"/>
                </a:rPr>
              </a:br>
              <a:r>
                <a:rPr lang="en-US" sz="1200" dirty="0">
                  <a:solidFill>
                    <a:srgbClr val="000000"/>
                  </a:solidFill>
                  <a:latin typeface="Arial Narrow" pitchFamily="34" charset="0"/>
                </a:rPr>
                <a:t>Mentoring</a:t>
              </a:r>
              <a:br>
                <a:rPr lang="en-US" sz="1200" dirty="0">
                  <a:solidFill>
                    <a:srgbClr val="000000"/>
                  </a:solidFill>
                  <a:latin typeface="Arial Narrow" pitchFamily="34" charset="0"/>
                </a:rPr>
              </a:br>
              <a:r>
                <a:rPr lang="en-US" sz="1200" dirty="0">
                  <a:solidFill>
                    <a:srgbClr val="000000"/>
                  </a:solidFill>
                  <a:latin typeface="Arial Narrow" pitchFamily="34" charset="0"/>
                </a:rPr>
                <a:t>Best practices</a:t>
              </a:r>
              <a:endParaRPr lang="en-US" sz="800" dirty="0">
                <a:solidFill>
                  <a:srgbClr val="000000"/>
                </a:solidFill>
                <a:latin typeface="Arial Narrow" pitchFamily="34" charset="0"/>
              </a:endParaRPr>
            </a:p>
          </p:txBody>
        </p:sp>
      </p:grpSp>
      <p:grpSp>
        <p:nvGrpSpPr>
          <p:cNvPr id="12" name="Group 32"/>
          <p:cNvGrpSpPr>
            <a:grpSpLocks/>
          </p:cNvGrpSpPr>
          <p:nvPr/>
        </p:nvGrpSpPr>
        <p:grpSpPr bwMode="auto">
          <a:xfrm>
            <a:off x="5848350" y="4724400"/>
            <a:ext cx="1314450" cy="1038225"/>
            <a:chOff x="3684" y="2850"/>
            <a:chExt cx="828" cy="654"/>
          </a:xfrm>
        </p:grpSpPr>
        <p:sp>
          <p:nvSpPr>
            <p:cNvPr id="2086" name="Oval 33"/>
            <p:cNvSpPr>
              <a:spLocks noChangeArrowheads="1"/>
            </p:cNvSpPr>
            <p:nvPr/>
          </p:nvSpPr>
          <p:spPr bwMode="auto">
            <a:xfrm>
              <a:off x="3702" y="2850"/>
              <a:ext cx="792" cy="654"/>
            </a:xfrm>
            <a:prstGeom prst="ellipse">
              <a:avLst/>
            </a:prstGeom>
            <a:solidFill>
              <a:srgbClr val="CCFFCC"/>
            </a:solidFill>
            <a:ln w="9525">
              <a:solidFill>
                <a:schemeClr val="tx1"/>
              </a:solidFill>
              <a:round/>
              <a:headEnd/>
              <a:tailEnd/>
            </a:ln>
          </p:spPr>
          <p:txBody>
            <a:bodyPr wrap="none" anchor="ctr"/>
            <a:lstStyle/>
            <a:p>
              <a:endParaRPr lang="en-US"/>
            </a:p>
          </p:txBody>
        </p:sp>
        <p:sp>
          <p:nvSpPr>
            <p:cNvPr id="2087" name="Text Box 34"/>
            <p:cNvSpPr txBox="1">
              <a:spLocks noChangeArrowheads="1"/>
            </p:cNvSpPr>
            <p:nvPr/>
          </p:nvSpPr>
          <p:spPr bwMode="auto">
            <a:xfrm>
              <a:off x="3684" y="2891"/>
              <a:ext cx="828" cy="556"/>
            </a:xfrm>
            <a:prstGeom prst="rect">
              <a:avLst/>
            </a:prstGeom>
            <a:noFill/>
            <a:ln w="9525">
              <a:noFill/>
              <a:miter lim="800000"/>
              <a:headEnd/>
              <a:tailEnd/>
            </a:ln>
          </p:spPr>
          <p:txBody>
            <a:bodyPr>
              <a:spAutoFit/>
            </a:bodyPr>
            <a:lstStyle/>
            <a:p>
              <a:pPr algn="ctr">
                <a:spcBef>
                  <a:spcPct val="50000"/>
                </a:spcBef>
              </a:pPr>
              <a:r>
                <a:rPr lang="en-US" sz="1400" b="1" dirty="0">
                  <a:solidFill>
                    <a:srgbClr val="000000"/>
                  </a:solidFill>
                  <a:latin typeface="Arial Narrow" pitchFamily="34" charset="0"/>
                </a:rPr>
                <a:t>Consulting &amp;</a:t>
              </a:r>
              <a:br>
                <a:rPr lang="en-US" sz="1400" b="1" dirty="0">
                  <a:solidFill>
                    <a:srgbClr val="000000"/>
                  </a:solidFill>
                  <a:latin typeface="Arial Narrow" pitchFamily="34" charset="0"/>
                </a:rPr>
              </a:br>
              <a:r>
                <a:rPr lang="en-US" sz="1400" b="1" dirty="0">
                  <a:solidFill>
                    <a:srgbClr val="000000"/>
                  </a:solidFill>
                  <a:latin typeface="Arial Narrow" pitchFamily="34" charset="0"/>
                </a:rPr>
                <a:t>Project Support</a:t>
              </a:r>
              <a:br>
                <a:rPr lang="en-US" sz="1400" b="1" dirty="0">
                  <a:solidFill>
                    <a:srgbClr val="000000"/>
                  </a:solidFill>
                  <a:latin typeface="Arial Narrow" pitchFamily="34" charset="0"/>
                </a:rPr>
              </a:br>
              <a:r>
                <a:rPr lang="en-US" sz="1200" dirty="0">
                  <a:solidFill>
                    <a:srgbClr val="000000"/>
                  </a:solidFill>
                  <a:latin typeface="Arial Narrow" pitchFamily="34" charset="0"/>
                </a:rPr>
                <a:t>In-source vs.</a:t>
              </a:r>
              <a:br>
                <a:rPr lang="en-US" sz="1200" dirty="0">
                  <a:solidFill>
                    <a:srgbClr val="000000"/>
                  </a:solidFill>
                  <a:latin typeface="Arial Narrow" pitchFamily="34" charset="0"/>
                </a:rPr>
              </a:br>
              <a:r>
                <a:rPr lang="en-US" sz="1200" dirty="0">
                  <a:solidFill>
                    <a:srgbClr val="000000"/>
                  </a:solidFill>
                  <a:latin typeface="Arial Narrow" pitchFamily="34" charset="0"/>
                </a:rPr>
                <a:t>outsource</a:t>
              </a:r>
              <a:endParaRPr lang="en-US" sz="800" dirty="0">
                <a:solidFill>
                  <a:srgbClr val="000000"/>
                </a:solidFill>
                <a:latin typeface="Arial Narrow" pitchFamily="34" charset="0"/>
              </a:endParaRPr>
            </a:p>
          </p:txBody>
        </p:sp>
      </p:grpSp>
      <p:sp>
        <p:nvSpPr>
          <p:cNvPr id="2061" name="Text Box 35"/>
          <p:cNvSpPr txBox="1">
            <a:spLocks noChangeArrowheads="1"/>
          </p:cNvSpPr>
          <p:nvPr/>
        </p:nvSpPr>
        <p:spPr bwMode="auto">
          <a:xfrm>
            <a:off x="304800" y="165100"/>
            <a:ext cx="8610600" cy="400050"/>
          </a:xfrm>
          <a:prstGeom prst="rect">
            <a:avLst/>
          </a:prstGeom>
          <a:noFill/>
          <a:ln w="9525">
            <a:noFill/>
            <a:miter lim="800000"/>
            <a:headEnd/>
            <a:tailEnd/>
          </a:ln>
        </p:spPr>
        <p:txBody>
          <a:bodyPr>
            <a:spAutoFit/>
          </a:bodyPr>
          <a:lstStyle/>
          <a:p>
            <a:pPr algn="ctr">
              <a:lnSpc>
                <a:spcPct val="70000"/>
              </a:lnSpc>
              <a:spcBef>
                <a:spcPct val="50000"/>
              </a:spcBef>
            </a:pPr>
            <a:r>
              <a:rPr lang="en-US" sz="2800" b="1" dirty="0" err="1"/>
              <a:t>MnGeo</a:t>
            </a:r>
            <a:r>
              <a:rPr lang="en-US" sz="2800" b="1" dirty="0"/>
              <a:t> </a:t>
            </a:r>
            <a:r>
              <a:rPr lang="en-US" sz="2800" b="1" dirty="0" smtClean="0"/>
              <a:t>Focus Areas</a:t>
            </a:r>
            <a:endParaRPr lang="en-US" sz="2800" b="1" dirty="0"/>
          </a:p>
        </p:txBody>
      </p:sp>
      <p:grpSp>
        <p:nvGrpSpPr>
          <p:cNvPr id="13" name="Group 36"/>
          <p:cNvGrpSpPr>
            <a:grpSpLocks/>
          </p:cNvGrpSpPr>
          <p:nvPr/>
        </p:nvGrpSpPr>
        <p:grpSpPr bwMode="auto">
          <a:xfrm>
            <a:off x="4391025" y="1695450"/>
            <a:ext cx="381000" cy="381000"/>
            <a:chOff x="432" y="1200"/>
            <a:chExt cx="240" cy="240"/>
          </a:xfrm>
        </p:grpSpPr>
        <p:sp>
          <p:nvSpPr>
            <p:cNvPr id="2084" name="Oval 37"/>
            <p:cNvSpPr>
              <a:spLocks noChangeArrowheads="1"/>
            </p:cNvSpPr>
            <p:nvPr/>
          </p:nvSpPr>
          <p:spPr bwMode="auto">
            <a:xfrm>
              <a:off x="432" y="1200"/>
              <a:ext cx="240" cy="240"/>
            </a:xfrm>
            <a:prstGeom prst="ellipse">
              <a:avLst/>
            </a:prstGeom>
            <a:solidFill>
              <a:srgbClr val="FFFF00"/>
            </a:solidFill>
            <a:ln w="9525">
              <a:solidFill>
                <a:schemeClr val="tx1"/>
              </a:solidFill>
              <a:round/>
              <a:headEnd/>
              <a:tailEnd/>
            </a:ln>
          </p:spPr>
          <p:txBody>
            <a:bodyPr wrap="none" anchor="ctr"/>
            <a:lstStyle/>
            <a:p>
              <a:endParaRPr lang="en-US"/>
            </a:p>
          </p:txBody>
        </p:sp>
        <p:sp>
          <p:nvSpPr>
            <p:cNvPr id="2085" name="Text Box 38"/>
            <p:cNvSpPr txBox="1">
              <a:spLocks noChangeArrowheads="1"/>
            </p:cNvSpPr>
            <p:nvPr/>
          </p:nvSpPr>
          <p:spPr bwMode="auto">
            <a:xfrm>
              <a:off x="432" y="1200"/>
              <a:ext cx="240" cy="231"/>
            </a:xfrm>
            <a:prstGeom prst="rect">
              <a:avLst/>
            </a:prstGeom>
            <a:noFill/>
            <a:ln w="9525">
              <a:noFill/>
              <a:miter lim="800000"/>
              <a:headEnd/>
              <a:tailEnd/>
            </a:ln>
          </p:spPr>
          <p:txBody>
            <a:bodyPr>
              <a:spAutoFit/>
            </a:bodyPr>
            <a:lstStyle/>
            <a:p>
              <a:pPr algn="ctr">
                <a:spcBef>
                  <a:spcPct val="50000"/>
                </a:spcBef>
              </a:pPr>
              <a:r>
                <a:rPr lang="en-US">
                  <a:solidFill>
                    <a:srgbClr val="FF0000"/>
                  </a:solidFill>
                </a:rPr>
                <a:t>1</a:t>
              </a:r>
            </a:p>
          </p:txBody>
        </p:sp>
      </p:grpSp>
      <p:grpSp>
        <p:nvGrpSpPr>
          <p:cNvPr id="14" name="Group 39"/>
          <p:cNvGrpSpPr>
            <a:grpSpLocks/>
          </p:cNvGrpSpPr>
          <p:nvPr/>
        </p:nvGrpSpPr>
        <p:grpSpPr bwMode="auto">
          <a:xfrm>
            <a:off x="6858000" y="5334000"/>
            <a:ext cx="381000" cy="381000"/>
            <a:chOff x="432" y="1200"/>
            <a:chExt cx="240" cy="240"/>
          </a:xfrm>
        </p:grpSpPr>
        <p:sp>
          <p:nvSpPr>
            <p:cNvPr id="2082" name="Oval 40"/>
            <p:cNvSpPr>
              <a:spLocks noChangeArrowheads="1"/>
            </p:cNvSpPr>
            <p:nvPr/>
          </p:nvSpPr>
          <p:spPr bwMode="auto">
            <a:xfrm>
              <a:off x="432" y="1200"/>
              <a:ext cx="240" cy="240"/>
            </a:xfrm>
            <a:prstGeom prst="ellipse">
              <a:avLst/>
            </a:prstGeom>
            <a:solidFill>
              <a:srgbClr val="FFFF00"/>
            </a:solidFill>
            <a:ln w="9525">
              <a:solidFill>
                <a:schemeClr val="tx1"/>
              </a:solidFill>
              <a:round/>
              <a:headEnd/>
              <a:tailEnd/>
            </a:ln>
          </p:spPr>
          <p:txBody>
            <a:bodyPr wrap="none" anchor="ctr"/>
            <a:lstStyle/>
            <a:p>
              <a:endParaRPr lang="en-US"/>
            </a:p>
          </p:txBody>
        </p:sp>
        <p:sp>
          <p:nvSpPr>
            <p:cNvPr id="2083" name="Text Box 41"/>
            <p:cNvSpPr txBox="1">
              <a:spLocks noChangeArrowheads="1"/>
            </p:cNvSpPr>
            <p:nvPr/>
          </p:nvSpPr>
          <p:spPr bwMode="auto">
            <a:xfrm>
              <a:off x="432" y="1200"/>
              <a:ext cx="240" cy="231"/>
            </a:xfrm>
            <a:prstGeom prst="rect">
              <a:avLst/>
            </a:prstGeom>
            <a:noFill/>
            <a:ln w="9525">
              <a:noFill/>
              <a:miter lim="800000"/>
              <a:headEnd/>
              <a:tailEnd/>
            </a:ln>
          </p:spPr>
          <p:txBody>
            <a:bodyPr>
              <a:spAutoFit/>
            </a:bodyPr>
            <a:lstStyle/>
            <a:p>
              <a:pPr algn="ctr">
                <a:spcBef>
                  <a:spcPct val="50000"/>
                </a:spcBef>
              </a:pPr>
              <a:r>
                <a:rPr lang="en-US">
                  <a:solidFill>
                    <a:srgbClr val="FF0000"/>
                  </a:solidFill>
                </a:rPr>
                <a:t>8</a:t>
              </a:r>
            </a:p>
          </p:txBody>
        </p:sp>
      </p:grpSp>
      <p:grpSp>
        <p:nvGrpSpPr>
          <p:cNvPr id="15" name="Group 42"/>
          <p:cNvGrpSpPr>
            <a:grpSpLocks/>
          </p:cNvGrpSpPr>
          <p:nvPr/>
        </p:nvGrpSpPr>
        <p:grpSpPr bwMode="auto">
          <a:xfrm>
            <a:off x="914400" y="4572000"/>
            <a:ext cx="381000" cy="381000"/>
            <a:chOff x="432" y="1200"/>
            <a:chExt cx="240" cy="240"/>
          </a:xfrm>
        </p:grpSpPr>
        <p:sp>
          <p:nvSpPr>
            <p:cNvPr id="2080" name="Oval 43"/>
            <p:cNvSpPr>
              <a:spLocks noChangeArrowheads="1"/>
            </p:cNvSpPr>
            <p:nvPr/>
          </p:nvSpPr>
          <p:spPr bwMode="auto">
            <a:xfrm>
              <a:off x="432" y="1200"/>
              <a:ext cx="240" cy="240"/>
            </a:xfrm>
            <a:prstGeom prst="ellipse">
              <a:avLst/>
            </a:prstGeom>
            <a:solidFill>
              <a:srgbClr val="FFFF00"/>
            </a:solidFill>
            <a:ln w="9525">
              <a:solidFill>
                <a:schemeClr val="tx1"/>
              </a:solidFill>
              <a:round/>
              <a:headEnd/>
              <a:tailEnd/>
            </a:ln>
          </p:spPr>
          <p:txBody>
            <a:bodyPr wrap="none" anchor="ctr"/>
            <a:lstStyle/>
            <a:p>
              <a:endParaRPr lang="en-US"/>
            </a:p>
          </p:txBody>
        </p:sp>
        <p:sp>
          <p:nvSpPr>
            <p:cNvPr id="2081" name="Text Box 44"/>
            <p:cNvSpPr txBox="1">
              <a:spLocks noChangeArrowheads="1"/>
            </p:cNvSpPr>
            <p:nvPr/>
          </p:nvSpPr>
          <p:spPr bwMode="auto">
            <a:xfrm>
              <a:off x="432" y="1200"/>
              <a:ext cx="240" cy="231"/>
            </a:xfrm>
            <a:prstGeom prst="rect">
              <a:avLst/>
            </a:prstGeom>
            <a:noFill/>
            <a:ln w="9525">
              <a:noFill/>
              <a:miter lim="800000"/>
              <a:headEnd/>
              <a:tailEnd/>
            </a:ln>
          </p:spPr>
          <p:txBody>
            <a:bodyPr>
              <a:spAutoFit/>
            </a:bodyPr>
            <a:lstStyle/>
            <a:p>
              <a:pPr algn="ctr">
                <a:spcBef>
                  <a:spcPct val="50000"/>
                </a:spcBef>
              </a:pPr>
              <a:r>
                <a:rPr lang="en-US">
                  <a:solidFill>
                    <a:srgbClr val="FF0000"/>
                  </a:solidFill>
                </a:rPr>
                <a:t>4</a:t>
              </a:r>
            </a:p>
          </p:txBody>
        </p:sp>
      </p:grpSp>
      <p:grpSp>
        <p:nvGrpSpPr>
          <p:cNvPr id="16" name="Group 45"/>
          <p:cNvGrpSpPr>
            <a:grpSpLocks/>
          </p:cNvGrpSpPr>
          <p:nvPr/>
        </p:nvGrpSpPr>
        <p:grpSpPr bwMode="auto">
          <a:xfrm>
            <a:off x="6372225" y="2895600"/>
            <a:ext cx="381000" cy="381000"/>
            <a:chOff x="432" y="1200"/>
            <a:chExt cx="240" cy="240"/>
          </a:xfrm>
        </p:grpSpPr>
        <p:sp>
          <p:nvSpPr>
            <p:cNvPr id="2078" name="Oval 46"/>
            <p:cNvSpPr>
              <a:spLocks noChangeArrowheads="1"/>
            </p:cNvSpPr>
            <p:nvPr/>
          </p:nvSpPr>
          <p:spPr bwMode="auto">
            <a:xfrm>
              <a:off x="432" y="1200"/>
              <a:ext cx="240" cy="240"/>
            </a:xfrm>
            <a:prstGeom prst="ellipse">
              <a:avLst/>
            </a:prstGeom>
            <a:solidFill>
              <a:srgbClr val="FFFF00"/>
            </a:solidFill>
            <a:ln w="9525">
              <a:solidFill>
                <a:schemeClr val="tx1"/>
              </a:solidFill>
              <a:round/>
              <a:headEnd/>
              <a:tailEnd/>
            </a:ln>
          </p:spPr>
          <p:txBody>
            <a:bodyPr wrap="none" anchor="ctr"/>
            <a:lstStyle/>
            <a:p>
              <a:endParaRPr lang="en-US"/>
            </a:p>
          </p:txBody>
        </p:sp>
        <p:sp>
          <p:nvSpPr>
            <p:cNvPr id="2079" name="Text Box 47"/>
            <p:cNvSpPr txBox="1">
              <a:spLocks noChangeArrowheads="1"/>
            </p:cNvSpPr>
            <p:nvPr/>
          </p:nvSpPr>
          <p:spPr bwMode="auto">
            <a:xfrm>
              <a:off x="432" y="1200"/>
              <a:ext cx="240" cy="231"/>
            </a:xfrm>
            <a:prstGeom prst="rect">
              <a:avLst/>
            </a:prstGeom>
            <a:noFill/>
            <a:ln w="9525">
              <a:noFill/>
              <a:miter lim="800000"/>
              <a:headEnd/>
              <a:tailEnd/>
            </a:ln>
          </p:spPr>
          <p:txBody>
            <a:bodyPr>
              <a:spAutoFit/>
            </a:bodyPr>
            <a:lstStyle/>
            <a:p>
              <a:pPr algn="ctr">
                <a:spcBef>
                  <a:spcPct val="50000"/>
                </a:spcBef>
              </a:pPr>
              <a:r>
                <a:rPr lang="en-US">
                  <a:solidFill>
                    <a:srgbClr val="FF0000"/>
                  </a:solidFill>
                </a:rPr>
                <a:t>3</a:t>
              </a:r>
            </a:p>
          </p:txBody>
        </p:sp>
      </p:grpSp>
      <p:grpSp>
        <p:nvGrpSpPr>
          <p:cNvPr id="17" name="Group 48"/>
          <p:cNvGrpSpPr>
            <a:grpSpLocks/>
          </p:cNvGrpSpPr>
          <p:nvPr/>
        </p:nvGrpSpPr>
        <p:grpSpPr bwMode="auto">
          <a:xfrm>
            <a:off x="2286000" y="3200400"/>
            <a:ext cx="381000" cy="381000"/>
            <a:chOff x="432" y="1200"/>
            <a:chExt cx="240" cy="240"/>
          </a:xfrm>
        </p:grpSpPr>
        <p:sp>
          <p:nvSpPr>
            <p:cNvPr id="2076" name="Oval 49"/>
            <p:cNvSpPr>
              <a:spLocks noChangeArrowheads="1"/>
            </p:cNvSpPr>
            <p:nvPr/>
          </p:nvSpPr>
          <p:spPr bwMode="auto">
            <a:xfrm>
              <a:off x="432" y="1200"/>
              <a:ext cx="240" cy="240"/>
            </a:xfrm>
            <a:prstGeom prst="ellipse">
              <a:avLst/>
            </a:prstGeom>
            <a:solidFill>
              <a:srgbClr val="FFFF00"/>
            </a:solidFill>
            <a:ln w="9525">
              <a:solidFill>
                <a:schemeClr val="tx1"/>
              </a:solidFill>
              <a:round/>
              <a:headEnd/>
              <a:tailEnd/>
            </a:ln>
          </p:spPr>
          <p:txBody>
            <a:bodyPr wrap="none" anchor="ctr"/>
            <a:lstStyle/>
            <a:p>
              <a:endParaRPr lang="en-US"/>
            </a:p>
          </p:txBody>
        </p:sp>
        <p:sp>
          <p:nvSpPr>
            <p:cNvPr id="2077" name="Text Box 50"/>
            <p:cNvSpPr txBox="1">
              <a:spLocks noChangeArrowheads="1"/>
            </p:cNvSpPr>
            <p:nvPr/>
          </p:nvSpPr>
          <p:spPr bwMode="auto">
            <a:xfrm>
              <a:off x="432" y="1200"/>
              <a:ext cx="240" cy="231"/>
            </a:xfrm>
            <a:prstGeom prst="rect">
              <a:avLst/>
            </a:prstGeom>
            <a:noFill/>
            <a:ln w="9525">
              <a:noFill/>
              <a:miter lim="800000"/>
              <a:headEnd/>
              <a:tailEnd/>
            </a:ln>
          </p:spPr>
          <p:txBody>
            <a:bodyPr>
              <a:spAutoFit/>
            </a:bodyPr>
            <a:lstStyle/>
            <a:p>
              <a:pPr algn="ctr">
                <a:spcBef>
                  <a:spcPct val="50000"/>
                </a:spcBef>
              </a:pPr>
              <a:r>
                <a:rPr lang="en-US">
                  <a:solidFill>
                    <a:srgbClr val="FF0000"/>
                  </a:solidFill>
                </a:rPr>
                <a:t>2</a:t>
              </a:r>
            </a:p>
          </p:txBody>
        </p:sp>
      </p:grpSp>
      <p:grpSp>
        <p:nvGrpSpPr>
          <p:cNvPr id="18" name="Group 51"/>
          <p:cNvGrpSpPr>
            <a:grpSpLocks/>
          </p:cNvGrpSpPr>
          <p:nvPr/>
        </p:nvGrpSpPr>
        <p:grpSpPr bwMode="auto">
          <a:xfrm>
            <a:off x="5772150" y="3905250"/>
            <a:ext cx="381000" cy="381000"/>
            <a:chOff x="432" y="1200"/>
            <a:chExt cx="240" cy="240"/>
          </a:xfrm>
        </p:grpSpPr>
        <p:sp>
          <p:nvSpPr>
            <p:cNvPr id="2074" name="Oval 52"/>
            <p:cNvSpPr>
              <a:spLocks noChangeArrowheads="1"/>
            </p:cNvSpPr>
            <p:nvPr/>
          </p:nvSpPr>
          <p:spPr bwMode="auto">
            <a:xfrm>
              <a:off x="432" y="1200"/>
              <a:ext cx="240" cy="240"/>
            </a:xfrm>
            <a:prstGeom prst="ellipse">
              <a:avLst/>
            </a:prstGeom>
            <a:solidFill>
              <a:srgbClr val="FFFF00"/>
            </a:solidFill>
            <a:ln w="9525">
              <a:solidFill>
                <a:schemeClr val="tx1"/>
              </a:solidFill>
              <a:round/>
              <a:headEnd/>
              <a:tailEnd/>
            </a:ln>
          </p:spPr>
          <p:txBody>
            <a:bodyPr wrap="none" anchor="ctr"/>
            <a:lstStyle/>
            <a:p>
              <a:endParaRPr lang="en-US"/>
            </a:p>
          </p:txBody>
        </p:sp>
        <p:sp>
          <p:nvSpPr>
            <p:cNvPr id="2075" name="Text Box 53"/>
            <p:cNvSpPr txBox="1">
              <a:spLocks noChangeArrowheads="1"/>
            </p:cNvSpPr>
            <p:nvPr/>
          </p:nvSpPr>
          <p:spPr bwMode="auto">
            <a:xfrm>
              <a:off x="432" y="1200"/>
              <a:ext cx="240" cy="231"/>
            </a:xfrm>
            <a:prstGeom prst="rect">
              <a:avLst/>
            </a:prstGeom>
            <a:noFill/>
            <a:ln w="9525">
              <a:noFill/>
              <a:miter lim="800000"/>
              <a:headEnd/>
              <a:tailEnd/>
            </a:ln>
          </p:spPr>
          <p:txBody>
            <a:bodyPr>
              <a:spAutoFit/>
            </a:bodyPr>
            <a:lstStyle/>
            <a:p>
              <a:pPr algn="ctr">
                <a:spcBef>
                  <a:spcPct val="50000"/>
                </a:spcBef>
              </a:pPr>
              <a:r>
                <a:rPr lang="en-US">
                  <a:solidFill>
                    <a:srgbClr val="FF0000"/>
                  </a:solidFill>
                </a:rPr>
                <a:t>6</a:t>
              </a:r>
            </a:p>
          </p:txBody>
        </p:sp>
      </p:grpSp>
      <p:grpSp>
        <p:nvGrpSpPr>
          <p:cNvPr id="19" name="Group 54"/>
          <p:cNvGrpSpPr>
            <a:grpSpLocks/>
          </p:cNvGrpSpPr>
          <p:nvPr/>
        </p:nvGrpSpPr>
        <p:grpSpPr bwMode="auto">
          <a:xfrm>
            <a:off x="2667000" y="4495800"/>
            <a:ext cx="381000" cy="381000"/>
            <a:chOff x="432" y="1200"/>
            <a:chExt cx="240" cy="240"/>
          </a:xfrm>
        </p:grpSpPr>
        <p:sp>
          <p:nvSpPr>
            <p:cNvPr id="2072" name="Oval 55"/>
            <p:cNvSpPr>
              <a:spLocks noChangeArrowheads="1"/>
            </p:cNvSpPr>
            <p:nvPr/>
          </p:nvSpPr>
          <p:spPr bwMode="auto">
            <a:xfrm>
              <a:off x="432" y="1200"/>
              <a:ext cx="240" cy="240"/>
            </a:xfrm>
            <a:prstGeom prst="ellipse">
              <a:avLst/>
            </a:prstGeom>
            <a:solidFill>
              <a:srgbClr val="FFFF00"/>
            </a:solidFill>
            <a:ln w="9525">
              <a:solidFill>
                <a:schemeClr val="tx1"/>
              </a:solidFill>
              <a:round/>
              <a:headEnd/>
              <a:tailEnd/>
            </a:ln>
          </p:spPr>
          <p:txBody>
            <a:bodyPr wrap="none" anchor="ctr"/>
            <a:lstStyle/>
            <a:p>
              <a:endParaRPr lang="en-US"/>
            </a:p>
          </p:txBody>
        </p:sp>
        <p:sp>
          <p:nvSpPr>
            <p:cNvPr id="2073" name="Text Box 56"/>
            <p:cNvSpPr txBox="1">
              <a:spLocks noChangeArrowheads="1"/>
            </p:cNvSpPr>
            <p:nvPr/>
          </p:nvSpPr>
          <p:spPr bwMode="auto">
            <a:xfrm>
              <a:off x="432" y="1200"/>
              <a:ext cx="240" cy="231"/>
            </a:xfrm>
            <a:prstGeom prst="rect">
              <a:avLst/>
            </a:prstGeom>
            <a:noFill/>
            <a:ln w="9525">
              <a:noFill/>
              <a:miter lim="800000"/>
              <a:headEnd/>
              <a:tailEnd/>
            </a:ln>
          </p:spPr>
          <p:txBody>
            <a:bodyPr>
              <a:spAutoFit/>
            </a:bodyPr>
            <a:lstStyle/>
            <a:p>
              <a:pPr algn="ctr">
                <a:spcBef>
                  <a:spcPct val="50000"/>
                </a:spcBef>
              </a:pPr>
              <a:r>
                <a:rPr lang="en-US">
                  <a:solidFill>
                    <a:srgbClr val="FF0000"/>
                  </a:solidFill>
                </a:rPr>
                <a:t>5</a:t>
              </a:r>
            </a:p>
          </p:txBody>
        </p:sp>
      </p:grpSp>
      <p:grpSp>
        <p:nvGrpSpPr>
          <p:cNvPr id="20" name="Group 57"/>
          <p:cNvGrpSpPr>
            <a:grpSpLocks/>
          </p:cNvGrpSpPr>
          <p:nvPr/>
        </p:nvGrpSpPr>
        <p:grpSpPr bwMode="auto">
          <a:xfrm>
            <a:off x="7467600" y="4229100"/>
            <a:ext cx="381000" cy="381000"/>
            <a:chOff x="432" y="1200"/>
            <a:chExt cx="240" cy="240"/>
          </a:xfrm>
        </p:grpSpPr>
        <p:sp>
          <p:nvSpPr>
            <p:cNvPr id="2070" name="Oval 58"/>
            <p:cNvSpPr>
              <a:spLocks noChangeArrowheads="1"/>
            </p:cNvSpPr>
            <p:nvPr/>
          </p:nvSpPr>
          <p:spPr bwMode="auto">
            <a:xfrm>
              <a:off x="432" y="1200"/>
              <a:ext cx="240" cy="240"/>
            </a:xfrm>
            <a:prstGeom prst="ellipse">
              <a:avLst/>
            </a:prstGeom>
            <a:solidFill>
              <a:srgbClr val="FFFF00"/>
            </a:solidFill>
            <a:ln w="9525">
              <a:solidFill>
                <a:schemeClr val="tx1"/>
              </a:solidFill>
              <a:round/>
              <a:headEnd/>
              <a:tailEnd/>
            </a:ln>
          </p:spPr>
          <p:txBody>
            <a:bodyPr wrap="none" anchor="ctr"/>
            <a:lstStyle/>
            <a:p>
              <a:endParaRPr lang="en-US"/>
            </a:p>
          </p:txBody>
        </p:sp>
        <p:sp>
          <p:nvSpPr>
            <p:cNvPr id="2071" name="Text Box 59"/>
            <p:cNvSpPr txBox="1">
              <a:spLocks noChangeArrowheads="1"/>
            </p:cNvSpPr>
            <p:nvPr/>
          </p:nvSpPr>
          <p:spPr bwMode="auto">
            <a:xfrm>
              <a:off x="432" y="1200"/>
              <a:ext cx="240" cy="231"/>
            </a:xfrm>
            <a:prstGeom prst="rect">
              <a:avLst/>
            </a:prstGeom>
            <a:noFill/>
            <a:ln w="9525">
              <a:noFill/>
              <a:miter lim="800000"/>
              <a:headEnd/>
              <a:tailEnd/>
            </a:ln>
          </p:spPr>
          <p:txBody>
            <a:bodyPr>
              <a:spAutoFit/>
            </a:bodyPr>
            <a:lstStyle/>
            <a:p>
              <a:pPr algn="ctr">
                <a:spcBef>
                  <a:spcPct val="50000"/>
                </a:spcBef>
              </a:pPr>
              <a:r>
                <a:rPr lang="en-US">
                  <a:solidFill>
                    <a:srgbClr val="FF0000"/>
                  </a:solidFill>
                </a:rPr>
                <a:t>7</a:t>
              </a:r>
            </a:p>
          </p:txBody>
        </p:sp>
      </p:gr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6225" y="57150"/>
            <a:ext cx="8686800" cy="1023938"/>
          </a:xfrm>
        </p:spPr>
        <p:txBody>
          <a:bodyPr>
            <a:noAutofit/>
          </a:bodyPr>
          <a:lstStyle/>
          <a:p>
            <a:pPr eaLnBrk="1" fontAlgn="auto" hangingPunct="1">
              <a:spcAft>
                <a:spcPts val="0"/>
              </a:spcAft>
              <a:defRPr/>
            </a:pPr>
            <a:r>
              <a:rPr lang="en-US" dirty="0" smtClean="0"/>
              <a:t>Fy2012 projects: Minnesota Structures</a:t>
            </a:r>
            <a:endParaRPr lang="en-US" dirty="0"/>
          </a:p>
        </p:txBody>
      </p:sp>
      <p:pic>
        <p:nvPicPr>
          <p:cNvPr id="3" name="Picture 2"/>
          <p:cNvPicPr>
            <a:picLocks/>
          </p:cNvPicPr>
          <p:nvPr/>
        </p:nvPicPr>
        <p:blipFill rotWithShape="1">
          <a:blip r:embed="rId3" cstate="print">
            <a:extLst>
              <a:ext uri="{28A0092B-C50C-407E-A947-70E740481C1C}">
                <a14:useLocalDpi xmlns="" xmlns:a14="http://schemas.microsoft.com/office/drawing/2010/main" val="0"/>
              </a:ext>
            </a:extLst>
          </a:blip>
          <a:srcRect l="9383" t="2645" r="9448" b="7234"/>
          <a:stretch/>
        </p:blipFill>
        <p:spPr>
          <a:xfrm>
            <a:off x="1600200" y="1371600"/>
            <a:ext cx="6019800" cy="5257800"/>
          </a:xfrm>
          <a:prstGeom prst="rect">
            <a:avLst/>
          </a:prstGeom>
          <a:ln>
            <a:solidFill>
              <a:schemeClr val="bg2">
                <a:lumMod val="25000"/>
              </a:schemeClr>
            </a:solidFill>
          </a:ln>
          <a:effectLst>
            <a:outerShdw blurRad="292100" dist="139700" dir="2700000" algn="tl" rotWithShape="0">
              <a:srgbClr val="333333">
                <a:alpha val="65000"/>
              </a:srgbClr>
            </a:outerShdw>
          </a:effectLst>
        </p:spPr>
      </p:pic>
      <p:sp>
        <p:nvSpPr>
          <p:cNvPr id="4" name="Content Placeholder 2"/>
          <p:cNvSpPr txBox="1">
            <a:spLocks/>
          </p:cNvSpPr>
          <p:nvPr/>
        </p:nvSpPr>
        <p:spPr>
          <a:xfrm>
            <a:off x="228600" y="2360613"/>
            <a:ext cx="8524875" cy="3201987"/>
          </a:xfrm>
          <a:prstGeom prst="rect">
            <a:avLst/>
          </a:prstGeom>
          <a:solidFill>
            <a:srgbClr val="CCFFCC">
              <a:alpha val="60000"/>
            </a:srgbClr>
          </a:solidFill>
          <a:ln>
            <a:solidFill>
              <a:schemeClr val="bg2">
                <a:lumMod val="10000"/>
              </a:schemeClr>
            </a:solidFill>
          </a:ln>
        </p:spPr>
        <p:txBody>
          <a:bodyPr>
            <a:normAutofit/>
          </a:bodyPr>
          <a:lstStyle/>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a:solidFill>
                  <a:srgbClr val="4E3B30"/>
                </a:solidFill>
                <a:latin typeface="Calibri" pitchFamily="34" charset="0"/>
              </a:rPr>
              <a:t>Client: U.S. Geological Survey </a:t>
            </a:r>
          </a:p>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a:solidFill>
                  <a:srgbClr val="4E3B30"/>
                </a:solidFill>
                <a:latin typeface="Calibri" pitchFamily="34" charset="0"/>
              </a:rPr>
              <a:t>Funding: 2011 </a:t>
            </a:r>
            <a:r>
              <a:rPr lang="en-US" sz="2000" dirty="0" smtClean="0">
                <a:solidFill>
                  <a:srgbClr val="4E3B30"/>
                </a:solidFill>
                <a:latin typeface="Calibri" pitchFamily="34" charset="0"/>
              </a:rPr>
              <a:t>USGS </a:t>
            </a:r>
            <a:r>
              <a:rPr lang="en-US" sz="2000" dirty="0">
                <a:solidFill>
                  <a:srgbClr val="4E3B30"/>
                </a:solidFill>
                <a:latin typeface="Calibri" pitchFamily="34" charset="0"/>
              </a:rPr>
              <a:t>– Minnesota Structures Collaborative</a:t>
            </a:r>
          </a:p>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a:solidFill>
                  <a:srgbClr val="4E3B30"/>
                </a:solidFill>
                <a:latin typeface="Calibri" pitchFamily="34" charset="0"/>
              </a:rPr>
              <a:t>Budget: $25,000 </a:t>
            </a:r>
          </a:p>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a:solidFill>
                  <a:srgbClr val="4E3B30"/>
                </a:solidFill>
                <a:latin typeface="Calibri" pitchFamily="34" charset="0"/>
              </a:rPr>
              <a:t>Deliverables: Enhanced structures data for </a:t>
            </a:r>
            <a:r>
              <a:rPr lang="en-US" sz="2000" dirty="0" smtClean="0">
                <a:solidFill>
                  <a:srgbClr val="4E3B30"/>
                </a:solidFill>
                <a:latin typeface="Calibri" pitchFamily="34" charset="0"/>
              </a:rPr>
              <a:t>The National </a:t>
            </a:r>
            <a:r>
              <a:rPr lang="en-US" sz="2000" dirty="0">
                <a:solidFill>
                  <a:srgbClr val="4E3B30"/>
                </a:solidFill>
                <a:latin typeface="Calibri" pitchFamily="34" charset="0"/>
              </a:rPr>
              <a:t>Map – improved fire station locations, nursing homes, correctional institutes, public health facilities, State of MN owned or leased structures </a:t>
            </a:r>
            <a:r>
              <a:rPr lang="en-US" sz="2000" dirty="0" smtClean="0">
                <a:solidFill>
                  <a:srgbClr val="4E3B30"/>
                </a:solidFill>
                <a:latin typeface="Calibri" pitchFamily="34" charset="0"/>
              </a:rPr>
              <a:t>(that house </a:t>
            </a:r>
            <a:r>
              <a:rPr lang="en-US" sz="2000" dirty="0">
                <a:solidFill>
                  <a:srgbClr val="4E3B30"/>
                </a:solidFill>
                <a:latin typeface="Calibri" pitchFamily="34" charset="0"/>
              </a:rPr>
              <a:t>State employees), updated USNG-based 10K maps for the entire state</a:t>
            </a:r>
          </a:p>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a:solidFill>
                  <a:srgbClr val="4E3B30"/>
                </a:solidFill>
                <a:latin typeface="Calibri" pitchFamily="34" charset="0"/>
              </a:rPr>
              <a:t>Who Benefits: – USGS, MN Management and Budget, MN Dept. of Administration, HSEM, </a:t>
            </a:r>
            <a:r>
              <a:rPr lang="en-US" sz="2000" dirty="0" smtClean="0">
                <a:solidFill>
                  <a:srgbClr val="4E3B30"/>
                </a:solidFill>
                <a:latin typeface="Calibri" pitchFamily="34" charset="0"/>
              </a:rPr>
              <a:t>Federal, State and Local Emergency </a:t>
            </a:r>
            <a:r>
              <a:rPr lang="en-US" sz="2000" dirty="0">
                <a:solidFill>
                  <a:srgbClr val="4E3B30"/>
                </a:solidFill>
                <a:latin typeface="Calibri" pitchFamily="34" charset="0"/>
              </a:rPr>
              <a:t>M</a:t>
            </a:r>
            <a:r>
              <a:rPr lang="en-US" sz="2000" dirty="0" smtClean="0">
                <a:solidFill>
                  <a:srgbClr val="4E3B30"/>
                </a:solidFill>
                <a:latin typeface="Calibri" pitchFamily="34" charset="0"/>
              </a:rPr>
              <a:t>anagers</a:t>
            </a:r>
            <a:endParaRPr lang="en-US" sz="2000" dirty="0">
              <a:solidFill>
                <a:srgbClr val="4E3B30"/>
              </a:solidFill>
              <a:latin typeface="Calibri" pitchFamily="34" charset="0"/>
            </a:endParaRPr>
          </a:p>
        </p:txBody>
      </p:sp>
      <p:sp>
        <p:nvSpPr>
          <p:cNvPr id="5" name="TextBox 4"/>
          <p:cNvSpPr txBox="1"/>
          <p:nvPr/>
        </p:nvSpPr>
        <p:spPr>
          <a:xfrm>
            <a:off x="1524000" y="1063823"/>
            <a:ext cx="6172200" cy="307777"/>
          </a:xfrm>
          <a:prstGeom prst="rect">
            <a:avLst/>
          </a:prstGeom>
          <a:noFill/>
        </p:spPr>
        <p:txBody>
          <a:bodyPr wrap="square" rtlCol="0">
            <a:spAutoFit/>
          </a:bodyPr>
          <a:lstStyle/>
          <a:p>
            <a:r>
              <a:rPr lang="en-US" sz="1400" dirty="0" smtClean="0">
                <a:solidFill>
                  <a:schemeClr val="accent2">
                    <a:lumMod val="50000"/>
                  </a:schemeClr>
                </a:solidFill>
              </a:rPr>
              <a:t>State Structures Housing Employees</a:t>
            </a:r>
            <a:endParaRPr lang="en-US" sz="1400" dirty="0">
              <a:solidFill>
                <a:schemeClr val="accent2">
                  <a:lumMod val="50000"/>
                </a:schemeClr>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57150"/>
            <a:ext cx="8686800" cy="1023938"/>
          </a:xfrm>
        </p:spPr>
        <p:txBody>
          <a:bodyPr>
            <a:noAutofit/>
          </a:bodyPr>
          <a:lstStyle/>
          <a:p>
            <a:pPr eaLnBrk="1" fontAlgn="auto" hangingPunct="1">
              <a:spcAft>
                <a:spcPts val="0"/>
              </a:spcAft>
              <a:defRPr/>
            </a:pPr>
            <a:r>
              <a:rPr lang="en-US" dirty="0" smtClean="0"/>
              <a:t>Fy2012 projects: utility Service areas</a:t>
            </a:r>
            <a:endParaRPr lang="en-US" dirty="0"/>
          </a:p>
        </p:txBody>
      </p:sp>
      <p:pic>
        <p:nvPicPr>
          <p:cNvPr id="5"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33400" y="1219200"/>
            <a:ext cx="4518227" cy="5497286"/>
          </a:xfrm>
          <a:prstGeom prst="rect">
            <a:avLst/>
          </a:prstGeom>
          <a:ln w="9525">
            <a:solidFill>
              <a:schemeClr val="tx2">
                <a:lumMod val="75000"/>
              </a:schemeClr>
            </a:solidFill>
            <a:miter lim="800000"/>
            <a:headEnd/>
            <a:tailEnd/>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Lst>
        </p:spPr>
      </p:pic>
      <p:pic>
        <p:nvPicPr>
          <p:cNvPr id="19458"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447800" y="1676400"/>
            <a:ext cx="7023982" cy="39624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Content Placeholder 2"/>
          <p:cNvSpPr txBox="1">
            <a:spLocks/>
          </p:cNvSpPr>
          <p:nvPr/>
        </p:nvSpPr>
        <p:spPr>
          <a:xfrm>
            <a:off x="381000" y="2362200"/>
            <a:ext cx="8229600" cy="2362200"/>
          </a:xfrm>
          <a:prstGeom prst="rect">
            <a:avLst/>
          </a:prstGeom>
          <a:solidFill>
            <a:srgbClr val="CCFFCC">
              <a:alpha val="67000"/>
            </a:srgbClr>
          </a:solidFill>
          <a:ln>
            <a:solidFill>
              <a:schemeClr val="bg2">
                <a:lumMod val="10000"/>
              </a:schemeClr>
            </a:solidFill>
          </a:ln>
        </p:spPr>
        <p:txBody>
          <a:bodyPr>
            <a:normAutofit/>
          </a:bodyPr>
          <a:lstStyle/>
          <a:p>
            <a:pPr marL="517525" indent="-284163" defTabSz="630238" eaLnBrk="0" hangingPunct="0">
              <a:spcBef>
                <a:spcPct val="20000"/>
              </a:spcBef>
              <a:buClr>
                <a:schemeClr val="tx1"/>
              </a:buClr>
              <a:buSzPct val="70000"/>
              <a:buFont typeface="Wingdings" pitchFamily="2" charset="2"/>
              <a:buChar char="q"/>
              <a:tabLst>
                <a:tab pos="690563" algn="l"/>
                <a:tab pos="1768475" algn="l"/>
              </a:tabLst>
            </a:pPr>
            <a:r>
              <a:rPr lang="en-US" sz="2000" dirty="0">
                <a:solidFill>
                  <a:schemeClr val="tx2"/>
                </a:solidFill>
                <a:latin typeface="Calibri" pitchFamily="34" charset="0"/>
              </a:rPr>
              <a:t>Client: MN Public Utilities Commission (PUC)</a:t>
            </a:r>
          </a:p>
          <a:p>
            <a:pPr marL="517525" indent="-284163" defTabSz="630238" eaLnBrk="0" hangingPunct="0">
              <a:spcBef>
                <a:spcPct val="20000"/>
              </a:spcBef>
              <a:buClr>
                <a:schemeClr val="tx1"/>
              </a:buClr>
              <a:buSzPct val="70000"/>
              <a:buFont typeface="Wingdings" pitchFamily="2" charset="2"/>
              <a:buChar char="q"/>
              <a:tabLst>
                <a:tab pos="690563" algn="l"/>
                <a:tab pos="1768475" algn="l"/>
              </a:tabLst>
            </a:pPr>
            <a:r>
              <a:rPr lang="en-US" sz="2000" dirty="0">
                <a:solidFill>
                  <a:schemeClr val="tx2"/>
                </a:solidFill>
                <a:latin typeface="Calibri" pitchFamily="34" charset="0"/>
              </a:rPr>
              <a:t>Funding: PUC</a:t>
            </a:r>
          </a:p>
          <a:p>
            <a:pPr marL="517525" indent="-284163" defTabSz="630238" eaLnBrk="0" hangingPunct="0">
              <a:spcBef>
                <a:spcPct val="20000"/>
              </a:spcBef>
              <a:buClr>
                <a:schemeClr val="tx1"/>
              </a:buClr>
              <a:buSzPct val="70000"/>
              <a:buFont typeface="Wingdings" pitchFamily="2" charset="2"/>
              <a:buChar char="q"/>
              <a:tabLst>
                <a:tab pos="690563" algn="l"/>
                <a:tab pos="1768475" algn="l"/>
              </a:tabLst>
            </a:pPr>
            <a:r>
              <a:rPr lang="en-US" sz="2000" dirty="0">
                <a:solidFill>
                  <a:schemeClr val="tx2"/>
                </a:solidFill>
                <a:latin typeface="Calibri" pitchFamily="34" charset="0"/>
              </a:rPr>
              <a:t>Budget: $66,000</a:t>
            </a:r>
          </a:p>
          <a:p>
            <a:pPr marL="517525" indent="-284163" defTabSz="630238" eaLnBrk="0" hangingPunct="0">
              <a:spcBef>
                <a:spcPct val="20000"/>
              </a:spcBef>
              <a:buClr>
                <a:schemeClr val="tx1"/>
              </a:buClr>
              <a:buSzPct val="70000"/>
              <a:buFont typeface="Wingdings" pitchFamily="2" charset="2"/>
              <a:buChar char="q"/>
              <a:tabLst>
                <a:tab pos="690563" algn="l"/>
                <a:tab pos="1768475" algn="l"/>
              </a:tabLst>
            </a:pPr>
            <a:r>
              <a:rPr lang="en-US" sz="2000" dirty="0">
                <a:solidFill>
                  <a:schemeClr val="tx2"/>
                </a:solidFill>
                <a:latin typeface="Calibri" pitchFamily="34" charset="0"/>
              </a:rPr>
              <a:t>Deliverables: </a:t>
            </a:r>
            <a:r>
              <a:rPr lang="en-US" sz="2000" dirty="0" smtClean="0">
                <a:solidFill>
                  <a:schemeClr val="tx2"/>
                </a:solidFill>
                <a:latin typeface="Calibri" pitchFamily="34" charset="0"/>
              </a:rPr>
              <a:t>Updated Electric </a:t>
            </a:r>
            <a:r>
              <a:rPr lang="en-US" sz="2000" dirty="0">
                <a:solidFill>
                  <a:schemeClr val="tx2"/>
                </a:solidFill>
                <a:latin typeface="Calibri" pitchFamily="34" charset="0"/>
              </a:rPr>
              <a:t>Utilities Service Area (EUSA) boundaries, EUSA web-based mapping </a:t>
            </a:r>
            <a:r>
              <a:rPr lang="en-US" sz="2000" dirty="0" smtClean="0">
                <a:solidFill>
                  <a:schemeClr val="tx2"/>
                </a:solidFill>
                <a:latin typeface="Calibri" pitchFamily="34" charset="0"/>
              </a:rPr>
              <a:t>services</a:t>
            </a:r>
            <a:endParaRPr lang="en-US" sz="2000" dirty="0">
              <a:solidFill>
                <a:schemeClr val="tx2"/>
              </a:solidFill>
              <a:latin typeface="Calibri" pitchFamily="34" charset="0"/>
            </a:endParaRPr>
          </a:p>
          <a:p>
            <a:pPr marL="517525" indent="-284163" defTabSz="630238" eaLnBrk="0" hangingPunct="0">
              <a:spcBef>
                <a:spcPct val="20000"/>
              </a:spcBef>
              <a:buClr>
                <a:schemeClr val="tx1"/>
              </a:buClr>
              <a:buSzPct val="70000"/>
              <a:buFont typeface="Wingdings" pitchFamily="2" charset="2"/>
              <a:buChar char="q"/>
              <a:tabLst>
                <a:tab pos="690563" algn="l"/>
                <a:tab pos="1768475" algn="l"/>
              </a:tabLst>
            </a:pPr>
            <a:r>
              <a:rPr lang="en-US" sz="2000" dirty="0">
                <a:solidFill>
                  <a:schemeClr val="tx2"/>
                </a:solidFill>
                <a:latin typeface="Calibri" pitchFamily="34" charset="0"/>
              </a:rPr>
              <a:t>Who Benefits: – PUC, </a:t>
            </a:r>
            <a:r>
              <a:rPr lang="en-US" sz="2000" dirty="0" smtClean="0">
                <a:solidFill>
                  <a:schemeClr val="tx2"/>
                </a:solidFill>
                <a:latin typeface="Calibri" pitchFamily="34" charset="0"/>
              </a:rPr>
              <a:t>Electric </a:t>
            </a:r>
            <a:r>
              <a:rPr lang="en-US" sz="2000" dirty="0">
                <a:solidFill>
                  <a:schemeClr val="tx2"/>
                </a:solidFill>
                <a:latin typeface="Calibri" pitchFamily="34" charset="0"/>
              </a:rPr>
              <a:t>U</a:t>
            </a:r>
            <a:r>
              <a:rPr lang="en-US" sz="2000" dirty="0" smtClean="0">
                <a:solidFill>
                  <a:schemeClr val="tx2"/>
                </a:solidFill>
                <a:latin typeface="Calibri" pitchFamily="34" charset="0"/>
              </a:rPr>
              <a:t>tilities</a:t>
            </a:r>
            <a:r>
              <a:rPr lang="en-US" sz="2000" dirty="0">
                <a:solidFill>
                  <a:schemeClr val="tx2"/>
                </a:solidFill>
                <a:latin typeface="Calibri" pitchFamily="34" charset="0"/>
              </a:rPr>
              <a:t>, </a:t>
            </a:r>
            <a:r>
              <a:rPr lang="en-US" sz="2000" dirty="0" smtClean="0">
                <a:solidFill>
                  <a:schemeClr val="tx2"/>
                </a:solidFill>
                <a:latin typeface="Calibri" pitchFamily="34" charset="0"/>
              </a:rPr>
              <a:t>HSEM, Business</a:t>
            </a:r>
            <a:r>
              <a:rPr lang="en-US" sz="2000" dirty="0">
                <a:solidFill>
                  <a:schemeClr val="tx2"/>
                </a:solidFill>
                <a:latin typeface="Calibri" pitchFamily="34" charset="0"/>
              </a:rPr>
              <a:t>, </a:t>
            </a:r>
            <a:r>
              <a:rPr lang="en-US" sz="2000" dirty="0" smtClean="0">
                <a:solidFill>
                  <a:schemeClr val="tx2"/>
                </a:solidFill>
                <a:latin typeface="Calibri" pitchFamily="34" charset="0"/>
              </a:rPr>
              <a:t>General Public</a:t>
            </a:r>
            <a:endParaRPr lang="en-US" sz="2000" dirty="0">
              <a:solidFill>
                <a:schemeClr val="tx2"/>
              </a:solidFill>
              <a:latin typeface="Calibri"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1000"/>
                                        <p:tgtEl>
                                          <p:spTgt spid="19458"/>
                                        </p:tgtEl>
                                      </p:cBhvr>
                                    </p:animEffect>
                                    <p:anim calcmode="lin" valueType="num">
                                      <p:cBhvr>
                                        <p:cTn id="8" dur="1000" fill="hold"/>
                                        <p:tgtEl>
                                          <p:spTgt spid="19458"/>
                                        </p:tgtEl>
                                        <p:attrNameLst>
                                          <p:attrName>ppt_x</p:attrName>
                                        </p:attrNameLst>
                                      </p:cBhvr>
                                      <p:tavLst>
                                        <p:tav tm="0">
                                          <p:val>
                                            <p:strVal val="#ppt_x"/>
                                          </p:val>
                                        </p:tav>
                                        <p:tav tm="100000">
                                          <p:val>
                                            <p:strVal val="#ppt_x"/>
                                          </p:val>
                                        </p:tav>
                                      </p:tavLst>
                                    </p:anim>
                                    <p:anim calcmode="lin" valueType="num">
                                      <p:cBhvr>
                                        <p:cTn id="9" dur="1000" fill="hold"/>
                                        <p:tgtEl>
                                          <p:spTgt spid="1945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15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6225" y="57150"/>
            <a:ext cx="8686800" cy="1023938"/>
          </a:xfrm>
        </p:spPr>
        <p:txBody>
          <a:bodyPr>
            <a:noAutofit/>
          </a:bodyPr>
          <a:lstStyle/>
          <a:p>
            <a:pPr eaLnBrk="1" fontAlgn="auto" hangingPunct="1">
              <a:spcAft>
                <a:spcPts val="0"/>
              </a:spcAft>
              <a:defRPr/>
            </a:pPr>
            <a:r>
              <a:rPr lang="en-US" dirty="0" smtClean="0"/>
              <a:t>Fy2012 projects: MnSCU Geocoding</a:t>
            </a:r>
            <a:endParaRPr lang="en-US" dirty="0"/>
          </a:p>
        </p:txBody>
      </p:sp>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828800" y="1135380"/>
            <a:ext cx="5257800" cy="5362956"/>
          </a:xfrm>
          <a:prstGeom prst="rect">
            <a:avLst/>
          </a:prstGeom>
          <a:ln>
            <a:noFill/>
          </a:ln>
          <a:effectLst>
            <a:outerShdw blurRad="292100" dist="139700" dir="2700000" algn="tl" rotWithShape="0">
              <a:srgbClr val="333333">
                <a:alpha val="65000"/>
              </a:srgbClr>
            </a:outerShdw>
          </a:effectLst>
        </p:spPr>
      </p:pic>
      <p:sp>
        <p:nvSpPr>
          <p:cNvPr id="4" name="Content Placeholder 2"/>
          <p:cNvSpPr txBox="1">
            <a:spLocks/>
          </p:cNvSpPr>
          <p:nvPr/>
        </p:nvSpPr>
        <p:spPr>
          <a:xfrm>
            <a:off x="381000" y="1981200"/>
            <a:ext cx="8229600" cy="2590800"/>
          </a:xfrm>
          <a:prstGeom prst="rect">
            <a:avLst/>
          </a:prstGeom>
          <a:solidFill>
            <a:srgbClr val="CCFFCC">
              <a:alpha val="48000"/>
            </a:srgbClr>
          </a:solidFill>
          <a:ln>
            <a:solidFill>
              <a:schemeClr val="bg2">
                <a:lumMod val="10000"/>
              </a:schemeClr>
            </a:solidFill>
          </a:ln>
        </p:spPr>
        <p:txBody>
          <a:bodyPr>
            <a:normAutofit/>
          </a:bodyPr>
          <a:lstStyle/>
          <a:p>
            <a:pPr marL="517525" indent="-284163" defTabSz="630238" eaLnBrk="0" hangingPunct="0">
              <a:spcBef>
                <a:spcPct val="20000"/>
              </a:spcBef>
              <a:buClr>
                <a:schemeClr val="tx1"/>
              </a:buClr>
              <a:buSzPct val="70000"/>
              <a:buFont typeface="Wingdings" pitchFamily="2" charset="2"/>
              <a:buChar char="q"/>
              <a:tabLst>
                <a:tab pos="690563" algn="l"/>
                <a:tab pos="1768475" algn="l"/>
              </a:tabLst>
            </a:pPr>
            <a:r>
              <a:rPr lang="en-US" sz="2000" dirty="0">
                <a:solidFill>
                  <a:schemeClr val="tx2"/>
                </a:solidFill>
                <a:latin typeface="Calibri" pitchFamily="34" charset="0"/>
              </a:rPr>
              <a:t>Client: </a:t>
            </a:r>
            <a:r>
              <a:rPr lang="en-US" sz="2000" dirty="0" smtClean="0">
                <a:solidFill>
                  <a:schemeClr val="tx2"/>
                </a:solidFill>
                <a:latin typeface="Calibri" pitchFamily="34" charset="0"/>
              </a:rPr>
              <a:t>Minnesota State Colleges and Universities (MnSCU)</a:t>
            </a:r>
            <a:endParaRPr lang="en-US" sz="2000" dirty="0">
              <a:solidFill>
                <a:schemeClr val="tx2"/>
              </a:solidFill>
              <a:latin typeface="Calibri" pitchFamily="34" charset="0"/>
            </a:endParaRPr>
          </a:p>
          <a:p>
            <a:pPr marL="517525" indent="-284163" defTabSz="630238" eaLnBrk="0" hangingPunct="0">
              <a:spcBef>
                <a:spcPct val="20000"/>
              </a:spcBef>
              <a:buClr>
                <a:schemeClr val="tx1"/>
              </a:buClr>
              <a:buSzPct val="70000"/>
              <a:buFont typeface="Wingdings" pitchFamily="2" charset="2"/>
              <a:buChar char="q"/>
              <a:tabLst>
                <a:tab pos="690563" algn="l"/>
                <a:tab pos="1768475" algn="l"/>
              </a:tabLst>
            </a:pPr>
            <a:r>
              <a:rPr lang="en-US" sz="2000" dirty="0">
                <a:solidFill>
                  <a:schemeClr val="tx2"/>
                </a:solidFill>
                <a:latin typeface="Calibri" pitchFamily="34" charset="0"/>
              </a:rPr>
              <a:t>Funding: </a:t>
            </a:r>
            <a:r>
              <a:rPr lang="en-US" sz="2000" dirty="0" smtClean="0">
                <a:solidFill>
                  <a:schemeClr val="tx2"/>
                </a:solidFill>
                <a:latin typeface="Calibri" pitchFamily="34" charset="0"/>
              </a:rPr>
              <a:t>MnSCU</a:t>
            </a:r>
            <a:endParaRPr lang="en-US" sz="2000" dirty="0">
              <a:solidFill>
                <a:schemeClr val="tx2"/>
              </a:solidFill>
              <a:latin typeface="Calibri" pitchFamily="34" charset="0"/>
            </a:endParaRPr>
          </a:p>
          <a:p>
            <a:pPr marL="517525" indent="-284163" defTabSz="630238" eaLnBrk="0" hangingPunct="0">
              <a:spcBef>
                <a:spcPct val="20000"/>
              </a:spcBef>
              <a:buClr>
                <a:schemeClr val="tx1"/>
              </a:buClr>
              <a:buSzPct val="70000"/>
              <a:buFont typeface="Wingdings" pitchFamily="2" charset="2"/>
              <a:buChar char="q"/>
              <a:tabLst>
                <a:tab pos="690563" algn="l"/>
                <a:tab pos="1768475" algn="l"/>
              </a:tabLst>
            </a:pPr>
            <a:r>
              <a:rPr lang="en-US" sz="2000" dirty="0">
                <a:solidFill>
                  <a:schemeClr val="tx2"/>
                </a:solidFill>
                <a:latin typeface="Calibri" pitchFamily="34" charset="0"/>
              </a:rPr>
              <a:t>Budget: </a:t>
            </a:r>
            <a:r>
              <a:rPr lang="en-US" sz="2000" dirty="0" smtClean="0">
                <a:solidFill>
                  <a:schemeClr val="tx2"/>
                </a:solidFill>
                <a:latin typeface="Calibri" pitchFamily="34" charset="0"/>
              </a:rPr>
              <a:t>$14,000</a:t>
            </a:r>
            <a:endParaRPr lang="en-US" sz="2000" dirty="0">
              <a:solidFill>
                <a:schemeClr val="tx2"/>
              </a:solidFill>
              <a:latin typeface="Calibri" pitchFamily="34" charset="0"/>
            </a:endParaRPr>
          </a:p>
          <a:p>
            <a:pPr marL="517525" indent="-284163" defTabSz="630238" eaLnBrk="0" hangingPunct="0">
              <a:spcBef>
                <a:spcPct val="20000"/>
              </a:spcBef>
              <a:buClr>
                <a:schemeClr val="tx1"/>
              </a:buClr>
              <a:buSzPct val="70000"/>
              <a:buFont typeface="Wingdings" pitchFamily="2" charset="2"/>
              <a:buChar char="q"/>
              <a:tabLst>
                <a:tab pos="690563" algn="l"/>
                <a:tab pos="1768475" algn="l"/>
              </a:tabLst>
            </a:pPr>
            <a:r>
              <a:rPr lang="en-US" sz="2000" dirty="0">
                <a:solidFill>
                  <a:schemeClr val="tx2"/>
                </a:solidFill>
                <a:latin typeface="Calibri" pitchFamily="34" charset="0"/>
              </a:rPr>
              <a:t>Deliverables: </a:t>
            </a:r>
            <a:r>
              <a:rPr lang="en-US" sz="2000" dirty="0" smtClean="0">
                <a:solidFill>
                  <a:schemeClr val="tx2"/>
                </a:solidFill>
                <a:latin typeface="Calibri" pitchFamily="34" charset="0"/>
              </a:rPr>
              <a:t>Geocode SY2011 &amp; SY2012 student home locations (~600,000 records); identify U.S. and Minnesota legislative districts</a:t>
            </a:r>
            <a:endParaRPr lang="en-US" sz="2000" dirty="0">
              <a:solidFill>
                <a:schemeClr val="tx2"/>
              </a:solidFill>
              <a:latin typeface="Calibri" pitchFamily="34" charset="0"/>
            </a:endParaRPr>
          </a:p>
          <a:p>
            <a:pPr marL="517525" indent="-284163" defTabSz="630238" eaLnBrk="0" hangingPunct="0">
              <a:spcBef>
                <a:spcPct val="20000"/>
              </a:spcBef>
              <a:buClr>
                <a:schemeClr val="tx1"/>
              </a:buClr>
              <a:buSzPct val="70000"/>
              <a:buFont typeface="Wingdings" pitchFamily="2" charset="2"/>
              <a:buChar char="q"/>
              <a:tabLst>
                <a:tab pos="690563" algn="l"/>
                <a:tab pos="1768475" algn="l"/>
              </a:tabLst>
            </a:pPr>
            <a:r>
              <a:rPr lang="en-US" sz="2000" dirty="0">
                <a:solidFill>
                  <a:schemeClr val="tx2"/>
                </a:solidFill>
                <a:latin typeface="Calibri" pitchFamily="34" charset="0"/>
              </a:rPr>
              <a:t>Who Benefits: </a:t>
            </a:r>
            <a:r>
              <a:rPr lang="en-US" sz="2000" dirty="0" smtClean="0">
                <a:solidFill>
                  <a:schemeClr val="tx2"/>
                </a:solidFill>
                <a:latin typeface="Calibri" pitchFamily="34" charset="0"/>
              </a:rPr>
              <a:t>MnSCU Research </a:t>
            </a:r>
            <a:endParaRPr lang="en-US" sz="2000" dirty="0">
              <a:solidFill>
                <a:schemeClr val="tx2"/>
              </a:solidFill>
              <a:latin typeface="Calibri" pitchFamily="34" charset="0"/>
            </a:endParaRPr>
          </a:p>
        </p:txBody>
      </p:sp>
    </p:spTree>
    <p:extLst>
      <p:ext uri="{BB962C8B-B14F-4D97-AF65-F5344CB8AC3E}">
        <p14:creationId xmlns="" xmlns:p14="http://schemas.microsoft.com/office/powerpoint/2010/main" val="2497377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6225" y="57150"/>
            <a:ext cx="8686800" cy="1023938"/>
          </a:xfrm>
        </p:spPr>
        <p:txBody>
          <a:bodyPr>
            <a:noAutofit/>
          </a:bodyPr>
          <a:lstStyle/>
          <a:p>
            <a:pPr eaLnBrk="1" fontAlgn="auto" hangingPunct="1">
              <a:spcAft>
                <a:spcPts val="0"/>
              </a:spcAft>
              <a:defRPr/>
            </a:pPr>
            <a:r>
              <a:rPr lang="en-US" dirty="0" smtClean="0"/>
              <a:t>Fy2012 projects: Telephone Exchanges</a:t>
            </a:r>
            <a:endParaRPr lang="en-US" dirty="0"/>
          </a:p>
        </p:txBody>
      </p:sp>
      <p:pic>
        <p:nvPicPr>
          <p:cNvPr id="2048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62000" y="1160418"/>
            <a:ext cx="7575233" cy="5576126"/>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Content Placeholder 2"/>
          <p:cNvSpPr txBox="1">
            <a:spLocks/>
          </p:cNvSpPr>
          <p:nvPr/>
        </p:nvSpPr>
        <p:spPr>
          <a:xfrm>
            <a:off x="381000" y="1981200"/>
            <a:ext cx="8229600" cy="2971800"/>
          </a:xfrm>
          <a:prstGeom prst="rect">
            <a:avLst/>
          </a:prstGeom>
          <a:solidFill>
            <a:srgbClr val="CCFFCC">
              <a:alpha val="58000"/>
            </a:srgbClr>
          </a:solidFill>
          <a:ln>
            <a:solidFill>
              <a:schemeClr val="bg2">
                <a:lumMod val="10000"/>
              </a:schemeClr>
            </a:solidFill>
          </a:ln>
        </p:spPr>
        <p:txBody>
          <a:bodyPr>
            <a:normAutofit/>
          </a:bodyPr>
          <a:lstStyle/>
          <a:p>
            <a:pPr marL="517525" indent="-284163" defTabSz="630238" eaLnBrk="0" hangingPunct="0">
              <a:spcBef>
                <a:spcPct val="20000"/>
              </a:spcBef>
              <a:buClr>
                <a:schemeClr val="tx1"/>
              </a:buClr>
              <a:buSzPct val="70000"/>
              <a:buFont typeface="Wingdings" pitchFamily="2" charset="2"/>
              <a:buChar char="q"/>
              <a:tabLst>
                <a:tab pos="690563" algn="l"/>
                <a:tab pos="1768475" algn="l"/>
              </a:tabLst>
            </a:pPr>
            <a:r>
              <a:rPr lang="en-US" sz="2000" dirty="0">
                <a:solidFill>
                  <a:schemeClr val="tx2"/>
                </a:solidFill>
                <a:latin typeface="Calibri" pitchFamily="34" charset="0"/>
              </a:rPr>
              <a:t>Client: MN </a:t>
            </a:r>
            <a:r>
              <a:rPr lang="en-US" sz="2000" dirty="0" smtClean="0">
                <a:solidFill>
                  <a:schemeClr val="tx2"/>
                </a:solidFill>
                <a:latin typeface="Calibri" pitchFamily="34" charset="0"/>
              </a:rPr>
              <a:t>Telephone</a:t>
            </a:r>
            <a:r>
              <a:rPr lang="en-US" sz="2000" dirty="0">
                <a:solidFill>
                  <a:schemeClr val="tx2"/>
                </a:solidFill>
                <a:latin typeface="Calibri" pitchFamily="34" charset="0"/>
              </a:rPr>
              <a:t> </a:t>
            </a:r>
            <a:r>
              <a:rPr lang="en-US" sz="2000" dirty="0" smtClean="0">
                <a:solidFill>
                  <a:schemeClr val="tx2"/>
                </a:solidFill>
                <a:latin typeface="Calibri" pitchFamily="34" charset="0"/>
              </a:rPr>
              <a:t>Exchange Association / MN Dept. of Commerce</a:t>
            </a:r>
            <a:endParaRPr lang="en-US" sz="2000" dirty="0">
              <a:solidFill>
                <a:schemeClr val="tx2"/>
              </a:solidFill>
              <a:latin typeface="Calibri" pitchFamily="34" charset="0"/>
            </a:endParaRPr>
          </a:p>
          <a:p>
            <a:pPr marL="517525" indent="-284163" defTabSz="630238" eaLnBrk="0" hangingPunct="0">
              <a:spcBef>
                <a:spcPct val="20000"/>
              </a:spcBef>
              <a:buClr>
                <a:schemeClr val="tx1"/>
              </a:buClr>
              <a:buSzPct val="70000"/>
              <a:buFont typeface="Wingdings" pitchFamily="2" charset="2"/>
              <a:buChar char="q"/>
              <a:tabLst>
                <a:tab pos="690563" algn="l"/>
                <a:tab pos="1768475" algn="l"/>
              </a:tabLst>
            </a:pPr>
            <a:r>
              <a:rPr lang="en-US" sz="2000" dirty="0">
                <a:solidFill>
                  <a:schemeClr val="tx2"/>
                </a:solidFill>
                <a:latin typeface="Calibri" pitchFamily="34" charset="0"/>
              </a:rPr>
              <a:t>Funding: </a:t>
            </a:r>
            <a:r>
              <a:rPr lang="en-US" sz="2000" dirty="0" smtClean="0">
                <a:solidFill>
                  <a:schemeClr val="tx2"/>
                </a:solidFill>
                <a:latin typeface="Calibri" pitchFamily="34" charset="0"/>
              </a:rPr>
              <a:t>MN Telephone Exchange Association</a:t>
            </a:r>
            <a:endParaRPr lang="en-US" sz="2000" dirty="0">
              <a:solidFill>
                <a:schemeClr val="tx2"/>
              </a:solidFill>
              <a:latin typeface="Calibri" pitchFamily="34" charset="0"/>
            </a:endParaRPr>
          </a:p>
          <a:p>
            <a:pPr marL="517525" indent="-284163" defTabSz="630238" eaLnBrk="0" hangingPunct="0">
              <a:spcBef>
                <a:spcPct val="20000"/>
              </a:spcBef>
              <a:buClr>
                <a:schemeClr val="tx1"/>
              </a:buClr>
              <a:buSzPct val="70000"/>
              <a:buFont typeface="Wingdings" pitchFamily="2" charset="2"/>
              <a:buChar char="q"/>
              <a:tabLst>
                <a:tab pos="690563" algn="l"/>
                <a:tab pos="1768475" algn="l"/>
              </a:tabLst>
            </a:pPr>
            <a:r>
              <a:rPr lang="en-US" sz="2000" dirty="0">
                <a:solidFill>
                  <a:schemeClr val="tx2"/>
                </a:solidFill>
                <a:latin typeface="Calibri" pitchFamily="34" charset="0"/>
              </a:rPr>
              <a:t>Budget: $5,000</a:t>
            </a:r>
          </a:p>
          <a:p>
            <a:pPr marL="517525" indent="-284163" defTabSz="630238" eaLnBrk="0" hangingPunct="0">
              <a:spcBef>
                <a:spcPct val="20000"/>
              </a:spcBef>
              <a:buClr>
                <a:schemeClr val="tx1"/>
              </a:buClr>
              <a:buSzPct val="70000"/>
              <a:buFont typeface="Wingdings" pitchFamily="2" charset="2"/>
              <a:buChar char="q"/>
              <a:tabLst>
                <a:tab pos="690563" algn="l"/>
                <a:tab pos="1768475" algn="l"/>
              </a:tabLst>
            </a:pPr>
            <a:r>
              <a:rPr lang="en-US" sz="2000" dirty="0">
                <a:solidFill>
                  <a:schemeClr val="tx2"/>
                </a:solidFill>
                <a:latin typeface="Calibri" pitchFamily="34" charset="0"/>
              </a:rPr>
              <a:t>Deliverables: </a:t>
            </a:r>
            <a:r>
              <a:rPr lang="en-US" sz="2000" dirty="0" smtClean="0">
                <a:solidFill>
                  <a:schemeClr val="tx2"/>
                </a:solidFill>
                <a:latin typeface="Calibri" pitchFamily="34" charset="0"/>
              </a:rPr>
              <a:t>Updated telephone exchange areas, updated state map of exchanges</a:t>
            </a:r>
            <a:endParaRPr lang="en-US" sz="2000" dirty="0">
              <a:solidFill>
                <a:schemeClr val="tx2"/>
              </a:solidFill>
              <a:latin typeface="Calibri" pitchFamily="34" charset="0"/>
            </a:endParaRPr>
          </a:p>
          <a:p>
            <a:pPr marL="517525" indent="-284163" defTabSz="630238" eaLnBrk="0" hangingPunct="0">
              <a:spcBef>
                <a:spcPct val="20000"/>
              </a:spcBef>
              <a:buClr>
                <a:schemeClr val="tx1"/>
              </a:buClr>
              <a:buSzPct val="70000"/>
              <a:buFont typeface="Wingdings" pitchFamily="2" charset="2"/>
              <a:buChar char="q"/>
              <a:tabLst>
                <a:tab pos="690563" algn="l"/>
                <a:tab pos="1768475" algn="l"/>
              </a:tabLst>
            </a:pPr>
            <a:r>
              <a:rPr lang="en-US" sz="2000" dirty="0">
                <a:solidFill>
                  <a:schemeClr val="tx2"/>
                </a:solidFill>
                <a:latin typeface="Calibri" pitchFamily="34" charset="0"/>
              </a:rPr>
              <a:t>Who Benefits: – Telephone industry, MN Dept. of Commerce, Connect Minnesota, </a:t>
            </a:r>
            <a:r>
              <a:rPr lang="en-US" sz="2000" dirty="0" smtClean="0">
                <a:solidFill>
                  <a:schemeClr val="tx2"/>
                </a:solidFill>
                <a:latin typeface="Calibri" pitchFamily="34" charset="0"/>
              </a:rPr>
              <a:t>Business, General Public</a:t>
            </a:r>
            <a:endParaRPr lang="en-US" sz="2000" dirty="0">
              <a:solidFill>
                <a:schemeClr val="tx2"/>
              </a:solidFill>
              <a:latin typeface="Calibri"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590800" y="914400"/>
            <a:ext cx="4038600" cy="3810000"/>
            <a:chOff x="1632" y="384"/>
            <a:chExt cx="2544" cy="2400"/>
          </a:xfrm>
        </p:grpSpPr>
        <p:sp>
          <p:nvSpPr>
            <p:cNvPr id="2106" name="Oval 3"/>
            <p:cNvSpPr>
              <a:spLocks noChangeArrowheads="1"/>
            </p:cNvSpPr>
            <p:nvPr/>
          </p:nvSpPr>
          <p:spPr bwMode="auto">
            <a:xfrm>
              <a:off x="1632" y="384"/>
              <a:ext cx="2544" cy="2400"/>
            </a:xfrm>
            <a:prstGeom prst="ellipse">
              <a:avLst/>
            </a:prstGeom>
            <a:solidFill>
              <a:srgbClr val="FFFF99">
                <a:alpha val="50195"/>
              </a:srgbClr>
            </a:solidFill>
            <a:ln w="9525">
              <a:solidFill>
                <a:schemeClr val="tx1"/>
              </a:solidFill>
              <a:round/>
              <a:headEnd/>
              <a:tailEnd/>
            </a:ln>
          </p:spPr>
          <p:txBody>
            <a:bodyPr wrap="none" anchor="ctr"/>
            <a:lstStyle/>
            <a:p>
              <a:endParaRPr lang="en-US"/>
            </a:p>
          </p:txBody>
        </p:sp>
        <p:sp>
          <p:nvSpPr>
            <p:cNvPr id="2107" name="Text Box 4"/>
            <p:cNvSpPr txBox="1">
              <a:spLocks noChangeArrowheads="1"/>
            </p:cNvSpPr>
            <p:nvPr/>
          </p:nvSpPr>
          <p:spPr bwMode="auto">
            <a:xfrm>
              <a:off x="2304" y="480"/>
              <a:ext cx="1200" cy="404"/>
            </a:xfrm>
            <a:prstGeom prst="rect">
              <a:avLst/>
            </a:prstGeom>
            <a:noFill/>
            <a:ln w="9525">
              <a:noFill/>
              <a:miter lim="800000"/>
              <a:headEnd/>
              <a:tailEnd/>
            </a:ln>
          </p:spPr>
          <p:txBody>
            <a:bodyPr>
              <a:spAutoFit/>
            </a:bodyPr>
            <a:lstStyle/>
            <a:p>
              <a:pPr algn="ctr">
                <a:spcBef>
                  <a:spcPct val="50000"/>
                </a:spcBef>
              </a:pPr>
              <a:r>
                <a:rPr lang="en-US" b="1">
                  <a:solidFill>
                    <a:srgbClr val="000000"/>
                  </a:solidFill>
                </a:rPr>
                <a:t>Geospatial</a:t>
              </a:r>
              <a:br>
                <a:rPr lang="en-US" b="1">
                  <a:solidFill>
                    <a:srgbClr val="000000"/>
                  </a:solidFill>
                </a:rPr>
              </a:br>
              <a:r>
                <a:rPr lang="en-US" b="1">
                  <a:solidFill>
                    <a:srgbClr val="000000"/>
                  </a:solidFill>
                </a:rPr>
                <a:t>Coordination</a:t>
              </a:r>
            </a:p>
          </p:txBody>
        </p:sp>
      </p:grpSp>
      <p:grpSp>
        <p:nvGrpSpPr>
          <p:cNvPr id="3" name="Group 5"/>
          <p:cNvGrpSpPr>
            <a:grpSpLocks/>
          </p:cNvGrpSpPr>
          <p:nvPr/>
        </p:nvGrpSpPr>
        <p:grpSpPr bwMode="auto">
          <a:xfrm>
            <a:off x="685800" y="2895600"/>
            <a:ext cx="4038600" cy="3810000"/>
            <a:chOff x="432" y="1824"/>
            <a:chExt cx="2544" cy="2400"/>
          </a:xfrm>
        </p:grpSpPr>
        <p:sp>
          <p:nvSpPr>
            <p:cNvPr id="2104" name="Oval 6"/>
            <p:cNvSpPr>
              <a:spLocks noChangeArrowheads="1"/>
            </p:cNvSpPr>
            <p:nvPr/>
          </p:nvSpPr>
          <p:spPr bwMode="auto">
            <a:xfrm>
              <a:off x="432" y="1824"/>
              <a:ext cx="2544" cy="2400"/>
            </a:xfrm>
            <a:prstGeom prst="ellipse">
              <a:avLst/>
            </a:prstGeom>
            <a:solidFill>
              <a:srgbClr val="00CCFF">
                <a:alpha val="50195"/>
              </a:srgbClr>
            </a:solidFill>
            <a:ln w="9525">
              <a:solidFill>
                <a:schemeClr val="tx1"/>
              </a:solidFill>
              <a:round/>
              <a:headEnd/>
              <a:tailEnd/>
            </a:ln>
          </p:spPr>
          <p:txBody>
            <a:bodyPr wrap="none" anchor="ctr"/>
            <a:lstStyle/>
            <a:p>
              <a:endParaRPr lang="en-US"/>
            </a:p>
          </p:txBody>
        </p:sp>
        <p:sp>
          <p:nvSpPr>
            <p:cNvPr id="2105" name="Text Box 7"/>
            <p:cNvSpPr txBox="1">
              <a:spLocks noChangeArrowheads="1"/>
            </p:cNvSpPr>
            <p:nvPr/>
          </p:nvSpPr>
          <p:spPr bwMode="auto">
            <a:xfrm>
              <a:off x="1200" y="3744"/>
              <a:ext cx="1056" cy="404"/>
            </a:xfrm>
            <a:prstGeom prst="rect">
              <a:avLst/>
            </a:prstGeom>
            <a:noFill/>
            <a:ln w="9525">
              <a:noFill/>
              <a:miter lim="800000"/>
              <a:headEnd/>
              <a:tailEnd/>
            </a:ln>
          </p:spPr>
          <p:txBody>
            <a:bodyPr>
              <a:spAutoFit/>
            </a:bodyPr>
            <a:lstStyle/>
            <a:p>
              <a:pPr algn="ctr">
                <a:spcBef>
                  <a:spcPct val="50000"/>
                </a:spcBef>
              </a:pPr>
              <a:r>
                <a:rPr lang="en-US" b="1">
                  <a:solidFill>
                    <a:srgbClr val="000000"/>
                  </a:solidFill>
                </a:rPr>
                <a:t>Technical Infrastructure</a:t>
              </a:r>
            </a:p>
          </p:txBody>
        </p:sp>
      </p:grpSp>
      <p:grpSp>
        <p:nvGrpSpPr>
          <p:cNvPr id="4" name="Group 8"/>
          <p:cNvGrpSpPr>
            <a:grpSpLocks/>
          </p:cNvGrpSpPr>
          <p:nvPr/>
        </p:nvGrpSpPr>
        <p:grpSpPr bwMode="auto">
          <a:xfrm>
            <a:off x="4495800" y="2895600"/>
            <a:ext cx="4038600" cy="3810000"/>
            <a:chOff x="2832" y="1824"/>
            <a:chExt cx="2544" cy="2400"/>
          </a:xfrm>
        </p:grpSpPr>
        <p:sp>
          <p:nvSpPr>
            <p:cNvPr id="2102" name="Oval 9"/>
            <p:cNvSpPr>
              <a:spLocks noChangeArrowheads="1"/>
            </p:cNvSpPr>
            <p:nvPr/>
          </p:nvSpPr>
          <p:spPr bwMode="auto">
            <a:xfrm>
              <a:off x="2832" y="1824"/>
              <a:ext cx="2544" cy="2400"/>
            </a:xfrm>
            <a:prstGeom prst="ellipse">
              <a:avLst/>
            </a:prstGeom>
            <a:solidFill>
              <a:srgbClr val="66FF99">
                <a:alpha val="50195"/>
              </a:srgbClr>
            </a:solidFill>
            <a:ln w="9525">
              <a:solidFill>
                <a:schemeClr val="tx1"/>
              </a:solidFill>
              <a:round/>
              <a:headEnd/>
              <a:tailEnd/>
            </a:ln>
          </p:spPr>
          <p:txBody>
            <a:bodyPr wrap="none" anchor="ctr"/>
            <a:lstStyle/>
            <a:p>
              <a:endParaRPr lang="en-US"/>
            </a:p>
          </p:txBody>
        </p:sp>
        <p:sp>
          <p:nvSpPr>
            <p:cNvPr id="2103" name="Text Box 10"/>
            <p:cNvSpPr txBox="1">
              <a:spLocks noChangeArrowheads="1"/>
            </p:cNvSpPr>
            <p:nvPr/>
          </p:nvSpPr>
          <p:spPr bwMode="auto">
            <a:xfrm>
              <a:off x="3600" y="3744"/>
              <a:ext cx="1056" cy="404"/>
            </a:xfrm>
            <a:prstGeom prst="rect">
              <a:avLst/>
            </a:prstGeom>
            <a:noFill/>
            <a:ln w="9525">
              <a:noFill/>
              <a:miter lim="800000"/>
              <a:headEnd/>
              <a:tailEnd/>
            </a:ln>
          </p:spPr>
          <p:txBody>
            <a:bodyPr>
              <a:spAutoFit/>
            </a:bodyPr>
            <a:lstStyle/>
            <a:p>
              <a:pPr algn="ctr">
                <a:spcBef>
                  <a:spcPct val="50000"/>
                </a:spcBef>
              </a:pPr>
              <a:r>
                <a:rPr lang="en-US" b="1">
                  <a:solidFill>
                    <a:srgbClr val="000000"/>
                  </a:solidFill>
                </a:rPr>
                <a:t>Technical Support</a:t>
              </a:r>
            </a:p>
          </p:txBody>
        </p:sp>
      </p:grpSp>
      <p:grpSp>
        <p:nvGrpSpPr>
          <p:cNvPr id="5" name="Group 11"/>
          <p:cNvGrpSpPr>
            <a:grpSpLocks/>
          </p:cNvGrpSpPr>
          <p:nvPr/>
        </p:nvGrpSpPr>
        <p:grpSpPr bwMode="auto">
          <a:xfrm>
            <a:off x="3124200" y="1676400"/>
            <a:ext cx="3009900" cy="1295400"/>
            <a:chOff x="1968" y="816"/>
            <a:chExt cx="1896" cy="816"/>
          </a:xfrm>
        </p:grpSpPr>
        <p:sp>
          <p:nvSpPr>
            <p:cNvPr id="2100" name="Oval 12"/>
            <p:cNvSpPr>
              <a:spLocks noChangeArrowheads="1"/>
            </p:cNvSpPr>
            <p:nvPr/>
          </p:nvSpPr>
          <p:spPr bwMode="auto">
            <a:xfrm>
              <a:off x="1968" y="816"/>
              <a:ext cx="1872" cy="816"/>
            </a:xfrm>
            <a:prstGeom prst="ellipse">
              <a:avLst/>
            </a:prstGeom>
            <a:solidFill>
              <a:srgbClr val="FFFF99"/>
            </a:solidFill>
            <a:ln w="9525">
              <a:solidFill>
                <a:schemeClr val="tx1"/>
              </a:solidFill>
              <a:round/>
              <a:headEnd/>
              <a:tailEnd/>
            </a:ln>
          </p:spPr>
          <p:txBody>
            <a:bodyPr wrap="none" anchor="ctr"/>
            <a:lstStyle/>
            <a:p>
              <a:endParaRPr lang="en-US"/>
            </a:p>
          </p:txBody>
        </p:sp>
        <p:sp>
          <p:nvSpPr>
            <p:cNvPr id="2101" name="Text Box 13"/>
            <p:cNvSpPr txBox="1">
              <a:spLocks noChangeArrowheads="1"/>
            </p:cNvSpPr>
            <p:nvPr/>
          </p:nvSpPr>
          <p:spPr bwMode="auto">
            <a:xfrm>
              <a:off x="1974" y="960"/>
              <a:ext cx="1890" cy="543"/>
            </a:xfrm>
            <a:prstGeom prst="rect">
              <a:avLst/>
            </a:prstGeom>
            <a:noFill/>
            <a:ln w="9525">
              <a:noFill/>
              <a:miter lim="800000"/>
              <a:headEnd/>
              <a:tailEnd/>
            </a:ln>
          </p:spPr>
          <p:txBody>
            <a:bodyPr>
              <a:spAutoFit/>
            </a:bodyPr>
            <a:lstStyle/>
            <a:p>
              <a:pPr algn="ctr">
                <a:spcBef>
                  <a:spcPct val="50000"/>
                </a:spcBef>
              </a:pPr>
              <a:r>
                <a:rPr lang="en-US" sz="1400" b="1">
                  <a:solidFill>
                    <a:srgbClr val="000000"/>
                  </a:solidFill>
                  <a:latin typeface="Arial Narrow" pitchFamily="34" charset="0"/>
                </a:rPr>
                <a:t>Coordination, Outreach, Communication</a:t>
              </a:r>
              <a:r>
                <a:rPr lang="en-US">
                  <a:solidFill>
                    <a:srgbClr val="000000"/>
                  </a:solidFill>
                  <a:latin typeface="Arial Narrow" pitchFamily="34" charset="0"/>
                </a:rPr>
                <a:t/>
              </a:r>
              <a:br>
                <a:rPr lang="en-US">
                  <a:solidFill>
                    <a:srgbClr val="000000"/>
                  </a:solidFill>
                  <a:latin typeface="Arial Narrow" pitchFamily="34" charset="0"/>
                </a:rPr>
              </a:br>
              <a:r>
                <a:rPr lang="en-US" sz="1200">
                  <a:solidFill>
                    <a:srgbClr val="000000"/>
                  </a:solidFill>
                  <a:latin typeface="Arial Narrow" pitchFamily="34" charset="0"/>
                </a:rPr>
                <a:t>Intra-government (agencies)</a:t>
              </a:r>
              <a:br>
                <a:rPr lang="en-US" sz="1200">
                  <a:solidFill>
                    <a:srgbClr val="000000"/>
                  </a:solidFill>
                  <a:latin typeface="Arial Narrow" pitchFamily="34" charset="0"/>
                </a:rPr>
              </a:br>
              <a:r>
                <a:rPr lang="en-US" sz="1200">
                  <a:solidFill>
                    <a:srgbClr val="000000"/>
                  </a:solidFill>
                  <a:latin typeface="Arial Narrow" pitchFamily="34" charset="0"/>
                </a:rPr>
                <a:t>Inter-government (Counties, Feds)</a:t>
              </a:r>
              <a:br>
                <a:rPr lang="en-US" sz="1200">
                  <a:solidFill>
                    <a:srgbClr val="000000"/>
                  </a:solidFill>
                  <a:latin typeface="Arial Narrow" pitchFamily="34" charset="0"/>
                </a:rPr>
              </a:br>
              <a:r>
                <a:rPr lang="en-US" sz="1200">
                  <a:solidFill>
                    <a:srgbClr val="000000"/>
                  </a:solidFill>
                  <a:latin typeface="Arial Narrow" pitchFamily="34" charset="0"/>
                </a:rPr>
                <a:t>Extra-government</a:t>
              </a:r>
              <a:endParaRPr lang="en-US" sz="800">
                <a:solidFill>
                  <a:srgbClr val="000000"/>
                </a:solidFill>
                <a:latin typeface="Arial Narrow" pitchFamily="34" charset="0"/>
              </a:endParaRPr>
            </a:p>
          </p:txBody>
        </p:sp>
      </p:grpSp>
      <p:grpSp>
        <p:nvGrpSpPr>
          <p:cNvPr id="6" name="Group 14"/>
          <p:cNvGrpSpPr>
            <a:grpSpLocks/>
          </p:cNvGrpSpPr>
          <p:nvPr/>
        </p:nvGrpSpPr>
        <p:grpSpPr bwMode="auto">
          <a:xfrm>
            <a:off x="1990725" y="2790825"/>
            <a:ext cx="3000375" cy="1295400"/>
            <a:chOff x="1248" y="1680"/>
            <a:chExt cx="1890" cy="816"/>
          </a:xfrm>
        </p:grpSpPr>
        <p:sp>
          <p:nvSpPr>
            <p:cNvPr id="2098" name="Oval 15"/>
            <p:cNvSpPr>
              <a:spLocks noChangeArrowheads="1"/>
            </p:cNvSpPr>
            <p:nvPr/>
          </p:nvSpPr>
          <p:spPr bwMode="auto">
            <a:xfrm>
              <a:off x="1386" y="1680"/>
              <a:ext cx="1584" cy="816"/>
            </a:xfrm>
            <a:prstGeom prst="ellipse">
              <a:avLst/>
            </a:prstGeom>
            <a:solidFill>
              <a:srgbClr val="FFFF99"/>
            </a:solidFill>
            <a:ln w="9525">
              <a:solidFill>
                <a:schemeClr val="tx1"/>
              </a:solidFill>
              <a:round/>
              <a:headEnd/>
              <a:tailEnd/>
            </a:ln>
          </p:spPr>
          <p:txBody>
            <a:bodyPr wrap="none" anchor="ctr"/>
            <a:lstStyle/>
            <a:p>
              <a:endParaRPr lang="en-US"/>
            </a:p>
          </p:txBody>
        </p:sp>
        <p:sp>
          <p:nvSpPr>
            <p:cNvPr id="2099" name="Text Box 16"/>
            <p:cNvSpPr txBox="1">
              <a:spLocks noChangeArrowheads="1"/>
            </p:cNvSpPr>
            <p:nvPr/>
          </p:nvSpPr>
          <p:spPr bwMode="auto">
            <a:xfrm>
              <a:off x="1248" y="1686"/>
              <a:ext cx="1890" cy="767"/>
            </a:xfrm>
            <a:prstGeom prst="rect">
              <a:avLst/>
            </a:prstGeom>
            <a:noFill/>
            <a:ln w="9525">
              <a:noFill/>
              <a:miter lim="800000"/>
              <a:headEnd/>
              <a:tailEnd/>
            </a:ln>
          </p:spPr>
          <p:txBody>
            <a:bodyPr>
              <a:spAutoFit/>
            </a:bodyPr>
            <a:lstStyle/>
            <a:p>
              <a:pPr algn="ctr">
                <a:spcBef>
                  <a:spcPct val="50000"/>
                </a:spcBef>
              </a:pPr>
              <a:r>
                <a:rPr lang="en-US" sz="1400" b="1">
                  <a:solidFill>
                    <a:srgbClr val="000000"/>
                  </a:solidFill>
                  <a:latin typeface="Arial Narrow" pitchFamily="34" charset="0"/>
                </a:rPr>
                <a:t>Data Coordination</a:t>
              </a:r>
              <a:r>
                <a:rPr lang="en-US">
                  <a:solidFill>
                    <a:srgbClr val="000000"/>
                  </a:solidFill>
                  <a:latin typeface="Arial Narrow" pitchFamily="34" charset="0"/>
                </a:rPr>
                <a:t/>
              </a:r>
              <a:br>
                <a:rPr lang="en-US">
                  <a:solidFill>
                    <a:srgbClr val="000000"/>
                  </a:solidFill>
                  <a:latin typeface="Arial Narrow" pitchFamily="34" charset="0"/>
                </a:rPr>
              </a:br>
              <a:r>
                <a:rPr lang="en-US" sz="1200">
                  <a:solidFill>
                    <a:srgbClr val="000000"/>
                  </a:solidFill>
                  <a:latin typeface="Arial Narrow" pitchFamily="34" charset="0"/>
                </a:rPr>
                <a:t>Data gaps</a:t>
              </a:r>
              <a:br>
                <a:rPr lang="en-US" sz="1200">
                  <a:solidFill>
                    <a:srgbClr val="000000"/>
                  </a:solidFill>
                  <a:latin typeface="Arial Narrow" pitchFamily="34" charset="0"/>
                </a:rPr>
              </a:br>
              <a:r>
                <a:rPr lang="en-US" sz="1200">
                  <a:solidFill>
                    <a:srgbClr val="000000"/>
                  </a:solidFill>
                  <a:latin typeface="Arial Narrow" pitchFamily="34" charset="0"/>
                </a:rPr>
                <a:t>Data Standards</a:t>
              </a:r>
              <a:br>
                <a:rPr lang="en-US" sz="1200">
                  <a:solidFill>
                    <a:srgbClr val="000000"/>
                  </a:solidFill>
                  <a:latin typeface="Arial Narrow" pitchFamily="34" charset="0"/>
                </a:rPr>
              </a:br>
              <a:r>
                <a:rPr lang="en-US" sz="1200">
                  <a:solidFill>
                    <a:srgbClr val="000000"/>
                  </a:solidFill>
                  <a:latin typeface="Arial Narrow" pitchFamily="34" charset="0"/>
                </a:rPr>
                <a:t>Data stewardship</a:t>
              </a:r>
              <a:br>
                <a:rPr lang="en-US" sz="1200">
                  <a:solidFill>
                    <a:srgbClr val="000000"/>
                  </a:solidFill>
                  <a:latin typeface="Arial Narrow" pitchFamily="34" charset="0"/>
                </a:rPr>
              </a:br>
              <a:r>
                <a:rPr lang="en-US" sz="1200">
                  <a:solidFill>
                    <a:srgbClr val="000000"/>
                  </a:solidFill>
                  <a:latin typeface="Arial Narrow" pitchFamily="34" charset="0"/>
                </a:rPr>
                <a:t>Aggregation of 3</a:t>
              </a:r>
              <a:r>
                <a:rPr lang="en-US" sz="1200" baseline="30000">
                  <a:solidFill>
                    <a:srgbClr val="000000"/>
                  </a:solidFill>
                  <a:latin typeface="Arial Narrow" pitchFamily="34" charset="0"/>
                </a:rPr>
                <a:t>rd</a:t>
              </a:r>
              <a:r>
                <a:rPr lang="en-US" sz="1200">
                  <a:solidFill>
                    <a:srgbClr val="000000"/>
                  </a:solidFill>
                  <a:latin typeface="Arial Narrow" pitchFamily="34" charset="0"/>
                </a:rPr>
                <a:t> party data</a:t>
              </a:r>
              <a:br>
                <a:rPr lang="en-US" sz="1200">
                  <a:solidFill>
                    <a:srgbClr val="000000"/>
                  </a:solidFill>
                  <a:latin typeface="Arial Narrow" pitchFamily="34" charset="0"/>
                </a:rPr>
              </a:br>
              <a:r>
                <a:rPr lang="en-US" sz="1200">
                  <a:solidFill>
                    <a:srgbClr val="000000"/>
                  </a:solidFill>
                  <a:latin typeface="Arial Narrow" pitchFamily="34" charset="0"/>
                </a:rPr>
                <a:t>Enterprise licensing</a:t>
              </a:r>
              <a:endParaRPr lang="en-US" sz="800">
                <a:solidFill>
                  <a:srgbClr val="000000"/>
                </a:solidFill>
                <a:latin typeface="Arial Narrow" pitchFamily="34" charset="0"/>
              </a:endParaRPr>
            </a:p>
          </p:txBody>
        </p:sp>
      </p:grpSp>
      <p:grpSp>
        <p:nvGrpSpPr>
          <p:cNvPr id="7" name="Group 17"/>
          <p:cNvGrpSpPr>
            <a:grpSpLocks/>
          </p:cNvGrpSpPr>
          <p:nvPr/>
        </p:nvGrpSpPr>
        <p:grpSpPr bwMode="auto">
          <a:xfrm>
            <a:off x="4248150" y="2790825"/>
            <a:ext cx="3000375" cy="1295400"/>
            <a:chOff x="1302" y="1866"/>
            <a:chExt cx="1890" cy="816"/>
          </a:xfrm>
        </p:grpSpPr>
        <p:sp>
          <p:nvSpPr>
            <p:cNvPr id="2096" name="Oval 18"/>
            <p:cNvSpPr>
              <a:spLocks noChangeArrowheads="1"/>
            </p:cNvSpPr>
            <p:nvPr/>
          </p:nvSpPr>
          <p:spPr bwMode="auto">
            <a:xfrm>
              <a:off x="1440" y="1866"/>
              <a:ext cx="1584" cy="816"/>
            </a:xfrm>
            <a:prstGeom prst="ellipse">
              <a:avLst/>
            </a:prstGeom>
            <a:solidFill>
              <a:srgbClr val="FFFF99"/>
            </a:solidFill>
            <a:ln w="9525">
              <a:solidFill>
                <a:schemeClr val="tx1"/>
              </a:solidFill>
              <a:round/>
              <a:headEnd/>
              <a:tailEnd/>
            </a:ln>
          </p:spPr>
          <p:txBody>
            <a:bodyPr wrap="none" anchor="ctr"/>
            <a:lstStyle/>
            <a:p>
              <a:endParaRPr lang="en-US"/>
            </a:p>
          </p:txBody>
        </p:sp>
        <p:sp>
          <p:nvSpPr>
            <p:cNvPr id="2097" name="Text Box 19"/>
            <p:cNvSpPr txBox="1">
              <a:spLocks noChangeArrowheads="1"/>
            </p:cNvSpPr>
            <p:nvPr/>
          </p:nvSpPr>
          <p:spPr bwMode="auto">
            <a:xfrm>
              <a:off x="1302" y="1872"/>
              <a:ext cx="1890" cy="671"/>
            </a:xfrm>
            <a:prstGeom prst="rect">
              <a:avLst/>
            </a:prstGeom>
            <a:noFill/>
            <a:ln w="9525">
              <a:noFill/>
              <a:miter lim="800000"/>
              <a:headEnd/>
              <a:tailEnd/>
            </a:ln>
          </p:spPr>
          <p:txBody>
            <a:bodyPr>
              <a:spAutoFit/>
            </a:bodyPr>
            <a:lstStyle/>
            <a:p>
              <a:pPr algn="ctr">
                <a:spcBef>
                  <a:spcPct val="50000"/>
                </a:spcBef>
              </a:pPr>
              <a:r>
                <a:rPr lang="en-US" sz="1400" b="1" dirty="0">
                  <a:solidFill>
                    <a:srgbClr val="000000"/>
                  </a:solidFill>
                  <a:latin typeface="Arial Narrow" pitchFamily="34" charset="0"/>
                </a:rPr>
                <a:t>Technology</a:t>
              </a:r>
              <a:br>
                <a:rPr lang="en-US" sz="1400" b="1" dirty="0">
                  <a:solidFill>
                    <a:srgbClr val="000000"/>
                  </a:solidFill>
                  <a:latin typeface="Arial Narrow" pitchFamily="34" charset="0"/>
                </a:rPr>
              </a:br>
              <a:r>
                <a:rPr lang="en-US" sz="1400" b="1" dirty="0">
                  <a:solidFill>
                    <a:srgbClr val="000000"/>
                  </a:solidFill>
                  <a:latin typeface="Arial Narrow" pitchFamily="34" charset="0"/>
                </a:rPr>
                <a:t>Coordination</a:t>
              </a:r>
              <a:br>
                <a:rPr lang="en-US" sz="1400" b="1" dirty="0">
                  <a:solidFill>
                    <a:srgbClr val="000000"/>
                  </a:solidFill>
                  <a:latin typeface="Arial Narrow" pitchFamily="34" charset="0"/>
                </a:rPr>
              </a:br>
              <a:r>
                <a:rPr lang="en-US" sz="1200" dirty="0">
                  <a:solidFill>
                    <a:srgbClr val="000000"/>
                  </a:solidFill>
                  <a:latin typeface="Arial Narrow" pitchFamily="34" charset="0"/>
                </a:rPr>
                <a:t>Project &amp; procurement review</a:t>
              </a:r>
              <a:br>
                <a:rPr lang="en-US" sz="1200" dirty="0">
                  <a:solidFill>
                    <a:srgbClr val="000000"/>
                  </a:solidFill>
                  <a:latin typeface="Arial Narrow" pitchFamily="34" charset="0"/>
                </a:rPr>
              </a:br>
              <a:r>
                <a:rPr lang="en-US" sz="1200" dirty="0">
                  <a:solidFill>
                    <a:srgbClr val="000000"/>
                  </a:solidFill>
                  <a:latin typeface="Arial Narrow" pitchFamily="34" charset="0"/>
                </a:rPr>
                <a:t>Agency-based enterprise resources</a:t>
              </a:r>
              <a:br>
                <a:rPr lang="en-US" sz="1200" dirty="0">
                  <a:solidFill>
                    <a:srgbClr val="000000"/>
                  </a:solidFill>
                  <a:latin typeface="Arial Narrow" pitchFamily="34" charset="0"/>
                </a:rPr>
              </a:br>
              <a:r>
                <a:rPr lang="en-US" sz="1200" dirty="0">
                  <a:solidFill>
                    <a:srgbClr val="000000"/>
                  </a:solidFill>
                  <a:latin typeface="Arial Narrow" pitchFamily="34" charset="0"/>
                </a:rPr>
                <a:t>New enterprise technologies</a:t>
              </a:r>
              <a:endParaRPr lang="en-US" sz="800" dirty="0">
                <a:solidFill>
                  <a:srgbClr val="000000"/>
                </a:solidFill>
                <a:latin typeface="Arial Narrow" pitchFamily="34" charset="0"/>
              </a:endParaRPr>
            </a:p>
          </p:txBody>
        </p:sp>
      </p:grpSp>
      <p:grpSp>
        <p:nvGrpSpPr>
          <p:cNvPr id="8" name="Group 20"/>
          <p:cNvGrpSpPr>
            <a:grpSpLocks/>
          </p:cNvGrpSpPr>
          <p:nvPr/>
        </p:nvGrpSpPr>
        <p:grpSpPr bwMode="auto">
          <a:xfrm>
            <a:off x="838200" y="4419600"/>
            <a:ext cx="2019300" cy="1038225"/>
            <a:chOff x="528" y="2802"/>
            <a:chExt cx="1272" cy="654"/>
          </a:xfrm>
        </p:grpSpPr>
        <p:sp>
          <p:nvSpPr>
            <p:cNvPr id="2094" name="Oval 21"/>
            <p:cNvSpPr>
              <a:spLocks noChangeArrowheads="1"/>
            </p:cNvSpPr>
            <p:nvPr/>
          </p:nvSpPr>
          <p:spPr bwMode="auto">
            <a:xfrm>
              <a:off x="528" y="2802"/>
              <a:ext cx="1272" cy="654"/>
            </a:xfrm>
            <a:prstGeom prst="ellipse">
              <a:avLst/>
            </a:prstGeom>
            <a:solidFill>
              <a:srgbClr val="CCFFFF"/>
            </a:solidFill>
            <a:ln w="9525">
              <a:solidFill>
                <a:schemeClr val="tx1"/>
              </a:solidFill>
              <a:round/>
              <a:headEnd/>
              <a:tailEnd/>
            </a:ln>
          </p:spPr>
          <p:txBody>
            <a:bodyPr wrap="none" anchor="ctr"/>
            <a:lstStyle/>
            <a:p>
              <a:endParaRPr lang="en-US"/>
            </a:p>
          </p:txBody>
        </p:sp>
        <p:sp>
          <p:nvSpPr>
            <p:cNvPr id="2095" name="Text Box 22"/>
            <p:cNvSpPr txBox="1">
              <a:spLocks noChangeArrowheads="1"/>
            </p:cNvSpPr>
            <p:nvPr/>
          </p:nvSpPr>
          <p:spPr bwMode="auto">
            <a:xfrm>
              <a:off x="576" y="2880"/>
              <a:ext cx="1170" cy="422"/>
            </a:xfrm>
            <a:prstGeom prst="rect">
              <a:avLst/>
            </a:prstGeom>
            <a:noFill/>
            <a:ln w="9525">
              <a:noFill/>
              <a:miter lim="800000"/>
              <a:headEnd/>
              <a:tailEnd/>
            </a:ln>
          </p:spPr>
          <p:txBody>
            <a:bodyPr>
              <a:spAutoFit/>
            </a:bodyPr>
            <a:lstStyle/>
            <a:p>
              <a:pPr algn="ctr">
                <a:spcBef>
                  <a:spcPct val="50000"/>
                </a:spcBef>
              </a:pPr>
              <a:r>
                <a:rPr lang="en-US" sz="1400" b="1">
                  <a:solidFill>
                    <a:srgbClr val="000000"/>
                  </a:solidFill>
                  <a:latin typeface="Arial Narrow" pitchFamily="34" charset="0"/>
                </a:rPr>
                <a:t>Data Services</a:t>
              </a:r>
              <a:br>
                <a:rPr lang="en-US" sz="1400" b="1">
                  <a:solidFill>
                    <a:srgbClr val="000000"/>
                  </a:solidFill>
                  <a:latin typeface="Arial Narrow" pitchFamily="34" charset="0"/>
                </a:rPr>
              </a:br>
              <a:r>
                <a:rPr lang="en-US" sz="1200">
                  <a:solidFill>
                    <a:srgbClr val="000000"/>
                  </a:solidFill>
                  <a:latin typeface="Arial Narrow" pitchFamily="34" charset="0"/>
                </a:rPr>
                <a:t>Deployment of an</a:t>
              </a:r>
              <a:br>
                <a:rPr lang="en-US" sz="1200">
                  <a:solidFill>
                    <a:srgbClr val="000000"/>
                  </a:solidFill>
                  <a:latin typeface="Arial Narrow" pitchFamily="34" charset="0"/>
                </a:rPr>
              </a:br>
              <a:r>
                <a:rPr lang="en-US" sz="1200">
                  <a:solidFill>
                    <a:srgbClr val="000000"/>
                  </a:solidFill>
                  <a:latin typeface="Arial Narrow" pitchFamily="34" charset="0"/>
                </a:rPr>
                <a:t>Enterprise Data Library</a:t>
              </a:r>
              <a:endParaRPr lang="en-US" sz="800">
                <a:solidFill>
                  <a:srgbClr val="000000"/>
                </a:solidFill>
                <a:latin typeface="Arial Narrow" pitchFamily="34" charset="0"/>
              </a:endParaRPr>
            </a:p>
          </p:txBody>
        </p:sp>
      </p:grpSp>
      <p:grpSp>
        <p:nvGrpSpPr>
          <p:cNvPr id="9" name="Group 23"/>
          <p:cNvGrpSpPr>
            <a:grpSpLocks/>
          </p:cNvGrpSpPr>
          <p:nvPr/>
        </p:nvGrpSpPr>
        <p:grpSpPr bwMode="auto">
          <a:xfrm>
            <a:off x="2552700" y="4419600"/>
            <a:ext cx="2019300" cy="1038225"/>
            <a:chOff x="528" y="2802"/>
            <a:chExt cx="1272" cy="654"/>
          </a:xfrm>
        </p:grpSpPr>
        <p:sp>
          <p:nvSpPr>
            <p:cNvPr id="2092" name="Oval 24"/>
            <p:cNvSpPr>
              <a:spLocks noChangeArrowheads="1"/>
            </p:cNvSpPr>
            <p:nvPr/>
          </p:nvSpPr>
          <p:spPr bwMode="auto">
            <a:xfrm>
              <a:off x="528" y="2802"/>
              <a:ext cx="1272" cy="654"/>
            </a:xfrm>
            <a:prstGeom prst="ellipse">
              <a:avLst/>
            </a:prstGeom>
            <a:solidFill>
              <a:srgbClr val="CCFFFF"/>
            </a:solidFill>
            <a:ln w="9525">
              <a:solidFill>
                <a:schemeClr val="tx1"/>
              </a:solidFill>
              <a:round/>
              <a:headEnd/>
              <a:tailEnd/>
            </a:ln>
          </p:spPr>
          <p:txBody>
            <a:bodyPr wrap="none" anchor="ctr"/>
            <a:lstStyle/>
            <a:p>
              <a:endParaRPr lang="en-US"/>
            </a:p>
          </p:txBody>
        </p:sp>
        <p:sp>
          <p:nvSpPr>
            <p:cNvPr id="2093" name="Text Box 25"/>
            <p:cNvSpPr txBox="1">
              <a:spLocks noChangeArrowheads="1"/>
            </p:cNvSpPr>
            <p:nvPr/>
          </p:nvSpPr>
          <p:spPr bwMode="auto">
            <a:xfrm>
              <a:off x="576" y="2880"/>
              <a:ext cx="1170" cy="422"/>
            </a:xfrm>
            <a:prstGeom prst="rect">
              <a:avLst/>
            </a:prstGeom>
            <a:noFill/>
            <a:ln w="9525">
              <a:noFill/>
              <a:miter lim="800000"/>
              <a:headEnd/>
              <a:tailEnd/>
            </a:ln>
          </p:spPr>
          <p:txBody>
            <a:bodyPr>
              <a:spAutoFit/>
            </a:bodyPr>
            <a:lstStyle/>
            <a:p>
              <a:pPr algn="ctr">
                <a:spcBef>
                  <a:spcPct val="50000"/>
                </a:spcBef>
              </a:pPr>
              <a:r>
                <a:rPr lang="en-US" sz="1400" b="1">
                  <a:solidFill>
                    <a:srgbClr val="000000"/>
                  </a:solidFill>
                  <a:latin typeface="Arial Narrow" pitchFamily="34" charset="0"/>
                </a:rPr>
                <a:t>Web Services</a:t>
              </a:r>
              <a:br>
                <a:rPr lang="en-US" sz="1400" b="1">
                  <a:solidFill>
                    <a:srgbClr val="000000"/>
                  </a:solidFill>
                  <a:latin typeface="Arial Narrow" pitchFamily="34" charset="0"/>
                </a:rPr>
              </a:br>
              <a:r>
                <a:rPr lang="en-US" sz="1200">
                  <a:solidFill>
                    <a:srgbClr val="000000"/>
                  </a:solidFill>
                  <a:latin typeface="Arial Narrow" pitchFamily="34" charset="0"/>
                </a:rPr>
                <a:t>Map services (OGC)</a:t>
              </a:r>
              <a:br>
                <a:rPr lang="en-US" sz="1200">
                  <a:solidFill>
                    <a:srgbClr val="000000"/>
                  </a:solidFill>
                  <a:latin typeface="Arial Narrow" pitchFamily="34" charset="0"/>
                </a:rPr>
              </a:br>
              <a:r>
                <a:rPr lang="en-US" sz="1200">
                  <a:solidFill>
                    <a:srgbClr val="000000"/>
                  </a:solidFill>
                  <a:latin typeface="Arial Narrow" pitchFamily="34" charset="0"/>
                </a:rPr>
                <a:t>Capability services (geocode)</a:t>
              </a:r>
              <a:endParaRPr lang="en-US" sz="800">
                <a:solidFill>
                  <a:srgbClr val="000000"/>
                </a:solidFill>
                <a:latin typeface="Arial Narrow" pitchFamily="34" charset="0"/>
              </a:endParaRPr>
            </a:p>
          </p:txBody>
        </p:sp>
      </p:grpSp>
      <p:grpSp>
        <p:nvGrpSpPr>
          <p:cNvPr id="10" name="Group 26"/>
          <p:cNvGrpSpPr>
            <a:grpSpLocks/>
          </p:cNvGrpSpPr>
          <p:nvPr/>
        </p:nvGrpSpPr>
        <p:grpSpPr bwMode="auto">
          <a:xfrm>
            <a:off x="5314950" y="3962400"/>
            <a:ext cx="1257300" cy="1038225"/>
            <a:chOff x="3480" y="2496"/>
            <a:chExt cx="792" cy="654"/>
          </a:xfrm>
        </p:grpSpPr>
        <p:sp>
          <p:nvSpPr>
            <p:cNvPr id="2090" name="Oval 27"/>
            <p:cNvSpPr>
              <a:spLocks noChangeArrowheads="1"/>
            </p:cNvSpPr>
            <p:nvPr/>
          </p:nvSpPr>
          <p:spPr bwMode="auto">
            <a:xfrm>
              <a:off x="3480" y="2496"/>
              <a:ext cx="792" cy="654"/>
            </a:xfrm>
            <a:prstGeom prst="ellipse">
              <a:avLst/>
            </a:prstGeom>
            <a:solidFill>
              <a:srgbClr val="CCFFCC"/>
            </a:solidFill>
            <a:ln w="9525">
              <a:solidFill>
                <a:schemeClr val="tx1"/>
              </a:solidFill>
              <a:round/>
              <a:headEnd/>
              <a:tailEnd/>
            </a:ln>
          </p:spPr>
          <p:txBody>
            <a:bodyPr wrap="none" anchor="ctr"/>
            <a:lstStyle/>
            <a:p>
              <a:endParaRPr lang="en-US"/>
            </a:p>
          </p:txBody>
        </p:sp>
        <p:sp>
          <p:nvSpPr>
            <p:cNvPr id="2091" name="Text Box 28"/>
            <p:cNvSpPr txBox="1">
              <a:spLocks noChangeArrowheads="1"/>
            </p:cNvSpPr>
            <p:nvPr/>
          </p:nvSpPr>
          <p:spPr bwMode="auto">
            <a:xfrm>
              <a:off x="3510" y="2669"/>
              <a:ext cx="728" cy="307"/>
            </a:xfrm>
            <a:prstGeom prst="rect">
              <a:avLst/>
            </a:prstGeom>
            <a:noFill/>
            <a:ln w="9525">
              <a:noFill/>
              <a:miter lim="800000"/>
              <a:headEnd/>
              <a:tailEnd/>
            </a:ln>
          </p:spPr>
          <p:txBody>
            <a:bodyPr>
              <a:spAutoFit/>
            </a:bodyPr>
            <a:lstStyle/>
            <a:p>
              <a:pPr algn="ctr">
                <a:spcBef>
                  <a:spcPct val="50000"/>
                </a:spcBef>
              </a:pPr>
              <a:r>
                <a:rPr lang="en-US" sz="1400" b="1">
                  <a:solidFill>
                    <a:srgbClr val="000000"/>
                  </a:solidFill>
                  <a:latin typeface="Arial Narrow" pitchFamily="34" charset="0"/>
                </a:rPr>
                <a:t>Training</a:t>
              </a:r>
              <a:br>
                <a:rPr lang="en-US" sz="1400" b="1">
                  <a:solidFill>
                    <a:srgbClr val="000000"/>
                  </a:solidFill>
                  <a:latin typeface="Arial Narrow" pitchFamily="34" charset="0"/>
                </a:rPr>
              </a:br>
              <a:r>
                <a:rPr lang="en-US" sz="1200">
                  <a:solidFill>
                    <a:srgbClr val="000000"/>
                  </a:solidFill>
                  <a:latin typeface="Arial Narrow" pitchFamily="34" charset="0"/>
                </a:rPr>
                <a:t>Formal, technical</a:t>
              </a:r>
              <a:endParaRPr lang="en-US" sz="800">
                <a:solidFill>
                  <a:srgbClr val="000000"/>
                </a:solidFill>
                <a:latin typeface="Arial Narrow" pitchFamily="34" charset="0"/>
              </a:endParaRPr>
            </a:p>
          </p:txBody>
        </p:sp>
      </p:grpSp>
      <p:grpSp>
        <p:nvGrpSpPr>
          <p:cNvPr id="11" name="Group 29"/>
          <p:cNvGrpSpPr>
            <a:grpSpLocks/>
          </p:cNvGrpSpPr>
          <p:nvPr/>
        </p:nvGrpSpPr>
        <p:grpSpPr bwMode="auto">
          <a:xfrm>
            <a:off x="6400800" y="3962400"/>
            <a:ext cx="1314450" cy="1038225"/>
            <a:chOff x="4164" y="2496"/>
            <a:chExt cx="828" cy="654"/>
          </a:xfrm>
        </p:grpSpPr>
        <p:sp>
          <p:nvSpPr>
            <p:cNvPr id="2088" name="Oval 30"/>
            <p:cNvSpPr>
              <a:spLocks noChangeArrowheads="1"/>
            </p:cNvSpPr>
            <p:nvPr/>
          </p:nvSpPr>
          <p:spPr bwMode="auto">
            <a:xfrm>
              <a:off x="4200" y="2496"/>
              <a:ext cx="792" cy="654"/>
            </a:xfrm>
            <a:prstGeom prst="ellipse">
              <a:avLst/>
            </a:prstGeom>
            <a:solidFill>
              <a:srgbClr val="CCFFCC"/>
            </a:solidFill>
            <a:ln w="9525">
              <a:solidFill>
                <a:schemeClr val="tx1"/>
              </a:solidFill>
              <a:round/>
              <a:headEnd/>
              <a:tailEnd/>
            </a:ln>
          </p:spPr>
          <p:txBody>
            <a:bodyPr wrap="none" anchor="ctr"/>
            <a:lstStyle/>
            <a:p>
              <a:endParaRPr lang="en-US"/>
            </a:p>
          </p:txBody>
        </p:sp>
        <p:sp>
          <p:nvSpPr>
            <p:cNvPr id="2089" name="Text Box 31"/>
            <p:cNvSpPr txBox="1">
              <a:spLocks noChangeArrowheads="1"/>
            </p:cNvSpPr>
            <p:nvPr/>
          </p:nvSpPr>
          <p:spPr bwMode="auto">
            <a:xfrm>
              <a:off x="4164" y="2544"/>
              <a:ext cx="794" cy="427"/>
            </a:xfrm>
            <a:prstGeom prst="rect">
              <a:avLst/>
            </a:prstGeom>
            <a:noFill/>
            <a:ln w="9525">
              <a:noFill/>
              <a:miter lim="800000"/>
              <a:headEnd/>
              <a:tailEnd/>
            </a:ln>
          </p:spPr>
          <p:txBody>
            <a:bodyPr>
              <a:spAutoFit/>
            </a:bodyPr>
            <a:lstStyle/>
            <a:p>
              <a:pPr algn="ctr">
                <a:spcBef>
                  <a:spcPct val="50000"/>
                </a:spcBef>
              </a:pPr>
              <a:r>
                <a:rPr lang="en-US" sz="1400" b="1">
                  <a:solidFill>
                    <a:srgbClr val="000000"/>
                  </a:solidFill>
                  <a:latin typeface="Arial Narrow" pitchFamily="34" charset="0"/>
                </a:rPr>
                <a:t>Guidance</a:t>
              </a:r>
              <a:br>
                <a:rPr lang="en-US" sz="1400" b="1">
                  <a:solidFill>
                    <a:srgbClr val="000000"/>
                  </a:solidFill>
                  <a:latin typeface="Arial Narrow" pitchFamily="34" charset="0"/>
                </a:rPr>
              </a:br>
              <a:r>
                <a:rPr lang="en-US" sz="1200">
                  <a:solidFill>
                    <a:srgbClr val="000000"/>
                  </a:solidFill>
                  <a:latin typeface="Arial Narrow" pitchFamily="34" charset="0"/>
                </a:rPr>
                <a:t>Mentoring</a:t>
              </a:r>
              <a:br>
                <a:rPr lang="en-US" sz="1200">
                  <a:solidFill>
                    <a:srgbClr val="000000"/>
                  </a:solidFill>
                  <a:latin typeface="Arial Narrow" pitchFamily="34" charset="0"/>
                </a:rPr>
              </a:br>
              <a:r>
                <a:rPr lang="en-US" sz="1200">
                  <a:solidFill>
                    <a:srgbClr val="000000"/>
                  </a:solidFill>
                  <a:latin typeface="Arial Narrow" pitchFamily="34" charset="0"/>
                </a:rPr>
                <a:t>Best practices</a:t>
              </a:r>
              <a:endParaRPr lang="en-US" sz="800">
                <a:solidFill>
                  <a:srgbClr val="000000"/>
                </a:solidFill>
                <a:latin typeface="Arial Narrow" pitchFamily="34" charset="0"/>
              </a:endParaRPr>
            </a:p>
          </p:txBody>
        </p:sp>
      </p:grpSp>
      <p:grpSp>
        <p:nvGrpSpPr>
          <p:cNvPr id="12" name="Group 32"/>
          <p:cNvGrpSpPr>
            <a:grpSpLocks/>
          </p:cNvGrpSpPr>
          <p:nvPr/>
        </p:nvGrpSpPr>
        <p:grpSpPr bwMode="auto">
          <a:xfrm>
            <a:off x="5848350" y="4724400"/>
            <a:ext cx="1314450" cy="1038225"/>
            <a:chOff x="3684" y="2850"/>
            <a:chExt cx="828" cy="654"/>
          </a:xfrm>
        </p:grpSpPr>
        <p:sp>
          <p:nvSpPr>
            <p:cNvPr id="2086" name="Oval 33"/>
            <p:cNvSpPr>
              <a:spLocks noChangeArrowheads="1"/>
            </p:cNvSpPr>
            <p:nvPr/>
          </p:nvSpPr>
          <p:spPr bwMode="auto">
            <a:xfrm>
              <a:off x="3702" y="2850"/>
              <a:ext cx="792" cy="654"/>
            </a:xfrm>
            <a:prstGeom prst="ellipse">
              <a:avLst/>
            </a:prstGeom>
            <a:solidFill>
              <a:srgbClr val="CCFFCC"/>
            </a:solidFill>
            <a:ln w="9525">
              <a:solidFill>
                <a:schemeClr val="tx1"/>
              </a:solidFill>
              <a:round/>
              <a:headEnd/>
              <a:tailEnd/>
            </a:ln>
          </p:spPr>
          <p:txBody>
            <a:bodyPr wrap="none" anchor="ctr"/>
            <a:lstStyle/>
            <a:p>
              <a:endParaRPr lang="en-US"/>
            </a:p>
          </p:txBody>
        </p:sp>
        <p:sp>
          <p:nvSpPr>
            <p:cNvPr id="2087" name="Text Box 34"/>
            <p:cNvSpPr txBox="1">
              <a:spLocks noChangeArrowheads="1"/>
            </p:cNvSpPr>
            <p:nvPr/>
          </p:nvSpPr>
          <p:spPr bwMode="auto">
            <a:xfrm>
              <a:off x="3684" y="2891"/>
              <a:ext cx="828" cy="556"/>
            </a:xfrm>
            <a:prstGeom prst="rect">
              <a:avLst/>
            </a:prstGeom>
            <a:noFill/>
            <a:ln w="9525">
              <a:noFill/>
              <a:miter lim="800000"/>
              <a:headEnd/>
              <a:tailEnd/>
            </a:ln>
          </p:spPr>
          <p:txBody>
            <a:bodyPr>
              <a:spAutoFit/>
            </a:bodyPr>
            <a:lstStyle/>
            <a:p>
              <a:pPr algn="ctr">
                <a:spcBef>
                  <a:spcPct val="50000"/>
                </a:spcBef>
              </a:pPr>
              <a:r>
                <a:rPr lang="en-US" sz="1400" b="1">
                  <a:solidFill>
                    <a:srgbClr val="000000"/>
                  </a:solidFill>
                  <a:latin typeface="Arial Narrow" pitchFamily="34" charset="0"/>
                </a:rPr>
                <a:t>Consulting &amp;</a:t>
              </a:r>
              <a:br>
                <a:rPr lang="en-US" sz="1400" b="1">
                  <a:solidFill>
                    <a:srgbClr val="000000"/>
                  </a:solidFill>
                  <a:latin typeface="Arial Narrow" pitchFamily="34" charset="0"/>
                </a:rPr>
              </a:br>
              <a:r>
                <a:rPr lang="en-US" sz="1400" b="1">
                  <a:solidFill>
                    <a:srgbClr val="000000"/>
                  </a:solidFill>
                  <a:latin typeface="Arial Narrow" pitchFamily="34" charset="0"/>
                </a:rPr>
                <a:t>Project Support</a:t>
              </a:r>
              <a:br>
                <a:rPr lang="en-US" sz="1400" b="1">
                  <a:solidFill>
                    <a:srgbClr val="000000"/>
                  </a:solidFill>
                  <a:latin typeface="Arial Narrow" pitchFamily="34" charset="0"/>
                </a:rPr>
              </a:br>
              <a:r>
                <a:rPr lang="en-US" sz="1200">
                  <a:solidFill>
                    <a:srgbClr val="000000"/>
                  </a:solidFill>
                  <a:latin typeface="Arial Narrow" pitchFamily="34" charset="0"/>
                </a:rPr>
                <a:t>In-source vs.</a:t>
              </a:r>
              <a:br>
                <a:rPr lang="en-US" sz="1200">
                  <a:solidFill>
                    <a:srgbClr val="000000"/>
                  </a:solidFill>
                  <a:latin typeface="Arial Narrow" pitchFamily="34" charset="0"/>
                </a:rPr>
              </a:br>
              <a:r>
                <a:rPr lang="en-US" sz="1200">
                  <a:solidFill>
                    <a:srgbClr val="000000"/>
                  </a:solidFill>
                  <a:latin typeface="Arial Narrow" pitchFamily="34" charset="0"/>
                </a:rPr>
                <a:t>outsource</a:t>
              </a:r>
              <a:endParaRPr lang="en-US" sz="800">
                <a:solidFill>
                  <a:srgbClr val="000000"/>
                </a:solidFill>
                <a:latin typeface="Arial Narrow" pitchFamily="34" charset="0"/>
              </a:endParaRPr>
            </a:p>
          </p:txBody>
        </p:sp>
      </p:grpSp>
      <p:sp>
        <p:nvSpPr>
          <p:cNvPr id="2061" name="Text Box 35"/>
          <p:cNvSpPr txBox="1">
            <a:spLocks noChangeArrowheads="1"/>
          </p:cNvSpPr>
          <p:nvPr/>
        </p:nvSpPr>
        <p:spPr bwMode="auto">
          <a:xfrm>
            <a:off x="304800" y="165100"/>
            <a:ext cx="8839200" cy="12766572"/>
          </a:xfrm>
          <a:prstGeom prst="rect">
            <a:avLst/>
          </a:prstGeom>
          <a:noFill/>
          <a:ln w="9525">
            <a:noFill/>
            <a:miter lim="800000"/>
            <a:headEnd/>
            <a:tailEnd/>
          </a:ln>
        </p:spPr>
        <p:txBody>
          <a:bodyPr wrap="square">
            <a:spAutoFit/>
          </a:bodyPr>
          <a:lstStyle/>
          <a:p>
            <a:pPr algn="ctr">
              <a:lnSpc>
                <a:spcPct val="70000"/>
              </a:lnSpc>
              <a:spcBef>
                <a:spcPct val="50000"/>
              </a:spcBef>
            </a:pPr>
            <a:r>
              <a:rPr lang="en-US" sz="2800" b="1" dirty="0"/>
              <a:t>MnGeo </a:t>
            </a:r>
            <a:r>
              <a:rPr lang="en-US" sz="2800" b="1" dirty="0" smtClean="0"/>
              <a:t>Activities</a:t>
            </a:r>
          </a:p>
          <a:p>
            <a:pPr algn="ctr">
              <a:lnSpc>
                <a:spcPct val="70000"/>
              </a:lnSpc>
              <a:spcBef>
                <a:spcPct val="50000"/>
              </a:spcBef>
            </a:pPr>
            <a:endParaRPr lang="en-US" sz="2800" b="1" dirty="0" smtClean="0"/>
          </a:p>
          <a:p>
            <a:pPr algn="ctr">
              <a:lnSpc>
                <a:spcPct val="70000"/>
              </a:lnSpc>
              <a:spcBef>
                <a:spcPct val="50000"/>
              </a:spcBef>
            </a:pPr>
            <a:endParaRPr lang="en-US" sz="2800" b="1" dirty="0" smtClean="0"/>
          </a:p>
          <a:p>
            <a:pPr algn="ctr">
              <a:lnSpc>
                <a:spcPct val="70000"/>
              </a:lnSpc>
              <a:spcBef>
                <a:spcPct val="50000"/>
              </a:spcBef>
            </a:pPr>
            <a:endParaRPr lang="en-US" sz="2800" b="1" dirty="0" smtClean="0"/>
          </a:p>
          <a:p>
            <a:pPr algn="ctr">
              <a:lnSpc>
                <a:spcPct val="70000"/>
              </a:lnSpc>
              <a:spcBef>
                <a:spcPct val="50000"/>
              </a:spcBef>
            </a:pPr>
            <a:endParaRPr lang="en-US" sz="2800" b="1" dirty="0" smtClean="0"/>
          </a:p>
          <a:p>
            <a:pPr algn="ctr">
              <a:lnSpc>
                <a:spcPct val="70000"/>
              </a:lnSpc>
              <a:spcBef>
                <a:spcPct val="50000"/>
              </a:spcBef>
            </a:pPr>
            <a:endParaRPr lang="en-US" sz="2800" b="1" dirty="0" smtClean="0"/>
          </a:p>
          <a:p>
            <a:pPr algn="ctr">
              <a:lnSpc>
                <a:spcPct val="70000"/>
              </a:lnSpc>
              <a:spcBef>
                <a:spcPct val="50000"/>
              </a:spcBef>
            </a:pPr>
            <a:endParaRPr lang="en-US" sz="2800" b="1" dirty="0" smtClean="0"/>
          </a:p>
          <a:p>
            <a:pPr algn="ctr">
              <a:lnSpc>
                <a:spcPct val="70000"/>
              </a:lnSpc>
              <a:spcBef>
                <a:spcPct val="50000"/>
              </a:spcBef>
            </a:pPr>
            <a:endParaRPr lang="en-US" sz="2800" b="1" dirty="0" smtClean="0"/>
          </a:p>
          <a:p>
            <a:pPr algn="ctr">
              <a:lnSpc>
                <a:spcPct val="70000"/>
              </a:lnSpc>
              <a:spcBef>
                <a:spcPct val="50000"/>
              </a:spcBef>
            </a:pPr>
            <a:endParaRPr lang="en-US" sz="2800" b="1" dirty="0" smtClean="0"/>
          </a:p>
          <a:p>
            <a:pPr algn="ctr">
              <a:lnSpc>
                <a:spcPct val="70000"/>
              </a:lnSpc>
              <a:spcBef>
                <a:spcPct val="50000"/>
              </a:spcBef>
            </a:pPr>
            <a:endParaRPr lang="en-US" sz="2800" b="1" dirty="0" smtClean="0"/>
          </a:p>
          <a:p>
            <a:pPr algn="ctr">
              <a:lnSpc>
                <a:spcPct val="70000"/>
              </a:lnSpc>
              <a:spcBef>
                <a:spcPct val="50000"/>
              </a:spcBef>
            </a:pPr>
            <a:endParaRPr lang="en-US" sz="2800" b="1" dirty="0" smtClean="0"/>
          </a:p>
          <a:p>
            <a:pPr algn="ctr">
              <a:lnSpc>
                <a:spcPct val="70000"/>
              </a:lnSpc>
              <a:spcBef>
                <a:spcPct val="50000"/>
              </a:spcBef>
            </a:pPr>
            <a:endParaRPr lang="en-US" sz="2800" b="1" dirty="0" smtClean="0"/>
          </a:p>
          <a:p>
            <a:pPr algn="ctr">
              <a:lnSpc>
                <a:spcPct val="70000"/>
              </a:lnSpc>
              <a:spcBef>
                <a:spcPct val="50000"/>
              </a:spcBef>
            </a:pPr>
            <a:endParaRPr lang="en-US" sz="2800" b="1" dirty="0" smtClean="0"/>
          </a:p>
          <a:p>
            <a:pPr algn="r">
              <a:lnSpc>
                <a:spcPct val="70000"/>
              </a:lnSpc>
              <a:spcBef>
                <a:spcPct val="50000"/>
              </a:spcBef>
            </a:pPr>
            <a:r>
              <a:rPr lang="en-US" sz="1200" b="1" dirty="0" smtClean="0"/>
              <a:t>February 2009</a:t>
            </a:r>
          </a:p>
          <a:p>
            <a:pPr algn="ctr">
              <a:lnSpc>
                <a:spcPct val="70000"/>
              </a:lnSpc>
              <a:spcBef>
                <a:spcPct val="50000"/>
              </a:spcBef>
            </a:pPr>
            <a:endParaRPr lang="en-US" sz="2800" b="1" dirty="0" smtClean="0"/>
          </a:p>
          <a:p>
            <a:pPr algn="ctr">
              <a:lnSpc>
                <a:spcPct val="70000"/>
              </a:lnSpc>
              <a:spcBef>
                <a:spcPct val="50000"/>
              </a:spcBef>
            </a:pPr>
            <a:endParaRPr lang="en-US" sz="2800" b="1" dirty="0" smtClean="0"/>
          </a:p>
          <a:p>
            <a:pPr algn="ctr">
              <a:lnSpc>
                <a:spcPct val="70000"/>
              </a:lnSpc>
              <a:spcBef>
                <a:spcPct val="50000"/>
              </a:spcBef>
            </a:pPr>
            <a:endParaRPr lang="en-US" sz="2800" b="1" dirty="0" smtClean="0"/>
          </a:p>
          <a:p>
            <a:pPr algn="ctr">
              <a:lnSpc>
                <a:spcPct val="70000"/>
              </a:lnSpc>
              <a:spcBef>
                <a:spcPct val="50000"/>
              </a:spcBef>
            </a:pPr>
            <a:endParaRPr lang="en-US" sz="2800" b="1" dirty="0" smtClean="0"/>
          </a:p>
          <a:p>
            <a:pPr algn="ctr">
              <a:lnSpc>
                <a:spcPct val="70000"/>
              </a:lnSpc>
              <a:spcBef>
                <a:spcPct val="50000"/>
              </a:spcBef>
            </a:pPr>
            <a:endParaRPr lang="en-US" sz="2800" b="1" dirty="0" smtClean="0"/>
          </a:p>
          <a:p>
            <a:pPr algn="ctr">
              <a:lnSpc>
                <a:spcPct val="70000"/>
              </a:lnSpc>
              <a:spcBef>
                <a:spcPct val="50000"/>
              </a:spcBef>
            </a:pPr>
            <a:endParaRPr lang="en-US" sz="2800" b="1" dirty="0" smtClean="0"/>
          </a:p>
          <a:p>
            <a:pPr algn="ctr">
              <a:lnSpc>
                <a:spcPct val="70000"/>
              </a:lnSpc>
              <a:spcBef>
                <a:spcPct val="50000"/>
              </a:spcBef>
            </a:pPr>
            <a:endParaRPr lang="en-US" sz="2800" b="1" dirty="0" smtClean="0"/>
          </a:p>
          <a:p>
            <a:pPr algn="ctr">
              <a:lnSpc>
                <a:spcPct val="70000"/>
              </a:lnSpc>
              <a:spcBef>
                <a:spcPct val="50000"/>
              </a:spcBef>
            </a:pPr>
            <a:endParaRPr lang="en-US" sz="2800" b="1" dirty="0" smtClean="0"/>
          </a:p>
          <a:p>
            <a:pPr algn="ctr">
              <a:lnSpc>
                <a:spcPct val="70000"/>
              </a:lnSpc>
              <a:spcBef>
                <a:spcPct val="50000"/>
              </a:spcBef>
            </a:pPr>
            <a:endParaRPr lang="en-US" sz="2800" b="1" dirty="0" smtClean="0"/>
          </a:p>
          <a:p>
            <a:pPr algn="ctr">
              <a:lnSpc>
                <a:spcPct val="70000"/>
              </a:lnSpc>
              <a:spcBef>
                <a:spcPct val="50000"/>
              </a:spcBef>
            </a:pPr>
            <a:endParaRPr lang="en-US" sz="2800" b="1" dirty="0" smtClean="0"/>
          </a:p>
          <a:p>
            <a:pPr algn="ctr">
              <a:lnSpc>
                <a:spcPct val="70000"/>
              </a:lnSpc>
              <a:spcBef>
                <a:spcPct val="50000"/>
              </a:spcBef>
            </a:pPr>
            <a:endParaRPr lang="en-US" sz="2800" b="1" dirty="0" smtClean="0"/>
          </a:p>
          <a:p>
            <a:pPr algn="r">
              <a:lnSpc>
                <a:spcPct val="70000"/>
              </a:lnSpc>
              <a:spcBef>
                <a:spcPct val="50000"/>
              </a:spcBef>
            </a:pPr>
            <a:endParaRPr lang="en-US" sz="1400" b="1" dirty="0"/>
          </a:p>
        </p:txBody>
      </p:sp>
      <p:grpSp>
        <p:nvGrpSpPr>
          <p:cNvPr id="13" name="Group 36"/>
          <p:cNvGrpSpPr>
            <a:grpSpLocks/>
          </p:cNvGrpSpPr>
          <p:nvPr/>
        </p:nvGrpSpPr>
        <p:grpSpPr bwMode="auto">
          <a:xfrm>
            <a:off x="4391025" y="1695450"/>
            <a:ext cx="381000" cy="381000"/>
            <a:chOff x="432" y="1200"/>
            <a:chExt cx="240" cy="240"/>
          </a:xfrm>
        </p:grpSpPr>
        <p:sp>
          <p:nvSpPr>
            <p:cNvPr id="2084" name="Oval 37"/>
            <p:cNvSpPr>
              <a:spLocks noChangeArrowheads="1"/>
            </p:cNvSpPr>
            <p:nvPr/>
          </p:nvSpPr>
          <p:spPr bwMode="auto">
            <a:xfrm>
              <a:off x="432" y="1200"/>
              <a:ext cx="240" cy="240"/>
            </a:xfrm>
            <a:prstGeom prst="ellipse">
              <a:avLst/>
            </a:prstGeom>
            <a:solidFill>
              <a:srgbClr val="FFFF00"/>
            </a:solidFill>
            <a:ln w="9525">
              <a:solidFill>
                <a:schemeClr val="tx1"/>
              </a:solidFill>
              <a:round/>
              <a:headEnd/>
              <a:tailEnd/>
            </a:ln>
          </p:spPr>
          <p:txBody>
            <a:bodyPr wrap="none" anchor="ctr"/>
            <a:lstStyle/>
            <a:p>
              <a:endParaRPr lang="en-US"/>
            </a:p>
          </p:txBody>
        </p:sp>
        <p:sp>
          <p:nvSpPr>
            <p:cNvPr id="2085" name="Text Box 38"/>
            <p:cNvSpPr txBox="1">
              <a:spLocks noChangeArrowheads="1"/>
            </p:cNvSpPr>
            <p:nvPr/>
          </p:nvSpPr>
          <p:spPr bwMode="auto">
            <a:xfrm>
              <a:off x="432" y="1200"/>
              <a:ext cx="240" cy="231"/>
            </a:xfrm>
            <a:prstGeom prst="rect">
              <a:avLst/>
            </a:prstGeom>
            <a:noFill/>
            <a:ln w="9525">
              <a:noFill/>
              <a:miter lim="800000"/>
              <a:headEnd/>
              <a:tailEnd/>
            </a:ln>
          </p:spPr>
          <p:txBody>
            <a:bodyPr>
              <a:spAutoFit/>
            </a:bodyPr>
            <a:lstStyle/>
            <a:p>
              <a:pPr algn="ctr">
                <a:spcBef>
                  <a:spcPct val="50000"/>
                </a:spcBef>
              </a:pPr>
              <a:r>
                <a:rPr lang="en-US">
                  <a:solidFill>
                    <a:srgbClr val="FF0000"/>
                  </a:solidFill>
                </a:rPr>
                <a:t>1</a:t>
              </a:r>
            </a:p>
          </p:txBody>
        </p:sp>
      </p:grpSp>
      <p:grpSp>
        <p:nvGrpSpPr>
          <p:cNvPr id="14" name="Group 39"/>
          <p:cNvGrpSpPr>
            <a:grpSpLocks/>
          </p:cNvGrpSpPr>
          <p:nvPr/>
        </p:nvGrpSpPr>
        <p:grpSpPr bwMode="auto">
          <a:xfrm>
            <a:off x="6858000" y="5334000"/>
            <a:ext cx="381000" cy="381000"/>
            <a:chOff x="432" y="1200"/>
            <a:chExt cx="240" cy="240"/>
          </a:xfrm>
        </p:grpSpPr>
        <p:sp>
          <p:nvSpPr>
            <p:cNvPr id="2082" name="Oval 40"/>
            <p:cNvSpPr>
              <a:spLocks noChangeArrowheads="1"/>
            </p:cNvSpPr>
            <p:nvPr/>
          </p:nvSpPr>
          <p:spPr bwMode="auto">
            <a:xfrm>
              <a:off x="432" y="1200"/>
              <a:ext cx="240" cy="240"/>
            </a:xfrm>
            <a:prstGeom prst="ellipse">
              <a:avLst/>
            </a:prstGeom>
            <a:solidFill>
              <a:srgbClr val="FFFF00"/>
            </a:solidFill>
            <a:ln w="9525">
              <a:solidFill>
                <a:schemeClr val="tx1"/>
              </a:solidFill>
              <a:round/>
              <a:headEnd/>
              <a:tailEnd/>
            </a:ln>
          </p:spPr>
          <p:txBody>
            <a:bodyPr wrap="none" anchor="ctr"/>
            <a:lstStyle/>
            <a:p>
              <a:endParaRPr lang="en-US"/>
            </a:p>
          </p:txBody>
        </p:sp>
        <p:sp>
          <p:nvSpPr>
            <p:cNvPr id="2083" name="Text Box 41"/>
            <p:cNvSpPr txBox="1">
              <a:spLocks noChangeArrowheads="1"/>
            </p:cNvSpPr>
            <p:nvPr/>
          </p:nvSpPr>
          <p:spPr bwMode="auto">
            <a:xfrm>
              <a:off x="432" y="1200"/>
              <a:ext cx="240" cy="231"/>
            </a:xfrm>
            <a:prstGeom prst="rect">
              <a:avLst/>
            </a:prstGeom>
            <a:noFill/>
            <a:ln w="9525">
              <a:noFill/>
              <a:miter lim="800000"/>
              <a:headEnd/>
              <a:tailEnd/>
            </a:ln>
          </p:spPr>
          <p:txBody>
            <a:bodyPr>
              <a:spAutoFit/>
            </a:bodyPr>
            <a:lstStyle/>
            <a:p>
              <a:pPr algn="ctr">
                <a:spcBef>
                  <a:spcPct val="50000"/>
                </a:spcBef>
              </a:pPr>
              <a:r>
                <a:rPr lang="en-US">
                  <a:solidFill>
                    <a:srgbClr val="FF0000"/>
                  </a:solidFill>
                </a:rPr>
                <a:t>8</a:t>
              </a:r>
            </a:p>
          </p:txBody>
        </p:sp>
      </p:grpSp>
      <p:grpSp>
        <p:nvGrpSpPr>
          <p:cNvPr id="15" name="Group 42"/>
          <p:cNvGrpSpPr>
            <a:grpSpLocks/>
          </p:cNvGrpSpPr>
          <p:nvPr/>
        </p:nvGrpSpPr>
        <p:grpSpPr bwMode="auto">
          <a:xfrm>
            <a:off x="914400" y="4572000"/>
            <a:ext cx="381000" cy="381000"/>
            <a:chOff x="432" y="1200"/>
            <a:chExt cx="240" cy="240"/>
          </a:xfrm>
        </p:grpSpPr>
        <p:sp>
          <p:nvSpPr>
            <p:cNvPr id="2080" name="Oval 43"/>
            <p:cNvSpPr>
              <a:spLocks noChangeArrowheads="1"/>
            </p:cNvSpPr>
            <p:nvPr/>
          </p:nvSpPr>
          <p:spPr bwMode="auto">
            <a:xfrm>
              <a:off x="432" y="1200"/>
              <a:ext cx="240" cy="240"/>
            </a:xfrm>
            <a:prstGeom prst="ellipse">
              <a:avLst/>
            </a:prstGeom>
            <a:solidFill>
              <a:srgbClr val="FFFF00"/>
            </a:solidFill>
            <a:ln w="9525">
              <a:solidFill>
                <a:schemeClr val="tx1"/>
              </a:solidFill>
              <a:round/>
              <a:headEnd/>
              <a:tailEnd/>
            </a:ln>
          </p:spPr>
          <p:txBody>
            <a:bodyPr wrap="none" anchor="ctr"/>
            <a:lstStyle/>
            <a:p>
              <a:endParaRPr lang="en-US"/>
            </a:p>
          </p:txBody>
        </p:sp>
        <p:sp>
          <p:nvSpPr>
            <p:cNvPr id="2081" name="Text Box 44"/>
            <p:cNvSpPr txBox="1">
              <a:spLocks noChangeArrowheads="1"/>
            </p:cNvSpPr>
            <p:nvPr/>
          </p:nvSpPr>
          <p:spPr bwMode="auto">
            <a:xfrm>
              <a:off x="432" y="1200"/>
              <a:ext cx="240" cy="231"/>
            </a:xfrm>
            <a:prstGeom prst="rect">
              <a:avLst/>
            </a:prstGeom>
            <a:noFill/>
            <a:ln w="9525">
              <a:noFill/>
              <a:miter lim="800000"/>
              <a:headEnd/>
              <a:tailEnd/>
            </a:ln>
          </p:spPr>
          <p:txBody>
            <a:bodyPr>
              <a:spAutoFit/>
            </a:bodyPr>
            <a:lstStyle/>
            <a:p>
              <a:pPr algn="ctr">
                <a:spcBef>
                  <a:spcPct val="50000"/>
                </a:spcBef>
              </a:pPr>
              <a:r>
                <a:rPr lang="en-US">
                  <a:solidFill>
                    <a:srgbClr val="FF0000"/>
                  </a:solidFill>
                </a:rPr>
                <a:t>4</a:t>
              </a:r>
            </a:p>
          </p:txBody>
        </p:sp>
      </p:grpSp>
      <p:grpSp>
        <p:nvGrpSpPr>
          <p:cNvPr id="16" name="Group 45"/>
          <p:cNvGrpSpPr>
            <a:grpSpLocks/>
          </p:cNvGrpSpPr>
          <p:nvPr/>
        </p:nvGrpSpPr>
        <p:grpSpPr bwMode="auto">
          <a:xfrm>
            <a:off x="6372225" y="2895600"/>
            <a:ext cx="381000" cy="381000"/>
            <a:chOff x="432" y="1200"/>
            <a:chExt cx="240" cy="240"/>
          </a:xfrm>
        </p:grpSpPr>
        <p:sp>
          <p:nvSpPr>
            <p:cNvPr id="2078" name="Oval 46"/>
            <p:cNvSpPr>
              <a:spLocks noChangeArrowheads="1"/>
            </p:cNvSpPr>
            <p:nvPr/>
          </p:nvSpPr>
          <p:spPr bwMode="auto">
            <a:xfrm>
              <a:off x="432" y="1200"/>
              <a:ext cx="240" cy="240"/>
            </a:xfrm>
            <a:prstGeom prst="ellipse">
              <a:avLst/>
            </a:prstGeom>
            <a:solidFill>
              <a:srgbClr val="FFFF00"/>
            </a:solidFill>
            <a:ln w="9525">
              <a:solidFill>
                <a:schemeClr val="tx1"/>
              </a:solidFill>
              <a:round/>
              <a:headEnd/>
              <a:tailEnd/>
            </a:ln>
          </p:spPr>
          <p:txBody>
            <a:bodyPr wrap="none" anchor="ctr"/>
            <a:lstStyle/>
            <a:p>
              <a:endParaRPr lang="en-US"/>
            </a:p>
          </p:txBody>
        </p:sp>
        <p:sp>
          <p:nvSpPr>
            <p:cNvPr id="2079" name="Text Box 47"/>
            <p:cNvSpPr txBox="1">
              <a:spLocks noChangeArrowheads="1"/>
            </p:cNvSpPr>
            <p:nvPr/>
          </p:nvSpPr>
          <p:spPr bwMode="auto">
            <a:xfrm>
              <a:off x="432" y="1200"/>
              <a:ext cx="240" cy="231"/>
            </a:xfrm>
            <a:prstGeom prst="rect">
              <a:avLst/>
            </a:prstGeom>
            <a:noFill/>
            <a:ln w="9525">
              <a:noFill/>
              <a:miter lim="800000"/>
              <a:headEnd/>
              <a:tailEnd/>
            </a:ln>
          </p:spPr>
          <p:txBody>
            <a:bodyPr>
              <a:spAutoFit/>
            </a:bodyPr>
            <a:lstStyle/>
            <a:p>
              <a:pPr algn="ctr">
                <a:spcBef>
                  <a:spcPct val="50000"/>
                </a:spcBef>
              </a:pPr>
              <a:r>
                <a:rPr lang="en-US">
                  <a:solidFill>
                    <a:srgbClr val="FF0000"/>
                  </a:solidFill>
                </a:rPr>
                <a:t>3</a:t>
              </a:r>
            </a:p>
          </p:txBody>
        </p:sp>
      </p:grpSp>
      <p:grpSp>
        <p:nvGrpSpPr>
          <p:cNvPr id="17" name="Group 48"/>
          <p:cNvGrpSpPr>
            <a:grpSpLocks/>
          </p:cNvGrpSpPr>
          <p:nvPr/>
        </p:nvGrpSpPr>
        <p:grpSpPr bwMode="auto">
          <a:xfrm>
            <a:off x="2286000" y="3200400"/>
            <a:ext cx="381000" cy="381000"/>
            <a:chOff x="432" y="1200"/>
            <a:chExt cx="240" cy="240"/>
          </a:xfrm>
        </p:grpSpPr>
        <p:sp>
          <p:nvSpPr>
            <p:cNvPr id="2076" name="Oval 49"/>
            <p:cNvSpPr>
              <a:spLocks noChangeArrowheads="1"/>
            </p:cNvSpPr>
            <p:nvPr/>
          </p:nvSpPr>
          <p:spPr bwMode="auto">
            <a:xfrm>
              <a:off x="432" y="1200"/>
              <a:ext cx="240" cy="240"/>
            </a:xfrm>
            <a:prstGeom prst="ellipse">
              <a:avLst/>
            </a:prstGeom>
            <a:solidFill>
              <a:srgbClr val="FFFF00"/>
            </a:solidFill>
            <a:ln w="9525">
              <a:solidFill>
                <a:schemeClr val="tx1"/>
              </a:solidFill>
              <a:round/>
              <a:headEnd/>
              <a:tailEnd/>
            </a:ln>
          </p:spPr>
          <p:txBody>
            <a:bodyPr wrap="none" anchor="ctr"/>
            <a:lstStyle/>
            <a:p>
              <a:endParaRPr lang="en-US"/>
            </a:p>
          </p:txBody>
        </p:sp>
        <p:sp>
          <p:nvSpPr>
            <p:cNvPr id="2077" name="Text Box 50"/>
            <p:cNvSpPr txBox="1">
              <a:spLocks noChangeArrowheads="1"/>
            </p:cNvSpPr>
            <p:nvPr/>
          </p:nvSpPr>
          <p:spPr bwMode="auto">
            <a:xfrm>
              <a:off x="432" y="1200"/>
              <a:ext cx="240" cy="231"/>
            </a:xfrm>
            <a:prstGeom prst="rect">
              <a:avLst/>
            </a:prstGeom>
            <a:noFill/>
            <a:ln w="9525">
              <a:noFill/>
              <a:miter lim="800000"/>
              <a:headEnd/>
              <a:tailEnd/>
            </a:ln>
          </p:spPr>
          <p:txBody>
            <a:bodyPr>
              <a:spAutoFit/>
            </a:bodyPr>
            <a:lstStyle/>
            <a:p>
              <a:pPr algn="ctr">
                <a:spcBef>
                  <a:spcPct val="50000"/>
                </a:spcBef>
              </a:pPr>
              <a:r>
                <a:rPr lang="en-US">
                  <a:solidFill>
                    <a:srgbClr val="FF0000"/>
                  </a:solidFill>
                </a:rPr>
                <a:t>2</a:t>
              </a:r>
            </a:p>
          </p:txBody>
        </p:sp>
      </p:grpSp>
      <p:grpSp>
        <p:nvGrpSpPr>
          <p:cNvPr id="18" name="Group 51"/>
          <p:cNvGrpSpPr>
            <a:grpSpLocks/>
          </p:cNvGrpSpPr>
          <p:nvPr/>
        </p:nvGrpSpPr>
        <p:grpSpPr bwMode="auto">
          <a:xfrm>
            <a:off x="5772150" y="3905250"/>
            <a:ext cx="381000" cy="381000"/>
            <a:chOff x="432" y="1200"/>
            <a:chExt cx="240" cy="240"/>
          </a:xfrm>
        </p:grpSpPr>
        <p:sp>
          <p:nvSpPr>
            <p:cNvPr id="2074" name="Oval 52"/>
            <p:cNvSpPr>
              <a:spLocks noChangeArrowheads="1"/>
            </p:cNvSpPr>
            <p:nvPr/>
          </p:nvSpPr>
          <p:spPr bwMode="auto">
            <a:xfrm>
              <a:off x="432" y="1200"/>
              <a:ext cx="240" cy="240"/>
            </a:xfrm>
            <a:prstGeom prst="ellipse">
              <a:avLst/>
            </a:prstGeom>
            <a:solidFill>
              <a:srgbClr val="FFFF00"/>
            </a:solidFill>
            <a:ln w="9525">
              <a:solidFill>
                <a:schemeClr val="tx1"/>
              </a:solidFill>
              <a:round/>
              <a:headEnd/>
              <a:tailEnd/>
            </a:ln>
          </p:spPr>
          <p:txBody>
            <a:bodyPr wrap="none" anchor="ctr"/>
            <a:lstStyle/>
            <a:p>
              <a:endParaRPr lang="en-US"/>
            </a:p>
          </p:txBody>
        </p:sp>
        <p:sp>
          <p:nvSpPr>
            <p:cNvPr id="2075" name="Text Box 53"/>
            <p:cNvSpPr txBox="1">
              <a:spLocks noChangeArrowheads="1"/>
            </p:cNvSpPr>
            <p:nvPr/>
          </p:nvSpPr>
          <p:spPr bwMode="auto">
            <a:xfrm>
              <a:off x="432" y="1200"/>
              <a:ext cx="240" cy="231"/>
            </a:xfrm>
            <a:prstGeom prst="rect">
              <a:avLst/>
            </a:prstGeom>
            <a:noFill/>
            <a:ln w="9525">
              <a:noFill/>
              <a:miter lim="800000"/>
              <a:headEnd/>
              <a:tailEnd/>
            </a:ln>
          </p:spPr>
          <p:txBody>
            <a:bodyPr>
              <a:spAutoFit/>
            </a:bodyPr>
            <a:lstStyle/>
            <a:p>
              <a:pPr algn="ctr">
                <a:spcBef>
                  <a:spcPct val="50000"/>
                </a:spcBef>
              </a:pPr>
              <a:r>
                <a:rPr lang="en-US">
                  <a:solidFill>
                    <a:srgbClr val="FF0000"/>
                  </a:solidFill>
                </a:rPr>
                <a:t>6</a:t>
              </a:r>
            </a:p>
          </p:txBody>
        </p:sp>
      </p:grpSp>
      <p:grpSp>
        <p:nvGrpSpPr>
          <p:cNvPr id="19" name="Group 54"/>
          <p:cNvGrpSpPr>
            <a:grpSpLocks/>
          </p:cNvGrpSpPr>
          <p:nvPr/>
        </p:nvGrpSpPr>
        <p:grpSpPr bwMode="auto">
          <a:xfrm>
            <a:off x="2667000" y="4495800"/>
            <a:ext cx="381000" cy="381000"/>
            <a:chOff x="432" y="1200"/>
            <a:chExt cx="240" cy="240"/>
          </a:xfrm>
        </p:grpSpPr>
        <p:sp>
          <p:nvSpPr>
            <p:cNvPr id="2072" name="Oval 55"/>
            <p:cNvSpPr>
              <a:spLocks noChangeArrowheads="1"/>
            </p:cNvSpPr>
            <p:nvPr/>
          </p:nvSpPr>
          <p:spPr bwMode="auto">
            <a:xfrm>
              <a:off x="432" y="1200"/>
              <a:ext cx="240" cy="240"/>
            </a:xfrm>
            <a:prstGeom prst="ellipse">
              <a:avLst/>
            </a:prstGeom>
            <a:solidFill>
              <a:srgbClr val="FFFF00"/>
            </a:solidFill>
            <a:ln w="9525">
              <a:solidFill>
                <a:schemeClr val="tx1"/>
              </a:solidFill>
              <a:round/>
              <a:headEnd/>
              <a:tailEnd/>
            </a:ln>
          </p:spPr>
          <p:txBody>
            <a:bodyPr wrap="none" anchor="ctr"/>
            <a:lstStyle/>
            <a:p>
              <a:endParaRPr lang="en-US"/>
            </a:p>
          </p:txBody>
        </p:sp>
        <p:sp>
          <p:nvSpPr>
            <p:cNvPr id="2073" name="Text Box 56"/>
            <p:cNvSpPr txBox="1">
              <a:spLocks noChangeArrowheads="1"/>
            </p:cNvSpPr>
            <p:nvPr/>
          </p:nvSpPr>
          <p:spPr bwMode="auto">
            <a:xfrm>
              <a:off x="432" y="1200"/>
              <a:ext cx="240" cy="231"/>
            </a:xfrm>
            <a:prstGeom prst="rect">
              <a:avLst/>
            </a:prstGeom>
            <a:noFill/>
            <a:ln w="9525">
              <a:noFill/>
              <a:miter lim="800000"/>
              <a:headEnd/>
              <a:tailEnd/>
            </a:ln>
          </p:spPr>
          <p:txBody>
            <a:bodyPr>
              <a:spAutoFit/>
            </a:bodyPr>
            <a:lstStyle/>
            <a:p>
              <a:pPr algn="ctr">
                <a:spcBef>
                  <a:spcPct val="50000"/>
                </a:spcBef>
              </a:pPr>
              <a:r>
                <a:rPr lang="en-US">
                  <a:solidFill>
                    <a:srgbClr val="FF0000"/>
                  </a:solidFill>
                </a:rPr>
                <a:t>5</a:t>
              </a:r>
            </a:p>
          </p:txBody>
        </p:sp>
      </p:grpSp>
      <p:grpSp>
        <p:nvGrpSpPr>
          <p:cNvPr id="20" name="Group 57"/>
          <p:cNvGrpSpPr>
            <a:grpSpLocks/>
          </p:cNvGrpSpPr>
          <p:nvPr/>
        </p:nvGrpSpPr>
        <p:grpSpPr bwMode="auto">
          <a:xfrm>
            <a:off x="7467600" y="4229100"/>
            <a:ext cx="381000" cy="381000"/>
            <a:chOff x="432" y="1200"/>
            <a:chExt cx="240" cy="240"/>
          </a:xfrm>
        </p:grpSpPr>
        <p:sp>
          <p:nvSpPr>
            <p:cNvPr id="2070" name="Oval 58"/>
            <p:cNvSpPr>
              <a:spLocks noChangeArrowheads="1"/>
            </p:cNvSpPr>
            <p:nvPr/>
          </p:nvSpPr>
          <p:spPr bwMode="auto">
            <a:xfrm>
              <a:off x="432" y="1200"/>
              <a:ext cx="240" cy="240"/>
            </a:xfrm>
            <a:prstGeom prst="ellipse">
              <a:avLst/>
            </a:prstGeom>
            <a:solidFill>
              <a:srgbClr val="FFFF00"/>
            </a:solidFill>
            <a:ln w="9525">
              <a:solidFill>
                <a:schemeClr val="tx1"/>
              </a:solidFill>
              <a:round/>
              <a:headEnd/>
              <a:tailEnd/>
            </a:ln>
          </p:spPr>
          <p:txBody>
            <a:bodyPr wrap="none" anchor="ctr"/>
            <a:lstStyle/>
            <a:p>
              <a:endParaRPr lang="en-US"/>
            </a:p>
          </p:txBody>
        </p:sp>
        <p:sp>
          <p:nvSpPr>
            <p:cNvPr id="2071" name="Text Box 59"/>
            <p:cNvSpPr txBox="1">
              <a:spLocks noChangeArrowheads="1"/>
            </p:cNvSpPr>
            <p:nvPr/>
          </p:nvSpPr>
          <p:spPr bwMode="auto">
            <a:xfrm>
              <a:off x="432" y="1200"/>
              <a:ext cx="240" cy="231"/>
            </a:xfrm>
            <a:prstGeom prst="rect">
              <a:avLst/>
            </a:prstGeom>
            <a:noFill/>
            <a:ln w="9525">
              <a:noFill/>
              <a:miter lim="800000"/>
              <a:headEnd/>
              <a:tailEnd/>
            </a:ln>
          </p:spPr>
          <p:txBody>
            <a:bodyPr>
              <a:spAutoFit/>
            </a:bodyPr>
            <a:lstStyle/>
            <a:p>
              <a:pPr algn="ctr">
                <a:spcBef>
                  <a:spcPct val="50000"/>
                </a:spcBef>
              </a:pPr>
              <a:r>
                <a:rPr lang="en-US">
                  <a:solidFill>
                    <a:srgbClr val="FF0000"/>
                  </a:solidFill>
                </a:rPr>
                <a:t>7</a:t>
              </a:r>
            </a:p>
          </p:txBody>
        </p:sp>
      </p:grpSp>
    </p:spTree>
    <p:extLst>
      <p:ext uri="{BB962C8B-B14F-4D97-AF65-F5344CB8AC3E}">
        <p14:creationId xmlns="" xmlns:p14="http://schemas.microsoft.com/office/powerpoint/2010/main" val="1406692516"/>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57150"/>
            <a:ext cx="8686800" cy="1023938"/>
          </a:xfrm>
        </p:spPr>
        <p:txBody>
          <a:bodyPr>
            <a:noAutofit/>
          </a:bodyPr>
          <a:lstStyle/>
          <a:p>
            <a:pPr algn="ctr" eaLnBrk="1" fontAlgn="auto" hangingPunct="1">
              <a:spcAft>
                <a:spcPts val="0"/>
              </a:spcAft>
              <a:defRPr/>
            </a:pPr>
            <a:r>
              <a:rPr lang="en-US" dirty="0" err="1" smtClean="0"/>
              <a:t>Mngeo</a:t>
            </a:r>
            <a:r>
              <a:rPr lang="en-US" dirty="0" smtClean="0"/>
              <a:t> priorities </a:t>
            </a:r>
            <a:endParaRPr lang="en-US" dirty="0"/>
          </a:p>
        </p:txBody>
      </p:sp>
      <p:sp>
        <p:nvSpPr>
          <p:cNvPr id="6" name="Content Placeholder 2"/>
          <p:cNvSpPr>
            <a:spLocks noGrp="1"/>
          </p:cNvSpPr>
          <p:nvPr>
            <p:ph idx="1"/>
          </p:nvPr>
        </p:nvSpPr>
        <p:spPr>
          <a:xfrm>
            <a:off x="76200" y="1481138"/>
            <a:ext cx="8991600" cy="4525962"/>
          </a:xfrm>
        </p:spPr>
        <p:txBody>
          <a:bodyPr/>
          <a:lstStyle/>
          <a:p>
            <a:pPr marL="107950" indent="0">
              <a:buClr>
                <a:schemeClr val="tx2"/>
              </a:buClr>
              <a:buSzPct val="100000"/>
              <a:buFont typeface="Wingdings" pitchFamily="2" charset="2"/>
              <a:buChar char="§"/>
            </a:pPr>
            <a:endParaRPr lang="en-US" i="1" dirty="0" smtClean="0"/>
          </a:p>
          <a:p>
            <a:pPr marL="107950" indent="0">
              <a:buClr>
                <a:schemeClr val="tx2"/>
              </a:buClr>
              <a:buSzPct val="100000"/>
              <a:buFont typeface="Wingdings" pitchFamily="2" charset="2"/>
              <a:buChar char="§"/>
            </a:pPr>
            <a:endParaRPr lang="en-US" i="1" dirty="0" smtClean="0"/>
          </a:p>
          <a:p>
            <a:pPr marL="107950" indent="0">
              <a:buClr>
                <a:schemeClr val="tx2"/>
              </a:buClr>
              <a:buSzPct val="100000"/>
              <a:buFont typeface="Wingdings" pitchFamily="2" charset="2"/>
              <a:buChar char="§"/>
            </a:pPr>
            <a:endParaRPr lang="en-US" i="1" dirty="0" smtClean="0"/>
          </a:p>
        </p:txBody>
      </p:sp>
      <p:graphicFrame>
        <p:nvGraphicFramePr>
          <p:cNvPr id="5123" name="Object 3"/>
          <p:cNvGraphicFramePr>
            <a:graphicFrameLocks noChangeAspect="1"/>
          </p:cNvGraphicFramePr>
          <p:nvPr/>
        </p:nvGraphicFramePr>
        <p:xfrm>
          <a:off x="1323975" y="1371600"/>
          <a:ext cx="6496050" cy="5486400"/>
        </p:xfrm>
        <a:graphic>
          <a:graphicData uri="http://schemas.openxmlformats.org/presentationml/2006/ole">
            <p:oleObj spid="_x0000_s22546" name="Worksheet" r:id="rId4" imgW="6496141" imgH="5191110" progId="Excel.Sheet.12">
              <p:embed/>
            </p:oleObj>
          </a:graphicData>
        </a:graphic>
      </p:graphicFrame>
    </p:spTree>
    <p:extLst>
      <p:ext uri="{BB962C8B-B14F-4D97-AF65-F5344CB8AC3E}">
        <p14:creationId xmlns="" xmlns:p14="http://schemas.microsoft.com/office/powerpoint/2010/main" val="3659824933"/>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57150"/>
            <a:ext cx="8686800" cy="1023938"/>
          </a:xfrm>
        </p:spPr>
        <p:txBody>
          <a:bodyPr>
            <a:noAutofit/>
          </a:bodyPr>
          <a:lstStyle/>
          <a:p>
            <a:pPr algn="ctr" eaLnBrk="1" fontAlgn="auto" hangingPunct="1">
              <a:spcAft>
                <a:spcPts val="0"/>
              </a:spcAft>
              <a:defRPr/>
            </a:pPr>
            <a:r>
              <a:rPr lang="en-US" dirty="0" smtClean="0"/>
              <a:t>Discussion</a:t>
            </a:r>
            <a:endParaRPr lang="en-US" dirty="0"/>
          </a:p>
        </p:txBody>
      </p:sp>
      <p:sp>
        <p:nvSpPr>
          <p:cNvPr id="6" name="Content Placeholder 2"/>
          <p:cNvSpPr>
            <a:spLocks noGrp="1"/>
          </p:cNvSpPr>
          <p:nvPr>
            <p:ph idx="1"/>
          </p:nvPr>
        </p:nvSpPr>
        <p:spPr>
          <a:xfrm>
            <a:off x="76200" y="1481138"/>
            <a:ext cx="8991600" cy="4525962"/>
          </a:xfrm>
        </p:spPr>
        <p:txBody>
          <a:bodyPr>
            <a:normAutofit fontScale="92500"/>
          </a:bodyPr>
          <a:lstStyle/>
          <a:p>
            <a:pPr marL="508000" lvl="1" indent="0">
              <a:buClr>
                <a:schemeClr val="tx2"/>
              </a:buClr>
              <a:buSzPct val="100000"/>
              <a:buFont typeface="Wingdings" pitchFamily="2" charset="2"/>
              <a:buChar char="§"/>
            </a:pPr>
            <a:r>
              <a:rPr lang="en-US" i="1" dirty="0" smtClean="0"/>
              <a:t>Are we working on the right stuff?</a:t>
            </a:r>
            <a:endParaRPr lang="en-US" i="1" dirty="0"/>
          </a:p>
          <a:p>
            <a:pPr marL="508000" lvl="1" indent="0">
              <a:buClr>
                <a:schemeClr val="tx2"/>
              </a:buClr>
              <a:buSzPct val="100000"/>
              <a:buFont typeface="Wingdings" pitchFamily="2" charset="2"/>
              <a:buChar char="§"/>
            </a:pPr>
            <a:r>
              <a:rPr lang="en-US" i="1" dirty="0" smtClean="0"/>
              <a:t>Should the service model be different than it is today?</a:t>
            </a:r>
            <a:endParaRPr lang="en-US" i="1" dirty="0"/>
          </a:p>
          <a:p>
            <a:pPr marL="508000" lvl="1" indent="0">
              <a:buClr>
                <a:schemeClr val="tx2"/>
              </a:buClr>
              <a:buSzPct val="100000"/>
              <a:buFont typeface="Wingdings" pitchFamily="2" charset="2"/>
              <a:buChar char="§"/>
            </a:pPr>
            <a:r>
              <a:rPr lang="en-US" i="1" dirty="0" smtClean="0"/>
              <a:t>Are the unique needs agencies have?</a:t>
            </a:r>
          </a:p>
          <a:p>
            <a:pPr marL="508000" lvl="1" indent="0">
              <a:buClr>
                <a:schemeClr val="tx2"/>
              </a:buClr>
              <a:buSzPct val="100000"/>
              <a:buFont typeface="Wingdings" pitchFamily="2" charset="2"/>
              <a:buChar char="§"/>
            </a:pPr>
            <a:endParaRPr lang="en-US" i="1" dirty="0"/>
          </a:p>
          <a:p>
            <a:pPr marL="508000" lvl="1" indent="0">
              <a:buClr>
                <a:schemeClr val="tx2"/>
              </a:buClr>
              <a:buSzPct val="100000"/>
              <a:buFont typeface="Wingdings" pitchFamily="2" charset="2"/>
              <a:buChar char="§"/>
            </a:pPr>
            <a:r>
              <a:rPr lang="en-US" i="1" dirty="0" smtClean="0"/>
              <a:t>Future</a:t>
            </a:r>
          </a:p>
          <a:p>
            <a:pPr marL="908050" lvl="2" indent="0">
              <a:buClr>
                <a:schemeClr val="tx2"/>
              </a:buClr>
              <a:buSzPct val="100000"/>
              <a:buFont typeface="Wingdings" pitchFamily="2" charset="2"/>
              <a:buChar char="§"/>
            </a:pPr>
            <a:r>
              <a:rPr lang="en-US" i="1" dirty="0" smtClean="0"/>
              <a:t>Governance and Advisory body roles</a:t>
            </a:r>
          </a:p>
          <a:p>
            <a:pPr marL="908050" lvl="2" indent="0">
              <a:buClr>
                <a:schemeClr val="tx2"/>
              </a:buClr>
              <a:buSzPct val="100000"/>
              <a:buFont typeface="Wingdings" pitchFamily="2" charset="2"/>
              <a:buChar char="§"/>
            </a:pPr>
            <a:r>
              <a:rPr lang="en-US" i="1" dirty="0" smtClean="0"/>
              <a:t>Priorities based on service model</a:t>
            </a:r>
          </a:p>
          <a:p>
            <a:pPr marL="908050" lvl="2" indent="0">
              <a:buClr>
                <a:schemeClr val="tx2"/>
              </a:buClr>
              <a:buSzPct val="100000"/>
              <a:buFont typeface="Wingdings" pitchFamily="2" charset="2"/>
              <a:buChar char="§"/>
            </a:pPr>
            <a:r>
              <a:rPr lang="en-US" i="1" dirty="0" smtClean="0"/>
              <a:t>What is the correct resource model for the state and community?</a:t>
            </a:r>
          </a:p>
          <a:p>
            <a:pPr marL="1365250" lvl="3" indent="0">
              <a:buClr>
                <a:schemeClr val="tx2"/>
              </a:buClr>
              <a:buSzPct val="100000"/>
              <a:buFont typeface="Wingdings" pitchFamily="2" charset="2"/>
              <a:buChar char="§"/>
            </a:pPr>
            <a:r>
              <a:rPr lang="en-US" i="1" dirty="0" smtClean="0"/>
              <a:t>Resource Pooling?</a:t>
            </a:r>
          </a:p>
          <a:p>
            <a:pPr marL="1365250" lvl="3" indent="0">
              <a:buClr>
                <a:schemeClr val="tx2"/>
              </a:buClr>
              <a:buSzPct val="100000"/>
              <a:buFont typeface="Wingdings" pitchFamily="2" charset="2"/>
              <a:buChar char="§"/>
            </a:pPr>
            <a:r>
              <a:rPr lang="en-US" i="1" dirty="0" smtClean="0"/>
              <a:t>One state Team?</a:t>
            </a:r>
          </a:p>
        </p:txBody>
      </p:sp>
    </p:spTree>
    <p:extLst>
      <p:ext uri="{BB962C8B-B14F-4D97-AF65-F5344CB8AC3E}">
        <p14:creationId xmlns="" xmlns:p14="http://schemas.microsoft.com/office/powerpoint/2010/main" val="160515980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500"/>
                                        <p:tgtEl>
                                          <p:spTgt spid="6">
                                            <p:txEl>
                                              <p:pRg st="4" end="4"/>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animEffect transition="in" filter="fade">
                                      <p:cBhvr>
                                        <p:cTn id="23" dur="500"/>
                                        <p:tgtEl>
                                          <p:spTgt spid="6">
                                            <p:txEl>
                                              <p:pRg st="5" end="5"/>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fade">
                                      <p:cBhvr>
                                        <p:cTn id="27" dur="500"/>
                                        <p:tgtEl>
                                          <p:spTgt spid="6">
                                            <p:txEl>
                                              <p:pRg st="6" end="6"/>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animEffect transition="in" filter="fade">
                                      <p:cBhvr>
                                        <p:cTn id="31" dur="500"/>
                                        <p:tgtEl>
                                          <p:spTgt spid="6">
                                            <p:txEl>
                                              <p:pRg st="7" end="7"/>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animEffect transition="in" filter="fade">
                                      <p:cBhvr>
                                        <p:cTn id="35" dur="500"/>
                                        <p:tgtEl>
                                          <p:spTgt spid="6">
                                            <p:txEl>
                                              <p:pRg st="8" end="8"/>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6">
                                            <p:txEl>
                                              <p:pRg st="9" end="9"/>
                                            </p:txEl>
                                          </p:spTgt>
                                        </p:tgtEl>
                                        <p:attrNameLst>
                                          <p:attrName>style.visibility</p:attrName>
                                        </p:attrNameLst>
                                      </p:cBhvr>
                                      <p:to>
                                        <p:strVal val="visible"/>
                                      </p:to>
                                    </p:set>
                                    <p:animEffect transition="in" filter="fade">
                                      <p:cBhvr>
                                        <p:cTn id="39"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Whats</a:t>
            </a:r>
            <a:r>
              <a:rPr lang="en-US" dirty="0" smtClean="0"/>
              <a:t> coming next</a:t>
            </a:r>
            <a:endParaRPr lang="en-US" dirty="0"/>
          </a:p>
        </p:txBody>
      </p:sp>
      <p:sp>
        <p:nvSpPr>
          <p:cNvPr id="3" name="Content Placeholder 2"/>
          <p:cNvSpPr>
            <a:spLocks noGrp="1"/>
          </p:cNvSpPr>
          <p:nvPr>
            <p:ph idx="1"/>
          </p:nvPr>
        </p:nvSpPr>
        <p:spPr/>
        <p:txBody>
          <a:bodyPr>
            <a:normAutofit fontScale="92500"/>
          </a:bodyPr>
          <a:lstStyle/>
          <a:p>
            <a:r>
              <a:rPr lang="en-US" dirty="0" smtClean="0"/>
              <a:t>30 days</a:t>
            </a:r>
          </a:p>
          <a:p>
            <a:pPr lvl="1"/>
            <a:r>
              <a:rPr lang="en-US" dirty="0" smtClean="0"/>
              <a:t>Transition to MN.IT Central</a:t>
            </a:r>
          </a:p>
          <a:p>
            <a:pPr lvl="1"/>
            <a:r>
              <a:rPr lang="en-US" dirty="0" smtClean="0"/>
              <a:t>Begin agency/community visits</a:t>
            </a:r>
          </a:p>
          <a:p>
            <a:r>
              <a:rPr lang="en-US" dirty="0" smtClean="0"/>
              <a:t>60 days</a:t>
            </a:r>
          </a:p>
          <a:p>
            <a:pPr lvl="1"/>
            <a:r>
              <a:rPr lang="en-US" dirty="0" smtClean="0"/>
              <a:t>Complete Transition to MN.IT Central and continue visits</a:t>
            </a:r>
          </a:p>
          <a:p>
            <a:r>
              <a:rPr lang="en-US" dirty="0" smtClean="0"/>
              <a:t>90 days</a:t>
            </a:r>
          </a:p>
          <a:p>
            <a:pPr lvl="1"/>
            <a:r>
              <a:rPr lang="en-US" dirty="0" smtClean="0"/>
              <a:t>Service model definition</a:t>
            </a:r>
          </a:p>
          <a:p>
            <a:pPr lvl="1"/>
            <a:r>
              <a:rPr lang="en-US" dirty="0" smtClean="0"/>
              <a:t>Governance model definition for 2014 </a:t>
            </a:r>
            <a:r>
              <a:rPr lang="en-US" sz="1700" dirty="0" smtClean="0"/>
              <a:t>(1 or 2 advisory bodies)</a:t>
            </a:r>
            <a:endParaRPr lang="en-US" sz="2600" dirty="0" smtClean="0"/>
          </a:p>
          <a:p>
            <a:pPr lvl="1"/>
            <a:r>
              <a:rPr lang="en-US" sz="2600" dirty="0" smtClean="0"/>
              <a:t>Needed legislation defined</a:t>
            </a:r>
            <a:r>
              <a:rPr lang="en-US" sz="1700" dirty="0" smtClean="0"/>
              <a:t> (data practices, stewards for MSDI layers)</a:t>
            </a:r>
          </a:p>
          <a:p>
            <a:pPr lvl="1"/>
            <a:endParaRPr lang="en-US" sz="1700" dirty="0" smtClean="0"/>
          </a:p>
          <a:p>
            <a:pPr lvl="1"/>
            <a:endParaRPr lang="en-US" dirty="0" smtClean="0"/>
          </a:p>
          <a:p>
            <a:pPr lvl="1"/>
            <a:endParaRPr lang="en-US" dirty="0" smtClean="0"/>
          </a:p>
        </p:txBody>
      </p:sp>
    </p:spTree>
    <p:extLst>
      <p:ext uri="{BB962C8B-B14F-4D97-AF65-F5344CB8AC3E}">
        <p14:creationId xmlns="" xmlns:p14="http://schemas.microsoft.com/office/powerpoint/2010/main" val="2539149082"/>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Finally</a:t>
            </a:r>
            <a:endParaRPr lang="en-US" dirty="0"/>
          </a:p>
        </p:txBody>
      </p:sp>
      <p:sp>
        <p:nvSpPr>
          <p:cNvPr id="3" name="Content Placeholder 2"/>
          <p:cNvSpPr>
            <a:spLocks noGrp="1"/>
          </p:cNvSpPr>
          <p:nvPr>
            <p:ph idx="1"/>
          </p:nvPr>
        </p:nvSpPr>
        <p:spPr/>
        <p:txBody>
          <a:bodyPr/>
          <a:lstStyle/>
          <a:p>
            <a:r>
              <a:rPr lang="en-US" dirty="0" smtClean="0"/>
              <a:t>How often do we meet?</a:t>
            </a:r>
          </a:p>
          <a:p>
            <a:r>
              <a:rPr lang="en-US" dirty="0" smtClean="0"/>
              <a:t>Propose cancelling July meeting and meet for </a:t>
            </a:r>
            <a:r>
              <a:rPr lang="en-US" smtClean="0"/>
              <a:t>regular September?</a:t>
            </a:r>
          </a:p>
        </p:txBody>
      </p:sp>
    </p:spTree>
    <p:extLst>
      <p:ext uri="{BB962C8B-B14F-4D97-AF65-F5344CB8AC3E}">
        <p14:creationId xmlns="" xmlns:p14="http://schemas.microsoft.com/office/powerpoint/2010/main" val="774480539"/>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Focus of our time FY 2011</a:t>
            </a:r>
            <a:endParaRPr lang="en-US" dirty="0"/>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392940814"/>
              </p:ext>
            </p:extLst>
          </p:nvPr>
        </p:nvGraphicFramePr>
        <p:xfrm>
          <a:off x="304800" y="1554163"/>
          <a:ext cx="8686800" cy="45259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 xmlns:p14="http://schemas.microsoft.com/office/powerpoint/2010/main" val="2768111522"/>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Focus of our time FY </a:t>
            </a:r>
            <a:r>
              <a:rPr lang="en-US" dirty="0" smtClean="0"/>
              <a:t>2012</a:t>
            </a:r>
            <a:endParaRPr lang="en-US" dirty="0"/>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3294704431"/>
              </p:ext>
            </p:extLst>
          </p:nvPr>
        </p:nvGraphicFramePr>
        <p:xfrm>
          <a:off x="304800" y="1554163"/>
          <a:ext cx="8686800" cy="45259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 xmlns:p14="http://schemas.microsoft.com/office/powerpoint/2010/main" val="362799861"/>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MnGeo Activity over past couple years</a:t>
            </a:r>
            <a:endParaRPr lang="en-US" dirty="0"/>
          </a:p>
        </p:txBody>
      </p:sp>
      <p:pic>
        <p:nvPicPr>
          <p:cNvPr id="34818" name="Picture 2" descr="G:\MnGeo\Branding\Medium MnGeo Logo Pantone 5535.png"/>
          <p:cNvPicPr>
            <a:picLocks noChangeAspect="1" noChangeArrowheads="1"/>
          </p:cNvPicPr>
          <p:nvPr/>
        </p:nvPicPr>
        <p:blipFill>
          <a:blip r:embed="rId2" cstate="print"/>
          <a:srcRect/>
          <a:stretch>
            <a:fillRect/>
          </a:stretch>
        </p:blipFill>
        <p:spPr bwMode="auto">
          <a:xfrm>
            <a:off x="2819400" y="1447800"/>
            <a:ext cx="3352800" cy="4419600"/>
          </a:xfrm>
          <a:prstGeom prst="rect">
            <a:avLst/>
          </a:prstGeom>
          <a:noFill/>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57150"/>
            <a:ext cx="8686800" cy="1023938"/>
          </a:xfrm>
        </p:spPr>
        <p:txBody>
          <a:bodyPr>
            <a:noAutofit/>
          </a:bodyPr>
          <a:lstStyle/>
          <a:p>
            <a:pPr algn="ctr" eaLnBrk="1" fontAlgn="auto" hangingPunct="1">
              <a:spcAft>
                <a:spcPts val="0"/>
              </a:spcAft>
              <a:defRPr/>
            </a:pPr>
            <a:r>
              <a:rPr lang="en-US" dirty="0" smtClean="0"/>
              <a:t>Minnesota’s Foundational data Layers </a:t>
            </a:r>
            <a:endParaRPr lang="en-US" dirty="0"/>
          </a:p>
        </p:txBody>
      </p:sp>
      <p:sp>
        <p:nvSpPr>
          <p:cNvPr id="6" name="Content Placeholder 2"/>
          <p:cNvSpPr>
            <a:spLocks noGrp="1"/>
          </p:cNvSpPr>
          <p:nvPr>
            <p:ph idx="1"/>
          </p:nvPr>
        </p:nvSpPr>
        <p:spPr>
          <a:xfrm>
            <a:off x="76200" y="1481138"/>
            <a:ext cx="9067800" cy="5148262"/>
          </a:xfrm>
        </p:spPr>
        <p:txBody>
          <a:bodyPr>
            <a:normAutofit/>
          </a:bodyPr>
          <a:lstStyle/>
          <a:p>
            <a:pPr marL="508000" lvl="1" indent="0">
              <a:buClr>
                <a:schemeClr val="tx2"/>
              </a:buClr>
              <a:buSzPct val="100000"/>
              <a:buFont typeface="Wingdings" pitchFamily="2" charset="2"/>
              <a:buChar char="§"/>
            </a:pPr>
            <a:r>
              <a:rPr lang="en-US" i="1" dirty="0" smtClean="0"/>
              <a:t>Cadastral</a:t>
            </a:r>
          </a:p>
          <a:p>
            <a:pPr marL="508000" lvl="1" indent="0">
              <a:buClr>
                <a:schemeClr val="tx2"/>
              </a:buClr>
              <a:buSzPct val="100000"/>
              <a:buFont typeface="Wingdings" pitchFamily="2" charset="2"/>
              <a:buChar char="§"/>
            </a:pPr>
            <a:r>
              <a:rPr lang="en-US" i="1" dirty="0" smtClean="0"/>
              <a:t>Elevation</a:t>
            </a:r>
          </a:p>
          <a:p>
            <a:pPr marL="508000" lvl="1" indent="0">
              <a:buClr>
                <a:schemeClr val="tx2"/>
              </a:buClr>
              <a:buSzPct val="100000"/>
              <a:buFont typeface="Wingdings" pitchFamily="2" charset="2"/>
              <a:buChar char="§"/>
            </a:pPr>
            <a:r>
              <a:rPr lang="en-US" i="1" dirty="0" smtClean="0"/>
              <a:t>Geodetic Control</a:t>
            </a:r>
          </a:p>
          <a:p>
            <a:pPr marL="508000" lvl="1" indent="0">
              <a:buClr>
                <a:schemeClr val="tx2"/>
              </a:buClr>
              <a:buSzPct val="100000"/>
              <a:buFont typeface="Wingdings" pitchFamily="2" charset="2"/>
              <a:buChar char="§"/>
            </a:pPr>
            <a:r>
              <a:rPr lang="en-US" i="1" dirty="0" smtClean="0"/>
              <a:t>Governmental Boundaries</a:t>
            </a:r>
          </a:p>
          <a:p>
            <a:pPr marL="508000" lvl="1" indent="0">
              <a:buClr>
                <a:schemeClr val="tx2"/>
              </a:buClr>
              <a:buSzPct val="100000"/>
              <a:buFont typeface="Wingdings" pitchFamily="2" charset="2"/>
              <a:buChar char="§"/>
            </a:pPr>
            <a:r>
              <a:rPr lang="en-US" i="1" dirty="0" err="1" smtClean="0"/>
              <a:t>Hydrography</a:t>
            </a:r>
            <a:endParaRPr lang="en-US" i="1" dirty="0" smtClean="0"/>
          </a:p>
          <a:p>
            <a:pPr marL="508000" lvl="1" indent="0">
              <a:buClr>
                <a:schemeClr val="tx2"/>
              </a:buClr>
              <a:buSzPct val="100000"/>
              <a:buFont typeface="Wingdings" pitchFamily="2" charset="2"/>
              <a:buChar char="§"/>
            </a:pPr>
            <a:r>
              <a:rPr lang="en-US" i="1" dirty="0" smtClean="0"/>
              <a:t>Orthoimagery </a:t>
            </a:r>
          </a:p>
          <a:p>
            <a:pPr marL="508000" lvl="1" indent="0">
              <a:buClr>
                <a:schemeClr val="tx2"/>
              </a:buClr>
              <a:buSzPct val="100000"/>
              <a:buFont typeface="Wingdings" pitchFamily="2" charset="2"/>
              <a:buChar char="§"/>
            </a:pPr>
            <a:r>
              <a:rPr lang="en-US" i="1" dirty="0" smtClean="0"/>
              <a:t>Transportation</a:t>
            </a:r>
          </a:p>
          <a:p>
            <a:pPr marL="508000" lvl="1" indent="0">
              <a:buClr>
                <a:schemeClr val="tx2"/>
              </a:buClr>
              <a:buSzPct val="100000"/>
              <a:buFont typeface="Wingdings" pitchFamily="2" charset="2"/>
              <a:buChar char="§"/>
            </a:pPr>
            <a:r>
              <a:rPr lang="en-US" i="1" dirty="0" smtClean="0"/>
              <a:t>Soils </a:t>
            </a:r>
          </a:p>
          <a:p>
            <a:pPr marL="508000" lvl="1" indent="0">
              <a:buClr>
                <a:schemeClr val="tx2"/>
              </a:buClr>
              <a:buSzPct val="100000"/>
              <a:buNone/>
            </a:pPr>
            <a:endParaRPr lang="en-US" i="1" dirty="0" smtClean="0"/>
          </a:p>
          <a:p>
            <a:pPr marL="508000" lvl="1" indent="0">
              <a:buClr>
                <a:schemeClr val="tx2"/>
              </a:buClr>
              <a:buSzPct val="100000"/>
              <a:buNone/>
            </a:pPr>
            <a:endParaRPr lang="en-US" sz="1400" i="1" dirty="0" smtClean="0"/>
          </a:p>
          <a:p>
            <a:pPr marL="508000" lvl="1" indent="0">
              <a:buClr>
                <a:schemeClr val="tx2"/>
              </a:buClr>
              <a:buSzPct val="100000"/>
              <a:buNone/>
            </a:pPr>
            <a:r>
              <a:rPr lang="en-US" sz="1400" i="1" dirty="0" smtClean="0"/>
              <a:t>							Foundations June 2004</a:t>
            </a:r>
          </a:p>
          <a:p>
            <a:pPr marL="107950" indent="0">
              <a:buClr>
                <a:schemeClr val="tx2"/>
              </a:buClr>
              <a:buSzPct val="100000"/>
              <a:buFont typeface="Wingdings" pitchFamily="2" charset="2"/>
              <a:buChar char="§"/>
            </a:pPr>
            <a:endParaRPr lang="en-US" i="1" dirty="0" smtClean="0"/>
          </a:p>
          <a:p>
            <a:pPr marL="107950" indent="0">
              <a:buClr>
                <a:schemeClr val="tx2"/>
              </a:buClr>
              <a:buSzPct val="100000"/>
              <a:buFont typeface="Wingdings" pitchFamily="2" charset="2"/>
              <a:buChar char="§"/>
            </a:pPr>
            <a:endParaRPr lang="en-US" i="1" dirty="0" smtClean="0"/>
          </a:p>
          <a:p>
            <a:pPr marL="107950" indent="0">
              <a:buClr>
                <a:schemeClr val="tx2"/>
              </a:buClr>
              <a:buSzPct val="100000"/>
              <a:buFont typeface="Wingdings" pitchFamily="2" charset="2"/>
              <a:buChar char="§"/>
            </a:pPr>
            <a:endParaRPr lang="en-US" i="1" dirty="0" smtClean="0"/>
          </a:p>
          <a:p>
            <a:pPr marL="107950" indent="0">
              <a:buClr>
                <a:schemeClr val="tx2"/>
              </a:buClr>
              <a:buSzPct val="100000"/>
              <a:buFont typeface="Wingdings" pitchFamily="2" charset="2"/>
              <a:buChar char="§"/>
            </a:pPr>
            <a:endParaRPr lang="en-US" i="1" dirty="0" smtClean="0"/>
          </a:p>
        </p:txBody>
      </p:sp>
    </p:spTree>
    <p:extLst>
      <p:ext uri="{BB962C8B-B14F-4D97-AF65-F5344CB8AC3E}">
        <p14:creationId xmlns="" xmlns:p14="http://schemas.microsoft.com/office/powerpoint/2010/main" val="1605159805"/>
      </p:ext>
    </p:extLst>
  </p:cSld>
  <p:clrMapOvr>
    <a:masterClrMapping/>
  </p:clrMapOvr>
  <p:transition>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4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1605</TotalTime>
  <Words>2413</Words>
  <Application>Microsoft Office PowerPoint</Application>
  <PresentationFormat>On-screen Show (4:3)</PresentationFormat>
  <Paragraphs>661</Paragraphs>
  <Slides>58</Slides>
  <Notes>44</Notes>
  <HiddenSlides>0</HiddenSlides>
  <MMClips>0</MMClips>
  <ScaleCrop>false</ScaleCrop>
  <HeadingPairs>
    <vt:vector size="6" baseType="variant">
      <vt:variant>
        <vt:lpstr>Theme</vt:lpstr>
      </vt:variant>
      <vt:variant>
        <vt:i4>1</vt:i4>
      </vt:variant>
      <vt:variant>
        <vt:lpstr>Embedded OLE Servers</vt:lpstr>
      </vt:variant>
      <vt:variant>
        <vt:i4>4</vt:i4>
      </vt:variant>
      <vt:variant>
        <vt:lpstr>Slide Titles</vt:lpstr>
      </vt:variant>
      <vt:variant>
        <vt:i4>58</vt:i4>
      </vt:variant>
    </vt:vector>
  </HeadingPairs>
  <TitlesOfParts>
    <vt:vector size="63" baseType="lpstr">
      <vt:lpstr>4_Trek</vt:lpstr>
      <vt:lpstr>Acrobat Document</vt:lpstr>
      <vt:lpstr>Document</vt:lpstr>
      <vt:lpstr>Worksheet</vt:lpstr>
      <vt:lpstr>Chart</vt:lpstr>
      <vt:lpstr>MnGeo Activity Portfolio</vt:lpstr>
      <vt:lpstr>Getting to know MnGeo</vt:lpstr>
      <vt:lpstr>wHo we are </vt:lpstr>
      <vt:lpstr>Our funding Model</vt:lpstr>
      <vt:lpstr>Slide 5</vt:lpstr>
      <vt:lpstr>Focus of our time FY 2011</vt:lpstr>
      <vt:lpstr>Focus of our time FY 2012</vt:lpstr>
      <vt:lpstr>MnGeo Activity over past couple years</vt:lpstr>
      <vt:lpstr>Minnesota’s Foundational data Layers </vt:lpstr>
      <vt:lpstr>MnGeo activity</vt:lpstr>
      <vt:lpstr>Coordination, outreach, communications</vt:lpstr>
      <vt:lpstr>Coordination, outreach, communications</vt:lpstr>
      <vt:lpstr>Coordination, outreach, communications</vt:lpstr>
      <vt:lpstr>Coordination, outreach, communications</vt:lpstr>
      <vt:lpstr>Coordination, outreach, communications</vt:lpstr>
      <vt:lpstr>MnGeo activity</vt:lpstr>
      <vt:lpstr>Data Coordination</vt:lpstr>
      <vt:lpstr>Boundaries</vt:lpstr>
      <vt:lpstr>AERIAL IMAGERY</vt:lpstr>
      <vt:lpstr>water</vt:lpstr>
      <vt:lpstr>MnGeo activity</vt:lpstr>
      <vt:lpstr>Technical coordination</vt:lpstr>
      <vt:lpstr>ESRI ela</vt:lpstr>
      <vt:lpstr>MnGeo activity</vt:lpstr>
      <vt:lpstr>Data services</vt:lpstr>
      <vt:lpstr>Data services</vt:lpstr>
      <vt:lpstr>Data services</vt:lpstr>
      <vt:lpstr>Data services</vt:lpstr>
      <vt:lpstr>MnGeo activity</vt:lpstr>
      <vt:lpstr>Web services</vt:lpstr>
      <vt:lpstr>Geospatial image service</vt:lpstr>
      <vt:lpstr>Web services</vt:lpstr>
      <vt:lpstr>Web Services</vt:lpstr>
      <vt:lpstr>MnGeo activity</vt:lpstr>
      <vt:lpstr>MnGeo activity</vt:lpstr>
      <vt:lpstr>MNGEO GUIDANCE</vt:lpstr>
      <vt:lpstr>MnGeo activity</vt:lpstr>
      <vt:lpstr>MNGEO's Service Bureau</vt:lpstr>
      <vt:lpstr>MNGEO's Service Bureau staff</vt:lpstr>
      <vt:lpstr>MNGEO's Service Bureau staff</vt:lpstr>
      <vt:lpstr>MNGEO CLIENTS: FY2011</vt:lpstr>
      <vt:lpstr>Fy2011 projects: GLO Plats (2004)</vt:lpstr>
      <vt:lpstr>Fy2011 projects: Field Notes</vt:lpstr>
      <vt:lpstr>Fy2011 projects: Field Notes</vt:lpstr>
      <vt:lpstr>Fy2011 projects: Radiological Events</vt:lpstr>
      <vt:lpstr>FY2011 projects: GIS &amp; historical photos</vt:lpstr>
      <vt:lpstr>Fy2011 projects: High-Res nhd Updates</vt:lpstr>
      <vt:lpstr>MNGEO CLIENTS: FY2012</vt:lpstr>
      <vt:lpstr>Fy2012 projects: Altered Water Courses</vt:lpstr>
      <vt:lpstr>Fy2012 projects: Minnesota Structures</vt:lpstr>
      <vt:lpstr>Fy2012 projects: utility Service areas</vt:lpstr>
      <vt:lpstr>Fy2012 projects: MnSCU Geocoding</vt:lpstr>
      <vt:lpstr>Fy2012 projects: Telephone Exchanges</vt:lpstr>
      <vt:lpstr>Slide 54</vt:lpstr>
      <vt:lpstr>Mngeo priorities </vt:lpstr>
      <vt:lpstr>Discussion</vt:lpstr>
      <vt:lpstr>Whats coming next</vt:lpstr>
      <vt:lpstr>Finally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Windows User</dc:creator>
  <cp:lastModifiedBy>Nancy Rader</cp:lastModifiedBy>
  <cp:revision>304</cp:revision>
  <cp:lastPrinted>2012-05-21T18:20:07Z</cp:lastPrinted>
  <dcterms:created xsi:type="dcterms:W3CDTF">2011-03-13T14:33:20Z</dcterms:created>
  <dcterms:modified xsi:type="dcterms:W3CDTF">2012-09-20T14:51:29Z</dcterms:modified>
</cp:coreProperties>
</file>