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51"/>
  </p:notesMasterIdLst>
  <p:sldIdLst>
    <p:sldId id="310" r:id="rId3"/>
    <p:sldId id="279" r:id="rId4"/>
    <p:sldId id="280" r:id="rId5"/>
    <p:sldId id="308" r:id="rId6"/>
    <p:sldId id="283" r:id="rId7"/>
    <p:sldId id="284" r:id="rId8"/>
    <p:sldId id="285" r:id="rId9"/>
    <p:sldId id="282" r:id="rId10"/>
    <p:sldId id="257" r:id="rId11"/>
    <p:sldId id="258" r:id="rId12"/>
    <p:sldId id="259" r:id="rId13"/>
    <p:sldId id="260" r:id="rId14"/>
    <p:sldId id="262" r:id="rId15"/>
    <p:sldId id="263" r:id="rId16"/>
    <p:sldId id="264" r:id="rId17"/>
    <p:sldId id="265" r:id="rId18"/>
    <p:sldId id="266" r:id="rId19"/>
    <p:sldId id="267" r:id="rId20"/>
    <p:sldId id="269" r:id="rId21"/>
    <p:sldId id="270" r:id="rId22"/>
    <p:sldId id="278" r:id="rId23"/>
    <p:sldId id="271" r:id="rId24"/>
    <p:sldId id="272" r:id="rId25"/>
    <p:sldId id="273" r:id="rId26"/>
    <p:sldId id="274" r:id="rId27"/>
    <p:sldId id="275" r:id="rId28"/>
    <p:sldId id="276" r:id="rId29"/>
    <p:sldId id="277" r:id="rId30"/>
    <p:sldId id="286" r:id="rId31"/>
    <p:sldId id="287" r:id="rId32"/>
    <p:sldId id="288" r:id="rId33"/>
    <p:sldId id="289" r:id="rId34"/>
    <p:sldId id="290" r:id="rId35"/>
    <p:sldId id="307" r:id="rId36"/>
    <p:sldId id="291" r:id="rId37"/>
    <p:sldId id="292" r:id="rId38"/>
    <p:sldId id="293" r:id="rId39"/>
    <p:sldId id="294" r:id="rId40"/>
    <p:sldId id="302" r:id="rId41"/>
    <p:sldId id="303" r:id="rId42"/>
    <p:sldId id="304" r:id="rId43"/>
    <p:sldId id="295" r:id="rId44"/>
    <p:sldId id="299" r:id="rId45"/>
    <p:sldId id="309" r:id="rId46"/>
    <p:sldId id="296" r:id="rId47"/>
    <p:sldId id="306" r:id="rId48"/>
    <p:sldId id="297" r:id="rId49"/>
    <p:sldId id="29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54366C-EC7D-4398-B5F8-B4F260324CFE}" type="datetimeFigureOut">
              <a:rPr lang="en-US" smtClean="0"/>
              <a:pPr/>
              <a:t>9/26/2012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4FBB8-F3E7-49A2-8C82-60272B9FB1B8}" type="slidenum">
              <a:rPr lang="en-US" smtClean="0"/>
              <a:pPr/>
              <a:t>‹#›</a:t>
            </a:fld>
            <a:endParaRPr lang="en-US" dirty="0"/>
          </a:p>
        </p:txBody>
      </p:sp>
    </p:spTree>
    <p:extLst>
      <p:ext uri="{BB962C8B-B14F-4D97-AF65-F5344CB8AC3E}">
        <p14:creationId xmlns:p14="http://schemas.microsoft.com/office/powerpoint/2010/main" xmlns="" val="221678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425890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create our own illustration, we need to make some decisions, and that’s what’s coming next.</a:t>
            </a:r>
          </a:p>
          <a:p>
            <a:endParaRPr lang="en-US" baseline="0" dirty="0" smtClean="0"/>
          </a:p>
          <a:p>
            <a:r>
              <a:rPr lang="en-US" baseline="0" dirty="0" smtClean="0"/>
              <a:t>We will start with an enterprise 2-year tactical plan that begins to dissect the stack of IT services and determine the best way to make them more efficient. </a:t>
            </a:r>
          </a:p>
          <a:p>
            <a:endParaRPr lang="en-US" baseline="0" dirty="0" smtClean="0"/>
          </a:p>
          <a:p>
            <a:r>
              <a:rPr lang="en-US" baseline="0" dirty="0" smtClean="0"/>
              <a:t>Will they all be centralized immediately? There are dependencies that have to be taken into consideration, and we can’t create chaos as we change. So the changes will be mapped out to keep disruption to a minimum.</a:t>
            </a:r>
          </a:p>
          <a:p>
            <a:endParaRPr lang="en-US" baseline="0" dirty="0" smtClean="0"/>
          </a:p>
          <a:p>
            <a:r>
              <a:rPr lang="en-US" baseline="0" dirty="0" smtClean="0"/>
              <a:t>Will they all be centralized at MN.IT Central? Remember that we are trying to “think outside the box.” But we know that the MN.IT divisions need to do some foundational planning to be sure that we know that we’re ready for service optimization. That’s the second row on this slide.</a:t>
            </a:r>
          </a:p>
          <a:p>
            <a:endParaRPr lang="en-US" baseline="0" dirty="0" smtClean="0"/>
          </a:p>
          <a:p>
            <a:r>
              <a:rPr lang="en-US" baseline="0" dirty="0" smtClean="0"/>
              <a:t>One of the most important plans coming soon is the HR plan. We can’t make a change in service delivery until we know how it impacts people and how we are going to manage roles, skills, training, attrition. Our goal is not just to move people around in boxes, but to leverage skills, train people for the future, and build careers that serve our employees and the State. </a:t>
            </a:r>
          </a:p>
          <a:p>
            <a:endParaRPr lang="en-US" baseline="0" dirty="0" smtClean="0"/>
          </a:p>
          <a:p>
            <a:r>
              <a:rPr lang="en-US" baseline="0" dirty="0" smtClean="0"/>
              <a:t>Finally, agency-based offices will create individual plans for how and in what order they will implement their share of the tactical plan. This will take time and everyone’s plan will look different.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2172533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 remember that our mission </a:t>
            </a:r>
            <a:r>
              <a:rPr lang="en-US" baseline="0" dirty="0" smtClean="0"/>
              <a:t>is not to consolidate, it is to provide IT service to the business of the State. The Optimization Phase of consolidation will be focused on improving service. But we have to keep IT service moving even as we change it. We know this is hard sometimes, and may even be confusing, but if we keep our goal in mind, it can be a very exciting journey!</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45017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pPr/>
              <a:t>20</a:t>
            </a:fld>
            <a:endParaRPr lang="en-US" dirty="0"/>
          </a:p>
        </p:txBody>
      </p:sp>
    </p:spTree>
    <p:extLst>
      <p:ext uri="{BB962C8B-B14F-4D97-AF65-F5344CB8AC3E}">
        <p14:creationId xmlns:p14="http://schemas.microsoft.com/office/powerpoint/2010/main" xmlns="" val="244636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that mean? It means that we will begin to see more</a:t>
            </a:r>
            <a:r>
              <a:rPr lang="en-US" baseline="0" dirty="0" smtClean="0"/>
              <a:t> of the infrastructure side of our IT portfolio managed centrally so that agencies can focus on the value-add activity – business IT.</a:t>
            </a:r>
          </a:p>
          <a:p>
            <a:endParaRPr lang="en-US" baseline="0" dirty="0" smtClean="0"/>
          </a:p>
          <a:p>
            <a:pPr defTabSz="897206">
              <a:defRPr/>
            </a:pPr>
            <a:r>
              <a:rPr lang="en-US" baseline="0" dirty="0" smtClean="0"/>
              <a:t>This illustration is to help you get the idea of the direction. It should NOT be taken literally. We will draw our own diagram after the tactical plan is done. We don’t know yet how far or in what order we will move in this direction, but this illustration – which is an industry model – gives you a flavor of where we’re heading. It is a very specific illustration of our elevator speech:  </a:t>
            </a:r>
            <a:r>
              <a:rPr lang="en-US" i="1" dirty="0" smtClean="0"/>
              <a:t>Make the IT infrastructure super efficient so we can focus our people, money and creativity on the services that most directly make a difference for our customers and citizens</a:t>
            </a:r>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291939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have identified 7 important effort</a:t>
            </a:r>
          </a:p>
          <a:p>
            <a:r>
              <a:rPr lang="en-US" dirty="0" smtClean="0"/>
              <a:t>Provide a short sentence on each….</a:t>
            </a:r>
            <a:endParaRPr lang="en-US" dirty="0"/>
          </a:p>
        </p:txBody>
      </p:sp>
      <p:sp>
        <p:nvSpPr>
          <p:cNvPr id="4" name="Slide Number Placeholder 3"/>
          <p:cNvSpPr>
            <a:spLocks noGrp="1"/>
          </p:cNvSpPr>
          <p:nvPr>
            <p:ph type="sldNum" sz="quarter" idx="10"/>
          </p:nvPr>
        </p:nvSpPr>
        <p:spPr/>
        <p:txBody>
          <a:bodyPr/>
          <a:lstStyle/>
          <a:p>
            <a:fld id="{E044D9B1-EB74-438C-8A2B-AFCA910B248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xmlns="" val="178280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might it help in application development and management?</a:t>
            </a:r>
          </a:p>
          <a:p>
            <a:r>
              <a:rPr lang="en-US" baseline="0" dirty="0" smtClean="0"/>
              <a:t>Data Sharing?</a:t>
            </a:r>
          </a:p>
          <a:p>
            <a:r>
              <a:rPr lang="en-US" baseline="0" dirty="0" smtClean="0"/>
              <a:t>License sharing?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23</a:t>
            </a:fld>
            <a:endParaRPr lang="en-US" dirty="0"/>
          </a:p>
        </p:txBody>
      </p:sp>
    </p:spTree>
    <p:extLst>
      <p:ext uri="{BB962C8B-B14F-4D97-AF65-F5344CB8AC3E}">
        <p14:creationId xmlns:p14="http://schemas.microsoft.com/office/powerpoint/2010/main" xmlns="" val="50609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4FBB8-F3E7-49A2-8C82-60272B9FB1B8}" type="slidenum">
              <a:rPr lang="en-US" smtClean="0"/>
              <a:pPr/>
              <a:t>24</a:t>
            </a:fld>
            <a:endParaRPr lang="en-US" dirty="0"/>
          </a:p>
        </p:txBody>
      </p:sp>
    </p:spTree>
    <p:extLst>
      <p:ext uri="{BB962C8B-B14F-4D97-AF65-F5344CB8AC3E}">
        <p14:creationId xmlns:p14="http://schemas.microsoft.com/office/powerpoint/2010/main" xmlns="" val="3299004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15018" eaLnBrk="0" hangingPunct="0">
              <a:defRPr>
                <a:solidFill>
                  <a:schemeClr val="tx1"/>
                </a:solidFill>
                <a:latin typeface="Arial" charset="0"/>
              </a:defRPr>
            </a:lvl1pPr>
            <a:lvl2pPr marL="730766" indent="-281064" defTabSz="915018" eaLnBrk="0" hangingPunct="0">
              <a:defRPr>
                <a:solidFill>
                  <a:schemeClr val="tx1"/>
                </a:solidFill>
                <a:latin typeface="Arial" charset="0"/>
              </a:defRPr>
            </a:lvl2pPr>
            <a:lvl3pPr marL="1124255" indent="-224851" defTabSz="915018" eaLnBrk="0" hangingPunct="0">
              <a:defRPr>
                <a:solidFill>
                  <a:schemeClr val="tx1"/>
                </a:solidFill>
                <a:latin typeface="Arial" charset="0"/>
              </a:defRPr>
            </a:lvl3pPr>
            <a:lvl4pPr marL="1573957" indent="-224851" defTabSz="915018" eaLnBrk="0" hangingPunct="0">
              <a:defRPr>
                <a:solidFill>
                  <a:schemeClr val="tx1"/>
                </a:solidFill>
                <a:latin typeface="Arial" charset="0"/>
              </a:defRPr>
            </a:lvl4pPr>
            <a:lvl5pPr marL="2023659" indent="-224851" defTabSz="915018" eaLnBrk="0" hangingPunct="0">
              <a:defRPr>
                <a:solidFill>
                  <a:schemeClr val="tx1"/>
                </a:solidFill>
                <a:latin typeface="Arial" charset="0"/>
              </a:defRPr>
            </a:lvl5pPr>
            <a:lvl6pPr marL="2473361" indent="-224851" defTabSz="915018" eaLnBrk="0" fontAlgn="base" hangingPunct="0">
              <a:spcBef>
                <a:spcPct val="0"/>
              </a:spcBef>
              <a:spcAft>
                <a:spcPct val="0"/>
              </a:spcAft>
              <a:defRPr>
                <a:solidFill>
                  <a:schemeClr val="tx1"/>
                </a:solidFill>
                <a:latin typeface="Arial" charset="0"/>
              </a:defRPr>
            </a:lvl6pPr>
            <a:lvl7pPr marL="2923062" indent="-224851" defTabSz="915018" eaLnBrk="0" fontAlgn="base" hangingPunct="0">
              <a:spcBef>
                <a:spcPct val="0"/>
              </a:spcBef>
              <a:spcAft>
                <a:spcPct val="0"/>
              </a:spcAft>
              <a:defRPr>
                <a:solidFill>
                  <a:schemeClr val="tx1"/>
                </a:solidFill>
                <a:latin typeface="Arial" charset="0"/>
              </a:defRPr>
            </a:lvl7pPr>
            <a:lvl8pPr marL="3372764" indent="-224851" defTabSz="915018" eaLnBrk="0" fontAlgn="base" hangingPunct="0">
              <a:spcBef>
                <a:spcPct val="0"/>
              </a:spcBef>
              <a:spcAft>
                <a:spcPct val="0"/>
              </a:spcAft>
              <a:defRPr>
                <a:solidFill>
                  <a:schemeClr val="tx1"/>
                </a:solidFill>
                <a:latin typeface="Arial" charset="0"/>
              </a:defRPr>
            </a:lvl8pPr>
            <a:lvl9pPr marL="3822466" indent="-224851" defTabSz="915018" eaLnBrk="0" fontAlgn="base" hangingPunct="0">
              <a:spcBef>
                <a:spcPct val="0"/>
              </a:spcBef>
              <a:spcAft>
                <a:spcPct val="0"/>
              </a:spcAft>
              <a:defRPr>
                <a:solidFill>
                  <a:schemeClr val="tx1"/>
                </a:solidFill>
                <a:latin typeface="Arial" charset="0"/>
              </a:defRPr>
            </a:lvl9pPr>
          </a:lstStyle>
          <a:p>
            <a:pPr eaLnBrk="1" hangingPunct="1"/>
            <a:fld id="{69EE3DC2-3F9F-4EDE-809C-EF8D65A76C34}" type="slidenum">
              <a:rPr lang="en-US"/>
              <a:pPr eaLnBrk="1" hangingPunct="1"/>
              <a:t>40</a:t>
            </a:fld>
            <a:endParaRPr 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MnGeo is pursuing a new direction (formerly</a:t>
            </a:r>
            <a:r>
              <a:rPr lang="en-US" baseline="0" dirty="0" smtClean="0"/>
              <a:t> a significant part on MnGeo business was driven by the Service Bureau) </a:t>
            </a:r>
            <a:r>
              <a:rPr lang="en-US" dirty="0" smtClean="0"/>
              <a:t>that is business driven and based on input</a:t>
            </a:r>
            <a:r>
              <a:rPr lang="en-US" baseline="0" dirty="0" smtClean="0"/>
              <a:t> from stakeholders</a:t>
            </a:r>
          </a:p>
          <a:p>
            <a:r>
              <a:rPr lang="en-US" baseline="0" dirty="0" smtClean="0"/>
              <a:t>Meetings will be complete for the most part in October</a:t>
            </a:r>
          </a:p>
          <a:p>
            <a:r>
              <a:rPr lang="en-US" baseline="0" dirty="0" smtClean="0"/>
              <a:t>We should have priority efforts defined by the end of October</a:t>
            </a:r>
          </a:p>
          <a:p>
            <a:r>
              <a:rPr lang="en-US" dirty="0" smtClean="0"/>
              <a:t>A</a:t>
            </a:r>
            <a:r>
              <a:rPr lang="en-US" baseline="0" dirty="0" smtClean="0"/>
              <a:t> new Geospatial Technology Committee will be set up by November</a:t>
            </a:r>
          </a:p>
          <a:p>
            <a:r>
              <a:rPr lang="en-US" baseline="0" dirty="0" smtClean="0"/>
              <a:t>We should have an updated service catalog by the end of the calendar year focused on business needs </a:t>
            </a:r>
          </a:p>
          <a:p>
            <a:r>
              <a:rPr lang="en-US" baseline="0" dirty="0" smtClean="0"/>
              <a:t>One we have a service catalog we will create a resource model that aligns with the service catalog and the will  deliver the priorities of the stakeholders</a:t>
            </a:r>
            <a:endParaRPr lang="en-US" dirty="0"/>
          </a:p>
        </p:txBody>
      </p:sp>
      <p:sp>
        <p:nvSpPr>
          <p:cNvPr id="4" name="Slide Number Placeholder 3"/>
          <p:cNvSpPr>
            <a:spLocks noGrp="1"/>
          </p:cNvSpPr>
          <p:nvPr>
            <p:ph type="sldNum" sz="quarter" idx="10"/>
          </p:nvPr>
        </p:nvSpPr>
        <p:spPr/>
        <p:txBody>
          <a:bodyPr/>
          <a:lstStyle/>
          <a:p>
            <a:fld id="{E044D9B1-EB74-438C-8A2B-AFCA910B2485}"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46650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slide</a:t>
            </a:r>
            <a:r>
              <a:rPr lang="en-US" baseline="0" dirty="0" smtClean="0"/>
              <a:t> that we’ve been showing for the past year – it represents a great deal of work from people in every corner of the new organization. </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59887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two phases focused</a:t>
            </a:r>
            <a:r>
              <a:rPr lang="en-US" baseline="0" dirty="0" smtClean="0"/>
              <a:t> on “how” we were going to meet the legislative mandate to consolidate, and on meeting the deadlines specified in law. Much of the work was behind the scenes – analysis, planning, and coming to some common definitions of what we all do.</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34035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phase moved us from the immediate milestones to a long range look at what IT should be doing at the State. The Master Plan covered “what” IT our business customers want from us, and the direction our governor wants to take. From that, we created the MN.IT Services Strategic Plan, which defines our priorities for the new organization in order to meet the goals of the Master Plan. This is “how” we deliver IT. And, finally, we created a governance framework that defines how we make decisions, and how our customers are included in our planning and prioritizing.</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112711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tackle</a:t>
            </a:r>
            <a:r>
              <a:rPr lang="en-US" baseline="0" dirty="0" smtClean="0"/>
              <a:t> these issues and take advantage of the opportunities we need to do three things simultaneously: develop a service strategy that can meet the objectives in our strategic plan and that demonstrate value to our customers; create the foundation that makes us ready for change – common processes, common policies, an integrated organization, etc.; and then think outside the box. There are no instructional manuals that outline the steps to IT consolidation and to building an effective and efficient organization. We need to take advantage of every idea and opportunity to figure out the details of how we do things differently, and how we capitalize on this opportunity that has been handed to us</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351953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people</a:t>
            </a:r>
            <a:r>
              <a:rPr lang="en-US" baseline="0" dirty="0" smtClean="0"/>
              <a:t> assume that there are winners and losers in changes as big and fundamental as IT consolidation. However, w</a:t>
            </a:r>
            <a:r>
              <a:rPr lang="en-US" dirty="0" smtClean="0"/>
              <a:t>e</a:t>
            </a:r>
            <a:r>
              <a:rPr lang="en-US" baseline="0" dirty="0" smtClean="0"/>
              <a:t> strongly believe that there are benefits to everybody if we get this right.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38626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important</a:t>
            </a:r>
            <a:r>
              <a:rPr lang="en-US" baseline="0" dirty="0" smtClean="0"/>
              <a:t> slide. We are currently working on the details that will bring our strategic plan to life. All of them focus on a single theme that really is the “elevator speech” for every single one of us, when somebody asks, so what is this consolidation all about? </a:t>
            </a:r>
          </a:p>
          <a:p>
            <a:endParaRPr lang="en-US" baseline="0" dirty="0" smtClean="0"/>
          </a:p>
          <a:p>
            <a:r>
              <a:rPr lang="en-US" baseline="0" dirty="0" smtClean="0"/>
              <a:t>All of the elements of the strategic plan condense to one thing: we want to “make the IT infrastructure super efficient so we can focus our people, money and creativity on the services that most directly make a difference for our customers and citizens.” </a:t>
            </a:r>
          </a:p>
          <a:p>
            <a:endParaRPr lang="en-US" baseline="0" dirty="0" smtClean="0"/>
          </a:p>
          <a:p>
            <a:r>
              <a:rPr lang="en-US" baseline="0" dirty="0" smtClean="0"/>
              <a:t>If we do that, we begin to define the “value proposition” for our customers – attention to their business needs and goals, and providing the IT that really matters.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326360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that mean? It means that we will begin to see more</a:t>
            </a:r>
            <a:r>
              <a:rPr lang="en-US" baseline="0" dirty="0" smtClean="0"/>
              <a:t> of the infrastructure side of our IT portfolio managed centrally so that agencies can focus on the value-add activity – business IT.</a:t>
            </a:r>
          </a:p>
          <a:p>
            <a:endParaRPr lang="en-US" baseline="0" dirty="0" smtClean="0"/>
          </a:p>
          <a:p>
            <a:pPr defTabSz="897206">
              <a:defRPr/>
            </a:pPr>
            <a:r>
              <a:rPr lang="en-US" baseline="0" dirty="0" smtClean="0"/>
              <a:t>This illustration is to help you get the idea of the direction. It should NOT be taken literally. We will draw our own diagram after the tactical plan is done. We don’t know yet how far or in what order we will move in this direction, but this illustration – which is an industry model – gives you a flavor of where we’re heading. It is a very specific illustration of our elevator speech:  </a:t>
            </a:r>
            <a:r>
              <a:rPr lang="en-US" i="1" dirty="0" smtClean="0"/>
              <a:t>Make the IT infrastructure super efficient so we can focus our people, money and creativity on the services that most directly make a difference for our customers and citizens</a:t>
            </a:r>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291939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this is the value: with the infrastructure managed efficiently, we can put our resources toward implementing the technology our customers want to run their business. It takes us full circle, back to the IT Master Plan that describes the business drivers for IT – the “what” should we be doing? </a:t>
            </a:r>
          </a:p>
          <a:p>
            <a:endParaRPr lang="en-US" baseline="0" dirty="0" smtClean="0"/>
          </a:p>
          <a:p>
            <a:r>
              <a:rPr lang="en-US" baseline="0" dirty="0" smtClean="0"/>
              <a:t>The bullets on this slide are the business drivers that were called out in the Master Plan. </a:t>
            </a:r>
          </a:p>
          <a:p>
            <a:endParaRPr lang="en-US" baseline="0" dirty="0" smtClean="0"/>
          </a:p>
          <a:p>
            <a:r>
              <a:rPr lang="en-US" baseline="0" dirty="0" smtClean="0"/>
              <a:t>Again, this is a model for illustration purposes. What will eventually be managed at the agency level and what will be centralized? We don’t know. We’ll be better able to draw this picture once the tactical plan is complete.</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335364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Franklin Gothic Book" pitchFamily="34" charset="0"/>
              </a:defRPr>
            </a:lvl1pPr>
            <a:lvl2pPr>
              <a:defRPr sz="1400">
                <a:latin typeface="Franklin Gothic Book" pitchFamily="34" charset="0"/>
              </a:defRPr>
            </a:lvl2pPr>
            <a:lvl3pPr>
              <a:defRPr sz="1400">
                <a:latin typeface="Franklin Gothic Book" pitchFamily="34" charset="0"/>
              </a:defRPr>
            </a:lvl3pPr>
            <a:lvl4pPr>
              <a:defRPr sz="1400">
                <a:latin typeface="Franklin Gothic Book" pitchFamily="34" charset="0"/>
              </a:defRPr>
            </a:lvl4pPr>
            <a:lvl5pPr>
              <a:defRPr sz="1400">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1">
                <a:latin typeface="Franklin Gothic Book" pitchFamily="34" charset="0"/>
              </a:defRPr>
            </a:lvl1pPr>
          </a:lstStyle>
          <a:p>
            <a:r>
              <a:rPr lang="en-US" dirty="0" smtClean="0"/>
              <a:t>AGENDA</a:t>
            </a:r>
            <a:endParaRPr lang="en-US" dirty="0"/>
          </a:p>
        </p:txBody>
      </p: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xmlns="" val="78069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9/26/2012</a:t>
            </a:fld>
            <a:endParaRPr lang="en-US" dirty="0">
              <a:solidFill>
                <a:prstClr val="black"/>
              </a:solidFill>
            </a:endParaRPr>
          </a:p>
        </p:txBody>
      </p:sp>
    </p:spTree>
    <p:extLst>
      <p:ext uri="{BB962C8B-B14F-4D97-AF65-F5344CB8AC3E}">
        <p14:creationId xmlns:p14="http://schemas.microsoft.com/office/powerpoint/2010/main" xmlns="" val="3374949820"/>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9/26/2012</a:t>
            </a:fld>
            <a:endParaRPr lang="en-US" dirty="0">
              <a:solidFill>
                <a:prstClr val="black"/>
              </a:solidFill>
            </a:endParaRPr>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xmlns="" val="3704735811"/>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9/26/2012</a:t>
            </a:fld>
            <a:endParaRPr lang="en-US" dirty="0">
              <a:solidFill>
                <a:prstClr val="black"/>
              </a:solidFill>
            </a:endParaRPr>
          </a:p>
        </p:txBody>
      </p:sp>
    </p:spTree>
    <p:extLst>
      <p:ext uri="{BB962C8B-B14F-4D97-AF65-F5344CB8AC3E}">
        <p14:creationId xmlns:p14="http://schemas.microsoft.com/office/powerpoint/2010/main" xmlns="" val="2630865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9/26/2012</a:t>
            </a:fld>
            <a:endParaRPr lang="en-US" dirty="0">
              <a:solidFill>
                <a:prstClr val="black"/>
              </a:solidFill>
            </a:endParaRPr>
          </a:p>
        </p:txBody>
      </p:sp>
    </p:spTree>
    <p:extLst>
      <p:ext uri="{BB962C8B-B14F-4D97-AF65-F5344CB8AC3E}">
        <p14:creationId xmlns:p14="http://schemas.microsoft.com/office/powerpoint/2010/main" xmlns="" val="29102478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9/26/2012</a:t>
            </a:fld>
            <a:endParaRPr lang="en-US" dirty="0">
              <a:solidFill>
                <a:prstClr val="black"/>
              </a:solidFill>
            </a:endParaRPr>
          </a:p>
        </p:txBody>
      </p:sp>
    </p:spTree>
    <p:extLst>
      <p:ext uri="{BB962C8B-B14F-4D97-AF65-F5344CB8AC3E}">
        <p14:creationId xmlns:p14="http://schemas.microsoft.com/office/powerpoint/2010/main" xmlns="" val="1174074207"/>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Tree>
    <p:extLst>
      <p:ext uri="{BB962C8B-B14F-4D97-AF65-F5344CB8AC3E}">
        <p14:creationId xmlns:p14="http://schemas.microsoft.com/office/powerpoint/2010/main" xmlns="" val="2160597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DBFD0B-1A4A-4E9C-8887-D2EE5A79D3BC}" type="slidenum">
              <a:rPr lang="en-US"/>
              <a:pPr>
                <a:defRPr/>
              </a:pPr>
              <a:t>‹#›</a:t>
            </a:fld>
            <a:endParaRPr lang="en-US" dirty="0"/>
          </a:p>
        </p:txBody>
      </p:sp>
    </p:spTree>
    <p:extLst>
      <p:ext uri="{BB962C8B-B14F-4D97-AF65-F5344CB8AC3E}">
        <p14:creationId xmlns:p14="http://schemas.microsoft.com/office/powerpoint/2010/main" xmlns="" val="2593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
        <p:nvSpPr>
          <p:cNvPr id="3" name="TextBox 2"/>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xmlns="" val="209757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667000" y="3959225"/>
            <a:ext cx="3505200" cy="730250"/>
          </a:xfrm>
          <a:prstGeom prst="rect">
            <a:avLst/>
          </a:prstGeom>
        </p:spPr>
        <p:txBody>
          <a:bodyPr/>
          <a:lstStyle>
            <a:lvl1pPr marL="0" indent="0" algn="r">
              <a:buNone/>
              <a:defRPr sz="1400"/>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2667000" y="2438400"/>
            <a:ext cx="3505200" cy="1524000"/>
          </a:xfrm>
          <a:prstGeom prst="rect">
            <a:avLst/>
          </a:prstGeom>
        </p:spPr>
        <p:txBody>
          <a:bodyPr anchor="b"/>
          <a:lstStyle>
            <a:lvl1pPr algn="r">
              <a:defRPr sz="3200">
                <a:latin typeface="Franklin Gothic Book" pitchFamily="34" charset="0"/>
              </a:defRPr>
            </a:lvl1pPr>
          </a:lstStyle>
          <a:p>
            <a:r>
              <a:rPr lang="en-US" dirty="0" smtClean="0"/>
              <a:t>Thank You!</a:t>
            </a:r>
            <a:endParaRPr lang="en-US" dirty="0"/>
          </a:p>
        </p:txBody>
      </p: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xmlns="" val="313470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solidFill>
                  <a:prstClr val="black"/>
                </a:solidFill>
              </a:rPr>
              <a:pPr/>
              <a:t>‹#›</a:t>
            </a:fld>
            <a:endParaRPr lang="en-US" dirty="0">
              <a:solidFill>
                <a:prstClr val="black"/>
              </a:solidFill>
            </a:endParaRPr>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solidFill>
                  <a:prstClr val="black"/>
                </a:solidFill>
              </a:rPr>
              <a:pPr/>
              <a:t>9/26/2012</a:t>
            </a:fld>
            <a:endParaRPr lang="en-US" dirty="0">
              <a:solidFill>
                <a:prstClr val="black"/>
              </a:solidFill>
            </a:endParaRPr>
          </a:p>
        </p:txBody>
      </p:sp>
      <p:sp>
        <p:nvSpPr>
          <p:cNvPr id="6" name="TextBox 5"/>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xmlns="" val="2403102959"/>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9/26/2012</a:t>
            </a:fld>
            <a:endParaRPr lang="en-US" dirty="0">
              <a:solidFill>
                <a:prstClr val="black"/>
              </a:solidFill>
            </a:endParaRPr>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29" name="Slide Number Placeholder 28"/>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xmlns="" val="28600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9/26/2012</a:t>
            </a:fld>
            <a:endParaRPr lang="en-US" dirty="0">
              <a:solidFill>
                <a:prstClr val="black"/>
              </a:solidFill>
            </a:endParaRPr>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6" name="TextBox 5"/>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xmlns="" val="359155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600200"/>
            <a:ext cx="8229600" cy="470916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5DC3E618-447C-48AE-AC23-78CED7696653}" type="datetimeFigureOut">
              <a:rPr lang="en-US">
                <a:solidFill>
                  <a:prstClr val="black"/>
                </a:solidFill>
              </a:rPr>
              <a:pPr/>
              <a:t>9/26/2012</a:t>
            </a:fld>
            <a:endParaRPr lang="en-US" dirty="0">
              <a:solidFill>
                <a:prstClr val="black"/>
              </a:solidFill>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6141AE55-0994-49BC-B8C4-2B1C7C3EAD8F}" type="slidenum">
              <a:rPr lang="en-US">
                <a:solidFill>
                  <a:prstClr val="black"/>
                </a:solidFill>
              </a:rPr>
              <a:pPr/>
              <a:t>‹#›</a:t>
            </a:fld>
            <a:endParaRPr lang="en-US" dirty="0">
              <a:solidFill>
                <a:prstClr val="black"/>
              </a:solidFill>
            </a:endParaRPr>
          </a:p>
        </p:txBody>
      </p:sp>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xmlns="" val="198163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pPr/>
              <a:t>‹#›</a:t>
            </a:fld>
            <a:endParaRPr lang="en-US" dirty="0"/>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pPr/>
              <a:t>9/26/2012</a:t>
            </a:fld>
            <a:endParaRPr lang="en-US" dirty="0"/>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xmlns="" val="88107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9/26/2012</a:t>
            </a:fld>
            <a:endParaRPr lang="en-US" dirty="0">
              <a:solidFill>
                <a:prstClr val="black"/>
              </a:solidFill>
            </a:endParaRPr>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
        <p:nvSpPr>
          <p:cNvPr id="6" name="TextBox 5"/>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spTree>
    <p:extLst>
      <p:ext uri="{BB962C8B-B14F-4D97-AF65-F5344CB8AC3E}">
        <p14:creationId xmlns:p14="http://schemas.microsoft.com/office/powerpoint/2010/main" xmlns="" val="3846841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microsoft.com/office/2007/relationships/hdphoto" Target="../media/hdphoto1.wdp"/><Relationship Id="rId5" Type="http://schemas.openxmlformats.org/officeDocument/2006/relationships/slideLayout" Target="../slideLayouts/slideLayout13.xml"/><Relationship Id="rId10" Type="http://schemas.openxmlformats.org/officeDocument/2006/relationships/image" Target="../media/image4.jpeg"/><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ecorative picture of wire mesh"/>
          <p:cNvPicPr>
            <a:picLocks noChangeAspect="1"/>
          </p:cNvPicPr>
          <p:nvPr/>
        </p:nvPicPr>
        <p:blipFill>
          <a:blip r:embed="rId10" cstate="print"/>
          <a:stretch>
            <a:fillRect/>
          </a:stretch>
        </p:blipFill>
        <p:spPr>
          <a:xfrm>
            <a:off x="6850374" y="0"/>
            <a:ext cx="2293626" cy="6858000"/>
          </a:xfrm>
          <a:prstGeom prst="rect">
            <a:avLst/>
          </a:prstGeom>
        </p:spPr>
      </p:pic>
      <p:cxnSp>
        <p:nvCxnSpPr>
          <p:cNvPr id="12" name="Straight Connector 11" descr="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sp>
        <p:nvSpPr>
          <p:cNvPr id="4" name="TextBox 3"/>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pic>
        <p:nvPicPr>
          <p:cNvPr id="7170" name="Picture 2" descr="C:\Projects\DR\Logo_MNIT_sm_jpg.jpg"/>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5410200" y="6248400"/>
            <a:ext cx="1323975" cy="4762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xmlns="" val="4093509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solidFill>
                  <a:prstClr val="black"/>
                </a:solidFill>
              </a:rPr>
              <a:pPr/>
              <a:t>‹#›</a:t>
            </a:fld>
            <a:endParaRPr lang="en-US" dirty="0">
              <a:solidFill>
                <a:prstClr val="black"/>
              </a:solidFill>
            </a:endParaRPr>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solidFill>
                  <a:prstClr val="black"/>
                </a:solidFill>
              </a:rPr>
              <a:pPr/>
              <a:t>9/26/2012</a:t>
            </a:fld>
            <a:endParaRPr lang="en-US" dirty="0">
              <a:solidFill>
                <a:prstClr val="black"/>
              </a:solidFill>
            </a:endParaRPr>
          </a:p>
        </p:txBody>
      </p:sp>
      <p:pic>
        <p:nvPicPr>
          <p:cNvPr id="11" name="Picture 10" descr="Decorative picture"/>
          <p:cNvPicPr>
            <a:picLocks noChangeAspect="1"/>
          </p:cNvPicPr>
          <p:nvPr/>
        </p:nvPicPr>
        <p:blipFill rotWithShape="1">
          <a:blip r:embed="rId10" cstate="print">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t="64095" r="2206" b="32925"/>
          <a:stretch/>
        </p:blipFill>
        <p:spPr>
          <a:xfrm rot="5400000">
            <a:off x="5645457" y="3359458"/>
            <a:ext cx="6858001" cy="139084"/>
          </a:xfrm>
          <a:prstGeom prst="rect">
            <a:avLst/>
          </a:prstGeom>
        </p:spPr>
      </p:pic>
      <p:pic>
        <p:nvPicPr>
          <p:cNvPr id="14" name="Picture 13" descr="MN.IT Services logo"/>
          <p:cNvPicPr>
            <a:picLocks noChangeAspect="1"/>
          </p:cNvPicPr>
          <p:nvPr/>
        </p:nvPicPr>
        <p:blipFill rotWithShape="1">
          <a:blip r:embed="rId12" cstate="print">
            <a:extLst>
              <a:ext uri="{28A0092B-C50C-407E-A947-70E740481C1C}">
                <a14:useLocalDpi xmlns:a14="http://schemas.microsoft.com/office/drawing/2010/main" xmlns="" val="0"/>
              </a:ext>
            </a:extLst>
          </a:blip>
          <a:srcRect/>
          <a:stretch/>
        </p:blipFill>
        <p:spPr>
          <a:xfrm>
            <a:off x="7543800" y="6202110"/>
            <a:ext cx="1203158" cy="427290"/>
          </a:xfrm>
          <a:prstGeom prst="rect">
            <a:avLst/>
          </a:prstGeom>
        </p:spPr>
      </p:pic>
      <p:pic>
        <p:nvPicPr>
          <p:cNvPr id="12" name="Picture 11" descr="Decorative picture"/>
          <p:cNvPicPr>
            <a:picLocks noChangeAspect="1"/>
          </p:cNvPicPr>
          <p:nvPr/>
        </p:nvPicPr>
        <p:blipFill>
          <a:blip r:embed="rId13" cstate="print"/>
          <a:stretch>
            <a:fillRect/>
          </a:stretch>
        </p:blipFill>
        <p:spPr>
          <a:xfrm>
            <a:off x="8823693" y="0"/>
            <a:ext cx="320307" cy="6858000"/>
          </a:xfrm>
          <a:prstGeom prst="rect">
            <a:avLst/>
          </a:prstGeom>
        </p:spPr>
      </p:pic>
      <p:sp>
        <p:nvSpPr>
          <p:cNvPr id="7" name="TextBox 6"/>
          <p:cNvSpPr txBox="1"/>
          <p:nvPr userDrawn="1"/>
        </p:nvSpPr>
        <p:spPr>
          <a:xfrm rot="5400000">
            <a:off x="7025656" y="3118826"/>
            <a:ext cx="4081310" cy="307777"/>
          </a:xfrm>
          <a:prstGeom prst="rect">
            <a:avLst/>
          </a:prstGeom>
          <a:noFill/>
        </p:spPr>
        <p:txBody>
          <a:bodyPr wrap="none" rtlCol="0">
            <a:spAutoFit/>
          </a:bodyPr>
          <a:lstStyle/>
          <a:p>
            <a:r>
              <a:rPr lang="en-US" sz="1400" b="1" dirty="0" smtClean="0">
                <a:solidFill>
                  <a:schemeClr val="bg1"/>
                </a:solidFill>
              </a:rPr>
              <a:t>MnGeo State Government Advisory Council Meeting</a:t>
            </a:r>
            <a:endParaRPr lang="en-US" sz="1400" b="1" dirty="0">
              <a:solidFill>
                <a:schemeClr val="bg1"/>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533400" y="6248400"/>
            <a:ext cx="1809748" cy="452437"/>
          </a:xfrm>
          <a:prstGeom prst="rect">
            <a:avLst/>
          </a:prstGeom>
        </p:spPr>
      </p:pic>
    </p:spTree>
    <p:extLst>
      <p:ext uri="{BB962C8B-B14F-4D97-AF65-F5344CB8AC3E}">
        <p14:creationId xmlns:p14="http://schemas.microsoft.com/office/powerpoint/2010/main" xmlns="" val="16449258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6" r:id="rId7"/>
    <p:sldLayoutId id="2147483678" r:id="rId8"/>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file:///\\adm-data.admin.state.mn.us\admindept\GDA\MnGeo\Advisory%20Councils\State%20Government%20Advisory%20Council\Meeting%20Agendas%20&amp;%20Minutes\2012%20September%2026\Projects\Stakeholder%20Discussions\Mngeo%20Core%20Functions%20Draft.vsd\Drawing\~Page-1\Process.196"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065" y="2590800"/>
            <a:ext cx="5551135" cy="2123658"/>
          </a:xfrm>
          <a:prstGeom prst="rect">
            <a:avLst/>
          </a:prstGeom>
          <a:noFill/>
        </p:spPr>
        <p:txBody>
          <a:bodyPr wrap="none" rtlCol="0">
            <a:spAutoFit/>
          </a:bodyPr>
          <a:lstStyle/>
          <a:p>
            <a:pPr algn="ctr"/>
            <a:r>
              <a:rPr lang="en-US" sz="3600" b="1" dirty="0" err="1" smtClean="0">
                <a:latin typeface="Franklin Gothic Book" pitchFamily="34" charset="0"/>
              </a:rPr>
              <a:t>MnGeo</a:t>
            </a:r>
            <a:r>
              <a:rPr lang="en-US" sz="3600" b="1" dirty="0" smtClean="0">
                <a:latin typeface="Franklin Gothic Book" pitchFamily="34" charset="0"/>
              </a:rPr>
              <a:t> State Government </a:t>
            </a:r>
            <a:br>
              <a:rPr lang="en-US" sz="3600" b="1" dirty="0" smtClean="0">
                <a:latin typeface="Franklin Gothic Book" pitchFamily="34" charset="0"/>
              </a:rPr>
            </a:br>
            <a:r>
              <a:rPr lang="en-US" sz="3600" b="1" dirty="0" smtClean="0">
                <a:latin typeface="Franklin Gothic Book" pitchFamily="34" charset="0"/>
              </a:rPr>
              <a:t>Geospatial Advisory Council</a:t>
            </a:r>
          </a:p>
          <a:p>
            <a:pPr algn="ctr"/>
            <a:r>
              <a:rPr lang="en-US" sz="3600" b="1" dirty="0" smtClean="0">
                <a:latin typeface="Franklin Gothic Book" pitchFamily="34" charset="0"/>
              </a:rPr>
              <a:t>Meeting</a:t>
            </a:r>
          </a:p>
          <a:p>
            <a:pPr algn="ctr"/>
            <a:r>
              <a:rPr lang="en-US" sz="2400" dirty="0" smtClean="0">
                <a:latin typeface="Franklin Gothic Book" pitchFamily="34" charset="0"/>
              </a:rPr>
              <a:t>Wednesday, September 26, 2012</a:t>
            </a:r>
            <a:endParaRPr lang="en-US" sz="2400" dirty="0">
              <a:latin typeface="Franklin Gothic Book" pitchFamily="34" charset="0"/>
            </a:endParaRPr>
          </a:p>
        </p:txBody>
      </p:sp>
    </p:spTree>
    <p:extLst>
      <p:ext uri="{BB962C8B-B14F-4D97-AF65-F5344CB8AC3E}">
        <p14:creationId xmlns="" xmlns:p14="http://schemas.microsoft.com/office/powerpoint/2010/main" val="406864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Executive Branch IT Consolidation</a:t>
            </a:r>
            <a:endParaRPr lang="en-US" dirty="0"/>
          </a:p>
        </p:txBody>
      </p:sp>
      <p:cxnSp>
        <p:nvCxnSpPr>
          <p:cNvPr id="31" name="Straight Connector 30"/>
          <p:cNvCxnSpPr/>
          <p:nvPr/>
        </p:nvCxnSpPr>
        <p:spPr>
          <a:xfrm>
            <a:off x="489743" y="3505200"/>
            <a:ext cx="0" cy="14110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7200" y="5061466"/>
            <a:ext cx="4946611" cy="369332"/>
          </a:xfrm>
          <a:prstGeom prst="rect">
            <a:avLst/>
          </a:prstGeom>
          <a:noFill/>
        </p:spPr>
        <p:txBody>
          <a:bodyPr wrap="none" rtlCol="0">
            <a:spAutoFit/>
          </a:bodyPr>
          <a:lstStyle/>
          <a:p>
            <a:r>
              <a:rPr lang="en-US" dirty="0">
                <a:solidFill>
                  <a:srgbClr val="C00000"/>
                </a:solidFill>
              </a:rPr>
              <a:t>Legislative mandate to consolidate July 25, 2011</a:t>
            </a:r>
          </a:p>
        </p:txBody>
      </p:sp>
      <p:grpSp>
        <p:nvGrpSpPr>
          <p:cNvPr id="33" name="Group 32"/>
          <p:cNvGrpSpPr/>
          <p:nvPr/>
        </p:nvGrpSpPr>
        <p:grpSpPr>
          <a:xfrm>
            <a:off x="381000" y="2475132"/>
            <a:ext cx="8458200" cy="1580346"/>
            <a:chOff x="381000" y="2475132"/>
            <a:chExt cx="8458200" cy="1580346"/>
          </a:xfrm>
        </p:grpSpPr>
        <p:sp>
          <p:nvSpPr>
            <p:cNvPr id="34" name="Rectangle 33"/>
            <p:cNvSpPr/>
            <p:nvPr/>
          </p:nvSpPr>
          <p:spPr>
            <a:xfrm>
              <a:off x="381000" y="3200400"/>
              <a:ext cx="8458200" cy="265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5" name="Straight Connector 34"/>
            <p:cNvCxnSpPr/>
            <p:nvPr/>
          </p:nvCxnSpPr>
          <p:spPr>
            <a:xfrm rot="5400000" flipH="1" flipV="1">
              <a:off x="76200" y="2856132"/>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49553" y="2498468"/>
              <a:ext cx="910827" cy="738664"/>
            </a:xfrm>
            <a:prstGeom prst="rect">
              <a:avLst/>
            </a:prstGeom>
            <a:noFill/>
          </p:spPr>
          <p:txBody>
            <a:bodyPr wrap="none" rtlCol="0">
              <a:spAutoFit/>
            </a:bodyPr>
            <a:lstStyle/>
            <a:p>
              <a:r>
                <a:rPr lang="en-US" dirty="0">
                  <a:solidFill>
                    <a:prstClr val="black"/>
                  </a:solidFill>
                </a:rPr>
                <a:t>Phase 1</a:t>
              </a:r>
            </a:p>
            <a:p>
              <a:r>
                <a:rPr lang="en-US" sz="1200" dirty="0">
                  <a:solidFill>
                    <a:prstClr val="black"/>
                  </a:solidFill>
                </a:rPr>
                <a:t>7/25/11 – </a:t>
              </a:r>
            </a:p>
            <a:p>
              <a:r>
                <a:rPr lang="en-US" sz="1200" dirty="0">
                  <a:solidFill>
                    <a:prstClr val="black"/>
                  </a:solidFill>
                </a:rPr>
                <a:t>9/30/11</a:t>
              </a:r>
            </a:p>
          </p:txBody>
        </p:sp>
        <p:cxnSp>
          <p:nvCxnSpPr>
            <p:cNvPr id="37" name="Straight Connector 36"/>
            <p:cNvCxnSpPr/>
            <p:nvPr/>
          </p:nvCxnSpPr>
          <p:spPr>
            <a:xfrm rot="5400000" flipH="1" flipV="1">
              <a:off x="1143000" y="2856132"/>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24000" y="2514601"/>
              <a:ext cx="1031051" cy="707886"/>
            </a:xfrm>
            <a:prstGeom prst="rect">
              <a:avLst/>
            </a:prstGeom>
            <a:noFill/>
          </p:spPr>
          <p:txBody>
            <a:bodyPr wrap="none" rtlCol="0">
              <a:spAutoFit/>
            </a:bodyPr>
            <a:lstStyle/>
            <a:p>
              <a:r>
                <a:rPr lang="en-US" dirty="0">
                  <a:solidFill>
                    <a:prstClr val="black"/>
                  </a:solidFill>
                </a:rPr>
                <a:t>Phase 2</a:t>
              </a:r>
            </a:p>
            <a:p>
              <a:r>
                <a:rPr lang="en-US" sz="1100" dirty="0">
                  <a:solidFill>
                    <a:prstClr val="black"/>
                  </a:solidFill>
                </a:rPr>
                <a:t>10/1/11 – </a:t>
              </a:r>
            </a:p>
            <a:p>
              <a:r>
                <a:rPr lang="en-US" sz="1100" dirty="0">
                  <a:solidFill>
                    <a:prstClr val="black"/>
                  </a:solidFill>
                </a:rPr>
                <a:t>12/31/11</a:t>
              </a:r>
            </a:p>
          </p:txBody>
        </p:sp>
        <p:cxnSp>
          <p:nvCxnSpPr>
            <p:cNvPr id="39" name="Straight Connector 38"/>
            <p:cNvCxnSpPr/>
            <p:nvPr/>
          </p:nvCxnSpPr>
          <p:spPr>
            <a:xfrm rot="5400000" flipH="1" flipV="1">
              <a:off x="2209800" y="2856132"/>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67000" y="2530734"/>
              <a:ext cx="1613262" cy="553998"/>
            </a:xfrm>
            <a:prstGeom prst="rect">
              <a:avLst/>
            </a:prstGeom>
            <a:noFill/>
          </p:spPr>
          <p:txBody>
            <a:bodyPr wrap="none" rtlCol="0">
              <a:spAutoFit/>
            </a:bodyPr>
            <a:lstStyle/>
            <a:p>
              <a:r>
                <a:rPr lang="en-US" dirty="0">
                  <a:solidFill>
                    <a:prstClr val="black"/>
                  </a:solidFill>
                </a:rPr>
                <a:t>Phase 3</a:t>
              </a:r>
            </a:p>
            <a:p>
              <a:r>
                <a:rPr lang="en-US" sz="1200" dirty="0">
                  <a:solidFill>
                    <a:prstClr val="black"/>
                  </a:solidFill>
                </a:rPr>
                <a:t>11/15/11 – 6/30/12</a:t>
              </a:r>
            </a:p>
          </p:txBody>
        </p:sp>
        <p:cxnSp>
          <p:nvCxnSpPr>
            <p:cNvPr id="41" name="Straight Connector 40"/>
            <p:cNvCxnSpPr/>
            <p:nvPr/>
          </p:nvCxnSpPr>
          <p:spPr>
            <a:xfrm rot="5400000" flipH="1" flipV="1">
              <a:off x="4876800" y="2856132"/>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334000" y="2475132"/>
              <a:ext cx="1346715" cy="553998"/>
            </a:xfrm>
            <a:prstGeom prst="rect">
              <a:avLst/>
            </a:prstGeom>
            <a:noFill/>
          </p:spPr>
          <p:txBody>
            <a:bodyPr wrap="none" rtlCol="0">
              <a:spAutoFit/>
            </a:bodyPr>
            <a:lstStyle/>
            <a:p>
              <a:r>
                <a:rPr lang="en-US" dirty="0">
                  <a:solidFill>
                    <a:prstClr val="black"/>
                  </a:solidFill>
                </a:rPr>
                <a:t>Phase 4</a:t>
              </a:r>
            </a:p>
            <a:p>
              <a:r>
                <a:rPr lang="en-US" sz="1200" dirty="0">
                  <a:solidFill>
                    <a:prstClr val="black"/>
                  </a:solidFill>
                </a:rPr>
                <a:t>7/1/12 – 7/1/14</a:t>
              </a:r>
            </a:p>
          </p:txBody>
        </p:sp>
        <p:sp>
          <p:nvSpPr>
            <p:cNvPr id="43" name="TextBox 42"/>
            <p:cNvSpPr txBox="1"/>
            <p:nvPr/>
          </p:nvSpPr>
          <p:spPr>
            <a:xfrm>
              <a:off x="457200" y="3429001"/>
              <a:ext cx="1034257" cy="430887"/>
            </a:xfrm>
            <a:prstGeom prst="rect">
              <a:avLst/>
            </a:prstGeom>
            <a:noFill/>
          </p:spPr>
          <p:txBody>
            <a:bodyPr wrap="none" rtlCol="0">
              <a:spAutoFit/>
            </a:bodyPr>
            <a:lstStyle/>
            <a:p>
              <a:r>
                <a:rPr lang="en-US" sz="1100" dirty="0">
                  <a:solidFill>
                    <a:prstClr val="black"/>
                  </a:solidFill>
                </a:rPr>
                <a:t>Finance/</a:t>
              </a:r>
            </a:p>
            <a:p>
              <a:r>
                <a:rPr lang="en-US" sz="1100" dirty="0">
                  <a:solidFill>
                    <a:prstClr val="black"/>
                  </a:solidFill>
                </a:rPr>
                <a:t>HR Foundation</a:t>
              </a:r>
            </a:p>
          </p:txBody>
        </p:sp>
        <p:sp>
          <p:nvSpPr>
            <p:cNvPr id="44" name="TextBox 43"/>
            <p:cNvSpPr txBox="1"/>
            <p:nvPr/>
          </p:nvSpPr>
          <p:spPr>
            <a:xfrm>
              <a:off x="2655689" y="3465732"/>
              <a:ext cx="1535311" cy="430887"/>
            </a:xfrm>
            <a:prstGeom prst="rect">
              <a:avLst/>
            </a:prstGeom>
            <a:noFill/>
          </p:spPr>
          <p:txBody>
            <a:bodyPr wrap="square" rtlCol="0">
              <a:spAutoFit/>
            </a:bodyPr>
            <a:lstStyle/>
            <a:p>
              <a:r>
                <a:rPr lang="en-US" sz="1100" dirty="0">
                  <a:solidFill>
                    <a:prstClr val="black"/>
                  </a:solidFill>
                </a:rPr>
                <a:t>Enterprise Strategic Planning, Governance</a:t>
              </a:r>
            </a:p>
          </p:txBody>
        </p:sp>
        <p:sp>
          <p:nvSpPr>
            <p:cNvPr id="45" name="TextBox 44"/>
            <p:cNvSpPr txBox="1"/>
            <p:nvPr/>
          </p:nvSpPr>
          <p:spPr>
            <a:xfrm>
              <a:off x="5493472" y="3505200"/>
              <a:ext cx="1821728" cy="430887"/>
            </a:xfrm>
            <a:prstGeom prst="rect">
              <a:avLst/>
            </a:prstGeom>
            <a:noFill/>
          </p:spPr>
          <p:txBody>
            <a:bodyPr wrap="square" rtlCol="0">
              <a:spAutoFit/>
            </a:bodyPr>
            <a:lstStyle/>
            <a:p>
              <a:r>
                <a:rPr lang="en-US" sz="1100" dirty="0">
                  <a:solidFill>
                    <a:prstClr val="black"/>
                  </a:solidFill>
                </a:rPr>
                <a:t> Service Optimization</a:t>
              </a:r>
            </a:p>
            <a:p>
              <a:r>
                <a:rPr lang="en-US" sz="1100" dirty="0">
                  <a:solidFill>
                    <a:prstClr val="black"/>
                  </a:solidFill>
                </a:rPr>
                <a:t>Through 2014 and beyond </a:t>
              </a:r>
            </a:p>
          </p:txBody>
        </p:sp>
        <p:sp>
          <p:nvSpPr>
            <p:cNvPr id="46" name="TextBox 45"/>
            <p:cNvSpPr txBox="1"/>
            <p:nvPr/>
          </p:nvSpPr>
          <p:spPr>
            <a:xfrm>
              <a:off x="1556543" y="3455314"/>
              <a:ext cx="1110457" cy="600164"/>
            </a:xfrm>
            <a:prstGeom prst="rect">
              <a:avLst/>
            </a:prstGeom>
            <a:noFill/>
          </p:spPr>
          <p:txBody>
            <a:bodyPr wrap="square" rtlCol="0">
              <a:spAutoFit/>
            </a:bodyPr>
            <a:lstStyle/>
            <a:p>
              <a:r>
                <a:rPr lang="en-US" sz="1100" dirty="0">
                  <a:solidFill>
                    <a:prstClr val="black"/>
                  </a:solidFill>
                </a:rPr>
                <a:t>Agency Centralization Planning</a:t>
              </a:r>
            </a:p>
          </p:txBody>
        </p:sp>
      </p:grpSp>
      <p:sp>
        <p:nvSpPr>
          <p:cNvPr id="22" name="TextBox 21"/>
          <p:cNvSpPr txBox="1"/>
          <p:nvPr/>
        </p:nvSpPr>
        <p:spPr>
          <a:xfrm>
            <a:off x="533400" y="1752600"/>
            <a:ext cx="4717382" cy="369332"/>
          </a:xfrm>
          <a:prstGeom prst="rect">
            <a:avLst/>
          </a:prstGeom>
          <a:noFill/>
        </p:spPr>
        <p:txBody>
          <a:bodyPr wrap="none" rtlCol="0">
            <a:spAutoFit/>
          </a:bodyPr>
          <a:lstStyle/>
          <a:p>
            <a:r>
              <a:rPr lang="en-US" dirty="0">
                <a:solidFill>
                  <a:srgbClr val="C00000"/>
                </a:solidFill>
              </a:rPr>
              <a:t>Required transfer of authority October 3, 2011</a:t>
            </a:r>
          </a:p>
        </p:txBody>
      </p:sp>
      <p:cxnSp>
        <p:nvCxnSpPr>
          <p:cNvPr id="8" name="Straight Connector 7"/>
          <p:cNvCxnSpPr/>
          <p:nvPr/>
        </p:nvCxnSpPr>
        <p:spPr>
          <a:xfrm flipV="1">
            <a:off x="1752600" y="2121932"/>
            <a:ext cx="0" cy="3532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57800" y="3465732"/>
            <a:ext cx="0" cy="9171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00400" y="4382868"/>
            <a:ext cx="5109412" cy="369332"/>
          </a:xfrm>
          <a:prstGeom prst="rect">
            <a:avLst/>
          </a:prstGeom>
          <a:noFill/>
        </p:spPr>
        <p:txBody>
          <a:bodyPr wrap="none" rtlCol="0">
            <a:spAutoFit/>
          </a:bodyPr>
          <a:lstStyle/>
          <a:p>
            <a:r>
              <a:rPr lang="en-US" dirty="0">
                <a:solidFill>
                  <a:srgbClr val="C00000"/>
                </a:solidFill>
              </a:rPr>
              <a:t>Required Service Level Agreements June 30, 2012</a:t>
            </a:r>
          </a:p>
        </p:txBody>
      </p:sp>
    </p:spTree>
    <p:extLst>
      <p:ext uri="{BB962C8B-B14F-4D97-AF65-F5344CB8AC3E}">
        <p14:creationId xmlns:p14="http://schemas.microsoft.com/office/powerpoint/2010/main" xmlns="" val="1822607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924800" cy="4525963"/>
          </a:xfrm>
        </p:spPr>
        <p:txBody>
          <a:bodyPr/>
          <a:lstStyle/>
          <a:p>
            <a:pPr marL="0" indent="0">
              <a:buNone/>
            </a:pPr>
            <a:r>
              <a:rPr lang="en-US" dirty="0" smtClean="0"/>
              <a:t>The first two phases of IT consolidation focused primarily on the legislative mandate to consolidate and the logistics of doing so</a:t>
            </a:r>
          </a:p>
          <a:p>
            <a:pPr marL="228600" lvl="1" indent="0">
              <a:buNone/>
            </a:pPr>
            <a:endParaRPr lang="en-US" dirty="0" smtClean="0"/>
          </a:p>
        </p:txBody>
      </p:sp>
      <p:sp>
        <p:nvSpPr>
          <p:cNvPr id="4" name="Title 3"/>
          <p:cNvSpPr>
            <a:spLocks noGrp="1"/>
          </p:cNvSpPr>
          <p:nvPr>
            <p:ph type="title"/>
          </p:nvPr>
        </p:nvSpPr>
        <p:spPr>
          <a:xfrm>
            <a:off x="457200" y="304800"/>
            <a:ext cx="7924800" cy="609600"/>
          </a:xfrm>
        </p:spPr>
        <p:txBody>
          <a:bodyPr/>
          <a:lstStyle/>
          <a:p>
            <a:r>
              <a:rPr lang="en-US" dirty="0" smtClean="0"/>
              <a:t>“Because I Said So”</a:t>
            </a:r>
            <a:endParaRPr lang="en-US" dirty="0"/>
          </a:p>
        </p:txBody>
      </p:sp>
      <p:sp>
        <p:nvSpPr>
          <p:cNvPr id="6" name="Rectangle 5"/>
          <p:cNvSpPr/>
          <p:nvPr/>
        </p:nvSpPr>
        <p:spPr>
          <a:xfrm>
            <a:off x="564776" y="2286000"/>
            <a:ext cx="518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Initial interagency agreements transferred authority for dollars and people</a:t>
            </a:r>
          </a:p>
        </p:txBody>
      </p:sp>
      <p:sp>
        <p:nvSpPr>
          <p:cNvPr id="7" name="Rectangle 6"/>
          <p:cNvSpPr/>
          <p:nvPr/>
        </p:nvSpPr>
        <p:spPr>
          <a:xfrm>
            <a:off x="533400" y="3276600"/>
            <a:ext cx="518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Agency Centralization Reference Model </a:t>
            </a:r>
            <a:r>
              <a:rPr lang="en-US" dirty="0">
                <a:solidFill>
                  <a:prstClr val="white"/>
                </a:solidFill>
              </a:rPr>
              <a:t>defined common services and functions for entire executive branch</a:t>
            </a:r>
          </a:p>
        </p:txBody>
      </p:sp>
      <p:sp>
        <p:nvSpPr>
          <p:cNvPr id="8" name="Rectangle 7"/>
          <p:cNvSpPr/>
          <p:nvPr/>
        </p:nvSpPr>
        <p:spPr>
          <a:xfrm>
            <a:off x="533400" y="4343400"/>
            <a:ext cx="518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Service Level Agreements set baseline for what we do, how we do it, and what it costs</a:t>
            </a:r>
          </a:p>
        </p:txBody>
      </p:sp>
      <p:sp>
        <p:nvSpPr>
          <p:cNvPr id="9" name="Rectangle 8"/>
          <p:cNvSpPr/>
          <p:nvPr/>
        </p:nvSpPr>
        <p:spPr>
          <a:xfrm>
            <a:off x="533400" y="5334000"/>
            <a:ext cx="518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Administrative transfers accomplished the paperwork to move all IT personnel to a single organization</a:t>
            </a:r>
          </a:p>
        </p:txBody>
      </p:sp>
      <p:sp>
        <p:nvSpPr>
          <p:cNvPr id="10" name="Rectangle 9"/>
          <p:cNvSpPr/>
          <p:nvPr/>
        </p:nvSpPr>
        <p:spPr>
          <a:xfrm>
            <a:off x="5943600" y="2286000"/>
            <a:ext cx="1143000"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October 2011</a:t>
            </a:r>
          </a:p>
        </p:txBody>
      </p:sp>
      <p:sp>
        <p:nvSpPr>
          <p:cNvPr id="11" name="Rectangle 10"/>
          <p:cNvSpPr/>
          <p:nvPr/>
        </p:nvSpPr>
        <p:spPr>
          <a:xfrm>
            <a:off x="5943600" y="3292822"/>
            <a:ext cx="1143000"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January 2012</a:t>
            </a:r>
          </a:p>
        </p:txBody>
      </p:sp>
      <p:sp>
        <p:nvSpPr>
          <p:cNvPr id="12" name="Rectangle 11"/>
          <p:cNvSpPr/>
          <p:nvPr/>
        </p:nvSpPr>
        <p:spPr>
          <a:xfrm>
            <a:off x="5943600" y="4354286"/>
            <a:ext cx="1143000"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June 2012</a:t>
            </a:r>
          </a:p>
        </p:txBody>
      </p:sp>
      <p:sp>
        <p:nvSpPr>
          <p:cNvPr id="13" name="Rectangle 12"/>
          <p:cNvSpPr/>
          <p:nvPr/>
        </p:nvSpPr>
        <p:spPr>
          <a:xfrm>
            <a:off x="5943600" y="5342965"/>
            <a:ext cx="1143000"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Sept</a:t>
            </a:r>
          </a:p>
          <a:p>
            <a:pPr algn="ctr"/>
            <a:r>
              <a:rPr lang="en-US" dirty="0">
                <a:solidFill>
                  <a:prstClr val="white"/>
                </a:solidFill>
              </a:rPr>
              <a:t>2012</a:t>
            </a:r>
          </a:p>
        </p:txBody>
      </p:sp>
    </p:spTree>
    <p:extLst>
      <p:ext uri="{BB962C8B-B14F-4D97-AF65-F5344CB8AC3E}">
        <p14:creationId xmlns:p14="http://schemas.microsoft.com/office/powerpoint/2010/main" xmlns="" val="2850952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8800" y="2949074"/>
            <a:ext cx="2133600" cy="292344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prstClr val="white"/>
                </a:solidFill>
              </a:rPr>
              <a:t>IT Governance Framework</a:t>
            </a:r>
          </a:p>
        </p:txBody>
      </p:sp>
      <p:sp>
        <p:nvSpPr>
          <p:cNvPr id="2" name="Content Placeholder 1"/>
          <p:cNvSpPr>
            <a:spLocks noGrp="1"/>
          </p:cNvSpPr>
          <p:nvPr>
            <p:ph idx="1"/>
          </p:nvPr>
        </p:nvSpPr>
        <p:spPr>
          <a:xfrm>
            <a:off x="457200" y="934183"/>
            <a:ext cx="7924800" cy="4525963"/>
          </a:xfrm>
        </p:spPr>
        <p:txBody>
          <a:bodyPr/>
          <a:lstStyle/>
          <a:p>
            <a:r>
              <a:rPr lang="en-US" dirty="0" smtClean="0"/>
              <a:t>The third phase of consolidation defined the high level goals and strategies for</a:t>
            </a:r>
          </a:p>
          <a:p>
            <a:pPr lvl="1"/>
            <a:r>
              <a:rPr lang="en-US" sz="2000" dirty="0" smtClean="0"/>
              <a:t>Information Technology at the State</a:t>
            </a:r>
          </a:p>
          <a:p>
            <a:pPr lvl="1"/>
            <a:r>
              <a:rPr lang="en-US" sz="2000" dirty="0" smtClean="0"/>
              <a:t>The new MN.IT organization</a:t>
            </a:r>
          </a:p>
          <a:p>
            <a:pPr lvl="1"/>
            <a:r>
              <a:rPr lang="en-US" sz="2000" dirty="0" smtClean="0"/>
              <a:t>The framework by which we will make decisions</a:t>
            </a:r>
            <a:endParaRPr lang="en-US" sz="2000" dirty="0"/>
          </a:p>
        </p:txBody>
      </p:sp>
      <p:sp>
        <p:nvSpPr>
          <p:cNvPr id="3" name="Title 2"/>
          <p:cNvSpPr>
            <a:spLocks noGrp="1"/>
          </p:cNvSpPr>
          <p:nvPr>
            <p:ph type="title"/>
          </p:nvPr>
        </p:nvSpPr>
        <p:spPr>
          <a:xfrm>
            <a:off x="457200" y="202346"/>
            <a:ext cx="7924800" cy="609600"/>
          </a:xfrm>
        </p:spPr>
        <p:txBody>
          <a:bodyPr/>
          <a:lstStyle/>
          <a:p>
            <a:r>
              <a:rPr lang="en-US" dirty="0" smtClean="0"/>
              <a:t>High-level Planning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895600"/>
            <a:ext cx="25284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4200" y="2864224"/>
            <a:ext cx="2571705" cy="3231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098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7924800" cy="609600"/>
          </a:xfrm>
        </p:spPr>
        <p:txBody>
          <a:bodyPr/>
          <a:lstStyle/>
          <a:p>
            <a:r>
              <a:rPr lang="en-US" dirty="0" smtClean="0"/>
              <a:t>Three Key </a:t>
            </a:r>
            <a:r>
              <a:rPr lang="en-US" dirty="0"/>
              <a:t>A</a:t>
            </a:r>
            <a:r>
              <a:rPr lang="en-US" dirty="0" smtClean="0"/>
              <a:t>reas</a:t>
            </a:r>
            <a:endParaRPr lang="en-US" dirty="0"/>
          </a:p>
        </p:txBody>
      </p:sp>
      <p:sp>
        <p:nvSpPr>
          <p:cNvPr id="4" name="Right Arrow 3"/>
          <p:cNvSpPr/>
          <p:nvPr/>
        </p:nvSpPr>
        <p:spPr>
          <a:xfrm>
            <a:off x="228600" y="685800"/>
            <a:ext cx="4876800" cy="1828800"/>
          </a:xfrm>
          <a:prstGeom prst="rightArrow">
            <a:avLst>
              <a:gd name="adj1" fmla="val 50000"/>
              <a:gd name="adj2" fmla="val 3770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prstClr val="white"/>
                </a:solidFill>
              </a:rPr>
              <a:t>Identify and sequence the service opportunities</a:t>
            </a:r>
          </a:p>
        </p:txBody>
      </p:sp>
      <p:sp>
        <p:nvSpPr>
          <p:cNvPr id="5" name="Rectangle 4"/>
          <p:cNvSpPr/>
          <p:nvPr/>
        </p:nvSpPr>
        <p:spPr>
          <a:xfrm>
            <a:off x="5257800" y="914400"/>
            <a:ext cx="3200400" cy="1447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prstClr val="white"/>
                </a:solidFill>
              </a:rPr>
              <a:t>Early wins with visible measurable, and high-value results for both stakeholders and employees</a:t>
            </a:r>
          </a:p>
        </p:txBody>
      </p:sp>
      <p:sp>
        <p:nvSpPr>
          <p:cNvPr id="6" name="Right Arrow 5"/>
          <p:cNvSpPr/>
          <p:nvPr/>
        </p:nvSpPr>
        <p:spPr>
          <a:xfrm>
            <a:off x="228600" y="2590800"/>
            <a:ext cx="4876800" cy="2209800"/>
          </a:xfrm>
          <a:prstGeom prst="rightArrow">
            <a:avLst>
              <a:gd name="adj1" fmla="val 50000"/>
              <a:gd name="adj2" fmla="val 3711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prstClr val="white"/>
                </a:solidFill>
              </a:rPr>
              <a:t>Build the common processes and infrastructure that make service improvements possible</a:t>
            </a:r>
          </a:p>
        </p:txBody>
      </p:sp>
      <p:sp>
        <p:nvSpPr>
          <p:cNvPr id="7" name="Right Arrow 6"/>
          <p:cNvSpPr/>
          <p:nvPr/>
        </p:nvSpPr>
        <p:spPr>
          <a:xfrm>
            <a:off x="228600" y="4800600"/>
            <a:ext cx="4876800" cy="1295400"/>
          </a:xfrm>
          <a:prstGeom prst="rightArrow">
            <a:avLst>
              <a:gd name="adj1" fmla="val 50000"/>
              <a:gd name="adj2" fmla="val 2950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prstClr val="white"/>
                </a:solidFill>
              </a:rPr>
              <a:t>Think outside the box</a:t>
            </a:r>
          </a:p>
        </p:txBody>
      </p:sp>
      <p:sp>
        <p:nvSpPr>
          <p:cNvPr id="8" name="Rectangle 7"/>
          <p:cNvSpPr/>
          <p:nvPr/>
        </p:nvSpPr>
        <p:spPr>
          <a:xfrm>
            <a:off x="5284032" y="3048000"/>
            <a:ext cx="3174168" cy="1295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prstClr val="white"/>
                </a:solidFill>
              </a:rPr>
              <a:t>Purchasing, HR, financial systems, planning, service management, training</a:t>
            </a:r>
          </a:p>
        </p:txBody>
      </p:sp>
      <p:sp>
        <p:nvSpPr>
          <p:cNvPr id="9" name="Rectangle 8"/>
          <p:cNvSpPr/>
          <p:nvPr/>
        </p:nvSpPr>
        <p:spPr>
          <a:xfrm>
            <a:off x="5270916" y="4800600"/>
            <a:ext cx="3187284" cy="1371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solidFill>
                  <a:prstClr val="white"/>
                </a:solidFill>
              </a:rPr>
              <a:t>Innovations program, communities of interest, employee feedback, new savings &amp; investment strategies </a:t>
            </a:r>
          </a:p>
        </p:txBody>
      </p:sp>
    </p:spTree>
    <p:extLst>
      <p:ext uri="{BB962C8B-B14F-4D97-AF65-F5344CB8AC3E}">
        <p14:creationId xmlns:p14="http://schemas.microsoft.com/office/powerpoint/2010/main" xmlns="" val="3580832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Value Proposition: Who Benefits?</a:t>
            </a:r>
            <a:endParaRPr lang="en-US" dirty="0"/>
          </a:p>
        </p:txBody>
      </p:sp>
      <p:pic>
        <p:nvPicPr>
          <p:cNvPr id="1026" name="Picture 2" descr="photo of handshak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143000"/>
            <a:ext cx="854295" cy="1135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600200" y="1449261"/>
            <a:ext cx="2768130" cy="584775"/>
          </a:xfrm>
          <a:prstGeom prst="rect">
            <a:avLst/>
          </a:prstGeom>
          <a:noFill/>
        </p:spPr>
        <p:txBody>
          <a:bodyPr wrap="none" rtlCol="0">
            <a:spAutoFit/>
          </a:bodyPr>
          <a:lstStyle/>
          <a:p>
            <a:r>
              <a:rPr lang="en-US" sz="3200" b="1" dirty="0">
                <a:solidFill>
                  <a:prstClr val="black"/>
                </a:solidFill>
              </a:rPr>
              <a:t>Our Customers</a:t>
            </a:r>
          </a:p>
        </p:txBody>
      </p:sp>
      <p:sp>
        <p:nvSpPr>
          <p:cNvPr id="5" name="TextBox 4"/>
          <p:cNvSpPr txBox="1"/>
          <p:nvPr/>
        </p:nvSpPr>
        <p:spPr>
          <a:xfrm>
            <a:off x="1295401" y="1905000"/>
            <a:ext cx="3144898" cy="2031325"/>
          </a:xfrm>
          <a:prstGeom prst="rect">
            <a:avLst/>
          </a:prstGeom>
          <a:noFill/>
        </p:spPr>
        <p:txBody>
          <a:bodyPr wrap="square" rtlCol="0">
            <a:spAutoFit/>
          </a:bodyPr>
          <a:lstStyle/>
          <a:p>
            <a:pPr marL="742950" lvl="1" indent="-285750">
              <a:buFont typeface="Arial" pitchFamily="34" charset="0"/>
              <a:buChar char="•"/>
            </a:pPr>
            <a:r>
              <a:rPr lang="en-US" dirty="0">
                <a:solidFill>
                  <a:prstClr val="black"/>
                </a:solidFill>
              </a:rPr>
              <a:t>What do I get and how is it working? </a:t>
            </a:r>
          </a:p>
          <a:p>
            <a:pPr marL="742950" lvl="1" indent="-285750">
              <a:buFont typeface="Arial" pitchFamily="34" charset="0"/>
              <a:buChar char="•"/>
            </a:pPr>
            <a:r>
              <a:rPr lang="en-US" dirty="0">
                <a:solidFill>
                  <a:prstClr val="black"/>
                </a:solidFill>
              </a:rPr>
              <a:t>Best bang for the buck</a:t>
            </a:r>
          </a:p>
          <a:p>
            <a:pPr marL="742950" lvl="1" indent="-285750">
              <a:buFont typeface="Arial" pitchFamily="34" charset="0"/>
              <a:buChar char="•"/>
            </a:pPr>
            <a:r>
              <a:rPr lang="en-US" dirty="0">
                <a:solidFill>
                  <a:prstClr val="black"/>
                </a:solidFill>
              </a:rPr>
              <a:t>Investment in the “right stuff” for my business</a:t>
            </a:r>
          </a:p>
          <a:p>
            <a:pPr marL="285750" indent="-285750">
              <a:buFont typeface="Arial" pitchFamily="34" charset="0"/>
              <a:buChar char="•"/>
            </a:pPr>
            <a:endParaRPr lang="en-US" dirty="0">
              <a:solidFill>
                <a:prstClr val="black"/>
              </a:solidFill>
            </a:endParaRPr>
          </a:p>
        </p:txBody>
      </p:sp>
      <p:sp>
        <p:nvSpPr>
          <p:cNvPr id="7" name="Oval 6" descr="photo of man working with servers"/>
          <p:cNvSpPr/>
          <p:nvPr/>
        </p:nvSpPr>
        <p:spPr>
          <a:xfrm>
            <a:off x="457200" y="3581400"/>
            <a:ext cx="1143000" cy="1113963"/>
          </a:xfrm>
          <a:prstGeom prst="ellipse">
            <a:avLst/>
          </a:prstGeom>
          <a:blipFill>
            <a:blip r:embed="rId4" cstate="print">
              <a:extLst>
                <a:ext uri="{28A0092B-C50C-407E-A947-70E740481C1C}">
                  <a14:useLocalDpi xmlns:a14="http://schemas.microsoft.com/office/drawing/2010/main" xmlns="" val="0"/>
                </a:ext>
              </a:extLst>
            </a:blip>
            <a:srcRect/>
            <a:stretch>
              <a:fillRect t="-25000" b="-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Box 7"/>
          <p:cNvSpPr txBox="1"/>
          <p:nvPr/>
        </p:nvSpPr>
        <p:spPr>
          <a:xfrm>
            <a:off x="1676400" y="3780963"/>
            <a:ext cx="2763898" cy="584775"/>
          </a:xfrm>
          <a:prstGeom prst="rect">
            <a:avLst/>
          </a:prstGeom>
          <a:noFill/>
        </p:spPr>
        <p:txBody>
          <a:bodyPr wrap="none" rtlCol="0">
            <a:spAutoFit/>
          </a:bodyPr>
          <a:lstStyle/>
          <a:p>
            <a:r>
              <a:rPr lang="en-US" sz="3200" b="1" dirty="0">
                <a:solidFill>
                  <a:prstClr val="black"/>
                </a:solidFill>
              </a:rPr>
              <a:t>Our Employees</a:t>
            </a:r>
          </a:p>
        </p:txBody>
      </p:sp>
      <p:sp>
        <p:nvSpPr>
          <p:cNvPr id="9" name="TextBox 8"/>
          <p:cNvSpPr txBox="1"/>
          <p:nvPr/>
        </p:nvSpPr>
        <p:spPr>
          <a:xfrm>
            <a:off x="1219200" y="4267200"/>
            <a:ext cx="3657600" cy="2308324"/>
          </a:xfrm>
          <a:prstGeom prst="rect">
            <a:avLst/>
          </a:prstGeom>
          <a:noFill/>
        </p:spPr>
        <p:txBody>
          <a:bodyPr wrap="square" rtlCol="0">
            <a:spAutoFit/>
          </a:bodyPr>
          <a:lstStyle/>
          <a:p>
            <a:pPr marL="742950" lvl="1" indent="-285750">
              <a:buFont typeface="Arial" pitchFamily="34" charset="0"/>
              <a:buChar char="•"/>
            </a:pPr>
            <a:r>
              <a:rPr lang="en-US" dirty="0">
                <a:solidFill>
                  <a:prstClr val="black"/>
                </a:solidFill>
              </a:rPr>
              <a:t>High-value work</a:t>
            </a:r>
          </a:p>
          <a:p>
            <a:pPr marL="742950" lvl="1" indent="-285750">
              <a:buFont typeface="Arial" pitchFamily="34" charset="0"/>
              <a:buChar char="•"/>
            </a:pPr>
            <a:r>
              <a:rPr lang="en-US" dirty="0">
                <a:solidFill>
                  <a:prstClr val="black"/>
                </a:solidFill>
              </a:rPr>
              <a:t>Clear roles, better management </a:t>
            </a:r>
          </a:p>
          <a:p>
            <a:pPr marL="742950" lvl="1" indent="-285750">
              <a:buFont typeface="Arial" pitchFamily="34" charset="0"/>
              <a:buChar char="•"/>
            </a:pPr>
            <a:r>
              <a:rPr lang="en-US" dirty="0">
                <a:solidFill>
                  <a:prstClr val="black"/>
                </a:solidFill>
              </a:rPr>
              <a:t>More career opportunities</a:t>
            </a:r>
          </a:p>
          <a:p>
            <a:pPr marL="742950" lvl="1" indent="-285750">
              <a:buFont typeface="Arial" pitchFamily="34" charset="0"/>
              <a:buChar char="•"/>
            </a:pPr>
            <a:r>
              <a:rPr lang="en-US" dirty="0">
                <a:solidFill>
                  <a:prstClr val="black"/>
                </a:solidFill>
              </a:rPr>
              <a:t>Better training</a:t>
            </a:r>
          </a:p>
          <a:p>
            <a:pPr marL="742950" lvl="1" indent="-285750">
              <a:buFont typeface="Arial" pitchFamily="34" charset="0"/>
              <a:buChar char="•"/>
            </a:pPr>
            <a:r>
              <a:rPr lang="en-US" dirty="0">
                <a:solidFill>
                  <a:prstClr val="black"/>
                </a:solidFill>
              </a:rPr>
              <a:t>Peer groups, knowledge sharing</a:t>
            </a:r>
          </a:p>
          <a:p>
            <a:pPr marL="285750" indent="-285750">
              <a:buFont typeface="Arial" pitchFamily="34" charset="0"/>
              <a:buChar char="•"/>
            </a:pPr>
            <a:endParaRPr lang="en-US" dirty="0">
              <a:solidFill>
                <a:prstClr val="black"/>
              </a:solidFill>
            </a:endParaRPr>
          </a:p>
        </p:txBody>
      </p:sp>
      <p:pic>
        <p:nvPicPr>
          <p:cNvPr id="1027" name="Picture 3" descr="photo of gavel and book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48073" y="2286000"/>
            <a:ext cx="9906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4343400" y="2488913"/>
            <a:ext cx="3186898" cy="584775"/>
          </a:xfrm>
          <a:prstGeom prst="rect">
            <a:avLst/>
          </a:prstGeom>
          <a:noFill/>
        </p:spPr>
        <p:txBody>
          <a:bodyPr wrap="none" rtlCol="0">
            <a:spAutoFit/>
          </a:bodyPr>
          <a:lstStyle/>
          <a:p>
            <a:r>
              <a:rPr lang="en-US" sz="3200" b="1" dirty="0">
                <a:solidFill>
                  <a:prstClr val="black"/>
                </a:solidFill>
              </a:rPr>
              <a:t>Our Stakeholders</a:t>
            </a:r>
          </a:p>
        </p:txBody>
      </p:sp>
      <p:sp>
        <p:nvSpPr>
          <p:cNvPr id="13" name="TextBox 12"/>
          <p:cNvSpPr txBox="1"/>
          <p:nvPr/>
        </p:nvSpPr>
        <p:spPr>
          <a:xfrm>
            <a:off x="4649558" y="3001802"/>
            <a:ext cx="3123897" cy="3416320"/>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Government that stays on task and keeps us safe</a:t>
            </a:r>
          </a:p>
          <a:p>
            <a:pPr marL="285750" indent="-285750">
              <a:buFont typeface="Arial" pitchFamily="34" charset="0"/>
              <a:buChar char="•"/>
            </a:pPr>
            <a:r>
              <a:rPr lang="en-US" dirty="0">
                <a:solidFill>
                  <a:prstClr val="black"/>
                </a:solidFill>
              </a:rPr>
              <a:t>Electronic solutions that make government faster and cheaper</a:t>
            </a:r>
          </a:p>
          <a:p>
            <a:pPr marL="285750" indent="-285750">
              <a:buFont typeface="Arial" pitchFamily="34" charset="0"/>
              <a:buChar char="•"/>
            </a:pPr>
            <a:r>
              <a:rPr lang="en-US" dirty="0">
                <a:solidFill>
                  <a:prstClr val="black"/>
                </a:solidFill>
              </a:rPr>
              <a:t>“Buck stops here” accountability: better results, better reporting  </a:t>
            </a:r>
          </a:p>
          <a:p>
            <a:pPr marL="285750" indent="-285750">
              <a:buFont typeface="Arial" pitchFamily="34" charset="0"/>
              <a:buChar char="•"/>
            </a:pPr>
            <a:r>
              <a:rPr lang="en-US" dirty="0">
                <a:solidFill>
                  <a:prstClr val="black"/>
                </a:solidFill>
              </a:rPr>
              <a:t>Savings that help us replace the old stuff and invest in the new</a:t>
            </a:r>
          </a:p>
          <a:p>
            <a:endParaRPr lang="en-US" dirty="0">
              <a:solidFill>
                <a:prstClr val="black"/>
              </a:solidFill>
            </a:endParaRPr>
          </a:p>
        </p:txBody>
      </p:sp>
    </p:spTree>
    <p:extLst>
      <p:ext uri="{BB962C8B-B14F-4D97-AF65-F5344CB8AC3E}">
        <p14:creationId xmlns:p14="http://schemas.microsoft.com/office/powerpoint/2010/main" xmlns="" val="875859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3095" y="1512586"/>
            <a:ext cx="5666705" cy="2068814"/>
          </a:xfrm>
        </p:spPr>
        <p:txBody>
          <a:bodyPr/>
          <a:lstStyle/>
          <a:p>
            <a:pPr marL="0" indent="0">
              <a:buNone/>
            </a:pPr>
            <a:r>
              <a:rPr lang="en-US" i="1" dirty="0" smtClean="0"/>
              <a:t>Make the IT infrastructure super efficient so we can focus our people, money and creativity on the services that most directly make a difference for our customers and citizens</a:t>
            </a:r>
            <a:endParaRPr lang="en-US" i="1" dirty="0"/>
          </a:p>
        </p:txBody>
      </p:sp>
      <p:sp>
        <p:nvSpPr>
          <p:cNvPr id="4" name="Title 3"/>
          <p:cNvSpPr>
            <a:spLocks noGrp="1"/>
          </p:cNvSpPr>
          <p:nvPr>
            <p:ph type="title"/>
          </p:nvPr>
        </p:nvSpPr>
        <p:spPr/>
        <p:txBody>
          <a:bodyPr/>
          <a:lstStyle/>
          <a:p>
            <a:r>
              <a:rPr lang="en-US" dirty="0" smtClean="0"/>
              <a:t>Overarching Theme for Optimization Phase</a:t>
            </a:r>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2407024"/>
            <a:ext cx="2571705" cy="3231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Line Callout 1 8"/>
          <p:cNvSpPr/>
          <p:nvPr/>
        </p:nvSpPr>
        <p:spPr>
          <a:xfrm>
            <a:off x="2133600" y="3581400"/>
            <a:ext cx="2667000" cy="2590800"/>
          </a:xfrm>
          <a:prstGeom prst="borderCallout1">
            <a:avLst>
              <a:gd name="adj1" fmla="val 49098"/>
              <a:gd name="adj2" fmla="val 100044"/>
              <a:gd name="adj3" fmla="val 1614"/>
              <a:gd name="adj4" fmla="val 189644"/>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spcBef>
                <a:spcPts val="1200"/>
              </a:spcBef>
              <a:buFont typeface="Arial" pitchFamily="34" charset="0"/>
              <a:buChar char="•"/>
            </a:pPr>
            <a:r>
              <a:rPr lang="en-US" sz="1200" dirty="0">
                <a:solidFill>
                  <a:prstClr val="black"/>
                </a:solidFill>
              </a:rPr>
              <a:t>Minimize redundancies</a:t>
            </a:r>
          </a:p>
          <a:p>
            <a:pPr marL="285750" indent="-285750">
              <a:spcBef>
                <a:spcPts val="1200"/>
              </a:spcBef>
              <a:buFont typeface="Arial" pitchFamily="34" charset="0"/>
              <a:buChar char="•"/>
            </a:pPr>
            <a:r>
              <a:rPr lang="en-US" sz="1200" dirty="0">
                <a:solidFill>
                  <a:prstClr val="black"/>
                </a:solidFill>
              </a:rPr>
              <a:t>Centralize what makes sense</a:t>
            </a:r>
          </a:p>
          <a:p>
            <a:pPr marL="285750" indent="-285750">
              <a:spcBef>
                <a:spcPts val="1200"/>
              </a:spcBef>
              <a:buFont typeface="Arial" pitchFamily="34" charset="0"/>
              <a:buChar char="•"/>
            </a:pPr>
            <a:r>
              <a:rPr lang="en-US" sz="1200" dirty="0">
                <a:solidFill>
                  <a:prstClr val="black"/>
                </a:solidFill>
              </a:rPr>
              <a:t>Simplify the environment through common tools</a:t>
            </a:r>
          </a:p>
          <a:p>
            <a:pPr marL="285750" indent="-285750">
              <a:spcBef>
                <a:spcPts val="1200"/>
              </a:spcBef>
              <a:buFont typeface="Arial" pitchFamily="34" charset="0"/>
              <a:buChar char="•"/>
            </a:pPr>
            <a:r>
              <a:rPr lang="en-US" sz="1200" dirty="0">
                <a:solidFill>
                  <a:prstClr val="black"/>
                </a:solidFill>
              </a:rPr>
              <a:t>Leverage savings to invest in training and new technologies</a:t>
            </a:r>
          </a:p>
          <a:p>
            <a:pPr marL="285750" indent="-285750">
              <a:spcBef>
                <a:spcPts val="1200"/>
              </a:spcBef>
              <a:buFont typeface="Arial" pitchFamily="34" charset="0"/>
              <a:buChar char="•"/>
            </a:pPr>
            <a:r>
              <a:rPr lang="en-US" sz="1200" dirty="0">
                <a:solidFill>
                  <a:prstClr val="black"/>
                </a:solidFill>
              </a:rPr>
              <a:t>Invest in innovation</a:t>
            </a:r>
          </a:p>
          <a:p>
            <a:pPr marL="285750" indent="-285750">
              <a:spcBef>
                <a:spcPts val="1200"/>
              </a:spcBef>
              <a:buFont typeface="Arial" pitchFamily="34" charset="0"/>
              <a:buChar char="•"/>
            </a:pPr>
            <a:r>
              <a:rPr lang="en-US" sz="1200" dirty="0">
                <a:solidFill>
                  <a:prstClr val="black"/>
                </a:solidFill>
              </a:rPr>
              <a:t>Maximize workforce, build careers</a:t>
            </a:r>
          </a:p>
        </p:txBody>
      </p:sp>
    </p:spTree>
    <p:extLst>
      <p:ext uri="{BB962C8B-B14F-4D97-AF65-F5344CB8AC3E}">
        <p14:creationId xmlns:p14="http://schemas.microsoft.com/office/powerpoint/2010/main" xmlns="" val="1083455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ight Triangle 44"/>
          <p:cNvSpPr/>
          <p:nvPr/>
        </p:nvSpPr>
        <p:spPr>
          <a:xfrm flipH="1">
            <a:off x="1219199" y="1708588"/>
            <a:ext cx="7302395" cy="2634812"/>
          </a:xfrm>
          <a:prstGeom prst="r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16</a:t>
            </a:fld>
            <a:endParaRPr lang="en-US" dirty="0">
              <a:solidFill>
                <a:prstClr val="black"/>
              </a:solidFill>
            </a:endParaRPr>
          </a:p>
        </p:txBody>
      </p:sp>
      <p:sp>
        <p:nvSpPr>
          <p:cNvPr id="4" name="Title 3"/>
          <p:cNvSpPr>
            <a:spLocks noGrp="1"/>
          </p:cNvSpPr>
          <p:nvPr>
            <p:ph type="title"/>
          </p:nvPr>
        </p:nvSpPr>
        <p:spPr>
          <a:xfrm>
            <a:off x="457200" y="457200"/>
            <a:ext cx="7924800" cy="609600"/>
          </a:xfrm>
        </p:spPr>
        <p:txBody>
          <a:bodyPr/>
          <a:lstStyle/>
          <a:p>
            <a:r>
              <a:rPr lang="en-US" dirty="0" smtClean="0"/>
              <a:t>OK, so what does that mean?</a:t>
            </a:r>
            <a:endParaRPr lang="en-US" dirty="0"/>
          </a:p>
        </p:txBody>
      </p:sp>
      <p:sp>
        <p:nvSpPr>
          <p:cNvPr id="5" name="Rounded Rectangle 4"/>
          <p:cNvSpPr/>
          <p:nvPr/>
        </p:nvSpPr>
        <p:spPr>
          <a:xfrm>
            <a:off x="1075208" y="15240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Applications</a:t>
            </a:r>
          </a:p>
        </p:txBody>
      </p:sp>
      <p:sp>
        <p:nvSpPr>
          <p:cNvPr id="16" name="Left Bracket 15"/>
          <p:cNvSpPr/>
          <p:nvPr/>
        </p:nvSpPr>
        <p:spPr>
          <a:xfrm>
            <a:off x="975103" y="1447800"/>
            <a:ext cx="91697" cy="277151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6" name="Left Bracket 25"/>
          <p:cNvSpPr/>
          <p:nvPr/>
        </p:nvSpPr>
        <p:spPr>
          <a:xfrm>
            <a:off x="3381855" y="1447800"/>
            <a:ext cx="199545" cy="157819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7" name="TextBox 26"/>
          <p:cNvSpPr txBox="1"/>
          <p:nvPr/>
        </p:nvSpPr>
        <p:spPr>
          <a:xfrm>
            <a:off x="495580" y="4953000"/>
            <a:ext cx="7954208" cy="1200329"/>
          </a:xfrm>
          <a:prstGeom prst="rect">
            <a:avLst/>
          </a:prstGeom>
          <a:noFill/>
        </p:spPr>
        <p:txBody>
          <a:bodyPr wrap="square" rtlCol="0">
            <a:spAutoFit/>
          </a:bodyPr>
          <a:lstStyle/>
          <a:p>
            <a:pPr algn="ctr"/>
            <a:r>
              <a:rPr lang="en-US" sz="2400" i="1" dirty="0">
                <a:solidFill>
                  <a:prstClr val="black"/>
                </a:solidFill>
              </a:rPr>
              <a:t>We will see more IT space managed centrally and less @agency, freeing the agency-based offices to focus on </a:t>
            </a:r>
            <a:r>
              <a:rPr lang="en-US" sz="2400" b="1" i="1" dirty="0">
                <a:solidFill>
                  <a:prstClr val="black"/>
                </a:solidFill>
              </a:rPr>
              <a:t>business IT</a:t>
            </a:r>
          </a:p>
        </p:txBody>
      </p:sp>
      <p:sp>
        <p:nvSpPr>
          <p:cNvPr id="28" name="Right Bracket 27"/>
          <p:cNvSpPr/>
          <p:nvPr/>
        </p:nvSpPr>
        <p:spPr>
          <a:xfrm>
            <a:off x="5181600" y="3048000"/>
            <a:ext cx="45719" cy="118112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9" name="TextBox 28"/>
          <p:cNvSpPr txBox="1"/>
          <p:nvPr/>
        </p:nvSpPr>
        <p:spPr>
          <a:xfrm>
            <a:off x="495580" y="2057400"/>
            <a:ext cx="553998" cy="1345052"/>
          </a:xfrm>
          <a:prstGeom prst="rect">
            <a:avLst/>
          </a:prstGeom>
          <a:noFill/>
        </p:spPr>
        <p:txBody>
          <a:bodyPr vert="vert270" wrap="square" rtlCol="0">
            <a:spAutoFit/>
          </a:bodyPr>
          <a:lstStyle/>
          <a:p>
            <a:pPr algn="ctr"/>
            <a:r>
              <a:rPr lang="en-US" sz="1200" dirty="0">
                <a:solidFill>
                  <a:prstClr val="black"/>
                </a:solidFill>
              </a:rPr>
              <a:t>Managed individually</a:t>
            </a:r>
          </a:p>
        </p:txBody>
      </p:sp>
      <p:sp>
        <p:nvSpPr>
          <p:cNvPr id="30" name="TextBox 29"/>
          <p:cNvSpPr txBox="1"/>
          <p:nvPr/>
        </p:nvSpPr>
        <p:spPr>
          <a:xfrm>
            <a:off x="2914870" y="1295400"/>
            <a:ext cx="553998" cy="1345052"/>
          </a:xfrm>
          <a:prstGeom prst="rect">
            <a:avLst/>
          </a:prstGeom>
          <a:noFill/>
        </p:spPr>
        <p:txBody>
          <a:bodyPr vert="vert270" wrap="square" rtlCol="0">
            <a:spAutoFit/>
          </a:bodyPr>
          <a:lstStyle/>
          <a:p>
            <a:r>
              <a:rPr lang="en-US" sz="1200" dirty="0">
                <a:solidFill>
                  <a:prstClr val="black"/>
                </a:solidFill>
              </a:rPr>
              <a:t>Managed individually</a:t>
            </a:r>
          </a:p>
        </p:txBody>
      </p:sp>
      <p:sp>
        <p:nvSpPr>
          <p:cNvPr id="31" name="TextBox 30"/>
          <p:cNvSpPr txBox="1"/>
          <p:nvPr/>
        </p:nvSpPr>
        <p:spPr>
          <a:xfrm>
            <a:off x="5181600" y="3352800"/>
            <a:ext cx="553998" cy="1181954"/>
          </a:xfrm>
          <a:prstGeom prst="rect">
            <a:avLst/>
          </a:prstGeom>
          <a:noFill/>
        </p:spPr>
        <p:txBody>
          <a:bodyPr vert="vert" wrap="square" rtlCol="0">
            <a:spAutoFit/>
          </a:bodyPr>
          <a:lstStyle/>
          <a:p>
            <a:r>
              <a:rPr lang="en-US" sz="1200" dirty="0">
                <a:solidFill>
                  <a:prstClr val="black"/>
                </a:solidFill>
              </a:rPr>
              <a:t>Managed centrally</a:t>
            </a:r>
          </a:p>
        </p:txBody>
      </p:sp>
      <p:sp>
        <p:nvSpPr>
          <p:cNvPr id="42" name="Left Bracket 41"/>
          <p:cNvSpPr/>
          <p:nvPr/>
        </p:nvSpPr>
        <p:spPr>
          <a:xfrm>
            <a:off x="6278881" y="1524001"/>
            <a:ext cx="45719" cy="59945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3" name="Right Bracket 42"/>
          <p:cNvSpPr/>
          <p:nvPr/>
        </p:nvSpPr>
        <p:spPr>
          <a:xfrm>
            <a:off x="7981890" y="2133600"/>
            <a:ext cx="45719" cy="21199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4" name="TextBox 43"/>
          <p:cNvSpPr txBox="1"/>
          <p:nvPr/>
        </p:nvSpPr>
        <p:spPr>
          <a:xfrm>
            <a:off x="7980402" y="2895600"/>
            <a:ext cx="553998" cy="1181954"/>
          </a:xfrm>
          <a:prstGeom prst="rect">
            <a:avLst/>
          </a:prstGeom>
          <a:noFill/>
        </p:spPr>
        <p:txBody>
          <a:bodyPr vert="vert" wrap="square" rtlCol="0">
            <a:spAutoFit/>
          </a:bodyPr>
          <a:lstStyle/>
          <a:p>
            <a:r>
              <a:rPr lang="en-US" sz="1200" dirty="0">
                <a:solidFill>
                  <a:prstClr val="black"/>
                </a:solidFill>
              </a:rPr>
              <a:t>Managed centrally</a:t>
            </a:r>
          </a:p>
        </p:txBody>
      </p:sp>
      <p:sp>
        <p:nvSpPr>
          <p:cNvPr id="46" name="TextBox 45"/>
          <p:cNvSpPr txBox="1"/>
          <p:nvPr/>
        </p:nvSpPr>
        <p:spPr>
          <a:xfrm>
            <a:off x="5682918" y="1219200"/>
            <a:ext cx="553998" cy="1345052"/>
          </a:xfrm>
          <a:prstGeom prst="rect">
            <a:avLst/>
          </a:prstGeom>
          <a:noFill/>
        </p:spPr>
        <p:txBody>
          <a:bodyPr vert="vert270" wrap="square" rtlCol="0">
            <a:spAutoFit/>
          </a:bodyPr>
          <a:lstStyle/>
          <a:p>
            <a:pPr algn="ctr"/>
            <a:r>
              <a:rPr lang="en-US" sz="1200" dirty="0">
                <a:solidFill>
                  <a:prstClr val="black"/>
                </a:solidFill>
              </a:rPr>
              <a:t>Managed individually</a:t>
            </a:r>
          </a:p>
        </p:txBody>
      </p:sp>
      <p:sp>
        <p:nvSpPr>
          <p:cNvPr id="47" name="Rounded Rectangle 46"/>
          <p:cNvSpPr/>
          <p:nvPr/>
        </p:nvSpPr>
        <p:spPr>
          <a:xfrm>
            <a:off x="1075208" y="18288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Data</a:t>
            </a:r>
          </a:p>
        </p:txBody>
      </p:sp>
      <p:sp>
        <p:nvSpPr>
          <p:cNvPr id="48" name="Rounded Rectangle 47"/>
          <p:cNvSpPr/>
          <p:nvPr/>
        </p:nvSpPr>
        <p:spPr>
          <a:xfrm>
            <a:off x="1077836" y="21336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Runtime</a:t>
            </a:r>
          </a:p>
        </p:txBody>
      </p:sp>
      <p:sp>
        <p:nvSpPr>
          <p:cNvPr id="49" name="Rounded Rectangle 48"/>
          <p:cNvSpPr/>
          <p:nvPr/>
        </p:nvSpPr>
        <p:spPr>
          <a:xfrm>
            <a:off x="1075208" y="24384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Middleware</a:t>
            </a:r>
          </a:p>
        </p:txBody>
      </p:sp>
      <p:sp>
        <p:nvSpPr>
          <p:cNvPr id="50" name="Rounded Rectangle 49"/>
          <p:cNvSpPr/>
          <p:nvPr/>
        </p:nvSpPr>
        <p:spPr>
          <a:xfrm>
            <a:off x="1069953" y="27432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O/S</a:t>
            </a:r>
          </a:p>
        </p:txBody>
      </p:sp>
      <p:sp>
        <p:nvSpPr>
          <p:cNvPr id="51" name="Rounded Rectangle 50"/>
          <p:cNvSpPr/>
          <p:nvPr/>
        </p:nvSpPr>
        <p:spPr>
          <a:xfrm>
            <a:off x="1075208" y="30480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Virtualization</a:t>
            </a:r>
          </a:p>
        </p:txBody>
      </p:sp>
      <p:sp>
        <p:nvSpPr>
          <p:cNvPr id="52" name="Rounded Rectangle 51"/>
          <p:cNvSpPr/>
          <p:nvPr/>
        </p:nvSpPr>
        <p:spPr>
          <a:xfrm>
            <a:off x="1075208" y="33528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Servers</a:t>
            </a:r>
          </a:p>
        </p:txBody>
      </p:sp>
      <p:sp>
        <p:nvSpPr>
          <p:cNvPr id="53" name="Rounded Rectangle 52"/>
          <p:cNvSpPr/>
          <p:nvPr/>
        </p:nvSpPr>
        <p:spPr>
          <a:xfrm>
            <a:off x="1075208" y="36576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Storage</a:t>
            </a:r>
          </a:p>
        </p:txBody>
      </p:sp>
      <p:sp>
        <p:nvSpPr>
          <p:cNvPr id="54" name="Rounded Rectangle 53"/>
          <p:cNvSpPr/>
          <p:nvPr/>
        </p:nvSpPr>
        <p:spPr>
          <a:xfrm>
            <a:off x="1075208" y="39624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Networking</a:t>
            </a:r>
          </a:p>
        </p:txBody>
      </p:sp>
      <p:sp>
        <p:nvSpPr>
          <p:cNvPr id="55" name="Rounded Rectangle 54"/>
          <p:cNvSpPr/>
          <p:nvPr/>
        </p:nvSpPr>
        <p:spPr>
          <a:xfrm>
            <a:off x="3587180" y="15240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Applications</a:t>
            </a:r>
          </a:p>
        </p:txBody>
      </p:sp>
      <p:sp>
        <p:nvSpPr>
          <p:cNvPr id="56" name="Rounded Rectangle 55"/>
          <p:cNvSpPr/>
          <p:nvPr/>
        </p:nvSpPr>
        <p:spPr>
          <a:xfrm>
            <a:off x="3587180" y="1815118"/>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Data</a:t>
            </a:r>
          </a:p>
        </p:txBody>
      </p:sp>
      <p:sp>
        <p:nvSpPr>
          <p:cNvPr id="57" name="Rounded Rectangle 56"/>
          <p:cNvSpPr/>
          <p:nvPr/>
        </p:nvSpPr>
        <p:spPr>
          <a:xfrm>
            <a:off x="3589808" y="21336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Runtime</a:t>
            </a:r>
          </a:p>
        </p:txBody>
      </p:sp>
      <p:sp>
        <p:nvSpPr>
          <p:cNvPr id="58" name="Rounded Rectangle 57"/>
          <p:cNvSpPr/>
          <p:nvPr/>
        </p:nvSpPr>
        <p:spPr>
          <a:xfrm>
            <a:off x="3587180" y="24384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Middleware</a:t>
            </a:r>
          </a:p>
        </p:txBody>
      </p:sp>
      <p:sp>
        <p:nvSpPr>
          <p:cNvPr id="59" name="Rounded Rectangle 58"/>
          <p:cNvSpPr/>
          <p:nvPr/>
        </p:nvSpPr>
        <p:spPr>
          <a:xfrm>
            <a:off x="3581925" y="27432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O/S</a:t>
            </a:r>
          </a:p>
        </p:txBody>
      </p:sp>
      <p:sp>
        <p:nvSpPr>
          <p:cNvPr id="60" name="Rounded Rectangle 59"/>
          <p:cNvSpPr/>
          <p:nvPr/>
        </p:nvSpPr>
        <p:spPr>
          <a:xfrm>
            <a:off x="3587180" y="30480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Virtualization</a:t>
            </a:r>
          </a:p>
        </p:txBody>
      </p:sp>
      <p:sp>
        <p:nvSpPr>
          <p:cNvPr id="61" name="Rounded Rectangle 60"/>
          <p:cNvSpPr/>
          <p:nvPr/>
        </p:nvSpPr>
        <p:spPr>
          <a:xfrm>
            <a:off x="3587180" y="33528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Servers</a:t>
            </a:r>
          </a:p>
        </p:txBody>
      </p:sp>
      <p:sp>
        <p:nvSpPr>
          <p:cNvPr id="62" name="Rounded Rectangle 61"/>
          <p:cNvSpPr/>
          <p:nvPr/>
        </p:nvSpPr>
        <p:spPr>
          <a:xfrm>
            <a:off x="3587180" y="36576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Storage</a:t>
            </a:r>
          </a:p>
        </p:txBody>
      </p:sp>
      <p:sp>
        <p:nvSpPr>
          <p:cNvPr id="63" name="Rounded Rectangle 62"/>
          <p:cNvSpPr/>
          <p:nvPr/>
        </p:nvSpPr>
        <p:spPr>
          <a:xfrm>
            <a:off x="3587180" y="39624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Networking</a:t>
            </a:r>
          </a:p>
        </p:txBody>
      </p:sp>
      <p:sp>
        <p:nvSpPr>
          <p:cNvPr id="64" name="Rounded Rectangle 63"/>
          <p:cNvSpPr/>
          <p:nvPr/>
        </p:nvSpPr>
        <p:spPr>
          <a:xfrm>
            <a:off x="6406580" y="15240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Applications</a:t>
            </a:r>
          </a:p>
        </p:txBody>
      </p:sp>
      <p:sp>
        <p:nvSpPr>
          <p:cNvPr id="65" name="Rounded Rectangle 64"/>
          <p:cNvSpPr/>
          <p:nvPr/>
        </p:nvSpPr>
        <p:spPr>
          <a:xfrm>
            <a:off x="6406580" y="18288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Data</a:t>
            </a:r>
          </a:p>
        </p:txBody>
      </p:sp>
      <p:sp>
        <p:nvSpPr>
          <p:cNvPr id="66" name="Rounded Rectangle 65"/>
          <p:cNvSpPr/>
          <p:nvPr/>
        </p:nvSpPr>
        <p:spPr>
          <a:xfrm>
            <a:off x="6409208" y="21336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Runtime</a:t>
            </a:r>
          </a:p>
        </p:txBody>
      </p:sp>
      <p:sp>
        <p:nvSpPr>
          <p:cNvPr id="67" name="Rounded Rectangle 66"/>
          <p:cNvSpPr/>
          <p:nvPr/>
        </p:nvSpPr>
        <p:spPr>
          <a:xfrm>
            <a:off x="6406580" y="24384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Middleware</a:t>
            </a:r>
          </a:p>
        </p:txBody>
      </p:sp>
      <p:sp>
        <p:nvSpPr>
          <p:cNvPr id="68" name="Rounded Rectangle 67"/>
          <p:cNvSpPr/>
          <p:nvPr/>
        </p:nvSpPr>
        <p:spPr>
          <a:xfrm>
            <a:off x="6401325" y="27432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O/S</a:t>
            </a:r>
          </a:p>
        </p:txBody>
      </p:sp>
      <p:sp>
        <p:nvSpPr>
          <p:cNvPr id="69" name="Rounded Rectangle 68"/>
          <p:cNvSpPr/>
          <p:nvPr/>
        </p:nvSpPr>
        <p:spPr>
          <a:xfrm>
            <a:off x="6406580" y="30480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Virtualization</a:t>
            </a:r>
          </a:p>
        </p:txBody>
      </p:sp>
      <p:sp>
        <p:nvSpPr>
          <p:cNvPr id="70" name="Rounded Rectangle 69"/>
          <p:cNvSpPr/>
          <p:nvPr/>
        </p:nvSpPr>
        <p:spPr>
          <a:xfrm>
            <a:off x="6406580" y="33528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Servers</a:t>
            </a:r>
          </a:p>
        </p:txBody>
      </p:sp>
      <p:sp>
        <p:nvSpPr>
          <p:cNvPr id="71" name="Rounded Rectangle 70"/>
          <p:cNvSpPr/>
          <p:nvPr/>
        </p:nvSpPr>
        <p:spPr>
          <a:xfrm>
            <a:off x="6406580" y="36576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Storage</a:t>
            </a:r>
          </a:p>
        </p:txBody>
      </p:sp>
      <p:sp>
        <p:nvSpPr>
          <p:cNvPr id="72" name="Rounded Rectangle 71"/>
          <p:cNvSpPr/>
          <p:nvPr/>
        </p:nvSpPr>
        <p:spPr>
          <a:xfrm>
            <a:off x="6406580" y="39624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Networking</a:t>
            </a:r>
          </a:p>
        </p:txBody>
      </p:sp>
      <p:sp>
        <p:nvSpPr>
          <p:cNvPr id="73" name="TextBox 72"/>
          <p:cNvSpPr txBox="1"/>
          <p:nvPr/>
        </p:nvSpPr>
        <p:spPr>
          <a:xfrm>
            <a:off x="1328842" y="1154668"/>
            <a:ext cx="1033358" cy="369332"/>
          </a:xfrm>
          <a:prstGeom prst="rect">
            <a:avLst/>
          </a:prstGeom>
          <a:noFill/>
        </p:spPr>
        <p:txBody>
          <a:bodyPr wrap="square" rtlCol="0">
            <a:spAutoFit/>
          </a:bodyPr>
          <a:lstStyle/>
          <a:p>
            <a:pPr algn="ctr"/>
            <a:r>
              <a:rPr lang="en-US" dirty="0">
                <a:solidFill>
                  <a:prstClr val="black"/>
                </a:solidFill>
              </a:rPr>
              <a:t>Current</a:t>
            </a:r>
          </a:p>
        </p:txBody>
      </p:sp>
      <p:sp>
        <p:nvSpPr>
          <p:cNvPr id="74" name="TextBox 73"/>
          <p:cNvSpPr txBox="1"/>
          <p:nvPr/>
        </p:nvSpPr>
        <p:spPr>
          <a:xfrm>
            <a:off x="3657942" y="1154668"/>
            <a:ext cx="1439574" cy="369332"/>
          </a:xfrm>
          <a:prstGeom prst="rect">
            <a:avLst/>
          </a:prstGeom>
          <a:noFill/>
        </p:spPr>
        <p:txBody>
          <a:bodyPr wrap="square" rtlCol="0">
            <a:spAutoFit/>
          </a:bodyPr>
          <a:lstStyle/>
          <a:p>
            <a:pPr algn="ctr"/>
            <a:r>
              <a:rPr lang="en-US" dirty="0">
                <a:solidFill>
                  <a:prstClr val="black"/>
                </a:solidFill>
              </a:rPr>
              <a:t>Interim State</a:t>
            </a:r>
          </a:p>
        </p:txBody>
      </p:sp>
      <p:sp>
        <p:nvSpPr>
          <p:cNvPr id="75" name="TextBox 74"/>
          <p:cNvSpPr txBox="1"/>
          <p:nvPr/>
        </p:nvSpPr>
        <p:spPr>
          <a:xfrm>
            <a:off x="6477000" y="1154668"/>
            <a:ext cx="1371074" cy="369332"/>
          </a:xfrm>
          <a:prstGeom prst="rect">
            <a:avLst/>
          </a:prstGeom>
          <a:noFill/>
        </p:spPr>
        <p:txBody>
          <a:bodyPr wrap="square" rtlCol="0">
            <a:spAutoFit/>
          </a:bodyPr>
          <a:lstStyle/>
          <a:p>
            <a:pPr algn="ctr"/>
            <a:r>
              <a:rPr lang="en-US" dirty="0">
                <a:solidFill>
                  <a:prstClr val="black"/>
                </a:solidFill>
              </a:rPr>
              <a:t>Final State</a:t>
            </a:r>
          </a:p>
        </p:txBody>
      </p:sp>
      <p:sp>
        <p:nvSpPr>
          <p:cNvPr id="2" name="TextBox 1"/>
          <p:cNvSpPr txBox="1"/>
          <p:nvPr/>
        </p:nvSpPr>
        <p:spPr>
          <a:xfrm>
            <a:off x="3429000" y="4340423"/>
            <a:ext cx="1805568" cy="307777"/>
          </a:xfrm>
          <a:prstGeom prst="rect">
            <a:avLst/>
          </a:prstGeom>
          <a:noFill/>
        </p:spPr>
        <p:txBody>
          <a:bodyPr wrap="square" rtlCol="0">
            <a:spAutoFit/>
          </a:bodyPr>
          <a:lstStyle/>
          <a:p>
            <a:pPr algn="ctr"/>
            <a:r>
              <a:rPr lang="en-US" sz="1400" dirty="0">
                <a:solidFill>
                  <a:srgbClr val="C56E4A">
                    <a:lumMod val="75000"/>
                  </a:srgbClr>
                </a:solidFill>
              </a:rPr>
              <a:t>SAMPLE ONLY</a:t>
            </a:r>
          </a:p>
        </p:txBody>
      </p:sp>
      <p:sp>
        <p:nvSpPr>
          <p:cNvPr id="76" name="TextBox 75"/>
          <p:cNvSpPr txBox="1"/>
          <p:nvPr/>
        </p:nvSpPr>
        <p:spPr>
          <a:xfrm>
            <a:off x="6409208" y="4326702"/>
            <a:ext cx="1515591" cy="307777"/>
          </a:xfrm>
          <a:prstGeom prst="rect">
            <a:avLst/>
          </a:prstGeom>
          <a:noFill/>
        </p:spPr>
        <p:txBody>
          <a:bodyPr wrap="square" rtlCol="0">
            <a:spAutoFit/>
          </a:bodyPr>
          <a:lstStyle/>
          <a:p>
            <a:pPr algn="ctr"/>
            <a:r>
              <a:rPr lang="en-US" sz="1400" dirty="0">
                <a:solidFill>
                  <a:srgbClr val="C56E4A">
                    <a:lumMod val="75000"/>
                  </a:srgbClr>
                </a:solidFill>
              </a:rPr>
              <a:t>SAMPLE ONLY</a:t>
            </a:r>
          </a:p>
        </p:txBody>
      </p:sp>
    </p:spTree>
    <p:extLst>
      <p:ext uri="{BB962C8B-B14F-4D97-AF65-F5344CB8AC3E}">
        <p14:creationId xmlns:p14="http://schemas.microsoft.com/office/powerpoint/2010/main" xmlns="" val="333614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4800" y="1275708"/>
            <a:ext cx="2362200" cy="2743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17</a:t>
            </a:fld>
            <a:endParaRPr lang="en-US" dirty="0">
              <a:solidFill>
                <a:prstClr val="black"/>
              </a:solidFill>
            </a:endParaRPr>
          </a:p>
        </p:txBody>
      </p:sp>
      <p:sp>
        <p:nvSpPr>
          <p:cNvPr id="4" name="Title 3"/>
          <p:cNvSpPr>
            <a:spLocks noGrp="1"/>
          </p:cNvSpPr>
          <p:nvPr>
            <p:ph type="title"/>
          </p:nvPr>
        </p:nvSpPr>
        <p:spPr/>
        <p:txBody>
          <a:bodyPr/>
          <a:lstStyle/>
          <a:p>
            <a:r>
              <a:rPr lang="en-US" dirty="0" smtClean="0"/>
              <a:t>Value-Add Agency Services</a:t>
            </a:r>
            <a:endParaRPr lang="en-US" dirty="0"/>
          </a:p>
        </p:txBody>
      </p:sp>
      <p:sp>
        <p:nvSpPr>
          <p:cNvPr id="5" name="Rounded Rectangle 4"/>
          <p:cNvSpPr/>
          <p:nvPr/>
        </p:nvSpPr>
        <p:spPr>
          <a:xfrm>
            <a:off x="685800" y="2057400"/>
            <a:ext cx="1676400" cy="304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Applications</a:t>
            </a:r>
          </a:p>
        </p:txBody>
      </p:sp>
      <p:sp>
        <p:nvSpPr>
          <p:cNvPr id="6" name="Rounded Rectangle 5"/>
          <p:cNvSpPr/>
          <p:nvPr/>
        </p:nvSpPr>
        <p:spPr>
          <a:xfrm>
            <a:off x="685800" y="2438400"/>
            <a:ext cx="1676400" cy="304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Data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1158335"/>
            <a:ext cx="25284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ight Arrow 10"/>
          <p:cNvSpPr/>
          <p:nvPr/>
        </p:nvSpPr>
        <p:spPr>
          <a:xfrm>
            <a:off x="2423845" y="2467510"/>
            <a:ext cx="1066800" cy="914400"/>
          </a:xfrm>
          <a:prstGeom prst="rightArrow">
            <a:avLst>
              <a:gd name="adj1" fmla="val 63483"/>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352986" y="1275708"/>
            <a:ext cx="2342028" cy="646331"/>
          </a:xfrm>
          <a:prstGeom prst="rect">
            <a:avLst/>
          </a:prstGeom>
          <a:noFill/>
        </p:spPr>
        <p:txBody>
          <a:bodyPr wrap="square" rtlCol="0">
            <a:spAutoFit/>
          </a:bodyPr>
          <a:lstStyle/>
          <a:p>
            <a:pPr algn="ctr"/>
            <a:r>
              <a:rPr lang="en-US" dirty="0">
                <a:solidFill>
                  <a:prstClr val="black"/>
                </a:solidFill>
              </a:rPr>
              <a:t>Agency-based Business IT</a:t>
            </a:r>
          </a:p>
        </p:txBody>
      </p:sp>
      <p:sp>
        <p:nvSpPr>
          <p:cNvPr id="14" name="Rounded Rectangle 13"/>
          <p:cNvSpPr/>
          <p:nvPr/>
        </p:nvSpPr>
        <p:spPr>
          <a:xfrm>
            <a:off x="5029200" y="2209800"/>
            <a:ext cx="3810000" cy="403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spcBef>
                <a:spcPts val="600"/>
              </a:spcBef>
              <a:buFont typeface="Arial" pitchFamily="34" charset="0"/>
              <a:buChar char="•"/>
            </a:pPr>
            <a:r>
              <a:rPr lang="en-US" sz="1400" dirty="0">
                <a:solidFill>
                  <a:prstClr val="black"/>
                </a:solidFill>
              </a:rPr>
              <a:t>Improve the State’s business climate and quality of life through government service</a:t>
            </a:r>
          </a:p>
          <a:p>
            <a:pPr marL="285750" indent="-285750">
              <a:spcBef>
                <a:spcPts val="600"/>
              </a:spcBef>
              <a:buFont typeface="Arial" pitchFamily="34" charset="0"/>
              <a:buChar char="•"/>
            </a:pPr>
            <a:r>
              <a:rPr lang="en-US" sz="1400" dirty="0">
                <a:solidFill>
                  <a:prstClr val="black"/>
                </a:solidFill>
              </a:rPr>
              <a:t>Simplify the end-user’s experience with government</a:t>
            </a:r>
          </a:p>
          <a:p>
            <a:pPr marL="285750" indent="-285750">
              <a:spcBef>
                <a:spcPts val="600"/>
              </a:spcBef>
              <a:buFont typeface="Arial" pitchFamily="34" charset="0"/>
              <a:buChar char="•"/>
            </a:pPr>
            <a:r>
              <a:rPr lang="en-US" sz="1400" dirty="0">
                <a:solidFill>
                  <a:prstClr val="black"/>
                </a:solidFill>
              </a:rPr>
              <a:t>Foster interactive democracy</a:t>
            </a:r>
          </a:p>
          <a:p>
            <a:pPr marL="285750" indent="-285750">
              <a:spcBef>
                <a:spcPts val="600"/>
              </a:spcBef>
              <a:buFont typeface="Arial" pitchFamily="34" charset="0"/>
              <a:buChar char="•"/>
            </a:pPr>
            <a:r>
              <a:rPr lang="en-US" sz="1400" dirty="0">
                <a:solidFill>
                  <a:prstClr val="black"/>
                </a:solidFill>
              </a:rPr>
              <a:t>Promote “smart government”</a:t>
            </a:r>
          </a:p>
          <a:p>
            <a:pPr marL="285750" indent="-285750">
              <a:spcBef>
                <a:spcPts val="600"/>
              </a:spcBef>
              <a:buFont typeface="Arial" pitchFamily="34" charset="0"/>
              <a:buChar char="•"/>
            </a:pPr>
            <a:r>
              <a:rPr lang="en-US" sz="1400" dirty="0">
                <a:solidFill>
                  <a:prstClr val="black"/>
                </a:solidFill>
              </a:rPr>
              <a:t>Facilitate government reform</a:t>
            </a:r>
          </a:p>
          <a:p>
            <a:pPr marL="285750" indent="-285750">
              <a:spcBef>
                <a:spcPts val="600"/>
              </a:spcBef>
              <a:buFont typeface="Arial" pitchFamily="34" charset="0"/>
              <a:buChar char="•"/>
            </a:pPr>
            <a:r>
              <a:rPr lang="en-US" sz="1400" dirty="0">
                <a:solidFill>
                  <a:prstClr val="black"/>
                </a:solidFill>
              </a:rPr>
              <a:t>Make the State of Minnesota an employer of choice</a:t>
            </a:r>
          </a:p>
          <a:p>
            <a:pPr marL="285750" indent="-285750">
              <a:spcBef>
                <a:spcPts val="600"/>
              </a:spcBef>
              <a:buFont typeface="Arial" pitchFamily="34" charset="0"/>
              <a:buChar char="•"/>
            </a:pPr>
            <a:r>
              <a:rPr lang="en-US" sz="1400" dirty="0">
                <a:solidFill>
                  <a:prstClr val="black"/>
                </a:solidFill>
              </a:rPr>
              <a:t>Ensure that government and citizen data is protected and the business of government never stops</a:t>
            </a:r>
          </a:p>
          <a:p>
            <a:pPr marL="285750" indent="-285750">
              <a:spcBef>
                <a:spcPts val="600"/>
              </a:spcBef>
              <a:buFont typeface="Arial" pitchFamily="34" charset="0"/>
              <a:buChar char="•"/>
            </a:pPr>
            <a:endParaRPr lang="en-US" sz="1400" dirty="0">
              <a:solidFill>
                <a:prstClr val="black"/>
              </a:solidFill>
            </a:endParaRPr>
          </a:p>
        </p:txBody>
      </p:sp>
    </p:spTree>
    <p:extLst>
      <p:ext uri="{BB962C8B-B14F-4D97-AF65-F5344CB8AC3E}">
        <p14:creationId xmlns:p14="http://schemas.microsoft.com/office/powerpoint/2010/main" xmlns="" val="1507698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18</a:t>
            </a:fld>
            <a:endParaRPr lang="en-US" dirty="0">
              <a:solidFill>
                <a:prstClr val="black"/>
              </a:solidFill>
            </a:endParaRPr>
          </a:p>
        </p:txBody>
      </p:sp>
      <p:sp>
        <p:nvSpPr>
          <p:cNvPr id="4" name="Title 3"/>
          <p:cNvSpPr>
            <a:spLocks noGrp="1"/>
          </p:cNvSpPr>
          <p:nvPr>
            <p:ph type="title"/>
          </p:nvPr>
        </p:nvSpPr>
        <p:spPr/>
        <p:txBody>
          <a:bodyPr/>
          <a:lstStyle/>
          <a:p>
            <a:r>
              <a:rPr lang="en-US" dirty="0" smtClean="0"/>
              <a:t>Coming Soon: Tactical Plan(s)</a:t>
            </a:r>
            <a:endParaRPr lang="en-US" dirty="0"/>
          </a:p>
        </p:txBody>
      </p:sp>
      <p:sp>
        <p:nvSpPr>
          <p:cNvPr id="7" name="Content Placeholder 4"/>
          <p:cNvSpPr txBox="1">
            <a:spLocks/>
          </p:cNvSpPr>
          <p:nvPr/>
        </p:nvSpPr>
        <p:spPr>
          <a:xfrm>
            <a:off x="5905500" y="2057400"/>
            <a:ext cx="2667000" cy="2068814"/>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kern="1200" baseline="0">
                <a:solidFill>
                  <a:schemeClr val="tx1">
                    <a:lumMod val="85000"/>
                  </a:schemeClr>
                </a:solidFill>
                <a:latin typeface="Arial" pitchFamily="34" charset="0"/>
                <a:ea typeface="+mn-ea"/>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kern="1200" baseline="0">
                <a:solidFill>
                  <a:schemeClr val="tx1">
                    <a:lumMod val="85000"/>
                  </a:schemeClr>
                </a:solidFill>
                <a:latin typeface="Arial" pitchFamily="34" charset="0"/>
                <a:ea typeface="+mn-ea"/>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kern="1200" baseline="0">
                <a:solidFill>
                  <a:schemeClr val="tx1">
                    <a:lumMod val="85000"/>
                  </a:schemeClr>
                </a:solidFill>
                <a:latin typeface="Arial" pitchFamily="34" charset="0"/>
                <a:ea typeface="+mn-ea"/>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kern="1200" baseline="0">
                <a:solidFill>
                  <a:schemeClr val="tx1">
                    <a:lumMod val="85000"/>
                  </a:schemeClr>
                </a:solidFill>
                <a:latin typeface="Arial" pitchFamily="34" charset="0"/>
                <a:ea typeface="+mn-ea"/>
                <a:cs typeface="Arial" pitchFamily="34" charset="0"/>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Arial" pitchFamily="34" charset="0"/>
                <a:ea typeface="+mn-ea"/>
                <a:cs typeface="Arial" pitchFamily="34" charset="0"/>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marL="0" indent="0" algn="ctr">
              <a:buFont typeface="Wingdings" pitchFamily="2" charset="2"/>
              <a:buNone/>
            </a:pPr>
            <a:r>
              <a:rPr lang="en-US" sz="1600" dirty="0" smtClean="0">
                <a:solidFill>
                  <a:prstClr val="white"/>
                </a:solidFill>
              </a:rPr>
              <a:t>Make the “factory side” of IT super efficient so we can focus our people, money and creativity on the services that most directly make a difference for our customers and citizens</a:t>
            </a:r>
            <a:endParaRPr lang="en-US" sz="16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061431233"/>
              </p:ext>
            </p:extLst>
          </p:nvPr>
        </p:nvGraphicFramePr>
        <p:xfrm>
          <a:off x="533400" y="1524000"/>
          <a:ext cx="7848600" cy="3754120"/>
        </p:xfrm>
        <a:graphic>
          <a:graphicData uri="http://schemas.openxmlformats.org/drawingml/2006/table">
            <a:tbl>
              <a:tblPr firstRow="1" bandRow="1">
                <a:tableStyleId>{5C22544A-7EE6-4342-B048-85BDC9FD1C3A}</a:tableStyleId>
              </a:tblPr>
              <a:tblGrid>
                <a:gridCol w="2133600"/>
                <a:gridCol w="3810000"/>
                <a:gridCol w="1905000"/>
              </a:tblGrid>
              <a:tr h="370840">
                <a:tc>
                  <a:txBody>
                    <a:bodyPr/>
                    <a:lstStyle/>
                    <a:p>
                      <a:r>
                        <a:rPr lang="en-US" dirty="0" smtClean="0"/>
                        <a:t>What</a:t>
                      </a:r>
                      <a:endParaRPr lang="en-US" dirty="0"/>
                    </a:p>
                  </a:txBody>
                  <a:tcPr/>
                </a:tc>
                <a:tc>
                  <a:txBody>
                    <a:bodyPr/>
                    <a:lstStyle/>
                    <a:p>
                      <a:r>
                        <a:rPr lang="en-US" dirty="0" smtClean="0"/>
                        <a:t>Why</a:t>
                      </a:r>
                      <a:endParaRPr lang="en-US" dirty="0"/>
                    </a:p>
                  </a:txBody>
                  <a:tcPr/>
                </a:tc>
                <a:tc>
                  <a:txBody>
                    <a:bodyPr/>
                    <a:lstStyle/>
                    <a:p>
                      <a:r>
                        <a:rPr lang="en-US" dirty="0" smtClean="0"/>
                        <a:t>When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Enterprise 2-year tactical plan</a:t>
                      </a:r>
                      <a:endParaRPr lang="en-US" dirty="0"/>
                    </a:p>
                  </a:txBody>
                  <a:tcPr/>
                </a:tc>
                <a:tc>
                  <a:txBody>
                    <a:bodyPr/>
                    <a:lstStyle/>
                    <a:p>
                      <a:r>
                        <a:rPr lang="en-US" dirty="0" smtClean="0"/>
                        <a:t>Define</a:t>
                      </a:r>
                      <a:r>
                        <a:rPr lang="en-US" baseline="0" dirty="0" smtClean="0"/>
                        <a:t> objectives, milestones and projects that will get us down the road</a:t>
                      </a:r>
                      <a:endParaRPr lang="en-US" dirty="0"/>
                    </a:p>
                  </a:txBody>
                  <a:tcPr/>
                </a:tc>
                <a:tc>
                  <a:txBody>
                    <a:bodyPr/>
                    <a:lstStyle/>
                    <a:p>
                      <a:r>
                        <a:rPr lang="en-US" dirty="0" smtClean="0"/>
                        <a:t>early September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Division</a:t>
                      </a:r>
                      <a:r>
                        <a:rPr lang="en-US" baseline="0" dirty="0" smtClean="0"/>
                        <a:t>al plans</a:t>
                      </a:r>
                      <a:endParaRPr lang="en-US" dirty="0"/>
                    </a:p>
                  </a:txBody>
                  <a:tcPr/>
                </a:tc>
                <a:tc>
                  <a:txBody>
                    <a:bodyPr/>
                    <a:lstStyle/>
                    <a:p>
                      <a:r>
                        <a:rPr lang="en-US" dirty="0" smtClean="0"/>
                        <a:t>Readying</a:t>
                      </a:r>
                      <a:r>
                        <a:rPr lang="en-US" baseline="0" dirty="0" smtClean="0"/>
                        <a:t> our services and processes for successful centralization</a:t>
                      </a:r>
                      <a:endParaRPr lang="en-US" dirty="0"/>
                    </a:p>
                  </a:txBody>
                  <a:tcPr/>
                </a:tc>
                <a:tc>
                  <a:txBody>
                    <a:bodyPr/>
                    <a:lstStyle/>
                    <a:p>
                      <a:r>
                        <a:rPr lang="en-US" dirty="0" smtClean="0"/>
                        <a:t>October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HR and training plan</a:t>
                      </a:r>
                      <a:endParaRPr lang="en-US" dirty="0"/>
                    </a:p>
                  </a:txBody>
                  <a:tcPr/>
                </a:tc>
                <a:tc>
                  <a:txBody>
                    <a:bodyPr/>
                    <a:lstStyle/>
                    <a:p>
                      <a:r>
                        <a:rPr lang="en-US" dirty="0" smtClean="0"/>
                        <a:t>Define</a:t>
                      </a:r>
                      <a:r>
                        <a:rPr lang="en-US" baseline="0" dirty="0" smtClean="0"/>
                        <a:t> how we align current jobs with centralization, manage attrition, leverage skills, standardize positions and build careers at MN.IT Services </a:t>
                      </a:r>
                      <a:endParaRPr lang="en-US" dirty="0"/>
                    </a:p>
                  </a:txBody>
                  <a:tcPr/>
                </a:tc>
                <a:tc>
                  <a:txBody>
                    <a:bodyPr/>
                    <a:lstStyle/>
                    <a:p>
                      <a:r>
                        <a:rPr lang="en-US" dirty="0" smtClean="0"/>
                        <a:t>October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Agency-based office plans</a:t>
                      </a:r>
                      <a:endParaRPr lang="en-US" dirty="0"/>
                    </a:p>
                  </a:txBody>
                  <a:tcPr/>
                </a:tc>
                <a:tc>
                  <a:txBody>
                    <a:bodyPr/>
                    <a:lstStyle/>
                    <a:p>
                      <a:r>
                        <a:rPr lang="en-US" dirty="0" smtClean="0"/>
                        <a:t>Defining order of activity that meets the overall objectives</a:t>
                      </a:r>
                      <a:endParaRPr lang="en-US" dirty="0"/>
                    </a:p>
                  </a:txBody>
                  <a:tcPr/>
                </a:tc>
                <a:tc>
                  <a:txBody>
                    <a:bodyPr/>
                    <a:lstStyle/>
                    <a:p>
                      <a:r>
                        <a:rPr lang="en-US" dirty="0" smtClean="0"/>
                        <a:t>November</a:t>
                      </a:r>
                      <a:endParaRPr lang="en-US" dirty="0"/>
                    </a:p>
                  </a:txBody>
                  <a:tcPr/>
                </a:tc>
              </a:tr>
            </a:tbl>
          </a:graphicData>
        </a:graphic>
      </p:graphicFrame>
    </p:spTree>
    <p:extLst>
      <p:ext uri="{BB962C8B-B14F-4D97-AF65-F5344CB8AC3E}">
        <p14:creationId xmlns:p14="http://schemas.microsoft.com/office/powerpoint/2010/main" xmlns="" val="3080869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We’ll never be completely done, because technology changes and the needs of our customers will always require us to readjust</a:t>
            </a:r>
          </a:p>
          <a:p>
            <a:r>
              <a:rPr lang="en-US" dirty="0" smtClean="0"/>
              <a:t>We expect the biggest changes to happen over the next five years</a:t>
            </a:r>
          </a:p>
          <a:p>
            <a:r>
              <a:rPr lang="en-US" dirty="0" smtClean="0"/>
              <a:t>But two years from now, we will have significant progress in the basic stuff that’s going to make us successful!</a:t>
            </a:r>
          </a:p>
          <a:p>
            <a:r>
              <a:rPr lang="en-US" dirty="0" smtClean="0"/>
              <a:t>We’ll also have done the “early wins” that demonstrate success to our stakeholders.</a:t>
            </a:r>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19</a:t>
            </a:fld>
            <a:endParaRPr lang="en-US" dirty="0">
              <a:solidFill>
                <a:prstClr val="black"/>
              </a:solidFill>
            </a:endParaRPr>
          </a:p>
        </p:txBody>
      </p:sp>
      <p:sp>
        <p:nvSpPr>
          <p:cNvPr id="4" name="Title 3"/>
          <p:cNvSpPr>
            <a:spLocks noGrp="1"/>
          </p:cNvSpPr>
          <p:nvPr>
            <p:ph type="title"/>
          </p:nvPr>
        </p:nvSpPr>
        <p:spPr/>
        <p:txBody>
          <a:bodyPr/>
          <a:lstStyle/>
          <a:p>
            <a:r>
              <a:rPr lang="en-US" dirty="0" smtClean="0"/>
              <a:t>Does this mean we’ll be “done” in two years?</a:t>
            </a:r>
            <a:endParaRPr lang="en-US" dirty="0"/>
          </a:p>
        </p:txBody>
      </p:sp>
      <p:sp>
        <p:nvSpPr>
          <p:cNvPr id="5" name="TextBox 4"/>
          <p:cNvSpPr txBox="1"/>
          <p:nvPr/>
        </p:nvSpPr>
        <p:spPr>
          <a:xfrm>
            <a:off x="2743200" y="5334000"/>
            <a:ext cx="5558060" cy="707886"/>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4000" dirty="0">
                <a:solidFill>
                  <a:prstClr val="white"/>
                </a:solidFill>
              </a:rPr>
              <a:t>The best is yet to come!!!</a:t>
            </a:r>
          </a:p>
        </p:txBody>
      </p:sp>
    </p:spTree>
    <p:extLst>
      <p:ext uri="{BB962C8B-B14F-4D97-AF65-F5344CB8AC3E}">
        <p14:creationId xmlns:p14="http://schemas.microsoft.com/office/powerpoint/2010/main" xmlns="" val="36173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600200"/>
            <a:ext cx="5943600" cy="4525962"/>
          </a:xfrm>
        </p:spPr>
        <p:txBody>
          <a:bodyPr/>
          <a:lstStyle/>
          <a:p>
            <a:pPr lvl="0"/>
            <a:r>
              <a:rPr lang="en-US" sz="1800" dirty="0"/>
              <a:t>Welcome and Call to Order</a:t>
            </a:r>
          </a:p>
          <a:p>
            <a:pPr lvl="0"/>
            <a:r>
              <a:rPr lang="en-US" sz="1800" dirty="0"/>
              <a:t>Introductions</a:t>
            </a:r>
          </a:p>
          <a:p>
            <a:pPr lvl="0"/>
            <a:r>
              <a:rPr lang="en-US" sz="1800" dirty="0"/>
              <a:t>Approval of the May 22, 2012 Meeting Minutes</a:t>
            </a:r>
          </a:p>
          <a:p>
            <a:pPr lvl="0"/>
            <a:r>
              <a:rPr lang="en-US" sz="1800" dirty="0"/>
              <a:t>Esri ELA Update – 10 min</a:t>
            </a:r>
          </a:p>
          <a:p>
            <a:pPr lvl="0"/>
            <a:r>
              <a:rPr lang="en-US" sz="1800" dirty="0"/>
              <a:t>Discussion:  Committees and Workgroups – 10 min</a:t>
            </a:r>
          </a:p>
          <a:p>
            <a:pPr lvl="0"/>
            <a:r>
              <a:rPr lang="en-US" sz="1800" dirty="0" smtClean="0"/>
              <a:t>Discussion</a:t>
            </a:r>
            <a:r>
              <a:rPr lang="en-US" sz="1800" dirty="0"/>
              <a:t>:  Optimization – 30 min</a:t>
            </a:r>
          </a:p>
          <a:p>
            <a:pPr lvl="0"/>
            <a:r>
              <a:rPr lang="en-US" sz="1800" dirty="0"/>
              <a:t>2013 Legislative Session  </a:t>
            </a:r>
            <a:r>
              <a:rPr lang="en-US" sz="1800" dirty="0" smtClean="0"/>
              <a:t>– </a:t>
            </a:r>
            <a:r>
              <a:rPr lang="en-US" sz="1800" dirty="0"/>
              <a:t>10 min</a:t>
            </a:r>
          </a:p>
          <a:p>
            <a:pPr lvl="0"/>
            <a:r>
              <a:rPr lang="en-US" sz="1800" dirty="0"/>
              <a:t>Governance – 20min</a:t>
            </a:r>
          </a:p>
          <a:p>
            <a:pPr lvl="0"/>
            <a:r>
              <a:rPr lang="en-US" sz="1800" dirty="0"/>
              <a:t>Discussion:  MnGeo’s </a:t>
            </a:r>
            <a:r>
              <a:rPr lang="en-US" sz="1800" dirty="0" smtClean="0"/>
              <a:t>Services - </a:t>
            </a:r>
            <a:r>
              <a:rPr lang="en-US" sz="1800" dirty="0"/>
              <a:t>20 min</a:t>
            </a:r>
          </a:p>
          <a:p>
            <a:r>
              <a:rPr lang="en-US" sz="1800" dirty="0" smtClean="0"/>
              <a:t>Discussion</a:t>
            </a:r>
            <a:r>
              <a:rPr lang="en-US" sz="1800" dirty="0"/>
              <a:t>:  MnGeo Project Priorities </a:t>
            </a:r>
            <a:r>
              <a:rPr lang="en-US" sz="1800" dirty="0" smtClean="0"/>
              <a:t>– </a:t>
            </a:r>
            <a:r>
              <a:rPr lang="en-US" sz="1800" dirty="0"/>
              <a:t>10 min</a:t>
            </a:r>
          </a:p>
          <a:p>
            <a:pPr lvl="0"/>
            <a:r>
              <a:rPr lang="en-US" sz="1800" dirty="0"/>
              <a:t>GIS/LIS Consortium Conference – 5 min</a:t>
            </a:r>
          </a:p>
          <a:p>
            <a:pPr lvl="0"/>
            <a:r>
              <a:rPr lang="en-US" sz="1800" dirty="0"/>
              <a:t>Other Business</a:t>
            </a:r>
          </a:p>
          <a:p>
            <a:pPr lvl="0"/>
            <a:r>
              <a:rPr lang="en-US" sz="1800" dirty="0"/>
              <a:t>Next Meeting:  November 13, 2012</a:t>
            </a:r>
          </a:p>
          <a:p>
            <a:r>
              <a:rPr lang="en-US" sz="1800" dirty="0"/>
              <a:t>Adjourn</a:t>
            </a:r>
          </a:p>
        </p:txBody>
      </p:sp>
      <p:sp>
        <p:nvSpPr>
          <p:cNvPr id="5" name="TextBox 4"/>
          <p:cNvSpPr txBox="1"/>
          <p:nvPr/>
        </p:nvSpPr>
        <p:spPr>
          <a:xfrm>
            <a:off x="609600" y="914400"/>
            <a:ext cx="1657633" cy="584775"/>
          </a:xfrm>
          <a:prstGeom prst="rect">
            <a:avLst/>
          </a:prstGeom>
          <a:noFill/>
        </p:spPr>
        <p:txBody>
          <a:bodyPr wrap="none" rtlCol="0">
            <a:spAutoFit/>
          </a:bodyPr>
          <a:lstStyle/>
          <a:p>
            <a:r>
              <a:rPr lang="en-US" sz="3200" b="1" dirty="0" smtClean="0">
                <a:latin typeface="Franklin Gothic Book" pitchFamily="34" charset="0"/>
              </a:rPr>
              <a:t>AGENDA</a:t>
            </a:r>
            <a:endParaRPr lang="en-US" sz="3200" b="1" dirty="0">
              <a:latin typeface="Franklin Gothic Book" pitchFamily="34" charset="0"/>
            </a:endParaRPr>
          </a:p>
        </p:txBody>
      </p:sp>
    </p:spTree>
    <p:extLst>
      <p:ext uri="{BB962C8B-B14F-4D97-AF65-F5344CB8AC3E}">
        <p14:creationId xmlns:p14="http://schemas.microsoft.com/office/powerpoint/2010/main" xmlns="" val="1557491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924800" cy="5135563"/>
          </a:xfrm>
        </p:spPr>
        <p:txBody>
          <a:bodyPr/>
          <a:lstStyle/>
          <a:p>
            <a:r>
              <a:rPr lang="en-US" dirty="0" smtClean="0"/>
              <a:t>We too need to look at opportunities to optimize</a:t>
            </a:r>
          </a:p>
          <a:p>
            <a:r>
              <a:rPr lang="en-US" dirty="0" smtClean="0"/>
              <a:t>Five areas have been identified</a:t>
            </a:r>
          </a:p>
          <a:p>
            <a:pPr lvl="1"/>
            <a:r>
              <a:rPr lang="en-US" dirty="0" smtClean="0"/>
              <a:t>Infrastructure</a:t>
            </a:r>
          </a:p>
          <a:p>
            <a:pPr lvl="1"/>
            <a:r>
              <a:rPr lang="en-US" dirty="0" smtClean="0"/>
              <a:t>Data Management</a:t>
            </a:r>
          </a:p>
          <a:p>
            <a:pPr lvl="1"/>
            <a:r>
              <a:rPr lang="en-US" dirty="0" smtClean="0"/>
              <a:t>Application Development and Management</a:t>
            </a:r>
          </a:p>
          <a:p>
            <a:pPr lvl="1"/>
            <a:r>
              <a:rPr lang="en-US" dirty="0" smtClean="0"/>
              <a:t>Guidance, Governance, and Support</a:t>
            </a:r>
          </a:p>
          <a:p>
            <a:pPr lvl="1"/>
            <a:r>
              <a:rPr lang="en-US" dirty="0" smtClean="0"/>
              <a:t>Innovation</a:t>
            </a:r>
          </a:p>
          <a:p>
            <a:r>
              <a:rPr lang="en-US" dirty="0" smtClean="0"/>
              <a:t>Are there more?</a:t>
            </a:r>
          </a:p>
          <a:p>
            <a:r>
              <a:rPr lang="en-US" dirty="0" smtClean="0"/>
              <a:t>Discussions taking place with agencies</a:t>
            </a:r>
          </a:p>
          <a:p>
            <a:r>
              <a:rPr lang="en-US" dirty="0" smtClean="0"/>
              <a:t>Could affect how geospatial is organized</a:t>
            </a:r>
          </a:p>
          <a:p>
            <a:r>
              <a:rPr lang="en-US" dirty="0" smtClean="0"/>
              <a:t>Our organization and priorities will become business driven</a:t>
            </a:r>
          </a:p>
        </p:txBody>
      </p:sp>
      <p:sp>
        <p:nvSpPr>
          <p:cNvPr id="3" name="Slide Number Placeholder 2"/>
          <p:cNvSpPr>
            <a:spLocks noGrp="1"/>
          </p:cNvSpPr>
          <p:nvPr>
            <p:ph type="sldNum" sz="quarter" idx="12"/>
          </p:nvPr>
        </p:nvSpPr>
        <p:spPr/>
        <p:txBody>
          <a:bodyPr/>
          <a:lstStyle/>
          <a:p>
            <a:fld id="{1FF935F4-130A-44BA-B9E4-FB5C8CE193BD}" type="slidenum">
              <a:rPr lang="en-US" smtClean="0"/>
              <a:pPr/>
              <a:t>20</a:t>
            </a:fld>
            <a:endParaRPr lang="en-US" dirty="0"/>
          </a:p>
        </p:txBody>
      </p:sp>
      <p:sp>
        <p:nvSpPr>
          <p:cNvPr id="4" name="Title 3"/>
          <p:cNvSpPr>
            <a:spLocks noGrp="1"/>
          </p:cNvSpPr>
          <p:nvPr>
            <p:ph type="title"/>
          </p:nvPr>
        </p:nvSpPr>
        <p:spPr>
          <a:xfrm>
            <a:off x="381000" y="381000"/>
            <a:ext cx="8458200" cy="609600"/>
          </a:xfrm>
        </p:spPr>
        <p:txBody>
          <a:bodyPr/>
          <a:lstStyle/>
          <a:p>
            <a:pPr algn="l"/>
            <a:r>
              <a:rPr lang="en-US" sz="2600" dirty="0" smtClean="0"/>
              <a:t>What does this mean for Geospatial in State Government?</a:t>
            </a:r>
            <a:endParaRPr lang="en-US" sz="2600"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3873037514"/>
              </p:ext>
            </p:extLst>
          </p:nvPr>
        </p:nvGraphicFramePr>
        <p:xfrm>
          <a:off x="5943600" y="1511300"/>
          <a:ext cx="2390158" cy="1384300"/>
        </p:xfrm>
        <a:graphic>
          <a:graphicData uri="http://schemas.openxmlformats.org/presentationml/2006/ole">
            <p:oleObj spid="_x0000_s1073" name="Visio" r:id="rId4" imgW="12523097" imgH="7253925" progId="">
              <p:embed/>
            </p:oleObj>
          </a:graphicData>
        </a:graphic>
      </p:graphicFrame>
    </p:spTree>
    <p:extLst>
      <p:ext uri="{BB962C8B-B14F-4D97-AF65-F5344CB8AC3E}">
        <p14:creationId xmlns:p14="http://schemas.microsoft.com/office/powerpoint/2010/main" xmlns="" val="12805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ight Triangle 44"/>
          <p:cNvSpPr/>
          <p:nvPr/>
        </p:nvSpPr>
        <p:spPr>
          <a:xfrm flipH="1">
            <a:off x="1219198" y="914400"/>
            <a:ext cx="7302395" cy="3429000"/>
          </a:xfrm>
          <a:prstGeom prst="r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21</a:t>
            </a:fld>
            <a:endParaRPr lang="en-US" dirty="0">
              <a:solidFill>
                <a:prstClr val="black"/>
              </a:solidFill>
            </a:endParaRPr>
          </a:p>
        </p:txBody>
      </p:sp>
      <p:sp>
        <p:nvSpPr>
          <p:cNvPr id="4" name="Title 3"/>
          <p:cNvSpPr>
            <a:spLocks noGrp="1"/>
          </p:cNvSpPr>
          <p:nvPr>
            <p:ph type="title"/>
          </p:nvPr>
        </p:nvSpPr>
        <p:spPr>
          <a:xfrm>
            <a:off x="304800" y="457200"/>
            <a:ext cx="8458200" cy="609600"/>
          </a:xfrm>
        </p:spPr>
        <p:txBody>
          <a:bodyPr/>
          <a:lstStyle/>
          <a:p>
            <a:pPr algn="l"/>
            <a:r>
              <a:rPr lang="en-US" dirty="0" smtClean="0"/>
              <a:t>The picture may look different for Geospatial?</a:t>
            </a:r>
            <a:endParaRPr lang="en-US" dirty="0"/>
          </a:p>
        </p:txBody>
      </p:sp>
      <p:sp>
        <p:nvSpPr>
          <p:cNvPr id="5" name="Rounded Rectangle 4"/>
          <p:cNvSpPr/>
          <p:nvPr/>
        </p:nvSpPr>
        <p:spPr>
          <a:xfrm>
            <a:off x="1075208" y="15240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Applications</a:t>
            </a:r>
          </a:p>
        </p:txBody>
      </p:sp>
      <p:sp>
        <p:nvSpPr>
          <p:cNvPr id="16" name="Left Bracket 15"/>
          <p:cNvSpPr/>
          <p:nvPr/>
        </p:nvSpPr>
        <p:spPr>
          <a:xfrm>
            <a:off x="975103" y="1447800"/>
            <a:ext cx="91697" cy="277151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6" name="Left Bracket 25"/>
          <p:cNvSpPr/>
          <p:nvPr/>
        </p:nvSpPr>
        <p:spPr>
          <a:xfrm>
            <a:off x="3381855" y="1447800"/>
            <a:ext cx="199545" cy="157819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7" name="TextBox 26"/>
          <p:cNvSpPr txBox="1"/>
          <p:nvPr/>
        </p:nvSpPr>
        <p:spPr>
          <a:xfrm>
            <a:off x="503384" y="4800600"/>
            <a:ext cx="7954208" cy="461665"/>
          </a:xfrm>
          <a:prstGeom prst="rect">
            <a:avLst/>
          </a:prstGeom>
          <a:noFill/>
        </p:spPr>
        <p:txBody>
          <a:bodyPr wrap="square" rtlCol="0">
            <a:spAutoFit/>
          </a:bodyPr>
          <a:lstStyle/>
          <a:p>
            <a:pPr algn="ctr"/>
            <a:r>
              <a:rPr lang="en-US" sz="2400" i="1" dirty="0" smtClean="0">
                <a:solidFill>
                  <a:prstClr val="black"/>
                </a:solidFill>
              </a:rPr>
              <a:t>Working more closely together on applications and data.</a:t>
            </a:r>
            <a:endParaRPr lang="en-US" sz="2400" b="1" i="1" dirty="0">
              <a:solidFill>
                <a:prstClr val="black"/>
              </a:solidFill>
            </a:endParaRPr>
          </a:p>
        </p:txBody>
      </p:sp>
      <p:sp>
        <p:nvSpPr>
          <p:cNvPr id="28" name="Right Bracket 27"/>
          <p:cNvSpPr/>
          <p:nvPr/>
        </p:nvSpPr>
        <p:spPr>
          <a:xfrm>
            <a:off x="5181600" y="3048000"/>
            <a:ext cx="45719" cy="118112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9" name="TextBox 28"/>
          <p:cNvSpPr txBox="1"/>
          <p:nvPr/>
        </p:nvSpPr>
        <p:spPr>
          <a:xfrm>
            <a:off x="495580" y="2057400"/>
            <a:ext cx="553998" cy="1345052"/>
          </a:xfrm>
          <a:prstGeom prst="rect">
            <a:avLst/>
          </a:prstGeom>
          <a:noFill/>
        </p:spPr>
        <p:txBody>
          <a:bodyPr vert="vert270" wrap="square" rtlCol="0">
            <a:spAutoFit/>
          </a:bodyPr>
          <a:lstStyle/>
          <a:p>
            <a:pPr algn="ctr"/>
            <a:r>
              <a:rPr lang="en-US" sz="1200" dirty="0">
                <a:solidFill>
                  <a:prstClr val="black"/>
                </a:solidFill>
              </a:rPr>
              <a:t>Managed individually</a:t>
            </a:r>
          </a:p>
        </p:txBody>
      </p:sp>
      <p:sp>
        <p:nvSpPr>
          <p:cNvPr id="30" name="TextBox 29"/>
          <p:cNvSpPr txBox="1"/>
          <p:nvPr/>
        </p:nvSpPr>
        <p:spPr>
          <a:xfrm>
            <a:off x="2914870" y="1295400"/>
            <a:ext cx="553998" cy="1345052"/>
          </a:xfrm>
          <a:prstGeom prst="rect">
            <a:avLst/>
          </a:prstGeom>
          <a:noFill/>
        </p:spPr>
        <p:txBody>
          <a:bodyPr vert="vert270" wrap="square" rtlCol="0">
            <a:spAutoFit/>
          </a:bodyPr>
          <a:lstStyle/>
          <a:p>
            <a:r>
              <a:rPr lang="en-US" sz="1200" dirty="0">
                <a:solidFill>
                  <a:prstClr val="black"/>
                </a:solidFill>
              </a:rPr>
              <a:t>Managed individually</a:t>
            </a:r>
          </a:p>
        </p:txBody>
      </p:sp>
      <p:sp>
        <p:nvSpPr>
          <p:cNvPr id="31" name="TextBox 30"/>
          <p:cNvSpPr txBox="1"/>
          <p:nvPr/>
        </p:nvSpPr>
        <p:spPr>
          <a:xfrm>
            <a:off x="5181600" y="3352800"/>
            <a:ext cx="553998" cy="1181954"/>
          </a:xfrm>
          <a:prstGeom prst="rect">
            <a:avLst/>
          </a:prstGeom>
          <a:noFill/>
        </p:spPr>
        <p:txBody>
          <a:bodyPr vert="vert" wrap="square" rtlCol="0">
            <a:spAutoFit/>
          </a:bodyPr>
          <a:lstStyle/>
          <a:p>
            <a:r>
              <a:rPr lang="en-US" sz="1200" dirty="0">
                <a:solidFill>
                  <a:prstClr val="black"/>
                </a:solidFill>
              </a:rPr>
              <a:t>Managed centrally</a:t>
            </a:r>
          </a:p>
        </p:txBody>
      </p:sp>
      <p:sp>
        <p:nvSpPr>
          <p:cNvPr id="42" name="Left Bracket 41"/>
          <p:cNvSpPr/>
          <p:nvPr/>
        </p:nvSpPr>
        <p:spPr>
          <a:xfrm>
            <a:off x="6278881" y="1524001"/>
            <a:ext cx="45719" cy="59945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3" name="Right Bracket 42"/>
          <p:cNvSpPr/>
          <p:nvPr/>
        </p:nvSpPr>
        <p:spPr>
          <a:xfrm>
            <a:off x="7981890" y="2133600"/>
            <a:ext cx="45719" cy="21199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44" name="TextBox 43"/>
          <p:cNvSpPr txBox="1"/>
          <p:nvPr/>
        </p:nvSpPr>
        <p:spPr>
          <a:xfrm>
            <a:off x="7980402" y="2895600"/>
            <a:ext cx="553998" cy="1181954"/>
          </a:xfrm>
          <a:prstGeom prst="rect">
            <a:avLst/>
          </a:prstGeom>
          <a:noFill/>
        </p:spPr>
        <p:txBody>
          <a:bodyPr vert="vert" wrap="square" rtlCol="0">
            <a:spAutoFit/>
          </a:bodyPr>
          <a:lstStyle/>
          <a:p>
            <a:r>
              <a:rPr lang="en-US" sz="1200" dirty="0">
                <a:solidFill>
                  <a:prstClr val="black"/>
                </a:solidFill>
              </a:rPr>
              <a:t>Managed centrally</a:t>
            </a:r>
          </a:p>
        </p:txBody>
      </p:sp>
      <p:sp>
        <p:nvSpPr>
          <p:cNvPr id="46" name="TextBox 45"/>
          <p:cNvSpPr txBox="1"/>
          <p:nvPr/>
        </p:nvSpPr>
        <p:spPr>
          <a:xfrm>
            <a:off x="5682918" y="1219200"/>
            <a:ext cx="553998" cy="1345052"/>
          </a:xfrm>
          <a:prstGeom prst="rect">
            <a:avLst/>
          </a:prstGeom>
          <a:noFill/>
        </p:spPr>
        <p:txBody>
          <a:bodyPr vert="vert270" wrap="square" rtlCol="0">
            <a:spAutoFit/>
          </a:bodyPr>
          <a:lstStyle/>
          <a:p>
            <a:pPr algn="ctr"/>
            <a:r>
              <a:rPr lang="en-US" sz="1200" dirty="0">
                <a:solidFill>
                  <a:prstClr val="black"/>
                </a:solidFill>
              </a:rPr>
              <a:t>Managed individually</a:t>
            </a:r>
          </a:p>
        </p:txBody>
      </p:sp>
      <p:sp>
        <p:nvSpPr>
          <p:cNvPr id="47" name="Rounded Rectangle 46"/>
          <p:cNvSpPr/>
          <p:nvPr/>
        </p:nvSpPr>
        <p:spPr>
          <a:xfrm>
            <a:off x="1075208" y="18288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Data</a:t>
            </a:r>
          </a:p>
        </p:txBody>
      </p:sp>
      <p:sp>
        <p:nvSpPr>
          <p:cNvPr id="48" name="Rounded Rectangle 47"/>
          <p:cNvSpPr/>
          <p:nvPr/>
        </p:nvSpPr>
        <p:spPr>
          <a:xfrm>
            <a:off x="1077836" y="21336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Runtime</a:t>
            </a:r>
          </a:p>
        </p:txBody>
      </p:sp>
      <p:sp>
        <p:nvSpPr>
          <p:cNvPr id="49" name="Rounded Rectangle 48"/>
          <p:cNvSpPr/>
          <p:nvPr/>
        </p:nvSpPr>
        <p:spPr>
          <a:xfrm>
            <a:off x="1075208" y="24384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Middleware</a:t>
            </a:r>
          </a:p>
        </p:txBody>
      </p:sp>
      <p:sp>
        <p:nvSpPr>
          <p:cNvPr id="50" name="Rounded Rectangle 49"/>
          <p:cNvSpPr/>
          <p:nvPr/>
        </p:nvSpPr>
        <p:spPr>
          <a:xfrm>
            <a:off x="1069953" y="27432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O/S</a:t>
            </a:r>
          </a:p>
        </p:txBody>
      </p:sp>
      <p:sp>
        <p:nvSpPr>
          <p:cNvPr id="51" name="Rounded Rectangle 50"/>
          <p:cNvSpPr/>
          <p:nvPr/>
        </p:nvSpPr>
        <p:spPr>
          <a:xfrm>
            <a:off x="1075208" y="30480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Virtualization</a:t>
            </a:r>
          </a:p>
        </p:txBody>
      </p:sp>
      <p:sp>
        <p:nvSpPr>
          <p:cNvPr id="52" name="Rounded Rectangle 51"/>
          <p:cNvSpPr/>
          <p:nvPr/>
        </p:nvSpPr>
        <p:spPr>
          <a:xfrm>
            <a:off x="1075208" y="33528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Servers</a:t>
            </a:r>
          </a:p>
        </p:txBody>
      </p:sp>
      <p:sp>
        <p:nvSpPr>
          <p:cNvPr id="53" name="Rounded Rectangle 52"/>
          <p:cNvSpPr/>
          <p:nvPr/>
        </p:nvSpPr>
        <p:spPr>
          <a:xfrm>
            <a:off x="1075208" y="36576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Storage</a:t>
            </a:r>
          </a:p>
        </p:txBody>
      </p:sp>
      <p:sp>
        <p:nvSpPr>
          <p:cNvPr id="54" name="Rounded Rectangle 53"/>
          <p:cNvSpPr/>
          <p:nvPr/>
        </p:nvSpPr>
        <p:spPr>
          <a:xfrm>
            <a:off x="1075208" y="39624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Networking</a:t>
            </a:r>
          </a:p>
        </p:txBody>
      </p:sp>
      <p:sp>
        <p:nvSpPr>
          <p:cNvPr id="55" name="Rounded Rectangle 54"/>
          <p:cNvSpPr/>
          <p:nvPr/>
        </p:nvSpPr>
        <p:spPr>
          <a:xfrm>
            <a:off x="3587180" y="15240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Applications</a:t>
            </a:r>
          </a:p>
        </p:txBody>
      </p:sp>
      <p:sp>
        <p:nvSpPr>
          <p:cNvPr id="56" name="Rounded Rectangle 55"/>
          <p:cNvSpPr/>
          <p:nvPr/>
        </p:nvSpPr>
        <p:spPr>
          <a:xfrm>
            <a:off x="3587180" y="1815118"/>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Data</a:t>
            </a:r>
          </a:p>
        </p:txBody>
      </p:sp>
      <p:sp>
        <p:nvSpPr>
          <p:cNvPr id="57" name="Rounded Rectangle 56"/>
          <p:cNvSpPr/>
          <p:nvPr/>
        </p:nvSpPr>
        <p:spPr>
          <a:xfrm>
            <a:off x="3589808" y="21336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Runtime</a:t>
            </a:r>
          </a:p>
        </p:txBody>
      </p:sp>
      <p:sp>
        <p:nvSpPr>
          <p:cNvPr id="58" name="Rounded Rectangle 57"/>
          <p:cNvSpPr/>
          <p:nvPr/>
        </p:nvSpPr>
        <p:spPr>
          <a:xfrm>
            <a:off x="3587180" y="24384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Middleware</a:t>
            </a:r>
          </a:p>
        </p:txBody>
      </p:sp>
      <p:sp>
        <p:nvSpPr>
          <p:cNvPr id="59" name="Rounded Rectangle 58"/>
          <p:cNvSpPr/>
          <p:nvPr/>
        </p:nvSpPr>
        <p:spPr>
          <a:xfrm>
            <a:off x="3581925" y="27432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O/S</a:t>
            </a:r>
          </a:p>
        </p:txBody>
      </p:sp>
      <p:sp>
        <p:nvSpPr>
          <p:cNvPr id="60" name="Rounded Rectangle 59"/>
          <p:cNvSpPr/>
          <p:nvPr/>
        </p:nvSpPr>
        <p:spPr>
          <a:xfrm>
            <a:off x="3587180" y="30480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Virtualization</a:t>
            </a:r>
          </a:p>
        </p:txBody>
      </p:sp>
      <p:sp>
        <p:nvSpPr>
          <p:cNvPr id="61" name="Rounded Rectangle 60"/>
          <p:cNvSpPr/>
          <p:nvPr/>
        </p:nvSpPr>
        <p:spPr>
          <a:xfrm>
            <a:off x="3587180" y="33528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Servers</a:t>
            </a:r>
          </a:p>
        </p:txBody>
      </p:sp>
      <p:sp>
        <p:nvSpPr>
          <p:cNvPr id="62" name="Rounded Rectangle 61"/>
          <p:cNvSpPr/>
          <p:nvPr/>
        </p:nvSpPr>
        <p:spPr>
          <a:xfrm>
            <a:off x="3587180" y="36576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Storage</a:t>
            </a:r>
          </a:p>
        </p:txBody>
      </p:sp>
      <p:sp>
        <p:nvSpPr>
          <p:cNvPr id="63" name="Rounded Rectangle 62"/>
          <p:cNvSpPr/>
          <p:nvPr/>
        </p:nvSpPr>
        <p:spPr>
          <a:xfrm>
            <a:off x="3587180" y="39624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Networking</a:t>
            </a:r>
          </a:p>
        </p:txBody>
      </p:sp>
      <p:sp>
        <p:nvSpPr>
          <p:cNvPr id="64" name="Rounded Rectangle 63"/>
          <p:cNvSpPr/>
          <p:nvPr/>
        </p:nvSpPr>
        <p:spPr>
          <a:xfrm>
            <a:off x="6406580" y="15240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Applications</a:t>
            </a:r>
          </a:p>
        </p:txBody>
      </p:sp>
      <p:sp>
        <p:nvSpPr>
          <p:cNvPr id="65" name="Rounded Rectangle 64"/>
          <p:cNvSpPr/>
          <p:nvPr/>
        </p:nvSpPr>
        <p:spPr>
          <a:xfrm>
            <a:off x="6406580" y="1828800"/>
            <a:ext cx="1515591" cy="2422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rPr>
              <a:t>Data</a:t>
            </a:r>
          </a:p>
        </p:txBody>
      </p:sp>
      <p:sp>
        <p:nvSpPr>
          <p:cNvPr id="66" name="Rounded Rectangle 65"/>
          <p:cNvSpPr/>
          <p:nvPr/>
        </p:nvSpPr>
        <p:spPr>
          <a:xfrm>
            <a:off x="6409208" y="21336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Runtime</a:t>
            </a:r>
          </a:p>
        </p:txBody>
      </p:sp>
      <p:sp>
        <p:nvSpPr>
          <p:cNvPr id="67" name="Rounded Rectangle 66"/>
          <p:cNvSpPr/>
          <p:nvPr/>
        </p:nvSpPr>
        <p:spPr>
          <a:xfrm>
            <a:off x="6406580" y="24384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Middleware</a:t>
            </a:r>
          </a:p>
        </p:txBody>
      </p:sp>
      <p:sp>
        <p:nvSpPr>
          <p:cNvPr id="68" name="Rounded Rectangle 67"/>
          <p:cNvSpPr/>
          <p:nvPr/>
        </p:nvSpPr>
        <p:spPr>
          <a:xfrm>
            <a:off x="6401325" y="27432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O/S</a:t>
            </a:r>
          </a:p>
        </p:txBody>
      </p:sp>
      <p:sp>
        <p:nvSpPr>
          <p:cNvPr id="69" name="Rounded Rectangle 68"/>
          <p:cNvSpPr/>
          <p:nvPr/>
        </p:nvSpPr>
        <p:spPr>
          <a:xfrm>
            <a:off x="6406580" y="30480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Virtualization</a:t>
            </a:r>
          </a:p>
        </p:txBody>
      </p:sp>
      <p:sp>
        <p:nvSpPr>
          <p:cNvPr id="70" name="Rounded Rectangle 69"/>
          <p:cNvSpPr/>
          <p:nvPr/>
        </p:nvSpPr>
        <p:spPr>
          <a:xfrm>
            <a:off x="6406580" y="33528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Servers</a:t>
            </a:r>
          </a:p>
        </p:txBody>
      </p:sp>
      <p:sp>
        <p:nvSpPr>
          <p:cNvPr id="71" name="Rounded Rectangle 70"/>
          <p:cNvSpPr/>
          <p:nvPr/>
        </p:nvSpPr>
        <p:spPr>
          <a:xfrm>
            <a:off x="6406580" y="36576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Storage</a:t>
            </a:r>
          </a:p>
        </p:txBody>
      </p:sp>
      <p:sp>
        <p:nvSpPr>
          <p:cNvPr id="72" name="Rounded Rectangle 71"/>
          <p:cNvSpPr/>
          <p:nvPr/>
        </p:nvSpPr>
        <p:spPr>
          <a:xfrm>
            <a:off x="6406580" y="3962400"/>
            <a:ext cx="1515591" cy="2422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Networking</a:t>
            </a:r>
          </a:p>
        </p:txBody>
      </p:sp>
      <p:sp>
        <p:nvSpPr>
          <p:cNvPr id="73" name="TextBox 72"/>
          <p:cNvSpPr txBox="1"/>
          <p:nvPr/>
        </p:nvSpPr>
        <p:spPr>
          <a:xfrm>
            <a:off x="1328842" y="1154668"/>
            <a:ext cx="1033358" cy="369332"/>
          </a:xfrm>
          <a:prstGeom prst="rect">
            <a:avLst/>
          </a:prstGeom>
          <a:noFill/>
        </p:spPr>
        <p:txBody>
          <a:bodyPr wrap="square" rtlCol="0">
            <a:spAutoFit/>
          </a:bodyPr>
          <a:lstStyle/>
          <a:p>
            <a:pPr algn="ctr"/>
            <a:r>
              <a:rPr lang="en-US" dirty="0">
                <a:solidFill>
                  <a:prstClr val="black"/>
                </a:solidFill>
              </a:rPr>
              <a:t>Current</a:t>
            </a:r>
          </a:p>
        </p:txBody>
      </p:sp>
      <p:sp>
        <p:nvSpPr>
          <p:cNvPr id="74" name="TextBox 73"/>
          <p:cNvSpPr txBox="1"/>
          <p:nvPr/>
        </p:nvSpPr>
        <p:spPr>
          <a:xfrm>
            <a:off x="3657942" y="1154668"/>
            <a:ext cx="1439574" cy="369332"/>
          </a:xfrm>
          <a:prstGeom prst="rect">
            <a:avLst/>
          </a:prstGeom>
          <a:noFill/>
        </p:spPr>
        <p:txBody>
          <a:bodyPr wrap="square" rtlCol="0">
            <a:spAutoFit/>
          </a:bodyPr>
          <a:lstStyle/>
          <a:p>
            <a:pPr algn="ctr"/>
            <a:r>
              <a:rPr lang="en-US" dirty="0">
                <a:solidFill>
                  <a:prstClr val="black"/>
                </a:solidFill>
              </a:rPr>
              <a:t>Interim State</a:t>
            </a:r>
          </a:p>
        </p:txBody>
      </p:sp>
      <p:sp>
        <p:nvSpPr>
          <p:cNvPr id="75" name="TextBox 74"/>
          <p:cNvSpPr txBox="1"/>
          <p:nvPr/>
        </p:nvSpPr>
        <p:spPr>
          <a:xfrm>
            <a:off x="6477000" y="1154668"/>
            <a:ext cx="1371074" cy="369332"/>
          </a:xfrm>
          <a:prstGeom prst="rect">
            <a:avLst/>
          </a:prstGeom>
          <a:noFill/>
        </p:spPr>
        <p:txBody>
          <a:bodyPr wrap="square" rtlCol="0">
            <a:spAutoFit/>
          </a:bodyPr>
          <a:lstStyle/>
          <a:p>
            <a:pPr algn="ctr"/>
            <a:r>
              <a:rPr lang="en-US" dirty="0">
                <a:solidFill>
                  <a:prstClr val="black"/>
                </a:solidFill>
              </a:rPr>
              <a:t>Final State</a:t>
            </a:r>
          </a:p>
        </p:txBody>
      </p:sp>
      <p:sp>
        <p:nvSpPr>
          <p:cNvPr id="2" name="TextBox 1"/>
          <p:cNvSpPr txBox="1"/>
          <p:nvPr/>
        </p:nvSpPr>
        <p:spPr>
          <a:xfrm>
            <a:off x="3429000" y="4340423"/>
            <a:ext cx="1805568" cy="307777"/>
          </a:xfrm>
          <a:prstGeom prst="rect">
            <a:avLst/>
          </a:prstGeom>
          <a:noFill/>
        </p:spPr>
        <p:txBody>
          <a:bodyPr wrap="square" rtlCol="0">
            <a:spAutoFit/>
          </a:bodyPr>
          <a:lstStyle/>
          <a:p>
            <a:pPr algn="ctr"/>
            <a:r>
              <a:rPr lang="en-US" sz="1400" dirty="0">
                <a:solidFill>
                  <a:srgbClr val="C56E4A">
                    <a:lumMod val="75000"/>
                  </a:srgbClr>
                </a:solidFill>
              </a:rPr>
              <a:t>SAMPLE ONLY</a:t>
            </a:r>
          </a:p>
        </p:txBody>
      </p:sp>
      <p:sp>
        <p:nvSpPr>
          <p:cNvPr id="76" name="TextBox 75"/>
          <p:cNvSpPr txBox="1"/>
          <p:nvPr/>
        </p:nvSpPr>
        <p:spPr>
          <a:xfrm>
            <a:off x="6409208" y="4326702"/>
            <a:ext cx="1515591" cy="307777"/>
          </a:xfrm>
          <a:prstGeom prst="rect">
            <a:avLst/>
          </a:prstGeom>
          <a:noFill/>
        </p:spPr>
        <p:txBody>
          <a:bodyPr wrap="square" rtlCol="0">
            <a:spAutoFit/>
          </a:bodyPr>
          <a:lstStyle/>
          <a:p>
            <a:pPr algn="ctr"/>
            <a:r>
              <a:rPr lang="en-US" sz="1400" dirty="0">
                <a:solidFill>
                  <a:srgbClr val="C56E4A">
                    <a:lumMod val="75000"/>
                  </a:srgbClr>
                </a:solidFill>
              </a:rPr>
              <a:t>SAMPLE ONLY</a:t>
            </a:r>
          </a:p>
        </p:txBody>
      </p:sp>
      <p:sp>
        <p:nvSpPr>
          <p:cNvPr id="6" name="Rectangle 5"/>
          <p:cNvSpPr/>
          <p:nvPr/>
        </p:nvSpPr>
        <p:spPr>
          <a:xfrm>
            <a:off x="772579" y="5429071"/>
            <a:ext cx="7149591" cy="1200329"/>
          </a:xfrm>
          <a:prstGeom prst="rect">
            <a:avLst/>
          </a:prstGeom>
        </p:spPr>
        <p:txBody>
          <a:bodyPr wrap="square">
            <a:spAutoFit/>
          </a:bodyPr>
          <a:lstStyle/>
          <a:p>
            <a:pPr marL="0" lvl="1" algn="ctr"/>
            <a:r>
              <a:rPr lang="en-US" sz="2400" b="1" i="1" dirty="0" smtClean="0">
                <a:solidFill>
                  <a:srgbClr val="D9BB72">
                    <a:lumMod val="75000"/>
                  </a:srgbClr>
                </a:solidFill>
              </a:rPr>
              <a:t>This is our golden opportunity to deliver better services and solve key issues in our collective IT environment</a:t>
            </a:r>
            <a:endParaRPr lang="en-US" sz="2400" b="1" i="1" dirty="0">
              <a:solidFill>
                <a:srgbClr val="D9BB72">
                  <a:lumMod val="75000"/>
                </a:srgbClr>
              </a:solidFill>
            </a:endParaRPr>
          </a:p>
        </p:txBody>
      </p:sp>
    </p:spTree>
    <p:extLst>
      <p:ext uri="{BB962C8B-B14F-4D97-AF65-F5344CB8AC3E}">
        <p14:creationId xmlns:p14="http://schemas.microsoft.com/office/powerpoint/2010/main" xmlns="" val="257047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7924800" cy="5135563"/>
          </a:xfrm>
        </p:spPr>
        <p:txBody>
          <a:bodyPr/>
          <a:lstStyle/>
          <a:p>
            <a:r>
              <a:rPr lang="en-US" dirty="0" smtClean="0"/>
              <a:t>Stakeholder </a:t>
            </a:r>
            <a:r>
              <a:rPr lang="en-US" dirty="0"/>
              <a:t>identified projects</a:t>
            </a:r>
          </a:p>
          <a:p>
            <a:pPr lvl="1"/>
            <a:r>
              <a:rPr lang="en-US" sz="2200" dirty="0" smtClean="0"/>
              <a:t>Minnesota Geospatial Commons </a:t>
            </a:r>
          </a:p>
          <a:p>
            <a:pPr lvl="1"/>
            <a:r>
              <a:rPr lang="en-US" sz="2200" dirty="0" smtClean="0"/>
              <a:t>LiDAR/Elevation Data Delivery</a:t>
            </a:r>
          </a:p>
          <a:p>
            <a:pPr lvl="1"/>
            <a:r>
              <a:rPr lang="en-US" sz="2200" dirty="0" smtClean="0"/>
              <a:t>Street Centerlines</a:t>
            </a:r>
          </a:p>
          <a:p>
            <a:pPr lvl="1"/>
            <a:r>
              <a:rPr lang="en-US" sz="2200" dirty="0" smtClean="0"/>
              <a:t>Sustainable Program for Orthophotos</a:t>
            </a:r>
          </a:p>
          <a:p>
            <a:pPr lvl="1"/>
            <a:r>
              <a:rPr lang="en-US" sz="2200" dirty="0" smtClean="0"/>
              <a:t>Statewide Parcel Integration</a:t>
            </a:r>
          </a:p>
          <a:p>
            <a:pPr lvl="1"/>
            <a:r>
              <a:rPr lang="en-US" sz="2200" dirty="0" smtClean="0"/>
              <a:t>Statewide Addresses</a:t>
            </a:r>
          </a:p>
          <a:p>
            <a:pPr lvl="1"/>
            <a:r>
              <a:rPr lang="en-US" sz="2200" dirty="0" smtClean="0"/>
              <a:t>Statewide </a:t>
            </a:r>
            <a:r>
              <a:rPr lang="en-US" sz="2200" dirty="0" err="1" smtClean="0"/>
              <a:t>Hydrography</a:t>
            </a:r>
            <a:endParaRPr lang="en-US" sz="2200" dirty="0" smtClean="0"/>
          </a:p>
          <a:p>
            <a:endParaRPr lang="en-US" dirty="0"/>
          </a:p>
          <a:p>
            <a:r>
              <a:rPr lang="en-US" dirty="0" smtClean="0"/>
              <a:t>We will prioritize down to 3-4?</a:t>
            </a:r>
          </a:p>
          <a:p>
            <a:r>
              <a:rPr lang="en-US" dirty="0" smtClean="0"/>
              <a:t>We will continue to support smaller agencies and have-nots but we need a new approach for doing so…</a:t>
            </a:r>
          </a:p>
          <a:p>
            <a:endParaRPr lang="en-US" dirty="0"/>
          </a:p>
        </p:txBody>
      </p:sp>
      <p:sp>
        <p:nvSpPr>
          <p:cNvPr id="3" name="Title 2"/>
          <p:cNvSpPr>
            <a:spLocks noGrp="1"/>
          </p:cNvSpPr>
          <p:nvPr>
            <p:ph type="title"/>
          </p:nvPr>
        </p:nvSpPr>
        <p:spPr>
          <a:xfrm>
            <a:off x="457200" y="609600"/>
            <a:ext cx="8229600" cy="609600"/>
          </a:xfrm>
        </p:spPr>
        <p:txBody>
          <a:bodyPr/>
          <a:lstStyle/>
          <a:p>
            <a:pPr algn="l"/>
            <a:r>
              <a:rPr lang="en-US" dirty="0" smtClean="0"/>
              <a:t>Consider Optimization and Priorities</a:t>
            </a:r>
            <a:endParaRPr lang="en-US" sz="1600" dirty="0"/>
          </a:p>
        </p:txBody>
      </p:sp>
    </p:spTree>
    <p:extLst>
      <p:ext uri="{BB962C8B-B14F-4D97-AF65-F5344CB8AC3E}">
        <p14:creationId xmlns:p14="http://schemas.microsoft.com/office/powerpoint/2010/main" xmlns="" val="4283470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437"/>
            <a:ext cx="4495800" cy="4906963"/>
          </a:xfrm>
        </p:spPr>
        <p:txBody>
          <a:bodyPr/>
          <a:lstStyle/>
          <a:p>
            <a:r>
              <a:rPr lang="en-US" dirty="0" smtClean="0"/>
              <a:t>Today </a:t>
            </a:r>
            <a:r>
              <a:rPr lang="en-US" dirty="0"/>
              <a:t>each agency manages their own infrastructure and the resources required to manage it.  </a:t>
            </a:r>
            <a:endParaRPr lang="en-US" dirty="0" smtClean="0"/>
          </a:p>
          <a:p>
            <a:endParaRPr lang="en-US" dirty="0"/>
          </a:p>
          <a:p>
            <a:r>
              <a:rPr lang="en-US" dirty="0" smtClean="0"/>
              <a:t>Would </a:t>
            </a:r>
            <a:r>
              <a:rPr lang="en-US" dirty="0"/>
              <a:t>it make sense to move toward shared infrastructure for all agencies needing geospatial infrastructure</a:t>
            </a:r>
            <a:r>
              <a:rPr lang="en-US" dirty="0" smtClean="0"/>
              <a:t>?</a:t>
            </a:r>
          </a:p>
          <a:p>
            <a:endParaRPr lang="en-US" dirty="0"/>
          </a:p>
          <a:p>
            <a:r>
              <a:rPr lang="en-US" dirty="0" smtClean="0"/>
              <a:t>What efficiencies can we gain?</a:t>
            </a:r>
            <a:endParaRPr lang="en-US" dirty="0"/>
          </a:p>
          <a:p>
            <a:endParaRPr lang="en-US" dirty="0"/>
          </a:p>
          <a:p>
            <a:endParaRPr lang="en-US" dirty="0" smtClean="0"/>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23</a:t>
            </a:fld>
            <a:endParaRPr lang="en-US" dirty="0">
              <a:solidFill>
                <a:prstClr val="black"/>
              </a:solidFill>
            </a:endParaRPr>
          </a:p>
        </p:txBody>
      </p:sp>
      <p:sp>
        <p:nvSpPr>
          <p:cNvPr id="4" name="Title 3"/>
          <p:cNvSpPr>
            <a:spLocks noGrp="1"/>
          </p:cNvSpPr>
          <p:nvPr>
            <p:ph type="title"/>
          </p:nvPr>
        </p:nvSpPr>
        <p:spPr/>
        <p:txBody>
          <a:bodyPr/>
          <a:lstStyle/>
          <a:p>
            <a:r>
              <a:rPr lang="en-US" dirty="0" smtClean="0"/>
              <a:t>Infrastructure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447800"/>
            <a:ext cx="2667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2895600"/>
            <a:ext cx="2667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4267200"/>
            <a:ext cx="2667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3351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437"/>
            <a:ext cx="8077200" cy="4525963"/>
          </a:xfrm>
        </p:spPr>
        <p:txBody>
          <a:bodyPr/>
          <a:lstStyle/>
          <a:p>
            <a:r>
              <a:rPr lang="en-US" dirty="0"/>
              <a:t>Today each agency manages the geospatial data needed for their specific agency. </a:t>
            </a:r>
            <a:endParaRPr lang="en-US" dirty="0" smtClean="0"/>
          </a:p>
          <a:p>
            <a:r>
              <a:rPr lang="en-US" dirty="0" smtClean="0"/>
              <a:t>Redundant </a:t>
            </a:r>
            <a:r>
              <a:rPr lang="en-US" dirty="0"/>
              <a:t>data exists in each agency (e.g. boundaries).</a:t>
            </a:r>
          </a:p>
          <a:p>
            <a:r>
              <a:rPr lang="en-US" dirty="0"/>
              <a:t>Would it make sense to </a:t>
            </a:r>
            <a:r>
              <a:rPr lang="en-US" dirty="0" smtClean="0"/>
              <a:t>move </a:t>
            </a:r>
            <a:r>
              <a:rPr lang="en-US" dirty="0"/>
              <a:t>toward a shared model for managing spatial data (create and store once, use many times</a:t>
            </a:r>
            <a:r>
              <a:rPr lang="en-US" dirty="0" smtClean="0"/>
              <a:t>)?</a:t>
            </a:r>
          </a:p>
          <a:p>
            <a:r>
              <a:rPr lang="en-US" dirty="0"/>
              <a:t>Many data sets serve many stakeholders and have statewide </a:t>
            </a:r>
            <a:r>
              <a:rPr lang="en-US" dirty="0" smtClean="0"/>
              <a:t>benefits. Should </a:t>
            </a:r>
            <a:r>
              <a:rPr lang="en-US" dirty="0"/>
              <a:t>these be prioritized, coordinated, created and managed centrally?</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24</a:t>
            </a:fld>
            <a:endParaRPr lang="en-US" dirty="0">
              <a:solidFill>
                <a:prstClr val="black"/>
              </a:solidFill>
            </a:endParaRPr>
          </a:p>
        </p:txBody>
      </p:sp>
      <p:sp>
        <p:nvSpPr>
          <p:cNvPr id="4" name="Title 3"/>
          <p:cNvSpPr>
            <a:spLocks noGrp="1"/>
          </p:cNvSpPr>
          <p:nvPr>
            <p:ph type="title"/>
          </p:nvPr>
        </p:nvSpPr>
        <p:spPr/>
        <p:txBody>
          <a:bodyPr/>
          <a:lstStyle/>
          <a:p>
            <a:r>
              <a:rPr lang="en-US" dirty="0" smtClean="0"/>
              <a:t>Data Coordination and Management</a:t>
            </a:r>
            <a:endParaRPr lang="en-US"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6313" y="5067300"/>
            <a:ext cx="7191375" cy="102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7766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7924800" cy="4800600"/>
          </a:xfrm>
        </p:spPr>
        <p:txBody>
          <a:bodyPr/>
          <a:lstStyle/>
          <a:p>
            <a:r>
              <a:rPr lang="en-US" dirty="0" smtClean="0"/>
              <a:t>Today each agency follows their own path</a:t>
            </a:r>
          </a:p>
          <a:p>
            <a:r>
              <a:rPr lang="en-US" dirty="0"/>
              <a:t>Does it make sense to:</a:t>
            </a:r>
          </a:p>
          <a:p>
            <a:pPr lvl="1"/>
            <a:r>
              <a:rPr lang="en-US" dirty="0" smtClean="0"/>
              <a:t>Share ideas and code so we do not create apps that do the same thing?</a:t>
            </a:r>
          </a:p>
          <a:p>
            <a:pPr lvl="1"/>
            <a:r>
              <a:rPr lang="en-US" dirty="0" smtClean="0"/>
              <a:t>Move </a:t>
            </a:r>
            <a:r>
              <a:rPr lang="en-US" dirty="0"/>
              <a:t>to common development and delivery platforms?</a:t>
            </a:r>
          </a:p>
          <a:p>
            <a:pPr lvl="1"/>
            <a:r>
              <a:rPr lang="en-US" dirty="0"/>
              <a:t>Move to common standards </a:t>
            </a:r>
            <a:r>
              <a:rPr lang="en-US" dirty="0" smtClean="0"/>
              <a:t>and </a:t>
            </a:r>
            <a:r>
              <a:rPr lang="en-US" dirty="0"/>
              <a:t>best practices</a:t>
            </a:r>
          </a:p>
          <a:p>
            <a:pPr lvl="1"/>
            <a:r>
              <a:rPr lang="en-US" dirty="0"/>
              <a:t>Move toward SOA and common services</a:t>
            </a:r>
            <a:r>
              <a:rPr lang="en-US" dirty="0" smtClean="0"/>
              <a:t>?</a:t>
            </a:r>
          </a:p>
          <a:p>
            <a:pPr lvl="1"/>
            <a:r>
              <a:rPr lang="en-US" dirty="0" smtClean="0"/>
              <a:t>Build it once and use it many times</a:t>
            </a:r>
          </a:p>
          <a:p>
            <a:pPr lvl="1"/>
            <a:r>
              <a:rPr lang="en-US" dirty="0" smtClean="0"/>
              <a:t>Have a common code repository</a:t>
            </a:r>
            <a:endParaRPr lang="en-US" dirty="0"/>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25</a:t>
            </a:fld>
            <a:endParaRPr lang="en-US" dirty="0">
              <a:solidFill>
                <a:prstClr val="black"/>
              </a:solidFill>
            </a:endParaRPr>
          </a:p>
        </p:txBody>
      </p:sp>
      <p:sp>
        <p:nvSpPr>
          <p:cNvPr id="4" name="Title 3"/>
          <p:cNvSpPr>
            <a:spLocks noGrp="1"/>
          </p:cNvSpPr>
          <p:nvPr>
            <p:ph type="title"/>
          </p:nvPr>
        </p:nvSpPr>
        <p:spPr>
          <a:xfrm>
            <a:off x="152400" y="152400"/>
            <a:ext cx="8610600" cy="609600"/>
          </a:xfrm>
        </p:spPr>
        <p:txBody>
          <a:bodyPr/>
          <a:lstStyle/>
          <a:p>
            <a:pPr algn="l"/>
            <a:r>
              <a:rPr lang="en-US" sz="2800" dirty="0"/>
              <a:t>Enterprise Application Development and Management</a:t>
            </a:r>
            <a:r>
              <a:rPr lang="en-US" dirty="0"/>
              <a:t/>
            </a:r>
            <a:br>
              <a:rPr lang="en-US" dirty="0"/>
            </a:b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5181600"/>
            <a:ext cx="6210300" cy="103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2575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Today we have the “Haves” and the “Have </a:t>
            </a:r>
            <a:r>
              <a:rPr lang="en-US" dirty="0" err="1" smtClean="0"/>
              <a:t>Nots</a:t>
            </a:r>
            <a:r>
              <a:rPr lang="en-US" dirty="0" smtClean="0"/>
              <a:t>”</a:t>
            </a:r>
          </a:p>
          <a:p>
            <a:endParaRPr lang="en-US" dirty="0" smtClean="0"/>
          </a:p>
          <a:p>
            <a:r>
              <a:rPr lang="en-US" dirty="0" smtClean="0"/>
              <a:t>Would it make </a:t>
            </a:r>
            <a:r>
              <a:rPr lang="en-US" dirty="0"/>
              <a:t>sense to put together a guidance and support structure and culture where each agency has access </a:t>
            </a:r>
            <a:r>
              <a:rPr lang="en-US" dirty="0" smtClean="0"/>
              <a:t>to </a:t>
            </a:r>
            <a:r>
              <a:rPr lang="en-US" dirty="0"/>
              <a:t>geospatial guidance, support, and resources when their priorities dictate they need </a:t>
            </a:r>
            <a:r>
              <a:rPr lang="en-US" dirty="0" smtClean="0"/>
              <a:t>them? </a:t>
            </a:r>
            <a:endParaRPr lang="en-US" dirty="0"/>
          </a:p>
          <a:p>
            <a:pPr marL="0" indent="0">
              <a:buNone/>
            </a:pPr>
            <a:r>
              <a:rPr lang="en-US" dirty="0"/>
              <a:t> </a:t>
            </a:r>
            <a:endParaRPr lang="en-US" dirty="0" smtClean="0"/>
          </a:p>
          <a:p>
            <a:r>
              <a:rPr lang="en-US" dirty="0" smtClean="0"/>
              <a:t>Would </a:t>
            </a:r>
            <a:r>
              <a:rPr lang="en-US" dirty="0"/>
              <a:t>you support resource pooling and sharing resources?  </a:t>
            </a:r>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26</a:t>
            </a:fld>
            <a:endParaRPr lang="en-US" dirty="0">
              <a:solidFill>
                <a:prstClr val="black"/>
              </a:solidFill>
            </a:endParaRPr>
          </a:p>
        </p:txBody>
      </p:sp>
      <p:sp>
        <p:nvSpPr>
          <p:cNvPr id="4" name="Title 3"/>
          <p:cNvSpPr>
            <a:spLocks noGrp="1"/>
          </p:cNvSpPr>
          <p:nvPr>
            <p:ph type="title"/>
          </p:nvPr>
        </p:nvSpPr>
        <p:spPr/>
        <p:txBody>
          <a:bodyPr/>
          <a:lstStyle/>
          <a:p>
            <a:r>
              <a:rPr lang="en-US" dirty="0"/>
              <a:t>Guidance, Governance and Support</a:t>
            </a:r>
            <a:br>
              <a:rPr lang="en-US" dirty="0"/>
            </a:b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334000"/>
            <a:ext cx="2758867"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6750" y="5229225"/>
            <a:ext cx="2838450" cy="101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9567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7010400" cy="5791200"/>
          </a:xfrm>
        </p:spPr>
        <p:txBody>
          <a:bodyPr/>
          <a:lstStyle/>
          <a:p>
            <a:r>
              <a:rPr lang="en-US" dirty="0"/>
              <a:t>Today </a:t>
            </a:r>
            <a:r>
              <a:rPr lang="en-US" dirty="0" smtClean="0"/>
              <a:t>agencies </a:t>
            </a:r>
            <a:r>
              <a:rPr lang="en-US" dirty="0"/>
              <a:t>are only somewhat aligned with the geospatial technology they use.  </a:t>
            </a:r>
            <a:endParaRPr lang="en-US" dirty="0" smtClean="0"/>
          </a:p>
          <a:p>
            <a:r>
              <a:rPr lang="en-US" dirty="0" smtClean="0"/>
              <a:t>In </a:t>
            </a:r>
            <a:r>
              <a:rPr lang="en-US" dirty="0"/>
              <a:t>order to be </a:t>
            </a:r>
            <a:r>
              <a:rPr lang="en-US" dirty="0" smtClean="0"/>
              <a:t>effective, </a:t>
            </a:r>
            <a:r>
              <a:rPr lang="en-US" dirty="0"/>
              <a:t>some resources need to be applied to </a:t>
            </a:r>
            <a:r>
              <a:rPr lang="en-US" dirty="0" smtClean="0"/>
              <a:t>innovation</a:t>
            </a:r>
            <a:r>
              <a:rPr lang="en-US" dirty="0"/>
              <a:t>, technology improvement, research and development.  </a:t>
            </a:r>
            <a:endParaRPr lang="en-US" dirty="0" smtClean="0"/>
          </a:p>
          <a:p>
            <a:r>
              <a:rPr lang="en-US" dirty="0" smtClean="0"/>
              <a:t>Working </a:t>
            </a:r>
            <a:r>
              <a:rPr lang="en-US" dirty="0"/>
              <a:t>on this together would help us to align around specific technologies where needed and pursue new technologies to help us meet business needs and improve service delivery.  </a:t>
            </a:r>
          </a:p>
          <a:p>
            <a:r>
              <a:rPr lang="en-US" dirty="0"/>
              <a:t>This should involve a diverse group of individuals and ideas.</a:t>
            </a:r>
          </a:p>
          <a:p>
            <a:r>
              <a:rPr lang="en-US" dirty="0" smtClean="0"/>
              <a:t>Do </a:t>
            </a:r>
            <a:r>
              <a:rPr lang="en-US" dirty="0"/>
              <a:t>you believe it important to keep up with technology and expend </a:t>
            </a:r>
            <a:r>
              <a:rPr lang="en-US" dirty="0" smtClean="0"/>
              <a:t>resources </a:t>
            </a:r>
            <a:r>
              <a:rPr lang="en-US" dirty="0"/>
              <a:t>to be creative and innovative?</a:t>
            </a:r>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27</a:t>
            </a:fld>
            <a:endParaRPr lang="en-US" dirty="0">
              <a:solidFill>
                <a:prstClr val="black"/>
              </a:solidFill>
            </a:endParaRPr>
          </a:p>
        </p:txBody>
      </p:sp>
      <p:sp>
        <p:nvSpPr>
          <p:cNvPr id="4" name="Title 3"/>
          <p:cNvSpPr>
            <a:spLocks noGrp="1"/>
          </p:cNvSpPr>
          <p:nvPr>
            <p:ph type="title"/>
          </p:nvPr>
        </p:nvSpPr>
        <p:spPr>
          <a:xfrm>
            <a:off x="457200" y="152400"/>
            <a:ext cx="7924800" cy="609600"/>
          </a:xfrm>
        </p:spPr>
        <p:txBody>
          <a:bodyPr/>
          <a:lstStyle/>
          <a:p>
            <a:r>
              <a:rPr lang="en-US" dirty="0"/>
              <a:t>Innovation and Technology Improvement</a:t>
            </a:r>
            <a:br>
              <a:rPr lang="en-US" dirty="0"/>
            </a:br>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9500" y="1295400"/>
            <a:ext cx="876300" cy="101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96175" y="2667000"/>
            <a:ext cx="657225" cy="80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86650" y="3905250"/>
            <a:ext cx="762000" cy="819150"/>
          </a:xfrm>
          <a:prstGeom prst="rect">
            <a:avLst/>
          </a:prstGeom>
          <a:solidFill>
            <a:schemeClr val="accent6">
              <a:lumMod val="75000"/>
            </a:schemeClr>
          </a:solidFill>
          <a:ln>
            <a:noFill/>
          </a:ln>
          <a:effectLst/>
        </p:spPr>
      </p:pic>
      <p:graphicFrame>
        <p:nvGraphicFramePr>
          <p:cNvPr id="5" name="Object 4"/>
          <p:cNvGraphicFramePr>
            <a:graphicFrameLocks noChangeAspect="1"/>
          </p:cNvGraphicFramePr>
          <p:nvPr>
            <p:extLst>
              <p:ext uri="{D42A27DB-BD31-4B8C-83A1-F6EECF244321}">
                <p14:modId xmlns:p14="http://schemas.microsoft.com/office/powerpoint/2010/main" xmlns="" val="2114169538"/>
              </p:ext>
            </p:extLst>
          </p:nvPr>
        </p:nvGraphicFramePr>
        <p:xfrm>
          <a:off x="7900987" y="5154613"/>
          <a:ext cx="404813" cy="331787"/>
        </p:xfrm>
        <a:graphic>
          <a:graphicData uri="http://schemas.openxmlformats.org/presentationml/2006/ole">
            <p:oleObj spid="_x0000_s6191" name="Visio" r:id="rId6" imgW="405470" imgH="331281" progId="Visio.Drawing.11">
              <p:link updateAutomatic="1"/>
            </p:oleObj>
          </a:graphicData>
        </a:graphic>
      </p:graphicFrame>
    </p:spTree>
    <p:extLst>
      <p:ext uri="{BB962C8B-B14F-4D97-AF65-F5344CB8AC3E}">
        <p14:creationId xmlns:p14="http://schemas.microsoft.com/office/powerpoint/2010/main" xmlns="" val="1287868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 some workgroups for each opportunity?</a:t>
            </a:r>
          </a:p>
          <a:p>
            <a:pPr lvl="1"/>
            <a:r>
              <a:rPr lang="en-US" dirty="0" smtClean="0"/>
              <a:t>Define and agree on where optimization should and can occur</a:t>
            </a:r>
          </a:p>
          <a:p>
            <a:pPr lvl="1"/>
            <a:r>
              <a:rPr lang="en-US" dirty="0" smtClean="0"/>
              <a:t>Identify resources needed to achieve</a:t>
            </a:r>
          </a:p>
          <a:p>
            <a:pPr lvl="1"/>
            <a:r>
              <a:rPr lang="en-US" dirty="0" smtClean="0"/>
              <a:t>Identify success and metrics </a:t>
            </a:r>
          </a:p>
          <a:p>
            <a:pPr lvl="1"/>
            <a:r>
              <a:rPr lang="en-US" dirty="0" smtClean="0"/>
              <a:t>Put together next steps and associated timeframe </a:t>
            </a:r>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28</a:t>
            </a:fld>
            <a:endParaRPr lang="en-US" dirty="0">
              <a:solidFill>
                <a:prstClr val="black"/>
              </a:solidFill>
            </a:endParaRPr>
          </a:p>
        </p:txBody>
      </p:sp>
      <p:sp>
        <p:nvSpPr>
          <p:cNvPr id="4" name="Title 3"/>
          <p:cNvSpPr>
            <a:spLocks noGrp="1"/>
          </p:cNvSpPr>
          <p:nvPr>
            <p:ph type="title"/>
          </p:nvPr>
        </p:nvSpPr>
        <p:spPr/>
        <p:txBody>
          <a:bodyPr/>
          <a:lstStyle/>
          <a:p>
            <a:r>
              <a:rPr lang="en-US" dirty="0" smtClean="0"/>
              <a:t>Where do we go from here?</a:t>
            </a:r>
            <a:endParaRPr lang="en-US" dirty="0"/>
          </a:p>
        </p:txBody>
      </p:sp>
    </p:spTree>
    <p:extLst>
      <p:ext uri="{BB962C8B-B14F-4D97-AF65-F5344CB8AC3E}">
        <p14:creationId xmlns:p14="http://schemas.microsoft.com/office/powerpoint/2010/main" xmlns="" val="1067416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Chris Buse,</a:t>
            </a:r>
          </a:p>
          <a:p>
            <a:r>
              <a:rPr lang="en-US" dirty="0" smtClean="0"/>
              <a:t>Fred Logman</a:t>
            </a:r>
            <a:endParaRPr lang="en-US" dirty="0"/>
          </a:p>
        </p:txBody>
      </p:sp>
      <p:sp>
        <p:nvSpPr>
          <p:cNvPr id="3" name="Title 2"/>
          <p:cNvSpPr>
            <a:spLocks noGrp="1"/>
          </p:cNvSpPr>
          <p:nvPr>
            <p:ph type="title"/>
          </p:nvPr>
        </p:nvSpPr>
        <p:spPr/>
        <p:txBody>
          <a:bodyPr/>
          <a:lstStyle/>
          <a:p>
            <a:r>
              <a:rPr lang="en-US" dirty="0" smtClean="0"/>
              <a:t>2013 Legislation</a:t>
            </a:r>
            <a:endParaRPr lang="en-US" dirty="0"/>
          </a:p>
        </p:txBody>
      </p:sp>
    </p:spTree>
    <p:extLst>
      <p:ext uri="{BB962C8B-B14F-4D97-AF65-F5344CB8AC3E}">
        <p14:creationId xmlns:p14="http://schemas.microsoft.com/office/powerpoint/2010/main" xmlns="" val="4061309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Chris Cialek</a:t>
            </a:r>
            <a:endParaRPr lang="en-US" dirty="0"/>
          </a:p>
        </p:txBody>
      </p:sp>
      <p:sp>
        <p:nvSpPr>
          <p:cNvPr id="3" name="Title 2"/>
          <p:cNvSpPr>
            <a:spLocks noGrp="1"/>
          </p:cNvSpPr>
          <p:nvPr>
            <p:ph type="title"/>
          </p:nvPr>
        </p:nvSpPr>
        <p:spPr/>
        <p:txBody>
          <a:bodyPr/>
          <a:lstStyle/>
          <a:p>
            <a:r>
              <a:rPr lang="en-US" dirty="0" smtClean="0"/>
              <a:t>Esri ELA Update</a:t>
            </a:r>
            <a:endParaRPr lang="en-US" dirty="0"/>
          </a:p>
        </p:txBody>
      </p:sp>
    </p:spTree>
    <p:extLst>
      <p:ext uri="{BB962C8B-B14F-4D97-AF65-F5344CB8AC3E}">
        <p14:creationId xmlns:p14="http://schemas.microsoft.com/office/powerpoint/2010/main" xmlns="" val="846630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Housecleaning</a:t>
            </a:r>
          </a:p>
          <a:p>
            <a:pPr lvl="1"/>
            <a:r>
              <a:rPr lang="en-US" dirty="0" smtClean="0"/>
              <a:t>Move MnGeo language under OET 16E</a:t>
            </a:r>
          </a:p>
          <a:p>
            <a:pPr lvl="1"/>
            <a:r>
              <a:rPr lang="en-US" dirty="0" smtClean="0"/>
              <a:t>Includes data sharing</a:t>
            </a:r>
          </a:p>
          <a:p>
            <a:pPr lvl="1"/>
            <a:endParaRPr lang="en-US" dirty="0"/>
          </a:p>
          <a:p>
            <a:r>
              <a:rPr lang="en-US" dirty="0" smtClean="0"/>
              <a:t>Remove State Government Geospatial Advisory Council</a:t>
            </a:r>
          </a:p>
          <a:p>
            <a:pPr lvl="1"/>
            <a:r>
              <a:rPr lang="en-US" dirty="0" smtClean="0"/>
              <a:t>Remove state agency 20% max in Statewide Council</a:t>
            </a:r>
          </a:p>
          <a:p>
            <a:pPr lvl="1"/>
            <a:r>
              <a:rPr lang="en-US" dirty="0" smtClean="0"/>
              <a:t>Geospatial Technology Committee (next section)</a:t>
            </a:r>
          </a:p>
          <a:p>
            <a:pPr lvl="1"/>
            <a:endParaRPr lang="en-US" dirty="0"/>
          </a:p>
          <a:p>
            <a:r>
              <a:rPr lang="en-US" dirty="0" smtClean="0"/>
              <a:t>Fiscal Note - Geospatial Commons</a:t>
            </a:r>
          </a:p>
          <a:p>
            <a:pPr lvl="1"/>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30</a:t>
            </a:fld>
            <a:endParaRPr lang="en-US" dirty="0">
              <a:solidFill>
                <a:prstClr val="black"/>
              </a:solidFill>
            </a:endParaRPr>
          </a:p>
        </p:txBody>
      </p:sp>
      <p:sp>
        <p:nvSpPr>
          <p:cNvPr id="4" name="Title 3"/>
          <p:cNvSpPr>
            <a:spLocks noGrp="1"/>
          </p:cNvSpPr>
          <p:nvPr>
            <p:ph type="title"/>
          </p:nvPr>
        </p:nvSpPr>
        <p:spPr/>
        <p:txBody>
          <a:bodyPr/>
          <a:lstStyle/>
          <a:p>
            <a:r>
              <a:rPr lang="en-US" dirty="0" smtClean="0"/>
              <a:t>3 Pieces</a:t>
            </a:r>
            <a:endParaRPr lang="en-US" dirty="0"/>
          </a:p>
        </p:txBody>
      </p:sp>
    </p:spTree>
    <p:extLst>
      <p:ext uri="{BB962C8B-B14F-4D97-AF65-F5344CB8AC3E}">
        <p14:creationId xmlns:p14="http://schemas.microsoft.com/office/powerpoint/2010/main" xmlns="" val="3852546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Subd. 9. </a:t>
            </a:r>
            <a:r>
              <a:rPr lang="en-US" b="1" u="sng" dirty="0"/>
              <a:t>Electronic geospatial data defined</a:t>
            </a:r>
            <a:endParaRPr lang="en-US" dirty="0"/>
          </a:p>
          <a:p>
            <a:pPr marL="0" indent="0">
              <a:buNone/>
            </a:pPr>
            <a:r>
              <a:rPr lang="en-US" dirty="0"/>
              <a:t>	“Electronic Geospatial Data” </a:t>
            </a:r>
            <a:r>
              <a:rPr lang="en-US" u="sng" dirty="0"/>
              <a:t>means digital data using geographic or projected map coordinate values, identification codes and associated descriptive data to locate and describe boundaries or features on, above or below the surface of the earth or characteristics of the earth's inhabitants or its natural or human-constructed features.</a:t>
            </a:r>
            <a:endParaRPr lang="en-US" dirty="0"/>
          </a:p>
          <a:p>
            <a:pPr marL="0" indent="0">
              <a:buNone/>
            </a:pPr>
            <a:r>
              <a:rPr lang="en-US" dirty="0"/>
              <a:t> </a:t>
            </a:r>
          </a:p>
          <a:p>
            <a:endParaRPr lang="en-US" dirty="0"/>
          </a:p>
        </p:txBody>
      </p:sp>
      <p:sp>
        <p:nvSpPr>
          <p:cNvPr id="5" name="Title 4"/>
          <p:cNvSpPr>
            <a:spLocks noGrp="1"/>
          </p:cNvSpPr>
          <p:nvPr>
            <p:ph type="title"/>
          </p:nvPr>
        </p:nvSpPr>
        <p:spPr>
          <a:xfrm>
            <a:off x="457200" y="609600"/>
            <a:ext cx="8305800" cy="609600"/>
          </a:xfrm>
        </p:spPr>
        <p:txBody>
          <a:bodyPr/>
          <a:lstStyle/>
          <a:p>
            <a:pPr algn="l"/>
            <a:r>
              <a:rPr lang="en-US" sz="2800" b="1" dirty="0" smtClean="0"/>
              <a:t>Proposed Language - Geospatial Data Definition</a:t>
            </a:r>
            <a:endParaRPr lang="en-US" sz="2800" b="1" dirty="0"/>
          </a:p>
        </p:txBody>
      </p:sp>
    </p:spTree>
    <p:extLst>
      <p:ext uri="{BB962C8B-B14F-4D97-AF65-F5344CB8AC3E}">
        <p14:creationId xmlns:p14="http://schemas.microsoft.com/office/powerpoint/2010/main" xmlns="" val="2570153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u="sng" dirty="0"/>
              <a:t>Subd. 10 </a:t>
            </a:r>
            <a:r>
              <a:rPr lang="en-US" sz="2200" b="1" u="sng" dirty="0"/>
              <a:t>Government sharing of</a:t>
            </a:r>
            <a:r>
              <a:rPr lang="en-US" sz="2200" u="sng" dirty="0"/>
              <a:t> </a:t>
            </a:r>
            <a:r>
              <a:rPr lang="en-US" sz="2200" b="1" u="sng" dirty="0"/>
              <a:t>electronic geospatial data</a:t>
            </a:r>
            <a:endParaRPr lang="en-US" sz="2200" dirty="0"/>
          </a:p>
          <a:p>
            <a:r>
              <a:rPr lang="en-US" sz="2200" b="1" u="sng" dirty="0"/>
              <a:t>	</a:t>
            </a:r>
            <a:r>
              <a:rPr lang="en-US" sz="2200" u="sng" dirty="0"/>
              <a:t>Electronic geospatial government data created and maintained by a government entity shall be shared at no cost to government entities, higher education, and federal and tribal government agencies. </a:t>
            </a:r>
            <a:r>
              <a:rPr lang="en-US" sz="2200" u="sng" dirty="0" smtClean="0"/>
              <a:t> Any </a:t>
            </a:r>
            <a:r>
              <a:rPr lang="en-US" sz="2200" u="sng" dirty="0"/>
              <a:t>data received by a government entity under this subdivision may </a:t>
            </a:r>
            <a:r>
              <a:rPr lang="en-US" sz="2200" u="sng" dirty="0" smtClean="0"/>
              <a:t>be </a:t>
            </a:r>
            <a:r>
              <a:rPr lang="en-US" sz="2200" u="sng" dirty="0"/>
              <a:t>reproduced or redistributed </a:t>
            </a:r>
            <a:r>
              <a:rPr lang="en-US" sz="2200" u="sng" dirty="0" smtClean="0"/>
              <a:t>to other governmental entities.   </a:t>
            </a:r>
            <a:r>
              <a:rPr lang="en-US" sz="2200" u="sng" dirty="0"/>
              <a:t>Government entities sharing and receiving electronic geospatial data under this subdivision are immune from civil liability for their use of the shared electronic geospatial data.   </a:t>
            </a:r>
            <a:endParaRPr lang="en-US" sz="2200"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32</a:t>
            </a:fld>
            <a:endParaRPr lang="en-US" dirty="0">
              <a:solidFill>
                <a:prstClr val="black"/>
              </a:solidFill>
            </a:endParaRPr>
          </a:p>
        </p:txBody>
      </p:sp>
      <p:sp>
        <p:nvSpPr>
          <p:cNvPr id="4" name="Title 3"/>
          <p:cNvSpPr>
            <a:spLocks noGrp="1"/>
          </p:cNvSpPr>
          <p:nvPr>
            <p:ph type="title"/>
          </p:nvPr>
        </p:nvSpPr>
        <p:spPr/>
        <p:txBody>
          <a:bodyPr/>
          <a:lstStyle/>
          <a:p>
            <a:r>
              <a:rPr lang="en-US" dirty="0" smtClean="0"/>
              <a:t>Proposed Language - Government Sharing</a:t>
            </a:r>
            <a:endParaRPr lang="en-US" dirty="0"/>
          </a:p>
        </p:txBody>
      </p:sp>
    </p:spTree>
    <p:extLst>
      <p:ext uri="{BB962C8B-B14F-4D97-AF65-F5344CB8AC3E}">
        <p14:creationId xmlns:p14="http://schemas.microsoft.com/office/powerpoint/2010/main" xmlns="" val="1880040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Chris Buse,</a:t>
            </a:r>
          </a:p>
          <a:p>
            <a:r>
              <a:rPr lang="en-US" dirty="0" smtClean="0"/>
              <a:t>Dan Ross</a:t>
            </a:r>
          </a:p>
          <a:p>
            <a:r>
              <a:rPr lang="en-US" dirty="0" smtClean="0"/>
              <a:t>Fred Logman</a:t>
            </a:r>
            <a:endParaRPr lang="en-US" dirty="0"/>
          </a:p>
        </p:txBody>
      </p:sp>
      <p:sp>
        <p:nvSpPr>
          <p:cNvPr id="3" name="Title 2"/>
          <p:cNvSpPr>
            <a:spLocks noGrp="1"/>
          </p:cNvSpPr>
          <p:nvPr>
            <p:ph type="title"/>
          </p:nvPr>
        </p:nvSpPr>
        <p:spPr/>
        <p:txBody>
          <a:bodyPr/>
          <a:lstStyle/>
          <a:p>
            <a:r>
              <a:rPr lang="en-US" dirty="0" smtClean="0"/>
              <a:t>Governance</a:t>
            </a:r>
            <a:endParaRPr lang="en-US" dirty="0"/>
          </a:p>
        </p:txBody>
      </p:sp>
    </p:spTree>
    <p:extLst>
      <p:ext uri="{BB962C8B-B14F-4D97-AF65-F5344CB8AC3E}">
        <p14:creationId xmlns:p14="http://schemas.microsoft.com/office/powerpoint/2010/main" xmlns="" val="2359835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34</a:t>
            </a:fld>
            <a:endParaRPr lang="en-US" dirty="0">
              <a:solidFill>
                <a:prstClr val="black"/>
              </a:solidFill>
            </a:endParaRPr>
          </a:p>
        </p:txBody>
      </p:sp>
      <p:sp>
        <p:nvSpPr>
          <p:cNvPr id="4" name="Title 3"/>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135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1437"/>
            <a:ext cx="7924800" cy="5135563"/>
          </a:xfrm>
        </p:spPr>
        <p:txBody>
          <a:bodyPr/>
          <a:lstStyle/>
          <a:p>
            <a:r>
              <a:rPr lang="en-US" sz="2000" dirty="0"/>
              <a:t>The Minnesota IT Governance Framework has created a third group, the Geospatial Technology Committee, to be the primary governing body for decisions and policies that impact the use of geospatial technology in the executive branch. </a:t>
            </a:r>
            <a:endParaRPr lang="en-US" sz="2000" dirty="0" smtClean="0"/>
          </a:p>
          <a:p>
            <a:endParaRPr lang="en-US" sz="2000" dirty="0" smtClean="0"/>
          </a:p>
          <a:p>
            <a:r>
              <a:rPr lang="en-US" sz="2000" dirty="0" smtClean="0"/>
              <a:t>Relationship </a:t>
            </a:r>
            <a:r>
              <a:rPr lang="en-US" sz="2000" dirty="0"/>
              <a:t>to Other Governing Bodies </a:t>
            </a:r>
          </a:p>
          <a:p>
            <a:pPr lvl="1"/>
            <a:r>
              <a:rPr lang="en-US" sz="1800" dirty="0"/>
              <a:t>Input: Like all Technology Operations Alignment governing bodies, the Geospatial Technology Committee will work closely with subject matter experts in state government to facilitate the development of policies and standards. However, the Geospatial Technology Committee will also solicit input from the </a:t>
            </a:r>
            <a:r>
              <a:rPr lang="en-US" sz="1800" dirty="0" smtClean="0"/>
              <a:t>existing </a:t>
            </a:r>
            <a:r>
              <a:rPr lang="en-US" sz="1800" dirty="0"/>
              <a:t>advisory </a:t>
            </a:r>
            <a:r>
              <a:rPr lang="en-US" sz="1800" dirty="0" smtClean="0"/>
              <a:t>council </a:t>
            </a:r>
            <a:r>
              <a:rPr lang="en-US" sz="1800" dirty="0"/>
              <a:t>that </a:t>
            </a:r>
            <a:r>
              <a:rPr lang="en-US" sz="1800" dirty="0" smtClean="0"/>
              <a:t>fosters </a:t>
            </a:r>
            <a:r>
              <a:rPr lang="en-US" sz="1800" dirty="0"/>
              <a:t>collaboration between state government and other stakeholders. </a:t>
            </a:r>
            <a:endParaRPr lang="en-US" sz="1800" dirty="0" smtClean="0"/>
          </a:p>
          <a:p>
            <a:pPr marL="0" indent="0">
              <a:buNone/>
            </a:pPr>
            <a:endParaRPr lang="en-US" sz="1800" dirty="0"/>
          </a:p>
          <a:p>
            <a:pPr lvl="1"/>
            <a:r>
              <a:rPr lang="en-US" sz="1800" dirty="0"/>
              <a:t>Output: Adherence to the policies recommended by the Geospatial Technology Committee will be required of all executive branch geospatial activity.</a:t>
            </a:r>
          </a:p>
        </p:txBody>
      </p:sp>
      <p:sp>
        <p:nvSpPr>
          <p:cNvPr id="4" name="Title 3"/>
          <p:cNvSpPr>
            <a:spLocks noGrp="1"/>
          </p:cNvSpPr>
          <p:nvPr>
            <p:ph type="title"/>
          </p:nvPr>
        </p:nvSpPr>
        <p:spPr/>
        <p:txBody>
          <a:bodyPr/>
          <a:lstStyle/>
          <a:p>
            <a:r>
              <a:rPr lang="en-US" dirty="0"/>
              <a:t>3</a:t>
            </a:r>
            <a:r>
              <a:rPr lang="en-US" dirty="0" smtClean="0"/>
              <a:t>rd Group</a:t>
            </a:r>
            <a:endParaRPr lang="en-US" dirty="0"/>
          </a:p>
        </p:txBody>
      </p:sp>
    </p:spTree>
    <p:extLst>
      <p:ext uri="{BB962C8B-B14F-4D97-AF65-F5344CB8AC3E}">
        <p14:creationId xmlns:p14="http://schemas.microsoft.com/office/powerpoint/2010/main" xmlns="" val="1967849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Picture Placeholder 2"/>
          <p:cNvSpPr>
            <a:spLocks noGrp="1"/>
          </p:cNvSpPr>
          <p:nvPr>
            <p:ph type="pic" idx="1"/>
          </p:nvPr>
        </p:nvSpPr>
        <p:spPr/>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9673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458200" cy="5909310"/>
          </a:xfrm>
          <a:prstGeom prst="rect">
            <a:avLst/>
          </a:prstGeom>
          <a:solidFill>
            <a:schemeClr val="tx2">
              <a:lumMod val="20000"/>
              <a:lumOff val="80000"/>
            </a:schemeClr>
          </a:solidFill>
        </p:spPr>
        <p:txBody>
          <a:bodyPr wrap="square">
            <a:spAutoFit/>
          </a:bodyPr>
          <a:lstStyle/>
          <a:p>
            <a:r>
              <a:rPr lang="en-US" b="1" dirty="0" smtClean="0"/>
              <a:t>Description </a:t>
            </a:r>
            <a:r>
              <a:rPr lang="en-US" dirty="0"/>
              <a:t>	</a:t>
            </a:r>
          </a:p>
          <a:p>
            <a:r>
              <a:rPr lang="en-US" dirty="0"/>
              <a:t>Purpose: 	</a:t>
            </a:r>
            <a:r>
              <a:rPr lang="en-US" dirty="0" smtClean="0"/>
              <a:t> Approve </a:t>
            </a:r>
            <a:r>
              <a:rPr lang="en-US" dirty="0"/>
              <a:t>geospatial policies, standards, and planning initiatives 	</a:t>
            </a:r>
          </a:p>
          <a:p>
            <a:r>
              <a:rPr lang="en-US" dirty="0"/>
              <a:t>Chair: </a:t>
            </a:r>
            <a:r>
              <a:rPr lang="en-US" dirty="0" smtClean="0"/>
              <a:t> Chief </a:t>
            </a:r>
            <a:r>
              <a:rPr lang="en-US" dirty="0"/>
              <a:t>Geospatial Information Officer 	</a:t>
            </a:r>
            <a:r>
              <a:rPr lang="en-US" i="1" dirty="0"/>
              <a:t>Co-Chair:</a:t>
            </a:r>
            <a:r>
              <a:rPr lang="en-US" b="1" i="1" dirty="0"/>
              <a:t> </a:t>
            </a:r>
            <a:r>
              <a:rPr lang="en-US" dirty="0"/>
              <a:t> </a:t>
            </a:r>
            <a:r>
              <a:rPr lang="en-US" dirty="0" smtClean="0"/>
              <a:t>Agency </a:t>
            </a:r>
            <a:r>
              <a:rPr lang="en-US" dirty="0"/>
              <a:t>CIO 	</a:t>
            </a:r>
          </a:p>
          <a:p>
            <a:r>
              <a:rPr lang="en-US" dirty="0"/>
              <a:t>Governance </a:t>
            </a:r>
            <a:r>
              <a:rPr lang="en-US" dirty="0" smtClean="0"/>
              <a:t>Category:   Vision   Planning       </a:t>
            </a:r>
            <a:r>
              <a:rPr lang="en-US" dirty="0" smtClean="0">
                <a:sym typeface="Webdings"/>
              </a:rPr>
              <a:t></a:t>
            </a:r>
            <a:r>
              <a:rPr lang="en-US" dirty="0" smtClean="0"/>
              <a:t>Technology </a:t>
            </a:r>
            <a:r>
              <a:rPr lang="en-US" dirty="0"/>
              <a:t>Operations Alignment 	</a:t>
            </a:r>
          </a:p>
          <a:p>
            <a:r>
              <a:rPr lang="en-US" dirty="0"/>
              <a:t>Decision Authority: </a:t>
            </a:r>
            <a:r>
              <a:rPr lang="en-US" dirty="0" smtClean="0">
                <a:sym typeface="Webdings"/>
              </a:rPr>
              <a:t> </a:t>
            </a:r>
            <a:r>
              <a:rPr lang="en-US" dirty="0">
                <a:sym typeface="Webdings"/>
              </a:rPr>
              <a:t> </a:t>
            </a:r>
            <a:r>
              <a:rPr lang="en-US" dirty="0" smtClean="0"/>
              <a:t>Responsible </a:t>
            </a:r>
            <a:r>
              <a:rPr lang="en-US" dirty="0"/>
              <a:t>	Accountable </a:t>
            </a:r>
            <a:r>
              <a:rPr lang="en-US" dirty="0" smtClean="0"/>
              <a:t>  Consulted   Informed </a:t>
            </a:r>
            <a:r>
              <a:rPr lang="en-US" dirty="0"/>
              <a:t>	</a:t>
            </a:r>
          </a:p>
          <a:p>
            <a:r>
              <a:rPr lang="en-US" dirty="0"/>
              <a:t>Decisions: </a:t>
            </a:r>
          </a:p>
          <a:p>
            <a:r>
              <a:rPr lang="en-US" dirty="0"/>
              <a:t>• Approve geospatial policies and </a:t>
            </a:r>
            <a:r>
              <a:rPr lang="en-US" dirty="0" smtClean="0"/>
              <a:t>standards and enterprise planning initiatives </a:t>
            </a:r>
            <a:endParaRPr lang="en-US" dirty="0"/>
          </a:p>
          <a:p>
            <a:r>
              <a:rPr lang="en-US" dirty="0"/>
              <a:t>• Approve exceptions to geospatial policies and standards </a:t>
            </a:r>
          </a:p>
          <a:p>
            <a:r>
              <a:rPr lang="en-US" dirty="0"/>
              <a:t>	</a:t>
            </a:r>
          </a:p>
          <a:p>
            <a:r>
              <a:rPr lang="en-US" dirty="0"/>
              <a:t>Membership: </a:t>
            </a:r>
            <a:r>
              <a:rPr lang="en-US" dirty="0" smtClean="0"/>
              <a:t>  </a:t>
            </a:r>
            <a:r>
              <a:rPr lang="en-US" b="1" dirty="0" smtClean="0"/>
              <a:t>The </a:t>
            </a:r>
            <a:r>
              <a:rPr lang="en-US" b="1" dirty="0"/>
              <a:t>committee has </a:t>
            </a:r>
            <a:r>
              <a:rPr lang="en-US" b="1" dirty="0" smtClean="0"/>
              <a:t>13 </a:t>
            </a:r>
            <a:r>
              <a:rPr lang="en-US" b="1" dirty="0"/>
              <a:t>members, as follows: </a:t>
            </a:r>
          </a:p>
          <a:p>
            <a:r>
              <a:rPr lang="en-US" dirty="0"/>
              <a:t>• </a:t>
            </a:r>
            <a:r>
              <a:rPr lang="en-US" sz="1600" dirty="0"/>
              <a:t>Chief Geospatial Information Officer </a:t>
            </a:r>
          </a:p>
          <a:p>
            <a:r>
              <a:rPr lang="en-US" sz="1600" dirty="0"/>
              <a:t>• Information Standards and Risk Management Executive </a:t>
            </a:r>
          </a:p>
          <a:p>
            <a:r>
              <a:rPr lang="en-US" sz="1600" dirty="0"/>
              <a:t>• State Enterprise Architect </a:t>
            </a:r>
            <a:endParaRPr lang="en-US" sz="1600" dirty="0" smtClean="0"/>
          </a:p>
          <a:p>
            <a:r>
              <a:rPr lang="en-US" sz="1600" dirty="0" smtClean="0"/>
              <a:t>• GIS Architect</a:t>
            </a:r>
            <a:endParaRPr lang="en-US" sz="1600" dirty="0"/>
          </a:p>
          <a:p>
            <a:r>
              <a:rPr lang="en-US" sz="1600" dirty="0"/>
              <a:t>• Service Delivery Executive </a:t>
            </a:r>
          </a:p>
          <a:p>
            <a:r>
              <a:rPr lang="en-US" sz="1600" dirty="0"/>
              <a:t>• </a:t>
            </a:r>
            <a:r>
              <a:rPr lang="en-US" sz="1600" dirty="0" smtClean="0"/>
              <a:t>One </a:t>
            </a:r>
            <a:r>
              <a:rPr lang="en-US" sz="1600" dirty="0"/>
              <a:t>agency-based CIO </a:t>
            </a:r>
          </a:p>
          <a:p>
            <a:r>
              <a:rPr lang="en-US" sz="1600" dirty="0"/>
              <a:t>• </a:t>
            </a:r>
            <a:r>
              <a:rPr lang="en-US" sz="1600" dirty="0" smtClean="0"/>
              <a:t>Three members </a:t>
            </a:r>
            <a:r>
              <a:rPr lang="en-US" sz="1600" dirty="0"/>
              <a:t>from </a:t>
            </a:r>
            <a:r>
              <a:rPr lang="en-US" sz="1600" dirty="0" smtClean="0"/>
              <a:t>state agencies </a:t>
            </a:r>
            <a:r>
              <a:rPr lang="en-US" sz="1600" dirty="0"/>
              <a:t>involved in business planning, such as deputy commissioner, assistant commissioners, or program director </a:t>
            </a:r>
          </a:p>
          <a:p>
            <a:r>
              <a:rPr lang="en-US" sz="1600" dirty="0"/>
              <a:t>• Three members with advanced geospatial expertise who serve on existing advisory councils </a:t>
            </a:r>
          </a:p>
          <a:p>
            <a:r>
              <a:rPr lang="en-US" sz="1600" dirty="0"/>
              <a:t>• Assistant Commissioner of Agency Support </a:t>
            </a:r>
          </a:p>
          <a:p>
            <a:r>
              <a:rPr lang="en-US" dirty="0"/>
              <a:t>	</a:t>
            </a:r>
          </a:p>
          <a:p>
            <a:r>
              <a:rPr lang="en-US" b="1" i="1" dirty="0"/>
              <a:t>Meetings </a:t>
            </a:r>
            <a:r>
              <a:rPr lang="en-US" dirty="0" smtClean="0"/>
              <a:t>:  Monthly</a:t>
            </a:r>
            <a:r>
              <a:rPr lang="en-US" dirty="0"/>
              <a:t>	</a:t>
            </a:r>
          </a:p>
        </p:txBody>
      </p:sp>
    </p:spTree>
    <p:extLst>
      <p:ext uri="{BB962C8B-B14F-4D97-AF65-F5344CB8AC3E}">
        <p14:creationId xmlns:p14="http://schemas.microsoft.com/office/powerpoint/2010/main" xmlns="" val="2425246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All</a:t>
            </a:r>
            <a:endParaRPr lang="en-US" dirty="0"/>
          </a:p>
        </p:txBody>
      </p:sp>
      <p:sp>
        <p:nvSpPr>
          <p:cNvPr id="3" name="Title 2"/>
          <p:cNvSpPr>
            <a:spLocks noGrp="1"/>
          </p:cNvSpPr>
          <p:nvPr>
            <p:ph type="title"/>
          </p:nvPr>
        </p:nvSpPr>
        <p:spPr>
          <a:xfrm>
            <a:off x="2362200" y="2286000"/>
            <a:ext cx="3962400" cy="1676400"/>
          </a:xfrm>
        </p:spPr>
        <p:txBody>
          <a:bodyPr/>
          <a:lstStyle/>
          <a:p>
            <a:r>
              <a:rPr lang="en-US" dirty="0" smtClean="0"/>
              <a:t>Discussion and Input to MnGeo Services</a:t>
            </a:r>
            <a:endParaRPr lang="en-US" dirty="0"/>
          </a:p>
        </p:txBody>
      </p:sp>
    </p:spTree>
    <p:extLst>
      <p:ext uri="{BB962C8B-B14F-4D97-AF65-F5344CB8AC3E}">
        <p14:creationId xmlns:p14="http://schemas.microsoft.com/office/powerpoint/2010/main" xmlns="" val="2071739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39</a:t>
            </a:fld>
            <a:endParaRPr lang="en-US" dirty="0">
              <a:solidFill>
                <a:prstClr val="black"/>
              </a:solidFill>
            </a:endParaRPr>
          </a:p>
        </p:txBody>
      </p:sp>
      <p:sp>
        <p:nvSpPr>
          <p:cNvPr id="4" name="Title 3"/>
          <p:cNvSpPr>
            <a:spLocks noGrp="1"/>
          </p:cNvSpPr>
          <p:nvPr>
            <p:ph type="title"/>
          </p:nvPr>
        </p:nvSpPr>
        <p:spPr/>
        <p:txBody>
          <a:bodyPr/>
          <a:lstStyle/>
          <a:p>
            <a:r>
              <a:rPr lang="en-US" dirty="0" smtClean="0"/>
              <a:t>Our services today</a:t>
            </a:r>
            <a:endParaRPr lang="en-US" dirty="0"/>
          </a:p>
        </p:txBody>
      </p:sp>
    </p:spTree>
    <p:extLst>
      <p:ext uri="{BB962C8B-B14F-4D97-AF65-F5344CB8AC3E}">
        <p14:creationId xmlns:p14="http://schemas.microsoft.com/office/powerpoint/2010/main" xmlns="" val="161304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7924800" cy="4419600"/>
          </a:xfrm>
        </p:spPr>
        <p:txBody>
          <a:bodyPr/>
          <a:lstStyle/>
          <a:p>
            <a:r>
              <a:rPr lang="en-US" dirty="0" err="1" smtClean="0"/>
              <a:t>Esri</a:t>
            </a:r>
            <a:r>
              <a:rPr lang="en-US" dirty="0" smtClean="0"/>
              <a:t> Contract</a:t>
            </a:r>
          </a:p>
          <a:p>
            <a:pPr lvl="1"/>
            <a:r>
              <a:rPr lang="en-US" sz="2000" dirty="0" smtClean="0"/>
              <a:t>Final T&amp;C today?</a:t>
            </a:r>
          </a:p>
          <a:p>
            <a:pPr lvl="1"/>
            <a:r>
              <a:rPr lang="en-US" sz="2000" dirty="0" smtClean="0"/>
              <a:t>New products</a:t>
            </a:r>
          </a:p>
          <a:p>
            <a:pPr lvl="1"/>
            <a:r>
              <a:rPr lang="en-US" sz="2000" dirty="0" smtClean="0"/>
              <a:t>3-year term</a:t>
            </a:r>
          </a:p>
          <a:p>
            <a:pPr lvl="1"/>
            <a:r>
              <a:rPr lang="en-US" sz="2000" dirty="0" smtClean="0"/>
              <a:t>Modest cost increase</a:t>
            </a:r>
          </a:p>
          <a:p>
            <a:r>
              <a:rPr lang="en-US" dirty="0" smtClean="0"/>
              <a:t>Interagency Agreements</a:t>
            </a:r>
          </a:p>
          <a:p>
            <a:pPr lvl="1"/>
            <a:r>
              <a:rPr lang="en-US" sz="2000" dirty="0" smtClean="0"/>
              <a:t>Probable in year 1</a:t>
            </a:r>
          </a:p>
          <a:p>
            <a:r>
              <a:rPr lang="en-US" dirty="0"/>
              <a:t>Contract Extension</a:t>
            </a:r>
          </a:p>
          <a:p>
            <a:r>
              <a:rPr lang="en-US" dirty="0" smtClean="0"/>
              <a:t>Payments</a:t>
            </a:r>
          </a:p>
          <a:p>
            <a:pPr lvl="1"/>
            <a:r>
              <a:rPr lang="en-US" sz="2000" dirty="0" smtClean="0"/>
              <a:t>Info sent out yesterday</a:t>
            </a:r>
          </a:p>
          <a:p>
            <a:pPr lvl="1"/>
            <a:r>
              <a:rPr lang="en-US" sz="2000" dirty="0" smtClean="0"/>
              <a:t>First payment = 15 months</a:t>
            </a:r>
          </a:p>
          <a:p>
            <a:pPr lvl="1"/>
            <a:endParaRPr lang="en-US" sz="2000" dirty="0"/>
          </a:p>
        </p:txBody>
      </p:sp>
      <p:sp>
        <p:nvSpPr>
          <p:cNvPr id="4" name="Title 3"/>
          <p:cNvSpPr>
            <a:spLocks noGrp="1"/>
          </p:cNvSpPr>
          <p:nvPr>
            <p:ph type="title"/>
          </p:nvPr>
        </p:nvSpPr>
        <p:spPr/>
        <p:txBody>
          <a:bodyPr/>
          <a:lstStyle/>
          <a:p>
            <a:r>
              <a:rPr lang="en-US" dirty="0" smtClean="0"/>
              <a:t>Esri ELA</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165100"/>
            <a:ext cx="8610600" cy="6540500"/>
            <a:chOff x="304800" y="165100"/>
            <a:chExt cx="8610600" cy="6540500"/>
          </a:xfrm>
        </p:grpSpPr>
        <p:grpSp>
          <p:nvGrpSpPr>
            <p:cNvPr id="9218" name="Group 2"/>
            <p:cNvGrpSpPr>
              <a:grpSpLocks/>
            </p:cNvGrpSpPr>
            <p:nvPr/>
          </p:nvGrpSpPr>
          <p:grpSpPr bwMode="auto">
            <a:xfrm>
              <a:off x="2590800" y="914400"/>
              <a:ext cx="4038600" cy="3810000"/>
              <a:chOff x="1632" y="384"/>
              <a:chExt cx="2544" cy="2400"/>
            </a:xfrm>
          </p:grpSpPr>
          <p:sp>
            <p:nvSpPr>
              <p:cNvPr id="2135" name="Oval 3"/>
              <p:cNvSpPr>
                <a:spLocks noChangeArrowheads="1"/>
              </p:cNvSpPr>
              <p:nvPr/>
            </p:nvSpPr>
            <p:spPr bwMode="auto">
              <a:xfrm>
                <a:off x="1632" y="384"/>
                <a:ext cx="2544" cy="2400"/>
              </a:xfrm>
              <a:prstGeom prst="ellipse">
                <a:avLst/>
              </a:pr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36" name="Text Box 4"/>
              <p:cNvSpPr txBox="1">
                <a:spLocks noChangeArrowheads="1"/>
              </p:cNvSpPr>
              <p:nvPr/>
            </p:nvSpPr>
            <p:spPr bwMode="auto">
              <a:xfrm>
                <a:off x="2304" y="480"/>
                <a:ext cx="1200"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000000"/>
                    </a:solidFill>
                  </a:rPr>
                  <a:t>Geospatial</a:t>
                </a:r>
                <a:br>
                  <a:rPr lang="en-US" b="1" dirty="0">
                    <a:solidFill>
                      <a:srgbClr val="000000"/>
                    </a:solidFill>
                  </a:rPr>
                </a:br>
                <a:r>
                  <a:rPr lang="en-US" b="1" dirty="0">
                    <a:solidFill>
                      <a:srgbClr val="000000"/>
                    </a:solidFill>
                  </a:rPr>
                  <a:t>Coordination</a:t>
                </a:r>
              </a:p>
            </p:txBody>
          </p:sp>
        </p:grpSp>
        <p:grpSp>
          <p:nvGrpSpPr>
            <p:cNvPr id="9221" name="Group 5"/>
            <p:cNvGrpSpPr>
              <a:grpSpLocks/>
            </p:cNvGrpSpPr>
            <p:nvPr/>
          </p:nvGrpSpPr>
          <p:grpSpPr bwMode="auto">
            <a:xfrm>
              <a:off x="685800" y="2895600"/>
              <a:ext cx="4038600" cy="3810000"/>
              <a:chOff x="432" y="1824"/>
              <a:chExt cx="2544" cy="2400"/>
            </a:xfrm>
          </p:grpSpPr>
          <p:sp>
            <p:nvSpPr>
              <p:cNvPr id="2133" name="Oval 6"/>
              <p:cNvSpPr>
                <a:spLocks noChangeArrowheads="1"/>
              </p:cNvSpPr>
              <p:nvPr/>
            </p:nvSpPr>
            <p:spPr bwMode="auto">
              <a:xfrm>
                <a:off x="432" y="1824"/>
                <a:ext cx="2544" cy="2400"/>
              </a:xfrm>
              <a:prstGeom prst="ellipse">
                <a:avLst/>
              </a:prstGeom>
              <a:solidFill>
                <a:srgbClr val="00CCFF">
                  <a:alpha val="50195"/>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34" name="Text Box 7"/>
              <p:cNvSpPr txBox="1">
                <a:spLocks noChangeArrowheads="1"/>
              </p:cNvSpPr>
              <p:nvPr/>
            </p:nvSpPr>
            <p:spPr bwMode="auto">
              <a:xfrm>
                <a:off x="1200" y="3744"/>
                <a:ext cx="1056" cy="404"/>
              </a:xfrm>
              <a:prstGeom prst="rect">
                <a:avLst/>
              </a:prstGeom>
              <a:noFill/>
              <a:ln>
                <a:noFill/>
              </a:ln>
              <a:effectLst/>
              <a:extLst>
                <a:ext uri="{909E8E84-426E-40DD-AFC4-6F175D3DCCD1}">
                  <a14:hiddenFill xmlns:a14="http://schemas.microsoft.com/office/drawing/2010/main" xmlns="">
                    <a:solidFill>
                      <a:srgbClr val="00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000000"/>
                    </a:solidFill>
                  </a:rPr>
                  <a:t>Technical Infrastructure</a:t>
                </a:r>
              </a:p>
            </p:txBody>
          </p:sp>
        </p:grpSp>
        <p:grpSp>
          <p:nvGrpSpPr>
            <p:cNvPr id="9224" name="Group 8"/>
            <p:cNvGrpSpPr>
              <a:grpSpLocks/>
            </p:cNvGrpSpPr>
            <p:nvPr/>
          </p:nvGrpSpPr>
          <p:grpSpPr bwMode="auto">
            <a:xfrm>
              <a:off x="4495800" y="2895600"/>
              <a:ext cx="4038600" cy="3810000"/>
              <a:chOff x="2832" y="1824"/>
              <a:chExt cx="2544" cy="2400"/>
            </a:xfrm>
          </p:grpSpPr>
          <p:sp>
            <p:nvSpPr>
              <p:cNvPr id="2131" name="Oval 9"/>
              <p:cNvSpPr>
                <a:spLocks noChangeArrowheads="1"/>
              </p:cNvSpPr>
              <p:nvPr/>
            </p:nvSpPr>
            <p:spPr bwMode="auto">
              <a:xfrm>
                <a:off x="2832" y="1824"/>
                <a:ext cx="2544" cy="2400"/>
              </a:xfrm>
              <a:prstGeom prst="ellipse">
                <a:avLst/>
              </a:prstGeom>
              <a:solidFill>
                <a:srgbClr val="66FF99">
                  <a:alpha val="50195"/>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32" name="Text Box 10"/>
              <p:cNvSpPr txBox="1">
                <a:spLocks noChangeArrowheads="1"/>
              </p:cNvSpPr>
              <p:nvPr/>
            </p:nvSpPr>
            <p:spPr bwMode="auto">
              <a:xfrm>
                <a:off x="3600" y="3744"/>
                <a:ext cx="1056" cy="404"/>
              </a:xfrm>
              <a:prstGeom prst="rect">
                <a:avLst/>
              </a:prstGeom>
              <a:noFill/>
              <a:ln>
                <a:noFill/>
              </a:ln>
              <a:effectLst/>
              <a:extLst>
                <a:ext uri="{909E8E84-426E-40DD-AFC4-6F175D3DCCD1}">
                  <a14:hiddenFill xmlns:a14="http://schemas.microsoft.com/office/drawing/2010/main" xmlns="">
                    <a:solidFill>
                      <a:srgbClr val="99FF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000000"/>
                    </a:solidFill>
                  </a:rPr>
                  <a:t>Technical Support</a:t>
                </a:r>
              </a:p>
            </p:txBody>
          </p:sp>
        </p:grpSp>
        <p:grpSp>
          <p:nvGrpSpPr>
            <p:cNvPr id="9227" name="Group 11"/>
            <p:cNvGrpSpPr>
              <a:grpSpLocks/>
            </p:cNvGrpSpPr>
            <p:nvPr/>
          </p:nvGrpSpPr>
          <p:grpSpPr bwMode="auto">
            <a:xfrm>
              <a:off x="3124200" y="1676400"/>
              <a:ext cx="3009900" cy="1295400"/>
              <a:chOff x="1968" y="816"/>
              <a:chExt cx="1896" cy="816"/>
            </a:xfrm>
          </p:grpSpPr>
          <p:sp>
            <p:nvSpPr>
              <p:cNvPr id="2129" name="Oval 12"/>
              <p:cNvSpPr>
                <a:spLocks noChangeArrowheads="1"/>
              </p:cNvSpPr>
              <p:nvPr/>
            </p:nvSpPr>
            <p:spPr bwMode="auto">
              <a:xfrm>
                <a:off x="1968" y="816"/>
                <a:ext cx="1872" cy="81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30" name="Text Box 13"/>
              <p:cNvSpPr txBox="1">
                <a:spLocks noChangeArrowheads="1"/>
              </p:cNvSpPr>
              <p:nvPr/>
            </p:nvSpPr>
            <p:spPr bwMode="auto">
              <a:xfrm>
                <a:off x="1974" y="1032"/>
                <a:ext cx="1890" cy="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Coordination, Outreach, Communication</a:t>
                </a:r>
                <a:r>
                  <a:rPr lang="en-US" dirty="0">
                    <a:solidFill>
                      <a:srgbClr val="000000"/>
                    </a:solidFill>
                    <a:latin typeface="Arial Narrow" pitchFamily="34" charset="0"/>
                  </a:rPr>
                  <a:t/>
                </a:r>
                <a:br>
                  <a:rPr lang="en-US" dirty="0">
                    <a:solidFill>
                      <a:srgbClr val="000000"/>
                    </a:solidFill>
                    <a:latin typeface="Arial Narrow" pitchFamily="34" charset="0"/>
                  </a:rPr>
                </a:br>
                <a:r>
                  <a:rPr lang="en-US" sz="1200" dirty="0">
                    <a:solidFill>
                      <a:srgbClr val="000000"/>
                    </a:solidFill>
                    <a:latin typeface="Arial Narrow" pitchFamily="34" charset="0"/>
                  </a:rPr>
                  <a:t>Intra-government (agencies)</a:t>
                </a:r>
                <a:br>
                  <a:rPr lang="en-US" sz="1200" dirty="0">
                    <a:solidFill>
                      <a:srgbClr val="000000"/>
                    </a:solidFill>
                    <a:latin typeface="Arial Narrow" pitchFamily="34" charset="0"/>
                  </a:rPr>
                </a:br>
                <a:r>
                  <a:rPr lang="en-US" sz="1200" dirty="0">
                    <a:solidFill>
                      <a:srgbClr val="000000"/>
                    </a:solidFill>
                    <a:latin typeface="Arial Narrow" pitchFamily="34" charset="0"/>
                  </a:rPr>
                  <a:t>Inter-government (Counties, Feds)</a:t>
                </a:r>
                <a:br>
                  <a:rPr lang="en-US" sz="1200" dirty="0">
                    <a:solidFill>
                      <a:srgbClr val="000000"/>
                    </a:solidFill>
                    <a:latin typeface="Arial Narrow" pitchFamily="34" charset="0"/>
                  </a:rPr>
                </a:br>
                <a:r>
                  <a:rPr lang="en-US" sz="1200" dirty="0">
                    <a:solidFill>
                      <a:srgbClr val="000000"/>
                    </a:solidFill>
                    <a:latin typeface="Arial Narrow" pitchFamily="34" charset="0"/>
                  </a:rPr>
                  <a:t>Extra-government</a:t>
                </a:r>
                <a:endParaRPr lang="en-US" sz="800" dirty="0">
                  <a:solidFill>
                    <a:srgbClr val="000000"/>
                  </a:solidFill>
                  <a:latin typeface="Arial Narrow" pitchFamily="34" charset="0"/>
                </a:endParaRPr>
              </a:p>
            </p:txBody>
          </p:sp>
        </p:grpSp>
        <p:grpSp>
          <p:nvGrpSpPr>
            <p:cNvPr id="9230" name="Group 14"/>
            <p:cNvGrpSpPr>
              <a:grpSpLocks/>
            </p:cNvGrpSpPr>
            <p:nvPr/>
          </p:nvGrpSpPr>
          <p:grpSpPr bwMode="auto">
            <a:xfrm>
              <a:off x="1990725" y="2790825"/>
              <a:ext cx="3000375" cy="1295400"/>
              <a:chOff x="1248" y="1680"/>
              <a:chExt cx="1890" cy="816"/>
            </a:xfrm>
          </p:grpSpPr>
          <p:sp>
            <p:nvSpPr>
              <p:cNvPr id="2127" name="Oval 15"/>
              <p:cNvSpPr>
                <a:spLocks noChangeArrowheads="1"/>
              </p:cNvSpPr>
              <p:nvPr/>
            </p:nvSpPr>
            <p:spPr bwMode="auto">
              <a:xfrm>
                <a:off x="1386" y="1680"/>
                <a:ext cx="1584" cy="81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28" name="Text Box 16"/>
              <p:cNvSpPr txBox="1">
                <a:spLocks noChangeArrowheads="1"/>
              </p:cNvSpPr>
              <p:nvPr/>
            </p:nvSpPr>
            <p:spPr bwMode="auto">
              <a:xfrm>
                <a:off x="1248" y="1686"/>
                <a:ext cx="1890" cy="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Data Coordination</a:t>
                </a:r>
                <a:r>
                  <a:rPr lang="en-US" dirty="0">
                    <a:solidFill>
                      <a:srgbClr val="000000"/>
                    </a:solidFill>
                    <a:latin typeface="Arial Narrow" pitchFamily="34" charset="0"/>
                  </a:rPr>
                  <a:t/>
                </a:r>
                <a:br>
                  <a:rPr lang="en-US" dirty="0">
                    <a:solidFill>
                      <a:srgbClr val="000000"/>
                    </a:solidFill>
                    <a:latin typeface="Arial Narrow" pitchFamily="34" charset="0"/>
                  </a:rPr>
                </a:br>
                <a:r>
                  <a:rPr lang="en-US" sz="1200" dirty="0">
                    <a:solidFill>
                      <a:srgbClr val="000000"/>
                    </a:solidFill>
                    <a:latin typeface="Arial Narrow" pitchFamily="34" charset="0"/>
                  </a:rPr>
                  <a:t>Data gaps</a:t>
                </a:r>
                <a:br>
                  <a:rPr lang="en-US" sz="1200" dirty="0">
                    <a:solidFill>
                      <a:srgbClr val="000000"/>
                    </a:solidFill>
                    <a:latin typeface="Arial Narrow" pitchFamily="34" charset="0"/>
                  </a:rPr>
                </a:br>
                <a:r>
                  <a:rPr lang="en-US" sz="1200" dirty="0">
                    <a:solidFill>
                      <a:srgbClr val="000000"/>
                    </a:solidFill>
                    <a:latin typeface="Arial Narrow" pitchFamily="34" charset="0"/>
                  </a:rPr>
                  <a:t>Data Standards</a:t>
                </a:r>
                <a:br>
                  <a:rPr lang="en-US" sz="1200" dirty="0">
                    <a:solidFill>
                      <a:srgbClr val="000000"/>
                    </a:solidFill>
                    <a:latin typeface="Arial Narrow" pitchFamily="34" charset="0"/>
                  </a:rPr>
                </a:br>
                <a:r>
                  <a:rPr lang="en-US" sz="1200" dirty="0">
                    <a:solidFill>
                      <a:srgbClr val="000000"/>
                    </a:solidFill>
                    <a:latin typeface="Arial Narrow" pitchFamily="34" charset="0"/>
                  </a:rPr>
                  <a:t>Data stewardship</a:t>
                </a:r>
                <a:br>
                  <a:rPr lang="en-US" sz="1200" dirty="0">
                    <a:solidFill>
                      <a:srgbClr val="000000"/>
                    </a:solidFill>
                    <a:latin typeface="Arial Narrow" pitchFamily="34" charset="0"/>
                  </a:rPr>
                </a:br>
                <a:r>
                  <a:rPr lang="en-US" sz="1200" dirty="0">
                    <a:solidFill>
                      <a:srgbClr val="000000"/>
                    </a:solidFill>
                    <a:latin typeface="Arial Narrow" pitchFamily="34" charset="0"/>
                  </a:rPr>
                  <a:t>Aggregation of 3</a:t>
                </a:r>
                <a:r>
                  <a:rPr lang="en-US" sz="1200" baseline="30000" dirty="0">
                    <a:solidFill>
                      <a:srgbClr val="000000"/>
                    </a:solidFill>
                    <a:latin typeface="Arial Narrow" pitchFamily="34" charset="0"/>
                  </a:rPr>
                  <a:t>rd</a:t>
                </a:r>
                <a:r>
                  <a:rPr lang="en-US" sz="1200" dirty="0">
                    <a:solidFill>
                      <a:srgbClr val="000000"/>
                    </a:solidFill>
                    <a:latin typeface="Arial Narrow" pitchFamily="34" charset="0"/>
                  </a:rPr>
                  <a:t> party data</a:t>
                </a:r>
                <a:br>
                  <a:rPr lang="en-US" sz="1200" dirty="0">
                    <a:solidFill>
                      <a:srgbClr val="000000"/>
                    </a:solidFill>
                    <a:latin typeface="Arial Narrow" pitchFamily="34" charset="0"/>
                  </a:rPr>
                </a:br>
                <a:r>
                  <a:rPr lang="en-US" sz="1200" dirty="0">
                    <a:solidFill>
                      <a:srgbClr val="000000"/>
                    </a:solidFill>
                    <a:latin typeface="Arial Narrow" pitchFamily="34" charset="0"/>
                  </a:rPr>
                  <a:t>Enterprise licensing</a:t>
                </a:r>
                <a:endParaRPr lang="en-US" sz="800" dirty="0">
                  <a:solidFill>
                    <a:srgbClr val="000000"/>
                  </a:solidFill>
                  <a:latin typeface="Arial Narrow" pitchFamily="34" charset="0"/>
                </a:endParaRPr>
              </a:p>
            </p:txBody>
          </p:sp>
        </p:grpSp>
        <p:grpSp>
          <p:nvGrpSpPr>
            <p:cNvPr id="9233" name="Group 17"/>
            <p:cNvGrpSpPr>
              <a:grpSpLocks/>
            </p:cNvGrpSpPr>
            <p:nvPr/>
          </p:nvGrpSpPr>
          <p:grpSpPr bwMode="auto">
            <a:xfrm>
              <a:off x="4248150" y="2790825"/>
              <a:ext cx="3000375" cy="1295400"/>
              <a:chOff x="1302" y="1866"/>
              <a:chExt cx="1890" cy="816"/>
            </a:xfrm>
          </p:grpSpPr>
          <p:sp>
            <p:nvSpPr>
              <p:cNvPr id="2125" name="Oval 18"/>
              <p:cNvSpPr>
                <a:spLocks noChangeArrowheads="1"/>
              </p:cNvSpPr>
              <p:nvPr/>
            </p:nvSpPr>
            <p:spPr bwMode="auto">
              <a:xfrm>
                <a:off x="1440" y="1866"/>
                <a:ext cx="1584" cy="81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26" name="Text Box 19"/>
              <p:cNvSpPr txBox="1">
                <a:spLocks noChangeArrowheads="1"/>
              </p:cNvSpPr>
              <p:nvPr/>
            </p:nvSpPr>
            <p:spPr bwMode="auto">
              <a:xfrm>
                <a:off x="1302" y="1872"/>
                <a:ext cx="1890" cy="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Technology</a:t>
                </a:r>
                <a:br>
                  <a:rPr lang="en-US" sz="1400" b="1" dirty="0">
                    <a:solidFill>
                      <a:srgbClr val="000000"/>
                    </a:solidFill>
                    <a:latin typeface="Arial Narrow" pitchFamily="34" charset="0"/>
                  </a:rPr>
                </a:br>
                <a:r>
                  <a:rPr lang="en-US" sz="1400" b="1" dirty="0">
                    <a:solidFill>
                      <a:srgbClr val="000000"/>
                    </a:solidFill>
                    <a:latin typeface="Arial Narrow" pitchFamily="34" charset="0"/>
                  </a:rPr>
                  <a:t>Coordination</a:t>
                </a:r>
                <a:br>
                  <a:rPr lang="en-US" sz="1400" b="1" dirty="0">
                    <a:solidFill>
                      <a:srgbClr val="000000"/>
                    </a:solidFill>
                    <a:latin typeface="Arial Narrow" pitchFamily="34" charset="0"/>
                  </a:rPr>
                </a:br>
                <a:r>
                  <a:rPr lang="en-US" sz="1200" dirty="0">
                    <a:solidFill>
                      <a:srgbClr val="000000"/>
                    </a:solidFill>
                    <a:latin typeface="Arial Narrow" pitchFamily="34" charset="0"/>
                  </a:rPr>
                  <a:t>Project &amp; procurement review</a:t>
                </a:r>
                <a:br>
                  <a:rPr lang="en-US" sz="1200" dirty="0">
                    <a:solidFill>
                      <a:srgbClr val="000000"/>
                    </a:solidFill>
                    <a:latin typeface="Arial Narrow" pitchFamily="34" charset="0"/>
                  </a:rPr>
                </a:br>
                <a:r>
                  <a:rPr lang="en-US" sz="1200" dirty="0">
                    <a:solidFill>
                      <a:srgbClr val="000000"/>
                    </a:solidFill>
                    <a:latin typeface="Arial Narrow" pitchFamily="34" charset="0"/>
                  </a:rPr>
                  <a:t>Agency-based enterprise resources</a:t>
                </a:r>
                <a:br>
                  <a:rPr lang="en-US" sz="1200" dirty="0">
                    <a:solidFill>
                      <a:srgbClr val="000000"/>
                    </a:solidFill>
                    <a:latin typeface="Arial Narrow" pitchFamily="34" charset="0"/>
                  </a:rPr>
                </a:br>
                <a:r>
                  <a:rPr lang="en-US" sz="1200" dirty="0">
                    <a:solidFill>
                      <a:srgbClr val="000000"/>
                    </a:solidFill>
                    <a:latin typeface="Arial Narrow" pitchFamily="34" charset="0"/>
                  </a:rPr>
                  <a:t>New enterprise technologies</a:t>
                </a:r>
                <a:endParaRPr lang="en-US" sz="800" dirty="0">
                  <a:solidFill>
                    <a:srgbClr val="000000"/>
                  </a:solidFill>
                  <a:latin typeface="Arial Narrow" pitchFamily="34" charset="0"/>
                </a:endParaRPr>
              </a:p>
            </p:txBody>
          </p:sp>
        </p:grpSp>
        <p:grpSp>
          <p:nvGrpSpPr>
            <p:cNvPr id="9236" name="Group 20"/>
            <p:cNvGrpSpPr>
              <a:grpSpLocks/>
            </p:cNvGrpSpPr>
            <p:nvPr/>
          </p:nvGrpSpPr>
          <p:grpSpPr bwMode="auto">
            <a:xfrm>
              <a:off x="838200" y="4419600"/>
              <a:ext cx="2019300" cy="1038225"/>
              <a:chOff x="528" y="2802"/>
              <a:chExt cx="1272" cy="654"/>
            </a:xfrm>
          </p:grpSpPr>
          <p:sp>
            <p:nvSpPr>
              <p:cNvPr id="2123" name="Oval 21"/>
              <p:cNvSpPr>
                <a:spLocks noChangeArrowheads="1"/>
              </p:cNvSpPr>
              <p:nvPr/>
            </p:nvSpPr>
            <p:spPr bwMode="auto">
              <a:xfrm>
                <a:off x="528" y="2802"/>
                <a:ext cx="1272" cy="654"/>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24" name="Text Box 22"/>
              <p:cNvSpPr txBox="1">
                <a:spLocks noChangeArrowheads="1"/>
              </p:cNvSpPr>
              <p:nvPr/>
            </p:nvSpPr>
            <p:spPr bwMode="auto">
              <a:xfrm>
                <a:off x="576" y="2880"/>
                <a:ext cx="1170"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Data Services</a:t>
                </a:r>
                <a:br>
                  <a:rPr lang="en-US" sz="1400" b="1" dirty="0">
                    <a:solidFill>
                      <a:srgbClr val="000000"/>
                    </a:solidFill>
                    <a:latin typeface="Arial Narrow" pitchFamily="34" charset="0"/>
                  </a:rPr>
                </a:br>
                <a:r>
                  <a:rPr lang="en-US" sz="1200" dirty="0">
                    <a:solidFill>
                      <a:srgbClr val="000000"/>
                    </a:solidFill>
                    <a:latin typeface="Arial Narrow" pitchFamily="34" charset="0"/>
                  </a:rPr>
                  <a:t>Deployment of an</a:t>
                </a:r>
                <a:br>
                  <a:rPr lang="en-US" sz="1200" dirty="0">
                    <a:solidFill>
                      <a:srgbClr val="000000"/>
                    </a:solidFill>
                    <a:latin typeface="Arial Narrow" pitchFamily="34" charset="0"/>
                  </a:rPr>
                </a:br>
                <a:r>
                  <a:rPr lang="en-US" sz="1200" dirty="0">
                    <a:solidFill>
                      <a:srgbClr val="000000"/>
                    </a:solidFill>
                    <a:latin typeface="Arial Narrow" pitchFamily="34" charset="0"/>
                  </a:rPr>
                  <a:t>Enterprise Data Library</a:t>
                </a:r>
                <a:endParaRPr lang="en-US" sz="800" dirty="0">
                  <a:solidFill>
                    <a:srgbClr val="000000"/>
                  </a:solidFill>
                  <a:latin typeface="Arial Narrow" pitchFamily="34" charset="0"/>
                </a:endParaRPr>
              </a:p>
            </p:txBody>
          </p:sp>
        </p:grpSp>
        <p:grpSp>
          <p:nvGrpSpPr>
            <p:cNvPr id="9239" name="Group 23"/>
            <p:cNvGrpSpPr>
              <a:grpSpLocks/>
            </p:cNvGrpSpPr>
            <p:nvPr/>
          </p:nvGrpSpPr>
          <p:grpSpPr bwMode="auto">
            <a:xfrm>
              <a:off x="2552700" y="4419600"/>
              <a:ext cx="2019300" cy="1038225"/>
              <a:chOff x="528" y="2802"/>
              <a:chExt cx="1272" cy="654"/>
            </a:xfrm>
          </p:grpSpPr>
          <p:sp>
            <p:nvSpPr>
              <p:cNvPr id="2121" name="Oval 24"/>
              <p:cNvSpPr>
                <a:spLocks noChangeArrowheads="1"/>
              </p:cNvSpPr>
              <p:nvPr/>
            </p:nvSpPr>
            <p:spPr bwMode="auto">
              <a:xfrm>
                <a:off x="528" y="2802"/>
                <a:ext cx="1272" cy="654"/>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22" name="Text Box 25"/>
              <p:cNvSpPr txBox="1">
                <a:spLocks noChangeArrowheads="1"/>
              </p:cNvSpPr>
              <p:nvPr/>
            </p:nvSpPr>
            <p:spPr bwMode="auto">
              <a:xfrm>
                <a:off x="576" y="2880"/>
                <a:ext cx="1170"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Web Services</a:t>
                </a:r>
                <a:br>
                  <a:rPr lang="en-US" sz="1400" b="1" dirty="0">
                    <a:solidFill>
                      <a:srgbClr val="000000"/>
                    </a:solidFill>
                    <a:latin typeface="Arial Narrow" pitchFamily="34" charset="0"/>
                  </a:rPr>
                </a:br>
                <a:r>
                  <a:rPr lang="en-US" sz="1200" dirty="0">
                    <a:solidFill>
                      <a:srgbClr val="000000"/>
                    </a:solidFill>
                    <a:latin typeface="Arial Narrow" pitchFamily="34" charset="0"/>
                  </a:rPr>
                  <a:t>Map services (OGC)</a:t>
                </a:r>
                <a:br>
                  <a:rPr lang="en-US" sz="1200" dirty="0">
                    <a:solidFill>
                      <a:srgbClr val="000000"/>
                    </a:solidFill>
                    <a:latin typeface="Arial Narrow" pitchFamily="34" charset="0"/>
                  </a:rPr>
                </a:br>
                <a:r>
                  <a:rPr lang="en-US" sz="1200" dirty="0">
                    <a:solidFill>
                      <a:srgbClr val="000000"/>
                    </a:solidFill>
                    <a:latin typeface="Arial Narrow" pitchFamily="34" charset="0"/>
                  </a:rPr>
                  <a:t>Capability services (geocode)</a:t>
                </a:r>
                <a:endParaRPr lang="en-US" sz="800" dirty="0">
                  <a:solidFill>
                    <a:srgbClr val="000000"/>
                  </a:solidFill>
                  <a:latin typeface="Arial Narrow" pitchFamily="34" charset="0"/>
                </a:endParaRPr>
              </a:p>
            </p:txBody>
          </p:sp>
        </p:grpSp>
        <p:grpSp>
          <p:nvGrpSpPr>
            <p:cNvPr id="9242" name="Group 26"/>
            <p:cNvGrpSpPr>
              <a:grpSpLocks/>
            </p:cNvGrpSpPr>
            <p:nvPr/>
          </p:nvGrpSpPr>
          <p:grpSpPr bwMode="auto">
            <a:xfrm>
              <a:off x="5314950" y="3962400"/>
              <a:ext cx="1257300" cy="1038225"/>
              <a:chOff x="3480" y="2496"/>
              <a:chExt cx="792" cy="654"/>
            </a:xfrm>
          </p:grpSpPr>
          <p:sp>
            <p:nvSpPr>
              <p:cNvPr id="2119" name="Oval 27"/>
              <p:cNvSpPr>
                <a:spLocks noChangeArrowheads="1"/>
              </p:cNvSpPr>
              <p:nvPr/>
            </p:nvSpPr>
            <p:spPr bwMode="auto">
              <a:xfrm>
                <a:off x="3480" y="2496"/>
                <a:ext cx="792" cy="654"/>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20" name="Text Box 28"/>
              <p:cNvSpPr txBox="1">
                <a:spLocks noChangeArrowheads="1"/>
              </p:cNvSpPr>
              <p:nvPr/>
            </p:nvSpPr>
            <p:spPr bwMode="auto">
              <a:xfrm>
                <a:off x="3510" y="2669"/>
                <a:ext cx="728" cy="307"/>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Training</a:t>
                </a:r>
                <a:br>
                  <a:rPr lang="en-US" sz="1400" b="1" dirty="0">
                    <a:solidFill>
                      <a:srgbClr val="000000"/>
                    </a:solidFill>
                    <a:latin typeface="Arial Narrow" pitchFamily="34" charset="0"/>
                  </a:rPr>
                </a:br>
                <a:r>
                  <a:rPr lang="en-US" sz="1200" dirty="0">
                    <a:solidFill>
                      <a:srgbClr val="000000"/>
                    </a:solidFill>
                    <a:latin typeface="Arial Narrow" pitchFamily="34" charset="0"/>
                  </a:rPr>
                  <a:t>Formal, technical</a:t>
                </a:r>
                <a:endParaRPr lang="en-US" sz="800" dirty="0">
                  <a:solidFill>
                    <a:srgbClr val="000000"/>
                  </a:solidFill>
                  <a:latin typeface="Arial Narrow" pitchFamily="34" charset="0"/>
                </a:endParaRPr>
              </a:p>
            </p:txBody>
          </p:sp>
        </p:grpSp>
        <p:grpSp>
          <p:nvGrpSpPr>
            <p:cNvPr id="9245" name="Group 29"/>
            <p:cNvGrpSpPr>
              <a:grpSpLocks/>
            </p:cNvGrpSpPr>
            <p:nvPr/>
          </p:nvGrpSpPr>
          <p:grpSpPr bwMode="auto">
            <a:xfrm>
              <a:off x="6457950" y="3962400"/>
              <a:ext cx="1257300" cy="1038225"/>
              <a:chOff x="4200" y="2496"/>
              <a:chExt cx="792" cy="654"/>
            </a:xfrm>
          </p:grpSpPr>
          <p:sp>
            <p:nvSpPr>
              <p:cNvPr id="2117" name="Oval 30"/>
              <p:cNvSpPr>
                <a:spLocks noChangeArrowheads="1"/>
              </p:cNvSpPr>
              <p:nvPr/>
            </p:nvSpPr>
            <p:spPr bwMode="auto">
              <a:xfrm>
                <a:off x="4200" y="2496"/>
                <a:ext cx="792" cy="654"/>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18" name="Text Box 31"/>
              <p:cNvSpPr txBox="1">
                <a:spLocks noChangeArrowheads="1"/>
              </p:cNvSpPr>
              <p:nvPr/>
            </p:nvSpPr>
            <p:spPr bwMode="auto">
              <a:xfrm>
                <a:off x="4230" y="2602"/>
                <a:ext cx="728" cy="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Guidance</a:t>
                </a:r>
                <a:br>
                  <a:rPr lang="en-US" sz="1400" b="1" dirty="0">
                    <a:solidFill>
                      <a:srgbClr val="000000"/>
                    </a:solidFill>
                    <a:latin typeface="Arial Narrow" pitchFamily="34" charset="0"/>
                  </a:rPr>
                </a:br>
                <a:r>
                  <a:rPr lang="en-US" sz="1200" dirty="0">
                    <a:solidFill>
                      <a:srgbClr val="000000"/>
                    </a:solidFill>
                    <a:latin typeface="Arial Narrow" pitchFamily="34" charset="0"/>
                  </a:rPr>
                  <a:t>Mentoring</a:t>
                </a:r>
                <a:br>
                  <a:rPr lang="en-US" sz="1200" dirty="0">
                    <a:solidFill>
                      <a:srgbClr val="000000"/>
                    </a:solidFill>
                    <a:latin typeface="Arial Narrow" pitchFamily="34" charset="0"/>
                  </a:rPr>
                </a:br>
                <a:r>
                  <a:rPr lang="en-US" sz="1200" dirty="0">
                    <a:solidFill>
                      <a:srgbClr val="000000"/>
                    </a:solidFill>
                    <a:latin typeface="Arial Narrow" pitchFamily="34" charset="0"/>
                  </a:rPr>
                  <a:t>Best practices</a:t>
                </a:r>
                <a:endParaRPr lang="en-US" sz="800" dirty="0">
                  <a:solidFill>
                    <a:srgbClr val="000000"/>
                  </a:solidFill>
                  <a:latin typeface="Arial Narrow" pitchFamily="34" charset="0"/>
                </a:endParaRPr>
              </a:p>
            </p:txBody>
          </p:sp>
        </p:grpSp>
        <p:grpSp>
          <p:nvGrpSpPr>
            <p:cNvPr id="9248" name="Group 32"/>
            <p:cNvGrpSpPr>
              <a:grpSpLocks/>
            </p:cNvGrpSpPr>
            <p:nvPr/>
          </p:nvGrpSpPr>
          <p:grpSpPr bwMode="auto">
            <a:xfrm>
              <a:off x="5848350" y="4724400"/>
              <a:ext cx="1314450" cy="1038225"/>
              <a:chOff x="3684" y="2850"/>
              <a:chExt cx="828" cy="654"/>
            </a:xfrm>
          </p:grpSpPr>
          <p:sp>
            <p:nvSpPr>
              <p:cNvPr id="2115" name="Oval 33"/>
              <p:cNvSpPr>
                <a:spLocks noChangeArrowheads="1"/>
              </p:cNvSpPr>
              <p:nvPr/>
            </p:nvSpPr>
            <p:spPr bwMode="auto">
              <a:xfrm>
                <a:off x="3702" y="2850"/>
                <a:ext cx="792" cy="654"/>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16" name="Text Box 34"/>
              <p:cNvSpPr txBox="1">
                <a:spLocks noChangeArrowheads="1"/>
              </p:cNvSpPr>
              <p:nvPr/>
            </p:nvSpPr>
            <p:spPr bwMode="auto">
              <a:xfrm>
                <a:off x="3684" y="2891"/>
                <a:ext cx="828" cy="556"/>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solidFill>
                      <a:srgbClr val="000000"/>
                    </a:solidFill>
                    <a:latin typeface="Arial Narrow" pitchFamily="34" charset="0"/>
                  </a:rPr>
                  <a:t>Consulting &amp;</a:t>
                </a:r>
                <a:br>
                  <a:rPr lang="en-US" sz="1400" b="1" dirty="0">
                    <a:solidFill>
                      <a:srgbClr val="000000"/>
                    </a:solidFill>
                    <a:latin typeface="Arial Narrow" pitchFamily="34" charset="0"/>
                  </a:rPr>
                </a:br>
                <a:r>
                  <a:rPr lang="en-US" sz="1400" b="1" dirty="0">
                    <a:solidFill>
                      <a:srgbClr val="000000"/>
                    </a:solidFill>
                    <a:latin typeface="Arial Narrow" pitchFamily="34" charset="0"/>
                  </a:rPr>
                  <a:t>Project Support</a:t>
                </a:r>
                <a:br>
                  <a:rPr lang="en-US" sz="1400" b="1" dirty="0">
                    <a:solidFill>
                      <a:srgbClr val="000000"/>
                    </a:solidFill>
                    <a:latin typeface="Arial Narrow" pitchFamily="34" charset="0"/>
                  </a:rPr>
                </a:br>
                <a:r>
                  <a:rPr lang="en-US" sz="1200" dirty="0">
                    <a:solidFill>
                      <a:srgbClr val="000000"/>
                    </a:solidFill>
                    <a:latin typeface="Arial Narrow" pitchFamily="34" charset="0"/>
                  </a:rPr>
                  <a:t>In-source vs.</a:t>
                </a:r>
                <a:br>
                  <a:rPr lang="en-US" sz="1200" dirty="0">
                    <a:solidFill>
                      <a:srgbClr val="000000"/>
                    </a:solidFill>
                    <a:latin typeface="Arial Narrow" pitchFamily="34" charset="0"/>
                  </a:rPr>
                </a:br>
                <a:r>
                  <a:rPr lang="en-US" sz="1200" dirty="0">
                    <a:solidFill>
                      <a:srgbClr val="000000"/>
                    </a:solidFill>
                    <a:latin typeface="Arial Narrow" pitchFamily="34" charset="0"/>
                  </a:rPr>
                  <a:t>outsource</a:t>
                </a:r>
                <a:endParaRPr lang="en-US" sz="800" dirty="0">
                  <a:solidFill>
                    <a:srgbClr val="000000"/>
                  </a:solidFill>
                  <a:latin typeface="Arial Narrow" pitchFamily="34" charset="0"/>
                </a:endParaRPr>
              </a:p>
            </p:txBody>
          </p:sp>
        </p:grpSp>
        <p:sp>
          <p:nvSpPr>
            <p:cNvPr id="2061" name="Text Box 35"/>
            <p:cNvSpPr txBox="1">
              <a:spLocks noChangeArrowheads="1"/>
            </p:cNvSpPr>
            <p:nvPr/>
          </p:nvSpPr>
          <p:spPr bwMode="auto">
            <a:xfrm>
              <a:off x="304800" y="165100"/>
              <a:ext cx="8610600"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0000"/>
                </a:lnSpc>
                <a:spcBef>
                  <a:spcPct val="50000"/>
                </a:spcBef>
              </a:pPr>
              <a:r>
                <a:rPr lang="en-US" sz="2000" b="1" dirty="0"/>
                <a:t>Job Description for a Minnesota Geospatial Coordination Entity</a:t>
              </a:r>
            </a:p>
            <a:p>
              <a:pPr algn="ctr" eaLnBrk="1" hangingPunct="1">
                <a:lnSpc>
                  <a:spcPct val="70000"/>
                </a:lnSpc>
                <a:spcBef>
                  <a:spcPct val="50000"/>
                </a:spcBef>
              </a:pPr>
              <a:r>
                <a:rPr lang="en-US" sz="2000" b="1" u="sng" dirty="0">
                  <a:solidFill>
                    <a:schemeClr val="accent2"/>
                  </a:solidFill>
                </a:rPr>
                <a:t>3</a:t>
              </a:r>
              <a:r>
                <a:rPr lang="en-US" sz="2000" b="1" dirty="0">
                  <a:solidFill>
                    <a:schemeClr val="accent2"/>
                  </a:solidFill>
                </a:rPr>
                <a:t> major activities; </a:t>
              </a:r>
              <a:r>
                <a:rPr lang="en-US" sz="2000" b="1" u="sng" dirty="0">
                  <a:solidFill>
                    <a:schemeClr val="accent2"/>
                  </a:solidFill>
                </a:rPr>
                <a:t>8</a:t>
              </a:r>
              <a:r>
                <a:rPr lang="en-US" sz="2000" b="1" dirty="0">
                  <a:solidFill>
                    <a:schemeClr val="accent2"/>
                  </a:solidFill>
                </a:rPr>
                <a:t> program elements</a:t>
              </a:r>
              <a:endParaRPr lang="en-US" sz="2000" b="1" u="sng" dirty="0">
                <a:solidFill>
                  <a:schemeClr val="accent2"/>
                </a:solidFill>
              </a:endParaRPr>
            </a:p>
          </p:txBody>
        </p:sp>
        <p:grpSp>
          <p:nvGrpSpPr>
            <p:cNvPr id="2062" name="Group 36"/>
            <p:cNvGrpSpPr>
              <a:grpSpLocks/>
            </p:cNvGrpSpPr>
            <p:nvPr/>
          </p:nvGrpSpPr>
          <p:grpSpPr bwMode="auto">
            <a:xfrm>
              <a:off x="4391025" y="1695450"/>
              <a:ext cx="381000" cy="381000"/>
              <a:chOff x="432" y="1200"/>
              <a:chExt cx="240" cy="240"/>
            </a:xfrm>
          </p:grpSpPr>
          <p:sp>
            <p:nvSpPr>
              <p:cNvPr id="2113" name="Oval 37"/>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14" name="Text Box 38"/>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1</a:t>
                </a:r>
              </a:p>
            </p:txBody>
          </p:sp>
        </p:grpSp>
        <p:grpSp>
          <p:nvGrpSpPr>
            <p:cNvPr id="2063" name="Group 39"/>
            <p:cNvGrpSpPr>
              <a:grpSpLocks/>
            </p:cNvGrpSpPr>
            <p:nvPr/>
          </p:nvGrpSpPr>
          <p:grpSpPr bwMode="auto">
            <a:xfrm>
              <a:off x="6858000" y="5334000"/>
              <a:ext cx="381000" cy="381000"/>
              <a:chOff x="432" y="1200"/>
              <a:chExt cx="240" cy="240"/>
            </a:xfrm>
          </p:grpSpPr>
          <p:sp>
            <p:nvSpPr>
              <p:cNvPr id="2111" name="Oval 40"/>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12" name="Text Box 41"/>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8</a:t>
                </a:r>
              </a:p>
            </p:txBody>
          </p:sp>
        </p:grpSp>
        <p:grpSp>
          <p:nvGrpSpPr>
            <p:cNvPr id="2064" name="Group 42"/>
            <p:cNvGrpSpPr>
              <a:grpSpLocks/>
            </p:cNvGrpSpPr>
            <p:nvPr/>
          </p:nvGrpSpPr>
          <p:grpSpPr bwMode="auto">
            <a:xfrm>
              <a:off x="914400" y="4572000"/>
              <a:ext cx="381000" cy="381000"/>
              <a:chOff x="432" y="1200"/>
              <a:chExt cx="240" cy="240"/>
            </a:xfrm>
          </p:grpSpPr>
          <p:sp>
            <p:nvSpPr>
              <p:cNvPr id="2109" name="Oval 43"/>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10" name="Text Box 44"/>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4</a:t>
                </a:r>
              </a:p>
            </p:txBody>
          </p:sp>
        </p:grpSp>
        <p:grpSp>
          <p:nvGrpSpPr>
            <p:cNvPr id="2065" name="Group 45"/>
            <p:cNvGrpSpPr>
              <a:grpSpLocks/>
            </p:cNvGrpSpPr>
            <p:nvPr/>
          </p:nvGrpSpPr>
          <p:grpSpPr bwMode="auto">
            <a:xfrm>
              <a:off x="6372225" y="2895600"/>
              <a:ext cx="381000" cy="381000"/>
              <a:chOff x="432" y="1200"/>
              <a:chExt cx="240" cy="240"/>
            </a:xfrm>
          </p:grpSpPr>
          <p:sp>
            <p:nvSpPr>
              <p:cNvPr id="2107" name="Oval 46"/>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08" name="Text Box 47"/>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3</a:t>
                </a:r>
              </a:p>
            </p:txBody>
          </p:sp>
        </p:grpSp>
        <p:grpSp>
          <p:nvGrpSpPr>
            <p:cNvPr id="2066" name="Group 48"/>
            <p:cNvGrpSpPr>
              <a:grpSpLocks/>
            </p:cNvGrpSpPr>
            <p:nvPr/>
          </p:nvGrpSpPr>
          <p:grpSpPr bwMode="auto">
            <a:xfrm>
              <a:off x="2286000" y="3200400"/>
              <a:ext cx="381000" cy="381000"/>
              <a:chOff x="432" y="1200"/>
              <a:chExt cx="240" cy="240"/>
            </a:xfrm>
          </p:grpSpPr>
          <p:sp>
            <p:nvSpPr>
              <p:cNvPr id="2105" name="Oval 49"/>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06" name="Text Box 50"/>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2</a:t>
                </a:r>
              </a:p>
            </p:txBody>
          </p:sp>
        </p:grpSp>
        <p:grpSp>
          <p:nvGrpSpPr>
            <p:cNvPr id="2067" name="Group 51"/>
            <p:cNvGrpSpPr>
              <a:grpSpLocks/>
            </p:cNvGrpSpPr>
            <p:nvPr/>
          </p:nvGrpSpPr>
          <p:grpSpPr bwMode="auto">
            <a:xfrm>
              <a:off x="5772150" y="3905250"/>
              <a:ext cx="381000" cy="381000"/>
              <a:chOff x="432" y="1200"/>
              <a:chExt cx="240" cy="240"/>
            </a:xfrm>
          </p:grpSpPr>
          <p:sp>
            <p:nvSpPr>
              <p:cNvPr id="2103" name="Oval 52"/>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04" name="Text Box 53"/>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6</a:t>
                </a:r>
              </a:p>
            </p:txBody>
          </p:sp>
        </p:grpSp>
        <p:grpSp>
          <p:nvGrpSpPr>
            <p:cNvPr id="2068" name="Group 54"/>
            <p:cNvGrpSpPr>
              <a:grpSpLocks/>
            </p:cNvGrpSpPr>
            <p:nvPr/>
          </p:nvGrpSpPr>
          <p:grpSpPr bwMode="auto">
            <a:xfrm>
              <a:off x="2667000" y="4495800"/>
              <a:ext cx="381000" cy="381000"/>
              <a:chOff x="432" y="1200"/>
              <a:chExt cx="240" cy="240"/>
            </a:xfrm>
          </p:grpSpPr>
          <p:sp>
            <p:nvSpPr>
              <p:cNvPr id="2101" name="Oval 55"/>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02" name="Text Box 56"/>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5</a:t>
                </a:r>
              </a:p>
            </p:txBody>
          </p:sp>
        </p:grpSp>
        <p:grpSp>
          <p:nvGrpSpPr>
            <p:cNvPr id="2069" name="Group 57"/>
            <p:cNvGrpSpPr>
              <a:grpSpLocks/>
            </p:cNvGrpSpPr>
            <p:nvPr/>
          </p:nvGrpSpPr>
          <p:grpSpPr bwMode="auto">
            <a:xfrm>
              <a:off x="7467600" y="4229100"/>
              <a:ext cx="381000" cy="381000"/>
              <a:chOff x="432" y="1200"/>
              <a:chExt cx="240" cy="240"/>
            </a:xfrm>
          </p:grpSpPr>
          <p:sp>
            <p:nvSpPr>
              <p:cNvPr id="2099" name="Oval 58"/>
              <p:cNvSpPr>
                <a:spLocks noChangeArrowheads="1"/>
              </p:cNvSpPr>
              <p:nvPr/>
            </p:nvSpPr>
            <p:spPr bwMode="auto">
              <a:xfrm>
                <a:off x="432" y="1200"/>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100" name="Text Box 59"/>
              <p:cNvSpPr txBox="1">
                <a:spLocks noChangeArrowheads="1"/>
              </p:cNvSpPr>
              <p:nvPr/>
            </p:nvSpPr>
            <p:spPr bwMode="auto">
              <a:xfrm>
                <a:off x="432" y="1200"/>
                <a:ext cx="2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rgbClr val="FF0000"/>
                    </a:solidFill>
                  </a:rPr>
                  <a:t>7</a:t>
                </a:r>
              </a:p>
            </p:txBody>
          </p:sp>
        </p:grpSp>
        <p:sp>
          <p:nvSpPr>
            <p:cNvPr id="4" name="Oval 3"/>
            <p:cNvSpPr/>
            <p:nvPr/>
          </p:nvSpPr>
          <p:spPr>
            <a:xfrm>
              <a:off x="5710238" y="5337175"/>
              <a:ext cx="419100" cy="425450"/>
            </a:xfrm>
            <a:prstGeom prst="ellipse">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71" name="TextBox 2"/>
            <p:cNvSpPr txBox="1">
              <a:spLocks noChangeArrowheads="1"/>
            </p:cNvSpPr>
            <p:nvPr/>
          </p:nvSpPr>
          <p:spPr bwMode="auto">
            <a:xfrm>
              <a:off x="5675313" y="5391150"/>
              <a:ext cx="530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36</a:t>
              </a:r>
              <a:r>
                <a:rPr lang="en-US" sz="1200" b="1" dirty="0"/>
                <a:t>%</a:t>
              </a:r>
            </a:p>
          </p:txBody>
        </p:sp>
        <p:grpSp>
          <p:nvGrpSpPr>
            <p:cNvPr id="2072" name="Group 68"/>
            <p:cNvGrpSpPr>
              <a:grpSpLocks/>
            </p:cNvGrpSpPr>
            <p:nvPr/>
          </p:nvGrpSpPr>
          <p:grpSpPr bwMode="auto">
            <a:xfrm>
              <a:off x="5562600" y="2324100"/>
              <a:ext cx="530225" cy="425450"/>
              <a:chOff x="-2561703" y="-2722976"/>
              <a:chExt cx="530448" cy="424934"/>
            </a:xfrm>
          </p:grpSpPr>
          <p:sp>
            <p:nvSpPr>
              <p:cNvPr id="70" name="Oval 69"/>
              <p:cNvSpPr/>
              <p:nvPr/>
            </p:nvSpPr>
            <p:spPr>
              <a:xfrm>
                <a:off x="-2526763" y="-2722976"/>
                <a:ext cx="419276" cy="42493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8" name="TextBox 70"/>
              <p:cNvSpPr txBox="1">
                <a:spLocks noChangeArrowheads="1"/>
              </p:cNvSpPr>
              <p:nvPr/>
            </p:nvSpPr>
            <p:spPr bwMode="auto">
              <a:xfrm>
                <a:off x="-2561703" y="-2669815"/>
                <a:ext cx="530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25</a:t>
                </a:r>
                <a:r>
                  <a:rPr lang="en-US" sz="1200" b="1" dirty="0"/>
                  <a:t>%</a:t>
                </a:r>
              </a:p>
            </p:txBody>
          </p:sp>
        </p:grpSp>
        <p:grpSp>
          <p:nvGrpSpPr>
            <p:cNvPr id="2073" name="Group 71"/>
            <p:cNvGrpSpPr>
              <a:grpSpLocks/>
            </p:cNvGrpSpPr>
            <p:nvPr/>
          </p:nvGrpSpPr>
          <p:grpSpPr bwMode="auto">
            <a:xfrm>
              <a:off x="3922713" y="3086100"/>
              <a:ext cx="530225" cy="425450"/>
              <a:chOff x="-2561703" y="-2722976"/>
              <a:chExt cx="530448" cy="424934"/>
            </a:xfrm>
          </p:grpSpPr>
          <p:sp>
            <p:nvSpPr>
              <p:cNvPr id="73" name="Oval 72"/>
              <p:cNvSpPr/>
              <p:nvPr/>
            </p:nvSpPr>
            <p:spPr>
              <a:xfrm>
                <a:off x="-2526763" y="-2722976"/>
                <a:ext cx="419276" cy="42493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6" name="TextBox 73"/>
              <p:cNvSpPr txBox="1">
                <a:spLocks noChangeArrowheads="1"/>
              </p:cNvSpPr>
              <p:nvPr/>
            </p:nvSpPr>
            <p:spPr bwMode="auto">
              <a:xfrm>
                <a:off x="-2561703" y="-2669815"/>
                <a:ext cx="530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28</a:t>
                </a:r>
                <a:r>
                  <a:rPr lang="en-US" sz="1200" b="1" dirty="0"/>
                  <a:t>%</a:t>
                </a:r>
              </a:p>
            </p:txBody>
          </p:sp>
        </p:grpSp>
        <p:grpSp>
          <p:nvGrpSpPr>
            <p:cNvPr id="2074" name="Group 74"/>
            <p:cNvGrpSpPr>
              <a:grpSpLocks/>
            </p:cNvGrpSpPr>
            <p:nvPr/>
          </p:nvGrpSpPr>
          <p:grpSpPr bwMode="auto">
            <a:xfrm>
              <a:off x="5302250" y="4686300"/>
              <a:ext cx="546100" cy="425450"/>
              <a:chOff x="-2527077" y="-2722976"/>
              <a:chExt cx="545926" cy="424934"/>
            </a:xfrm>
          </p:grpSpPr>
          <p:sp>
            <p:nvSpPr>
              <p:cNvPr id="76" name="Oval 75"/>
              <p:cNvSpPr/>
              <p:nvPr/>
            </p:nvSpPr>
            <p:spPr>
              <a:xfrm>
                <a:off x="-2527077" y="-2722976"/>
                <a:ext cx="418966" cy="42493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4" name="TextBox 76"/>
              <p:cNvSpPr txBox="1">
                <a:spLocks noChangeArrowheads="1"/>
              </p:cNvSpPr>
              <p:nvPr/>
            </p:nvSpPr>
            <p:spPr bwMode="auto">
              <a:xfrm>
                <a:off x="-2511599" y="-2657289"/>
                <a:ext cx="530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0</a:t>
                </a:r>
                <a:r>
                  <a:rPr lang="en-US" sz="1200" b="1" dirty="0"/>
                  <a:t>%</a:t>
                </a:r>
              </a:p>
            </p:txBody>
          </p:sp>
        </p:grpSp>
        <p:grpSp>
          <p:nvGrpSpPr>
            <p:cNvPr id="2075" name="Group 7"/>
            <p:cNvGrpSpPr>
              <a:grpSpLocks/>
            </p:cNvGrpSpPr>
            <p:nvPr/>
          </p:nvGrpSpPr>
          <p:grpSpPr bwMode="auto">
            <a:xfrm>
              <a:off x="7239000" y="4762500"/>
              <a:ext cx="546100" cy="423863"/>
              <a:chOff x="7239000" y="4761829"/>
              <a:chExt cx="545926" cy="424934"/>
            </a:xfrm>
          </p:grpSpPr>
          <p:sp>
            <p:nvSpPr>
              <p:cNvPr id="79" name="Oval 78"/>
              <p:cNvSpPr/>
              <p:nvPr/>
            </p:nvSpPr>
            <p:spPr>
              <a:xfrm>
                <a:off x="7239000" y="4761829"/>
                <a:ext cx="418966" cy="424934"/>
              </a:xfrm>
              <a:prstGeom prst="ellipse">
                <a:avLst/>
              </a:prstGeom>
              <a:solidFill>
                <a:srgbClr val="0AA61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2" name="TextBox 79"/>
              <p:cNvSpPr txBox="1">
                <a:spLocks noChangeArrowheads="1"/>
              </p:cNvSpPr>
              <p:nvPr/>
            </p:nvSpPr>
            <p:spPr bwMode="auto">
              <a:xfrm>
                <a:off x="7254478" y="4827516"/>
                <a:ext cx="530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1</a:t>
                </a:r>
                <a:r>
                  <a:rPr lang="en-US" sz="1200" b="1" dirty="0"/>
                  <a:t>%</a:t>
                </a:r>
              </a:p>
            </p:txBody>
          </p:sp>
        </p:grpSp>
        <p:grpSp>
          <p:nvGrpSpPr>
            <p:cNvPr id="2076" name="Group 5"/>
            <p:cNvGrpSpPr>
              <a:grpSpLocks/>
            </p:cNvGrpSpPr>
            <p:nvPr/>
          </p:nvGrpSpPr>
          <p:grpSpPr bwMode="auto">
            <a:xfrm>
              <a:off x="6751638" y="3262313"/>
              <a:ext cx="546100" cy="425450"/>
              <a:chOff x="6751830" y="3262313"/>
              <a:chExt cx="545926" cy="424934"/>
            </a:xfrm>
          </p:grpSpPr>
          <p:sp>
            <p:nvSpPr>
              <p:cNvPr id="82" name="Oval 81"/>
              <p:cNvSpPr/>
              <p:nvPr/>
            </p:nvSpPr>
            <p:spPr>
              <a:xfrm>
                <a:off x="6751830" y="3262313"/>
                <a:ext cx="418966" cy="424934"/>
              </a:xfrm>
              <a:prstGeom prst="ellipse">
                <a:avLst/>
              </a:prstGeom>
              <a:solidFill>
                <a:srgbClr val="0AA61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90" name="TextBox 82"/>
              <p:cNvSpPr txBox="1">
                <a:spLocks noChangeArrowheads="1"/>
              </p:cNvSpPr>
              <p:nvPr/>
            </p:nvSpPr>
            <p:spPr bwMode="auto">
              <a:xfrm>
                <a:off x="6767308" y="3328000"/>
                <a:ext cx="530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2</a:t>
                </a:r>
                <a:r>
                  <a:rPr lang="en-US" sz="1200" b="1" dirty="0"/>
                  <a:t>%</a:t>
                </a:r>
              </a:p>
            </p:txBody>
          </p:sp>
        </p:grpSp>
        <p:grpSp>
          <p:nvGrpSpPr>
            <p:cNvPr id="2077" name="Group 6"/>
            <p:cNvGrpSpPr>
              <a:grpSpLocks/>
            </p:cNvGrpSpPr>
            <p:nvPr/>
          </p:nvGrpSpPr>
          <p:grpSpPr bwMode="auto">
            <a:xfrm>
              <a:off x="3411538" y="5211763"/>
              <a:ext cx="546100" cy="425450"/>
              <a:chOff x="3411907" y="5212164"/>
              <a:chExt cx="545926" cy="424934"/>
            </a:xfrm>
          </p:grpSpPr>
          <p:sp>
            <p:nvSpPr>
              <p:cNvPr id="85" name="Oval 84"/>
              <p:cNvSpPr/>
              <p:nvPr/>
            </p:nvSpPr>
            <p:spPr>
              <a:xfrm>
                <a:off x="3411907" y="5212164"/>
                <a:ext cx="418966" cy="424934"/>
              </a:xfrm>
              <a:prstGeom prst="ellipse">
                <a:avLst/>
              </a:prstGeom>
              <a:solidFill>
                <a:srgbClr val="0AA61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88" name="TextBox 85"/>
              <p:cNvSpPr txBox="1">
                <a:spLocks noChangeArrowheads="1"/>
              </p:cNvSpPr>
              <p:nvPr/>
            </p:nvSpPr>
            <p:spPr bwMode="auto">
              <a:xfrm>
                <a:off x="3427385" y="5277851"/>
                <a:ext cx="530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3</a:t>
                </a:r>
                <a:r>
                  <a:rPr lang="en-US" sz="1200" b="1" dirty="0"/>
                  <a:t>%</a:t>
                </a:r>
              </a:p>
            </p:txBody>
          </p:sp>
        </p:grpSp>
        <p:grpSp>
          <p:nvGrpSpPr>
            <p:cNvPr id="2078" name="Group 8"/>
            <p:cNvGrpSpPr>
              <a:grpSpLocks/>
            </p:cNvGrpSpPr>
            <p:nvPr/>
          </p:nvGrpSpPr>
          <p:grpSpPr bwMode="auto">
            <a:xfrm>
              <a:off x="1574800" y="5202238"/>
              <a:ext cx="546100" cy="423862"/>
              <a:chOff x="1574887" y="5201727"/>
              <a:chExt cx="545926" cy="424934"/>
            </a:xfrm>
          </p:grpSpPr>
          <p:sp>
            <p:nvSpPr>
              <p:cNvPr id="88" name="Oval 87"/>
              <p:cNvSpPr/>
              <p:nvPr/>
            </p:nvSpPr>
            <p:spPr>
              <a:xfrm>
                <a:off x="1574887" y="5201727"/>
                <a:ext cx="418966" cy="424934"/>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86" name="TextBox 88"/>
              <p:cNvSpPr txBox="1">
                <a:spLocks noChangeArrowheads="1"/>
              </p:cNvSpPr>
              <p:nvPr/>
            </p:nvSpPr>
            <p:spPr bwMode="auto">
              <a:xfrm>
                <a:off x="1590365" y="5267414"/>
                <a:ext cx="5304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5</a:t>
                </a:r>
                <a:r>
                  <a:rPr lang="en-US" sz="1200" b="1" dirty="0"/>
                  <a:t>%</a:t>
                </a:r>
              </a:p>
            </p:txBody>
          </p:sp>
        </p:grpSp>
        <p:sp>
          <p:nvSpPr>
            <p:cNvPr id="95" name="Oval 94"/>
            <p:cNvSpPr/>
            <p:nvPr/>
          </p:nvSpPr>
          <p:spPr>
            <a:xfrm>
              <a:off x="838200" y="1030288"/>
              <a:ext cx="222250" cy="212725"/>
            </a:xfrm>
            <a:prstGeom prst="ellipse">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Oval 96"/>
            <p:cNvSpPr/>
            <p:nvPr/>
          </p:nvSpPr>
          <p:spPr>
            <a:xfrm>
              <a:off x="838200" y="1387475"/>
              <a:ext cx="222250" cy="212725"/>
            </a:xfrm>
            <a:prstGeom prst="ellipse">
              <a:avLst/>
            </a:prstGeom>
            <a:solidFill>
              <a:srgbClr val="0AA61D"/>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81" name="TextBox 9"/>
            <p:cNvSpPr txBox="1">
              <a:spLocks noChangeArrowheads="1"/>
            </p:cNvSpPr>
            <p:nvPr/>
          </p:nvSpPr>
          <p:spPr bwMode="auto">
            <a:xfrm>
              <a:off x="1171575" y="982663"/>
              <a:ext cx="16081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Reduce/Refocus?</a:t>
              </a:r>
            </a:p>
          </p:txBody>
        </p:sp>
        <p:sp>
          <p:nvSpPr>
            <p:cNvPr id="2082" name="TextBox 98"/>
            <p:cNvSpPr txBox="1">
              <a:spLocks noChangeArrowheads="1"/>
            </p:cNvSpPr>
            <p:nvPr/>
          </p:nvSpPr>
          <p:spPr bwMode="auto">
            <a:xfrm>
              <a:off x="1211263" y="1363663"/>
              <a:ext cx="692150"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More?</a:t>
              </a:r>
            </a:p>
          </p:txBody>
        </p:sp>
        <p:sp>
          <p:nvSpPr>
            <p:cNvPr id="101" name="Oval 100"/>
            <p:cNvSpPr/>
            <p:nvPr/>
          </p:nvSpPr>
          <p:spPr>
            <a:xfrm>
              <a:off x="838200" y="1768475"/>
              <a:ext cx="222250" cy="212725"/>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84" name="TextBox 101"/>
            <p:cNvSpPr txBox="1">
              <a:spLocks noChangeArrowheads="1"/>
            </p:cNvSpPr>
            <p:nvPr/>
          </p:nvSpPr>
          <p:spPr bwMode="auto">
            <a:xfrm>
              <a:off x="1143000" y="1749425"/>
              <a:ext cx="153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About the same?</a:t>
              </a:r>
            </a:p>
          </p:txBody>
        </p:sp>
      </p:grpSp>
    </p:spTree>
    <p:extLst>
      <p:ext uri="{BB962C8B-B14F-4D97-AF65-F5344CB8AC3E}">
        <p14:creationId xmlns:p14="http://schemas.microsoft.com/office/powerpoint/2010/main" xmlns="" val="31729971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437"/>
            <a:ext cx="8305800" cy="4525963"/>
          </a:xfrm>
        </p:spPr>
        <p:txBody>
          <a:bodyPr/>
          <a:lstStyle/>
          <a:p>
            <a:r>
              <a:rPr lang="en-US" b="1" dirty="0" smtClean="0"/>
              <a:t>1</a:t>
            </a:r>
            <a:r>
              <a:rPr lang="en-US" b="1" dirty="0"/>
              <a:t>) Are these the correct services? </a:t>
            </a:r>
            <a:endParaRPr lang="en-US" b="1" dirty="0" smtClean="0"/>
          </a:p>
          <a:p>
            <a:endParaRPr lang="en-US" sz="800" b="1" dirty="0" smtClean="0"/>
          </a:p>
          <a:p>
            <a:r>
              <a:rPr lang="en-US" b="1" dirty="0" smtClean="0"/>
              <a:t>2</a:t>
            </a:r>
            <a:r>
              <a:rPr lang="en-US" b="1" dirty="0"/>
              <a:t>) Are there services missing that need to be added? </a:t>
            </a:r>
            <a:endParaRPr lang="en-US" b="1" dirty="0" smtClean="0"/>
          </a:p>
          <a:p>
            <a:endParaRPr lang="en-US" sz="800" b="1" dirty="0" smtClean="0"/>
          </a:p>
          <a:p>
            <a:r>
              <a:rPr lang="en-US" b="1" dirty="0" smtClean="0"/>
              <a:t>3</a:t>
            </a:r>
            <a:r>
              <a:rPr lang="en-US" b="1" dirty="0"/>
              <a:t>) Are there services that should be removed</a:t>
            </a:r>
            <a:r>
              <a:rPr lang="en-US" b="1" dirty="0" smtClean="0"/>
              <a:t>?</a:t>
            </a:r>
          </a:p>
          <a:p>
            <a:pPr marL="0" indent="0">
              <a:buNone/>
            </a:pPr>
            <a:endParaRPr lang="en-US" sz="800" b="1" dirty="0" smtClean="0"/>
          </a:p>
          <a:p>
            <a:r>
              <a:rPr lang="en-US" b="1" dirty="0" smtClean="0"/>
              <a:t>4</a:t>
            </a:r>
            <a:r>
              <a:rPr lang="en-US" b="1" dirty="0"/>
              <a:t>) What are your priorities for each service </a:t>
            </a:r>
            <a:r>
              <a:rPr lang="en-US" b="1" dirty="0" smtClean="0"/>
              <a:t>area?</a:t>
            </a:r>
          </a:p>
          <a:p>
            <a:endParaRPr lang="en-US" sz="800" b="1" dirty="0" smtClean="0"/>
          </a:p>
          <a:p>
            <a:r>
              <a:rPr lang="en-US" b="1" dirty="0" smtClean="0"/>
              <a:t>5</a:t>
            </a:r>
            <a:r>
              <a:rPr lang="en-US" b="1" dirty="0"/>
              <a:t>) Should we be doing more under any one of the activities or service areas? </a:t>
            </a:r>
            <a:endParaRPr lang="en-US" b="1" dirty="0" smtClean="0"/>
          </a:p>
          <a:p>
            <a:endParaRPr lang="en-US" sz="800" b="1" dirty="0" smtClean="0"/>
          </a:p>
          <a:p>
            <a:r>
              <a:rPr lang="en-US" b="1" dirty="0" smtClean="0"/>
              <a:t>6) </a:t>
            </a:r>
            <a:r>
              <a:rPr lang="en-US" b="1" dirty="0"/>
              <a:t>Are we spending our time in the right places</a:t>
            </a:r>
            <a:r>
              <a:rPr lang="en-US" b="1" dirty="0" smtClean="0"/>
              <a:t>?</a:t>
            </a:r>
          </a:p>
          <a:p>
            <a:endParaRPr lang="en-US" sz="800" b="1" dirty="0" smtClean="0"/>
          </a:p>
          <a:p>
            <a:r>
              <a:rPr lang="en-US" b="1" dirty="0" smtClean="0"/>
              <a:t>7) How can we serve you the stakeholder better?</a:t>
            </a:r>
            <a:endParaRPr lang="en-US" b="1" dirty="0"/>
          </a:p>
          <a:p>
            <a:endParaRPr lang="en-US" dirty="0"/>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41</a:t>
            </a:fld>
            <a:endParaRPr lang="en-US" dirty="0">
              <a:solidFill>
                <a:prstClr val="black"/>
              </a:solidFill>
            </a:endParaRPr>
          </a:p>
        </p:txBody>
      </p:sp>
      <p:sp>
        <p:nvSpPr>
          <p:cNvPr id="4" name="Title 3"/>
          <p:cNvSpPr>
            <a:spLocks noGrp="1"/>
          </p:cNvSpPr>
          <p:nvPr>
            <p:ph type="title"/>
          </p:nvPr>
        </p:nvSpPr>
        <p:spPr/>
        <p:txBody>
          <a:bodyPr/>
          <a:lstStyle/>
          <a:p>
            <a:r>
              <a:rPr lang="en-US" dirty="0" smtClean="0"/>
              <a:t>Questions to you</a:t>
            </a:r>
            <a:endParaRPr lang="en-US" dirty="0"/>
          </a:p>
        </p:txBody>
      </p:sp>
    </p:spTree>
    <p:extLst>
      <p:ext uri="{BB962C8B-B14F-4D97-AF65-F5344CB8AC3E}">
        <p14:creationId xmlns:p14="http://schemas.microsoft.com/office/powerpoint/2010/main" xmlns="" val="1817344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All</a:t>
            </a:r>
            <a:endParaRPr lang="en-US" dirty="0"/>
          </a:p>
        </p:txBody>
      </p:sp>
      <p:sp>
        <p:nvSpPr>
          <p:cNvPr id="3" name="Title 2"/>
          <p:cNvSpPr>
            <a:spLocks noGrp="1"/>
          </p:cNvSpPr>
          <p:nvPr>
            <p:ph type="title"/>
          </p:nvPr>
        </p:nvSpPr>
        <p:spPr/>
        <p:txBody>
          <a:bodyPr/>
          <a:lstStyle/>
          <a:p>
            <a:r>
              <a:rPr lang="en-US" dirty="0" smtClean="0"/>
              <a:t>Discussion</a:t>
            </a:r>
            <a:br>
              <a:rPr lang="en-US" dirty="0" smtClean="0"/>
            </a:br>
            <a:r>
              <a:rPr lang="en-US" dirty="0" smtClean="0"/>
              <a:t>Priority Efforts</a:t>
            </a:r>
            <a:endParaRPr lang="en-US" dirty="0"/>
          </a:p>
        </p:txBody>
      </p:sp>
    </p:spTree>
    <p:extLst>
      <p:ext uri="{BB962C8B-B14F-4D97-AF65-F5344CB8AC3E}">
        <p14:creationId xmlns:p14="http://schemas.microsoft.com/office/powerpoint/2010/main" xmlns="" val="57237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43</a:t>
            </a:fld>
            <a:endParaRPr lang="en-US" dirty="0">
              <a:solidFill>
                <a:prstClr val="black"/>
              </a:solidFill>
            </a:endParaRPr>
          </a:p>
        </p:txBody>
      </p:sp>
      <p:sp>
        <p:nvSpPr>
          <p:cNvPr id="4" name="Title 3"/>
          <p:cNvSpPr>
            <a:spLocks noGrp="1"/>
          </p:cNvSpPr>
          <p:nvPr>
            <p:ph type="title"/>
          </p:nvPr>
        </p:nvSpPr>
        <p:spPr/>
        <p:txBody>
          <a:bodyPr/>
          <a:lstStyle/>
          <a:p>
            <a:r>
              <a:rPr lang="en-US" dirty="0"/>
              <a:t>Stakeholder identified </a:t>
            </a:r>
            <a:r>
              <a:rPr lang="en-US" dirty="0" smtClean="0"/>
              <a:t>priorities</a:t>
            </a:r>
            <a:r>
              <a:rPr lang="en-US" dirty="0"/>
              <a:t/>
            </a:r>
            <a:br>
              <a:rPr lang="en-US" dirty="0"/>
            </a:br>
            <a:endParaRPr lang="en-US" dirty="0"/>
          </a:p>
        </p:txBody>
      </p:sp>
      <p:sp>
        <p:nvSpPr>
          <p:cNvPr id="5" name="Content Placeholder 1"/>
          <p:cNvSpPr>
            <a:spLocks noGrp="1"/>
          </p:cNvSpPr>
          <p:nvPr>
            <p:ph idx="1"/>
          </p:nvPr>
        </p:nvSpPr>
        <p:spPr/>
        <p:txBody>
          <a:bodyPr/>
          <a:lstStyle/>
          <a:p>
            <a:pPr lvl="1"/>
            <a:r>
              <a:rPr lang="en-US" sz="2200" dirty="0" smtClean="0"/>
              <a:t>Minnesota Geospatial Commons </a:t>
            </a:r>
          </a:p>
          <a:p>
            <a:pPr lvl="1"/>
            <a:r>
              <a:rPr lang="en-US" sz="2200" dirty="0" smtClean="0"/>
              <a:t>LiDAR/Elevation Data Delivery</a:t>
            </a:r>
          </a:p>
          <a:p>
            <a:pPr lvl="1"/>
            <a:r>
              <a:rPr lang="en-US" sz="2200" dirty="0" smtClean="0"/>
              <a:t>Street Centerlines</a:t>
            </a:r>
          </a:p>
          <a:p>
            <a:pPr lvl="1"/>
            <a:r>
              <a:rPr lang="en-US" sz="2200" dirty="0" smtClean="0"/>
              <a:t>Sustainable Program for Orthophotos</a:t>
            </a:r>
          </a:p>
          <a:p>
            <a:pPr lvl="1"/>
            <a:r>
              <a:rPr lang="en-US" sz="2200" dirty="0" smtClean="0"/>
              <a:t>Statewide Parcel Integration</a:t>
            </a:r>
          </a:p>
          <a:p>
            <a:pPr lvl="1"/>
            <a:r>
              <a:rPr lang="en-US" sz="2200" dirty="0" smtClean="0"/>
              <a:t>Statewide Addresses</a:t>
            </a:r>
          </a:p>
          <a:p>
            <a:pPr lvl="1"/>
            <a:r>
              <a:rPr lang="en-US" sz="2200" dirty="0" smtClean="0"/>
              <a:t>Statewide </a:t>
            </a:r>
            <a:r>
              <a:rPr lang="en-US" sz="2200" dirty="0" err="1" smtClean="0"/>
              <a:t>Hydrography</a:t>
            </a:r>
            <a:endParaRPr lang="en-US" sz="2200" dirty="0" smtClean="0"/>
          </a:p>
          <a:p>
            <a:endParaRPr lang="en-US" dirty="0"/>
          </a:p>
          <a:p>
            <a:r>
              <a:rPr lang="en-US" dirty="0" smtClean="0"/>
              <a:t>We will prioritize down to 3-4?</a:t>
            </a:r>
          </a:p>
          <a:p>
            <a:r>
              <a:rPr lang="en-US" dirty="0" smtClean="0"/>
              <a:t>What are your rankings?</a:t>
            </a:r>
            <a:endParaRPr lang="en-US" dirty="0"/>
          </a:p>
        </p:txBody>
      </p:sp>
    </p:spTree>
    <p:extLst>
      <p:ext uri="{BB962C8B-B14F-4D97-AF65-F5344CB8AC3E}">
        <p14:creationId xmlns:p14="http://schemas.microsoft.com/office/powerpoint/2010/main" xmlns="" val="2664847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924800" cy="609600"/>
          </a:xfrm>
        </p:spPr>
        <p:txBody>
          <a:bodyPr/>
          <a:lstStyle/>
          <a:p>
            <a:r>
              <a:rPr lang="en-US" dirty="0" smtClean="0"/>
              <a:t>Estimates for Next 30-60-90 and Beyond</a:t>
            </a:r>
            <a:endParaRPr lang="en-US" dirty="0"/>
          </a:p>
        </p:txBody>
      </p:sp>
      <p:sp>
        <p:nvSpPr>
          <p:cNvPr id="4" name="Right Arrow 3"/>
          <p:cNvSpPr/>
          <p:nvPr/>
        </p:nvSpPr>
        <p:spPr>
          <a:xfrm>
            <a:off x="685800" y="2743200"/>
            <a:ext cx="7620000" cy="6858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712879" y="2947600"/>
            <a:ext cx="425116" cy="276999"/>
          </a:xfrm>
          <a:prstGeom prst="rect">
            <a:avLst/>
          </a:prstGeom>
          <a:noFill/>
        </p:spPr>
        <p:txBody>
          <a:bodyPr wrap="none" rtlCol="0">
            <a:spAutoFit/>
          </a:bodyPr>
          <a:lstStyle/>
          <a:p>
            <a:r>
              <a:rPr lang="en-US" sz="1200" b="1" dirty="0" smtClean="0">
                <a:solidFill>
                  <a:prstClr val="white"/>
                </a:solidFill>
              </a:rPr>
              <a:t>July</a:t>
            </a:r>
            <a:endParaRPr lang="en-US" sz="1200" b="1" dirty="0">
              <a:solidFill>
                <a:prstClr val="white"/>
              </a:solidFill>
            </a:endParaRPr>
          </a:p>
        </p:txBody>
      </p:sp>
      <p:cxnSp>
        <p:nvCxnSpPr>
          <p:cNvPr id="8" name="Straight Connector 7"/>
          <p:cNvCxnSpPr/>
          <p:nvPr/>
        </p:nvCxnSpPr>
        <p:spPr>
          <a:xfrm>
            <a:off x="3069959" y="2209800"/>
            <a:ext cx="0" cy="1828800"/>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2722299" y="2971800"/>
            <a:ext cx="695319" cy="276999"/>
          </a:xfrm>
          <a:prstGeom prst="rect">
            <a:avLst/>
          </a:prstGeom>
          <a:noFill/>
        </p:spPr>
        <p:txBody>
          <a:bodyPr wrap="none" rtlCol="0">
            <a:spAutoFit/>
          </a:bodyPr>
          <a:lstStyle/>
          <a:p>
            <a:r>
              <a:rPr lang="en-US" sz="1200" b="1" dirty="0" smtClean="0">
                <a:solidFill>
                  <a:prstClr val="white"/>
                </a:solidFill>
              </a:rPr>
              <a:t>October</a:t>
            </a:r>
            <a:endParaRPr lang="en-US" sz="1200" b="1" dirty="0">
              <a:solidFill>
                <a:prstClr val="white"/>
              </a:solidFill>
            </a:endParaRPr>
          </a:p>
        </p:txBody>
      </p:sp>
      <p:cxnSp>
        <p:nvCxnSpPr>
          <p:cNvPr id="14" name="Straight Connector 13"/>
          <p:cNvCxnSpPr/>
          <p:nvPr/>
        </p:nvCxnSpPr>
        <p:spPr>
          <a:xfrm>
            <a:off x="4038600" y="2229952"/>
            <a:ext cx="0" cy="1828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4419600" y="2229952"/>
            <a:ext cx="0" cy="1828800"/>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4025061" y="2971800"/>
            <a:ext cx="856325" cy="276999"/>
          </a:xfrm>
          <a:prstGeom prst="rect">
            <a:avLst/>
          </a:prstGeom>
          <a:noFill/>
        </p:spPr>
        <p:txBody>
          <a:bodyPr wrap="none" rtlCol="0">
            <a:spAutoFit/>
          </a:bodyPr>
          <a:lstStyle/>
          <a:p>
            <a:r>
              <a:rPr lang="en-US" sz="1200" b="1" dirty="0" smtClean="0">
                <a:solidFill>
                  <a:prstClr val="white"/>
                </a:solidFill>
              </a:rPr>
              <a:t>December</a:t>
            </a:r>
            <a:endParaRPr lang="en-US" sz="1200" b="1" dirty="0">
              <a:solidFill>
                <a:prstClr val="white"/>
              </a:solidFill>
            </a:endParaRPr>
          </a:p>
        </p:txBody>
      </p:sp>
      <p:sp>
        <p:nvSpPr>
          <p:cNvPr id="17" name="TextBox 16"/>
          <p:cNvSpPr txBox="1"/>
          <p:nvPr/>
        </p:nvSpPr>
        <p:spPr>
          <a:xfrm>
            <a:off x="7696200" y="2947599"/>
            <a:ext cx="489236" cy="276999"/>
          </a:xfrm>
          <a:prstGeom prst="rect">
            <a:avLst/>
          </a:prstGeom>
          <a:noFill/>
        </p:spPr>
        <p:txBody>
          <a:bodyPr wrap="none" rtlCol="0">
            <a:spAutoFit/>
          </a:bodyPr>
          <a:lstStyle/>
          <a:p>
            <a:r>
              <a:rPr lang="en-US" sz="1200" b="1" dirty="0" smtClean="0">
                <a:solidFill>
                  <a:prstClr val="white"/>
                </a:solidFill>
              </a:rPr>
              <a:t>June</a:t>
            </a:r>
            <a:endParaRPr lang="en-US" sz="1200" b="1" dirty="0">
              <a:solidFill>
                <a:prstClr val="white"/>
              </a:solidFill>
            </a:endParaRPr>
          </a:p>
        </p:txBody>
      </p:sp>
      <p:cxnSp>
        <p:nvCxnSpPr>
          <p:cNvPr id="19" name="Straight Connector 18"/>
          <p:cNvCxnSpPr/>
          <p:nvPr/>
        </p:nvCxnSpPr>
        <p:spPr>
          <a:xfrm>
            <a:off x="6400800" y="2209800"/>
            <a:ext cx="0" cy="1828800"/>
          </a:xfrm>
          <a:prstGeom prst="line">
            <a:avLst/>
          </a:prstGeom>
        </p:spPr>
        <p:style>
          <a:lnRef idx="3">
            <a:schemeClr val="accent2"/>
          </a:lnRef>
          <a:fillRef idx="0">
            <a:schemeClr val="accent2"/>
          </a:fillRef>
          <a:effectRef idx="2">
            <a:schemeClr val="accent2"/>
          </a:effectRef>
          <a:fontRef idx="minor">
            <a:schemeClr val="tx1"/>
          </a:fontRef>
        </p:style>
      </p:cxnSp>
      <p:sp>
        <p:nvSpPr>
          <p:cNvPr id="20" name="Right Arrow 19"/>
          <p:cNvSpPr/>
          <p:nvPr/>
        </p:nvSpPr>
        <p:spPr>
          <a:xfrm>
            <a:off x="640099" y="1008863"/>
            <a:ext cx="2429859"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b="1" dirty="0" smtClean="0">
                <a:solidFill>
                  <a:prstClr val="white"/>
                </a:solidFill>
              </a:rPr>
              <a:t>Stakeholder Meetings Complete</a:t>
            </a:r>
          </a:p>
          <a:p>
            <a:pPr algn="ctr"/>
            <a:r>
              <a:rPr lang="en-US" sz="800" b="1" dirty="0" smtClean="0">
                <a:solidFill>
                  <a:prstClr val="white"/>
                </a:solidFill>
              </a:rPr>
              <a:t>Priority Efforts Identified</a:t>
            </a:r>
            <a:endParaRPr lang="en-US" sz="800" b="1" dirty="0">
              <a:solidFill>
                <a:prstClr val="white"/>
              </a:solidFill>
            </a:endParaRPr>
          </a:p>
        </p:txBody>
      </p:sp>
      <p:sp>
        <p:nvSpPr>
          <p:cNvPr id="7" name="Right Arrow 6"/>
          <p:cNvSpPr/>
          <p:nvPr/>
        </p:nvSpPr>
        <p:spPr>
          <a:xfrm>
            <a:off x="2362199" y="1694663"/>
            <a:ext cx="1662861" cy="5983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b="1" dirty="0" smtClean="0"/>
              <a:t>Geospatial Technology Committee</a:t>
            </a:r>
            <a:endParaRPr lang="en-US" sz="800" b="1" dirty="0"/>
          </a:p>
        </p:txBody>
      </p:sp>
      <p:sp>
        <p:nvSpPr>
          <p:cNvPr id="23" name="Right Arrow 22"/>
          <p:cNvSpPr/>
          <p:nvPr/>
        </p:nvSpPr>
        <p:spPr>
          <a:xfrm>
            <a:off x="3069960" y="4126023"/>
            <a:ext cx="1383264" cy="5983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b="1" dirty="0" smtClean="0"/>
              <a:t>Updated Service Catalog</a:t>
            </a:r>
            <a:endParaRPr lang="en-US" sz="800" b="1" dirty="0"/>
          </a:p>
        </p:txBody>
      </p:sp>
      <p:sp>
        <p:nvSpPr>
          <p:cNvPr id="24" name="Right Arrow 23"/>
          <p:cNvSpPr/>
          <p:nvPr/>
        </p:nvSpPr>
        <p:spPr>
          <a:xfrm>
            <a:off x="3069958" y="4811823"/>
            <a:ext cx="3330842" cy="5983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b="1" dirty="0" smtClean="0"/>
              <a:t>Optimization  Defined , Groups Formed, Recommendations Made</a:t>
            </a:r>
            <a:endParaRPr lang="en-US" sz="800" b="1" dirty="0"/>
          </a:p>
        </p:txBody>
      </p:sp>
      <p:sp>
        <p:nvSpPr>
          <p:cNvPr id="25" name="Right Arrow 24"/>
          <p:cNvSpPr/>
          <p:nvPr/>
        </p:nvSpPr>
        <p:spPr>
          <a:xfrm>
            <a:off x="6465336" y="5345223"/>
            <a:ext cx="1840464" cy="5983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800" b="1" dirty="0">
                <a:solidFill>
                  <a:schemeClr val="bg1"/>
                </a:solidFill>
              </a:rPr>
              <a:t>Resource</a:t>
            </a:r>
            <a:r>
              <a:rPr lang="en-US" sz="800" dirty="0">
                <a:solidFill>
                  <a:prstClr val="black"/>
                </a:solidFill>
              </a:rPr>
              <a:t> </a:t>
            </a:r>
            <a:r>
              <a:rPr lang="en-US" sz="800" b="1" dirty="0">
                <a:solidFill>
                  <a:schemeClr val="bg1"/>
                </a:solidFill>
              </a:rPr>
              <a:t>Model</a:t>
            </a:r>
          </a:p>
        </p:txBody>
      </p:sp>
      <p:sp>
        <p:nvSpPr>
          <p:cNvPr id="26" name="TextBox 25"/>
          <p:cNvSpPr txBox="1"/>
          <p:nvPr/>
        </p:nvSpPr>
        <p:spPr>
          <a:xfrm>
            <a:off x="6109668" y="2971800"/>
            <a:ext cx="595932" cy="276999"/>
          </a:xfrm>
          <a:prstGeom prst="rect">
            <a:avLst/>
          </a:prstGeom>
          <a:noFill/>
        </p:spPr>
        <p:txBody>
          <a:bodyPr wrap="none" rtlCol="0">
            <a:spAutoFit/>
          </a:bodyPr>
          <a:lstStyle/>
          <a:p>
            <a:r>
              <a:rPr lang="en-US" sz="1200" b="1" dirty="0" smtClean="0">
                <a:solidFill>
                  <a:prstClr val="white"/>
                </a:solidFill>
              </a:rPr>
              <a:t>March</a:t>
            </a:r>
            <a:endParaRPr lang="en-US" sz="1200" b="1" dirty="0">
              <a:solidFill>
                <a:prstClr val="white"/>
              </a:solidFill>
            </a:endParaRPr>
          </a:p>
        </p:txBody>
      </p:sp>
    </p:spTree>
    <p:extLst>
      <p:ext uri="{BB962C8B-B14F-4D97-AF65-F5344CB8AC3E}">
        <p14:creationId xmlns:p14="http://schemas.microsoft.com/office/powerpoint/2010/main" xmlns="" val="371092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Fred Logman</a:t>
            </a:r>
            <a:endParaRPr lang="en-US" dirty="0"/>
          </a:p>
        </p:txBody>
      </p:sp>
      <p:sp>
        <p:nvSpPr>
          <p:cNvPr id="3" name="Title 2"/>
          <p:cNvSpPr>
            <a:spLocks noGrp="1"/>
          </p:cNvSpPr>
          <p:nvPr>
            <p:ph type="title"/>
          </p:nvPr>
        </p:nvSpPr>
        <p:spPr/>
        <p:txBody>
          <a:bodyPr/>
          <a:lstStyle/>
          <a:p>
            <a:r>
              <a:rPr lang="en-US" dirty="0" smtClean="0"/>
              <a:t>GIS/LIS Conference</a:t>
            </a:r>
            <a:endParaRPr lang="en-US" dirty="0"/>
          </a:p>
        </p:txBody>
      </p:sp>
    </p:spTree>
    <p:extLst>
      <p:ext uri="{BB962C8B-B14F-4D97-AF65-F5344CB8AC3E}">
        <p14:creationId xmlns:p14="http://schemas.microsoft.com/office/powerpoint/2010/main" xmlns="" val="1070738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46</a:t>
            </a:fld>
            <a:endParaRPr lang="en-US" dirty="0">
              <a:solidFill>
                <a:prstClr val="black"/>
              </a:solidFill>
            </a:endParaRPr>
          </a:p>
        </p:txBody>
      </p:sp>
      <p:sp>
        <p:nvSpPr>
          <p:cNvPr id="4" name="Title 3"/>
          <p:cNvSpPr>
            <a:spLocks noGrp="1"/>
          </p:cNvSpPr>
          <p:nvPr>
            <p:ph type="title"/>
          </p:nvPr>
        </p:nvSpPr>
        <p:spPr/>
        <p:txBody>
          <a:bodyPr/>
          <a:lstStyle/>
          <a:p>
            <a:r>
              <a:rPr lang="en-US" dirty="0" smtClean="0"/>
              <a:t>Presentations Involving </a:t>
            </a:r>
            <a:r>
              <a:rPr lang="en-US" dirty="0" err="1" smtClean="0"/>
              <a:t>MnGeo</a:t>
            </a:r>
            <a:r>
              <a:rPr lang="en-US" dirty="0" smtClean="0"/>
              <a:t> Staff</a:t>
            </a:r>
            <a:r>
              <a:rPr lang="en-US" dirty="0"/>
              <a:t/>
            </a:r>
            <a:br>
              <a:rPr lang="en-US" dirty="0"/>
            </a:br>
            <a:endParaRPr lang="en-US" dirty="0"/>
          </a:p>
        </p:txBody>
      </p:sp>
      <p:sp>
        <p:nvSpPr>
          <p:cNvPr id="5" name="Content Placeholder 1"/>
          <p:cNvSpPr>
            <a:spLocks noGrp="1"/>
          </p:cNvSpPr>
          <p:nvPr>
            <p:ph idx="1"/>
          </p:nvPr>
        </p:nvSpPr>
        <p:spPr/>
        <p:txBody>
          <a:bodyPr/>
          <a:lstStyle/>
          <a:p>
            <a:pPr lvl="1"/>
            <a:r>
              <a:rPr lang="en-US" sz="2000" dirty="0" smtClean="0"/>
              <a:t>New Aerial Imagery in Minnesota – Progress Reports;</a:t>
            </a:r>
            <a:br>
              <a:rPr lang="en-US" sz="2000" dirty="0" smtClean="0"/>
            </a:br>
            <a:r>
              <a:rPr lang="en-US" sz="2000" dirty="0" smtClean="0"/>
              <a:t>	Visioning a Long-Term Statewide Program </a:t>
            </a:r>
            <a:r>
              <a:rPr lang="en-US" sz="2000" i="1" dirty="0" smtClean="0"/>
              <a:t>(panel )</a:t>
            </a:r>
          </a:p>
          <a:p>
            <a:pPr lvl="1"/>
            <a:r>
              <a:rPr lang="en-US" sz="2000" dirty="0" err="1" smtClean="0"/>
              <a:t>MnGeo's</a:t>
            </a:r>
            <a:r>
              <a:rPr lang="en-US" sz="2000" dirty="0" smtClean="0"/>
              <a:t> Minnesota Structures Collaborative – </a:t>
            </a:r>
            <a:br>
              <a:rPr lang="en-US" sz="2000" dirty="0" smtClean="0"/>
            </a:br>
            <a:r>
              <a:rPr lang="en-US" sz="2000" dirty="0" smtClean="0"/>
              <a:t>	New Data, New Tools</a:t>
            </a:r>
            <a:endParaRPr lang="en-US" sz="2200" dirty="0" smtClean="0"/>
          </a:p>
          <a:p>
            <a:pPr lvl="1"/>
            <a:r>
              <a:rPr lang="en-US" sz="2000" dirty="0" smtClean="0"/>
              <a:t>Accessing Minnesota's Original Survey Notes and Plats</a:t>
            </a:r>
            <a:endParaRPr lang="en-US" sz="2200" dirty="0" smtClean="0"/>
          </a:p>
          <a:p>
            <a:pPr lvl="1"/>
            <a:r>
              <a:rPr lang="en-US" sz="2000" dirty="0" smtClean="0"/>
              <a:t>Developing a Statewide Altered Watercourse Layer </a:t>
            </a:r>
            <a:br>
              <a:rPr lang="en-US" sz="2000" dirty="0" smtClean="0"/>
            </a:br>
            <a:r>
              <a:rPr lang="en-US" sz="2000" i="1" dirty="0" smtClean="0"/>
              <a:t>(presentation and poster)</a:t>
            </a:r>
          </a:p>
          <a:p>
            <a:pPr lvl="1"/>
            <a:r>
              <a:rPr lang="en-US" sz="2000" dirty="0" smtClean="0"/>
              <a:t>Minnesota’s New Statewide Parcel Data Integration </a:t>
            </a:r>
            <a:br>
              <a:rPr lang="en-US" sz="2000" dirty="0" smtClean="0"/>
            </a:br>
            <a:r>
              <a:rPr lang="en-US" sz="2000" dirty="0" smtClean="0"/>
              <a:t>	Business Plan</a:t>
            </a:r>
            <a:endParaRPr lang="en-US" sz="2200" dirty="0" smtClean="0"/>
          </a:p>
          <a:p>
            <a:pPr lvl="1"/>
            <a:r>
              <a:rPr lang="en-US" sz="2000" dirty="0" smtClean="0"/>
              <a:t>Minnesota Metadata Editor Software Released</a:t>
            </a:r>
          </a:p>
          <a:p>
            <a:pPr lvl="1"/>
            <a:r>
              <a:rPr lang="en-US" sz="2000" dirty="0" err="1" smtClean="0"/>
              <a:t>LiDAR</a:t>
            </a:r>
            <a:r>
              <a:rPr lang="en-US" sz="2000" dirty="0" smtClean="0"/>
              <a:t> Activities in Minnesota </a:t>
            </a:r>
            <a:r>
              <a:rPr lang="en-US" sz="2000" i="1" dirty="0" smtClean="0"/>
              <a:t>(panel)</a:t>
            </a:r>
            <a:endParaRPr lang="en-US" sz="2000" dirty="0"/>
          </a:p>
        </p:txBody>
      </p:sp>
    </p:spTree>
    <p:extLst>
      <p:ext uri="{BB962C8B-B14F-4D97-AF65-F5344CB8AC3E}">
        <p14:creationId xmlns:p14="http://schemas.microsoft.com/office/powerpoint/2010/main" xmlns="" val="2664847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All</a:t>
            </a:r>
            <a:endParaRPr lang="en-US" dirty="0"/>
          </a:p>
        </p:txBody>
      </p:sp>
      <p:sp>
        <p:nvSpPr>
          <p:cNvPr id="3" name="Title 2"/>
          <p:cNvSpPr>
            <a:spLocks noGrp="1"/>
          </p:cNvSpPr>
          <p:nvPr>
            <p:ph type="title"/>
          </p:nvPr>
        </p:nvSpPr>
        <p:spPr/>
        <p:txBody>
          <a:bodyPr/>
          <a:lstStyle/>
          <a:p>
            <a:r>
              <a:rPr lang="en-US" dirty="0" smtClean="0"/>
              <a:t>Other Business</a:t>
            </a:r>
            <a:endParaRPr lang="en-US" dirty="0"/>
          </a:p>
        </p:txBody>
      </p:sp>
    </p:spTree>
    <p:extLst>
      <p:ext uri="{BB962C8B-B14F-4D97-AF65-F5344CB8AC3E}">
        <p14:creationId xmlns:p14="http://schemas.microsoft.com/office/powerpoint/2010/main" xmlns="" val="4979759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lvl="0"/>
            <a:r>
              <a:rPr lang="en-US" dirty="0"/>
              <a:t>Next Meeting:  November 13, 2012</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3005302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2438400"/>
            <a:ext cx="3810000" cy="3048000"/>
          </a:xfrm>
        </p:spPr>
        <p:txBody>
          <a:bodyPr/>
          <a:lstStyle/>
          <a:p>
            <a:r>
              <a:rPr lang="en-US" dirty="0"/>
              <a:t/>
            </a:r>
            <a:br>
              <a:rPr lang="en-US" dirty="0"/>
            </a:br>
            <a:r>
              <a:rPr lang="en-US" dirty="0"/>
              <a:t> </a:t>
            </a:r>
            <a:br>
              <a:rPr lang="en-US" dirty="0"/>
            </a:br>
            <a:r>
              <a:rPr lang="en-US" dirty="0"/>
              <a:t/>
            </a:r>
            <a:br>
              <a:rPr lang="en-US" dirty="0"/>
            </a:br>
            <a:r>
              <a:rPr lang="en-US" dirty="0" smtClean="0"/>
              <a:t>Discussion - Committees </a:t>
            </a:r>
            <a:r>
              <a:rPr lang="en-US" dirty="0"/>
              <a:t>&amp; Workgroups – How do we optimize their efforts?</a:t>
            </a:r>
          </a:p>
        </p:txBody>
      </p:sp>
    </p:spTree>
    <p:extLst>
      <p:ext uri="{BB962C8B-B14F-4D97-AF65-F5344CB8AC3E}">
        <p14:creationId xmlns:p14="http://schemas.microsoft.com/office/powerpoint/2010/main" xmlns="" val="2080247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98637"/>
            <a:ext cx="6172200" cy="4525963"/>
          </a:xfrm>
        </p:spPr>
        <p:txBody>
          <a:bodyPr/>
          <a:lstStyle/>
          <a:p>
            <a:pPr marL="0" indent="0">
              <a:buNone/>
            </a:pPr>
            <a:r>
              <a:rPr lang="en-US" b="1" dirty="0" smtClean="0"/>
              <a:t>Committees </a:t>
            </a:r>
            <a:r>
              <a:rPr lang="en-US" b="1" dirty="0"/>
              <a:t>and Subcommittees</a:t>
            </a:r>
          </a:p>
          <a:p>
            <a:pPr lvl="1"/>
            <a:r>
              <a:rPr lang="en-US" dirty="0" smtClean="0"/>
              <a:t>Digital Cadastral Data</a:t>
            </a:r>
            <a:endParaRPr lang="en-US" dirty="0"/>
          </a:p>
          <a:p>
            <a:pPr lvl="1"/>
            <a:r>
              <a:rPr lang="en-US" dirty="0" smtClean="0"/>
              <a:t>Digital Elevation</a:t>
            </a:r>
            <a:endParaRPr lang="en-US" dirty="0"/>
          </a:p>
          <a:p>
            <a:pPr lvl="2"/>
            <a:r>
              <a:rPr lang="en-US" dirty="0" smtClean="0"/>
              <a:t>LiDAR Research and Education </a:t>
            </a:r>
            <a:endParaRPr lang="en-US" dirty="0"/>
          </a:p>
          <a:p>
            <a:pPr lvl="1"/>
            <a:r>
              <a:rPr lang="en-US" dirty="0" smtClean="0"/>
              <a:t>Emergency Preparedness</a:t>
            </a:r>
          </a:p>
          <a:p>
            <a:pPr lvl="1"/>
            <a:r>
              <a:rPr lang="en-US" dirty="0" smtClean="0"/>
              <a:t>Hydrography</a:t>
            </a:r>
            <a:endParaRPr lang="en-US" dirty="0"/>
          </a:p>
          <a:p>
            <a:pPr lvl="1"/>
            <a:r>
              <a:rPr lang="en-US" dirty="0" smtClean="0"/>
              <a:t>Outreach</a:t>
            </a:r>
            <a:endParaRPr lang="en-US" dirty="0"/>
          </a:p>
          <a:p>
            <a:pPr lvl="1"/>
            <a:r>
              <a:rPr lang="en-US" dirty="0" smtClean="0"/>
              <a:t>Standards</a:t>
            </a:r>
          </a:p>
          <a:p>
            <a:pPr marL="0" indent="0">
              <a:buNone/>
            </a:pPr>
            <a:endParaRPr lang="en-US" dirty="0" smtClean="0">
              <a:solidFill>
                <a:schemeClr val="tx1"/>
              </a:solidFill>
            </a:endParaRPr>
          </a:p>
          <a:p>
            <a:pPr lvl="1"/>
            <a:endParaRPr lang="en-US" dirty="0" smtClean="0"/>
          </a:p>
          <a:p>
            <a:pPr lvl="1"/>
            <a:endParaRPr lang="en-US" dirty="0"/>
          </a:p>
          <a:p>
            <a:pPr lvl="1"/>
            <a:endParaRPr lang="en-US" dirty="0"/>
          </a:p>
          <a:p>
            <a:endParaRPr lang="en-US" dirty="0"/>
          </a:p>
        </p:txBody>
      </p:sp>
      <p:sp>
        <p:nvSpPr>
          <p:cNvPr id="4" name="Title 3"/>
          <p:cNvSpPr>
            <a:spLocks noGrp="1"/>
          </p:cNvSpPr>
          <p:nvPr>
            <p:ph type="title"/>
          </p:nvPr>
        </p:nvSpPr>
        <p:spPr/>
        <p:txBody>
          <a:bodyPr/>
          <a:lstStyle/>
          <a:p>
            <a:r>
              <a:rPr lang="en-US" dirty="0" smtClean="0"/>
              <a:t>Committees</a:t>
            </a:r>
            <a:endParaRPr lang="en-US" dirty="0"/>
          </a:p>
        </p:txBody>
      </p:sp>
    </p:spTree>
    <p:extLst>
      <p:ext uri="{BB962C8B-B14F-4D97-AF65-F5344CB8AC3E}">
        <p14:creationId xmlns:p14="http://schemas.microsoft.com/office/powerpoint/2010/main" xmlns="" val="3609470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6248400" cy="4525963"/>
          </a:xfrm>
        </p:spPr>
        <p:txBody>
          <a:bodyPr/>
          <a:lstStyle/>
          <a:p>
            <a:pPr marL="0" indent="0">
              <a:buNone/>
            </a:pPr>
            <a:r>
              <a:rPr lang="en-US" b="1" dirty="0"/>
              <a:t>Workgroups</a:t>
            </a:r>
          </a:p>
          <a:p>
            <a:r>
              <a:rPr lang="en-US" dirty="0" smtClean="0"/>
              <a:t>Geocoding</a:t>
            </a:r>
            <a:endParaRPr lang="en-US" dirty="0"/>
          </a:p>
          <a:p>
            <a:r>
              <a:rPr lang="en-US" dirty="0" smtClean="0"/>
              <a:t>Geospatial Commons</a:t>
            </a:r>
            <a:endParaRPr lang="en-US" dirty="0"/>
          </a:p>
          <a:p>
            <a:r>
              <a:rPr lang="en-US" dirty="0" smtClean="0"/>
              <a:t>Metadata</a:t>
            </a:r>
            <a:endParaRPr lang="en-US" dirty="0"/>
          </a:p>
          <a:p>
            <a:endParaRPr lang="en-US" dirty="0"/>
          </a:p>
        </p:txBody>
      </p:sp>
      <p:sp>
        <p:nvSpPr>
          <p:cNvPr id="3" name="Title 2"/>
          <p:cNvSpPr>
            <a:spLocks noGrp="1"/>
          </p:cNvSpPr>
          <p:nvPr>
            <p:ph type="title"/>
          </p:nvPr>
        </p:nvSpPr>
        <p:spPr/>
        <p:txBody>
          <a:bodyPr/>
          <a:lstStyle/>
          <a:p>
            <a:r>
              <a:rPr lang="en-US" dirty="0" smtClean="0"/>
              <a:t>Workgroups</a:t>
            </a:r>
            <a:endParaRPr lang="en-US" dirty="0"/>
          </a:p>
        </p:txBody>
      </p:sp>
    </p:spTree>
    <p:extLst>
      <p:ext uri="{BB962C8B-B14F-4D97-AF65-F5344CB8AC3E}">
        <p14:creationId xmlns:p14="http://schemas.microsoft.com/office/powerpoint/2010/main" xmlns="" val="18465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Discussion:  Committees and Workgroups</a:t>
            </a:r>
            <a:r>
              <a:rPr lang="en-US" sz="800" dirty="0"/>
              <a:t> </a:t>
            </a:r>
            <a:r>
              <a:rPr lang="en-US" dirty="0"/>
              <a:t>– 10 min</a:t>
            </a:r>
          </a:p>
          <a:p>
            <a:pPr lvl="1"/>
            <a:r>
              <a:rPr lang="en-US" dirty="0"/>
              <a:t>What is needed?</a:t>
            </a:r>
          </a:p>
          <a:p>
            <a:pPr lvl="2"/>
            <a:r>
              <a:rPr lang="en-US" dirty="0"/>
              <a:t>Need to be active?</a:t>
            </a:r>
          </a:p>
          <a:p>
            <a:pPr lvl="2"/>
            <a:r>
              <a:rPr lang="en-US" dirty="0"/>
              <a:t>Need regular attendance and output?</a:t>
            </a:r>
          </a:p>
          <a:p>
            <a:pPr lvl="2"/>
            <a:r>
              <a:rPr lang="en-US" dirty="0"/>
              <a:t>Facilitated by MnGeo – resource impact?</a:t>
            </a:r>
          </a:p>
          <a:p>
            <a:pPr lvl="2"/>
            <a:r>
              <a:rPr lang="en-US" dirty="0"/>
              <a:t>New that are needed</a:t>
            </a:r>
          </a:p>
          <a:p>
            <a:pPr lvl="2"/>
            <a:r>
              <a:rPr lang="en-US" dirty="0"/>
              <a:t>Old to get rid of?</a:t>
            </a:r>
          </a:p>
          <a:p>
            <a:endParaRPr lang="en-US" dirty="0"/>
          </a:p>
        </p:txBody>
      </p:sp>
      <p:sp>
        <p:nvSpPr>
          <p:cNvPr id="3" name="Slide Number Placeholder 2"/>
          <p:cNvSpPr>
            <a:spLocks noGrp="1"/>
          </p:cNvSpPr>
          <p:nvPr>
            <p:ph type="sldNum" sz="quarter" idx="12"/>
          </p:nvPr>
        </p:nvSpPr>
        <p:spPr/>
        <p:txBody>
          <a:bodyPr/>
          <a:lstStyle/>
          <a:p>
            <a:fld id="{1FF935F4-130A-44BA-B9E4-FB5C8CE193BD}" type="slidenum">
              <a:rPr lang="en-US" smtClean="0">
                <a:solidFill>
                  <a:prstClr val="black"/>
                </a:solidFill>
              </a:rPr>
              <a:pPr/>
              <a:t>8</a:t>
            </a:fld>
            <a:endParaRPr lang="en-US" dirty="0">
              <a:solidFill>
                <a:prstClr val="black"/>
              </a:solidFill>
            </a:endParaRPr>
          </a:p>
        </p:txBody>
      </p:sp>
      <p:sp>
        <p:nvSpPr>
          <p:cNvPr id="4" name="Title 3"/>
          <p:cNvSpPr>
            <a:spLocks noGrp="1"/>
          </p:cNvSpPr>
          <p:nvPr>
            <p:ph type="title"/>
          </p:nvPr>
        </p:nvSpPr>
        <p:spPr/>
        <p:txBody>
          <a:bodyPr/>
          <a:lstStyle/>
          <a:p>
            <a:pPr lvl="0" algn="l"/>
            <a:r>
              <a:rPr lang="en-US" dirty="0"/>
              <a:t>Discussion:  Committees and </a:t>
            </a:r>
            <a:r>
              <a:rPr lang="en-US" dirty="0" smtClean="0"/>
              <a:t>Workgroups</a:t>
            </a:r>
            <a:r>
              <a:rPr lang="en-US" dirty="0"/>
              <a:t/>
            </a:r>
            <a:br>
              <a:rPr lang="en-US" dirty="0"/>
            </a:br>
            <a:endParaRPr lang="en-US" dirty="0"/>
          </a:p>
        </p:txBody>
      </p:sp>
    </p:spTree>
    <p:extLst>
      <p:ext uri="{BB962C8B-B14F-4D97-AF65-F5344CB8AC3E}">
        <p14:creationId xmlns:p14="http://schemas.microsoft.com/office/powerpoint/2010/main" xmlns="" val="204649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Carolyn Parnell</a:t>
            </a:r>
            <a:endParaRPr lang="en-US" dirty="0"/>
          </a:p>
        </p:txBody>
      </p:sp>
      <p:sp>
        <p:nvSpPr>
          <p:cNvPr id="3" name="Title 2"/>
          <p:cNvSpPr>
            <a:spLocks noGrp="1"/>
          </p:cNvSpPr>
          <p:nvPr>
            <p:ph type="title"/>
          </p:nvPr>
        </p:nvSpPr>
        <p:spPr/>
        <p:txBody>
          <a:bodyPr/>
          <a:lstStyle/>
          <a:p>
            <a:r>
              <a:rPr lang="en-US" dirty="0" smtClean="0"/>
              <a:t>Optimization - Phase Four of Consolidation</a:t>
            </a:r>
            <a:endParaRPr lang="en-US" dirty="0"/>
          </a:p>
        </p:txBody>
      </p:sp>
    </p:spTree>
    <p:extLst>
      <p:ext uri="{BB962C8B-B14F-4D97-AF65-F5344CB8AC3E}">
        <p14:creationId xmlns:p14="http://schemas.microsoft.com/office/powerpoint/2010/main" xmlns="" val="4074221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3427</Words>
  <Application>Microsoft Office PowerPoint</Application>
  <PresentationFormat>On-screen Show (4:3)</PresentationFormat>
  <Paragraphs>525</Paragraphs>
  <Slides>48</Slides>
  <Notes>18</Notes>
  <HiddenSlides>0</HiddenSlides>
  <MMClips>0</MMClips>
  <ScaleCrop>false</ScaleCrop>
  <HeadingPairs>
    <vt:vector size="8" baseType="variant">
      <vt:variant>
        <vt:lpstr>Theme</vt:lpstr>
      </vt:variant>
      <vt:variant>
        <vt:i4>2</vt:i4>
      </vt:variant>
      <vt:variant>
        <vt:lpstr>Links</vt:lpstr>
      </vt:variant>
      <vt:variant>
        <vt:i4>1</vt:i4>
      </vt:variant>
      <vt:variant>
        <vt:lpstr>Embedded OLE Servers</vt:lpstr>
      </vt:variant>
      <vt:variant>
        <vt:i4>1</vt:i4>
      </vt:variant>
      <vt:variant>
        <vt:lpstr>Slide Titles</vt:lpstr>
      </vt:variant>
      <vt:variant>
        <vt:i4>48</vt:i4>
      </vt:variant>
    </vt:vector>
  </HeadingPairs>
  <TitlesOfParts>
    <vt:vector size="52" baseType="lpstr">
      <vt:lpstr>Section slides</vt:lpstr>
      <vt:lpstr>Content slides</vt:lpstr>
      <vt:lpstr>\\adm-data.admin.state.mn.us\admindept\GDA\MnGeo\Advisory Councils\State Government Advisory Council\Meeting Agendas &amp; Minutes\2012 September 26\Projects\Stakeholder Discussions\Mngeo Core Functions Draft.vsd\Drawing\~Page-1\Process.196</vt:lpstr>
      <vt:lpstr>Visio</vt:lpstr>
      <vt:lpstr>Slide 1</vt:lpstr>
      <vt:lpstr>Slide 2</vt:lpstr>
      <vt:lpstr>Esri ELA Update</vt:lpstr>
      <vt:lpstr>Esri ELA</vt:lpstr>
      <vt:lpstr>    Discussion - Committees &amp; Workgroups – How do we optimize their efforts?</vt:lpstr>
      <vt:lpstr>Committees</vt:lpstr>
      <vt:lpstr>Workgroups</vt:lpstr>
      <vt:lpstr>Discussion:  Committees and Workgroups </vt:lpstr>
      <vt:lpstr>Optimization - Phase Four of Consolidation</vt:lpstr>
      <vt:lpstr>Executive Branch IT Consolidation</vt:lpstr>
      <vt:lpstr>“Because I Said So”</vt:lpstr>
      <vt:lpstr>High-level Planning</vt:lpstr>
      <vt:lpstr>Three Key Areas</vt:lpstr>
      <vt:lpstr>Value Proposition: Who Benefits?</vt:lpstr>
      <vt:lpstr>Overarching Theme for Optimization Phase</vt:lpstr>
      <vt:lpstr>OK, so what does that mean?</vt:lpstr>
      <vt:lpstr>Value-Add Agency Services</vt:lpstr>
      <vt:lpstr>Coming Soon: Tactical Plan(s)</vt:lpstr>
      <vt:lpstr>Does this mean we’ll be “done” in two years?</vt:lpstr>
      <vt:lpstr>What does this mean for Geospatial in State Government?</vt:lpstr>
      <vt:lpstr>The picture may look different for Geospatial?</vt:lpstr>
      <vt:lpstr>Consider Optimization and Priorities</vt:lpstr>
      <vt:lpstr>Infrastructure</vt:lpstr>
      <vt:lpstr>Data Coordination and Management</vt:lpstr>
      <vt:lpstr>Enterprise Application Development and Management </vt:lpstr>
      <vt:lpstr>Guidance, Governance and Support </vt:lpstr>
      <vt:lpstr>Innovation and Technology Improvement </vt:lpstr>
      <vt:lpstr>Where do we go from here?</vt:lpstr>
      <vt:lpstr>2013 Legislation</vt:lpstr>
      <vt:lpstr>3 Pieces</vt:lpstr>
      <vt:lpstr>Proposed Language - Geospatial Data Definition</vt:lpstr>
      <vt:lpstr>Proposed Language - Government Sharing</vt:lpstr>
      <vt:lpstr>Governance</vt:lpstr>
      <vt:lpstr>Slide 34</vt:lpstr>
      <vt:lpstr>3rd Group</vt:lpstr>
      <vt:lpstr>Slide 36</vt:lpstr>
      <vt:lpstr>Slide 37</vt:lpstr>
      <vt:lpstr>Discussion and Input to MnGeo Services</vt:lpstr>
      <vt:lpstr>Our services today</vt:lpstr>
      <vt:lpstr>Slide 40</vt:lpstr>
      <vt:lpstr>Questions to you</vt:lpstr>
      <vt:lpstr>Discussion Priority Efforts</vt:lpstr>
      <vt:lpstr>Stakeholder identified priorities </vt:lpstr>
      <vt:lpstr>Estimates for Next 30-60-90 and Beyond</vt:lpstr>
      <vt:lpstr>GIS/LIS Conference</vt:lpstr>
      <vt:lpstr>Presentations Involving MnGeo Staff </vt:lpstr>
      <vt:lpstr>Other Business</vt:lpstr>
      <vt:lpstr>Slide 48</vt:lpstr>
    </vt:vector>
  </TitlesOfParts>
  <Company>Office of Enterprise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Four of Consolidation</dc:title>
  <dc:creator>Daniel Ross</dc:creator>
  <cp:lastModifiedBy>Nancy Rader</cp:lastModifiedBy>
  <cp:revision>61</cp:revision>
  <dcterms:created xsi:type="dcterms:W3CDTF">2012-09-24T11:48:01Z</dcterms:created>
  <dcterms:modified xsi:type="dcterms:W3CDTF">2012-09-26T21:54:02Z</dcterms:modified>
</cp:coreProperties>
</file>