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66" r:id="rId1"/>
  </p:sldMasterIdLst>
  <p:notesMasterIdLst>
    <p:notesMasterId r:id="rId22"/>
  </p:notesMasterIdLst>
  <p:handoutMasterIdLst>
    <p:handoutMasterId r:id="rId23"/>
  </p:handoutMasterIdLst>
  <p:sldIdLst>
    <p:sldId id="375" r:id="rId2"/>
    <p:sldId id="504" r:id="rId3"/>
    <p:sldId id="481" r:id="rId4"/>
    <p:sldId id="446" r:id="rId5"/>
    <p:sldId id="450" r:id="rId6"/>
    <p:sldId id="482" r:id="rId7"/>
    <p:sldId id="451" r:id="rId8"/>
    <p:sldId id="484" r:id="rId9"/>
    <p:sldId id="485" r:id="rId10"/>
    <p:sldId id="486" r:id="rId11"/>
    <p:sldId id="487" r:id="rId12"/>
    <p:sldId id="489" r:id="rId13"/>
    <p:sldId id="492" r:id="rId14"/>
    <p:sldId id="493" r:id="rId15"/>
    <p:sldId id="495" r:id="rId16"/>
    <p:sldId id="500" r:id="rId17"/>
    <p:sldId id="501" r:id="rId18"/>
    <p:sldId id="490" r:id="rId19"/>
    <p:sldId id="491" r:id="rId20"/>
    <p:sldId id="462" r:id="rId2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82"/>
    <a:srgbClr val="FF9900"/>
    <a:srgbClr val="33CCFF"/>
    <a:srgbClr val="0099FF"/>
    <a:srgbClr val="00A259"/>
    <a:srgbClr val="FF33CC"/>
    <a:srgbClr val="A2312E"/>
    <a:srgbClr val="FFFF00"/>
    <a:srgbClr val="FF0000"/>
    <a:srgbClr val="04F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19" autoAdjust="0"/>
    <p:restoredTop sz="91914" autoAdjust="0"/>
  </p:normalViewPr>
  <p:slideViewPr>
    <p:cSldViewPr>
      <p:cViewPr>
        <p:scale>
          <a:sx n="100" d="100"/>
          <a:sy n="100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12" y="-72"/>
      </p:cViewPr>
      <p:guideLst>
        <p:guide orient="horz" pos="292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fs\shared\IS\GIS\MetroGIS\Teams\Workgroups\Geospatial%20Commons\Survey\SurveySummary_0701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pieChart>
        <c:varyColors val="1"/>
        <c:ser>
          <c:idx val="0"/>
          <c:order val="0"/>
          <c:dLbls>
            <c:showVal val="1"/>
            <c:showCatName val="1"/>
            <c:showLeaderLines val="1"/>
          </c:dLbls>
          <c:cat>
            <c:strRef>
              <c:f>'Question 20'!$A$4:$A$9</c:f>
              <c:strCache>
                <c:ptCount val="6"/>
                <c:pt idx="0">
                  <c:v>Public sector</c:v>
                </c:pt>
                <c:pt idx="1">
                  <c:v>Private sector</c:v>
                </c:pt>
                <c:pt idx="2">
                  <c:v>Education (including students)</c:v>
                </c:pt>
                <c:pt idx="3">
                  <c:v>Non profit organization</c:v>
                </c:pt>
                <c:pt idx="4">
                  <c:v>General public</c:v>
                </c:pt>
                <c:pt idx="5">
                  <c:v>Other (please specify)</c:v>
                </c:pt>
              </c:strCache>
            </c:strRef>
          </c:cat>
          <c:val>
            <c:numRef>
              <c:f>'Question 20'!$C$4:$C$9</c:f>
              <c:numCache>
                <c:formatCode>0.0%</c:formatCode>
                <c:ptCount val="6"/>
                <c:pt idx="0">
                  <c:v>0.38700000000000156</c:v>
                </c:pt>
                <c:pt idx="1">
                  <c:v>0.21900000000000044</c:v>
                </c:pt>
                <c:pt idx="2">
                  <c:v>0.23700000000000004</c:v>
                </c:pt>
                <c:pt idx="3">
                  <c:v>6.5000000000000113E-2</c:v>
                </c:pt>
                <c:pt idx="4">
                  <c:v>5.6000000000000022E-2</c:v>
                </c:pt>
                <c:pt idx="5">
                  <c:v>3.7000000000000192E-2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6C50CC-E8AA-4029-8D81-C7F2693FAE6C}">
      <dgm:prSet phldrT="[Text]"/>
      <dgm:spPr/>
      <dgm:t>
        <a:bodyPr/>
        <a:lstStyle/>
        <a:p>
          <a:r>
            <a:rPr lang="en-US" dirty="0" smtClean="0"/>
            <a:t>Find</a:t>
          </a:r>
          <a:endParaRPr lang="en-US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/>
        </a:p>
      </dgm:t>
    </dgm:pt>
    <dgm:pt modelId="{71A5A41A-0CD1-4550-BD87-1810A715BFF4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1B27542D-2ACF-4292-80B2-437367C76A84}" type="parTrans" cxnId="{9AFAA5D9-1744-43B6-B61F-4840D94476C5}">
      <dgm:prSet/>
      <dgm:spPr/>
      <dgm:t>
        <a:bodyPr/>
        <a:lstStyle/>
        <a:p>
          <a:endParaRPr lang="en-US"/>
        </a:p>
      </dgm:t>
    </dgm:pt>
    <dgm:pt modelId="{FA84FDF8-EE5A-478D-B788-A947BF49F86F}" type="sibTrans" cxnId="{9AFAA5D9-1744-43B6-B61F-4840D94476C5}">
      <dgm:prSet/>
      <dgm:spPr/>
      <dgm:t>
        <a:bodyPr/>
        <a:lstStyle/>
        <a:p>
          <a:endParaRPr lang="en-US"/>
        </a:p>
      </dgm:t>
    </dgm:pt>
    <dgm:pt modelId="{C2C0AEA3-35F5-41F6-8BC3-C0354E093E28}">
      <dgm:prSet phldrT="[Text]"/>
      <dgm:spPr/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3312986C-C4D8-4016-AA91-35DB261E7ECA}" type="parTrans" cxnId="{B6242117-2589-4E61-A797-90AB64BB06B2}">
      <dgm:prSet/>
      <dgm:spPr/>
      <dgm:t>
        <a:bodyPr/>
        <a:lstStyle/>
        <a:p>
          <a:endParaRPr lang="en-US"/>
        </a:p>
      </dgm:t>
    </dgm:pt>
    <dgm:pt modelId="{0F3D6609-6F55-4702-9CA3-D37A9182062A}" type="sibTrans" cxnId="{B6242117-2589-4E61-A797-90AB64BB06B2}">
      <dgm:prSet/>
      <dgm:spPr/>
      <dgm:t>
        <a:bodyPr/>
        <a:lstStyle/>
        <a:p>
          <a:endParaRPr lang="en-US"/>
        </a:p>
      </dgm:t>
    </dgm:pt>
    <dgm:pt modelId="{747FF54B-0DDA-4F6B-A980-64D2DE06E17F}">
      <dgm:prSet phldrT="[Text]"/>
      <dgm:spPr/>
      <dgm:t>
        <a:bodyPr/>
        <a:lstStyle/>
        <a:p>
          <a:r>
            <a:rPr lang="en-US" dirty="0" smtClean="0"/>
            <a:t>Administer</a:t>
          </a:r>
          <a:endParaRPr lang="en-US" dirty="0"/>
        </a:p>
      </dgm:t>
    </dgm:pt>
    <dgm:pt modelId="{54822867-4DCD-4489-816D-23F8EE9D69BF}" type="parTrans" cxnId="{6E9F37FC-32AF-4D84-9721-427383E8A71F}">
      <dgm:prSet/>
      <dgm:spPr/>
      <dgm:t>
        <a:bodyPr/>
        <a:lstStyle/>
        <a:p>
          <a:endParaRPr lang="en-US"/>
        </a:p>
      </dgm:t>
    </dgm:pt>
    <dgm:pt modelId="{DAD306C9-7688-4C39-A864-1461A78C856A}" type="sibTrans" cxnId="{6E9F37FC-32AF-4D84-9721-427383E8A71F}">
      <dgm:prSet/>
      <dgm:spPr/>
      <dgm:t>
        <a:bodyPr/>
        <a:lstStyle/>
        <a:p>
          <a:endParaRPr lang="en-US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58465-06D6-49D8-9E84-D024A2AA9E56}" type="pres">
      <dgm:prSet presAssocID="{241EC27E-AD6B-4EF3-BC65-DC8A572AC0C5}" presName="spacer" presStyleCnt="0"/>
      <dgm:spPr/>
      <dgm:t>
        <a:bodyPr/>
        <a:lstStyle/>
        <a:p>
          <a:endParaRPr lang="en-US"/>
        </a:p>
      </dgm:t>
    </dgm:pt>
    <dgm:pt modelId="{D5105CCB-DDCE-4541-A66B-8DE53554B345}" type="pres">
      <dgm:prSet presAssocID="{71A5A41A-0CD1-4550-BD87-1810A715BF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4405A-262D-4809-91B6-D32B292311C4}" type="pres">
      <dgm:prSet presAssocID="{FA84FDF8-EE5A-478D-B788-A947BF49F86F}" presName="spacer" presStyleCnt="0"/>
      <dgm:spPr/>
      <dgm:t>
        <a:bodyPr/>
        <a:lstStyle/>
        <a:p>
          <a:endParaRPr lang="en-US"/>
        </a:p>
      </dgm:t>
    </dgm:pt>
    <dgm:pt modelId="{70F4B524-7E41-434C-8AAC-AB4884128B89}" type="pres">
      <dgm:prSet presAssocID="{C2C0AEA3-35F5-41F6-8BC3-C0354E093E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2EA9-E9D2-48BE-A585-A68CF1F0C165}" type="pres">
      <dgm:prSet presAssocID="{0F3D6609-6F55-4702-9CA3-D37A9182062A}" presName="spacer" presStyleCnt="0"/>
      <dgm:spPr/>
      <dgm:t>
        <a:bodyPr/>
        <a:lstStyle/>
        <a:p>
          <a:endParaRPr lang="en-US"/>
        </a:p>
      </dgm:t>
    </dgm:pt>
    <dgm:pt modelId="{C11C6098-E1C0-4B4B-B9D3-A66C0E707CF9}" type="pres">
      <dgm:prSet presAssocID="{747FF54B-0DDA-4F6B-A980-64D2DE06E1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42117-2589-4E61-A797-90AB64BB06B2}" srcId="{204812DE-4E9F-4A35-B1F4-D441E6A66F3C}" destId="{C2C0AEA3-35F5-41F6-8BC3-C0354E093E28}" srcOrd="2" destOrd="0" parTransId="{3312986C-C4D8-4016-AA91-35DB261E7ECA}" sibTransId="{0F3D6609-6F55-4702-9CA3-D37A9182062A}"/>
    <dgm:cxn modelId="{40597C71-C9B9-42BB-9DD8-2D68B0DB803D}" type="presOf" srcId="{204812DE-4E9F-4A35-B1F4-D441E6A66F3C}" destId="{471134E1-2EDE-45A0-93AF-1B32F441DD87}" srcOrd="0" destOrd="0" presId="urn:microsoft.com/office/officeart/2005/8/layout/vList2"/>
    <dgm:cxn modelId="{555D9C52-D86B-4D7E-83BC-A69CCF196D38}" type="presOf" srcId="{747FF54B-0DDA-4F6B-A980-64D2DE06E17F}" destId="{C11C6098-E1C0-4B4B-B9D3-A66C0E707CF9}" srcOrd="0" destOrd="0" presId="urn:microsoft.com/office/officeart/2005/8/layout/vList2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20BD48A7-FB7A-4F00-A108-887A2DB2E01E}" type="presOf" srcId="{71A5A41A-0CD1-4550-BD87-1810A715BFF4}" destId="{D5105CCB-DDCE-4541-A66B-8DE53554B345}" srcOrd="0" destOrd="0" presId="urn:microsoft.com/office/officeart/2005/8/layout/vList2"/>
    <dgm:cxn modelId="{AB1FFF7A-AD7E-4D19-A1E8-C1898300442F}" type="presOf" srcId="{BD6C50CC-E8AA-4029-8D81-C7F2693FAE6C}" destId="{06BEA5BE-BFF9-4381-A6C8-D30913EED402}" srcOrd="0" destOrd="0" presId="urn:microsoft.com/office/officeart/2005/8/layout/vList2"/>
    <dgm:cxn modelId="{9E2A8FCC-6E3D-4E93-8422-7CEF9246B8C8}" type="presOf" srcId="{C2C0AEA3-35F5-41F6-8BC3-C0354E093E28}" destId="{70F4B524-7E41-434C-8AAC-AB4884128B89}" srcOrd="0" destOrd="0" presId="urn:microsoft.com/office/officeart/2005/8/layout/vList2"/>
    <dgm:cxn modelId="{6E9F37FC-32AF-4D84-9721-427383E8A71F}" srcId="{204812DE-4E9F-4A35-B1F4-D441E6A66F3C}" destId="{747FF54B-0DDA-4F6B-A980-64D2DE06E17F}" srcOrd="3" destOrd="0" parTransId="{54822867-4DCD-4489-816D-23F8EE9D69BF}" sibTransId="{DAD306C9-7688-4C39-A864-1461A78C856A}"/>
    <dgm:cxn modelId="{9AFAA5D9-1744-43B6-B61F-4840D94476C5}" srcId="{204812DE-4E9F-4A35-B1F4-D441E6A66F3C}" destId="{71A5A41A-0CD1-4550-BD87-1810A715BFF4}" srcOrd="1" destOrd="0" parTransId="{1B27542D-2ACF-4292-80B2-437367C76A84}" sibTransId="{FA84FDF8-EE5A-478D-B788-A947BF49F86F}"/>
    <dgm:cxn modelId="{80B6E3F9-BA1A-4FC1-8A98-BF1E880F6A75}" type="presParOf" srcId="{471134E1-2EDE-45A0-93AF-1B32F441DD87}" destId="{06BEA5BE-BFF9-4381-A6C8-D30913EED402}" srcOrd="0" destOrd="0" presId="urn:microsoft.com/office/officeart/2005/8/layout/vList2"/>
    <dgm:cxn modelId="{5F5E9DE0-97DD-4A61-9655-EC4C1D31F0CD}" type="presParOf" srcId="{471134E1-2EDE-45A0-93AF-1B32F441DD87}" destId="{85B58465-06D6-49D8-9E84-D024A2AA9E56}" srcOrd="1" destOrd="0" presId="urn:microsoft.com/office/officeart/2005/8/layout/vList2"/>
    <dgm:cxn modelId="{DDAB069D-65BE-498A-973D-CB531D81C496}" type="presParOf" srcId="{471134E1-2EDE-45A0-93AF-1B32F441DD87}" destId="{D5105CCB-DDCE-4541-A66B-8DE53554B345}" srcOrd="2" destOrd="0" presId="urn:microsoft.com/office/officeart/2005/8/layout/vList2"/>
    <dgm:cxn modelId="{1680739B-29EF-4DF6-A1CE-206B273F799E}" type="presParOf" srcId="{471134E1-2EDE-45A0-93AF-1B32F441DD87}" destId="{9884405A-262D-4809-91B6-D32B292311C4}" srcOrd="3" destOrd="0" presId="urn:microsoft.com/office/officeart/2005/8/layout/vList2"/>
    <dgm:cxn modelId="{D0A27B65-AA48-4D76-979F-A9E65F8243F0}" type="presParOf" srcId="{471134E1-2EDE-45A0-93AF-1B32F441DD87}" destId="{70F4B524-7E41-434C-8AAC-AB4884128B89}" srcOrd="4" destOrd="0" presId="urn:microsoft.com/office/officeart/2005/8/layout/vList2"/>
    <dgm:cxn modelId="{F28C022D-777F-44A8-AA6C-6F3271B9A65E}" type="presParOf" srcId="{471134E1-2EDE-45A0-93AF-1B32F441DD87}" destId="{07132EA9-E9D2-48BE-A585-A68CF1F0C165}" srcOrd="5" destOrd="0" presId="urn:microsoft.com/office/officeart/2005/8/layout/vList2"/>
    <dgm:cxn modelId="{79DE017D-44FA-4454-ABD9-A7C49D72073B}" type="presParOf" srcId="{471134E1-2EDE-45A0-93AF-1B32F441DD87}" destId="{C11C6098-E1C0-4B4B-B9D3-A66C0E707C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Find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Y="-100000" custLinFactNeighborX="79070" custLinFactNeighborY="-167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EF0F10-0B79-4634-9000-D9DEFE132E30}" type="presOf" srcId="{204812DE-4E9F-4A35-B1F4-D441E6A66F3C}" destId="{471134E1-2EDE-45A0-93AF-1B32F441DD87}" srcOrd="0" destOrd="0" presId="urn:microsoft.com/office/officeart/2005/8/layout/vList2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A5BF48B1-3502-4EB0-AB2F-741C912DE2A8}" type="presOf" srcId="{BD6C50CC-E8AA-4029-8D81-C7F2693FAE6C}" destId="{06BEA5BE-BFF9-4381-A6C8-D30913EED402}" srcOrd="0" destOrd="0" presId="urn:microsoft.com/office/officeart/2005/8/layout/vList2"/>
    <dgm:cxn modelId="{B950E424-C5E1-47A8-8926-1DEAC6AC0F28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Evaluate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Y="-100000" custLinFactNeighborX="79070" custLinFactNeighborY="-167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38603226-FF4F-4F69-9917-41EB37699707}" type="presOf" srcId="{204812DE-4E9F-4A35-B1F4-D441E6A66F3C}" destId="{471134E1-2EDE-45A0-93AF-1B32F441DD87}" srcOrd="0" destOrd="0" presId="urn:microsoft.com/office/officeart/2005/8/layout/vList2"/>
    <dgm:cxn modelId="{EBC505A2-C8ED-4472-99A1-9B390D0AA782}" type="presOf" srcId="{BD6C50CC-E8AA-4029-8D81-C7F2693FAE6C}" destId="{06BEA5BE-BFF9-4381-A6C8-D30913EED402}" srcOrd="0" destOrd="0" presId="urn:microsoft.com/office/officeart/2005/8/layout/vList2"/>
    <dgm:cxn modelId="{E14BA1C9-F639-4D69-A936-31CB005A8984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Share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Y="-100000" custLinFactNeighborX="79070" custLinFactNeighborY="-167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081809-F8D6-47F7-927D-F3E885EB4FB1}" type="presOf" srcId="{204812DE-4E9F-4A35-B1F4-D441E6A66F3C}" destId="{471134E1-2EDE-45A0-93AF-1B32F441DD87}" srcOrd="0" destOrd="0" presId="urn:microsoft.com/office/officeart/2005/8/layout/vList2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B7D11053-36A1-4B43-BF19-2D05491052C9}" type="presOf" srcId="{BD6C50CC-E8AA-4029-8D81-C7F2693FAE6C}" destId="{06BEA5BE-BFF9-4381-A6C8-D30913EED402}" srcOrd="0" destOrd="0" presId="urn:microsoft.com/office/officeart/2005/8/layout/vList2"/>
    <dgm:cxn modelId="{6B3AD772-BE26-47B1-B8FB-54B7981F39F8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Administer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Y="-100000" custLinFactNeighborX="79070" custLinFactNeighborY="-167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EB33-3F39-413A-9665-AAB37548CF77}" type="presOf" srcId="{204812DE-4E9F-4A35-B1F4-D441E6A66F3C}" destId="{471134E1-2EDE-45A0-93AF-1B32F441DD87}" srcOrd="0" destOrd="0" presId="urn:microsoft.com/office/officeart/2005/8/layout/vList2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0BE9D776-9CD5-41E0-9A65-7D1DFBE6A1B4}" type="presOf" srcId="{BD6C50CC-E8AA-4029-8D81-C7F2693FAE6C}" destId="{06BEA5BE-BFF9-4381-A6C8-D30913EED402}" srcOrd="0" destOrd="0" presId="urn:microsoft.com/office/officeart/2005/8/layout/vList2"/>
    <dgm:cxn modelId="{A4A7D74B-ED06-4CBD-92F0-42583332323A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49200"/>
          <a:ext cx="4953000" cy="638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Find</a:t>
          </a:r>
          <a:endParaRPr lang="en-US" sz="2800" kern="1200" dirty="0"/>
        </a:p>
      </dsp:txBody>
      <dsp:txXfrm>
        <a:off x="0" y="49200"/>
        <a:ext cx="4953000" cy="638819"/>
      </dsp:txXfrm>
    </dsp:sp>
    <dsp:sp modelId="{D5105CCB-DDCE-4541-A66B-8DE53554B345}">
      <dsp:nvSpPr>
        <dsp:cNvPr id="0" name=""/>
        <dsp:cNvSpPr/>
      </dsp:nvSpPr>
      <dsp:spPr>
        <a:xfrm>
          <a:off x="0" y="768660"/>
          <a:ext cx="4953000" cy="638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Evaluate</a:t>
          </a:r>
          <a:endParaRPr lang="en-US" sz="2800" kern="1200" dirty="0"/>
        </a:p>
      </dsp:txBody>
      <dsp:txXfrm>
        <a:off x="0" y="768660"/>
        <a:ext cx="4953000" cy="638819"/>
      </dsp:txXfrm>
    </dsp:sp>
    <dsp:sp modelId="{70F4B524-7E41-434C-8AAC-AB4884128B89}">
      <dsp:nvSpPr>
        <dsp:cNvPr id="0" name=""/>
        <dsp:cNvSpPr/>
      </dsp:nvSpPr>
      <dsp:spPr>
        <a:xfrm>
          <a:off x="0" y="1488120"/>
          <a:ext cx="4953000" cy="638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Share</a:t>
          </a:r>
          <a:endParaRPr lang="en-US" sz="2800" kern="1200" dirty="0"/>
        </a:p>
      </dsp:txBody>
      <dsp:txXfrm>
        <a:off x="0" y="1488120"/>
        <a:ext cx="4953000" cy="638819"/>
      </dsp:txXfrm>
    </dsp:sp>
    <dsp:sp modelId="{C11C6098-E1C0-4B4B-B9D3-A66C0E707CF9}">
      <dsp:nvSpPr>
        <dsp:cNvPr id="0" name=""/>
        <dsp:cNvSpPr/>
      </dsp:nvSpPr>
      <dsp:spPr>
        <a:xfrm>
          <a:off x="0" y="2207580"/>
          <a:ext cx="4953000" cy="638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Administer</a:t>
          </a:r>
          <a:endParaRPr lang="en-US" sz="2800" kern="1200" dirty="0"/>
        </a:p>
      </dsp:txBody>
      <dsp:txXfrm>
        <a:off x="0" y="2207580"/>
        <a:ext cx="4953000" cy="6388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276599" cy="7502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Find</a:t>
          </a:r>
          <a:endParaRPr lang="en-US" sz="4400" kern="1200" dirty="0"/>
        </a:p>
      </dsp:txBody>
      <dsp:txXfrm>
        <a:off x="0" y="0"/>
        <a:ext cx="3276599" cy="7502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276599" cy="7502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Evaluate</a:t>
          </a:r>
          <a:endParaRPr lang="en-US" sz="4400" kern="1200" dirty="0"/>
        </a:p>
      </dsp:txBody>
      <dsp:txXfrm>
        <a:off x="0" y="0"/>
        <a:ext cx="3276599" cy="7502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276599" cy="7502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Share</a:t>
          </a:r>
          <a:endParaRPr lang="en-US" sz="4400" kern="1200" dirty="0"/>
        </a:p>
      </dsp:txBody>
      <dsp:txXfrm>
        <a:off x="0" y="0"/>
        <a:ext cx="3276599" cy="7502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276599" cy="7502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Administer</a:t>
          </a:r>
          <a:endParaRPr lang="en-US" sz="4400" kern="1200" dirty="0"/>
        </a:p>
      </dsp:txBody>
      <dsp:txXfrm>
        <a:off x="0" y="0"/>
        <a:ext cx="3276599" cy="750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fld id="{2A40F190-6903-492F-BF15-032C40453A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4" tIns="45147" rIns="90294" bIns="45147" numCol="1" anchor="t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6675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4" tIns="45147" rIns="90294" bIns="45147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19600"/>
            <a:ext cx="5070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4" tIns="45147" rIns="90294" bIns="45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4" tIns="45147" rIns="90294" bIns="45147" numCol="1" anchor="b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6675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4" tIns="45147" rIns="90294" bIns="45147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fld id="{7398C372-558D-4829-A66B-FEEAD13D8C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185CFB-4664-4F67-AEE8-BDAAF10B76B8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ngeo.state.mn.us/workgroup/comm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2514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</a:t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FF9900"/>
                </a:solidFill>
              </a:rPr>
              <a:t>Minnesota Geospatial Commons</a:t>
            </a:r>
            <a:r>
              <a:rPr lang="en-US" sz="3600" dirty="0" smtClean="0">
                <a:solidFill>
                  <a:srgbClr val="FF9900"/>
                </a:solidFill>
              </a:rPr>
              <a:t/>
            </a:r>
            <a:br>
              <a:rPr lang="en-US" sz="3600" dirty="0" smtClean="0">
                <a:solidFill>
                  <a:srgbClr val="FF9900"/>
                </a:solidFill>
              </a:rPr>
            </a:br>
            <a:r>
              <a:rPr lang="en-US" sz="3600" dirty="0" smtClean="0"/>
              <a:t>Project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8006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Mark Kotz, Chair Geospatial Commons Workgroup</a:t>
            </a:r>
          </a:p>
          <a:p>
            <a:r>
              <a:rPr lang="en-US" dirty="0" smtClean="0">
                <a:latin typeface="+mj-lt"/>
              </a:rPr>
              <a:t>Statewide Geospatial Advisory Council – June 30, </a:t>
            </a:r>
            <a:r>
              <a:rPr lang="en-US" dirty="0" smtClean="0">
                <a:latin typeface="+mj-lt"/>
              </a:rPr>
              <a:t>2011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 - </a:t>
            </a: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Publish</a:t>
            </a:r>
          </a:p>
          <a:p>
            <a:pPr lvl="1"/>
            <a:r>
              <a:rPr lang="en-US" b="1" dirty="0" smtClean="0"/>
              <a:t>Metadata</a:t>
            </a:r>
          </a:p>
          <a:p>
            <a:pPr lvl="1"/>
            <a:r>
              <a:rPr lang="en-US" dirty="0" smtClean="0"/>
              <a:t>Data for download</a:t>
            </a:r>
          </a:p>
          <a:p>
            <a:pPr lvl="1"/>
            <a:r>
              <a:rPr lang="en-US" dirty="0" smtClean="0"/>
              <a:t>Services for consumption</a:t>
            </a:r>
          </a:p>
          <a:p>
            <a:pPr lvl="1"/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953000" y="304800"/>
          <a:ext cx="327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User Account</a:t>
            </a:r>
          </a:p>
          <a:p>
            <a:pPr lvl="1"/>
            <a:r>
              <a:rPr lang="en-US" b="1" dirty="0" smtClean="0"/>
              <a:t>Publish</a:t>
            </a:r>
          </a:p>
          <a:p>
            <a:pPr lvl="1"/>
            <a:r>
              <a:rPr lang="en-US" dirty="0" smtClean="0"/>
              <a:t>Notifications – registered user</a:t>
            </a:r>
          </a:p>
          <a:p>
            <a:r>
              <a:rPr lang="en-US" b="1" dirty="0" smtClean="0"/>
              <a:t>Harvesting (producer &amp; site admin) </a:t>
            </a:r>
          </a:p>
          <a:p>
            <a:pPr lvl="0"/>
            <a:r>
              <a:rPr lang="en-US" b="1" dirty="0" smtClean="0"/>
              <a:t>Catalog </a:t>
            </a:r>
            <a:r>
              <a:rPr lang="en-US" b="1" dirty="0"/>
              <a:t>maintenance</a:t>
            </a:r>
          </a:p>
          <a:p>
            <a:pPr lvl="0"/>
            <a:r>
              <a:rPr lang="en-US" dirty="0" smtClean="0"/>
              <a:t>Security </a:t>
            </a:r>
            <a:r>
              <a:rPr lang="en-US" dirty="0"/>
              <a:t>&amp; User management</a:t>
            </a:r>
          </a:p>
          <a:p>
            <a:pPr lvl="0"/>
            <a:r>
              <a:rPr lang="en-US" b="1" dirty="0" smtClean="0"/>
              <a:t>Administrative Policies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953000" y="304800"/>
          <a:ext cx="327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 -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Proof of concept</a:t>
            </a:r>
          </a:p>
          <a:p>
            <a:r>
              <a:rPr lang="en-US" dirty="0" smtClean="0"/>
              <a:t>Defined </a:t>
            </a:r>
            <a:r>
              <a:rPr lang="en-US" dirty="0" smtClean="0"/>
              <a:t>high level design</a:t>
            </a:r>
          </a:p>
          <a:p>
            <a:r>
              <a:rPr lang="en-US" dirty="0" smtClean="0"/>
              <a:t>Installed ArcGIS </a:t>
            </a:r>
            <a:r>
              <a:rPr lang="en-US" dirty="0" err="1" smtClean="0"/>
              <a:t>GeoPortal</a:t>
            </a:r>
            <a:r>
              <a:rPr lang="en-US" dirty="0" smtClean="0"/>
              <a:t> Extension v9.3</a:t>
            </a:r>
          </a:p>
          <a:p>
            <a:r>
              <a:rPr lang="en-US" dirty="0" smtClean="0"/>
              <a:t>MnGeo hosting</a:t>
            </a:r>
          </a:p>
          <a:p>
            <a:r>
              <a:rPr lang="en-US" dirty="0" smtClean="0"/>
              <a:t>Implementing out-of-box functions</a:t>
            </a:r>
          </a:p>
          <a:p>
            <a:r>
              <a:rPr lang="en-US" dirty="0" smtClean="0"/>
              <a:t>Supplied test metadata from multiple agencies</a:t>
            </a:r>
          </a:p>
          <a:p>
            <a:r>
              <a:rPr lang="en-US" dirty="0" smtClean="0"/>
              <a:t>Evaluated customization needs</a:t>
            </a:r>
          </a:p>
          <a:p>
            <a:r>
              <a:rPr lang="en-US" dirty="0" smtClean="0"/>
              <a:t>Launched metadata workgroup </a:t>
            </a:r>
            <a:r>
              <a:rPr lang="en-US" dirty="0" smtClean="0"/>
              <a:t>(ISO/NAP, </a:t>
            </a:r>
            <a:r>
              <a:rPr lang="en-US" dirty="0" smtClean="0"/>
              <a:t>services)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582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90513"/>
            <a:ext cx="86582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6602"/>
            <a:ext cx="8191500" cy="65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162424" y="4219575"/>
            <a:ext cx="657225" cy="38100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323850"/>
            <a:ext cx="8763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962400" y="3048000"/>
            <a:ext cx="3581400" cy="457200"/>
          </a:xfrm>
          <a:prstGeom prst="round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357188"/>
            <a:ext cx="88296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No perfect portal tool exists</a:t>
            </a:r>
          </a:p>
          <a:p>
            <a:r>
              <a:rPr lang="en-US" dirty="0" smtClean="0"/>
              <a:t>Esri product still best choice for our needs</a:t>
            </a:r>
          </a:p>
          <a:p>
            <a:r>
              <a:rPr lang="en-US" dirty="0" smtClean="0"/>
              <a:t>Significant customization needed</a:t>
            </a:r>
          </a:p>
          <a:p>
            <a:r>
              <a:rPr lang="en-US" dirty="0" smtClean="0"/>
              <a:t>Lower priority function may not be implemented</a:t>
            </a:r>
          </a:p>
          <a:p>
            <a:r>
              <a:rPr lang="en-US" dirty="0" smtClean="0"/>
              <a:t>Very possible to eliminate some/all? agency data publishing sites</a:t>
            </a:r>
          </a:p>
          <a:p>
            <a:r>
              <a:rPr lang="en-US" dirty="0" smtClean="0"/>
              <a:t>Dovetail with state and federal initiatives for public access to data – wider audience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the right track!  </a:t>
            </a:r>
          </a:p>
          <a:p>
            <a:r>
              <a:rPr lang="en-US" dirty="0" smtClean="0"/>
              <a:t>Think bigger</a:t>
            </a:r>
          </a:p>
          <a:p>
            <a:pPr lvl="1"/>
            <a:r>
              <a:rPr lang="en-US" dirty="0" smtClean="0"/>
              <a:t>Integrate with our infrastructure = enterprise environment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need more detailed </a:t>
            </a:r>
            <a:r>
              <a:rPr lang="en-US" dirty="0" smtClean="0"/>
              <a:t>business </a:t>
            </a:r>
            <a:r>
              <a:rPr lang="en-US" dirty="0" smtClean="0"/>
              <a:t>requirements,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Form steering committee = handful of CIOs</a:t>
            </a:r>
          </a:p>
          <a:p>
            <a:r>
              <a:rPr lang="en-US" dirty="0" smtClean="0"/>
              <a:t>Each designate a representative to the workgroup</a:t>
            </a:r>
          </a:p>
          <a:p>
            <a:r>
              <a:rPr lang="en-US" dirty="0" smtClean="0"/>
              <a:t>Develop a project charter, then detailed work plan</a:t>
            </a:r>
          </a:p>
          <a:p>
            <a:r>
              <a:rPr lang="en-US" dirty="0" smtClean="0"/>
              <a:t>Timing?  Charter approved by August…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AutoShape 17"/>
          <p:cNvCxnSpPr>
            <a:cxnSpLocks noChangeShapeType="1"/>
            <a:endCxn id="4" idx="0"/>
          </p:cNvCxnSpPr>
          <p:nvPr/>
        </p:nvCxnSpPr>
        <p:spPr bwMode="auto">
          <a:xfrm rot="5400000">
            <a:off x="1604963" y="3738562"/>
            <a:ext cx="4476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3962400"/>
            <a:ext cx="1981200" cy="1107996"/>
          </a:xfrm>
          <a:prstGeom prst="rect">
            <a:avLst/>
          </a:prstGeom>
          <a:solidFill>
            <a:srgbClr val="33CC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Technical Leadership Workgroup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1828800" cy="769441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MetroGIS Policy </a:t>
            </a:r>
            <a:r>
              <a:rPr lang="en-US" dirty="0"/>
              <a:t>Board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4400" y="2971800"/>
            <a:ext cx="1828800" cy="771525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Coordinating Committee</a:t>
            </a:r>
          </a:p>
        </p:txBody>
      </p:sp>
      <p:cxnSp>
        <p:nvCxnSpPr>
          <p:cNvPr id="9" name="AutoShape 16"/>
          <p:cNvCxnSpPr>
            <a:cxnSpLocks noChangeShapeType="1"/>
            <a:stCxn id="7" idx="2"/>
            <a:endCxn id="8" idx="0"/>
          </p:cNvCxnSpPr>
          <p:nvPr/>
        </p:nvCxnSpPr>
        <p:spPr bwMode="auto">
          <a:xfrm rot="5400000">
            <a:off x="1756321" y="2899320"/>
            <a:ext cx="144959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12" name="AutoShape 20"/>
          <p:cNvCxnSpPr>
            <a:cxnSpLocks noChangeShapeType="1"/>
            <a:stCxn id="4" idx="3"/>
            <a:endCxn id="34" idx="1"/>
          </p:cNvCxnSpPr>
          <p:nvPr/>
        </p:nvCxnSpPr>
        <p:spPr bwMode="auto">
          <a:xfrm flipV="1">
            <a:off x="2819400" y="4495800"/>
            <a:ext cx="609600" cy="2059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6019800" y="2209800"/>
            <a:ext cx="1828800" cy="1219200"/>
          </a:xfrm>
          <a:prstGeom prst="ellipse">
            <a:avLst/>
          </a:prstGeom>
          <a:solidFill>
            <a:srgbClr val="02A08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172200" y="2286000"/>
            <a:ext cx="1600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MnGeo &amp; Advisory Councils</a:t>
            </a:r>
            <a:endParaRPr lang="en-US" dirty="0"/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6019800" y="3886200"/>
            <a:ext cx="1828800" cy="1219200"/>
          </a:xfrm>
          <a:prstGeom prst="ellipse">
            <a:avLst/>
          </a:prstGeom>
          <a:solidFill>
            <a:srgbClr val="02A082"/>
          </a:solidFill>
          <a:ln w="952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096000" y="4114800"/>
            <a:ext cx="160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MnGeo </a:t>
            </a:r>
            <a:r>
              <a:rPr lang="en-US" b="1" dirty="0"/>
              <a:t>Standards</a:t>
            </a:r>
          </a:p>
        </p:txBody>
      </p:sp>
      <p:cxnSp>
        <p:nvCxnSpPr>
          <p:cNvPr id="40" name="AutoShape 17"/>
          <p:cNvCxnSpPr>
            <a:cxnSpLocks noChangeShapeType="1"/>
          </p:cNvCxnSpPr>
          <p:nvPr/>
        </p:nvCxnSpPr>
        <p:spPr bwMode="auto">
          <a:xfrm rot="5400000">
            <a:off x="6705600" y="3657600"/>
            <a:ext cx="4572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cxnSp>
        <p:nvCxnSpPr>
          <p:cNvPr id="41" name="AutoShape 17"/>
          <p:cNvCxnSpPr>
            <a:cxnSpLocks noChangeShapeType="1"/>
            <a:stCxn id="35" idx="2"/>
            <a:endCxn id="34" idx="3"/>
          </p:cNvCxnSpPr>
          <p:nvPr/>
        </p:nvCxnSpPr>
        <p:spPr bwMode="auto">
          <a:xfrm rot="10800000">
            <a:off x="5410200" y="4495800"/>
            <a:ext cx="6096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</p:spPr>
      </p:cxn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429000" y="3810000"/>
            <a:ext cx="1981200" cy="1371600"/>
            <a:chOff x="3581400" y="3810000"/>
            <a:chExt cx="1981200" cy="1371600"/>
          </a:xfrm>
        </p:grpSpPr>
        <p:sp>
          <p:nvSpPr>
            <p:cNvPr id="34" name="Rounded Rectangle 33"/>
            <p:cNvSpPr/>
            <p:nvPr/>
          </p:nvSpPr>
          <p:spPr>
            <a:xfrm>
              <a:off x="3581400" y="3810000"/>
              <a:ext cx="1981200" cy="1371600"/>
            </a:xfrm>
            <a:prstGeom prst="roundRect">
              <a:avLst/>
            </a:prstGeom>
            <a:ln w="38100"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57600" y="3962400"/>
              <a:ext cx="1752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Geospatial Commons Workgroup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Feedback?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Mark Kotz</a:t>
            </a:r>
          </a:p>
          <a:p>
            <a:r>
              <a:rPr lang="en-US" sz="1600" dirty="0" smtClean="0"/>
              <a:t>GIS Database Administrator</a:t>
            </a:r>
          </a:p>
          <a:p>
            <a:r>
              <a:rPr lang="en-US" sz="1600" dirty="0" smtClean="0"/>
              <a:t>Metropolitan Council</a:t>
            </a:r>
          </a:p>
          <a:p>
            <a:r>
              <a:rPr lang="en-US" sz="1600" dirty="0" smtClean="0"/>
              <a:t>mark.kotz@metc.state.mn.us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48200" y="1828800"/>
            <a:ext cx="4038600" cy="4038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sz="1900" b="1" dirty="0" smtClean="0"/>
              <a:t>Phase 1 Active </a:t>
            </a:r>
            <a:r>
              <a:rPr lang="en-US" sz="1900" b="1" dirty="0" smtClean="0"/>
              <a:t>Workgroup Members</a:t>
            </a:r>
          </a:p>
          <a:p>
            <a:pPr lvl="0"/>
            <a:r>
              <a:rPr lang="en-US" sz="1900" b="0" dirty="0" smtClean="0"/>
              <a:t>Chris </a:t>
            </a:r>
            <a:r>
              <a:rPr lang="en-US" sz="1900" b="0" dirty="0"/>
              <a:t>Cialek, MnGeo</a:t>
            </a:r>
          </a:p>
          <a:p>
            <a:r>
              <a:rPr lang="en-US" sz="1900" b="0" dirty="0" smtClean="0"/>
              <a:t>Jim Dickerson, MnGeo</a:t>
            </a:r>
          </a:p>
          <a:p>
            <a:pPr lvl="0"/>
            <a:r>
              <a:rPr lang="en-US" sz="1900" b="0" dirty="0" smtClean="0"/>
              <a:t>Jessica </a:t>
            </a:r>
            <a:r>
              <a:rPr lang="en-US" sz="1900" b="0" dirty="0"/>
              <a:t>Fendos, DEED</a:t>
            </a:r>
          </a:p>
          <a:p>
            <a:pPr lvl="0"/>
            <a:r>
              <a:rPr lang="en-US" sz="1900" b="0" dirty="0"/>
              <a:t>Josh Gumm, Scott County</a:t>
            </a:r>
          </a:p>
          <a:p>
            <a:pPr lvl="0"/>
            <a:r>
              <a:rPr lang="en-US" sz="1900" b="0" dirty="0" smtClean="0"/>
              <a:t>John Harrison, </a:t>
            </a:r>
            <a:r>
              <a:rPr lang="en-US" sz="1900" b="0" dirty="0" err="1" smtClean="0"/>
              <a:t>Mn</a:t>
            </a:r>
            <a:r>
              <a:rPr lang="en-US" sz="1900" b="0" dirty="0" smtClean="0"/>
              <a:t>/DOT</a:t>
            </a:r>
          </a:p>
          <a:p>
            <a:r>
              <a:rPr lang="en-US" sz="1900" b="0" dirty="0" smtClean="0"/>
              <a:t>Mark Kotz, Met. Council (Chair)</a:t>
            </a:r>
          </a:p>
          <a:p>
            <a:r>
              <a:rPr lang="en-US" sz="1900" b="0" dirty="0" smtClean="0"/>
              <a:t>Susanne Maeder, MnGeo</a:t>
            </a:r>
          </a:p>
          <a:p>
            <a:pPr lvl="0"/>
            <a:r>
              <a:rPr lang="en-US" sz="1900" b="0" dirty="0" smtClean="0"/>
              <a:t>Chris </a:t>
            </a:r>
            <a:r>
              <a:rPr lang="en-US" sz="1900" b="0" dirty="0"/>
              <a:t>Pouliot, DNR</a:t>
            </a:r>
          </a:p>
          <a:p>
            <a:pPr lvl="0"/>
            <a:r>
              <a:rPr lang="en-US" sz="1900" b="0" dirty="0"/>
              <a:t>Nancy Rader, MnGeo</a:t>
            </a:r>
          </a:p>
          <a:p>
            <a:pPr lvl="0"/>
            <a:r>
              <a:rPr lang="en-US" sz="1900" b="0" dirty="0" smtClean="0"/>
              <a:t>Hal </a:t>
            </a:r>
            <a:r>
              <a:rPr lang="en-US" sz="1900" b="0" dirty="0"/>
              <a:t>Watson, DNR</a:t>
            </a:r>
          </a:p>
          <a:p>
            <a:pPr lvl="0"/>
            <a:r>
              <a:rPr lang="en-US" sz="1900" b="0" dirty="0"/>
              <a:t>Paul Weinberger, </a:t>
            </a:r>
            <a:r>
              <a:rPr lang="en-US" sz="1900" b="0" dirty="0" err="1"/>
              <a:t>Mn</a:t>
            </a:r>
            <a:r>
              <a:rPr lang="en-US" sz="1900" b="0" dirty="0"/>
              <a:t>/DOT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90600" y="6019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2"/>
              </a:rPr>
              <a:t>www.mngeo.state.mn.us/workgroup/commons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MN: Much data, many services – more coming</a:t>
            </a:r>
          </a:p>
          <a:p>
            <a:r>
              <a:rPr lang="en-US" dirty="0" smtClean="0"/>
              <a:t>No single web location to find or share</a:t>
            </a:r>
          </a:p>
          <a:p>
            <a:r>
              <a:rPr lang="en-US" dirty="0" smtClean="0"/>
              <a:t>Especially web services</a:t>
            </a:r>
          </a:p>
          <a:p>
            <a:pPr lvl="1"/>
            <a:r>
              <a:rPr lang="en-US" dirty="0" smtClean="0"/>
              <a:t>Geo Services Finder = separate</a:t>
            </a:r>
          </a:p>
          <a:p>
            <a:r>
              <a:rPr lang="en-US" dirty="0" smtClean="0"/>
              <a:t>Some agency data publishing sites are aging</a:t>
            </a:r>
          </a:p>
          <a:p>
            <a:r>
              <a:rPr lang="en-US" dirty="0" smtClean="0"/>
              <a:t>Connect data resources behind the scenes</a:t>
            </a:r>
          </a:p>
          <a:p>
            <a:r>
              <a:rPr lang="en-US" dirty="0" smtClean="0"/>
              <a:t>New ISO metadata standards</a:t>
            </a:r>
          </a:p>
          <a:p>
            <a:r>
              <a:rPr lang="en-US" dirty="0" smtClean="0"/>
              <a:t>Many benefits to working together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“Commons”?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A single </a:t>
            </a:r>
            <a:r>
              <a:rPr lang="en-US" sz="3600" u="sng" dirty="0" smtClean="0">
                <a:solidFill>
                  <a:schemeClr val="accent2"/>
                </a:solidFill>
              </a:rPr>
              <a:t>place</a:t>
            </a:r>
            <a:r>
              <a:rPr lang="en-US" sz="3600" dirty="0" smtClean="0">
                <a:solidFill>
                  <a:srgbClr val="FF9900"/>
                </a:solidFill>
              </a:rPr>
              <a:t> </a:t>
            </a:r>
            <a:r>
              <a:rPr lang="en-US" sz="3600" dirty="0" smtClean="0"/>
              <a:t>we all go to </a:t>
            </a:r>
            <a:r>
              <a:rPr lang="en-US" sz="3600" u="sng" dirty="0" smtClean="0">
                <a:solidFill>
                  <a:schemeClr val="accent2"/>
                </a:solidFill>
              </a:rPr>
              <a:t>find</a:t>
            </a:r>
            <a:r>
              <a:rPr lang="en-US" sz="3600" dirty="0" smtClean="0">
                <a:solidFill>
                  <a:srgbClr val="FF9900"/>
                </a:solidFill>
              </a:rPr>
              <a:t> </a:t>
            </a:r>
            <a:r>
              <a:rPr lang="en-US" sz="3600" dirty="0" smtClean="0"/>
              <a:t>and </a:t>
            </a:r>
            <a:r>
              <a:rPr lang="en-US" sz="3600" u="sng" dirty="0" smtClean="0">
                <a:solidFill>
                  <a:schemeClr val="accent2"/>
                </a:solidFill>
              </a:rPr>
              <a:t>share</a:t>
            </a:r>
            <a:r>
              <a:rPr lang="en-US" sz="3600" dirty="0" smtClean="0"/>
              <a:t> geospatial </a:t>
            </a:r>
            <a:r>
              <a:rPr lang="en-US" sz="3600" dirty="0" smtClean="0"/>
              <a:t>resources</a:t>
            </a:r>
          </a:p>
          <a:p>
            <a:r>
              <a:rPr lang="en-US" sz="3600" dirty="0" smtClean="0"/>
              <a:t>Enterprise environment = Integrated behind-the-scenes data and service sharing for state agencies, others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Working on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Sponsoring Agencies</a:t>
            </a:r>
            <a:endParaRPr lang="en-US" dirty="0" smtClean="0"/>
          </a:p>
          <a:p>
            <a:pPr lvl="1"/>
            <a:r>
              <a:rPr lang="en-US" dirty="0" smtClean="0"/>
              <a:t>DNR</a:t>
            </a:r>
          </a:p>
          <a:p>
            <a:pPr lvl="1"/>
            <a:r>
              <a:rPr lang="en-US" dirty="0" smtClean="0"/>
              <a:t>Met Council</a:t>
            </a:r>
          </a:p>
          <a:p>
            <a:pPr lvl="1"/>
            <a:r>
              <a:rPr lang="en-US" dirty="0" err="1" smtClean="0"/>
              <a:t>Mn</a:t>
            </a:r>
            <a:r>
              <a:rPr lang="en-US" dirty="0" smtClean="0"/>
              <a:t>/DOT</a:t>
            </a:r>
            <a:endParaRPr lang="en-US" dirty="0" smtClean="0"/>
          </a:p>
          <a:p>
            <a:pPr lvl="1"/>
            <a:r>
              <a:rPr lang="en-US" dirty="0" smtClean="0"/>
              <a:t>MnGeo</a:t>
            </a:r>
            <a:endParaRPr lang="en-US" dirty="0" smtClean="0"/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Input from: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752600"/>
            <a:ext cx="3886200" cy="229663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User/Producer Survey</a:t>
            </a:r>
          </a:p>
          <a:p>
            <a:pPr lvl="1"/>
            <a:r>
              <a:rPr lang="en-US" sz="2000" dirty="0" smtClean="0"/>
              <a:t>Nearly 540 responses</a:t>
            </a:r>
          </a:p>
          <a:p>
            <a:pPr lvl="1"/>
            <a:r>
              <a:rPr lang="en-US" sz="2000" dirty="0" smtClean="0"/>
              <a:t>Casual map users to GIS professional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0" y="1752600"/>
            <a:ext cx="3352800" cy="4572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Initial Workgroup</a:t>
            </a:r>
          </a:p>
          <a:p>
            <a:pPr lvl="1"/>
            <a:r>
              <a:rPr lang="en-US" sz="2000" dirty="0" smtClean="0"/>
              <a:t>Federal</a:t>
            </a:r>
          </a:p>
          <a:p>
            <a:pPr lvl="1"/>
            <a:r>
              <a:rPr lang="en-US" sz="2000" dirty="0" smtClean="0"/>
              <a:t>State</a:t>
            </a:r>
          </a:p>
          <a:p>
            <a:pPr lvl="1"/>
            <a:r>
              <a:rPr lang="en-US" sz="2000" dirty="0" smtClean="0"/>
              <a:t>Regional</a:t>
            </a:r>
          </a:p>
          <a:p>
            <a:pPr lvl="1"/>
            <a:r>
              <a:rPr lang="en-US" sz="2000" dirty="0" smtClean="0"/>
              <a:t>County</a:t>
            </a:r>
          </a:p>
          <a:p>
            <a:pPr lvl="1"/>
            <a:r>
              <a:rPr lang="en-US" sz="2000" dirty="0" smtClean="0"/>
              <a:t>City</a:t>
            </a:r>
          </a:p>
          <a:p>
            <a:pPr lvl="1"/>
            <a:r>
              <a:rPr lang="en-US" sz="2000" dirty="0" smtClean="0"/>
              <a:t>Non-profit</a:t>
            </a:r>
          </a:p>
          <a:p>
            <a:pPr lvl="1"/>
            <a:endParaRPr lang="en-US" sz="2000" dirty="0" smtClean="0"/>
          </a:p>
          <a:p>
            <a:r>
              <a:rPr lang="en-US" sz="2300" b="1" dirty="0" smtClean="0"/>
              <a:t>Stakeholder Agencies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114800" y="327660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</a:t>
            </a:r>
            <a:endParaRPr lang="en-US" u="sng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133600" y="2438400"/>
          <a:ext cx="4953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 - </a:t>
            </a: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Search</a:t>
            </a:r>
          </a:p>
          <a:p>
            <a:pPr lvl="1"/>
            <a:r>
              <a:rPr lang="en-US" b="1" dirty="0" smtClean="0"/>
              <a:t>Structured interface</a:t>
            </a:r>
            <a:endParaRPr lang="en-US" dirty="0"/>
          </a:p>
          <a:p>
            <a:pPr lvl="1"/>
            <a:r>
              <a:rPr lang="en-US" b="1" dirty="0"/>
              <a:t>Spatial </a:t>
            </a:r>
            <a:r>
              <a:rPr lang="en-US" b="1" dirty="0" smtClean="0"/>
              <a:t>(</a:t>
            </a:r>
            <a:r>
              <a:rPr lang="en-US" b="1" dirty="0"/>
              <a:t>e.g. </a:t>
            </a:r>
            <a:r>
              <a:rPr lang="en-US" b="1" dirty="0" smtClean="0"/>
              <a:t>bounding </a:t>
            </a:r>
            <a:r>
              <a:rPr lang="en-US" b="1" dirty="0"/>
              <a:t>box)</a:t>
            </a:r>
            <a:endParaRPr lang="en-US" dirty="0"/>
          </a:p>
          <a:p>
            <a:pPr lvl="1"/>
            <a:r>
              <a:rPr lang="en-US" b="1" dirty="0" smtClean="0"/>
              <a:t>Metadata</a:t>
            </a:r>
            <a:endParaRPr lang="en-US" dirty="0"/>
          </a:p>
          <a:p>
            <a:pPr lvl="1"/>
            <a:r>
              <a:rPr lang="en-US" b="1" dirty="0"/>
              <a:t>Google </a:t>
            </a:r>
            <a:r>
              <a:rPr lang="en-US" b="1" dirty="0" smtClean="0"/>
              <a:t>accessible</a:t>
            </a:r>
            <a:endParaRPr lang="en-US" dirty="0"/>
          </a:p>
          <a:p>
            <a:r>
              <a:rPr lang="en-US" b="1" dirty="0"/>
              <a:t>Catalog (viewable page</a:t>
            </a:r>
            <a:r>
              <a:rPr lang="en-US" b="1" dirty="0" smtClean="0"/>
              <a:t>)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953000" y="304800"/>
          <a:ext cx="327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 -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/>
              <a:t>Metadata </a:t>
            </a:r>
            <a:r>
              <a:rPr lang="en-US" b="1" dirty="0" smtClean="0"/>
              <a:t>viewer</a:t>
            </a:r>
            <a:endParaRPr lang="en-US" b="1" dirty="0"/>
          </a:p>
          <a:p>
            <a:pPr lvl="0"/>
            <a:r>
              <a:rPr lang="en-US" dirty="0"/>
              <a:t>Map viewer</a:t>
            </a:r>
          </a:p>
          <a:p>
            <a:pPr lvl="0"/>
            <a:r>
              <a:rPr lang="en-US" b="1" dirty="0" smtClean="0"/>
              <a:t>Download </a:t>
            </a:r>
            <a:r>
              <a:rPr lang="en-US" b="1" dirty="0"/>
              <a:t>data </a:t>
            </a:r>
            <a:r>
              <a:rPr lang="en-US" b="1" dirty="0" smtClean="0"/>
              <a:t>or connect to web services</a:t>
            </a:r>
          </a:p>
          <a:p>
            <a:pPr lvl="0"/>
            <a:r>
              <a:rPr lang="en-US" dirty="0" smtClean="0"/>
              <a:t>User </a:t>
            </a:r>
            <a:r>
              <a:rPr lang="en-US" dirty="0"/>
              <a:t>Reviews (quality, </a:t>
            </a:r>
            <a:r>
              <a:rPr lang="en-US" dirty="0" smtClean="0"/>
              <a:t>reliability, etc.)</a:t>
            </a:r>
          </a:p>
          <a:p>
            <a:r>
              <a:rPr lang="en-US" dirty="0" smtClean="0"/>
              <a:t>Web service </a:t>
            </a:r>
            <a:r>
              <a:rPr lang="en-US" dirty="0" smtClean="0"/>
              <a:t>monitoring (automated, objective)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953000" y="304800"/>
          <a:ext cx="327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19077</TotalTime>
  <Words>442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The Minnesota Geospatial Commons Project Update  </vt:lpstr>
      <vt:lpstr>Background</vt:lpstr>
      <vt:lpstr>Opportunity</vt:lpstr>
      <vt:lpstr>What is the “Commons”?</vt:lpstr>
      <vt:lpstr>Who is Working on It?</vt:lpstr>
      <vt:lpstr>Input from:</vt:lpstr>
      <vt:lpstr>Key Functions</vt:lpstr>
      <vt:lpstr>Key Functions - </vt:lpstr>
      <vt:lpstr>Key Functions - </vt:lpstr>
      <vt:lpstr>Key Functions - </vt:lpstr>
      <vt:lpstr>Key Functions -</vt:lpstr>
      <vt:lpstr>Test Implementation</vt:lpstr>
      <vt:lpstr>Slide 13</vt:lpstr>
      <vt:lpstr>Slide 14</vt:lpstr>
      <vt:lpstr>Slide 15</vt:lpstr>
      <vt:lpstr>Slide 16</vt:lpstr>
      <vt:lpstr>Slide 17</vt:lpstr>
      <vt:lpstr>Conclusions</vt:lpstr>
      <vt:lpstr>Sponsor Input</vt:lpstr>
      <vt:lpstr>Questions?  Feedback?</vt:lpstr>
    </vt:vector>
  </TitlesOfParts>
  <Company>Metropolitan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MetroGIS DataFinder Café</dc:title>
  <dc:creator>Metropolitan Council</dc:creator>
  <cp:lastModifiedBy>Mark Kotz</cp:lastModifiedBy>
  <cp:revision>467</cp:revision>
  <cp:lastPrinted>2002-10-25T18:20:35Z</cp:lastPrinted>
  <dcterms:created xsi:type="dcterms:W3CDTF">2002-07-11T18:21:41Z</dcterms:created>
  <dcterms:modified xsi:type="dcterms:W3CDTF">2011-06-29T15:31:23Z</dcterms:modified>
</cp:coreProperties>
</file>