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4.xml" ContentType="application/vnd.openxmlformats-officedocument.theme+xml"/>
  <Override PartName="/ppt/slideLayouts/slideLayout108.xml" ContentType="application/vnd.openxmlformats-officedocument.presentationml.slideLayout+xml"/>
  <Override PartName="/ppt/theme/theme5.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6.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710" r:id="rId4"/>
    <p:sldMasterId id="2147483897" r:id="rId5"/>
    <p:sldMasterId id="2147483899" r:id="rId6"/>
    <p:sldMasterId id="2147483905" r:id="rId7"/>
    <p:sldMasterId id="2147484175" r:id="rId8"/>
    <p:sldMasterId id="2147484177" r:id="rId9"/>
    <p:sldMasterId id="2147484450" r:id="rId10"/>
  </p:sldMasterIdLst>
  <p:notesMasterIdLst>
    <p:notesMasterId r:id="rId70"/>
  </p:notesMasterIdLst>
  <p:handoutMasterIdLst>
    <p:handoutMasterId r:id="rId71"/>
  </p:handoutMasterIdLst>
  <p:sldIdLst>
    <p:sldId id="664" r:id="rId11"/>
    <p:sldId id="406" r:id="rId12"/>
    <p:sldId id="2251" r:id="rId13"/>
    <p:sldId id="2229" r:id="rId14"/>
    <p:sldId id="2356" r:id="rId15"/>
    <p:sldId id="610" r:id="rId16"/>
    <p:sldId id="2355" r:id="rId17"/>
    <p:sldId id="806" r:id="rId18"/>
    <p:sldId id="2380" r:id="rId19"/>
    <p:sldId id="2379" r:id="rId20"/>
    <p:sldId id="2378" r:id="rId21"/>
    <p:sldId id="2377" r:id="rId22"/>
    <p:sldId id="2376" r:id="rId23"/>
    <p:sldId id="2375" r:id="rId24"/>
    <p:sldId id="2374" r:id="rId25"/>
    <p:sldId id="2373" r:id="rId26"/>
    <p:sldId id="2372" r:id="rId27"/>
    <p:sldId id="2371" r:id="rId28"/>
    <p:sldId id="2370" r:id="rId29"/>
    <p:sldId id="2369" r:id="rId30"/>
    <p:sldId id="2368" r:id="rId31"/>
    <p:sldId id="2366" r:id="rId32"/>
    <p:sldId id="2367" r:id="rId33"/>
    <p:sldId id="2365" r:id="rId34"/>
    <p:sldId id="2364" r:id="rId35"/>
    <p:sldId id="2363" r:id="rId36"/>
    <p:sldId id="2362" r:id="rId37"/>
    <p:sldId id="1006" r:id="rId38"/>
    <p:sldId id="270" r:id="rId39"/>
    <p:sldId id="272" r:id="rId40"/>
    <p:sldId id="1937" r:id="rId41"/>
    <p:sldId id="2250" r:id="rId42"/>
    <p:sldId id="2249" r:id="rId43"/>
    <p:sldId id="2383" r:id="rId44"/>
    <p:sldId id="2254" r:id="rId45"/>
    <p:sldId id="2357" r:id="rId46"/>
    <p:sldId id="2381" r:id="rId47"/>
    <p:sldId id="1940" r:id="rId48"/>
    <p:sldId id="2359" r:id="rId49"/>
    <p:sldId id="2235" r:id="rId50"/>
    <p:sldId id="1011" r:id="rId51"/>
    <p:sldId id="944" r:id="rId52"/>
    <p:sldId id="966" r:id="rId53"/>
    <p:sldId id="1058" r:id="rId54"/>
    <p:sldId id="1015" r:id="rId55"/>
    <p:sldId id="1966" r:id="rId56"/>
    <p:sldId id="1956" r:id="rId57"/>
    <p:sldId id="2243" r:id="rId58"/>
    <p:sldId id="1030" r:id="rId59"/>
    <p:sldId id="1016" r:id="rId60"/>
    <p:sldId id="779" r:id="rId61"/>
    <p:sldId id="2361" r:id="rId62"/>
    <p:sldId id="1028" r:id="rId63"/>
    <p:sldId id="1063" r:id="rId64"/>
    <p:sldId id="1955" r:id="rId65"/>
    <p:sldId id="1968" r:id="rId66"/>
    <p:sldId id="2360" r:id="rId67"/>
    <p:sldId id="1049" r:id="rId68"/>
    <p:sldId id="1933"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BE21"/>
    <a:srgbClr val="B20738"/>
    <a:srgbClr val="940D0D"/>
    <a:srgbClr val="0D0D0D"/>
    <a:srgbClr val="003865"/>
    <a:srgbClr val="85CC9B"/>
    <a:srgbClr val="C5F5AB"/>
    <a:srgbClr val="FFFDE6"/>
    <a:srgbClr val="000000"/>
    <a:srgbClr val="E8E8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52DCED-CC26-4E6A-B31C-771DD7C6E77E}" v="32" dt="2023-12-20T15:07:10.441"/>
    <p1510:client id="{15A4A667-13B4-335F-2A5B-34D00A88DBC3}" v="318" dt="2023-12-20T00:24:51.538"/>
    <p1510:client id="{229A795E-2419-DC4D-E81D-BE249D55BF62}" v="3" dt="2023-12-20T15:16:51.244"/>
    <p1510:client id="{31FBB551-64E6-F982-76E3-3B2213424A3E}" v="29" dt="2023-12-19T22:44:24.116"/>
    <p1510:client id="{4C7C0193-8C2F-E026-2D08-90C4F9CF06DD}" v="412" dt="2023-12-20T00:49:58.382"/>
    <p1510:client id="{9909C87C-9CD6-422F-593D-451CA3BD6CC3}" v="142" dt="2023-12-20T00:28:11.345"/>
    <p1510:client id="{B616B667-EE38-A699-01F5-A6D79E46149B}" v="20" dt="2023-12-20T15:29:40.936"/>
    <p1510:client id="{B8F58DEE-9E6F-D3D2-3FB2-BEA967F77556}" v="64" dt="2023-12-19T16:24:45.822"/>
    <p1510:client id="{F6D7B080-E824-4582-9B0B-3CA90BA21785}" v="1130" vWet="1132" dt="2023-12-19T22:22:31.684"/>
    <p1510:client id="{FD32E998-F227-3C74-4F02-E79DFBCE1104}" v="1" dt="2023-12-20T13:49:55.3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713" autoAdjust="0"/>
    <p:restoredTop sz="83666" autoAdjust="0"/>
  </p:normalViewPr>
  <p:slideViewPr>
    <p:cSldViewPr snapToGrid="0">
      <p:cViewPr varScale="1">
        <p:scale>
          <a:sx n="73" d="100"/>
          <a:sy n="73" d="100"/>
        </p:scale>
        <p:origin x="552" y="60"/>
      </p:cViewPr>
      <p:guideLst>
        <p:guide orient="horz" pos="2160"/>
        <p:guide pos="3840"/>
      </p:guideLst>
    </p:cSldViewPr>
  </p:slideViewPr>
  <p:outlineViewPr>
    <p:cViewPr>
      <p:scale>
        <a:sx n="33" d="100"/>
        <a:sy n="33" d="100"/>
      </p:scale>
      <p:origin x="0" y="-2511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2" d="100"/>
          <a:sy n="52" d="100"/>
        </p:scale>
        <p:origin x="1530"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microsoft.com/office/2015/10/relationships/revisionInfo" Target="revisionInfo.xml"/><Relationship Id="rId7" Type="http://schemas.openxmlformats.org/officeDocument/2006/relationships/slideMaster" Target="slideMasters/slideMaster4.xml"/><Relationship Id="rId71"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61" Type="http://schemas.openxmlformats.org/officeDocument/2006/relationships/slide" Target="slides/slide5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microsoft.com/office/2018/10/relationships/authors" Target="authors.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NeueHaasGroteskText Std" panose="020B05040202020202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2A04DE5-F1A9-4D45-BF54-BEFDBA739CA2}" type="datetimeFigureOut">
              <a:rPr lang="en-US" smtClean="0">
                <a:latin typeface="NeueHaasGroteskText Std" panose="020B0504020202020204" pitchFamily="34" charset="0"/>
              </a:rPr>
              <a:t>12/21/2023</a:t>
            </a:fld>
            <a:endParaRPr lang="en-US" dirty="0">
              <a:latin typeface="NeueHaasGroteskText Std" panose="020B0504020202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NeueHaasGroteskText Std" panose="020B050402020202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886E1E-70B3-41D2-AD41-BEE4979EC759}" type="slidenum">
              <a:rPr lang="en-US" smtClean="0">
                <a:latin typeface="NeueHaasGroteskText Std" panose="020B0504020202020204" pitchFamily="34" charset="0"/>
              </a:rPr>
              <a:t>‹#›</a:t>
            </a:fld>
            <a:endParaRPr lang="en-US" dirty="0">
              <a:latin typeface="NeueHaasGroteskText Std" panose="020B0504020202020204" pitchFamily="34" charset="0"/>
            </a:endParaRPr>
          </a:p>
        </p:txBody>
      </p:sp>
    </p:spTree>
    <p:extLst>
      <p:ext uri="{BB962C8B-B14F-4D97-AF65-F5344CB8AC3E}">
        <p14:creationId xmlns:p14="http://schemas.microsoft.com/office/powerpoint/2010/main" val="556611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NeueHaasGroteskText Std" panose="020B05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NeueHaasGroteskText Std" panose="020B0504020202020204" pitchFamily="34" charset="0"/>
              </a:defRPr>
            </a:lvl1pPr>
          </a:lstStyle>
          <a:p>
            <a:fld id="{A50CD39D-89B0-4C68-805A-35C75A7C20C8}" type="datetimeFigureOut">
              <a:rPr lang="en-US" smtClean="0"/>
              <a:pPr/>
              <a:t>12/21/2023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NeueHaasGroteskText Std" panose="020B05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NeueHaasGroteskText Std" panose="020B0504020202020204" pitchFamily="34" charset="0"/>
              </a:defRPr>
            </a:lvl1pPr>
          </a:lstStyle>
          <a:p>
            <a:fld id="{F9F08466-AEA7-4FC0-9459-6A32F61DA297}" type="slidenum">
              <a:rPr lang="en-US" smtClean="0"/>
              <a:pPr/>
              <a:t>‹#›</a:t>
            </a:fld>
            <a:endParaRPr lang="en-US" dirty="0"/>
          </a:p>
        </p:txBody>
      </p:sp>
    </p:spTree>
    <p:extLst>
      <p:ext uri="{BB962C8B-B14F-4D97-AF65-F5344CB8AC3E}">
        <p14:creationId xmlns:p14="http://schemas.microsoft.com/office/powerpoint/2010/main" val="3209786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NeueHaasGroteskText Std" panose="020B0504020202020204" pitchFamily="34" charset="0"/>
        <a:ea typeface="+mn-ea"/>
        <a:cs typeface="+mn-cs"/>
      </a:defRPr>
    </a:lvl1pPr>
    <a:lvl2pPr marL="457200" algn="l" defTabSz="914400" rtl="0" eaLnBrk="1" latinLnBrk="0" hangingPunct="1">
      <a:defRPr sz="1200" kern="1200">
        <a:solidFill>
          <a:schemeClr val="tx1"/>
        </a:solidFill>
        <a:latin typeface="NeueHaasGroteskText Std" panose="020B0504020202020204" pitchFamily="34" charset="0"/>
        <a:ea typeface="+mn-ea"/>
        <a:cs typeface="+mn-cs"/>
      </a:defRPr>
    </a:lvl2pPr>
    <a:lvl3pPr marL="914400" algn="l" defTabSz="914400" rtl="0" eaLnBrk="1" latinLnBrk="0" hangingPunct="1">
      <a:defRPr sz="1200" kern="1200">
        <a:solidFill>
          <a:schemeClr val="tx1"/>
        </a:solidFill>
        <a:latin typeface="NeueHaasGroteskText Std" panose="020B0504020202020204" pitchFamily="34" charset="0"/>
        <a:ea typeface="+mn-ea"/>
        <a:cs typeface="+mn-cs"/>
      </a:defRPr>
    </a:lvl3pPr>
    <a:lvl4pPr marL="1371600" algn="l" defTabSz="914400" rtl="0" eaLnBrk="1" latinLnBrk="0" hangingPunct="1">
      <a:defRPr sz="1200" kern="1200">
        <a:solidFill>
          <a:schemeClr val="tx1"/>
        </a:solidFill>
        <a:latin typeface="NeueHaasGroteskText Std" panose="020B0504020202020204" pitchFamily="34" charset="0"/>
        <a:ea typeface="+mn-ea"/>
        <a:cs typeface="+mn-cs"/>
      </a:defRPr>
    </a:lvl4pPr>
    <a:lvl5pPr marL="1828800" algn="l" defTabSz="914400" rtl="0" eaLnBrk="1" latinLnBrk="0" hangingPunct="1">
      <a:defRPr sz="1200" kern="1200">
        <a:solidFill>
          <a:schemeClr val="tx1"/>
        </a:solidFill>
        <a:latin typeface="NeueHaasGroteskText Std" panose="020B05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a:t>
            </a:fld>
            <a:endParaRPr lang="en-US" dirty="0"/>
          </a:p>
        </p:txBody>
      </p:sp>
    </p:spTree>
    <p:extLst>
      <p:ext uri="{BB962C8B-B14F-4D97-AF65-F5344CB8AC3E}">
        <p14:creationId xmlns:p14="http://schemas.microsoft.com/office/powerpoint/2010/main" val="2415700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445" lvl="1">
              <a:spcBef>
                <a:spcPts val="500"/>
              </a:spcBef>
              <a:spcAft>
                <a:spcPts val="1000"/>
              </a:spcAft>
              <a:buClr>
                <a:srgbClr val="003865"/>
              </a:buClr>
              <a:buSzPct val="85000"/>
            </a:pPr>
            <a:r>
              <a:rPr lang="en-US" sz="1400" b="1">
                <a:solidFill>
                  <a:srgbClr val="003865"/>
                </a:solidFill>
              </a:rPr>
              <a:t>Sector Expertise</a:t>
            </a:r>
          </a:p>
          <a:p>
            <a:pPr marL="461645" lvl="1" indent="-457200">
              <a:spcBef>
                <a:spcPts val="500"/>
              </a:spcBef>
              <a:spcAft>
                <a:spcPts val="1000"/>
              </a:spcAft>
              <a:buClr>
                <a:srgbClr val="003865"/>
              </a:buClr>
              <a:buSzPct val="85000"/>
              <a:buFont typeface="Wingdings" panose="05000000000000000000" pitchFamily="2" charset="2"/>
              <a:buChar char="§"/>
            </a:pPr>
            <a:r>
              <a:rPr lang="en-US" sz="1200">
                <a:solidFill>
                  <a:srgbClr val="003865"/>
                </a:solidFill>
              </a:rPr>
              <a:t>Lidar acquisition relies on subject matter expertise from different sectors in 3DGeo</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710914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3D Geomatics and Acquisition Workgroup - Next Steps</a:t>
            </a:r>
            <a:endParaRPr lang="en-US" dirty="0"/>
          </a:p>
        </p:txBody>
      </p:sp>
      <p:sp>
        <p:nvSpPr>
          <p:cNvPr id="4" name="Slide Number Placeholder 3"/>
          <p:cNvSpPr>
            <a:spLocks noGrp="1"/>
          </p:cNvSpPr>
          <p:nvPr>
            <p:ph type="sldNum" sz="quarter" idx="5"/>
          </p:nvPr>
        </p:nvSpPr>
        <p:spPr/>
        <p:txBody>
          <a:bodyPr/>
          <a:lstStyle/>
          <a:p>
            <a:fld id="{969D9E49-7B7D-4D88-8A82-246B9FC9343F}" type="slidenum">
              <a:rPr lang="en-US" smtClean="0"/>
              <a:t>13</a:t>
            </a:fld>
            <a:endParaRPr lang="en-US"/>
          </a:p>
        </p:txBody>
      </p:sp>
    </p:spTree>
    <p:extLst>
      <p:ext uri="{BB962C8B-B14F-4D97-AF65-F5344CB8AC3E}">
        <p14:creationId xmlns:p14="http://schemas.microsoft.com/office/powerpoint/2010/main" val="2413799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Clint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1611354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3865"/>
                </a:solidFill>
              </a:rPr>
              <a:t>7.55 + 19.08 + 0.45 = </a:t>
            </a:r>
            <a:r>
              <a:rPr lang="en-US" b="1">
                <a:solidFill>
                  <a:srgbClr val="003865"/>
                </a:solidFill>
              </a:rPr>
              <a:t>27.08 </a:t>
            </a:r>
            <a:r>
              <a:rPr lang="en-US" b="0">
                <a:solidFill>
                  <a:srgbClr val="003865"/>
                </a:solidFill>
              </a:rPr>
              <a:t>million</a:t>
            </a:r>
          </a:p>
          <a:p>
            <a:endParaRPr lang="en-US">
              <a:solidFill>
                <a:srgbClr val="003865"/>
              </a:solidFill>
            </a:endParaRPr>
          </a:p>
          <a:p>
            <a:r>
              <a:rPr lang="en-US">
                <a:solidFill>
                  <a:srgbClr val="003865"/>
                </a:solidFill>
              </a:rPr>
              <a:t>65,359 + 16,141 = </a:t>
            </a:r>
            <a:r>
              <a:rPr lang="en-US" b="1">
                <a:solidFill>
                  <a:srgbClr val="003865"/>
                </a:solidFill>
              </a:rPr>
              <a:t>81,500 </a:t>
            </a:r>
            <a:r>
              <a:rPr lang="en-US" b="0">
                <a:solidFill>
                  <a:srgbClr val="003865"/>
                </a:solidFill>
              </a:rPr>
              <a:t>square miles of lidar collected</a:t>
            </a:r>
          </a:p>
          <a:p>
            <a:endParaRPr lang="en-US" b="1">
              <a:solidFill>
                <a:srgbClr val="003865"/>
              </a:solidFill>
            </a:endParaRPr>
          </a:p>
          <a:p>
            <a:r>
              <a:rPr lang="en-US" b="0">
                <a:solidFill>
                  <a:srgbClr val="003865"/>
                </a:solidFill>
              </a:rPr>
              <a:t>81,500</a:t>
            </a:r>
            <a:r>
              <a:rPr lang="en-US" b="1">
                <a:solidFill>
                  <a:srgbClr val="003865"/>
                </a:solidFill>
              </a:rPr>
              <a:t>/</a:t>
            </a:r>
            <a:r>
              <a:rPr kumimoji="0" lang="en-US" sz="1200" b="0" i="0" u="none" strike="noStrike" kern="1200" cap="none" spc="0" normalizeH="0" baseline="0" noProof="0">
                <a:ln>
                  <a:noFill/>
                </a:ln>
                <a:solidFill>
                  <a:srgbClr val="003865"/>
                </a:solidFill>
                <a:effectLst/>
                <a:uLnTx/>
                <a:uFillTx/>
                <a:latin typeface="Calibri"/>
                <a:ea typeface="+mn-ea"/>
                <a:cs typeface="+mn-cs"/>
              </a:rPr>
              <a:t>$7,545,761.44 = </a:t>
            </a:r>
            <a:r>
              <a:rPr kumimoji="0" lang="en-US" sz="1200" b="1" i="0" u="none" strike="noStrike" kern="1200" cap="none" spc="0" normalizeH="0" baseline="0" noProof="0">
                <a:ln>
                  <a:noFill/>
                </a:ln>
                <a:solidFill>
                  <a:srgbClr val="003865"/>
                </a:solidFill>
                <a:effectLst/>
                <a:uLnTx/>
                <a:uFillTx/>
                <a:latin typeface="Calibri"/>
                <a:ea typeface="+mn-ea"/>
                <a:cs typeface="+mn-cs"/>
              </a:rPr>
              <a:t>92.586 </a:t>
            </a:r>
            <a:r>
              <a:rPr kumimoji="0" lang="en-US" sz="1200" b="0" i="0" u="none" strike="noStrike" kern="1200" cap="none" spc="0" normalizeH="0" baseline="0" noProof="0">
                <a:ln>
                  <a:noFill/>
                </a:ln>
                <a:solidFill>
                  <a:srgbClr val="003865"/>
                </a:solidFill>
                <a:effectLst/>
                <a:uLnTx/>
                <a:uFillTx/>
                <a:latin typeface="Calibri"/>
                <a:ea typeface="+mn-ea"/>
                <a:cs typeface="+mn-cs"/>
              </a:rPr>
              <a:t>(using lidar acquisition miles)</a:t>
            </a:r>
            <a:endParaRPr lang="en-US" b="0">
              <a:solidFill>
                <a:srgbClr val="003865"/>
              </a:solidFill>
            </a:endParaRPr>
          </a:p>
          <a:p>
            <a:endParaRPr lang="en-US">
              <a:solidFill>
                <a:srgbClr val="003865"/>
              </a:solidFill>
            </a:endParaRPr>
          </a:p>
          <a:p>
            <a:endParaRPr lang="en-US">
              <a:solidFill>
                <a:srgbClr val="003865"/>
              </a:solidFill>
            </a:endParaRPr>
          </a:p>
          <a:p>
            <a:endParaRPr lang="en-US">
              <a:solidFill>
                <a:srgbClr val="003865"/>
              </a:solidFill>
            </a:endParaRPr>
          </a:p>
          <a:p>
            <a:r>
              <a:rPr lang="en-US">
                <a:solidFill>
                  <a:srgbClr val="003865"/>
                </a:solidFill>
              </a:rPr>
              <a:t>Acquisitions are coordinated by the GAC’s </a:t>
            </a:r>
            <a:r>
              <a:rPr lang="en-US" b="1">
                <a:solidFill>
                  <a:srgbClr val="003865"/>
                </a:solidFill>
              </a:rPr>
              <a:t>3DGeo Committee </a:t>
            </a:r>
          </a:p>
          <a:p>
            <a:pPr lvl="1"/>
            <a:r>
              <a:rPr lang="en-US">
                <a:solidFill>
                  <a:srgbClr val="003865"/>
                </a:solidFill>
              </a:rPr>
              <a:t>Statewide 3DEP Certified QL1 Lidar </a:t>
            </a:r>
            <a:endParaRPr lang="en-US" b="1">
              <a:solidFill>
                <a:srgbClr val="003865"/>
              </a:solidFill>
            </a:endParaRPr>
          </a:p>
          <a:p>
            <a:r>
              <a:rPr lang="en-US">
                <a:solidFill>
                  <a:srgbClr val="003865"/>
                </a:solidFill>
              </a:rPr>
              <a:t>Minnesota’s Lidar Plan divides up the state into </a:t>
            </a:r>
            <a:r>
              <a:rPr lang="en-US" b="1">
                <a:solidFill>
                  <a:srgbClr val="003865"/>
                </a:solidFill>
              </a:rPr>
              <a:t>lidar acquisition areas </a:t>
            </a:r>
            <a:r>
              <a:rPr lang="en-US">
                <a:solidFill>
                  <a:srgbClr val="003865"/>
                </a:solidFill>
              </a:rPr>
              <a:t>(LAA) based on political (county) and watershed boundaries</a:t>
            </a:r>
          </a:p>
          <a:p>
            <a:r>
              <a:rPr lang="en-US" b="1">
                <a:solidFill>
                  <a:srgbClr val="003865"/>
                </a:solidFill>
              </a:rPr>
              <a:t>Grant</a:t>
            </a:r>
            <a:r>
              <a:rPr lang="en-US">
                <a:solidFill>
                  <a:srgbClr val="003865"/>
                </a:solidFill>
              </a:rPr>
              <a:t> </a:t>
            </a:r>
            <a:r>
              <a:rPr lang="en-US" b="1">
                <a:solidFill>
                  <a:srgbClr val="003865"/>
                </a:solidFill>
              </a:rPr>
              <a:t>funds</a:t>
            </a:r>
            <a:r>
              <a:rPr lang="en-US">
                <a:solidFill>
                  <a:srgbClr val="003865"/>
                </a:solidFill>
              </a:rPr>
              <a:t> are available from USGS for lidar acquisition because there is a national need for a consistent nationwide elevation layer</a:t>
            </a:r>
          </a:p>
          <a:p>
            <a:r>
              <a:rPr lang="en-US">
                <a:solidFill>
                  <a:srgbClr val="003865"/>
                </a:solidFill>
              </a:rPr>
              <a:t>3DGeo is working to organize lidar acquisition so that Minnesota can take advantage of this </a:t>
            </a:r>
            <a:r>
              <a:rPr lang="en-US" b="1">
                <a:solidFill>
                  <a:srgbClr val="003865"/>
                </a:solidFill>
              </a:rPr>
              <a:t>USGS federal funding opportunity</a:t>
            </a:r>
          </a:p>
          <a:p>
            <a:r>
              <a:rPr lang="en-US" b="1">
                <a:solidFill>
                  <a:srgbClr val="003865"/>
                </a:solidFill>
              </a:rPr>
              <a:t>Economies of scale </a:t>
            </a:r>
            <a:r>
              <a:rPr lang="en-US">
                <a:solidFill>
                  <a:srgbClr val="003865"/>
                </a:solidFill>
              </a:rPr>
              <a:t>are achieved</a:t>
            </a:r>
          </a:p>
          <a:p>
            <a:pPr lvl="1"/>
            <a:r>
              <a:rPr lang="en-US">
                <a:solidFill>
                  <a:srgbClr val="003865"/>
                </a:solidFill>
              </a:rPr>
              <a:t>The bigger the collection footprint to lower the cost</a:t>
            </a:r>
          </a:p>
          <a:p>
            <a:endParaRPr lang="en-US">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26417643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Clint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11742280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17725290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Link to Map: https://www.usgs.gov/3d-elevation-program</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42889181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40688513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Clint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27141792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8000"/>
              </a:lnSpc>
              <a:spcBef>
                <a:spcPts val="600"/>
              </a:spcBef>
              <a:spcAft>
                <a:spcPts val="600"/>
              </a:spcAft>
              <a:buClrTx/>
              <a:buSzTx/>
              <a:buFontTx/>
              <a:buNone/>
              <a:tabLst/>
              <a:defRPr/>
            </a:pPr>
            <a:r>
              <a:rPr lang="en-US" sz="1600" b="1" dirty="0">
                <a:solidFill>
                  <a:srgbClr val="003865"/>
                </a:solidFill>
                <a:latin typeface="Calibri"/>
              </a:rPr>
              <a:t>Recent Activity: </a:t>
            </a:r>
            <a:r>
              <a:rPr kumimoji="0" lang="en-US" sz="1600" b="1" i="0" u="none" strike="noStrike" kern="1200" cap="none" spc="0" normalizeH="0" baseline="0" noProof="0" dirty="0">
                <a:ln>
                  <a:noFill/>
                </a:ln>
                <a:solidFill>
                  <a:srgbClr val="003865"/>
                </a:solidFill>
                <a:effectLst/>
                <a:uLnTx/>
                <a:uFillTx/>
                <a:latin typeface="Calibri"/>
                <a:ea typeface="+mn-ea"/>
                <a:cs typeface="+mn-cs"/>
              </a:rPr>
              <a:t>Creating a Foundation</a:t>
            </a:r>
          </a:p>
          <a:p>
            <a:pPr marL="914400" marR="0" lvl="0" indent="-514350" algn="l" defTabSz="914400" rtl="0" eaLnBrk="1" fontAlgn="auto" latinLnBrk="0" hangingPunct="1">
              <a:lnSpc>
                <a:spcPct val="108000"/>
              </a:lnSpc>
              <a:spcBef>
                <a:spcPts val="600"/>
              </a:spcBef>
              <a:spcAft>
                <a:spcPts val="600"/>
              </a:spcAft>
              <a:buClrTx/>
              <a:buSzTx/>
              <a:buFontTx/>
              <a:buAutoNum type="arabicPeriod"/>
              <a:tabLst/>
              <a:defRPr/>
            </a:pPr>
            <a:r>
              <a:rPr kumimoji="0" lang="en-US" sz="1200" b="0" i="0" u="none" strike="noStrike" kern="1200" cap="none" spc="0" normalizeH="0" baseline="0" noProof="0" dirty="0">
                <a:ln>
                  <a:noFill/>
                </a:ln>
                <a:solidFill>
                  <a:srgbClr val="003865"/>
                </a:solidFill>
                <a:effectLst/>
                <a:uLnTx/>
                <a:uFillTx/>
                <a:latin typeface="Calibri"/>
                <a:ea typeface="+mn-ea"/>
                <a:cs typeface="+mn-cs"/>
              </a:rPr>
              <a:t>Build a Team of </a:t>
            </a:r>
            <a:r>
              <a:rPr kumimoji="0" lang="en-US" sz="1200" b="1" i="0" u="none" strike="noStrike" kern="1200" cap="none" spc="0" normalizeH="0" baseline="0" noProof="0" dirty="0">
                <a:ln>
                  <a:noFill/>
                </a:ln>
                <a:solidFill>
                  <a:srgbClr val="003865"/>
                </a:solidFill>
                <a:effectLst/>
                <a:uLnTx/>
                <a:uFillTx/>
                <a:latin typeface="Calibri"/>
                <a:ea typeface="+mn-ea"/>
                <a:cs typeface="+mn-cs"/>
              </a:rPr>
              <a:t>Champions</a:t>
            </a:r>
          </a:p>
          <a:p>
            <a:pPr marL="914400" marR="0" lvl="0" indent="-514350" algn="l" defTabSz="914400" rtl="0" eaLnBrk="1" fontAlgn="auto" latinLnBrk="0" hangingPunct="1">
              <a:lnSpc>
                <a:spcPct val="108000"/>
              </a:lnSpc>
              <a:spcBef>
                <a:spcPts val="600"/>
              </a:spcBef>
              <a:spcAft>
                <a:spcPts val="600"/>
              </a:spcAft>
              <a:buClrTx/>
              <a:buSzTx/>
              <a:buFontTx/>
              <a:buAutoNum type="arabicPeriod"/>
              <a:tabLst/>
              <a:defRPr/>
            </a:pPr>
            <a:r>
              <a:rPr kumimoji="0" lang="en-US" sz="1200" b="0" i="0" u="none" strike="noStrike" kern="1200" cap="none" spc="0" normalizeH="0" baseline="0" noProof="0" dirty="0">
                <a:ln>
                  <a:noFill/>
                </a:ln>
                <a:solidFill>
                  <a:srgbClr val="003865"/>
                </a:solidFill>
                <a:effectLst/>
                <a:uLnTx/>
                <a:uFillTx/>
                <a:latin typeface="Calibri"/>
                <a:ea typeface="+mn-ea"/>
                <a:cs typeface="+mn-cs"/>
              </a:rPr>
              <a:t>Create a </a:t>
            </a:r>
            <a:r>
              <a:rPr kumimoji="0" lang="en-US" sz="1200" b="1" i="0" u="none" strike="noStrike" kern="1200" cap="none" spc="0" normalizeH="0" baseline="0" noProof="0" dirty="0">
                <a:ln>
                  <a:noFill/>
                </a:ln>
                <a:solidFill>
                  <a:srgbClr val="003865"/>
                </a:solidFill>
                <a:effectLst/>
                <a:uLnTx/>
                <a:uFillTx/>
                <a:latin typeface="Calibri"/>
                <a:ea typeface="+mn-ea"/>
                <a:cs typeface="+mn-cs"/>
              </a:rPr>
              <a:t>Names </a:t>
            </a:r>
            <a:r>
              <a:rPr kumimoji="0" lang="en-US" sz="1200" b="0" i="0" u="none" strike="noStrike" kern="1200" cap="none" spc="0" normalizeH="0" baseline="0" noProof="0" dirty="0">
                <a:ln>
                  <a:noFill/>
                </a:ln>
                <a:solidFill>
                  <a:srgbClr val="003865"/>
                </a:solidFill>
                <a:effectLst/>
                <a:uLnTx/>
                <a:uFillTx/>
                <a:latin typeface="Calibri"/>
                <a:ea typeface="+mn-ea"/>
                <a:cs typeface="+mn-cs"/>
              </a:rPr>
              <a:t>for the Initiative and Products</a:t>
            </a:r>
          </a:p>
          <a:p>
            <a:pPr marL="914400" marR="0" lvl="0" indent="-514350" algn="l" defTabSz="914400" rtl="0" eaLnBrk="1" fontAlgn="auto" latinLnBrk="0" hangingPunct="1">
              <a:lnSpc>
                <a:spcPct val="108000"/>
              </a:lnSpc>
              <a:spcBef>
                <a:spcPts val="600"/>
              </a:spcBef>
              <a:spcAft>
                <a:spcPts val="600"/>
              </a:spcAft>
              <a:buClrTx/>
              <a:buSzTx/>
              <a:buFontTx/>
              <a:buAutoNum type="arabicPeriod"/>
              <a:tabLst/>
              <a:defRPr/>
            </a:pPr>
            <a:r>
              <a:rPr kumimoji="0" lang="en-US" sz="1200" b="0" i="0" u="none" strike="noStrike" kern="1200" cap="none" spc="0" normalizeH="0" baseline="0" noProof="0" dirty="0">
                <a:ln>
                  <a:noFill/>
                </a:ln>
                <a:solidFill>
                  <a:srgbClr val="003865"/>
                </a:solidFill>
                <a:effectLst/>
                <a:uLnTx/>
                <a:uFillTx/>
                <a:latin typeface="Calibri"/>
                <a:ea typeface="+mn-ea"/>
                <a:cs typeface="+mn-cs"/>
              </a:rPr>
              <a:t>Write a </a:t>
            </a:r>
            <a:r>
              <a:rPr kumimoji="0" lang="en-US" sz="1200" b="1" i="0" u="none" strike="noStrike" kern="1200" cap="none" spc="0" normalizeH="0" baseline="0" noProof="0" dirty="0">
                <a:ln>
                  <a:noFill/>
                </a:ln>
                <a:solidFill>
                  <a:srgbClr val="003865"/>
                </a:solidFill>
                <a:effectLst/>
                <a:uLnTx/>
                <a:uFillTx/>
                <a:latin typeface="Calibri"/>
                <a:ea typeface="+mn-ea"/>
                <a:cs typeface="+mn-cs"/>
              </a:rPr>
              <a:t>Mission Statement</a:t>
            </a:r>
          </a:p>
          <a:p>
            <a:pPr marL="914400" marR="0" lvl="0" indent="-514350" algn="l" defTabSz="914400" rtl="0" eaLnBrk="1" fontAlgn="auto" latinLnBrk="0" hangingPunct="1">
              <a:lnSpc>
                <a:spcPct val="108000"/>
              </a:lnSpc>
              <a:spcBef>
                <a:spcPts val="600"/>
              </a:spcBef>
              <a:spcAft>
                <a:spcPts val="600"/>
              </a:spcAft>
              <a:buClrTx/>
              <a:buSzTx/>
              <a:buFontTx/>
              <a:buAutoNum type="arabicPeriod"/>
              <a:tabLst/>
              <a:defRPr/>
            </a:pPr>
            <a:r>
              <a:rPr kumimoji="0" lang="en-US" sz="1200" b="0" i="0" u="none" strike="noStrike" kern="1200" cap="none" spc="0" normalizeH="0" baseline="0" noProof="0" dirty="0">
                <a:ln>
                  <a:noFill/>
                </a:ln>
                <a:solidFill>
                  <a:srgbClr val="003865"/>
                </a:solidFill>
                <a:effectLst/>
                <a:uLnTx/>
                <a:uFillTx/>
                <a:latin typeface="Calibri"/>
                <a:ea typeface="+mn-ea"/>
                <a:cs typeface="+mn-cs"/>
              </a:rPr>
              <a:t>Build </a:t>
            </a:r>
            <a:r>
              <a:rPr kumimoji="0" lang="en-US" sz="1200" b="1" i="0" u="none" strike="noStrike" kern="1200" cap="none" spc="0" normalizeH="0" baseline="0" noProof="0" dirty="0">
                <a:ln>
                  <a:noFill/>
                </a:ln>
                <a:solidFill>
                  <a:srgbClr val="003865"/>
                </a:solidFill>
                <a:effectLst/>
                <a:uLnTx/>
                <a:uFillTx/>
                <a:latin typeface="Calibri"/>
                <a:ea typeface="+mn-ea"/>
                <a:cs typeface="+mn-cs"/>
              </a:rPr>
              <a:t>Awareness</a:t>
            </a:r>
          </a:p>
          <a:p>
            <a:pPr marL="914400" marR="0" lvl="0" indent="-514350" algn="l" defTabSz="914400" rtl="0" eaLnBrk="1" fontAlgn="auto" latinLnBrk="0" hangingPunct="1">
              <a:lnSpc>
                <a:spcPct val="108000"/>
              </a:lnSpc>
              <a:spcBef>
                <a:spcPts val="600"/>
              </a:spcBef>
              <a:spcAft>
                <a:spcPts val="600"/>
              </a:spcAft>
              <a:buClrTx/>
              <a:buSzTx/>
              <a:buFontTx/>
              <a:buAutoNum type="arabicPeriod"/>
              <a:tabLst/>
              <a:defRPr/>
            </a:pPr>
            <a:r>
              <a:rPr kumimoji="0" lang="en-US" sz="1200" b="0" i="0" u="none" strike="noStrike" kern="1200" cap="none" spc="0" normalizeH="0" baseline="0" noProof="0" dirty="0">
                <a:ln>
                  <a:noFill/>
                </a:ln>
                <a:solidFill>
                  <a:srgbClr val="003865"/>
                </a:solidFill>
                <a:effectLst/>
                <a:uLnTx/>
                <a:uFillTx/>
                <a:latin typeface="Calibri"/>
                <a:ea typeface="+mn-ea"/>
                <a:cs typeface="+mn-cs"/>
              </a:rPr>
              <a:t>Membership </a:t>
            </a:r>
            <a:r>
              <a:rPr kumimoji="0" lang="en-US" sz="1200" b="1" i="0" u="none" strike="noStrike" kern="1200" cap="none" spc="0" normalizeH="0" baseline="0" noProof="0" dirty="0">
                <a:ln>
                  <a:noFill/>
                </a:ln>
                <a:solidFill>
                  <a:srgbClr val="003865"/>
                </a:solidFill>
                <a:effectLst/>
                <a:uLnTx/>
                <a:uFillTx/>
                <a:latin typeface="Calibri"/>
                <a:ea typeface="+mn-ea"/>
                <a:cs typeface="+mn-cs"/>
              </a:rPr>
              <a:t>Recruitment</a:t>
            </a:r>
            <a:r>
              <a:rPr kumimoji="0" lang="en-US" sz="1200" b="0" i="0" u="none" strike="noStrike" kern="1200" cap="none" spc="0" normalizeH="0" baseline="0" noProof="0" dirty="0">
                <a:ln>
                  <a:noFill/>
                </a:ln>
                <a:solidFill>
                  <a:srgbClr val="003865"/>
                </a:solidFill>
                <a:effectLst/>
                <a:uLnTx/>
                <a:uFillTx/>
                <a:latin typeface="Calibri"/>
                <a:ea typeface="+mn-ea"/>
                <a:cs typeface="+mn-cs"/>
              </a:rPr>
              <a:t> (Jan)</a:t>
            </a:r>
          </a:p>
          <a:p>
            <a:pPr marL="914400" marR="0" lvl="0" indent="-514350" algn="l" defTabSz="914400" rtl="0" eaLnBrk="1" fontAlgn="auto" latinLnBrk="0" hangingPunct="1">
              <a:lnSpc>
                <a:spcPct val="108000"/>
              </a:lnSpc>
              <a:spcBef>
                <a:spcPts val="600"/>
              </a:spcBef>
              <a:spcAft>
                <a:spcPts val="600"/>
              </a:spcAft>
              <a:buClrTx/>
              <a:buSzTx/>
              <a:buFontTx/>
              <a:buAutoNum type="arabicPeriod"/>
              <a:tabLst/>
              <a:defRPr/>
            </a:pPr>
            <a:r>
              <a:rPr kumimoji="0" lang="en-US" sz="1200" b="0" i="0" u="none" strike="noStrike" kern="1200" cap="none" spc="0" normalizeH="0" baseline="0" noProof="0" dirty="0">
                <a:ln>
                  <a:noFill/>
                </a:ln>
                <a:solidFill>
                  <a:srgbClr val="003865"/>
                </a:solidFill>
                <a:effectLst/>
                <a:uLnTx/>
                <a:uFillTx/>
                <a:latin typeface="Calibri"/>
                <a:ea typeface="+mn-ea"/>
                <a:cs typeface="+mn-cs"/>
              </a:rPr>
              <a:t>Conduct </a:t>
            </a:r>
            <a:r>
              <a:rPr kumimoji="0" lang="en-US" sz="1200" b="1" i="0" u="none" strike="noStrike" kern="1200" cap="none" spc="0" normalizeH="0" baseline="0" noProof="0" dirty="0">
                <a:ln>
                  <a:noFill/>
                </a:ln>
                <a:solidFill>
                  <a:srgbClr val="003865"/>
                </a:solidFill>
                <a:effectLst/>
                <a:uLnTx/>
                <a:uFillTx/>
                <a:latin typeface="Calibri"/>
                <a:ea typeface="+mn-ea"/>
                <a:cs typeface="+mn-cs"/>
              </a:rPr>
              <a:t>Outreach and Education</a:t>
            </a:r>
            <a:endParaRPr lang="en-US" dirty="0">
              <a:latin typeface="NeueHaasGroteskText Std"/>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0430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a:t>
            </a:fld>
            <a:endParaRPr lang="en-US" dirty="0"/>
          </a:p>
        </p:txBody>
      </p:sp>
    </p:spTree>
    <p:extLst>
      <p:ext uri="{BB962C8B-B14F-4D97-AF65-F5344CB8AC3E}">
        <p14:creationId xmlns:p14="http://schemas.microsoft.com/office/powerpoint/2010/main" val="11953101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42424"/>
                </a:solidFill>
                <a:effectLst/>
                <a:latin typeface="Segoe UI" panose="020B0502040204020203" pitchFamily="34" charset="0"/>
              </a:rPr>
              <a:t>The </a:t>
            </a:r>
            <a:r>
              <a:rPr lang="en-US" b="1" i="0" dirty="0">
                <a:solidFill>
                  <a:srgbClr val="242424"/>
                </a:solidFill>
                <a:effectLst/>
                <a:latin typeface="Segoe UI" panose="020B0502040204020203" pitchFamily="34" charset="0"/>
              </a:rPr>
              <a:t>Lidar-DERIVATIVES Subgroup</a:t>
            </a:r>
            <a:r>
              <a:rPr lang="en-US" b="0" i="0" dirty="0">
                <a:solidFill>
                  <a:srgbClr val="242424"/>
                </a:solidFill>
                <a:effectLst/>
                <a:latin typeface="Segoe UI" panose="020B0502040204020203" pitchFamily="34" charset="0"/>
              </a:rPr>
              <a:t> of the 3DGeo Data Acquisition Workgroup is a group of geospatial technologists united as a 3DGeo community of practice that seeks to identify, define, and publish best practices for lidar product development by aligning existing, proven legacy techniques with new advancements in lidar-derived product development</a:t>
            </a:r>
            <a:endParaRPr lang="en-US" dirty="0"/>
          </a:p>
        </p:txBody>
      </p:sp>
      <p:sp>
        <p:nvSpPr>
          <p:cNvPr id="4" name="Slide Number Placeholder 3"/>
          <p:cNvSpPr>
            <a:spLocks noGrp="1"/>
          </p:cNvSpPr>
          <p:nvPr>
            <p:ph type="sldNum" sz="quarter" idx="5"/>
          </p:nvPr>
        </p:nvSpPr>
        <p:spPr/>
        <p:txBody>
          <a:bodyPr/>
          <a:lstStyle/>
          <a:p>
            <a:fld id="{969D9E49-7B7D-4D88-8A82-246B9FC9343F}" type="slidenum">
              <a:rPr lang="en-US" smtClean="0"/>
              <a:t>23</a:t>
            </a:fld>
            <a:endParaRPr lang="en-US"/>
          </a:p>
        </p:txBody>
      </p:sp>
    </p:spTree>
    <p:extLst>
      <p:ext uri="{BB962C8B-B14F-4D97-AF65-F5344CB8AC3E}">
        <p14:creationId xmlns:p14="http://schemas.microsoft.com/office/powerpoint/2010/main" val="35542862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r>
              <a:rPr lang="en-US" b="0" i="0" dirty="0">
                <a:solidFill>
                  <a:srgbClr val="FFFFFF"/>
                </a:solidFill>
                <a:effectLst/>
                <a:latin typeface="Segoe UI" panose="020B0502040204020203" pitchFamily="34" charset="0"/>
              </a:rPr>
              <a:t>The 3DGeo Lidar-derived Hydrography Subgroup is a team of geospatial technologists united as a 3DGeo community of practice that works to bring Next Generation Hydrography (NXG-Hydro) developed from lidar technology to Minnesota.  Capitalizing on the subject matter expertise of its leadership and general membership, the 3DGeo Subgroup provides guidance and education to stakeholders and decision makers on Lidar-derived Hydrography (LDH).</a:t>
            </a:r>
          </a:p>
          <a:p>
            <a:pPr lvl="0" algn="l"/>
            <a:endParaRPr lang="en-US" b="0" i="0" dirty="0">
              <a:solidFill>
                <a:srgbClr val="FFFFFF"/>
              </a:solidFill>
              <a:effectLst/>
              <a:latin typeface="Segoe UI" panose="020B0502040204020203" pitchFamily="34" charset="0"/>
            </a:endParaRPr>
          </a:p>
          <a:p>
            <a:pPr lvl="0" algn="l"/>
            <a:endParaRPr lang="en-US" b="0" i="0" dirty="0">
              <a:solidFill>
                <a:srgbClr val="FFFFFF"/>
              </a:solidFill>
              <a:effectLst/>
              <a:latin typeface="Segoe UI" panose="020B0502040204020203" pitchFamily="34" charset="0"/>
            </a:endParaRPr>
          </a:p>
          <a:p>
            <a:r>
              <a:rPr kumimoji="0" lang="en-US" sz="1200" b="0" i="0" u="none" strike="noStrike" kern="1200" cap="none" spc="0" normalizeH="0" baseline="0" noProof="0" dirty="0">
                <a:ln>
                  <a:noFill/>
                </a:ln>
                <a:solidFill>
                  <a:srgbClr val="003865"/>
                </a:solidFill>
                <a:effectLst/>
                <a:uLnTx/>
                <a:uFillTx/>
                <a:latin typeface="Calibri" panose="020F0502020204030204" pitchFamily="34" charset="0"/>
                <a:ea typeface="Calibri" panose="020F0502020204030204" pitchFamily="34" charset="0"/>
                <a:cs typeface="Arial" panose="020B0604020202020204" pitchFamily="34" charset="0"/>
              </a:rPr>
              <a:t>With guidance from the 3DGeo Hydrogeomorphology Workgroup, the Minnesota 3D Geomatics Data Acquisition </a:t>
            </a:r>
            <a:r>
              <a:rPr kumimoji="0" lang="en-US" sz="1200" b="1" i="0" u="none" strike="noStrike" kern="1200" cap="none" spc="0" normalizeH="0" baseline="0" noProof="0" dirty="0">
                <a:ln>
                  <a:noFill/>
                </a:ln>
                <a:solidFill>
                  <a:srgbClr val="003865"/>
                </a:solidFill>
                <a:effectLst/>
                <a:uLnTx/>
                <a:uFillTx/>
                <a:latin typeface="Calibri" panose="020F0502020204030204" pitchFamily="34" charset="0"/>
                <a:ea typeface="Calibri" panose="020F0502020204030204" pitchFamily="34" charset="0"/>
                <a:cs typeface="Arial" panose="020B0604020202020204" pitchFamily="34" charset="0"/>
              </a:rPr>
              <a:t>Lidar-derived Hydrography Subgroup</a:t>
            </a:r>
            <a:r>
              <a:rPr kumimoji="0" lang="en-US" sz="1200" b="0" i="0" u="none" strike="noStrike" kern="1200" cap="none" spc="0" normalizeH="0" baseline="0" noProof="0" dirty="0">
                <a:ln>
                  <a:noFill/>
                </a:ln>
                <a:solidFill>
                  <a:srgbClr val="003865"/>
                </a:solidFill>
                <a:effectLst/>
                <a:uLnTx/>
                <a:uFillTx/>
                <a:latin typeface="Calibri" panose="020F0502020204030204" pitchFamily="34" charset="0"/>
                <a:ea typeface="Calibri" panose="020F0502020204030204" pitchFamily="34" charset="0"/>
                <a:cs typeface="Arial" panose="020B0604020202020204" pitchFamily="34" charset="0"/>
              </a:rPr>
              <a:t> is building the foundation for a Mn3D-Hydro initiative</a:t>
            </a:r>
            <a:endParaRPr lang="en-US" dirty="0"/>
          </a:p>
        </p:txBody>
      </p:sp>
      <p:sp>
        <p:nvSpPr>
          <p:cNvPr id="4" name="Slide Number Placeholder 3"/>
          <p:cNvSpPr>
            <a:spLocks noGrp="1"/>
          </p:cNvSpPr>
          <p:nvPr>
            <p:ph type="sldNum" sz="quarter" idx="5"/>
          </p:nvPr>
        </p:nvSpPr>
        <p:spPr/>
        <p:txBody>
          <a:bodyPr/>
          <a:lstStyle/>
          <a:p>
            <a:fld id="{969D9E49-7B7D-4D88-8A82-246B9FC9343F}" type="slidenum">
              <a:rPr lang="en-US" smtClean="0"/>
              <a:t>24</a:t>
            </a:fld>
            <a:endParaRPr lang="en-US"/>
          </a:p>
        </p:txBody>
      </p:sp>
    </p:spTree>
    <p:extLst>
      <p:ext uri="{BB962C8B-B14F-4D97-AF65-F5344CB8AC3E}">
        <p14:creationId xmlns:p14="http://schemas.microsoft.com/office/powerpoint/2010/main" val="33226591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8000"/>
              </a:lnSpc>
              <a:spcBef>
                <a:spcPts val="600"/>
              </a:spcBef>
              <a:spcAft>
                <a:spcPts val="600"/>
              </a:spcAft>
              <a:buClrTx/>
              <a:buSzTx/>
              <a:buFontTx/>
              <a:buNone/>
              <a:tabLst/>
              <a:defRPr/>
            </a:pPr>
            <a:r>
              <a:rPr lang="en-US" sz="1600" b="1" dirty="0">
                <a:solidFill>
                  <a:srgbClr val="003865"/>
                </a:solidFill>
                <a:latin typeface="Calibri"/>
              </a:rPr>
              <a:t>Recent Activity: </a:t>
            </a:r>
            <a:r>
              <a:rPr kumimoji="0" lang="en-US" sz="1600" b="1" i="0" u="none" strike="noStrike" kern="1200" cap="none" spc="0" normalizeH="0" baseline="0" noProof="0" dirty="0">
                <a:ln>
                  <a:noFill/>
                </a:ln>
                <a:solidFill>
                  <a:srgbClr val="003865"/>
                </a:solidFill>
                <a:effectLst/>
                <a:uLnTx/>
                <a:uFillTx/>
                <a:latin typeface="Calibri"/>
                <a:ea typeface="+mn-ea"/>
                <a:cs typeface="+mn-cs"/>
              </a:rPr>
              <a:t>Creating a Foundation</a:t>
            </a:r>
          </a:p>
          <a:p>
            <a:pPr marL="914400" marR="0" lvl="0" indent="-514350" algn="l" defTabSz="914400" rtl="0" eaLnBrk="1" fontAlgn="auto" latinLnBrk="0" hangingPunct="1">
              <a:lnSpc>
                <a:spcPct val="108000"/>
              </a:lnSpc>
              <a:spcBef>
                <a:spcPts val="600"/>
              </a:spcBef>
              <a:spcAft>
                <a:spcPts val="600"/>
              </a:spcAft>
              <a:buClrTx/>
              <a:buSzTx/>
              <a:buFontTx/>
              <a:buAutoNum type="arabicPeriod"/>
              <a:tabLst/>
              <a:defRPr/>
            </a:pPr>
            <a:r>
              <a:rPr kumimoji="0" lang="en-US" sz="1200" b="0" i="0" u="none" strike="noStrike" kern="1200" cap="none" spc="0" normalizeH="0" baseline="0" noProof="0" dirty="0">
                <a:ln>
                  <a:noFill/>
                </a:ln>
                <a:solidFill>
                  <a:srgbClr val="003865"/>
                </a:solidFill>
                <a:effectLst/>
                <a:uLnTx/>
                <a:uFillTx/>
                <a:latin typeface="Calibri"/>
                <a:ea typeface="+mn-ea"/>
                <a:cs typeface="+mn-cs"/>
              </a:rPr>
              <a:t>Build a Team of </a:t>
            </a:r>
            <a:r>
              <a:rPr kumimoji="0" lang="en-US" sz="1200" b="1" i="0" u="none" strike="noStrike" kern="1200" cap="none" spc="0" normalizeH="0" baseline="0" noProof="0" dirty="0">
                <a:ln>
                  <a:noFill/>
                </a:ln>
                <a:solidFill>
                  <a:srgbClr val="003865"/>
                </a:solidFill>
                <a:effectLst/>
                <a:uLnTx/>
                <a:uFillTx/>
                <a:latin typeface="Calibri"/>
                <a:ea typeface="+mn-ea"/>
                <a:cs typeface="+mn-cs"/>
              </a:rPr>
              <a:t>Champions</a:t>
            </a:r>
          </a:p>
          <a:p>
            <a:pPr marL="914400" marR="0" lvl="0" indent="-514350" algn="l" defTabSz="914400" rtl="0" eaLnBrk="1" fontAlgn="auto" latinLnBrk="0" hangingPunct="1">
              <a:lnSpc>
                <a:spcPct val="108000"/>
              </a:lnSpc>
              <a:spcBef>
                <a:spcPts val="600"/>
              </a:spcBef>
              <a:spcAft>
                <a:spcPts val="600"/>
              </a:spcAft>
              <a:buClrTx/>
              <a:buSzTx/>
              <a:buFontTx/>
              <a:buAutoNum type="arabicPeriod"/>
              <a:tabLst/>
              <a:defRPr/>
            </a:pPr>
            <a:r>
              <a:rPr kumimoji="0" lang="en-US" sz="1200" b="0" i="0" u="none" strike="noStrike" kern="1200" cap="none" spc="0" normalizeH="0" baseline="0" noProof="0" dirty="0">
                <a:ln>
                  <a:noFill/>
                </a:ln>
                <a:solidFill>
                  <a:srgbClr val="003865"/>
                </a:solidFill>
                <a:effectLst/>
                <a:uLnTx/>
                <a:uFillTx/>
                <a:latin typeface="Calibri"/>
                <a:ea typeface="+mn-ea"/>
                <a:cs typeface="+mn-cs"/>
              </a:rPr>
              <a:t>Create a </a:t>
            </a:r>
            <a:r>
              <a:rPr kumimoji="0" lang="en-US" sz="1200" b="1" i="0" u="none" strike="noStrike" kern="1200" cap="none" spc="0" normalizeH="0" baseline="0" noProof="0" dirty="0">
                <a:ln>
                  <a:noFill/>
                </a:ln>
                <a:solidFill>
                  <a:srgbClr val="003865"/>
                </a:solidFill>
                <a:effectLst/>
                <a:uLnTx/>
                <a:uFillTx/>
                <a:latin typeface="Calibri"/>
                <a:ea typeface="+mn-ea"/>
                <a:cs typeface="+mn-cs"/>
              </a:rPr>
              <a:t>Names </a:t>
            </a:r>
            <a:r>
              <a:rPr kumimoji="0" lang="en-US" sz="1200" b="0" i="0" u="none" strike="noStrike" kern="1200" cap="none" spc="0" normalizeH="0" baseline="0" noProof="0" dirty="0">
                <a:ln>
                  <a:noFill/>
                </a:ln>
                <a:solidFill>
                  <a:srgbClr val="003865"/>
                </a:solidFill>
                <a:effectLst/>
                <a:uLnTx/>
                <a:uFillTx/>
                <a:latin typeface="Calibri"/>
                <a:ea typeface="+mn-ea"/>
                <a:cs typeface="+mn-cs"/>
              </a:rPr>
              <a:t>for the Initiative and Products</a:t>
            </a:r>
          </a:p>
          <a:p>
            <a:pPr marL="914400" marR="0" lvl="0" indent="-514350" algn="l" defTabSz="914400" rtl="0" eaLnBrk="1" fontAlgn="auto" latinLnBrk="0" hangingPunct="1">
              <a:lnSpc>
                <a:spcPct val="108000"/>
              </a:lnSpc>
              <a:spcBef>
                <a:spcPts val="600"/>
              </a:spcBef>
              <a:spcAft>
                <a:spcPts val="600"/>
              </a:spcAft>
              <a:buClrTx/>
              <a:buSzTx/>
              <a:buFontTx/>
              <a:buAutoNum type="arabicPeriod"/>
              <a:tabLst/>
              <a:defRPr/>
            </a:pPr>
            <a:r>
              <a:rPr kumimoji="0" lang="en-US" sz="1200" b="0" i="0" u="none" strike="noStrike" kern="1200" cap="none" spc="0" normalizeH="0" baseline="0" noProof="0" dirty="0">
                <a:ln>
                  <a:noFill/>
                </a:ln>
                <a:solidFill>
                  <a:srgbClr val="003865"/>
                </a:solidFill>
                <a:effectLst/>
                <a:uLnTx/>
                <a:uFillTx/>
                <a:latin typeface="Calibri"/>
                <a:ea typeface="+mn-ea"/>
                <a:cs typeface="+mn-cs"/>
              </a:rPr>
              <a:t>Write a </a:t>
            </a:r>
            <a:r>
              <a:rPr kumimoji="0" lang="en-US" sz="1200" b="1" i="0" u="none" strike="noStrike" kern="1200" cap="none" spc="0" normalizeH="0" baseline="0" noProof="0" dirty="0">
                <a:ln>
                  <a:noFill/>
                </a:ln>
                <a:solidFill>
                  <a:srgbClr val="003865"/>
                </a:solidFill>
                <a:effectLst/>
                <a:uLnTx/>
                <a:uFillTx/>
                <a:latin typeface="Calibri"/>
                <a:ea typeface="+mn-ea"/>
                <a:cs typeface="+mn-cs"/>
              </a:rPr>
              <a:t>Mission Statement</a:t>
            </a:r>
          </a:p>
          <a:p>
            <a:pPr marL="914400" marR="0" lvl="0" indent="-514350" algn="l" defTabSz="914400" rtl="0" eaLnBrk="1" fontAlgn="auto" latinLnBrk="0" hangingPunct="1">
              <a:lnSpc>
                <a:spcPct val="108000"/>
              </a:lnSpc>
              <a:spcBef>
                <a:spcPts val="600"/>
              </a:spcBef>
              <a:spcAft>
                <a:spcPts val="600"/>
              </a:spcAft>
              <a:buClrTx/>
              <a:buSzTx/>
              <a:buFontTx/>
              <a:buAutoNum type="arabicPeriod"/>
              <a:tabLst/>
              <a:defRPr/>
            </a:pPr>
            <a:r>
              <a:rPr kumimoji="0" lang="en-US" sz="1200" b="0" i="0" u="none" strike="noStrike" kern="1200" cap="none" spc="0" normalizeH="0" baseline="0" noProof="0" dirty="0">
                <a:ln>
                  <a:noFill/>
                </a:ln>
                <a:solidFill>
                  <a:srgbClr val="003865"/>
                </a:solidFill>
                <a:effectLst/>
                <a:uLnTx/>
                <a:uFillTx/>
                <a:latin typeface="Calibri"/>
                <a:ea typeface="+mn-ea"/>
                <a:cs typeface="+mn-cs"/>
              </a:rPr>
              <a:t>Build </a:t>
            </a:r>
            <a:r>
              <a:rPr kumimoji="0" lang="en-US" sz="1200" b="1" i="0" u="none" strike="noStrike" kern="1200" cap="none" spc="0" normalizeH="0" baseline="0" noProof="0" dirty="0">
                <a:ln>
                  <a:noFill/>
                </a:ln>
                <a:solidFill>
                  <a:srgbClr val="003865"/>
                </a:solidFill>
                <a:effectLst/>
                <a:uLnTx/>
                <a:uFillTx/>
                <a:latin typeface="Calibri"/>
                <a:ea typeface="+mn-ea"/>
                <a:cs typeface="+mn-cs"/>
              </a:rPr>
              <a:t>Awareness</a:t>
            </a:r>
          </a:p>
          <a:p>
            <a:pPr marL="914400" marR="0" lvl="0" indent="-514350" algn="l" defTabSz="914400" rtl="0" eaLnBrk="1" fontAlgn="auto" latinLnBrk="0" hangingPunct="1">
              <a:lnSpc>
                <a:spcPct val="108000"/>
              </a:lnSpc>
              <a:spcBef>
                <a:spcPts val="600"/>
              </a:spcBef>
              <a:spcAft>
                <a:spcPts val="600"/>
              </a:spcAft>
              <a:buClrTx/>
              <a:buSzTx/>
              <a:buFontTx/>
              <a:buAutoNum type="arabicPeriod"/>
              <a:tabLst/>
              <a:defRPr/>
            </a:pPr>
            <a:r>
              <a:rPr kumimoji="0" lang="en-US" sz="1200" b="0" i="0" u="none" strike="noStrike" kern="1200" cap="none" spc="0" normalizeH="0" baseline="0" noProof="0" dirty="0">
                <a:ln>
                  <a:noFill/>
                </a:ln>
                <a:solidFill>
                  <a:srgbClr val="003865"/>
                </a:solidFill>
                <a:effectLst/>
                <a:uLnTx/>
                <a:uFillTx/>
                <a:latin typeface="Calibri"/>
                <a:ea typeface="+mn-ea"/>
                <a:cs typeface="+mn-cs"/>
              </a:rPr>
              <a:t>Membership </a:t>
            </a:r>
            <a:r>
              <a:rPr kumimoji="0" lang="en-US" sz="1200" b="1" i="0" u="none" strike="noStrike" kern="1200" cap="none" spc="0" normalizeH="0" baseline="0" noProof="0" dirty="0">
                <a:ln>
                  <a:noFill/>
                </a:ln>
                <a:solidFill>
                  <a:srgbClr val="003865"/>
                </a:solidFill>
                <a:effectLst/>
                <a:uLnTx/>
                <a:uFillTx/>
                <a:latin typeface="Calibri"/>
                <a:ea typeface="+mn-ea"/>
                <a:cs typeface="+mn-cs"/>
              </a:rPr>
              <a:t>Recruitment</a:t>
            </a:r>
            <a:r>
              <a:rPr kumimoji="0" lang="en-US" sz="1200" b="0" i="0" u="none" strike="noStrike" kern="1200" cap="none" spc="0" normalizeH="0" baseline="0" noProof="0" dirty="0">
                <a:ln>
                  <a:noFill/>
                </a:ln>
                <a:solidFill>
                  <a:srgbClr val="003865"/>
                </a:solidFill>
                <a:effectLst/>
                <a:uLnTx/>
                <a:uFillTx/>
                <a:latin typeface="Calibri"/>
                <a:ea typeface="+mn-ea"/>
                <a:cs typeface="+mn-cs"/>
              </a:rPr>
              <a:t> (Jan)</a:t>
            </a:r>
          </a:p>
          <a:p>
            <a:pPr marL="914400" marR="0" lvl="0" indent="-514350" algn="l" defTabSz="914400" rtl="0" eaLnBrk="1" fontAlgn="auto" latinLnBrk="0" hangingPunct="1">
              <a:lnSpc>
                <a:spcPct val="108000"/>
              </a:lnSpc>
              <a:spcBef>
                <a:spcPts val="600"/>
              </a:spcBef>
              <a:spcAft>
                <a:spcPts val="600"/>
              </a:spcAft>
              <a:buClrTx/>
              <a:buSzTx/>
              <a:buFontTx/>
              <a:buAutoNum type="arabicPeriod"/>
              <a:tabLst/>
              <a:defRPr/>
            </a:pPr>
            <a:r>
              <a:rPr kumimoji="0" lang="en-US" sz="1200" b="0" i="0" u="none" strike="noStrike" kern="1200" cap="none" spc="0" normalizeH="0" baseline="0" noProof="0" dirty="0">
                <a:ln>
                  <a:noFill/>
                </a:ln>
                <a:solidFill>
                  <a:srgbClr val="003865"/>
                </a:solidFill>
                <a:effectLst/>
                <a:uLnTx/>
                <a:uFillTx/>
                <a:latin typeface="Calibri"/>
                <a:ea typeface="+mn-ea"/>
                <a:cs typeface="+mn-cs"/>
              </a:rPr>
              <a:t>Conduct </a:t>
            </a:r>
            <a:r>
              <a:rPr kumimoji="0" lang="en-US" sz="1200" b="1" i="0" u="none" strike="noStrike" kern="1200" cap="none" spc="0" normalizeH="0" baseline="0" noProof="0" dirty="0">
                <a:ln>
                  <a:noFill/>
                </a:ln>
                <a:solidFill>
                  <a:srgbClr val="003865"/>
                </a:solidFill>
                <a:effectLst/>
                <a:uLnTx/>
                <a:uFillTx/>
                <a:latin typeface="Calibri"/>
                <a:ea typeface="+mn-ea"/>
                <a:cs typeface="+mn-cs"/>
              </a:rPr>
              <a:t>Outreach and Education</a:t>
            </a:r>
            <a:endParaRPr lang="en-US" dirty="0">
              <a:latin typeface="NeueHaasGroteskText Std"/>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6137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Clint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30613248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3865"/>
                </a:solidFill>
                <a:effectLst/>
                <a:uLnTx/>
                <a:uFillTx/>
                <a:latin typeface="Calibri"/>
                <a:ea typeface="+mn-ea"/>
                <a:cs typeface="Calibri"/>
              </a:rPr>
              <a:t>Please serve as a champion for 3DGeo Initiatives in the GAC  and your place of employment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Sean’s email to Empower stakeholder who can’t bring money but can bring and promote a voice of support for why new HD lidar is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Joes response - We (3DGeo) is the trunk of the tree (Joe’s analogy)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37396346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28</a:t>
            </a:fld>
            <a:endParaRPr lang="en-US" dirty="0"/>
          </a:p>
        </p:txBody>
      </p:sp>
    </p:spTree>
    <p:extLst>
      <p:ext uri="{BB962C8B-B14F-4D97-AF65-F5344CB8AC3E}">
        <p14:creationId xmlns:p14="http://schemas.microsoft.com/office/powerpoint/2010/main" val="23000329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n-lt"/>
            </a:endParaRPr>
          </a:p>
        </p:txBody>
      </p:sp>
      <p:sp>
        <p:nvSpPr>
          <p:cNvPr id="4" name="Slide Number Placeholder 3"/>
          <p:cNvSpPr>
            <a:spLocks noGrp="1"/>
          </p:cNvSpPr>
          <p:nvPr>
            <p:ph type="sldNum" sz="quarter" idx="10"/>
          </p:nvPr>
        </p:nvSpPr>
        <p:spPr/>
        <p:txBody>
          <a:bodyPr/>
          <a:lstStyle/>
          <a:p>
            <a:fld id="{F9F08466-AEA7-4FC0-9459-6A32F61DA297}" type="slidenum">
              <a:rPr lang="en-US" smtClean="0"/>
              <a:pPr/>
              <a:t>30</a:t>
            </a:fld>
            <a:endParaRPr lang="en-US" dirty="0"/>
          </a:p>
        </p:txBody>
      </p:sp>
    </p:spTree>
    <p:extLst>
      <p:ext uri="{BB962C8B-B14F-4D97-AF65-F5344CB8AC3E}">
        <p14:creationId xmlns:p14="http://schemas.microsoft.com/office/powerpoint/2010/main" val="9109395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1274601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32</a:t>
            </a:fld>
            <a:endParaRPr lang="en-US" dirty="0"/>
          </a:p>
        </p:txBody>
      </p:sp>
    </p:spTree>
    <p:extLst>
      <p:ext uri="{BB962C8B-B14F-4D97-AF65-F5344CB8AC3E}">
        <p14:creationId xmlns:p14="http://schemas.microsoft.com/office/powerpoint/2010/main" val="25268074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33</a:t>
            </a:fld>
            <a:endParaRPr lang="en-US" dirty="0"/>
          </a:p>
        </p:txBody>
      </p:sp>
    </p:spTree>
    <p:extLst>
      <p:ext uri="{BB962C8B-B14F-4D97-AF65-F5344CB8AC3E}">
        <p14:creationId xmlns:p14="http://schemas.microsoft.com/office/powerpoint/2010/main" val="3461827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16253452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34</a:t>
            </a:fld>
            <a:endParaRPr lang="en-US" dirty="0"/>
          </a:p>
        </p:txBody>
      </p:sp>
    </p:spTree>
    <p:extLst>
      <p:ext uri="{BB962C8B-B14F-4D97-AF65-F5344CB8AC3E}">
        <p14:creationId xmlns:p14="http://schemas.microsoft.com/office/powerpoint/2010/main" val="19430908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35</a:t>
            </a:fld>
            <a:endParaRPr lang="en-US" dirty="0"/>
          </a:p>
        </p:txBody>
      </p:sp>
    </p:spTree>
    <p:extLst>
      <p:ext uri="{BB962C8B-B14F-4D97-AF65-F5344CB8AC3E}">
        <p14:creationId xmlns:p14="http://schemas.microsoft.com/office/powerpoint/2010/main" val="21584360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27036371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39C7C-B542-740D-803C-C78B5E572E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C2C187-A756-A692-4DE8-C2577EDBCE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9B4357-C19B-B8FD-4C2B-1D5239DFEA0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113CCBB-B107-D8B0-DEF3-A44F700E91D4}"/>
              </a:ext>
            </a:extLst>
          </p:cNvPr>
          <p:cNvSpPr>
            <a:spLocks noGrp="1"/>
          </p:cNvSpPr>
          <p:nvPr>
            <p:ph type="sldNum" sz="quarter" idx="10"/>
          </p:nvPr>
        </p:nvSpPr>
        <p:spPr/>
        <p:txBody>
          <a:bodyPr/>
          <a:lstStyle/>
          <a:p>
            <a:fld id="{F9F08466-AEA7-4FC0-9459-6A32F61DA297}"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11661541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38</a:t>
            </a:fld>
            <a:endParaRPr lang="en-US" dirty="0"/>
          </a:p>
        </p:txBody>
      </p:sp>
    </p:spTree>
    <p:extLst>
      <p:ext uri="{BB962C8B-B14F-4D97-AF65-F5344CB8AC3E}">
        <p14:creationId xmlns:p14="http://schemas.microsoft.com/office/powerpoint/2010/main" val="15502724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20519917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36877513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579656a543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6" name="Google Shape;486;g579656a543_0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7" name="Google Shape;487;g579656a543_0_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717664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30700718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1799219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3991748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47</a:t>
            </a:fld>
            <a:endParaRPr lang="en-US" dirty="0"/>
          </a:p>
        </p:txBody>
      </p:sp>
    </p:spTree>
    <p:extLst>
      <p:ext uri="{BB962C8B-B14F-4D97-AF65-F5344CB8AC3E}">
        <p14:creationId xmlns:p14="http://schemas.microsoft.com/office/powerpoint/2010/main" val="12440588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49</a:t>
            </a:fld>
            <a:endParaRPr lang="en-US" dirty="0"/>
          </a:p>
        </p:txBody>
      </p:sp>
    </p:spTree>
    <p:extLst>
      <p:ext uri="{BB962C8B-B14F-4D97-AF65-F5344CB8AC3E}">
        <p14:creationId xmlns:p14="http://schemas.microsoft.com/office/powerpoint/2010/main" val="15155813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57</a:t>
            </a:fld>
            <a:endParaRPr lang="en-US" dirty="0">
              <a:solidFill>
                <a:prstClr val="black"/>
              </a:solidFill>
            </a:endParaRPr>
          </a:p>
        </p:txBody>
      </p:sp>
    </p:spTree>
    <p:extLst>
      <p:ext uri="{BB962C8B-B14F-4D97-AF65-F5344CB8AC3E}">
        <p14:creationId xmlns:p14="http://schemas.microsoft.com/office/powerpoint/2010/main" val="3152999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38495535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8</a:t>
            </a:fld>
            <a:endParaRPr lang="en-US" dirty="0"/>
          </a:p>
        </p:txBody>
      </p:sp>
    </p:spTree>
    <p:extLst>
      <p:ext uri="{BB962C8B-B14F-4D97-AF65-F5344CB8AC3E}">
        <p14:creationId xmlns:p14="http://schemas.microsoft.com/office/powerpoint/2010/main" val="3562941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21201917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3DGeo Background</a:t>
            </a:r>
            <a:br>
              <a:rPr lang="en-US"/>
            </a:br>
            <a:r>
              <a:rPr lang="en-US"/>
              <a:t>GAC priorities list, built by a robust survey. 3DGeo initiatives are</a:t>
            </a:r>
            <a:r>
              <a:rPr lang="en-US" baseline="0"/>
              <a:t> recognized as high priorities (3 out of 20 geospatial challenges)</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1093977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Sean</a:t>
            </a:r>
            <a:r>
              <a:rPr lang="en-US"/>
              <a:t> – 3DGeo Background</a:t>
            </a:r>
          </a:p>
          <a:p>
            <a:endParaRPr lang="en-US"/>
          </a:p>
          <a:p>
            <a:pPr marL="0" indent="0">
              <a:spcBef>
                <a:spcPts val="0"/>
              </a:spcBef>
              <a:buNone/>
            </a:pPr>
            <a:r>
              <a:rPr lang="en-US" b="1"/>
              <a:t>What is the GAC?</a:t>
            </a:r>
          </a:p>
          <a:p>
            <a:pPr>
              <a:spcBef>
                <a:spcPts val="0"/>
              </a:spcBef>
              <a:spcAft>
                <a:spcPts val="0"/>
              </a:spcAft>
            </a:pPr>
            <a:r>
              <a:rPr lang="en-US" sz="1200"/>
              <a:t>The Minnesota </a:t>
            </a:r>
            <a:r>
              <a:rPr lang="en-US" sz="1200" b="1" i="1"/>
              <a:t>Geospatial Advisory Council </a:t>
            </a:r>
            <a:r>
              <a:rPr lang="en-US" sz="1200"/>
              <a:t>is the coordinating body for the Minnesota geospatial community. </a:t>
            </a:r>
          </a:p>
          <a:p>
            <a:pPr>
              <a:spcBef>
                <a:spcPts val="0"/>
              </a:spcBef>
              <a:spcAft>
                <a:spcPts val="0"/>
              </a:spcAft>
            </a:pPr>
            <a:r>
              <a:rPr lang="en-US" sz="1200" b="1"/>
              <a:t>Cross-section of organizations </a:t>
            </a:r>
            <a:r>
              <a:rPr lang="en-US" sz="1200"/>
              <a:t>that include counties, cities, universities, business, nonprofit organizations, federal and state agencies, tribal government, and other stakeholder groups.</a:t>
            </a:r>
          </a:p>
          <a:p>
            <a:pPr marL="0" indent="0">
              <a:spcBef>
                <a:spcPts val="0"/>
              </a:spcBef>
              <a:spcAft>
                <a:spcPts val="0"/>
              </a:spcAft>
              <a:buNone/>
            </a:pPr>
            <a:endParaRPr lang="en-US" b="1"/>
          </a:p>
          <a:p>
            <a:pPr marL="0" indent="0">
              <a:buNone/>
            </a:pPr>
            <a:r>
              <a:rPr lang="en-US" b="1"/>
              <a:t>What is the 3D Geomatics Committee?</a:t>
            </a:r>
          </a:p>
          <a:p>
            <a:pPr>
              <a:spcBef>
                <a:spcPts val="0"/>
              </a:spcBef>
              <a:spcAft>
                <a:spcPts val="0"/>
              </a:spcAft>
            </a:pPr>
            <a:r>
              <a:rPr lang="en-US" sz="1200"/>
              <a:t>The </a:t>
            </a:r>
            <a:r>
              <a:rPr lang="en-US" sz="1200" b="1" i="1"/>
              <a:t>3D Geomatics Committee </a:t>
            </a:r>
            <a:r>
              <a:rPr lang="en-US" sz="1200"/>
              <a:t>(3DGeo) is a committee under GAC that works to identify and promote the need for planning, funding, acquisition, and management of three-dimensional geomatic data and derived products. </a:t>
            </a:r>
          </a:p>
          <a:p>
            <a:endParaRPr lang="en-US"/>
          </a:p>
          <a:p>
            <a:endParaRPr lang="en-US"/>
          </a:p>
          <a:p>
            <a:pPr marL="4445" lvl="1">
              <a:spcBef>
                <a:spcPts val="500"/>
              </a:spcBef>
              <a:spcAft>
                <a:spcPts val="1000"/>
              </a:spcAft>
              <a:buClr>
                <a:srgbClr val="003865"/>
              </a:buClr>
              <a:buSzPct val="85000"/>
            </a:pPr>
            <a:r>
              <a:rPr lang="en-US" sz="1400" b="1">
                <a:solidFill>
                  <a:srgbClr val="003865"/>
                </a:solidFill>
              </a:rPr>
              <a:t>Sector Expertise</a:t>
            </a:r>
          </a:p>
          <a:p>
            <a:pPr marL="461645" lvl="1" indent="-457200">
              <a:spcBef>
                <a:spcPts val="500"/>
              </a:spcBef>
              <a:spcAft>
                <a:spcPts val="1000"/>
              </a:spcAft>
              <a:buClr>
                <a:srgbClr val="003865"/>
              </a:buClr>
              <a:buSzPct val="85000"/>
              <a:buFont typeface="Wingdings" panose="05000000000000000000" pitchFamily="2" charset="2"/>
              <a:buChar char="§"/>
            </a:pPr>
            <a:r>
              <a:rPr lang="en-US" sz="1200">
                <a:solidFill>
                  <a:srgbClr val="003865"/>
                </a:solidFill>
              </a:rPr>
              <a:t>Lidar acquisition relies on subject matter expertise from different sectors in 3DGeo</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23496640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Logo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dirty="0"/>
              <a:t>Click to enter the slideshow title</a:t>
            </a:r>
          </a:p>
        </p:txBody>
      </p:sp>
      <p:sp>
        <p:nvSpPr>
          <p:cNvPr id="3" name="Rectangle 2"/>
          <p:cNvSpPr/>
          <p:nvPr userDrawn="1"/>
        </p:nvSpPr>
        <p:spPr>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p:txBody>
          <a:bodyPr/>
          <a:lstStyle/>
          <a:p>
            <a:fld id="{5FCFA44A-D627-46D4-991B-9510B5E5467A}" type="datetime1">
              <a:rPr lang="en-US" smtClean="0"/>
              <a:t>12/21/2023</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697389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p:bgPr>
        <a:solidFill>
          <a:srgbClr val="E8E8E8"/>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B5F2793E-E4BD-4E62-80CF-85729068BF19}" type="datetime1">
              <a:rPr lang="en-US" smtClean="0"/>
              <a:t>12/21/2023</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538010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Quote Black Box Overlay">
  <p:cSld name="Quote Black Box Overlay">
    <p:bg>
      <p:bgPr>
        <a:solidFill>
          <a:schemeClr val="lt1"/>
        </a:solidFill>
        <a:effectLst/>
      </p:bgPr>
    </p:bg>
    <p:spTree>
      <p:nvGrpSpPr>
        <p:cNvPr id="1" name="Shape 366"/>
        <p:cNvGrpSpPr/>
        <p:nvPr/>
      </p:nvGrpSpPr>
      <p:grpSpPr>
        <a:xfrm>
          <a:off x="0" y="0"/>
          <a:ext cx="0" cy="0"/>
          <a:chOff x="0" y="0"/>
          <a:chExt cx="0" cy="0"/>
        </a:xfrm>
      </p:grpSpPr>
      <p:sp>
        <p:nvSpPr>
          <p:cNvPr id="367" name="Google Shape;367;p44"/>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8" name="Google Shape;368;p44"/>
          <p:cNvSpPr txBox="1">
            <a:spLocks noGrp="1"/>
          </p:cNvSpPr>
          <p:nvPr>
            <p:ph type="title"/>
          </p:nvPr>
        </p:nvSpPr>
        <p:spPr>
          <a:xfrm>
            <a:off x="2299475" y="1609867"/>
            <a:ext cx="7593051" cy="3638266"/>
          </a:xfrm>
          <a:prstGeom prst="rect">
            <a:avLst/>
          </a:prstGeom>
          <a:solidFill>
            <a:srgbClr val="003865">
              <a:alpha val="87450"/>
            </a:srgbClr>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7000"/>
              <a:buFont typeface="Calibri"/>
              <a:buNone/>
              <a:defRPr sz="7000">
                <a:solidFill>
                  <a:schemeClr val="lt1"/>
                </a:solidFill>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9" name="Google Shape;369;p44"/>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0" name="Google Shape;370;p44"/>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1" name="Google Shape;371;p44"/>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0688291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Quote Solid Red Background">
  <p:cSld name="Quote Solid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372"/>
        <p:cNvGrpSpPr/>
        <p:nvPr/>
      </p:nvGrpSpPr>
      <p:grpSpPr>
        <a:xfrm>
          <a:off x="0" y="0"/>
          <a:ext cx="0" cy="0"/>
          <a:chOff x="0" y="0"/>
          <a:chExt cx="0" cy="0"/>
        </a:xfrm>
      </p:grpSpPr>
      <p:sp>
        <p:nvSpPr>
          <p:cNvPr id="373" name="Google Shape;373;p45"/>
          <p:cNvSpPr txBox="1">
            <a:spLocks noGrp="1"/>
          </p:cNvSpPr>
          <p:nvPr>
            <p:ph type="title"/>
          </p:nvPr>
        </p:nvSpPr>
        <p:spPr>
          <a:xfrm>
            <a:off x="838200" y="1389685"/>
            <a:ext cx="10515600" cy="1340989"/>
          </a:xfrm>
          <a:prstGeom prst="rect">
            <a:avLst/>
          </a:prstGeom>
          <a:noFill/>
          <a:ln>
            <a:noFill/>
          </a:ln>
        </p:spPr>
        <p:txBody>
          <a:bodyPr spcFirstLastPara="1" wrap="square" lIns="91425" tIns="45700" rIns="91425" bIns="45700" anchor="ctr" anchorCtr="0"/>
          <a:lstStyle>
            <a:lvl1pPr lvl="0" algn="ctr">
              <a:lnSpc>
                <a:spcPct val="90000"/>
              </a:lnSpc>
              <a:spcBef>
                <a:spcPts val="0"/>
              </a:spcBef>
              <a:spcAft>
                <a:spcPts val="0"/>
              </a:spcAft>
              <a:buClr>
                <a:schemeClr val="accent2"/>
              </a:buClr>
              <a:buSzPts val="7000"/>
              <a:buFont typeface="Calibri"/>
              <a:buNone/>
              <a:defRPr sz="70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4" name="Google Shape;374;p45"/>
          <p:cNvSpPr txBox="1">
            <a:spLocks noGrp="1"/>
          </p:cNvSpPr>
          <p:nvPr>
            <p:ph type="body" idx="1"/>
          </p:nvPr>
        </p:nvSpPr>
        <p:spPr>
          <a:xfrm>
            <a:off x="838200" y="2925699"/>
            <a:ext cx="10515600" cy="2673435"/>
          </a:xfrm>
          <a:prstGeom prst="rect">
            <a:avLst/>
          </a:prstGeom>
          <a:noFill/>
          <a:ln>
            <a:noFill/>
          </a:ln>
        </p:spPr>
        <p:txBody>
          <a:bodyPr spcFirstLastPara="1" wrap="square" lIns="91425" tIns="45700" rIns="91425" bIns="45700" anchor="ctr" anchorCtr="0"/>
          <a:lstStyle>
            <a:lvl1pPr marL="457200" lvl="0" indent="-228600" algn="ctr">
              <a:lnSpc>
                <a:spcPct val="100000"/>
              </a:lnSpc>
              <a:spcBef>
                <a:spcPts val="0"/>
              </a:spcBef>
              <a:spcAft>
                <a:spcPts val="0"/>
              </a:spcAft>
              <a:buClr>
                <a:schemeClr val="lt1"/>
              </a:buClr>
              <a:buSzPts val="2500"/>
              <a:buFont typeface="Arial"/>
              <a:buNone/>
              <a:defRPr>
                <a:solidFill>
                  <a:schemeClr val="lt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5" name="Google Shape;375;p45"/>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6" name="Google Shape;376;p45"/>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7" name="Google Shape;377;p45"/>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6424760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matchingName="Quote Solid Light Background">
  <p:cSld name="Quote Solid Light Background">
    <p:bg>
      <p:bgPr>
        <a:gradFill>
          <a:gsLst>
            <a:gs pos="0">
              <a:srgbClr val="F5F5F5"/>
            </a:gs>
            <a:gs pos="52999">
              <a:srgbClr val="F5F5F5"/>
            </a:gs>
            <a:gs pos="78000">
              <a:srgbClr val="E8E8E8"/>
            </a:gs>
            <a:gs pos="100000">
              <a:srgbClr val="BFBFBF"/>
            </a:gs>
          </a:gsLst>
          <a:path path="circle">
            <a:fillToRect l="50000" t="50000" r="50000" b="50000"/>
          </a:path>
          <a:tileRect/>
        </a:gradFill>
        <a:effectLst/>
      </p:bgPr>
    </p:bg>
    <p:spTree>
      <p:nvGrpSpPr>
        <p:cNvPr id="1" name="Shape 378"/>
        <p:cNvGrpSpPr/>
        <p:nvPr/>
      </p:nvGrpSpPr>
      <p:grpSpPr>
        <a:xfrm>
          <a:off x="0" y="0"/>
          <a:ext cx="0" cy="0"/>
          <a:chOff x="0" y="0"/>
          <a:chExt cx="0" cy="0"/>
        </a:xfrm>
      </p:grpSpPr>
      <p:sp>
        <p:nvSpPr>
          <p:cNvPr id="379" name="Google Shape;379;p46"/>
          <p:cNvSpPr txBox="1">
            <a:spLocks noGrp="1"/>
          </p:cNvSpPr>
          <p:nvPr>
            <p:ph type="title"/>
          </p:nvPr>
        </p:nvSpPr>
        <p:spPr>
          <a:xfrm>
            <a:off x="0" y="1389685"/>
            <a:ext cx="12192000" cy="1340989"/>
          </a:xfrm>
          <a:prstGeom prst="rect">
            <a:avLst/>
          </a:prstGeom>
          <a:solidFill>
            <a:schemeClr val="dk1"/>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accent2"/>
              </a:buClr>
              <a:buSzPts val="7000"/>
              <a:buFont typeface="Calibri"/>
              <a:buNone/>
              <a:defRPr sz="70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0" name="Google Shape;380;p46"/>
          <p:cNvSpPr txBox="1">
            <a:spLocks noGrp="1"/>
          </p:cNvSpPr>
          <p:nvPr>
            <p:ph type="body" idx="1"/>
          </p:nvPr>
        </p:nvSpPr>
        <p:spPr>
          <a:xfrm>
            <a:off x="838200" y="2925699"/>
            <a:ext cx="10515600" cy="2673435"/>
          </a:xfrm>
          <a:prstGeom prst="rect">
            <a:avLst/>
          </a:prstGeom>
          <a:noFill/>
          <a:ln>
            <a:noFill/>
          </a:ln>
        </p:spPr>
        <p:txBody>
          <a:bodyPr spcFirstLastPara="1" wrap="square" lIns="91425" tIns="45700" rIns="91425" bIns="45700" anchor="ctr" anchorCtr="0"/>
          <a:lstStyle>
            <a:lvl1pPr marL="457200" lvl="0" indent="-228600" algn="ctr">
              <a:lnSpc>
                <a:spcPct val="100000"/>
              </a:lnSpc>
              <a:spcBef>
                <a:spcPts val="0"/>
              </a:spcBef>
              <a:spcAft>
                <a:spcPts val="0"/>
              </a:spcAft>
              <a:buSzPts val="2500"/>
              <a:buFont typeface="Arial"/>
              <a:buNone/>
              <a:defRPr>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1" name="Google Shape;381;p46"/>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2" name="Google Shape;382;p46"/>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3" name="Google Shape;383;p46"/>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8327401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Quote Full Image Background">
  <p:cSld name="Quote Full Image Background">
    <p:bg>
      <p:bgPr>
        <a:solidFill>
          <a:schemeClr val="lt1"/>
        </a:solidFill>
        <a:effectLst/>
      </p:bgPr>
    </p:bg>
    <p:spTree>
      <p:nvGrpSpPr>
        <p:cNvPr id="1" name="Shape 384"/>
        <p:cNvGrpSpPr/>
        <p:nvPr/>
      </p:nvGrpSpPr>
      <p:grpSpPr>
        <a:xfrm>
          <a:off x="0" y="0"/>
          <a:ext cx="0" cy="0"/>
          <a:chOff x="0" y="0"/>
          <a:chExt cx="0" cy="0"/>
        </a:xfrm>
      </p:grpSpPr>
      <p:sp>
        <p:nvSpPr>
          <p:cNvPr id="385" name="Google Shape;385;p47"/>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6" name="Google Shape;386;p47"/>
          <p:cNvSpPr txBox="1">
            <a:spLocks noGrp="1"/>
          </p:cNvSpPr>
          <p:nvPr>
            <p:ph type="title"/>
          </p:nvPr>
        </p:nvSpPr>
        <p:spPr>
          <a:xfrm>
            <a:off x="838200" y="1389685"/>
            <a:ext cx="10515600" cy="1340989"/>
          </a:xfrm>
          <a:prstGeom prst="rect">
            <a:avLst/>
          </a:prstGeom>
          <a:no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7000"/>
              <a:buFont typeface="Calibri"/>
              <a:buNone/>
              <a:defRPr sz="7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7" name="Google Shape;387;p47"/>
          <p:cNvSpPr txBox="1">
            <a:spLocks noGrp="1"/>
          </p:cNvSpPr>
          <p:nvPr>
            <p:ph type="body" idx="1"/>
          </p:nvPr>
        </p:nvSpPr>
        <p:spPr>
          <a:xfrm>
            <a:off x="838200" y="2925699"/>
            <a:ext cx="10515600" cy="2673435"/>
          </a:xfrm>
          <a:prstGeom prst="rect">
            <a:avLst/>
          </a:prstGeom>
          <a:noFill/>
          <a:ln>
            <a:noFill/>
          </a:ln>
        </p:spPr>
        <p:txBody>
          <a:bodyPr spcFirstLastPara="1" wrap="square" lIns="91425" tIns="45700" rIns="91425" bIns="45700" anchor="ctr" anchorCtr="0"/>
          <a:lstStyle>
            <a:lvl1pPr marL="457200" lvl="0" indent="-228600" algn="ctr">
              <a:lnSpc>
                <a:spcPct val="100000"/>
              </a:lnSpc>
              <a:spcBef>
                <a:spcPts val="0"/>
              </a:spcBef>
              <a:spcAft>
                <a:spcPts val="0"/>
              </a:spcAft>
              <a:buSzPts val="2500"/>
              <a:buNone/>
              <a:defRPr>
                <a:solidFill>
                  <a:schemeClr val="lt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8" name="Google Shape;388;p47"/>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9" name="Google Shape;389;p47"/>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0" name="Google Shape;390;p47"/>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7115208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Big Number - Image Background">
  <p:cSld name="Big Number - Image Background">
    <p:bg>
      <p:bgPr>
        <a:solidFill>
          <a:schemeClr val="lt1"/>
        </a:solidFill>
        <a:effectLst/>
      </p:bgPr>
    </p:bg>
    <p:spTree>
      <p:nvGrpSpPr>
        <p:cNvPr id="1" name="Shape 391"/>
        <p:cNvGrpSpPr/>
        <p:nvPr/>
      </p:nvGrpSpPr>
      <p:grpSpPr>
        <a:xfrm>
          <a:off x="0" y="0"/>
          <a:ext cx="0" cy="0"/>
          <a:chOff x="0" y="0"/>
          <a:chExt cx="0" cy="0"/>
        </a:xfrm>
      </p:grpSpPr>
      <p:sp>
        <p:nvSpPr>
          <p:cNvPr id="392" name="Google Shape;392;p48"/>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3" name="Google Shape;393;p48"/>
          <p:cNvSpPr>
            <a:spLocks noGrp="1"/>
          </p:cNvSpPr>
          <p:nvPr>
            <p:ph type="title"/>
          </p:nvPr>
        </p:nvSpPr>
        <p:spPr>
          <a:xfrm>
            <a:off x="5424138" y="624469"/>
            <a:ext cx="5198328" cy="5072440"/>
          </a:xfrm>
          <a:prstGeom prst="ellipse">
            <a:avLst/>
          </a:prstGeom>
          <a:solidFill>
            <a:schemeClr val="lt1"/>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accent1"/>
              </a:buClr>
              <a:buSzPts val="6000"/>
              <a:buFont typeface="Calibri"/>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4" name="Google Shape;394;p48"/>
          <p:cNvSpPr txBox="1">
            <a:spLocks noGrp="1"/>
          </p:cNvSpPr>
          <p:nvPr>
            <p:ph type="body" idx="1"/>
          </p:nvPr>
        </p:nvSpPr>
        <p:spPr>
          <a:xfrm>
            <a:off x="1005465" y="0"/>
            <a:ext cx="3986213" cy="508635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40000"/>
              <a:buNone/>
              <a:defRPr sz="40000" i="0">
                <a:solidFill>
                  <a:schemeClr val="lt1"/>
                </a:solidFill>
              </a:defRPr>
            </a:lvl1pPr>
            <a:lvl2pPr marL="914400" lvl="1" indent="-228600" algn="l">
              <a:lnSpc>
                <a:spcPct val="100000"/>
              </a:lnSpc>
              <a:spcBef>
                <a:spcPts val="500"/>
              </a:spcBef>
              <a:spcAft>
                <a:spcPts val="0"/>
              </a:spcAft>
              <a:buSzPts val="2100"/>
              <a:buNone/>
              <a:defRPr/>
            </a:lvl2pPr>
            <a:lvl3pPr marL="1371600" lvl="2" indent="-228600" algn="l">
              <a:lnSpc>
                <a:spcPct val="100000"/>
              </a:lnSpc>
              <a:spcBef>
                <a:spcPts val="1000"/>
              </a:spcBef>
              <a:spcAft>
                <a:spcPts val="0"/>
              </a:spcAft>
              <a:buSzPts val="1700"/>
              <a:buNone/>
              <a:defRPr/>
            </a:lvl3pPr>
            <a:lvl4pPr marL="1828800" lvl="3" indent="-228600" algn="l">
              <a:lnSpc>
                <a:spcPct val="100000"/>
              </a:lnSpc>
              <a:spcBef>
                <a:spcPts val="1000"/>
              </a:spcBef>
              <a:spcAft>
                <a:spcPts val="0"/>
              </a:spcAft>
              <a:buSzPts val="1700"/>
              <a:buNone/>
              <a:defRPr/>
            </a:lvl4pPr>
            <a:lvl5pPr marL="2286000" lvl="4" indent="-228600" algn="l">
              <a:lnSpc>
                <a:spcPct val="100000"/>
              </a:lnSpc>
              <a:spcBef>
                <a:spcPts val="1000"/>
              </a:spcBef>
              <a:spcAft>
                <a:spcPts val="0"/>
              </a:spcAft>
              <a:buSzPts val="1700"/>
              <a:buNone/>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5" name="Google Shape;395;p48"/>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6" name="Google Shape;396;p48"/>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7" name="Google Shape;397;p48"/>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8739612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Big Number - Red Background">
  <p:cSld name="Big Number -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398"/>
        <p:cNvGrpSpPr/>
        <p:nvPr/>
      </p:nvGrpSpPr>
      <p:grpSpPr>
        <a:xfrm>
          <a:off x="0" y="0"/>
          <a:ext cx="0" cy="0"/>
          <a:chOff x="0" y="0"/>
          <a:chExt cx="0" cy="0"/>
        </a:xfrm>
      </p:grpSpPr>
      <p:sp>
        <p:nvSpPr>
          <p:cNvPr id="399" name="Google Shape;399;p49"/>
          <p:cNvSpPr>
            <a:spLocks noGrp="1"/>
          </p:cNvSpPr>
          <p:nvPr>
            <p:ph type="title"/>
          </p:nvPr>
        </p:nvSpPr>
        <p:spPr>
          <a:xfrm>
            <a:off x="5424138" y="624469"/>
            <a:ext cx="5198328" cy="5072440"/>
          </a:xfrm>
          <a:prstGeom prst="ellipse">
            <a:avLst/>
          </a:prstGeom>
          <a:solidFill>
            <a:schemeClr val="lt1"/>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accent1"/>
              </a:buClr>
              <a:buSzPts val="6000"/>
              <a:buFont typeface="Calibri"/>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0" name="Google Shape;400;p49"/>
          <p:cNvSpPr txBox="1">
            <a:spLocks noGrp="1"/>
          </p:cNvSpPr>
          <p:nvPr>
            <p:ph type="body" idx="1"/>
          </p:nvPr>
        </p:nvSpPr>
        <p:spPr>
          <a:xfrm>
            <a:off x="1005465" y="0"/>
            <a:ext cx="3986213" cy="508635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40000"/>
              <a:buNone/>
              <a:defRPr sz="40000" i="0">
                <a:solidFill>
                  <a:schemeClr val="lt1"/>
                </a:solidFill>
              </a:defRPr>
            </a:lvl1pPr>
            <a:lvl2pPr marL="914400" lvl="1" indent="-228600" algn="l">
              <a:lnSpc>
                <a:spcPct val="100000"/>
              </a:lnSpc>
              <a:spcBef>
                <a:spcPts val="500"/>
              </a:spcBef>
              <a:spcAft>
                <a:spcPts val="0"/>
              </a:spcAft>
              <a:buSzPts val="2100"/>
              <a:buNone/>
              <a:defRPr/>
            </a:lvl2pPr>
            <a:lvl3pPr marL="1371600" lvl="2" indent="-228600" algn="l">
              <a:lnSpc>
                <a:spcPct val="100000"/>
              </a:lnSpc>
              <a:spcBef>
                <a:spcPts val="1000"/>
              </a:spcBef>
              <a:spcAft>
                <a:spcPts val="0"/>
              </a:spcAft>
              <a:buSzPts val="1700"/>
              <a:buNone/>
              <a:defRPr/>
            </a:lvl3pPr>
            <a:lvl4pPr marL="1828800" lvl="3" indent="-228600" algn="l">
              <a:lnSpc>
                <a:spcPct val="100000"/>
              </a:lnSpc>
              <a:spcBef>
                <a:spcPts val="1000"/>
              </a:spcBef>
              <a:spcAft>
                <a:spcPts val="0"/>
              </a:spcAft>
              <a:buSzPts val="1700"/>
              <a:buNone/>
              <a:defRPr/>
            </a:lvl4pPr>
            <a:lvl5pPr marL="2286000" lvl="4" indent="-228600" algn="l">
              <a:lnSpc>
                <a:spcPct val="100000"/>
              </a:lnSpc>
              <a:spcBef>
                <a:spcPts val="1000"/>
              </a:spcBef>
              <a:spcAft>
                <a:spcPts val="0"/>
              </a:spcAft>
              <a:buSzPts val="1700"/>
              <a:buNone/>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1" name="Google Shape;401;p49"/>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2" name="Google Shape;402;p49"/>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3" name="Google Shape;403;p49"/>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8145244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1_Quote Solid Red Background">
  <p:cSld name="1_Quote Solid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404"/>
        <p:cNvGrpSpPr/>
        <p:nvPr/>
      </p:nvGrpSpPr>
      <p:grpSpPr>
        <a:xfrm>
          <a:off x="0" y="0"/>
          <a:ext cx="0" cy="0"/>
          <a:chOff x="0" y="0"/>
          <a:chExt cx="0" cy="0"/>
        </a:xfrm>
      </p:grpSpPr>
      <p:sp>
        <p:nvSpPr>
          <p:cNvPr id="405" name="Google Shape;405;p50"/>
          <p:cNvSpPr txBox="1">
            <a:spLocks noGrp="1"/>
          </p:cNvSpPr>
          <p:nvPr>
            <p:ph type="title"/>
          </p:nvPr>
        </p:nvSpPr>
        <p:spPr>
          <a:xfrm>
            <a:off x="838200" y="2212733"/>
            <a:ext cx="10515600" cy="1472163"/>
          </a:xfrm>
          <a:prstGeom prst="rect">
            <a:avLst/>
          </a:prstGeom>
          <a:no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7000"/>
              <a:buFont typeface="Calibri"/>
              <a:buNone/>
              <a:defRPr sz="7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6" name="Google Shape;406;p50"/>
          <p:cNvSpPr txBox="1">
            <a:spLocks noGrp="1"/>
          </p:cNvSpPr>
          <p:nvPr>
            <p:ph type="body" idx="1"/>
          </p:nvPr>
        </p:nvSpPr>
        <p:spPr>
          <a:xfrm>
            <a:off x="838200" y="3684897"/>
            <a:ext cx="10515600" cy="2517600"/>
          </a:xfrm>
          <a:prstGeom prst="rect">
            <a:avLst/>
          </a:prstGeom>
          <a:noFill/>
          <a:ln>
            <a:noFill/>
          </a:ln>
        </p:spPr>
        <p:txBody>
          <a:bodyPr spcFirstLastPara="1" wrap="square" lIns="91425" tIns="45700" rIns="91425" bIns="45700" anchor="ctr" anchorCtr="0"/>
          <a:lstStyle>
            <a:lvl1pPr marL="457200" lvl="0" indent="-228600" algn="ctr">
              <a:lnSpc>
                <a:spcPct val="100000"/>
              </a:lnSpc>
              <a:spcBef>
                <a:spcPts val="0"/>
              </a:spcBef>
              <a:spcAft>
                <a:spcPts val="0"/>
              </a:spcAft>
              <a:buSzPts val="2500"/>
              <a:buNone/>
              <a:defRPr>
                <a:solidFill>
                  <a:schemeClr val="lt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7" name="Google Shape;407;p50"/>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8" name="Google Shape;408;p50"/>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9" name="Google Shape;409;p50"/>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10" name="Google Shape;410;p50"/>
          <p:cNvSpPr/>
          <p:nvPr/>
        </p:nvSpPr>
        <p:spPr>
          <a:xfrm>
            <a:off x="0" y="0"/>
            <a:ext cx="12192000" cy="165138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411" name="Google Shape;411;p50" descr="Minnesota IT Services Geospatial Information Office logo"/>
          <p:cNvPicPr preferRelativeResize="0"/>
          <p:nvPr/>
        </p:nvPicPr>
        <p:blipFill rotWithShape="1">
          <a:blip r:embed="rId2">
            <a:alphaModFix/>
          </a:blip>
          <a:srcRect/>
          <a:stretch/>
        </p:blipFill>
        <p:spPr>
          <a:xfrm>
            <a:off x="7169553" y="53188"/>
            <a:ext cx="4492035" cy="1621624"/>
          </a:xfrm>
          <a:prstGeom prst="rect">
            <a:avLst/>
          </a:prstGeom>
          <a:noFill/>
          <a:ln>
            <a:noFill/>
          </a:ln>
        </p:spPr>
      </p:pic>
    </p:spTree>
    <p:extLst>
      <p:ext uri="{BB962C8B-B14F-4D97-AF65-F5344CB8AC3E}">
        <p14:creationId xmlns:p14="http://schemas.microsoft.com/office/powerpoint/2010/main" val="110059642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matchingName="2_Quote Solid Light Background">
  <p:cSld name="2_Quote Solid Light Background">
    <p:bg>
      <p:bgPr>
        <a:solidFill>
          <a:srgbClr val="E8E8E8"/>
        </a:solidFill>
        <a:effectLst/>
      </p:bgPr>
    </p:bg>
    <p:spTree>
      <p:nvGrpSpPr>
        <p:cNvPr id="1" name="Shape 412"/>
        <p:cNvGrpSpPr/>
        <p:nvPr/>
      </p:nvGrpSpPr>
      <p:grpSpPr>
        <a:xfrm>
          <a:off x="0" y="0"/>
          <a:ext cx="0" cy="0"/>
          <a:chOff x="0" y="0"/>
          <a:chExt cx="0" cy="0"/>
        </a:xfrm>
      </p:grpSpPr>
      <p:sp>
        <p:nvSpPr>
          <p:cNvPr id="413" name="Google Shape;413;p51"/>
          <p:cNvSpPr txBox="1">
            <a:spLocks noGrp="1"/>
          </p:cNvSpPr>
          <p:nvPr>
            <p:ph type="title"/>
          </p:nvPr>
        </p:nvSpPr>
        <p:spPr>
          <a:xfrm>
            <a:off x="0" y="1651380"/>
            <a:ext cx="12192000" cy="1733266"/>
          </a:xfrm>
          <a:prstGeom prst="rect">
            <a:avLst/>
          </a:prstGeom>
          <a:solidFill>
            <a:schemeClr val="dk1"/>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7000"/>
              <a:buFont typeface="Calibri"/>
              <a:buNone/>
              <a:defRPr sz="7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4" name="Google Shape;414;p51"/>
          <p:cNvSpPr txBox="1">
            <a:spLocks noGrp="1"/>
          </p:cNvSpPr>
          <p:nvPr>
            <p:ph type="body" idx="1"/>
          </p:nvPr>
        </p:nvSpPr>
        <p:spPr>
          <a:xfrm>
            <a:off x="838200" y="3521123"/>
            <a:ext cx="10515600" cy="2681374"/>
          </a:xfrm>
          <a:prstGeom prst="rect">
            <a:avLst/>
          </a:prstGeom>
          <a:noFill/>
          <a:ln>
            <a:noFill/>
          </a:ln>
        </p:spPr>
        <p:txBody>
          <a:bodyPr spcFirstLastPara="1" wrap="square" lIns="91425" tIns="45700" rIns="91425" bIns="45700" anchor="ctr" anchorCtr="0"/>
          <a:lstStyle>
            <a:lvl1pPr marL="457200" lvl="0" indent="-228600" algn="ctr">
              <a:lnSpc>
                <a:spcPct val="100000"/>
              </a:lnSpc>
              <a:spcBef>
                <a:spcPts val="0"/>
              </a:spcBef>
              <a:spcAft>
                <a:spcPts val="0"/>
              </a:spcAft>
              <a:buSzPts val="2500"/>
              <a:buNone/>
              <a:defRPr>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5" name="Google Shape;415;p51"/>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6" name="Google Shape;416;p51"/>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7" name="Google Shape;417;p51"/>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dk1"/>
                </a:solidFill>
                <a:latin typeface="Calibri"/>
                <a:ea typeface="Calibri"/>
                <a:cs typeface="Calibri"/>
                <a:sym typeface="Calibri"/>
              </a:defRPr>
            </a:lvl1pPr>
            <a:lvl2pPr marL="0" lvl="1" indent="0" algn="r">
              <a:spcBef>
                <a:spcPts val="0"/>
              </a:spcBef>
              <a:buNone/>
              <a:defRPr sz="1200" b="0" i="0" u="none" strike="noStrike" cap="none">
                <a:solidFill>
                  <a:schemeClr val="dk1"/>
                </a:solidFill>
                <a:latin typeface="Calibri"/>
                <a:ea typeface="Calibri"/>
                <a:cs typeface="Calibri"/>
                <a:sym typeface="Calibri"/>
              </a:defRPr>
            </a:lvl2pPr>
            <a:lvl3pPr marL="0" lvl="2" indent="0" algn="r">
              <a:spcBef>
                <a:spcPts val="0"/>
              </a:spcBef>
              <a:buNone/>
              <a:defRPr sz="1200" b="0" i="0" u="none" strike="noStrike" cap="none">
                <a:solidFill>
                  <a:schemeClr val="dk1"/>
                </a:solidFill>
                <a:latin typeface="Calibri"/>
                <a:ea typeface="Calibri"/>
                <a:cs typeface="Calibri"/>
                <a:sym typeface="Calibri"/>
              </a:defRPr>
            </a:lvl3pPr>
            <a:lvl4pPr marL="0" lvl="3" indent="0" algn="r">
              <a:spcBef>
                <a:spcPts val="0"/>
              </a:spcBef>
              <a:buNone/>
              <a:defRPr sz="1200" b="0" i="0" u="none" strike="noStrike" cap="none">
                <a:solidFill>
                  <a:schemeClr val="dk1"/>
                </a:solidFill>
                <a:latin typeface="Calibri"/>
                <a:ea typeface="Calibri"/>
                <a:cs typeface="Calibri"/>
                <a:sym typeface="Calibri"/>
              </a:defRPr>
            </a:lvl4pPr>
            <a:lvl5pPr marL="0" lvl="4" indent="0" algn="r">
              <a:spcBef>
                <a:spcPts val="0"/>
              </a:spcBef>
              <a:buNone/>
              <a:defRPr sz="1200" b="0" i="0" u="none" strike="noStrike" cap="none">
                <a:solidFill>
                  <a:schemeClr val="dk1"/>
                </a:solidFill>
                <a:latin typeface="Calibri"/>
                <a:ea typeface="Calibri"/>
                <a:cs typeface="Calibri"/>
                <a:sym typeface="Calibri"/>
              </a:defRPr>
            </a:lvl5pPr>
            <a:lvl6pPr marL="0" lvl="5" indent="0" algn="r">
              <a:spcBef>
                <a:spcPts val="0"/>
              </a:spcBef>
              <a:buNone/>
              <a:defRPr sz="1200" b="0" i="0" u="none" strike="noStrike" cap="none">
                <a:solidFill>
                  <a:schemeClr val="dk1"/>
                </a:solidFill>
                <a:latin typeface="Calibri"/>
                <a:ea typeface="Calibri"/>
                <a:cs typeface="Calibri"/>
                <a:sym typeface="Calibri"/>
              </a:defRPr>
            </a:lvl6pPr>
            <a:lvl7pPr marL="0" lvl="6" indent="0" algn="r">
              <a:spcBef>
                <a:spcPts val="0"/>
              </a:spcBef>
              <a:buNone/>
              <a:defRPr sz="1200" b="0" i="0" u="none" strike="noStrike" cap="none">
                <a:solidFill>
                  <a:schemeClr val="dk1"/>
                </a:solidFill>
                <a:latin typeface="Calibri"/>
                <a:ea typeface="Calibri"/>
                <a:cs typeface="Calibri"/>
                <a:sym typeface="Calibri"/>
              </a:defRPr>
            </a:lvl7pPr>
            <a:lvl8pPr marL="0" lvl="7" indent="0" algn="r">
              <a:spcBef>
                <a:spcPts val="0"/>
              </a:spcBef>
              <a:buNone/>
              <a:defRPr sz="1200" b="0" i="0" u="none" strike="noStrike" cap="none">
                <a:solidFill>
                  <a:schemeClr val="dk1"/>
                </a:solidFill>
                <a:latin typeface="Calibri"/>
                <a:ea typeface="Calibri"/>
                <a:cs typeface="Calibri"/>
                <a:sym typeface="Calibri"/>
              </a:defRPr>
            </a:lvl8pPr>
            <a:lvl9pPr marL="0" lvl="8" indent="0" algn="r">
              <a:spcBef>
                <a:spcPts val="0"/>
              </a:spcBef>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18" name="Google Shape;418;p51"/>
          <p:cNvSpPr/>
          <p:nvPr/>
        </p:nvSpPr>
        <p:spPr>
          <a:xfrm>
            <a:off x="0" y="0"/>
            <a:ext cx="12192000" cy="165138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419" name="Google Shape;419;p51" descr="Minnesota IT Services Geospatial Information Office logo"/>
          <p:cNvPicPr preferRelativeResize="0"/>
          <p:nvPr/>
        </p:nvPicPr>
        <p:blipFill rotWithShape="1">
          <a:blip r:embed="rId2">
            <a:alphaModFix/>
          </a:blip>
          <a:srcRect/>
          <a:stretch/>
        </p:blipFill>
        <p:spPr>
          <a:xfrm>
            <a:off x="7169553" y="53188"/>
            <a:ext cx="4492035" cy="1621624"/>
          </a:xfrm>
          <a:prstGeom prst="rect">
            <a:avLst/>
          </a:prstGeom>
          <a:noFill/>
          <a:ln>
            <a:noFill/>
          </a:ln>
        </p:spPr>
      </p:pic>
    </p:spTree>
    <p:extLst>
      <p:ext uri="{BB962C8B-B14F-4D97-AF65-F5344CB8AC3E}">
        <p14:creationId xmlns:p14="http://schemas.microsoft.com/office/powerpoint/2010/main" val="96102146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Content Placeholder 8">
            <a:extLst>
              <a:ext uri="{FF2B5EF4-FFF2-40B4-BE49-F238E27FC236}">
                <a16:creationId xmlns:a16="http://schemas.microsoft.com/office/drawing/2014/main" id="{5680F6C9-2531-41A4-A495-F71F335BFE94}"/>
              </a:ext>
            </a:extLst>
          </p:cNvPr>
          <p:cNvSpPr>
            <a:spLocks noGrp="1"/>
          </p:cNvSpPr>
          <p:nvPr>
            <p:ph sz="quarter" idx="10" hasCustomPrompt="1"/>
          </p:nvPr>
        </p:nvSpPr>
        <p:spPr>
          <a:xfrm>
            <a:off x="3024963" y="3805595"/>
            <a:ext cx="8431480" cy="1345053"/>
          </a:xfrm>
          <a:prstGeom prst="rect">
            <a:avLst/>
          </a:prstGeom>
        </p:spPr>
        <p:txBody>
          <a:bodyPr/>
          <a:lstStyle>
            <a:lvl1pPr marL="0" indent="0" algn="l">
              <a:buNone/>
              <a:defRPr sz="4800">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Title</a:t>
            </a:r>
          </a:p>
        </p:txBody>
      </p:sp>
      <p:sp>
        <p:nvSpPr>
          <p:cNvPr id="8" name="Content Placeholder 10">
            <a:extLst>
              <a:ext uri="{FF2B5EF4-FFF2-40B4-BE49-F238E27FC236}">
                <a16:creationId xmlns:a16="http://schemas.microsoft.com/office/drawing/2014/main" id="{9B3318DE-90A9-42DC-9ABB-7A5EBA8F5E98}"/>
              </a:ext>
            </a:extLst>
          </p:cNvPr>
          <p:cNvSpPr>
            <a:spLocks noGrp="1"/>
          </p:cNvSpPr>
          <p:nvPr>
            <p:ph sz="quarter" idx="11" hasCustomPrompt="1"/>
          </p:nvPr>
        </p:nvSpPr>
        <p:spPr>
          <a:xfrm>
            <a:off x="3025567" y="5309644"/>
            <a:ext cx="8430876" cy="560388"/>
          </a:xfrm>
          <a:prstGeom prst="rect">
            <a:avLst/>
          </a:prstGeom>
        </p:spPr>
        <p:txBody>
          <a:bodyPr/>
          <a:lstStyle>
            <a:lvl1pPr marL="0" indent="0" algn="l">
              <a:buNone/>
              <a:defRPr>
                <a:solidFill>
                  <a:schemeClr val="bg1"/>
                </a:solidFill>
                <a:latin typeface="+mj-lt"/>
              </a:defRPr>
            </a:lvl1pPr>
          </a:lstStyle>
          <a:p>
            <a:pPr lvl="0"/>
            <a:r>
              <a:rPr lang="en-US" dirty="0"/>
              <a:t>Subhead or Date</a:t>
            </a:r>
          </a:p>
        </p:txBody>
      </p:sp>
      <p:pic>
        <p:nvPicPr>
          <p:cNvPr id="10" name="Graphic 9">
            <a:extLst>
              <a:ext uri="{FF2B5EF4-FFF2-40B4-BE49-F238E27FC236}">
                <a16:creationId xmlns:a16="http://schemas.microsoft.com/office/drawing/2014/main" id="{2BBD53B7-ECC0-42ED-B8EC-6EEEECB9FCC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2773" y="600740"/>
            <a:ext cx="2150434" cy="5967455"/>
          </a:xfrm>
          <a:prstGeom prst="rect">
            <a:avLst/>
          </a:prstGeom>
        </p:spPr>
      </p:pic>
    </p:spTree>
    <p:extLst>
      <p:ext uri="{BB962C8B-B14F-4D97-AF65-F5344CB8AC3E}">
        <p14:creationId xmlns:p14="http://schemas.microsoft.com/office/powerpoint/2010/main" val="117198047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Basic Layout -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188EDB-B0BE-492C-9030-722BDE07BA2E}"/>
              </a:ext>
            </a:extLst>
          </p:cNvPr>
          <p:cNvSpPr/>
          <p:nvPr userDrawn="1"/>
        </p:nvSpPr>
        <p:spPr>
          <a:xfrm>
            <a:off x="0" y="5820229"/>
            <a:ext cx="12192000" cy="10377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FB80AAFC-58C6-489A-B41C-609200D4F3DD}"/>
              </a:ext>
            </a:extLst>
          </p:cNvPr>
          <p:cNvCxnSpPr/>
          <p:nvPr userDrawn="1"/>
        </p:nvCxnSpPr>
        <p:spPr>
          <a:xfrm>
            <a:off x="0" y="5741079"/>
            <a:ext cx="12192000" cy="0"/>
          </a:xfrm>
          <a:prstGeom prst="line">
            <a:avLst/>
          </a:prstGeom>
          <a:ln w="50800">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790B3EFF-C48B-4A03-81D2-BD196742A7B5}"/>
              </a:ext>
            </a:extLst>
          </p:cNvPr>
          <p:cNvSpPr>
            <a:spLocks noGrp="1"/>
          </p:cNvSpPr>
          <p:nvPr>
            <p:ph type="sldNum" sz="quarter" idx="12"/>
          </p:nvPr>
        </p:nvSpPr>
        <p:spPr/>
        <p:txBody>
          <a:bodyPr/>
          <a:lstStyle>
            <a:lvl1pPr>
              <a:defRPr>
                <a:solidFill>
                  <a:schemeClr val="bg1"/>
                </a:solidFill>
              </a:defRPr>
            </a:lvl1pPr>
          </a:lstStyle>
          <a:p>
            <a:fld id="{56FE7AEF-0871-4F6C-A432-627B97C586CE}" type="slidenum">
              <a:rPr lang="en-US" smtClean="0"/>
              <a:pPr/>
              <a:t>‹#›</a:t>
            </a:fld>
            <a:endParaRPr lang="en-US" dirty="0"/>
          </a:p>
        </p:txBody>
      </p:sp>
      <p:sp>
        <p:nvSpPr>
          <p:cNvPr id="10" name="Text Placeholder 9">
            <a:extLst>
              <a:ext uri="{FF2B5EF4-FFF2-40B4-BE49-F238E27FC236}">
                <a16:creationId xmlns:a16="http://schemas.microsoft.com/office/drawing/2014/main" id="{0A432984-7BE1-49F0-A249-EB15FD545022}"/>
              </a:ext>
            </a:extLst>
          </p:cNvPr>
          <p:cNvSpPr>
            <a:spLocks noGrp="1"/>
          </p:cNvSpPr>
          <p:nvPr>
            <p:ph type="body" sz="quarter" idx="13" hasCustomPrompt="1"/>
          </p:nvPr>
        </p:nvSpPr>
        <p:spPr>
          <a:xfrm>
            <a:off x="365760" y="457200"/>
            <a:ext cx="11348721" cy="752475"/>
          </a:xfrm>
          <a:prstGeom prst="rect">
            <a:avLst/>
          </a:prstGeom>
        </p:spPr>
        <p:txBody>
          <a:bodyPr wrap="none" anchor="t" anchorCtr="0"/>
          <a:lstStyle>
            <a:lvl1pPr marL="0" indent="0">
              <a:lnSpc>
                <a:spcPts val="3800"/>
              </a:lnSpc>
              <a:spcBef>
                <a:spcPts val="0"/>
              </a:spcBef>
              <a:buNone/>
              <a:defRPr sz="4000">
                <a:solidFill>
                  <a:schemeClr val="accent2"/>
                </a:solidFill>
              </a:defRPr>
            </a:lvl1pPr>
          </a:lstStyle>
          <a:p>
            <a:pPr lvl="0"/>
            <a:r>
              <a:rPr lang="en-US" dirty="0"/>
              <a:t>Title</a:t>
            </a:r>
          </a:p>
        </p:txBody>
      </p:sp>
      <p:pic>
        <p:nvPicPr>
          <p:cNvPr id="13" name="Picture 12">
            <a:extLst>
              <a:ext uri="{FF2B5EF4-FFF2-40B4-BE49-F238E27FC236}">
                <a16:creationId xmlns:a16="http://schemas.microsoft.com/office/drawing/2014/main" id="{DB033C61-78CD-4E1F-A69A-5D0B181DFE4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3878" y="6061449"/>
            <a:ext cx="1513461" cy="582012"/>
          </a:xfrm>
          <a:prstGeom prst="rect">
            <a:avLst/>
          </a:prstGeom>
        </p:spPr>
      </p:pic>
      <p:sp>
        <p:nvSpPr>
          <p:cNvPr id="3" name="Content Placeholder 2">
            <a:extLst>
              <a:ext uri="{FF2B5EF4-FFF2-40B4-BE49-F238E27FC236}">
                <a16:creationId xmlns:a16="http://schemas.microsoft.com/office/drawing/2014/main" id="{68C1DE19-6998-480F-9D2E-3C2F2A970719}"/>
              </a:ext>
            </a:extLst>
          </p:cNvPr>
          <p:cNvSpPr>
            <a:spLocks noGrp="1"/>
          </p:cNvSpPr>
          <p:nvPr>
            <p:ph sz="quarter" idx="15"/>
          </p:nvPr>
        </p:nvSpPr>
        <p:spPr>
          <a:xfrm>
            <a:off x="365124" y="1280160"/>
            <a:ext cx="11364595" cy="4348162"/>
          </a:xfrm>
          <a:prstGeom prst="rect">
            <a:avLst/>
          </a:prstGeom>
        </p:spPr>
        <p:txBody>
          <a:bodyPr/>
          <a:lstStyle>
            <a:lvl1pPr>
              <a:defRPr sz="2400"/>
            </a:lvl1pPr>
            <a:lvl2pPr>
              <a:defRPr sz="22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34315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ck Overlay, Gray Titl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p>
            <a:r>
              <a:rPr lang="en-US" dirty="0"/>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4A3C099-5EC2-43F6-A7D0-182790C2B3E6}" type="datetime1">
              <a:rPr lang="en-US" smtClean="0"/>
              <a:t>12/21/2023</a:t>
            </a:fld>
            <a:endParaRPr lang="en-US" dirty="0"/>
          </a:p>
        </p:txBody>
      </p:sp>
      <p:sp>
        <p:nvSpPr>
          <p:cNvPr id="13"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7623397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8_Basic Layout -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188EDB-B0BE-492C-9030-722BDE07BA2E}"/>
              </a:ext>
            </a:extLst>
          </p:cNvPr>
          <p:cNvSpPr/>
          <p:nvPr userDrawn="1"/>
        </p:nvSpPr>
        <p:spPr>
          <a:xfrm>
            <a:off x="0" y="5820229"/>
            <a:ext cx="12192000" cy="10377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FB80AAFC-58C6-489A-B41C-609200D4F3DD}"/>
              </a:ext>
            </a:extLst>
          </p:cNvPr>
          <p:cNvCxnSpPr/>
          <p:nvPr userDrawn="1"/>
        </p:nvCxnSpPr>
        <p:spPr>
          <a:xfrm>
            <a:off x="0" y="5741079"/>
            <a:ext cx="12192000" cy="0"/>
          </a:xfrm>
          <a:prstGeom prst="line">
            <a:avLst/>
          </a:prstGeom>
          <a:ln w="50800">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790B3EFF-C48B-4A03-81D2-BD196742A7B5}"/>
              </a:ext>
            </a:extLst>
          </p:cNvPr>
          <p:cNvSpPr>
            <a:spLocks noGrp="1"/>
          </p:cNvSpPr>
          <p:nvPr>
            <p:ph type="sldNum" sz="quarter" idx="12"/>
          </p:nvPr>
        </p:nvSpPr>
        <p:spPr/>
        <p:txBody>
          <a:bodyPr/>
          <a:lstStyle>
            <a:lvl1pPr>
              <a:defRPr>
                <a:solidFill>
                  <a:schemeClr val="bg1"/>
                </a:solidFill>
              </a:defRPr>
            </a:lvl1pPr>
          </a:lstStyle>
          <a:p>
            <a:fld id="{56FE7AEF-0871-4F6C-A432-627B97C586CE}" type="slidenum">
              <a:rPr lang="en-US" smtClean="0"/>
              <a:pPr/>
              <a:t>‹#›</a:t>
            </a:fld>
            <a:endParaRPr lang="en-US" dirty="0"/>
          </a:p>
        </p:txBody>
      </p:sp>
      <p:sp>
        <p:nvSpPr>
          <p:cNvPr id="10" name="Text Placeholder 9">
            <a:extLst>
              <a:ext uri="{FF2B5EF4-FFF2-40B4-BE49-F238E27FC236}">
                <a16:creationId xmlns:a16="http://schemas.microsoft.com/office/drawing/2014/main" id="{0A432984-7BE1-49F0-A249-EB15FD545022}"/>
              </a:ext>
            </a:extLst>
          </p:cNvPr>
          <p:cNvSpPr>
            <a:spLocks noGrp="1"/>
          </p:cNvSpPr>
          <p:nvPr>
            <p:ph type="body" sz="quarter" idx="13" hasCustomPrompt="1"/>
          </p:nvPr>
        </p:nvSpPr>
        <p:spPr>
          <a:xfrm>
            <a:off x="365760" y="457200"/>
            <a:ext cx="11348721" cy="752475"/>
          </a:xfrm>
          <a:prstGeom prst="rect">
            <a:avLst/>
          </a:prstGeom>
        </p:spPr>
        <p:txBody>
          <a:bodyPr wrap="none" anchor="t" anchorCtr="0"/>
          <a:lstStyle>
            <a:lvl1pPr marL="0" indent="0">
              <a:lnSpc>
                <a:spcPts val="3800"/>
              </a:lnSpc>
              <a:spcBef>
                <a:spcPts val="0"/>
              </a:spcBef>
              <a:buNone/>
              <a:defRPr sz="4000">
                <a:solidFill>
                  <a:schemeClr val="accent2"/>
                </a:solidFill>
              </a:defRPr>
            </a:lvl1pPr>
          </a:lstStyle>
          <a:p>
            <a:pPr lvl="0"/>
            <a:r>
              <a:rPr lang="en-US" dirty="0"/>
              <a:t>Title</a:t>
            </a:r>
          </a:p>
        </p:txBody>
      </p:sp>
      <p:pic>
        <p:nvPicPr>
          <p:cNvPr id="13" name="Picture 12">
            <a:extLst>
              <a:ext uri="{FF2B5EF4-FFF2-40B4-BE49-F238E27FC236}">
                <a16:creationId xmlns:a16="http://schemas.microsoft.com/office/drawing/2014/main" id="{DB033C61-78CD-4E1F-A69A-5D0B181DFE4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3878" y="6061449"/>
            <a:ext cx="1513461" cy="582012"/>
          </a:xfrm>
          <a:prstGeom prst="rect">
            <a:avLst/>
          </a:prstGeom>
        </p:spPr>
      </p:pic>
      <p:sp>
        <p:nvSpPr>
          <p:cNvPr id="3" name="Content Placeholder 2">
            <a:extLst>
              <a:ext uri="{FF2B5EF4-FFF2-40B4-BE49-F238E27FC236}">
                <a16:creationId xmlns:a16="http://schemas.microsoft.com/office/drawing/2014/main" id="{68C1DE19-6998-480F-9D2E-3C2F2A970719}"/>
              </a:ext>
            </a:extLst>
          </p:cNvPr>
          <p:cNvSpPr>
            <a:spLocks noGrp="1"/>
          </p:cNvSpPr>
          <p:nvPr>
            <p:ph sz="quarter" idx="15"/>
          </p:nvPr>
        </p:nvSpPr>
        <p:spPr>
          <a:xfrm>
            <a:off x="365123" y="1280160"/>
            <a:ext cx="6127825" cy="4266903"/>
          </a:xfrm>
          <a:prstGeom prst="rect">
            <a:avLst/>
          </a:prstGeom>
        </p:spPr>
        <p:txBody>
          <a:bodyPr/>
          <a:lstStyle>
            <a:lvl1pPr>
              <a:defRPr sz="2400"/>
            </a:lvl1pPr>
            <a:lvl2pPr>
              <a:defRPr sz="22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3">
            <a:extLst>
              <a:ext uri="{FF2B5EF4-FFF2-40B4-BE49-F238E27FC236}">
                <a16:creationId xmlns:a16="http://schemas.microsoft.com/office/drawing/2014/main" id="{D0EB452E-5CB5-4F0B-A2C3-864B09960DD2}"/>
              </a:ext>
            </a:extLst>
          </p:cNvPr>
          <p:cNvSpPr>
            <a:spLocks noGrp="1"/>
          </p:cNvSpPr>
          <p:nvPr>
            <p:ph type="pic" sz="quarter" idx="16" hasCustomPrompt="1"/>
          </p:nvPr>
        </p:nvSpPr>
        <p:spPr>
          <a:xfrm>
            <a:off x="6826250" y="1282995"/>
            <a:ext cx="4887913" cy="4266905"/>
          </a:xfrm>
          <a:prstGeom prst="rect">
            <a:avLst/>
          </a:prstGeom>
          <a:solidFill>
            <a:schemeClr val="bg1">
              <a:lumMod val="95000"/>
            </a:schemeClr>
          </a:solidFill>
        </p:spPr>
        <p:txBody>
          <a:bodyPr anchor="ctr"/>
          <a:lstStyle>
            <a:lvl1pPr marL="0" indent="0" algn="ctr">
              <a:buNone/>
              <a:defRPr sz="1600">
                <a:solidFill>
                  <a:schemeClr val="tx2">
                    <a:lumMod val="75000"/>
                  </a:schemeClr>
                </a:solidFill>
              </a:defRPr>
            </a:lvl1pPr>
          </a:lstStyle>
          <a:p>
            <a:r>
              <a:rPr lang="en-US" sz="1600" dirty="0"/>
              <a:t>Place Picture Here</a:t>
            </a:r>
            <a:endParaRPr lang="en-US" dirty="0"/>
          </a:p>
        </p:txBody>
      </p:sp>
    </p:spTree>
    <p:extLst>
      <p:ext uri="{BB962C8B-B14F-4D97-AF65-F5344CB8AC3E}">
        <p14:creationId xmlns:p14="http://schemas.microsoft.com/office/powerpoint/2010/main" val="56407307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9_Basic Layout -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188EDB-B0BE-492C-9030-722BDE07BA2E}"/>
              </a:ext>
            </a:extLst>
          </p:cNvPr>
          <p:cNvSpPr/>
          <p:nvPr userDrawn="1"/>
        </p:nvSpPr>
        <p:spPr>
          <a:xfrm>
            <a:off x="0" y="5820229"/>
            <a:ext cx="12192000" cy="10377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FB80AAFC-58C6-489A-B41C-609200D4F3DD}"/>
              </a:ext>
            </a:extLst>
          </p:cNvPr>
          <p:cNvCxnSpPr/>
          <p:nvPr userDrawn="1"/>
        </p:nvCxnSpPr>
        <p:spPr>
          <a:xfrm>
            <a:off x="0" y="5741079"/>
            <a:ext cx="12192000" cy="0"/>
          </a:xfrm>
          <a:prstGeom prst="line">
            <a:avLst/>
          </a:prstGeom>
          <a:ln w="50800">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790B3EFF-C48B-4A03-81D2-BD196742A7B5}"/>
              </a:ext>
            </a:extLst>
          </p:cNvPr>
          <p:cNvSpPr>
            <a:spLocks noGrp="1"/>
          </p:cNvSpPr>
          <p:nvPr>
            <p:ph type="sldNum" sz="quarter" idx="12"/>
          </p:nvPr>
        </p:nvSpPr>
        <p:spPr/>
        <p:txBody>
          <a:bodyPr/>
          <a:lstStyle>
            <a:lvl1pPr>
              <a:defRPr>
                <a:solidFill>
                  <a:schemeClr val="bg1"/>
                </a:solidFill>
              </a:defRPr>
            </a:lvl1pPr>
          </a:lstStyle>
          <a:p>
            <a:fld id="{56FE7AEF-0871-4F6C-A432-627B97C586CE}" type="slidenum">
              <a:rPr lang="en-US" smtClean="0"/>
              <a:pPr/>
              <a:t>‹#›</a:t>
            </a:fld>
            <a:endParaRPr lang="en-US" dirty="0"/>
          </a:p>
        </p:txBody>
      </p:sp>
      <p:sp>
        <p:nvSpPr>
          <p:cNvPr id="10" name="Text Placeholder 9">
            <a:extLst>
              <a:ext uri="{FF2B5EF4-FFF2-40B4-BE49-F238E27FC236}">
                <a16:creationId xmlns:a16="http://schemas.microsoft.com/office/drawing/2014/main" id="{0A432984-7BE1-49F0-A249-EB15FD545022}"/>
              </a:ext>
            </a:extLst>
          </p:cNvPr>
          <p:cNvSpPr>
            <a:spLocks noGrp="1"/>
          </p:cNvSpPr>
          <p:nvPr>
            <p:ph type="body" sz="quarter" idx="13" hasCustomPrompt="1"/>
          </p:nvPr>
        </p:nvSpPr>
        <p:spPr>
          <a:xfrm>
            <a:off x="365760" y="457200"/>
            <a:ext cx="11348721" cy="752475"/>
          </a:xfrm>
          <a:prstGeom prst="rect">
            <a:avLst/>
          </a:prstGeom>
        </p:spPr>
        <p:txBody>
          <a:bodyPr wrap="none" anchor="t" anchorCtr="0"/>
          <a:lstStyle>
            <a:lvl1pPr marL="0" indent="0">
              <a:lnSpc>
                <a:spcPts val="3800"/>
              </a:lnSpc>
              <a:spcBef>
                <a:spcPts val="0"/>
              </a:spcBef>
              <a:buNone/>
              <a:defRPr sz="4000">
                <a:solidFill>
                  <a:schemeClr val="accent2"/>
                </a:solidFill>
              </a:defRPr>
            </a:lvl1pPr>
          </a:lstStyle>
          <a:p>
            <a:pPr lvl="0"/>
            <a:r>
              <a:rPr lang="en-US" dirty="0"/>
              <a:t>Title</a:t>
            </a:r>
          </a:p>
        </p:txBody>
      </p:sp>
      <p:pic>
        <p:nvPicPr>
          <p:cNvPr id="13" name="Picture 12">
            <a:extLst>
              <a:ext uri="{FF2B5EF4-FFF2-40B4-BE49-F238E27FC236}">
                <a16:creationId xmlns:a16="http://schemas.microsoft.com/office/drawing/2014/main" id="{DB033C61-78CD-4E1F-A69A-5D0B181DFE4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3878" y="6061449"/>
            <a:ext cx="1513461" cy="582012"/>
          </a:xfrm>
          <a:prstGeom prst="rect">
            <a:avLst/>
          </a:prstGeom>
        </p:spPr>
      </p:pic>
      <p:sp>
        <p:nvSpPr>
          <p:cNvPr id="3" name="Content Placeholder 2">
            <a:extLst>
              <a:ext uri="{FF2B5EF4-FFF2-40B4-BE49-F238E27FC236}">
                <a16:creationId xmlns:a16="http://schemas.microsoft.com/office/drawing/2014/main" id="{68C1DE19-6998-480F-9D2E-3C2F2A970719}"/>
              </a:ext>
            </a:extLst>
          </p:cNvPr>
          <p:cNvSpPr>
            <a:spLocks noGrp="1"/>
          </p:cNvSpPr>
          <p:nvPr>
            <p:ph sz="quarter" idx="15"/>
          </p:nvPr>
        </p:nvSpPr>
        <p:spPr>
          <a:xfrm>
            <a:off x="5586656" y="1280160"/>
            <a:ext cx="6127825" cy="4266903"/>
          </a:xfrm>
          <a:prstGeom prst="rect">
            <a:avLst/>
          </a:prstGeom>
        </p:spPr>
        <p:txBody>
          <a:bodyPr/>
          <a:lstStyle>
            <a:lvl1pPr>
              <a:defRPr sz="2400"/>
            </a:lvl1pPr>
            <a:lvl2pPr>
              <a:defRPr sz="22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3">
            <a:extLst>
              <a:ext uri="{FF2B5EF4-FFF2-40B4-BE49-F238E27FC236}">
                <a16:creationId xmlns:a16="http://schemas.microsoft.com/office/drawing/2014/main" id="{D0EB452E-5CB5-4F0B-A2C3-864B09960DD2}"/>
              </a:ext>
            </a:extLst>
          </p:cNvPr>
          <p:cNvSpPr>
            <a:spLocks noGrp="1"/>
          </p:cNvSpPr>
          <p:nvPr>
            <p:ph type="pic" sz="quarter" idx="16" hasCustomPrompt="1"/>
          </p:nvPr>
        </p:nvSpPr>
        <p:spPr>
          <a:xfrm>
            <a:off x="365123" y="1282995"/>
            <a:ext cx="4887913" cy="4266905"/>
          </a:xfrm>
          <a:prstGeom prst="rect">
            <a:avLst/>
          </a:prstGeom>
          <a:solidFill>
            <a:schemeClr val="bg1">
              <a:lumMod val="95000"/>
            </a:schemeClr>
          </a:solidFill>
        </p:spPr>
        <p:txBody>
          <a:bodyPr anchor="ctr"/>
          <a:lstStyle>
            <a:lvl1pPr marL="0" indent="0" algn="ctr">
              <a:buNone/>
              <a:defRPr sz="1600">
                <a:solidFill>
                  <a:schemeClr val="tx2">
                    <a:lumMod val="75000"/>
                  </a:schemeClr>
                </a:solidFill>
              </a:defRPr>
            </a:lvl1pPr>
          </a:lstStyle>
          <a:p>
            <a:r>
              <a:rPr lang="en-US" sz="1600" dirty="0"/>
              <a:t>Place Picture Here</a:t>
            </a:r>
            <a:endParaRPr lang="en-US" dirty="0"/>
          </a:p>
        </p:txBody>
      </p:sp>
    </p:spTree>
    <p:extLst>
      <p:ext uri="{BB962C8B-B14F-4D97-AF65-F5344CB8AC3E}">
        <p14:creationId xmlns:p14="http://schemas.microsoft.com/office/powerpoint/2010/main" val="185525703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_Basic Layout - 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90B3EFF-C48B-4A03-81D2-BD196742A7B5}"/>
              </a:ext>
            </a:extLst>
          </p:cNvPr>
          <p:cNvSpPr>
            <a:spLocks noGrp="1"/>
          </p:cNvSpPr>
          <p:nvPr>
            <p:ph type="sldNum" sz="quarter" idx="12"/>
          </p:nvPr>
        </p:nvSpPr>
        <p:spPr/>
        <p:txBody>
          <a:bodyPr/>
          <a:lstStyle>
            <a:lvl1pPr>
              <a:defRPr>
                <a:solidFill>
                  <a:schemeClr val="tx1"/>
                </a:solidFill>
              </a:defRPr>
            </a:lvl1pPr>
          </a:lstStyle>
          <a:p>
            <a:fld id="{56FE7AEF-0871-4F6C-A432-627B97C586CE}" type="slidenum">
              <a:rPr lang="en-US" smtClean="0"/>
              <a:pPr/>
              <a:t>‹#›</a:t>
            </a:fld>
            <a:endParaRPr lang="en-US" dirty="0"/>
          </a:p>
        </p:txBody>
      </p:sp>
      <p:sp>
        <p:nvSpPr>
          <p:cNvPr id="10" name="Text Placeholder 9">
            <a:extLst>
              <a:ext uri="{FF2B5EF4-FFF2-40B4-BE49-F238E27FC236}">
                <a16:creationId xmlns:a16="http://schemas.microsoft.com/office/drawing/2014/main" id="{0A432984-7BE1-49F0-A249-EB15FD545022}"/>
              </a:ext>
            </a:extLst>
          </p:cNvPr>
          <p:cNvSpPr>
            <a:spLocks noGrp="1"/>
          </p:cNvSpPr>
          <p:nvPr>
            <p:ph type="body" sz="quarter" idx="13" hasCustomPrompt="1"/>
          </p:nvPr>
        </p:nvSpPr>
        <p:spPr>
          <a:xfrm>
            <a:off x="365760" y="457200"/>
            <a:ext cx="11348721" cy="752475"/>
          </a:xfrm>
          <a:prstGeom prst="rect">
            <a:avLst/>
          </a:prstGeom>
        </p:spPr>
        <p:txBody>
          <a:bodyPr anchor="t" anchorCtr="0"/>
          <a:lstStyle>
            <a:lvl1pPr marL="0" indent="0">
              <a:lnSpc>
                <a:spcPts val="3800"/>
              </a:lnSpc>
              <a:spcBef>
                <a:spcPts val="0"/>
              </a:spcBef>
              <a:buNone/>
              <a:defRPr sz="4000">
                <a:solidFill>
                  <a:schemeClr val="accent2"/>
                </a:solidFill>
              </a:defRPr>
            </a:lvl1pPr>
          </a:lstStyle>
          <a:p>
            <a:pPr lvl="0"/>
            <a:r>
              <a:rPr lang="en-US" dirty="0"/>
              <a:t>Title</a:t>
            </a:r>
          </a:p>
        </p:txBody>
      </p:sp>
      <p:pic>
        <p:nvPicPr>
          <p:cNvPr id="13" name="Picture 12">
            <a:extLst>
              <a:ext uri="{FF2B5EF4-FFF2-40B4-BE49-F238E27FC236}">
                <a16:creationId xmlns:a16="http://schemas.microsoft.com/office/drawing/2014/main" id="{DB033C61-78CD-4E1F-A69A-5D0B181DFE4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3878" y="6061449"/>
            <a:ext cx="1513461" cy="582012"/>
          </a:xfrm>
          <a:prstGeom prst="rect">
            <a:avLst/>
          </a:prstGeom>
        </p:spPr>
      </p:pic>
      <p:sp>
        <p:nvSpPr>
          <p:cNvPr id="3" name="Content Placeholder 2">
            <a:extLst>
              <a:ext uri="{FF2B5EF4-FFF2-40B4-BE49-F238E27FC236}">
                <a16:creationId xmlns:a16="http://schemas.microsoft.com/office/drawing/2014/main" id="{68C1DE19-6998-480F-9D2E-3C2F2A970719}"/>
              </a:ext>
            </a:extLst>
          </p:cNvPr>
          <p:cNvSpPr>
            <a:spLocks noGrp="1"/>
          </p:cNvSpPr>
          <p:nvPr>
            <p:ph sz="quarter" idx="15"/>
          </p:nvPr>
        </p:nvSpPr>
        <p:spPr>
          <a:xfrm>
            <a:off x="365124" y="1280160"/>
            <a:ext cx="11364595" cy="4704078"/>
          </a:xfrm>
          <a:prstGeom prst="rect">
            <a:avLst/>
          </a:prstGeom>
        </p:spPr>
        <p:txBody>
          <a:bodyPr/>
          <a:lstStyle>
            <a:lvl1pPr>
              <a:defRPr sz="2400"/>
            </a:lvl1pPr>
            <a:lvl2pPr>
              <a:defRPr sz="22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1CF0B9ED-E9C3-47C8-82D0-A9AEA652F3D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74281" y="6061449"/>
            <a:ext cx="1512654" cy="582012"/>
          </a:xfrm>
          <a:prstGeom prst="rect">
            <a:avLst/>
          </a:prstGeom>
        </p:spPr>
      </p:pic>
    </p:spTree>
    <p:extLst>
      <p:ext uri="{BB962C8B-B14F-4D97-AF65-F5344CB8AC3E}">
        <p14:creationId xmlns:p14="http://schemas.microsoft.com/office/powerpoint/2010/main" val="361762888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3_Basic Layout - 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90B3EFF-C48B-4A03-81D2-BD196742A7B5}"/>
              </a:ext>
            </a:extLst>
          </p:cNvPr>
          <p:cNvSpPr>
            <a:spLocks noGrp="1"/>
          </p:cNvSpPr>
          <p:nvPr>
            <p:ph type="sldNum" sz="quarter" idx="12"/>
          </p:nvPr>
        </p:nvSpPr>
        <p:spPr/>
        <p:txBody>
          <a:bodyPr/>
          <a:lstStyle>
            <a:lvl1pPr>
              <a:defRPr>
                <a:solidFill>
                  <a:schemeClr val="tx1"/>
                </a:solidFill>
              </a:defRPr>
            </a:lvl1pPr>
          </a:lstStyle>
          <a:p>
            <a:fld id="{56FE7AEF-0871-4F6C-A432-627B97C586CE}" type="slidenum">
              <a:rPr lang="en-US" smtClean="0"/>
              <a:pPr/>
              <a:t>‹#›</a:t>
            </a:fld>
            <a:endParaRPr lang="en-US" dirty="0"/>
          </a:p>
        </p:txBody>
      </p:sp>
      <p:sp>
        <p:nvSpPr>
          <p:cNvPr id="10" name="Text Placeholder 9">
            <a:extLst>
              <a:ext uri="{FF2B5EF4-FFF2-40B4-BE49-F238E27FC236}">
                <a16:creationId xmlns:a16="http://schemas.microsoft.com/office/drawing/2014/main" id="{0A432984-7BE1-49F0-A249-EB15FD545022}"/>
              </a:ext>
            </a:extLst>
          </p:cNvPr>
          <p:cNvSpPr>
            <a:spLocks noGrp="1"/>
          </p:cNvSpPr>
          <p:nvPr>
            <p:ph type="body" sz="quarter" idx="13" hasCustomPrompt="1"/>
          </p:nvPr>
        </p:nvSpPr>
        <p:spPr>
          <a:xfrm>
            <a:off x="365761" y="457200"/>
            <a:ext cx="9626600" cy="752475"/>
          </a:xfrm>
          <a:prstGeom prst="rect">
            <a:avLst/>
          </a:prstGeom>
        </p:spPr>
        <p:txBody>
          <a:bodyPr anchor="t" anchorCtr="0"/>
          <a:lstStyle>
            <a:lvl1pPr marL="0" indent="0">
              <a:lnSpc>
                <a:spcPts val="3800"/>
              </a:lnSpc>
              <a:spcBef>
                <a:spcPts val="0"/>
              </a:spcBef>
              <a:buNone/>
              <a:defRPr sz="4000">
                <a:solidFill>
                  <a:schemeClr val="accent2"/>
                </a:solidFill>
              </a:defRPr>
            </a:lvl1pPr>
          </a:lstStyle>
          <a:p>
            <a:pPr lvl="0"/>
            <a:r>
              <a:rPr lang="en-US" dirty="0"/>
              <a:t>Title</a:t>
            </a:r>
          </a:p>
        </p:txBody>
      </p:sp>
      <p:sp>
        <p:nvSpPr>
          <p:cNvPr id="3" name="Content Placeholder 2">
            <a:extLst>
              <a:ext uri="{FF2B5EF4-FFF2-40B4-BE49-F238E27FC236}">
                <a16:creationId xmlns:a16="http://schemas.microsoft.com/office/drawing/2014/main" id="{68C1DE19-6998-480F-9D2E-3C2F2A970719}"/>
              </a:ext>
            </a:extLst>
          </p:cNvPr>
          <p:cNvSpPr>
            <a:spLocks noGrp="1"/>
          </p:cNvSpPr>
          <p:nvPr>
            <p:ph sz="quarter" idx="15"/>
          </p:nvPr>
        </p:nvSpPr>
        <p:spPr>
          <a:xfrm>
            <a:off x="365124" y="1280160"/>
            <a:ext cx="11364595" cy="4963160"/>
          </a:xfrm>
          <a:prstGeom prst="rect">
            <a:avLst/>
          </a:prstGeom>
        </p:spPr>
        <p:txBody>
          <a:bodyPr/>
          <a:lstStyle>
            <a:lvl1pPr>
              <a:defRPr sz="2400"/>
            </a:lvl1pPr>
            <a:lvl2pPr>
              <a:defRPr sz="22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1CF0B9ED-E9C3-47C8-82D0-A9AEA652F3D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217065" y="371191"/>
            <a:ext cx="1512654" cy="582012"/>
          </a:xfrm>
          <a:prstGeom prst="rect">
            <a:avLst/>
          </a:prstGeom>
        </p:spPr>
      </p:pic>
    </p:spTree>
    <p:extLst>
      <p:ext uri="{BB962C8B-B14F-4D97-AF65-F5344CB8AC3E}">
        <p14:creationId xmlns:p14="http://schemas.microsoft.com/office/powerpoint/2010/main" val="119816376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4_Basic Layout - 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90B3EFF-C48B-4A03-81D2-BD196742A7B5}"/>
              </a:ext>
            </a:extLst>
          </p:cNvPr>
          <p:cNvSpPr>
            <a:spLocks noGrp="1"/>
          </p:cNvSpPr>
          <p:nvPr>
            <p:ph type="sldNum" sz="quarter" idx="12"/>
          </p:nvPr>
        </p:nvSpPr>
        <p:spPr/>
        <p:txBody>
          <a:bodyPr/>
          <a:lstStyle>
            <a:lvl1pPr>
              <a:defRPr>
                <a:solidFill>
                  <a:schemeClr val="tx1"/>
                </a:solidFill>
              </a:defRPr>
            </a:lvl1pPr>
          </a:lstStyle>
          <a:p>
            <a:fld id="{56FE7AEF-0871-4F6C-A432-627B97C586CE}" type="slidenum">
              <a:rPr lang="en-US" smtClean="0"/>
              <a:pPr/>
              <a:t>‹#›</a:t>
            </a:fld>
            <a:endParaRPr lang="en-US" dirty="0"/>
          </a:p>
        </p:txBody>
      </p:sp>
      <p:sp>
        <p:nvSpPr>
          <p:cNvPr id="10" name="Text Placeholder 9">
            <a:extLst>
              <a:ext uri="{FF2B5EF4-FFF2-40B4-BE49-F238E27FC236}">
                <a16:creationId xmlns:a16="http://schemas.microsoft.com/office/drawing/2014/main" id="{0A432984-7BE1-49F0-A249-EB15FD545022}"/>
              </a:ext>
            </a:extLst>
          </p:cNvPr>
          <p:cNvSpPr>
            <a:spLocks noGrp="1"/>
          </p:cNvSpPr>
          <p:nvPr>
            <p:ph type="body" sz="quarter" idx="13" hasCustomPrompt="1"/>
          </p:nvPr>
        </p:nvSpPr>
        <p:spPr>
          <a:xfrm>
            <a:off x="365760" y="457200"/>
            <a:ext cx="11348721" cy="752475"/>
          </a:xfrm>
          <a:prstGeom prst="rect">
            <a:avLst/>
          </a:prstGeom>
        </p:spPr>
        <p:txBody>
          <a:bodyPr anchor="t" anchorCtr="0"/>
          <a:lstStyle>
            <a:lvl1pPr marL="0" indent="0">
              <a:lnSpc>
                <a:spcPts val="3800"/>
              </a:lnSpc>
              <a:spcBef>
                <a:spcPts val="0"/>
              </a:spcBef>
              <a:buNone/>
              <a:defRPr sz="4000">
                <a:solidFill>
                  <a:schemeClr val="accent2"/>
                </a:solidFill>
              </a:defRPr>
            </a:lvl1pPr>
          </a:lstStyle>
          <a:p>
            <a:pPr lvl="0"/>
            <a:r>
              <a:rPr lang="en-US" dirty="0"/>
              <a:t>Title</a:t>
            </a:r>
          </a:p>
        </p:txBody>
      </p:sp>
      <p:pic>
        <p:nvPicPr>
          <p:cNvPr id="13" name="Picture 12">
            <a:extLst>
              <a:ext uri="{FF2B5EF4-FFF2-40B4-BE49-F238E27FC236}">
                <a16:creationId xmlns:a16="http://schemas.microsoft.com/office/drawing/2014/main" id="{DB033C61-78CD-4E1F-A69A-5D0B181DFE4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3878" y="6061449"/>
            <a:ext cx="1513461" cy="582012"/>
          </a:xfrm>
          <a:prstGeom prst="rect">
            <a:avLst/>
          </a:prstGeom>
        </p:spPr>
      </p:pic>
      <p:pic>
        <p:nvPicPr>
          <p:cNvPr id="9" name="Picture 8">
            <a:extLst>
              <a:ext uri="{FF2B5EF4-FFF2-40B4-BE49-F238E27FC236}">
                <a16:creationId xmlns:a16="http://schemas.microsoft.com/office/drawing/2014/main" id="{1CF0B9ED-E9C3-47C8-82D0-A9AEA652F3D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74281" y="6061449"/>
            <a:ext cx="1512654" cy="582012"/>
          </a:xfrm>
          <a:prstGeom prst="rect">
            <a:avLst/>
          </a:prstGeom>
        </p:spPr>
      </p:pic>
      <p:sp>
        <p:nvSpPr>
          <p:cNvPr id="4" name="Picture Placeholder 3">
            <a:extLst>
              <a:ext uri="{FF2B5EF4-FFF2-40B4-BE49-F238E27FC236}">
                <a16:creationId xmlns:a16="http://schemas.microsoft.com/office/drawing/2014/main" id="{DD887A03-6081-469A-84E5-771C25CF3C37}"/>
              </a:ext>
            </a:extLst>
          </p:cNvPr>
          <p:cNvSpPr>
            <a:spLocks noGrp="1"/>
          </p:cNvSpPr>
          <p:nvPr>
            <p:ph type="pic" sz="quarter" idx="14" hasCustomPrompt="1"/>
          </p:nvPr>
        </p:nvSpPr>
        <p:spPr>
          <a:xfrm>
            <a:off x="1202316" y="1378454"/>
            <a:ext cx="2874963" cy="3054350"/>
          </a:xfrm>
          <a:prstGeom prst="rect">
            <a:avLst/>
          </a:prstGeom>
          <a:solidFill>
            <a:schemeClr val="bg1">
              <a:lumMod val="95000"/>
            </a:schemeClr>
          </a:solidFill>
          <a:ln>
            <a:noFill/>
          </a:ln>
        </p:spPr>
        <p:txBody>
          <a:bodyPr anchor="ctr"/>
          <a:lstStyle>
            <a:lvl1pPr marL="0" indent="0" algn="ctr">
              <a:buFontTx/>
              <a:buNone/>
              <a:defRPr sz="1600">
                <a:solidFill>
                  <a:schemeClr val="bg1">
                    <a:lumMod val="50000"/>
                  </a:schemeClr>
                </a:solidFill>
              </a:defRPr>
            </a:lvl1pPr>
          </a:lstStyle>
          <a:p>
            <a:r>
              <a:rPr lang="en-US" dirty="0"/>
              <a:t>Place Picture Here</a:t>
            </a:r>
          </a:p>
        </p:txBody>
      </p:sp>
      <p:sp>
        <p:nvSpPr>
          <p:cNvPr id="16" name="Rectangle 15">
            <a:extLst>
              <a:ext uri="{FF2B5EF4-FFF2-40B4-BE49-F238E27FC236}">
                <a16:creationId xmlns:a16="http://schemas.microsoft.com/office/drawing/2014/main" id="{90BC8866-CD6A-4189-A87B-DEDD52ED21A3}"/>
              </a:ext>
            </a:extLst>
          </p:cNvPr>
          <p:cNvSpPr/>
          <p:nvPr userDrawn="1"/>
        </p:nvSpPr>
        <p:spPr>
          <a:xfrm>
            <a:off x="1202000" y="4432210"/>
            <a:ext cx="2874960" cy="132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39BBCD8C-8BDA-45F0-B882-B551152E01CC}"/>
              </a:ext>
            </a:extLst>
          </p:cNvPr>
          <p:cNvSpPr>
            <a:spLocks noGrp="1"/>
          </p:cNvSpPr>
          <p:nvPr>
            <p:ph type="body" sz="quarter" idx="15" hasCustomPrompt="1"/>
          </p:nvPr>
        </p:nvSpPr>
        <p:spPr>
          <a:xfrm>
            <a:off x="1201996" y="4564291"/>
            <a:ext cx="2874963" cy="388578"/>
          </a:xfrm>
          <a:prstGeom prst="rect">
            <a:avLst/>
          </a:prstGeom>
        </p:spPr>
        <p:txBody>
          <a:bodyPr anchor="ctr"/>
          <a:lstStyle>
            <a:lvl1pPr marL="0" indent="0" algn="ctr">
              <a:buFontTx/>
              <a:buNone/>
              <a:defRPr sz="1400" b="1">
                <a:solidFill>
                  <a:schemeClr val="accent2"/>
                </a:solidFill>
              </a:defRPr>
            </a:lvl1pPr>
            <a:lvl2pPr marL="457200" indent="0" algn="ctr">
              <a:buFontTx/>
              <a:buNone/>
              <a:defRPr sz="1400" b="1"/>
            </a:lvl2pPr>
            <a:lvl3pPr marL="914400" indent="0" algn="ctr">
              <a:buFontTx/>
              <a:buNone/>
              <a:defRPr sz="1400" b="1"/>
            </a:lvl3pPr>
            <a:lvl4pPr marL="1371600" indent="0" algn="ctr">
              <a:buFontTx/>
              <a:buNone/>
              <a:defRPr sz="1400" b="1"/>
            </a:lvl4pPr>
            <a:lvl5pPr marL="1828800" indent="0" algn="ctr">
              <a:buFontTx/>
              <a:buNone/>
              <a:defRPr sz="1400" b="1"/>
            </a:lvl5pPr>
          </a:lstStyle>
          <a:p>
            <a:pPr lvl="0"/>
            <a:r>
              <a:rPr lang="en-US" dirty="0"/>
              <a:t>Contents Here</a:t>
            </a:r>
          </a:p>
        </p:txBody>
      </p:sp>
      <p:sp>
        <p:nvSpPr>
          <p:cNvPr id="20" name="Text Placeholder 19">
            <a:extLst>
              <a:ext uri="{FF2B5EF4-FFF2-40B4-BE49-F238E27FC236}">
                <a16:creationId xmlns:a16="http://schemas.microsoft.com/office/drawing/2014/main" id="{35DCA892-C1C8-4F4C-B1B3-53A0DA1C2E8B}"/>
              </a:ext>
            </a:extLst>
          </p:cNvPr>
          <p:cNvSpPr>
            <a:spLocks noGrp="1"/>
          </p:cNvSpPr>
          <p:nvPr>
            <p:ph type="body" sz="quarter" idx="16"/>
          </p:nvPr>
        </p:nvSpPr>
        <p:spPr>
          <a:xfrm>
            <a:off x="1201996" y="4898325"/>
            <a:ext cx="2874963" cy="902904"/>
          </a:xfrm>
          <a:prstGeom prst="rect">
            <a:avLst/>
          </a:prstGeom>
        </p:spPr>
        <p:txBody>
          <a:bodyPr/>
          <a:lstStyle>
            <a:lvl1pPr marL="0" indent="0" algn="ctr">
              <a:buFontTx/>
              <a:buNone/>
              <a:defRPr sz="1200"/>
            </a:lvl1pPr>
          </a:lstStyle>
          <a:p>
            <a:pPr lvl="0"/>
            <a:r>
              <a:rPr lang="en-US" dirty="0"/>
              <a:t>Click to edit Master text styles</a:t>
            </a:r>
          </a:p>
        </p:txBody>
      </p:sp>
      <p:sp>
        <p:nvSpPr>
          <p:cNvPr id="22" name="Picture Placeholder 3">
            <a:extLst>
              <a:ext uri="{FF2B5EF4-FFF2-40B4-BE49-F238E27FC236}">
                <a16:creationId xmlns:a16="http://schemas.microsoft.com/office/drawing/2014/main" id="{3433C88E-1F60-48E0-98FE-3EAF9F559658}"/>
              </a:ext>
            </a:extLst>
          </p:cNvPr>
          <p:cNvSpPr>
            <a:spLocks noGrp="1"/>
          </p:cNvSpPr>
          <p:nvPr>
            <p:ph type="pic" sz="quarter" idx="17" hasCustomPrompt="1"/>
          </p:nvPr>
        </p:nvSpPr>
        <p:spPr>
          <a:xfrm>
            <a:off x="4646057" y="1378454"/>
            <a:ext cx="2874963" cy="3054350"/>
          </a:xfrm>
          <a:prstGeom prst="rect">
            <a:avLst/>
          </a:prstGeom>
          <a:solidFill>
            <a:schemeClr val="bg1">
              <a:lumMod val="95000"/>
            </a:schemeClr>
          </a:solidFill>
          <a:ln>
            <a:noFill/>
          </a:ln>
        </p:spPr>
        <p:txBody>
          <a:bodyPr anchor="ctr"/>
          <a:lstStyle>
            <a:lvl1pPr marL="0" indent="0" algn="ctr">
              <a:buFontTx/>
              <a:buNone/>
              <a:defRPr sz="1600">
                <a:solidFill>
                  <a:schemeClr val="bg1">
                    <a:lumMod val="50000"/>
                  </a:schemeClr>
                </a:solidFill>
              </a:defRPr>
            </a:lvl1pPr>
          </a:lstStyle>
          <a:p>
            <a:r>
              <a:rPr lang="en-US" dirty="0"/>
              <a:t>Place Picture Here</a:t>
            </a:r>
          </a:p>
        </p:txBody>
      </p:sp>
      <p:sp>
        <p:nvSpPr>
          <p:cNvPr id="23" name="Rectangle 22">
            <a:extLst>
              <a:ext uri="{FF2B5EF4-FFF2-40B4-BE49-F238E27FC236}">
                <a16:creationId xmlns:a16="http://schemas.microsoft.com/office/drawing/2014/main" id="{DA267603-EDEF-4E54-9B5E-855952E0AD85}"/>
              </a:ext>
            </a:extLst>
          </p:cNvPr>
          <p:cNvSpPr/>
          <p:nvPr userDrawn="1"/>
        </p:nvSpPr>
        <p:spPr>
          <a:xfrm>
            <a:off x="4645741" y="4432210"/>
            <a:ext cx="2874960" cy="1320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17">
            <a:extLst>
              <a:ext uri="{FF2B5EF4-FFF2-40B4-BE49-F238E27FC236}">
                <a16:creationId xmlns:a16="http://schemas.microsoft.com/office/drawing/2014/main" id="{21848471-DC15-4B74-A384-DE5F748ED20B}"/>
              </a:ext>
            </a:extLst>
          </p:cNvPr>
          <p:cNvSpPr>
            <a:spLocks noGrp="1"/>
          </p:cNvSpPr>
          <p:nvPr>
            <p:ph type="body" sz="quarter" idx="18" hasCustomPrompt="1"/>
          </p:nvPr>
        </p:nvSpPr>
        <p:spPr>
          <a:xfrm>
            <a:off x="4645737" y="4564291"/>
            <a:ext cx="2874963" cy="388578"/>
          </a:xfrm>
          <a:prstGeom prst="rect">
            <a:avLst/>
          </a:prstGeom>
        </p:spPr>
        <p:txBody>
          <a:bodyPr anchor="ctr"/>
          <a:lstStyle>
            <a:lvl1pPr marL="0" indent="0" algn="ctr">
              <a:buFontTx/>
              <a:buNone/>
              <a:defRPr sz="1400" b="1">
                <a:solidFill>
                  <a:schemeClr val="accent3"/>
                </a:solidFill>
              </a:defRPr>
            </a:lvl1pPr>
            <a:lvl2pPr marL="457200" indent="0" algn="ctr">
              <a:buFontTx/>
              <a:buNone/>
              <a:defRPr sz="1400" b="1"/>
            </a:lvl2pPr>
            <a:lvl3pPr marL="914400" indent="0" algn="ctr">
              <a:buFontTx/>
              <a:buNone/>
              <a:defRPr sz="1400" b="1"/>
            </a:lvl3pPr>
            <a:lvl4pPr marL="1371600" indent="0" algn="ctr">
              <a:buFontTx/>
              <a:buNone/>
              <a:defRPr sz="1400" b="1"/>
            </a:lvl4pPr>
            <a:lvl5pPr marL="1828800" indent="0" algn="ctr">
              <a:buFontTx/>
              <a:buNone/>
              <a:defRPr sz="1400" b="1"/>
            </a:lvl5pPr>
          </a:lstStyle>
          <a:p>
            <a:pPr lvl="0"/>
            <a:r>
              <a:rPr lang="en-US" dirty="0"/>
              <a:t>Contents Here</a:t>
            </a:r>
          </a:p>
        </p:txBody>
      </p:sp>
      <p:sp>
        <p:nvSpPr>
          <p:cNvPr id="25" name="Text Placeholder 19">
            <a:extLst>
              <a:ext uri="{FF2B5EF4-FFF2-40B4-BE49-F238E27FC236}">
                <a16:creationId xmlns:a16="http://schemas.microsoft.com/office/drawing/2014/main" id="{CB5AA0A2-2100-4E81-8703-C2B8E72FB0A9}"/>
              </a:ext>
            </a:extLst>
          </p:cNvPr>
          <p:cNvSpPr>
            <a:spLocks noGrp="1"/>
          </p:cNvSpPr>
          <p:nvPr>
            <p:ph type="body" sz="quarter" idx="19"/>
          </p:nvPr>
        </p:nvSpPr>
        <p:spPr>
          <a:xfrm>
            <a:off x="4645737" y="4898325"/>
            <a:ext cx="2874963" cy="902904"/>
          </a:xfrm>
          <a:prstGeom prst="rect">
            <a:avLst/>
          </a:prstGeom>
        </p:spPr>
        <p:txBody>
          <a:bodyPr/>
          <a:lstStyle>
            <a:lvl1pPr marL="0" indent="0" algn="ctr">
              <a:buFontTx/>
              <a:buNone/>
              <a:defRPr sz="1200"/>
            </a:lvl1pPr>
          </a:lstStyle>
          <a:p>
            <a:pPr lvl="0"/>
            <a:r>
              <a:rPr lang="en-US" dirty="0"/>
              <a:t>Click to edit Master text styles</a:t>
            </a:r>
          </a:p>
        </p:txBody>
      </p:sp>
      <p:sp>
        <p:nvSpPr>
          <p:cNvPr id="26" name="Picture Placeholder 3">
            <a:extLst>
              <a:ext uri="{FF2B5EF4-FFF2-40B4-BE49-F238E27FC236}">
                <a16:creationId xmlns:a16="http://schemas.microsoft.com/office/drawing/2014/main" id="{051654D1-6B0B-41A3-80D8-D1BBB725EE95}"/>
              </a:ext>
            </a:extLst>
          </p:cNvPr>
          <p:cNvSpPr>
            <a:spLocks noGrp="1"/>
          </p:cNvSpPr>
          <p:nvPr>
            <p:ph type="pic" sz="quarter" idx="20" hasCustomPrompt="1"/>
          </p:nvPr>
        </p:nvSpPr>
        <p:spPr>
          <a:xfrm>
            <a:off x="8090442" y="1378454"/>
            <a:ext cx="2874963" cy="3054350"/>
          </a:xfrm>
          <a:prstGeom prst="rect">
            <a:avLst/>
          </a:prstGeom>
          <a:solidFill>
            <a:schemeClr val="bg1">
              <a:lumMod val="95000"/>
            </a:schemeClr>
          </a:solidFill>
          <a:ln>
            <a:noFill/>
          </a:ln>
        </p:spPr>
        <p:txBody>
          <a:bodyPr anchor="ctr"/>
          <a:lstStyle>
            <a:lvl1pPr marL="0" indent="0" algn="ctr">
              <a:buFontTx/>
              <a:buNone/>
              <a:defRPr sz="1600">
                <a:solidFill>
                  <a:schemeClr val="bg1">
                    <a:lumMod val="50000"/>
                  </a:schemeClr>
                </a:solidFill>
              </a:defRPr>
            </a:lvl1pPr>
          </a:lstStyle>
          <a:p>
            <a:r>
              <a:rPr lang="en-US" dirty="0"/>
              <a:t>Place Picture Here</a:t>
            </a:r>
          </a:p>
        </p:txBody>
      </p:sp>
      <p:sp>
        <p:nvSpPr>
          <p:cNvPr id="27" name="Rectangle 26">
            <a:extLst>
              <a:ext uri="{FF2B5EF4-FFF2-40B4-BE49-F238E27FC236}">
                <a16:creationId xmlns:a16="http://schemas.microsoft.com/office/drawing/2014/main" id="{932FF0A8-3754-4CAD-B62A-8B91881C9D33}"/>
              </a:ext>
            </a:extLst>
          </p:cNvPr>
          <p:cNvSpPr/>
          <p:nvPr userDrawn="1"/>
        </p:nvSpPr>
        <p:spPr>
          <a:xfrm>
            <a:off x="8090126" y="4432210"/>
            <a:ext cx="2874960" cy="1320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17">
            <a:extLst>
              <a:ext uri="{FF2B5EF4-FFF2-40B4-BE49-F238E27FC236}">
                <a16:creationId xmlns:a16="http://schemas.microsoft.com/office/drawing/2014/main" id="{83C8AEC3-B598-4CBD-84DC-E8285E74B9BE}"/>
              </a:ext>
            </a:extLst>
          </p:cNvPr>
          <p:cNvSpPr>
            <a:spLocks noGrp="1"/>
          </p:cNvSpPr>
          <p:nvPr>
            <p:ph type="body" sz="quarter" idx="21" hasCustomPrompt="1"/>
          </p:nvPr>
        </p:nvSpPr>
        <p:spPr>
          <a:xfrm>
            <a:off x="8090122" y="4564291"/>
            <a:ext cx="2874963" cy="388578"/>
          </a:xfrm>
          <a:prstGeom prst="rect">
            <a:avLst/>
          </a:prstGeom>
        </p:spPr>
        <p:txBody>
          <a:bodyPr anchor="ctr"/>
          <a:lstStyle>
            <a:lvl1pPr marL="0" indent="0" algn="ctr">
              <a:buFontTx/>
              <a:buNone/>
              <a:defRPr sz="1400" b="1">
                <a:solidFill>
                  <a:schemeClr val="accent1"/>
                </a:solidFill>
              </a:defRPr>
            </a:lvl1pPr>
            <a:lvl2pPr marL="457200" indent="0" algn="ctr">
              <a:buFontTx/>
              <a:buNone/>
              <a:defRPr sz="1400" b="1"/>
            </a:lvl2pPr>
            <a:lvl3pPr marL="914400" indent="0" algn="ctr">
              <a:buFontTx/>
              <a:buNone/>
              <a:defRPr sz="1400" b="1"/>
            </a:lvl3pPr>
            <a:lvl4pPr marL="1371600" indent="0" algn="ctr">
              <a:buFontTx/>
              <a:buNone/>
              <a:defRPr sz="1400" b="1"/>
            </a:lvl4pPr>
            <a:lvl5pPr marL="1828800" indent="0" algn="ctr">
              <a:buFontTx/>
              <a:buNone/>
              <a:defRPr sz="1400" b="1"/>
            </a:lvl5pPr>
          </a:lstStyle>
          <a:p>
            <a:pPr lvl="0"/>
            <a:r>
              <a:rPr lang="en-US" dirty="0"/>
              <a:t>Contents Here</a:t>
            </a:r>
          </a:p>
        </p:txBody>
      </p:sp>
      <p:sp>
        <p:nvSpPr>
          <p:cNvPr id="29" name="Text Placeholder 19">
            <a:extLst>
              <a:ext uri="{FF2B5EF4-FFF2-40B4-BE49-F238E27FC236}">
                <a16:creationId xmlns:a16="http://schemas.microsoft.com/office/drawing/2014/main" id="{4C37DA62-A9BE-4007-9654-16149235F946}"/>
              </a:ext>
            </a:extLst>
          </p:cNvPr>
          <p:cNvSpPr>
            <a:spLocks noGrp="1"/>
          </p:cNvSpPr>
          <p:nvPr>
            <p:ph type="body" sz="quarter" idx="22"/>
          </p:nvPr>
        </p:nvSpPr>
        <p:spPr>
          <a:xfrm>
            <a:off x="8090122" y="4898325"/>
            <a:ext cx="2874963" cy="902904"/>
          </a:xfrm>
          <a:prstGeom prst="rect">
            <a:avLst/>
          </a:prstGeom>
        </p:spPr>
        <p:txBody>
          <a:bodyPr/>
          <a:lstStyle>
            <a:lvl1pPr marL="0" indent="0" algn="ctr">
              <a:buFontTx/>
              <a:buNone/>
              <a:defRPr sz="1200"/>
            </a:lvl1pPr>
          </a:lstStyle>
          <a:p>
            <a:pPr lvl="0"/>
            <a:r>
              <a:rPr lang="en-US" dirty="0"/>
              <a:t>Click to edit Master text styles</a:t>
            </a:r>
          </a:p>
        </p:txBody>
      </p:sp>
    </p:spTree>
    <p:extLst>
      <p:ext uri="{BB962C8B-B14F-4D97-AF65-F5344CB8AC3E}">
        <p14:creationId xmlns:p14="http://schemas.microsoft.com/office/powerpoint/2010/main" val="159787382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5_Basic Layout - Title and Content">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A432984-7BE1-49F0-A249-EB15FD545022}"/>
              </a:ext>
            </a:extLst>
          </p:cNvPr>
          <p:cNvSpPr>
            <a:spLocks noGrp="1"/>
          </p:cNvSpPr>
          <p:nvPr>
            <p:ph type="body" sz="quarter" idx="13" hasCustomPrompt="1"/>
          </p:nvPr>
        </p:nvSpPr>
        <p:spPr>
          <a:xfrm>
            <a:off x="365761" y="457200"/>
            <a:ext cx="9626600" cy="752475"/>
          </a:xfrm>
          <a:prstGeom prst="rect">
            <a:avLst/>
          </a:prstGeom>
        </p:spPr>
        <p:txBody>
          <a:bodyPr anchor="t" anchorCtr="0"/>
          <a:lstStyle>
            <a:lvl1pPr marL="0" indent="0">
              <a:lnSpc>
                <a:spcPts val="3800"/>
              </a:lnSpc>
              <a:spcBef>
                <a:spcPts val="0"/>
              </a:spcBef>
              <a:buNone/>
              <a:defRPr sz="4000">
                <a:solidFill>
                  <a:schemeClr val="accent2"/>
                </a:solidFill>
              </a:defRPr>
            </a:lvl1pPr>
          </a:lstStyle>
          <a:p>
            <a:pPr lvl="0"/>
            <a:r>
              <a:rPr lang="en-US" dirty="0"/>
              <a:t>Title</a:t>
            </a:r>
          </a:p>
        </p:txBody>
      </p:sp>
      <p:sp>
        <p:nvSpPr>
          <p:cNvPr id="3" name="Content Placeholder 2">
            <a:extLst>
              <a:ext uri="{FF2B5EF4-FFF2-40B4-BE49-F238E27FC236}">
                <a16:creationId xmlns:a16="http://schemas.microsoft.com/office/drawing/2014/main" id="{68C1DE19-6998-480F-9D2E-3C2F2A970719}"/>
              </a:ext>
            </a:extLst>
          </p:cNvPr>
          <p:cNvSpPr>
            <a:spLocks noGrp="1"/>
          </p:cNvSpPr>
          <p:nvPr>
            <p:ph sz="quarter" idx="15"/>
          </p:nvPr>
        </p:nvSpPr>
        <p:spPr>
          <a:xfrm>
            <a:off x="365125" y="1554481"/>
            <a:ext cx="4973956" cy="4937760"/>
          </a:xfrm>
          <a:prstGeom prst="rect">
            <a:avLst/>
          </a:prstGeom>
        </p:spPr>
        <p:txBody>
          <a:bodyPr/>
          <a:lstStyle>
            <a:lvl1pPr>
              <a:defRPr sz="2400">
                <a:solidFill>
                  <a:schemeClr val="tx1"/>
                </a:solidFill>
              </a:defRPr>
            </a:lvl1pPr>
            <a:lvl2pPr>
              <a:defRPr sz="22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1CF0B9ED-E9C3-47C8-82D0-A9AEA652F3D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217065" y="371191"/>
            <a:ext cx="1512654" cy="582012"/>
          </a:xfrm>
          <a:prstGeom prst="rect">
            <a:avLst/>
          </a:prstGeom>
        </p:spPr>
      </p:pic>
      <p:sp>
        <p:nvSpPr>
          <p:cNvPr id="7" name="Picture Placeholder 4">
            <a:extLst>
              <a:ext uri="{FF2B5EF4-FFF2-40B4-BE49-F238E27FC236}">
                <a16:creationId xmlns:a16="http://schemas.microsoft.com/office/drawing/2014/main" id="{4BC78D8D-EE13-408F-8CD7-68AF42259669}"/>
              </a:ext>
            </a:extLst>
          </p:cNvPr>
          <p:cNvSpPr>
            <a:spLocks noGrp="1"/>
          </p:cNvSpPr>
          <p:nvPr>
            <p:ph type="pic" sz="quarter" idx="17" hasCustomPrompt="1"/>
          </p:nvPr>
        </p:nvSpPr>
        <p:spPr>
          <a:xfrm>
            <a:off x="5746898" y="1554482"/>
            <a:ext cx="2892055" cy="2390198"/>
          </a:xfrm>
          <a:prstGeom prst="rect">
            <a:avLst/>
          </a:prstGeom>
          <a:solidFill>
            <a:schemeClr val="tx2">
              <a:lumMod val="20000"/>
              <a:lumOff val="80000"/>
            </a:schemeClr>
          </a:solidFill>
          <a:ln>
            <a:noFill/>
          </a:ln>
        </p:spPr>
        <p:txBody>
          <a:bodyPr anchor="ctr"/>
          <a:lstStyle>
            <a:lvl1pPr marL="0" indent="0" algn="ctr">
              <a:buNone/>
              <a:defRPr sz="1600">
                <a:solidFill>
                  <a:schemeClr val="bg1">
                    <a:lumMod val="50000"/>
                  </a:schemeClr>
                </a:solidFill>
              </a:defRPr>
            </a:lvl1pPr>
          </a:lstStyle>
          <a:p>
            <a:r>
              <a:rPr lang="en-US" dirty="0"/>
              <a:t>Place Picture Here</a:t>
            </a:r>
          </a:p>
        </p:txBody>
      </p:sp>
      <p:sp>
        <p:nvSpPr>
          <p:cNvPr id="21" name="Picture Placeholder 4">
            <a:extLst>
              <a:ext uri="{FF2B5EF4-FFF2-40B4-BE49-F238E27FC236}">
                <a16:creationId xmlns:a16="http://schemas.microsoft.com/office/drawing/2014/main" id="{08196714-89F4-400D-9474-FA0B441D752F}"/>
              </a:ext>
            </a:extLst>
          </p:cNvPr>
          <p:cNvSpPr>
            <a:spLocks noGrp="1"/>
          </p:cNvSpPr>
          <p:nvPr>
            <p:ph type="pic" sz="quarter" idx="18" hasCustomPrompt="1"/>
          </p:nvPr>
        </p:nvSpPr>
        <p:spPr>
          <a:xfrm>
            <a:off x="8837664" y="1554482"/>
            <a:ext cx="2892055" cy="2390198"/>
          </a:xfrm>
          <a:prstGeom prst="rect">
            <a:avLst/>
          </a:prstGeom>
          <a:solidFill>
            <a:schemeClr val="tx2">
              <a:lumMod val="20000"/>
              <a:lumOff val="80000"/>
            </a:schemeClr>
          </a:solidFill>
          <a:ln>
            <a:noFill/>
          </a:ln>
        </p:spPr>
        <p:txBody>
          <a:bodyPr anchor="ctr"/>
          <a:lstStyle>
            <a:lvl1pPr marL="0" indent="0" algn="ctr">
              <a:buNone/>
              <a:defRPr sz="1600">
                <a:solidFill>
                  <a:schemeClr val="bg1">
                    <a:lumMod val="50000"/>
                  </a:schemeClr>
                </a:solidFill>
              </a:defRPr>
            </a:lvl1pPr>
          </a:lstStyle>
          <a:p>
            <a:r>
              <a:rPr lang="en-US" dirty="0"/>
              <a:t>Place Picture Here</a:t>
            </a:r>
          </a:p>
        </p:txBody>
      </p:sp>
      <p:sp>
        <p:nvSpPr>
          <p:cNvPr id="22" name="Picture Placeholder 4">
            <a:extLst>
              <a:ext uri="{FF2B5EF4-FFF2-40B4-BE49-F238E27FC236}">
                <a16:creationId xmlns:a16="http://schemas.microsoft.com/office/drawing/2014/main" id="{8CD3927E-A6FD-42D2-847F-B740BC76C1CE}"/>
              </a:ext>
            </a:extLst>
          </p:cNvPr>
          <p:cNvSpPr>
            <a:spLocks noGrp="1"/>
          </p:cNvSpPr>
          <p:nvPr>
            <p:ph type="pic" sz="quarter" idx="19" hasCustomPrompt="1"/>
          </p:nvPr>
        </p:nvSpPr>
        <p:spPr>
          <a:xfrm>
            <a:off x="5746898" y="4096611"/>
            <a:ext cx="2892055" cy="2390198"/>
          </a:xfrm>
          <a:prstGeom prst="rect">
            <a:avLst/>
          </a:prstGeom>
          <a:solidFill>
            <a:schemeClr val="tx2">
              <a:lumMod val="20000"/>
              <a:lumOff val="80000"/>
            </a:schemeClr>
          </a:solidFill>
          <a:ln>
            <a:noFill/>
          </a:ln>
        </p:spPr>
        <p:txBody>
          <a:bodyPr anchor="ctr"/>
          <a:lstStyle>
            <a:lvl1pPr marL="0" indent="0" algn="ctr">
              <a:buNone/>
              <a:defRPr sz="1600">
                <a:solidFill>
                  <a:schemeClr val="bg1">
                    <a:lumMod val="50000"/>
                  </a:schemeClr>
                </a:solidFill>
              </a:defRPr>
            </a:lvl1pPr>
          </a:lstStyle>
          <a:p>
            <a:r>
              <a:rPr lang="en-US" dirty="0"/>
              <a:t>Place Picture Here</a:t>
            </a:r>
          </a:p>
        </p:txBody>
      </p:sp>
      <p:sp>
        <p:nvSpPr>
          <p:cNvPr id="23" name="Picture Placeholder 4">
            <a:extLst>
              <a:ext uri="{FF2B5EF4-FFF2-40B4-BE49-F238E27FC236}">
                <a16:creationId xmlns:a16="http://schemas.microsoft.com/office/drawing/2014/main" id="{F7C061AC-8FBD-4CAE-9FEA-51EEE99E89A5}"/>
              </a:ext>
            </a:extLst>
          </p:cNvPr>
          <p:cNvSpPr>
            <a:spLocks noGrp="1"/>
          </p:cNvSpPr>
          <p:nvPr>
            <p:ph type="pic" sz="quarter" idx="20" hasCustomPrompt="1"/>
          </p:nvPr>
        </p:nvSpPr>
        <p:spPr>
          <a:xfrm>
            <a:off x="8837664" y="4096611"/>
            <a:ext cx="2892055" cy="2390198"/>
          </a:xfrm>
          <a:prstGeom prst="rect">
            <a:avLst/>
          </a:prstGeom>
          <a:solidFill>
            <a:schemeClr val="tx2">
              <a:lumMod val="20000"/>
              <a:lumOff val="80000"/>
            </a:schemeClr>
          </a:solidFill>
          <a:ln>
            <a:noFill/>
          </a:ln>
        </p:spPr>
        <p:txBody>
          <a:bodyPr anchor="ctr"/>
          <a:lstStyle>
            <a:lvl1pPr marL="0" indent="0" algn="ctr">
              <a:buNone/>
              <a:defRPr sz="1600">
                <a:solidFill>
                  <a:schemeClr val="bg1">
                    <a:lumMod val="50000"/>
                  </a:schemeClr>
                </a:solidFill>
              </a:defRPr>
            </a:lvl1pPr>
          </a:lstStyle>
          <a:p>
            <a:r>
              <a:rPr lang="en-US" dirty="0"/>
              <a:t>Place Picture Here</a:t>
            </a:r>
          </a:p>
        </p:txBody>
      </p:sp>
    </p:spTree>
    <p:extLst>
      <p:ext uri="{BB962C8B-B14F-4D97-AF65-F5344CB8AC3E}">
        <p14:creationId xmlns:p14="http://schemas.microsoft.com/office/powerpoint/2010/main" val="408133741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Full Image with Quot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15DA260-9223-4A40-A71F-A450D46FA597}"/>
              </a:ext>
            </a:extLst>
          </p:cNvPr>
          <p:cNvSpPr>
            <a:spLocks noGrp="1"/>
          </p:cNvSpPr>
          <p:nvPr>
            <p:ph type="pic" sz="quarter" idx="10" hasCustomPrompt="1"/>
          </p:nvPr>
        </p:nvSpPr>
        <p:spPr>
          <a:xfrm>
            <a:off x="0" y="0"/>
            <a:ext cx="12192000" cy="6858000"/>
          </a:xfrm>
          <a:prstGeom prst="rect">
            <a:avLst/>
          </a:prstGeom>
          <a:solidFill>
            <a:schemeClr val="bg1">
              <a:lumMod val="85000"/>
            </a:schemeClr>
          </a:solidFill>
        </p:spPr>
        <p:txBody>
          <a:bodyPr anchor="ctr"/>
          <a:lstStyle>
            <a:lvl1pPr marL="0" indent="0" algn="ctr">
              <a:buNone/>
              <a:defRPr sz="1600">
                <a:solidFill>
                  <a:schemeClr val="bg1">
                    <a:lumMod val="65000"/>
                  </a:schemeClr>
                </a:solidFill>
              </a:defRPr>
            </a:lvl1pPr>
          </a:lstStyle>
          <a:p>
            <a:r>
              <a:rPr lang="en-US" dirty="0"/>
              <a:t>Place Picture Here</a:t>
            </a:r>
          </a:p>
        </p:txBody>
      </p:sp>
    </p:spTree>
    <p:extLst>
      <p:ext uri="{BB962C8B-B14F-4D97-AF65-F5344CB8AC3E}">
        <p14:creationId xmlns:p14="http://schemas.microsoft.com/office/powerpoint/2010/main" val="242917091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4_Basic Layout - Section Brea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90B3EFF-C48B-4A03-81D2-BD196742A7B5}"/>
              </a:ext>
            </a:extLst>
          </p:cNvPr>
          <p:cNvSpPr>
            <a:spLocks noGrp="1"/>
          </p:cNvSpPr>
          <p:nvPr>
            <p:ph type="sldNum" sz="quarter" idx="12"/>
          </p:nvPr>
        </p:nvSpPr>
        <p:spPr/>
        <p:txBody>
          <a:bodyPr/>
          <a:lstStyle>
            <a:lvl1pPr>
              <a:defRPr>
                <a:solidFill>
                  <a:schemeClr val="tx1"/>
                </a:solidFill>
              </a:defRPr>
            </a:lvl1pPr>
          </a:lstStyle>
          <a:p>
            <a:fld id="{56FE7AEF-0871-4F6C-A432-627B97C586CE}" type="slidenum">
              <a:rPr lang="en-US" smtClean="0"/>
              <a:pPr/>
              <a:t>‹#›</a:t>
            </a:fld>
            <a:endParaRPr lang="en-US" dirty="0"/>
          </a:p>
        </p:txBody>
      </p:sp>
      <p:pic>
        <p:nvPicPr>
          <p:cNvPr id="13" name="Picture 12">
            <a:extLst>
              <a:ext uri="{FF2B5EF4-FFF2-40B4-BE49-F238E27FC236}">
                <a16:creationId xmlns:a16="http://schemas.microsoft.com/office/drawing/2014/main" id="{DB033C61-78CD-4E1F-A69A-5D0B181DFE4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3878" y="6061449"/>
            <a:ext cx="1513461" cy="582012"/>
          </a:xfrm>
          <a:prstGeom prst="rect">
            <a:avLst/>
          </a:prstGeom>
        </p:spPr>
      </p:pic>
      <p:pic>
        <p:nvPicPr>
          <p:cNvPr id="9" name="Picture 8">
            <a:extLst>
              <a:ext uri="{FF2B5EF4-FFF2-40B4-BE49-F238E27FC236}">
                <a16:creationId xmlns:a16="http://schemas.microsoft.com/office/drawing/2014/main" id="{1CF0B9ED-E9C3-47C8-82D0-A9AEA652F3D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74281" y="6061449"/>
            <a:ext cx="1512654" cy="582012"/>
          </a:xfrm>
          <a:prstGeom prst="rect">
            <a:avLst/>
          </a:prstGeom>
        </p:spPr>
      </p:pic>
      <p:sp>
        <p:nvSpPr>
          <p:cNvPr id="7" name="Rectangle 6">
            <a:extLst>
              <a:ext uri="{FF2B5EF4-FFF2-40B4-BE49-F238E27FC236}">
                <a16:creationId xmlns:a16="http://schemas.microsoft.com/office/drawing/2014/main" id="{FE1F0AA5-6AF0-4596-A513-563955EB6091}"/>
              </a:ext>
            </a:extLst>
          </p:cNvPr>
          <p:cNvSpPr/>
          <p:nvPr userDrawn="1"/>
        </p:nvSpPr>
        <p:spPr>
          <a:xfrm>
            <a:off x="0" y="2424369"/>
            <a:ext cx="12192000" cy="19847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B6C63E82-0377-44A4-A25A-127EC53CF557}"/>
              </a:ext>
            </a:extLst>
          </p:cNvPr>
          <p:cNvCxnSpPr/>
          <p:nvPr userDrawn="1"/>
        </p:nvCxnSpPr>
        <p:spPr>
          <a:xfrm>
            <a:off x="0" y="2359057"/>
            <a:ext cx="12192000" cy="0"/>
          </a:xfrm>
          <a:prstGeom prst="line">
            <a:avLst/>
          </a:prstGeom>
          <a:ln w="50800">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31B30152-A31A-4E10-924D-D8A21DCF7F1E}"/>
              </a:ext>
            </a:extLst>
          </p:cNvPr>
          <p:cNvSpPr>
            <a:spLocks noGrp="1"/>
          </p:cNvSpPr>
          <p:nvPr>
            <p:ph type="body" sz="quarter" idx="13" hasCustomPrompt="1"/>
          </p:nvPr>
        </p:nvSpPr>
        <p:spPr>
          <a:xfrm>
            <a:off x="573878" y="2727961"/>
            <a:ext cx="11156160" cy="1336040"/>
          </a:xfrm>
          <a:prstGeom prst="rect">
            <a:avLst/>
          </a:prstGeom>
        </p:spPr>
        <p:txBody>
          <a:bodyPr anchor="ctr" anchorCtr="0"/>
          <a:lstStyle>
            <a:lvl1pPr marL="0" indent="0" algn="ctr">
              <a:buNone/>
              <a:defRPr sz="48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Section Break Title</a:t>
            </a:r>
          </a:p>
        </p:txBody>
      </p:sp>
    </p:spTree>
    <p:extLst>
      <p:ext uri="{BB962C8B-B14F-4D97-AF65-F5344CB8AC3E}">
        <p14:creationId xmlns:p14="http://schemas.microsoft.com/office/powerpoint/2010/main" val="278479681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Slide (Logo)">
    <p:bg bwMode="gray">
      <p:bgPr>
        <a:solidFill>
          <a:schemeClr val="bg1"/>
        </a:solidFill>
        <a:effectLst/>
      </p:bgPr>
    </p:bg>
    <p:spTree>
      <p:nvGrpSpPr>
        <p:cNvPr id="1" name=""/>
        <p:cNvGrpSpPr/>
        <p:nvPr/>
      </p:nvGrpSpPr>
      <p:grpSpPr>
        <a:xfrm>
          <a:off x="0" y="0"/>
          <a:ext cx="0" cy="0"/>
          <a:chOff x="0" y="0"/>
          <a:chExt cx="0" cy="0"/>
        </a:xfrm>
      </p:grpSpPr>
      <p:sp>
        <p:nvSpPr>
          <p:cNvPr id="10" name="Rectangle 1"/>
          <p:cNvSpPr txBox="1">
            <a:spLocks/>
          </p:cNvSpPr>
          <p:nvPr userDrawn="1"/>
        </p:nvSpPr>
        <p:spPr bwMode="black">
          <a:xfrm>
            <a:off x="0" y="4092602"/>
            <a:ext cx="12192000" cy="1295182"/>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dirty="0"/>
          </a:p>
        </p:txBody>
      </p:sp>
      <p:sp>
        <p:nvSpPr>
          <p:cNvPr id="12" name="Title 2"/>
          <p:cNvSpPr>
            <a:spLocks noGrp="1"/>
          </p:cNvSpPr>
          <p:nvPr>
            <p:ph type="ctrTitle" hasCustomPrompt="1"/>
          </p:nvPr>
        </p:nvSpPr>
        <p:spPr bwMode="white">
          <a:xfrm>
            <a:off x="266700" y="4092602"/>
            <a:ext cx="11658600" cy="1295182"/>
          </a:xfrm>
          <a:noFill/>
        </p:spPr>
        <p:txBody>
          <a:bodyPr wrap="square" lIns="182880" tIns="91440" rIns="182880" bIns="91440" anchor="ctr">
            <a:normAutofit/>
          </a:bodyPr>
          <a:lstStyle>
            <a:lvl1pPr algn="ctr">
              <a:defRPr sz="3600">
                <a:solidFill>
                  <a:schemeClr val="bg1"/>
                </a:solidFill>
              </a:defRPr>
            </a:lvl1pPr>
          </a:lstStyle>
          <a:p>
            <a:r>
              <a:rPr lang="en-US" dirty="0"/>
              <a:t>Click to enter the slideshow title</a:t>
            </a:r>
          </a:p>
        </p:txBody>
      </p:sp>
      <p:sp>
        <p:nvSpPr>
          <p:cNvPr id="3" name="Rectangle 3"/>
          <p:cNvSpPr/>
          <p:nvPr userDrawn="1"/>
        </p:nvSpPr>
        <p:spPr bwMode="white">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6" name="Text Placeholder 4"/>
          <p:cNvSpPr>
            <a:spLocks noGrp="1"/>
          </p:cNvSpPr>
          <p:nvPr>
            <p:ph type="body" sz="quarter" idx="17" hasCustomPrompt="1"/>
          </p:nvPr>
        </p:nvSpPr>
        <p:spPr bwMode="black">
          <a:xfrm>
            <a:off x="838200" y="5644883"/>
            <a:ext cx="10515600" cy="711465"/>
          </a:xfrm>
        </p:spPr>
        <p:txBody>
          <a:bodyPr>
            <a:normAutofit/>
          </a:bodyPr>
          <a:lstStyle>
            <a:lvl1pPr marL="0" indent="0" algn="ctr">
              <a:buNone/>
              <a:defRPr sz="2400">
                <a:solidFill>
                  <a:schemeClr val="tx2"/>
                </a:solidFill>
              </a:defRPr>
            </a:lvl1pPr>
          </a:lstStyle>
          <a:p>
            <a:pPr lvl="0"/>
            <a:r>
              <a:rPr lang="en-US" dirty="0" err="1"/>
              <a:t>Firstname</a:t>
            </a:r>
            <a:r>
              <a:rPr lang="en-US" dirty="0"/>
              <a:t> </a:t>
            </a:r>
            <a:r>
              <a:rPr lang="en-US" dirty="0" err="1"/>
              <a:t>Lastname</a:t>
            </a:r>
            <a:r>
              <a:rPr lang="en-US" dirty="0"/>
              <a:t> | Job Title</a:t>
            </a:r>
          </a:p>
        </p:txBody>
      </p:sp>
      <p:sp>
        <p:nvSpPr>
          <p:cNvPr id="18" name="Date Placeholder 5"/>
          <p:cNvSpPr>
            <a:spLocks noGrp="1"/>
          </p:cNvSpPr>
          <p:nvPr>
            <p:ph type="dt" sz="half" idx="15"/>
          </p:nvPr>
        </p:nvSpPr>
        <p:spPr bwMode="black"/>
        <p:txBody>
          <a:bodyPr/>
          <a:lstStyle/>
          <a:p>
            <a:fld id="{D7ED242C-24FB-43A0-BCB6-43756FC812F6}" type="datetime1">
              <a:rPr lang="en-US" smtClean="0"/>
              <a:t>12/21/2023</a:t>
            </a:fld>
            <a:endParaRPr lang="en-US" dirty="0"/>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Information Technology for Minnesota Government </a:t>
            </a:r>
            <a:r>
              <a:rPr lang="en-US" dirty="0">
                <a:solidFill>
                  <a:schemeClr val="accent1"/>
                </a:solidFill>
              </a:rPr>
              <a:t>|</a:t>
            </a:r>
            <a:r>
              <a:rPr lang="en-US" dirty="0"/>
              <a:t> mn.gov/</a:t>
            </a:r>
            <a:r>
              <a:rPr lang="en-US" dirty="0" err="1"/>
              <a:t>mnit</a:t>
            </a:r>
            <a:endParaRPr lang="en-US" dirty="0"/>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pPr/>
              <a:t>‹#›</a:t>
            </a:fld>
            <a:endParaRPr lang="en-US" dirty="0"/>
          </a:p>
        </p:txBody>
      </p:sp>
      <p:pic>
        <p:nvPicPr>
          <p:cNvPr id="13" name="Picture 8" descr="Minnesota I T Service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58655" y="874866"/>
            <a:ext cx="5674690" cy="2543437"/>
          </a:xfrm>
          <a:prstGeom prst="rect">
            <a:avLst/>
          </a:prstGeom>
        </p:spPr>
      </p:pic>
    </p:spTree>
    <p:extLst>
      <p:ext uri="{BB962C8B-B14F-4D97-AF65-F5344CB8AC3E}">
        <p14:creationId xmlns:p14="http://schemas.microsoft.com/office/powerpoint/2010/main" val="246456050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Slide (Reversed Logo)">
    <p:bg bwMode="gray">
      <p:bgPr>
        <a:solidFill>
          <a:schemeClr val="tx1"/>
        </a:solidFill>
        <a:effectLst/>
      </p:bgPr>
    </p:bg>
    <p:spTree>
      <p:nvGrpSpPr>
        <p:cNvPr id="1" name=""/>
        <p:cNvGrpSpPr/>
        <p:nvPr/>
      </p:nvGrpSpPr>
      <p:grpSpPr>
        <a:xfrm>
          <a:off x="0" y="0"/>
          <a:ext cx="0" cy="0"/>
          <a:chOff x="0" y="0"/>
          <a:chExt cx="0" cy="0"/>
        </a:xfrm>
      </p:grpSpPr>
      <p:sp>
        <p:nvSpPr>
          <p:cNvPr id="11" name="Rectangle 1"/>
          <p:cNvSpPr txBox="1">
            <a:spLocks/>
          </p:cNvSpPr>
          <p:nvPr userDrawn="1"/>
        </p:nvSpPr>
        <p:spPr bwMode="ltGray">
          <a:xfrm>
            <a:off x="0" y="4092604"/>
            <a:ext cx="12192000" cy="1295182"/>
          </a:xfrm>
          <a:prstGeom prst="rect">
            <a:avLst/>
          </a:prstGeom>
          <a:solidFill>
            <a:schemeClr val="accent2"/>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dirty="0"/>
          </a:p>
        </p:txBody>
      </p:sp>
      <p:sp>
        <p:nvSpPr>
          <p:cNvPr id="13" name="Title 2"/>
          <p:cNvSpPr>
            <a:spLocks noGrp="1"/>
          </p:cNvSpPr>
          <p:nvPr>
            <p:ph type="ctrTitle" hasCustomPrompt="1"/>
          </p:nvPr>
        </p:nvSpPr>
        <p:spPr bwMode="black">
          <a:xfrm>
            <a:off x="266700" y="4092602"/>
            <a:ext cx="11658600" cy="1295182"/>
          </a:xfrm>
          <a:noFill/>
        </p:spPr>
        <p:txBody>
          <a:bodyPr wrap="square" lIns="182880" tIns="91440" rIns="182880" bIns="91440" anchor="ctr">
            <a:normAutofit/>
          </a:bodyPr>
          <a:lstStyle>
            <a:lvl1pPr algn="ctr">
              <a:defRPr sz="3600">
                <a:solidFill>
                  <a:schemeClr val="tx2"/>
                </a:solidFill>
              </a:defRPr>
            </a:lvl1pPr>
          </a:lstStyle>
          <a:p>
            <a:r>
              <a:rPr lang="en-US" dirty="0"/>
              <a:t>Click to enter the slideshow title</a:t>
            </a:r>
          </a:p>
        </p:txBody>
      </p:sp>
      <p:sp>
        <p:nvSpPr>
          <p:cNvPr id="3" name="Rectangle 3"/>
          <p:cNvSpPr/>
          <p:nvPr userDrawn="1"/>
        </p:nvSpPr>
        <p:spPr bwMode="white">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8" name="Text Placeholder 4"/>
          <p:cNvSpPr>
            <a:spLocks noGrp="1"/>
          </p:cNvSpPr>
          <p:nvPr>
            <p:ph type="body" sz="quarter" idx="17" hasCustomPrompt="1"/>
          </p:nvPr>
        </p:nvSpPr>
        <p:spPr bwMode="black">
          <a:xfrm>
            <a:off x="838200" y="5644883"/>
            <a:ext cx="10515600" cy="711465"/>
          </a:xfrm>
        </p:spPr>
        <p:txBody>
          <a:bodyPr>
            <a:normAutofit/>
          </a:bodyPr>
          <a:lstStyle>
            <a:lvl1pPr marL="0" indent="0" algn="ctr">
              <a:buNone/>
              <a:defRPr sz="2400"/>
            </a:lvl1pPr>
          </a:lstStyle>
          <a:p>
            <a:pPr lvl="0"/>
            <a:r>
              <a:rPr lang="en-US" dirty="0" err="1"/>
              <a:t>Firstname</a:t>
            </a:r>
            <a:r>
              <a:rPr lang="en-US" dirty="0"/>
              <a:t> </a:t>
            </a:r>
            <a:r>
              <a:rPr lang="en-US" dirty="0" err="1"/>
              <a:t>Lastname</a:t>
            </a:r>
            <a:r>
              <a:rPr lang="en-US" dirty="0"/>
              <a:t> | Job Title</a:t>
            </a:r>
          </a:p>
        </p:txBody>
      </p:sp>
      <p:sp>
        <p:nvSpPr>
          <p:cNvPr id="18" name="Date Placeholder 5"/>
          <p:cNvSpPr>
            <a:spLocks noGrp="1"/>
          </p:cNvSpPr>
          <p:nvPr>
            <p:ph type="dt" sz="half" idx="15"/>
          </p:nvPr>
        </p:nvSpPr>
        <p:spPr bwMode="black"/>
        <p:txBody>
          <a:bodyPr/>
          <a:lstStyle/>
          <a:p>
            <a:fld id="{D7ED242C-24FB-43A0-BCB6-43756FC812F6}" type="datetime1">
              <a:rPr lang="en-US" smtClean="0"/>
              <a:t>12/21/2023</a:t>
            </a:fld>
            <a:endParaRPr lang="en-US" dirty="0"/>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Information Technology for Minnesota Government </a:t>
            </a:r>
            <a:r>
              <a:rPr lang="en-US" dirty="0">
                <a:solidFill>
                  <a:schemeClr val="accent1"/>
                </a:solidFill>
              </a:rPr>
              <a:t>|</a:t>
            </a:r>
            <a:r>
              <a:rPr lang="en-US" dirty="0"/>
              <a:t> mn.gov/</a:t>
            </a:r>
            <a:r>
              <a:rPr lang="en-US" dirty="0" err="1"/>
              <a:t>mnit</a:t>
            </a:r>
            <a:endParaRPr lang="en-US" dirty="0"/>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pPr/>
              <a:t>‹#›</a:t>
            </a:fld>
            <a:endParaRPr lang="en-US" dirty="0"/>
          </a:p>
        </p:txBody>
      </p:sp>
      <p:pic>
        <p:nvPicPr>
          <p:cNvPr id="12" name="Picture 8" descr="Minnesota I T Service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58655" y="874866"/>
            <a:ext cx="5674690" cy="2543437"/>
          </a:xfrm>
          <a:prstGeom prst="rect">
            <a:avLst/>
          </a:prstGeom>
        </p:spPr>
      </p:pic>
    </p:spTree>
    <p:extLst>
      <p:ext uri="{BB962C8B-B14F-4D97-AF65-F5344CB8AC3E}">
        <p14:creationId xmlns:p14="http://schemas.microsoft.com/office/powerpoint/2010/main" val="64433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lvl1pPr>
              <a:defRPr baseline="0"/>
            </a:lvl1pPr>
          </a:lstStyle>
          <a:p>
            <a:r>
              <a:rPr lang="en-US" dirty="0"/>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a:solidFill>
                  <a:schemeClr val="bg1"/>
                </a:solidFill>
              </a:defRPr>
            </a:lvl1pPr>
            <a:lvl2pPr marL="1143000" indent="-228600">
              <a:lnSpc>
                <a:spcPct val="100000"/>
              </a:lnSpc>
              <a:buClr>
                <a:schemeClr val="accent2"/>
              </a:buClr>
              <a:defRPr>
                <a:solidFill>
                  <a:schemeClr val="bg1"/>
                </a:solidFill>
              </a:defRPr>
            </a:lvl2pPr>
            <a:lvl3pPr marL="1600200" indent="-228600">
              <a:lnSpc>
                <a:spcPct val="100000"/>
              </a:lnSpc>
              <a:buClr>
                <a:schemeClr val="accent2"/>
              </a:buClr>
              <a:defRPr>
                <a:solidFill>
                  <a:schemeClr val="bg1"/>
                </a:solidFill>
              </a:defRPr>
            </a:lvl3pPr>
            <a:lvl4pPr marL="2057400" indent="-228600">
              <a:lnSpc>
                <a:spcPct val="100000"/>
              </a:lnSpc>
              <a:buClr>
                <a:schemeClr val="accent2"/>
              </a:buClr>
              <a:defRPr>
                <a:solidFill>
                  <a:schemeClr val="bg1"/>
                </a:solidFill>
              </a:defRPr>
            </a:lvl4pPr>
            <a:lvl5pPr marL="2514600" indent="-228600">
              <a:lnSpc>
                <a:spcPct val="100000"/>
              </a:lnSpc>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9B8E2EA-4B89-4281-BBEF-7CD031D4ED69}" type="datetime1">
              <a:rPr lang="en-US" smtClean="0"/>
              <a:t>12/21/2023</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24948801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8" name="Rectangle 1"/>
          <p:cNvSpPr txBox="1">
            <a:spLocks/>
          </p:cNvSpPr>
          <p:nvPr userDrawn="1"/>
        </p:nvSpPr>
        <p:spPr bwMode="black">
          <a:xfrm>
            <a:off x="0" y="3477837"/>
            <a:ext cx="12192000" cy="1295182"/>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dirty="0"/>
          </a:p>
        </p:txBody>
      </p:sp>
      <p:sp>
        <p:nvSpPr>
          <p:cNvPr id="2" name="Title 2"/>
          <p:cNvSpPr>
            <a:spLocks noGrp="1"/>
          </p:cNvSpPr>
          <p:nvPr>
            <p:ph type="ctrTitle" hasCustomPrompt="1"/>
          </p:nvPr>
        </p:nvSpPr>
        <p:spPr bwMode="white">
          <a:xfrm>
            <a:off x="266700" y="3477837"/>
            <a:ext cx="11658600" cy="1295182"/>
          </a:xfrm>
          <a:noFill/>
        </p:spPr>
        <p:txBody>
          <a:bodyPr wrap="square" lIns="182880" tIns="91440" rIns="182880" bIns="91440" anchor="ctr">
            <a:normAutofit/>
          </a:bodyPr>
          <a:lstStyle>
            <a:lvl1pPr algn="ctr">
              <a:defRPr sz="3600">
                <a:solidFill>
                  <a:schemeClr val="bg1"/>
                </a:solidFill>
              </a:defRPr>
            </a:lvl1pPr>
          </a:lstStyle>
          <a:p>
            <a:r>
              <a:rPr lang="en-US" dirty="0"/>
              <a:t>Click to enter the slideshow title</a:t>
            </a:r>
          </a:p>
        </p:txBody>
      </p:sp>
      <p:sp>
        <p:nvSpPr>
          <p:cNvPr id="3" name="Rectangle 3"/>
          <p:cNvSpPr/>
          <p:nvPr userDrawn="1"/>
        </p:nvSpPr>
        <p:spPr bwMode="auto">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1" name="Text Placeholder 4"/>
          <p:cNvSpPr>
            <a:spLocks noGrp="1"/>
          </p:cNvSpPr>
          <p:nvPr>
            <p:ph type="body" sz="quarter" idx="18" hasCustomPrompt="1"/>
          </p:nvPr>
        </p:nvSpPr>
        <p:spPr bwMode="black">
          <a:xfrm>
            <a:off x="838200" y="5041204"/>
            <a:ext cx="10515600" cy="1097128"/>
          </a:xfrm>
        </p:spPr>
        <p:txBody>
          <a:bodyPr>
            <a:normAutofit/>
          </a:bodyPr>
          <a:lstStyle>
            <a:lvl1pPr marL="0" indent="0" algn="ctr">
              <a:buNone/>
              <a:defRPr sz="2400"/>
            </a:lvl1pPr>
          </a:lstStyle>
          <a:p>
            <a:pPr lvl="0"/>
            <a:r>
              <a:rPr lang="en-US" dirty="0" err="1"/>
              <a:t>Firstname</a:t>
            </a:r>
            <a:r>
              <a:rPr lang="en-US" dirty="0"/>
              <a:t> </a:t>
            </a:r>
            <a:r>
              <a:rPr lang="en-US" dirty="0" err="1"/>
              <a:t>Lastname</a:t>
            </a:r>
            <a:r>
              <a:rPr lang="en-US" dirty="0"/>
              <a:t> | Job Title</a:t>
            </a:r>
          </a:p>
        </p:txBody>
      </p:sp>
      <p:pic>
        <p:nvPicPr>
          <p:cNvPr id="13" name="Picture 5" descr="Minnesota I T Services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806" y="5483410"/>
            <a:ext cx="3066863" cy="1374590"/>
          </a:xfrm>
          <a:prstGeom prst="rect">
            <a:avLst/>
          </a:prstGeom>
        </p:spPr>
      </p:pic>
      <p:sp>
        <p:nvSpPr>
          <p:cNvPr id="9" name="Footer Placeholder 6"/>
          <p:cNvSpPr>
            <a:spLocks noGrp="1"/>
          </p:cNvSpPr>
          <p:nvPr>
            <p:ph type="ftr" sz="quarter" idx="3"/>
          </p:nvPr>
        </p:nvSpPr>
        <p:spPr bwMode="black">
          <a:xfrm>
            <a:off x="5766153" y="6138332"/>
            <a:ext cx="5587647" cy="365125"/>
          </a:xfrm>
          <a:prstGeom prst="rect">
            <a:avLst/>
          </a:prstGeom>
        </p:spPr>
        <p:txBody>
          <a:bodyPr anchor="b"/>
          <a:lstStyle>
            <a:lvl1pPr algn="r">
              <a:defRPr sz="1200">
                <a:solidFill>
                  <a:schemeClr val="tx2"/>
                </a:solidFill>
              </a:defRPr>
            </a:lvl1pPr>
          </a:lstStyle>
          <a:p>
            <a:r>
              <a:rPr lang="en-US" dirty="0"/>
              <a:t>Information Technology for Minnesota Government </a:t>
            </a:r>
            <a:r>
              <a:rPr lang="en-US" dirty="0">
                <a:solidFill>
                  <a:schemeClr val="tx1"/>
                </a:solidFill>
              </a:rPr>
              <a:t>|</a:t>
            </a:r>
            <a:r>
              <a:rPr lang="en-US" dirty="0"/>
              <a:t> mn.gov/</a:t>
            </a:r>
            <a:r>
              <a:rPr lang="en-US" dirty="0" err="1"/>
              <a:t>mnit</a:t>
            </a:r>
            <a:endParaRPr lang="en-US" dirty="0"/>
          </a:p>
        </p:txBody>
      </p:sp>
      <p:sp>
        <p:nvSpPr>
          <p:cNvPr id="6" name="Picture Placeholder 7"/>
          <p:cNvSpPr>
            <a:spLocks noGrp="1"/>
          </p:cNvSpPr>
          <p:nvPr>
            <p:ph type="pic" sz="quarter" idx="17"/>
          </p:nvPr>
        </p:nvSpPr>
        <p:spPr bwMode="gray">
          <a:xfrm>
            <a:off x="0" y="0"/>
            <a:ext cx="12192000" cy="3380732"/>
          </a:xfrm>
        </p:spPr>
        <p:txBody>
          <a:bodyPr/>
          <a:lstStyle/>
          <a:p>
            <a:r>
              <a:rPr lang="en-US"/>
              <a:t>Click icon to add picture</a:t>
            </a:r>
            <a:endParaRPr lang="en-US" dirty="0"/>
          </a:p>
        </p:txBody>
      </p:sp>
    </p:spTree>
    <p:extLst>
      <p:ext uri="{BB962C8B-B14F-4D97-AF65-F5344CB8AC3E}">
        <p14:creationId xmlns:p14="http://schemas.microsoft.com/office/powerpoint/2010/main" val="136644688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Agenda">
    <p:bg bwMode="auto">
      <p:bgPr>
        <a:solidFill>
          <a:srgbClr val="E8E8E8"/>
        </a:solidFill>
        <a:effectLst/>
      </p:bgPr>
    </p:bg>
    <p:spTree>
      <p:nvGrpSpPr>
        <p:cNvPr id="1" name=""/>
        <p:cNvGrpSpPr/>
        <p:nvPr/>
      </p:nvGrpSpPr>
      <p:grpSpPr>
        <a:xfrm>
          <a:off x="0" y="0"/>
          <a:ext cx="0" cy="0"/>
          <a:chOff x="0" y="0"/>
          <a:chExt cx="0" cy="0"/>
        </a:xfrm>
      </p:grpSpPr>
      <p:sp>
        <p:nvSpPr>
          <p:cNvPr id="3"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0" name="Title 2"/>
          <p:cNvSpPr>
            <a:spLocks noGrp="1"/>
          </p:cNvSpPr>
          <p:nvPr>
            <p:ph type="title"/>
          </p:nvPr>
        </p:nvSpPr>
        <p:spPr bwMode="white">
          <a:xfrm>
            <a:off x="838200" y="-1"/>
            <a:ext cx="10515600" cy="1216025"/>
          </a:xfrm>
          <a:noFill/>
        </p:spPr>
        <p:txBody>
          <a:bodyPr lIns="45720" rIns="45720">
            <a:normAutofit/>
          </a:bodyPr>
          <a:lstStyle>
            <a:lvl1pPr algn="r">
              <a:defRPr sz="3600">
                <a:solidFill>
                  <a:schemeClr val="bg1"/>
                </a:solidFill>
              </a:defRPr>
            </a:lvl1pPr>
          </a:lstStyle>
          <a:p>
            <a:r>
              <a:rPr lang="en-US"/>
              <a:t>Click to edit Master title style</a:t>
            </a:r>
            <a:endParaRPr lang="en-US" dirty="0"/>
          </a:p>
        </p:txBody>
      </p:sp>
      <p:sp>
        <p:nvSpPr>
          <p:cNvPr id="12" name="Table Placeholder 3"/>
          <p:cNvSpPr>
            <a:spLocks noGrp="1"/>
          </p:cNvSpPr>
          <p:nvPr>
            <p:ph type="tbl" sz="quarter" idx="13"/>
          </p:nvPr>
        </p:nvSpPr>
        <p:spPr bwMode="gray">
          <a:xfrm>
            <a:off x="838200" y="1335088"/>
            <a:ext cx="10515600" cy="4841875"/>
          </a:xfrm>
        </p:spPr>
        <p:txBody>
          <a:bodyPr/>
          <a:lstStyle/>
          <a:p>
            <a:r>
              <a:rPr lang="en-US"/>
              <a:t>Click icon to add table</a:t>
            </a:r>
          </a:p>
        </p:txBody>
      </p:sp>
      <p:sp>
        <p:nvSpPr>
          <p:cNvPr id="4" name="Date Placeholder 4"/>
          <p:cNvSpPr>
            <a:spLocks noGrp="1"/>
          </p:cNvSpPr>
          <p:nvPr>
            <p:ph type="dt" sz="half" idx="10"/>
          </p:nvPr>
        </p:nvSpPr>
        <p:spPr bwMode="black"/>
        <p:txBody>
          <a:bodyPr/>
          <a:lstStyle/>
          <a:p>
            <a:fld id="{9A198C9B-0587-4A1E-9E03-E4C9FE222F08}" type="datetime1">
              <a:rPr lang="en-US" smtClean="0"/>
              <a:t>12/21/2023</a:t>
            </a:fld>
            <a:endParaRPr lang="en-US" dirty="0"/>
          </a:p>
        </p:txBody>
      </p:sp>
      <p:sp>
        <p:nvSpPr>
          <p:cNvPr id="11"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Information Technology for Minnesota Government </a:t>
            </a:r>
            <a:r>
              <a:rPr lang="en-US" dirty="0">
                <a:solidFill>
                  <a:schemeClr val="accent1"/>
                </a:solidFill>
              </a:rPr>
              <a:t>|</a:t>
            </a:r>
            <a:r>
              <a:rPr lang="en-US" dirty="0"/>
              <a:t> mn.gov/</a:t>
            </a:r>
            <a:r>
              <a:rPr lang="en-US" dirty="0" err="1"/>
              <a:t>mnit</a:t>
            </a:r>
            <a:endParaRPr lang="en-US" dirty="0"/>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9"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73791200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12" name="Rectangle 1"/>
          <p:cNvSpPr txBox="1">
            <a:spLocks/>
          </p:cNvSpPr>
          <p:nvPr userDrawn="1"/>
        </p:nvSpPr>
        <p:spPr bwMode="black">
          <a:xfrm>
            <a:off x="0" y="4188561"/>
            <a:ext cx="12192000" cy="1199223"/>
          </a:xfrm>
          <a:prstGeom prst="rect">
            <a:avLst/>
          </a:prstGeom>
          <a:solidFill>
            <a:schemeClr val="accent1"/>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dirty="0"/>
          </a:p>
        </p:txBody>
      </p:sp>
      <p:sp>
        <p:nvSpPr>
          <p:cNvPr id="2" name="Title 2"/>
          <p:cNvSpPr>
            <a:spLocks noGrp="1"/>
          </p:cNvSpPr>
          <p:nvPr>
            <p:ph type="ctrTitle" hasCustomPrompt="1"/>
          </p:nvPr>
        </p:nvSpPr>
        <p:spPr bwMode="white">
          <a:xfrm>
            <a:off x="266700" y="4188564"/>
            <a:ext cx="11658600" cy="1199223"/>
          </a:xfrm>
          <a:noFill/>
        </p:spPr>
        <p:txBody>
          <a:bodyPr anchor="ctr">
            <a:normAutofit/>
          </a:bodyPr>
          <a:lstStyle>
            <a:lvl1pPr algn="ctr">
              <a:defRPr sz="3600">
                <a:solidFill>
                  <a:schemeClr val="bg1"/>
                </a:solidFill>
              </a:defRPr>
            </a:lvl1pPr>
          </a:lstStyle>
          <a:p>
            <a:r>
              <a:rPr lang="en-US" dirty="0"/>
              <a:t>Click to edit section title</a:t>
            </a:r>
          </a:p>
        </p:txBody>
      </p:sp>
      <p:sp>
        <p:nvSpPr>
          <p:cNvPr id="3" name="Rectangle 3"/>
          <p:cNvSpPr/>
          <p:nvPr userDrawn="1"/>
        </p:nvSpPr>
        <p:spPr bwMode="auto">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0" name="Text Placeholder 4"/>
          <p:cNvSpPr>
            <a:spLocks noGrp="1"/>
          </p:cNvSpPr>
          <p:nvPr>
            <p:ph type="body" sz="quarter" idx="18" hasCustomPrompt="1"/>
          </p:nvPr>
        </p:nvSpPr>
        <p:spPr bwMode="black">
          <a:xfrm>
            <a:off x="838200" y="5644884"/>
            <a:ext cx="10515600" cy="711464"/>
          </a:xfrm>
        </p:spPr>
        <p:txBody>
          <a:bodyPr>
            <a:normAutofit/>
          </a:bodyPr>
          <a:lstStyle>
            <a:lvl1pPr marL="0" indent="0" algn="ctr">
              <a:buNone/>
              <a:defRPr sz="2400"/>
            </a:lvl1pPr>
          </a:lstStyle>
          <a:p>
            <a:pPr lvl="0"/>
            <a:r>
              <a:rPr lang="en-US" dirty="0" err="1"/>
              <a:t>Firstname</a:t>
            </a:r>
            <a:r>
              <a:rPr lang="en-US" dirty="0"/>
              <a:t> </a:t>
            </a:r>
            <a:r>
              <a:rPr lang="en-US" dirty="0" err="1"/>
              <a:t>Lastname</a:t>
            </a:r>
            <a:r>
              <a:rPr lang="en-US" dirty="0"/>
              <a:t> | Job Title</a:t>
            </a:r>
          </a:p>
        </p:txBody>
      </p:sp>
      <p:sp>
        <p:nvSpPr>
          <p:cNvPr id="18" name="Date Placeholder 5"/>
          <p:cNvSpPr>
            <a:spLocks noGrp="1"/>
          </p:cNvSpPr>
          <p:nvPr>
            <p:ph type="dt" sz="half" idx="15"/>
          </p:nvPr>
        </p:nvSpPr>
        <p:spPr bwMode="black"/>
        <p:txBody>
          <a:bodyPr/>
          <a:lstStyle/>
          <a:p>
            <a:fld id="{A8CA1A9B-139F-4606-AD0A-F3253110DAE5}" type="datetime1">
              <a:rPr lang="en-US" smtClean="0"/>
              <a:t>12/21/2023</a:t>
            </a:fld>
            <a:endParaRPr lang="en-US" dirty="0"/>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Information Technology for Minnesota Government </a:t>
            </a:r>
            <a:r>
              <a:rPr lang="en-US" dirty="0">
                <a:solidFill>
                  <a:schemeClr val="accent1"/>
                </a:solidFill>
              </a:rPr>
              <a:t>|</a:t>
            </a:r>
            <a:r>
              <a:rPr lang="en-US" dirty="0"/>
              <a:t> mn.gov/</a:t>
            </a:r>
            <a:r>
              <a:rPr lang="en-US" dirty="0" err="1"/>
              <a:t>mnit</a:t>
            </a:r>
            <a:endParaRPr lang="en-US" dirty="0"/>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pPr/>
              <a:t>‹#›</a:t>
            </a:fld>
            <a:endParaRPr lang="en-US" dirty="0"/>
          </a:p>
        </p:txBody>
      </p:sp>
      <p:sp>
        <p:nvSpPr>
          <p:cNvPr id="11" name="Picture Placeholder 8"/>
          <p:cNvSpPr>
            <a:spLocks noGrp="1"/>
          </p:cNvSpPr>
          <p:nvPr>
            <p:ph type="pic" sz="quarter" idx="13" hasCustomPrompt="1"/>
          </p:nvPr>
        </p:nvSpPr>
        <p:spPr bwMode="gray">
          <a:xfrm>
            <a:off x="0" y="1789113"/>
            <a:ext cx="12192000" cy="2298700"/>
          </a:xfrm>
        </p:spPr>
        <p:txBody>
          <a:bodyPr/>
          <a:lstStyle/>
          <a:p>
            <a:r>
              <a:rPr lang="en-US" dirty="0"/>
              <a:t>Click Icon to add picture</a:t>
            </a:r>
          </a:p>
        </p:txBody>
      </p:sp>
      <p:pic>
        <p:nvPicPr>
          <p:cNvPr id="15" name="Picture 9" descr="Minnesota I T Services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0082" y="150848"/>
            <a:ext cx="3066863" cy="1374590"/>
          </a:xfrm>
          <a:prstGeom prst="rect">
            <a:avLst/>
          </a:prstGeom>
        </p:spPr>
      </p:pic>
    </p:spTree>
    <p:extLst>
      <p:ext uri="{BB962C8B-B14F-4D97-AF65-F5344CB8AC3E}">
        <p14:creationId xmlns:p14="http://schemas.microsoft.com/office/powerpoint/2010/main" val="1646497598"/>
      </p:ext>
    </p:extLst>
  </p:cSld>
  <p:clrMapOvr>
    <a:masterClrMapping/>
  </p:clrMapOvr>
  <p:hf sldNum="0" hdr="0" ftr="0" dt="0"/>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and Content (White)">
    <p:bg bwMode="gray">
      <p:bgRef idx="1001">
        <a:schemeClr val="bg1"/>
      </p:bgRef>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3" name="Content Placeholder 3"/>
          <p:cNvSpPr>
            <a:spLocks noGrp="1"/>
          </p:cNvSpPr>
          <p:nvPr>
            <p:ph idx="1"/>
          </p:nvPr>
        </p:nvSpPr>
        <p:spPr bwMode="gray">
          <a:xfrm>
            <a:off x="838200" y="1594624"/>
            <a:ext cx="10515600" cy="4582339"/>
          </a:xfrm>
          <a:noFill/>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4"/>
          <p:cNvSpPr>
            <a:spLocks noGrp="1"/>
          </p:cNvSpPr>
          <p:nvPr>
            <p:ph type="dt" sz="half" idx="10"/>
          </p:nvPr>
        </p:nvSpPr>
        <p:spPr bwMode="black"/>
        <p:txBody>
          <a:bodyPr/>
          <a:lstStyle/>
          <a:p>
            <a:fld id="{824D5D47-1752-4D84-8BFB-C2F71A34C932}" type="datetime1">
              <a:rPr lang="en-US" smtClean="0"/>
              <a:t>12/21/2023</a:t>
            </a:fld>
            <a:endParaRPr lang="en-US" dirty="0"/>
          </a:p>
        </p:txBody>
      </p:sp>
      <p:sp>
        <p:nvSpPr>
          <p:cNvPr id="10"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Information Technology for Minnesota Government </a:t>
            </a:r>
            <a:r>
              <a:rPr lang="en-US" dirty="0">
                <a:solidFill>
                  <a:schemeClr val="accent1"/>
                </a:solidFill>
              </a:rPr>
              <a:t>|</a:t>
            </a:r>
            <a:r>
              <a:rPr lang="en-US" dirty="0"/>
              <a:t> mn.gov/</a:t>
            </a:r>
            <a:r>
              <a:rPr lang="en-US" dirty="0" err="1"/>
              <a:t>mnit</a:t>
            </a:r>
            <a:endParaRPr lang="en-US" dirty="0"/>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23118746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bwMode="gray">
      <p:bgPr>
        <a:solidFill>
          <a:schemeClr val="bg1"/>
        </a:solidFill>
        <a:effectLst/>
      </p:bgPr>
    </p:bg>
    <p:spTree>
      <p:nvGrpSpPr>
        <p:cNvPr id="1" name=""/>
        <p:cNvGrpSpPr/>
        <p:nvPr/>
      </p:nvGrpSpPr>
      <p:grpSpPr>
        <a:xfrm>
          <a:off x="0" y="0"/>
          <a:ext cx="0" cy="0"/>
          <a:chOff x="0" y="0"/>
          <a:chExt cx="0" cy="0"/>
        </a:xfrm>
      </p:grpSpPr>
      <p:sp>
        <p:nvSpPr>
          <p:cNvPr id="17"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6"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3" name="Content Placeholder 3"/>
          <p:cNvSpPr>
            <a:spLocks noGrp="1"/>
          </p:cNvSpPr>
          <p:nvPr>
            <p:ph sz="half" idx="1"/>
          </p:nvPr>
        </p:nvSpPr>
        <p:spPr bwMode="gray">
          <a:xfrm>
            <a:off x="838200" y="1594624"/>
            <a:ext cx="5181600" cy="458233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4"/>
          <p:cNvSpPr>
            <a:spLocks noGrp="1"/>
          </p:cNvSpPr>
          <p:nvPr>
            <p:ph sz="half" idx="2"/>
          </p:nvPr>
        </p:nvSpPr>
        <p:spPr bwMode="gray">
          <a:xfrm>
            <a:off x="6172200" y="1594624"/>
            <a:ext cx="5181600" cy="458233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5"/>
          <p:cNvSpPr>
            <a:spLocks noGrp="1"/>
          </p:cNvSpPr>
          <p:nvPr>
            <p:ph type="dt" sz="half" idx="10"/>
          </p:nvPr>
        </p:nvSpPr>
        <p:spPr bwMode="black"/>
        <p:txBody>
          <a:bodyPr/>
          <a:lstStyle/>
          <a:p>
            <a:fld id="{7C198DD1-C477-482D-A126-3FBDD1778E48}" type="datetime1">
              <a:rPr lang="en-US" smtClean="0"/>
              <a:t>12/21/2023</a:t>
            </a:fld>
            <a:endParaRPr lang="en-US" dirty="0"/>
          </a:p>
        </p:txBody>
      </p:sp>
      <p:sp>
        <p:nvSpPr>
          <p:cNvPr id="11"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Information Technology for Minnesota Government </a:t>
            </a:r>
            <a:r>
              <a:rPr lang="en-US" dirty="0">
                <a:solidFill>
                  <a:schemeClr val="accent1"/>
                </a:solidFill>
              </a:rPr>
              <a:t>|</a:t>
            </a:r>
            <a:r>
              <a:rPr lang="en-US" dirty="0"/>
              <a:t> mn.gov/</a:t>
            </a:r>
            <a:r>
              <a:rPr lang="en-US" dirty="0" err="1"/>
              <a:t>mnit</a:t>
            </a:r>
            <a:endParaRPr lang="en-US" dirty="0"/>
          </a:p>
        </p:txBody>
      </p:sp>
      <p:sp>
        <p:nvSpPr>
          <p:cNvPr id="7" name="Slide Number Placeholder 7"/>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0"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323057842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and Content (Boxed)">
    <p:bg bwMode="auto">
      <p:bgPr>
        <a:solidFill>
          <a:srgbClr val="E8E8E8"/>
        </a:solidFill>
        <a:effectLst/>
      </p:bgPr>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2" name="Rectangle 3"/>
          <p:cNvSpPr/>
          <p:nvPr userDrawn="1"/>
        </p:nvSpPr>
        <p:spPr>
          <a:xfrm>
            <a:off x="838200" y="1335281"/>
            <a:ext cx="10515600" cy="48416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4"/>
          <p:cNvSpPr>
            <a:spLocks noGrp="1"/>
          </p:cNvSpPr>
          <p:nvPr>
            <p:ph idx="1"/>
          </p:nvPr>
        </p:nvSpPr>
        <p:spPr bwMode="gray">
          <a:xfrm>
            <a:off x="838200" y="1335281"/>
            <a:ext cx="10515600" cy="4841683"/>
          </a:xfrm>
          <a:noFill/>
        </p:spPr>
        <p:txBody>
          <a:bodyPr lIns="182880" tIns="301752" rIns="182880"/>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5"/>
          <p:cNvSpPr>
            <a:spLocks noGrp="1"/>
          </p:cNvSpPr>
          <p:nvPr>
            <p:ph type="dt" sz="half" idx="10"/>
          </p:nvPr>
        </p:nvSpPr>
        <p:spPr bwMode="black"/>
        <p:txBody>
          <a:bodyPr/>
          <a:lstStyle/>
          <a:p>
            <a:fld id="{9A198C9B-0587-4A1E-9E03-E4C9FE222F08}" type="datetime1">
              <a:rPr lang="en-US" smtClean="0"/>
              <a:t>12/21/2023</a:t>
            </a:fld>
            <a:endParaRPr lang="en-US" dirty="0"/>
          </a:p>
        </p:txBody>
      </p:sp>
      <p:sp>
        <p:nvSpPr>
          <p:cNvPr id="11"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Information Technology for Minnesota Government </a:t>
            </a:r>
            <a:r>
              <a:rPr lang="en-US" dirty="0">
                <a:solidFill>
                  <a:schemeClr val="accent1"/>
                </a:solidFill>
              </a:rPr>
              <a:t>|</a:t>
            </a:r>
            <a:r>
              <a:rPr lang="en-US" dirty="0"/>
              <a:t> mn.gov/</a:t>
            </a:r>
            <a:r>
              <a:rPr lang="en-US" dirty="0" err="1"/>
              <a:t>mnit</a:t>
            </a:r>
            <a:endParaRPr lang="en-US" dirty="0"/>
          </a:p>
        </p:txBody>
      </p:sp>
      <p:sp>
        <p:nvSpPr>
          <p:cNvPr id="6" name="Slide Number Placeholder 7"/>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9"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87637901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bwMode="auto">
      <p:bgPr>
        <a:solidFill>
          <a:srgbClr val="E8E8E8"/>
        </a:solidFill>
        <a:effectLst/>
      </p:bgPr>
    </p:bg>
    <p:spTree>
      <p:nvGrpSpPr>
        <p:cNvPr id="1" name=""/>
        <p:cNvGrpSpPr/>
        <p:nvPr/>
      </p:nvGrpSpPr>
      <p:grpSpPr>
        <a:xfrm>
          <a:off x="0" y="0"/>
          <a:ext cx="0" cy="0"/>
          <a:chOff x="0" y="0"/>
          <a:chExt cx="0" cy="0"/>
        </a:xfrm>
      </p:grpSpPr>
      <p:sp>
        <p:nvSpPr>
          <p:cNvPr id="16"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5"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10" name="Rectangle 3"/>
          <p:cNvSpPr/>
          <p:nvPr userDrawn="1"/>
        </p:nvSpPr>
        <p:spPr>
          <a:xfrm>
            <a:off x="838200" y="1594624"/>
            <a:ext cx="5181600" cy="458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4"/>
          <p:cNvSpPr>
            <a:spLocks noGrp="1"/>
          </p:cNvSpPr>
          <p:nvPr>
            <p:ph sz="half" idx="1"/>
          </p:nvPr>
        </p:nvSpPr>
        <p:spPr bwMode="gray">
          <a:xfrm>
            <a:off x="838200" y="1594624"/>
            <a:ext cx="5181600" cy="4582339"/>
          </a:xfrm>
          <a:noFill/>
        </p:spPr>
        <p:txBody>
          <a:bodyPr lIns="182880" tIns="182880" r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5"/>
          <p:cNvSpPr/>
          <p:nvPr userDrawn="1"/>
        </p:nvSpPr>
        <p:spPr>
          <a:xfrm>
            <a:off x="6172200" y="1594624"/>
            <a:ext cx="5181600" cy="458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6"/>
          <p:cNvSpPr>
            <a:spLocks noGrp="1"/>
          </p:cNvSpPr>
          <p:nvPr>
            <p:ph sz="half" idx="2"/>
          </p:nvPr>
        </p:nvSpPr>
        <p:spPr bwMode="gray">
          <a:xfrm>
            <a:off x="6172200" y="1594624"/>
            <a:ext cx="5181600" cy="4582339"/>
          </a:xfrm>
          <a:noFill/>
        </p:spPr>
        <p:txBody>
          <a:bodyPr lIns="182880" tIns="182880" r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7"/>
          <p:cNvSpPr>
            <a:spLocks noGrp="1"/>
          </p:cNvSpPr>
          <p:nvPr>
            <p:ph type="dt" sz="half" idx="10"/>
          </p:nvPr>
        </p:nvSpPr>
        <p:spPr bwMode="black"/>
        <p:txBody>
          <a:bodyPr/>
          <a:lstStyle/>
          <a:p>
            <a:fld id="{5485A5BA-A5F9-4138-9E4B-FFD626F6437A}" type="datetime1">
              <a:rPr lang="en-US" smtClean="0"/>
              <a:t>12/21/2023</a:t>
            </a:fld>
            <a:endParaRPr lang="en-US" dirty="0"/>
          </a:p>
        </p:txBody>
      </p:sp>
      <p:sp>
        <p:nvSpPr>
          <p:cNvPr id="11" name="Footer Placeholder 8"/>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Information Technology for Minnesota Government </a:t>
            </a:r>
            <a:r>
              <a:rPr lang="en-US" dirty="0">
                <a:solidFill>
                  <a:schemeClr val="accent1"/>
                </a:solidFill>
              </a:rPr>
              <a:t>|</a:t>
            </a:r>
            <a:r>
              <a:rPr lang="en-US" dirty="0"/>
              <a:t> mn.gov/</a:t>
            </a:r>
            <a:r>
              <a:rPr lang="en-US" dirty="0" err="1"/>
              <a:t>mnit</a:t>
            </a:r>
            <a:endParaRPr lang="en-US" dirty="0"/>
          </a:p>
        </p:txBody>
      </p:sp>
      <p:sp>
        <p:nvSpPr>
          <p:cNvPr id="7" name="Slide Number Placeholder 9"/>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9" name="Rectangle 10"/>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77005402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bwMode="gray">
      <p:bgPr>
        <a:solidFill>
          <a:schemeClr val="bg1"/>
        </a:solid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endParaRPr lang="en-US" dirty="0"/>
          </a:p>
        </p:txBody>
      </p:sp>
      <p:sp>
        <p:nvSpPr>
          <p:cNvPr id="5" name="Content Placeholder 2"/>
          <p:cNvSpPr>
            <a:spLocks noGrp="1"/>
          </p:cNvSpPr>
          <p:nvPr>
            <p:ph sz="quarter" idx="10"/>
          </p:nvPr>
        </p:nvSpPr>
        <p:spPr bwMode="gray">
          <a:xfrm>
            <a:off x="838200" y="1366345"/>
            <a:ext cx="10515600" cy="4788393"/>
          </a:xfrm>
          <a:noFill/>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p:cNvSpPr>
            <a:spLocks noGrp="1"/>
          </p:cNvSpPr>
          <p:nvPr>
            <p:ph type="dt" sz="half" idx="11"/>
          </p:nvPr>
        </p:nvSpPr>
        <p:spPr bwMode="black">
          <a:xfrm>
            <a:off x="838200" y="6356350"/>
            <a:ext cx="1358590" cy="365125"/>
          </a:xfrm>
        </p:spPr>
        <p:txBody>
          <a:bodyPr/>
          <a:lstStyle/>
          <a:p>
            <a:fld id="{66C283A4-7960-4BFD-B3A5-A2CC5BB2A473}" type="datetime1">
              <a:rPr lang="en-US" smtClean="0"/>
              <a:t>12/21/2023</a:t>
            </a:fld>
            <a:endParaRPr lang="en-US" dirty="0"/>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Information Technology for Minnesota Government </a:t>
            </a:r>
            <a:r>
              <a:rPr lang="en-US" dirty="0">
                <a:solidFill>
                  <a:schemeClr val="accent1"/>
                </a:solidFill>
              </a:rPr>
              <a:t>|</a:t>
            </a:r>
            <a:r>
              <a:rPr lang="en-US" dirty="0"/>
              <a:t> mn.gov/</a:t>
            </a:r>
            <a:r>
              <a:rPr lang="en-US" dirty="0" err="1"/>
              <a:t>mnit</a:t>
            </a:r>
            <a:endParaRPr lang="en-US" dirty="0"/>
          </a:p>
        </p:txBody>
      </p:sp>
      <p:sp>
        <p:nvSpPr>
          <p:cNvPr id="9" name="Slide Number Placeholder 5"/>
          <p:cNvSpPr>
            <a:spLocks noGrp="1"/>
          </p:cNvSpPr>
          <p:nvPr>
            <p:ph type="sldNum" sz="quarter" idx="12"/>
          </p:nvPr>
        </p:nvSpPr>
        <p:spPr bwMode="black">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72443384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endParaRPr lang="en-US" dirty="0"/>
          </a:p>
        </p:txBody>
      </p:sp>
      <p:sp>
        <p:nvSpPr>
          <p:cNvPr id="5" name="Content Placeholder 2"/>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12/21/2023</a:t>
            </a:fld>
            <a:endParaRPr lang="en-US" dirty="0"/>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Information Technology for Minnesota Government </a:t>
            </a:r>
            <a:r>
              <a:rPr lang="en-US" dirty="0">
                <a:solidFill>
                  <a:schemeClr val="accent2"/>
                </a:solidFill>
              </a:rPr>
              <a:t>|</a:t>
            </a:r>
            <a:r>
              <a:rPr lang="en-US" dirty="0"/>
              <a:t> mn.gov/</a:t>
            </a:r>
            <a:r>
              <a:rPr lang="en-US" dirty="0" err="1"/>
              <a:t>mnit</a:t>
            </a:r>
            <a:endParaRPr lang="en-US" dirty="0"/>
          </a:p>
        </p:txBody>
      </p:sp>
      <p:sp>
        <p:nvSpPr>
          <p:cNvPr id="9" name="Slide Number Placeholder 5"/>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41446777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and Content (Solid Blue)">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endParaRPr lang="en-US" dirty="0"/>
          </a:p>
        </p:txBody>
      </p:sp>
      <p:sp>
        <p:nvSpPr>
          <p:cNvPr id="5" name="Content Placeholder 2"/>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12/21/2023</a:t>
            </a:fld>
            <a:endParaRPr lang="en-US" dirty="0"/>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Information Technology for Minnesota Government </a:t>
            </a:r>
            <a:r>
              <a:rPr lang="en-US" dirty="0">
                <a:solidFill>
                  <a:schemeClr val="accent2"/>
                </a:solidFill>
              </a:rPr>
              <a:t>|</a:t>
            </a:r>
            <a:r>
              <a:rPr lang="en-US" dirty="0"/>
              <a:t> mn.gov/</a:t>
            </a:r>
            <a:r>
              <a:rPr lang="en-US" dirty="0" err="1"/>
              <a:t>mnit</a:t>
            </a:r>
            <a:endParaRPr lang="en-US" dirty="0"/>
          </a:p>
        </p:txBody>
      </p:sp>
      <p:sp>
        <p:nvSpPr>
          <p:cNvPr id="9" name="Slide Number Placeholder 5"/>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0326688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a:xfrm>
            <a:off x="838200" y="6356350"/>
            <a:ext cx="1358590" cy="365125"/>
          </a:xfrm>
        </p:spPr>
        <p:txBody>
          <a:bodyPr/>
          <a:lstStyle/>
          <a:p>
            <a:fld id="{58590A64-B99D-4826-A0A2-1883B5FE8AB5}" type="datetime1">
              <a:rPr lang="en-US" smtClean="0"/>
              <a:t>12/21/2023</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5976574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and Content (Solid Ligh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endParaRPr lang="en-US" dirty="0"/>
          </a:p>
        </p:txBody>
      </p:sp>
      <p:sp>
        <p:nvSpPr>
          <p:cNvPr id="5" name="Content Placeholder 2"/>
          <p:cNvSpPr>
            <a:spLocks noGrp="1"/>
          </p:cNvSpPr>
          <p:nvPr>
            <p:ph sz="quarter" idx="10"/>
          </p:nvPr>
        </p:nvSpPr>
        <p:spPr bwMode="gray">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12/21/2023</a:t>
            </a:fld>
            <a:endParaRPr lang="en-US" dirty="0"/>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Information Technology for Minnesota Government </a:t>
            </a:r>
            <a:r>
              <a:rPr lang="en-US" dirty="0">
                <a:solidFill>
                  <a:schemeClr val="accent1"/>
                </a:solidFill>
              </a:rPr>
              <a:t>|</a:t>
            </a:r>
            <a:r>
              <a:rPr lang="en-US" dirty="0"/>
              <a:t> mn.gov/</a:t>
            </a:r>
            <a:r>
              <a:rPr lang="en-US" dirty="0" err="1"/>
              <a:t>mnit</a:t>
            </a:r>
            <a:endParaRPr lang="en-US" dirty="0"/>
          </a:p>
        </p:txBody>
      </p:sp>
      <p:sp>
        <p:nvSpPr>
          <p:cNvPr id="10"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03710759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and Content (Solid White, Image)">
    <p:bg bwMode="black">
      <p:bgPr>
        <a:solidFill>
          <a:schemeClr val="bg1"/>
        </a:solid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endParaRPr lang="en-US" dirty="0"/>
          </a:p>
        </p:txBody>
      </p:sp>
      <p:sp>
        <p:nvSpPr>
          <p:cNvPr id="13" name="Content Placeholder 2"/>
          <p:cNvSpPr>
            <a:spLocks noGrp="1"/>
          </p:cNvSpPr>
          <p:nvPr>
            <p:ph sz="quarter" idx="10"/>
          </p:nvPr>
        </p:nvSpPr>
        <p:spPr bwMode="white">
          <a:xfrm>
            <a:off x="838200" y="1366345"/>
            <a:ext cx="6234953" cy="4788393"/>
          </a:xfrm>
        </p:spPr>
        <p:txBody>
          <a:bodyPr/>
          <a:lstStyle>
            <a:lvl1pPr>
              <a:buClr>
                <a:schemeClr val="tx1"/>
              </a:buClr>
              <a:defRPr>
                <a:solidFill>
                  <a:schemeClr val="tx2"/>
                </a:solidFill>
              </a:defRPr>
            </a:lvl1pPr>
            <a:lvl2pPr>
              <a:buClr>
                <a:schemeClr val="tx1"/>
              </a:buCl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Picture Placeholder 3"/>
          <p:cNvSpPr>
            <a:spLocks noGrp="1"/>
          </p:cNvSpPr>
          <p:nvPr>
            <p:ph type="pic" sz="quarter" idx="13"/>
          </p:nvPr>
        </p:nvSpPr>
        <p:spPr bwMode="ltGray">
          <a:xfrm>
            <a:off x="7653566" y="1364826"/>
            <a:ext cx="4538434" cy="4538434"/>
          </a:xfrm>
        </p:spPr>
        <p:txBody>
          <a:bodyPr/>
          <a:lstStyle>
            <a:lvl1pPr>
              <a:buClr>
                <a:schemeClr val="tx1"/>
              </a:buClr>
              <a:defRPr>
                <a:solidFill>
                  <a:schemeClr val="tx2"/>
                </a:solidFill>
              </a:defRPr>
            </a:lvl1pPr>
          </a:lstStyle>
          <a:p>
            <a:r>
              <a:rPr lang="en-US"/>
              <a:t>Click icon to add picture</a:t>
            </a:r>
            <a:endParaRPr lang="en-US" dirty="0"/>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tx2"/>
                </a:solidFill>
              </a:defRPr>
            </a:lvl1pPr>
          </a:lstStyle>
          <a:p>
            <a:fld id="{F4B91AA0-3BA7-4036-A3DA-317C6C4FFA29}" type="datetime1">
              <a:rPr lang="en-US" smtClean="0"/>
              <a:pPr/>
              <a:t>12/21/2023</a:t>
            </a:fld>
            <a:endParaRPr lang="en-US" dirty="0"/>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tx2"/>
                </a:solidFill>
              </a:defRPr>
            </a:lvl1pPr>
          </a:lstStyle>
          <a:p>
            <a:r>
              <a:rPr lang="en-US" dirty="0"/>
              <a:t>Information Technology for Minnesota Government </a:t>
            </a:r>
            <a:r>
              <a:rPr lang="en-US" dirty="0">
                <a:solidFill>
                  <a:schemeClr val="accent1"/>
                </a:solidFill>
              </a:rPr>
              <a:t>|</a:t>
            </a:r>
            <a:r>
              <a:rPr lang="en-US" dirty="0"/>
              <a:t> mn.gov/</a:t>
            </a:r>
            <a:r>
              <a:rPr lang="en-US" dirty="0" err="1"/>
              <a:t>mnit</a:t>
            </a:r>
            <a:endParaRPr lang="en-US" dirty="0"/>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8984124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and Content (Solid Dark, Image)">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endParaRPr lang="en-US" dirty="0"/>
          </a:p>
        </p:txBody>
      </p:sp>
      <p:sp>
        <p:nvSpPr>
          <p:cNvPr id="11" name="Content Placeholder 2"/>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3"/>
          <p:cNvSpPr>
            <a:spLocks noGrp="1"/>
          </p:cNvSpPr>
          <p:nvPr>
            <p:ph type="pic" sz="quarter" idx="13"/>
          </p:nvPr>
        </p:nvSpPr>
        <p:spPr bwMode="ltGray">
          <a:xfrm>
            <a:off x="7653566" y="1364826"/>
            <a:ext cx="4538434" cy="4538434"/>
          </a:xfrm>
        </p:spPr>
        <p:txBody>
          <a:bodyPr/>
          <a:lstStyle>
            <a:lvl1pPr>
              <a:buClr>
                <a:schemeClr val="accent2"/>
              </a:buClr>
              <a:defRPr>
                <a:solidFill>
                  <a:schemeClr val="bg1"/>
                </a:solidFill>
              </a:defRPr>
            </a:lvl1pPr>
          </a:lstStyle>
          <a:p>
            <a:r>
              <a:rPr lang="en-US"/>
              <a:t>Click icon to add picture</a:t>
            </a:r>
            <a:endParaRPr lang="en-US" dirty="0"/>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12/21/2023</a:t>
            </a:fld>
            <a:endParaRPr lang="en-US" dirty="0"/>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Information Technology for Minnesota Government </a:t>
            </a:r>
            <a:r>
              <a:rPr lang="en-US" dirty="0">
                <a:solidFill>
                  <a:schemeClr val="accent2"/>
                </a:solidFill>
              </a:rPr>
              <a:t>|</a:t>
            </a:r>
            <a:r>
              <a:rPr lang="en-US" dirty="0"/>
              <a:t> mn.gov/</a:t>
            </a:r>
            <a:r>
              <a:rPr lang="en-US" dirty="0" err="1"/>
              <a:t>mnit</a:t>
            </a:r>
            <a:endParaRPr lang="en-US" dirty="0"/>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6288940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and Content (Solid Blue, Image)">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endParaRPr lang="en-US" dirty="0"/>
          </a:p>
        </p:txBody>
      </p:sp>
      <p:sp>
        <p:nvSpPr>
          <p:cNvPr id="10" name="Content Placeholder 2"/>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3"/>
          <p:cNvSpPr>
            <a:spLocks noGrp="1"/>
          </p:cNvSpPr>
          <p:nvPr>
            <p:ph type="pic" sz="quarter" idx="13"/>
          </p:nvPr>
        </p:nvSpPr>
        <p:spPr bwMode="ltGray">
          <a:xfrm>
            <a:off x="7653566" y="1364826"/>
            <a:ext cx="4538434" cy="4538434"/>
          </a:xfrm>
        </p:spPr>
        <p:txBody>
          <a:bodyPr/>
          <a:lstStyle>
            <a:lvl1pPr>
              <a:buClr>
                <a:schemeClr val="accent2"/>
              </a:buClr>
              <a:defRPr>
                <a:solidFill>
                  <a:schemeClr val="bg1"/>
                </a:solidFill>
              </a:defRPr>
            </a:lvl1pPr>
          </a:lstStyle>
          <a:p>
            <a:r>
              <a:rPr lang="en-US"/>
              <a:t>Click icon to add picture</a:t>
            </a:r>
            <a:endParaRPr lang="en-US" dirty="0"/>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12/21/2023</a:t>
            </a:fld>
            <a:endParaRPr lang="en-US" dirty="0"/>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Information Technology for Minnesota Government </a:t>
            </a:r>
            <a:r>
              <a:rPr lang="en-US" dirty="0">
                <a:solidFill>
                  <a:schemeClr val="accent2"/>
                </a:solidFill>
              </a:rPr>
              <a:t>|</a:t>
            </a:r>
            <a:r>
              <a:rPr lang="en-US" dirty="0"/>
              <a:t> mn.gov/</a:t>
            </a:r>
            <a:r>
              <a:rPr lang="en-US" dirty="0" err="1"/>
              <a:t>mnit</a:t>
            </a:r>
            <a:endParaRPr lang="en-US" dirty="0"/>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42100003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and Content (Solid Light Gray, Image)">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endParaRPr lang="en-US" dirty="0"/>
          </a:p>
        </p:txBody>
      </p:sp>
      <p:sp>
        <p:nvSpPr>
          <p:cNvPr id="7" name="Content Placeholder 2"/>
          <p:cNvSpPr>
            <a:spLocks noGrp="1"/>
          </p:cNvSpPr>
          <p:nvPr>
            <p:ph sz="quarter" idx="10"/>
          </p:nvPr>
        </p:nvSpPr>
        <p:spPr bwMode="gray">
          <a:xfrm>
            <a:off x="838200" y="1366345"/>
            <a:ext cx="6234953" cy="4788393"/>
          </a:xfrm>
        </p:spPr>
        <p:txBody>
          <a:bodyPr/>
          <a:lstStyle>
            <a:lvl1pPr>
              <a:buClr>
                <a:schemeClr val="tx1"/>
              </a:buClr>
              <a:defRPr>
                <a:solidFill>
                  <a:schemeClr val="tx2"/>
                </a:solidFill>
              </a:defRPr>
            </a:lvl1pPr>
            <a:lvl2pPr>
              <a:buClr>
                <a:schemeClr val="tx1"/>
              </a:buCl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3"/>
          <p:cNvSpPr>
            <a:spLocks noGrp="1"/>
          </p:cNvSpPr>
          <p:nvPr>
            <p:ph type="pic" sz="quarter" idx="13"/>
          </p:nvPr>
        </p:nvSpPr>
        <p:spPr bwMode="gray">
          <a:xfrm>
            <a:off x="7653566" y="1364826"/>
            <a:ext cx="4538434" cy="4538434"/>
          </a:xfrm>
        </p:spPr>
        <p:txBody>
          <a:bodyPr/>
          <a:lstStyle>
            <a:lvl1pPr>
              <a:buClr>
                <a:schemeClr val="tx1"/>
              </a:buClr>
              <a:defRPr>
                <a:solidFill>
                  <a:schemeClr val="tx2"/>
                </a:solidFill>
              </a:defRPr>
            </a:lvl1pPr>
          </a:lstStyle>
          <a:p>
            <a:r>
              <a:rPr lang="en-US"/>
              <a:t>Click icon to add picture</a:t>
            </a:r>
            <a:endParaRPr lang="en-US" dirty="0"/>
          </a:p>
        </p:txBody>
      </p:sp>
      <p:sp>
        <p:nvSpPr>
          <p:cNvPr id="9" name="Date Placeholder 4"/>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12/21/2023</a:t>
            </a:fld>
            <a:endParaRPr lang="en-US" dirty="0"/>
          </a:p>
        </p:txBody>
      </p:sp>
      <p:sp>
        <p:nvSpPr>
          <p:cNvPr id="11"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Information Technology for Minnesota Government </a:t>
            </a:r>
            <a:r>
              <a:rPr lang="en-US" dirty="0">
                <a:solidFill>
                  <a:schemeClr val="accent1"/>
                </a:solidFill>
              </a:rPr>
              <a:t>|</a:t>
            </a:r>
            <a:r>
              <a:rPr lang="en-US" dirty="0"/>
              <a:t> mn.gov/</a:t>
            </a:r>
            <a:r>
              <a:rPr lang="en-US" dirty="0" err="1"/>
              <a:t>mnit</a:t>
            </a:r>
            <a:endParaRPr lang="en-US" dirty="0"/>
          </a:p>
        </p:txBody>
      </p:sp>
      <p:sp>
        <p:nvSpPr>
          <p:cNvPr id="10" name="Slide Number Placeholder 6"/>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29228248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eam Page (4-Up Vertical)">
    <p:bg bwMode="gray">
      <p:bgPr>
        <a:solidFill>
          <a:srgbClr val="E8E8E8"/>
        </a:solidFill>
        <a:effectLst/>
      </p:bgPr>
    </p:bg>
    <p:spTree>
      <p:nvGrpSpPr>
        <p:cNvPr id="1" name=""/>
        <p:cNvGrpSpPr/>
        <p:nvPr/>
      </p:nvGrpSpPr>
      <p:grpSpPr>
        <a:xfrm>
          <a:off x="0" y="0"/>
          <a:ext cx="0" cy="0"/>
          <a:chOff x="0" y="0"/>
          <a:chExt cx="0" cy="0"/>
        </a:xfrm>
      </p:grpSpPr>
      <p:sp>
        <p:nvSpPr>
          <p:cNvPr id="2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6" name="Picture Placeholder 3"/>
          <p:cNvSpPr>
            <a:spLocks noGrp="1"/>
          </p:cNvSpPr>
          <p:nvPr>
            <p:ph type="pic" sz="quarter" idx="13" hasCustomPrompt="1"/>
          </p:nvPr>
        </p:nvSpPr>
        <p:spPr bwMode="gray">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4"/>
          <p:cNvSpPr>
            <a:spLocks noGrp="1"/>
          </p:cNvSpPr>
          <p:nvPr>
            <p:ph type="body" sz="quarter" idx="15" hasCustomPrompt="1"/>
          </p:nvPr>
        </p:nvSpPr>
        <p:spPr bwMode="black">
          <a:xfrm>
            <a:off x="581719" y="432139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5"/>
          <p:cNvSpPr>
            <a:spLocks noGrp="1"/>
          </p:cNvSpPr>
          <p:nvPr>
            <p:ph type="pic" sz="quarter" idx="16" hasCustomPrompt="1"/>
          </p:nvPr>
        </p:nvSpPr>
        <p:spPr bwMode="gray">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6"/>
          <p:cNvSpPr>
            <a:spLocks noGrp="1"/>
          </p:cNvSpPr>
          <p:nvPr>
            <p:ph type="body" sz="quarter" idx="17" hasCustomPrompt="1"/>
          </p:nvPr>
        </p:nvSpPr>
        <p:spPr bwMode="black">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7"/>
          <p:cNvSpPr>
            <a:spLocks noGrp="1"/>
          </p:cNvSpPr>
          <p:nvPr>
            <p:ph type="pic" sz="quarter" idx="18" hasCustomPrompt="1"/>
          </p:nvPr>
        </p:nvSpPr>
        <p:spPr bwMode="gray">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8"/>
          <p:cNvSpPr>
            <a:spLocks noGrp="1"/>
          </p:cNvSpPr>
          <p:nvPr>
            <p:ph type="body" sz="quarter" idx="19" hasCustomPrompt="1"/>
          </p:nvPr>
        </p:nvSpPr>
        <p:spPr bwMode="black">
          <a:xfrm>
            <a:off x="6261407" y="4333272"/>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4" name="Picture Placeholder 9"/>
          <p:cNvSpPr>
            <a:spLocks noGrp="1"/>
          </p:cNvSpPr>
          <p:nvPr>
            <p:ph type="pic" sz="quarter" idx="20" hasCustomPrompt="1"/>
          </p:nvPr>
        </p:nvSpPr>
        <p:spPr bwMode="gray">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5" name="Text Placeholder 10"/>
          <p:cNvSpPr>
            <a:spLocks noGrp="1"/>
          </p:cNvSpPr>
          <p:nvPr>
            <p:ph type="body" sz="quarter" idx="21" hasCustomPrompt="1"/>
          </p:nvPr>
        </p:nvSpPr>
        <p:spPr bwMode="black">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3" name="Date Placeholder 11"/>
          <p:cNvSpPr>
            <a:spLocks noGrp="1"/>
          </p:cNvSpPr>
          <p:nvPr>
            <p:ph type="dt" sz="half" idx="10"/>
          </p:nvPr>
        </p:nvSpPr>
        <p:spPr bwMode="black"/>
        <p:txBody>
          <a:bodyPr/>
          <a:lstStyle/>
          <a:p>
            <a:fld id="{936DB2D6-5DF4-4264-A4A1-7D3EAF38D255}" type="datetime1">
              <a:rPr lang="en-US" smtClean="0"/>
              <a:t>12/21/2023</a:t>
            </a:fld>
            <a:endParaRPr lang="en-US" dirty="0"/>
          </a:p>
        </p:txBody>
      </p:sp>
      <p:sp>
        <p:nvSpPr>
          <p:cNvPr id="19"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Information Technology for Minnesota Government </a:t>
            </a:r>
            <a:r>
              <a:rPr lang="en-US" dirty="0">
                <a:solidFill>
                  <a:schemeClr val="accent1"/>
                </a:solidFill>
              </a:rPr>
              <a:t>|</a:t>
            </a:r>
            <a:r>
              <a:rPr lang="en-US" dirty="0"/>
              <a:t> mn.gov/</a:t>
            </a:r>
            <a:r>
              <a:rPr lang="en-US" dirty="0" err="1"/>
              <a:t>mnit</a:t>
            </a:r>
            <a:endParaRPr lang="en-US" dirty="0"/>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6"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4236481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eam Page (3 Up Vertical)">
    <p:bg>
      <p:bgPr>
        <a:solidFill>
          <a:srgbClr val="E8E8E8"/>
        </a:solidFill>
        <a:effectLst/>
      </p:bgPr>
    </p:bg>
    <p:spTree>
      <p:nvGrpSpPr>
        <p:cNvPr id="1" name=""/>
        <p:cNvGrpSpPr/>
        <p:nvPr/>
      </p:nvGrpSpPr>
      <p:grpSpPr>
        <a:xfrm>
          <a:off x="0" y="0"/>
          <a:ext cx="0" cy="0"/>
          <a:chOff x="0" y="0"/>
          <a:chExt cx="0" cy="0"/>
        </a:xfrm>
      </p:grpSpPr>
      <p:sp>
        <p:nvSpPr>
          <p:cNvPr id="20"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7"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6" name="Picture Placeholder 3"/>
          <p:cNvSpPr>
            <a:spLocks noGrp="1"/>
          </p:cNvSpPr>
          <p:nvPr>
            <p:ph type="pic" sz="quarter" idx="13" hasCustomPrompt="1"/>
          </p:nvPr>
        </p:nvSpPr>
        <p:spPr bwMode="gray">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4"/>
          <p:cNvSpPr>
            <a:spLocks noGrp="1"/>
          </p:cNvSpPr>
          <p:nvPr>
            <p:ph type="body" sz="quarter" idx="15" hasCustomPrompt="1"/>
          </p:nvPr>
        </p:nvSpPr>
        <p:spPr bwMode="black">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5"/>
          <p:cNvSpPr>
            <a:spLocks noGrp="1"/>
          </p:cNvSpPr>
          <p:nvPr>
            <p:ph type="pic" sz="quarter" idx="16" hasCustomPrompt="1"/>
          </p:nvPr>
        </p:nvSpPr>
        <p:spPr bwMode="gray">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6"/>
          <p:cNvSpPr>
            <a:spLocks noGrp="1"/>
          </p:cNvSpPr>
          <p:nvPr>
            <p:ph type="body" sz="quarter" idx="17" hasCustomPrompt="1"/>
          </p:nvPr>
        </p:nvSpPr>
        <p:spPr bwMode="black">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7"/>
          <p:cNvSpPr>
            <a:spLocks noGrp="1"/>
          </p:cNvSpPr>
          <p:nvPr>
            <p:ph type="pic" sz="quarter" idx="18" hasCustomPrompt="1"/>
          </p:nvPr>
        </p:nvSpPr>
        <p:spPr bwMode="gray">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8"/>
          <p:cNvSpPr>
            <a:spLocks noGrp="1"/>
          </p:cNvSpPr>
          <p:nvPr>
            <p:ph type="body" sz="quarter" idx="19" hasCustomPrompt="1"/>
          </p:nvPr>
        </p:nvSpPr>
        <p:spPr bwMode="black">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3" name="Date Placeholder 9"/>
          <p:cNvSpPr>
            <a:spLocks noGrp="1"/>
          </p:cNvSpPr>
          <p:nvPr>
            <p:ph type="dt" sz="half" idx="10"/>
          </p:nvPr>
        </p:nvSpPr>
        <p:spPr bwMode="black"/>
        <p:txBody>
          <a:bodyPr/>
          <a:lstStyle/>
          <a:p>
            <a:fld id="{936DB2D6-5DF4-4264-A4A1-7D3EAF38D255}" type="datetime1">
              <a:rPr lang="en-US" smtClean="0"/>
              <a:t>12/21/2023</a:t>
            </a:fld>
            <a:endParaRPr lang="en-US" dirty="0"/>
          </a:p>
        </p:txBody>
      </p:sp>
      <p:sp>
        <p:nvSpPr>
          <p:cNvPr id="19" name="Footer Placeholder 10"/>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Information Technology for Minnesota Government </a:t>
            </a:r>
            <a:r>
              <a:rPr lang="en-US" dirty="0">
                <a:solidFill>
                  <a:schemeClr val="accent1"/>
                </a:solidFill>
              </a:rPr>
              <a:t>|</a:t>
            </a:r>
            <a:r>
              <a:rPr lang="en-US" dirty="0"/>
              <a:t> mn.gov/</a:t>
            </a:r>
            <a:r>
              <a:rPr lang="en-US" dirty="0" err="1"/>
              <a:t>mnit</a:t>
            </a:r>
            <a:endParaRPr lang="en-US" dirty="0"/>
          </a:p>
        </p:txBody>
      </p:sp>
      <p:sp>
        <p:nvSpPr>
          <p:cNvPr id="5" name="Slide Number Placeholder 11"/>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6"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85041788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eam Page (4-Up Horizontal)">
    <p:bg bwMode="gray">
      <p:bgPr>
        <a:solidFill>
          <a:srgbClr val="E8E8E8"/>
        </a:solidFill>
        <a:effectLst/>
      </p:bgPr>
    </p:bg>
    <p:spTree>
      <p:nvGrpSpPr>
        <p:cNvPr id="1" name=""/>
        <p:cNvGrpSpPr/>
        <p:nvPr/>
      </p:nvGrpSpPr>
      <p:grpSpPr>
        <a:xfrm>
          <a:off x="0" y="0"/>
          <a:ext cx="0" cy="0"/>
          <a:chOff x="0" y="0"/>
          <a:chExt cx="0" cy="0"/>
        </a:xfrm>
      </p:grpSpPr>
      <p:sp>
        <p:nvSpPr>
          <p:cNvPr id="21"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0"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19" name="Picture Placeholder 3"/>
          <p:cNvSpPr>
            <a:spLocks noGrp="1"/>
          </p:cNvSpPr>
          <p:nvPr>
            <p:ph type="pic" sz="quarter" idx="13" hasCustomPrompt="1"/>
          </p:nvPr>
        </p:nvSpPr>
        <p:spPr bwMode="gray">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4"/>
          <p:cNvSpPr>
            <a:spLocks noGrp="1"/>
          </p:cNvSpPr>
          <p:nvPr>
            <p:ph type="body" sz="quarter" idx="16"/>
          </p:nvPr>
        </p:nvSpPr>
        <p:spPr bwMode="black">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3" name="Picture Placeholder 5"/>
          <p:cNvSpPr>
            <a:spLocks noGrp="1"/>
          </p:cNvSpPr>
          <p:nvPr>
            <p:ph type="pic" sz="quarter" idx="14" hasCustomPrompt="1"/>
          </p:nvPr>
        </p:nvSpPr>
        <p:spPr bwMode="gray">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4" name="Text Placeholder 6"/>
          <p:cNvSpPr>
            <a:spLocks noGrp="1"/>
          </p:cNvSpPr>
          <p:nvPr>
            <p:ph type="body" sz="quarter" idx="15"/>
          </p:nvPr>
        </p:nvSpPr>
        <p:spPr bwMode="black">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7"/>
          <p:cNvSpPr>
            <a:spLocks noGrp="1"/>
          </p:cNvSpPr>
          <p:nvPr>
            <p:ph type="pic" sz="quarter" idx="17" hasCustomPrompt="1"/>
          </p:nvPr>
        </p:nvSpPr>
        <p:spPr bwMode="gray">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8"/>
          <p:cNvSpPr>
            <a:spLocks noGrp="1"/>
          </p:cNvSpPr>
          <p:nvPr>
            <p:ph type="body" sz="quarter" idx="18"/>
          </p:nvPr>
        </p:nvSpPr>
        <p:spPr bwMode="black">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7" name="Picture Placeholder 9"/>
          <p:cNvSpPr>
            <a:spLocks noGrp="1"/>
          </p:cNvSpPr>
          <p:nvPr>
            <p:ph type="pic" sz="quarter" idx="19" hasCustomPrompt="1"/>
          </p:nvPr>
        </p:nvSpPr>
        <p:spPr bwMode="gray">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8" name="Text Placeholder 10"/>
          <p:cNvSpPr>
            <a:spLocks noGrp="1"/>
          </p:cNvSpPr>
          <p:nvPr>
            <p:ph type="body" sz="quarter" idx="20"/>
          </p:nvPr>
        </p:nvSpPr>
        <p:spPr bwMode="black">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3" name="Date Placeholder 11"/>
          <p:cNvSpPr>
            <a:spLocks noGrp="1"/>
          </p:cNvSpPr>
          <p:nvPr>
            <p:ph type="dt" sz="half" idx="10"/>
          </p:nvPr>
        </p:nvSpPr>
        <p:spPr bwMode="black"/>
        <p:txBody>
          <a:bodyPr/>
          <a:lstStyle/>
          <a:p>
            <a:fld id="{8DC79626-CE5A-4834-975C-E7305BA2E281}" type="datetime1">
              <a:rPr lang="en-US" smtClean="0"/>
              <a:t>12/21/2023</a:t>
            </a:fld>
            <a:endParaRPr lang="en-US" dirty="0"/>
          </a:p>
        </p:txBody>
      </p:sp>
      <p:sp>
        <p:nvSpPr>
          <p:cNvPr id="29"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Information Technology for Minnesota Government </a:t>
            </a:r>
            <a:r>
              <a:rPr lang="en-US" dirty="0">
                <a:solidFill>
                  <a:schemeClr val="accent1"/>
                </a:solidFill>
              </a:rPr>
              <a:t>|</a:t>
            </a:r>
            <a:r>
              <a:rPr lang="en-US" dirty="0"/>
              <a:t> mn.gov/</a:t>
            </a:r>
            <a:r>
              <a:rPr lang="en-US" dirty="0" err="1"/>
              <a:t>mnit</a:t>
            </a:r>
            <a:endParaRPr lang="en-US" dirty="0"/>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6"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95288704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eam Page (2-Up Horizontal)">
    <p:bg>
      <p:bgPr>
        <a:solidFill>
          <a:srgbClr val="E8E8E8"/>
        </a:solidFill>
        <a:effectLst/>
      </p:bgPr>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19" name="Picture Placeholder 3"/>
          <p:cNvSpPr>
            <a:spLocks noGrp="1"/>
          </p:cNvSpPr>
          <p:nvPr>
            <p:ph type="pic" sz="quarter" idx="13" hasCustomPrompt="1"/>
          </p:nvPr>
        </p:nvSpPr>
        <p:spPr bwMode="gray">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4"/>
          <p:cNvSpPr>
            <a:spLocks noGrp="1"/>
          </p:cNvSpPr>
          <p:nvPr>
            <p:ph type="body" sz="quarter" idx="16"/>
          </p:nvPr>
        </p:nvSpPr>
        <p:spPr bwMode="black">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5"/>
          <p:cNvSpPr>
            <a:spLocks noGrp="1"/>
          </p:cNvSpPr>
          <p:nvPr>
            <p:ph type="pic" sz="quarter" idx="17" hasCustomPrompt="1"/>
          </p:nvPr>
        </p:nvSpPr>
        <p:spPr bwMode="gray">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6"/>
          <p:cNvSpPr>
            <a:spLocks noGrp="1"/>
          </p:cNvSpPr>
          <p:nvPr>
            <p:ph type="body" sz="quarter" idx="18"/>
          </p:nvPr>
        </p:nvSpPr>
        <p:spPr bwMode="black">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3" name="Date Placeholder 7"/>
          <p:cNvSpPr>
            <a:spLocks noGrp="1"/>
          </p:cNvSpPr>
          <p:nvPr>
            <p:ph type="dt" sz="half" idx="10"/>
          </p:nvPr>
        </p:nvSpPr>
        <p:spPr bwMode="black"/>
        <p:txBody>
          <a:bodyPr/>
          <a:lstStyle/>
          <a:p>
            <a:fld id="{7F519661-29C3-4FE0-9FC3-375A85A42C46}" type="datetime1">
              <a:rPr lang="en-US" smtClean="0"/>
              <a:t>12/21/2023</a:t>
            </a:fld>
            <a:endParaRPr lang="en-US" dirty="0"/>
          </a:p>
        </p:txBody>
      </p:sp>
      <p:sp>
        <p:nvSpPr>
          <p:cNvPr id="20" name="Footer Placeholder 8"/>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Information Technology for Minnesota Government </a:t>
            </a:r>
            <a:r>
              <a:rPr lang="en-US" dirty="0">
                <a:solidFill>
                  <a:schemeClr val="accent1"/>
                </a:solidFill>
              </a:rPr>
              <a:t>|</a:t>
            </a:r>
            <a:r>
              <a:rPr lang="en-US" dirty="0"/>
              <a:t> mn.gov/</a:t>
            </a:r>
            <a:r>
              <a:rPr lang="en-US" dirty="0" err="1"/>
              <a:t>mnit</a:t>
            </a:r>
            <a:endParaRPr lang="en-US" dirty="0"/>
          </a:p>
        </p:txBody>
      </p:sp>
      <p:sp>
        <p:nvSpPr>
          <p:cNvPr id="5" name="Slide Number Placeholder 9"/>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6" name="Rectangle 10"/>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06757208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Icons (4-Up Vertical)">
    <p:bg bwMode="gray">
      <p:bgRef idx="1001">
        <a:schemeClr val="bg1"/>
      </p:bgRef>
    </p:bg>
    <p:spTree>
      <p:nvGrpSpPr>
        <p:cNvPr id="1" name=""/>
        <p:cNvGrpSpPr/>
        <p:nvPr/>
      </p:nvGrpSpPr>
      <p:grpSpPr>
        <a:xfrm>
          <a:off x="0" y="0"/>
          <a:ext cx="0" cy="0"/>
          <a:chOff x="0" y="0"/>
          <a:chExt cx="0" cy="0"/>
        </a:xfrm>
      </p:grpSpPr>
      <p:sp>
        <p:nvSpPr>
          <p:cNvPr id="2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6" name="Picture Placeholder 3"/>
          <p:cNvSpPr>
            <a:spLocks noGrp="1"/>
          </p:cNvSpPr>
          <p:nvPr>
            <p:ph type="pic" sz="quarter" idx="13" hasCustomPrompt="1"/>
          </p:nvPr>
        </p:nvSpPr>
        <p:spPr bwMode="gray">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7" name="Text Placeholder 4"/>
          <p:cNvSpPr>
            <a:spLocks noGrp="1"/>
          </p:cNvSpPr>
          <p:nvPr>
            <p:ph type="body" sz="quarter" idx="15" hasCustomPrompt="1"/>
          </p:nvPr>
        </p:nvSpPr>
        <p:spPr bwMode="black">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0" name="Picture Placeholder 5"/>
          <p:cNvSpPr>
            <a:spLocks noGrp="1"/>
          </p:cNvSpPr>
          <p:nvPr>
            <p:ph type="pic" sz="quarter" idx="16" hasCustomPrompt="1"/>
          </p:nvPr>
        </p:nvSpPr>
        <p:spPr bwMode="gray">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1" name="Text Placeholder 6"/>
          <p:cNvSpPr>
            <a:spLocks noGrp="1"/>
          </p:cNvSpPr>
          <p:nvPr>
            <p:ph type="body" sz="quarter" idx="17" hasCustomPrompt="1"/>
          </p:nvPr>
        </p:nvSpPr>
        <p:spPr bwMode="black">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2" name="Picture Placeholder 7"/>
          <p:cNvSpPr>
            <a:spLocks noGrp="1"/>
          </p:cNvSpPr>
          <p:nvPr>
            <p:ph type="pic" sz="quarter" idx="18" hasCustomPrompt="1"/>
          </p:nvPr>
        </p:nvSpPr>
        <p:spPr bwMode="gray">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3" name="Text Placeholder 8"/>
          <p:cNvSpPr>
            <a:spLocks noGrp="1"/>
          </p:cNvSpPr>
          <p:nvPr>
            <p:ph type="body" sz="quarter" idx="19" hasCustomPrompt="1"/>
          </p:nvPr>
        </p:nvSpPr>
        <p:spPr bwMode="black">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4" name="Picture Placeholder 9"/>
          <p:cNvSpPr>
            <a:spLocks noGrp="1"/>
          </p:cNvSpPr>
          <p:nvPr>
            <p:ph type="pic" sz="quarter" idx="20" hasCustomPrompt="1"/>
          </p:nvPr>
        </p:nvSpPr>
        <p:spPr bwMode="gray">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10"/>
          <p:cNvSpPr>
            <a:spLocks noGrp="1"/>
          </p:cNvSpPr>
          <p:nvPr>
            <p:ph type="body" sz="quarter" idx="21" hasCustomPrompt="1"/>
          </p:nvPr>
        </p:nvSpPr>
        <p:spPr bwMode="black">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3" name="Date Placeholder 11"/>
          <p:cNvSpPr>
            <a:spLocks noGrp="1"/>
          </p:cNvSpPr>
          <p:nvPr>
            <p:ph type="dt" sz="half" idx="10"/>
          </p:nvPr>
        </p:nvSpPr>
        <p:spPr bwMode="black"/>
        <p:txBody>
          <a:bodyPr/>
          <a:lstStyle/>
          <a:p>
            <a:fld id="{4B4EEDC6-36CA-4209-B482-2ED76AA0BF08}" type="datetime1">
              <a:rPr lang="en-US" smtClean="0"/>
              <a:t>12/21/2023</a:t>
            </a:fld>
            <a:endParaRPr lang="en-US" dirty="0"/>
          </a:p>
        </p:txBody>
      </p:sp>
      <p:sp>
        <p:nvSpPr>
          <p:cNvPr id="20"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Information Technology for Minnesota Government </a:t>
            </a:r>
            <a:r>
              <a:rPr lang="en-US" dirty="0">
                <a:solidFill>
                  <a:schemeClr val="accent1"/>
                </a:solidFill>
              </a:rPr>
              <a:t>|</a:t>
            </a:r>
            <a:r>
              <a:rPr lang="en-US" dirty="0"/>
              <a:t> mn.gov/</a:t>
            </a:r>
            <a:r>
              <a:rPr lang="en-US" dirty="0" err="1"/>
              <a:t>mnit</a:t>
            </a:r>
            <a:endParaRPr lang="en-US" dirty="0"/>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9"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7847843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5808DC4-8CD0-49C4-99EC-0090EA36A8FE}" type="datetime1">
              <a:rPr lang="en-US" smtClean="0"/>
              <a:t>12/21/2023</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76798105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Icons (3-Up Vertical)">
    <p:bg bwMode="gray">
      <p:bgRef idx="1001">
        <a:schemeClr val="bg1"/>
      </p:bgRef>
    </p:bg>
    <p:spTree>
      <p:nvGrpSpPr>
        <p:cNvPr id="1" name=""/>
        <p:cNvGrpSpPr/>
        <p:nvPr/>
      </p:nvGrpSpPr>
      <p:grpSpPr>
        <a:xfrm>
          <a:off x="0" y="0"/>
          <a:ext cx="0" cy="0"/>
          <a:chOff x="0" y="0"/>
          <a:chExt cx="0" cy="0"/>
        </a:xfrm>
      </p:grpSpPr>
      <p:sp>
        <p:nvSpPr>
          <p:cNvPr id="18"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7"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6" name="Picture Placeholder 3"/>
          <p:cNvSpPr>
            <a:spLocks noGrp="1"/>
          </p:cNvSpPr>
          <p:nvPr>
            <p:ph type="pic" sz="quarter" idx="13" hasCustomPrompt="1"/>
          </p:nvPr>
        </p:nvSpPr>
        <p:spPr bwMode="gray">
          <a:xfrm>
            <a:off x="1697855"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7" name="Text Placeholder 4"/>
          <p:cNvSpPr>
            <a:spLocks noGrp="1"/>
          </p:cNvSpPr>
          <p:nvPr>
            <p:ph type="body" sz="quarter" idx="15" hasCustomPrompt="1"/>
          </p:nvPr>
        </p:nvSpPr>
        <p:spPr bwMode="black">
          <a:xfrm>
            <a:off x="1473242"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0" name="Picture Placeholder 5"/>
          <p:cNvSpPr>
            <a:spLocks noGrp="1"/>
          </p:cNvSpPr>
          <p:nvPr>
            <p:ph type="pic" sz="quarter" idx="16" hasCustomPrompt="1"/>
          </p:nvPr>
        </p:nvSpPr>
        <p:spPr bwMode="gray">
          <a:xfrm>
            <a:off x="4936052"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1" name="Text Placeholder 6"/>
          <p:cNvSpPr>
            <a:spLocks noGrp="1"/>
          </p:cNvSpPr>
          <p:nvPr>
            <p:ph type="body" sz="quarter" idx="17" hasCustomPrompt="1"/>
          </p:nvPr>
        </p:nvSpPr>
        <p:spPr bwMode="black">
          <a:xfrm>
            <a:off x="4712235"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2" name="Picture Placeholder 7"/>
          <p:cNvSpPr>
            <a:spLocks noGrp="1"/>
          </p:cNvSpPr>
          <p:nvPr>
            <p:ph type="pic" sz="quarter" idx="18" hasCustomPrompt="1"/>
          </p:nvPr>
        </p:nvSpPr>
        <p:spPr bwMode="gray">
          <a:xfrm>
            <a:off x="8174249"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3" name="Text Placeholder 8"/>
          <p:cNvSpPr>
            <a:spLocks noGrp="1"/>
          </p:cNvSpPr>
          <p:nvPr>
            <p:ph type="body" sz="quarter" idx="19" hasCustomPrompt="1"/>
          </p:nvPr>
        </p:nvSpPr>
        <p:spPr bwMode="black">
          <a:xfrm>
            <a:off x="7949636"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3" name="Date Placeholder 9"/>
          <p:cNvSpPr>
            <a:spLocks noGrp="1"/>
          </p:cNvSpPr>
          <p:nvPr>
            <p:ph type="dt" sz="half" idx="10"/>
          </p:nvPr>
        </p:nvSpPr>
        <p:spPr bwMode="black"/>
        <p:txBody>
          <a:bodyPr/>
          <a:lstStyle/>
          <a:p>
            <a:fld id="{4B4EEDC6-36CA-4209-B482-2ED76AA0BF08}" type="datetime1">
              <a:rPr lang="en-US" smtClean="0"/>
              <a:t>12/21/2023</a:t>
            </a:fld>
            <a:endParaRPr lang="en-US" dirty="0"/>
          </a:p>
        </p:txBody>
      </p:sp>
      <p:sp>
        <p:nvSpPr>
          <p:cNvPr id="20" name="Footer Placeholder 10"/>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Information Technology for Minnesota Government </a:t>
            </a:r>
            <a:r>
              <a:rPr lang="en-US" dirty="0">
                <a:solidFill>
                  <a:schemeClr val="accent1"/>
                </a:solidFill>
              </a:rPr>
              <a:t>|</a:t>
            </a:r>
            <a:r>
              <a:rPr lang="en-US" dirty="0"/>
              <a:t> mn.gov/</a:t>
            </a:r>
            <a:r>
              <a:rPr lang="en-US" dirty="0" err="1"/>
              <a:t>mnit</a:t>
            </a:r>
            <a:endParaRPr lang="en-US" dirty="0"/>
          </a:p>
        </p:txBody>
      </p:sp>
      <p:sp>
        <p:nvSpPr>
          <p:cNvPr id="5" name="Slide Number Placeholder 11"/>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9"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6503114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Icons (4-Up Horizontal)">
    <p:bg bwMode="gray">
      <p:bgRef idx="1001">
        <a:schemeClr val="bg1"/>
      </p:bgRef>
    </p:bg>
    <p:spTree>
      <p:nvGrpSpPr>
        <p:cNvPr id="1" name=""/>
        <p:cNvGrpSpPr/>
        <p:nvPr/>
      </p:nvGrpSpPr>
      <p:grpSpPr>
        <a:xfrm>
          <a:off x="0" y="0"/>
          <a:ext cx="0" cy="0"/>
          <a:chOff x="0" y="0"/>
          <a:chExt cx="0" cy="0"/>
        </a:xfrm>
      </p:grpSpPr>
      <p:sp>
        <p:nvSpPr>
          <p:cNvPr id="24"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3"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12" name="Picture Placeholder 3"/>
          <p:cNvSpPr>
            <a:spLocks noGrp="1"/>
          </p:cNvSpPr>
          <p:nvPr>
            <p:ph type="pic" sz="quarter" idx="13" hasCustomPrompt="1"/>
          </p:nvPr>
        </p:nvSpPr>
        <p:spPr bwMode="gray">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4"/>
          <p:cNvSpPr>
            <a:spLocks noGrp="1"/>
          </p:cNvSpPr>
          <p:nvPr>
            <p:ph type="body" sz="quarter" idx="16"/>
          </p:nvPr>
        </p:nvSpPr>
        <p:spPr bwMode="black">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3" name="Picture Placeholder 5"/>
          <p:cNvSpPr>
            <a:spLocks noGrp="1"/>
          </p:cNvSpPr>
          <p:nvPr>
            <p:ph type="pic" sz="quarter" idx="14" hasCustomPrompt="1"/>
          </p:nvPr>
        </p:nvSpPr>
        <p:spPr bwMode="gray">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4" name="Text Placeholder 6"/>
          <p:cNvSpPr>
            <a:spLocks noGrp="1"/>
          </p:cNvSpPr>
          <p:nvPr>
            <p:ph type="body" sz="quarter" idx="15"/>
          </p:nvPr>
        </p:nvSpPr>
        <p:spPr bwMode="black">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7"/>
          <p:cNvSpPr>
            <a:spLocks noGrp="1"/>
          </p:cNvSpPr>
          <p:nvPr>
            <p:ph type="pic" sz="quarter" idx="17" hasCustomPrompt="1"/>
          </p:nvPr>
        </p:nvSpPr>
        <p:spPr bwMode="gray">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8"/>
          <p:cNvSpPr>
            <a:spLocks noGrp="1"/>
          </p:cNvSpPr>
          <p:nvPr>
            <p:ph type="body" sz="quarter" idx="18"/>
          </p:nvPr>
        </p:nvSpPr>
        <p:spPr bwMode="black">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8" name="Picture Placeholder 9"/>
          <p:cNvSpPr>
            <a:spLocks noGrp="1"/>
          </p:cNvSpPr>
          <p:nvPr>
            <p:ph type="pic" sz="quarter" idx="19" hasCustomPrompt="1"/>
          </p:nvPr>
        </p:nvSpPr>
        <p:spPr bwMode="gray">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9" name="Text Placeholder 10"/>
          <p:cNvSpPr>
            <a:spLocks noGrp="1"/>
          </p:cNvSpPr>
          <p:nvPr>
            <p:ph type="body" sz="quarter" idx="20"/>
          </p:nvPr>
        </p:nvSpPr>
        <p:spPr bwMode="black">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4" name="Date Placeholder 11"/>
          <p:cNvSpPr>
            <a:spLocks noGrp="1"/>
          </p:cNvSpPr>
          <p:nvPr>
            <p:ph type="dt" sz="half" idx="10"/>
          </p:nvPr>
        </p:nvSpPr>
        <p:spPr bwMode="black"/>
        <p:txBody>
          <a:bodyPr/>
          <a:lstStyle/>
          <a:p>
            <a:fld id="{1815FB38-58F3-410A-8DA4-4B706967601F}" type="datetime1">
              <a:rPr lang="en-US" smtClean="0"/>
              <a:t>12/21/2023</a:t>
            </a:fld>
            <a:endParaRPr lang="en-US" dirty="0"/>
          </a:p>
        </p:txBody>
      </p:sp>
      <p:sp>
        <p:nvSpPr>
          <p:cNvPr id="20"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Information Technology for Minnesota Government </a:t>
            </a:r>
            <a:r>
              <a:rPr lang="en-US" dirty="0">
                <a:solidFill>
                  <a:schemeClr val="accent1"/>
                </a:solidFill>
              </a:rPr>
              <a:t>|</a:t>
            </a:r>
            <a:r>
              <a:rPr lang="en-US" dirty="0"/>
              <a:t> mn.gov/</a:t>
            </a:r>
            <a:r>
              <a:rPr lang="en-US" dirty="0" err="1"/>
              <a:t>mnit</a:t>
            </a:r>
            <a:endParaRPr lang="en-US" dirty="0"/>
          </a:p>
        </p:txBody>
      </p:sp>
      <p:sp>
        <p:nvSpPr>
          <p:cNvPr id="6" name="Slide Number Placeholder 13"/>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8"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29907170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Icons (2-Up Horizontal)">
    <p:bg bwMode="gray">
      <p:bgRef idx="1001">
        <a:schemeClr val="bg1"/>
      </p:bgRef>
    </p:bg>
    <p:spTree>
      <p:nvGrpSpPr>
        <p:cNvPr id="1" name=""/>
        <p:cNvGrpSpPr/>
        <p:nvPr/>
      </p:nvGrpSpPr>
      <p:grpSpPr>
        <a:xfrm>
          <a:off x="0" y="0"/>
          <a:ext cx="0" cy="0"/>
          <a:chOff x="0" y="0"/>
          <a:chExt cx="0" cy="0"/>
        </a:xfrm>
      </p:grpSpPr>
      <p:sp>
        <p:nvSpPr>
          <p:cNvPr id="18"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12" name="Picture Placeholder 3"/>
          <p:cNvSpPr>
            <a:spLocks noGrp="1"/>
          </p:cNvSpPr>
          <p:nvPr>
            <p:ph type="pic" sz="quarter" idx="13" hasCustomPrompt="1"/>
          </p:nvPr>
        </p:nvSpPr>
        <p:spPr bwMode="gray">
          <a:xfrm>
            <a:off x="806332" y="2800328"/>
            <a:ext cx="1858809" cy="1858809"/>
          </a:xfrm>
          <a:prstGeom prst="rect">
            <a:avLst/>
          </a:prstGeom>
          <a:no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4"/>
          <p:cNvSpPr>
            <a:spLocks noGrp="1"/>
          </p:cNvSpPr>
          <p:nvPr>
            <p:ph type="body" sz="quarter" idx="16"/>
          </p:nvPr>
        </p:nvSpPr>
        <p:spPr bwMode="black">
          <a:xfrm>
            <a:off x="2876550" y="2800329"/>
            <a:ext cx="2866328" cy="1858809"/>
          </a:xfrm>
          <a:noFill/>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5"/>
          <p:cNvSpPr>
            <a:spLocks noGrp="1"/>
          </p:cNvSpPr>
          <p:nvPr>
            <p:ph type="pic" sz="quarter" idx="17" hasCustomPrompt="1"/>
          </p:nvPr>
        </p:nvSpPr>
        <p:spPr bwMode="gray">
          <a:xfrm>
            <a:off x="6199805" y="2800328"/>
            <a:ext cx="1858809" cy="1858809"/>
          </a:xfrm>
          <a:prstGeom prst="rect">
            <a:avLst/>
          </a:prstGeom>
          <a:no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6"/>
          <p:cNvSpPr>
            <a:spLocks noGrp="1"/>
          </p:cNvSpPr>
          <p:nvPr>
            <p:ph type="body" sz="quarter" idx="18"/>
          </p:nvPr>
        </p:nvSpPr>
        <p:spPr bwMode="black">
          <a:xfrm>
            <a:off x="8270023" y="2800329"/>
            <a:ext cx="2866328" cy="1858809"/>
          </a:xfrm>
          <a:noFill/>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4" name="Date Placeholder 7"/>
          <p:cNvSpPr>
            <a:spLocks noGrp="1"/>
          </p:cNvSpPr>
          <p:nvPr>
            <p:ph type="dt" sz="half" idx="10"/>
          </p:nvPr>
        </p:nvSpPr>
        <p:spPr bwMode="black"/>
        <p:txBody>
          <a:bodyPr/>
          <a:lstStyle/>
          <a:p>
            <a:fld id="{0366E0EA-2D80-452F-9963-33FA7A36BC09}" type="datetime1">
              <a:rPr lang="en-US" smtClean="0"/>
              <a:t>12/21/2023</a:t>
            </a:fld>
            <a:endParaRPr lang="en-US" dirty="0"/>
          </a:p>
        </p:txBody>
      </p:sp>
      <p:sp>
        <p:nvSpPr>
          <p:cNvPr id="20" name="Footer Placeholder 8"/>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Information Technology for Minnesota Government </a:t>
            </a:r>
            <a:r>
              <a:rPr lang="en-US" dirty="0">
                <a:solidFill>
                  <a:schemeClr val="accent1"/>
                </a:solidFill>
              </a:rPr>
              <a:t>|</a:t>
            </a:r>
            <a:r>
              <a:rPr lang="en-US" dirty="0"/>
              <a:t> mn.gov/</a:t>
            </a:r>
            <a:r>
              <a:rPr lang="en-US" dirty="0" err="1"/>
              <a:t>mnit</a:t>
            </a:r>
            <a:endParaRPr lang="en-US" dirty="0"/>
          </a:p>
        </p:txBody>
      </p:sp>
      <p:sp>
        <p:nvSpPr>
          <p:cNvPr id="6" name="Slide Number Placeholder 9"/>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8" name="Rectangle 10"/>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3516531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Icons or Objects (10-Up)">
    <p:spTree>
      <p:nvGrpSpPr>
        <p:cNvPr id="1" name=""/>
        <p:cNvGrpSpPr/>
        <p:nvPr/>
      </p:nvGrpSpPr>
      <p:grpSpPr>
        <a:xfrm>
          <a:off x="0" y="0"/>
          <a:ext cx="0" cy="0"/>
          <a:chOff x="0" y="0"/>
          <a:chExt cx="0" cy="0"/>
        </a:xfrm>
      </p:grpSpPr>
      <p:sp>
        <p:nvSpPr>
          <p:cNvPr id="23"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27" name="Content Placeholder 3"/>
          <p:cNvSpPr>
            <a:spLocks noGrp="1"/>
          </p:cNvSpPr>
          <p:nvPr>
            <p:ph sz="half" idx="15" hasCustomPrompt="1"/>
          </p:nvPr>
        </p:nvSpPr>
        <p:spPr>
          <a:xfrm>
            <a:off x="301038" y="1600201"/>
            <a:ext cx="2069630" cy="2171701"/>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35" name="Content Placeholder 4"/>
          <p:cNvSpPr>
            <a:spLocks noGrp="1"/>
          </p:cNvSpPr>
          <p:nvPr>
            <p:ph sz="half" idx="27" hasCustomPrompt="1"/>
          </p:nvPr>
        </p:nvSpPr>
        <p:spPr>
          <a:xfrm>
            <a:off x="2676908" y="1600200"/>
            <a:ext cx="2069630" cy="2171701"/>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36" name="Content Placeholder 5"/>
          <p:cNvSpPr>
            <a:spLocks noGrp="1"/>
          </p:cNvSpPr>
          <p:nvPr>
            <p:ph sz="half" idx="28" hasCustomPrompt="1"/>
          </p:nvPr>
        </p:nvSpPr>
        <p:spPr>
          <a:xfrm>
            <a:off x="5061185" y="1600202"/>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38" name="Content Placeholder 6"/>
          <p:cNvSpPr>
            <a:spLocks noGrp="1"/>
          </p:cNvSpPr>
          <p:nvPr>
            <p:ph sz="half" idx="29" hasCustomPrompt="1"/>
          </p:nvPr>
        </p:nvSpPr>
        <p:spPr>
          <a:xfrm>
            <a:off x="7450666" y="1600200"/>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39" name="Content Placeholder 7"/>
          <p:cNvSpPr>
            <a:spLocks noGrp="1"/>
          </p:cNvSpPr>
          <p:nvPr>
            <p:ph sz="half" idx="30" hasCustomPrompt="1"/>
          </p:nvPr>
        </p:nvSpPr>
        <p:spPr>
          <a:xfrm>
            <a:off x="9809451" y="1600199"/>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15" name="Content Placeholder 8"/>
          <p:cNvSpPr>
            <a:spLocks noGrp="1"/>
          </p:cNvSpPr>
          <p:nvPr>
            <p:ph sz="half" idx="31" hasCustomPrompt="1"/>
          </p:nvPr>
        </p:nvSpPr>
        <p:spPr>
          <a:xfrm>
            <a:off x="295833" y="4000500"/>
            <a:ext cx="2069630" cy="2171701"/>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16" name="Content Placeholder 9"/>
          <p:cNvSpPr>
            <a:spLocks noGrp="1"/>
          </p:cNvSpPr>
          <p:nvPr>
            <p:ph sz="half" idx="32" hasCustomPrompt="1"/>
          </p:nvPr>
        </p:nvSpPr>
        <p:spPr>
          <a:xfrm>
            <a:off x="2671704" y="4000499"/>
            <a:ext cx="2069630" cy="2171701"/>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17" name="Content Placeholder 10"/>
          <p:cNvSpPr>
            <a:spLocks noGrp="1"/>
          </p:cNvSpPr>
          <p:nvPr>
            <p:ph sz="half" idx="33" hasCustomPrompt="1"/>
          </p:nvPr>
        </p:nvSpPr>
        <p:spPr>
          <a:xfrm>
            <a:off x="5055980" y="4000501"/>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18" name="Content Placeholder 11"/>
          <p:cNvSpPr>
            <a:spLocks noGrp="1"/>
          </p:cNvSpPr>
          <p:nvPr>
            <p:ph sz="half" idx="34" hasCustomPrompt="1"/>
          </p:nvPr>
        </p:nvSpPr>
        <p:spPr>
          <a:xfrm>
            <a:off x="7445462" y="4000499"/>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19" name="Content Placeholder 12"/>
          <p:cNvSpPr>
            <a:spLocks noGrp="1"/>
          </p:cNvSpPr>
          <p:nvPr>
            <p:ph sz="half" idx="35" hasCustomPrompt="1"/>
          </p:nvPr>
        </p:nvSpPr>
        <p:spPr>
          <a:xfrm>
            <a:off x="9804246" y="4000498"/>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20" name="Date Placeholder 13"/>
          <p:cNvSpPr>
            <a:spLocks noGrp="1"/>
          </p:cNvSpPr>
          <p:nvPr>
            <p:ph type="dt" sz="half" idx="10"/>
          </p:nvPr>
        </p:nvSpPr>
        <p:spPr bwMode="black">
          <a:xfrm>
            <a:off x="838200" y="6356350"/>
            <a:ext cx="1358590" cy="365125"/>
          </a:xfrm>
        </p:spPr>
        <p:txBody>
          <a:bodyPr/>
          <a:lstStyle/>
          <a:p>
            <a:fld id="{1815FB38-58F3-410A-8DA4-4B706967601F}" type="datetime1">
              <a:rPr lang="en-US" smtClean="0"/>
              <a:t>12/21/2023</a:t>
            </a:fld>
            <a:endParaRPr lang="en-US" dirty="0"/>
          </a:p>
        </p:txBody>
      </p:sp>
      <p:sp>
        <p:nvSpPr>
          <p:cNvPr id="21" name="Footer Placeholder 1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Information Technology for Minnesota Government </a:t>
            </a:r>
            <a:r>
              <a:rPr lang="en-US" dirty="0">
                <a:solidFill>
                  <a:schemeClr val="accent1"/>
                </a:solidFill>
              </a:rPr>
              <a:t>|</a:t>
            </a:r>
            <a:r>
              <a:rPr lang="en-US" dirty="0"/>
              <a:t> mn.gov/</a:t>
            </a:r>
            <a:r>
              <a:rPr lang="en-US" dirty="0" err="1"/>
              <a:t>mnit</a:t>
            </a:r>
            <a:endParaRPr lang="en-US" dirty="0"/>
          </a:p>
        </p:txBody>
      </p:sp>
      <p:sp>
        <p:nvSpPr>
          <p:cNvPr id="22" name="Slide Number Placeholder 15"/>
          <p:cNvSpPr>
            <a:spLocks noGrp="1"/>
          </p:cNvSpPr>
          <p:nvPr>
            <p:ph type="sldNum" sz="quarter" idx="12"/>
          </p:nvPr>
        </p:nvSpPr>
        <p:spPr bwMode="black">
          <a:xfrm>
            <a:off x="9891132" y="6356350"/>
            <a:ext cx="1462668" cy="365125"/>
          </a:xfrm>
        </p:spPr>
        <p:txBody>
          <a:bodyPr/>
          <a:lstStyle/>
          <a:p>
            <a:fld id="{48F63A3B-78C7-47BE-AE5E-E10140E04643}" type="slidenum">
              <a:rPr lang="en-US" smtClean="0"/>
              <a:t>‹#›</a:t>
            </a:fld>
            <a:endParaRPr lang="en-US" dirty="0"/>
          </a:p>
        </p:txBody>
      </p:sp>
      <p:sp>
        <p:nvSpPr>
          <p:cNvPr id="25" name="Rectangle 16"/>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74590494"/>
      </p:ext>
    </p:extLst>
  </p:cSld>
  <p:clrMapOvr>
    <a:masterClrMapping/>
  </p:clrMapOvr>
  <p:extLst>
    <p:ext uri="{DCECCB84-F9BA-43D5-87BE-67443E8EF086}">
      <p15:sldGuideLst xmlns:p15="http://schemas.microsoft.com/office/powerpoint/2012/main"/>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Big Image (Blue Title)">
    <p:bg>
      <p:bgPr>
        <a:solidFill>
          <a:schemeClr val="bg1"/>
        </a:solidFill>
        <a:effectLst/>
      </p:bgPr>
    </p:bg>
    <p:spTree>
      <p:nvGrpSpPr>
        <p:cNvPr id="1" name=""/>
        <p:cNvGrpSpPr/>
        <p:nvPr/>
      </p:nvGrpSpPr>
      <p:grpSpPr>
        <a:xfrm>
          <a:off x="0" y="0"/>
          <a:ext cx="0" cy="0"/>
          <a:chOff x="0" y="0"/>
          <a:chExt cx="0" cy="0"/>
        </a:xfrm>
      </p:grpSpPr>
      <p:sp>
        <p:nvSpPr>
          <p:cNvPr id="4" name="Picture Placeholder 1"/>
          <p:cNvSpPr>
            <a:spLocks noGrp="1"/>
          </p:cNvSpPr>
          <p:nvPr>
            <p:ph type="pic" sz="quarter" idx="10"/>
          </p:nvPr>
        </p:nvSpPr>
        <p:spPr bwMode="gray">
          <a:xfrm>
            <a:off x="0" y="2"/>
            <a:ext cx="12192000" cy="5638797"/>
          </a:xfrm>
        </p:spPr>
        <p:txBody>
          <a:bodyPr/>
          <a:lstStyle/>
          <a:p>
            <a:r>
              <a:rPr lang="en-US"/>
              <a:t>Click icon to add picture</a:t>
            </a:r>
          </a:p>
        </p:txBody>
      </p:sp>
      <p:sp>
        <p:nvSpPr>
          <p:cNvPr id="5" name="Rectangle 2"/>
          <p:cNvSpPr txBox="1">
            <a:spLocks/>
          </p:cNvSpPr>
          <p:nvPr userDrawn="1"/>
        </p:nvSpPr>
        <p:spPr bwMode="black">
          <a:xfrm>
            <a:off x="-1" y="5638800"/>
            <a:ext cx="12192000" cy="1219200"/>
          </a:xfrm>
          <a:prstGeom prst="rect">
            <a:avLst/>
          </a:prstGeom>
          <a:solidFill>
            <a:srgbClr val="003865"/>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dirty="0"/>
          </a:p>
        </p:txBody>
      </p:sp>
      <p:sp>
        <p:nvSpPr>
          <p:cNvPr id="9" name="Title 3"/>
          <p:cNvSpPr>
            <a:spLocks noGrp="1"/>
          </p:cNvSpPr>
          <p:nvPr>
            <p:ph type="title" hasCustomPrompt="1"/>
          </p:nvPr>
        </p:nvSpPr>
        <p:spPr bwMode="white">
          <a:xfrm>
            <a:off x="266700" y="5638801"/>
            <a:ext cx="11658600" cy="1219200"/>
          </a:xfrm>
          <a:noFill/>
        </p:spPr>
        <p:txBody>
          <a:bodyPr>
            <a:normAutofit/>
          </a:bodyPr>
          <a:lstStyle>
            <a:lvl1pPr algn="ctr">
              <a:defRPr sz="3600">
                <a:solidFill>
                  <a:schemeClr val="bg1"/>
                </a:solidFill>
              </a:defRPr>
            </a:lvl1pPr>
          </a:lstStyle>
          <a:p>
            <a:r>
              <a:rPr lang="en-US" dirty="0"/>
              <a:t>Click to edit title</a:t>
            </a:r>
          </a:p>
        </p:txBody>
      </p:sp>
    </p:spTree>
    <p:extLst>
      <p:ext uri="{BB962C8B-B14F-4D97-AF65-F5344CB8AC3E}">
        <p14:creationId xmlns:p14="http://schemas.microsoft.com/office/powerpoint/2010/main" val="2758880845"/>
      </p:ext>
    </p:extLst>
  </p:cSld>
  <p:clrMapOvr>
    <a:masterClrMapping/>
  </p:clrMapOvr>
  <p:hf sldNum="0" hdr="0" ftr="0" dt="0"/>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Big Image (Dark Title)">
    <p:bg>
      <p:bgPr>
        <a:solidFill>
          <a:schemeClr val="bg1"/>
        </a:solidFill>
        <a:effectLst/>
      </p:bgPr>
    </p:bg>
    <p:spTree>
      <p:nvGrpSpPr>
        <p:cNvPr id="1" name=""/>
        <p:cNvGrpSpPr/>
        <p:nvPr/>
      </p:nvGrpSpPr>
      <p:grpSpPr>
        <a:xfrm>
          <a:off x="0" y="0"/>
          <a:ext cx="0" cy="0"/>
          <a:chOff x="0" y="0"/>
          <a:chExt cx="0" cy="0"/>
        </a:xfrm>
      </p:grpSpPr>
      <p:sp>
        <p:nvSpPr>
          <p:cNvPr id="4" name="Picture Placeholder 1"/>
          <p:cNvSpPr>
            <a:spLocks noGrp="1"/>
          </p:cNvSpPr>
          <p:nvPr>
            <p:ph type="pic" sz="quarter" idx="10"/>
          </p:nvPr>
        </p:nvSpPr>
        <p:spPr bwMode="gray">
          <a:xfrm>
            <a:off x="0" y="2"/>
            <a:ext cx="12192000" cy="5638799"/>
          </a:xfrm>
        </p:spPr>
        <p:txBody>
          <a:bodyPr/>
          <a:lstStyle/>
          <a:p>
            <a:r>
              <a:rPr lang="en-US"/>
              <a:t>Click icon to add picture</a:t>
            </a:r>
          </a:p>
        </p:txBody>
      </p:sp>
      <p:sp>
        <p:nvSpPr>
          <p:cNvPr id="5" name="Rectangle 2"/>
          <p:cNvSpPr txBox="1">
            <a:spLocks/>
          </p:cNvSpPr>
          <p:nvPr userDrawn="1"/>
        </p:nvSpPr>
        <p:spPr bwMode="black">
          <a:xfrm>
            <a:off x="-1" y="5638801"/>
            <a:ext cx="12192000" cy="1219200"/>
          </a:xfrm>
          <a:prstGeom prst="rect">
            <a:avLst/>
          </a:prstGeom>
          <a:solidFill>
            <a:srgbClr val="0D0D0D">
              <a:alpha val="87843"/>
            </a:srgbClr>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dirty="0"/>
          </a:p>
        </p:txBody>
      </p:sp>
      <p:sp>
        <p:nvSpPr>
          <p:cNvPr id="9" name="Title 3"/>
          <p:cNvSpPr>
            <a:spLocks noGrp="1"/>
          </p:cNvSpPr>
          <p:nvPr>
            <p:ph type="title" hasCustomPrompt="1"/>
          </p:nvPr>
        </p:nvSpPr>
        <p:spPr bwMode="white">
          <a:xfrm>
            <a:off x="266700" y="5638801"/>
            <a:ext cx="11658600" cy="1219200"/>
          </a:xfrm>
          <a:noFill/>
        </p:spPr>
        <p:txBody>
          <a:bodyPr>
            <a:normAutofit/>
          </a:bodyPr>
          <a:lstStyle>
            <a:lvl1pPr algn="ctr">
              <a:defRPr sz="3600">
                <a:solidFill>
                  <a:schemeClr val="bg1"/>
                </a:solidFill>
              </a:defRPr>
            </a:lvl1pPr>
          </a:lstStyle>
          <a:p>
            <a:r>
              <a:rPr lang="en-US" dirty="0"/>
              <a:t>Click to edit title</a:t>
            </a:r>
          </a:p>
        </p:txBody>
      </p:sp>
    </p:spTree>
    <p:extLst>
      <p:ext uri="{BB962C8B-B14F-4D97-AF65-F5344CB8AC3E}">
        <p14:creationId xmlns:p14="http://schemas.microsoft.com/office/powerpoint/2010/main" val="1152927921"/>
      </p:ext>
    </p:extLst>
  </p:cSld>
  <p:clrMapOvr>
    <a:masterClrMapping/>
  </p:clrMapOvr>
  <p:hf sldNum="0" hdr="0" ftr="0" dt="0"/>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Big Image (Green Title)">
    <p:bg>
      <p:bgPr>
        <a:solidFill>
          <a:schemeClr val="bg1"/>
        </a:solidFill>
        <a:effectLst/>
      </p:bgPr>
    </p:bg>
    <p:spTree>
      <p:nvGrpSpPr>
        <p:cNvPr id="1" name=""/>
        <p:cNvGrpSpPr/>
        <p:nvPr/>
      </p:nvGrpSpPr>
      <p:grpSpPr>
        <a:xfrm>
          <a:off x="0" y="0"/>
          <a:ext cx="0" cy="0"/>
          <a:chOff x="0" y="0"/>
          <a:chExt cx="0" cy="0"/>
        </a:xfrm>
      </p:grpSpPr>
      <p:sp>
        <p:nvSpPr>
          <p:cNvPr id="4" name="Picture Placeholder 1"/>
          <p:cNvSpPr>
            <a:spLocks noGrp="1"/>
          </p:cNvSpPr>
          <p:nvPr>
            <p:ph type="pic" sz="quarter" idx="10"/>
          </p:nvPr>
        </p:nvSpPr>
        <p:spPr bwMode="gray">
          <a:xfrm>
            <a:off x="0" y="3"/>
            <a:ext cx="12192000" cy="5638798"/>
          </a:xfrm>
        </p:spPr>
        <p:txBody>
          <a:bodyPr/>
          <a:lstStyle/>
          <a:p>
            <a:r>
              <a:rPr lang="en-US"/>
              <a:t>Click icon to add picture</a:t>
            </a:r>
          </a:p>
        </p:txBody>
      </p:sp>
      <p:sp>
        <p:nvSpPr>
          <p:cNvPr id="5" name="Rectangle 2"/>
          <p:cNvSpPr txBox="1">
            <a:spLocks/>
          </p:cNvSpPr>
          <p:nvPr userDrawn="1"/>
        </p:nvSpPr>
        <p:spPr bwMode="auto">
          <a:xfrm>
            <a:off x="0" y="5638800"/>
            <a:ext cx="12192000" cy="1219200"/>
          </a:xfrm>
          <a:prstGeom prst="rect">
            <a:avLst/>
          </a:prstGeom>
          <a:solidFill>
            <a:srgbClr val="78BE21"/>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dirty="0"/>
          </a:p>
        </p:txBody>
      </p:sp>
      <p:sp>
        <p:nvSpPr>
          <p:cNvPr id="9" name="Title 3"/>
          <p:cNvSpPr>
            <a:spLocks noGrp="1"/>
          </p:cNvSpPr>
          <p:nvPr>
            <p:ph type="title" hasCustomPrompt="1"/>
          </p:nvPr>
        </p:nvSpPr>
        <p:spPr bwMode="black">
          <a:xfrm>
            <a:off x="266700" y="5638800"/>
            <a:ext cx="11658600" cy="1219200"/>
          </a:xfrm>
          <a:noFill/>
        </p:spPr>
        <p:txBody>
          <a:bodyPr>
            <a:normAutofit/>
          </a:bodyPr>
          <a:lstStyle>
            <a:lvl1pPr algn="ctr">
              <a:defRPr sz="3600">
                <a:solidFill>
                  <a:schemeClr val="tx2"/>
                </a:solidFill>
              </a:defRPr>
            </a:lvl1pPr>
          </a:lstStyle>
          <a:p>
            <a:r>
              <a:rPr lang="en-US" dirty="0"/>
              <a:t>Click to edit title</a:t>
            </a:r>
          </a:p>
        </p:txBody>
      </p:sp>
    </p:spTree>
    <p:extLst>
      <p:ext uri="{BB962C8B-B14F-4D97-AF65-F5344CB8AC3E}">
        <p14:creationId xmlns:p14="http://schemas.microsoft.com/office/powerpoint/2010/main" val="1706364604"/>
      </p:ext>
    </p:extLst>
  </p:cSld>
  <p:clrMapOvr>
    <a:masterClrMapping/>
  </p:clrMapOvr>
  <p:hf sldNum="0" hdr="0" ftr="0" dt="0"/>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Big Image (Light Gray Title)">
    <p:bg>
      <p:bgPr>
        <a:solidFill>
          <a:schemeClr val="bg1"/>
        </a:solidFill>
        <a:effectLst/>
      </p:bgPr>
    </p:bg>
    <p:spTree>
      <p:nvGrpSpPr>
        <p:cNvPr id="1" name=""/>
        <p:cNvGrpSpPr/>
        <p:nvPr/>
      </p:nvGrpSpPr>
      <p:grpSpPr>
        <a:xfrm>
          <a:off x="0" y="0"/>
          <a:ext cx="0" cy="0"/>
          <a:chOff x="0" y="0"/>
          <a:chExt cx="0" cy="0"/>
        </a:xfrm>
      </p:grpSpPr>
      <p:sp>
        <p:nvSpPr>
          <p:cNvPr id="4" name="Picture Placeholder 1"/>
          <p:cNvSpPr>
            <a:spLocks noGrp="1"/>
          </p:cNvSpPr>
          <p:nvPr>
            <p:ph type="pic" sz="quarter" idx="10"/>
          </p:nvPr>
        </p:nvSpPr>
        <p:spPr bwMode="gray">
          <a:xfrm>
            <a:off x="0" y="3"/>
            <a:ext cx="12192000" cy="5638798"/>
          </a:xfrm>
        </p:spPr>
        <p:txBody>
          <a:bodyPr/>
          <a:lstStyle/>
          <a:p>
            <a:r>
              <a:rPr lang="en-US"/>
              <a:t>Click icon to add picture</a:t>
            </a:r>
          </a:p>
        </p:txBody>
      </p:sp>
      <p:sp>
        <p:nvSpPr>
          <p:cNvPr id="5" name="Rectangle 2"/>
          <p:cNvSpPr txBox="1">
            <a:spLocks/>
          </p:cNvSpPr>
          <p:nvPr userDrawn="1"/>
        </p:nvSpPr>
        <p:spPr bwMode="auto">
          <a:xfrm>
            <a:off x="0" y="5638800"/>
            <a:ext cx="12192000" cy="1219200"/>
          </a:xfrm>
          <a:prstGeom prst="rect">
            <a:avLst/>
          </a:prstGeom>
          <a:solidFill>
            <a:srgbClr val="E8E8E8">
              <a:alpha val="87843"/>
            </a:srgbClr>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dirty="0"/>
          </a:p>
        </p:txBody>
      </p:sp>
      <p:sp>
        <p:nvSpPr>
          <p:cNvPr id="9" name="Title 3"/>
          <p:cNvSpPr>
            <a:spLocks noGrp="1"/>
          </p:cNvSpPr>
          <p:nvPr>
            <p:ph type="title" hasCustomPrompt="1"/>
          </p:nvPr>
        </p:nvSpPr>
        <p:spPr bwMode="black">
          <a:xfrm>
            <a:off x="266700" y="5638800"/>
            <a:ext cx="11658600" cy="1219200"/>
          </a:xfrm>
          <a:noFill/>
        </p:spPr>
        <p:txBody>
          <a:bodyPr>
            <a:normAutofit/>
          </a:bodyPr>
          <a:lstStyle>
            <a:lvl1pPr algn="ctr">
              <a:defRPr sz="3600">
                <a:solidFill>
                  <a:schemeClr val="tx2"/>
                </a:solidFill>
              </a:defRPr>
            </a:lvl1pPr>
          </a:lstStyle>
          <a:p>
            <a:r>
              <a:rPr lang="en-US" dirty="0"/>
              <a:t>Click to edit title</a:t>
            </a:r>
          </a:p>
        </p:txBody>
      </p:sp>
    </p:spTree>
    <p:extLst>
      <p:ext uri="{BB962C8B-B14F-4D97-AF65-F5344CB8AC3E}">
        <p14:creationId xmlns:p14="http://schemas.microsoft.com/office/powerpoint/2010/main" val="3563947475"/>
      </p:ext>
    </p:extLst>
  </p:cSld>
  <p:clrMapOvr>
    <a:masterClrMapping/>
  </p:clrMapOvr>
  <p:hf sldNum="0" hdr="0" ftr="0" dt="0"/>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creenshot (Dark Horizontal)">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dirty="0"/>
              <a:t>Click icon to insert screenshot</a:t>
            </a:r>
          </a:p>
        </p:txBody>
      </p:sp>
      <p:sp>
        <p:nvSpPr>
          <p:cNvPr id="8"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12/21/2023</a:t>
            </a:fld>
            <a:endParaRPr lang="en-US" dirty="0"/>
          </a:p>
        </p:txBody>
      </p:sp>
      <p:sp>
        <p:nvSpPr>
          <p:cNvPr id="7"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Information Technology for Minnesota Government </a:t>
            </a:r>
            <a:r>
              <a:rPr lang="en-US" dirty="0">
                <a:solidFill>
                  <a:schemeClr val="accent2"/>
                </a:solidFill>
              </a:rPr>
              <a:t>|</a:t>
            </a:r>
            <a:r>
              <a:rPr lang="en-US" dirty="0"/>
              <a:t> mn.gov/</a:t>
            </a:r>
            <a:r>
              <a:rPr lang="en-US" dirty="0" err="1"/>
              <a:t>mnit</a:t>
            </a:r>
            <a:endParaRPr lang="en-US" dirty="0"/>
          </a:p>
        </p:txBody>
      </p:sp>
      <p:sp>
        <p:nvSpPr>
          <p:cNvPr id="9"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74719264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creenshot (Dark Vertical)">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endParaRPr lang="en-US" dirty="0"/>
          </a:p>
        </p:txBody>
      </p:sp>
      <p:sp>
        <p:nvSpPr>
          <p:cNvPr id="11" name="Text Placeholder 2"/>
          <p:cNvSpPr>
            <a:spLocks noGrp="1"/>
          </p:cNvSpPr>
          <p:nvPr>
            <p:ph type="body" sz="quarter" idx="13"/>
          </p:nvPr>
        </p:nvSpPr>
        <p:spPr bwMode="white">
          <a:xfrm>
            <a:off x="838200" y="1365203"/>
            <a:ext cx="10515600"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2"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4"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1640357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BC6EC739-627D-4747-9F4D-A01AA6DA2848}" type="datetime1">
              <a:rPr lang="en-US" smtClean="0"/>
              <a:t>12/21/2023</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302577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creenshot (Full Window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endParaRPr lang="en-US" dirty="0"/>
          </a:p>
        </p:txBody>
      </p:sp>
      <p:pic>
        <p:nvPicPr>
          <p:cNvPr id="12"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257406133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creenshot (Light Gray Horizontal)">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bwMode="black">
          <a:xfrm>
            <a:off x="815897" y="287066"/>
            <a:ext cx="3521927" cy="2734914"/>
          </a:xfrm>
        </p:spPr>
        <p:txBody>
          <a:bodyPr/>
          <a:lstStyle>
            <a:lvl1pPr>
              <a:defRPr>
                <a:solidFill>
                  <a:schemeClr val="accent1"/>
                </a:solidFill>
              </a:defRPr>
            </a:lvl1pPr>
          </a:lstStyle>
          <a:p>
            <a:r>
              <a:rPr lang="en-US" dirty="0"/>
              <a:t>Click to edit title</a:t>
            </a:r>
          </a:p>
        </p:txBody>
      </p:sp>
      <p:sp>
        <p:nvSpPr>
          <p:cNvPr id="4" name="Text Placeholder 2"/>
          <p:cNvSpPr>
            <a:spLocks noGrp="1"/>
          </p:cNvSpPr>
          <p:nvPr>
            <p:ph type="body" sz="quarter" idx="11"/>
          </p:nvPr>
        </p:nvSpPr>
        <p:spPr bwMode="black">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dirty="0"/>
              <a:t>Click icon to insert screenshot</a:t>
            </a:r>
          </a:p>
        </p:txBody>
      </p:sp>
      <p:sp>
        <p:nvSpPr>
          <p:cNvPr id="10" name="Date Placeholder 5"/>
          <p:cNvSpPr>
            <a:spLocks noGrp="1"/>
          </p:cNvSpPr>
          <p:nvPr>
            <p:ph type="dt" sz="half" idx="12"/>
          </p:nvPr>
        </p:nvSpPr>
        <p:spPr bwMode="black">
          <a:xfrm>
            <a:off x="838200" y="6356350"/>
            <a:ext cx="1358590" cy="365125"/>
          </a:xfrm>
        </p:spPr>
        <p:txBody>
          <a:bodyPr/>
          <a:lstStyle/>
          <a:p>
            <a:fld id="{5D76A200-3168-4D33-A718-3974884CE863}" type="datetime1">
              <a:rPr lang="en-US" smtClean="0"/>
              <a:t>12/21/2023</a:t>
            </a:fld>
            <a:endParaRPr lang="en-US" dirty="0"/>
          </a:p>
        </p:txBody>
      </p:sp>
      <p:sp>
        <p:nvSpPr>
          <p:cNvPr id="7"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Information Technology for Minnesota Government </a:t>
            </a:r>
            <a:r>
              <a:rPr lang="en-US" dirty="0">
                <a:solidFill>
                  <a:schemeClr val="accent1"/>
                </a:solidFill>
              </a:rPr>
              <a:t>|</a:t>
            </a:r>
            <a:r>
              <a:rPr lang="en-US" dirty="0"/>
              <a:t> mn.gov/</a:t>
            </a:r>
            <a:r>
              <a:rPr lang="en-US" dirty="0" err="1"/>
              <a:t>mnit</a:t>
            </a:r>
            <a:endParaRPr lang="en-US" dirty="0"/>
          </a:p>
        </p:txBody>
      </p:sp>
      <p:sp>
        <p:nvSpPr>
          <p:cNvPr id="11" name="Slide Number Placeholder 7"/>
          <p:cNvSpPr>
            <a:spLocks noGrp="1"/>
          </p:cNvSpPr>
          <p:nvPr>
            <p:ph type="sldNum" sz="quarter" idx="13"/>
          </p:nvPr>
        </p:nvSpPr>
        <p:spPr bwMode="black">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0101095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Screenshot (Light Gray Vertical)">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endParaRPr lang="en-US" dirty="0"/>
          </a:p>
        </p:txBody>
      </p:sp>
      <p:sp>
        <p:nvSpPr>
          <p:cNvPr id="7" name="Text Placeholder 2"/>
          <p:cNvSpPr>
            <a:spLocks noGrp="1"/>
          </p:cNvSpPr>
          <p:nvPr>
            <p:ph type="body" sz="quarter" idx="11"/>
          </p:nvPr>
        </p:nvSpPr>
        <p:spPr bwMode="black">
          <a:xfrm>
            <a:off x="838200" y="1365203"/>
            <a:ext cx="10515600" cy="156718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6"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4"/>
          <p:cNvSpPr>
            <a:spLocks noGrp="1"/>
          </p:cNvSpPr>
          <p:nvPr>
            <p:ph type="pic" sz="quarter" idx="10" hasCustomPrompt="1"/>
          </p:nvPr>
        </p:nvSpPr>
        <p:spPr bwMode="gray">
          <a:xfrm>
            <a:off x="1373459" y="3771871"/>
            <a:ext cx="9287236" cy="4733889"/>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2495667153"/>
      </p:ext>
    </p:extLst>
  </p:cSld>
  <p:clrMapOvr>
    <a:masterClrMapping/>
  </p:clrMapOvr>
  <p:hf sldNum="0" hdr="0" ftr="0" dt="0"/>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Screenshot (Full Window Ligh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endParaRPr lang="en-US" dirty="0"/>
          </a:p>
        </p:txBody>
      </p:sp>
      <p:pic>
        <p:nvPicPr>
          <p:cNvPr id="9"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10"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2802059933"/>
      </p:ext>
    </p:extLst>
  </p:cSld>
  <p:clrMapOvr>
    <a:masterClrMapping/>
  </p:clrMapOvr>
  <p:hf sldNum="0" hdr="0" ftr="0" dt="0"/>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creenshot (Blue Horizontal)">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dirty="0"/>
              <a:t>Click icon to insert screenshot</a:t>
            </a:r>
          </a:p>
        </p:txBody>
      </p:sp>
      <p:sp>
        <p:nvSpPr>
          <p:cNvPr id="10"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t>12/21/2023</a:t>
            </a:fld>
            <a:endParaRPr lang="en-US" dirty="0"/>
          </a:p>
        </p:txBody>
      </p:sp>
      <p:sp>
        <p:nvSpPr>
          <p:cNvPr id="9"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Information Technology for Minnesota Government </a:t>
            </a:r>
            <a:r>
              <a:rPr lang="en-US" dirty="0">
                <a:solidFill>
                  <a:schemeClr val="accent2"/>
                </a:solidFill>
              </a:rPr>
              <a:t>|</a:t>
            </a:r>
            <a:r>
              <a:rPr lang="en-US" dirty="0"/>
              <a:t> mn.gov/</a:t>
            </a:r>
            <a:r>
              <a:rPr lang="en-US" dirty="0" err="1"/>
              <a:t>mnit</a:t>
            </a:r>
            <a:endParaRPr lang="en-US" dirty="0"/>
          </a:p>
        </p:txBody>
      </p:sp>
      <p:sp>
        <p:nvSpPr>
          <p:cNvPr id="11"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97268842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Screenshot (Blue Vertical)">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endParaRPr lang="en-US" dirty="0"/>
          </a:p>
        </p:txBody>
      </p:sp>
      <p:sp>
        <p:nvSpPr>
          <p:cNvPr id="14" name="Text Placeholder 2"/>
          <p:cNvSpPr>
            <a:spLocks noGrp="1"/>
          </p:cNvSpPr>
          <p:nvPr>
            <p:ph type="body" sz="quarter" idx="13"/>
          </p:nvPr>
        </p:nvSpPr>
        <p:spPr bwMode="white">
          <a:xfrm>
            <a:off x="838200" y="1365203"/>
            <a:ext cx="10515600"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5"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23443912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Screenshot (Full Window Blue)">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endParaRPr lang="en-US" dirty="0"/>
          </a:p>
        </p:txBody>
      </p:sp>
      <p:pic>
        <p:nvPicPr>
          <p:cNvPr id="6"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7"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318969247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Screenshot (Computer)">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dirty="0"/>
              <a:t>Click to edit title</a:t>
            </a:r>
          </a:p>
        </p:txBody>
      </p:sp>
      <p:sp>
        <p:nvSpPr>
          <p:cNvPr id="16"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4"/>
          <p:cNvSpPr>
            <a:spLocks noGrp="1"/>
          </p:cNvSpPr>
          <p:nvPr>
            <p:ph type="pic" sz="quarter" idx="10" hasCustomPrompt="1"/>
          </p:nvPr>
        </p:nvSpPr>
        <p:spPr bwMode="gray">
          <a:xfrm>
            <a:off x="4976787" y="691882"/>
            <a:ext cx="6300787" cy="3411537"/>
          </a:xfrm>
        </p:spPr>
        <p:txBody>
          <a:bodyPr/>
          <a:lstStyle>
            <a:lvl1pPr>
              <a:defRPr/>
            </a:lvl1pPr>
          </a:lstStyle>
          <a:p>
            <a:r>
              <a:rPr lang="en-US" dirty="0"/>
              <a:t>Click icon to insert screenshot</a:t>
            </a:r>
          </a:p>
        </p:txBody>
      </p:sp>
      <p:sp>
        <p:nvSpPr>
          <p:cNvPr id="10"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t>12/21/2023</a:t>
            </a:fld>
            <a:endParaRPr lang="en-US" dirty="0"/>
          </a:p>
        </p:txBody>
      </p:sp>
      <p:sp>
        <p:nvSpPr>
          <p:cNvPr id="9"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Information Technology for Minnesota Government </a:t>
            </a:r>
            <a:r>
              <a:rPr lang="en-US" dirty="0">
                <a:solidFill>
                  <a:schemeClr val="accent2"/>
                </a:solidFill>
              </a:rPr>
              <a:t>|</a:t>
            </a:r>
            <a:r>
              <a:rPr lang="en-US" dirty="0"/>
              <a:t> mn.gov/</a:t>
            </a:r>
            <a:r>
              <a:rPr lang="en-US" dirty="0" err="1"/>
              <a:t>mnit</a:t>
            </a:r>
            <a:endParaRPr lang="en-US" dirty="0"/>
          </a:p>
        </p:txBody>
      </p:sp>
      <p:sp>
        <p:nvSpPr>
          <p:cNvPr id="11"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9787937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Screenshot (Computer, Tablet, Phone)">
    <p:bg bwMode="black">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8417"/>
          <a:stretch/>
        </p:blipFill>
        <p:spPr bwMode="gray">
          <a:xfrm>
            <a:off x="513807" y="300788"/>
            <a:ext cx="11412844" cy="6506515"/>
          </a:xfrm>
          <a:prstGeom prst="rect">
            <a:avLst/>
          </a:prstGeom>
        </p:spPr>
      </p:pic>
      <p:sp>
        <p:nvSpPr>
          <p:cNvPr id="13" name="Title 2"/>
          <p:cNvSpPr>
            <a:spLocks noGrp="1"/>
          </p:cNvSpPr>
          <p:nvPr>
            <p:ph type="title" hasCustomPrompt="1"/>
          </p:nvPr>
        </p:nvSpPr>
        <p:spPr bwMode="white">
          <a:xfrm>
            <a:off x="815897" y="287066"/>
            <a:ext cx="3521927" cy="2734914"/>
          </a:xfrm>
        </p:spPr>
        <p:txBody>
          <a:bodyPr/>
          <a:lstStyle>
            <a:lvl1pPr>
              <a:defRPr b="0">
                <a:solidFill>
                  <a:schemeClr val="tx1"/>
                </a:solidFill>
              </a:defRPr>
            </a:lvl1pPr>
          </a:lstStyle>
          <a:p>
            <a:r>
              <a:rPr lang="en-US" dirty="0"/>
              <a:t>Click to edit title</a:t>
            </a:r>
          </a:p>
        </p:txBody>
      </p:sp>
      <p:sp>
        <p:nvSpPr>
          <p:cNvPr id="15" name="Picture Placeholder 3"/>
          <p:cNvSpPr>
            <a:spLocks noGrp="1"/>
          </p:cNvSpPr>
          <p:nvPr>
            <p:ph type="pic" sz="quarter" idx="10" hasCustomPrompt="1"/>
          </p:nvPr>
        </p:nvSpPr>
        <p:spPr bwMode="gray">
          <a:xfrm>
            <a:off x="4976788" y="691883"/>
            <a:ext cx="6298572" cy="3369130"/>
          </a:xfrm>
        </p:spPr>
        <p:txBody>
          <a:bodyPr/>
          <a:lstStyle>
            <a:lvl1pPr>
              <a:defRPr/>
            </a:lvl1pPr>
          </a:lstStyle>
          <a:p>
            <a:r>
              <a:rPr lang="en-US" dirty="0"/>
              <a:t>Click icon to insert screenshot</a:t>
            </a:r>
          </a:p>
        </p:txBody>
      </p:sp>
      <p:sp>
        <p:nvSpPr>
          <p:cNvPr id="12" name="Picture Placeholder 4"/>
          <p:cNvSpPr>
            <a:spLocks noGrp="1"/>
          </p:cNvSpPr>
          <p:nvPr>
            <p:ph type="pic" sz="quarter" idx="13" hasCustomPrompt="1"/>
          </p:nvPr>
        </p:nvSpPr>
        <p:spPr bwMode="gray">
          <a:xfrm>
            <a:off x="2393577" y="3413074"/>
            <a:ext cx="1848970" cy="2458337"/>
          </a:xfrm>
        </p:spPr>
        <p:txBody>
          <a:bodyPr>
            <a:normAutofit/>
          </a:bodyPr>
          <a:lstStyle>
            <a:lvl1pPr>
              <a:defRPr sz="2200"/>
            </a:lvl1pPr>
          </a:lstStyle>
          <a:p>
            <a:r>
              <a:rPr lang="en-US" dirty="0"/>
              <a:t>Click icon to insert screenshot</a:t>
            </a:r>
          </a:p>
        </p:txBody>
      </p:sp>
      <p:sp>
        <p:nvSpPr>
          <p:cNvPr id="17" name="Picture Placeholder 5"/>
          <p:cNvSpPr>
            <a:spLocks noGrp="1"/>
          </p:cNvSpPr>
          <p:nvPr>
            <p:ph type="pic" sz="quarter" idx="14" hasCustomPrompt="1"/>
          </p:nvPr>
        </p:nvSpPr>
        <p:spPr bwMode="gray">
          <a:xfrm>
            <a:off x="968188" y="4352926"/>
            <a:ext cx="894231" cy="1570503"/>
          </a:xfrm>
        </p:spPr>
        <p:txBody>
          <a:bodyPr>
            <a:normAutofit/>
          </a:bodyPr>
          <a:lstStyle>
            <a:lvl1pPr marL="171450" indent="-171450">
              <a:buFont typeface="Arial" panose="020B0604020202020204" pitchFamily="34" charset="0"/>
              <a:buChar char="•"/>
              <a:defRPr sz="950"/>
            </a:lvl1pPr>
          </a:lstStyle>
          <a:p>
            <a:r>
              <a:rPr lang="en-US" dirty="0"/>
              <a:t>Click icon to insert screenshot</a:t>
            </a:r>
          </a:p>
        </p:txBody>
      </p:sp>
      <p:sp>
        <p:nvSpPr>
          <p:cNvPr id="10" name="Date Placeholder 6"/>
          <p:cNvSpPr>
            <a:spLocks noGrp="1"/>
          </p:cNvSpPr>
          <p:nvPr>
            <p:ph type="dt" sz="half" idx="11"/>
          </p:nvPr>
        </p:nvSpPr>
        <p:spPr bwMode="white">
          <a:xfrm>
            <a:off x="838200" y="6356350"/>
            <a:ext cx="1358590" cy="365125"/>
          </a:xfrm>
        </p:spPr>
        <p:txBody>
          <a:bodyPr/>
          <a:lstStyle>
            <a:lvl1pPr>
              <a:defRPr>
                <a:solidFill>
                  <a:schemeClr val="tx2"/>
                </a:solidFill>
              </a:defRPr>
            </a:lvl1pPr>
          </a:lstStyle>
          <a:p>
            <a:fld id="{276FB33B-BCEE-4E25-B97B-A564B0E1024B}" type="datetime1">
              <a:rPr lang="en-US" smtClean="0"/>
              <a:pPr/>
              <a:t>12/21/2023</a:t>
            </a:fld>
            <a:endParaRPr lang="en-US" dirty="0"/>
          </a:p>
        </p:txBody>
      </p:sp>
      <p:sp>
        <p:nvSpPr>
          <p:cNvPr id="9" name="Footer Placeholder 7"/>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tx2"/>
                </a:solidFill>
              </a:defRPr>
            </a:lvl1pPr>
          </a:lstStyle>
          <a:p>
            <a:r>
              <a:rPr lang="en-US" dirty="0"/>
              <a:t>Information Technology for Minnesota Government </a:t>
            </a:r>
            <a:r>
              <a:rPr lang="en-US" dirty="0">
                <a:solidFill>
                  <a:schemeClr val="accent1"/>
                </a:solidFill>
              </a:rPr>
              <a:t>|</a:t>
            </a:r>
            <a:r>
              <a:rPr lang="en-US" dirty="0"/>
              <a:t> mn.gov/</a:t>
            </a:r>
            <a:r>
              <a:rPr lang="en-US" dirty="0" err="1"/>
              <a:t>mnit</a:t>
            </a:r>
            <a:endParaRPr lang="en-US" dirty="0"/>
          </a:p>
        </p:txBody>
      </p:sp>
      <p:sp>
        <p:nvSpPr>
          <p:cNvPr id="11" name="Slide Number Placeholder 8"/>
          <p:cNvSpPr>
            <a:spLocks noGrp="1"/>
          </p:cNvSpPr>
          <p:nvPr>
            <p:ph type="sldNum" sz="quarter" idx="12"/>
          </p:nvPr>
        </p:nvSpPr>
        <p:spPr bwMode="white">
          <a:xfrm>
            <a:off x="9891132" y="6356350"/>
            <a:ext cx="1462668" cy="365125"/>
          </a:xfrm>
        </p:spPr>
        <p:txBody>
          <a:bodyPr/>
          <a:lstStyle>
            <a:lvl1pPr>
              <a:defRPr>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02354347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Quote (Blue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
          <p:cNvSpPr/>
          <p:nvPr userDrawn="1"/>
        </p:nvSpPr>
        <p:spPr bwMode="white">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2"/>
          <p:cNvSpPr>
            <a:spLocks noGrp="1"/>
          </p:cNvSpPr>
          <p:nvPr>
            <p:ph type="title" hasCustomPrompt="1"/>
          </p:nvPr>
        </p:nvSpPr>
        <p:spPr bwMode="black">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8" name="Text Placeholder 3"/>
          <p:cNvSpPr>
            <a:spLocks noGrp="1"/>
          </p:cNvSpPr>
          <p:nvPr>
            <p:ph type="body" sz="quarter" idx="13" hasCustomPrompt="1"/>
          </p:nvPr>
        </p:nvSpPr>
        <p:spPr bwMode="black">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0"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t>12/21/2023</a:t>
            </a:fld>
            <a:endParaRPr lang="en-US" dirty="0"/>
          </a:p>
        </p:txBody>
      </p:sp>
      <p:sp>
        <p:nvSpPr>
          <p:cNvPr id="9"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Information Technology for Minnesota Government </a:t>
            </a:r>
            <a:r>
              <a:rPr lang="en-US" dirty="0">
                <a:solidFill>
                  <a:schemeClr val="accent2"/>
                </a:solidFill>
              </a:rPr>
              <a:t>|</a:t>
            </a:r>
            <a:r>
              <a:rPr lang="en-US" dirty="0"/>
              <a:t> mn.gov/</a:t>
            </a:r>
            <a:r>
              <a:rPr lang="en-US" dirty="0" err="1"/>
              <a:t>mnit</a:t>
            </a:r>
            <a:endParaRPr lang="en-US" dirty="0"/>
          </a:p>
        </p:txBody>
      </p:sp>
      <p:sp>
        <p:nvSpPr>
          <p:cNvPr id="11"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274427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2456FDE5-C81F-49DA-AC3B-1B06CFC9F11F}" type="datetime1">
              <a:rPr lang="en-US" smtClean="0"/>
              <a:t>12/21/2023</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82487082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Quote (Dark Background)">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
          <p:cNvSpPr/>
          <p:nvPr userDrawn="1"/>
        </p:nvSpPr>
        <p:spPr bwMode="white">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2"/>
          <p:cNvSpPr>
            <a:spLocks noGrp="1"/>
          </p:cNvSpPr>
          <p:nvPr>
            <p:ph type="title" hasCustomPrompt="1"/>
          </p:nvPr>
        </p:nvSpPr>
        <p:spPr bwMode="black">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15" name="Text Placeholder 3"/>
          <p:cNvSpPr>
            <a:spLocks noGrp="1"/>
          </p:cNvSpPr>
          <p:nvPr>
            <p:ph type="body" sz="quarter" idx="13" hasCustomPrompt="1"/>
          </p:nvPr>
        </p:nvSpPr>
        <p:spPr bwMode="black">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6"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t>12/21/2023</a:t>
            </a:fld>
            <a:endParaRPr lang="en-US" dirty="0"/>
          </a:p>
        </p:txBody>
      </p:sp>
      <p:sp>
        <p:nvSpPr>
          <p:cNvPr id="18"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Information Technology for Minnesota Government </a:t>
            </a:r>
            <a:r>
              <a:rPr lang="en-US" dirty="0">
                <a:solidFill>
                  <a:schemeClr val="accent2"/>
                </a:solidFill>
              </a:rPr>
              <a:t>|</a:t>
            </a:r>
            <a:r>
              <a:rPr lang="en-US" dirty="0"/>
              <a:t> mn.gov/</a:t>
            </a:r>
            <a:r>
              <a:rPr lang="en-US" dirty="0" err="1"/>
              <a:t>mnit</a:t>
            </a:r>
            <a:endParaRPr lang="en-US" dirty="0"/>
          </a:p>
        </p:txBody>
      </p:sp>
      <p:sp>
        <p:nvSpPr>
          <p:cNvPr id="1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42076658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Photo Background (Blue Title, Overlay)">
    <p:spTree>
      <p:nvGrpSpPr>
        <p:cNvPr id="1" name=""/>
        <p:cNvGrpSpPr/>
        <p:nvPr/>
      </p:nvGrpSpPr>
      <p:grpSpPr>
        <a:xfrm>
          <a:off x="0" y="0"/>
          <a:ext cx="0" cy="0"/>
          <a:chOff x="0" y="0"/>
          <a:chExt cx="0" cy="0"/>
        </a:xfrm>
      </p:grpSpPr>
      <p:sp>
        <p:nvSpPr>
          <p:cNvPr id="1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9" name="Picture Placeholder 3"/>
          <p:cNvSpPr>
            <a:spLocks noGrp="1"/>
          </p:cNvSpPr>
          <p:nvPr>
            <p:ph type="pic" sz="quarter" idx="13" hasCustomPrompt="1"/>
          </p:nvPr>
        </p:nvSpPr>
        <p:spPr bwMode="gray">
          <a:xfrm>
            <a:off x="0" y="1219198"/>
            <a:ext cx="12192000" cy="5638802"/>
          </a:xfrm>
        </p:spPr>
        <p:txBody>
          <a:bodyPr/>
          <a:lstStyle/>
          <a:p>
            <a:r>
              <a:rPr lang="en-US" dirty="0"/>
              <a:t>Click Icon to add picture</a:t>
            </a:r>
          </a:p>
        </p:txBody>
      </p:sp>
      <p:sp>
        <p:nvSpPr>
          <p:cNvPr id="7" name="Content Placeholder 4"/>
          <p:cNvSpPr>
            <a:spLocks noGrp="1"/>
          </p:cNvSpPr>
          <p:nvPr>
            <p:ph idx="1"/>
          </p:nvPr>
        </p:nvSpPr>
        <p:spPr bwMode="auto">
          <a:xfrm>
            <a:off x="0" y="1921328"/>
            <a:ext cx="5683624" cy="4234542"/>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38297384"/>
      </p:ext>
    </p:extLst>
  </p:cSld>
  <p:clrMapOvr>
    <a:masterClrMapping/>
  </p:clrMapOvr>
  <p:hf sldNum="0" hdr="0" ftr="0" dt="0"/>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Photo Background (White Title, Blue Overlay)">
    <p:spTree>
      <p:nvGrpSpPr>
        <p:cNvPr id="1" name=""/>
        <p:cNvGrpSpPr/>
        <p:nvPr/>
      </p:nvGrpSpPr>
      <p:grpSpPr>
        <a:xfrm>
          <a:off x="0" y="0"/>
          <a:ext cx="0" cy="0"/>
          <a:chOff x="0" y="0"/>
          <a:chExt cx="0" cy="0"/>
        </a:xfrm>
      </p:grpSpPr>
      <p:sp>
        <p:nvSpPr>
          <p:cNvPr id="8"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endParaRPr lang="en-US" dirty="0"/>
          </a:p>
        </p:txBody>
      </p:sp>
      <p:sp>
        <p:nvSpPr>
          <p:cNvPr id="9" name="Picture Placeholder 2"/>
          <p:cNvSpPr>
            <a:spLocks noGrp="1"/>
          </p:cNvSpPr>
          <p:nvPr>
            <p:ph type="pic" sz="quarter" idx="13" hasCustomPrompt="1"/>
          </p:nvPr>
        </p:nvSpPr>
        <p:spPr bwMode="gray">
          <a:xfrm>
            <a:off x="0" y="1219198"/>
            <a:ext cx="12192000" cy="5638802"/>
          </a:xfrm>
        </p:spPr>
        <p:txBody>
          <a:bodyPr/>
          <a:lstStyle>
            <a:lvl1pPr>
              <a:defRPr baseline="0"/>
            </a:lvl1pPr>
          </a:lstStyle>
          <a:p>
            <a:r>
              <a:rPr lang="en-US" dirty="0"/>
              <a:t>Click Icon to add picture</a:t>
            </a:r>
          </a:p>
        </p:txBody>
      </p:sp>
      <p:sp>
        <p:nvSpPr>
          <p:cNvPr id="7" name="Content Placeholder 3"/>
          <p:cNvSpPr>
            <a:spLocks noGrp="1"/>
          </p:cNvSpPr>
          <p:nvPr>
            <p:ph idx="1"/>
          </p:nvPr>
        </p:nvSpPr>
        <p:spPr bwMode="auto">
          <a:xfrm>
            <a:off x="0" y="1921328"/>
            <a:ext cx="5683624" cy="4234542"/>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95140038"/>
      </p:ext>
    </p:extLst>
  </p:cSld>
  <p:clrMapOvr>
    <a:masterClrMapping/>
  </p:clrMapOvr>
  <p:hf sldNum="0" hdr="0" ftr="0" dt="0"/>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Image Background (Blue Circle)">
    <p:bg bwMode="gray">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3"/>
          </p:nvPr>
        </p:nvSpPr>
        <p:spPr bwMode="gray">
          <a:xfrm>
            <a:off x="0" y="0"/>
            <a:ext cx="12192000" cy="6858000"/>
          </a:xfrm>
        </p:spPr>
        <p:txBody>
          <a:bodyPr/>
          <a:lstStyle/>
          <a:p>
            <a:r>
              <a:rPr lang="en-US"/>
              <a:t>Click icon to add picture</a:t>
            </a:r>
            <a:endParaRPr lang="en-US" dirty="0"/>
          </a:p>
        </p:txBody>
      </p:sp>
      <p:sp>
        <p:nvSpPr>
          <p:cNvPr id="9" name="Title 2"/>
          <p:cNvSpPr>
            <a:spLocks noGrp="1"/>
          </p:cNvSpPr>
          <p:nvPr>
            <p:ph type="title" hasCustomPrompt="1"/>
          </p:nvPr>
        </p:nvSpPr>
        <p:spPr bwMode="auto">
          <a:xfrm>
            <a:off x="6304108"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dirty="0"/>
              <a:t>Click to edit title</a:t>
            </a:r>
          </a:p>
        </p:txBody>
      </p:sp>
    </p:spTree>
    <p:extLst>
      <p:ext uri="{BB962C8B-B14F-4D97-AF65-F5344CB8AC3E}">
        <p14:creationId xmlns:p14="http://schemas.microsoft.com/office/powerpoint/2010/main" val="1071967660"/>
      </p:ext>
    </p:extLst>
  </p:cSld>
  <p:clrMapOvr>
    <a:masterClrMapping/>
  </p:clrMapOvr>
  <p:hf sldNum="0" hdr="0" ftr="0" dt="0"/>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Image Background (Multiple Circles)">
    <p:bg>
      <p:bgPr>
        <a:solidFill>
          <a:schemeClr val="bg1"/>
        </a:solidFill>
        <a:effectLst/>
      </p:bgPr>
    </p:bg>
    <p:spTree>
      <p:nvGrpSpPr>
        <p:cNvPr id="1" name=""/>
        <p:cNvGrpSpPr/>
        <p:nvPr/>
      </p:nvGrpSpPr>
      <p:grpSpPr>
        <a:xfrm>
          <a:off x="0" y="0"/>
          <a:ext cx="0" cy="0"/>
          <a:chOff x="0" y="0"/>
          <a:chExt cx="0" cy="0"/>
        </a:xfrm>
      </p:grpSpPr>
      <p:sp>
        <p:nvSpPr>
          <p:cNvPr id="10" name="Picture Placeholder 1"/>
          <p:cNvSpPr>
            <a:spLocks noGrp="1"/>
          </p:cNvSpPr>
          <p:nvPr>
            <p:ph type="pic" sz="quarter" idx="15"/>
          </p:nvPr>
        </p:nvSpPr>
        <p:spPr bwMode="gray">
          <a:xfrm>
            <a:off x="0" y="0"/>
            <a:ext cx="12192000" cy="6858000"/>
          </a:xfrm>
        </p:spPr>
        <p:txBody>
          <a:bodyPr/>
          <a:lstStyle/>
          <a:p>
            <a:r>
              <a:rPr lang="en-US"/>
              <a:t>Click icon to add picture</a:t>
            </a:r>
            <a:endParaRPr lang="en-US" dirty="0"/>
          </a:p>
        </p:txBody>
      </p:sp>
      <p:sp>
        <p:nvSpPr>
          <p:cNvPr id="8" name="Title 2"/>
          <p:cNvSpPr>
            <a:spLocks noGrp="1"/>
          </p:cNvSpPr>
          <p:nvPr>
            <p:ph type="title" hasCustomPrompt="1"/>
          </p:nvPr>
        </p:nvSpPr>
        <p:spPr bwMode="auto">
          <a:xfrm>
            <a:off x="7289728" y="901318"/>
            <a:ext cx="4661388" cy="4661388"/>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dirty="0"/>
              <a:t>Click to edit title</a:t>
            </a:r>
          </a:p>
        </p:txBody>
      </p:sp>
      <p:sp>
        <p:nvSpPr>
          <p:cNvPr id="12" name="Text Placeholder 3"/>
          <p:cNvSpPr>
            <a:spLocks noGrp="1"/>
          </p:cNvSpPr>
          <p:nvPr>
            <p:ph type="body" sz="quarter" idx="16" hasCustomPrompt="1"/>
          </p:nvPr>
        </p:nvSpPr>
        <p:spPr bwMode="auto">
          <a:xfrm>
            <a:off x="6054753" y="398666"/>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dirty="0"/>
              <a:t>Second Point</a:t>
            </a:r>
          </a:p>
        </p:txBody>
      </p:sp>
      <p:sp>
        <p:nvSpPr>
          <p:cNvPr id="13" name="Text Placeholder 4"/>
          <p:cNvSpPr>
            <a:spLocks noGrp="1"/>
          </p:cNvSpPr>
          <p:nvPr>
            <p:ph type="body" sz="quarter" idx="17" hasCustomPrompt="1"/>
          </p:nvPr>
        </p:nvSpPr>
        <p:spPr bwMode="auto">
          <a:xfrm>
            <a:off x="5679058" y="3827626"/>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dirty="0"/>
              <a:t>Third Point</a:t>
            </a:r>
          </a:p>
        </p:txBody>
      </p:sp>
    </p:spTree>
    <p:extLst>
      <p:ext uri="{BB962C8B-B14F-4D97-AF65-F5344CB8AC3E}">
        <p14:creationId xmlns:p14="http://schemas.microsoft.com/office/powerpoint/2010/main" val="198762956"/>
      </p:ext>
    </p:extLst>
  </p:cSld>
  <p:clrMapOvr>
    <a:masterClrMapping/>
  </p:clrMapOvr>
  <p:hf sldNum="0" hdr="0" ftr="0" dt="0"/>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Quote or Statement (Blue Box, Photo BG)">
    <p:bg>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3"/>
          </p:nvPr>
        </p:nvSpPr>
        <p:spPr bwMode="gray">
          <a:xfrm>
            <a:off x="0" y="0"/>
            <a:ext cx="12192000" cy="6858000"/>
          </a:xfrm>
        </p:spPr>
        <p:txBody>
          <a:bodyPr/>
          <a:lstStyle/>
          <a:p>
            <a:r>
              <a:rPr lang="en-US"/>
              <a:t>Click icon to add picture</a:t>
            </a:r>
          </a:p>
        </p:txBody>
      </p:sp>
      <p:sp>
        <p:nvSpPr>
          <p:cNvPr id="5" name="Title 2"/>
          <p:cNvSpPr>
            <a:spLocks noGrp="1"/>
          </p:cNvSpPr>
          <p:nvPr>
            <p:ph type="title" hasCustomPrompt="1"/>
          </p:nvPr>
        </p:nvSpPr>
        <p:spPr bwMode="auto">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dirty="0"/>
              <a:t>Quote or </a:t>
            </a:r>
            <a:br>
              <a:rPr lang="en-US" dirty="0"/>
            </a:br>
            <a:r>
              <a:rPr lang="en-US" dirty="0"/>
              <a:t>Statement</a:t>
            </a:r>
          </a:p>
        </p:txBody>
      </p:sp>
    </p:spTree>
    <p:extLst>
      <p:ext uri="{BB962C8B-B14F-4D97-AF65-F5344CB8AC3E}">
        <p14:creationId xmlns:p14="http://schemas.microsoft.com/office/powerpoint/2010/main" val="2798515239"/>
      </p:ext>
    </p:extLst>
  </p:cSld>
  <p:clrMapOvr>
    <a:masterClrMapping/>
  </p:clrMapOvr>
  <p:hf sldNum="0" hdr="0" ftr="0" dt="0"/>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Quote or Statement (Blue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10" name="Text Placeholder 2"/>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dirty="0"/>
              <a:t>Make a secondary statement here.</a:t>
            </a:r>
          </a:p>
        </p:txBody>
      </p:sp>
      <p:sp>
        <p:nvSpPr>
          <p:cNvPr id="3" name="Date Placeholder 3"/>
          <p:cNvSpPr>
            <a:spLocks noGrp="1"/>
          </p:cNvSpPr>
          <p:nvPr>
            <p:ph type="dt" sz="half" idx="10"/>
          </p:nvPr>
        </p:nvSpPr>
        <p:spPr bwMode="white"/>
        <p:txBody>
          <a:bodyPr/>
          <a:lstStyle>
            <a:lvl1pPr>
              <a:defRPr>
                <a:solidFill>
                  <a:schemeClr val="bg1"/>
                </a:solidFill>
              </a:defRPr>
            </a:lvl1pPr>
          </a:lstStyle>
          <a:p>
            <a:fld id="{D094F804-653A-41F1-A565-1098D9DEB37A}" type="datetime1">
              <a:rPr lang="en-US" smtClean="0"/>
              <a:t>12/21/2023</a:t>
            </a:fld>
            <a:endParaRPr lang="en-US" dirty="0"/>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dirty="0"/>
              <a:t>Information Technology for Minnesota Government </a:t>
            </a:r>
            <a:r>
              <a:rPr lang="en-US" dirty="0">
                <a:solidFill>
                  <a:schemeClr val="accent2"/>
                </a:solidFill>
              </a:rPr>
              <a:t>|</a:t>
            </a:r>
            <a:r>
              <a:rPr lang="en-US" dirty="0"/>
              <a:t> mn.gov/</a:t>
            </a:r>
            <a:r>
              <a:rPr lang="en-US" dirty="0" err="1"/>
              <a:t>mnit</a:t>
            </a:r>
            <a:endParaRPr lang="en-US" dirty="0"/>
          </a:p>
        </p:txBody>
      </p:sp>
      <p:sp>
        <p:nvSpPr>
          <p:cNvPr id="4" name="Slide Number Placeholder 5"/>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7606056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Quote or Statement (Light Gray Background)">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9" name="Rectangle 1"/>
          <p:cNvSpPr txBox="1">
            <a:spLocks/>
          </p:cNvSpPr>
          <p:nvPr userDrawn="1"/>
        </p:nvSpPr>
        <p:spPr bwMode="black">
          <a:xfrm>
            <a:off x="0" y="1389684"/>
            <a:ext cx="12192000" cy="1340989"/>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accent2"/>
                </a:solidFill>
                <a:latin typeface="+mj-lt"/>
                <a:ea typeface="+mj-ea"/>
                <a:cs typeface="+mj-cs"/>
              </a:defRPr>
            </a:lvl1pPr>
          </a:lstStyle>
          <a:p>
            <a:endParaRPr lang="en-US" dirty="0"/>
          </a:p>
        </p:txBody>
      </p:sp>
      <p:sp>
        <p:nvSpPr>
          <p:cNvPr id="7" name="Title 2"/>
          <p:cNvSpPr>
            <a:spLocks noGrp="1"/>
          </p:cNvSpPr>
          <p:nvPr>
            <p:ph type="title" hasCustomPrompt="1"/>
          </p:nvPr>
        </p:nvSpPr>
        <p:spPr bwMode="white">
          <a:xfrm>
            <a:off x="266700" y="1389685"/>
            <a:ext cx="11658600" cy="1340989"/>
          </a:xfrm>
          <a:noFill/>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8" name="Text Placeholder 3"/>
          <p:cNvSpPr>
            <a:spLocks noGrp="1"/>
          </p:cNvSpPr>
          <p:nvPr>
            <p:ph type="body" sz="quarter" idx="13" hasCustomPrompt="1"/>
          </p:nvPr>
        </p:nvSpPr>
        <p:spPr bwMode="black">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2"/>
                </a:solidFill>
              </a:defRPr>
            </a:lvl1pPr>
          </a:lstStyle>
          <a:p>
            <a:pPr lvl="0"/>
            <a:r>
              <a:rPr lang="en-US" dirty="0"/>
              <a:t>Make a secondary statement here.</a:t>
            </a:r>
          </a:p>
        </p:txBody>
      </p:sp>
      <p:sp>
        <p:nvSpPr>
          <p:cNvPr id="3" name="Date Placeholder 4"/>
          <p:cNvSpPr>
            <a:spLocks noGrp="1"/>
          </p:cNvSpPr>
          <p:nvPr>
            <p:ph type="dt" sz="half" idx="10"/>
          </p:nvPr>
        </p:nvSpPr>
        <p:spPr bwMode="black"/>
        <p:txBody>
          <a:bodyPr/>
          <a:lstStyle/>
          <a:p>
            <a:fld id="{466A75E6-E45B-4C5D-981E-7C8ED0C72F5D}" type="datetime1">
              <a:rPr lang="en-US" smtClean="0"/>
              <a:t>12/21/2023</a:t>
            </a:fld>
            <a:endParaRPr lang="en-US" dirty="0"/>
          </a:p>
        </p:txBody>
      </p:sp>
      <p:sp>
        <p:nvSpPr>
          <p:cNvPr id="5" name="Footer Placeholder 5"/>
          <p:cNvSpPr>
            <a:spLocks noGrp="1"/>
          </p:cNvSpPr>
          <p:nvPr>
            <p:ph type="ftr" sz="quarter" idx="12"/>
          </p:nvPr>
        </p:nvSpPr>
        <p:spPr bwMode="black"/>
        <p:txBody>
          <a:bodyPr/>
          <a:lstStyle>
            <a:lvl1pPr>
              <a:defRPr>
                <a:solidFill>
                  <a:schemeClr val="tx2"/>
                </a:solidFill>
              </a:defRPr>
            </a:lvl1pPr>
          </a:lstStyle>
          <a:p>
            <a:r>
              <a:rPr lang="en-US" dirty="0"/>
              <a:t>Information Technology for Minnesota Government </a:t>
            </a:r>
            <a:r>
              <a:rPr lang="en-US" dirty="0">
                <a:solidFill>
                  <a:schemeClr val="accent1"/>
                </a:solidFill>
              </a:rPr>
              <a:t>|</a:t>
            </a:r>
            <a:r>
              <a:rPr lang="en-US" dirty="0"/>
              <a:t> mn.gov/</a:t>
            </a:r>
            <a:r>
              <a:rPr lang="en-US" dirty="0" err="1"/>
              <a:t>mnit</a:t>
            </a:r>
            <a:endParaRPr lang="en-US" dirty="0"/>
          </a:p>
        </p:txBody>
      </p:sp>
      <p:sp>
        <p:nvSpPr>
          <p:cNvPr id="4" name="Slide Number Placeholder 6"/>
          <p:cNvSpPr>
            <a:spLocks noGrp="1"/>
          </p:cNvSpPr>
          <p:nvPr>
            <p:ph type="sldNum" sz="quarter" idx="11"/>
          </p:nvPr>
        </p:nvSpPr>
        <p:spPr bwMode="black"/>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9347819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Quote or Statement (Image Background)">
    <p:bg bwMode="ltGray">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4" hasCustomPrompt="1"/>
          </p:nvPr>
        </p:nvSpPr>
        <p:spPr bwMode="gray">
          <a:xfrm>
            <a:off x="0" y="0"/>
            <a:ext cx="12192000" cy="6858000"/>
          </a:xfrm>
        </p:spPr>
        <p:txBody>
          <a:bodyPr/>
          <a:lstStyle>
            <a:lvl1pPr>
              <a:defRPr/>
            </a:lvl1pPr>
          </a:lstStyle>
          <a:p>
            <a:r>
              <a:rPr lang="en-US" dirty="0"/>
              <a:t>Click icon to edit background picture</a:t>
            </a:r>
          </a:p>
        </p:txBody>
      </p:sp>
      <p:sp>
        <p:nvSpPr>
          <p:cNvPr id="12" name="Title 2"/>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bg1"/>
                </a:solidFill>
              </a:defRPr>
            </a:lvl1pPr>
          </a:lstStyle>
          <a:p>
            <a:r>
              <a:rPr lang="en-US" dirty="0"/>
              <a:t>Quote or Statement</a:t>
            </a:r>
          </a:p>
        </p:txBody>
      </p:sp>
      <p:sp>
        <p:nvSpPr>
          <p:cNvPr id="13" name="Text Placeholder 3"/>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dirty="0"/>
              <a:t>Make a secondary statement here.</a:t>
            </a:r>
          </a:p>
        </p:txBody>
      </p:sp>
      <p:sp>
        <p:nvSpPr>
          <p:cNvPr id="3" name="Date Placeholder 4"/>
          <p:cNvSpPr>
            <a:spLocks noGrp="1"/>
          </p:cNvSpPr>
          <p:nvPr>
            <p:ph type="dt" sz="half" idx="10"/>
          </p:nvPr>
        </p:nvSpPr>
        <p:spPr bwMode="white"/>
        <p:txBody>
          <a:bodyPr/>
          <a:lstStyle>
            <a:lvl1pPr>
              <a:defRPr>
                <a:solidFill>
                  <a:schemeClr val="bg1"/>
                </a:solidFill>
              </a:defRPr>
            </a:lvl1pPr>
          </a:lstStyle>
          <a:p>
            <a:fld id="{F8B25D9D-5365-41CD-BF43-4FFFCBF4BBDA}" type="datetime1">
              <a:rPr lang="en-US" smtClean="0"/>
              <a:t>12/21/2023</a:t>
            </a:fld>
            <a:endParaRPr lang="en-US" dirty="0"/>
          </a:p>
        </p:txBody>
      </p:sp>
      <p:sp>
        <p:nvSpPr>
          <p:cNvPr id="5" name="Footer Placeholder 5"/>
          <p:cNvSpPr>
            <a:spLocks noGrp="1"/>
          </p:cNvSpPr>
          <p:nvPr>
            <p:ph type="ftr" sz="quarter" idx="12"/>
          </p:nvPr>
        </p:nvSpPr>
        <p:spPr bwMode="white"/>
        <p:txBody>
          <a:bodyPr/>
          <a:lstStyle>
            <a:lvl1pPr>
              <a:defRPr>
                <a:solidFill>
                  <a:schemeClr val="bg1"/>
                </a:solidFill>
              </a:defRPr>
            </a:lvl1pPr>
          </a:lstStyle>
          <a:p>
            <a:r>
              <a:rPr lang="en-US" dirty="0"/>
              <a:t>Information Technology for Minnesota Government </a:t>
            </a:r>
            <a:r>
              <a:rPr lang="en-US" dirty="0">
                <a:solidFill>
                  <a:schemeClr val="accent2"/>
                </a:solidFill>
              </a:rPr>
              <a:t>|</a:t>
            </a:r>
            <a:r>
              <a:rPr lang="en-US" dirty="0"/>
              <a:t> mn.gov/</a:t>
            </a:r>
            <a:r>
              <a:rPr lang="en-US" dirty="0" err="1"/>
              <a:t>mnit</a:t>
            </a:r>
            <a:endParaRPr lang="en-US" dirty="0"/>
          </a:p>
        </p:txBody>
      </p:sp>
      <p:sp>
        <p:nvSpPr>
          <p:cNvPr id="4" name="Slide Number Placeholder 6"/>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574058459"/>
      </p:ext>
    </p:extLst>
  </p:cSld>
  <p:clrMapOvr>
    <a:masterClrMapping/>
  </p:clrMapOvr>
  <p:hf sldNum="0" hdr="0" ftr="0" dt="0"/>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Thank You">
    <p:bg bwMode="auto">
      <p:bgPr>
        <a:solidFill>
          <a:srgbClr val="E8E8E8"/>
        </a:solidFill>
        <a:effectLst/>
      </p:bgPr>
    </p:bg>
    <p:spTree>
      <p:nvGrpSpPr>
        <p:cNvPr id="1" name=""/>
        <p:cNvGrpSpPr/>
        <p:nvPr/>
      </p:nvGrpSpPr>
      <p:grpSpPr>
        <a:xfrm>
          <a:off x="0" y="0"/>
          <a:ext cx="0" cy="0"/>
          <a:chOff x="0" y="0"/>
          <a:chExt cx="0" cy="0"/>
        </a:xfrm>
      </p:grpSpPr>
      <p:sp>
        <p:nvSpPr>
          <p:cNvPr id="10" name="Rectangle 1"/>
          <p:cNvSpPr txBox="1">
            <a:spLocks/>
          </p:cNvSpPr>
          <p:nvPr userDrawn="1"/>
        </p:nvSpPr>
        <p:spPr bwMode="black">
          <a:xfrm>
            <a:off x="0" y="1651380"/>
            <a:ext cx="12192000" cy="1733266"/>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bg1"/>
                </a:solidFill>
                <a:latin typeface="+mj-lt"/>
                <a:ea typeface="+mj-ea"/>
                <a:cs typeface="+mj-cs"/>
              </a:defRPr>
            </a:lvl1pPr>
          </a:lstStyle>
          <a:p>
            <a:endParaRPr lang="en-US" dirty="0"/>
          </a:p>
        </p:txBody>
      </p:sp>
      <p:sp>
        <p:nvSpPr>
          <p:cNvPr id="7" name="Title 2"/>
          <p:cNvSpPr>
            <a:spLocks noGrp="1"/>
          </p:cNvSpPr>
          <p:nvPr>
            <p:ph type="title" hasCustomPrompt="1"/>
          </p:nvPr>
        </p:nvSpPr>
        <p:spPr bwMode="white">
          <a:xfrm>
            <a:off x="266700" y="1651380"/>
            <a:ext cx="11658600" cy="1733266"/>
          </a:xfrm>
          <a:noFill/>
        </p:spPr>
        <p:txBody>
          <a:bodyPr>
            <a:noAutofit/>
          </a:bodyPr>
          <a:lstStyle>
            <a:lvl1pPr algn="ctr">
              <a:tabLst>
                <a:tab pos="3770313" algn="l"/>
              </a:tabLst>
              <a:defRPr sz="7000">
                <a:solidFill>
                  <a:schemeClr val="bg1"/>
                </a:solidFill>
              </a:defRPr>
            </a:lvl1pPr>
          </a:lstStyle>
          <a:p>
            <a:r>
              <a:rPr lang="en-US" dirty="0"/>
              <a:t>Thank you!</a:t>
            </a:r>
          </a:p>
        </p:txBody>
      </p:sp>
      <p:sp>
        <p:nvSpPr>
          <p:cNvPr id="8" name="Text Placeholder 2"/>
          <p:cNvSpPr>
            <a:spLocks noGrp="1"/>
          </p:cNvSpPr>
          <p:nvPr>
            <p:ph type="body" sz="quarter" idx="13" hasCustomPrompt="1"/>
          </p:nvPr>
        </p:nvSpPr>
        <p:spPr bwMode="black">
          <a:xfrm>
            <a:off x="838200" y="3521123"/>
            <a:ext cx="10515600" cy="2681374"/>
          </a:xfrm>
        </p:spPr>
        <p:txBody>
          <a:bodyPr anchor="ctr"/>
          <a:lstStyle>
            <a:lvl1pPr marL="0" indent="0" algn="ctr">
              <a:lnSpc>
                <a:spcPct val="100000"/>
              </a:lnSpc>
              <a:spcBef>
                <a:spcPts val="0"/>
              </a:spcBef>
              <a:buNone/>
              <a:defRPr baseline="0">
                <a:solidFill>
                  <a:schemeClr val="tx2"/>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3"/>
          <p:cNvSpPr>
            <a:spLocks noGrp="1"/>
          </p:cNvSpPr>
          <p:nvPr>
            <p:ph type="dt" sz="half" idx="10"/>
          </p:nvPr>
        </p:nvSpPr>
        <p:spPr bwMode="black"/>
        <p:txBody>
          <a:bodyPr/>
          <a:lstStyle>
            <a:lvl1pPr>
              <a:defRPr>
                <a:solidFill>
                  <a:schemeClr val="tx2"/>
                </a:solidFill>
              </a:defRPr>
            </a:lvl1pPr>
          </a:lstStyle>
          <a:p>
            <a:fld id="{466A75E6-E45B-4C5D-981E-7C8ED0C72F5D}" type="datetime1">
              <a:rPr lang="en-US" smtClean="0"/>
              <a:pPr/>
              <a:t>12/21/2023</a:t>
            </a:fld>
            <a:endParaRPr lang="en-US" dirty="0"/>
          </a:p>
        </p:txBody>
      </p:sp>
      <p:sp>
        <p:nvSpPr>
          <p:cNvPr id="5" name="Footer Placeholder 4"/>
          <p:cNvSpPr>
            <a:spLocks noGrp="1"/>
          </p:cNvSpPr>
          <p:nvPr>
            <p:ph type="ftr" sz="quarter" idx="12"/>
          </p:nvPr>
        </p:nvSpPr>
        <p:spPr bwMode="black"/>
        <p:txBody>
          <a:bodyPr/>
          <a:lstStyle>
            <a:lvl1pPr marL="0" marR="0" indent="0" algn="ctr" defTabSz="914400" rtl="0" eaLnBrk="1" fontAlgn="auto" latinLnBrk="0" hangingPunct="1">
              <a:lnSpc>
                <a:spcPct val="100000"/>
              </a:lnSpc>
              <a:spcBef>
                <a:spcPts val="0"/>
              </a:spcBef>
              <a:spcAft>
                <a:spcPts val="0"/>
              </a:spcAft>
              <a:buClrTx/>
              <a:buSzTx/>
              <a:buFontTx/>
              <a:buNone/>
              <a:tabLst/>
              <a:defRPr>
                <a:solidFill>
                  <a:schemeClr val="tx1"/>
                </a:solidFill>
              </a:defRPr>
            </a:lvl1pPr>
          </a:lstStyle>
          <a:p>
            <a:r>
              <a:rPr kumimoji="0" lang="en-US" sz="1200" b="0" i="0" u="none" strike="noStrike" kern="1200" cap="none" spc="0" normalizeH="0" baseline="0" noProof="0" dirty="0">
                <a:ln>
                  <a:noFill/>
                </a:ln>
                <a:solidFill>
                  <a:srgbClr val="000000"/>
                </a:solidFill>
                <a:effectLst/>
                <a:uLnTx/>
                <a:uFillTx/>
                <a:latin typeface="+mn-lt"/>
                <a:ea typeface="+mn-ea"/>
                <a:cs typeface="+mn-cs"/>
              </a:rPr>
              <a:t>Information Technology for Minnesota Government </a:t>
            </a:r>
            <a:r>
              <a:rPr kumimoji="0" lang="en-US" sz="1200" b="0" i="0" u="none" strike="noStrike" kern="1200" cap="none" spc="0" normalizeH="0" baseline="0" noProof="0" dirty="0">
                <a:ln>
                  <a:noFill/>
                </a:ln>
                <a:solidFill>
                  <a:srgbClr val="003865"/>
                </a:solidFill>
                <a:effectLst/>
                <a:uLnTx/>
                <a:uFillTx/>
                <a:latin typeface="+mn-lt"/>
                <a:ea typeface="+mn-ea"/>
                <a:cs typeface="+mn-cs"/>
              </a:rPr>
              <a:t>|</a:t>
            </a:r>
            <a:r>
              <a:rPr kumimoji="0" lang="en-US" sz="1200" b="0" i="0" u="none" strike="noStrike" kern="1200" cap="none" spc="0" normalizeH="0" baseline="0" noProof="0" dirty="0">
                <a:ln>
                  <a:noFill/>
                </a:ln>
                <a:solidFill>
                  <a:srgbClr val="000000"/>
                </a:solidFill>
                <a:effectLst/>
                <a:uLnTx/>
                <a:uFillTx/>
                <a:latin typeface="+mn-lt"/>
                <a:ea typeface="+mn-ea"/>
                <a:cs typeface="+mn-cs"/>
              </a:rPr>
              <a:t> mn.gov/</a:t>
            </a:r>
            <a:r>
              <a:rPr kumimoji="0" lang="en-US" sz="1200" b="0" i="0" u="none" strike="noStrike" kern="1200" cap="none" spc="0" normalizeH="0" baseline="0" noProof="0" dirty="0" err="1">
                <a:ln>
                  <a:noFill/>
                </a:ln>
                <a:solidFill>
                  <a:srgbClr val="000000"/>
                </a:solidFill>
                <a:effectLst/>
                <a:uLnTx/>
                <a:uFillTx/>
                <a:latin typeface="+mn-lt"/>
                <a:ea typeface="+mn-ea"/>
                <a:cs typeface="+mn-cs"/>
              </a:rPr>
              <a:t>mnit</a:t>
            </a:r>
            <a:endParaRPr kumimoji="0" lang="en-US" sz="1200" b="0" i="0" u="none" strike="noStrike" kern="1200" cap="none" spc="0" normalizeH="0" baseline="0" noProof="0" dirty="0">
              <a:ln>
                <a:noFill/>
              </a:ln>
              <a:solidFill>
                <a:srgbClr val="000000"/>
              </a:solidFill>
              <a:effectLst/>
              <a:uLnTx/>
              <a:uFillTx/>
              <a:latin typeface="+mn-lt"/>
              <a:ea typeface="+mn-ea"/>
              <a:cs typeface="+mn-cs"/>
            </a:endParaRPr>
          </a:p>
        </p:txBody>
      </p:sp>
      <p:sp>
        <p:nvSpPr>
          <p:cNvPr id="4" name="Slide Number Placeholder 5"/>
          <p:cNvSpPr>
            <a:spLocks noGrp="1"/>
          </p:cNvSpPr>
          <p:nvPr>
            <p:ph type="sldNum" sz="quarter" idx="11"/>
          </p:nvPr>
        </p:nvSpPr>
        <p:spPr bwMode="black"/>
        <p:txBody>
          <a:bodyPr/>
          <a:lstStyle>
            <a:lvl1pPr>
              <a:defRPr>
                <a:solidFill>
                  <a:schemeClr val="tx2"/>
                </a:solidFill>
              </a:defRPr>
            </a:lvl1pPr>
          </a:lstStyle>
          <a:p>
            <a:fld id="{48F63A3B-78C7-47BE-AE5E-E10140E04643}" type="slidenum">
              <a:rPr lang="en-US" smtClean="0"/>
              <a:pPr/>
              <a:t>‹#›</a:t>
            </a:fld>
            <a:endParaRPr lang="en-US" dirty="0"/>
          </a:p>
        </p:txBody>
      </p:sp>
      <p:sp>
        <p:nvSpPr>
          <p:cNvPr id="6" name="Rectangle 6"/>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7" descr="Minnesota I T Services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0082" y="150848"/>
            <a:ext cx="3066863" cy="1374590"/>
          </a:xfrm>
          <a:prstGeom prst="rect">
            <a:avLst/>
          </a:prstGeom>
        </p:spPr>
      </p:pic>
    </p:spTree>
    <p:extLst>
      <p:ext uri="{BB962C8B-B14F-4D97-AF65-F5344CB8AC3E}">
        <p14:creationId xmlns:p14="http://schemas.microsoft.com/office/powerpoint/2010/main" val="17183144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1"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6DB5C8A-DC58-43D5-A615-B91809572D05}" type="datetime1">
              <a:rPr lang="en-US" smtClean="0"/>
              <a:t>12/21/2023</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3898785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hank You (Blue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white">
          <a:xfrm>
            <a:off x="838200" y="2212733"/>
            <a:ext cx="10515600" cy="1472163"/>
          </a:xfrm>
        </p:spPr>
        <p:txBody>
          <a:bodyPr>
            <a:noAutofit/>
          </a:bodyPr>
          <a:lstStyle>
            <a:lvl1pPr algn="ctr">
              <a:tabLst>
                <a:tab pos="3770313" algn="l"/>
              </a:tabLst>
              <a:defRPr sz="7000">
                <a:solidFill>
                  <a:schemeClr val="bg1"/>
                </a:solidFill>
              </a:defRPr>
            </a:lvl1pPr>
          </a:lstStyle>
          <a:p>
            <a:r>
              <a:rPr lang="en-US" dirty="0"/>
              <a:t>Thank you!</a:t>
            </a:r>
          </a:p>
        </p:txBody>
      </p:sp>
      <p:sp>
        <p:nvSpPr>
          <p:cNvPr id="11" name="Text Placeholder 2"/>
          <p:cNvSpPr>
            <a:spLocks noGrp="1"/>
          </p:cNvSpPr>
          <p:nvPr>
            <p:ph type="body" sz="quarter" idx="13" hasCustomPrompt="1"/>
          </p:nvPr>
        </p:nvSpPr>
        <p:spPr bwMode="white">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3"/>
          <p:cNvSpPr>
            <a:spLocks noGrp="1"/>
          </p:cNvSpPr>
          <p:nvPr>
            <p:ph type="dt" sz="half" idx="10"/>
          </p:nvPr>
        </p:nvSpPr>
        <p:spPr bwMode="white"/>
        <p:txBody>
          <a:bodyPr/>
          <a:lstStyle>
            <a:lvl1pPr>
              <a:defRPr>
                <a:solidFill>
                  <a:schemeClr val="bg1"/>
                </a:solidFill>
              </a:defRPr>
            </a:lvl1pPr>
          </a:lstStyle>
          <a:p>
            <a:fld id="{D094F804-653A-41F1-A565-1098D9DEB37A}" type="datetime1">
              <a:rPr lang="en-US" smtClean="0"/>
              <a:t>12/21/2023</a:t>
            </a:fld>
            <a:endParaRPr lang="en-US" dirty="0"/>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dirty="0"/>
              <a:t>Information Technology for Minnesota Government </a:t>
            </a:r>
            <a:r>
              <a:rPr lang="en-US" dirty="0">
                <a:solidFill>
                  <a:schemeClr val="accent2"/>
                </a:solidFill>
              </a:rPr>
              <a:t>|</a:t>
            </a:r>
            <a:r>
              <a:rPr lang="en-US" dirty="0"/>
              <a:t> mn.gov/</a:t>
            </a:r>
            <a:r>
              <a:rPr lang="en-US" dirty="0" err="1"/>
              <a:t>mnit</a:t>
            </a:r>
            <a:endParaRPr lang="en-US" dirty="0"/>
          </a:p>
        </p:txBody>
      </p:sp>
      <p:sp>
        <p:nvSpPr>
          <p:cNvPr id="4" name="Slide Number Placeholder 5"/>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dirty="0"/>
          </a:p>
        </p:txBody>
      </p:sp>
      <p:sp>
        <p:nvSpPr>
          <p:cNvPr id="8" name="Rectangle 6"/>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7" descr="Minnesota I T Services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0082" y="150848"/>
            <a:ext cx="3066863" cy="1374590"/>
          </a:xfrm>
          <a:prstGeom prst="rect">
            <a:avLst/>
          </a:prstGeom>
        </p:spPr>
      </p:pic>
    </p:spTree>
    <p:extLst>
      <p:ext uri="{BB962C8B-B14F-4D97-AF65-F5344CB8AC3E}">
        <p14:creationId xmlns:p14="http://schemas.microsoft.com/office/powerpoint/2010/main" val="8130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0"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E29E9444-0DBD-40D0-BF8B-2A4BC4BD514B}" type="datetime1">
              <a:rPr lang="en-US" smtClean="0"/>
              <a:t>12/21/2023</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6945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7" name="Content Placeholder 4"/>
          <p:cNvSpPr>
            <a:spLocks noGrp="1"/>
          </p:cNvSpPr>
          <p:nvPr>
            <p:ph sz="quarter" idx="10"/>
          </p:nvPr>
        </p:nvSpPr>
        <p:spPr>
          <a:xfrm>
            <a:off x="838200" y="1366345"/>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2"/>
          <p:cNvSpPr>
            <a:spLocks noGrp="1"/>
          </p:cNvSpPr>
          <p:nvPr>
            <p:ph type="pic" sz="quarter" idx="13"/>
          </p:nvPr>
        </p:nvSpPr>
        <p:spPr>
          <a:xfrm>
            <a:off x="7653566" y="1364826"/>
            <a:ext cx="4538434" cy="4538434"/>
          </a:xfrm>
        </p:spPr>
        <p:txBody>
          <a:bodyPr/>
          <a:lstStyle>
            <a:lvl1pPr>
              <a:buClr>
                <a:schemeClr val="tx1"/>
              </a:buClr>
              <a:defRPr>
                <a:solidFill>
                  <a:schemeClr val="tx1"/>
                </a:solidFill>
              </a:defRPr>
            </a:lvl1pPr>
          </a:lstStyle>
          <a:p>
            <a:endParaRPr lang="en-US" dirty="0"/>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7A37237E-8265-4ECF-8166-2A7D326A9351}" type="datetime1">
              <a:rPr lang="en-US" smtClean="0"/>
              <a:t>12/21/2023</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86490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Logo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dirty="0"/>
              <a:t>Click to enter the slideshow title</a:t>
            </a:r>
          </a:p>
        </p:txBody>
      </p:sp>
      <p:pic>
        <p:nvPicPr>
          <p:cNvPr id="11" name="Picture 10"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97667" y="939886"/>
            <a:ext cx="7557100" cy="2728112"/>
          </a:xfrm>
          <a:prstGeom prst="rect">
            <a:avLst/>
          </a:prstGeom>
        </p:spPr>
      </p:pic>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p:txBody>
          <a:bodyPr/>
          <a:lstStyle/>
          <a:p>
            <a:fld id="{4D887E7C-A9F5-4E4A-96A4-14AB08F3E6E7}" type="datetime1">
              <a:rPr lang="en-US" smtClean="0"/>
              <a:t>12/21/2023</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3681191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Page (4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581719"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6261407"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4" name="Picture Placeholder 2"/>
          <p:cNvSpPr>
            <a:spLocks noGrp="1"/>
          </p:cNvSpPr>
          <p:nvPr>
            <p:ph type="pic" sz="quarter" idx="20" hasCustomPrompt="1"/>
          </p:nvPr>
        </p:nvSpPr>
        <p:spPr>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21" hasCustomPrompt="1"/>
          </p:nvPr>
        </p:nvSpPr>
        <p:spPr>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973A510E-C043-49E3-89B2-A73C98AD7E5E}" type="datetime1">
              <a:rPr lang="en-US" smtClean="0"/>
              <a:t>12/21/2023</a:t>
            </a:fld>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27802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 Page (3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0288E1EC-B45D-40E0-830C-1ED4D259CC24}" type="datetime1">
              <a:rPr lang="en-US" smtClean="0"/>
              <a:t>12/21/2023</a:t>
            </a:fld>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9608245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am Page 4-Up White Vertic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6" name="Picture Placeholder 2"/>
          <p:cNvSpPr>
            <a:spLocks noGrp="1"/>
          </p:cNvSpPr>
          <p:nvPr>
            <p:ph type="pic" sz="quarter" idx="13" hasCustomPrompt="1"/>
          </p:nvPr>
        </p:nvSpPr>
        <p:spPr>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0" name="Picture Placeholder 2"/>
          <p:cNvSpPr>
            <a:spLocks noGrp="1"/>
          </p:cNvSpPr>
          <p:nvPr>
            <p:ph type="pic" sz="quarter" idx="16" hasCustomPrompt="1"/>
          </p:nvPr>
        </p:nvSpPr>
        <p:spPr>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2" name="Picture Placeholder 2"/>
          <p:cNvSpPr>
            <a:spLocks noGrp="1"/>
          </p:cNvSpPr>
          <p:nvPr>
            <p:ph type="pic" sz="quarter" idx="18" hasCustomPrompt="1"/>
          </p:nvPr>
        </p:nvSpPr>
        <p:spPr>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4" name="Picture Placeholder 2"/>
          <p:cNvSpPr>
            <a:spLocks noGrp="1"/>
          </p:cNvSpPr>
          <p:nvPr>
            <p:ph type="pic" sz="quarter" idx="20" hasCustomPrompt="1"/>
          </p:nvPr>
        </p:nvSpPr>
        <p:spPr>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21" hasCustomPrompt="1"/>
          </p:nvPr>
        </p:nvSpPr>
        <p:spPr>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9" name="Rectangle 1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797ACE57-0508-4646-8C2F-50157A155FB8}" type="datetime1">
              <a:rPr lang="en-US" smtClean="0"/>
              <a:t>12/21/2023</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7236465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am Page 4-Up Gray BG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3"/>
          <p:cNvSpPr>
            <a:spLocks noGrp="1"/>
          </p:cNvSpPr>
          <p:nvPr>
            <p:ph type="body" sz="quarter" idx="16"/>
          </p:nvPr>
        </p:nvSpPr>
        <p:spPr>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3" name="Picture Placeholder 2"/>
          <p:cNvSpPr>
            <a:spLocks noGrp="1"/>
          </p:cNvSpPr>
          <p:nvPr>
            <p:ph type="pic" sz="quarter" idx="14" hasCustomPrompt="1"/>
          </p:nvPr>
        </p:nvSpPr>
        <p:spPr>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4" name="Text Placeholder 3"/>
          <p:cNvSpPr>
            <a:spLocks noGrp="1"/>
          </p:cNvSpPr>
          <p:nvPr>
            <p:ph type="body" sz="quarter" idx="15"/>
          </p:nvPr>
        </p:nvSpPr>
        <p:spPr>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5" name="Picture Placeholder 2"/>
          <p:cNvSpPr>
            <a:spLocks noGrp="1"/>
          </p:cNvSpPr>
          <p:nvPr>
            <p:ph type="pic" sz="quarter" idx="17" hasCustomPrompt="1"/>
          </p:nvPr>
        </p:nvSpPr>
        <p:spPr>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3"/>
          <p:cNvSpPr>
            <a:spLocks noGrp="1"/>
          </p:cNvSpPr>
          <p:nvPr>
            <p:ph type="body" sz="quarter" idx="18"/>
          </p:nvPr>
        </p:nvSpPr>
        <p:spPr>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7" name="Picture Placeholder 2"/>
          <p:cNvSpPr>
            <a:spLocks noGrp="1"/>
          </p:cNvSpPr>
          <p:nvPr>
            <p:ph type="pic" sz="quarter" idx="19" hasCustomPrompt="1"/>
          </p:nvPr>
        </p:nvSpPr>
        <p:spPr>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8" name="Text Placeholder 3"/>
          <p:cNvSpPr>
            <a:spLocks noGrp="1"/>
          </p:cNvSpPr>
          <p:nvPr>
            <p:ph type="body" sz="quarter" idx="20"/>
          </p:nvPr>
        </p:nvSpPr>
        <p:spPr>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FEA02726-0B35-480F-93D8-7A49827EC818}" type="datetime1">
              <a:rPr lang="en-US" smtClean="0"/>
              <a:t>12/21/2023</a:t>
            </a:fld>
            <a:endParaRPr lang="en-US" dirty="0"/>
          </a:p>
        </p:txBody>
      </p:sp>
      <p:sp>
        <p:nvSpPr>
          <p:cNvPr id="2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2632564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am Page 4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2" name="Picture Placeholder 2"/>
          <p:cNvSpPr>
            <a:spLocks noGrp="1"/>
          </p:cNvSpPr>
          <p:nvPr>
            <p:ph type="pic" sz="quarter" idx="13" hasCustomPrompt="1"/>
          </p:nvPr>
        </p:nvSpPr>
        <p:spPr>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16"/>
          </p:nvPr>
        </p:nvSpPr>
        <p:spPr>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3" name="Picture Placeholder 2"/>
          <p:cNvSpPr>
            <a:spLocks noGrp="1"/>
          </p:cNvSpPr>
          <p:nvPr>
            <p:ph type="pic" sz="quarter" idx="14" hasCustomPrompt="1"/>
          </p:nvPr>
        </p:nvSpPr>
        <p:spPr>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4" name="Text Placeholder 3"/>
          <p:cNvSpPr>
            <a:spLocks noGrp="1"/>
          </p:cNvSpPr>
          <p:nvPr>
            <p:ph type="body" sz="quarter" idx="15"/>
          </p:nvPr>
        </p:nvSpPr>
        <p:spPr>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Picture Placeholder 2"/>
          <p:cNvSpPr>
            <a:spLocks noGrp="1"/>
          </p:cNvSpPr>
          <p:nvPr>
            <p:ph type="pic" sz="quarter" idx="17" hasCustomPrompt="1"/>
          </p:nvPr>
        </p:nvSpPr>
        <p:spPr>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3"/>
          <p:cNvSpPr>
            <a:spLocks noGrp="1"/>
          </p:cNvSpPr>
          <p:nvPr>
            <p:ph type="body" sz="quarter" idx="18"/>
          </p:nvPr>
        </p:nvSpPr>
        <p:spPr>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8" name="Picture Placeholder 2"/>
          <p:cNvSpPr>
            <a:spLocks noGrp="1"/>
          </p:cNvSpPr>
          <p:nvPr>
            <p:ph type="pic" sz="quarter" idx="19" hasCustomPrompt="1"/>
          </p:nvPr>
        </p:nvSpPr>
        <p:spPr>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9" name="Text Placeholder 3"/>
          <p:cNvSpPr>
            <a:spLocks noGrp="1"/>
          </p:cNvSpPr>
          <p:nvPr>
            <p:ph type="body" sz="quarter" idx="20"/>
          </p:nvPr>
        </p:nvSpPr>
        <p:spPr>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p:txBody>
          <a:bodyPr/>
          <a:lstStyle/>
          <a:p>
            <a:fld id="{F6F1F1E0-319E-4785-8370-0D74CAB2E340}" type="datetime1">
              <a:rPr lang="en-US" smtClean="0"/>
              <a:t>12/21/2023</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20693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am Page Duo Gray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3"/>
          <p:cNvSpPr>
            <a:spLocks noGrp="1"/>
          </p:cNvSpPr>
          <p:nvPr>
            <p:ph type="body" sz="quarter" idx="16"/>
          </p:nvPr>
        </p:nvSpPr>
        <p:spPr>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5" name="Picture Placeholder 2"/>
          <p:cNvSpPr>
            <a:spLocks noGrp="1"/>
          </p:cNvSpPr>
          <p:nvPr>
            <p:ph type="pic" sz="quarter" idx="17" hasCustomPrompt="1"/>
          </p:nvPr>
        </p:nvSpPr>
        <p:spPr>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3"/>
          <p:cNvSpPr>
            <a:spLocks noGrp="1"/>
          </p:cNvSpPr>
          <p:nvPr>
            <p:ph type="body" sz="quarter" idx="18"/>
          </p:nvPr>
        </p:nvSpPr>
        <p:spPr>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42CB7C80-0A1E-45A4-89BE-3A468D08E6E8}" type="datetime1">
              <a:rPr lang="en-US" smtClean="0"/>
              <a:t>12/21/2023</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345329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am Page 2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Picture Placeholder 2"/>
          <p:cNvSpPr>
            <a:spLocks noGrp="1"/>
          </p:cNvSpPr>
          <p:nvPr>
            <p:ph type="pic" sz="quarter" idx="13" hasCustomPrompt="1"/>
          </p:nvPr>
        </p:nvSpPr>
        <p:spPr>
          <a:xfrm>
            <a:off x="806332"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16"/>
          </p:nvPr>
        </p:nvSpPr>
        <p:spPr>
          <a:xfrm>
            <a:off x="2876550"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Picture Placeholder 2"/>
          <p:cNvSpPr>
            <a:spLocks noGrp="1"/>
          </p:cNvSpPr>
          <p:nvPr>
            <p:ph type="pic" sz="quarter" idx="17" hasCustomPrompt="1"/>
          </p:nvPr>
        </p:nvSpPr>
        <p:spPr>
          <a:xfrm>
            <a:off x="6199805"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3"/>
          <p:cNvSpPr>
            <a:spLocks noGrp="1"/>
          </p:cNvSpPr>
          <p:nvPr>
            <p:ph type="body" sz="quarter" idx="18"/>
          </p:nvPr>
        </p:nvSpPr>
        <p:spPr>
          <a:xfrm>
            <a:off x="8270023"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4" name="Date Placeholder 3"/>
          <p:cNvSpPr>
            <a:spLocks noGrp="1"/>
          </p:cNvSpPr>
          <p:nvPr>
            <p:ph type="dt" sz="half" idx="10"/>
          </p:nvPr>
        </p:nvSpPr>
        <p:spPr/>
        <p:txBody>
          <a:bodyPr/>
          <a:lstStyle/>
          <a:p>
            <a:fld id="{69FF93A2-39D9-4426-AB1C-AF8C41BA3F37}" type="datetime1">
              <a:rPr lang="en-US" smtClean="0"/>
              <a:t>12/21/2023</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228129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ig Image - Red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8"/>
          </a:xfrm>
        </p:spPr>
        <p:txBody>
          <a:bodyPr/>
          <a:lstStyle/>
          <a:p>
            <a:r>
              <a:rPr lang="en-US"/>
              <a:t>Click icon to add picture</a:t>
            </a:r>
          </a:p>
        </p:txBody>
      </p:sp>
      <p:sp>
        <p:nvSpPr>
          <p:cNvPr id="9" name="Title 1"/>
          <p:cNvSpPr>
            <a:spLocks noGrp="1"/>
          </p:cNvSpPr>
          <p:nvPr>
            <p:ph type="title" hasCustomPrompt="1"/>
          </p:nvPr>
        </p:nvSpPr>
        <p:spPr>
          <a:xfrm>
            <a:off x="1" y="5638801"/>
            <a:ext cx="12192000" cy="1219200"/>
          </a:xfrm>
          <a:solidFill>
            <a:srgbClr val="003865">
              <a:alpha val="87843"/>
            </a:srgbClr>
          </a:solidFill>
        </p:spPr>
        <p:txBody>
          <a:bodyPr>
            <a:normAutofit/>
          </a:bodyPr>
          <a:lstStyle>
            <a:lvl1pPr algn="ctr">
              <a:defRPr sz="3600">
                <a:solidFill>
                  <a:schemeClr val="bg1"/>
                </a:solidFill>
              </a:defRPr>
            </a:lvl1pPr>
          </a:lstStyle>
          <a:p>
            <a:r>
              <a:rPr lang="en-US" dirty="0"/>
              <a:t>Click to edit title</a:t>
            </a:r>
          </a:p>
        </p:txBody>
      </p:sp>
      <p:sp>
        <p:nvSpPr>
          <p:cNvPr id="5" name="Date Placeholder 3"/>
          <p:cNvSpPr>
            <a:spLocks noGrp="1"/>
          </p:cNvSpPr>
          <p:nvPr>
            <p:ph type="dt" sz="half" idx="11"/>
          </p:nvPr>
        </p:nvSpPr>
        <p:spPr>
          <a:xfrm>
            <a:off x="838200" y="6356350"/>
            <a:ext cx="1358590" cy="365125"/>
          </a:xfrm>
        </p:spPr>
        <p:txBody>
          <a:bodyPr/>
          <a:lstStyle/>
          <a:p>
            <a:fld id="{8E95CE56-05C9-4025-AC6B-6142D70E8839}" type="datetime1">
              <a:rPr lang="en-US" smtClean="0"/>
              <a:t>12/21/2023</a:t>
            </a:fld>
            <a:endParaRPr lang="en-US" dirty="0"/>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451126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ig Image - Black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
        <p:nvSpPr>
          <p:cNvPr id="9" name="Title 1"/>
          <p:cNvSpPr>
            <a:spLocks noGrp="1"/>
          </p:cNvSpPr>
          <p:nvPr>
            <p:ph type="title" hasCustomPrompt="1"/>
          </p:nvPr>
        </p:nvSpPr>
        <p:spPr>
          <a:xfrm>
            <a:off x="1" y="5638801"/>
            <a:ext cx="12192000" cy="1219200"/>
          </a:xfrm>
          <a:solidFill>
            <a:srgbClr val="0D0D0D">
              <a:alpha val="87843"/>
            </a:srgbClr>
          </a:solidFill>
        </p:spPr>
        <p:txBody>
          <a:bodyPr>
            <a:normAutofit/>
          </a:bodyPr>
          <a:lstStyle>
            <a:lvl1pPr algn="ctr">
              <a:defRPr sz="3600">
                <a:solidFill>
                  <a:schemeClr val="bg1"/>
                </a:solidFill>
              </a:defRPr>
            </a:lvl1pPr>
          </a:lstStyle>
          <a:p>
            <a:r>
              <a:rPr lang="en-US" dirty="0"/>
              <a:t>Click to edit title</a:t>
            </a:r>
          </a:p>
        </p:txBody>
      </p:sp>
      <p:sp>
        <p:nvSpPr>
          <p:cNvPr id="5" name="Date Placeholder 3"/>
          <p:cNvSpPr>
            <a:spLocks noGrp="1"/>
          </p:cNvSpPr>
          <p:nvPr>
            <p:ph type="dt" sz="half" idx="11"/>
          </p:nvPr>
        </p:nvSpPr>
        <p:spPr>
          <a:xfrm>
            <a:off x="838200" y="6356350"/>
            <a:ext cx="1358590" cy="365125"/>
          </a:xfrm>
        </p:spPr>
        <p:txBody>
          <a:bodyPr/>
          <a:lstStyle>
            <a:lvl1pPr>
              <a:defRPr>
                <a:solidFill>
                  <a:schemeClr val="bg1"/>
                </a:solidFill>
              </a:defRPr>
            </a:lvl1pPr>
          </a:lstStyle>
          <a:p>
            <a:fld id="{1DE691A6-7626-455C-A189-14B56DAC5A01}" type="datetime1">
              <a:rPr lang="en-US" smtClean="0"/>
              <a:t>12/21/2023</a:t>
            </a:fld>
            <a:endParaRPr lang="en-US" dirty="0"/>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978873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ig Image - Blue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
        <p:nvSpPr>
          <p:cNvPr id="9" name="Title 1"/>
          <p:cNvSpPr>
            <a:spLocks noGrp="1"/>
          </p:cNvSpPr>
          <p:nvPr>
            <p:ph type="title" hasCustomPrompt="1"/>
          </p:nvPr>
        </p:nvSpPr>
        <p:spPr>
          <a:xfrm>
            <a:off x="1" y="5638800"/>
            <a:ext cx="12192000" cy="1219200"/>
          </a:xfrm>
          <a:solidFill>
            <a:srgbClr val="78BE21">
              <a:alpha val="87843"/>
            </a:srgbClr>
          </a:solidFill>
        </p:spPr>
        <p:txBody>
          <a:bodyPr>
            <a:normAutofit/>
          </a:bodyPr>
          <a:lstStyle>
            <a:lvl1pPr algn="ctr">
              <a:defRPr sz="3600">
                <a:solidFill>
                  <a:schemeClr val="tx2"/>
                </a:solidFill>
              </a:defRPr>
            </a:lvl1pPr>
          </a:lstStyle>
          <a:p>
            <a:r>
              <a:rPr lang="en-US" dirty="0"/>
              <a:t>Click to edit title</a:t>
            </a:r>
          </a:p>
        </p:txBody>
      </p:sp>
      <p:sp>
        <p:nvSpPr>
          <p:cNvPr id="5" name="Date Placeholder 3"/>
          <p:cNvSpPr>
            <a:spLocks noGrp="1"/>
          </p:cNvSpPr>
          <p:nvPr>
            <p:ph type="dt" sz="half" idx="11"/>
          </p:nvPr>
        </p:nvSpPr>
        <p:spPr>
          <a:xfrm>
            <a:off x="838200" y="6356350"/>
            <a:ext cx="1358590" cy="365125"/>
          </a:xfrm>
        </p:spPr>
        <p:txBody>
          <a:bodyPr/>
          <a:lstStyle/>
          <a:p>
            <a:fld id="{FC6BD885-23BB-4683-A77C-2E67983619D5}" type="datetime1">
              <a:rPr lang="en-US" smtClean="0"/>
              <a:t>12/21/2023</a:t>
            </a:fld>
            <a:endParaRPr lang="en-US" dirty="0"/>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34237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477837"/>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dirty="0"/>
              <a:t>Click to enter the slideshow title</a:t>
            </a:r>
          </a:p>
        </p:txBody>
      </p:sp>
      <p:sp>
        <p:nvSpPr>
          <p:cNvPr id="3" name="Rectangle 2"/>
          <p:cNvSpPr/>
          <p:nvPr userDrawn="1"/>
        </p:nvSpPr>
        <p:spPr>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041204"/>
            <a:ext cx="6587067" cy="1097128"/>
          </a:xfrm>
        </p:spPr>
        <p:txBody>
          <a:bodyPr>
            <a:normAutofit/>
          </a:bodyPr>
          <a:lstStyle>
            <a:lvl1pPr marL="0" indent="0" algn="ctr">
              <a:spcBef>
                <a:spcPts val="0"/>
              </a:spcBef>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6" name="Picture Placeholder 5"/>
          <p:cNvSpPr>
            <a:spLocks noGrp="1"/>
          </p:cNvSpPr>
          <p:nvPr>
            <p:ph type="pic" sz="quarter" idx="17"/>
          </p:nvPr>
        </p:nvSpPr>
        <p:spPr>
          <a:xfrm>
            <a:off x="0" y="0"/>
            <a:ext cx="12192000" cy="3380732"/>
          </a:xfrm>
        </p:spPr>
        <p:txBody>
          <a:bodyPr/>
          <a:lstStyle/>
          <a:p>
            <a:endParaRPr lang="en-US" dirty="0"/>
          </a:p>
        </p:txBody>
      </p:sp>
    </p:spTree>
    <p:extLst>
      <p:ext uri="{BB962C8B-B14F-4D97-AF65-F5344CB8AC3E}">
        <p14:creationId xmlns:p14="http://schemas.microsoft.com/office/powerpoint/2010/main" val="17888243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de - Gray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Code Demo (Click to Edit)</a:t>
            </a:r>
          </a:p>
        </p:txBody>
      </p:sp>
      <p:sp>
        <p:nvSpPr>
          <p:cNvPr id="10" name="Table Placeholder 8"/>
          <p:cNvSpPr>
            <a:spLocks noGrp="1"/>
          </p:cNvSpPr>
          <p:nvPr>
            <p:ph type="tbl" sz="quarter" idx="13"/>
          </p:nvPr>
        </p:nvSpPr>
        <p:spPr>
          <a:xfrm>
            <a:off x="2032000" y="2233262"/>
            <a:ext cx="8128000" cy="2966751"/>
          </a:xfrm>
        </p:spPr>
        <p:txBody>
          <a:bodyPr/>
          <a:lstStyle/>
          <a:p>
            <a:endParaRPr lang="en-US"/>
          </a:p>
        </p:txBody>
      </p:sp>
      <p:sp>
        <p:nvSpPr>
          <p:cNvPr id="8" name="Date Placeholder 4"/>
          <p:cNvSpPr>
            <a:spLocks noGrp="1"/>
          </p:cNvSpPr>
          <p:nvPr>
            <p:ph type="dt" sz="half" idx="11"/>
          </p:nvPr>
        </p:nvSpPr>
        <p:spPr>
          <a:xfrm>
            <a:off x="838200" y="6356350"/>
            <a:ext cx="1358590" cy="365125"/>
          </a:xfrm>
        </p:spPr>
        <p:txBody>
          <a:bodyPr/>
          <a:lstStyle/>
          <a:p>
            <a:fld id="{0B3153AF-295A-4FB9-8528-58ED0850F22B}" type="datetime1">
              <a:rPr lang="en-US" smtClean="0"/>
              <a:t>12/21/2023</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490615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Code Demo (Click to Edit)</a:t>
            </a:r>
          </a:p>
        </p:txBody>
      </p:sp>
      <p:sp>
        <p:nvSpPr>
          <p:cNvPr id="14" name="Table Placeholder 8"/>
          <p:cNvSpPr>
            <a:spLocks noGrp="1"/>
          </p:cNvSpPr>
          <p:nvPr>
            <p:ph type="tbl" sz="quarter" idx="13"/>
          </p:nvPr>
        </p:nvSpPr>
        <p:spPr>
          <a:xfrm>
            <a:off x="2032000" y="2233262"/>
            <a:ext cx="8128000" cy="2966751"/>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C3B7C0DF-9E0A-412B-A0EA-1E2DFD91A686}" type="datetime1">
              <a:rPr lang="en-US" smtClean="0"/>
              <a:t>12/21/2023</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1305128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B8AFACB-25FA-4B5B-9996-259BFDA569A9}" type="datetime1">
              <a:rPr lang="en-US" smtClean="0"/>
              <a:t>12/21/2023</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556012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1"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6" name="Date Placeholder 3"/>
          <p:cNvSpPr>
            <a:spLocks noGrp="1"/>
          </p:cNvSpPr>
          <p:nvPr>
            <p:ph type="dt" sz="half" idx="11"/>
          </p:nvPr>
        </p:nvSpPr>
        <p:spPr>
          <a:xfrm>
            <a:off x="838200" y="6356350"/>
            <a:ext cx="1358590" cy="365125"/>
          </a:xfrm>
        </p:spPr>
        <p:txBody>
          <a:bodyPr/>
          <a:lstStyle/>
          <a:p>
            <a:fld id="{13DD7CE2-7AD7-427C-A7F8-EEEFB558B12D}" type="datetime1">
              <a:rPr lang="en-US" smtClean="0"/>
              <a:t>12/21/2023</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399159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shot Light Background Horizont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15897" y="287066"/>
            <a:ext cx="3521927" cy="2734914"/>
          </a:xfrm>
        </p:spPr>
        <p:txBody>
          <a:bodyPr/>
          <a:lstStyle>
            <a:lvl1pPr>
              <a:defRPr>
                <a:solidFill>
                  <a:schemeClr val="accent1"/>
                </a:solidFill>
              </a:defRPr>
            </a:lvl1pPr>
          </a:lstStyle>
          <a:p>
            <a:r>
              <a:rPr lang="en-US" dirty="0"/>
              <a:t>Click to edit title</a:t>
            </a:r>
          </a:p>
        </p:txBody>
      </p:sp>
      <p:sp>
        <p:nvSpPr>
          <p:cNvPr id="4" name="Text Placeholder 3"/>
          <p:cNvSpPr>
            <a:spLocks noGrp="1"/>
          </p:cNvSpPr>
          <p:nvPr>
            <p:ph type="body" sz="quarter" idx="11"/>
          </p:nvPr>
        </p:nvSpPr>
        <p:spPr>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2"/>
          </p:nvPr>
        </p:nvSpPr>
        <p:spPr>
          <a:xfrm>
            <a:off x="838200" y="6356350"/>
            <a:ext cx="1358590" cy="365125"/>
          </a:xfrm>
        </p:spPr>
        <p:txBody>
          <a:bodyPr/>
          <a:lstStyle/>
          <a:p>
            <a:fld id="{46828ED1-88F3-4280-A7D0-465ABE883FA5}" type="datetime1">
              <a:rPr lang="en-US" smtClean="0"/>
              <a:t>12/21/2023</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1" name="Slide Number Placeholder 6"/>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090378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creenshot Light Background Vertic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7" name="Text Placeholder 3"/>
          <p:cNvSpPr>
            <a:spLocks noGrp="1"/>
          </p:cNvSpPr>
          <p:nvPr>
            <p:ph type="body" sz="quarter" idx="11"/>
          </p:nvPr>
        </p:nvSpPr>
        <p:spPr>
          <a:xfrm>
            <a:off x="815895" y="1365203"/>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9" name="Date Placeholder 3"/>
          <p:cNvSpPr>
            <a:spLocks noGrp="1"/>
          </p:cNvSpPr>
          <p:nvPr>
            <p:ph type="dt" sz="half" idx="12"/>
          </p:nvPr>
        </p:nvSpPr>
        <p:spPr>
          <a:xfrm>
            <a:off x="838200" y="6356350"/>
            <a:ext cx="1358590" cy="365125"/>
          </a:xfrm>
        </p:spPr>
        <p:txBody>
          <a:bodyPr/>
          <a:lstStyle/>
          <a:p>
            <a:fld id="{FECCB6FE-00A5-4902-9E5D-0DA0EED2532C}" type="datetime1">
              <a:rPr lang="en-US" smtClean="0"/>
              <a:t>12/21/2023</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1" name="Slide Number Placeholder 5"/>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8942905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6"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a:xfrm>
            <a:off x="4976787" y="691882"/>
            <a:ext cx="6300787" cy="3411537"/>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9E744416-D2DA-4AC5-BA60-2A1FDA5628F5}" type="datetime1">
              <a:rPr lang="en-US" smtClean="0"/>
              <a:t>12/21/2023</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7617523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104247D4-1BBB-49E5-BE46-61BD52DE4378}" type="datetime1">
              <a:rPr lang="en-US" smtClean="0"/>
              <a:t>12/21/2023</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9693263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4"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6" name="Date Placeholder 3"/>
          <p:cNvSpPr>
            <a:spLocks noGrp="1"/>
          </p:cNvSpPr>
          <p:nvPr>
            <p:ph type="dt" sz="half" idx="11"/>
          </p:nvPr>
        </p:nvSpPr>
        <p:spPr>
          <a:xfrm>
            <a:off x="838200" y="6356350"/>
            <a:ext cx="1358590" cy="365125"/>
          </a:xfrm>
        </p:spPr>
        <p:txBody>
          <a:bodyPr/>
          <a:lstStyle/>
          <a:p>
            <a:fld id="{AE1001DA-B129-4E6F-BB69-86685FF0E575}" type="datetime1">
              <a:rPr lang="en-US" smtClean="0"/>
              <a:t>12/21/2023</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340284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8"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821775AA-3E62-4945-8A4A-31D2A0705AC5}" type="datetime1">
              <a:rPr lang="en-US" smtClean="0"/>
              <a:t>12/21/2023</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53966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Agenda</a:t>
            </a:r>
          </a:p>
        </p:txBody>
      </p:sp>
      <p:sp>
        <p:nvSpPr>
          <p:cNvPr id="12" name="Table Placeholder 9"/>
          <p:cNvSpPr>
            <a:spLocks noGrp="1"/>
          </p:cNvSpPr>
          <p:nvPr>
            <p:ph type="tbl" sz="quarter" idx="13"/>
          </p:nvPr>
        </p:nvSpPr>
        <p:spPr>
          <a:xfrm>
            <a:off x="838200" y="1335088"/>
            <a:ext cx="10515600" cy="4841875"/>
          </a:xfrm>
        </p:spPr>
        <p:txBody>
          <a:bodyPr/>
          <a:lstStyle/>
          <a:p>
            <a:endParaRPr lang="en-US"/>
          </a:p>
        </p:txBody>
      </p:sp>
      <p:sp>
        <p:nvSpPr>
          <p:cNvPr id="4" name="Date Placeholder 3"/>
          <p:cNvSpPr>
            <a:spLocks noGrp="1"/>
          </p:cNvSpPr>
          <p:nvPr>
            <p:ph type="dt" sz="half" idx="10"/>
          </p:nvPr>
        </p:nvSpPr>
        <p:spPr/>
        <p:txBody>
          <a:bodyPr/>
          <a:lstStyle/>
          <a:p>
            <a:fld id="{F303117C-FA79-4EC7-898E-5A7B10A66A4B}" type="datetime1">
              <a:rPr lang="en-US" smtClean="0"/>
              <a:t>12/21/2023</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6799644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15"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6"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07B67BD-A18B-4856-B8CD-D60F039BF647}" type="datetime1">
              <a:rPr lang="en-US" smtClean="0"/>
              <a:t>12/21/2023</a:t>
            </a:fld>
            <a:endParaRPr lang="en-US" dirty="0"/>
          </a:p>
        </p:txBody>
      </p:sp>
      <p:sp>
        <p:nvSpPr>
          <p:cNvPr id="1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1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34411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ull Image Black Circle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dirty="0"/>
          </a:p>
        </p:txBody>
      </p:sp>
      <p:sp>
        <p:nvSpPr>
          <p:cNvPr id="2" name="Title 1"/>
          <p:cNvSpPr>
            <a:spLocks noGrp="1"/>
          </p:cNvSpPr>
          <p:nvPr>
            <p:ph type="title" hasCustomPrompt="1"/>
          </p:nvPr>
        </p:nvSpPr>
        <p:spPr>
          <a:xfrm>
            <a:off x="6146624"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dirty="0"/>
              <a:t>Click to edit title</a:t>
            </a:r>
          </a:p>
        </p:txBody>
      </p:sp>
      <p:sp>
        <p:nvSpPr>
          <p:cNvPr id="3" name="Date Placeholder 2"/>
          <p:cNvSpPr>
            <a:spLocks noGrp="1"/>
          </p:cNvSpPr>
          <p:nvPr>
            <p:ph type="dt" sz="half" idx="10"/>
          </p:nvPr>
        </p:nvSpPr>
        <p:spPr/>
        <p:txBody>
          <a:bodyPr/>
          <a:lstStyle>
            <a:lvl1pPr>
              <a:defRPr>
                <a:solidFill>
                  <a:schemeClr val="bg1"/>
                </a:solidFill>
              </a:defRPr>
            </a:lvl1pPr>
          </a:lstStyle>
          <a:p>
            <a:fld id="{7A342E1D-C9B8-4345-8A74-997723AFD972}" type="datetime1">
              <a:rPr lang="en-US" smtClean="0"/>
              <a:t>12/21/2023</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0922583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ull Image Multiple Circle Overlay">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0" y="0"/>
            <a:ext cx="12192000" cy="6858000"/>
          </a:xfrm>
        </p:spPr>
        <p:txBody>
          <a:bodyPr/>
          <a:lstStyle/>
          <a:p>
            <a:endParaRPr lang="en-US" dirty="0"/>
          </a:p>
        </p:txBody>
      </p:sp>
      <p:sp>
        <p:nvSpPr>
          <p:cNvPr id="2" name="Title 1"/>
          <p:cNvSpPr>
            <a:spLocks noGrp="1"/>
          </p:cNvSpPr>
          <p:nvPr>
            <p:ph type="title" hasCustomPrompt="1"/>
          </p:nvPr>
        </p:nvSpPr>
        <p:spPr>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dirty="0"/>
              <a:t>Click to edit title</a:t>
            </a:r>
          </a:p>
        </p:txBody>
      </p:sp>
      <p:sp>
        <p:nvSpPr>
          <p:cNvPr id="9" name="Text Placeholder 7"/>
          <p:cNvSpPr>
            <a:spLocks noGrp="1"/>
          </p:cNvSpPr>
          <p:nvPr>
            <p:ph type="body" sz="quarter" idx="14" hasCustomPrompt="1"/>
          </p:nvPr>
        </p:nvSpPr>
        <p:spPr>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dirty="0"/>
              <a:t>Second Point</a:t>
            </a:r>
          </a:p>
        </p:txBody>
      </p:sp>
      <p:sp>
        <p:nvSpPr>
          <p:cNvPr id="8" name="Text Placeholder 7"/>
          <p:cNvSpPr>
            <a:spLocks noGrp="1"/>
          </p:cNvSpPr>
          <p:nvPr>
            <p:ph type="body" sz="quarter" idx="13" hasCustomPrompt="1"/>
          </p:nvPr>
        </p:nvSpPr>
        <p:spPr>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dirty="0"/>
              <a:t>Third Point</a:t>
            </a:r>
          </a:p>
        </p:txBody>
      </p:sp>
      <p:sp>
        <p:nvSpPr>
          <p:cNvPr id="3" name="Date Placeholder 2"/>
          <p:cNvSpPr>
            <a:spLocks noGrp="1"/>
          </p:cNvSpPr>
          <p:nvPr>
            <p:ph type="dt" sz="half" idx="10"/>
          </p:nvPr>
        </p:nvSpPr>
        <p:spPr/>
        <p:txBody>
          <a:bodyPr/>
          <a:lstStyle>
            <a:lvl1pPr>
              <a:defRPr>
                <a:solidFill>
                  <a:schemeClr val="bg1"/>
                </a:solidFill>
              </a:defRPr>
            </a:lvl1pPr>
          </a:lstStyle>
          <a:p>
            <a:fld id="{0DE321BF-8250-4629-BD29-13AFE6776ABD}" type="datetime1">
              <a:rPr lang="en-US" smtClean="0"/>
              <a:t>12/21/2023</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110042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Black Box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a:p>
        </p:txBody>
      </p:sp>
      <p:sp>
        <p:nvSpPr>
          <p:cNvPr id="2" name="Title 1"/>
          <p:cNvSpPr>
            <a:spLocks noGrp="1"/>
          </p:cNvSpPr>
          <p:nvPr>
            <p:ph type="title" hasCustomPrompt="1"/>
          </p:nvPr>
        </p:nvSpPr>
        <p:spPr>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dirty="0"/>
              <a:t>Quote or </a:t>
            </a:r>
            <a:br>
              <a:rPr lang="en-US" dirty="0"/>
            </a:br>
            <a:r>
              <a:rPr lang="en-US" dirty="0"/>
              <a:t>Statement</a:t>
            </a:r>
          </a:p>
        </p:txBody>
      </p:sp>
      <p:sp>
        <p:nvSpPr>
          <p:cNvPr id="3" name="Date Placeholder 2"/>
          <p:cNvSpPr>
            <a:spLocks noGrp="1"/>
          </p:cNvSpPr>
          <p:nvPr>
            <p:ph type="dt" sz="half" idx="10"/>
          </p:nvPr>
        </p:nvSpPr>
        <p:spPr/>
        <p:txBody>
          <a:bodyPr/>
          <a:lstStyle>
            <a:lvl1pPr>
              <a:defRPr>
                <a:solidFill>
                  <a:schemeClr val="bg1"/>
                </a:solidFill>
              </a:defRPr>
            </a:lvl1pPr>
          </a:lstStyle>
          <a:p>
            <a:fld id="{5ACAFEA2-D33A-4BEB-A1D4-8A1590CBE1DE}" type="datetime1">
              <a:rPr lang="en-US" smtClean="0"/>
              <a:t>12/21/2023</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067717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10"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3B785D7F-94EE-4139-9C63-A16F762E4CE0}" type="datetime1">
              <a:rPr lang="en-US" smtClean="0"/>
              <a:t>12/21/2023</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795370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Quote Solid Light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389685"/>
            <a:ext cx="12192000" cy="1340989"/>
          </a:xfrm>
          <a:solidFill>
            <a:schemeClr val="tx1"/>
          </a:solidFill>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8"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p>
            <a:fld id="{703BFA1A-2823-494A-A930-2F783A269CF3}" type="datetime1">
              <a:rPr lang="en-US" smtClean="0"/>
              <a:t>12/21/2023</a:t>
            </a:fld>
            <a:endParaRPr lang="en-US" dirty="0"/>
          </a:p>
        </p:txBody>
      </p:sp>
      <p:sp>
        <p:nvSpPr>
          <p:cNvPr id="5" name="Footer Placeholder 4"/>
          <p:cNvSpPr>
            <a:spLocks noGrp="1"/>
          </p:cNvSpPr>
          <p:nvPr>
            <p:ph type="ftr" sz="quarter" idx="12"/>
          </p:nvPr>
        </p:nvSpPr>
        <p:spPr/>
        <p:txBody>
          <a:bodyPr/>
          <a:lstStyle>
            <a:lvl1pPr>
              <a:defRPr>
                <a:solidFill>
                  <a:schemeClr val="tx2"/>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309155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Quote Full Image Background">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0"/>
            <a:ext cx="12192000" cy="6858000"/>
          </a:xfrm>
        </p:spPr>
        <p:txBody>
          <a:bodyPr/>
          <a:lstStyle>
            <a:lvl1pPr>
              <a:defRPr/>
            </a:lvl1pPr>
          </a:lstStyle>
          <a:p>
            <a:r>
              <a:rPr lang="en-US" dirty="0"/>
              <a:t>Click icon to edit background picture</a:t>
            </a:r>
          </a:p>
        </p:txBody>
      </p:sp>
      <p:sp>
        <p:nvSpPr>
          <p:cNvPr id="12"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bg1"/>
                </a:solidFill>
              </a:defRPr>
            </a:lvl1pPr>
          </a:lstStyle>
          <a:p>
            <a:r>
              <a:rPr lang="en-US" dirty="0"/>
              <a:t>Quote or Statement</a:t>
            </a:r>
          </a:p>
        </p:txBody>
      </p:sp>
      <p:sp>
        <p:nvSpPr>
          <p:cNvPr id="13"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25C2B3B2-DBBB-43B3-AFB4-201A29176B41}" type="datetime1">
              <a:rPr lang="en-US" smtClean="0"/>
              <a:t>12/21/2023</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9472605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ig Number - Image Background">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0"/>
            <a:ext cx="12192000" cy="6858000"/>
          </a:xfrm>
        </p:spPr>
        <p:txBody>
          <a:bodyPr/>
          <a:lstStyle/>
          <a:p>
            <a:endParaRPr lang="en-US"/>
          </a:p>
        </p:txBody>
      </p:sp>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a:t>Click to edit title.</a:t>
            </a:r>
          </a:p>
        </p:txBody>
      </p:sp>
      <p:sp>
        <p:nvSpPr>
          <p:cNvPr id="9"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a:t>
            </a:r>
          </a:p>
        </p:txBody>
      </p:sp>
      <p:sp>
        <p:nvSpPr>
          <p:cNvPr id="3" name="Date Placeholder 2"/>
          <p:cNvSpPr>
            <a:spLocks noGrp="1"/>
          </p:cNvSpPr>
          <p:nvPr>
            <p:ph type="dt" sz="half" idx="10"/>
          </p:nvPr>
        </p:nvSpPr>
        <p:spPr/>
        <p:txBody>
          <a:bodyPr/>
          <a:lstStyle>
            <a:lvl1pPr>
              <a:defRPr>
                <a:solidFill>
                  <a:schemeClr val="bg1"/>
                </a:solidFill>
              </a:defRPr>
            </a:lvl1pPr>
          </a:lstStyle>
          <a:p>
            <a:fld id="{752251A5-5EA6-4241-BDED-0A7B6E348337}" type="datetime1">
              <a:rPr lang="en-US" smtClean="0"/>
              <a:t>12/21/2023</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764473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ig Number -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a:t>Click to edit title.</a:t>
            </a:r>
          </a:p>
        </p:txBody>
      </p:sp>
      <p:sp>
        <p:nvSpPr>
          <p:cNvPr id="10"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a:t>
            </a:r>
          </a:p>
        </p:txBody>
      </p:sp>
      <p:sp>
        <p:nvSpPr>
          <p:cNvPr id="3" name="Date Placeholder 2"/>
          <p:cNvSpPr>
            <a:spLocks noGrp="1"/>
          </p:cNvSpPr>
          <p:nvPr>
            <p:ph type="dt" sz="half" idx="10"/>
          </p:nvPr>
        </p:nvSpPr>
        <p:spPr/>
        <p:txBody>
          <a:bodyPr/>
          <a:lstStyle>
            <a:lvl1pPr>
              <a:defRPr>
                <a:solidFill>
                  <a:schemeClr val="bg1"/>
                </a:solidFill>
              </a:defRPr>
            </a:lvl1pPr>
          </a:lstStyle>
          <a:p>
            <a:fld id="{BB880C99-09FB-4EE5-96F9-B1FBC48C16C7}" type="datetime1">
              <a:rPr lang="en-US" smtClean="0"/>
              <a:t>12/21/2023</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882116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2212733"/>
            <a:ext cx="10515600" cy="1472163"/>
          </a:xfrm>
        </p:spPr>
        <p:txBody>
          <a:bodyPr>
            <a:noAutofit/>
          </a:bodyPr>
          <a:lstStyle>
            <a:lvl1pPr algn="ctr">
              <a:tabLst>
                <a:tab pos="3770313" algn="l"/>
              </a:tabLst>
              <a:defRPr sz="7000">
                <a:solidFill>
                  <a:schemeClr val="bg1"/>
                </a:solidFill>
              </a:defRPr>
            </a:lvl1pPr>
          </a:lstStyle>
          <a:p>
            <a:r>
              <a:rPr lang="en-US" dirty="0"/>
              <a:t>Thank you!</a:t>
            </a:r>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p:txBody>
          <a:bodyPr/>
          <a:lstStyle>
            <a:lvl1pPr>
              <a:defRPr>
                <a:solidFill>
                  <a:schemeClr val="bg1"/>
                </a:solidFill>
              </a:defRPr>
            </a:lvl1pPr>
          </a:lstStyle>
          <a:p>
            <a:fld id="{26AB9F33-43AC-4945-8B44-879CE431C805}" type="datetime1">
              <a:rPr lang="en-US" smtClean="0"/>
              <a:t>12/21/2023</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9553" y="53188"/>
            <a:ext cx="4492035" cy="1621624"/>
          </a:xfrm>
          <a:prstGeom prst="rect">
            <a:avLst/>
          </a:prstGeom>
        </p:spPr>
      </p:pic>
    </p:spTree>
    <p:extLst>
      <p:ext uri="{BB962C8B-B14F-4D97-AF65-F5344CB8AC3E}">
        <p14:creationId xmlns:p14="http://schemas.microsoft.com/office/powerpoint/2010/main" val="555963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anchor="ctr">
            <a:normAutofit/>
          </a:bodyPr>
          <a:lstStyle>
            <a:lvl1pPr algn="ctr">
              <a:defRPr sz="3600">
                <a:solidFill>
                  <a:schemeClr val="bg1"/>
                </a:solidFill>
              </a:defRPr>
            </a:lvl1pPr>
          </a:lstStyle>
          <a:p>
            <a:r>
              <a:rPr lang="en-US" dirty="0"/>
              <a:t>Click to edit section title</a:t>
            </a:r>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440970"/>
          </a:xfrm>
        </p:spPr>
        <p:txBody>
          <a:bodyPr>
            <a:normAutofit/>
          </a:bodyPr>
          <a:lstStyle>
            <a:lvl1pPr marL="0" indent="0" algn="ctr">
              <a:buNone/>
              <a:defRPr sz="1800" baseline="0"/>
            </a:lvl1pPr>
          </a:lstStyle>
          <a:p>
            <a:r>
              <a:rPr lang="en-US" sz="1800" dirty="0" err="1"/>
              <a:t>Firstname</a:t>
            </a:r>
            <a:r>
              <a:rPr lang="en-US" sz="1800" dirty="0"/>
              <a:t> </a:t>
            </a:r>
            <a:r>
              <a:rPr lang="en-US" sz="1800" dirty="0" err="1"/>
              <a:t>Lastname</a:t>
            </a:r>
            <a:r>
              <a:rPr lang="en-US" sz="1800" dirty="0"/>
              <a:t> | Job Title</a:t>
            </a:r>
          </a:p>
        </p:txBody>
      </p:sp>
      <p:pic>
        <p:nvPicPr>
          <p:cNvPr id="15" name="Picture 14"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9553" y="103988"/>
            <a:ext cx="4492035" cy="1621624"/>
          </a:xfrm>
          <a:prstGeom prst="rect">
            <a:avLst/>
          </a:prstGeom>
        </p:spPr>
      </p:pic>
      <p:sp>
        <p:nvSpPr>
          <p:cNvPr id="11" name="Picture Placeholder 2"/>
          <p:cNvSpPr>
            <a:spLocks noGrp="1"/>
          </p:cNvSpPr>
          <p:nvPr>
            <p:ph type="pic" sz="quarter" idx="13" hasCustomPrompt="1"/>
          </p:nvPr>
        </p:nvSpPr>
        <p:spPr>
          <a:xfrm>
            <a:off x="0" y="1789113"/>
            <a:ext cx="12192000" cy="2298700"/>
          </a:xfrm>
        </p:spPr>
        <p:txBody>
          <a:bodyPr/>
          <a:lstStyle/>
          <a:p>
            <a:r>
              <a:rPr lang="en-US" dirty="0"/>
              <a:t>Click Icon to add picture</a:t>
            </a:r>
          </a:p>
        </p:txBody>
      </p:sp>
      <p:sp>
        <p:nvSpPr>
          <p:cNvPr id="18" name="Date Placeholder 17"/>
          <p:cNvSpPr>
            <a:spLocks noGrp="1"/>
          </p:cNvSpPr>
          <p:nvPr>
            <p:ph type="dt" sz="half" idx="15"/>
          </p:nvPr>
        </p:nvSpPr>
        <p:spPr/>
        <p:txBody>
          <a:bodyPr/>
          <a:lstStyle/>
          <a:p>
            <a:fld id="{FC26F3AD-DFC5-491A-8781-317E0187EDE4}" type="datetime1">
              <a:rPr lang="en-US" smtClean="0"/>
              <a:t>12/21/2023</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0822502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2_Quote Solid Light Background">
    <p:bg>
      <p:bgPr>
        <a:solidFill>
          <a:srgbClr val="E8E8E8"/>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dirty="0"/>
              <a:t>Thank you!</a:t>
            </a:r>
          </a:p>
        </p:txBody>
      </p:sp>
      <p:sp>
        <p:nvSpPr>
          <p:cNvPr id="8" name="Text Placeholder 6"/>
          <p:cNvSpPr>
            <a:spLocks noGrp="1"/>
          </p:cNvSpPr>
          <p:nvPr>
            <p:ph type="body" sz="quarter" idx="13" hasCustomPrompt="1"/>
          </p:nvPr>
        </p:nvSpPr>
        <p:spPr>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p:txBody>
          <a:bodyPr/>
          <a:lstStyle>
            <a:lvl1pPr>
              <a:defRPr>
                <a:solidFill>
                  <a:schemeClr val="tx2"/>
                </a:solidFill>
              </a:defRPr>
            </a:lvl1pPr>
          </a:lstStyle>
          <a:p>
            <a:fld id="{76EC1505-B7D9-42CF-AF7A-DE0BC516D7D9}" type="datetime1">
              <a:rPr lang="en-US" smtClean="0"/>
              <a:t>12/21/2023</a:t>
            </a:fld>
            <a:endParaRPr lang="en-US" dirty="0"/>
          </a:p>
        </p:txBody>
      </p:sp>
      <p:sp>
        <p:nvSpPr>
          <p:cNvPr id="5" name="Footer Placeholder 4"/>
          <p:cNvSpPr>
            <a:spLocks noGrp="1"/>
          </p:cNvSpPr>
          <p:nvPr>
            <p:ph type="ftr" sz="quarter" idx="12"/>
          </p:nvPr>
        </p:nvSpPr>
        <p:spPr/>
        <p:txBody>
          <a:bodyPr/>
          <a:lstStyle>
            <a:lvl1pPr>
              <a:defRPr>
                <a:solidFill>
                  <a:schemeClr val="tx1"/>
                </a:solidFill>
              </a:defRPr>
            </a:lvl1pPr>
          </a:lstStyle>
          <a:p>
            <a:r>
              <a:rPr lang="en-US">
                <a:solidFill>
                  <a:schemeClr val="tx2"/>
                </a:solidFill>
              </a:rPr>
              <a:t>Information Technology for Minnesota Government | mn.gov/mnit</a:t>
            </a:r>
            <a:endParaRPr lang="en-US" dirty="0">
              <a:solidFill>
                <a:schemeClr val="tx2"/>
              </a:solidFill>
            </a:endParaRPr>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48F63A3B-78C7-47BE-AE5E-E10140E04643}" type="slidenum">
              <a:rPr lang="en-US" smtClean="0"/>
              <a:pPr/>
              <a:t>‹#›</a:t>
            </a:fld>
            <a:endParaRPr lang="en-US" dirty="0"/>
          </a:p>
        </p:txBody>
      </p:sp>
      <p:sp>
        <p:nvSpPr>
          <p:cNvPr id="6" name="Rectangle 5"/>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9553" y="53188"/>
            <a:ext cx="4492035" cy="1621624"/>
          </a:xfrm>
          <a:prstGeom prst="rect">
            <a:avLst/>
          </a:prstGeom>
        </p:spPr>
      </p:pic>
    </p:spTree>
    <p:extLst>
      <p:ext uri="{BB962C8B-B14F-4D97-AF65-F5344CB8AC3E}">
        <p14:creationId xmlns:p14="http://schemas.microsoft.com/office/powerpoint/2010/main" val="2290897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52"/>
        <p:cNvGrpSpPr/>
        <p:nvPr/>
      </p:nvGrpSpPr>
      <p:grpSpPr>
        <a:xfrm>
          <a:off x="0" y="0"/>
          <a:ext cx="0" cy="0"/>
          <a:chOff x="0" y="0"/>
          <a:chExt cx="0" cy="0"/>
        </a:xfrm>
      </p:grpSpPr>
      <p:sp>
        <p:nvSpPr>
          <p:cNvPr id="53" name="Shape 53"/>
          <p:cNvSpPr txBox="1">
            <a:spLocks noGrp="1"/>
          </p:cNvSpPr>
          <p:nvPr>
            <p:ph type="title"/>
          </p:nvPr>
        </p:nvSpPr>
        <p:spPr>
          <a:xfrm>
            <a:off x="491800" y="339367"/>
            <a:ext cx="11360800" cy="7636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4" name="Shape 5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spcBef>
                <a:spcPts val="0"/>
              </a:spcBef>
              <a:buNone/>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609130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60B47-15BE-45E8-A69E-D869CBD9D5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917BBAA-E5EF-4EA6-A100-42B68E77F3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411FEC-3FB1-4DEE-A51B-FF7B41ECFA52}"/>
              </a:ext>
            </a:extLst>
          </p:cNvPr>
          <p:cNvSpPr>
            <a:spLocks noGrp="1"/>
          </p:cNvSpPr>
          <p:nvPr>
            <p:ph type="dt" sz="half" idx="10"/>
          </p:nvPr>
        </p:nvSpPr>
        <p:spPr/>
        <p:txBody>
          <a:bodyPr/>
          <a:lstStyle/>
          <a:p>
            <a:fld id="{1265E2D6-4588-4C59-BE19-200B0433BC63}" type="datetimeFigureOut">
              <a:rPr lang="en-US" smtClean="0"/>
              <a:t>12/21/2023</a:t>
            </a:fld>
            <a:endParaRPr lang="en-US"/>
          </a:p>
        </p:txBody>
      </p:sp>
      <p:sp>
        <p:nvSpPr>
          <p:cNvPr id="5" name="Footer Placeholder 4">
            <a:extLst>
              <a:ext uri="{FF2B5EF4-FFF2-40B4-BE49-F238E27FC236}">
                <a16:creationId xmlns:a16="http://schemas.microsoft.com/office/drawing/2014/main" id="{B2FF55FD-48E8-4D81-BCFC-3201EA1C0D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BCA3D6-8932-44BE-A289-C3203F1339ED}"/>
              </a:ext>
            </a:extLst>
          </p:cNvPr>
          <p:cNvSpPr>
            <a:spLocks noGrp="1"/>
          </p:cNvSpPr>
          <p:nvPr>
            <p:ph type="sldNum" sz="quarter" idx="12"/>
          </p:nvPr>
        </p:nvSpPr>
        <p:spPr/>
        <p:txBody>
          <a:bodyPr/>
          <a:lstStyle/>
          <a:p>
            <a:fld id="{627163C3-4981-4461-B033-BB709CD50456}" type="slidenum">
              <a:rPr lang="en-US" smtClean="0"/>
              <a:t>‹#›</a:t>
            </a:fld>
            <a:endParaRPr lang="en-US"/>
          </a:p>
        </p:txBody>
      </p:sp>
    </p:spTree>
    <p:extLst>
      <p:ext uri="{BB962C8B-B14F-4D97-AF65-F5344CB8AC3E}">
        <p14:creationId xmlns:p14="http://schemas.microsoft.com/office/powerpoint/2010/main" val="30179488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69"/>
        <p:cNvGrpSpPr/>
        <p:nvPr/>
      </p:nvGrpSpPr>
      <p:grpSpPr>
        <a:xfrm>
          <a:off x="0" y="0"/>
          <a:ext cx="0" cy="0"/>
          <a:chOff x="0" y="0"/>
          <a:chExt cx="0" cy="0"/>
        </a:xfrm>
      </p:grpSpPr>
      <p:sp>
        <p:nvSpPr>
          <p:cNvPr id="70" name="Google Shape;70;p41"/>
          <p:cNvSpPr/>
          <p:nvPr/>
        </p:nvSpPr>
        <p:spPr>
          <a:xfrm>
            <a:off x="18" y="0"/>
            <a:ext cx="4050791" cy="6858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 name="Google Shape;71;p41"/>
          <p:cNvSpPr/>
          <p:nvPr/>
        </p:nvSpPr>
        <p:spPr>
          <a:xfrm>
            <a:off x="4040071" y="0"/>
            <a:ext cx="64008" cy="6858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 name="Google Shape;72;p41"/>
          <p:cNvSpPr txBox="1">
            <a:spLocks noGrp="1"/>
          </p:cNvSpPr>
          <p:nvPr>
            <p:ph type="title"/>
          </p:nvPr>
        </p:nvSpPr>
        <p:spPr>
          <a:xfrm>
            <a:off x="457200" y="594359"/>
            <a:ext cx="3200400" cy="22860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FFFFFF"/>
              </a:buClr>
              <a:buSzPts val="3600"/>
              <a:buFont typeface="Calibri"/>
              <a:buNone/>
              <a:defRPr sz="3600" b="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41"/>
          <p:cNvSpPr txBox="1">
            <a:spLocks noGrp="1"/>
          </p:cNvSpPr>
          <p:nvPr>
            <p:ph type="body" idx="1"/>
          </p:nvPr>
        </p:nvSpPr>
        <p:spPr>
          <a:xfrm>
            <a:off x="4800600" y="731520"/>
            <a:ext cx="6492240" cy="525780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74" name="Google Shape;74;p41"/>
          <p:cNvSpPr txBox="1">
            <a:spLocks noGrp="1"/>
          </p:cNvSpPr>
          <p:nvPr>
            <p:ph type="body" idx="2"/>
          </p:nvPr>
        </p:nvSpPr>
        <p:spPr>
          <a:xfrm>
            <a:off x="457200" y="2926080"/>
            <a:ext cx="3200400" cy="337912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1500"/>
              <a:buNone/>
              <a:defRPr sz="1500">
                <a:solidFill>
                  <a:srgbClr val="FFFFFF"/>
                </a:solidFill>
              </a:defRPr>
            </a:lvl1pPr>
            <a:lvl2pPr marL="914400" lvl="1" indent="-228600" algn="l">
              <a:lnSpc>
                <a:spcPct val="90000"/>
              </a:lnSpc>
              <a:spcBef>
                <a:spcPts val="2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75" name="Google Shape;75;p41"/>
          <p:cNvSpPr txBox="1">
            <a:spLocks noGrp="1"/>
          </p:cNvSpPr>
          <p:nvPr>
            <p:ph type="dt" idx="10"/>
          </p:nvPr>
        </p:nvSpPr>
        <p:spPr>
          <a:xfrm>
            <a:off x="465513" y="6459787"/>
            <a:ext cx="261851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1"/>
          <p:cNvSpPr txBox="1">
            <a:spLocks noGrp="1"/>
          </p:cNvSpPr>
          <p:nvPr>
            <p:ph type="ftr" idx="11"/>
          </p:nvPr>
        </p:nvSpPr>
        <p:spPr>
          <a:xfrm>
            <a:off x="4800600" y="6459787"/>
            <a:ext cx="4648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1"/>
          <p:cNvSpPr txBox="1">
            <a:spLocks noGrp="1"/>
          </p:cNvSpPr>
          <p:nvPr>
            <p:ph type="sldNum" idx="12"/>
          </p:nvPr>
        </p:nvSpPr>
        <p:spPr>
          <a:xfrm>
            <a:off x="9900460" y="6459787"/>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50">
                <a:solidFill>
                  <a:schemeClr val="dk2"/>
                </a:solidFill>
                <a:latin typeface="Calibri"/>
                <a:ea typeface="Calibri"/>
                <a:cs typeface="Calibri"/>
                <a:sym typeface="Calibri"/>
              </a:defRPr>
            </a:lvl1pPr>
            <a:lvl2pPr marL="0" lvl="1" indent="0" algn="r">
              <a:spcBef>
                <a:spcPts val="0"/>
              </a:spcBef>
              <a:buNone/>
              <a:defRPr sz="1050">
                <a:solidFill>
                  <a:schemeClr val="dk2"/>
                </a:solidFill>
                <a:latin typeface="Calibri"/>
                <a:ea typeface="Calibri"/>
                <a:cs typeface="Calibri"/>
                <a:sym typeface="Calibri"/>
              </a:defRPr>
            </a:lvl2pPr>
            <a:lvl3pPr marL="0" lvl="2" indent="0" algn="r">
              <a:spcBef>
                <a:spcPts val="0"/>
              </a:spcBef>
              <a:buNone/>
              <a:defRPr sz="1050">
                <a:solidFill>
                  <a:schemeClr val="dk2"/>
                </a:solidFill>
                <a:latin typeface="Calibri"/>
                <a:ea typeface="Calibri"/>
                <a:cs typeface="Calibri"/>
                <a:sym typeface="Calibri"/>
              </a:defRPr>
            </a:lvl3pPr>
            <a:lvl4pPr marL="0" lvl="3" indent="0" algn="r">
              <a:spcBef>
                <a:spcPts val="0"/>
              </a:spcBef>
              <a:buNone/>
              <a:defRPr sz="1050">
                <a:solidFill>
                  <a:schemeClr val="dk2"/>
                </a:solidFill>
                <a:latin typeface="Calibri"/>
                <a:ea typeface="Calibri"/>
                <a:cs typeface="Calibri"/>
                <a:sym typeface="Calibri"/>
              </a:defRPr>
            </a:lvl4pPr>
            <a:lvl5pPr marL="0" lvl="4" indent="0" algn="r">
              <a:spcBef>
                <a:spcPts val="0"/>
              </a:spcBef>
              <a:buNone/>
              <a:defRPr sz="1050">
                <a:solidFill>
                  <a:schemeClr val="dk2"/>
                </a:solidFill>
                <a:latin typeface="Calibri"/>
                <a:ea typeface="Calibri"/>
                <a:cs typeface="Calibri"/>
                <a:sym typeface="Calibri"/>
              </a:defRPr>
            </a:lvl5pPr>
            <a:lvl6pPr marL="0" lvl="5" indent="0" algn="r">
              <a:spcBef>
                <a:spcPts val="0"/>
              </a:spcBef>
              <a:buNone/>
              <a:defRPr sz="1050">
                <a:solidFill>
                  <a:schemeClr val="dk2"/>
                </a:solidFill>
                <a:latin typeface="Calibri"/>
                <a:ea typeface="Calibri"/>
                <a:cs typeface="Calibri"/>
                <a:sym typeface="Calibri"/>
              </a:defRPr>
            </a:lvl6pPr>
            <a:lvl7pPr marL="0" lvl="6" indent="0" algn="r">
              <a:spcBef>
                <a:spcPts val="0"/>
              </a:spcBef>
              <a:buNone/>
              <a:defRPr sz="1050">
                <a:solidFill>
                  <a:schemeClr val="dk2"/>
                </a:solidFill>
                <a:latin typeface="Calibri"/>
                <a:ea typeface="Calibri"/>
                <a:cs typeface="Calibri"/>
                <a:sym typeface="Calibri"/>
              </a:defRPr>
            </a:lvl7pPr>
            <a:lvl8pPr marL="0" lvl="7" indent="0" algn="r">
              <a:spcBef>
                <a:spcPts val="0"/>
              </a:spcBef>
              <a:buNone/>
              <a:defRPr sz="1050">
                <a:solidFill>
                  <a:schemeClr val="dk2"/>
                </a:solidFill>
                <a:latin typeface="Calibri"/>
                <a:ea typeface="Calibri"/>
                <a:cs typeface="Calibri"/>
                <a:sym typeface="Calibri"/>
              </a:defRPr>
            </a:lvl8pPr>
            <a:lvl9pPr marL="0" lvl="8" indent="0" algn="r">
              <a:spcBef>
                <a:spcPts val="0"/>
              </a:spcBef>
              <a:buNone/>
              <a:defRPr sz="1050">
                <a:solidFill>
                  <a:schemeClr val="dk2"/>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041537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7"/>
        <p:cNvGrpSpPr/>
        <p:nvPr/>
      </p:nvGrpSpPr>
      <p:grpSpPr>
        <a:xfrm>
          <a:off x="0" y="0"/>
          <a:ext cx="0" cy="0"/>
          <a:chOff x="0" y="0"/>
          <a:chExt cx="0" cy="0"/>
        </a:xfrm>
      </p:grpSpPr>
      <p:sp>
        <p:nvSpPr>
          <p:cNvPr id="28" name="Google Shape;28;p35"/>
          <p:cNvSpPr txBox="1">
            <a:spLocks noGrp="1"/>
          </p:cNvSpPr>
          <p:nvPr>
            <p:ph type="title"/>
          </p:nvPr>
        </p:nvSpPr>
        <p:spPr>
          <a:xfrm>
            <a:off x="1097280" y="286605"/>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35"/>
          <p:cNvSpPr txBox="1">
            <a:spLocks noGrp="1"/>
          </p:cNvSpPr>
          <p:nvPr>
            <p:ph type="body" idx="1"/>
          </p:nvPr>
        </p:nvSpPr>
        <p:spPr>
          <a:xfrm>
            <a:off x="1097280" y="1845736"/>
            <a:ext cx="4937760" cy="4023359"/>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0" name="Google Shape;30;p35"/>
          <p:cNvSpPr txBox="1">
            <a:spLocks noGrp="1"/>
          </p:cNvSpPr>
          <p:nvPr>
            <p:ph type="body" idx="2"/>
          </p:nvPr>
        </p:nvSpPr>
        <p:spPr>
          <a:xfrm>
            <a:off x="6217920" y="1845735"/>
            <a:ext cx="4937760" cy="402336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1" name="Google Shape;31;p35"/>
          <p:cNvSpPr txBox="1">
            <a:spLocks noGrp="1"/>
          </p:cNvSpPr>
          <p:nvPr>
            <p:ph type="dt" idx="10"/>
          </p:nvPr>
        </p:nvSpPr>
        <p:spPr>
          <a:xfrm>
            <a:off x="1097282" y="6459787"/>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5"/>
          <p:cNvSpPr txBox="1">
            <a:spLocks noGrp="1"/>
          </p:cNvSpPr>
          <p:nvPr>
            <p:ph type="ftr" idx="11"/>
          </p:nvPr>
        </p:nvSpPr>
        <p:spPr>
          <a:xfrm>
            <a:off x="3686186" y="6459787"/>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35"/>
          <p:cNvSpPr txBox="1">
            <a:spLocks noGrp="1"/>
          </p:cNvSpPr>
          <p:nvPr>
            <p:ph type="sldNum" idx="12"/>
          </p:nvPr>
        </p:nvSpPr>
        <p:spPr>
          <a:xfrm>
            <a:off x="9900460" y="6459787"/>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579254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6" name="Title 8"/>
          <p:cNvSpPr>
            <a:spLocks noGrp="1"/>
          </p:cNvSpPr>
          <p:nvPr>
            <p:ph type="ctrTitle" hasCustomPrompt="1"/>
          </p:nvPr>
        </p:nvSpPr>
        <p:spPr>
          <a:xfrm>
            <a:off x="816864" y="5413800"/>
            <a:ext cx="10468864" cy="682200"/>
          </a:xfrm>
          <a:prstGeom prst="rect">
            <a:avLst/>
          </a:prstGeom>
          <a:ln>
            <a:noFill/>
          </a:ln>
        </p:spPr>
        <p:txBody>
          <a:bodyPr tIns="0" rIns="18288">
            <a:normAutofit/>
            <a:scene3d>
              <a:camera prst="orthographicFront"/>
              <a:lightRig rig="freezing" dir="t">
                <a:rot lat="0" lon="0" rev="5640000"/>
              </a:lightRig>
            </a:scene3d>
            <a:sp3d prstMaterial="flat">
              <a:bevelT w="0" h="0"/>
              <a:contourClr>
                <a:schemeClr val="tx2"/>
              </a:contourClr>
            </a:sp3d>
          </a:bodyPr>
          <a:lstStyle>
            <a:lvl1pPr algn="ctr" rtl="0">
              <a:spcBef>
                <a:spcPct val="0"/>
              </a:spcBef>
              <a:buNone/>
              <a:defRPr sz="3200" b="1">
                <a:ln>
                  <a:noFill/>
                </a:ln>
                <a:solidFill>
                  <a:srgbClr val="000000"/>
                </a:solidFill>
                <a:effectLst>
                  <a:outerShdw blurRad="38100" dist="25400" dir="5400000" algn="tl" rotWithShape="0">
                    <a:srgbClr val="002060">
                      <a:alpha val="43000"/>
                    </a:srgbClr>
                  </a:outerShdw>
                </a:effectLst>
                <a:latin typeface="+mj-lt"/>
                <a:ea typeface="+mj-ea"/>
                <a:cs typeface="+mj-cs"/>
              </a:defRPr>
            </a:lvl1pPr>
          </a:lstStyle>
          <a:p>
            <a:r>
              <a:rPr lang="en-US" altLang="en-US" noProof="0" dirty="0"/>
              <a:t>Click to edit Section title style</a:t>
            </a:r>
            <a:endParaRPr lang="en-US" dirty="0"/>
          </a:p>
        </p:txBody>
      </p:sp>
      <p:sp>
        <p:nvSpPr>
          <p:cNvPr id="7" name="Subtitle 16"/>
          <p:cNvSpPr>
            <a:spLocks noGrp="1"/>
          </p:cNvSpPr>
          <p:nvPr>
            <p:ph type="subTitle" idx="1" hasCustomPrompt="1"/>
          </p:nvPr>
        </p:nvSpPr>
        <p:spPr>
          <a:xfrm>
            <a:off x="812800" y="5943600"/>
            <a:ext cx="10472928" cy="713936"/>
          </a:xfrm>
          <a:prstGeom prst="rect">
            <a:avLst/>
          </a:prstGeom>
        </p:spPr>
        <p:txBody>
          <a:bodyPr lIns="0" rIns="18288"/>
          <a:lstStyle>
            <a:lvl1pPr marL="0" marR="45720" indent="0" algn="ctr">
              <a:buNone/>
              <a:defRPr sz="2400">
                <a:solidFill>
                  <a:srgbClr val="000000"/>
                </a:solidFill>
                <a:effectLst/>
                <a:latin typeface="AvenirNext LT Pro Regular" panose="020B0504020202020204"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a:t>Click to edit Section subtitle style</a:t>
            </a:r>
          </a:p>
        </p:txBody>
      </p:sp>
    </p:spTree>
    <p:extLst>
      <p:ext uri="{BB962C8B-B14F-4D97-AF65-F5344CB8AC3E}">
        <p14:creationId xmlns:p14="http://schemas.microsoft.com/office/powerpoint/2010/main" val="34967290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0"/>
            <a:ext cx="10972800" cy="3581400"/>
          </a:xfr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a:xfrm>
            <a:off x="609600" y="685800"/>
            <a:ext cx="10972800" cy="685800"/>
          </a:xfrm>
        </p:spPr>
        <p:txBody>
          <a:bodyPr/>
          <a:lstStyle/>
          <a:p>
            <a:r>
              <a:rPr lang="en-US"/>
              <a:t>Click to edit Master title style</a:t>
            </a:r>
            <a:endParaRPr lang="en-US" dirty="0"/>
          </a:p>
        </p:txBody>
      </p:sp>
    </p:spTree>
    <p:extLst>
      <p:ext uri="{BB962C8B-B14F-4D97-AF65-F5344CB8AC3E}">
        <p14:creationId xmlns:p14="http://schemas.microsoft.com/office/powerpoint/2010/main" val="4895739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9550400" cy="685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1600202"/>
            <a:ext cx="5384800" cy="3657599"/>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2"/>
            <a:ext cx="5384800" cy="3657599"/>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57577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9550400" cy="685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209800"/>
            <a:ext cx="5384800" cy="3657599"/>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2209800"/>
            <a:ext cx="5384800" cy="3657599"/>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9"/>
          <p:cNvSpPr>
            <a:spLocks noGrp="1"/>
          </p:cNvSpPr>
          <p:nvPr>
            <p:ph type="body" sz="quarter" idx="10" hasCustomPrompt="1"/>
          </p:nvPr>
        </p:nvSpPr>
        <p:spPr>
          <a:xfrm>
            <a:off x="609600" y="1676400"/>
            <a:ext cx="5410200" cy="533400"/>
          </a:xfrm>
        </p:spPr>
        <p:txBody>
          <a:bodyPr/>
          <a:lstStyle>
            <a:lvl1pPr marL="0" indent="0">
              <a:buNone/>
              <a:defRPr sz="2800" baseline="0">
                <a:latin typeface="Myriad Pro (Body)"/>
              </a:defRPr>
            </a:lvl1pPr>
          </a:lstStyle>
          <a:p>
            <a:pPr lvl="0"/>
            <a:r>
              <a:rPr lang="en-US" sz="2800" dirty="0">
                <a:latin typeface="AvenirNext LT Pro Bold" panose="020B0804020202020204" pitchFamily="34" charset="0"/>
              </a:rPr>
              <a:t>Column Title</a:t>
            </a:r>
            <a:endParaRPr lang="en-US" dirty="0"/>
          </a:p>
        </p:txBody>
      </p:sp>
      <p:sp>
        <p:nvSpPr>
          <p:cNvPr id="6" name="Text Placeholder 9"/>
          <p:cNvSpPr>
            <a:spLocks noGrp="1"/>
          </p:cNvSpPr>
          <p:nvPr>
            <p:ph type="body" sz="quarter" idx="11" hasCustomPrompt="1"/>
          </p:nvPr>
        </p:nvSpPr>
        <p:spPr>
          <a:xfrm>
            <a:off x="6205764" y="1676400"/>
            <a:ext cx="5410200" cy="533400"/>
          </a:xfrm>
        </p:spPr>
        <p:txBody>
          <a:bodyPr/>
          <a:lstStyle>
            <a:lvl1pPr marL="0" indent="0">
              <a:buNone/>
              <a:defRPr sz="2800" baseline="0">
                <a:latin typeface="Myriad Pro (Body)"/>
              </a:defRPr>
            </a:lvl1pPr>
          </a:lstStyle>
          <a:p>
            <a:pPr lvl="0"/>
            <a:r>
              <a:rPr lang="en-US" sz="2800" dirty="0">
                <a:latin typeface="AvenirNext LT Pro Bold" panose="020B0804020202020204" pitchFamily="34" charset="0"/>
              </a:rPr>
              <a:t>Column Title</a:t>
            </a:r>
            <a:endParaRPr lang="en-US" dirty="0"/>
          </a:p>
        </p:txBody>
      </p:sp>
    </p:spTree>
    <p:extLst>
      <p:ext uri="{BB962C8B-B14F-4D97-AF65-F5344CB8AC3E}">
        <p14:creationId xmlns:p14="http://schemas.microsoft.com/office/powerpoint/2010/main" val="26147403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9550400" cy="6858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4000" b="1">
                <a:ln>
                  <a:noFill/>
                </a:ln>
                <a:solidFill>
                  <a:srgbClr val="000000"/>
                </a:solidFill>
                <a:effectLst/>
                <a:latin typeface="+mj-lt"/>
                <a:ea typeface="+mj-ea"/>
                <a:cs typeface="+mj-cs"/>
              </a:defRPr>
            </a:lvl1pPr>
          </a:lstStyle>
          <a:p>
            <a:r>
              <a:rPr lang="en-US" noProof="0" dirty="0"/>
              <a:t>Click to edit Master title style</a:t>
            </a:r>
            <a:endParaRPr lang="en-US" dirty="0"/>
          </a:p>
        </p:txBody>
      </p:sp>
    </p:spTree>
    <p:extLst>
      <p:ext uri="{BB962C8B-B14F-4D97-AF65-F5344CB8AC3E}">
        <p14:creationId xmlns:p14="http://schemas.microsoft.com/office/powerpoint/2010/main" val="4002598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B1A4575-DDB9-4094-929B-6674B660F02D}" type="datetime1">
              <a:rPr lang="en-US" smtClean="0"/>
              <a:t>12/21/2023</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324997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29117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Logo Only)">
  <p:cSld name="Title Slide (Logo Only)">
    <p:bg>
      <p:bgPr>
        <a:solidFill>
          <a:schemeClr val="dk1"/>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ctrTitle"/>
          </p:nvPr>
        </p:nvSpPr>
        <p:spPr>
          <a:xfrm>
            <a:off x="0" y="4188564"/>
            <a:ext cx="12192000" cy="1199223"/>
          </a:xfrm>
          <a:prstGeom prst="rect">
            <a:avLst/>
          </a:prstGeom>
          <a:solidFill>
            <a:schemeClr val="accent2"/>
          </a:solidFill>
          <a:ln>
            <a:noFill/>
          </a:ln>
        </p:spPr>
        <p:txBody>
          <a:bodyPr spcFirstLastPara="1" wrap="square" lIns="182875" tIns="91425" rIns="182875" bIns="91425" anchor="ctr" anchorCtr="0"/>
          <a:lstStyle>
            <a:lvl1pPr lvl="0" algn="ctr">
              <a:lnSpc>
                <a:spcPct val="90000"/>
              </a:lnSpc>
              <a:spcBef>
                <a:spcPts val="0"/>
              </a:spcBef>
              <a:spcAft>
                <a:spcPts val="0"/>
              </a:spcAft>
              <a:buClr>
                <a:schemeClr val="dk1"/>
              </a:buClr>
              <a:buSzPts val="3600"/>
              <a:buFont typeface="Calibri"/>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3"/>
          <p:cNvSpPr/>
          <p:nvPr/>
        </p:nvSpPr>
        <p:spPr>
          <a:xfrm>
            <a:off x="0" y="5387786"/>
            <a:ext cx="12192000" cy="1470213"/>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 name="Google Shape;27;p3"/>
          <p:cNvSpPr txBox="1">
            <a:spLocks noGrp="1"/>
          </p:cNvSpPr>
          <p:nvPr>
            <p:ph type="body" idx="1"/>
          </p:nvPr>
        </p:nvSpPr>
        <p:spPr>
          <a:xfrm>
            <a:off x="2802467" y="5644884"/>
            <a:ext cx="6587067" cy="903062"/>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3"/>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703297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1_Title Slide (Logo Only)">
  <p:cSld name="1_Title Slide (Logo Only)">
    <p:bg>
      <p:bgPr>
        <a:solidFill>
          <a:schemeClr val="lt1"/>
        </a:solidFill>
        <a:effectLst/>
      </p:bgPr>
    </p:bg>
    <p:spTree>
      <p:nvGrpSpPr>
        <p:cNvPr id="1" name="Shape 31"/>
        <p:cNvGrpSpPr/>
        <p:nvPr/>
      </p:nvGrpSpPr>
      <p:grpSpPr>
        <a:xfrm>
          <a:off x="0" y="0"/>
          <a:ext cx="0" cy="0"/>
          <a:chOff x="0" y="0"/>
          <a:chExt cx="0" cy="0"/>
        </a:xfrm>
      </p:grpSpPr>
      <p:sp>
        <p:nvSpPr>
          <p:cNvPr id="32" name="Google Shape;32;p4"/>
          <p:cNvSpPr txBox="1">
            <a:spLocks noGrp="1"/>
          </p:cNvSpPr>
          <p:nvPr>
            <p:ph type="ctrTitle"/>
          </p:nvPr>
        </p:nvSpPr>
        <p:spPr>
          <a:xfrm>
            <a:off x="0" y="4188564"/>
            <a:ext cx="12192000" cy="1199223"/>
          </a:xfrm>
          <a:prstGeom prst="rect">
            <a:avLst/>
          </a:prstGeom>
          <a:solidFill>
            <a:schemeClr val="accent1"/>
          </a:solidFill>
          <a:ln>
            <a:noFill/>
          </a:ln>
        </p:spPr>
        <p:txBody>
          <a:bodyPr spcFirstLastPara="1" wrap="square" lIns="182875" tIns="91425" rIns="182875" bIns="91425" anchor="ctr" anchorCtr="0"/>
          <a:lstStyle>
            <a:lvl1pPr lvl="0" algn="ct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3" name="Google Shape;33;p4" descr="Minnesota IT Services Geospatial Information Office logo"/>
          <p:cNvPicPr preferRelativeResize="0"/>
          <p:nvPr/>
        </p:nvPicPr>
        <p:blipFill rotWithShape="1">
          <a:blip r:embed="rId2">
            <a:alphaModFix/>
          </a:blip>
          <a:srcRect/>
          <a:stretch/>
        </p:blipFill>
        <p:spPr>
          <a:xfrm>
            <a:off x="2497667" y="939886"/>
            <a:ext cx="7557100" cy="2728112"/>
          </a:xfrm>
          <a:prstGeom prst="rect">
            <a:avLst/>
          </a:prstGeom>
          <a:noFill/>
          <a:ln>
            <a:noFill/>
          </a:ln>
        </p:spPr>
      </p:pic>
      <p:sp>
        <p:nvSpPr>
          <p:cNvPr id="34" name="Google Shape;34;p4"/>
          <p:cNvSpPr/>
          <p:nvPr/>
        </p:nvSpPr>
        <p:spPr>
          <a:xfrm>
            <a:off x="0" y="5387786"/>
            <a:ext cx="12192000" cy="1470213"/>
          </a:xfrm>
          <a:prstGeom prst="rect">
            <a:avLst/>
          </a:prstGeom>
          <a:solidFill>
            <a:srgbClr val="E8E8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5" name="Google Shape;35;p4"/>
          <p:cNvSpPr txBox="1">
            <a:spLocks noGrp="1"/>
          </p:cNvSpPr>
          <p:nvPr>
            <p:ph type="body" idx="1"/>
          </p:nvPr>
        </p:nvSpPr>
        <p:spPr>
          <a:xfrm>
            <a:off x="2802467" y="5644884"/>
            <a:ext cx="6587067" cy="903062"/>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4"/>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4"/>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4"/>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39355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Slide (Photo)">
  <p:cSld name="Title Slide (Photo)">
    <p:bg>
      <p:bgPr>
        <a:solidFill>
          <a:schemeClr val="lt1"/>
        </a:solidFill>
        <a:effectLst/>
      </p:bgPr>
    </p:bg>
    <p:spTree>
      <p:nvGrpSpPr>
        <p:cNvPr id="1" name="Shape 39"/>
        <p:cNvGrpSpPr/>
        <p:nvPr/>
      </p:nvGrpSpPr>
      <p:grpSpPr>
        <a:xfrm>
          <a:off x="0" y="0"/>
          <a:ext cx="0" cy="0"/>
          <a:chOff x="0" y="0"/>
          <a:chExt cx="0" cy="0"/>
        </a:xfrm>
      </p:grpSpPr>
      <p:sp>
        <p:nvSpPr>
          <p:cNvPr id="40" name="Google Shape;40;p5"/>
          <p:cNvSpPr txBox="1">
            <a:spLocks noGrp="1"/>
          </p:cNvSpPr>
          <p:nvPr>
            <p:ph type="ctrTitle"/>
          </p:nvPr>
        </p:nvSpPr>
        <p:spPr>
          <a:xfrm>
            <a:off x="0" y="3477837"/>
            <a:ext cx="12192000" cy="1295182"/>
          </a:xfrm>
          <a:prstGeom prst="rect">
            <a:avLst/>
          </a:prstGeom>
          <a:solidFill>
            <a:schemeClr val="accent1"/>
          </a:solidFill>
          <a:ln>
            <a:noFill/>
          </a:ln>
        </p:spPr>
        <p:txBody>
          <a:bodyPr spcFirstLastPara="1" wrap="square" lIns="182875" tIns="91425" rIns="182875" bIns="91425" anchor="ctr" anchorCtr="0"/>
          <a:lstStyle>
            <a:lvl1pPr lvl="0" algn="ct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5"/>
          <p:cNvSpPr/>
          <p:nvPr/>
        </p:nvSpPr>
        <p:spPr>
          <a:xfrm>
            <a:off x="0" y="4773019"/>
            <a:ext cx="12192000" cy="2084981"/>
          </a:xfrm>
          <a:prstGeom prst="rect">
            <a:avLst/>
          </a:prstGeom>
          <a:solidFill>
            <a:srgbClr val="E8E8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2" name="Google Shape;42;p5"/>
          <p:cNvSpPr txBox="1">
            <a:spLocks noGrp="1"/>
          </p:cNvSpPr>
          <p:nvPr>
            <p:ph type="body" idx="1"/>
          </p:nvPr>
        </p:nvSpPr>
        <p:spPr>
          <a:xfrm>
            <a:off x="2802467" y="5041204"/>
            <a:ext cx="6587067" cy="1097128"/>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5"/>
          <p:cNvSpPr>
            <a:spLocks noGrp="1"/>
          </p:cNvSpPr>
          <p:nvPr>
            <p:ph type="pic" idx="2"/>
          </p:nvPr>
        </p:nvSpPr>
        <p:spPr>
          <a:xfrm>
            <a:off x="0" y="0"/>
            <a:ext cx="12192000" cy="3380732"/>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0525593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Agenda">
  <p:cSld name="Agenda">
    <p:bg>
      <p:bgPr>
        <a:solidFill>
          <a:srgbClr val="E8E8E8"/>
        </a:solidFill>
        <a:effectLst/>
      </p:bgPr>
    </p:bg>
    <p:spTree>
      <p:nvGrpSpPr>
        <p:cNvPr id="1" name="Shape 44"/>
        <p:cNvGrpSpPr/>
        <p:nvPr/>
      </p:nvGrpSpPr>
      <p:grpSpPr>
        <a:xfrm>
          <a:off x="0" y="0"/>
          <a:ext cx="0" cy="0"/>
          <a:chOff x="0" y="0"/>
          <a:chExt cx="0" cy="0"/>
        </a:xfrm>
      </p:grpSpPr>
      <p:sp>
        <p:nvSpPr>
          <p:cNvPr id="45" name="Google Shape;45;p6"/>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46" name="Google Shape;46;p6"/>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6"/>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6"/>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0" name="Google Shape;50;p6"/>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6421931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Slide">
  <p:cSld name="Section Slide">
    <p:bg>
      <p:bgPr>
        <a:solidFill>
          <a:schemeClr val="lt1"/>
        </a:solidFill>
        <a:effectLst/>
      </p:bgPr>
    </p:bg>
    <p:spTree>
      <p:nvGrpSpPr>
        <p:cNvPr id="1" name="Shape 51"/>
        <p:cNvGrpSpPr/>
        <p:nvPr/>
      </p:nvGrpSpPr>
      <p:grpSpPr>
        <a:xfrm>
          <a:off x="0" y="0"/>
          <a:ext cx="0" cy="0"/>
          <a:chOff x="0" y="0"/>
          <a:chExt cx="0" cy="0"/>
        </a:xfrm>
      </p:grpSpPr>
      <p:sp>
        <p:nvSpPr>
          <p:cNvPr id="52" name="Google Shape;52;p7"/>
          <p:cNvSpPr txBox="1">
            <a:spLocks noGrp="1"/>
          </p:cNvSpPr>
          <p:nvPr>
            <p:ph type="ctrTitle"/>
          </p:nvPr>
        </p:nvSpPr>
        <p:spPr>
          <a:xfrm>
            <a:off x="0" y="4188564"/>
            <a:ext cx="12192000" cy="1199223"/>
          </a:xfrm>
          <a:prstGeom prst="rect">
            <a:avLst/>
          </a:prstGeom>
          <a:solidFill>
            <a:schemeClr val="accent1"/>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7"/>
          <p:cNvSpPr/>
          <p:nvPr/>
        </p:nvSpPr>
        <p:spPr>
          <a:xfrm>
            <a:off x="0" y="5387786"/>
            <a:ext cx="12192000" cy="1470213"/>
          </a:xfrm>
          <a:prstGeom prst="rect">
            <a:avLst/>
          </a:prstGeom>
          <a:solidFill>
            <a:srgbClr val="E8E8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4" name="Google Shape;54;p7"/>
          <p:cNvSpPr txBox="1">
            <a:spLocks noGrp="1"/>
          </p:cNvSpPr>
          <p:nvPr>
            <p:ph type="body" idx="1"/>
          </p:nvPr>
        </p:nvSpPr>
        <p:spPr>
          <a:xfrm>
            <a:off x="2802467" y="5644884"/>
            <a:ext cx="6587067" cy="44097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1000"/>
              </a:spcBef>
              <a:spcAft>
                <a:spcPts val="0"/>
              </a:spcAft>
              <a:buSzPts val="1800"/>
              <a:buNone/>
              <a:defRPr sz="18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5" name="Google Shape;55;p7" descr="Minnesota IT Services Geospatial Information Office logo"/>
          <p:cNvPicPr preferRelativeResize="0"/>
          <p:nvPr/>
        </p:nvPicPr>
        <p:blipFill rotWithShape="1">
          <a:blip r:embed="rId2">
            <a:alphaModFix/>
          </a:blip>
          <a:srcRect/>
          <a:stretch/>
        </p:blipFill>
        <p:spPr>
          <a:xfrm>
            <a:off x="7169553" y="103988"/>
            <a:ext cx="4492035" cy="1621624"/>
          </a:xfrm>
          <a:prstGeom prst="rect">
            <a:avLst/>
          </a:prstGeom>
          <a:noFill/>
          <a:ln>
            <a:noFill/>
          </a:ln>
        </p:spPr>
      </p:pic>
      <p:sp>
        <p:nvSpPr>
          <p:cNvPr id="56" name="Google Shape;56;p7"/>
          <p:cNvSpPr>
            <a:spLocks noGrp="1"/>
          </p:cNvSpPr>
          <p:nvPr>
            <p:ph type="pic" idx="2"/>
          </p:nvPr>
        </p:nvSpPr>
        <p:spPr>
          <a:xfrm>
            <a:off x="0" y="1789113"/>
            <a:ext cx="12192000" cy="2298700"/>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 name="Google Shape;57;p7"/>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7"/>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7"/>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683008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Content (White)" type="obj">
  <p:cSld name="Title and Content (White)">
    <p:spTree>
      <p:nvGrpSpPr>
        <p:cNvPr id="1" name="Shape 60"/>
        <p:cNvGrpSpPr/>
        <p:nvPr/>
      </p:nvGrpSpPr>
      <p:grpSpPr>
        <a:xfrm>
          <a:off x="0" y="0"/>
          <a:ext cx="0" cy="0"/>
          <a:chOff x="0" y="0"/>
          <a:chExt cx="0" cy="0"/>
        </a:xfrm>
      </p:grpSpPr>
      <p:sp>
        <p:nvSpPr>
          <p:cNvPr id="61" name="Google Shape;61;p8"/>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2" name="Google Shape;62;p8"/>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1"/>
              </a:buClr>
              <a:buSzPts val="2500"/>
              <a:buChar char="•"/>
              <a:defRPr/>
            </a:lvl1pPr>
            <a:lvl2pPr marL="914400" lvl="1" indent="-361950" algn="l">
              <a:lnSpc>
                <a:spcPct val="100000"/>
              </a:lnSpc>
              <a:spcBef>
                <a:spcPts val="1000"/>
              </a:spcBef>
              <a:spcAft>
                <a:spcPts val="0"/>
              </a:spcAft>
              <a:buClr>
                <a:schemeClr val="accent1"/>
              </a:buClr>
              <a:buSzPts val="2100"/>
              <a:buChar char="•"/>
              <a:defRPr/>
            </a:lvl2pPr>
            <a:lvl3pPr marL="1371600" lvl="2" indent="-336550" algn="l">
              <a:lnSpc>
                <a:spcPct val="100000"/>
              </a:lnSpc>
              <a:spcBef>
                <a:spcPts val="1000"/>
              </a:spcBef>
              <a:spcAft>
                <a:spcPts val="0"/>
              </a:spcAft>
              <a:buClr>
                <a:schemeClr val="accent1"/>
              </a:buClr>
              <a:buSzPts val="1700"/>
              <a:buChar char="•"/>
              <a:defRPr/>
            </a:lvl3pPr>
            <a:lvl4pPr marL="1828800" lvl="3" indent="-336550" algn="l">
              <a:lnSpc>
                <a:spcPct val="100000"/>
              </a:lnSpc>
              <a:spcBef>
                <a:spcPts val="1000"/>
              </a:spcBef>
              <a:spcAft>
                <a:spcPts val="0"/>
              </a:spcAft>
              <a:buClr>
                <a:schemeClr val="accent1"/>
              </a:buClr>
              <a:buSzPts val="1700"/>
              <a:buChar char="•"/>
              <a:defRPr/>
            </a:lvl4pPr>
            <a:lvl5pPr marL="2286000" lvl="4" indent="-336550" algn="l">
              <a:lnSpc>
                <a:spcPct val="100000"/>
              </a:lnSpc>
              <a:spcBef>
                <a:spcPts val="1000"/>
              </a:spcBef>
              <a:spcAft>
                <a:spcPts val="0"/>
              </a:spcAft>
              <a:buClr>
                <a:schemeClr val="accent1"/>
              </a:buClr>
              <a:buSzPts val="17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8"/>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8"/>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8"/>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7" name="Google Shape;67;p8"/>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5847674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Content (Split Boxed)">
  <p:cSld name="Title and Content (Split Boxed)">
    <p:bg>
      <p:bgPr>
        <a:solidFill>
          <a:srgbClr val="E8E8E8"/>
        </a:solidFill>
        <a:effectLst/>
      </p:bgPr>
    </p:bg>
    <p:spTree>
      <p:nvGrpSpPr>
        <p:cNvPr id="1" name="Shape 85"/>
        <p:cNvGrpSpPr/>
        <p:nvPr/>
      </p:nvGrpSpPr>
      <p:grpSpPr>
        <a:xfrm>
          <a:off x="0" y="0"/>
          <a:ext cx="0" cy="0"/>
          <a:chOff x="0" y="0"/>
          <a:chExt cx="0" cy="0"/>
        </a:xfrm>
      </p:grpSpPr>
      <p:sp>
        <p:nvSpPr>
          <p:cNvPr id="86" name="Google Shape;86;p11"/>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7" name="Google Shape;87;p11"/>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11"/>
          <p:cNvSpPr txBox="1">
            <a:spLocks noGrp="1"/>
          </p:cNvSpPr>
          <p:nvPr>
            <p:ph type="body" idx="1"/>
          </p:nvPr>
        </p:nvSpPr>
        <p:spPr>
          <a:xfrm>
            <a:off x="838200" y="1594624"/>
            <a:ext cx="5181600" cy="4582339"/>
          </a:xfrm>
          <a:prstGeom prst="rect">
            <a:avLst/>
          </a:prstGeom>
          <a:solidFill>
            <a:schemeClr val="lt1"/>
          </a:solidFill>
          <a:ln>
            <a:noFill/>
          </a:ln>
        </p:spPr>
        <p:txBody>
          <a:bodyPr spcFirstLastPara="1" wrap="square" lIns="91425" tIns="45700" rIns="91425" bIns="45700" anchor="t" anchorCtr="0"/>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11"/>
          <p:cNvSpPr txBox="1">
            <a:spLocks noGrp="1"/>
          </p:cNvSpPr>
          <p:nvPr>
            <p:ph type="body" idx="2"/>
          </p:nvPr>
        </p:nvSpPr>
        <p:spPr>
          <a:xfrm>
            <a:off x="6172200" y="1594624"/>
            <a:ext cx="5181600" cy="4582339"/>
          </a:xfrm>
          <a:prstGeom prst="rect">
            <a:avLst/>
          </a:prstGeom>
          <a:solidFill>
            <a:schemeClr val="lt1"/>
          </a:solidFill>
          <a:ln>
            <a:noFill/>
          </a:ln>
        </p:spPr>
        <p:txBody>
          <a:bodyPr spcFirstLastPara="1" wrap="square" lIns="91425" tIns="45700" rIns="91425" bIns="45700" anchor="t" anchorCtr="0"/>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11"/>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1"/>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1"/>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367914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lack Overlay, Gray Title">
  <p:cSld name="Black Overlay, Gray Title">
    <p:spTree>
      <p:nvGrpSpPr>
        <p:cNvPr id="1" name="Shape 93"/>
        <p:cNvGrpSpPr/>
        <p:nvPr/>
      </p:nvGrpSpPr>
      <p:grpSpPr>
        <a:xfrm>
          <a:off x="0" y="0"/>
          <a:ext cx="0" cy="0"/>
          <a:chOff x="0" y="0"/>
          <a:chExt cx="0" cy="0"/>
        </a:xfrm>
      </p:grpSpPr>
      <p:sp>
        <p:nvSpPr>
          <p:cNvPr id="94" name="Google Shape;94;p12"/>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5" name="Google Shape;95;p12"/>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12"/>
          <p:cNvSpPr>
            <a:spLocks noGrp="1"/>
          </p:cNvSpPr>
          <p:nvPr>
            <p:ph type="pic" idx="2"/>
          </p:nvPr>
        </p:nvSpPr>
        <p:spPr>
          <a:xfrm>
            <a:off x="0" y="1219198"/>
            <a:ext cx="12192000" cy="5638802"/>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 name="Google Shape;97;p12"/>
          <p:cNvSpPr txBox="1">
            <a:spLocks noGrp="1"/>
          </p:cNvSpPr>
          <p:nvPr>
            <p:ph type="body" idx="1"/>
          </p:nvPr>
        </p:nvSpPr>
        <p:spPr>
          <a:xfrm>
            <a:off x="0" y="2609242"/>
            <a:ext cx="5683624" cy="2858714"/>
          </a:xfrm>
          <a:prstGeom prst="rect">
            <a:avLst/>
          </a:prstGeom>
          <a:solidFill>
            <a:schemeClr val="dk1">
              <a:alpha val="87843"/>
            </a:schemeClr>
          </a:solidFill>
          <a:ln>
            <a:noFill/>
          </a:ln>
        </p:spPr>
        <p:txBody>
          <a:bodyPr spcFirstLastPara="1" wrap="square" lIns="91425" tIns="45700" rIns="274300" bIns="45700" anchor="ctr" anchorCtr="0"/>
          <a:lstStyle>
            <a:lvl1pPr marL="457200" lvl="0" indent="-387350" algn="l">
              <a:lnSpc>
                <a:spcPct val="100000"/>
              </a:lnSpc>
              <a:spcBef>
                <a:spcPts val="0"/>
              </a:spcBef>
              <a:spcAft>
                <a:spcPts val="0"/>
              </a:spcAft>
              <a:buClr>
                <a:schemeClr val="accent2"/>
              </a:buClr>
              <a:buSzPts val="2500"/>
              <a:buChar char="•"/>
              <a:defRPr sz="2500">
                <a:solidFill>
                  <a:schemeClr val="lt1"/>
                </a:solidFill>
              </a:defRPr>
            </a:lvl1pPr>
            <a:lvl2pPr marL="914400" lvl="1" indent="-361950" algn="l">
              <a:lnSpc>
                <a:spcPct val="100000"/>
              </a:lnSpc>
              <a:spcBef>
                <a:spcPts val="1000"/>
              </a:spcBef>
              <a:spcAft>
                <a:spcPts val="0"/>
              </a:spcAft>
              <a:buClr>
                <a:schemeClr val="accent2"/>
              </a:buClr>
              <a:buSzPts val="2100"/>
              <a:buChar char="•"/>
              <a:defRPr sz="2100">
                <a:solidFill>
                  <a:schemeClr val="lt1"/>
                </a:solidFill>
              </a:defRPr>
            </a:lvl2pPr>
            <a:lvl3pPr marL="1371600" lvl="2" indent="-336550" algn="l">
              <a:lnSpc>
                <a:spcPct val="100000"/>
              </a:lnSpc>
              <a:spcBef>
                <a:spcPts val="1000"/>
              </a:spcBef>
              <a:spcAft>
                <a:spcPts val="0"/>
              </a:spcAft>
              <a:buClr>
                <a:schemeClr val="accent2"/>
              </a:buClr>
              <a:buSzPts val="1700"/>
              <a:buChar char="•"/>
              <a:defRPr sz="1700">
                <a:solidFill>
                  <a:schemeClr val="lt1"/>
                </a:solidFill>
              </a:defRPr>
            </a:lvl3pPr>
            <a:lvl4pPr marL="1828800" lvl="3" indent="-336550" algn="l">
              <a:lnSpc>
                <a:spcPct val="100000"/>
              </a:lnSpc>
              <a:spcBef>
                <a:spcPts val="1000"/>
              </a:spcBef>
              <a:spcAft>
                <a:spcPts val="0"/>
              </a:spcAft>
              <a:buClr>
                <a:schemeClr val="accent2"/>
              </a:buClr>
              <a:buSzPts val="1700"/>
              <a:buChar char="•"/>
              <a:defRPr sz="1700">
                <a:solidFill>
                  <a:schemeClr val="lt1"/>
                </a:solidFill>
              </a:defRPr>
            </a:lvl4pPr>
            <a:lvl5pPr marL="2286000" lvl="4" indent="-336550" algn="l">
              <a:lnSpc>
                <a:spcPct val="100000"/>
              </a:lnSpc>
              <a:spcBef>
                <a:spcPts val="1000"/>
              </a:spcBef>
              <a:spcAft>
                <a:spcPts val="0"/>
              </a:spcAft>
              <a:buClr>
                <a:schemeClr val="accent2"/>
              </a:buClr>
              <a:buSzPts val="1700"/>
              <a:buChar char="•"/>
              <a:defRPr sz="1700">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12"/>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12"/>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2"/>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287013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lack Overlay, White Title">
  <p:cSld name="Black Overlay, White Title">
    <p:spTree>
      <p:nvGrpSpPr>
        <p:cNvPr id="1" name="Shape 101"/>
        <p:cNvGrpSpPr/>
        <p:nvPr/>
      </p:nvGrpSpPr>
      <p:grpSpPr>
        <a:xfrm>
          <a:off x="0" y="0"/>
          <a:ext cx="0" cy="0"/>
          <a:chOff x="0" y="0"/>
          <a:chExt cx="0" cy="0"/>
        </a:xfrm>
      </p:grpSpPr>
      <p:sp>
        <p:nvSpPr>
          <p:cNvPr id="102" name="Google Shape;102;p13"/>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1"/>
              </a:buClr>
              <a:buSzPts val="3600"/>
              <a:buFont typeface="Calibri"/>
              <a:buNone/>
              <a:defRPr sz="36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13"/>
          <p:cNvSpPr>
            <a:spLocks noGrp="1"/>
          </p:cNvSpPr>
          <p:nvPr>
            <p:ph type="pic" idx="2"/>
          </p:nvPr>
        </p:nvSpPr>
        <p:spPr>
          <a:xfrm>
            <a:off x="0" y="1219198"/>
            <a:ext cx="12192000" cy="5638802"/>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Google Shape;104;p13"/>
          <p:cNvSpPr txBox="1">
            <a:spLocks noGrp="1"/>
          </p:cNvSpPr>
          <p:nvPr>
            <p:ph type="body" idx="1"/>
          </p:nvPr>
        </p:nvSpPr>
        <p:spPr>
          <a:xfrm>
            <a:off x="0" y="2609242"/>
            <a:ext cx="5683624" cy="2858714"/>
          </a:xfrm>
          <a:prstGeom prst="rect">
            <a:avLst/>
          </a:prstGeom>
          <a:solidFill>
            <a:schemeClr val="dk1">
              <a:alpha val="87843"/>
            </a:schemeClr>
          </a:solidFill>
          <a:ln>
            <a:noFill/>
          </a:ln>
        </p:spPr>
        <p:txBody>
          <a:bodyPr spcFirstLastPara="1" wrap="square" lIns="91425" tIns="45700" rIns="274300" bIns="45700" anchor="ctr" anchorCtr="0"/>
          <a:lstStyle>
            <a:lvl1pPr marL="457200" lvl="0" indent="-387350" algn="l">
              <a:lnSpc>
                <a:spcPct val="100000"/>
              </a:lnSpc>
              <a:spcBef>
                <a:spcPts val="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13"/>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3"/>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3"/>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928985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a:xfrm>
            <a:off x="838200" y="1825625"/>
            <a:ext cx="7340600" cy="4351338"/>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1F98F37-6EA6-42C7-B49A-6A174BAA1F35}" type="datetime1">
              <a:rPr lang="en-US" smtClean="0"/>
              <a:t>12/21/2023</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descr="Decorative image of map and compass. " title="Decorative image of map and compass. "/>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53425" y="1329434"/>
            <a:ext cx="3838575" cy="4800600"/>
          </a:xfrm>
          <a:prstGeom prst="rect">
            <a:avLst/>
          </a:prstGeom>
        </p:spPr>
      </p:pic>
    </p:spTree>
    <p:extLst>
      <p:ext uri="{BB962C8B-B14F-4D97-AF65-F5344CB8AC3E}">
        <p14:creationId xmlns:p14="http://schemas.microsoft.com/office/powerpoint/2010/main" val="38980359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Content (Solid White)">
  <p:cSld name="Title and Content (Solid White)">
    <p:bg>
      <p:bgPr>
        <a:solidFill>
          <a:schemeClr val="lt1"/>
        </a:solidFill>
        <a:effectLst/>
      </p:bgPr>
    </p:bg>
    <p:spTree>
      <p:nvGrpSpPr>
        <p:cNvPr id="1" name="Shape 108"/>
        <p:cNvGrpSpPr/>
        <p:nvPr/>
      </p:nvGrpSpPr>
      <p:grpSpPr>
        <a:xfrm>
          <a:off x="0" y="0"/>
          <a:ext cx="0" cy="0"/>
          <a:chOff x="0" y="0"/>
          <a:chExt cx="0" cy="0"/>
        </a:xfrm>
      </p:grpSpPr>
      <p:sp>
        <p:nvSpPr>
          <p:cNvPr id="109" name="Google Shape;109;p14"/>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1"/>
              </a:buClr>
              <a:buSzPts val="3600"/>
              <a:buFont typeface="Calibri"/>
              <a:buNone/>
              <a:defRPr sz="36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14"/>
          <p:cNvSpPr txBox="1">
            <a:spLocks noGrp="1"/>
          </p:cNvSpPr>
          <p:nvPr>
            <p:ph type="body" idx="1"/>
          </p:nvPr>
        </p:nvSpPr>
        <p:spPr>
          <a:xfrm>
            <a:off x="838200" y="1366345"/>
            <a:ext cx="10515600" cy="478839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SzPts val="2500"/>
              <a:buChar char="•"/>
              <a:defRPr>
                <a:solidFill>
                  <a:schemeClr val="dk2"/>
                </a:solidFill>
              </a:defRPr>
            </a:lvl1pPr>
            <a:lvl2pPr marL="914400" lvl="1" indent="-361950" algn="l">
              <a:lnSpc>
                <a:spcPct val="100000"/>
              </a:lnSpc>
              <a:spcBef>
                <a:spcPts val="1000"/>
              </a:spcBef>
              <a:spcAft>
                <a:spcPts val="0"/>
              </a:spcAft>
              <a:buSzPts val="2100"/>
              <a:buChar char="•"/>
              <a:defRPr>
                <a:solidFill>
                  <a:schemeClr val="dk2"/>
                </a:solidFill>
              </a:defRPr>
            </a:lvl2pPr>
            <a:lvl3pPr marL="1371600" lvl="2" indent="-336550" algn="l">
              <a:lnSpc>
                <a:spcPct val="100000"/>
              </a:lnSpc>
              <a:spcBef>
                <a:spcPts val="1000"/>
              </a:spcBef>
              <a:spcAft>
                <a:spcPts val="0"/>
              </a:spcAft>
              <a:buSzPts val="1700"/>
              <a:buChar char="•"/>
              <a:defRPr>
                <a:solidFill>
                  <a:schemeClr val="dk2"/>
                </a:solidFill>
              </a:defRPr>
            </a:lvl3pPr>
            <a:lvl4pPr marL="1828800" lvl="3" indent="-336550" algn="l">
              <a:lnSpc>
                <a:spcPct val="100000"/>
              </a:lnSpc>
              <a:spcBef>
                <a:spcPts val="1000"/>
              </a:spcBef>
              <a:spcAft>
                <a:spcPts val="0"/>
              </a:spcAft>
              <a:buSzPts val="1700"/>
              <a:buChar char="•"/>
              <a:defRPr>
                <a:solidFill>
                  <a:schemeClr val="dk2"/>
                </a:solidFill>
              </a:defRPr>
            </a:lvl4pPr>
            <a:lvl5pPr marL="2286000" lvl="4" indent="-336550" algn="l">
              <a:lnSpc>
                <a:spcPct val="100000"/>
              </a:lnSpc>
              <a:spcBef>
                <a:spcPts val="1000"/>
              </a:spcBef>
              <a:spcAft>
                <a:spcPts val="0"/>
              </a:spcAft>
              <a:buSzPts val="1700"/>
              <a:buChar char="•"/>
              <a:defRPr>
                <a:solidFill>
                  <a:schemeClr val="dk2"/>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14"/>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14"/>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14"/>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953500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Content (Solid Dark)">
  <p:cSld name="Title and Content (Solid Dark)">
    <p:bg>
      <p:bgPr>
        <a:gradFill>
          <a:gsLst>
            <a:gs pos="0">
              <a:srgbClr val="262626"/>
            </a:gs>
            <a:gs pos="45000">
              <a:srgbClr val="262626"/>
            </a:gs>
            <a:gs pos="86000">
              <a:srgbClr val="191919"/>
            </a:gs>
            <a:gs pos="100000">
              <a:srgbClr val="0C0C0C"/>
            </a:gs>
          </a:gsLst>
          <a:path path="circle">
            <a:fillToRect l="50000" t="50000" r="50000" b="50000"/>
          </a:path>
          <a:tileRect/>
        </a:gradFill>
        <a:effectLst/>
      </p:bgPr>
    </p:bg>
    <p:spTree>
      <p:nvGrpSpPr>
        <p:cNvPr id="1" name="Shape 114"/>
        <p:cNvGrpSpPr/>
        <p:nvPr/>
      </p:nvGrpSpPr>
      <p:grpSpPr>
        <a:xfrm>
          <a:off x="0" y="0"/>
          <a:ext cx="0" cy="0"/>
          <a:chOff x="0" y="0"/>
          <a:chExt cx="0" cy="0"/>
        </a:xfrm>
      </p:grpSpPr>
      <p:sp>
        <p:nvSpPr>
          <p:cNvPr id="115" name="Google Shape;115;p15"/>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2"/>
              </a:buClr>
              <a:buSzPts val="3600"/>
              <a:buFont typeface="Calibri"/>
              <a:buNone/>
              <a:defRPr sz="36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p15"/>
          <p:cNvSpPr txBox="1">
            <a:spLocks noGrp="1"/>
          </p:cNvSpPr>
          <p:nvPr>
            <p:ph type="body" idx="1"/>
          </p:nvPr>
        </p:nvSpPr>
        <p:spPr>
          <a:xfrm>
            <a:off x="838200" y="1366345"/>
            <a:ext cx="10515600" cy="478839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15"/>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15"/>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15"/>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734142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1_Title and Content (Solid Dark)">
  <p:cSld name="1_Title and Content (Solid Dark)">
    <p:bg>
      <p:bgPr>
        <a:gradFill>
          <a:gsLst>
            <a:gs pos="0">
              <a:schemeClr val="dk1"/>
            </a:gs>
            <a:gs pos="63000">
              <a:schemeClr val="dk1"/>
            </a:gs>
            <a:gs pos="86000">
              <a:srgbClr val="00325A"/>
            </a:gs>
            <a:gs pos="100000">
              <a:srgbClr val="002C50"/>
            </a:gs>
          </a:gsLst>
          <a:path path="circle">
            <a:fillToRect l="50000" t="50000" r="50000" b="50000"/>
          </a:path>
          <a:tileRect/>
        </a:gradFill>
        <a:effectLst/>
      </p:bgPr>
    </p:bg>
    <p:spTree>
      <p:nvGrpSpPr>
        <p:cNvPr id="1" name="Shape 120"/>
        <p:cNvGrpSpPr/>
        <p:nvPr/>
      </p:nvGrpSpPr>
      <p:grpSpPr>
        <a:xfrm>
          <a:off x="0" y="0"/>
          <a:ext cx="0" cy="0"/>
          <a:chOff x="0" y="0"/>
          <a:chExt cx="0" cy="0"/>
        </a:xfrm>
      </p:grpSpPr>
      <p:sp>
        <p:nvSpPr>
          <p:cNvPr id="121" name="Google Shape;121;p16"/>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2"/>
              </a:buClr>
              <a:buSzPts val="3600"/>
              <a:buFont typeface="Calibri"/>
              <a:buNone/>
              <a:defRPr sz="36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 name="Google Shape;122;p16"/>
          <p:cNvSpPr txBox="1">
            <a:spLocks noGrp="1"/>
          </p:cNvSpPr>
          <p:nvPr>
            <p:ph type="body" idx="1"/>
          </p:nvPr>
        </p:nvSpPr>
        <p:spPr>
          <a:xfrm>
            <a:off x="838200" y="1366345"/>
            <a:ext cx="10515600" cy="478839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p16"/>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16"/>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16"/>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889373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Content (Solid Lt Gray)">
  <p:cSld name="Title and Content (Solid Lt Gray)">
    <p:bg>
      <p:bgPr>
        <a:gradFill>
          <a:gsLst>
            <a:gs pos="0">
              <a:srgbClr val="F5F5F5"/>
            </a:gs>
            <a:gs pos="52999">
              <a:srgbClr val="F5F5F5"/>
            </a:gs>
            <a:gs pos="78000">
              <a:srgbClr val="E8E8E8"/>
            </a:gs>
            <a:gs pos="100000">
              <a:srgbClr val="BFBFBF"/>
            </a:gs>
          </a:gsLst>
          <a:path path="circle">
            <a:fillToRect l="50000" t="50000" r="50000" b="50000"/>
          </a:path>
          <a:tileRect/>
        </a:gradFill>
        <a:effectLst/>
      </p:bgPr>
    </p:bg>
    <p:spTree>
      <p:nvGrpSpPr>
        <p:cNvPr id="1" name="Shape 126"/>
        <p:cNvGrpSpPr/>
        <p:nvPr/>
      </p:nvGrpSpPr>
      <p:grpSpPr>
        <a:xfrm>
          <a:off x="0" y="0"/>
          <a:ext cx="0" cy="0"/>
          <a:chOff x="0" y="0"/>
          <a:chExt cx="0" cy="0"/>
        </a:xfrm>
      </p:grpSpPr>
      <p:sp>
        <p:nvSpPr>
          <p:cNvPr id="127" name="Google Shape;127;p17"/>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1"/>
              </a:buClr>
              <a:buSzPts val="3600"/>
              <a:buFont typeface="Calibri"/>
              <a:buNone/>
              <a:defRPr sz="36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8" name="Google Shape;128;p17"/>
          <p:cNvSpPr txBox="1">
            <a:spLocks noGrp="1"/>
          </p:cNvSpPr>
          <p:nvPr>
            <p:ph type="body" idx="1"/>
          </p:nvPr>
        </p:nvSpPr>
        <p:spPr>
          <a:xfrm>
            <a:off x="838200" y="1366345"/>
            <a:ext cx="10515600" cy="478839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SzPts val="2500"/>
              <a:buChar char="•"/>
              <a:defRPr>
                <a:solidFill>
                  <a:schemeClr val="dk2"/>
                </a:solidFill>
              </a:defRPr>
            </a:lvl1pPr>
            <a:lvl2pPr marL="914400" lvl="1" indent="-361950" algn="l">
              <a:lnSpc>
                <a:spcPct val="100000"/>
              </a:lnSpc>
              <a:spcBef>
                <a:spcPts val="1000"/>
              </a:spcBef>
              <a:spcAft>
                <a:spcPts val="0"/>
              </a:spcAft>
              <a:buSzPts val="2100"/>
              <a:buChar char="•"/>
              <a:defRPr>
                <a:solidFill>
                  <a:schemeClr val="dk2"/>
                </a:solidFill>
              </a:defRPr>
            </a:lvl2pPr>
            <a:lvl3pPr marL="1371600" lvl="2" indent="-336550" algn="l">
              <a:lnSpc>
                <a:spcPct val="100000"/>
              </a:lnSpc>
              <a:spcBef>
                <a:spcPts val="1000"/>
              </a:spcBef>
              <a:spcAft>
                <a:spcPts val="0"/>
              </a:spcAft>
              <a:buSzPts val="1700"/>
              <a:buChar char="•"/>
              <a:defRPr>
                <a:solidFill>
                  <a:schemeClr val="dk2"/>
                </a:solidFill>
              </a:defRPr>
            </a:lvl3pPr>
            <a:lvl4pPr marL="1828800" lvl="3" indent="-336550" algn="l">
              <a:lnSpc>
                <a:spcPct val="100000"/>
              </a:lnSpc>
              <a:spcBef>
                <a:spcPts val="1000"/>
              </a:spcBef>
              <a:spcAft>
                <a:spcPts val="0"/>
              </a:spcAft>
              <a:buSzPts val="1700"/>
              <a:buChar char="•"/>
              <a:defRPr>
                <a:solidFill>
                  <a:schemeClr val="dk2"/>
                </a:solidFill>
              </a:defRPr>
            </a:lvl4pPr>
            <a:lvl5pPr marL="2286000" lvl="4" indent="-336550" algn="l">
              <a:lnSpc>
                <a:spcPct val="100000"/>
              </a:lnSpc>
              <a:spcBef>
                <a:spcPts val="1000"/>
              </a:spcBef>
              <a:spcAft>
                <a:spcPts val="0"/>
              </a:spcAft>
              <a:buSzPts val="1700"/>
              <a:buChar char="•"/>
              <a:defRPr>
                <a:solidFill>
                  <a:schemeClr val="dk2"/>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 name="Google Shape;129;p17"/>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17"/>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17"/>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dk2"/>
                </a:solidFill>
                <a:latin typeface="Calibri"/>
                <a:ea typeface="Calibri"/>
                <a:cs typeface="Calibri"/>
                <a:sym typeface="Calibri"/>
              </a:defRPr>
            </a:lvl1pPr>
            <a:lvl2pPr marL="0" lvl="1" indent="0" algn="r">
              <a:spcBef>
                <a:spcPts val="0"/>
              </a:spcBef>
              <a:buNone/>
              <a:defRPr sz="1200" b="0" i="0" u="none" strike="noStrike" cap="none">
                <a:solidFill>
                  <a:schemeClr val="dk2"/>
                </a:solidFill>
                <a:latin typeface="Calibri"/>
                <a:ea typeface="Calibri"/>
                <a:cs typeface="Calibri"/>
                <a:sym typeface="Calibri"/>
              </a:defRPr>
            </a:lvl2pPr>
            <a:lvl3pPr marL="0" lvl="2" indent="0" algn="r">
              <a:spcBef>
                <a:spcPts val="0"/>
              </a:spcBef>
              <a:buNone/>
              <a:defRPr sz="1200" b="0" i="0" u="none" strike="noStrike" cap="none">
                <a:solidFill>
                  <a:schemeClr val="dk2"/>
                </a:solidFill>
                <a:latin typeface="Calibri"/>
                <a:ea typeface="Calibri"/>
                <a:cs typeface="Calibri"/>
                <a:sym typeface="Calibri"/>
              </a:defRPr>
            </a:lvl3pPr>
            <a:lvl4pPr marL="0" lvl="3" indent="0" algn="r">
              <a:spcBef>
                <a:spcPts val="0"/>
              </a:spcBef>
              <a:buNone/>
              <a:defRPr sz="1200" b="0" i="0" u="none" strike="noStrike" cap="none">
                <a:solidFill>
                  <a:schemeClr val="dk2"/>
                </a:solidFill>
                <a:latin typeface="Calibri"/>
                <a:ea typeface="Calibri"/>
                <a:cs typeface="Calibri"/>
                <a:sym typeface="Calibri"/>
              </a:defRPr>
            </a:lvl4pPr>
            <a:lvl5pPr marL="0" lvl="4" indent="0" algn="r">
              <a:spcBef>
                <a:spcPts val="0"/>
              </a:spcBef>
              <a:buNone/>
              <a:defRPr sz="1200" b="0" i="0" u="none" strike="noStrike" cap="none">
                <a:solidFill>
                  <a:schemeClr val="dk2"/>
                </a:solidFill>
                <a:latin typeface="Calibri"/>
                <a:ea typeface="Calibri"/>
                <a:cs typeface="Calibri"/>
                <a:sym typeface="Calibri"/>
              </a:defRPr>
            </a:lvl5pPr>
            <a:lvl6pPr marL="0" lvl="5" indent="0" algn="r">
              <a:spcBef>
                <a:spcPts val="0"/>
              </a:spcBef>
              <a:buNone/>
              <a:defRPr sz="1200" b="0" i="0" u="none" strike="noStrike" cap="none">
                <a:solidFill>
                  <a:schemeClr val="dk2"/>
                </a:solidFill>
                <a:latin typeface="Calibri"/>
                <a:ea typeface="Calibri"/>
                <a:cs typeface="Calibri"/>
                <a:sym typeface="Calibri"/>
              </a:defRPr>
            </a:lvl6pPr>
            <a:lvl7pPr marL="0" lvl="6" indent="0" algn="r">
              <a:spcBef>
                <a:spcPts val="0"/>
              </a:spcBef>
              <a:buNone/>
              <a:defRPr sz="1200" b="0" i="0" u="none" strike="noStrike" cap="none">
                <a:solidFill>
                  <a:schemeClr val="dk2"/>
                </a:solidFill>
                <a:latin typeface="Calibri"/>
                <a:ea typeface="Calibri"/>
                <a:cs typeface="Calibri"/>
                <a:sym typeface="Calibri"/>
              </a:defRPr>
            </a:lvl7pPr>
            <a:lvl8pPr marL="0" lvl="7" indent="0" algn="r">
              <a:spcBef>
                <a:spcPts val="0"/>
              </a:spcBef>
              <a:buNone/>
              <a:defRPr sz="1200" b="0" i="0" u="none" strike="noStrike" cap="none">
                <a:solidFill>
                  <a:schemeClr val="dk2"/>
                </a:solidFill>
                <a:latin typeface="Calibri"/>
                <a:ea typeface="Calibri"/>
                <a:cs typeface="Calibri"/>
                <a:sym typeface="Calibri"/>
              </a:defRPr>
            </a:lvl8pPr>
            <a:lvl9pPr marL="0" lvl="8" indent="0" algn="r">
              <a:spcBef>
                <a:spcPts val="0"/>
              </a:spcBef>
              <a:buNone/>
              <a:defRPr sz="12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831653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2_Title and Content (Solid Dark)">
  <p:cSld name="2_Title and Content (Solid Dark)">
    <p:bg>
      <p:bgPr>
        <a:gradFill>
          <a:gsLst>
            <a:gs pos="0">
              <a:srgbClr val="262626"/>
            </a:gs>
            <a:gs pos="45000">
              <a:srgbClr val="262626"/>
            </a:gs>
            <a:gs pos="86000">
              <a:srgbClr val="191919"/>
            </a:gs>
            <a:gs pos="100000">
              <a:srgbClr val="0C0C0C"/>
            </a:gs>
          </a:gsLst>
          <a:path path="circle">
            <a:fillToRect l="50000" t="50000" r="50000" b="50000"/>
          </a:path>
          <a:tileRect/>
        </a:gradFill>
        <a:effectLst/>
      </p:bgPr>
    </p:bg>
    <p:spTree>
      <p:nvGrpSpPr>
        <p:cNvPr id="1" name="Shape 132"/>
        <p:cNvGrpSpPr/>
        <p:nvPr/>
      </p:nvGrpSpPr>
      <p:grpSpPr>
        <a:xfrm>
          <a:off x="0" y="0"/>
          <a:ext cx="0" cy="0"/>
          <a:chOff x="0" y="0"/>
          <a:chExt cx="0" cy="0"/>
        </a:xfrm>
      </p:grpSpPr>
      <p:sp>
        <p:nvSpPr>
          <p:cNvPr id="133" name="Google Shape;133;p18"/>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2"/>
              </a:buClr>
              <a:buSzPts val="3600"/>
              <a:buFont typeface="Calibri"/>
              <a:buNone/>
              <a:defRPr sz="36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 name="Google Shape;134;p18"/>
          <p:cNvSpPr txBox="1">
            <a:spLocks noGrp="1"/>
          </p:cNvSpPr>
          <p:nvPr>
            <p:ph type="body" idx="1"/>
          </p:nvPr>
        </p:nvSpPr>
        <p:spPr>
          <a:xfrm>
            <a:off x="838200" y="1366345"/>
            <a:ext cx="6234953" cy="478839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 name="Google Shape;135;p18"/>
          <p:cNvSpPr>
            <a:spLocks noGrp="1"/>
          </p:cNvSpPr>
          <p:nvPr>
            <p:ph type="pic" idx="2"/>
          </p:nvPr>
        </p:nvSpPr>
        <p:spPr>
          <a:xfrm>
            <a:off x="7653566" y="1364826"/>
            <a:ext cx="4538434" cy="4538434"/>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2"/>
              </a:buClr>
              <a:buSzPts val="2500"/>
              <a:buFont typeface="Arial"/>
              <a:buChar char="•"/>
              <a:defRPr sz="2500" b="0" i="0" u="none" strike="noStrike" cap="none">
                <a:solidFill>
                  <a:schemeClr val="lt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6" name="Google Shape;136;p18"/>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18"/>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18"/>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364402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3_Title and Content (Solid Dark)">
  <p:cSld name="3_Title and Content (Solid Dark)">
    <p:bg>
      <p:bgPr>
        <a:gradFill>
          <a:gsLst>
            <a:gs pos="0">
              <a:schemeClr val="dk1"/>
            </a:gs>
            <a:gs pos="63000">
              <a:schemeClr val="dk1"/>
            </a:gs>
            <a:gs pos="86000">
              <a:srgbClr val="00325A"/>
            </a:gs>
            <a:gs pos="100000">
              <a:srgbClr val="002C50"/>
            </a:gs>
          </a:gsLst>
          <a:path path="circle">
            <a:fillToRect l="50000" t="50000" r="50000" b="50000"/>
          </a:path>
          <a:tileRect/>
        </a:gradFill>
        <a:effectLst/>
      </p:bgPr>
    </p:bg>
    <p:spTree>
      <p:nvGrpSpPr>
        <p:cNvPr id="1" name="Shape 139"/>
        <p:cNvGrpSpPr/>
        <p:nvPr/>
      </p:nvGrpSpPr>
      <p:grpSpPr>
        <a:xfrm>
          <a:off x="0" y="0"/>
          <a:ext cx="0" cy="0"/>
          <a:chOff x="0" y="0"/>
          <a:chExt cx="0" cy="0"/>
        </a:xfrm>
      </p:grpSpPr>
      <p:sp>
        <p:nvSpPr>
          <p:cNvPr id="140" name="Google Shape;140;p19"/>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2"/>
              </a:buClr>
              <a:buSzPts val="3600"/>
              <a:buFont typeface="Calibri"/>
              <a:buNone/>
              <a:defRPr sz="36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1" name="Google Shape;141;p19"/>
          <p:cNvSpPr txBox="1">
            <a:spLocks noGrp="1"/>
          </p:cNvSpPr>
          <p:nvPr>
            <p:ph type="body" idx="1"/>
          </p:nvPr>
        </p:nvSpPr>
        <p:spPr>
          <a:xfrm>
            <a:off x="838200" y="1366345"/>
            <a:ext cx="6234953" cy="478839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2" name="Google Shape;142;p19"/>
          <p:cNvSpPr>
            <a:spLocks noGrp="1"/>
          </p:cNvSpPr>
          <p:nvPr>
            <p:ph type="pic" idx="2"/>
          </p:nvPr>
        </p:nvSpPr>
        <p:spPr>
          <a:xfrm>
            <a:off x="7653566" y="1364826"/>
            <a:ext cx="4538434" cy="4538434"/>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2"/>
              </a:buClr>
              <a:buSzPts val="2500"/>
              <a:buFont typeface="Arial"/>
              <a:buChar char="•"/>
              <a:defRPr sz="2500" b="0" i="0" u="none" strike="noStrike" cap="none">
                <a:solidFill>
                  <a:schemeClr val="lt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3" name="Google Shape;143;p19"/>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19"/>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19"/>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1653422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1_Title and Content (Solid Lt Gray)">
  <p:cSld name="1_Title and Content (Solid Lt Gray)">
    <p:bg>
      <p:bgPr>
        <a:gradFill>
          <a:gsLst>
            <a:gs pos="0">
              <a:srgbClr val="F5F5F5"/>
            </a:gs>
            <a:gs pos="52999">
              <a:srgbClr val="F5F5F5"/>
            </a:gs>
            <a:gs pos="78000">
              <a:srgbClr val="E8E8E8"/>
            </a:gs>
            <a:gs pos="100000">
              <a:srgbClr val="BFBFBF"/>
            </a:gs>
          </a:gsLst>
          <a:path path="circle">
            <a:fillToRect l="50000" t="50000" r="50000" b="50000"/>
          </a:path>
          <a:tileRect/>
        </a:gradFill>
        <a:effectLst/>
      </p:bgPr>
    </p:bg>
    <p:spTree>
      <p:nvGrpSpPr>
        <p:cNvPr id="1" name="Shape 146"/>
        <p:cNvGrpSpPr/>
        <p:nvPr/>
      </p:nvGrpSpPr>
      <p:grpSpPr>
        <a:xfrm>
          <a:off x="0" y="0"/>
          <a:ext cx="0" cy="0"/>
          <a:chOff x="0" y="0"/>
          <a:chExt cx="0" cy="0"/>
        </a:xfrm>
      </p:grpSpPr>
      <p:sp>
        <p:nvSpPr>
          <p:cNvPr id="147" name="Google Shape;147;p20"/>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1"/>
              </a:buClr>
              <a:buSzPts val="3600"/>
              <a:buFont typeface="Calibri"/>
              <a:buNone/>
              <a:defRPr sz="36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8" name="Google Shape;148;p20"/>
          <p:cNvSpPr txBox="1">
            <a:spLocks noGrp="1"/>
          </p:cNvSpPr>
          <p:nvPr>
            <p:ph type="body" idx="1"/>
          </p:nvPr>
        </p:nvSpPr>
        <p:spPr>
          <a:xfrm>
            <a:off x="838200" y="1366345"/>
            <a:ext cx="6234953" cy="478839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dk1"/>
              </a:buClr>
              <a:buSzPts val="2500"/>
              <a:buChar char="•"/>
              <a:defRPr>
                <a:solidFill>
                  <a:schemeClr val="dk1"/>
                </a:solidFill>
              </a:defRPr>
            </a:lvl1pPr>
            <a:lvl2pPr marL="914400" lvl="1" indent="-361950" algn="l">
              <a:lnSpc>
                <a:spcPct val="100000"/>
              </a:lnSpc>
              <a:spcBef>
                <a:spcPts val="1000"/>
              </a:spcBef>
              <a:spcAft>
                <a:spcPts val="0"/>
              </a:spcAft>
              <a:buClr>
                <a:schemeClr val="dk1"/>
              </a:buClr>
              <a:buSzPts val="2100"/>
              <a:buChar char="•"/>
              <a:defRPr>
                <a:solidFill>
                  <a:schemeClr val="dk1"/>
                </a:solidFill>
              </a:defRPr>
            </a:lvl2pPr>
            <a:lvl3pPr marL="1371600" lvl="2" indent="-336550" algn="l">
              <a:lnSpc>
                <a:spcPct val="100000"/>
              </a:lnSpc>
              <a:spcBef>
                <a:spcPts val="1000"/>
              </a:spcBef>
              <a:spcAft>
                <a:spcPts val="0"/>
              </a:spcAft>
              <a:buClr>
                <a:schemeClr val="dk1"/>
              </a:buClr>
              <a:buSzPts val="1700"/>
              <a:buChar char="•"/>
              <a:defRPr>
                <a:solidFill>
                  <a:schemeClr val="dk1"/>
                </a:solidFill>
              </a:defRPr>
            </a:lvl3pPr>
            <a:lvl4pPr marL="1828800" lvl="3" indent="-336550" algn="l">
              <a:lnSpc>
                <a:spcPct val="100000"/>
              </a:lnSpc>
              <a:spcBef>
                <a:spcPts val="1000"/>
              </a:spcBef>
              <a:spcAft>
                <a:spcPts val="0"/>
              </a:spcAft>
              <a:buClr>
                <a:schemeClr val="dk1"/>
              </a:buClr>
              <a:buSzPts val="1700"/>
              <a:buChar char="•"/>
              <a:defRPr>
                <a:solidFill>
                  <a:schemeClr val="dk1"/>
                </a:solidFill>
              </a:defRPr>
            </a:lvl4pPr>
            <a:lvl5pPr marL="2286000" lvl="4" indent="-336550" algn="l">
              <a:lnSpc>
                <a:spcPct val="100000"/>
              </a:lnSpc>
              <a:spcBef>
                <a:spcPts val="1000"/>
              </a:spcBef>
              <a:spcAft>
                <a:spcPts val="0"/>
              </a:spcAft>
              <a:buClr>
                <a:schemeClr val="dk1"/>
              </a:buClr>
              <a:buSzPts val="1700"/>
              <a:buChar char="•"/>
              <a:defRPr>
                <a:solidFill>
                  <a:schemeClr val="dk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9" name="Google Shape;149;p20"/>
          <p:cNvSpPr>
            <a:spLocks noGrp="1"/>
          </p:cNvSpPr>
          <p:nvPr>
            <p:ph type="pic" idx="2"/>
          </p:nvPr>
        </p:nvSpPr>
        <p:spPr>
          <a:xfrm>
            <a:off x="7653566" y="1364826"/>
            <a:ext cx="4538434" cy="4538434"/>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dk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0" name="Google Shape;150;p20"/>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20"/>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20"/>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dk2"/>
                </a:solidFill>
                <a:latin typeface="Calibri"/>
                <a:ea typeface="Calibri"/>
                <a:cs typeface="Calibri"/>
                <a:sym typeface="Calibri"/>
              </a:defRPr>
            </a:lvl1pPr>
            <a:lvl2pPr marL="0" lvl="1" indent="0" algn="r">
              <a:spcBef>
                <a:spcPts val="0"/>
              </a:spcBef>
              <a:buNone/>
              <a:defRPr sz="1200" b="0" i="0" u="none" strike="noStrike" cap="none">
                <a:solidFill>
                  <a:schemeClr val="dk2"/>
                </a:solidFill>
                <a:latin typeface="Calibri"/>
                <a:ea typeface="Calibri"/>
                <a:cs typeface="Calibri"/>
                <a:sym typeface="Calibri"/>
              </a:defRPr>
            </a:lvl2pPr>
            <a:lvl3pPr marL="0" lvl="2" indent="0" algn="r">
              <a:spcBef>
                <a:spcPts val="0"/>
              </a:spcBef>
              <a:buNone/>
              <a:defRPr sz="1200" b="0" i="0" u="none" strike="noStrike" cap="none">
                <a:solidFill>
                  <a:schemeClr val="dk2"/>
                </a:solidFill>
                <a:latin typeface="Calibri"/>
                <a:ea typeface="Calibri"/>
                <a:cs typeface="Calibri"/>
                <a:sym typeface="Calibri"/>
              </a:defRPr>
            </a:lvl3pPr>
            <a:lvl4pPr marL="0" lvl="3" indent="0" algn="r">
              <a:spcBef>
                <a:spcPts val="0"/>
              </a:spcBef>
              <a:buNone/>
              <a:defRPr sz="1200" b="0" i="0" u="none" strike="noStrike" cap="none">
                <a:solidFill>
                  <a:schemeClr val="dk2"/>
                </a:solidFill>
                <a:latin typeface="Calibri"/>
                <a:ea typeface="Calibri"/>
                <a:cs typeface="Calibri"/>
                <a:sym typeface="Calibri"/>
              </a:defRPr>
            </a:lvl4pPr>
            <a:lvl5pPr marL="0" lvl="4" indent="0" algn="r">
              <a:spcBef>
                <a:spcPts val="0"/>
              </a:spcBef>
              <a:buNone/>
              <a:defRPr sz="1200" b="0" i="0" u="none" strike="noStrike" cap="none">
                <a:solidFill>
                  <a:schemeClr val="dk2"/>
                </a:solidFill>
                <a:latin typeface="Calibri"/>
                <a:ea typeface="Calibri"/>
                <a:cs typeface="Calibri"/>
                <a:sym typeface="Calibri"/>
              </a:defRPr>
            </a:lvl5pPr>
            <a:lvl6pPr marL="0" lvl="5" indent="0" algn="r">
              <a:spcBef>
                <a:spcPts val="0"/>
              </a:spcBef>
              <a:buNone/>
              <a:defRPr sz="1200" b="0" i="0" u="none" strike="noStrike" cap="none">
                <a:solidFill>
                  <a:schemeClr val="dk2"/>
                </a:solidFill>
                <a:latin typeface="Calibri"/>
                <a:ea typeface="Calibri"/>
                <a:cs typeface="Calibri"/>
                <a:sym typeface="Calibri"/>
              </a:defRPr>
            </a:lvl6pPr>
            <a:lvl7pPr marL="0" lvl="6" indent="0" algn="r">
              <a:spcBef>
                <a:spcPts val="0"/>
              </a:spcBef>
              <a:buNone/>
              <a:defRPr sz="1200" b="0" i="0" u="none" strike="noStrike" cap="none">
                <a:solidFill>
                  <a:schemeClr val="dk2"/>
                </a:solidFill>
                <a:latin typeface="Calibri"/>
                <a:ea typeface="Calibri"/>
                <a:cs typeface="Calibri"/>
                <a:sym typeface="Calibri"/>
              </a:defRPr>
            </a:lvl7pPr>
            <a:lvl8pPr marL="0" lvl="7" indent="0" algn="r">
              <a:spcBef>
                <a:spcPts val="0"/>
              </a:spcBef>
              <a:buNone/>
              <a:defRPr sz="1200" b="0" i="0" u="none" strike="noStrike" cap="none">
                <a:solidFill>
                  <a:schemeClr val="dk2"/>
                </a:solidFill>
                <a:latin typeface="Calibri"/>
                <a:ea typeface="Calibri"/>
                <a:cs typeface="Calibri"/>
                <a:sym typeface="Calibri"/>
              </a:defRPr>
            </a:lvl8pPr>
            <a:lvl9pPr marL="0" lvl="8" indent="0" algn="r">
              <a:spcBef>
                <a:spcPts val="0"/>
              </a:spcBef>
              <a:buNone/>
              <a:defRPr sz="12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9423026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eam Page (4 Up)">
  <p:cSld name="Team Page (4 Up)">
    <p:spTree>
      <p:nvGrpSpPr>
        <p:cNvPr id="1" name="Shape 153"/>
        <p:cNvGrpSpPr/>
        <p:nvPr/>
      </p:nvGrpSpPr>
      <p:grpSpPr>
        <a:xfrm>
          <a:off x="0" y="0"/>
          <a:ext cx="0" cy="0"/>
          <a:chOff x="0" y="0"/>
          <a:chExt cx="0" cy="0"/>
        </a:xfrm>
      </p:grpSpPr>
      <p:sp>
        <p:nvSpPr>
          <p:cNvPr id="154" name="Google Shape;154;p21"/>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5" name="Google Shape;155;p21"/>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6" name="Google Shape;156;p21"/>
          <p:cNvSpPr/>
          <p:nvPr/>
        </p:nvSpPr>
        <p:spPr>
          <a:xfrm>
            <a:off x="0" y="1216024"/>
            <a:ext cx="12192000" cy="4987926"/>
          </a:xfrm>
          <a:prstGeom prst="rect">
            <a:avLst/>
          </a:prstGeom>
          <a:solidFill>
            <a:srgbClr val="E8E8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7" name="Google Shape;157;p21"/>
          <p:cNvSpPr>
            <a:spLocks noGrp="1"/>
          </p:cNvSpPr>
          <p:nvPr>
            <p:ph type="pic" idx="2"/>
          </p:nvPr>
        </p:nvSpPr>
        <p:spPr>
          <a:xfrm>
            <a:off x="806332" y="1981899"/>
            <a:ext cx="2094842" cy="2094842"/>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8" name="Google Shape;158;p21"/>
          <p:cNvSpPr txBox="1">
            <a:spLocks noGrp="1"/>
          </p:cNvSpPr>
          <p:nvPr>
            <p:ph type="body" idx="1"/>
          </p:nvPr>
        </p:nvSpPr>
        <p:spPr>
          <a:xfrm>
            <a:off x="581719" y="4345147"/>
            <a:ext cx="2542477" cy="72390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9" name="Google Shape;159;p21"/>
          <p:cNvSpPr>
            <a:spLocks noGrp="1"/>
          </p:cNvSpPr>
          <p:nvPr>
            <p:ph type="pic" idx="3"/>
          </p:nvPr>
        </p:nvSpPr>
        <p:spPr>
          <a:xfrm>
            <a:off x="3646176" y="1967573"/>
            <a:ext cx="2094842" cy="2094842"/>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0" name="Google Shape;160;p21"/>
          <p:cNvSpPr txBox="1">
            <a:spLocks noGrp="1"/>
          </p:cNvSpPr>
          <p:nvPr>
            <p:ph type="body" idx="4"/>
          </p:nvPr>
        </p:nvSpPr>
        <p:spPr>
          <a:xfrm>
            <a:off x="3421563" y="4345147"/>
            <a:ext cx="2542477" cy="72390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1" name="Google Shape;161;p21"/>
          <p:cNvSpPr>
            <a:spLocks noGrp="1"/>
          </p:cNvSpPr>
          <p:nvPr>
            <p:ph type="pic" idx="5"/>
          </p:nvPr>
        </p:nvSpPr>
        <p:spPr>
          <a:xfrm>
            <a:off x="6486020" y="1967573"/>
            <a:ext cx="2094842" cy="2094842"/>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2" name="Google Shape;162;p21"/>
          <p:cNvSpPr txBox="1">
            <a:spLocks noGrp="1"/>
          </p:cNvSpPr>
          <p:nvPr>
            <p:ph type="body" idx="6"/>
          </p:nvPr>
        </p:nvSpPr>
        <p:spPr>
          <a:xfrm>
            <a:off x="6261407" y="4345147"/>
            <a:ext cx="2542477" cy="72390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3" name="Google Shape;163;p21"/>
          <p:cNvSpPr>
            <a:spLocks noGrp="1"/>
          </p:cNvSpPr>
          <p:nvPr>
            <p:ph type="pic" idx="7"/>
          </p:nvPr>
        </p:nvSpPr>
        <p:spPr>
          <a:xfrm>
            <a:off x="9325864" y="1967573"/>
            <a:ext cx="2094842" cy="2094842"/>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4" name="Google Shape;164;p21"/>
          <p:cNvSpPr txBox="1">
            <a:spLocks noGrp="1"/>
          </p:cNvSpPr>
          <p:nvPr>
            <p:ph type="body" idx="8"/>
          </p:nvPr>
        </p:nvSpPr>
        <p:spPr>
          <a:xfrm>
            <a:off x="9101251" y="4341161"/>
            <a:ext cx="2542477" cy="72390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5" name="Google Shape;165;p21"/>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6" name="Google Shape;166;p21"/>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21"/>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21"/>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0933242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eam Page (3 Up)">
  <p:cSld name="Team Page (3 Up)">
    <p:spTree>
      <p:nvGrpSpPr>
        <p:cNvPr id="1" name="Shape 169"/>
        <p:cNvGrpSpPr/>
        <p:nvPr/>
      </p:nvGrpSpPr>
      <p:grpSpPr>
        <a:xfrm>
          <a:off x="0" y="0"/>
          <a:ext cx="0" cy="0"/>
          <a:chOff x="0" y="0"/>
          <a:chExt cx="0" cy="0"/>
        </a:xfrm>
      </p:grpSpPr>
      <p:sp>
        <p:nvSpPr>
          <p:cNvPr id="170" name="Google Shape;170;p22"/>
          <p:cNvSpPr/>
          <p:nvPr/>
        </p:nvSpPr>
        <p:spPr>
          <a:xfrm>
            <a:off x="0" y="0"/>
            <a:ext cx="12192000" cy="1219200"/>
          </a:xfrm>
          <a:prstGeom prst="rect">
            <a:avLst/>
          </a:prstGeom>
          <a:solidFill>
            <a:srgbClr val="0038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1" name="Google Shape;171;p22"/>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2" name="Google Shape;172;p22"/>
          <p:cNvSpPr/>
          <p:nvPr/>
        </p:nvSpPr>
        <p:spPr>
          <a:xfrm>
            <a:off x="0" y="1216024"/>
            <a:ext cx="12192000" cy="4987926"/>
          </a:xfrm>
          <a:prstGeom prst="rect">
            <a:avLst/>
          </a:prstGeom>
          <a:solidFill>
            <a:srgbClr val="E8E8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3" name="Google Shape;173;p22"/>
          <p:cNvSpPr>
            <a:spLocks noGrp="1"/>
          </p:cNvSpPr>
          <p:nvPr>
            <p:ph type="pic" idx="2"/>
          </p:nvPr>
        </p:nvSpPr>
        <p:spPr>
          <a:xfrm>
            <a:off x="1572814" y="1964392"/>
            <a:ext cx="2332190" cy="2332190"/>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4" name="Google Shape;174;p22"/>
          <p:cNvSpPr txBox="1">
            <a:spLocks noGrp="1"/>
          </p:cNvSpPr>
          <p:nvPr>
            <p:ph type="body" idx="1"/>
          </p:nvPr>
        </p:nvSpPr>
        <p:spPr>
          <a:xfrm>
            <a:off x="1469225" y="4564988"/>
            <a:ext cx="2542477" cy="72390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5" name="Google Shape;175;p22"/>
          <p:cNvSpPr>
            <a:spLocks noGrp="1"/>
          </p:cNvSpPr>
          <p:nvPr>
            <p:ph type="pic" idx="3"/>
          </p:nvPr>
        </p:nvSpPr>
        <p:spPr>
          <a:xfrm>
            <a:off x="4824541" y="1964392"/>
            <a:ext cx="2317864" cy="2317864"/>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6" name="Google Shape;176;p22"/>
          <p:cNvSpPr txBox="1">
            <a:spLocks noGrp="1"/>
          </p:cNvSpPr>
          <p:nvPr>
            <p:ph type="body" idx="4"/>
          </p:nvPr>
        </p:nvSpPr>
        <p:spPr>
          <a:xfrm>
            <a:off x="4712235" y="4564988"/>
            <a:ext cx="2542477" cy="72390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7" name="Google Shape;177;p22"/>
          <p:cNvSpPr>
            <a:spLocks noGrp="1"/>
          </p:cNvSpPr>
          <p:nvPr>
            <p:ph type="pic" idx="5"/>
          </p:nvPr>
        </p:nvSpPr>
        <p:spPr>
          <a:xfrm>
            <a:off x="8067551" y="1964392"/>
            <a:ext cx="2317864" cy="2317864"/>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8" name="Google Shape;178;p22"/>
          <p:cNvSpPr txBox="1">
            <a:spLocks noGrp="1"/>
          </p:cNvSpPr>
          <p:nvPr>
            <p:ph type="body" idx="6"/>
          </p:nvPr>
        </p:nvSpPr>
        <p:spPr>
          <a:xfrm>
            <a:off x="7955245" y="4564988"/>
            <a:ext cx="2542477" cy="72390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9" name="Google Shape;179;p22"/>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0" name="Google Shape;180;p22"/>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22"/>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22"/>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5000735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eam Page 4-Up White Vertical">
  <p:cSld name="Team Page 4-Up White Vertical">
    <p:spTree>
      <p:nvGrpSpPr>
        <p:cNvPr id="1" name="Shape 183"/>
        <p:cNvGrpSpPr/>
        <p:nvPr/>
      </p:nvGrpSpPr>
      <p:grpSpPr>
        <a:xfrm>
          <a:off x="0" y="0"/>
          <a:ext cx="0" cy="0"/>
          <a:chOff x="0" y="0"/>
          <a:chExt cx="0" cy="0"/>
        </a:xfrm>
      </p:grpSpPr>
      <p:sp>
        <p:nvSpPr>
          <p:cNvPr id="184" name="Google Shape;184;p23"/>
          <p:cNvSpPr/>
          <p:nvPr/>
        </p:nvSpPr>
        <p:spPr>
          <a:xfrm>
            <a:off x="0" y="0"/>
            <a:ext cx="12192000" cy="1219200"/>
          </a:xfrm>
          <a:prstGeom prst="rect">
            <a:avLst/>
          </a:prstGeom>
          <a:solidFill>
            <a:srgbClr val="0038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5" name="Google Shape;185;p23"/>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6" name="Google Shape;186;p23"/>
          <p:cNvSpPr>
            <a:spLocks noGrp="1"/>
          </p:cNvSpPr>
          <p:nvPr>
            <p:ph type="pic" idx="2"/>
          </p:nvPr>
        </p:nvSpPr>
        <p:spPr>
          <a:xfrm>
            <a:off x="806332" y="1981899"/>
            <a:ext cx="2094842" cy="2094842"/>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7" name="Google Shape;187;p23"/>
          <p:cNvSpPr txBox="1">
            <a:spLocks noGrp="1"/>
          </p:cNvSpPr>
          <p:nvPr>
            <p:ph type="body" idx="1"/>
          </p:nvPr>
        </p:nvSpPr>
        <p:spPr>
          <a:xfrm>
            <a:off x="581719" y="4345146"/>
            <a:ext cx="2542477" cy="1623853"/>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8" name="Google Shape;188;p23"/>
          <p:cNvSpPr>
            <a:spLocks noGrp="1"/>
          </p:cNvSpPr>
          <p:nvPr>
            <p:ph type="pic" idx="3"/>
          </p:nvPr>
        </p:nvSpPr>
        <p:spPr>
          <a:xfrm>
            <a:off x="3646176" y="1967573"/>
            <a:ext cx="2094842" cy="2094842"/>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9" name="Google Shape;189;p23"/>
          <p:cNvSpPr txBox="1">
            <a:spLocks noGrp="1"/>
          </p:cNvSpPr>
          <p:nvPr>
            <p:ph type="body" idx="4"/>
          </p:nvPr>
        </p:nvSpPr>
        <p:spPr>
          <a:xfrm>
            <a:off x="3421563" y="4345147"/>
            <a:ext cx="2542477" cy="1623852"/>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0" name="Google Shape;190;p23"/>
          <p:cNvSpPr>
            <a:spLocks noGrp="1"/>
          </p:cNvSpPr>
          <p:nvPr>
            <p:ph type="pic" idx="5"/>
          </p:nvPr>
        </p:nvSpPr>
        <p:spPr>
          <a:xfrm>
            <a:off x="6486020" y="1967573"/>
            <a:ext cx="2094842" cy="2094842"/>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1" name="Google Shape;191;p23"/>
          <p:cNvSpPr txBox="1">
            <a:spLocks noGrp="1"/>
          </p:cNvSpPr>
          <p:nvPr>
            <p:ph type="body" idx="6"/>
          </p:nvPr>
        </p:nvSpPr>
        <p:spPr>
          <a:xfrm>
            <a:off x="6261407" y="4345147"/>
            <a:ext cx="2542477" cy="1623852"/>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2" name="Google Shape;192;p23"/>
          <p:cNvSpPr>
            <a:spLocks noGrp="1"/>
          </p:cNvSpPr>
          <p:nvPr>
            <p:ph type="pic" idx="7"/>
          </p:nvPr>
        </p:nvSpPr>
        <p:spPr>
          <a:xfrm>
            <a:off x="9325864" y="1967573"/>
            <a:ext cx="2094842" cy="2094842"/>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3" name="Google Shape;193;p23"/>
          <p:cNvSpPr txBox="1">
            <a:spLocks noGrp="1"/>
          </p:cNvSpPr>
          <p:nvPr>
            <p:ph type="body" idx="8"/>
          </p:nvPr>
        </p:nvSpPr>
        <p:spPr>
          <a:xfrm>
            <a:off x="9101251" y="4341161"/>
            <a:ext cx="2542477" cy="1627838"/>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4" name="Google Shape;194;p23"/>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5" name="Google Shape;195;p23"/>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23"/>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23"/>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53227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5A58E950-06C4-4DC8-B03C-4107DDC0AE76}" type="datetime1">
              <a:rPr lang="en-US" smtClean="0"/>
              <a:t>12/21/2023</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
        <p:nvSpPr>
          <p:cNvPr id="10" name="Rectangle 9"/>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71661008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eam Page 4-Up Gray BG Horizontal">
  <p:cSld name="Team Page 4-Up Gray BG Horizontal">
    <p:spTree>
      <p:nvGrpSpPr>
        <p:cNvPr id="1" name="Shape 198"/>
        <p:cNvGrpSpPr/>
        <p:nvPr/>
      </p:nvGrpSpPr>
      <p:grpSpPr>
        <a:xfrm>
          <a:off x="0" y="0"/>
          <a:ext cx="0" cy="0"/>
          <a:chOff x="0" y="0"/>
          <a:chExt cx="0" cy="0"/>
        </a:xfrm>
      </p:grpSpPr>
      <p:sp>
        <p:nvSpPr>
          <p:cNvPr id="199" name="Google Shape;199;p24"/>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0" name="Google Shape;200;p24"/>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1" name="Google Shape;201;p24"/>
          <p:cNvSpPr/>
          <p:nvPr/>
        </p:nvSpPr>
        <p:spPr>
          <a:xfrm>
            <a:off x="0" y="1216024"/>
            <a:ext cx="12192000" cy="4987926"/>
          </a:xfrm>
          <a:prstGeom prst="rect">
            <a:avLst/>
          </a:prstGeom>
          <a:solidFill>
            <a:srgbClr val="E8E8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2" name="Google Shape;202;p24"/>
          <p:cNvSpPr>
            <a:spLocks noGrp="1"/>
          </p:cNvSpPr>
          <p:nvPr>
            <p:ph type="pic" idx="2"/>
          </p:nvPr>
        </p:nvSpPr>
        <p:spPr>
          <a:xfrm>
            <a:off x="806332" y="1674771"/>
            <a:ext cx="1858809" cy="1858809"/>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3" name="Google Shape;203;p24"/>
          <p:cNvSpPr txBox="1">
            <a:spLocks noGrp="1"/>
          </p:cNvSpPr>
          <p:nvPr>
            <p:ph type="body" idx="1"/>
          </p:nvPr>
        </p:nvSpPr>
        <p:spPr>
          <a:xfrm>
            <a:off x="2876550" y="1674772"/>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100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4" name="Google Shape;204;p24"/>
          <p:cNvSpPr>
            <a:spLocks noGrp="1"/>
          </p:cNvSpPr>
          <p:nvPr>
            <p:ph type="pic" idx="3"/>
          </p:nvPr>
        </p:nvSpPr>
        <p:spPr>
          <a:xfrm>
            <a:off x="806331" y="3939361"/>
            <a:ext cx="1858809" cy="1858809"/>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5" name="Google Shape;205;p24"/>
          <p:cNvSpPr txBox="1">
            <a:spLocks noGrp="1"/>
          </p:cNvSpPr>
          <p:nvPr>
            <p:ph type="body" idx="4"/>
          </p:nvPr>
        </p:nvSpPr>
        <p:spPr>
          <a:xfrm>
            <a:off x="2876550" y="3939361"/>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100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6" name="Google Shape;206;p24"/>
          <p:cNvSpPr>
            <a:spLocks noGrp="1"/>
          </p:cNvSpPr>
          <p:nvPr>
            <p:ph type="pic" idx="5"/>
          </p:nvPr>
        </p:nvSpPr>
        <p:spPr>
          <a:xfrm>
            <a:off x="6199805" y="1674771"/>
            <a:ext cx="1858809" cy="1858809"/>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7" name="Google Shape;207;p24"/>
          <p:cNvSpPr txBox="1">
            <a:spLocks noGrp="1"/>
          </p:cNvSpPr>
          <p:nvPr>
            <p:ph type="body" idx="6"/>
          </p:nvPr>
        </p:nvSpPr>
        <p:spPr>
          <a:xfrm>
            <a:off x="8270023" y="1674772"/>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100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8" name="Google Shape;208;p24"/>
          <p:cNvSpPr>
            <a:spLocks noGrp="1"/>
          </p:cNvSpPr>
          <p:nvPr>
            <p:ph type="pic" idx="7"/>
          </p:nvPr>
        </p:nvSpPr>
        <p:spPr>
          <a:xfrm>
            <a:off x="6199805" y="3939361"/>
            <a:ext cx="1858809" cy="1858809"/>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9" name="Google Shape;209;p24"/>
          <p:cNvSpPr txBox="1">
            <a:spLocks noGrp="1"/>
          </p:cNvSpPr>
          <p:nvPr>
            <p:ph type="body" idx="8"/>
          </p:nvPr>
        </p:nvSpPr>
        <p:spPr>
          <a:xfrm>
            <a:off x="8270023" y="3939360"/>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100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0" name="Google Shape;210;p24"/>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1" name="Google Shape;211;p24"/>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2" name="Google Shape;212;p24"/>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3" name="Google Shape;213;p24"/>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368493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eam Page 4 Up White BG Horizontal">
  <p:cSld name="Team Page 4 Up White BG Horizontal">
    <p:spTree>
      <p:nvGrpSpPr>
        <p:cNvPr id="1" name="Shape 214"/>
        <p:cNvGrpSpPr/>
        <p:nvPr/>
      </p:nvGrpSpPr>
      <p:grpSpPr>
        <a:xfrm>
          <a:off x="0" y="0"/>
          <a:ext cx="0" cy="0"/>
          <a:chOff x="0" y="0"/>
          <a:chExt cx="0" cy="0"/>
        </a:xfrm>
      </p:grpSpPr>
      <p:sp>
        <p:nvSpPr>
          <p:cNvPr id="215" name="Google Shape;215;p25"/>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6" name="Google Shape;216;p25"/>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7" name="Google Shape;217;p25"/>
          <p:cNvSpPr>
            <a:spLocks noGrp="1"/>
          </p:cNvSpPr>
          <p:nvPr>
            <p:ph type="pic" idx="2"/>
          </p:nvPr>
        </p:nvSpPr>
        <p:spPr>
          <a:xfrm>
            <a:off x="806332" y="1674771"/>
            <a:ext cx="1858809" cy="1858809"/>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8" name="Google Shape;218;p25"/>
          <p:cNvSpPr txBox="1">
            <a:spLocks noGrp="1"/>
          </p:cNvSpPr>
          <p:nvPr>
            <p:ph type="body" idx="1"/>
          </p:nvPr>
        </p:nvSpPr>
        <p:spPr>
          <a:xfrm>
            <a:off x="2876550" y="1674772"/>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9" name="Google Shape;219;p25"/>
          <p:cNvSpPr>
            <a:spLocks noGrp="1"/>
          </p:cNvSpPr>
          <p:nvPr>
            <p:ph type="pic" idx="3"/>
          </p:nvPr>
        </p:nvSpPr>
        <p:spPr>
          <a:xfrm>
            <a:off x="806331" y="3939361"/>
            <a:ext cx="1858809" cy="1858809"/>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0" name="Google Shape;220;p25"/>
          <p:cNvSpPr txBox="1">
            <a:spLocks noGrp="1"/>
          </p:cNvSpPr>
          <p:nvPr>
            <p:ph type="body" idx="4"/>
          </p:nvPr>
        </p:nvSpPr>
        <p:spPr>
          <a:xfrm>
            <a:off x="2876550" y="3939361"/>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1" name="Google Shape;221;p25"/>
          <p:cNvSpPr>
            <a:spLocks noGrp="1"/>
          </p:cNvSpPr>
          <p:nvPr>
            <p:ph type="pic" idx="5"/>
          </p:nvPr>
        </p:nvSpPr>
        <p:spPr>
          <a:xfrm>
            <a:off x="6199805" y="1674771"/>
            <a:ext cx="1858809" cy="1858809"/>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2" name="Google Shape;222;p25"/>
          <p:cNvSpPr txBox="1">
            <a:spLocks noGrp="1"/>
          </p:cNvSpPr>
          <p:nvPr>
            <p:ph type="body" idx="6"/>
          </p:nvPr>
        </p:nvSpPr>
        <p:spPr>
          <a:xfrm>
            <a:off x="8270023" y="1674772"/>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3" name="Google Shape;223;p25"/>
          <p:cNvSpPr>
            <a:spLocks noGrp="1"/>
          </p:cNvSpPr>
          <p:nvPr>
            <p:ph type="pic" idx="7"/>
          </p:nvPr>
        </p:nvSpPr>
        <p:spPr>
          <a:xfrm>
            <a:off x="6199805" y="3939361"/>
            <a:ext cx="1858809" cy="1858809"/>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4" name="Google Shape;224;p25"/>
          <p:cNvSpPr txBox="1">
            <a:spLocks noGrp="1"/>
          </p:cNvSpPr>
          <p:nvPr>
            <p:ph type="body" idx="8"/>
          </p:nvPr>
        </p:nvSpPr>
        <p:spPr>
          <a:xfrm>
            <a:off x="8270023" y="3939360"/>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5" name="Google Shape;225;p25"/>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26" name="Google Shape;226;p25"/>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7" name="Google Shape;227;p25"/>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 name="Google Shape;228;p25"/>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9112044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eam Page Duo Gray Horizontal">
  <p:cSld name="Team Page Duo Gray Horizontal">
    <p:spTree>
      <p:nvGrpSpPr>
        <p:cNvPr id="1" name="Shape 229"/>
        <p:cNvGrpSpPr/>
        <p:nvPr/>
      </p:nvGrpSpPr>
      <p:grpSpPr>
        <a:xfrm>
          <a:off x="0" y="0"/>
          <a:ext cx="0" cy="0"/>
          <a:chOff x="0" y="0"/>
          <a:chExt cx="0" cy="0"/>
        </a:xfrm>
      </p:grpSpPr>
      <p:sp>
        <p:nvSpPr>
          <p:cNvPr id="230" name="Google Shape;230;p26"/>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31" name="Google Shape;231;p26"/>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2" name="Google Shape;232;p26"/>
          <p:cNvSpPr/>
          <p:nvPr/>
        </p:nvSpPr>
        <p:spPr>
          <a:xfrm>
            <a:off x="0" y="1216024"/>
            <a:ext cx="12192000" cy="4987926"/>
          </a:xfrm>
          <a:prstGeom prst="rect">
            <a:avLst/>
          </a:prstGeom>
          <a:solidFill>
            <a:srgbClr val="E8E8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33" name="Google Shape;233;p26"/>
          <p:cNvSpPr>
            <a:spLocks noGrp="1"/>
          </p:cNvSpPr>
          <p:nvPr>
            <p:ph type="pic" idx="2"/>
          </p:nvPr>
        </p:nvSpPr>
        <p:spPr>
          <a:xfrm>
            <a:off x="806332" y="2571729"/>
            <a:ext cx="1858809" cy="1858809"/>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4" name="Google Shape;234;p26"/>
          <p:cNvSpPr txBox="1">
            <a:spLocks noGrp="1"/>
          </p:cNvSpPr>
          <p:nvPr>
            <p:ph type="body" idx="1"/>
          </p:nvPr>
        </p:nvSpPr>
        <p:spPr>
          <a:xfrm>
            <a:off x="2876550" y="2571730"/>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5" name="Google Shape;235;p26"/>
          <p:cNvSpPr>
            <a:spLocks noGrp="1"/>
          </p:cNvSpPr>
          <p:nvPr>
            <p:ph type="pic" idx="3"/>
          </p:nvPr>
        </p:nvSpPr>
        <p:spPr>
          <a:xfrm>
            <a:off x="6199805" y="2571729"/>
            <a:ext cx="1858809" cy="1858809"/>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6" name="Google Shape;236;p26"/>
          <p:cNvSpPr txBox="1">
            <a:spLocks noGrp="1"/>
          </p:cNvSpPr>
          <p:nvPr>
            <p:ph type="body" idx="4"/>
          </p:nvPr>
        </p:nvSpPr>
        <p:spPr>
          <a:xfrm>
            <a:off x="8270023" y="2571730"/>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7" name="Google Shape;237;p26"/>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38" name="Google Shape;238;p26"/>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9" name="Google Shape;239;p26"/>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0" name="Google Shape;240;p26"/>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3661962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eam Page 2 Up White BG Horizontal">
  <p:cSld name="Team Page 2 Up White BG Horizontal">
    <p:spTree>
      <p:nvGrpSpPr>
        <p:cNvPr id="1" name="Shape 241"/>
        <p:cNvGrpSpPr/>
        <p:nvPr/>
      </p:nvGrpSpPr>
      <p:grpSpPr>
        <a:xfrm>
          <a:off x="0" y="0"/>
          <a:ext cx="0" cy="0"/>
          <a:chOff x="0" y="0"/>
          <a:chExt cx="0" cy="0"/>
        </a:xfrm>
      </p:grpSpPr>
      <p:sp>
        <p:nvSpPr>
          <p:cNvPr id="242" name="Google Shape;242;p27"/>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43" name="Google Shape;243;p27"/>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4" name="Google Shape;244;p27"/>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45" name="Google Shape;245;p27"/>
          <p:cNvSpPr>
            <a:spLocks noGrp="1"/>
          </p:cNvSpPr>
          <p:nvPr>
            <p:ph type="pic" idx="2"/>
          </p:nvPr>
        </p:nvSpPr>
        <p:spPr>
          <a:xfrm>
            <a:off x="806332" y="2800328"/>
            <a:ext cx="1858809" cy="1858809"/>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6" name="Google Shape;246;p27"/>
          <p:cNvSpPr txBox="1">
            <a:spLocks noGrp="1"/>
          </p:cNvSpPr>
          <p:nvPr>
            <p:ph type="body" idx="1"/>
          </p:nvPr>
        </p:nvSpPr>
        <p:spPr>
          <a:xfrm>
            <a:off x="2876550" y="2800329"/>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7" name="Google Shape;247;p27"/>
          <p:cNvSpPr>
            <a:spLocks noGrp="1"/>
          </p:cNvSpPr>
          <p:nvPr>
            <p:ph type="pic" idx="3"/>
          </p:nvPr>
        </p:nvSpPr>
        <p:spPr>
          <a:xfrm>
            <a:off x="6199805" y="2800328"/>
            <a:ext cx="1858809" cy="1858809"/>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8" name="Google Shape;248;p27"/>
          <p:cNvSpPr txBox="1">
            <a:spLocks noGrp="1"/>
          </p:cNvSpPr>
          <p:nvPr>
            <p:ph type="body" idx="4"/>
          </p:nvPr>
        </p:nvSpPr>
        <p:spPr>
          <a:xfrm>
            <a:off x="8270023" y="2800329"/>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9" name="Google Shape;249;p27"/>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0" name="Google Shape;250;p27"/>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1" name="Google Shape;251;p27"/>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6638049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ig Image - Red Title">
  <p:cSld name="Big Image - Red Title">
    <p:bg>
      <p:bgPr>
        <a:solidFill>
          <a:schemeClr val="lt1"/>
        </a:solidFill>
        <a:effectLst/>
      </p:bgPr>
    </p:bg>
    <p:spTree>
      <p:nvGrpSpPr>
        <p:cNvPr id="1" name="Shape 252"/>
        <p:cNvGrpSpPr/>
        <p:nvPr/>
      </p:nvGrpSpPr>
      <p:grpSpPr>
        <a:xfrm>
          <a:off x="0" y="0"/>
          <a:ext cx="0" cy="0"/>
          <a:chOff x="0" y="0"/>
          <a:chExt cx="0" cy="0"/>
        </a:xfrm>
      </p:grpSpPr>
      <p:sp>
        <p:nvSpPr>
          <p:cNvPr id="253" name="Google Shape;253;p28"/>
          <p:cNvSpPr>
            <a:spLocks noGrp="1"/>
          </p:cNvSpPr>
          <p:nvPr>
            <p:ph type="pic" idx="2"/>
          </p:nvPr>
        </p:nvSpPr>
        <p:spPr>
          <a:xfrm>
            <a:off x="0" y="2"/>
            <a:ext cx="12192000" cy="6857998"/>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4" name="Google Shape;254;p28"/>
          <p:cNvSpPr txBox="1">
            <a:spLocks noGrp="1"/>
          </p:cNvSpPr>
          <p:nvPr>
            <p:ph type="title"/>
          </p:nvPr>
        </p:nvSpPr>
        <p:spPr>
          <a:xfrm>
            <a:off x="1" y="5638801"/>
            <a:ext cx="12192000" cy="1219200"/>
          </a:xfrm>
          <a:prstGeom prst="rect">
            <a:avLst/>
          </a:prstGeom>
          <a:solidFill>
            <a:srgbClr val="003865">
              <a:alpha val="87450"/>
            </a:srgbClr>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5" name="Google Shape;255;p28"/>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6" name="Google Shape;256;p28"/>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7" name="Google Shape;257;p28"/>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3377493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ig Image - Black Title">
  <p:cSld name="Big Image - Black Title">
    <p:bg>
      <p:bgPr>
        <a:solidFill>
          <a:schemeClr val="lt1"/>
        </a:solidFill>
        <a:effectLst/>
      </p:bgPr>
    </p:bg>
    <p:spTree>
      <p:nvGrpSpPr>
        <p:cNvPr id="1" name="Shape 258"/>
        <p:cNvGrpSpPr/>
        <p:nvPr/>
      </p:nvGrpSpPr>
      <p:grpSpPr>
        <a:xfrm>
          <a:off x="0" y="0"/>
          <a:ext cx="0" cy="0"/>
          <a:chOff x="0" y="0"/>
          <a:chExt cx="0" cy="0"/>
        </a:xfrm>
      </p:grpSpPr>
      <p:sp>
        <p:nvSpPr>
          <p:cNvPr id="259" name="Google Shape;259;p29"/>
          <p:cNvSpPr>
            <a:spLocks noGrp="1"/>
          </p:cNvSpPr>
          <p:nvPr>
            <p:ph type="pic" idx="2"/>
          </p:nvPr>
        </p:nvSpPr>
        <p:spPr>
          <a:xfrm>
            <a:off x="0" y="2"/>
            <a:ext cx="12192000" cy="6857999"/>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0" name="Google Shape;260;p29"/>
          <p:cNvSpPr txBox="1">
            <a:spLocks noGrp="1"/>
          </p:cNvSpPr>
          <p:nvPr>
            <p:ph type="title"/>
          </p:nvPr>
        </p:nvSpPr>
        <p:spPr>
          <a:xfrm>
            <a:off x="1" y="5638801"/>
            <a:ext cx="12192000" cy="1219200"/>
          </a:xfrm>
          <a:prstGeom prst="rect">
            <a:avLst/>
          </a:prstGeom>
          <a:solidFill>
            <a:srgbClr val="0D0D0D">
              <a:alpha val="87450"/>
            </a:srgbClr>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1" name="Google Shape;261;p29"/>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2" name="Google Shape;262;p29"/>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3" name="Google Shape;263;p29"/>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507322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ig Image - Blue Title">
  <p:cSld name="Big Image - Blue Title">
    <p:bg>
      <p:bgPr>
        <a:solidFill>
          <a:schemeClr val="lt1"/>
        </a:solidFill>
        <a:effectLst/>
      </p:bgPr>
    </p:bg>
    <p:spTree>
      <p:nvGrpSpPr>
        <p:cNvPr id="1" name="Shape 264"/>
        <p:cNvGrpSpPr/>
        <p:nvPr/>
      </p:nvGrpSpPr>
      <p:grpSpPr>
        <a:xfrm>
          <a:off x="0" y="0"/>
          <a:ext cx="0" cy="0"/>
          <a:chOff x="0" y="0"/>
          <a:chExt cx="0" cy="0"/>
        </a:xfrm>
      </p:grpSpPr>
      <p:sp>
        <p:nvSpPr>
          <p:cNvPr id="265" name="Google Shape;265;p30"/>
          <p:cNvSpPr>
            <a:spLocks noGrp="1"/>
          </p:cNvSpPr>
          <p:nvPr>
            <p:ph type="pic" idx="2"/>
          </p:nvPr>
        </p:nvSpPr>
        <p:spPr>
          <a:xfrm>
            <a:off x="0" y="2"/>
            <a:ext cx="12192000" cy="6857999"/>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6" name="Google Shape;266;p30"/>
          <p:cNvSpPr txBox="1">
            <a:spLocks noGrp="1"/>
          </p:cNvSpPr>
          <p:nvPr>
            <p:ph type="title"/>
          </p:nvPr>
        </p:nvSpPr>
        <p:spPr>
          <a:xfrm>
            <a:off x="1" y="5638800"/>
            <a:ext cx="12192000" cy="1219200"/>
          </a:xfrm>
          <a:prstGeom prst="rect">
            <a:avLst/>
          </a:prstGeom>
          <a:solidFill>
            <a:srgbClr val="78BE21">
              <a:alpha val="87450"/>
            </a:srgbClr>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dk2"/>
              </a:buClr>
              <a:buSzPts val="3600"/>
              <a:buFont typeface="Calibri"/>
              <a:buNone/>
              <a:defRPr sz="36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7" name="Google Shape;267;p30"/>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8" name="Google Shape;268;p30"/>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9" name="Google Shape;269;p30"/>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1676482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Code - Gray Background">
  <p:cSld name="Code - Gray Background">
    <p:bg>
      <p:bgPr>
        <a:gradFill>
          <a:gsLst>
            <a:gs pos="0">
              <a:srgbClr val="F5F5F5"/>
            </a:gs>
            <a:gs pos="52999">
              <a:srgbClr val="F5F5F5"/>
            </a:gs>
            <a:gs pos="78000">
              <a:srgbClr val="E8E8E8"/>
            </a:gs>
            <a:gs pos="100000">
              <a:srgbClr val="BFBFBF"/>
            </a:gs>
          </a:gsLst>
          <a:path path="circle">
            <a:fillToRect l="50000" t="50000" r="50000" b="50000"/>
          </a:path>
          <a:tileRect/>
        </a:gradFill>
        <a:effectLst/>
      </p:bgPr>
    </p:bg>
    <p:spTree>
      <p:nvGrpSpPr>
        <p:cNvPr id="1" name="Shape 270"/>
        <p:cNvGrpSpPr/>
        <p:nvPr/>
      </p:nvGrpSpPr>
      <p:grpSpPr>
        <a:xfrm>
          <a:off x="0" y="0"/>
          <a:ext cx="0" cy="0"/>
          <a:chOff x="0" y="0"/>
          <a:chExt cx="0" cy="0"/>
        </a:xfrm>
      </p:grpSpPr>
      <p:sp>
        <p:nvSpPr>
          <p:cNvPr id="271" name="Google Shape;271;p31"/>
          <p:cNvSpPr/>
          <p:nvPr/>
        </p:nvSpPr>
        <p:spPr>
          <a:xfrm>
            <a:off x="0" y="0"/>
            <a:ext cx="12192000" cy="115972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2" name="Google Shape;272;p31"/>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1"/>
              </a:buClr>
              <a:buSzPts val="3600"/>
              <a:buFont typeface="Calibri"/>
              <a:buNone/>
              <a:defRPr sz="36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3" name="Google Shape;273;p31"/>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4" name="Google Shape;274;p31"/>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5" name="Google Shape;275;p31"/>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2905125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7_Title and Content (Solid Dark)">
  <p:cSld name="7_Title and Content (Solid Dark)">
    <p:bg>
      <p:bgPr>
        <a:gradFill>
          <a:gsLst>
            <a:gs pos="0">
              <a:schemeClr val="dk1"/>
            </a:gs>
            <a:gs pos="63000">
              <a:schemeClr val="dk1"/>
            </a:gs>
            <a:gs pos="86000">
              <a:srgbClr val="00325A"/>
            </a:gs>
            <a:gs pos="100000">
              <a:srgbClr val="002C50"/>
            </a:gs>
          </a:gsLst>
          <a:path path="circle">
            <a:fillToRect l="50000" t="50000" r="50000" b="50000"/>
          </a:path>
          <a:tileRect/>
        </a:gradFill>
        <a:effectLst/>
      </p:bgPr>
    </p:bg>
    <p:spTree>
      <p:nvGrpSpPr>
        <p:cNvPr id="1" name="Shape 276"/>
        <p:cNvGrpSpPr/>
        <p:nvPr/>
      </p:nvGrpSpPr>
      <p:grpSpPr>
        <a:xfrm>
          <a:off x="0" y="0"/>
          <a:ext cx="0" cy="0"/>
          <a:chOff x="0" y="0"/>
          <a:chExt cx="0" cy="0"/>
        </a:xfrm>
      </p:grpSpPr>
      <p:sp>
        <p:nvSpPr>
          <p:cNvPr id="277" name="Google Shape;277;p32"/>
          <p:cNvSpPr/>
          <p:nvPr/>
        </p:nvSpPr>
        <p:spPr>
          <a:xfrm>
            <a:off x="0" y="0"/>
            <a:ext cx="12192000" cy="115972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8" name="Google Shape;278;p32"/>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1"/>
              </a:buClr>
              <a:buSzPts val="3600"/>
              <a:buFont typeface="Calibri"/>
              <a:buNone/>
              <a:defRPr sz="36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9" name="Google Shape;279;p32"/>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0" name="Google Shape;280;p32"/>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1" name="Google Shape;281;p32"/>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5639159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5_Title and Content (Solid Dark)">
  <p:cSld name="5_Title and Content (Solid Dark)">
    <p:bg>
      <p:bgPr>
        <a:gradFill>
          <a:gsLst>
            <a:gs pos="0">
              <a:srgbClr val="262626"/>
            </a:gs>
            <a:gs pos="45000">
              <a:srgbClr val="262626"/>
            </a:gs>
            <a:gs pos="86000">
              <a:srgbClr val="191919"/>
            </a:gs>
            <a:gs pos="100000">
              <a:srgbClr val="0C0C0C"/>
            </a:gs>
          </a:gsLst>
          <a:path path="circle">
            <a:fillToRect l="50000" t="50000" r="50000" b="50000"/>
          </a:path>
          <a:tileRect/>
        </a:gradFill>
        <a:effectLst/>
      </p:bgPr>
    </p:bg>
    <p:spTree>
      <p:nvGrpSpPr>
        <p:cNvPr id="1" name="Shape 282"/>
        <p:cNvGrpSpPr/>
        <p:nvPr/>
      </p:nvGrpSpPr>
      <p:grpSpPr>
        <a:xfrm>
          <a:off x="0" y="0"/>
          <a:ext cx="0" cy="0"/>
          <a:chOff x="0" y="0"/>
          <a:chExt cx="0" cy="0"/>
        </a:xfrm>
      </p:grpSpPr>
      <p:sp>
        <p:nvSpPr>
          <p:cNvPr id="283" name="Google Shape;283;p33"/>
          <p:cNvSpPr txBox="1">
            <a:spLocks noGrp="1"/>
          </p:cNvSpPr>
          <p:nvPr>
            <p:ph type="title"/>
          </p:nvPr>
        </p:nvSpPr>
        <p:spPr>
          <a:xfrm>
            <a:off x="815897" y="287066"/>
            <a:ext cx="3521927" cy="2734914"/>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accent2"/>
              </a:buClr>
              <a:buSzPts val="4400"/>
              <a:buFont typeface="Calibri"/>
              <a:buNone/>
              <a:defRPr b="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4" name="Google Shape;284;p33"/>
          <p:cNvSpPr txBox="1">
            <a:spLocks noGrp="1"/>
          </p:cNvSpPr>
          <p:nvPr>
            <p:ph type="body" idx="1"/>
          </p:nvPr>
        </p:nvSpPr>
        <p:spPr>
          <a:xfrm>
            <a:off x="815975" y="3211513"/>
            <a:ext cx="3521849" cy="2475609"/>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85" name="Google Shape;285;p33"/>
          <p:cNvPicPr preferRelativeResize="0"/>
          <p:nvPr/>
        </p:nvPicPr>
        <p:blipFill rotWithShape="1">
          <a:blip r:embed="rId2">
            <a:alphaModFix/>
          </a:blip>
          <a:srcRect/>
          <a:stretch/>
        </p:blipFill>
        <p:spPr>
          <a:xfrm>
            <a:off x="4976787" y="504855"/>
            <a:ext cx="9618920" cy="5413315"/>
          </a:xfrm>
          <a:prstGeom prst="rect">
            <a:avLst/>
          </a:prstGeom>
          <a:noFill/>
          <a:ln>
            <a:noFill/>
          </a:ln>
          <a:effectLst>
            <a:outerShdw blurRad="292100" dist="139700" dir="2700000" algn="tl" rotWithShape="0">
              <a:srgbClr val="333333">
                <a:alpha val="64705"/>
              </a:srgbClr>
            </a:outerShdw>
          </a:effectLst>
        </p:spPr>
      </p:pic>
      <p:sp>
        <p:nvSpPr>
          <p:cNvPr id="286" name="Google Shape;286;p33" descr="Screenshot"/>
          <p:cNvSpPr>
            <a:spLocks noGrp="1"/>
          </p:cNvSpPr>
          <p:nvPr>
            <p:ph type="pic" idx="2"/>
          </p:nvPr>
        </p:nvSpPr>
        <p:spPr>
          <a:xfrm>
            <a:off x="4976787" y="1067565"/>
            <a:ext cx="9516215" cy="4850604"/>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7" name="Google Shape;287;p33"/>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8" name="Google Shape;288;p33"/>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9" name="Google Shape;289;p33"/>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44867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Boxed)">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09B6D40-80D2-4CAB-BFA5-8424ADD63056}" type="datetime1">
              <a:rPr lang="en-US" smtClean="0"/>
              <a:t>12/21/2023</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4858415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6_Title and Content (Solid Dark)">
  <p:cSld name="6_Title and Content (Solid Dark)">
    <p:bg>
      <p:bgPr>
        <a:gradFill>
          <a:gsLst>
            <a:gs pos="0">
              <a:srgbClr val="262626"/>
            </a:gs>
            <a:gs pos="45000">
              <a:srgbClr val="262626"/>
            </a:gs>
            <a:gs pos="86000">
              <a:srgbClr val="191919"/>
            </a:gs>
            <a:gs pos="100000">
              <a:srgbClr val="0C0C0C"/>
            </a:gs>
          </a:gsLst>
          <a:path path="circle">
            <a:fillToRect l="50000" t="50000" r="50000" b="50000"/>
          </a:path>
          <a:tileRect/>
        </a:gradFill>
        <a:effectLst/>
      </p:bgPr>
    </p:bg>
    <p:spTree>
      <p:nvGrpSpPr>
        <p:cNvPr id="1" name="Shape 290"/>
        <p:cNvGrpSpPr/>
        <p:nvPr/>
      </p:nvGrpSpPr>
      <p:grpSpPr>
        <a:xfrm>
          <a:off x="0" y="0"/>
          <a:ext cx="0" cy="0"/>
          <a:chOff x="0" y="0"/>
          <a:chExt cx="0" cy="0"/>
        </a:xfrm>
      </p:grpSpPr>
      <p:sp>
        <p:nvSpPr>
          <p:cNvPr id="291" name="Google Shape;291;p34"/>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2"/>
              </a:buClr>
              <a:buSzPts val="3600"/>
              <a:buFont typeface="Calibri"/>
              <a:buNone/>
              <a:defRPr sz="36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2" name="Google Shape;292;p34"/>
          <p:cNvSpPr txBox="1">
            <a:spLocks noGrp="1"/>
          </p:cNvSpPr>
          <p:nvPr>
            <p:ph type="body" idx="1"/>
          </p:nvPr>
        </p:nvSpPr>
        <p:spPr>
          <a:xfrm>
            <a:off x="815895" y="1365203"/>
            <a:ext cx="10555696" cy="156718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SzPts val="1700"/>
              <a:buChar char="•"/>
              <a:defRPr>
                <a:solidFill>
                  <a:schemeClr val="lt1"/>
                </a:solidFill>
              </a:defRPr>
            </a:lvl4pPr>
            <a:lvl5pPr marL="2286000" lvl="4" indent="-336550" algn="l">
              <a:lnSpc>
                <a:spcPct val="100000"/>
              </a:lnSpc>
              <a:spcBef>
                <a:spcPts val="1000"/>
              </a:spcBef>
              <a:spcAft>
                <a:spcPts val="0"/>
              </a:spcAft>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93" name="Google Shape;293;p34"/>
          <p:cNvPicPr preferRelativeResize="0"/>
          <p:nvPr/>
        </p:nvPicPr>
        <p:blipFill rotWithShape="1">
          <a:blip r:embed="rId2">
            <a:alphaModFix/>
          </a:blip>
          <a:srcRect/>
          <a:stretch/>
        </p:blipFill>
        <p:spPr>
          <a:xfrm>
            <a:off x="1373458" y="3222702"/>
            <a:ext cx="9387470" cy="5283060"/>
          </a:xfrm>
          <a:prstGeom prst="rect">
            <a:avLst/>
          </a:prstGeom>
          <a:noFill/>
          <a:ln>
            <a:noFill/>
          </a:ln>
          <a:effectLst>
            <a:outerShdw blurRad="292100" dist="139700" dir="2700000" algn="tl" rotWithShape="0">
              <a:srgbClr val="333333">
                <a:alpha val="64705"/>
              </a:srgbClr>
            </a:outerShdw>
          </a:effectLst>
        </p:spPr>
      </p:pic>
      <p:sp>
        <p:nvSpPr>
          <p:cNvPr id="294" name="Google Shape;294;p34" descr="Screenshot"/>
          <p:cNvSpPr>
            <a:spLocks noGrp="1"/>
          </p:cNvSpPr>
          <p:nvPr>
            <p:ph type="pic" idx="2"/>
          </p:nvPr>
        </p:nvSpPr>
        <p:spPr>
          <a:xfrm>
            <a:off x="1373459" y="3771871"/>
            <a:ext cx="9287236" cy="4733889"/>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5" name="Google Shape;295;p34"/>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6" name="Google Shape;296;p34"/>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7" name="Google Shape;297;p34"/>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8505433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Screenshot Light Background Horizontal">
  <p:cSld name="Screenshot Light Background Horizontal">
    <p:bg>
      <p:bgPr>
        <a:gradFill>
          <a:gsLst>
            <a:gs pos="0">
              <a:srgbClr val="F5F5F5"/>
            </a:gs>
            <a:gs pos="52999">
              <a:srgbClr val="F5F5F5"/>
            </a:gs>
            <a:gs pos="78000">
              <a:srgbClr val="E8E8E8"/>
            </a:gs>
            <a:gs pos="100000">
              <a:srgbClr val="BFBFBF"/>
            </a:gs>
          </a:gsLst>
          <a:path path="circle">
            <a:fillToRect l="50000" t="50000" r="50000" b="50000"/>
          </a:path>
          <a:tileRect/>
        </a:gradFill>
        <a:effectLst/>
      </p:bgPr>
    </p:bg>
    <p:spTree>
      <p:nvGrpSpPr>
        <p:cNvPr id="1" name="Shape 298"/>
        <p:cNvGrpSpPr/>
        <p:nvPr/>
      </p:nvGrpSpPr>
      <p:grpSpPr>
        <a:xfrm>
          <a:off x="0" y="0"/>
          <a:ext cx="0" cy="0"/>
          <a:chOff x="0" y="0"/>
          <a:chExt cx="0" cy="0"/>
        </a:xfrm>
      </p:grpSpPr>
      <p:sp>
        <p:nvSpPr>
          <p:cNvPr id="299" name="Google Shape;299;p35"/>
          <p:cNvSpPr txBox="1">
            <a:spLocks noGrp="1"/>
          </p:cNvSpPr>
          <p:nvPr>
            <p:ph type="title"/>
          </p:nvPr>
        </p:nvSpPr>
        <p:spPr>
          <a:xfrm>
            <a:off x="815897" y="287066"/>
            <a:ext cx="3521927" cy="2734914"/>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accent1"/>
              </a:buClr>
              <a:buSzPts val="4400"/>
              <a:buFont typeface="Calibri"/>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0" name="Google Shape;300;p35"/>
          <p:cNvSpPr txBox="1">
            <a:spLocks noGrp="1"/>
          </p:cNvSpPr>
          <p:nvPr>
            <p:ph type="body" idx="1"/>
          </p:nvPr>
        </p:nvSpPr>
        <p:spPr>
          <a:xfrm>
            <a:off x="815975" y="3211513"/>
            <a:ext cx="3521849" cy="2475609"/>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SzPts val="2500"/>
              <a:buChar char="•"/>
              <a:defRPr>
                <a:solidFill>
                  <a:schemeClr val="dk2"/>
                </a:solidFill>
              </a:defRPr>
            </a:lvl1pPr>
            <a:lvl2pPr marL="914400" lvl="1" indent="-361950" algn="l">
              <a:lnSpc>
                <a:spcPct val="100000"/>
              </a:lnSpc>
              <a:spcBef>
                <a:spcPts val="1000"/>
              </a:spcBef>
              <a:spcAft>
                <a:spcPts val="0"/>
              </a:spcAft>
              <a:buSzPts val="2100"/>
              <a:buChar char="•"/>
              <a:defRPr>
                <a:solidFill>
                  <a:schemeClr val="dk2"/>
                </a:solidFill>
              </a:defRPr>
            </a:lvl2pPr>
            <a:lvl3pPr marL="1371600" lvl="2" indent="-336550" algn="l">
              <a:lnSpc>
                <a:spcPct val="100000"/>
              </a:lnSpc>
              <a:spcBef>
                <a:spcPts val="1000"/>
              </a:spcBef>
              <a:spcAft>
                <a:spcPts val="0"/>
              </a:spcAft>
              <a:buSzPts val="1700"/>
              <a:buChar char="•"/>
              <a:defRPr>
                <a:solidFill>
                  <a:schemeClr val="dk2"/>
                </a:solidFill>
              </a:defRPr>
            </a:lvl3pPr>
            <a:lvl4pPr marL="1828800" lvl="3" indent="-336550" algn="l">
              <a:lnSpc>
                <a:spcPct val="100000"/>
              </a:lnSpc>
              <a:spcBef>
                <a:spcPts val="1000"/>
              </a:spcBef>
              <a:spcAft>
                <a:spcPts val="0"/>
              </a:spcAft>
              <a:buSzPts val="1700"/>
              <a:buChar char="•"/>
              <a:defRPr>
                <a:solidFill>
                  <a:schemeClr val="dk2"/>
                </a:solidFill>
              </a:defRPr>
            </a:lvl4pPr>
            <a:lvl5pPr marL="2286000" lvl="4" indent="-336550" algn="l">
              <a:lnSpc>
                <a:spcPct val="100000"/>
              </a:lnSpc>
              <a:spcBef>
                <a:spcPts val="1000"/>
              </a:spcBef>
              <a:spcAft>
                <a:spcPts val="0"/>
              </a:spcAft>
              <a:buSzPts val="1700"/>
              <a:buChar char="•"/>
              <a:defRPr>
                <a:solidFill>
                  <a:schemeClr val="dk2"/>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01" name="Google Shape;301;p35"/>
          <p:cNvPicPr preferRelativeResize="0"/>
          <p:nvPr/>
        </p:nvPicPr>
        <p:blipFill rotWithShape="1">
          <a:blip r:embed="rId2">
            <a:alphaModFix/>
          </a:blip>
          <a:srcRect/>
          <a:stretch/>
        </p:blipFill>
        <p:spPr>
          <a:xfrm>
            <a:off x="4976787" y="504855"/>
            <a:ext cx="9618920" cy="5413315"/>
          </a:xfrm>
          <a:prstGeom prst="rect">
            <a:avLst/>
          </a:prstGeom>
          <a:noFill/>
          <a:ln>
            <a:noFill/>
          </a:ln>
          <a:effectLst>
            <a:outerShdw blurRad="292100" dist="139700" dir="2700000" algn="tl" rotWithShape="0">
              <a:srgbClr val="333333">
                <a:alpha val="64705"/>
              </a:srgbClr>
            </a:outerShdw>
          </a:effectLst>
        </p:spPr>
      </p:pic>
      <p:sp>
        <p:nvSpPr>
          <p:cNvPr id="302" name="Google Shape;302;p35" descr="Screenshot"/>
          <p:cNvSpPr>
            <a:spLocks noGrp="1"/>
          </p:cNvSpPr>
          <p:nvPr>
            <p:ph type="pic" idx="2"/>
          </p:nvPr>
        </p:nvSpPr>
        <p:spPr>
          <a:xfrm>
            <a:off x="4976787" y="1067565"/>
            <a:ext cx="9516215" cy="4850604"/>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3" name="Google Shape;303;p35"/>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4" name="Google Shape;304;p35"/>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5" name="Google Shape;305;p35"/>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5161719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Screenshot Light Background Vertical">
  <p:cSld name="Screenshot Light Background Vertical">
    <p:bg>
      <p:bgPr>
        <a:gradFill>
          <a:gsLst>
            <a:gs pos="0">
              <a:srgbClr val="F5F5F5"/>
            </a:gs>
            <a:gs pos="52999">
              <a:srgbClr val="F5F5F5"/>
            </a:gs>
            <a:gs pos="78000">
              <a:srgbClr val="E8E8E8"/>
            </a:gs>
            <a:gs pos="100000">
              <a:srgbClr val="BFBFBF"/>
            </a:gs>
          </a:gsLst>
          <a:path path="circle">
            <a:fillToRect l="50000" t="50000" r="50000" b="50000"/>
          </a:path>
          <a:tileRect/>
        </a:gradFill>
        <a:effectLst/>
      </p:bgPr>
    </p:bg>
    <p:spTree>
      <p:nvGrpSpPr>
        <p:cNvPr id="1" name="Shape 306"/>
        <p:cNvGrpSpPr/>
        <p:nvPr/>
      </p:nvGrpSpPr>
      <p:grpSpPr>
        <a:xfrm>
          <a:off x="0" y="0"/>
          <a:ext cx="0" cy="0"/>
          <a:chOff x="0" y="0"/>
          <a:chExt cx="0" cy="0"/>
        </a:xfrm>
      </p:grpSpPr>
      <p:sp>
        <p:nvSpPr>
          <p:cNvPr id="307" name="Google Shape;307;p36"/>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1"/>
              </a:buClr>
              <a:buSzPts val="3600"/>
              <a:buFont typeface="Calibri"/>
              <a:buNone/>
              <a:defRPr sz="36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8" name="Google Shape;308;p36"/>
          <p:cNvSpPr txBox="1">
            <a:spLocks noGrp="1"/>
          </p:cNvSpPr>
          <p:nvPr>
            <p:ph type="body" idx="1"/>
          </p:nvPr>
        </p:nvSpPr>
        <p:spPr>
          <a:xfrm>
            <a:off x="815895" y="1365203"/>
            <a:ext cx="10555696" cy="156718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SzPts val="2500"/>
              <a:buChar char="•"/>
              <a:defRPr>
                <a:solidFill>
                  <a:schemeClr val="dk1"/>
                </a:solidFill>
              </a:defRPr>
            </a:lvl1pPr>
            <a:lvl2pPr marL="914400" lvl="1" indent="-361950" algn="l">
              <a:lnSpc>
                <a:spcPct val="100000"/>
              </a:lnSpc>
              <a:spcBef>
                <a:spcPts val="1000"/>
              </a:spcBef>
              <a:spcAft>
                <a:spcPts val="0"/>
              </a:spcAft>
              <a:buSzPts val="2100"/>
              <a:buChar char="•"/>
              <a:defRPr>
                <a:solidFill>
                  <a:schemeClr val="dk1"/>
                </a:solidFill>
              </a:defRPr>
            </a:lvl2pPr>
            <a:lvl3pPr marL="1371600" lvl="2" indent="-336550" algn="l">
              <a:lnSpc>
                <a:spcPct val="100000"/>
              </a:lnSpc>
              <a:spcBef>
                <a:spcPts val="1000"/>
              </a:spcBef>
              <a:spcAft>
                <a:spcPts val="0"/>
              </a:spcAft>
              <a:buSzPts val="1700"/>
              <a:buChar char="•"/>
              <a:defRPr>
                <a:solidFill>
                  <a:schemeClr val="dk1"/>
                </a:solidFill>
              </a:defRPr>
            </a:lvl3pPr>
            <a:lvl4pPr marL="1828800" lvl="3" indent="-336550" algn="l">
              <a:lnSpc>
                <a:spcPct val="100000"/>
              </a:lnSpc>
              <a:spcBef>
                <a:spcPts val="1000"/>
              </a:spcBef>
              <a:spcAft>
                <a:spcPts val="0"/>
              </a:spcAft>
              <a:buSzPts val="1700"/>
              <a:buChar char="•"/>
              <a:defRPr>
                <a:solidFill>
                  <a:schemeClr val="lt1"/>
                </a:solidFill>
              </a:defRPr>
            </a:lvl4pPr>
            <a:lvl5pPr marL="2286000" lvl="4" indent="-336550" algn="l">
              <a:lnSpc>
                <a:spcPct val="100000"/>
              </a:lnSpc>
              <a:spcBef>
                <a:spcPts val="1000"/>
              </a:spcBef>
              <a:spcAft>
                <a:spcPts val="0"/>
              </a:spcAft>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09" name="Google Shape;309;p36"/>
          <p:cNvPicPr preferRelativeResize="0"/>
          <p:nvPr/>
        </p:nvPicPr>
        <p:blipFill rotWithShape="1">
          <a:blip r:embed="rId2">
            <a:alphaModFix/>
          </a:blip>
          <a:srcRect/>
          <a:stretch/>
        </p:blipFill>
        <p:spPr>
          <a:xfrm>
            <a:off x="1373458" y="3222702"/>
            <a:ext cx="9387470" cy="5283060"/>
          </a:xfrm>
          <a:prstGeom prst="rect">
            <a:avLst/>
          </a:prstGeom>
          <a:noFill/>
          <a:ln>
            <a:noFill/>
          </a:ln>
          <a:effectLst>
            <a:outerShdw blurRad="292100" dist="139700" dir="2700000" algn="tl" rotWithShape="0">
              <a:srgbClr val="333333">
                <a:alpha val="64705"/>
              </a:srgbClr>
            </a:outerShdw>
          </a:effectLst>
        </p:spPr>
      </p:pic>
      <p:sp>
        <p:nvSpPr>
          <p:cNvPr id="310" name="Google Shape;310;p36"/>
          <p:cNvSpPr>
            <a:spLocks noGrp="1"/>
          </p:cNvSpPr>
          <p:nvPr>
            <p:ph type="pic" idx="2"/>
          </p:nvPr>
        </p:nvSpPr>
        <p:spPr>
          <a:xfrm>
            <a:off x="1373459" y="3771871"/>
            <a:ext cx="9287236" cy="4733889"/>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1" name="Google Shape;311;p36"/>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2" name="Google Shape;312;p36"/>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3" name="Google Shape;313;p36"/>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9146396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Single Quote Red Background">
  <p:cSld name="Single Quote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314"/>
        <p:cNvGrpSpPr/>
        <p:nvPr/>
      </p:nvGrpSpPr>
      <p:grpSpPr>
        <a:xfrm>
          <a:off x="0" y="0"/>
          <a:ext cx="0" cy="0"/>
          <a:chOff x="0" y="0"/>
          <a:chExt cx="0" cy="0"/>
        </a:xfrm>
      </p:grpSpPr>
      <p:sp>
        <p:nvSpPr>
          <p:cNvPr id="315" name="Google Shape;315;p37"/>
          <p:cNvSpPr txBox="1">
            <a:spLocks noGrp="1"/>
          </p:cNvSpPr>
          <p:nvPr>
            <p:ph type="title"/>
          </p:nvPr>
        </p:nvSpPr>
        <p:spPr>
          <a:xfrm>
            <a:off x="815897" y="287066"/>
            <a:ext cx="3521927" cy="2734914"/>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accent2"/>
              </a:buClr>
              <a:buSzPts val="4400"/>
              <a:buFont typeface="Calibri"/>
              <a:buNone/>
              <a:defRPr b="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6" name="Google Shape;316;p37"/>
          <p:cNvSpPr txBox="1">
            <a:spLocks noGrp="1"/>
          </p:cNvSpPr>
          <p:nvPr>
            <p:ph type="body" idx="1"/>
          </p:nvPr>
        </p:nvSpPr>
        <p:spPr>
          <a:xfrm>
            <a:off x="815975" y="3211513"/>
            <a:ext cx="3521849" cy="2475609"/>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17" name="Google Shape;317;p37" descr="Computer"/>
          <p:cNvPicPr preferRelativeResize="0"/>
          <p:nvPr/>
        </p:nvPicPr>
        <p:blipFill rotWithShape="1">
          <a:blip r:embed="rId2">
            <a:alphaModFix/>
          </a:blip>
          <a:srcRect/>
          <a:stretch/>
        </p:blipFill>
        <p:spPr>
          <a:xfrm>
            <a:off x="4712851" y="434836"/>
            <a:ext cx="6828661" cy="6050713"/>
          </a:xfrm>
          <a:prstGeom prst="rect">
            <a:avLst/>
          </a:prstGeom>
          <a:noFill/>
          <a:ln>
            <a:noFill/>
          </a:ln>
          <a:effectLst>
            <a:outerShdw blurRad="76200" sy="23000" kx="-1200000" algn="bl" rotWithShape="0">
              <a:srgbClr val="000000">
                <a:alpha val="20000"/>
              </a:srgbClr>
            </a:outerShdw>
          </a:effectLst>
        </p:spPr>
      </p:pic>
      <p:sp>
        <p:nvSpPr>
          <p:cNvPr id="318" name="Google Shape;318;p37"/>
          <p:cNvSpPr>
            <a:spLocks noGrp="1"/>
          </p:cNvSpPr>
          <p:nvPr>
            <p:ph type="pic" idx="2"/>
          </p:nvPr>
        </p:nvSpPr>
        <p:spPr>
          <a:xfrm>
            <a:off x="4976787" y="691882"/>
            <a:ext cx="6300787" cy="3411537"/>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9" name="Google Shape;319;p37"/>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0" name="Google Shape;320;p37"/>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1" name="Google Shape;321;p37"/>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8840102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3_Single Quote Red Background">
  <p:cSld name="3_Single Quote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322"/>
        <p:cNvGrpSpPr/>
        <p:nvPr/>
      </p:nvGrpSpPr>
      <p:grpSpPr>
        <a:xfrm>
          <a:off x="0" y="0"/>
          <a:ext cx="0" cy="0"/>
          <a:chOff x="0" y="0"/>
          <a:chExt cx="0" cy="0"/>
        </a:xfrm>
      </p:grpSpPr>
      <p:sp>
        <p:nvSpPr>
          <p:cNvPr id="323" name="Google Shape;323;p38"/>
          <p:cNvSpPr txBox="1">
            <a:spLocks noGrp="1"/>
          </p:cNvSpPr>
          <p:nvPr>
            <p:ph type="title"/>
          </p:nvPr>
        </p:nvSpPr>
        <p:spPr>
          <a:xfrm>
            <a:off x="815897" y="287066"/>
            <a:ext cx="3521927" cy="2734914"/>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accent2"/>
              </a:buClr>
              <a:buSzPts val="4400"/>
              <a:buFont typeface="Calibri"/>
              <a:buNone/>
              <a:defRPr b="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4" name="Google Shape;324;p38"/>
          <p:cNvSpPr txBox="1">
            <a:spLocks noGrp="1"/>
          </p:cNvSpPr>
          <p:nvPr>
            <p:ph type="body" idx="1"/>
          </p:nvPr>
        </p:nvSpPr>
        <p:spPr>
          <a:xfrm>
            <a:off x="815975" y="3211513"/>
            <a:ext cx="3521849" cy="2475609"/>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25" name="Google Shape;325;p38"/>
          <p:cNvPicPr preferRelativeResize="0"/>
          <p:nvPr/>
        </p:nvPicPr>
        <p:blipFill rotWithShape="1">
          <a:blip r:embed="rId2">
            <a:alphaModFix/>
          </a:blip>
          <a:srcRect/>
          <a:stretch/>
        </p:blipFill>
        <p:spPr>
          <a:xfrm>
            <a:off x="4976787" y="504855"/>
            <a:ext cx="9618920" cy="5413315"/>
          </a:xfrm>
          <a:prstGeom prst="rect">
            <a:avLst/>
          </a:prstGeom>
          <a:noFill/>
          <a:ln>
            <a:noFill/>
          </a:ln>
          <a:effectLst>
            <a:outerShdw blurRad="292100" dist="139700" dir="2700000" algn="tl" rotWithShape="0">
              <a:srgbClr val="333333">
                <a:alpha val="64705"/>
              </a:srgbClr>
            </a:outerShdw>
          </a:effectLst>
        </p:spPr>
      </p:pic>
      <p:sp>
        <p:nvSpPr>
          <p:cNvPr id="326" name="Google Shape;326;p38" descr="Screenshot"/>
          <p:cNvSpPr>
            <a:spLocks noGrp="1"/>
          </p:cNvSpPr>
          <p:nvPr>
            <p:ph type="pic" idx="2"/>
          </p:nvPr>
        </p:nvSpPr>
        <p:spPr>
          <a:xfrm>
            <a:off x="4976787" y="1067565"/>
            <a:ext cx="9516215" cy="4850604"/>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7" name="Google Shape;327;p38"/>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8" name="Google Shape;328;p38"/>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9" name="Google Shape;329;p38"/>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6213008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2_Single Quote Red Background">
  <p:cSld name="2_Single Quote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330"/>
        <p:cNvGrpSpPr/>
        <p:nvPr/>
      </p:nvGrpSpPr>
      <p:grpSpPr>
        <a:xfrm>
          <a:off x="0" y="0"/>
          <a:ext cx="0" cy="0"/>
          <a:chOff x="0" y="0"/>
          <a:chExt cx="0" cy="0"/>
        </a:xfrm>
      </p:grpSpPr>
      <p:sp>
        <p:nvSpPr>
          <p:cNvPr id="331" name="Google Shape;331;p39"/>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2"/>
              </a:buClr>
              <a:buSzPts val="3600"/>
              <a:buFont typeface="Calibri"/>
              <a:buNone/>
              <a:defRPr sz="36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2" name="Google Shape;332;p39"/>
          <p:cNvSpPr txBox="1">
            <a:spLocks noGrp="1"/>
          </p:cNvSpPr>
          <p:nvPr>
            <p:ph type="body" idx="1"/>
          </p:nvPr>
        </p:nvSpPr>
        <p:spPr>
          <a:xfrm>
            <a:off x="815895" y="1365203"/>
            <a:ext cx="10555696" cy="156718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SzPts val="1700"/>
              <a:buChar char="•"/>
              <a:defRPr>
                <a:solidFill>
                  <a:schemeClr val="lt1"/>
                </a:solidFill>
              </a:defRPr>
            </a:lvl4pPr>
            <a:lvl5pPr marL="2286000" lvl="4" indent="-336550" algn="l">
              <a:lnSpc>
                <a:spcPct val="100000"/>
              </a:lnSpc>
              <a:spcBef>
                <a:spcPts val="1000"/>
              </a:spcBef>
              <a:spcAft>
                <a:spcPts val="0"/>
              </a:spcAft>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33" name="Google Shape;333;p39"/>
          <p:cNvPicPr preferRelativeResize="0"/>
          <p:nvPr/>
        </p:nvPicPr>
        <p:blipFill rotWithShape="1">
          <a:blip r:embed="rId2">
            <a:alphaModFix/>
          </a:blip>
          <a:srcRect/>
          <a:stretch/>
        </p:blipFill>
        <p:spPr>
          <a:xfrm>
            <a:off x="1373458" y="3222702"/>
            <a:ext cx="9387470" cy="5283060"/>
          </a:xfrm>
          <a:prstGeom prst="rect">
            <a:avLst/>
          </a:prstGeom>
          <a:noFill/>
          <a:ln>
            <a:noFill/>
          </a:ln>
          <a:effectLst>
            <a:outerShdw blurRad="292100" dist="139700" dir="2700000" algn="tl" rotWithShape="0">
              <a:srgbClr val="333333">
                <a:alpha val="64705"/>
              </a:srgbClr>
            </a:outerShdw>
          </a:effectLst>
        </p:spPr>
      </p:pic>
      <p:sp>
        <p:nvSpPr>
          <p:cNvPr id="334" name="Google Shape;334;p39" descr="Screenshot"/>
          <p:cNvSpPr>
            <a:spLocks noGrp="1"/>
          </p:cNvSpPr>
          <p:nvPr>
            <p:ph type="pic" idx="2"/>
          </p:nvPr>
        </p:nvSpPr>
        <p:spPr>
          <a:xfrm>
            <a:off x="1373459" y="3771871"/>
            <a:ext cx="9287236" cy="4733889"/>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5" name="Google Shape;335;p39"/>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6" name="Google Shape;336;p39"/>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7" name="Google Shape;337;p39"/>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9873505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1_Single Quote Red Background">
  <p:cSld name="1_Single Quote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338"/>
        <p:cNvGrpSpPr/>
        <p:nvPr/>
      </p:nvGrpSpPr>
      <p:grpSpPr>
        <a:xfrm>
          <a:off x="0" y="0"/>
          <a:ext cx="0" cy="0"/>
          <a:chOff x="0" y="0"/>
          <a:chExt cx="0" cy="0"/>
        </a:xfrm>
      </p:grpSpPr>
      <p:sp>
        <p:nvSpPr>
          <p:cNvPr id="339" name="Google Shape;339;p40"/>
          <p:cNvSpPr/>
          <p:nvPr/>
        </p:nvSpPr>
        <p:spPr>
          <a:xfrm>
            <a:off x="866887" y="601818"/>
            <a:ext cx="10515600" cy="5450408"/>
          </a:xfrm>
          <a:custGeom>
            <a:avLst/>
            <a:gdLst/>
            <a:ahLst/>
            <a:cxnLst/>
            <a:rect l="l" t="t" r="r" b="b"/>
            <a:pathLst>
              <a:path w="10515600" h="5450408" extrusionOk="0">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40" name="Google Shape;340;p40"/>
          <p:cNvSpPr txBox="1">
            <a:spLocks noGrp="1"/>
          </p:cNvSpPr>
          <p:nvPr>
            <p:ph type="title"/>
          </p:nvPr>
        </p:nvSpPr>
        <p:spPr>
          <a:xfrm>
            <a:off x="1387736" y="1438507"/>
            <a:ext cx="9488245" cy="2219093"/>
          </a:xfrm>
          <a:prstGeom prst="rect">
            <a:avLst/>
          </a:prstGeom>
          <a:noFill/>
          <a:ln>
            <a:noFill/>
          </a:ln>
        </p:spPr>
        <p:txBody>
          <a:bodyPr spcFirstLastPara="1" wrap="square" lIns="91425" tIns="45700" rIns="91425" bIns="45700" anchor="ctr" anchorCtr="0"/>
          <a:lstStyle>
            <a:lvl1pPr lvl="0" algn="ctr">
              <a:lnSpc>
                <a:spcPct val="90000"/>
              </a:lnSpc>
              <a:spcBef>
                <a:spcPts val="0"/>
              </a:spcBef>
              <a:spcAft>
                <a:spcPts val="0"/>
              </a:spcAft>
              <a:buClr>
                <a:schemeClr val="accent1"/>
              </a:buClr>
              <a:buSzPts val="5000"/>
              <a:buFont typeface="Calibri"/>
              <a:buNone/>
              <a:defRPr sz="5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1" name="Google Shape;341;p40"/>
          <p:cNvSpPr txBox="1">
            <a:spLocks noGrp="1"/>
          </p:cNvSpPr>
          <p:nvPr>
            <p:ph type="body" idx="1"/>
          </p:nvPr>
        </p:nvSpPr>
        <p:spPr>
          <a:xfrm>
            <a:off x="1387736" y="4126416"/>
            <a:ext cx="9488245" cy="1015739"/>
          </a:xfrm>
          <a:prstGeom prst="rect">
            <a:avLst/>
          </a:prstGeom>
          <a:noFill/>
          <a:ln>
            <a:noFill/>
          </a:ln>
        </p:spPr>
        <p:txBody>
          <a:bodyPr spcFirstLastPara="1" wrap="square" lIns="91425" tIns="45700" rIns="91425" bIns="45700" anchor="ctr" anchorCtr="0"/>
          <a:lstStyle>
            <a:lvl1pPr marL="457200" lvl="0" indent="-228600" algn="ctr">
              <a:lnSpc>
                <a:spcPct val="100000"/>
              </a:lnSpc>
              <a:spcBef>
                <a:spcPts val="1000"/>
              </a:spcBef>
              <a:spcAft>
                <a:spcPts val="0"/>
              </a:spcAft>
              <a:buSzPts val="2400"/>
              <a:buNone/>
              <a:defRPr sz="2400" i="1">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2" name="Google Shape;342;p40"/>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3" name="Google Shape;343;p40"/>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4" name="Google Shape;344;p40"/>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8793365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8_Title and Content (Solid Dark)">
  <p:cSld name="8_Title and Content (Solid Dark)">
    <p:bg>
      <p:bgPr>
        <a:gradFill>
          <a:gsLst>
            <a:gs pos="0">
              <a:srgbClr val="262626"/>
            </a:gs>
            <a:gs pos="45000">
              <a:srgbClr val="262626"/>
            </a:gs>
            <a:gs pos="86000">
              <a:srgbClr val="191919"/>
            </a:gs>
            <a:gs pos="100000">
              <a:srgbClr val="0C0C0C"/>
            </a:gs>
          </a:gsLst>
          <a:path path="circle">
            <a:fillToRect l="50000" t="50000" r="50000" b="50000"/>
          </a:path>
          <a:tileRect/>
        </a:gradFill>
        <a:effectLst/>
      </p:bgPr>
    </p:bg>
    <p:spTree>
      <p:nvGrpSpPr>
        <p:cNvPr id="1" name="Shape 345"/>
        <p:cNvGrpSpPr/>
        <p:nvPr/>
      </p:nvGrpSpPr>
      <p:grpSpPr>
        <a:xfrm>
          <a:off x="0" y="0"/>
          <a:ext cx="0" cy="0"/>
          <a:chOff x="0" y="0"/>
          <a:chExt cx="0" cy="0"/>
        </a:xfrm>
      </p:grpSpPr>
      <p:sp>
        <p:nvSpPr>
          <p:cNvPr id="346" name="Google Shape;346;p41"/>
          <p:cNvSpPr/>
          <p:nvPr/>
        </p:nvSpPr>
        <p:spPr>
          <a:xfrm>
            <a:off x="866887" y="601818"/>
            <a:ext cx="10515600" cy="5450408"/>
          </a:xfrm>
          <a:custGeom>
            <a:avLst/>
            <a:gdLst/>
            <a:ahLst/>
            <a:cxnLst/>
            <a:rect l="l" t="t" r="r" b="b"/>
            <a:pathLst>
              <a:path w="10515600" h="5450408" extrusionOk="0">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47" name="Google Shape;347;p41"/>
          <p:cNvSpPr txBox="1">
            <a:spLocks noGrp="1"/>
          </p:cNvSpPr>
          <p:nvPr>
            <p:ph type="title"/>
          </p:nvPr>
        </p:nvSpPr>
        <p:spPr>
          <a:xfrm>
            <a:off x="1387736" y="1438507"/>
            <a:ext cx="9488245" cy="2219093"/>
          </a:xfrm>
          <a:prstGeom prst="rect">
            <a:avLst/>
          </a:prstGeom>
          <a:noFill/>
          <a:ln>
            <a:noFill/>
          </a:ln>
        </p:spPr>
        <p:txBody>
          <a:bodyPr spcFirstLastPara="1" wrap="square" lIns="91425" tIns="45700" rIns="91425" bIns="45700" anchor="ctr" anchorCtr="0"/>
          <a:lstStyle>
            <a:lvl1pPr lvl="0" algn="ctr">
              <a:lnSpc>
                <a:spcPct val="90000"/>
              </a:lnSpc>
              <a:spcBef>
                <a:spcPts val="0"/>
              </a:spcBef>
              <a:spcAft>
                <a:spcPts val="0"/>
              </a:spcAft>
              <a:buClr>
                <a:schemeClr val="accent1"/>
              </a:buClr>
              <a:buSzPts val="5000"/>
              <a:buFont typeface="Calibri"/>
              <a:buNone/>
              <a:defRPr sz="5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8" name="Google Shape;348;p41"/>
          <p:cNvSpPr txBox="1">
            <a:spLocks noGrp="1"/>
          </p:cNvSpPr>
          <p:nvPr>
            <p:ph type="body" idx="1"/>
          </p:nvPr>
        </p:nvSpPr>
        <p:spPr>
          <a:xfrm>
            <a:off x="1387736" y="4126416"/>
            <a:ext cx="9488245" cy="1015739"/>
          </a:xfrm>
          <a:prstGeom prst="rect">
            <a:avLst/>
          </a:prstGeom>
          <a:noFill/>
          <a:ln>
            <a:noFill/>
          </a:ln>
        </p:spPr>
        <p:txBody>
          <a:bodyPr spcFirstLastPara="1" wrap="square" lIns="91425" tIns="45700" rIns="91425" bIns="45700" anchor="ctr" anchorCtr="0"/>
          <a:lstStyle>
            <a:lvl1pPr marL="457200" lvl="0" indent="-228600" algn="ctr">
              <a:lnSpc>
                <a:spcPct val="100000"/>
              </a:lnSpc>
              <a:spcBef>
                <a:spcPts val="1000"/>
              </a:spcBef>
              <a:spcAft>
                <a:spcPts val="0"/>
              </a:spcAft>
              <a:buSzPts val="2400"/>
              <a:buNone/>
              <a:defRPr sz="2400" i="1">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9" name="Google Shape;349;p41"/>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0" name="Google Shape;350;p41"/>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1" name="Google Shape;351;p41"/>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5295444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Full Image Black Circle Overlay">
  <p:cSld name="Full Image Black Circle Overlay">
    <p:bg>
      <p:bgPr>
        <a:solidFill>
          <a:schemeClr val="lt1"/>
        </a:solidFill>
        <a:effectLst/>
      </p:bgPr>
    </p:bg>
    <p:spTree>
      <p:nvGrpSpPr>
        <p:cNvPr id="1" name="Shape 352"/>
        <p:cNvGrpSpPr/>
        <p:nvPr/>
      </p:nvGrpSpPr>
      <p:grpSpPr>
        <a:xfrm>
          <a:off x="0" y="0"/>
          <a:ext cx="0" cy="0"/>
          <a:chOff x="0" y="0"/>
          <a:chExt cx="0" cy="0"/>
        </a:xfrm>
      </p:grpSpPr>
      <p:sp>
        <p:nvSpPr>
          <p:cNvPr id="353" name="Google Shape;353;p42"/>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4" name="Google Shape;354;p42"/>
          <p:cNvSpPr>
            <a:spLocks noGrp="1"/>
          </p:cNvSpPr>
          <p:nvPr>
            <p:ph type="title"/>
          </p:nvPr>
        </p:nvSpPr>
        <p:spPr>
          <a:xfrm>
            <a:off x="6146624" y="685800"/>
            <a:ext cx="5486400" cy="5486400"/>
          </a:xfrm>
          <a:prstGeom prst="ellipse">
            <a:avLst/>
          </a:prstGeom>
          <a:solidFill>
            <a:srgbClr val="003865">
              <a:alpha val="87450"/>
            </a:srgbClr>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5500"/>
              <a:buFont typeface="Calibri"/>
              <a:buNone/>
              <a:defRPr sz="55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5" name="Google Shape;355;p42"/>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6" name="Google Shape;356;p42"/>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7" name="Google Shape;357;p42"/>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0096910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Full Image Multiple Circle Overlay">
  <p:cSld name="Full Image Multiple Circle Overlay">
    <p:bg>
      <p:bgPr>
        <a:solidFill>
          <a:schemeClr val="lt1"/>
        </a:solidFill>
        <a:effectLst/>
      </p:bgPr>
    </p:bg>
    <p:spTree>
      <p:nvGrpSpPr>
        <p:cNvPr id="1" name="Shape 358"/>
        <p:cNvGrpSpPr/>
        <p:nvPr/>
      </p:nvGrpSpPr>
      <p:grpSpPr>
        <a:xfrm>
          <a:off x="0" y="0"/>
          <a:ext cx="0" cy="0"/>
          <a:chOff x="0" y="0"/>
          <a:chExt cx="0" cy="0"/>
        </a:xfrm>
      </p:grpSpPr>
      <p:sp>
        <p:nvSpPr>
          <p:cNvPr id="359" name="Google Shape;359;p43"/>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0" name="Google Shape;360;p43"/>
          <p:cNvSpPr>
            <a:spLocks noGrp="1"/>
          </p:cNvSpPr>
          <p:nvPr>
            <p:ph type="title"/>
          </p:nvPr>
        </p:nvSpPr>
        <p:spPr>
          <a:xfrm>
            <a:off x="5720397" y="912530"/>
            <a:ext cx="4661388" cy="4661388"/>
          </a:xfrm>
          <a:prstGeom prst="ellipse">
            <a:avLst/>
          </a:prstGeom>
          <a:solidFill>
            <a:srgbClr val="003865">
              <a:alpha val="87450"/>
            </a:srgbClr>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4500"/>
              <a:buFont typeface="Calibri"/>
              <a:buNone/>
              <a:defRPr sz="45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1" name="Google Shape;361;p43"/>
          <p:cNvSpPr>
            <a:spLocks noGrp="1"/>
          </p:cNvSpPr>
          <p:nvPr>
            <p:ph type="body" idx="1"/>
          </p:nvPr>
        </p:nvSpPr>
        <p:spPr>
          <a:xfrm>
            <a:off x="9544816" y="524007"/>
            <a:ext cx="2155300" cy="2155300"/>
          </a:xfrm>
          <a:prstGeom prst="ellipse">
            <a:avLst/>
          </a:prstGeom>
          <a:solidFill>
            <a:srgbClr val="78BE21">
              <a:alpha val="87450"/>
            </a:srgbClr>
          </a:solidFill>
          <a:ln>
            <a:noFill/>
          </a:ln>
        </p:spPr>
        <p:txBody>
          <a:bodyPr spcFirstLastPara="1" wrap="square" lIns="91425" tIns="45700" rIns="91425" bIns="45700" anchor="ctr" anchorCtr="0"/>
          <a:lstStyle>
            <a:lvl1pPr marL="457200" lvl="0" indent="-228600" algn="ctr">
              <a:lnSpc>
                <a:spcPct val="100000"/>
              </a:lnSpc>
              <a:spcBef>
                <a:spcPts val="1000"/>
              </a:spcBef>
              <a:spcAft>
                <a:spcPts val="0"/>
              </a:spcAft>
              <a:buSzPts val="2500"/>
              <a:buNone/>
              <a:defRPr sz="2500">
                <a:solidFill>
                  <a:schemeClr val="dk2"/>
                </a:solidFill>
                <a:latin typeface="Calibri"/>
                <a:ea typeface="Calibri"/>
                <a:cs typeface="Calibri"/>
                <a:sym typeface="Calibri"/>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2" name="Google Shape;362;p43"/>
          <p:cNvSpPr>
            <a:spLocks noGrp="1"/>
          </p:cNvSpPr>
          <p:nvPr>
            <p:ph type="body" idx="3"/>
          </p:nvPr>
        </p:nvSpPr>
        <p:spPr>
          <a:xfrm>
            <a:off x="9251002" y="3581845"/>
            <a:ext cx="2637978" cy="2637978"/>
          </a:xfrm>
          <a:prstGeom prst="ellipse">
            <a:avLst/>
          </a:prstGeom>
          <a:solidFill>
            <a:srgbClr val="000000">
              <a:alpha val="87450"/>
            </a:srgbClr>
          </a:solidFill>
          <a:ln>
            <a:noFill/>
          </a:ln>
        </p:spPr>
        <p:txBody>
          <a:bodyPr spcFirstLastPara="1" wrap="square" lIns="91425" tIns="45700" rIns="91425" bIns="45700" anchor="ctr" anchorCtr="0"/>
          <a:lstStyle>
            <a:lvl1pPr marL="457200" lvl="0" indent="-228600" algn="ctr">
              <a:lnSpc>
                <a:spcPct val="100000"/>
              </a:lnSpc>
              <a:spcBef>
                <a:spcPts val="1000"/>
              </a:spcBef>
              <a:spcAft>
                <a:spcPts val="0"/>
              </a:spcAft>
              <a:buSzPts val="2500"/>
              <a:buNone/>
              <a:defRPr sz="2500">
                <a:solidFill>
                  <a:schemeClr val="lt1"/>
                </a:solidFill>
                <a:latin typeface="Calibri"/>
                <a:ea typeface="Calibri"/>
                <a:cs typeface="Calibri"/>
                <a:sym typeface="Calibri"/>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3" name="Google Shape;363;p43"/>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4" name="Google Shape;364;p43"/>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5" name="Google Shape;365;p43"/>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1748633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2.xml"/><Relationship Id="rId1" Type="http://schemas.openxmlformats.org/officeDocument/2006/relationships/slideLayout" Target="../slideLayouts/slideLayout55.xml"/><Relationship Id="rId4"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8.xml"/><Relationship Id="rId7" Type="http://schemas.openxmlformats.org/officeDocument/2006/relationships/image" Target="../media/image8.jpeg"/><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theme" Target="../theme/theme3.xml"/><Relationship Id="rId5" Type="http://schemas.openxmlformats.org/officeDocument/2006/relationships/slideLayout" Target="../slideLayouts/slideLayout60.xml"/><Relationship Id="rId4" Type="http://schemas.openxmlformats.org/officeDocument/2006/relationships/slideLayout" Target="../slideLayouts/slideLayout5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26" Type="http://schemas.openxmlformats.org/officeDocument/2006/relationships/slideLayout" Target="../slideLayouts/slideLayout86.xml"/><Relationship Id="rId39" Type="http://schemas.openxmlformats.org/officeDocument/2006/relationships/slideLayout" Target="../slideLayouts/slideLayout99.xml"/><Relationship Id="rId3" Type="http://schemas.openxmlformats.org/officeDocument/2006/relationships/slideLayout" Target="../slideLayouts/slideLayout63.xml"/><Relationship Id="rId21" Type="http://schemas.openxmlformats.org/officeDocument/2006/relationships/slideLayout" Target="../slideLayouts/slideLayout81.xml"/><Relationship Id="rId34" Type="http://schemas.openxmlformats.org/officeDocument/2006/relationships/slideLayout" Target="../slideLayouts/slideLayout94.xml"/><Relationship Id="rId42" Type="http://schemas.openxmlformats.org/officeDocument/2006/relationships/slideLayout" Target="../slideLayouts/slideLayout102.xml"/><Relationship Id="rId47" Type="http://schemas.openxmlformats.org/officeDocument/2006/relationships/slideLayout" Target="../slideLayouts/slideLayout107.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slideLayout" Target="../slideLayouts/slideLayout85.xml"/><Relationship Id="rId33" Type="http://schemas.openxmlformats.org/officeDocument/2006/relationships/slideLayout" Target="../slideLayouts/slideLayout93.xml"/><Relationship Id="rId38" Type="http://schemas.openxmlformats.org/officeDocument/2006/relationships/slideLayout" Target="../slideLayouts/slideLayout98.xml"/><Relationship Id="rId46" Type="http://schemas.openxmlformats.org/officeDocument/2006/relationships/slideLayout" Target="../slideLayouts/slideLayout106.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29" Type="http://schemas.openxmlformats.org/officeDocument/2006/relationships/slideLayout" Target="../slideLayouts/slideLayout89.xml"/><Relationship Id="rId41" Type="http://schemas.openxmlformats.org/officeDocument/2006/relationships/slideLayout" Target="../slideLayouts/slideLayout101.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slideLayout" Target="../slideLayouts/slideLayout84.xml"/><Relationship Id="rId32" Type="http://schemas.openxmlformats.org/officeDocument/2006/relationships/slideLayout" Target="../slideLayouts/slideLayout92.xml"/><Relationship Id="rId37" Type="http://schemas.openxmlformats.org/officeDocument/2006/relationships/slideLayout" Target="../slideLayouts/slideLayout97.xml"/><Relationship Id="rId40" Type="http://schemas.openxmlformats.org/officeDocument/2006/relationships/slideLayout" Target="../slideLayouts/slideLayout100.xml"/><Relationship Id="rId45" Type="http://schemas.openxmlformats.org/officeDocument/2006/relationships/slideLayout" Target="../slideLayouts/slideLayout105.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28" Type="http://schemas.openxmlformats.org/officeDocument/2006/relationships/slideLayout" Target="../slideLayouts/slideLayout88.xml"/><Relationship Id="rId36" Type="http://schemas.openxmlformats.org/officeDocument/2006/relationships/slideLayout" Target="../slideLayouts/slideLayout96.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31" Type="http://schemas.openxmlformats.org/officeDocument/2006/relationships/slideLayout" Target="../slideLayouts/slideLayout91.xml"/><Relationship Id="rId44" Type="http://schemas.openxmlformats.org/officeDocument/2006/relationships/slideLayout" Target="../slideLayouts/slideLayout104.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 Id="rId27" Type="http://schemas.openxmlformats.org/officeDocument/2006/relationships/slideLayout" Target="../slideLayouts/slideLayout87.xml"/><Relationship Id="rId30" Type="http://schemas.openxmlformats.org/officeDocument/2006/relationships/slideLayout" Target="../slideLayouts/slideLayout90.xml"/><Relationship Id="rId35" Type="http://schemas.openxmlformats.org/officeDocument/2006/relationships/slideLayout" Target="../slideLayouts/slideLayout95.xml"/><Relationship Id="rId43" Type="http://schemas.openxmlformats.org/officeDocument/2006/relationships/slideLayout" Target="../slideLayouts/slideLayout103.xml"/><Relationship Id="rId48"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5.xml"/><Relationship Id="rId1" Type="http://schemas.openxmlformats.org/officeDocument/2006/relationships/slideLayout" Target="../slideLayouts/slideLayout10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5" Type="http://schemas.openxmlformats.org/officeDocument/2006/relationships/slideLayout" Target="../slideLayouts/slideLayout113.xml"/><Relationship Id="rId10" Type="http://schemas.openxmlformats.org/officeDocument/2006/relationships/theme" Target="../theme/theme6.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30.xml"/><Relationship Id="rId18" Type="http://schemas.openxmlformats.org/officeDocument/2006/relationships/slideLayout" Target="../slideLayouts/slideLayout135.xml"/><Relationship Id="rId26" Type="http://schemas.openxmlformats.org/officeDocument/2006/relationships/slideLayout" Target="../slideLayouts/slideLayout143.xml"/><Relationship Id="rId39" Type="http://schemas.openxmlformats.org/officeDocument/2006/relationships/slideLayout" Target="../slideLayouts/slideLayout156.xml"/><Relationship Id="rId3" Type="http://schemas.openxmlformats.org/officeDocument/2006/relationships/slideLayout" Target="../slideLayouts/slideLayout120.xml"/><Relationship Id="rId21" Type="http://schemas.openxmlformats.org/officeDocument/2006/relationships/slideLayout" Target="../slideLayouts/slideLayout138.xml"/><Relationship Id="rId34" Type="http://schemas.openxmlformats.org/officeDocument/2006/relationships/slideLayout" Target="../slideLayouts/slideLayout151.xml"/><Relationship Id="rId42" Type="http://schemas.openxmlformats.org/officeDocument/2006/relationships/slideLayout" Target="../slideLayouts/slideLayout159.xml"/><Relationship Id="rId47" Type="http://schemas.openxmlformats.org/officeDocument/2006/relationships/slideLayout" Target="../slideLayouts/slideLayout164.xml"/><Relationship Id="rId50" Type="http://schemas.openxmlformats.org/officeDocument/2006/relationships/slideLayout" Target="../slideLayouts/slideLayout167.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slideLayout" Target="../slideLayouts/slideLayout134.xml"/><Relationship Id="rId25" Type="http://schemas.openxmlformats.org/officeDocument/2006/relationships/slideLayout" Target="../slideLayouts/slideLayout142.xml"/><Relationship Id="rId33" Type="http://schemas.openxmlformats.org/officeDocument/2006/relationships/slideLayout" Target="../slideLayouts/slideLayout150.xml"/><Relationship Id="rId38" Type="http://schemas.openxmlformats.org/officeDocument/2006/relationships/slideLayout" Target="../slideLayouts/slideLayout155.xml"/><Relationship Id="rId46" Type="http://schemas.openxmlformats.org/officeDocument/2006/relationships/slideLayout" Target="../slideLayouts/slideLayout163.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20" Type="http://schemas.openxmlformats.org/officeDocument/2006/relationships/slideLayout" Target="../slideLayouts/slideLayout137.xml"/><Relationship Id="rId29" Type="http://schemas.openxmlformats.org/officeDocument/2006/relationships/slideLayout" Target="../slideLayouts/slideLayout146.xml"/><Relationship Id="rId41" Type="http://schemas.openxmlformats.org/officeDocument/2006/relationships/slideLayout" Target="../slideLayouts/slideLayout158.xml"/><Relationship Id="rId54" Type="http://schemas.openxmlformats.org/officeDocument/2006/relationships/theme" Target="../theme/theme7.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24" Type="http://schemas.openxmlformats.org/officeDocument/2006/relationships/slideLayout" Target="../slideLayouts/slideLayout141.xml"/><Relationship Id="rId32" Type="http://schemas.openxmlformats.org/officeDocument/2006/relationships/slideLayout" Target="../slideLayouts/slideLayout149.xml"/><Relationship Id="rId37" Type="http://schemas.openxmlformats.org/officeDocument/2006/relationships/slideLayout" Target="../slideLayouts/slideLayout154.xml"/><Relationship Id="rId40" Type="http://schemas.openxmlformats.org/officeDocument/2006/relationships/slideLayout" Target="../slideLayouts/slideLayout157.xml"/><Relationship Id="rId45" Type="http://schemas.openxmlformats.org/officeDocument/2006/relationships/slideLayout" Target="../slideLayouts/slideLayout162.xml"/><Relationship Id="rId53" Type="http://schemas.openxmlformats.org/officeDocument/2006/relationships/slideLayout" Target="../slideLayouts/slideLayout170.xml"/><Relationship Id="rId5" Type="http://schemas.openxmlformats.org/officeDocument/2006/relationships/slideLayout" Target="../slideLayouts/slideLayout122.xml"/><Relationship Id="rId15" Type="http://schemas.openxmlformats.org/officeDocument/2006/relationships/slideLayout" Target="../slideLayouts/slideLayout132.xml"/><Relationship Id="rId23" Type="http://schemas.openxmlformats.org/officeDocument/2006/relationships/slideLayout" Target="../slideLayouts/slideLayout140.xml"/><Relationship Id="rId28" Type="http://schemas.openxmlformats.org/officeDocument/2006/relationships/slideLayout" Target="../slideLayouts/slideLayout145.xml"/><Relationship Id="rId36" Type="http://schemas.openxmlformats.org/officeDocument/2006/relationships/slideLayout" Target="../slideLayouts/slideLayout153.xml"/><Relationship Id="rId49" Type="http://schemas.openxmlformats.org/officeDocument/2006/relationships/slideLayout" Target="../slideLayouts/slideLayout166.xml"/><Relationship Id="rId10" Type="http://schemas.openxmlformats.org/officeDocument/2006/relationships/slideLayout" Target="../slideLayouts/slideLayout127.xml"/><Relationship Id="rId19" Type="http://schemas.openxmlformats.org/officeDocument/2006/relationships/slideLayout" Target="../slideLayouts/slideLayout136.xml"/><Relationship Id="rId31" Type="http://schemas.openxmlformats.org/officeDocument/2006/relationships/slideLayout" Target="../slideLayouts/slideLayout148.xml"/><Relationship Id="rId44" Type="http://schemas.openxmlformats.org/officeDocument/2006/relationships/slideLayout" Target="../slideLayouts/slideLayout161.xml"/><Relationship Id="rId52" Type="http://schemas.openxmlformats.org/officeDocument/2006/relationships/slideLayout" Target="../slideLayouts/slideLayout169.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 Id="rId22" Type="http://schemas.openxmlformats.org/officeDocument/2006/relationships/slideLayout" Target="../slideLayouts/slideLayout139.xml"/><Relationship Id="rId27" Type="http://schemas.openxmlformats.org/officeDocument/2006/relationships/slideLayout" Target="../slideLayouts/slideLayout144.xml"/><Relationship Id="rId30" Type="http://schemas.openxmlformats.org/officeDocument/2006/relationships/slideLayout" Target="../slideLayouts/slideLayout147.xml"/><Relationship Id="rId35" Type="http://schemas.openxmlformats.org/officeDocument/2006/relationships/slideLayout" Target="../slideLayouts/slideLayout152.xml"/><Relationship Id="rId43" Type="http://schemas.openxmlformats.org/officeDocument/2006/relationships/slideLayout" Target="../slideLayouts/slideLayout160.xml"/><Relationship Id="rId48" Type="http://schemas.openxmlformats.org/officeDocument/2006/relationships/slideLayout" Target="../slideLayouts/slideLayout165.xml"/><Relationship Id="rId8" Type="http://schemas.openxmlformats.org/officeDocument/2006/relationships/slideLayout" Target="../slideLayouts/slideLayout125.xml"/><Relationship Id="rId51" Type="http://schemas.openxmlformats.org/officeDocument/2006/relationships/slideLayout" Target="../slideLayouts/slideLayout1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87D8B48-CF1F-4BDC-BCA4-5A57DC9E0A63}" type="datetime1">
              <a:rPr lang="en-US" smtClean="0"/>
              <a:t>12/21/2023</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7062332"/>
      </p:ext>
    </p:extLst>
  </p:cSld>
  <p:clrMap bg1="lt1" tx1="dk1" bg2="lt2" tx2="dk2" accent1="accent1" accent2="accent2" accent3="accent3" accent4="accent4" accent5="accent5" accent6="accent6" hlink="hlink" folHlink="folHlink"/>
  <p:sldLayoutIdLst>
    <p:sldLayoutId id="2147483788" r:id="rId1"/>
    <p:sldLayoutId id="2147483799" r:id="rId2"/>
    <p:sldLayoutId id="2147483787" r:id="rId3"/>
    <p:sldLayoutId id="2147483795" r:id="rId4"/>
    <p:sldLayoutId id="2147483711" r:id="rId5"/>
    <p:sldLayoutId id="2147483712" r:id="rId6"/>
    <p:sldLayoutId id="2147483820" r:id="rId7"/>
    <p:sldLayoutId id="2147483790" r:id="rId8"/>
    <p:sldLayoutId id="2147483789" r:id="rId9"/>
    <p:sldLayoutId id="2147483714" r:id="rId10"/>
    <p:sldLayoutId id="2147483738" r:id="rId11"/>
    <p:sldLayoutId id="2147483739" r:id="rId12"/>
    <p:sldLayoutId id="2147483780" r:id="rId13"/>
    <p:sldLayoutId id="2147483773" r:id="rId14"/>
    <p:sldLayoutId id="2147483800" r:id="rId15"/>
    <p:sldLayoutId id="2147483688" r:id="rId16"/>
    <p:sldLayoutId id="2147483801" r:id="rId17"/>
    <p:sldLayoutId id="2147483802" r:id="rId18"/>
    <p:sldLayoutId id="2147483803" r:id="rId19"/>
    <p:sldLayoutId id="2147483744" r:id="rId20"/>
    <p:sldLayoutId id="2147483793" r:id="rId21"/>
    <p:sldLayoutId id="2147483772" r:id="rId22"/>
    <p:sldLayoutId id="2147483767" r:id="rId23"/>
    <p:sldLayoutId id="2147483769" r:id="rId24"/>
    <p:sldLayoutId id="2147483771" r:id="rId25"/>
    <p:sldLayoutId id="2147483770" r:id="rId26"/>
    <p:sldLayoutId id="2147483732" r:id="rId27"/>
    <p:sldLayoutId id="2147483794" r:id="rId28"/>
    <p:sldLayoutId id="2147483733" r:id="rId29"/>
    <p:sldLayoutId id="2147483747" r:id="rId30"/>
    <p:sldLayoutId id="2147483818" r:id="rId31"/>
    <p:sldLayoutId id="2147483805" r:id="rId32"/>
    <p:sldLayoutId id="2147483806" r:id="rId33"/>
    <p:sldLayoutId id="2147483750" r:id="rId34"/>
    <p:sldLayoutId id="2147483765" r:id="rId35"/>
    <p:sldLayoutId id="2147483781" r:id="rId36"/>
    <p:sldLayoutId id="2147483809" r:id="rId37"/>
    <p:sldLayoutId id="2147483808" r:id="rId38"/>
    <p:sldLayoutId id="2147483807" r:id="rId39"/>
    <p:sldLayoutId id="2147483819" r:id="rId40"/>
    <p:sldLayoutId id="2147483754" r:id="rId41"/>
    <p:sldLayoutId id="2147483755" r:id="rId42"/>
    <p:sldLayoutId id="2147483759" r:id="rId43"/>
    <p:sldLayoutId id="2147483753" r:id="rId44"/>
    <p:sldLayoutId id="2147483763" r:id="rId45"/>
    <p:sldLayoutId id="2147483762" r:id="rId46"/>
    <p:sldLayoutId id="2147483758" r:id="rId47"/>
    <p:sldLayoutId id="2147483756" r:id="rId48"/>
    <p:sldLayoutId id="2147483798" r:id="rId49"/>
    <p:sldLayoutId id="2147483797" r:id="rId50"/>
    <p:sldLayoutId id="2147483896" r:id="rId51"/>
    <p:sldLayoutId id="2147484168" r:id="rId52"/>
    <p:sldLayoutId id="2147484199" r:id="rId53"/>
    <p:sldLayoutId id="2147484200" r:id="rId5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F405B">
            <a:alpha val="25098"/>
          </a:srgb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15841" b="20523"/>
          <a:stretch/>
        </p:blipFill>
        <p:spPr>
          <a:xfrm>
            <a:off x="0" y="0"/>
            <a:ext cx="12192000" cy="5172364"/>
          </a:xfrm>
          <a:prstGeom prst="rect">
            <a:avLst/>
          </a:prstGeom>
          <a:effectLst>
            <a:glow>
              <a:schemeClr val="accent1"/>
            </a:glow>
            <a:reflection endPos="0" dir="5400000" sy="-100000" algn="bl" rotWithShape="0"/>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6257" y="228600"/>
            <a:ext cx="7719487" cy="1066800"/>
          </a:xfrm>
          <a:prstGeom prst="rect">
            <a:avLst/>
          </a:prstGeom>
          <a:effectLst>
            <a:glow rad="1905000">
              <a:schemeClr val="bg1">
                <a:alpha val="38000"/>
              </a:schemeClr>
            </a:glow>
            <a:outerShdw blurRad="1079500" dist="127000" dir="5400000" sx="161000" sy="161000" algn="ctr" rotWithShape="0">
              <a:schemeClr val="bg1">
                <a:alpha val="44000"/>
              </a:schemeClr>
            </a:outerShdw>
          </a:effectLst>
        </p:spPr>
      </p:pic>
      <p:sp>
        <p:nvSpPr>
          <p:cNvPr id="4" name="TextBox 3"/>
          <p:cNvSpPr txBox="1"/>
          <p:nvPr userDrawn="1"/>
        </p:nvSpPr>
        <p:spPr>
          <a:xfrm>
            <a:off x="10744200" y="4876800"/>
            <a:ext cx="1600200" cy="230832"/>
          </a:xfrm>
          <a:prstGeom prst="rect">
            <a:avLst/>
          </a:prstGeom>
          <a:noFill/>
        </p:spPr>
        <p:txBody>
          <a:bodyPr wrap="square" rtlCol="0">
            <a:spAutoFit/>
          </a:bodyPr>
          <a:lstStyle/>
          <a:p>
            <a:r>
              <a:rPr lang="en-US" sz="900" i="1" dirty="0">
                <a:solidFill>
                  <a:schemeClr val="bg1"/>
                </a:solidFill>
              </a:rPr>
              <a:t>Photo credit: Ernesto Ruiz</a:t>
            </a:r>
          </a:p>
        </p:txBody>
      </p:sp>
    </p:spTree>
    <p:extLst>
      <p:ext uri="{BB962C8B-B14F-4D97-AF65-F5344CB8AC3E}">
        <p14:creationId xmlns:p14="http://schemas.microsoft.com/office/powerpoint/2010/main" val="323260802"/>
      </p:ext>
    </p:extLst>
  </p:cSld>
  <p:clrMap bg1="lt1" tx1="dk1" bg2="lt2" tx2="dk2" accent1="accent1" accent2="accent2" accent3="accent3" accent4="accent4" accent5="accent5" accent6="accent6" hlink="hlink" folHlink="folHlink"/>
  <p:sldLayoutIdLst>
    <p:sldLayoutId id="2147483898" r:id="rId1"/>
  </p:sldLayoutIdLst>
  <p:hf sldNum="0" hdr="0" ftr="0" dt="0"/>
  <p:txStyles>
    <p:titleStyle>
      <a:lvl1pPr algn="l" rtl="0" eaLnBrk="1" fontAlgn="base" hangingPunct="1">
        <a:spcBef>
          <a:spcPct val="0"/>
        </a:spcBef>
        <a:spcAft>
          <a:spcPct val="0"/>
        </a:spcAft>
        <a:defRPr sz="4000" kern="1200">
          <a:solidFill>
            <a:srgbClr val="08202E"/>
          </a:solidFill>
          <a:latin typeface="+mj-lt"/>
          <a:ea typeface="+mj-ea"/>
          <a:cs typeface="+mj-cs"/>
        </a:defRPr>
      </a:lvl1pPr>
      <a:lvl2pPr algn="l" rtl="0" eaLnBrk="1" fontAlgn="base" hangingPunct="1">
        <a:spcBef>
          <a:spcPct val="0"/>
        </a:spcBef>
        <a:spcAft>
          <a:spcPct val="0"/>
        </a:spcAft>
        <a:defRPr sz="4000">
          <a:solidFill>
            <a:srgbClr val="08202E"/>
          </a:solidFill>
          <a:latin typeface="Avenir Next Demi Bold" panose="020B0703020202020204" pitchFamily="34" charset="0"/>
        </a:defRPr>
      </a:lvl2pPr>
      <a:lvl3pPr algn="l" rtl="0" eaLnBrk="1" fontAlgn="base" hangingPunct="1">
        <a:spcBef>
          <a:spcPct val="0"/>
        </a:spcBef>
        <a:spcAft>
          <a:spcPct val="0"/>
        </a:spcAft>
        <a:defRPr sz="4000">
          <a:solidFill>
            <a:srgbClr val="08202E"/>
          </a:solidFill>
          <a:latin typeface="Avenir Next Demi Bold" panose="020B0703020202020204" pitchFamily="34" charset="0"/>
        </a:defRPr>
      </a:lvl3pPr>
      <a:lvl4pPr algn="l" rtl="0" eaLnBrk="1" fontAlgn="base" hangingPunct="1">
        <a:spcBef>
          <a:spcPct val="0"/>
        </a:spcBef>
        <a:spcAft>
          <a:spcPct val="0"/>
        </a:spcAft>
        <a:defRPr sz="4000">
          <a:solidFill>
            <a:srgbClr val="08202E"/>
          </a:solidFill>
          <a:latin typeface="Avenir Next Demi Bold" panose="020B0703020202020204" pitchFamily="34" charset="0"/>
        </a:defRPr>
      </a:lvl4pPr>
      <a:lvl5pPr algn="l" rtl="0" eaLnBrk="1" fontAlgn="base" hangingPunct="1">
        <a:spcBef>
          <a:spcPct val="0"/>
        </a:spcBef>
        <a:spcAft>
          <a:spcPct val="0"/>
        </a:spcAft>
        <a:defRPr sz="4000">
          <a:solidFill>
            <a:srgbClr val="08202E"/>
          </a:solidFill>
          <a:latin typeface="Avenir Next Demi Bold" panose="020B0703020202020204" pitchFamily="34" charset="0"/>
        </a:defRPr>
      </a:lvl5pPr>
      <a:lvl6pPr marL="457200" algn="l" rtl="0" eaLnBrk="1" fontAlgn="base" hangingPunct="1">
        <a:spcBef>
          <a:spcPct val="0"/>
        </a:spcBef>
        <a:spcAft>
          <a:spcPct val="0"/>
        </a:spcAft>
        <a:defRPr sz="5000">
          <a:solidFill>
            <a:schemeClr val="tx2"/>
          </a:solidFill>
          <a:latin typeface="Avenir Next Demi Bold" panose="020B0703020202020204" pitchFamily="34" charset="0"/>
        </a:defRPr>
      </a:lvl6pPr>
      <a:lvl7pPr marL="914400" algn="l" rtl="0" eaLnBrk="1" fontAlgn="base" hangingPunct="1">
        <a:spcBef>
          <a:spcPct val="0"/>
        </a:spcBef>
        <a:spcAft>
          <a:spcPct val="0"/>
        </a:spcAft>
        <a:defRPr sz="5000">
          <a:solidFill>
            <a:schemeClr val="tx2"/>
          </a:solidFill>
          <a:latin typeface="Avenir Next Demi Bold" panose="020B0703020202020204" pitchFamily="34" charset="0"/>
        </a:defRPr>
      </a:lvl7pPr>
      <a:lvl8pPr marL="1371600" algn="l" rtl="0" eaLnBrk="1" fontAlgn="base" hangingPunct="1">
        <a:spcBef>
          <a:spcPct val="0"/>
        </a:spcBef>
        <a:spcAft>
          <a:spcPct val="0"/>
        </a:spcAft>
        <a:defRPr sz="5000">
          <a:solidFill>
            <a:schemeClr val="tx2"/>
          </a:solidFill>
          <a:latin typeface="Avenir Next Demi Bold" panose="020B0703020202020204" pitchFamily="34" charset="0"/>
        </a:defRPr>
      </a:lvl8pPr>
      <a:lvl9pPr marL="1828800" algn="l" rtl="0" eaLnBrk="1" fontAlgn="base" hangingPunct="1">
        <a:spcBef>
          <a:spcPct val="0"/>
        </a:spcBef>
        <a:spcAft>
          <a:spcPct val="0"/>
        </a:spcAft>
        <a:defRPr sz="5000">
          <a:solidFill>
            <a:schemeClr val="tx2"/>
          </a:solidFill>
          <a:latin typeface="Avenir Next Demi Bold" panose="020B0703020202020204" pitchFamily="34" charset="0"/>
        </a:defRPr>
      </a:lvl9pPr>
    </p:titleStyle>
    <p:bodyStyle>
      <a:lvl1pPr marL="273050" indent="-273050" algn="l" rtl="0" eaLnBrk="1" fontAlgn="base" hangingPunct="1">
        <a:spcBef>
          <a:spcPct val="20000"/>
        </a:spcBef>
        <a:spcAft>
          <a:spcPct val="0"/>
        </a:spcAft>
        <a:buClr>
          <a:srgbClr val="08202E"/>
        </a:buClr>
        <a:buSzPct val="95000"/>
        <a:buFont typeface="Wingdings 2" panose="05020102010507070707" pitchFamily="18" charset="2"/>
        <a:buChar char=""/>
        <a:defRPr sz="2600" kern="1200">
          <a:solidFill>
            <a:srgbClr val="08202E"/>
          </a:solidFill>
          <a:latin typeface="+mn-lt"/>
          <a:ea typeface="+mn-ea"/>
          <a:cs typeface="+mn-cs"/>
        </a:defRPr>
      </a:lvl1pPr>
      <a:lvl2pPr marL="639763" indent="-246063" algn="l" rtl="0" eaLnBrk="1" fontAlgn="base" hangingPunct="1">
        <a:spcBef>
          <a:spcPct val="20000"/>
        </a:spcBef>
        <a:spcAft>
          <a:spcPct val="0"/>
        </a:spcAft>
        <a:buClr>
          <a:srgbClr val="08202E"/>
        </a:buClr>
        <a:buSzPct val="85000"/>
        <a:buFont typeface="Wingdings 2" panose="05020102010507070707" pitchFamily="18" charset="2"/>
        <a:buChar char=""/>
        <a:defRPr sz="2400" kern="1200">
          <a:solidFill>
            <a:srgbClr val="08202E"/>
          </a:solidFill>
          <a:latin typeface="+mn-lt"/>
          <a:ea typeface="+mn-ea"/>
          <a:cs typeface="+mn-cs"/>
        </a:defRPr>
      </a:lvl2pPr>
      <a:lvl3pPr marL="914400" indent="-246063" algn="l" rtl="0" eaLnBrk="1" fontAlgn="base" hangingPunct="1">
        <a:spcBef>
          <a:spcPct val="20000"/>
        </a:spcBef>
        <a:spcAft>
          <a:spcPct val="0"/>
        </a:spcAft>
        <a:buClr>
          <a:srgbClr val="08202E"/>
        </a:buClr>
        <a:buSzPct val="70000"/>
        <a:buFont typeface="Wingdings 2" panose="05020102010507070707" pitchFamily="18" charset="2"/>
        <a:buChar char=""/>
        <a:defRPr sz="2100" kern="1200">
          <a:solidFill>
            <a:srgbClr val="08202E"/>
          </a:solidFill>
          <a:latin typeface="+mn-lt"/>
          <a:ea typeface="+mn-ea"/>
          <a:cs typeface="+mn-cs"/>
        </a:defRPr>
      </a:lvl3pPr>
      <a:lvl4pPr marL="1187450" indent="-209550" algn="l" rtl="0" eaLnBrk="1" fontAlgn="base" hangingPunct="1">
        <a:spcBef>
          <a:spcPct val="20000"/>
        </a:spcBef>
        <a:spcAft>
          <a:spcPct val="0"/>
        </a:spcAft>
        <a:buClr>
          <a:srgbClr val="08202E"/>
        </a:buClr>
        <a:buSzPct val="65000"/>
        <a:buFont typeface="Wingdings 2" panose="05020102010507070707" pitchFamily="18" charset="2"/>
        <a:buChar char=""/>
        <a:defRPr sz="2000" kern="1200">
          <a:solidFill>
            <a:srgbClr val="08202E"/>
          </a:solidFill>
          <a:latin typeface="+mn-lt"/>
          <a:ea typeface="+mn-ea"/>
          <a:cs typeface="+mn-cs"/>
        </a:defRPr>
      </a:lvl4pPr>
      <a:lvl5pPr marL="1462088" indent="-209550" algn="l" rtl="0" eaLnBrk="1" fontAlgn="base" hangingPunct="1">
        <a:spcBef>
          <a:spcPct val="20000"/>
        </a:spcBef>
        <a:spcAft>
          <a:spcPct val="0"/>
        </a:spcAft>
        <a:buClr>
          <a:srgbClr val="08202E"/>
        </a:buClr>
        <a:buSzPct val="65000"/>
        <a:buFont typeface="Wingdings 2" panose="05020102010507070707" pitchFamily="18" charset="2"/>
        <a:buChar char=""/>
        <a:defRPr sz="2000" kern="1200">
          <a:solidFill>
            <a:srgbClr val="08202E"/>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2050" name="Title Placeholder 8"/>
          <p:cNvSpPr>
            <a:spLocks noGrp="1"/>
          </p:cNvSpPr>
          <p:nvPr>
            <p:ph type="title"/>
          </p:nvPr>
        </p:nvSpPr>
        <p:spPr bwMode="auto">
          <a:xfrm>
            <a:off x="609600" y="515938"/>
            <a:ext cx="10972800"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a:t>Click to edit Master title style</a:t>
            </a:r>
          </a:p>
        </p:txBody>
      </p:sp>
      <p:sp>
        <p:nvSpPr>
          <p:cNvPr id="2051" name="Text Placeholder 29"/>
          <p:cNvSpPr>
            <a:spLocks noGrp="1"/>
          </p:cNvSpPr>
          <p:nvPr>
            <p:ph type="body" idx="1"/>
          </p:nvPr>
        </p:nvSpPr>
        <p:spPr bwMode="auto">
          <a:xfrm>
            <a:off x="609600" y="1524000"/>
            <a:ext cx="10972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4246717663"/>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Lst>
  <p:hf sldNum="0" hdr="0" ftr="0" dt="0"/>
  <p:txStyles>
    <p:titleStyle>
      <a:lvl1pPr algn="l" rtl="0" eaLnBrk="0" fontAlgn="base" hangingPunct="0">
        <a:spcBef>
          <a:spcPct val="0"/>
        </a:spcBef>
        <a:spcAft>
          <a:spcPct val="0"/>
        </a:spcAft>
        <a:defRPr sz="4000" b="1" kern="1200">
          <a:solidFill>
            <a:srgbClr val="000000"/>
          </a:solidFill>
          <a:latin typeface="+mj-lt"/>
          <a:ea typeface="+mj-ea"/>
          <a:cs typeface="+mj-cs"/>
        </a:defRPr>
      </a:lvl1pPr>
      <a:lvl2pPr algn="l" rtl="0" eaLnBrk="0" fontAlgn="base" hangingPunct="0">
        <a:spcBef>
          <a:spcPct val="0"/>
        </a:spcBef>
        <a:spcAft>
          <a:spcPct val="0"/>
        </a:spcAft>
        <a:defRPr sz="4000" b="1">
          <a:solidFill>
            <a:srgbClr val="000000"/>
          </a:solidFill>
          <a:latin typeface="Avenir Next Demi Bold" panose="020B0703020202020204" pitchFamily="34" charset="0"/>
        </a:defRPr>
      </a:lvl2pPr>
      <a:lvl3pPr algn="l" rtl="0" eaLnBrk="0" fontAlgn="base" hangingPunct="0">
        <a:spcBef>
          <a:spcPct val="0"/>
        </a:spcBef>
        <a:spcAft>
          <a:spcPct val="0"/>
        </a:spcAft>
        <a:defRPr sz="4000" b="1">
          <a:solidFill>
            <a:srgbClr val="000000"/>
          </a:solidFill>
          <a:latin typeface="Avenir Next Demi Bold" panose="020B0703020202020204" pitchFamily="34" charset="0"/>
        </a:defRPr>
      </a:lvl3pPr>
      <a:lvl4pPr algn="l" rtl="0" eaLnBrk="0" fontAlgn="base" hangingPunct="0">
        <a:spcBef>
          <a:spcPct val="0"/>
        </a:spcBef>
        <a:spcAft>
          <a:spcPct val="0"/>
        </a:spcAft>
        <a:defRPr sz="4000" b="1">
          <a:solidFill>
            <a:srgbClr val="000000"/>
          </a:solidFill>
          <a:latin typeface="Avenir Next Demi Bold" panose="020B0703020202020204" pitchFamily="34" charset="0"/>
        </a:defRPr>
      </a:lvl4pPr>
      <a:lvl5pPr algn="l" rtl="0" eaLnBrk="0" fontAlgn="base" hangingPunct="0">
        <a:spcBef>
          <a:spcPct val="0"/>
        </a:spcBef>
        <a:spcAft>
          <a:spcPct val="0"/>
        </a:spcAft>
        <a:defRPr sz="4000" b="1">
          <a:solidFill>
            <a:srgbClr val="000000"/>
          </a:solidFill>
          <a:latin typeface="Avenir Next Demi Bold" panose="020B0703020202020204" pitchFamily="34" charset="0"/>
        </a:defRPr>
      </a:lvl5pPr>
      <a:lvl6pPr marL="457200" algn="l" rtl="0" eaLnBrk="1" fontAlgn="base" hangingPunct="1">
        <a:spcBef>
          <a:spcPct val="0"/>
        </a:spcBef>
        <a:spcAft>
          <a:spcPct val="0"/>
        </a:spcAft>
        <a:defRPr sz="5000">
          <a:solidFill>
            <a:schemeClr val="tx2"/>
          </a:solidFill>
          <a:latin typeface="Avenir Next Demi Bold" panose="020B0703020202020204" pitchFamily="34" charset="0"/>
        </a:defRPr>
      </a:lvl6pPr>
      <a:lvl7pPr marL="914400" algn="l" rtl="0" eaLnBrk="1" fontAlgn="base" hangingPunct="1">
        <a:spcBef>
          <a:spcPct val="0"/>
        </a:spcBef>
        <a:spcAft>
          <a:spcPct val="0"/>
        </a:spcAft>
        <a:defRPr sz="5000">
          <a:solidFill>
            <a:schemeClr val="tx2"/>
          </a:solidFill>
          <a:latin typeface="Avenir Next Demi Bold" panose="020B0703020202020204" pitchFamily="34" charset="0"/>
        </a:defRPr>
      </a:lvl7pPr>
      <a:lvl8pPr marL="1371600" algn="l" rtl="0" eaLnBrk="1" fontAlgn="base" hangingPunct="1">
        <a:spcBef>
          <a:spcPct val="0"/>
        </a:spcBef>
        <a:spcAft>
          <a:spcPct val="0"/>
        </a:spcAft>
        <a:defRPr sz="5000">
          <a:solidFill>
            <a:schemeClr val="tx2"/>
          </a:solidFill>
          <a:latin typeface="Avenir Next Demi Bold" panose="020B0703020202020204" pitchFamily="34" charset="0"/>
        </a:defRPr>
      </a:lvl8pPr>
      <a:lvl9pPr marL="1828800" algn="l" rtl="0" eaLnBrk="1" fontAlgn="base" hangingPunct="1">
        <a:spcBef>
          <a:spcPct val="0"/>
        </a:spcBef>
        <a:spcAft>
          <a:spcPct val="0"/>
        </a:spcAft>
        <a:defRPr sz="5000">
          <a:solidFill>
            <a:schemeClr val="tx2"/>
          </a:solidFill>
          <a:latin typeface="Avenir Next Demi Bold" panose="020B0703020202020204" pitchFamily="34" charset="0"/>
        </a:defRPr>
      </a:lvl9pPr>
    </p:titleStyle>
    <p:bodyStyle>
      <a:lvl1pPr marL="273050" indent="-273050" algn="l" rtl="0" eaLnBrk="0" fontAlgn="base" hangingPunct="0">
        <a:spcBef>
          <a:spcPct val="20000"/>
        </a:spcBef>
        <a:spcAft>
          <a:spcPct val="0"/>
        </a:spcAft>
        <a:buClr>
          <a:srgbClr val="08202E"/>
        </a:buClr>
        <a:buSzPct val="95000"/>
        <a:buFont typeface="Wingdings 2" panose="05020102010507070707" pitchFamily="18" charset="2"/>
        <a:buChar char=""/>
        <a:defRPr sz="2600" kern="1200">
          <a:solidFill>
            <a:srgbClr val="000000"/>
          </a:solidFill>
          <a:latin typeface="Myriad Pro (Body)"/>
          <a:ea typeface="+mn-ea"/>
          <a:cs typeface="+mn-cs"/>
        </a:defRPr>
      </a:lvl1pPr>
      <a:lvl2pPr marL="639763" indent="-246063" algn="l" rtl="0" eaLnBrk="0" fontAlgn="base" hangingPunct="0">
        <a:spcBef>
          <a:spcPct val="20000"/>
        </a:spcBef>
        <a:spcAft>
          <a:spcPct val="0"/>
        </a:spcAft>
        <a:buClr>
          <a:srgbClr val="08202E"/>
        </a:buClr>
        <a:buSzPct val="85000"/>
        <a:buFont typeface="Wingdings 2" panose="05020102010507070707" pitchFamily="18" charset="2"/>
        <a:buChar char=""/>
        <a:defRPr sz="2400" kern="1200">
          <a:solidFill>
            <a:srgbClr val="000000"/>
          </a:solidFill>
          <a:latin typeface="Myriad Pro (Body)"/>
          <a:ea typeface="+mn-ea"/>
          <a:cs typeface="+mn-cs"/>
        </a:defRPr>
      </a:lvl2pPr>
      <a:lvl3pPr marL="914400" indent="-246063" algn="l" rtl="0" eaLnBrk="0" fontAlgn="base" hangingPunct="0">
        <a:spcBef>
          <a:spcPct val="20000"/>
        </a:spcBef>
        <a:spcAft>
          <a:spcPct val="0"/>
        </a:spcAft>
        <a:buClr>
          <a:srgbClr val="08202E"/>
        </a:buClr>
        <a:buSzPct val="70000"/>
        <a:buFont typeface="Wingdings 2" panose="05020102010507070707" pitchFamily="18" charset="2"/>
        <a:buChar char=""/>
        <a:defRPr sz="2100" kern="1200">
          <a:solidFill>
            <a:srgbClr val="000000"/>
          </a:solidFill>
          <a:latin typeface="Myriad Pro (Body)"/>
          <a:ea typeface="+mn-ea"/>
          <a:cs typeface="+mn-cs"/>
        </a:defRPr>
      </a:lvl3pPr>
      <a:lvl4pPr marL="1187450" indent="-209550" algn="l" rtl="0" eaLnBrk="0" fontAlgn="base" hangingPunct="0">
        <a:spcBef>
          <a:spcPct val="20000"/>
        </a:spcBef>
        <a:spcAft>
          <a:spcPct val="0"/>
        </a:spcAft>
        <a:buClr>
          <a:srgbClr val="08202E"/>
        </a:buClr>
        <a:buSzPct val="65000"/>
        <a:buFont typeface="Wingdings 2" panose="05020102010507070707" pitchFamily="18" charset="2"/>
        <a:buChar char=""/>
        <a:defRPr sz="2000" kern="1200">
          <a:solidFill>
            <a:srgbClr val="000000"/>
          </a:solidFill>
          <a:latin typeface="Myriad Pro (Body)"/>
          <a:ea typeface="+mn-ea"/>
          <a:cs typeface="+mn-cs"/>
        </a:defRPr>
      </a:lvl4pPr>
      <a:lvl5pPr marL="1462088" indent="-209550" algn="l" rtl="0" eaLnBrk="0" fontAlgn="base" hangingPunct="0">
        <a:spcBef>
          <a:spcPct val="20000"/>
        </a:spcBef>
        <a:spcAft>
          <a:spcPct val="0"/>
        </a:spcAft>
        <a:buClr>
          <a:srgbClr val="08202E"/>
        </a:buClr>
        <a:buSzPct val="65000"/>
        <a:buFont typeface="Wingdings 2" panose="05020102010507070707" pitchFamily="18" charset="2"/>
        <a:buChar char=""/>
        <a:defRPr sz="2000" kern="1200">
          <a:solidFill>
            <a:srgbClr val="000000"/>
          </a:solidFill>
          <a:latin typeface="Myriad Pro (Body)"/>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38735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L="914400" marR="0" lvl="1" indent="-361950"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36550"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L="1828800" marR="0" lvl="3" indent="-336550"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L="2286000" marR="0" lvl="4" indent="-336550"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chemeClr val="dk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chemeClr val="dk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dk2"/>
                </a:solidFill>
                <a:latin typeface="Calibri"/>
                <a:ea typeface="Calibri"/>
                <a:cs typeface="Calibri"/>
                <a:sym typeface="Calibri"/>
              </a:defRPr>
            </a:lvl1pPr>
            <a:lvl2pPr marL="0" marR="0" lvl="1" indent="0" algn="r" rtl="0">
              <a:spcBef>
                <a:spcPts val="0"/>
              </a:spcBef>
              <a:buNone/>
              <a:defRPr sz="1200" b="0" i="0" u="none" strike="noStrike" cap="none">
                <a:solidFill>
                  <a:schemeClr val="dk2"/>
                </a:solidFill>
                <a:latin typeface="Calibri"/>
                <a:ea typeface="Calibri"/>
                <a:cs typeface="Calibri"/>
                <a:sym typeface="Calibri"/>
              </a:defRPr>
            </a:lvl2pPr>
            <a:lvl3pPr marL="0" marR="0" lvl="2" indent="0" algn="r" rtl="0">
              <a:spcBef>
                <a:spcPts val="0"/>
              </a:spcBef>
              <a:buNone/>
              <a:defRPr sz="1200" b="0" i="0" u="none" strike="noStrike" cap="none">
                <a:solidFill>
                  <a:schemeClr val="dk2"/>
                </a:solidFill>
                <a:latin typeface="Calibri"/>
                <a:ea typeface="Calibri"/>
                <a:cs typeface="Calibri"/>
                <a:sym typeface="Calibri"/>
              </a:defRPr>
            </a:lvl3pPr>
            <a:lvl4pPr marL="0" marR="0" lvl="3" indent="0" algn="r" rtl="0">
              <a:spcBef>
                <a:spcPts val="0"/>
              </a:spcBef>
              <a:buNone/>
              <a:defRPr sz="1200" b="0" i="0" u="none" strike="noStrike" cap="none">
                <a:solidFill>
                  <a:schemeClr val="dk2"/>
                </a:solidFill>
                <a:latin typeface="Calibri"/>
                <a:ea typeface="Calibri"/>
                <a:cs typeface="Calibri"/>
                <a:sym typeface="Calibri"/>
              </a:defRPr>
            </a:lvl4pPr>
            <a:lvl5pPr marL="0" marR="0" lvl="4" indent="0" algn="r" rtl="0">
              <a:spcBef>
                <a:spcPts val="0"/>
              </a:spcBef>
              <a:buNone/>
              <a:defRPr sz="1200" b="0" i="0" u="none" strike="noStrike" cap="none">
                <a:solidFill>
                  <a:schemeClr val="dk2"/>
                </a:solidFill>
                <a:latin typeface="Calibri"/>
                <a:ea typeface="Calibri"/>
                <a:cs typeface="Calibri"/>
                <a:sym typeface="Calibri"/>
              </a:defRPr>
            </a:lvl5pPr>
            <a:lvl6pPr marL="0" marR="0" lvl="5" indent="0" algn="r" rtl="0">
              <a:spcBef>
                <a:spcPts val="0"/>
              </a:spcBef>
              <a:buNone/>
              <a:defRPr sz="1200" b="0" i="0" u="none" strike="noStrike" cap="none">
                <a:solidFill>
                  <a:schemeClr val="dk2"/>
                </a:solidFill>
                <a:latin typeface="Calibri"/>
                <a:ea typeface="Calibri"/>
                <a:cs typeface="Calibri"/>
                <a:sym typeface="Calibri"/>
              </a:defRPr>
            </a:lvl6pPr>
            <a:lvl7pPr marL="0" marR="0" lvl="6" indent="0" algn="r" rtl="0">
              <a:spcBef>
                <a:spcPts val="0"/>
              </a:spcBef>
              <a:buNone/>
              <a:defRPr sz="1200" b="0" i="0" u="none" strike="noStrike" cap="none">
                <a:solidFill>
                  <a:schemeClr val="dk2"/>
                </a:solidFill>
                <a:latin typeface="Calibri"/>
                <a:ea typeface="Calibri"/>
                <a:cs typeface="Calibri"/>
                <a:sym typeface="Calibri"/>
              </a:defRPr>
            </a:lvl7pPr>
            <a:lvl8pPr marL="0" marR="0" lvl="7" indent="0" algn="r" rtl="0">
              <a:spcBef>
                <a:spcPts val="0"/>
              </a:spcBef>
              <a:buNone/>
              <a:defRPr sz="1200" b="0" i="0" u="none" strike="noStrike" cap="none">
                <a:solidFill>
                  <a:schemeClr val="dk2"/>
                </a:solidFill>
                <a:latin typeface="Calibri"/>
                <a:ea typeface="Calibri"/>
                <a:cs typeface="Calibri"/>
                <a:sym typeface="Calibri"/>
              </a:defRPr>
            </a:lvl8pPr>
            <a:lvl9pPr marL="0" marR="0" lvl="8" indent="0" algn="r" rtl="0">
              <a:spcBef>
                <a:spcPts val="0"/>
              </a:spcBef>
              <a:buNone/>
              <a:defRPr sz="12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97458771"/>
      </p:ext>
    </p:extLst>
  </p:cSld>
  <p:clrMap bg1="lt1" tx1="dk1" bg2="dk2" tx2="lt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4" r:id="rId7"/>
    <p:sldLayoutId id="2147483915" r:id="rId8"/>
    <p:sldLayoutId id="2147483916" r:id="rId9"/>
    <p:sldLayoutId id="2147483917" r:id="rId10"/>
    <p:sldLayoutId id="2147483918" r:id="rId11"/>
    <p:sldLayoutId id="2147483919" r:id="rId12"/>
    <p:sldLayoutId id="2147483920" r:id="rId13"/>
    <p:sldLayoutId id="2147483921" r:id="rId14"/>
    <p:sldLayoutId id="2147483922" r:id="rId15"/>
    <p:sldLayoutId id="2147483923" r:id="rId16"/>
    <p:sldLayoutId id="2147483924" r:id="rId17"/>
    <p:sldLayoutId id="2147483925" r:id="rId18"/>
    <p:sldLayoutId id="2147483926" r:id="rId19"/>
    <p:sldLayoutId id="2147483927" r:id="rId20"/>
    <p:sldLayoutId id="2147483928" r:id="rId21"/>
    <p:sldLayoutId id="2147483929" r:id="rId22"/>
    <p:sldLayoutId id="2147483930" r:id="rId23"/>
    <p:sldLayoutId id="2147483931" r:id="rId24"/>
    <p:sldLayoutId id="2147483932" r:id="rId25"/>
    <p:sldLayoutId id="2147483933" r:id="rId26"/>
    <p:sldLayoutId id="2147483934" r:id="rId27"/>
    <p:sldLayoutId id="2147483935" r:id="rId28"/>
    <p:sldLayoutId id="2147483936" r:id="rId29"/>
    <p:sldLayoutId id="2147483937" r:id="rId30"/>
    <p:sldLayoutId id="2147483938" r:id="rId31"/>
    <p:sldLayoutId id="2147483939" r:id="rId32"/>
    <p:sldLayoutId id="2147483940" r:id="rId33"/>
    <p:sldLayoutId id="2147483941" r:id="rId34"/>
    <p:sldLayoutId id="2147483942" r:id="rId35"/>
    <p:sldLayoutId id="2147483943" r:id="rId36"/>
    <p:sldLayoutId id="2147483944" r:id="rId37"/>
    <p:sldLayoutId id="2147483945" r:id="rId38"/>
    <p:sldLayoutId id="2147483946" r:id="rId39"/>
    <p:sldLayoutId id="2147483947" r:id="rId40"/>
    <p:sldLayoutId id="2147483948" r:id="rId41"/>
    <p:sldLayoutId id="2147483949" r:id="rId42"/>
    <p:sldLayoutId id="2147483950" r:id="rId43"/>
    <p:sldLayoutId id="2147483951" r:id="rId44"/>
    <p:sldLayoutId id="2147483952" r:id="rId45"/>
    <p:sldLayoutId id="2147483953" r:id="rId46"/>
    <p:sldLayoutId id="2147483954" r:id="rId4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CE87F30-2E8C-4425-B7A1-3167DC59F44F}"/>
              </a:ext>
            </a:extLst>
          </p:cNvPr>
          <p:cNvSpPr/>
          <p:nvPr userDrawn="1"/>
        </p:nvSpPr>
        <p:spPr>
          <a:xfrm>
            <a:off x="1089837" y="3542414"/>
            <a:ext cx="11102164" cy="26616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82F049E-F09F-4425-9B9A-ED7189332B6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605791" y="535628"/>
            <a:ext cx="1962294" cy="755016"/>
          </a:xfrm>
          <a:prstGeom prst="rect">
            <a:avLst/>
          </a:prstGeom>
        </p:spPr>
      </p:pic>
      <p:cxnSp>
        <p:nvCxnSpPr>
          <p:cNvPr id="9" name="Straight Connector 8">
            <a:extLst>
              <a:ext uri="{FF2B5EF4-FFF2-40B4-BE49-F238E27FC236}">
                <a16:creationId xmlns:a16="http://schemas.microsoft.com/office/drawing/2014/main" id="{98449C85-25C5-4D2B-BD25-AB4C6A51F5F7}"/>
              </a:ext>
            </a:extLst>
          </p:cNvPr>
          <p:cNvCxnSpPr>
            <a:cxnSpLocks/>
          </p:cNvCxnSpPr>
          <p:nvPr userDrawn="1"/>
        </p:nvCxnSpPr>
        <p:spPr>
          <a:xfrm>
            <a:off x="1089837" y="3464440"/>
            <a:ext cx="11102163" cy="0"/>
          </a:xfrm>
          <a:prstGeom prst="line">
            <a:avLst/>
          </a:prstGeom>
          <a:ln w="508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4036054"/>
      </p:ext>
    </p:extLst>
  </p:cSld>
  <p:clrMap bg1="lt1" tx1="dk1" bg2="lt2" tx2="dk2" accent1="accent1" accent2="accent2" accent3="accent3" accent4="accent4" accent5="accent5" accent6="accent6" hlink="hlink" folHlink="folHlink"/>
  <p:sldLayoutIdLst>
    <p:sldLayoutId id="214748417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BD92ABA-9F88-48B5-92A2-23E3DA22E835}"/>
              </a:ext>
            </a:extLst>
          </p:cNvPr>
          <p:cNvSpPr>
            <a:spLocks noGrp="1"/>
          </p:cNvSpPr>
          <p:nvPr>
            <p:ph type="sldNum" sz="quarter" idx="4"/>
          </p:nvPr>
        </p:nvSpPr>
        <p:spPr>
          <a:xfrm>
            <a:off x="8986520"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56FE7AEF-0871-4F6C-A432-627B97C586CE}" type="slidenum">
              <a:rPr lang="en-US" smtClean="0"/>
              <a:pPr/>
              <a:t>‹#›</a:t>
            </a:fld>
            <a:endParaRPr lang="en-US" dirty="0"/>
          </a:p>
        </p:txBody>
      </p:sp>
    </p:spTree>
    <p:extLst>
      <p:ext uri="{BB962C8B-B14F-4D97-AF65-F5344CB8AC3E}">
        <p14:creationId xmlns:p14="http://schemas.microsoft.com/office/powerpoint/2010/main" val="348354610"/>
      </p:ext>
    </p:extLst>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bwMode="black">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68C556E-7101-4471-A958-3911E20944AB}" type="datetime1">
              <a:rPr lang="en-US" smtClean="0"/>
              <a:t>12/21/2023</a:t>
            </a:fld>
            <a:endParaRPr lang="en-US" dirty="0"/>
          </a:p>
        </p:txBody>
      </p:sp>
      <p:sp>
        <p:nvSpPr>
          <p:cNvPr id="12"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Information Technology for Minnesota Government </a:t>
            </a:r>
            <a:r>
              <a:rPr lang="en-US" dirty="0">
                <a:solidFill>
                  <a:schemeClr val="accent1"/>
                </a:solidFill>
              </a:rPr>
              <a:t>|</a:t>
            </a:r>
            <a:r>
              <a:rPr lang="en-US" dirty="0"/>
              <a:t> mn.gov/</a:t>
            </a:r>
            <a:r>
              <a:rPr lang="en-US" dirty="0" err="1"/>
              <a:t>mnit</a:t>
            </a:r>
            <a:endParaRPr lang="en-US" dirty="0"/>
          </a:p>
        </p:txBody>
      </p:sp>
      <p:sp>
        <p:nvSpPr>
          <p:cNvPr id="6"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97097533"/>
      </p:ext>
    </p:extLst>
  </p:cSld>
  <p:clrMap bg1="lt1" tx1="dk1" bg2="lt2" tx2="dk2" accent1="accent1" accent2="accent2" accent3="accent3" accent4="accent4" accent5="accent5" accent6="accent6" hlink="hlink" folHlink="folHlink"/>
  <p:sldLayoutIdLst>
    <p:sldLayoutId id="2147484451" r:id="rId1"/>
    <p:sldLayoutId id="2147484452" r:id="rId2"/>
    <p:sldLayoutId id="2147484453" r:id="rId3"/>
    <p:sldLayoutId id="2147484454" r:id="rId4"/>
    <p:sldLayoutId id="2147484455" r:id="rId5"/>
    <p:sldLayoutId id="2147484456" r:id="rId6"/>
    <p:sldLayoutId id="2147484457" r:id="rId7"/>
    <p:sldLayoutId id="2147484458" r:id="rId8"/>
    <p:sldLayoutId id="2147484459" r:id="rId9"/>
    <p:sldLayoutId id="2147484460" r:id="rId10"/>
    <p:sldLayoutId id="2147484461" r:id="rId11"/>
    <p:sldLayoutId id="2147484462" r:id="rId12"/>
    <p:sldLayoutId id="2147484463" r:id="rId13"/>
    <p:sldLayoutId id="2147484464" r:id="rId14"/>
    <p:sldLayoutId id="2147484465" r:id="rId15"/>
    <p:sldLayoutId id="2147484466" r:id="rId16"/>
    <p:sldLayoutId id="2147484467" r:id="rId17"/>
    <p:sldLayoutId id="2147484468" r:id="rId18"/>
    <p:sldLayoutId id="2147484469" r:id="rId19"/>
    <p:sldLayoutId id="2147484470" r:id="rId20"/>
    <p:sldLayoutId id="2147484471" r:id="rId21"/>
    <p:sldLayoutId id="2147484472" r:id="rId22"/>
    <p:sldLayoutId id="2147484473" r:id="rId23"/>
    <p:sldLayoutId id="2147484474" r:id="rId24"/>
    <p:sldLayoutId id="2147484475" r:id="rId25"/>
    <p:sldLayoutId id="2147484476" r:id="rId26"/>
    <p:sldLayoutId id="2147484477" r:id="rId27"/>
    <p:sldLayoutId id="2147484478" r:id="rId28"/>
    <p:sldLayoutId id="2147484479" r:id="rId29"/>
    <p:sldLayoutId id="2147484480" r:id="rId30"/>
    <p:sldLayoutId id="2147484481" r:id="rId31"/>
    <p:sldLayoutId id="2147484482" r:id="rId32"/>
    <p:sldLayoutId id="2147484483" r:id="rId33"/>
    <p:sldLayoutId id="2147484484" r:id="rId34"/>
    <p:sldLayoutId id="2147484485" r:id="rId35"/>
    <p:sldLayoutId id="2147484486" r:id="rId36"/>
    <p:sldLayoutId id="2147484487" r:id="rId37"/>
    <p:sldLayoutId id="2147484488" r:id="rId38"/>
    <p:sldLayoutId id="2147484489" r:id="rId39"/>
    <p:sldLayoutId id="2147484490" r:id="rId40"/>
    <p:sldLayoutId id="2147484491" r:id="rId41"/>
    <p:sldLayoutId id="2147484492" r:id="rId42"/>
    <p:sldLayoutId id="2147484493" r:id="rId43"/>
    <p:sldLayoutId id="2147484494" r:id="rId44"/>
    <p:sldLayoutId id="2147484495" r:id="rId45"/>
    <p:sldLayoutId id="2147484496" r:id="rId46"/>
    <p:sldLayoutId id="2147484497" r:id="rId47"/>
    <p:sldLayoutId id="2147484498" r:id="rId48"/>
    <p:sldLayoutId id="2147484499" r:id="rId49"/>
    <p:sldLayoutId id="2147484500" r:id="rId50"/>
    <p:sldLayoutId id="2147484501" r:id="rId51"/>
    <p:sldLayoutId id="2147484502" r:id="rId52"/>
    <p:sldLayoutId id="2147484503" r:id="rId5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22.jpeg"/><Relationship Id="rId4" Type="http://schemas.openxmlformats.org/officeDocument/2006/relationships/image" Target="../media/image21.jpe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hyperlink" Target="https://experience.arcgis.com/experience/dab2506c98f24eb1a8c8f69061423516/"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hyperlink" Target="https://gisdata.mn.gov/dataset/bdry-mn-county-open-data-status"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gisdata.mn.gov/dataset/plan-parcels-open" TargetMode="External"/><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hyperlink" Target="https://gisdata.mn.gov/dataset/trans-road-centerlines-open" TargetMode="External"/><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hyperlink" Target="http://NSGIC.org" TargetMode="External"/><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4.xml"/><Relationship Id="rId1" Type="http://schemas.openxmlformats.org/officeDocument/2006/relationships/slideLayout" Target="../slideLayouts/slideLayout29.xml"/><Relationship Id="rId4" Type="http://schemas.openxmlformats.org/officeDocument/2006/relationships/hyperlink" Target="https://www.flickr.com/photos/elmsn/15938943472/"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hyperlink" Target="https://www.usgs.gov/programs/national-geospatial-program/national-map" TargetMode="Externa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3477837"/>
            <a:ext cx="12192000" cy="1295182"/>
          </a:xfrm>
        </p:spPr>
        <p:txBody>
          <a:bodyPr/>
          <a:lstStyle/>
          <a:p>
            <a:r>
              <a:rPr lang="en-US" dirty="0"/>
              <a:t>Minnesota Geospatial Advisory Council</a:t>
            </a:r>
          </a:p>
        </p:txBody>
      </p:sp>
      <p:pic>
        <p:nvPicPr>
          <p:cNvPr id="3" name="Picture Placeholder 2" descr="Picture of diverse set of hands together" title="Collaboration"/>
          <p:cNvPicPr>
            <a:picLocks noGrp="1" noChangeAspect="1"/>
          </p:cNvPicPr>
          <p:nvPr>
            <p:ph type="pic" sz="quarter" idx="17"/>
          </p:nvPr>
        </p:nvPicPr>
        <p:blipFill>
          <a:blip r:embed="rId3" cstate="print">
            <a:extLst>
              <a:ext uri="{28A0092B-C50C-407E-A947-70E740481C1C}">
                <a14:useLocalDpi xmlns:a14="http://schemas.microsoft.com/office/drawing/2010/main" val="0"/>
              </a:ext>
            </a:extLst>
          </a:blip>
          <a:srcRect/>
          <a:stretch>
            <a:fillRect/>
          </a:stretch>
        </p:blipFill>
        <p:spPr/>
      </p:pic>
      <p:pic>
        <p:nvPicPr>
          <p:cNvPr id="7" name="Picture Placeholder 5" descr="Picture of diverse sets of hands together" title="Collaboratio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0" y="0"/>
            <a:ext cx="12192000" cy="3380732"/>
          </a:xfrm>
          <a:prstGeom prst="rect">
            <a:avLst/>
          </a:prstGeom>
        </p:spPr>
      </p:pic>
      <p:sp>
        <p:nvSpPr>
          <p:cNvPr id="9" name="Text Placeholder 2"/>
          <p:cNvSpPr txBox="1">
            <a:spLocks/>
          </p:cNvSpPr>
          <p:nvPr/>
        </p:nvSpPr>
        <p:spPr>
          <a:xfrm>
            <a:off x="2802467" y="5193604"/>
            <a:ext cx="6587067" cy="1097128"/>
          </a:xfrm>
          <a:prstGeom prst="rect">
            <a:avLst/>
          </a:prstGeom>
        </p:spPr>
        <p:txBody>
          <a:bodyPr vert="horz" lIns="91440" tIns="45720" rIns="91440" bIns="45720" rtlCol="0" anchor="t">
            <a:normAutofit/>
          </a:bodyPr>
          <a:lstStyle>
            <a:lvl1pPr marL="0" indent="0" algn="ctr" defTabSz="914400" rtl="0" eaLnBrk="1" latinLnBrk="0" hangingPunct="1">
              <a:lnSpc>
                <a:spcPct val="100000"/>
              </a:lnSpc>
              <a:spcBef>
                <a:spcPts val="0"/>
              </a:spcBef>
              <a:spcAft>
                <a:spcPts val="1000"/>
              </a:spcAft>
              <a:buClr>
                <a:schemeClr val="accent1"/>
              </a:buClr>
              <a:buFont typeface="Arial" panose="020B0604020202020204" pitchFamily="34" charset="0"/>
              <a:buNone/>
              <a:defRPr sz="18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December 20, 2023</a:t>
            </a:r>
          </a:p>
        </p:txBody>
      </p:sp>
      <p:pic>
        <p:nvPicPr>
          <p:cNvPr id="5" name="Picture 4" descr="Picture of MNGweo Logo&#10;" title="MnGeo Logo"/>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269182"/>
            <a:ext cx="2607995" cy="588818"/>
          </a:xfrm>
          <a:prstGeom prst="rect">
            <a:avLst/>
          </a:prstGeom>
        </p:spPr>
      </p:pic>
    </p:spTree>
    <p:extLst>
      <p:ext uri="{BB962C8B-B14F-4D97-AF65-F5344CB8AC3E}">
        <p14:creationId xmlns:p14="http://schemas.microsoft.com/office/powerpoint/2010/main" val="33159418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kumimoji="0" lang="en-US" sz="3600" b="0" i="0" u="none" strike="noStrike" kern="1200" cap="none" spc="0" normalizeH="0" baseline="0" noProof="0">
                <a:ln>
                  <a:noFill/>
                </a:ln>
                <a:solidFill>
                  <a:srgbClr val="FFFFFF"/>
                </a:solidFill>
                <a:effectLst/>
                <a:uLnTx/>
                <a:uFillTx/>
                <a:latin typeface="Calibri"/>
                <a:ea typeface="+mj-ea"/>
                <a:cs typeface="Calibri"/>
              </a:rPr>
              <a:t>Committee Development Standards</a:t>
            </a:r>
            <a:endParaRPr lang="en-US"/>
          </a:p>
        </p:txBody>
      </p:sp>
      <p:grpSp>
        <p:nvGrpSpPr>
          <p:cNvPr id="10" name="Group 9" descr="Geospatial Advisory Council's priority rankings of projects for 2021">
            <a:extLst>
              <a:ext uri="{FF2B5EF4-FFF2-40B4-BE49-F238E27FC236}">
                <a16:creationId xmlns:a16="http://schemas.microsoft.com/office/drawing/2014/main" id="{31034BA7-DC8C-424A-AF27-DC4C3565D4F0}"/>
              </a:ext>
            </a:extLst>
          </p:cNvPr>
          <p:cNvGrpSpPr/>
          <p:nvPr/>
        </p:nvGrpSpPr>
        <p:grpSpPr>
          <a:xfrm>
            <a:off x="8026733" y="1427514"/>
            <a:ext cx="4057112" cy="5430485"/>
            <a:chOff x="8277391" y="1347305"/>
            <a:chExt cx="3607614" cy="5358295"/>
          </a:xfrm>
        </p:grpSpPr>
        <p:grpSp>
          <p:nvGrpSpPr>
            <p:cNvPr id="9" name="Group 8">
              <a:extLst>
                <a:ext uri="{FF2B5EF4-FFF2-40B4-BE49-F238E27FC236}">
                  <a16:creationId xmlns:a16="http://schemas.microsoft.com/office/drawing/2014/main" id="{595B76C7-B664-465C-BB2D-3AA03916269D}"/>
                </a:ext>
              </a:extLst>
            </p:cNvPr>
            <p:cNvGrpSpPr/>
            <p:nvPr/>
          </p:nvGrpSpPr>
          <p:grpSpPr>
            <a:xfrm>
              <a:off x="8277391" y="1347305"/>
              <a:ext cx="3607614" cy="5358295"/>
              <a:chOff x="8270240" y="1662265"/>
              <a:chExt cx="3607614" cy="4718871"/>
            </a:xfrm>
          </p:grpSpPr>
          <p:sp>
            <p:nvSpPr>
              <p:cNvPr id="7" name="Rectangle 6">
                <a:extLst>
                  <a:ext uri="{FF2B5EF4-FFF2-40B4-BE49-F238E27FC236}">
                    <a16:creationId xmlns:a16="http://schemas.microsoft.com/office/drawing/2014/main" id="{6228919D-7801-4589-9B4C-B29D4049256E}"/>
                  </a:ext>
                </a:extLst>
              </p:cNvPr>
              <p:cNvSpPr/>
              <p:nvPr/>
            </p:nvSpPr>
            <p:spPr>
              <a:xfrm>
                <a:off x="8270240" y="1662265"/>
                <a:ext cx="3607614" cy="47188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2" name="Picture 1" descr="A close up of a logo&#10;&#10;Description automatically generated">
                <a:extLst>
                  <a:ext uri="{FF2B5EF4-FFF2-40B4-BE49-F238E27FC236}">
                    <a16:creationId xmlns:a16="http://schemas.microsoft.com/office/drawing/2014/main" id="{AE72D004-D866-43C8-B2C3-B286D2DEDA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9019" y="1733385"/>
                <a:ext cx="3510056" cy="792480"/>
              </a:xfrm>
              <a:prstGeom prst="rect">
                <a:avLst/>
              </a:prstGeom>
            </p:spPr>
          </p:pic>
        </p:grpSp>
        <p:pic>
          <p:nvPicPr>
            <p:cNvPr id="8" name="Picture 7">
              <a:extLst>
                <a:ext uri="{FF2B5EF4-FFF2-40B4-BE49-F238E27FC236}">
                  <a16:creationId xmlns:a16="http://schemas.microsoft.com/office/drawing/2014/main" id="{797DBF2D-8956-42FD-A093-BDB63B105F50}"/>
                </a:ext>
              </a:extLst>
            </p:cNvPr>
            <p:cNvPicPr>
              <a:picLocks noChangeAspect="1"/>
            </p:cNvPicPr>
            <p:nvPr/>
          </p:nvPicPr>
          <p:blipFill rotWithShape="1">
            <a:blip r:embed="rId4"/>
            <a:srcRect t="-1" b="20504"/>
            <a:stretch/>
          </p:blipFill>
          <p:spPr>
            <a:xfrm>
              <a:off x="8319019" y="2282025"/>
              <a:ext cx="3524358" cy="4321975"/>
            </a:xfrm>
            <a:prstGeom prst="rect">
              <a:avLst/>
            </a:prstGeom>
          </p:spPr>
        </p:pic>
      </p:grpSp>
      <p:sp>
        <p:nvSpPr>
          <p:cNvPr id="11" name="Content Placeholder 4">
            <a:extLst>
              <a:ext uri="{FF2B5EF4-FFF2-40B4-BE49-F238E27FC236}">
                <a16:creationId xmlns:a16="http://schemas.microsoft.com/office/drawing/2014/main" id="{9AF14DA8-AEA4-207E-642F-98F106B37F06}"/>
              </a:ext>
            </a:extLst>
          </p:cNvPr>
          <p:cNvSpPr>
            <a:spLocks noGrp="1" noChangeAspect="1"/>
          </p:cNvSpPr>
          <p:nvPr>
            <p:ph idx="1"/>
          </p:nvPr>
        </p:nvSpPr>
        <p:spPr>
          <a:xfrm>
            <a:off x="245807" y="1595591"/>
            <a:ext cx="7216877" cy="2230175"/>
          </a:xfrm>
        </p:spPr>
        <p:txBody>
          <a:bodyPr vert="horz" lIns="91440" tIns="45720" rIns="91440" bIns="45720" rtlCol="0" anchor="t">
            <a:noAutofit/>
          </a:bodyPr>
          <a:lstStyle/>
          <a:p>
            <a:pPr marL="0" indent="0">
              <a:lnSpc>
                <a:spcPct val="108000"/>
              </a:lnSpc>
              <a:spcBef>
                <a:spcPts val="0"/>
              </a:spcBef>
              <a:buNone/>
            </a:pPr>
            <a:r>
              <a:rPr lang="en-US" sz="3200" b="1"/>
              <a:t>GAC Priority Description:</a:t>
            </a:r>
          </a:p>
          <a:p>
            <a:pPr>
              <a:lnSpc>
                <a:spcPct val="108000"/>
              </a:lnSpc>
              <a:spcBef>
                <a:spcPts val="0"/>
              </a:spcBef>
            </a:pPr>
            <a:r>
              <a:rPr lang="en-US" sz="2800"/>
              <a:t>New Lidar data acquisition across Minnesota for use in developing new derived products </a:t>
            </a:r>
            <a:r>
              <a:rPr lang="en-US" sz="2800" u="sng"/>
              <a:t>guided by committee developed Standards</a:t>
            </a:r>
            <a:r>
              <a:rPr lang="en-US" sz="2800"/>
              <a:t>.</a:t>
            </a:r>
            <a:endParaRPr lang="en-US" sz="2800">
              <a:cs typeface="Calibri"/>
            </a:endParaRPr>
          </a:p>
          <a:p>
            <a:pPr>
              <a:spcBef>
                <a:spcPts val="0"/>
              </a:spcBef>
            </a:pPr>
            <a:endParaRPr lang="en-US" sz="2800"/>
          </a:p>
          <a:p>
            <a:pPr>
              <a:spcBef>
                <a:spcPts val="0"/>
              </a:spcBef>
              <a:spcAft>
                <a:spcPts val="0"/>
              </a:spcAft>
            </a:pPr>
            <a:endParaRPr lang="en-US" sz="2100" b="1"/>
          </a:p>
        </p:txBody>
      </p:sp>
      <p:sp>
        <p:nvSpPr>
          <p:cNvPr id="5" name="TextBox 4">
            <a:extLst>
              <a:ext uri="{FF2B5EF4-FFF2-40B4-BE49-F238E27FC236}">
                <a16:creationId xmlns:a16="http://schemas.microsoft.com/office/drawing/2014/main" id="{D6BFA0FB-3D91-0B8E-313B-9004FFA95E25}"/>
              </a:ext>
            </a:extLst>
          </p:cNvPr>
          <p:cNvSpPr txBox="1"/>
          <p:nvPr/>
        </p:nvSpPr>
        <p:spPr>
          <a:xfrm>
            <a:off x="319379" y="4085710"/>
            <a:ext cx="6096000" cy="2669320"/>
          </a:xfrm>
          <a:prstGeom prst="rect">
            <a:avLst/>
          </a:prstGeom>
          <a:noFill/>
        </p:spPr>
        <p:txBody>
          <a:bodyPr wrap="square">
            <a:spAutoFit/>
          </a:bodyPr>
          <a:lstStyle/>
          <a:p>
            <a:pPr>
              <a:lnSpc>
                <a:spcPct val="108000"/>
              </a:lnSpc>
              <a:spcBef>
                <a:spcPts val="2400"/>
              </a:spcBef>
              <a:spcAft>
                <a:spcPts val="1000"/>
              </a:spcAft>
              <a:buClr>
                <a:srgbClr val="003865"/>
              </a:buClr>
              <a:defRPr/>
            </a:pPr>
            <a:r>
              <a:rPr lang="en-US" sz="3200" b="1" dirty="0"/>
              <a:t>Following Our Original Course:</a:t>
            </a:r>
          </a:p>
          <a:p>
            <a:pPr marL="228600" marR="0" lvl="0" indent="-228600" algn="l" defTabSz="914400" rtl="0" eaLnBrk="1" fontAlgn="auto" latinLnBrk="0" hangingPunct="1">
              <a:lnSpc>
                <a:spcPct val="108000"/>
              </a:lnSpc>
              <a:spcBef>
                <a:spcPts val="600"/>
              </a:spcBef>
              <a:spcAft>
                <a:spcPts val="1000"/>
              </a:spcAft>
              <a:buClr>
                <a:srgbClr val="003865"/>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003865"/>
                </a:solidFill>
                <a:effectLst/>
                <a:uLnTx/>
                <a:uFillTx/>
                <a:latin typeface="Calibri"/>
                <a:ea typeface="+mn-ea"/>
                <a:cs typeface="+mn-cs"/>
              </a:rPr>
              <a:t>Please recall the initial establishment of this committee, the part that we often forget is the guided by </a:t>
            </a:r>
            <a:r>
              <a:rPr kumimoji="0" lang="en-US" sz="2800" b="0" i="1" u="none" strike="noStrike" kern="1200" cap="none" spc="0" normalizeH="0" baseline="0" noProof="0" dirty="0">
                <a:ln>
                  <a:noFill/>
                </a:ln>
                <a:solidFill>
                  <a:srgbClr val="003865"/>
                </a:solidFill>
                <a:effectLst/>
                <a:uLnTx/>
                <a:uFillTx/>
                <a:latin typeface="Calibri"/>
                <a:ea typeface="+mn-ea"/>
                <a:cs typeface="+mn-cs"/>
              </a:rPr>
              <a:t>‘committee development standards’</a:t>
            </a:r>
            <a:r>
              <a:rPr kumimoji="0" lang="en-US" sz="2800" b="0" i="0" u="none" strike="noStrike" kern="1200" cap="none" spc="0" normalizeH="0" baseline="0" noProof="0" dirty="0">
                <a:ln>
                  <a:noFill/>
                </a:ln>
                <a:solidFill>
                  <a:srgbClr val="003865"/>
                </a:solidFill>
                <a:effectLst/>
                <a:uLnTx/>
                <a:uFillTx/>
                <a:latin typeface="Calibri"/>
                <a:ea typeface="+mn-ea"/>
                <a:cs typeface="+mn-cs"/>
              </a:rPr>
              <a:t>. </a:t>
            </a:r>
            <a:endParaRPr kumimoji="0" lang="en-US" sz="2800" b="0" i="0" u="none" strike="noStrike" kern="1200" cap="none" spc="0" normalizeH="0" baseline="0" noProof="0" dirty="0">
              <a:ln>
                <a:noFill/>
              </a:ln>
              <a:solidFill>
                <a:srgbClr val="003865"/>
              </a:solidFill>
              <a:effectLst/>
              <a:uLnTx/>
              <a:uFillTx/>
              <a:latin typeface="Calibri"/>
              <a:ea typeface="+mn-ea"/>
              <a:cs typeface="Calibri"/>
            </a:endParaRPr>
          </a:p>
        </p:txBody>
      </p:sp>
    </p:spTree>
    <p:extLst>
      <p:ext uri="{BB962C8B-B14F-4D97-AF65-F5344CB8AC3E}">
        <p14:creationId xmlns:p14="http://schemas.microsoft.com/office/powerpoint/2010/main" val="2230733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Ferris wheel image displaying the makeup of the Geospatial Advisory Council' 3D Geomatics Committee. The Geospatial Advisory Committee serves as the base of wheel. The 3D Geomatics Committee Executive Steering Team is the wheel hub supporting key components of the team. Data acquisition, Hydr-geomorphology, Vegetation, Education, Human Infrastructure, Emergency Management, Data Governance, and Fish and Wildlife.">
            <a:extLst>
              <a:ext uri="{FF2B5EF4-FFF2-40B4-BE49-F238E27FC236}">
                <a16:creationId xmlns:a16="http://schemas.microsoft.com/office/drawing/2014/main" id="{0B60D119-9178-4626-BA0D-504B8F1C8CB5}"/>
              </a:ext>
            </a:extLst>
          </p:cNvPr>
          <p:cNvPicPr>
            <a:picLocks noChangeAspect="1"/>
          </p:cNvPicPr>
          <p:nvPr/>
        </p:nvPicPr>
        <p:blipFill rotWithShape="1">
          <a:blip r:embed="rId3"/>
          <a:srcRect l="1635" r="1965"/>
          <a:stretch/>
        </p:blipFill>
        <p:spPr>
          <a:xfrm>
            <a:off x="3305" y="11830"/>
            <a:ext cx="6208946" cy="6540090"/>
          </a:xfrm>
          <a:prstGeom prst="rect">
            <a:avLst/>
          </a:prstGeom>
          <a:ln>
            <a:solidFill>
              <a:schemeClr val="accent1"/>
            </a:solidFill>
          </a:ln>
        </p:spPr>
      </p:pic>
      <p:sp>
        <p:nvSpPr>
          <p:cNvPr id="5" name="Content Placeholder 4">
            <a:extLst>
              <a:ext uri="{FF2B5EF4-FFF2-40B4-BE49-F238E27FC236}">
                <a16:creationId xmlns:a16="http://schemas.microsoft.com/office/drawing/2014/main" id="{402EF29D-1CB7-E281-FF5A-9202370FF8CE}"/>
              </a:ext>
            </a:extLst>
          </p:cNvPr>
          <p:cNvSpPr>
            <a:spLocks noGrp="1" noChangeAspect="1"/>
          </p:cNvSpPr>
          <p:nvPr>
            <p:ph idx="1"/>
          </p:nvPr>
        </p:nvSpPr>
        <p:spPr>
          <a:xfrm>
            <a:off x="6311606" y="1398105"/>
            <a:ext cx="5762170" cy="4718871"/>
          </a:xfrm>
        </p:spPr>
        <p:txBody>
          <a:bodyPr vert="horz" lIns="91440" tIns="45720" rIns="91440" bIns="45720" rtlCol="0" anchor="t">
            <a:noAutofit/>
          </a:bodyPr>
          <a:lstStyle/>
          <a:p>
            <a:pPr>
              <a:spcBef>
                <a:spcPts val="0"/>
              </a:spcBef>
              <a:spcAft>
                <a:spcPts val="0"/>
              </a:spcAft>
            </a:pPr>
            <a:endParaRPr lang="en-US" sz="1800">
              <a:solidFill>
                <a:srgbClr val="003865"/>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3865"/>
                </a:solidFill>
                <a:effectLst/>
                <a:uLnTx/>
                <a:uFillTx/>
                <a:latin typeface="Calibri"/>
                <a:ea typeface="+mn-ea"/>
                <a:cs typeface="+mn-cs"/>
              </a:rPr>
              <a:t>Geospatial Advisory Council </a:t>
            </a:r>
          </a:p>
          <a:p>
            <a:pPr marR="0" lvl="0" algn="l" defTabSz="914400" rtl="0" eaLnBrk="1" fontAlgn="auto" latinLnBrk="0" hangingPunct="1">
              <a:lnSpc>
                <a:spcPct val="100000"/>
              </a:lnSpc>
              <a:spcBef>
                <a:spcPts val="0"/>
              </a:spcBef>
              <a:spcAft>
                <a:spcPts val="0"/>
              </a:spcAft>
              <a:buClrTx/>
              <a:buSzTx/>
              <a:tabLst/>
              <a:defRPr/>
            </a:pPr>
            <a:r>
              <a:rPr kumimoji="0" lang="en-US" sz="1800" b="0" i="0" u="none" strike="noStrike" kern="1200" cap="none" spc="0" normalizeH="0" baseline="0" noProof="0">
                <a:ln>
                  <a:noFill/>
                </a:ln>
                <a:solidFill>
                  <a:srgbClr val="003865"/>
                </a:solidFill>
                <a:effectLst/>
                <a:uLnTx/>
                <a:uFillTx/>
                <a:latin typeface="Calibri" panose="020F0502020204030204" pitchFamily="34" charset="0"/>
                <a:ea typeface="Calibri" panose="020F0502020204030204" pitchFamily="34" charset="0"/>
                <a:cs typeface="Calibri" panose="020F0502020204030204" pitchFamily="34" charset="0"/>
              </a:rPr>
              <a:t>The Minnesota </a:t>
            </a:r>
            <a:r>
              <a:rPr kumimoji="0" lang="en-US" sz="1800" b="1" i="1" u="none" strike="noStrike" kern="1200" cap="none" spc="0" normalizeH="0" baseline="0" noProof="0">
                <a:ln>
                  <a:noFill/>
                </a:ln>
                <a:solidFill>
                  <a:srgbClr val="003865"/>
                </a:solidFill>
                <a:effectLst/>
                <a:uLnTx/>
                <a:uFillTx/>
                <a:latin typeface="Calibri" panose="020F0502020204030204" pitchFamily="34" charset="0"/>
                <a:ea typeface="Calibri" panose="020F0502020204030204" pitchFamily="34" charset="0"/>
                <a:cs typeface="Calibri" panose="020F0502020204030204" pitchFamily="34" charset="0"/>
              </a:rPr>
              <a:t>Geospatial Advisory Council </a:t>
            </a:r>
            <a:r>
              <a:rPr kumimoji="0" lang="en-US" sz="1800" b="0" i="1" u="none" strike="noStrike" kern="1200" cap="none" spc="0" normalizeH="0" baseline="0" noProof="0">
                <a:ln>
                  <a:noFill/>
                </a:ln>
                <a:solidFill>
                  <a:srgbClr val="003865"/>
                </a:solidFill>
                <a:effectLst/>
                <a:uLnTx/>
                <a:uFillTx/>
                <a:latin typeface="Calibri" panose="020F0502020204030204" pitchFamily="34" charset="0"/>
                <a:ea typeface="Calibri" panose="020F0502020204030204" pitchFamily="34" charset="0"/>
                <a:cs typeface="Calibri" panose="020F0502020204030204" pitchFamily="34" charset="0"/>
              </a:rPr>
              <a:t>(GAC)</a:t>
            </a:r>
            <a:r>
              <a:rPr kumimoji="0" lang="en-US" sz="1800" b="1" i="1" u="none" strike="noStrike" kern="1200" cap="none" spc="0" normalizeH="0" baseline="0" noProof="0">
                <a:ln>
                  <a:noFill/>
                </a:ln>
                <a:solidFill>
                  <a:srgbClr val="003865"/>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800" b="0" i="0" u="none" strike="noStrike" kern="1200" cap="none" spc="0" normalizeH="0" baseline="0" noProof="0">
                <a:ln>
                  <a:noFill/>
                </a:ln>
                <a:solidFill>
                  <a:srgbClr val="003865"/>
                </a:solidFill>
                <a:effectLst/>
                <a:uLnTx/>
                <a:uFillTx/>
                <a:latin typeface="Calibri" panose="020F0502020204030204" pitchFamily="34" charset="0"/>
                <a:ea typeface="Calibri" panose="020F0502020204030204" pitchFamily="34" charset="0"/>
                <a:cs typeface="Calibri" panose="020F0502020204030204" pitchFamily="34" charset="0"/>
              </a:rPr>
              <a:t>is the coordinating body for the Minnesota geospatial community. </a:t>
            </a:r>
          </a:p>
          <a:p>
            <a:pPr>
              <a:spcBef>
                <a:spcPts val="0"/>
              </a:spcBef>
              <a:spcAft>
                <a:spcPts val="0"/>
              </a:spcAft>
              <a:buClrTx/>
              <a:defRPr/>
            </a:pPr>
            <a:r>
              <a:rPr kumimoji="0" lang="en-US" sz="1800" b="1" i="0" u="none" strike="noStrike" kern="1200" cap="none" spc="0" normalizeH="0" baseline="0" noProof="0">
                <a:ln>
                  <a:noFill/>
                </a:ln>
                <a:solidFill>
                  <a:srgbClr val="003865"/>
                </a:solidFill>
                <a:effectLst/>
                <a:uLnTx/>
                <a:uFillTx/>
                <a:latin typeface="Calibri" panose="020F0502020204030204" pitchFamily="34" charset="0"/>
                <a:ea typeface="Calibri" panose="020F0502020204030204" pitchFamily="34" charset="0"/>
                <a:cs typeface="Calibri" panose="020F0502020204030204" pitchFamily="34" charset="0"/>
              </a:rPr>
              <a:t>Cross-section of organizations </a:t>
            </a:r>
            <a:r>
              <a:rPr kumimoji="0" lang="en-US" sz="1800" b="0" i="0" u="none" strike="noStrike" kern="1200" cap="none" spc="0" normalizeH="0" baseline="0" noProof="0">
                <a:ln>
                  <a:noFill/>
                </a:ln>
                <a:solidFill>
                  <a:srgbClr val="003865"/>
                </a:solidFill>
                <a:effectLst/>
                <a:uLnTx/>
                <a:uFillTx/>
                <a:latin typeface="Calibri" panose="020F0502020204030204" pitchFamily="34" charset="0"/>
                <a:ea typeface="Calibri" panose="020F0502020204030204" pitchFamily="34" charset="0"/>
                <a:cs typeface="Calibri" panose="020F0502020204030204" pitchFamily="34" charset="0"/>
              </a:rPr>
              <a:t>that include counties, cities, universities, business, nonprofit organizations, federal and state agencies, tribal government, and other stakeholder groups.</a:t>
            </a:r>
          </a:p>
          <a:p>
            <a:pPr>
              <a:spcBef>
                <a:spcPts val="0"/>
              </a:spcBef>
              <a:spcAft>
                <a:spcPts val="0"/>
              </a:spcAft>
              <a:buClrTx/>
              <a:defRPr/>
            </a:pPr>
            <a:endParaRPr kumimoji="0" lang="en-US" sz="1800" b="0" i="0" u="none" strike="noStrike" kern="1200" cap="none" spc="0" normalizeH="0" baseline="0" noProof="0">
              <a:ln>
                <a:noFill/>
              </a:ln>
              <a:solidFill>
                <a:srgbClr val="003865"/>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2800" b="1">
                <a:solidFill>
                  <a:srgbClr val="003865"/>
                </a:solidFill>
              </a:rPr>
              <a:t>3D Geomatics Committee</a:t>
            </a:r>
          </a:p>
          <a:p>
            <a:pPr>
              <a:spcBef>
                <a:spcPts val="0"/>
              </a:spcBef>
              <a:spcAft>
                <a:spcPts val="0"/>
              </a:spcAft>
            </a:pPr>
            <a:r>
              <a:rPr lang="en-US" sz="1800">
                <a:solidFill>
                  <a:srgbClr val="003865"/>
                </a:solidFill>
                <a:latin typeface="Calibri" panose="020F0502020204030204" pitchFamily="34" charset="0"/>
                <a:ea typeface="Calibri" panose="020F0502020204030204" pitchFamily="34" charset="0"/>
                <a:cs typeface="Calibri" panose="020F0502020204030204" pitchFamily="34" charset="0"/>
              </a:rPr>
              <a:t>The </a:t>
            </a:r>
            <a:r>
              <a:rPr lang="en-US" sz="1800" b="1" i="1">
                <a:solidFill>
                  <a:srgbClr val="003865"/>
                </a:solidFill>
                <a:latin typeface="Calibri" panose="020F0502020204030204" pitchFamily="34" charset="0"/>
                <a:ea typeface="Calibri" panose="020F0502020204030204" pitchFamily="34" charset="0"/>
                <a:cs typeface="Calibri" panose="020F0502020204030204" pitchFamily="34" charset="0"/>
              </a:rPr>
              <a:t>3D Geomatics Committee </a:t>
            </a:r>
            <a:r>
              <a:rPr lang="en-US" sz="1800">
                <a:solidFill>
                  <a:srgbClr val="003865"/>
                </a:solidFill>
                <a:latin typeface="Calibri" panose="020F0502020204030204" pitchFamily="34" charset="0"/>
                <a:ea typeface="Calibri" panose="020F0502020204030204" pitchFamily="34" charset="0"/>
                <a:cs typeface="Calibri" panose="020F0502020204030204" pitchFamily="34" charset="0"/>
              </a:rPr>
              <a:t>(3DGeo) is a </a:t>
            </a:r>
            <a:r>
              <a:rPr lang="en-US" sz="1800" u="sng">
                <a:solidFill>
                  <a:srgbClr val="003865"/>
                </a:solidFill>
                <a:latin typeface="Calibri" panose="020F0502020204030204" pitchFamily="34" charset="0"/>
                <a:ea typeface="Calibri" panose="020F0502020204030204" pitchFamily="34" charset="0"/>
                <a:cs typeface="Calibri" panose="020F0502020204030204" pitchFamily="34" charset="0"/>
              </a:rPr>
              <a:t>chartered</a:t>
            </a:r>
            <a:r>
              <a:rPr lang="en-US" sz="1800">
                <a:solidFill>
                  <a:srgbClr val="003865"/>
                </a:solidFill>
                <a:latin typeface="Calibri" panose="020F0502020204030204" pitchFamily="34" charset="0"/>
                <a:ea typeface="Calibri" panose="020F0502020204030204" pitchFamily="34" charset="0"/>
                <a:cs typeface="Calibri" panose="020F0502020204030204" pitchFamily="34" charset="0"/>
              </a:rPr>
              <a:t> committee under GAC that works to identify and promote the need for planning, funding, acquisition, and management of three-dimensional geomatic data and derived products. </a:t>
            </a:r>
          </a:p>
        </p:txBody>
      </p:sp>
      <p:sp>
        <p:nvSpPr>
          <p:cNvPr id="2" name="Title 1">
            <a:extLst>
              <a:ext uri="{FF2B5EF4-FFF2-40B4-BE49-F238E27FC236}">
                <a16:creationId xmlns:a16="http://schemas.microsoft.com/office/drawing/2014/main" id="{C7322682-AB09-4FB2-8E6C-28BD57687F29}"/>
              </a:ext>
            </a:extLst>
          </p:cNvPr>
          <p:cNvSpPr>
            <a:spLocks noGrp="1"/>
          </p:cNvSpPr>
          <p:nvPr>
            <p:ph type="title"/>
          </p:nvPr>
        </p:nvSpPr>
        <p:spPr>
          <a:xfrm>
            <a:off x="6478197" y="133011"/>
            <a:ext cx="5428988" cy="1216025"/>
          </a:xfrm>
        </p:spPr>
        <p:txBody>
          <a:bodyPr/>
          <a:lstStyle/>
          <a:p>
            <a:pPr rtl="0" eaLnBrk="1" fontAlgn="auto" latinLnBrk="0" hangingPunct="1"/>
            <a:r>
              <a:rPr lang="en-US" sz="2800" b="0" i="0" kern="1200" spc="0" baseline="0">
                <a:ln>
                  <a:noFill/>
                </a:ln>
                <a:solidFill>
                  <a:srgbClr val="FFFFFF"/>
                </a:solidFill>
                <a:effectLst/>
                <a:latin typeface="Calibri" panose="020F0502020204030204" pitchFamily="34" charset="0"/>
                <a:ea typeface="+mn-ea"/>
                <a:cs typeface="+mn-cs"/>
              </a:rPr>
              <a:t>Geospatial Advisory Council (GAC)  </a:t>
            </a:r>
            <a:r>
              <a:rPr lang="en-US" sz="2800" b="1" i="0" kern="1200" spc="0" baseline="0">
                <a:ln>
                  <a:noFill/>
                </a:ln>
                <a:solidFill>
                  <a:srgbClr val="FFC000"/>
                </a:solidFill>
                <a:effectLst/>
                <a:latin typeface="Calibri" panose="020F0502020204030204" pitchFamily="34" charset="0"/>
                <a:ea typeface="+mn-ea"/>
                <a:cs typeface="+mn-cs"/>
              </a:rPr>
              <a:t>3D Geomatics Committee</a:t>
            </a:r>
            <a:endParaRPr lang="en-US">
              <a:effectLst/>
            </a:endParaRPr>
          </a:p>
          <a:p>
            <a:endParaRPr lang="en-US"/>
          </a:p>
        </p:txBody>
      </p:sp>
    </p:spTree>
    <p:extLst>
      <p:ext uri="{BB962C8B-B14F-4D97-AF65-F5344CB8AC3E}">
        <p14:creationId xmlns:p14="http://schemas.microsoft.com/office/powerpoint/2010/main" val="41231652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3DGeo - </a:t>
            </a:r>
            <a:r>
              <a:rPr lang="en-US">
                <a:solidFill>
                  <a:srgbClr val="FFC000"/>
                </a:solidFill>
              </a:rPr>
              <a:t>Data Acquisition Workgroup</a:t>
            </a:r>
          </a:p>
        </p:txBody>
      </p:sp>
      <p:sp>
        <p:nvSpPr>
          <p:cNvPr id="3" name="Content Placeholder 2"/>
          <p:cNvSpPr>
            <a:spLocks noGrp="1"/>
          </p:cNvSpPr>
          <p:nvPr>
            <p:ph idx="1"/>
          </p:nvPr>
        </p:nvSpPr>
        <p:spPr>
          <a:xfrm>
            <a:off x="166835" y="1356106"/>
            <a:ext cx="8042887" cy="4879975"/>
          </a:xfrm>
        </p:spPr>
        <p:txBody>
          <a:bodyPr vert="horz" lIns="91440" tIns="45720" rIns="91440" bIns="45720" rtlCol="0" anchor="t">
            <a:noAutofit/>
          </a:bodyPr>
          <a:lstStyle/>
          <a:p>
            <a:pPr marL="0" indent="0">
              <a:buNone/>
            </a:pPr>
            <a:r>
              <a:rPr lang="en-US" b="1">
                <a:solidFill>
                  <a:schemeClr val="tx1"/>
                </a:solidFill>
              </a:rPr>
              <a:t>Mission:</a:t>
            </a:r>
            <a:r>
              <a:rPr lang="en-US">
                <a:solidFill>
                  <a:schemeClr val="tx1"/>
                </a:solidFill>
              </a:rPr>
              <a:t>  </a:t>
            </a:r>
          </a:p>
          <a:p>
            <a:pPr marL="463550"/>
            <a:r>
              <a:rPr lang="en-US" sz="2400">
                <a:solidFill>
                  <a:schemeClr val="tx1"/>
                </a:solidFill>
              </a:rPr>
              <a:t>The Data Acquisition Workgroup promotes procurement of foundational 3D data for Minnesota. </a:t>
            </a:r>
            <a:endParaRPr lang="en-US" sz="2400">
              <a:solidFill>
                <a:schemeClr val="tx1"/>
              </a:solidFill>
              <a:cs typeface="Calibri"/>
            </a:endParaRPr>
          </a:p>
          <a:p>
            <a:pPr marL="0" indent="0">
              <a:spcBef>
                <a:spcPts val="1200"/>
              </a:spcBef>
              <a:buNone/>
            </a:pPr>
            <a:r>
              <a:rPr lang="en-US" b="1">
                <a:solidFill>
                  <a:srgbClr val="003865"/>
                </a:solidFill>
              </a:rPr>
              <a:t>Co-Chairs</a:t>
            </a:r>
            <a:endParaRPr lang="en-US" b="1">
              <a:solidFill>
                <a:srgbClr val="003865"/>
              </a:solidFill>
              <a:cs typeface="Calibri"/>
            </a:endParaRPr>
          </a:p>
          <a:p>
            <a:pPr marL="463550">
              <a:spcBef>
                <a:spcPts val="0"/>
              </a:spcBef>
            </a:pPr>
            <a:r>
              <a:rPr lang="en-US" sz="2400">
                <a:solidFill>
                  <a:srgbClr val="003865"/>
                </a:solidFill>
                <a:ea typeface="+mn-lt"/>
                <a:cs typeface="+mn-lt"/>
              </a:rPr>
              <a:t>Sean Vaughn, Alison Slaats, and Gerry Sjerven, Clinton Little</a:t>
            </a:r>
          </a:p>
          <a:p>
            <a:pPr marL="0" indent="0">
              <a:spcAft>
                <a:spcPts val="600"/>
              </a:spcAft>
              <a:buNone/>
            </a:pPr>
            <a:r>
              <a:rPr lang="en-US" b="1">
                <a:solidFill>
                  <a:schemeClr val="tx1"/>
                </a:solidFill>
              </a:rPr>
              <a:t>Lidar Acquisition Subgroup:</a:t>
            </a:r>
            <a:endParaRPr lang="en-US" b="1">
              <a:solidFill>
                <a:schemeClr val="tx1"/>
              </a:solidFill>
              <a:cs typeface="Calibri"/>
            </a:endParaRPr>
          </a:p>
          <a:p>
            <a:pPr marL="463550">
              <a:spcBef>
                <a:spcPts val="0"/>
              </a:spcBef>
              <a:buSzPct val="85000"/>
            </a:pPr>
            <a:r>
              <a:rPr lang="en-US" sz="2000">
                <a:solidFill>
                  <a:srgbClr val="003865"/>
                </a:solidFill>
                <a:ea typeface="+mn-lt"/>
                <a:cs typeface="+mn-lt"/>
              </a:rPr>
              <a:t>Alison Slaats </a:t>
            </a:r>
            <a:r>
              <a:rPr lang="en-US" sz="1600">
                <a:solidFill>
                  <a:srgbClr val="78BE21"/>
                </a:solidFill>
                <a:ea typeface="+mn-lt"/>
                <a:cs typeface="+mn-lt"/>
              </a:rPr>
              <a:t>(MnGeo)</a:t>
            </a:r>
            <a:r>
              <a:rPr lang="en-US" sz="2000">
                <a:solidFill>
                  <a:srgbClr val="003865"/>
                </a:solidFill>
                <a:ea typeface="+mn-lt"/>
                <a:cs typeface="+mn-lt"/>
              </a:rPr>
              <a:t>, Sean Vaughn </a:t>
            </a:r>
            <a:r>
              <a:rPr lang="en-US" sz="1600">
                <a:solidFill>
                  <a:srgbClr val="78BE21"/>
                </a:solidFill>
                <a:ea typeface="+mn-lt"/>
                <a:cs typeface="+mn-lt"/>
              </a:rPr>
              <a:t>(MNIT DNR)</a:t>
            </a:r>
            <a:r>
              <a:rPr lang="en-US" sz="2000">
                <a:solidFill>
                  <a:srgbClr val="003865"/>
                </a:solidFill>
                <a:ea typeface="+mn-lt"/>
                <a:cs typeface="+mn-lt"/>
              </a:rPr>
              <a:t>, Gerry Sjerven </a:t>
            </a:r>
            <a:r>
              <a:rPr lang="en-US" sz="1600">
                <a:solidFill>
                  <a:srgbClr val="78BE21"/>
                </a:solidFill>
                <a:ea typeface="+mn-lt"/>
                <a:cs typeface="+mn-lt"/>
              </a:rPr>
              <a:t>(MN Power)</a:t>
            </a:r>
            <a:r>
              <a:rPr lang="en-US" sz="2000">
                <a:solidFill>
                  <a:srgbClr val="003865"/>
                </a:solidFill>
                <a:ea typeface="+mn-lt"/>
                <a:cs typeface="+mn-lt"/>
              </a:rPr>
              <a:t>, </a:t>
            </a:r>
            <a:r>
              <a:rPr kumimoji="0" lang="en-US" sz="2000" b="0" i="0" u="none" strike="noStrike" kern="1200" cap="none" spc="0" normalizeH="0" baseline="0" noProof="0">
                <a:ln>
                  <a:noFill/>
                </a:ln>
                <a:solidFill>
                  <a:srgbClr val="003865"/>
                </a:solidFill>
                <a:effectLst/>
                <a:uLnTx/>
                <a:uFillTx/>
                <a:latin typeface="Calibri"/>
                <a:ea typeface="Calibri"/>
                <a:cs typeface="Calibri"/>
              </a:rPr>
              <a:t> Clinton Little </a:t>
            </a:r>
            <a:r>
              <a:rPr kumimoji="0" lang="en-US" sz="1600" b="0" i="0" u="none" strike="noStrike" kern="1200" cap="none" spc="0" normalizeH="0" baseline="0" noProof="0">
                <a:ln>
                  <a:noFill/>
                </a:ln>
                <a:solidFill>
                  <a:srgbClr val="78BE21"/>
                </a:solidFill>
                <a:effectLst/>
                <a:uLnTx/>
                <a:uFillTx/>
                <a:latin typeface="Calibri"/>
                <a:ea typeface="Calibri"/>
                <a:cs typeface="Calibri"/>
              </a:rPr>
              <a:t>(DNR)</a:t>
            </a:r>
            <a:r>
              <a:rPr kumimoji="0" lang="en-US" sz="2000" b="0" i="0" u="none" strike="noStrike" kern="1200" cap="none" spc="0" normalizeH="0" baseline="0" noProof="0">
                <a:ln>
                  <a:noFill/>
                </a:ln>
                <a:solidFill>
                  <a:srgbClr val="003865"/>
                </a:solidFill>
                <a:effectLst/>
                <a:uLnTx/>
                <a:uFillTx/>
                <a:latin typeface="Calibri"/>
                <a:ea typeface="Calibri"/>
                <a:cs typeface="Calibri"/>
              </a:rPr>
              <a:t>, </a:t>
            </a:r>
            <a:r>
              <a:rPr lang="en-US" sz="2000">
                <a:solidFill>
                  <a:srgbClr val="003865"/>
                </a:solidFill>
                <a:ea typeface="+mn-lt"/>
                <a:cs typeface="+mn-lt"/>
              </a:rPr>
              <a:t>Dan Ross </a:t>
            </a:r>
            <a:r>
              <a:rPr lang="en-US" sz="1600">
                <a:solidFill>
                  <a:srgbClr val="78BE21"/>
                </a:solidFill>
                <a:ea typeface="+mn-lt"/>
                <a:cs typeface="+mn-lt"/>
              </a:rPr>
              <a:t>(NSGIC)</a:t>
            </a:r>
            <a:r>
              <a:rPr lang="en-US" sz="2000">
                <a:solidFill>
                  <a:srgbClr val="003865"/>
                </a:solidFill>
                <a:ea typeface="+mn-lt"/>
                <a:cs typeface="+mn-lt"/>
              </a:rPr>
              <a:t>, Jennifer Corcoran </a:t>
            </a:r>
            <a:r>
              <a:rPr lang="en-US" sz="1600">
                <a:solidFill>
                  <a:srgbClr val="78BE21"/>
                </a:solidFill>
                <a:ea typeface="+mn-lt"/>
                <a:cs typeface="+mn-lt"/>
              </a:rPr>
              <a:t>(DNR)</a:t>
            </a:r>
            <a:r>
              <a:rPr lang="en-US" sz="2000">
                <a:solidFill>
                  <a:srgbClr val="003865"/>
                </a:solidFill>
                <a:ea typeface="+mn-lt"/>
                <a:cs typeface="+mn-lt"/>
              </a:rPr>
              <a:t>, Colin Lee</a:t>
            </a:r>
            <a:r>
              <a:rPr lang="en-US" sz="2400">
                <a:solidFill>
                  <a:srgbClr val="003865"/>
                </a:solidFill>
                <a:ea typeface="+mn-lt"/>
                <a:cs typeface="+mn-lt"/>
              </a:rPr>
              <a:t> </a:t>
            </a:r>
            <a:r>
              <a:rPr lang="en-US" sz="1600">
                <a:solidFill>
                  <a:srgbClr val="78BE21"/>
                </a:solidFill>
                <a:ea typeface="+mn-lt"/>
                <a:cs typeface="+mn-lt"/>
              </a:rPr>
              <a:t>(MnDOT)</a:t>
            </a:r>
            <a:r>
              <a:rPr lang="en-US" sz="2000">
                <a:solidFill>
                  <a:srgbClr val="003865"/>
                </a:solidFill>
                <a:ea typeface="+mn-lt"/>
                <a:cs typeface="+mn-lt"/>
              </a:rPr>
              <a:t>, Matt Baltes </a:t>
            </a:r>
            <a:r>
              <a:rPr lang="en-US" sz="1600">
                <a:solidFill>
                  <a:srgbClr val="78BE21"/>
                </a:solidFill>
                <a:ea typeface="+mn-lt"/>
                <a:cs typeface="+mn-lt"/>
              </a:rPr>
              <a:t>(NRCS)</a:t>
            </a:r>
            <a:r>
              <a:rPr lang="en-US" sz="2000">
                <a:solidFill>
                  <a:srgbClr val="003865"/>
                </a:solidFill>
                <a:ea typeface="+mn-lt"/>
                <a:cs typeface="+mn-lt"/>
              </a:rPr>
              <a:t>, Joel Nelson </a:t>
            </a:r>
            <a:r>
              <a:rPr lang="en-US" sz="1600">
                <a:solidFill>
                  <a:srgbClr val="78BE21"/>
                </a:solidFill>
                <a:ea typeface="+mn-lt"/>
                <a:cs typeface="+mn-lt"/>
              </a:rPr>
              <a:t>(U of MN)</a:t>
            </a:r>
            <a:r>
              <a:rPr lang="en-US" sz="2000">
                <a:solidFill>
                  <a:srgbClr val="003865"/>
                </a:solidFill>
                <a:ea typeface="+mn-lt"/>
                <a:cs typeface="+mn-lt"/>
              </a:rPr>
              <a:t>, Joe Sapletal </a:t>
            </a:r>
            <a:r>
              <a:rPr lang="en-US" sz="1600">
                <a:solidFill>
                  <a:srgbClr val="78BE21"/>
                </a:solidFill>
                <a:ea typeface="+mn-lt"/>
                <a:cs typeface="+mn-lt"/>
              </a:rPr>
              <a:t>(Dakota Co)</a:t>
            </a:r>
            <a:r>
              <a:rPr lang="en-US" sz="1800">
                <a:solidFill>
                  <a:srgbClr val="003865"/>
                </a:solidFill>
                <a:ea typeface="+mn-lt"/>
                <a:cs typeface="+mn-lt"/>
              </a:rPr>
              <a:t>,</a:t>
            </a:r>
            <a:r>
              <a:rPr lang="en-US" sz="1800">
                <a:solidFill>
                  <a:srgbClr val="78BE21"/>
                </a:solidFill>
                <a:ea typeface="+mn-lt"/>
                <a:cs typeface="+mn-lt"/>
              </a:rPr>
              <a:t> </a:t>
            </a:r>
            <a:r>
              <a:rPr lang="en-US" sz="2000">
                <a:solidFill>
                  <a:srgbClr val="003865"/>
                </a:solidFill>
                <a:ea typeface="+mn-lt"/>
                <a:cs typeface="+mn-lt"/>
              </a:rPr>
              <a:t>Mark Reineke </a:t>
            </a:r>
            <a:r>
              <a:rPr lang="en-US" sz="1600">
                <a:solidFill>
                  <a:srgbClr val="78BE21"/>
                </a:solidFill>
                <a:ea typeface="+mn-lt"/>
                <a:cs typeface="+mn-lt"/>
              </a:rPr>
              <a:t>(</a:t>
            </a:r>
            <a:r>
              <a:rPr lang="en-US" sz="1600" err="1">
                <a:solidFill>
                  <a:srgbClr val="78BE21"/>
                </a:solidFill>
                <a:ea typeface="+mn-lt"/>
                <a:cs typeface="+mn-lt"/>
              </a:rPr>
              <a:t>Widseth</a:t>
            </a:r>
            <a:r>
              <a:rPr lang="en-US" sz="1600">
                <a:solidFill>
                  <a:srgbClr val="78BE21"/>
                </a:solidFill>
                <a:ea typeface="+mn-lt"/>
                <a:cs typeface="+mn-lt"/>
              </a:rPr>
              <a:t>)</a:t>
            </a:r>
            <a:r>
              <a:rPr lang="en-US" sz="1800">
                <a:solidFill>
                  <a:srgbClr val="003865"/>
                </a:solidFill>
                <a:ea typeface="+mn-lt"/>
                <a:cs typeface="+mn-lt"/>
              </a:rPr>
              <a:t>,</a:t>
            </a:r>
            <a:r>
              <a:rPr lang="en-US" sz="1800">
                <a:solidFill>
                  <a:srgbClr val="78BE21"/>
                </a:solidFill>
                <a:ea typeface="+mn-lt"/>
                <a:cs typeface="+mn-lt"/>
              </a:rPr>
              <a:t> </a:t>
            </a:r>
            <a:r>
              <a:rPr lang="en-US" sz="2000">
                <a:solidFill>
                  <a:srgbClr val="003865"/>
                </a:solidFill>
                <a:ea typeface="+mn-lt"/>
                <a:cs typeface="+mn-lt"/>
              </a:rPr>
              <a:t>and Brandon Krumwiede </a:t>
            </a:r>
            <a:r>
              <a:rPr lang="en-US" sz="1600">
                <a:solidFill>
                  <a:srgbClr val="78BE21"/>
                </a:solidFill>
                <a:ea typeface="+mn-lt"/>
                <a:cs typeface="+mn-lt"/>
              </a:rPr>
              <a:t>(NOAA)</a:t>
            </a:r>
            <a:r>
              <a:rPr lang="en-US" sz="2000">
                <a:solidFill>
                  <a:srgbClr val="003865"/>
                </a:solidFill>
                <a:ea typeface="+mn-lt"/>
                <a:cs typeface="+mn-lt"/>
              </a:rPr>
              <a:t>,</a:t>
            </a:r>
            <a:r>
              <a:rPr lang="en-US" sz="1800">
                <a:solidFill>
                  <a:srgbClr val="78BE21"/>
                </a:solidFill>
                <a:ea typeface="+mn-lt"/>
                <a:cs typeface="+mn-lt"/>
              </a:rPr>
              <a:t> </a:t>
            </a:r>
            <a:r>
              <a:rPr lang="en-US" sz="2000">
                <a:solidFill>
                  <a:srgbClr val="003865"/>
                </a:solidFill>
                <a:ea typeface="+mn-lt"/>
                <a:cs typeface="+mn-lt"/>
              </a:rPr>
              <a:t>Terry Zien </a:t>
            </a:r>
            <a:r>
              <a:rPr lang="en-US" sz="1600">
                <a:solidFill>
                  <a:srgbClr val="78BE21"/>
                </a:solidFill>
                <a:ea typeface="+mn-lt"/>
                <a:cs typeface="+mn-lt"/>
              </a:rPr>
              <a:t>(USACOE)</a:t>
            </a:r>
            <a:r>
              <a:rPr lang="en-US" sz="2000">
                <a:solidFill>
                  <a:srgbClr val="003865"/>
                </a:solidFill>
                <a:ea typeface="+mn-lt"/>
                <a:cs typeface="+mn-lt"/>
              </a:rPr>
              <a:t>, Jill </a:t>
            </a:r>
            <a:r>
              <a:rPr lang="en-US" sz="2000" err="1">
                <a:solidFill>
                  <a:srgbClr val="003865"/>
                </a:solidFill>
                <a:ea typeface="+mn-lt"/>
                <a:cs typeface="+mn-lt"/>
              </a:rPr>
              <a:t>Pohjonen</a:t>
            </a:r>
            <a:r>
              <a:rPr lang="en-US" sz="1800">
                <a:solidFill>
                  <a:srgbClr val="003865"/>
                </a:solidFill>
                <a:ea typeface="+mn-lt"/>
                <a:cs typeface="+mn-lt"/>
              </a:rPr>
              <a:t> </a:t>
            </a:r>
            <a:r>
              <a:rPr lang="en-US" sz="1600">
                <a:solidFill>
                  <a:srgbClr val="78BE21"/>
                </a:solidFill>
                <a:ea typeface="+mn-lt"/>
                <a:cs typeface="+mn-lt"/>
              </a:rPr>
              <a:t>(DNR)</a:t>
            </a:r>
            <a:r>
              <a:rPr lang="en-US" sz="2000">
                <a:solidFill>
                  <a:srgbClr val="003865"/>
                </a:solidFill>
                <a:ea typeface="+mn-lt"/>
                <a:cs typeface="+mn-lt"/>
              </a:rPr>
              <a:t>. </a:t>
            </a:r>
          </a:p>
        </p:txBody>
      </p:sp>
      <p:pic>
        <p:nvPicPr>
          <p:cNvPr id="6" name="Picture 5" descr="The Data Acquisition workgroup. ">
            <a:extLst>
              <a:ext uri="{FF2B5EF4-FFF2-40B4-BE49-F238E27FC236}">
                <a16:creationId xmlns:a16="http://schemas.microsoft.com/office/drawing/2014/main" id="{FFEF24AC-E9F0-42EB-B92B-7286D3548291}"/>
              </a:ext>
            </a:extLst>
          </p:cNvPr>
          <p:cNvPicPr>
            <a:picLocks noChangeAspect="1"/>
          </p:cNvPicPr>
          <p:nvPr/>
        </p:nvPicPr>
        <p:blipFill rotWithShape="1">
          <a:blip r:embed="rId3"/>
          <a:srcRect l="3924" t="5988"/>
          <a:stretch/>
        </p:blipFill>
        <p:spPr>
          <a:xfrm>
            <a:off x="8209723" y="2137352"/>
            <a:ext cx="3982277" cy="3765403"/>
          </a:xfrm>
          <a:prstGeom prst="rect">
            <a:avLst/>
          </a:prstGeom>
          <a:ln>
            <a:solidFill>
              <a:schemeClr val="accent1"/>
            </a:solidFill>
          </a:ln>
        </p:spPr>
      </p:pic>
    </p:spTree>
    <p:extLst>
      <p:ext uri="{BB962C8B-B14F-4D97-AF65-F5344CB8AC3E}">
        <p14:creationId xmlns:p14="http://schemas.microsoft.com/office/powerpoint/2010/main" val="23322013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64E0B-2539-176D-3CF5-74823560F893}"/>
              </a:ext>
            </a:extLst>
          </p:cNvPr>
          <p:cNvSpPr>
            <a:spLocks noGrp="1"/>
          </p:cNvSpPr>
          <p:nvPr>
            <p:ph type="title"/>
          </p:nvPr>
        </p:nvSpPr>
        <p:spPr/>
        <p:txBody>
          <a:bodyPr/>
          <a:lstStyle/>
          <a:p>
            <a:r>
              <a:rPr lang="en-US" dirty="0">
                <a:cs typeface="Calibri"/>
              </a:rPr>
              <a:t>3DGeo Committee and Workgroup - Next Steps</a:t>
            </a:r>
            <a:endParaRPr lang="en-US" dirty="0"/>
          </a:p>
        </p:txBody>
      </p:sp>
      <p:sp>
        <p:nvSpPr>
          <p:cNvPr id="3" name="Content Placeholder 2">
            <a:extLst>
              <a:ext uri="{FF2B5EF4-FFF2-40B4-BE49-F238E27FC236}">
                <a16:creationId xmlns:a16="http://schemas.microsoft.com/office/drawing/2014/main" id="{25DC29D9-458F-DD10-E50D-71DDAD1B2036}"/>
              </a:ext>
            </a:extLst>
          </p:cNvPr>
          <p:cNvSpPr>
            <a:spLocks noGrp="1"/>
          </p:cNvSpPr>
          <p:nvPr>
            <p:ph idx="1"/>
          </p:nvPr>
        </p:nvSpPr>
        <p:spPr/>
        <p:txBody>
          <a:bodyPr vert="horz" lIns="91440" tIns="45720" rIns="91440" bIns="45720" rtlCol="0" anchor="t">
            <a:normAutofit fontScale="92500"/>
          </a:bodyPr>
          <a:lstStyle/>
          <a:p>
            <a:r>
              <a:rPr lang="en-US" sz="2800" dirty="0">
                <a:solidFill>
                  <a:schemeClr val="tx1"/>
                </a:solidFill>
                <a:cs typeface="Calibri"/>
              </a:rPr>
              <a:t>Acquisition Workgroup has been very successful</a:t>
            </a:r>
          </a:p>
          <a:p>
            <a:r>
              <a:rPr lang="en-US" sz="2800" dirty="0">
                <a:solidFill>
                  <a:schemeClr val="tx1"/>
                </a:solidFill>
                <a:cs typeface="Calibri"/>
              </a:rPr>
              <a:t>Recall </a:t>
            </a:r>
            <a:r>
              <a:rPr lang="en-US" sz="2800" i="1" dirty="0">
                <a:solidFill>
                  <a:srgbClr val="003865"/>
                </a:solidFill>
                <a:cs typeface="Calibri"/>
              </a:rPr>
              <a:t>‘committee development standards’</a:t>
            </a:r>
          </a:p>
          <a:p>
            <a:r>
              <a:rPr lang="en-US" sz="2800" dirty="0">
                <a:solidFill>
                  <a:srgbClr val="003865"/>
                </a:solidFill>
                <a:cs typeface="Calibri"/>
              </a:rPr>
              <a:t>New Subgroups </a:t>
            </a:r>
          </a:p>
          <a:p>
            <a:pPr marL="914400" lvl="1" indent="-457200">
              <a:buFont typeface="+mj-lt"/>
              <a:buAutoNum type="arabicPeriod"/>
            </a:pPr>
            <a:r>
              <a:rPr lang="en-US" sz="2400" dirty="0">
                <a:solidFill>
                  <a:srgbClr val="003865"/>
                </a:solidFill>
                <a:cs typeface="Calibri"/>
              </a:rPr>
              <a:t>Lidar Derivatives Subgroup</a:t>
            </a:r>
          </a:p>
          <a:p>
            <a:pPr marL="914400" lvl="1" indent="-457200">
              <a:buFont typeface="+mj-lt"/>
              <a:buAutoNum type="arabicPeriod"/>
            </a:pPr>
            <a:r>
              <a:rPr lang="en-US" sz="2400" dirty="0">
                <a:solidFill>
                  <a:srgbClr val="003865"/>
                </a:solidFill>
                <a:cs typeface="Calibri"/>
              </a:rPr>
              <a:t>Lidar-derived Hydrography Subgroup</a:t>
            </a:r>
          </a:p>
          <a:p>
            <a:r>
              <a:rPr lang="en-US" sz="2800" dirty="0">
                <a:solidFill>
                  <a:srgbClr val="003865"/>
                </a:solidFill>
                <a:cs typeface="Calibri"/>
              </a:rPr>
              <a:t>Update the workplans for the 3D Geomatics Committee and workgroups </a:t>
            </a:r>
          </a:p>
          <a:p>
            <a:r>
              <a:rPr lang="en-US" sz="2800" dirty="0">
                <a:solidFill>
                  <a:srgbClr val="003865"/>
                </a:solidFill>
                <a:cs typeface="Calibri"/>
              </a:rPr>
              <a:t>Update meeting frequencies and membership rosters</a:t>
            </a:r>
          </a:p>
        </p:txBody>
      </p:sp>
    </p:spTree>
    <p:extLst>
      <p:ext uri="{BB962C8B-B14F-4D97-AF65-F5344CB8AC3E}">
        <p14:creationId xmlns:p14="http://schemas.microsoft.com/office/powerpoint/2010/main" val="20964173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dirty="0"/>
              <a:t>2023 3DGeo – </a:t>
            </a:r>
            <a:r>
              <a:rPr lang="en-US" dirty="0">
                <a:solidFill>
                  <a:srgbClr val="FFC000"/>
                </a:solidFill>
              </a:rPr>
              <a:t>Accomplishments</a:t>
            </a:r>
          </a:p>
        </p:txBody>
      </p:sp>
      <p:sp>
        <p:nvSpPr>
          <p:cNvPr id="8" name="Content Placeholder 4">
            <a:extLst>
              <a:ext uri="{FF2B5EF4-FFF2-40B4-BE49-F238E27FC236}">
                <a16:creationId xmlns:a16="http://schemas.microsoft.com/office/drawing/2014/main" id="{91304E41-F512-495C-92B5-7D594001B657}"/>
              </a:ext>
            </a:extLst>
          </p:cNvPr>
          <p:cNvSpPr>
            <a:spLocks noGrp="1" noChangeAspect="1"/>
          </p:cNvSpPr>
          <p:nvPr>
            <p:ph idx="1"/>
          </p:nvPr>
        </p:nvSpPr>
        <p:spPr>
          <a:xfrm>
            <a:off x="455675" y="1715165"/>
            <a:ext cx="7219989" cy="586087"/>
          </a:xfrm>
        </p:spPr>
        <p:txBody>
          <a:bodyPr vert="horz" lIns="91440" tIns="45720" rIns="91440" bIns="45720" rtlCol="0" anchor="t">
            <a:noAutofit/>
          </a:bodyPr>
          <a:lstStyle/>
          <a:p>
            <a:pPr marL="0" indent="0">
              <a:buNone/>
            </a:pPr>
            <a:endParaRPr lang="en-US" b="1" dirty="0">
              <a:solidFill>
                <a:srgbClr val="003865"/>
              </a:solidFill>
              <a:cs typeface="Calibri"/>
            </a:endParaRPr>
          </a:p>
          <a:p>
            <a:pPr lvl="1"/>
            <a:r>
              <a:rPr lang="en-US" sz="2000" u="sng" dirty="0">
                <a:solidFill>
                  <a:srgbClr val="0563C1"/>
                </a:solidFill>
                <a:effectLst/>
                <a:latin typeface="Calibri"/>
                <a:ea typeface="Calibri" panose="020F0502020204030204" pitchFamily="34" charset="0"/>
                <a:cs typeface="Calibri"/>
                <a:hlinkClick r:id="rId3"/>
              </a:rPr>
              <a:t>3DGeo 3DEP Compliant Lidar Status</a:t>
            </a:r>
            <a:r>
              <a:rPr lang="en-US" sz="2000" dirty="0">
                <a:effectLst/>
                <a:latin typeface="Calibri"/>
                <a:ea typeface="Calibri" panose="020F0502020204030204" pitchFamily="34" charset="0"/>
                <a:cs typeface="Calibri"/>
              </a:rPr>
              <a:t> web map was released.</a:t>
            </a:r>
            <a:r>
              <a:rPr lang="en-US" sz="2000" dirty="0">
                <a:latin typeface="Calibri"/>
                <a:ea typeface="Calibri" panose="020F0502020204030204" pitchFamily="34" charset="0"/>
                <a:cs typeface="Calibri"/>
              </a:rPr>
              <a:t> </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p>
            <a:pPr lvl="1"/>
            <a:r>
              <a:rPr lang="en-US" sz="2000" dirty="0">
                <a:effectLst/>
                <a:latin typeface="Calibri"/>
                <a:ea typeface="Calibri" panose="020F0502020204030204" pitchFamily="34" charset="0"/>
                <a:cs typeface="Calibri"/>
              </a:rPr>
              <a:t>Completed review and update of the 3DEP Data Delivery Option (OPR and FVA Data) document.</a:t>
            </a:r>
          </a:p>
          <a:p>
            <a:pPr lvl="1"/>
            <a:r>
              <a:rPr lang="en-US" sz="2000" dirty="0">
                <a:effectLst/>
                <a:latin typeface="Calibri"/>
                <a:ea typeface="Calibri" panose="020F0502020204030204" pitchFamily="34" charset="0"/>
                <a:cs typeface="Calibri"/>
              </a:rPr>
              <a:t>Derivatives subgroup delivered sample data derived from lidar to MnGeo staff for testing with ESRI.</a:t>
            </a:r>
            <a:r>
              <a:rPr lang="en-US" sz="2000" dirty="0">
                <a:latin typeface="Calibri"/>
                <a:ea typeface="Calibri" panose="020F0502020204030204" pitchFamily="34" charset="0"/>
                <a:cs typeface="Calibri"/>
              </a:rPr>
              <a:t> </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p>
            <a:pPr lvl="1"/>
            <a:r>
              <a:rPr lang="en-US" sz="2000" dirty="0">
                <a:effectLst/>
                <a:latin typeface="Calibri"/>
                <a:ea typeface="Calibri" panose="020F0502020204030204" pitchFamily="34" charset="0"/>
                <a:cs typeface="Calibri"/>
              </a:rPr>
              <a:t>Lidar-derived Hydrography Outreach Talking Points document created.</a:t>
            </a:r>
          </a:p>
          <a:p>
            <a:pPr lvl="1"/>
            <a:r>
              <a:rPr lang="en-US" sz="2000" dirty="0">
                <a:latin typeface="Calibri"/>
                <a:ea typeface="Calibri" panose="020F0502020204030204" pitchFamily="34" charset="0"/>
                <a:cs typeface="Calibri"/>
              </a:rPr>
              <a:t>Team members delivered 8 - 3DGeo 3DEP lidar presentations to stakeholders, partners and customers.</a:t>
            </a:r>
          </a:p>
        </p:txBody>
      </p:sp>
    </p:spTree>
    <p:extLst>
      <p:ext uri="{BB962C8B-B14F-4D97-AF65-F5344CB8AC3E}">
        <p14:creationId xmlns:p14="http://schemas.microsoft.com/office/powerpoint/2010/main" val="33700048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62932-7B7E-4057-9470-A4645CB926A4}"/>
              </a:ext>
            </a:extLst>
          </p:cNvPr>
          <p:cNvSpPr>
            <a:spLocks noGrp="1"/>
          </p:cNvSpPr>
          <p:nvPr>
            <p:ph type="title"/>
          </p:nvPr>
        </p:nvSpPr>
        <p:spPr>
          <a:xfrm>
            <a:off x="1505936" y="0"/>
            <a:ext cx="10515600" cy="1216025"/>
          </a:xfrm>
        </p:spPr>
        <p:txBody>
          <a:bodyPr>
            <a:normAutofit/>
          </a:bodyPr>
          <a:lstStyle/>
          <a:p>
            <a:r>
              <a:rPr lang="en-US" sz="2400">
                <a:solidFill>
                  <a:srgbClr val="FFC000"/>
                </a:solidFill>
                <a:ea typeface="+mj-lt"/>
                <a:cs typeface="+mj-lt"/>
              </a:rPr>
              <a:t>3D Geomatics: </a:t>
            </a:r>
            <a:r>
              <a:rPr lang="en-US">
                <a:ea typeface="+mj-lt"/>
                <a:cs typeface="+mj-lt"/>
              </a:rPr>
              <a:t>Funding, Agreements, and Acquisition</a:t>
            </a:r>
            <a:r>
              <a:rPr lang="en-US"/>
              <a:t> </a:t>
            </a:r>
            <a:endParaRPr lang="en-US">
              <a:cs typeface="Calibri"/>
            </a:endParaRPr>
          </a:p>
        </p:txBody>
      </p:sp>
      <p:sp>
        <p:nvSpPr>
          <p:cNvPr id="4" name="TextBox 3">
            <a:extLst>
              <a:ext uri="{FF2B5EF4-FFF2-40B4-BE49-F238E27FC236}">
                <a16:creationId xmlns:a16="http://schemas.microsoft.com/office/drawing/2014/main" id="{C55D2C38-1533-46D8-B94F-0B798F11C64E}"/>
              </a:ext>
            </a:extLst>
          </p:cNvPr>
          <p:cNvSpPr txBox="1"/>
          <p:nvPr/>
        </p:nvSpPr>
        <p:spPr>
          <a:xfrm>
            <a:off x="1264922" y="1450376"/>
            <a:ext cx="5421839" cy="2462213"/>
          </a:xfrm>
          <a:prstGeom prst="rect">
            <a:avLst/>
          </a:prstGeom>
          <a:solidFill>
            <a:srgbClr val="003865"/>
          </a:solidFill>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C000"/>
                </a:solidFill>
                <a:effectLst/>
                <a:uLnTx/>
                <a:uFillTx/>
                <a:latin typeface="Calibri"/>
                <a:ea typeface="+mn-ea"/>
                <a:cs typeface="+mn-cs"/>
              </a:rPr>
              <a:t>Contributions to Minnesota Lidar</a:t>
            </a:r>
            <a:r>
              <a:rPr kumimoji="0" lang="en-US" sz="2800" b="1" i="0" u="none" strike="noStrike" kern="1200" cap="none" spc="0" normalizeH="0" baseline="0" noProof="0">
                <a:ln>
                  <a:noFill/>
                </a:ln>
                <a:solidFill>
                  <a:srgbClr val="FFFFFF"/>
                </a:solidFill>
                <a:effectLst/>
                <a:uLnTx/>
                <a:uFillTx/>
                <a:latin typeface="Calibri"/>
                <a:ea typeface="+mn-ea"/>
                <a:cs typeface="+mn-cs"/>
              </a:rPr>
              <a:t> </a:t>
            </a:r>
            <a:r>
              <a:rPr kumimoji="0" lang="en-US" sz="1600" b="0" i="0" u="none" strike="noStrike" kern="1200" cap="none" spc="0" normalizeH="0" baseline="0" noProof="0">
                <a:ln>
                  <a:noFill/>
                </a:ln>
                <a:solidFill>
                  <a:srgbClr val="FFFFFF"/>
                </a:solidFill>
                <a:effectLst/>
                <a:uLnTx/>
                <a:uFillTx/>
                <a:latin typeface="Calibri"/>
                <a:ea typeface="+mn-ea"/>
                <a:cs typeface="+mn-cs"/>
              </a:rPr>
              <a:t>($millions)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a typeface="+mn-ea"/>
              <a:cs typeface="+mn-cs"/>
            </a:endParaRPr>
          </a:p>
          <a:p>
            <a:pPr marL="45720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a:ea typeface="+mn-ea"/>
                <a:cs typeface="+mn-cs"/>
              </a:rPr>
              <a:t>Minnesota Partners: 		$  7.55</a:t>
            </a:r>
          </a:p>
          <a:p>
            <a:pPr marL="45720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a:ea typeface="+mn-ea"/>
                <a:cs typeface="+mn-cs"/>
              </a:rPr>
              <a:t>USGS 3DEP: 			$19.08</a:t>
            </a:r>
          </a:p>
          <a:p>
            <a:pPr marL="45720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a:ea typeface="+mn-ea"/>
                <a:cs typeface="+mn-cs"/>
              </a:rPr>
              <a:t>Other Federal		</a:t>
            </a:r>
            <a:r>
              <a:rPr kumimoji="0" lang="en-US" sz="2000" b="0" i="0" u="sng" strike="noStrike" kern="1200" cap="none" spc="0" normalizeH="0" baseline="0" noProof="0">
                <a:ln>
                  <a:noFill/>
                </a:ln>
                <a:solidFill>
                  <a:srgbClr val="FFFFFF"/>
                </a:solidFill>
                <a:effectLst/>
                <a:uLnTx/>
                <a:uFillTx/>
                <a:latin typeface="Calibri"/>
                <a:ea typeface="+mn-ea"/>
                <a:cs typeface="+mn-cs"/>
              </a:rPr>
              <a:t>$  0.45</a:t>
            </a:r>
            <a:endParaRPr kumimoji="0" lang="en-US" sz="2000" b="0" i="0" u="none" strike="noStrike" kern="1200" cap="none" spc="0" normalizeH="0" baseline="0" noProof="0">
              <a:ln>
                <a:noFill/>
              </a:ln>
              <a:solidFill>
                <a:srgbClr val="FFFFFF"/>
              </a:solidFill>
              <a:effectLst/>
              <a:uLnTx/>
              <a:uFillTx/>
              <a:latin typeface="Calibri"/>
              <a:ea typeface="+mn-ea"/>
              <a:cs typeface="+mn-cs"/>
            </a:endParaRPr>
          </a:p>
          <a:p>
            <a:pPr marL="0" marR="0" lvl="0" indent="0" algn="l" defTabSz="876300" rtl="0" eaLnBrk="1" fontAlgn="auto" latinLnBrk="0" hangingPunct="1">
              <a:lnSpc>
                <a:spcPct val="100000"/>
              </a:lnSpc>
              <a:spcBef>
                <a:spcPts val="120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Calibri"/>
                <a:ea typeface="+mn-ea"/>
                <a:cs typeface="+mn-cs"/>
              </a:rPr>
              <a:t>			</a:t>
            </a:r>
            <a:r>
              <a:rPr kumimoji="0" lang="en-US" sz="2400" b="0" i="0" u="none" strike="noStrike" kern="1200" cap="none" spc="0" normalizeH="0" baseline="0" noProof="0">
                <a:ln>
                  <a:noFill/>
                </a:ln>
                <a:solidFill>
                  <a:srgbClr val="FFC000"/>
                </a:solidFill>
                <a:effectLst/>
                <a:uLnTx/>
                <a:uFillTx/>
                <a:latin typeface="Calibri"/>
                <a:ea typeface="+mn-ea"/>
                <a:cs typeface="+mn-cs"/>
              </a:rPr>
              <a:t>Total:  ~$</a:t>
            </a:r>
            <a:r>
              <a:rPr kumimoji="0" lang="en-US" sz="2400" b="1" i="0" u="none" strike="noStrike" kern="1200" cap="none" spc="0" normalizeH="0" baseline="0" noProof="0">
                <a:ln>
                  <a:noFill/>
                </a:ln>
                <a:solidFill>
                  <a:srgbClr val="FFC000"/>
                </a:solidFill>
                <a:effectLst/>
                <a:uLnTx/>
                <a:uFillTx/>
                <a:latin typeface="Calibri"/>
                <a:ea typeface="+mn-ea"/>
                <a:cs typeface="+mn-cs"/>
              </a:rPr>
              <a:t>27.08</a:t>
            </a:r>
            <a:r>
              <a:rPr kumimoji="0" lang="en-US" sz="2400" b="0" i="0" u="none" strike="noStrike" kern="1200" cap="none" spc="0" normalizeH="0" baseline="0" noProof="0">
                <a:ln>
                  <a:noFill/>
                </a:ln>
                <a:solidFill>
                  <a:srgbClr val="FFC000"/>
                </a:solidFill>
                <a:effectLst/>
                <a:uLnTx/>
                <a:uFillTx/>
                <a:latin typeface="Calibri"/>
                <a:ea typeface="+mn-ea"/>
                <a:cs typeface="+mn-cs"/>
              </a:rPr>
              <a:t>M  </a:t>
            </a:r>
            <a:endParaRPr kumimoji="0" lang="en-US" sz="1600" b="0" i="0" u="none" strike="noStrike" kern="1200" cap="none" spc="0" normalizeH="0" baseline="0" noProof="0">
              <a:ln>
                <a:noFill/>
              </a:ln>
              <a:solidFill>
                <a:srgbClr val="FFC000"/>
              </a:solidFill>
              <a:effectLst/>
              <a:uLnTx/>
              <a:uFillTx/>
              <a:latin typeface="Calibri"/>
              <a:ea typeface="+mn-ea"/>
              <a:cs typeface="+mn-cs"/>
            </a:endParaRPr>
          </a:p>
        </p:txBody>
      </p:sp>
      <p:grpSp>
        <p:nvGrpSpPr>
          <p:cNvPr id="17" name="Group 2">
            <a:extLst>
              <a:ext uri="{FF2B5EF4-FFF2-40B4-BE49-F238E27FC236}">
                <a16:creationId xmlns:a16="http://schemas.microsoft.com/office/drawing/2014/main" id="{D9F557E5-0269-4C78-9CC1-2CBA242EA5AE}"/>
              </a:ext>
              <a:ext uri="{C183D7F6-B498-43B3-948B-1728B52AA6E4}">
                <adec:decorative xmlns:adec="http://schemas.microsoft.com/office/drawing/2017/decorative" val="1"/>
              </a:ext>
            </a:extLst>
          </p:cNvPr>
          <p:cNvGrpSpPr/>
          <p:nvPr/>
        </p:nvGrpSpPr>
        <p:grpSpPr>
          <a:xfrm>
            <a:off x="255322" y="2227149"/>
            <a:ext cx="912713" cy="908665"/>
            <a:chOff x="8338694" y="1574908"/>
            <a:chExt cx="1631216" cy="1631216"/>
          </a:xfrm>
        </p:grpSpPr>
        <p:pic>
          <p:nvPicPr>
            <p:cNvPr id="12" name="Graphic 8" descr="Money with solid fill">
              <a:extLst>
                <a:ext uri="{FF2B5EF4-FFF2-40B4-BE49-F238E27FC236}">
                  <a16:creationId xmlns:a16="http://schemas.microsoft.com/office/drawing/2014/main" id="{6E79F456-5297-400D-9FDA-15F03495FF8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38694" y="1574908"/>
              <a:ext cx="1631216" cy="1631216"/>
            </a:xfrm>
            <a:prstGeom prst="rect">
              <a:avLst/>
            </a:prstGeom>
          </p:spPr>
        </p:pic>
        <p:pic>
          <p:nvPicPr>
            <p:cNvPr id="15" name="Graphic 16" descr="Dollar with solid fill">
              <a:extLst>
                <a:ext uri="{FF2B5EF4-FFF2-40B4-BE49-F238E27FC236}">
                  <a16:creationId xmlns:a16="http://schemas.microsoft.com/office/drawing/2014/main" id="{158F82BA-1090-47EA-BFD9-73A2DDF270B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81240" y="2344746"/>
              <a:ext cx="513145" cy="513145"/>
            </a:xfrm>
            <a:prstGeom prst="rect">
              <a:avLst/>
            </a:prstGeom>
          </p:spPr>
        </p:pic>
        <p:pic>
          <p:nvPicPr>
            <p:cNvPr id="16" name="Graphic 17" descr="Dollar with solid fill">
              <a:extLst>
                <a:ext uri="{FF2B5EF4-FFF2-40B4-BE49-F238E27FC236}">
                  <a16:creationId xmlns:a16="http://schemas.microsoft.com/office/drawing/2014/main" id="{E44ADAB4-8A13-4F9D-B679-5E8D1ACE3AB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321898" y="2344745"/>
              <a:ext cx="513145" cy="513145"/>
            </a:xfrm>
            <a:prstGeom prst="rect">
              <a:avLst/>
            </a:prstGeom>
          </p:spPr>
        </p:pic>
      </p:grpSp>
      <p:sp>
        <p:nvSpPr>
          <p:cNvPr id="19" name="TextBox 18">
            <a:extLst>
              <a:ext uri="{FF2B5EF4-FFF2-40B4-BE49-F238E27FC236}">
                <a16:creationId xmlns:a16="http://schemas.microsoft.com/office/drawing/2014/main" id="{3558D5CD-ED99-4D60-87A5-007935B6BEC4}"/>
              </a:ext>
            </a:extLst>
          </p:cNvPr>
          <p:cNvSpPr txBox="1"/>
          <p:nvPr/>
        </p:nvSpPr>
        <p:spPr>
          <a:xfrm>
            <a:off x="1264921" y="4052679"/>
            <a:ext cx="5421840" cy="1895904"/>
          </a:xfrm>
          <a:prstGeom prst="rect">
            <a:avLst/>
          </a:prstGeom>
          <a:solidFill>
            <a:schemeClr val="tx1"/>
          </a:solidFill>
          <a:ln>
            <a:solidFill>
              <a:schemeClr val="bg1"/>
            </a:solidFill>
          </a:ln>
        </p:spPr>
        <p:txBody>
          <a:bodyPr wrap="square">
            <a:spAutoFit/>
          </a:bodyPr>
          <a:lstStyle/>
          <a:p>
            <a:pPr marL="0" marR="0" lvl="0" indent="0" algn="ctr" defTabSz="914400" rtl="0" eaLnBrk="1" fontAlgn="auto" latinLnBrk="0" hangingPunct="1">
              <a:lnSpc>
                <a:spcPct val="100000"/>
              </a:lnSpc>
              <a:spcBef>
                <a:spcPts val="0"/>
              </a:spcBef>
              <a:spcAft>
                <a:spcPts val="1200"/>
              </a:spcAft>
              <a:buClr>
                <a:srgbClr val="FFFFFF"/>
              </a:buClr>
              <a:buSzTx/>
              <a:buFontTx/>
              <a:buNone/>
              <a:tabLst/>
              <a:defRPr/>
            </a:pPr>
            <a:r>
              <a:rPr kumimoji="0" lang="en-US" sz="2800" b="1" i="0" u="none" strike="noStrike" kern="1200" cap="none" spc="0" normalizeH="0" baseline="0" noProof="0">
                <a:ln>
                  <a:noFill/>
                </a:ln>
                <a:solidFill>
                  <a:srgbClr val="FFC000"/>
                </a:solidFill>
                <a:effectLst/>
                <a:uLnTx/>
                <a:uFillTx/>
                <a:latin typeface="Calibri"/>
                <a:ea typeface="+mn-ea"/>
                <a:cs typeface="+mn-cs"/>
              </a:rPr>
              <a:t>Minnesota Funding Partners</a:t>
            </a:r>
          </a:p>
          <a:p>
            <a:pPr marL="457200" marR="0" lvl="0" indent="-285750" algn="l" defTabSz="914400" rtl="0" eaLnBrk="1" fontAlgn="auto" latinLnBrk="0" hangingPunct="1">
              <a:lnSpc>
                <a:spcPct val="112000"/>
              </a:lnSpc>
              <a:spcBef>
                <a:spcPts val="0"/>
              </a:spcBef>
              <a:spcAft>
                <a:spcPts val="0"/>
              </a:spcAft>
              <a:buClr>
                <a:srgbClr val="FFFFFF"/>
              </a:buClr>
              <a:buSzPct val="80000"/>
              <a:buFont typeface="Arial" panose="020B0604020202020204" pitchFamily="34" charset="0"/>
              <a:buChar char="•"/>
              <a:tabLst/>
              <a:defRPr/>
            </a:pPr>
            <a:r>
              <a:rPr kumimoji="0" lang="en-US" sz="2400" b="1" i="0" u="none" strike="noStrike" kern="1200" cap="none" spc="0" normalizeH="0" baseline="0" noProof="0">
                <a:ln>
                  <a:noFill/>
                </a:ln>
                <a:solidFill>
                  <a:srgbClr val="FFC000"/>
                </a:solidFill>
                <a:effectLst/>
                <a:uLnTx/>
                <a:uFillTx/>
                <a:latin typeface="Calibri"/>
                <a:ea typeface="+mn-ea"/>
                <a:cs typeface="+mn-cs"/>
              </a:rPr>
              <a:t>59</a:t>
            </a:r>
            <a:r>
              <a:rPr kumimoji="0" lang="en-US" sz="2400" b="0" i="0" u="none" strike="noStrike" kern="1200" cap="none" spc="0" normalizeH="0" baseline="0" noProof="0">
                <a:ln>
                  <a:noFill/>
                </a:ln>
                <a:solidFill>
                  <a:srgbClr val="FFFFFF"/>
                </a:solidFill>
                <a:effectLst/>
                <a:uLnTx/>
                <a:uFillTx/>
                <a:latin typeface="Calibri"/>
                <a:ea typeface="+mn-ea"/>
                <a:cs typeface="+mn-cs"/>
              </a:rPr>
              <a:t>  		</a:t>
            </a:r>
            <a:r>
              <a:rPr kumimoji="0" lang="en-US" sz="2000" b="0" i="0" u="none" strike="noStrike" kern="1200" cap="none" spc="0" normalizeH="0" baseline="0" noProof="0">
                <a:ln>
                  <a:noFill/>
                </a:ln>
                <a:solidFill>
                  <a:srgbClr val="FFFFFF"/>
                </a:solidFill>
                <a:effectLst/>
                <a:uLnTx/>
                <a:uFillTx/>
                <a:latin typeface="Calibri"/>
                <a:ea typeface="+mn-ea"/>
                <a:cs typeface="+mn-cs"/>
              </a:rPr>
              <a:t>Funding Partners</a:t>
            </a:r>
            <a:endParaRPr kumimoji="0" lang="en-US" sz="2400" b="0" i="0" u="none" strike="noStrike" kern="1200" cap="none" spc="0" normalizeH="0" baseline="0" noProof="0">
              <a:ln>
                <a:noFill/>
              </a:ln>
              <a:solidFill>
                <a:srgbClr val="003865"/>
              </a:solidFill>
              <a:effectLst/>
              <a:uLnTx/>
              <a:uFillTx/>
              <a:latin typeface="Calibri"/>
              <a:ea typeface="+mn-ea"/>
              <a:cs typeface="+mn-cs"/>
            </a:endParaRPr>
          </a:p>
          <a:p>
            <a:pPr marL="457200" marR="0" lvl="0" indent="-285750" algn="l" defTabSz="914400" rtl="0" eaLnBrk="1" fontAlgn="auto" latinLnBrk="0" hangingPunct="1">
              <a:lnSpc>
                <a:spcPct val="112000"/>
              </a:lnSpc>
              <a:spcBef>
                <a:spcPts val="0"/>
              </a:spcBef>
              <a:spcAft>
                <a:spcPts val="0"/>
              </a:spcAft>
              <a:buClr>
                <a:srgbClr val="FFFFFF"/>
              </a:buClr>
              <a:buSzPct val="80000"/>
              <a:buFont typeface="Arial" panose="020B0604020202020204" pitchFamily="34" charset="0"/>
              <a:buChar char="•"/>
              <a:tabLst>
                <a:tab pos="1311275" algn="l"/>
              </a:tabLst>
              <a:defRPr/>
            </a:pPr>
            <a:r>
              <a:rPr kumimoji="0" lang="en-US" sz="2400" b="1" i="0" u="none" strike="noStrike" kern="1200" cap="none" spc="0" normalizeH="0" baseline="0" noProof="0">
                <a:ln>
                  <a:noFill/>
                </a:ln>
                <a:solidFill>
                  <a:srgbClr val="FFC000"/>
                </a:solidFill>
                <a:effectLst/>
                <a:uLnTx/>
                <a:uFillTx/>
                <a:latin typeface="Calibri"/>
                <a:ea typeface="+mn-ea"/>
                <a:cs typeface="+mn-cs"/>
              </a:rPr>
              <a:t>81,500</a:t>
            </a:r>
            <a:r>
              <a:rPr kumimoji="0" lang="en-US" sz="2400" b="0" i="0" u="none" strike="noStrike" kern="1200" cap="none" spc="0" normalizeH="0" baseline="0" noProof="0">
                <a:ln>
                  <a:noFill/>
                </a:ln>
                <a:solidFill>
                  <a:srgbClr val="FFFFFF"/>
                </a:solidFill>
                <a:effectLst/>
                <a:uLnTx/>
                <a:uFillTx/>
                <a:latin typeface="Calibri"/>
                <a:ea typeface="+mn-ea"/>
                <a:cs typeface="+mn-cs"/>
              </a:rPr>
              <a:t>  	</a:t>
            </a:r>
            <a:r>
              <a:rPr kumimoji="0" lang="en-US" sz="2000" b="0" i="0" u="none" strike="noStrike" kern="1200" cap="none" spc="0" normalizeH="0" baseline="0" noProof="0">
                <a:ln>
                  <a:noFill/>
                </a:ln>
                <a:solidFill>
                  <a:srgbClr val="FFFFFF"/>
                </a:solidFill>
                <a:effectLst/>
                <a:uLnTx/>
                <a:uFillTx/>
                <a:latin typeface="Calibri"/>
                <a:ea typeface="+mn-ea"/>
                <a:cs typeface="+mn-cs"/>
              </a:rPr>
              <a:t>Square Miles of New Lidar</a:t>
            </a:r>
            <a:endParaRPr kumimoji="0" lang="en-US" sz="1800" b="0" i="0" u="none" strike="noStrike" kern="1200" cap="none" spc="0" normalizeH="0" baseline="0" noProof="0">
              <a:ln>
                <a:noFill/>
              </a:ln>
              <a:solidFill>
                <a:srgbClr val="FFFFFF"/>
              </a:solidFill>
              <a:effectLst/>
              <a:uLnTx/>
              <a:uFillTx/>
              <a:latin typeface="Calibri"/>
              <a:ea typeface="+mn-ea"/>
              <a:cs typeface="+mn-cs"/>
            </a:endParaRPr>
          </a:p>
          <a:p>
            <a:pPr marL="457200" marR="0" lvl="0" indent="-285750" algn="l" defTabSz="914400" rtl="0" eaLnBrk="1" fontAlgn="auto" latinLnBrk="0" hangingPunct="1">
              <a:lnSpc>
                <a:spcPct val="112000"/>
              </a:lnSpc>
              <a:spcBef>
                <a:spcPts val="0"/>
              </a:spcBef>
              <a:spcAft>
                <a:spcPts val="0"/>
              </a:spcAft>
              <a:buClr>
                <a:srgbClr val="FFFFFF"/>
              </a:buClr>
              <a:buSzPct val="80000"/>
              <a:buFont typeface="Arial" panose="020B0604020202020204" pitchFamily="34" charset="0"/>
              <a:buChar char="•"/>
              <a:tabLst/>
              <a:defRPr/>
            </a:pPr>
            <a:r>
              <a:rPr kumimoji="0" lang="en-US" sz="2400" b="1" i="0" u="none" strike="noStrike" kern="1200" cap="none" spc="0" normalizeH="0" baseline="0" noProof="0">
                <a:ln>
                  <a:noFill/>
                </a:ln>
                <a:solidFill>
                  <a:srgbClr val="FFC000"/>
                </a:solidFill>
                <a:effectLst/>
                <a:uLnTx/>
                <a:uFillTx/>
                <a:latin typeface="Calibri"/>
                <a:ea typeface="+mn-ea"/>
                <a:cs typeface="+mn-cs"/>
              </a:rPr>
              <a:t>$92.59</a:t>
            </a:r>
            <a:r>
              <a:rPr kumimoji="0" lang="en-US" sz="2800" b="1" i="0" u="none" strike="noStrike" kern="1200" cap="none" spc="0" normalizeH="0" baseline="30000" noProof="0">
                <a:ln>
                  <a:noFill/>
                </a:ln>
                <a:solidFill>
                  <a:srgbClr val="FFC000"/>
                </a:solidFill>
                <a:effectLst/>
                <a:uLnTx/>
                <a:uFillTx/>
                <a:latin typeface="Calibri"/>
                <a:ea typeface="+mn-ea"/>
                <a:cs typeface="+mn-cs"/>
              </a:rPr>
              <a:t>*</a:t>
            </a:r>
            <a:r>
              <a:rPr kumimoji="0" lang="en-US" sz="2400" b="1" i="0" u="none" strike="noStrike" kern="1200" cap="none" spc="0" normalizeH="0" baseline="0" noProof="0">
                <a:ln>
                  <a:noFill/>
                </a:ln>
                <a:solidFill>
                  <a:srgbClr val="FFC000"/>
                </a:solidFill>
                <a:effectLst/>
                <a:uLnTx/>
                <a:uFillTx/>
                <a:latin typeface="Calibri"/>
                <a:ea typeface="+mn-ea"/>
                <a:cs typeface="+mn-cs"/>
              </a:rPr>
              <a:t> 	</a:t>
            </a:r>
            <a:r>
              <a:rPr kumimoji="0" lang="en-US" sz="2000" b="0" i="0" u="none" strike="noStrike" kern="1200" cap="none" spc="0" normalizeH="0" baseline="0" noProof="0">
                <a:ln>
                  <a:noFill/>
                </a:ln>
                <a:solidFill>
                  <a:srgbClr val="FFFFFF"/>
                </a:solidFill>
                <a:effectLst/>
                <a:uLnTx/>
                <a:uFillTx/>
                <a:latin typeface="Calibri"/>
                <a:ea typeface="+mn-ea"/>
                <a:cs typeface="+mn-cs"/>
              </a:rPr>
              <a:t>Cost/mi</a:t>
            </a:r>
            <a:r>
              <a:rPr kumimoji="0" lang="en-US" sz="2000" b="0" i="0" u="none" strike="noStrike" kern="1200" cap="none" spc="0" normalizeH="0" baseline="30000" noProof="0">
                <a:ln>
                  <a:noFill/>
                </a:ln>
                <a:solidFill>
                  <a:srgbClr val="FFFFFF"/>
                </a:solidFill>
                <a:effectLst/>
                <a:uLnTx/>
                <a:uFillTx/>
                <a:latin typeface="Calibri"/>
                <a:ea typeface="+mn-ea"/>
                <a:cs typeface="+mn-cs"/>
              </a:rPr>
              <a:t>2 </a:t>
            </a:r>
            <a:r>
              <a:rPr kumimoji="0" lang="en-US" sz="2000" b="0" i="0" u="none" strike="noStrike" kern="1200" cap="none" spc="0" normalizeH="0" baseline="0" noProof="0">
                <a:ln>
                  <a:noFill/>
                </a:ln>
                <a:solidFill>
                  <a:srgbClr val="FFFFFF"/>
                </a:solidFill>
                <a:effectLst/>
                <a:uLnTx/>
                <a:uFillTx/>
                <a:latin typeface="Calibri"/>
                <a:ea typeface="+mn-ea"/>
                <a:cs typeface="+mn-cs"/>
              </a:rPr>
              <a:t>For MN Partners</a:t>
            </a: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pic>
        <p:nvPicPr>
          <p:cNvPr id="7" name="Graphic 6" descr="Handshake outline">
            <a:extLst>
              <a:ext uri="{FF2B5EF4-FFF2-40B4-BE49-F238E27FC236}">
                <a16:creationId xmlns:a16="http://schemas.microsoft.com/office/drawing/2014/main" id="{F241E775-AA06-471B-8536-9ED9F9709C5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41317" y="4530269"/>
            <a:ext cx="940724" cy="940724"/>
          </a:xfrm>
          <a:prstGeom prst="rect">
            <a:avLst/>
          </a:prstGeom>
        </p:spPr>
      </p:pic>
      <p:sp>
        <p:nvSpPr>
          <p:cNvPr id="3" name="TextBox 2">
            <a:extLst>
              <a:ext uri="{FF2B5EF4-FFF2-40B4-BE49-F238E27FC236}">
                <a16:creationId xmlns:a16="http://schemas.microsoft.com/office/drawing/2014/main" id="{06526F66-9811-4445-A0B0-DE1586915018}"/>
              </a:ext>
            </a:extLst>
          </p:cNvPr>
          <p:cNvSpPr txBox="1"/>
          <p:nvPr/>
        </p:nvSpPr>
        <p:spPr>
          <a:xfrm>
            <a:off x="0" y="6017456"/>
            <a:ext cx="6987418"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C49500"/>
                </a:solidFill>
                <a:effectLst/>
                <a:uLnTx/>
                <a:uFillTx/>
                <a:latin typeface="Calibri"/>
                <a:ea typeface="+mn-ea"/>
                <a:cs typeface="+mn-cs"/>
              </a:rPr>
              <a:t>*</a:t>
            </a:r>
            <a:r>
              <a:rPr kumimoji="0" lang="en-US" sz="1800" b="1" i="0" u="none" strike="noStrike" kern="1200" cap="none" spc="0" normalizeH="0" baseline="0" noProof="0">
                <a:ln>
                  <a:noFill/>
                </a:ln>
                <a:solidFill>
                  <a:srgbClr val="003865"/>
                </a:solidFill>
                <a:effectLst/>
                <a:uLnTx/>
                <a:uFillTx/>
                <a:latin typeface="Calibri"/>
                <a:ea typeface="+mn-ea"/>
                <a:cs typeface="+mn-cs"/>
              </a:rPr>
              <a:t> </a:t>
            </a:r>
            <a:r>
              <a:rPr kumimoji="0" lang="en-US" sz="1400" b="0" i="0" u="none" strike="noStrike" kern="1200" cap="none" spc="0" normalizeH="0" baseline="0" noProof="0">
                <a:ln>
                  <a:noFill/>
                </a:ln>
                <a:solidFill>
                  <a:srgbClr val="003865"/>
                </a:solidFill>
                <a:effectLst/>
                <a:uLnTx/>
                <a:uFillTx/>
                <a:latin typeface="Calibri"/>
                <a:ea typeface="+mn-ea"/>
                <a:cs typeface="+mn-cs"/>
              </a:rPr>
              <a:t>Estimated per mi</a:t>
            </a:r>
            <a:r>
              <a:rPr kumimoji="0" lang="en-US" sz="1400" b="0" i="0" u="none" strike="noStrike" kern="1200" cap="none" spc="0" normalizeH="0" baseline="30000" noProof="0">
                <a:ln>
                  <a:noFill/>
                </a:ln>
                <a:solidFill>
                  <a:srgbClr val="003865"/>
                </a:solidFill>
                <a:effectLst/>
                <a:uLnTx/>
                <a:uFillTx/>
                <a:latin typeface="Calibri"/>
                <a:ea typeface="+mn-ea"/>
                <a:cs typeface="+mn-cs"/>
              </a:rPr>
              <a:t>2 </a:t>
            </a:r>
            <a:r>
              <a:rPr kumimoji="0" lang="en-US" sz="1400" b="0" i="0" u="none" strike="noStrike" kern="1200" cap="none" spc="0" normalizeH="0" baseline="0" noProof="0">
                <a:ln>
                  <a:noFill/>
                </a:ln>
                <a:solidFill>
                  <a:srgbClr val="003865"/>
                </a:solidFill>
                <a:effectLst/>
                <a:uLnTx/>
                <a:uFillTx/>
                <a:latin typeface="Calibri"/>
                <a:ea typeface="+mn-ea"/>
                <a:cs typeface="+mn-cs"/>
              </a:rPr>
              <a:t>of lidar.  59 unique funding partners and local tax dollars working collaboratively for consistent data acquisition. $92.59 value: 1) not specific to a LAB, 2) total partner contributions of $7,545,761.44 (10/04/2023), 3) doesn’t include federal contributions</a:t>
            </a:r>
          </a:p>
        </p:txBody>
      </p:sp>
      <p:pic>
        <p:nvPicPr>
          <p:cNvPr id="5" name="Picture 4" descr="statewide status map">
            <a:extLst>
              <a:ext uri="{FF2B5EF4-FFF2-40B4-BE49-F238E27FC236}">
                <a16:creationId xmlns:a16="http://schemas.microsoft.com/office/drawing/2014/main" id="{D3388AF8-CF9D-37A0-AD64-D0CF758AC449}"/>
              </a:ext>
            </a:extLst>
          </p:cNvPr>
          <p:cNvPicPr>
            <a:picLocks noChangeAspect="1"/>
          </p:cNvPicPr>
          <p:nvPr/>
        </p:nvPicPr>
        <p:blipFill>
          <a:blip r:embed="rId9"/>
          <a:stretch>
            <a:fillRect/>
          </a:stretch>
        </p:blipFill>
        <p:spPr>
          <a:xfrm>
            <a:off x="6965043" y="1211116"/>
            <a:ext cx="5228771" cy="5651338"/>
          </a:xfrm>
          <a:prstGeom prst="rect">
            <a:avLst/>
          </a:prstGeom>
        </p:spPr>
      </p:pic>
    </p:spTree>
    <p:extLst>
      <p:ext uri="{BB962C8B-B14F-4D97-AF65-F5344CB8AC3E}">
        <p14:creationId xmlns:p14="http://schemas.microsoft.com/office/powerpoint/2010/main" val="5515249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Next</a:t>
            </a:r>
          </a:p>
        </p:txBody>
      </p:sp>
      <p:sp>
        <p:nvSpPr>
          <p:cNvPr id="8" name="Content Placeholder 4">
            <a:extLst>
              <a:ext uri="{FF2B5EF4-FFF2-40B4-BE49-F238E27FC236}">
                <a16:creationId xmlns:a16="http://schemas.microsoft.com/office/drawing/2014/main" id="{91304E41-F512-495C-92B5-7D594001B657}"/>
              </a:ext>
            </a:extLst>
          </p:cNvPr>
          <p:cNvSpPr>
            <a:spLocks noGrp="1" noChangeAspect="1"/>
          </p:cNvSpPr>
          <p:nvPr>
            <p:ph idx="1"/>
          </p:nvPr>
        </p:nvSpPr>
        <p:spPr>
          <a:xfrm>
            <a:off x="4319752" y="5589076"/>
            <a:ext cx="7219989" cy="586087"/>
          </a:xfrm>
        </p:spPr>
        <p:txBody>
          <a:bodyPr vert="horz" lIns="91440" tIns="45720" rIns="91440" bIns="45720" rtlCol="0" anchor="t">
            <a:noAutofit/>
          </a:bodyPr>
          <a:lstStyle/>
          <a:p>
            <a:pPr marL="0" indent="0" algn="r">
              <a:buNone/>
            </a:pPr>
            <a:r>
              <a:rPr lang="en-US" b="1">
                <a:solidFill>
                  <a:srgbClr val="003865"/>
                </a:solidFill>
              </a:rPr>
              <a:t>3DEP…</a:t>
            </a:r>
          </a:p>
          <a:p>
            <a:pPr lvl="1"/>
            <a:endParaRPr lang="en-US"/>
          </a:p>
        </p:txBody>
      </p:sp>
    </p:spTree>
    <p:extLst>
      <p:ext uri="{BB962C8B-B14F-4D97-AF65-F5344CB8AC3E}">
        <p14:creationId xmlns:p14="http://schemas.microsoft.com/office/powerpoint/2010/main" val="19859449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Map showing 3D Elevation Program FY23 Partnerships ">
            <a:extLst>
              <a:ext uri="{FF2B5EF4-FFF2-40B4-BE49-F238E27FC236}">
                <a16:creationId xmlns:a16="http://schemas.microsoft.com/office/drawing/2014/main" id="{02F2D98D-08C5-9257-461C-D1E48652221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52482" y="4131388"/>
            <a:ext cx="3474720" cy="256032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429F74C-2984-403A-BE9A-C4DE21AA5F69}"/>
              </a:ext>
            </a:extLst>
          </p:cNvPr>
          <p:cNvSpPr>
            <a:spLocks noGrp="1"/>
          </p:cNvSpPr>
          <p:nvPr>
            <p:ph type="title"/>
          </p:nvPr>
        </p:nvSpPr>
        <p:spPr/>
        <p:txBody>
          <a:bodyPr/>
          <a:lstStyle/>
          <a:p>
            <a:r>
              <a:rPr lang="en-US" sz="2400"/>
              <a:t>USGS 3DEP </a:t>
            </a:r>
            <a:r>
              <a:rPr lang="en-US"/>
              <a:t>- </a:t>
            </a:r>
            <a:r>
              <a:rPr lang="en-US">
                <a:solidFill>
                  <a:srgbClr val="FFC000"/>
                </a:solidFill>
              </a:rPr>
              <a:t>Partnership Funded Compliant Data</a:t>
            </a:r>
          </a:p>
        </p:txBody>
      </p:sp>
      <p:pic>
        <p:nvPicPr>
          <p:cNvPr id="3" name="Picture 2">
            <a:extLst>
              <a:ext uri="{FF2B5EF4-FFF2-40B4-BE49-F238E27FC236}">
                <a16:creationId xmlns:a16="http://schemas.microsoft.com/office/drawing/2014/main" id="{279FD31D-0D85-D492-FFA4-511CB0DBE41B}"/>
              </a:ext>
              <a:ext uri="{C183D7F6-B498-43B3-948B-1728B52AA6E4}">
                <adec:decorative xmlns:adec="http://schemas.microsoft.com/office/drawing/2017/decorative" val="1"/>
              </a:ext>
            </a:extLst>
          </p:cNvPr>
          <p:cNvPicPr preferRelativeResize="0">
            <a:picLocks/>
          </p:cNvPicPr>
          <p:nvPr/>
        </p:nvPicPr>
        <p:blipFill>
          <a:blip r:embed="rId4"/>
          <a:stretch>
            <a:fillRect/>
          </a:stretch>
        </p:blipFill>
        <p:spPr>
          <a:xfrm>
            <a:off x="4372600" y="4145280"/>
            <a:ext cx="3474720" cy="2560320"/>
          </a:xfrm>
          <a:prstGeom prst="rect">
            <a:avLst/>
          </a:prstGeom>
          <a:ln>
            <a:solidFill>
              <a:schemeClr val="accent1"/>
            </a:solidFill>
          </a:ln>
        </p:spPr>
      </p:pic>
      <p:pic>
        <p:nvPicPr>
          <p:cNvPr id="4" name="Picture 3">
            <a:extLst>
              <a:ext uri="{FF2B5EF4-FFF2-40B4-BE49-F238E27FC236}">
                <a16:creationId xmlns:a16="http://schemas.microsoft.com/office/drawing/2014/main" id="{B97AC989-CBCD-D21E-2E41-092335EE414F}"/>
              </a:ext>
              <a:ext uri="{C183D7F6-B498-43B3-948B-1728B52AA6E4}">
                <adec:decorative xmlns:adec="http://schemas.microsoft.com/office/drawing/2017/decorative" val="1"/>
              </a:ext>
            </a:extLst>
          </p:cNvPr>
          <p:cNvPicPr preferRelativeResize="0">
            <a:picLocks/>
          </p:cNvPicPr>
          <p:nvPr/>
        </p:nvPicPr>
        <p:blipFill rotWithShape="1">
          <a:blip r:embed="rId5" cstate="email">
            <a:extLst>
              <a:ext uri="{28A0092B-C50C-407E-A947-70E740481C1C}">
                <a14:useLocalDpi xmlns:a14="http://schemas.microsoft.com/office/drawing/2010/main"/>
              </a:ext>
            </a:extLst>
          </a:blip>
          <a:srcRect l="24826" t="9025" r="13245" b="5671"/>
          <a:stretch/>
        </p:blipFill>
        <p:spPr>
          <a:xfrm>
            <a:off x="392717" y="1392998"/>
            <a:ext cx="3474720" cy="2560320"/>
          </a:xfrm>
          <a:prstGeom prst="rect">
            <a:avLst/>
          </a:prstGeom>
          <a:ln>
            <a:solidFill>
              <a:schemeClr val="accent1"/>
            </a:solidFill>
          </a:ln>
        </p:spPr>
      </p:pic>
      <p:pic>
        <p:nvPicPr>
          <p:cNvPr id="6" name="Picture 5">
            <a:extLst>
              <a:ext uri="{FF2B5EF4-FFF2-40B4-BE49-F238E27FC236}">
                <a16:creationId xmlns:a16="http://schemas.microsoft.com/office/drawing/2014/main" id="{6AA0C4BA-E81B-A860-81F8-830421005CE4}"/>
              </a:ext>
              <a:ext uri="{C183D7F6-B498-43B3-948B-1728B52AA6E4}">
                <adec:decorative xmlns:adec="http://schemas.microsoft.com/office/drawing/2017/decorative" val="1"/>
              </a:ext>
            </a:extLst>
          </p:cNvPr>
          <p:cNvPicPr preferRelativeResize="0">
            <a:picLocks/>
          </p:cNvPicPr>
          <p:nvPr/>
        </p:nvPicPr>
        <p:blipFill>
          <a:blip r:embed="rId6">
            <a:extLst>
              <a:ext uri="{28A0092B-C50C-407E-A947-70E740481C1C}">
                <a14:useLocalDpi xmlns:a14="http://schemas.microsoft.com/office/drawing/2010/main" val="0"/>
              </a:ext>
            </a:extLst>
          </a:blip>
          <a:stretch>
            <a:fillRect/>
          </a:stretch>
        </p:blipFill>
        <p:spPr>
          <a:xfrm>
            <a:off x="392717" y="4145280"/>
            <a:ext cx="3474720" cy="2560320"/>
          </a:xfrm>
          <a:prstGeom prst="rect">
            <a:avLst/>
          </a:prstGeom>
          <a:ln>
            <a:solidFill>
              <a:schemeClr val="accent1"/>
            </a:solidFill>
          </a:ln>
        </p:spPr>
      </p:pic>
      <p:sp>
        <p:nvSpPr>
          <p:cNvPr id="9" name="TextBox 8">
            <a:extLst>
              <a:ext uri="{FF2B5EF4-FFF2-40B4-BE49-F238E27FC236}">
                <a16:creationId xmlns:a16="http://schemas.microsoft.com/office/drawing/2014/main" id="{273DF50F-2264-4855-ECC1-736FC955B664}"/>
              </a:ext>
            </a:extLst>
          </p:cNvPr>
          <p:cNvSpPr txBox="1"/>
          <p:nvPr/>
        </p:nvSpPr>
        <p:spPr>
          <a:xfrm>
            <a:off x="1941233" y="1405456"/>
            <a:ext cx="377687" cy="137160"/>
          </a:xfrm>
          <a:prstGeom prst="rect">
            <a:avLst/>
          </a:prstGeom>
          <a:solidFill>
            <a:schemeClr val="bg1"/>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C00000"/>
                </a:solidFill>
                <a:effectLst/>
                <a:uLnTx/>
                <a:uFillTx/>
                <a:latin typeface="Calibri"/>
                <a:ea typeface="+mn-ea"/>
                <a:cs typeface="+mn-cs"/>
              </a:rPr>
              <a:t>2019</a:t>
            </a:r>
            <a:r>
              <a:rPr kumimoji="0" lang="en-US" sz="600" b="0" i="0" u="none" strike="noStrike" kern="1200" cap="none" spc="0" normalizeH="0" baseline="0" noProof="0">
                <a:ln>
                  <a:noFill/>
                </a:ln>
                <a:solidFill>
                  <a:srgbClr val="003865"/>
                </a:solidFill>
                <a:effectLst/>
                <a:uLnTx/>
                <a:uFillTx/>
                <a:latin typeface="Calibri"/>
                <a:ea typeface="+mn-ea"/>
                <a:cs typeface="+mn-cs"/>
              </a:rPr>
              <a:t> </a:t>
            </a:r>
          </a:p>
        </p:txBody>
      </p:sp>
      <p:pic>
        <p:nvPicPr>
          <p:cNvPr id="5" name="Picture 4" descr="Map showing 3DEP BAA FY20 Partnerships as of July 2020">
            <a:extLst>
              <a:ext uri="{FF2B5EF4-FFF2-40B4-BE49-F238E27FC236}">
                <a16:creationId xmlns:a16="http://schemas.microsoft.com/office/drawing/2014/main" id="{503A94EF-838A-9AF7-1AB8-2CE62E90C1A1}"/>
              </a:ext>
            </a:extLst>
          </p:cNvPr>
          <p:cNvPicPr preferRelativeResize="0">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52482" y="1420123"/>
            <a:ext cx="3474720" cy="256032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33EA438-5FDE-A629-8317-C1758DC77F84}"/>
              </a:ext>
            </a:extLst>
          </p:cNvPr>
          <p:cNvSpPr txBox="1"/>
          <p:nvPr/>
        </p:nvSpPr>
        <p:spPr>
          <a:xfrm>
            <a:off x="4372600" y="1392998"/>
            <a:ext cx="3474720" cy="2560320"/>
          </a:xfrm>
          <a:prstGeom prst="rect">
            <a:avLst/>
          </a:prstGeom>
          <a:noFill/>
          <a:ln>
            <a:solidFill>
              <a:schemeClr val="accent1"/>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003865"/>
                </a:solidFill>
                <a:effectLst/>
                <a:uLnTx/>
                <a:uFillTx/>
                <a:latin typeface="Calibri"/>
                <a:ea typeface="+mn-ea"/>
                <a:cs typeface="+mn-cs"/>
              </a:rPr>
              <a:t>Maps show geographic extent of completion of the first-ever national baseline of consistent high-resolution elevation data –both bare earth and 3D point clouds – identified by the U.S. Interagency Elevation Inventory (USIEI) </a:t>
            </a:r>
            <a:r>
              <a:rPr kumimoji="0" lang="en-US" sz="1700" b="1" i="0" u="none" strike="noStrike" kern="1200" cap="none" spc="0" normalizeH="0" baseline="0" noProof="0">
                <a:ln>
                  <a:noFill/>
                </a:ln>
                <a:solidFill>
                  <a:srgbClr val="003865"/>
                </a:solidFill>
                <a:effectLst/>
                <a:uLnTx/>
                <a:uFillTx/>
                <a:latin typeface="Calibri"/>
                <a:ea typeface="+mn-ea"/>
                <a:cs typeface="+mn-cs"/>
              </a:rPr>
              <a:t>that</a:t>
            </a:r>
            <a:r>
              <a:rPr kumimoji="0" lang="en-US" sz="1700" b="0" i="0" u="none" strike="noStrike" kern="1200" cap="none" spc="0" normalizeH="0" baseline="0" noProof="0">
                <a:ln>
                  <a:noFill/>
                </a:ln>
                <a:solidFill>
                  <a:srgbClr val="003865"/>
                </a:solidFill>
                <a:effectLst/>
                <a:uLnTx/>
                <a:uFillTx/>
                <a:latin typeface="Calibri"/>
                <a:ea typeface="+mn-ea"/>
                <a:cs typeface="+mn-cs"/>
              </a:rPr>
              <a:t> </a:t>
            </a:r>
            <a:r>
              <a:rPr kumimoji="0" lang="en-US" sz="1700" b="1" i="0" u="none" strike="noStrike" kern="1200" cap="none" spc="0" normalizeH="0" baseline="0" noProof="0">
                <a:ln>
                  <a:noFill/>
                </a:ln>
                <a:solidFill>
                  <a:srgbClr val="003865"/>
                </a:solidFill>
                <a:effectLst/>
                <a:uLnTx/>
                <a:uFillTx/>
                <a:latin typeface="Calibri"/>
                <a:ea typeface="+mn-ea"/>
                <a:cs typeface="+mn-cs"/>
              </a:rPr>
              <a:t>meet 3DEP base level specification</a:t>
            </a:r>
            <a:r>
              <a:rPr kumimoji="0" lang="en-US" sz="1700" b="0" i="0" u="none" strike="noStrike" kern="1200" cap="none" spc="0" normalizeH="0" baseline="0" noProof="0">
                <a:ln>
                  <a:noFill/>
                </a:ln>
                <a:solidFill>
                  <a:srgbClr val="003865"/>
                </a:solidFill>
                <a:effectLst/>
                <a:uLnTx/>
                <a:uFillTx/>
                <a:latin typeface="Calibri"/>
                <a:ea typeface="+mn-ea"/>
                <a:cs typeface="+mn-cs"/>
              </a:rPr>
              <a:t>.   -USGS  </a:t>
            </a:r>
            <a:r>
              <a:rPr kumimoji="0" lang="en-US" sz="1050" b="0" i="0" u="none" strike="noStrike" kern="1200" cap="none" spc="0" normalizeH="0" baseline="0" noProof="0">
                <a:ln>
                  <a:noFill/>
                </a:ln>
                <a:solidFill>
                  <a:srgbClr val="003865"/>
                </a:solidFill>
                <a:effectLst/>
                <a:uLnTx/>
                <a:uFillTx/>
                <a:latin typeface="Calibri"/>
                <a:ea typeface="+mn-ea"/>
                <a:cs typeface="+mn-cs"/>
              </a:rPr>
              <a:t>https://www.usgs.gov/media/images/fy22-status-3dep-quality-data</a:t>
            </a:r>
            <a:endParaRPr kumimoji="0" lang="en-US" sz="1800" b="0" i="0" u="none" strike="noStrike" kern="1200" cap="none" spc="0" normalizeH="0" baseline="0" noProof="0">
              <a:ln>
                <a:noFill/>
              </a:ln>
              <a:solidFill>
                <a:srgbClr val="003865"/>
              </a:solidFill>
              <a:effectLst/>
              <a:uLnTx/>
              <a:uFillTx/>
              <a:latin typeface="Calibri"/>
              <a:ea typeface="+mn-ea"/>
              <a:cs typeface="+mn-cs"/>
            </a:endParaRPr>
          </a:p>
        </p:txBody>
      </p:sp>
      <p:sp>
        <p:nvSpPr>
          <p:cNvPr id="10" name="TextBox 9">
            <a:extLst>
              <a:ext uri="{FF2B5EF4-FFF2-40B4-BE49-F238E27FC236}">
                <a16:creationId xmlns:a16="http://schemas.microsoft.com/office/drawing/2014/main" id="{C3756433-4C22-4E6E-5DA1-3F5FB97F4E6D}"/>
              </a:ext>
            </a:extLst>
          </p:cNvPr>
          <p:cNvSpPr txBox="1"/>
          <p:nvPr/>
        </p:nvSpPr>
        <p:spPr>
          <a:xfrm>
            <a:off x="9900998" y="1424246"/>
            <a:ext cx="377687" cy="146304"/>
          </a:xfrm>
          <a:prstGeom prst="rect">
            <a:avLst/>
          </a:prstGeom>
          <a:solidFill>
            <a:schemeClr val="bg1"/>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C00000"/>
                </a:solidFill>
                <a:effectLst/>
                <a:uLnTx/>
                <a:uFillTx/>
                <a:latin typeface="Calibri"/>
                <a:ea typeface="+mn-ea"/>
                <a:cs typeface="+mn-cs"/>
              </a:rPr>
              <a:t>2020</a:t>
            </a:r>
            <a:r>
              <a:rPr kumimoji="0" lang="en-US" sz="600" b="1" i="0" u="none" strike="noStrike" kern="1200" cap="none" spc="0" normalizeH="0" baseline="0" noProof="0">
                <a:ln>
                  <a:noFill/>
                </a:ln>
                <a:solidFill>
                  <a:srgbClr val="C00000"/>
                </a:solidFill>
                <a:effectLst/>
                <a:uLnTx/>
                <a:uFillTx/>
                <a:latin typeface="Calibri"/>
                <a:ea typeface="+mn-ea"/>
                <a:cs typeface="+mn-cs"/>
              </a:rPr>
              <a:t> </a:t>
            </a:r>
          </a:p>
        </p:txBody>
      </p:sp>
      <p:sp>
        <p:nvSpPr>
          <p:cNvPr id="11" name="TextBox 10">
            <a:extLst>
              <a:ext uri="{FF2B5EF4-FFF2-40B4-BE49-F238E27FC236}">
                <a16:creationId xmlns:a16="http://schemas.microsoft.com/office/drawing/2014/main" id="{01A540B7-E6FE-6456-F6FB-127B783376EF}"/>
              </a:ext>
            </a:extLst>
          </p:cNvPr>
          <p:cNvSpPr txBox="1"/>
          <p:nvPr/>
        </p:nvSpPr>
        <p:spPr>
          <a:xfrm>
            <a:off x="1941233" y="4147344"/>
            <a:ext cx="377687" cy="146001"/>
          </a:xfrm>
          <a:prstGeom prst="rect">
            <a:avLst/>
          </a:prstGeom>
          <a:solidFill>
            <a:schemeClr val="bg1"/>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C00000"/>
                </a:solidFill>
                <a:effectLst/>
                <a:uLnTx/>
                <a:uFillTx/>
                <a:latin typeface="Calibri"/>
                <a:ea typeface="+mn-ea"/>
                <a:cs typeface="+mn-cs"/>
              </a:rPr>
              <a:t>2021</a:t>
            </a:r>
            <a:r>
              <a:rPr kumimoji="0" lang="en-US" sz="600" b="0" i="0" u="none" strike="noStrike" kern="1200" cap="none" spc="0" normalizeH="0" baseline="0" noProof="0">
                <a:ln>
                  <a:noFill/>
                </a:ln>
                <a:solidFill>
                  <a:srgbClr val="C00000"/>
                </a:solidFill>
                <a:effectLst/>
                <a:uLnTx/>
                <a:uFillTx/>
                <a:latin typeface="Calibri"/>
                <a:ea typeface="+mn-ea"/>
                <a:cs typeface="+mn-cs"/>
              </a:rPr>
              <a:t> </a:t>
            </a:r>
          </a:p>
        </p:txBody>
      </p:sp>
      <p:sp>
        <p:nvSpPr>
          <p:cNvPr id="12" name="TextBox 11">
            <a:extLst>
              <a:ext uri="{FF2B5EF4-FFF2-40B4-BE49-F238E27FC236}">
                <a16:creationId xmlns:a16="http://schemas.microsoft.com/office/drawing/2014/main" id="{4109951C-E887-9046-8A62-2D35B8D36A52}"/>
              </a:ext>
            </a:extLst>
          </p:cNvPr>
          <p:cNvSpPr txBox="1"/>
          <p:nvPr/>
        </p:nvSpPr>
        <p:spPr>
          <a:xfrm>
            <a:off x="9900998" y="4145037"/>
            <a:ext cx="377687" cy="135123"/>
          </a:xfrm>
          <a:prstGeom prst="rect">
            <a:avLst/>
          </a:prstGeom>
          <a:solidFill>
            <a:schemeClr val="bg1"/>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C00000"/>
                </a:solidFill>
                <a:effectLst/>
                <a:uLnTx/>
                <a:uFillTx/>
                <a:latin typeface="Calibri"/>
                <a:ea typeface="+mn-ea"/>
                <a:cs typeface="+mn-cs"/>
              </a:rPr>
              <a:t>2023</a:t>
            </a:r>
            <a:r>
              <a:rPr kumimoji="0" lang="en-US" sz="600" b="1" i="0" u="none" strike="noStrike" kern="1200" cap="none" spc="0" normalizeH="0" baseline="0" noProof="0">
                <a:ln>
                  <a:noFill/>
                </a:ln>
                <a:solidFill>
                  <a:srgbClr val="C00000"/>
                </a:solidFill>
                <a:effectLst/>
                <a:uLnTx/>
                <a:uFillTx/>
                <a:latin typeface="Calibri"/>
                <a:ea typeface="+mn-ea"/>
                <a:cs typeface="+mn-cs"/>
              </a:rPr>
              <a:t> </a:t>
            </a:r>
          </a:p>
        </p:txBody>
      </p:sp>
      <p:sp>
        <p:nvSpPr>
          <p:cNvPr id="13" name="TextBox 12">
            <a:extLst>
              <a:ext uri="{FF2B5EF4-FFF2-40B4-BE49-F238E27FC236}">
                <a16:creationId xmlns:a16="http://schemas.microsoft.com/office/drawing/2014/main" id="{DDC36D88-41B3-D01B-4825-CD4B11F4B4D7}"/>
              </a:ext>
            </a:extLst>
          </p:cNvPr>
          <p:cNvSpPr txBox="1"/>
          <p:nvPr/>
        </p:nvSpPr>
        <p:spPr>
          <a:xfrm>
            <a:off x="5921116" y="4145280"/>
            <a:ext cx="377687" cy="134854"/>
          </a:xfrm>
          <a:prstGeom prst="rect">
            <a:avLst/>
          </a:prstGeom>
          <a:solidFill>
            <a:schemeClr val="bg1"/>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C00000"/>
                </a:solidFill>
                <a:effectLst/>
                <a:uLnTx/>
                <a:uFillTx/>
                <a:latin typeface="Calibri"/>
                <a:ea typeface="+mn-ea"/>
                <a:cs typeface="+mn-cs"/>
              </a:rPr>
              <a:t>2022</a:t>
            </a:r>
            <a:r>
              <a:rPr kumimoji="0" lang="en-US" sz="600" b="1" i="0" u="none" strike="noStrike" kern="1200" cap="none" spc="0" normalizeH="0" baseline="0" noProof="0">
                <a:ln>
                  <a:noFill/>
                </a:ln>
                <a:solidFill>
                  <a:srgbClr val="003865"/>
                </a:solidFill>
                <a:effectLst/>
                <a:uLnTx/>
                <a:uFillTx/>
                <a:latin typeface="Calibri"/>
                <a:ea typeface="+mn-ea"/>
                <a:cs typeface="+mn-cs"/>
              </a:rPr>
              <a:t> </a:t>
            </a:r>
          </a:p>
        </p:txBody>
      </p:sp>
    </p:spTree>
    <p:extLst>
      <p:ext uri="{BB962C8B-B14F-4D97-AF65-F5344CB8AC3E}">
        <p14:creationId xmlns:p14="http://schemas.microsoft.com/office/powerpoint/2010/main" val="30798389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9F74C-2984-403A-BE9A-C4DE21AA5F69}"/>
              </a:ext>
            </a:extLst>
          </p:cNvPr>
          <p:cNvSpPr>
            <a:spLocks noGrp="1"/>
          </p:cNvSpPr>
          <p:nvPr>
            <p:ph type="title"/>
          </p:nvPr>
        </p:nvSpPr>
        <p:spPr/>
        <p:txBody>
          <a:bodyPr/>
          <a:lstStyle/>
          <a:p>
            <a:r>
              <a:rPr lang="en-US" dirty="0"/>
              <a:t>USGS 3D Elevation Program (</a:t>
            </a:r>
            <a:r>
              <a:rPr lang="en-US" dirty="0">
                <a:solidFill>
                  <a:srgbClr val="FFC000"/>
                </a:solidFill>
              </a:rPr>
              <a:t>3DEP</a:t>
            </a:r>
            <a:r>
              <a:rPr lang="en-US" dirty="0"/>
              <a:t>)</a:t>
            </a:r>
          </a:p>
        </p:txBody>
      </p:sp>
      <p:sp>
        <p:nvSpPr>
          <p:cNvPr id="4" name="Content Placeholder 3">
            <a:extLst>
              <a:ext uri="{FF2B5EF4-FFF2-40B4-BE49-F238E27FC236}">
                <a16:creationId xmlns:a16="http://schemas.microsoft.com/office/drawing/2014/main" id="{05C50B07-7899-4AB8-ADD3-77A5ECD8EA07}"/>
              </a:ext>
            </a:extLst>
          </p:cNvPr>
          <p:cNvSpPr>
            <a:spLocks noGrp="1"/>
          </p:cNvSpPr>
          <p:nvPr>
            <p:ph sz="half" idx="1"/>
          </p:nvPr>
        </p:nvSpPr>
        <p:spPr>
          <a:xfrm>
            <a:off x="155536" y="1433623"/>
            <a:ext cx="4696049" cy="1995377"/>
          </a:xfrm>
        </p:spPr>
        <p:txBody>
          <a:bodyPr>
            <a:noAutofit/>
          </a:bodyPr>
          <a:lstStyle/>
          <a:p>
            <a:pPr marL="0" indent="0">
              <a:buNone/>
            </a:pPr>
            <a:r>
              <a:rPr lang="en-US" sz="2800" b="1" dirty="0"/>
              <a:t>3D Elevation Program (3DEP)</a:t>
            </a:r>
          </a:p>
          <a:p>
            <a:r>
              <a:rPr lang="en-US" sz="1800" b="1" dirty="0"/>
              <a:t>Systematically</a:t>
            </a:r>
            <a:r>
              <a:rPr lang="en-US" sz="1800" dirty="0"/>
              <a:t> guiding the collection of 3D elevation data in the form lidar data for the United States, and the U.S. territories</a:t>
            </a:r>
          </a:p>
        </p:txBody>
      </p:sp>
      <p:pic>
        <p:nvPicPr>
          <p:cNvPr id="7" name="Picture 6">
            <a:extLst>
              <a:ext uri="{FF2B5EF4-FFF2-40B4-BE49-F238E27FC236}">
                <a16:creationId xmlns:a16="http://schemas.microsoft.com/office/drawing/2014/main" id="{3C4B643B-AC46-FEC9-B90D-9F8E3BC97E4B}"/>
              </a:ext>
            </a:extLst>
          </p:cNvPr>
          <p:cNvPicPr>
            <a:picLocks noChangeAspect="1"/>
          </p:cNvPicPr>
          <p:nvPr/>
        </p:nvPicPr>
        <p:blipFill>
          <a:blip r:embed="rId3"/>
          <a:stretch>
            <a:fillRect/>
          </a:stretch>
        </p:blipFill>
        <p:spPr>
          <a:xfrm>
            <a:off x="4907037" y="1371599"/>
            <a:ext cx="6989688" cy="5399220"/>
          </a:xfrm>
          <a:prstGeom prst="rect">
            <a:avLst/>
          </a:prstGeom>
        </p:spPr>
      </p:pic>
      <p:grpSp>
        <p:nvGrpSpPr>
          <p:cNvPr id="3" name="Group 2">
            <a:extLst>
              <a:ext uri="{FF2B5EF4-FFF2-40B4-BE49-F238E27FC236}">
                <a16:creationId xmlns:a16="http://schemas.microsoft.com/office/drawing/2014/main" id="{D4B01E08-14E0-DCCC-2142-397E04A0540A}"/>
              </a:ext>
            </a:extLst>
          </p:cNvPr>
          <p:cNvGrpSpPr/>
          <p:nvPr/>
        </p:nvGrpSpPr>
        <p:grpSpPr>
          <a:xfrm>
            <a:off x="155536" y="3332046"/>
            <a:ext cx="4585143" cy="3276213"/>
            <a:chOff x="155536" y="3494606"/>
            <a:chExt cx="4585143" cy="3276213"/>
          </a:xfrm>
        </p:grpSpPr>
        <p:sp>
          <p:nvSpPr>
            <p:cNvPr id="9" name="Content Placeholder 3">
              <a:extLst>
                <a:ext uri="{FF2B5EF4-FFF2-40B4-BE49-F238E27FC236}">
                  <a16:creationId xmlns:a16="http://schemas.microsoft.com/office/drawing/2014/main" id="{C32058AF-CFC1-4C02-B612-435522763F4B}"/>
                </a:ext>
              </a:extLst>
            </p:cNvPr>
            <p:cNvSpPr txBox="1">
              <a:spLocks/>
            </p:cNvSpPr>
            <p:nvPr/>
          </p:nvSpPr>
          <p:spPr>
            <a:xfrm>
              <a:off x="155536" y="3494606"/>
              <a:ext cx="4585143" cy="3276213"/>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1000"/>
                </a:spcAft>
                <a:buClr>
                  <a:srgbClr val="003865"/>
                </a:buClr>
                <a:buSzTx/>
                <a:buFont typeface="Arial" panose="020B0604020202020204" pitchFamily="34" charset="0"/>
                <a:buNone/>
                <a:tabLst/>
                <a:defRPr/>
              </a:pPr>
              <a:r>
                <a:rPr kumimoji="0" lang="en-US" sz="2800" b="1" i="0" u="none" strike="noStrike" kern="1200" cap="none" spc="0" normalizeH="0" baseline="0" noProof="0" dirty="0">
                  <a:ln>
                    <a:noFill/>
                  </a:ln>
                  <a:solidFill>
                    <a:srgbClr val="003865"/>
                  </a:solidFill>
                  <a:effectLst/>
                  <a:uLnTx/>
                  <a:uFillTx/>
                  <a:latin typeface="Calibri"/>
                  <a:ea typeface="+mn-ea"/>
                  <a:cs typeface="+mn-cs"/>
                </a:rPr>
                <a:t>3DEP Status Map</a:t>
              </a:r>
            </a:p>
            <a:p>
              <a:pPr marL="1371600" indent="0">
                <a:buClr>
                  <a:srgbClr val="003865"/>
                </a:buClr>
                <a:buNone/>
                <a:defRPr/>
              </a:pPr>
              <a:r>
                <a:rPr kumimoji="0" lang="en-US" sz="1600" b="0" i="0" u="none" strike="noStrike" kern="1200" cap="none" spc="0" normalizeH="0" baseline="0" noProof="0" dirty="0">
                  <a:ln>
                    <a:noFill/>
                  </a:ln>
                  <a:solidFill>
                    <a:srgbClr val="003865"/>
                  </a:solidFill>
                  <a:effectLst/>
                  <a:uLnTx/>
                  <a:uFillTx/>
                  <a:latin typeface="Calibri"/>
                  <a:ea typeface="+mn-ea"/>
                  <a:cs typeface="+mn-cs"/>
                </a:rPr>
                <a:t>= Data Available or In-Progress</a:t>
              </a:r>
            </a:p>
            <a:p>
              <a:pPr marL="228600" marR="0" lvl="0" indent="-228600" algn="l" defTabSz="914400" rtl="0" eaLnBrk="1" fontAlgn="auto" latinLnBrk="0" hangingPunct="1">
                <a:lnSpc>
                  <a:spcPct val="100000"/>
                </a:lnSpc>
                <a:spcBef>
                  <a:spcPts val="1800"/>
                </a:spcBef>
                <a:spcAft>
                  <a:spcPts val="600"/>
                </a:spcAft>
                <a:buClr>
                  <a:srgbClr val="003865"/>
                </a:buClr>
                <a:buSzTx/>
                <a:buFont typeface="Arial" panose="020B0604020202020204" pitchFamily="34" charset="0"/>
                <a:buChar char="•"/>
                <a:tabLst/>
                <a:defRPr/>
              </a:pPr>
              <a:r>
                <a:rPr lang="en-US" sz="1800" dirty="0">
                  <a:solidFill>
                    <a:srgbClr val="003865"/>
                  </a:solidFill>
                  <a:latin typeface="Calibri"/>
                </a:rPr>
                <a:t>3DEP Certified Data</a:t>
              </a:r>
            </a:p>
            <a:p>
              <a:pPr lvl="1">
                <a:spcBef>
                  <a:spcPts val="600"/>
                </a:spcBef>
                <a:spcAft>
                  <a:spcPts val="600"/>
                </a:spcAft>
                <a:buClr>
                  <a:srgbClr val="003865"/>
                </a:buClr>
                <a:defRPr/>
              </a:pPr>
              <a:r>
                <a:rPr kumimoji="0" lang="en-US" sz="1600" b="0" i="0" u="none" strike="noStrike" kern="1200" cap="none" spc="0" normalizeH="0" baseline="0" noProof="0" dirty="0">
                  <a:ln>
                    <a:noFill/>
                  </a:ln>
                  <a:solidFill>
                    <a:srgbClr val="003865"/>
                  </a:solidFill>
                  <a:effectLst/>
                  <a:uLnTx/>
                  <a:uFillTx/>
                  <a:latin typeface="Calibri"/>
                  <a:ea typeface="+mn-ea"/>
                  <a:cs typeface="+mn-cs"/>
                </a:rPr>
                <a:t>Standardized by USGS Lidar Base Specification </a:t>
              </a:r>
            </a:p>
            <a:p>
              <a:pPr lvl="1">
                <a:spcBef>
                  <a:spcPts val="600"/>
                </a:spcBef>
                <a:spcAft>
                  <a:spcPts val="600"/>
                </a:spcAft>
                <a:buClr>
                  <a:srgbClr val="003865"/>
                </a:buClr>
                <a:defRPr/>
              </a:pPr>
              <a:r>
                <a:rPr lang="en-US" sz="1600" dirty="0">
                  <a:solidFill>
                    <a:srgbClr val="003865"/>
                  </a:solidFill>
                  <a:latin typeface="Calibri"/>
                </a:rPr>
                <a:t>Consistent high-resolution nation-wide elevation data</a:t>
              </a:r>
            </a:p>
            <a:p>
              <a:pPr lvl="1">
                <a:spcBef>
                  <a:spcPts val="600"/>
                </a:spcBef>
                <a:spcAft>
                  <a:spcPts val="600"/>
                </a:spcAft>
                <a:buClr>
                  <a:srgbClr val="003865"/>
                </a:buClr>
                <a:defRPr/>
              </a:pPr>
              <a:r>
                <a:rPr lang="en-US" sz="1600" dirty="0">
                  <a:solidFill>
                    <a:srgbClr val="003865"/>
                  </a:solidFill>
                  <a:latin typeface="Calibri"/>
                </a:rPr>
                <a:t>Supports Next Generation Hydrography</a:t>
              </a:r>
            </a:p>
          </p:txBody>
        </p:sp>
        <p:sp>
          <p:nvSpPr>
            <p:cNvPr id="8" name="Rectangle 7">
              <a:extLst>
                <a:ext uri="{FF2B5EF4-FFF2-40B4-BE49-F238E27FC236}">
                  <a16:creationId xmlns:a16="http://schemas.microsoft.com/office/drawing/2014/main" id="{A62B92F9-048B-F849-0F87-F2D1ED5DF126}"/>
                </a:ext>
              </a:extLst>
            </p:cNvPr>
            <p:cNvSpPr/>
            <p:nvPr/>
          </p:nvSpPr>
          <p:spPr>
            <a:xfrm>
              <a:off x="295275" y="4182745"/>
              <a:ext cx="1257300" cy="333375"/>
            </a:xfrm>
            <a:prstGeom prst="rect">
              <a:avLst/>
            </a:prstGeom>
            <a:solidFill>
              <a:srgbClr val="074D0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Dark Green</a:t>
              </a:r>
            </a:p>
          </p:txBody>
        </p:sp>
      </p:grpSp>
    </p:spTree>
    <p:extLst>
      <p:ext uri="{BB962C8B-B14F-4D97-AF65-F5344CB8AC3E}">
        <p14:creationId xmlns:p14="http://schemas.microsoft.com/office/powerpoint/2010/main" val="7791196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kumimoji="0" lang="en-US" sz="2800" b="0" i="0" u="none" strike="noStrike" kern="1200" cap="none" spc="0" normalizeH="0" baseline="0" noProof="0">
                <a:ln>
                  <a:noFill/>
                </a:ln>
                <a:solidFill>
                  <a:srgbClr val="FFFFFF"/>
                </a:solidFill>
                <a:effectLst/>
                <a:uLnTx/>
                <a:uFillTx/>
                <a:latin typeface="+mn-lt"/>
                <a:ea typeface="+mj-ea"/>
                <a:cs typeface="+mj-cs"/>
              </a:rPr>
              <a:t>Minnesota Lidar</a:t>
            </a:r>
            <a:r>
              <a:rPr lang="en-US" sz="2800">
                <a:latin typeface="+mn-lt"/>
              </a:rPr>
              <a:t> </a:t>
            </a:r>
            <a:r>
              <a:rPr lang="en-US" sz="2800">
                <a:sym typeface="Wingdings" panose="05000000000000000000" pitchFamily="2" charset="2"/>
              </a:rPr>
              <a:t></a:t>
            </a:r>
            <a:r>
              <a:rPr lang="en-US">
                <a:sym typeface="Wingdings" panose="05000000000000000000" pitchFamily="2" charset="2"/>
              </a:rPr>
              <a:t> </a:t>
            </a:r>
            <a:r>
              <a:rPr lang="en-US">
                <a:solidFill>
                  <a:srgbClr val="FFC000"/>
                </a:solidFill>
                <a:sym typeface="Wingdings" panose="05000000000000000000" pitchFamily="2" charset="2"/>
              </a:rPr>
              <a:t>Temporal Lidar Data</a:t>
            </a:r>
            <a:endParaRPr lang="en-US">
              <a:solidFill>
                <a:srgbClr val="FFC000"/>
              </a:solidFill>
            </a:endParaRPr>
          </a:p>
        </p:txBody>
      </p:sp>
      <p:sp>
        <p:nvSpPr>
          <p:cNvPr id="3" name="Content Placeholder 2"/>
          <p:cNvSpPr>
            <a:spLocks noGrp="1"/>
          </p:cNvSpPr>
          <p:nvPr>
            <p:ph idx="1"/>
          </p:nvPr>
        </p:nvSpPr>
        <p:spPr>
          <a:xfrm>
            <a:off x="352425" y="1488186"/>
            <a:ext cx="11677649" cy="4971607"/>
          </a:xfrm>
        </p:spPr>
        <p:txBody>
          <a:bodyPr vert="horz" lIns="91440" tIns="45720" rIns="91440" bIns="45720" rtlCol="0" anchor="t">
            <a:noAutofit/>
          </a:bodyPr>
          <a:lstStyle/>
          <a:p>
            <a:pPr marL="0" indent="0">
              <a:buNone/>
            </a:pPr>
            <a:r>
              <a:rPr lang="en-US" sz="3200" b="1" dirty="0">
                <a:solidFill>
                  <a:schemeClr val="tx1"/>
                </a:solidFill>
              </a:rPr>
              <a:t>Awareness: Two Versions of Authoritative Lidar Data For MN</a:t>
            </a:r>
            <a:endParaRPr lang="en-US" sz="3200" dirty="0">
              <a:solidFill>
                <a:schemeClr val="tx1"/>
              </a:solidFill>
            </a:endParaRPr>
          </a:p>
          <a:p>
            <a:pPr marL="577850" indent="-342900">
              <a:buFont typeface="Wingdings" panose="05000000000000000000" pitchFamily="2" charset="2"/>
              <a:buChar char="§"/>
            </a:pPr>
            <a:r>
              <a:rPr lang="en-US" sz="2400" b="1" dirty="0">
                <a:solidFill>
                  <a:srgbClr val="C00000"/>
                </a:solidFill>
              </a:rPr>
              <a:t>First Generation Lidar</a:t>
            </a:r>
            <a:r>
              <a:rPr lang="en-US" sz="2400" dirty="0">
                <a:solidFill>
                  <a:srgbClr val="C00000"/>
                </a:solidFill>
              </a:rPr>
              <a:t> </a:t>
            </a:r>
            <a:r>
              <a:rPr lang="en-US" sz="2400" dirty="0">
                <a:solidFill>
                  <a:schemeClr val="tx1"/>
                </a:solidFill>
              </a:rPr>
              <a:t>(1stGEN)</a:t>
            </a:r>
          </a:p>
          <a:p>
            <a:pPr marL="920750" lvl="1"/>
            <a:r>
              <a:rPr lang="en-US" sz="2000" dirty="0">
                <a:solidFill>
                  <a:schemeClr val="tx1"/>
                </a:solidFill>
              </a:rPr>
              <a:t>Legacy, Low Density (</a:t>
            </a:r>
            <a:r>
              <a:rPr lang="en-US" sz="2000" b="1" dirty="0">
                <a:solidFill>
                  <a:schemeClr val="accent2"/>
                </a:solidFill>
              </a:rPr>
              <a:t>2008 - 2012</a:t>
            </a:r>
            <a:r>
              <a:rPr lang="en-US" sz="2000" dirty="0">
                <a:solidFill>
                  <a:schemeClr val="tx1"/>
                </a:solidFill>
              </a:rPr>
              <a:t>)</a:t>
            </a:r>
          </a:p>
          <a:p>
            <a:pPr marL="920750" lvl="1"/>
            <a:r>
              <a:rPr lang="en-US" sz="2000" dirty="0">
                <a:solidFill>
                  <a:schemeClr val="tx1"/>
                </a:solidFill>
              </a:rPr>
              <a:t>Quality Level – 3 Lidar (QL3), no longer meets spec</a:t>
            </a:r>
          </a:p>
          <a:p>
            <a:pPr marL="577850" indent="-342900">
              <a:spcBef>
                <a:spcPts val="1800"/>
              </a:spcBef>
              <a:buFont typeface="Wingdings" panose="05000000000000000000" pitchFamily="2" charset="2"/>
              <a:buChar char="§"/>
            </a:pPr>
            <a:r>
              <a:rPr lang="en-US" sz="2400" b="1" dirty="0">
                <a:solidFill>
                  <a:srgbClr val="C00000"/>
                </a:solidFill>
              </a:rPr>
              <a:t>Second Generation Lidar </a:t>
            </a:r>
            <a:r>
              <a:rPr lang="en-US" sz="2400" dirty="0">
                <a:solidFill>
                  <a:schemeClr val="tx1"/>
                </a:solidFill>
              </a:rPr>
              <a:t>(2ndGEN)</a:t>
            </a:r>
          </a:p>
          <a:p>
            <a:pPr marL="920750" lvl="1"/>
            <a:r>
              <a:rPr lang="en-US" sz="2000" dirty="0">
                <a:solidFill>
                  <a:schemeClr val="tx1"/>
                </a:solidFill>
              </a:rPr>
              <a:t>Current, High Density (</a:t>
            </a:r>
            <a:r>
              <a:rPr lang="en-US" sz="2000" b="1" dirty="0">
                <a:solidFill>
                  <a:schemeClr val="accent2"/>
                </a:solidFill>
              </a:rPr>
              <a:t>2021 - 2025</a:t>
            </a:r>
            <a:r>
              <a:rPr lang="en-US" sz="2000" dirty="0">
                <a:solidFill>
                  <a:schemeClr val="tx1"/>
                </a:solidFill>
              </a:rPr>
              <a:t>)</a:t>
            </a:r>
          </a:p>
          <a:p>
            <a:pPr marL="920750" lvl="1"/>
            <a:r>
              <a:rPr lang="en-US" sz="2000" dirty="0">
                <a:solidFill>
                  <a:schemeClr val="tx1"/>
                </a:solidFill>
              </a:rPr>
              <a:t>Quality Level – 0 Lidar  (QL0) [Le Sueur &amp; Olmsted County]</a:t>
            </a:r>
          </a:p>
          <a:p>
            <a:pPr marL="920750" lvl="1"/>
            <a:r>
              <a:rPr lang="en-US" sz="2000" dirty="0">
                <a:solidFill>
                  <a:schemeClr val="tx1"/>
                </a:solidFill>
              </a:rPr>
              <a:t>Quality Level – 1 Lidar  (QL1)</a:t>
            </a:r>
          </a:p>
          <a:p>
            <a:pPr marL="920750" lvl="1"/>
            <a:r>
              <a:rPr lang="en-US" sz="2000" dirty="0">
                <a:solidFill>
                  <a:schemeClr val="tx1"/>
                </a:solidFill>
              </a:rPr>
              <a:t>Quality Level – 2 Lidar  (QL2) [2019, Pine County]</a:t>
            </a:r>
          </a:p>
          <a:p>
            <a:pPr marL="920750" lvl="1"/>
            <a:endParaRPr lang="en-US" sz="2000" dirty="0">
              <a:solidFill>
                <a:schemeClr val="tx1"/>
              </a:solidFill>
            </a:endParaRPr>
          </a:p>
        </p:txBody>
      </p:sp>
      <p:pic>
        <p:nvPicPr>
          <p:cNvPr id="11" name="Picture 10">
            <a:extLst>
              <a:ext uri="{FF2B5EF4-FFF2-40B4-BE49-F238E27FC236}">
                <a16:creationId xmlns:a16="http://schemas.microsoft.com/office/drawing/2014/main" id="{5A3AB72B-9DF3-9606-7AE9-C105A9EF55A8}"/>
              </a:ext>
              <a:ext uri="{C183D7F6-B498-43B3-948B-1728B52AA6E4}">
                <adec:decorative xmlns:adec="http://schemas.microsoft.com/office/drawing/2017/decorative" val="1"/>
              </a:ext>
            </a:extLst>
          </p:cNvPr>
          <p:cNvPicPr>
            <a:picLocks noChangeAspect="1"/>
          </p:cNvPicPr>
          <p:nvPr/>
        </p:nvPicPr>
        <p:blipFill rotWithShape="1">
          <a:blip r:embed="rId3"/>
          <a:srcRect l="9944" r="3370"/>
          <a:stretch/>
        </p:blipFill>
        <p:spPr>
          <a:xfrm>
            <a:off x="7873448" y="2102304"/>
            <a:ext cx="2945525" cy="1931109"/>
          </a:xfrm>
          <a:prstGeom prst="rect">
            <a:avLst/>
          </a:prstGeom>
        </p:spPr>
      </p:pic>
      <p:pic>
        <p:nvPicPr>
          <p:cNvPr id="12" name="Picture 11">
            <a:extLst>
              <a:ext uri="{FF2B5EF4-FFF2-40B4-BE49-F238E27FC236}">
                <a16:creationId xmlns:a16="http://schemas.microsoft.com/office/drawing/2014/main" id="{E4FAE516-32F8-21B5-4E2C-1D16A036724F}"/>
              </a:ext>
              <a:ext uri="{C183D7F6-B498-43B3-948B-1728B52AA6E4}">
                <adec:decorative xmlns:adec="http://schemas.microsoft.com/office/drawing/2017/decorative" val="1"/>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6616" t="5504" r="6989"/>
          <a:stretch/>
        </p:blipFill>
        <p:spPr bwMode="auto">
          <a:xfrm>
            <a:off x="7902023" y="4413717"/>
            <a:ext cx="2945525" cy="1891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DDD16EA2-5C9F-0C54-1419-A067DB4D5BB7}"/>
              </a:ext>
            </a:extLst>
          </p:cNvPr>
          <p:cNvSpPr txBox="1"/>
          <p:nvPr/>
        </p:nvSpPr>
        <p:spPr>
          <a:xfrm>
            <a:off x="10980367" y="5136864"/>
            <a:ext cx="55496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3865"/>
                </a:solidFill>
                <a:effectLst/>
                <a:uLnTx/>
                <a:uFillTx/>
                <a:latin typeface="Calibri"/>
                <a:ea typeface="+mn-ea"/>
                <a:cs typeface="+mn-cs"/>
              </a:rPr>
              <a:t>QL1</a:t>
            </a:r>
          </a:p>
        </p:txBody>
      </p:sp>
      <p:sp>
        <p:nvSpPr>
          <p:cNvPr id="6" name="TextBox 5">
            <a:extLst>
              <a:ext uri="{FF2B5EF4-FFF2-40B4-BE49-F238E27FC236}">
                <a16:creationId xmlns:a16="http://schemas.microsoft.com/office/drawing/2014/main" id="{F90B9B99-AF96-CAD2-CB92-F1AC57595C64}"/>
              </a:ext>
            </a:extLst>
          </p:cNvPr>
          <p:cNvSpPr txBox="1"/>
          <p:nvPr/>
        </p:nvSpPr>
        <p:spPr>
          <a:xfrm>
            <a:off x="10951792" y="2793776"/>
            <a:ext cx="55496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3865"/>
                </a:solidFill>
                <a:effectLst/>
                <a:uLnTx/>
                <a:uFillTx/>
                <a:latin typeface="Calibri"/>
                <a:ea typeface="+mn-ea"/>
                <a:cs typeface="+mn-cs"/>
              </a:rPr>
              <a:t>QL3</a:t>
            </a:r>
          </a:p>
        </p:txBody>
      </p:sp>
    </p:spTree>
    <p:extLst>
      <p:ext uri="{BB962C8B-B14F-4D97-AF65-F5344CB8AC3E}">
        <p14:creationId xmlns:p14="http://schemas.microsoft.com/office/powerpoint/2010/main" val="25295362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1</a:t>
            </a:r>
          </a:p>
        </p:txBody>
      </p:sp>
      <p:sp>
        <p:nvSpPr>
          <p:cNvPr id="2" name="Text Placeholder 1"/>
          <p:cNvSpPr>
            <a:spLocks noGrp="1"/>
          </p:cNvSpPr>
          <p:nvPr>
            <p:ph idx="1"/>
          </p:nvPr>
        </p:nvSpPr>
        <p:spPr/>
        <p:txBody>
          <a:bodyPr vert="horz" lIns="91440" tIns="45720" rIns="91440" bIns="45720" rtlCol="0" anchor="t">
            <a:normAutofit/>
          </a:bodyPr>
          <a:lstStyle/>
          <a:p>
            <a:r>
              <a:rPr lang="en-US" b="1" dirty="0"/>
              <a:t>Introductions</a:t>
            </a:r>
            <a:endParaRPr lang="en-US" dirty="0"/>
          </a:p>
          <a:p>
            <a:r>
              <a:rPr lang="en-US" b="1" dirty="0"/>
              <a:t>Approve agenda</a:t>
            </a:r>
          </a:p>
          <a:p>
            <a:r>
              <a:rPr lang="en-US" b="1" dirty="0"/>
              <a:t>Approve September minutes</a:t>
            </a:r>
            <a:endParaRPr lang="en-US" b="1" dirty="0">
              <a:cs typeface="Calibri"/>
            </a:endParaRPr>
          </a:p>
        </p:txBody>
      </p:sp>
    </p:spTree>
    <p:extLst>
      <p:ext uri="{BB962C8B-B14F-4D97-AF65-F5344CB8AC3E}">
        <p14:creationId xmlns:p14="http://schemas.microsoft.com/office/powerpoint/2010/main" val="8839632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Next</a:t>
            </a:r>
          </a:p>
        </p:txBody>
      </p:sp>
      <p:sp>
        <p:nvSpPr>
          <p:cNvPr id="8" name="Content Placeholder 4">
            <a:extLst>
              <a:ext uri="{FF2B5EF4-FFF2-40B4-BE49-F238E27FC236}">
                <a16:creationId xmlns:a16="http://schemas.microsoft.com/office/drawing/2014/main" id="{91304E41-F512-495C-92B5-7D594001B657}"/>
              </a:ext>
            </a:extLst>
          </p:cNvPr>
          <p:cNvSpPr>
            <a:spLocks noGrp="1" noChangeAspect="1"/>
          </p:cNvSpPr>
          <p:nvPr>
            <p:ph idx="1"/>
          </p:nvPr>
        </p:nvSpPr>
        <p:spPr>
          <a:xfrm>
            <a:off x="4319752" y="5589076"/>
            <a:ext cx="7219989" cy="586087"/>
          </a:xfrm>
        </p:spPr>
        <p:txBody>
          <a:bodyPr vert="horz" lIns="91440" tIns="45720" rIns="91440" bIns="45720" rtlCol="0" anchor="t">
            <a:noAutofit/>
          </a:bodyPr>
          <a:lstStyle/>
          <a:p>
            <a:pPr marL="0" indent="0" algn="r">
              <a:buNone/>
            </a:pPr>
            <a:r>
              <a:rPr lang="en-US" b="1" dirty="0">
                <a:solidFill>
                  <a:srgbClr val="003865"/>
                </a:solidFill>
              </a:rPr>
              <a:t>2 New Subgroups formed in 2023…</a:t>
            </a:r>
          </a:p>
          <a:p>
            <a:pPr lvl="1"/>
            <a:endParaRPr lang="en-US" dirty="0"/>
          </a:p>
        </p:txBody>
      </p:sp>
    </p:spTree>
    <p:extLst>
      <p:ext uri="{BB962C8B-B14F-4D97-AF65-F5344CB8AC3E}">
        <p14:creationId xmlns:p14="http://schemas.microsoft.com/office/powerpoint/2010/main" val="39114678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64E0B-2539-176D-3CF5-74823560F893}"/>
              </a:ext>
            </a:extLst>
          </p:cNvPr>
          <p:cNvSpPr>
            <a:spLocks noGrp="1"/>
          </p:cNvSpPr>
          <p:nvPr>
            <p:ph type="title"/>
          </p:nvPr>
        </p:nvSpPr>
        <p:spPr/>
        <p:txBody>
          <a:bodyPr/>
          <a:lstStyle/>
          <a:p>
            <a:r>
              <a:rPr lang="en-US" sz="2400" dirty="0">
                <a:cs typeface="Calibri"/>
              </a:rPr>
              <a:t>3DGeo –</a:t>
            </a:r>
            <a:r>
              <a:rPr lang="en-US" sz="2800" dirty="0">
                <a:cs typeface="Calibri"/>
              </a:rPr>
              <a:t> </a:t>
            </a:r>
            <a:r>
              <a:rPr lang="en-US" dirty="0">
                <a:solidFill>
                  <a:srgbClr val="FFC000"/>
                </a:solidFill>
                <a:cs typeface="Calibri"/>
              </a:rPr>
              <a:t>New Subgroups in 2023</a:t>
            </a:r>
            <a:endParaRPr lang="en-US" dirty="0">
              <a:solidFill>
                <a:srgbClr val="FFC000"/>
              </a:solidFill>
            </a:endParaRPr>
          </a:p>
        </p:txBody>
      </p:sp>
      <p:sp>
        <p:nvSpPr>
          <p:cNvPr id="3" name="Content Placeholder 2">
            <a:extLst>
              <a:ext uri="{FF2B5EF4-FFF2-40B4-BE49-F238E27FC236}">
                <a16:creationId xmlns:a16="http://schemas.microsoft.com/office/drawing/2014/main" id="{25DC29D9-458F-DD10-E50D-71DDAD1B2036}"/>
              </a:ext>
            </a:extLst>
          </p:cNvPr>
          <p:cNvSpPr>
            <a:spLocks noGrp="1"/>
          </p:cNvSpPr>
          <p:nvPr>
            <p:ph idx="1"/>
          </p:nvPr>
        </p:nvSpPr>
        <p:spPr>
          <a:xfrm>
            <a:off x="665480" y="2058490"/>
            <a:ext cx="10515600" cy="4403269"/>
          </a:xfrm>
        </p:spPr>
        <p:txBody>
          <a:bodyPr vert="horz" lIns="91440" tIns="45720" rIns="91440" bIns="45720" rtlCol="0" anchor="t">
            <a:normAutofit/>
          </a:bodyPr>
          <a:lstStyle/>
          <a:p>
            <a:pPr marL="346075" indent="-346075">
              <a:buFont typeface="Wingdings" panose="05000000000000000000" pitchFamily="2" charset="2"/>
              <a:buChar char="§"/>
            </a:pPr>
            <a:r>
              <a:rPr lang="en-US" sz="2800" b="1" dirty="0">
                <a:solidFill>
                  <a:srgbClr val="003865"/>
                </a:solidFill>
                <a:cs typeface="Calibri"/>
              </a:rPr>
              <a:t>New Subgroups </a:t>
            </a:r>
          </a:p>
          <a:p>
            <a:pPr marL="914400" lvl="1" indent="-457200">
              <a:buFont typeface="+mj-lt"/>
              <a:buAutoNum type="arabicPeriod"/>
            </a:pPr>
            <a:r>
              <a:rPr lang="en-US" sz="2400" dirty="0">
                <a:solidFill>
                  <a:srgbClr val="003865"/>
                </a:solidFill>
                <a:cs typeface="Calibri"/>
              </a:rPr>
              <a:t>Lidar Derivatives Subgroup</a:t>
            </a:r>
          </a:p>
          <a:p>
            <a:pPr marL="914400" lvl="1" indent="-457200">
              <a:buFont typeface="+mj-lt"/>
              <a:buAutoNum type="arabicPeriod"/>
            </a:pPr>
            <a:r>
              <a:rPr lang="en-US" sz="2400" dirty="0">
                <a:solidFill>
                  <a:srgbClr val="003865"/>
                </a:solidFill>
                <a:cs typeface="Calibri"/>
              </a:rPr>
              <a:t>Lidar-derived Hydrography Subgroup</a:t>
            </a:r>
          </a:p>
          <a:p>
            <a:pPr marL="457200" lvl="1" indent="-457200">
              <a:spcBef>
                <a:spcPts val="2400"/>
              </a:spcBef>
              <a:buFont typeface="Wingdings" panose="05000000000000000000" pitchFamily="2" charset="2"/>
              <a:buChar char="§"/>
            </a:pPr>
            <a:r>
              <a:rPr lang="en-US" sz="2800" b="1" dirty="0">
                <a:solidFill>
                  <a:srgbClr val="003865"/>
                </a:solidFill>
                <a:cs typeface="Calibri"/>
              </a:rPr>
              <a:t>Administration </a:t>
            </a:r>
            <a:r>
              <a:rPr lang="en-US" sz="2000" b="1" dirty="0">
                <a:solidFill>
                  <a:srgbClr val="003865"/>
                </a:solidFill>
                <a:cs typeface="Calibri"/>
              </a:rPr>
              <a:t>(location &amp; charter)</a:t>
            </a:r>
          </a:p>
          <a:p>
            <a:pPr marL="796925" lvl="1" indent="-339725"/>
            <a:r>
              <a:rPr lang="en-US" sz="2400" dirty="0">
                <a:solidFill>
                  <a:srgbClr val="003865"/>
                </a:solidFill>
                <a:cs typeface="Calibri"/>
              </a:rPr>
              <a:t>Location:	Subgroups of the 3DGeo Data Acquisition Workgroup </a:t>
            </a:r>
          </a:p>
          <a:p>
            <a:pPr marL="796925" lvl="1" indent="-339725"/>
            <a:r>
              <a:rPr lang="en-US" sz="2400" dirty="0">
                <a:solidFill>
                  <a:srgbClr val="003865"/>
                </a:solidFill>
                <a:cs typeface="Calibri"/>
              </a:rPr>
              <a:t>Charter:		 Operate under the charter of the 3D Geomatics Committee</a:t>
            </a:r>
          </a:p>
          <a:p>
            <a:pPr marL="457200" lvl="1" indent="0">
              <a:buNone/>
            </a:pPr>
            <a:endParaRPr lang="en-US" sz="2400" dirty="0">
              <a:solidFill>
                <a:srgbClr val="003865"/>
              </a:solidFill>
              <a:cs typeface="Calibri"/>
            </a:endParaRPr>
          </a:p>
        </p:txBody>
      </p:sp>
    </p:spTree>
    <p:extLst>
      <p:ext uri="{BB962C8B-B14F-4D97-AF65-F5344CB8AC3E}">
        <p14:creationId xmlns:p14="http://schemas.microsoft.com/office/powerpoint/2010/main" val="12878655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2EE1186-3B7D-1AAA-6540-931404DC0684}"/>
              </a:ext>
            </a:extLst>
          </p:cNvPr>
          <p:cNvSpPr txBox="1"/>
          <p:nvPr/>
        </p:nvSpPr>
        <p:spPr>
          <a:xfrm>
            <a:off x="549728" y="1408859"/>
            <a:ext cx="11092543" cy="5389039"/>
          </a:xfrm>
          <a:prstGeom prst="rect">
            <a:avLst/>
          </a:prstGeom>
          <a:noFill/>
        </p:spPr>
        <p:txBody>
          <a:bodyPr wrap="square">
            <a:spAutoFit/>
          </a:bodyPr>
          <a:lstStyle/>
          <a:p>
            <a:pPr marL="2346325" marR="0" lvl="0" indent="-2346325" algn="l" defTabSz="914400" rtl="0" eaLnBrk="1" fontAlgn="auto" latinLnBrk="0" hangingPunct="1">
              <a:lnSpc>
                <a:spcPct val="108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3865"/>
                </a:solidFill>
                <a:effectLst/>
                <a:uLnTx/>
                <a:uFillTx/>
                <a:latin typeface="Calibri"/>
                <a:ea typeface="+mn-ea"/>
                <a:cs typeface="+mn-cs"/>
              </a:rPr>
              <a:t>CURRENT </a:t>
            </a:r>
          </a:p>
          <a:p>
            <a:pPr marL="2286000" marR="0" lvl="0" indent="-2286000" algn="l" defTabSz="914400" rtl="0" eaLnBrk="1" fontAlgn="auto" latinLnBrk="0" hangingPunct="1">
              <a:lnSpc>
                <a:spcPct val="108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3865"/>
                </a:solidFill>
                <a:effectLst/>
                <a:uLnTx/>
                <a:uFillTx/>
                <a:latin typeface="Calibri"/>
                <a:ea typeface="+mn-ea"/>
                <a:cs typeface="+mn-cs"/>
              </a:rPr>
              <a:t>ACTIVITY: 	</a:t>
            </a:r>
            <a:r>
              <a:rPr kumimoji="0" lang="en-US" sz="2400" b="1" i="0" u="none" strike="noStrike" kern="1200" cap="none" spc="0" normalizeH="0" baseline="0" noProof="0" dirty="0">
                <a:ln>
                  <a:noFill/>
                </a:ln>
                <a:solidFill>
                  <a:srgbClr val="003865"/>
                </a:solidFill>
                <a:effectLst/>
                <a:uLnTx/>
                <a:uFillTx/>
                <a:latin typeface="Calibri" panose="020F0502020204030204" pitchFamily="34" charset="0"/>
                <a:ea typeface="Calibri" panose="020F0502020204030204" pitchFamily="34" charset="0"/>
                <a:cs typeface="Arial" panose="020B0604020202020204" pitchFamily="34" charset="0"/>
              </a:rPr>
              <a:t>10K+ Processing Window (Roving Kernel) </a:t>
            </a:r>
            <a:endParaRPr kumimoji="0" lang="en-US" sz="2000" b="1" i="0" u="none" strike="noStrike" kern="1200" cap="none" spc="0" normalizeH="0" baseline="0" noProof="0" dirty="0">
              <a:ln>
                <a:noFill/>
              </a:ln>
              <a:solidFill>
                <a:srgbClr val="003865"/>
              </a:solidFill>
              <a:effectLst/>
              <a:uLnTx/>
              <a:uFillTx/>
              <a:latin typeface="Calibri" panose="020F0502020204030204" pitchFamily="34" charset="0"/>
              <a:ea typeface="Calibri" panose="020F0502020204030204" pitchFamily="34" charset="0"/>
              <a:cs typeface="Arial" panose="020B0604020202020204" pitchFamily="34" charset="0"/>
            </a:endParaRPr>
          </a:p>
          <a:p>
            <a:pPr marL="2743200" marR="0" lvl="0" indent="-342900" algn="l" defTabSz="914400" rtl="0" eaLnBrk="1" fontAlgn="auto" latinLnBrk="0" hangingPunct="1">
              <a:lnSpc>
                <a:spcPct val="108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3865"/>
                </a:solidFill>
                <a:effectLst/>
                <a:uLnTx/>
                <a:uFillTx/>
                <a:latin typeface="Calibri" panose="020F0502020204030204" pitchFamily="34" charset="0"/>
                <a:ea typeface="Calibri" panose="020F0502020204030204" pitchFamily="34" charset="0"/>
                <a:cs typeface="Arial" panose="020B0604020202020204" pitchFamily="34" charset="0"/>
              </a:rPr>
              <a:t>Operates on the 3DGeo Tiling Scheme</a:t>
            </a:r>
          </a:p>
          <a:p>
            <a:pPr marL="2743200" marR="0" lvl="0" indent="-342900" algn="l" defTabSz="914400" rtl="0" eaLnBrk="1" fontAlgn="auto" latinLnBrk="0" hangingPunct="1">
              <a:lnSpc>
                <a:spcPct val="108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3865"/>
                </a:solidFill>
                <a:effectLst/>
                <a:uLnTx/>
                <a:uFillTx/>
                <a:latin typeface="Calibri" panose="020F0502020204030204" pitchFamily="34" charset="0"/>
                <a:ea typeface="Calibri" panose="020F0502020204030204" pitchFamily="34" charset="0"/>
                <a:cs typeface="Arial" panose="020B0604020202020204" pitchFamily="34" charset="0"/>
              </a:rPr>
              <a:t>A 10K selection of 1K tiles, plus a selection of 1K tiles exterior to the 10K tile, resulting in a 144 1K tile window.   </a:t>
            </a:r>
          </a:p>
          <a:p>
            <a:pPr marL="2743200" marR="0" lvl="0" indent="-342900" algn="l" defTabSz="914400" rtl="0" eaLnBrk="1" fontAlgn="auto" latinLnBrk="0" hangingPunct="1">
              <a:lnSpc>
                <a:spcPct val="108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3865"/>
                </a:solidFill>
                <a:effectLst/>
                <a:uLnTx/>
                <a:uFillTx/>
                <a:latin typeface="Calibri" panose="020F0502020204030204" pitchFamily="34" charset="0"/>
                <a:ea typeface="Calibri" panose="020F0502020204030204" pitchFamily="34" charset="0"/>
                <a:cs typeface="Arial" panose="020B0604020202020204" pitchFamily="34" charset="0"/>
              </a:rPr>
              <a:t>Approximately 20 to 30-minute processing time to create these products</a:t>
            </a:r>
          </a:p>
          <a:p>
            <a:pPr marL="2628900" marR="0" lvl="0" indent="-342900" algn="l" defTabSz="914400" rtl="0" eaLnBrk="1" fontAlgn="auto" latinLnBrk="0" hangingPunct="1">
              <a:lnSpc>
                <a:spcPct val="108000"/>
              </a:lnSpc>
              <a:spcBef>
                <a:spcPts val="0"/>
              </a:spcBef>
              <a:spcAft>
                <a:spcPts val="0"/>
              </a:spcAft>
              <a:buClrTx/>
              <a:buSzTx/>
              <a:buFont typeface="Arial" panose="020B0604020202020204" pitchFamily="34" charset="0"/>
              <a:buChar char="•"/>
              <a:tabLst/>
              <a:defRPr/>
            </a:pPr>
            <a:endParaRPr lang="en-US" sz="2000" dirty="0">
              <a:solidFill>
                <a:srgbClr val="003865"/>
              </a:solidFill>
              <a:latin typeface="Calibri" panose="020F0502020204030204" pitchFamily="34" charset="0"/>
              <a:ea typeface="Calibri" panose="020F0502020204030204" pitchFamily="34" charset="0"/>
              <a:cs typeface="Arial" panose="020B0604020202020204" pitchFamily="34" charset="0"/>
            </a:endParaRPr>
          </a:p>
          <a:p>
            <a:pPr marL="2292350" marR="0" lvl="0" algn="l" defTabSz="914400" rtl="0" eaLnBrk="0" fontAlgn="base" latinLnBrk="0" hangingPunct="0">
              <a:lnSpc>
                <a:spcPct val="105000"/>
              </a:lnSpc>
              <a:spcBef>
                <a:spcPts val="600"/>
              </a:spcBef>
              <a:spcAft>
                <a:spcPts val="60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003865"/>
                </a:solidFill>
                <a:effectLst/>
                <a:uLnTx/>
                <a:uFillTx/>
                <a:latin typeface="Calibri" panose="020F0502020204030204"/>
                <a:ea typeface="+mn-ea"/>
                <a:cs typeface="Segoe UI"/>
              </a:rPr>
              <a:t>Processing and Derivatives</a:t>
            </a:r>
          </a:p>
          <a:p>
            <a:pPr marL="2743200" marR="0" lvl="0" indent="-333375" algn="l" defTabSz="914400" rtl="0" eaLnBrk="0" fontAlgn="base" latinLnBrk="0" hangingPunct="0">
              <a:lnSpc>
                <a:spcPct val="105000"/>
              </a:lnSpc>
              <a:spcBef>
                <a:spcPts val="600"/>
              </a:spcBef>
              <a:spcAft>
                <a:spcPts val="600"/>
              </a:spcAft>
              <a:buClrTx/>
              <a:buSzTx/>
              <a:buFont typeface="+mj-lt"/>
              <a:buAutoNum type="arabicPeriod"/>
              <a:tabLst/>
              <a:defRPr/>
            </a:pPr>
            <a:r>
              <a:rPr kumimoji="0" lang="en-US" altLang="en-US" sz="2000" b="0" i="0" u="none" strike="noStrike" kern="1200" cap="none" spc="0" normalizeH="0" baseline="0" noProof="0" dirty="0">
                <a:ln>
                  <a:noFill/>
                </a:ln>
                <a:solidFill>
                  <a:srgbClr val="003865"/>
                </a:solidFill>
                <a:effectLst/>
                <a:uLnTx/>
                <a:uFillTx/>
                <a:latin typeface="Calibri" panose="020F0502020204030204"/>
                <a:ea typeface="+mn-ea"/>
                <a:cs typeface="Segoe UI"/>
              </a:rPr>
              <a:t>Focal Statistics  </a:t>
            </a:r>
            <a:endParaRPr kumimoji="0" lang="en-US" altLang="en-US" sz="2000" b="0" i="0" u="none" strike="noStrike" kern="1200" cap="none" spc="0" normalizeH="0" baseline="0" noProof="0" dirty="0">
              <a:ln>
                <a:noFill/>
              </a:ln>
              <a:solidFill>
                <a:srgbClr val="003865"/>
              </a:solidFill>
              <a:effectLst/>
              <a:uLnTx/>
              <a:uFillTx/>
              <a:latin typeface="Calibri" panose="020F0502020204030204"/>
              <a:ea typeface="Calibri"/>
              <a:cs typeface="Segoe UI"/>
            </a:endParaRPr>
          </a:p>
          <a:p>
            <a:pPr marL="2743200" marR="0" lvl="0" indent="-333375" algn="l" defTabSz="914400" rtl="0" eaLnBrk="0" fontAlgn="base" latinLnBrk="0" hangingPunct="0">
              <a:lnSpc>
                <a:spcPct val="105000"/>
              </a:lnSpc>
              <a:spcBef>
                <a:spcPts val="600"/>
              </a:spcBef>
              <a:spcAft>
                <a:spcPts val="600"/>
              </a:spcAft>
              <a:buClrTx/>
              <a:buSzTx/>
              <a:buFont typeface="+mj-lt"/>
              <a:buAutoNum type="arabicPeriod"/>
              <a:tabLst/>
              <a:defRPr/>
            </a:pPr>
            <a:r>
              <a:rPr kumimoji="0" lang="en-US" altLang="en-US" sz="2000" b="0" i="0" u="none" strike="noStrike" kern="1200" cap="none" spc="0" normalizeH="0" baseline="0" noProof="0" dirty="0">
                <a:ln>
                  <a:noFill/>
                </a:ln>
                <a:solidFill>
                  <a:srgbClr val="003865"/>
                </a:solidFill>
                <a:effectLst/>
                <a:uLnTx/>
                <a:uFillTx/>
                <a:latin typeface="Calibri" panose="020F0502020204030204"/>
                <a:ea typeface="+mn-ea"/>
                <a:cs typeface="Segoe UI"/>
              </a:rPr>
              <a:t>DEM (0.5m) </a:t>
            </a:r>
            <a:endParaRPr kumimoji="0" lang="en-US" altLang="en-US" sz="2000" b="0" i="0" u="none" strike="noStrike" kern="1200" cap="none" spc="0" normalizeH="0" baseline="0" noProof="0" dirty="0">
              <a:ln>
                <a:noFill/>
              </a:ln>
              <a:solidFill>
                <a:srgbClr val="003865"/>
              </a:solidFill>
              <a:effectLst/>
              <a:uLnTx/>
              <a:uFillTx/>
              <a:latin typeface="Calibri" panose="020F0502020204030204"/>
              <a:ea typeface="Calibri"/>
              <a:cs typeface="Segoe UI"/>
            </a:endParaRPr>
          </a:p>
          <a:p>
            <a:pPr marL="2743200" marR="0" lvl="0" indent="-333375" algn="l" defTabSz="914400" rtl="0" eaLnBrk="0" fontAlgn="base" latinLnBrk="0" hangingPunct="0">
              <a:lnSpc>
                <a:spcPct val="105000"/>
              </a:lnSpc>
              <a:spcBef>
                <a:spcPts val="600"/>
              </a:spcBef>
              <a:spcAft>
                <a:spcPts val="600"/>
              </a:spcAft>
              <a:buClrTx/>
              <a:buSzTx/>
              <a:buFont typeface="+mj-lt"/>
              <a:buAutoNum type="arabicPeriod"/>
              <a:tabLst/>
              <a:defRPr/>
            </a:pPr>
            <a:r>
              <a:rPr kumimoji="0" lang="en-US" altLang="en-US" sz="2000" b="0" i="0" u="none" strike="noStrike" kern="1200" cap="none" spc="0" normalizeH="0" baseline="0" noProof="0" dirty="0">
                <a:ln>
                  <a:noFill/>
                </a:ln>
                <a:solidFill>
                  <a:srgbClr val="003865"/>
                </a:solidFill>
                <a:effectLst/>
                <a:uLnTx/>
                <a:uFillTx/>
                <a:latin typeface="Calibri" panose="020F0502020204030204"/>
                <a:ea typeface="+mn-ea"/>
                <a:cs typeface="Segoe UI"/>
              </a:rPr>
              <a:t>Hillshade (0.5m) </a:t>
            </a:r>
            <a:endParaRPr kumimoji="0" lang="en-US" altLang="en-US" sz="2000" b="0" i="0" u="none" strike="noStrike" kern="1200" cap="none" spc="0" normalizeH="0" baseline="0" noProof="0" dirty="0">
              <a:ln>
                <a:noFill/>
              </a:ln>
              <a:solidFill>
                <a:srgbClr val="003865"/>
              </a:solidFill>
              <a:effectLst/>
              <a:uLnTx/>
              <a:uFillTx/>
              <a:latin typeface="Calibri" panose="020F0502020204030204"/>
              <a:ea typeface="Calibri"/>
              <a:cs typeface="Segoe UI"/>
            </a:endParaRPr>
          </a:p>
          <a:p>
            <a:pPr marL="2743200" marR="0" lvl="0" indent="-333375" algn="l" defTabSz="914400" rtl="0" eaLnBrk="0" fontAlgn="base" latinLnBrk="0" hangingPunct="0">
              <a:lnSpc>
                <a:spcPct val="105000"/>
              </a:lnSpc>
              <a:spcBef>
                <a:spcPts val="600"/>
              </a:spcBef>
              <a:spcAft>
                <a:spcPts val="600"/>
              </a:spcAft>
              <a:buClrTx/>
              <a:buSzTx/>
              <a:buFont typeface="+mj-lt"/>
              <a:buAutoNum type="arabicPeriod"/>
              <a:tabLst/>
              <a:defRPr/>
            </a:pPr>
            <a:r>
              <a:rPr kumimoji="0" lang="en-US" altLang="en-US" sz="2000" b="0" i="0" u="none" strike="noStrike" kern="1200" cap="none" spc="0" normalizeH="0" baseline="0" noProof="0" dirty="0">
                <a:ln>
                  <a:noFill/>
                </a:ln>
                <a:solidFill>
                  <a:srgbClr val="003865"/>
                </a:solidFill>
                <a:effectLst/>
                <a:uLnTx/>
                <a:uFillTx/>
                <a:latin typeface="Calibri" panose="020F0502020204030204"/>
                <a:ea typeface="+mn-ea"/>
                <a:cs typeface="Segoe UI"/>
              </a:rPr>
              <a:t>HPI (0.5m) </a:t>
            </a:r>
            <a:endParaRPr kumimoji="0" lang="en-US" altLang="en-US" sz="2000" b="0" i="0" u="none" strike="noStrike" kern="1200" cap="none" spc="0" normalizeH="0" baseline="0" noProof="0" dirty="0">
              <a:ln>
                <a:noFill/>
              </a:ln>
              <a:solidFill>
                <a:srgbClr val="003865"/>
              </a:solidFill>
              <a:effectLst/>
              <a:uLnTx/>
              <a:uFillTx/>
              <a:latin typeface="Calibri" panose="020F0502020204030204"/>
              <a:ea typeface="Calibri"/>
              <a:cs typeface="Segoe UI"/>
            </a:endParaRPr>
          </a:p>
          <a:p>
            <a:pPr marL="2743200" marR="0" lvl="0" indent="-333375" algn="l" defTabSz="914400" rtl="0" eaLnBrk="0" fontAlgn="base" latinLnBrk="0" hangingPunct="0">
              <a:lnSpc>
                <a:spcPct val="105000"/>
              </a:lnSpc>
              <a:spcBef>
                <a:spcPts val="600"/>
              </a:spcBef>
              <a:spcAft>
                <a:spcPts val="600"/>
              </a:spcAft>
              <a:buClrTx/>
              <a:buSzTx/>
              <a:buFont typeface="+mj-lt"/>
              <a:buAutoNum type="arabicPeriod"/>
              <a:tabLst/>
              <a:defRPr/>
            </a:pPr>
            <a:r>
              <a:rPr kumimoji="0" lang="en-US" altLang="en-US" sz="2000" b="0" i="0" u="none" strike="noStrike" kern="1200" cap="none" spc="0" normalizeH="0" baseline="0" noProof="0" dirty="0">
                <a:ln>
                  <a:noFill/>
                </a:ln>
                <a:solidFill>
                  <a:srgbClr val="003865"/>
                </a:solidFill>
                <a:effectLst/>
                <a:uLnTx/>
                <a:uFillTx/>
                <a:latin typeface="Calibri" panose="020F0502020204030204"/>
                <a:ea typeface="+mn-ea"/>
                <a:cs typeface="Segoe UI"/>
              </a:rPr>
              <a:t>Contours</a:t>
            </a:r>
            <a:r>
              <a:rPr kumimoji="0" lang="en-US" altLang="en-US" b="0" i="0" u="none" strike="noStrike" kern="1200" cap="none" spc="0" normalizeH="0" baseline="0" noProof="0" dirty="0">
                <a:ln>
                  <a:noFill/>
                </a:ln>
                <a:solidFill>
                  <a:srgbClr val="003865"/>
                </a:solidFill>
                <a:effectLst/>
                <a:uLnTx/>
                <a:uFillTx/>
                <a:latin typeface="Calibri" panose="020F0502020204030204"/>
                <a:ea typeface="+mn-ea"/>
                <a:cs typeface="Segoe UI"/>
              </a:rPr>
              <a:t>  </a:t>
            </a:r>
            <a:endParaRPr kumimoji="0" lang="en-US" sz="2400" b="0" i="0" u="none" strike="noStrike" kern="1200" cap="none" spc="0" normalizeH="0" baseline="0" noProof="0" dirty="0">
              <a:ln>
                <a:noFill/>
              </a:ln>
              <a:solidFill>
                <a:srgbClr val="003865"/>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7" name="Title 1">
            <a:extLst>
              <a:ext uri="{FF2B5EF4-FFF2-40B4-BE49-F238E27FC236}">
                <a16:creationId xmlns:a16="http://schemas.microsoft.com/office/drawing/2014/main" id="{13126D0A-7983-2533-FD78-85CD56EBA180}"/>
              </a:ext>
            </a:extLst>
          </p:cNvPr>
          <p:cNvSpPr>
            <a:spLocks noGrp="1"/>
          </p:cNvSpPr>
          <p:nvPr>
            <p:ph type="title"/>
          </p:nvPr>
        </p:nvSpPr>
        <p:spPr>
          <a:xfrm>
            <a:off x="0" y="-1"/>
            <a:ext cx="11353800" cy="1216025"/>
          </a:xfrm>
        </p:spPr>
        <p:txBody>
          <a:bodyPr/>
          <a:lstStyle/>
          <a:p>
            <a:r>
              <a:rPr lang="en-US" sz="2400" dirty="0">
                <a:cs typeface="Calibri"/>
              </a:rPr>
              <a:t>3DGeo – New Subgroups in 2023 – </a:t>
            </a:r>
            <a:r>
              <a:rPr lang="en-US" dirty="0">
                <a:solidFill>
                  <a:srgbClr val="FFC000"/>
                </a:solidFill>
                <a:cs typeface="Calibri"/>
              </a:rPr>
              <a:t>Lidar-derived Hydrography Subgroup</a:t>
            </a:r>
            <a:endParaRPr lang="en-US" dirty="0">
              <a:solidFill>
                <a:srgbClr val="FFC000"/>
              </a:solidFill>
            </a:endParaRPr>
          </a:p>
        </p:txBody>
      </p:sp>
    </p:spTree>
    <p:extLst>
      <p:ext uri="{BB962C8B-B14F-4D97-AF65-F5344CB8AC3E}">
        <p14:creationId xmlns:p14="http://schemas.microsoft.com/office/powerpoint/2010/main" val="10557382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64E0B-2539-176D-3CF5-74823560F893}"/>
              </a:ext>
            </a:extLst>
          </p:cNvPr>
          <p:cNvSpPr>
            <a:spLocks noGrp="1"/>
          </p:cNvSpPr>
          <p:nvPr>
            <p:ph type="title"/>
          </p:nvPr>
        </p:nvSpPr>
        <p:spPr/>
        <p:txBody>
          <a:bodyPr/>
          <a:lstStyle/>
          <a:p>
            <a:r>
              <a:rPr lang="en-US" sz="2400" dirty="0">
                <a:cs typeface="Calibri"/>
              </a:rPr>
              <a:t>3DGeo – New Subgroups in 2023 – </a:t>
            </a:r>
            <a:r>
              <a:rPr lang="en-US" dirty="0">
                <a:solidFill>
                  <a:srgbClr val="FFC000"/>
                </a:solidFill>
                <a:cs typeface="Calibri"/>
              </a:rPr>
              <a:t>Lidar Derivatives Subgroup</a:t>
            </a:r>
            <a:endParaRPr lang="en-US" dirty="0">
              <a:solidFill>
                <a:srgbClr val="FFC000"/>
              </a:solidFill>
            </a:endParaRPr>
          </a:p>
        </p:txBody>
      </p:sp>
      <p:sp>
        <p:nvSpPr>
          <p:cNvPr id="4" name="Content Placeholder 2">
            <a:extLst>
              <a:ext uri="{FF2B5EF4-FFF2-40B4-BE49-F238E27FC236}">
                <a16:creationId xmlns:a16="http://schemas.microsoft.com/office/drawing/2014/main" id="{6F98DF78-34F1-CCE2-97CD-F6D0A8937B1D}"/>
              </a:ext>
            </a:extLst>
          </p:cNvPr>
          <p:cNvSpPr txBox="1">
            <a:spLocks/>
          </p:cNvSpPr>
          <p:nvPr/>
        </p:nvSpPr>
        <p:spPr bwMode="gray">
          <a:xfrm>
            <a:off x="683542" y="1487311"/>
            <a:ext cx="11587480" cy="5222736"/>
          </a:xfrm>
          <a:prstGeom prst="rect">
            <a:avLst/>
          </a:prstGeom>
          <a:noFill/>
        </p:spPr>
        <p:txBody>
          <a:bodyPr vert="horz" lIns="91440" tIns="45720" rIns="91440" bIns="45720" rtlCol="0" anchor="t">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b="1" dirty="0">
                <a:solidFill>
                  <a:srgbClr val="003865"/>
                </a:solidFill>
                <a:cs typeface="Calibri"/>
              </a:rPr>
              <a:t>1. </a:t>
            </a:r>
            <a:r>
              <a:rPr lang="en-US" sz="3200" b="1" dirty="0">
                <a:solidFill>
                  <a:srgbClr val="003865"/>
                </a:solidFill>
                <a:cs typeface="Calibri"/>
              </a:rPr>
              <a:t>Lidar Derivatives Subgroup</a:t>
            </a:r>
          </a:p>
          <a:p>
            <a:pPr marL="803275" lvl="1" indent="-346075">
              <a:spcBef>
                <a:spcPts val="1800"/>
              </a:spcBef>
              <a:buFont typeface="Wingdings" panose="05000000000000000000" pitchFamily="2" charset="2"/>
              <a:buChar char="§"/>
            </a:pPr>
            <a:r>
              <a:rPr lang="en-US" sz="2800" b="1" dirty="0">
                <a:solidFill>
                  <a:srgbClr val="003865"/>
                </a:solidFill>
                <a:cs typeface="Calibri"/>
              </a:rPr>
              <a:t>Mission Statement: </a:t>
            </a:r>
          </a:p>
          <a:p>
            <a:pPr lvl="2">
              <a:spcBef>
                <a:spcPts val="0"/>
              </a:spcBef>
            </a:pPr>
            <a:r>
              <a:rPr lang="en-US" sz="2400" dirty="0">
                <a:solidFill>
                  <a:srgbClr val="003865"/>
                </a:solidFill>
                <a:cs typeface="Calibri"/>
              </a:rPr>
              <a:t>…seeks to identify, define, and publish best practices for </a:t>
            </a:r>
            <a:r>
              <a:rPr lang="en-US" sz="2400" b="1" dirty="0">
                <a:solidFill>
                  <a:srgbClr val="003865"/>
                </a:solidFill>
                <a:cs typeface="Calibri"/>
              </a:rPr>
              <a:t>lidar derivatives </a:t>
            </a:r>
            <a:r>
              <a:rPr lang="en-US" sz="2400" dirty="0">
                <a:solidFill>
                  <a:srgbClr val="003865"/>
                </a:solidFill>
                <a:cs typeface="Calibri"/>
              </a:rPr>
              <a:t>by aligning existing, proven legacy techniques with new advancements in lidar-derived product development.</a:t>
            </a:r>
          </a:p>
          <a:p>
            <a:pPr marL="803275" marR="0" lvl="1" indent="-346075" algn="l" defTabSz="914400" rtl="0" eaLnBrk="1" fontAlgn="auto" latinLnBrk="0" hangingPunct="1">
              <a:lnSpc>
                <a:spcPct val="100000"/>
              </a:lnSpc>
              <a:spcBef>
                <a:spcPts val="500"/>
              </a:spcBef>
              <a:spcAft>
                <a:spcPts val="1000"/>
              </a:spcAft>
              <a:buClr>
                <a:srgbClr val="003865"/>
              </a:buClr>
              <a:buSzTx/>
              <a:buFont typeface="Wingdings" panose="05000000000000000000" pitchFamily="2" charset="2"/>
              <a:buChar char="§"/>
              <a:tabLst/>
              <a:defRPr/>
            </a:pPr>
            <a:r>
              <a:rPr kumimoji="0" lang="en-US" sz="2800" b="1" i="0" u="none" strike="noStrike" kern="1200" cap="none" spc="0" normalizeH="0" baseline="0" noProof="0" dirty="0">
                <a:ln>
                  <a:noFill/>
                </a:ln>
                <a:solidFill>
                  <a:srgbClr val="003865"/>
                </a:solidFill>
                <a:effectLst/>
                <a:uLnTx/>
                <a:uFillTx/>
                <a:latin typeface="Calibri"/>
                <a:ea typeface="+mn-ea"/>
                <a:cs typeface="Calibri"/>
              </a:rPr>
              <a:t>Co-chairs: </a:t>
            </a:r>
          </a:p>
          <a:p>
            <a:pPr marL="1143000" marR="0" lvl="2" indent="-228600" algn="l" defTabSz="914400" rtl="0" eaLnBrk="1" fontAlgn="auto" latinLnBrk="0" hangingPunct="1">
              <a:lnSpc>
                <a:spcPct val="100000"/>
              </a:lnSpc>
              <a:spcBef>
                <a:spcPts val="500"/>
              </a:spcBef>
              <a:spcAft>
                <a:spcPts val="1000"/>
              </a:spcAft>
              <a:buClr>
                <a:srgbClr val="003865"/>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3865"/>
                </a:solidFill>
                <a:effectLst/>
                <a:uLnTx/>
                <a:uFillTx/>
                <a:latin typeface="Calibri"/>
                <a:ea typeface="+mn-ea"/>
                <a:cs typeface="Calibri"/>
              </a:rPr>
              <a:t>Joe Sapletal </a:t>
            </a:r>
            <a:r>
              <a:rPr kumimoji="0" lang="en-US" sz="1600" b="0" i="0" u="none" strike="noStrike" kern="1200" cap="none" spc="0" normalizeH="0" baseline="0" noProof="0" dirty="0">
                <a:ln>
                  <a:noFill/>
                </a:ln>
                <a:solidFill>
                  <a:srgbClr val="003865"/>
                </a:solidFill>
                <a:effectLst/>
                <a:uLnTx/>
                <a:uFillTx/>
                <a:latin typeface="Calibri"/>
                <a:ea typeface="+mn-ea"/>
                <a:cs typeface="Calibri"/>
              </a:rPr>
              <a:t>(Dakota County)</a:t>
            </a:r>
          </a:p>
          <a:p>
            <a:pPr marL="1143000" marR="0" lvl="2" indent="-228600" algn="l" defTabSz="914400" rtl="0" eaLnBrk="1" fontAlgn="auto" latinLnBrk="0" hangingPunct="1">
              <a:lnSpc>
                <a:spcPct val="100000"/>
              </a:lnSpc>
              <a:spcBef>
                <a:spcPts val="500"/>
              </a:spcBef>
              <a:spcAft>
                <a:spcPts val="1000"/>
              </a:spcAft>
              <a:buClr>
                <a:srgbClr val="003865"/>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3865"/>
                </a:solidFill>
                <a:effectLst/>
                <a:uLnTx/>
                <a:uFillTx/>
                <a:latin typeface="Calibri"/>
                <a:ea typeface="+mn-ea"/>
                <a:cs typeface="Calibri"/>
              </a:rPr>
              <a:t>Sean Vaughn </a:t>
            </a:r>
            <a:r>
              <a:rPr kumimoji="0" lang="en-US" sz="1600" b="0" i="0" u="none" strike="noStrike" kern="1200" cap="none" spc="0" normalizeH="0" baseline="0" noProof="0" dirty="0">
                <a:ln>
                  <a:noFill/>
                </a:ln>
                <a:solidFill>
                  <a:srgbClr val="003865"/>
                </a:solidFill>
                <a:effectLst/>
                <a:uLnTx/>
                <a:uFillTx/>
                <a:latin typeface="Calibri"/>
                <a:ea typeface="+mn-ea"/>
                <a:cs typeface="Calibri"/>
              </a:rPr>
              <a:t>(MNIT)</a:t>
            </a:r>
          </a:p>
          <a:p>
            <a:pPr marL="1143000" marR="0" lvl="2" indent="-228600" algn="l" defTabSz="914400" rtl="0" eaLnBrk="1" fontAlgn="auto" latinLnBrk="0" hangingPunct="1">
              <a:lnSpc>
                <a:spcPct val="100000"/>
              </a:lnSpc>
              <a:spcBef>
                <a:spcPts val="500"/>
              </a:spcBef>
              <a:spcAft>
                <a:spcPts val="1000"/>
              </a:spcAft>
              <a:buClr>
                <a:srgbClr val="003865"/>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3865"/>
                </a:solidFill>
                <a:effectLst/>
                <a:uLnTx/>
                <a:uFillTx/>
                <a:latin typeface="Calibri"/>
                <a:ea typeface="+mn-ea"/>
                <a:cs typeface="Calibri"/>
              </a:rPr>
              <a:t>Jesse Reinhardt</a:t>
            </a:r>
            <a:r>
              <a:rPr kumimoji="0" lang="en-US" sz="1600" b="0" i="0" u="none" strike="noStrike" kern="1200" cap="none" spc="0" normalizeH="0" baseline="0" noProof="0" dirty="0">
                <a:ln>
                  <a:noFill/>
                </a:ln>
                <a:solidFill>
                  <a:srgbClr val="003865"/>
                </a:solidFill>
                <a:effectLst/>
                <a:uLnTx/>
                <a:uFillTx/>
                <a:latin typeface="Calibri"/>
                <a:ea typeface="+mn-ea"/>
                <a:cs typeface="Calibri"/>
              </a:rPr>
              <a:t> (Hennepin County)</a:t>
            </a:r>
          </a:p>
          <a:p>
            <a:pPr lvl="2">
              <a:spcBef>
                <a:spcPts val="0"/>
              </a:spcBef>
            </a:pPr>
            <a:endParaRPr lang="en-US" sz="2400" dirty="0">
              <a:solidFill>
                <a:srgbClr val="003865"/>
              </a:solidFill>
              <a:cs typeface="Calibri"/>
            </a:endParaRPr>
          </a:p>
        </p:txBody>
      </p:sp>
    </p:spTree>
    <p:extLst>
      <p:ext uri="{BB962C8B-B14F-4D97-AF65-F5344CB8AC3E}">
        <p14:creationId xmlns:p14="http://schemas.microsoft.com/office/powerpoint/2010/main" val="33407268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64E0B-2539-176D-3CF5-74823560F893}"/>
              </a:ext>
            </a:extLst>
          </p:cNvPr>
          <p:cNvSpPr>
            <a:spLocks noGrp="1"/>
          </p:cNvSpPr>
          <p:nvPr>
            <p:ph type="title"/>
          </p:nvPr>
        </p:nvSpPr>
        <p:spPr>
          <a:xfrm>
            <a:off x="0" y="-1"/>
            <a:ext cx="11353800" cy="1216025"/>
          </a:xfrm>
        </p:spPr>
        <p:txBody>
          <a:bodyPr/>
          <a:lstStyle/>
          <a:p>
            <a:r>
              <a:rPr lang="en-US" sz="2400" dirty="0">
                <a:cs typeface="Calibri"/>
              </a:rPr>
              <a:t>3DGeo – New Subgroups in 2023 – </a:t>
            </a:r>
            <a:r>
              <a:rPr lang="en-US" dirty="0">
                <a:solidFill>
                  <a:srgbClr val="FFC000"/>
                </a:solidFill>
                <a:cs typeface="Calibri"/>
              </a:rPr>
              <a:t>Lidar-derived Hydrography Subgroup</a:t>
            </a:r>
            <a:endParaRPr lang="en-US" dirty="0">
              <a:solidFill>
                <a:srgbClr val="FFC000"/>
              </a:solidFill>
            </a:endParaRPr>
          </a:p>
        </p:txBody>
      </p:sp>
      <p:sp>
        <p:nvSpPr>
          <p:cNvPr id="4" name="Content Placeholder 2">
            <a:extLst>
              <a:ext uri="{FF2B5EF4-FFF2-40B4-BE49-F238E27FC236}">
                <a16:creationId xmlns:a16="http://schemas.microsoft.com/office/drawing/2014/main" id="{6F98DF78-34F1-CCE2-97CD-F6D0A8937B1D}"/>
              </a:ext>
            </a:extLst>
          </p:cNvPr>
          <p:cNvSpPr txBox="1">
            <a:spLocks/>
          </p:cNvSpPr>
          <p:nvPr/>
        </p:nvSpPr>
        <p:spPr bwMode="gray">
          <a:xfrm>
            <a:off x="302260" y="1397456"/>
            <a:ext cx="11587480" cy="5222736"/>
          </a:xfrm>
          <a:prstGeom prst="rect">
            <a:avLst/>
          </a:prstGeom>
          <a:noFill/>
        </p:spPr>
        <p:txBody>
          <a:bodyPr vert="horz" lIns="91440" tIns="45720" rIns="91440" bIns="45720" rtlCol="0" anchor="t">
            <a:normAutofit fontScale="85000" lnSpcReduction="20000"/>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1000"/>
              </a:spcAft>
              <a:buClr>
                <a:srgbClr val="003865"/>
              </a:buClr>
              <a:buSzTx/>
              <a:buFont typeface="Arial" panose="020B0604020202020204" pitchFamily="34" charset="0"/>
              <a:buNone/>
              <a:tabLst/>
              <a:defRPr/>
            </a:pPr>
            <a:r>
              <a:rPr kumimoji="0" lang="en-US" sz="2800" b="1" i="0" u="none" strike="noStrike" kern="1200" cap="none" spc="0" normalizeH="0" baseline="0" noProof="0" dirty="0">
                <a:ln>
                  <a:noFill/>
                </a:ln>
                <a:solidFill>
                  <a:srgbClr val="003865"/>
                </a:solidFill>
                <a:effectLst/>
                <a:uLnTx/>
                <a:uFillTx/>
                <a:latin typeface="Calibri"/>
                <a:ea typeface="+mn-ea"/>
                <a:cs typeface="Calibri"/>
              </a:rPr>
              <a:t>2. </a:t>
            </a:r>
            <a:r>
              <a:rPr kumimoji="0" lang="en-US" sz="3000" b="1" i="0" u="none" strike="noStrike" kern="1200" cap="none" spc="0" normalizeH="0" baseline="0" noProof="0" dirty="0">
                <a:ln>
                  <a:noFill/>
                </a:ln>
                <a:solidFill>
                  <a:srgbClr val="003865"/>
                </a:solidFill>
                <a:effectLst/>
                <a:uLnTx/>
                <a:uFillTx/>
                <a:latin typeface="Calibri"/>
                <a:ea typeface="+mn-ea"/>
                <a:cs typeface="Calibri"/>
              </a:rPr>
              <a:t>Lidar-derived Hydrography Subgroup</a:t>
            </a:r>
            <a:endParaRPr kumimoji="0" lang="en-US" sz="3200" b="1" i="0" u="none" strike="noStrike" kern="1200" cap="none" spc="0" normalizeH="0" baseline="0" noProof="0" dirty="0">
              <a:ln>
                <a:noFill/>
              </a:ln>
              <a:solidFill>
                <a:srgbClr val="003865"/>
              </a:solidFill>
              <a:effectLst/>
              <a:uLnTx/>
              <a:uFillTx/>
              <a:latin typeface="Calibri"/>
              <a:ea typeface="+mn-ea"/>
              <a:cs typeface="Calibri"/>
            </a:endParaRPr>
          </a:p>
          <a:p>
            <a:pPr marL="803275" marR="0" lvl="1" indent="-346075" algn="l" defTabSz="914400" rtl="0" eaLnBrk="1" fontAlgn="auto" latinLnBrk="0" hangingPunct="1">
              <a:lnSpc>
                <a:spcPct val="100000"/>
              </a:lnSpc>
              <a:spcBef>
                <a:spcPts val="1800"/>
              </a:spcBef>
              <a:spcAft>
                <a:spcPts val="1000"/>
              </a:spcAft>
              <a:buClr>
                <a:srgbClr val="003865"/>
              </a:buClr>
              <a:buSzTx/>
              <a:buFont typeface="Wingdings" panose="05000000000000000000" pitchFamily="2" charset="2"/>
              <a:buChar char="§"/>
              <a:tabLst/>
              <a:defRPr/>
            </a:pPr>
            <a:r>
              <a:rPr kumimoji="0" lang="en-US" sz="2800" b="1" i="0" u="none" strike="noStrike" kern="1200" cap="none" spc="0" normalizeH="0" baseline="0" noProof="0" dirty="0">
                <a:ln>
                  <a:noFill/>
                </a:ln>
                <a:solidFill>
                  <a:srgbClr val="003865"/>
                </a:solidFill>
                <a:effectLst/>
                <a:uLnTx/>
                <a:uFillTx/>
                <a:latin typeface="Calibri"/>
                <a:ea typeface="+mn-ea"/>
                <a:cs typeface="Calibri"/>
              </a:rPr>
              <a:t>Mission Statement: </a:t>
            </a:r>
          </a:p>
          <a:p>
            <a:pPr lvl="2">
              <a:lnSpc>
                <a:spcPct val="128000"/>
              </a:lnSpc>
              <a:spcBef>
                <a:spcPts val="0"/>
              </a:spcBef>
              <a:buClr>
                <a:srgbClr val="003865"/>
              </a:buClr>
              <a:defRPr/>
            </a:pPr>
            <a:r>
              <a:rPr kumimoji="0" lang="en-US" sz="2400" b="0" i="0" u="none" strike="noStrike" kern="1200" cap="none" spc="0" normalizeH="0" baseline="0" noProof="0" dirty="0">
                <a:ln>
                  <a:noFill/>
                </a:ln>
                <a:solidFill>
                  <a:srgbClr val="003865"/>
                </a:solidFill>
                <a:effectLst/>
                <a:uLnTx/>
                <a:uFillTx/>
                <a:latin typeface="Calibri"/>
                <a:ea typeface="+mn-ea"/>
                <a:cs typeface="Calibri"/>
              </a:rPr>
              <a:t>…is a team of geospatial technologists united as a 3DGeo community of practice that works to bring Next Generation Hydrography (</a:t>
            </a:r>
            <a:r>
              <a:rPr kumimoji="0" lang="en-US" sz="2400" b="1" i="0" u="none" strike="noStrike" kern="1200" cap="none" spc="0" normalizeH="0" baseline="0" noProof="0" dirty="0">
                <a:ln>
                  <a:noFill/>
                </a:ln>
                <a:solidFill>
                  <a:srgbClr val="003865"/>
                </a:solidFill>
                <a:effectLst/>
                <a:uLnTx/>
                <a:uFillTx/>
                <a:latin typeface="Calibri"/>
                <a:ea typeface="+mn-ea"/>
                <a:cs typeface="Calibri"/>
              </a:rPr>
              <a:t>NXG-HYDRO</a:t>
            </a:r>
            <a:r>
              <a:rPr kumimoji="0" lang="en-US" sz="2400" b="0" i="0" u="none" strike="noStrike" kern="1200" cap="none" spc="0" normalizeH="0" baseline="0" noProof="0" dirty="0">
                <a:ln>
                  <a:noFill/>
                </a:ln>
                <a:solidFill>
                  <a:srgbClr val="003865"/>
                </a:solidFill>
                <a:effectLst/>
                <a:uLnTx/>
                <a:uFillTx/>
                <a:latin typeface="Calibri"/>
                <a:ea typeface="+mn-ea"/>
                <a:cs typeface="Calibri"/>
              </a:rPr>
              <a:t>) to Minnesota </a:t>
            </a:r>
            <a:r>
              <a:rPr kumimoji="0" lang="en-US" sz="2400" b="1" i="0" u="none" strike="noStrike" kern="1200" cap="none" spc="0" normalizeH="0" baseline="0" noProof="0" dirty="0">
                <a:ln>
                  <a:noFill/>
                </a:ln>
                <a:solidFill>
                  <a:srgbClr val="003865"/>
                </a:solidFill>
                <a:effectLst/>
                <a:uLnTx/>
                <a:uFillTx/>
                <a:latin typeface="Calibri"/>
                <a:ea typeface="+mn-ea"/>
                <a:cs typeface="Calibri"/>
              </a:rPr>
              <a:t>developed from lidar</a:t>
            </a:r>
            <a:r>
              <a:rPr kumimoji="0" lang="en-US" sz="2400" b="0" i="0" u="none" strike="noStrike" kern="1200" cap="none" spc="0" normalizeH="0" baseline="0" noProof="0" dirty="0">
                <a:ln>
                  <a:noFill/>
                </a:ln>
                <a:solidFill>
                  <a:srgbClr val="003865"/>
                </a:solidFill>
                <a:effectLst/>
                <a:uLnTx/>
                <a:uFillTx/>
                <a:latin typeface="Calibri"/>
                <a:ea typeface="+mn-ea"/>
                <a:cs typeface="Calibri"/>
              </a:rPr>
              <a:t> technology.</a:t>
            </a:r>
            <a:r>
              <a:rPr lang="en-US" sz="2400" dirty="0">
                <a:solidFill>
                  <a:srgbClr val="003865"/>
                </a:solidFill>
                <a:latin typeface="Calibri"/>
                <a:cs typeface="Calibri"/>
              </a:rPr>
              <a:t> </a:t>
            </a:r>
          </a:p>
          <a:p>
            <a:pPr marL="1143000" marR="0" lvl="2" indent="-228600" algn="l" defTabSz="914400" rtl="0" eaLnBrk="1" fontAlgn="auto" latinLnBrk="0" hangingPunct="1">
              <a:lnSpc>
                <a:spcPct val="128000"/>
              </a:lnSpc>
              <a:spcBef>
                <a:spcPts val="0"/>
              </a:spcBef>
              <a:spcAft>
                <a:spcPts val="1000"/>
              </a:spcAft>
              <a:buClr>
                <a:srgbClr val="003865"/>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3865"/>
                </a:solidFill>
                <a:effectLst/>
                <a:uLnTx/>
                <a:uFillTx/>
                <a:latin typeface="Calibri"/>
                <a:ea typeface="+mn-ea"/>
                <a:cs typeface="Calibri"/>
              </a:rPr>
              <a:t>Capitalizing on the subject matter expertise of its leadership and general membership, the 3DGeo Subgroup provides guidance and education to stakeholders and decision makers on Lidar-derived Hydrography (LDH).</a:t>
            </a:r>
          </a:p>
          <a:p>
            <a:pPr marL="1143000" marR="0" lvl="2" indent="-228600" algn="l" defTabSz="914400" rtl="0" eaLnBrk="1" fontAlgn="auto" latinLnBrk="0" hangingPunct="1">
              <a:lnSpc>
                <a:spcPct val="100000"/>
              </a:lnSpc>
              <a:spcBef>
                <a:spcPts val="0"/>
              </a:spcBef>
              <a:spcAft>
                <a:spcPts val="1000"/>
              </a:spcAft>
              <a:buClr>
                <a:srgbClr val="003865"/>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3865"/>
              </a:solidFill>
              <a:effectLst/>
              <a:uLnTx/>
              <a:uFillTx/>
              <a:latin typeface="Calibri"/>
              <a:ea typeface="+mn-ea"/>
              <a:cs typeface="Calibri"/>
            </a:endParaRPr>
          </a:p>
          <a:p>
            <a:pPr marL="803275" marR="0" lvl="0" indent="-342900" algn="l" defTabSz="914400" rtl="0" eaLnBrk="1" fontAlgn="base" latinLnBrk="0" hangingPunct="1">
              <a:lnSpc>
                <a:spcPct val="107000"/>
              </a:lnSpc>
              <a:spcBef>
                <a:spcPts val="0"/>
              </a:spcBef>
              <a:spcAft>
                <a:spcPts val="0"/>
              </a:spcAft>
              <a:buClrTx/>
              <a:buSzTx/>
              <a:buFont typeface="Wingdings" panose="05000000000000000000" pitchFamily="2" charset="2"/>
              <a:buChar char="§"/>
              <a:tabLst/>
              <a:defRPr/>
            </a:pPr>
            <a:r>
              <a:rPr kumimoji="0" lang="en-US" sz="2800" b="1" i="0" u="none" strike="noStrike" kern="0" cap="none" spc="0" normalizeH="0" baseline="0" noProof="0" dirty="0">
                <a:ln>
                  <a:noFill/>
                </a:ln>
                <a:solidFill>
                  <a:srgbClr val="003865"/>
                </a:solidFill>
                <a:effectLst/>
                <a:uLnTx/>
                <a:uFillTx/>
                <a:latin typeface="Calibri" panose="020F0502020204030204" pitchFamily="34" charset="0"/>
                <a:ea typeface="Calibri" panose="020F0502020204030204" pitchFamily="34" charset="0"/>
                <a:cs typeface="Calibri" panose="020F0502020204030204" pitchFamily="34" charset="0"/>
              </a:rPr>
              <a:t>Champions</a:t>
            </a:r>
          </a:p>
          <a:p>
            <a:pPr marL="1147445" indent="-233045" fontAlgn="base">
              <a:lnSpc>
                <a:spcPct val="107000"/>
              </a:lnSpc>
              <a:spcBef>
                <a:spcPts val="0"/>
              </a:spcBef>
              <a:spcAft>
                <a:spcPts val="0"/>
              </a:spcAft>
              <a:buClrTx/>
              <a:defRPr/>
            </a:pPr>
            <a:r>
              <a:rPr kumimoji="0" lang="en-US" sz="2400" b="0" i="0" u="none" strike="noStrike" kern="0" cap="none" spc="0" normalizeH="0" baseline="0" noProof="0" dirty="0">
                <a:ln>
                  <a:noFill/>
                </a:ln>
                <a:solidFill>
                  <a:srgbClr val="003865"/>
                </a:solidFill>
                <a:effectLst/>
                <a:uLnTx/>
                <a:uFillTx/>
                <a:latin typeface="Calibri"/>
                <a:ea typeface="Calibri" panose="020F0502020204030204" pitchFamily="34" charset="0"/>
                <a:cs typeface="Calibri"/>
              </a:rPr>
              <a:t>Jamie Schulz</a:t>
            </a:r>
            <a:r>
              <a:rPr lang="en-US" sz="2400" kern="0" dirty="0">
                <a:solidFill>
                  <a:srgbClr val="003865"/>
                </a:solidFill>
                <a:latin typeface="Calibri"/>
                <a:ea typeface="Calibri" panose="020F0502020204030204" pitchFamily="34" charset="0"/>
                <a:cs typeface="Calibri"/>
              </a:rPr>
              <a:t>  		</a:t>
            </a:r>
            <a:r>
              <a:rPr kumimoji="0" lang="en-US" sz="1800" b="0" i="0" u="none" strike="noStrike" kern="0" cap="none" spc="0" normalizeH="0" baseline="0" noProof="0" dirty="0">
                <a:ln>
                  <a:noFill/>
                </a:ln>
                <a:solidFill>
                  <a:srgbClr val="003865"/>
                </a:solidFill>
                <a:effectLst/>
                <a:uLnTx/>
                <a:uFillTx/>
                <a:latin typeface="Calibri"/>
                <a:ea typeface="Calibri" panose="020F0502020204030204" pitchFamily="34" charset="0"/>
                <a:cs typeface="Calibri"/>
              </a:rPr>
              <a:t>(DNR MNIT – Fisheries)</a:t>
            </a:r>
            <a:r>
              <a:rPr lang="en-US" sz="1800" kern="0" dirty="0">
                <a:solidFill>
                  <a:srgbClr val="003865"/>
                </a:solidFill>
                <a:latin typeface="Calibri"/>
                <a:ea typeface="Calibri" panose="020F0502020204030204" pitchFamily="34" charset="0"/>
                <a:cs typeface="Calibri"/>
              </a:rPr>
              <a:t> </a:t>
            </a:r>
            <a:endParaRPr lang="en-US" sz="2400" b="0" i="0" u="none" strike="noStrike" kern="0" cap="none" spc="0" normalizeH="0" baseline="0" noProof="0" dirty="0">
              <a:ln>
                <a:noFill/>
              </a:ln>
              <a:solidFill>
                <a:srgbClr val="003865"/>
              </a:solidFill>
              <a:effectLst/>
              <a:uLnTx/>
              <a:uFillTx/>
              <a:latin typeface="Calibri" panose="020F0502020204030204" pitchFamily="34" charset="0"/>
              <a:ea typeface="Calibri" panose="020F0502020204030204" pitchFamily="34" charset="0"/>
              <a:cs typeface="Calibri" panose="020F0502020204030204" pitchFamily="34" charset="0"/>
            </a:endParaRPr>
          </a:p>
          <a:p>
            <a:pPr marL="1147445" indent="-233045" fontAlgn="base">
              <a:lnSpc>
                <a:spcPct val="107000"/>
              </a:lnSpc>
              <a:spcBef>
                <a:spcPts val="0"/>
              </a:spcBef>
              <a:spcAft>
                <a:spcPts val="0"/>
              </a:spcAft>
              <a:buClrTx/>
              <a:defRPr/>
            </a:pPr>
            <a:r>
              <a:rPr kumimoji="0" lang="en-US" sz="2400" b="0" i="0" u="none" strike="noStrike" kern="0" cap="none" spc="0" normalizeH="0" baseline="0" noProof="0" dirty="0">
                <a:ln>
                  <a:noFill/>
                </a:ln>
                <a:solidFill>
                  <a:srgbClr val="003865"/>
                </a:solidFill>
                <a:effectLst/>
                <a:uLnTx/>
                <a:uFillTx/>
                <a:latin typeface="Calibri"/>
                <a:ea typeface="Calibri" panose="020F0502020204030204" pitchFamily="34" charset="0"/>
                <a:cs typeface="Calibri"/>
              </a:rPr>
              <a:t>Sean Vaughn 		</a:t>
            </a:r>
            <a:r>
              <a:rPr kumimoji="0" lang="en-US" sz="1800" b="0" i="0" u="none" strike="noStrike" kern="0" cap="none" spc="0" normalizeH="0" baseline="0" noProof="0" dirty="0">
                <a:ln>
                  <a:noFill/>
                </a:ln>
                <a:solidFill>
                  <a:srgbClr val="003865"/>
                </a:solidFill>
                <a:effectLst/>
                <a:uLnTx/>
                <a:uFillTx/>
                <a:latin typeface="Calibri"/>
                <a:ea typeface="Calibri" panose="020F0502020204030204" pitchFamily="34" charset="0"/>
                <a:cs typeface="Calibri"/>
              </a:rPr>
              <a:t>(DNR MNIT – EWR)</a:t>
            </a:r>
            <a:r>
              <a:rPr lang="en-US" sz="1800" kern="0" dirty="0">
                <a:solidFill>
                  <a:srgbClr val="003865"/>
                </a:solidFill>
                <a:latin typeface="Calibri"/>
                <a:ea typeface="Calibri" panose="020F0502020204030204" pitchFamily="34" charset="0"/>
                <a:cs typeface="Calibri"/>
              </a:rPr>
              <a:t> </a:t>
            </a:r>
            <a:endParaRPr lang="en-US" sz="2400" b="0" i="0" u="none" strike="noStrike" kern="0" cap="none" spc="0" normalizeH="0" baseline="0" noProof="0" dirty="0">
              <a:ln>
                <a:noFill/>
              </a:ln>
              <a:solidFill>
                <a:srgbClr val="003865"/>
              </a:solidFill>
              <a:effectLst/>
              <a:uLnTx/>
              <a:uFillTx/>
              <a:latin typeface="Calibri" panose="020F0502020204030204" pitchFamily="34" charset="0"/>
              <a:ea typeface="Calibri" panose="020F0502020204030204" pitchFamily="34" charset="0"/>
              <a:cs typeface="Calibri" panose="020F0502020204030204" pitchFamily="34" charset="0"/>
            </a:endParaRPr>
          </a:p>
          <a:p>
            <a:pPr marL="1147445" indent="-233045" fontAlgn="base">
              <a:lnSpc>
                <a:spcPct val="107000"/>
              </a:lnSpc>
              <a:spcBef>
                <a:spcPts val="0"/>
              </a:spcBef>
              <a:spcAft>
                <a:spcPts val="0"/>
              </a:spcAft>
              <a:buClrTx/>
              <a:defRPr/>
            </a:pPr>
            <a:r>
              <a:rPr lang="en-US" sz="2400" kern="0" dirty="0">
                <a:solidFill>
                  <a:srgbClr val="003865"/>
                </a:solidFill>
                <a:latin typeface="Calibri"/>
                <a:ea typeface="Calibri" panose="020F0502020204030204" pitchFamily="34" charset="0"/>
                <a:cs typeface="Calibri"/>
              </a:rPr>
              <a:t>Clinton </a:t>
            </a:r>
            <a:r>
              <a:rPr kumimoji="0" lang="en-US" sz="2400" b="0" i="0" u="none" strike="noStrike" kern="0" cap="none" spc="0" normalizeH="0" baseline="0" noProof="0" dirty="0">
                <a:ln>
                  <a:noFill/>
                </a:ln>
                <a:solidFill>
                  <a:srgbClr val="003865"/>
                </a:solidFill>
                <a:effectLst/>
                <a:uLnTx/>
                <a:uFillTx/>
                <a:latin typeface="Calibri"/>
                <a:ea typeface="Calibri" panose="020F0502020204030204" pitchFamily="34" charset="0"/>
                <a:cs typeface="Calibri"/>
              </a:rPr>
              <a:t>Little 		</a:t>
            </a:r>
            <a:r>
              <a:rPr kumimoji="0" lang="en-US" sz="1800" b="0" i="0" u="none" strike="noStrike" kern="0" cap="none" spc="0" normalizeH="0" baseline="0" noProof="0" dirty="0">
                <a:ln>
                  <a:noFill/>
                </a:ln>
                <a:solidFill>
                  <a:srgbClr val="003865"/>
                </a:solidFill>
                <a:effectLst/>
                <a:uLnTx/>
                <a:uFillTx/>
                <a:latin typeface="Calibri"/>
                <a:ea typeface="Calibri" panose="020F0502020204030204" pitchFamily="34" charset="0"/>
                <a:cs typeface="Calibri"/>
              </a:rPr>
              <a:t>(DNR – Coastal </a:t>
            </a:r>
            <a:r>
              <a:rPr lang="en-US" sz="1800" kern="0" dirty="0">
                <a:solidFill>
                  <a:srgbClr val="003865"/>
                </a:solidFill>
                <a:latin typeface="Calibri"/>
                <a:ea typeface="Calibri" panose="020F0502020204030204" pitchFamily="34" charset="0"/>
                <a:cs typeface="Calibri"/>
              </a:rPr>
              <a:t>Program</a:t>
            </a:r>
            <a:r>
              <a:rPr kumimoji="0" lang="en-US" sz="1800" b="0" i="0" u="none" strike="noStrike" kern="0" cap="none" spc="0" normalizeH="0" baseline="0" noProof="0" dirty="0">
                <a:ln>
                  <a:noFill/>
                </a:ln>
                <a:solidFill>
                  <a:srgbClr val="003865"/>
                </a:solidFill>
                <a:effectLst/>
                <a:uLnTx/>
                <a:uFillTx/>
                <a:latin typeface="Calibri"/>
                <a:ea typeface="Calibri" panose="020F0502020204030204" pitchFamily="34" charset="0"/>
                <a:cs typeface="Calibri"/>
              </a:rPr>
              <a:t>)</a:t>
            </a:r>
            <a:r>
              <a:rPr lang="en-US" sz="1800" kern="0" dirty="0">
                <a:solidFill>
                  <a:srgbClr val="003865"/>
                </a:solidFill>
                <a:latin typeface="Calibri"/>
                <a:ea typeface="Calibri" panose="020F0502020204030204" pitchFamily="34" charset="0"/>
                <a:cs typeface="Calibri"/>
              </a:rPr>
              <a:t> </a:t>
            </a:r>
            <a:endParaRPr lang="en-US" sz="2400" b="0" i="0" u="none" strike="noStrike" kern="0" cap="none" spc="0" normalizeH="0" baseline="0" noProof="0" dirty="0">
              <a:ln>
                <a:noFill/>
              </a:ln>
              <a:solidFill>
                <a:srgbClr val="003865"/>
              </a:solidFill>
              <a:effectLst/>
              <a:uLnTx/>
              <a:uFillTx/>
              <a:latin typeface="Calibri"/>
              <a:ea typeface="Calibri" panose="020F0502020204030204" pitchFamily="34" charset="0"/>
              <a:cs typeface="Calibri" panose="020F0502020204030204" pitchFamily="34" charset="0"/>
            </a:endParaRPr>
          </a:p>
          <a:p>
            <a:pPr marL="1147445" marR="0" lvl="0" indent="-233045" algn="l" defTabSz="914400" rtl="0" eaLnBrk="1" fontAlgn="base" latinLnBrk="0" hangingPunct="1">
              <a:lnSpc>
                <a:spcPct val="107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003865"/>
                </a:solidFill>
                <a:effectLst/>
                <a:uLnTx/>
                <a:uFillTx/>
                <a:latin typeface="Calibri"/>
                <a:ea typeface="Calibri" panose="020F0502020204030204" pitchFamily="34" charset="0"/>
                <a:cs typeface="Calibri"/>
              </a:rPr>
              <a:t>Jen </a:t>
            </a:r>
            <a:r>
              <a:rPr kumimoji="0" lang="en-US" sz="2400" b="0" i="0" u="none" strike="noStrike" kern="0" cap="none" spc="0" normalizeH="0" baseline="0" noProof="0" dirty="0" err="1">
                <a:ln>
                  <a:noFill/>
                </a:ln>
                <a:solidFill>
                  <a:srgbClr val="003865"/>
                </a:solidFill>
                <a:effectLst/>
                <a:uLnTx/>
                <a:uFillTx/>
                <a:latin typeface="Calibri"/>
                <a:ea typeface="Calibri" panose="020F0502020204030204" pitchFamily="34" charset="0"/>
                <a:cs typeface="Calibri"/>
              </a:rPr>
              <a:t>Crea</a:t>
            </a:r>
            <a:r>
              <a:rPr kumimoji="0" lang="en-US" sz="2400" b="0" i="0" u="none" strike="noStrike" kern="0" cap="none" spc="0" normalizeH="0" baseline="0" noProof="0" dirty="0">
                <a:ln>
                  <a:noFill/>
                </a:ln>
                <a:solidFill>
                  <a:srgbClr val="003865"/>
                </a:solidFill>
                <a:effectLst/>
                <a:uLnTx/>
                <a:uFillTx/>
                <a:latin typeface="Calibri"/>
                <a:ea typeface="Calibri" panose="020F0502020204030204" pitchFamily="34" charset="0"/>
                <a:cs typeface="Calibri"/>
              </a:rPr>
              <a:t> 		</a:t>
            </a:r>
            <a:r>
              <a:rPr kumimoji="0" lang="en-US" sz="1800" b="0" i="0" u="none" strike="noStrike" kern="0" cap="none" spc="0" normalizeH="0" baseline="0" noProof="0" dirty="0">
                <a:ln>
                  <a:noFill/>
                </a:ln>
                <a:solidFill>
                  <a:srgbClr val="003865"/>
                </a:solidFill>
                <a:effectLst/>
                <a:uLnTx/>
                <a:uFillTx/>
                <a:latin typeface="Calibri"/>
                <a:ea typeface="Calibri" panose="020F0502020204030204" pitchFamily="34" charset="0"/>
                <a:cs typeface="Calibri"/>
              </a:rPr>
              <a:t>(MPCA MNIT )</a:t>
            </a:r>
            <a:endParaRPr lang="en-US" sz="2400" b="0" i="0" u="none" strike="noStrike" kern="1200" cap="none" spc="0" normalizeH="0" baseline="0" noProof="0" dirty="0">
              <a:ln>
                <a:noFill/>
              </a:ln>
              <a:solidFill>
                <a:srgbClr val="003865"/>
              </a:solidFill>
              <a:effectLst/>
              <a:uLnTx/>
              <a:uFillTx/>
              <a:latin typeface="Calibri"/>
              <a:cs typeface="Calibri"/>
            </a:endParaRPr>
          </a:p>
        </p:txBody>
      </p:sp>
    </p:spTree>
    <p:extLst>
      <p:ext uri="{BB962C8B-B14F-4D97-AF65-F5344CB8AC3E}">
        <p14:creationId xmlns:p14="http://schemas.microsoft.com/office/powerpoint/2010/main" val="12428379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2EE1186-3B7D-1AAA-6540-931404DC0684}"/>
              </a:ext>
            </a:extLst>
          </p:cNvPr>
          <p:cNvSpPr txBox="1"/>
          <p:nvPr/>
        </p:nvSpPr>
        <p:spPr>
          <a:xfrm>
            <a:off x="549728" y="1363703"/>
            <a:ext cx="11092543" cy="5633081"/>
          </a:xfrm>
          <a:prstGeom prst="rect">
            <a:avLst/>
          </a:prstGeom>
          <a:noFill/>
        </p:spPr>
        <p:txBody>
          <a:bodyPr wrap="square">
            <a:spAutoFit/>
          </a:bodyPr>
          <a:lstStyle/>
          <a:p>
            <a:pPr marL="2346325" marR="0" lvl="0" indent="-2346325" algn="l" defTabSz="914400" rtl="0" eaLnBrk="1" fontAlgn="auto" latinLnBrk="0" hangingPunct="1">
              <a:lnSpc>
                <a:spcPct val="108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3865"/>
                </a:solidFill>
                <a:effectLst/>
                <a:uLnTx/>
                <a:uFillTx/>
                <a:latin typeface="Calibri"/>
                <a:ea typeface="+mn-ea"/>
                <a:cs typeface="+mn-cs"/>
              </a:rPr>
              <a:t>CURRENT </a:t>
            </a:r>
          </a:p>
          <a:p>
            <a:pPr marL="2286000" marR="0" lvl="0" indent="-2286000" algn="l" defTabSz="914400" rtl="0" eaLnBrk="1" fontAlgn="auto" latinLnBrk="0" hangingPunct="1">
              <a:lnSpc>
                <a:spcPct val="108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3865"/>
                </a:solidFill>
                <a:effectLst/>
                <a:uLnTx/>
                <a:uFillTx/>
                <a:latin typeface="Calibri"/>
                <a:ea typeface="+mn-ea"/>
                <a:cs typeface="+mn-cs"/>
              </a:rPr>
              <a:t>ACTIVITY: 	</a:t>
            </a:r>
            <a:r>
              <a:rPr kumimoji="0" lang="en-US" sz="2400" b="0" i="0" u="none" strike="noStrike" kern="1200" cap="none" spc="0" normalizeH="0" baseline="0" noProof="0" dirty="0">
                <a:ln>
                  <a:noFill/>
                </a:ln>
                <a:solidFill>
                  <a:srgbClr val="003865"/>
                </a:solidFill>
                <a:effectLst/>
                <a:uLnTx/>
                <a:uFillTx/>
                <a:latin typeface="Calibri" panose="020F0502020204030204" pitchFamily="34" charset="0"/>
                <a:ea typeface="Calibri" panose="020F0502020204030204" pitchFamily="34" charset="0"/>
                <a:cs typeface="Arial" panose="020B0604020202020204" pitchFamily="34" charset="0"/>
              </a:rPr>
              <a:t>With guidance from the 3DGeo Hydrogeomorphology Workgroup, the Minnesota 3D Geomatics Data Acquisition </a:t>
            </a:r>
            <a:r>
              <a:rPr kumimoji="0" lang="en-US" sz="2400" b="1" i="0" u="none" strike="noStrike" kern="1200" cap="none" spc="0" normalizeH="0" baseline="0" noProof="0" dirty="0">
                <a:ln>
                  <a:noFill/>
                </a:ln>
                <a:solidFill>
                  <a:srgbClr val="003865"/>
                </a:solidFill>
                <a:effectLst/>
                <a:uLnTx/>
                <a:uFillTx/>
                <a:latin typeface="Calibri" panose="020F0502020204030204" pitchFamily="34" charset="0"/>
                <a:ea typeface="Calibri" panose="020F0502020204030204" pitchFamily="34" charset="0"/>
                <a:cs typeface="Arial" panose="020B0604020202020204" pitchFamily="34" charset="0"/>
              </a:rPr>
              <a:t>Lidar-derived Hydrography Subgroup</a:t>
            </a:r>
            <a:r>
              <a:rPr kumimoji="0" lang="en-US" sz="2400" b="0" i="0" u="none" strike="noStrike" kern="1200" cap="none" spc="0" normalizeH="0" baseline="0" noProof="0" dirty="0">
                <a:ln>
                  <a:noFill/>
                </a:ln>
                <a:solidFill>
                  <a:srgbClr val="003865"/>
                </a:solidFill>
                <a:effectLst/>
                <a:uLnTx/>
                <a:uFillTx/>
                <a:latin typeface="Calibri" panose="020F0502020204030204" pitchFamily="34" charset="0"/>
                <a:ea typeface="Calibri" panose="020F0502020204030204" pitchFamily="34" charset="0"/>
                <a:cs typeface="Arial" panose="020B0604020202020204" pitchFamily="34" charset="0"/>
              </a:rPr>
              <a:t> is building the foundation for a Mn3D-Hydro initiative. 	</a:t>
            </a:r>
          </a:p>
          <a:p>
            <a:pPr marL="2286000" marR="0" lvl="0" indent="-2286000" algn="l" defTabSz="914400" rtl="0" eaLnBrk="1" fontAlgn="auto" latinLnBrk="0" hangingPunct="1">
              <a:lnSpc>
                <a:spcPct val="107000"/>
              </a:lnSpc>
              <a:spcBef>
                <a:spcPts val="2400"/>
              </a:spcBef>
              <a:spcAft>
                <a:spcPts val="0"/>
              </a:spcAft>
              <a:buClrTx/>
              <a:buSzTx/>
              <a:buFontTx/>
              <a:buNone/>
              <a:tabLst/>
              <a:defRPr/>
            </a:pPr>
            <a:r>
              <a:rPr kumimoji="0" lang="en-US" sz="2400" b="1" i="0" u="none" strike="noStrike" kern="1200" cap="none" spc="0" normalizeH="0" baseline="0" noProof="0" dirty="0">
                <a:ln>
                  <a:noFill/>
                </a:ln>
                <a:solidFill>
                  <a:srgbClr val="003865"/>
                </a:solidFill>
                <a:effectLst/>
                <a:uLnTx/>
                <a:uFillTx/>
                <a:latin typeface="Calibri" panose="020F0502020204030204" pitchFamily="34" charset="0"/>
                <a:ea typeface="Calibri" panose="020F0502020204030204" pitchFamily="34" charset="0"/>
                <a:cs typeface="Arial" panose="020B0604020202020204" pitchFamily="34" charset="0"/>
              </a:rPr>
              <a:t>EXECUTIVE </a:t>
            </a:r>
          </a:p>
          <a:p>
            <a:pPr marL="2286000" marR="0" lvl="0" indent="-2286000" algn="l" defTabSz="914400" rtl="0" eaLnBrk="1" fontAlgn="auto" latinLnBrk="0" hangingPunct="1">
              <a:lnSpc>
                <a:spcPct val="107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3865"/>
                </a:solidFill>
                <a:effectLst/>
                <a:uLnTx/>
                <a:uFillTx/>
                <a:latin typeface="Calibri" panose="020F0502020204030204" pitchFamily="34" charset="0"/>
                <a:ea typeface="Calibri" panose="020F0502020204030204" pitchFamily="34" charset="0"/>
                <a:cs typeface="Arial" panose="020B0604020202020204" pitchFamily="34" charset="0"/>
              </a:rPr>
              <a:t>AGENCY </a:t>
            </a:r>
          </a:p>
          <a:p>
            <a:pPr marL="2286000" marR="0" lvl="0" indent="-2286000" algn="l" defTabSz="914400" rtl="0" eaLnBrk="1" fontAlgn="auto" latinLnBrk="0" hangingPunct="1">
              <a:lnSpc>
                <a:spcPct val="107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3865"/>
                </a:solidFill>
                <a:effectLst/>
                <a:uLnTx/>
                <a:uFillTx/>
                <a:latin typeface="Calibri" panose="020F0502020204030204" pitchFamily="34" charset="0"/>
                <a:ea typeface="Calibri" panose="020F0502020204030204" pitchFamily="34" charset="0"/>
                <a:cs typeface="Arial" panose="020B0604020202020204" pitchFamily="34" charset="0"/>
              </a:rPr>
              <a:t>SPONSOR: 	</a:t>
            </a:r>
            <a:r>
              <a:rPr kumimoji="0" lang="en-US" sz="2400" b="0" i="0" u="none" strike="noStrike" kern="1200" cap="none" spc="0" normalizeH="0" baseline="0" noProof="0" dirty="0">
                <a:ln>
                  <a:noFill/>
                </a:ln>
                <a:solidFill>
                  <a:srgbClr val="003865"/>
                </a:solidFill>
                <a:effectLst/>
                <a:uLnTx/>
                <a:uFillTx/>
                <a:latin typeface="Calibri" panose="020F0502020204030204" pitchFamily="34" charset="0"/>
                <a:ea typeface="Calibri" panose="020F0502020204030204" pitchFamily="34" charset="0"/>
                <a:cs typeface="Arial" panose="020B0604020202020204" pitchFamily="34" charset="0"/>
              </a:rPr>
              <a:t>This Lidar-derived Hydrography initiative will need a state agency sponsor with multiple state agencies supporting the effort.</a:t>
            </a:r>
          </a:p>
          <a:p>
            <a:pPr marL="2286000" marR="0" lvl="0" indent="-2286000" algn="l" defTabSz="914400" rtl="0" eaLnBrk="1" fontAlgn="auto" latinLnBrk="0" hangingPunct="1">
              <a:lnSpc>
                <a:spcPct val="107000"/>
              </a:lnSpc>
              <a:spcBef>
                <a:spcPts val="0"/>
              </a:spcBef>
              <a:spcAft>
                <a:spcPts val="800"/>
              </a:spcAft>
              <a:buClrTx/>
              <a:buSzTx/>
              <a:buFontTx/>
              <a:buNone/>
              <a:tabLst/>
              <a:defRPr/>
            </a:pPr>
            <a:r>
              <a:rPr kumimoji="0" lang="en-US" sz="2400" b="0" i="0" u="none" strike="noStrike" kern="1200" cap="none" spc="0" normalizeH="0" baseline="0" noProof="0" dirty="0">
                <a:ln>
                  <a:noFill/>
                </a:ln>
                <a:solidFill>
                  <a:srgbClr val="003865"/>
                </a:solidFill>
                <a:effectLst/>
                <a:uLnTx/>
                <a:uFillTx/>
                <a:latin typeface="Calibri" panose="020F0502020204030204" pitchFamily="34" charset="0"/>
                <a:ea typeface="Calibri" panose="020F0502020204030204" pitchFamily="34" charset="0"/>
                <a:cs typeface="Arial" panose="020B0604020202020204" pitchFamily="34" charset="0"/>
              </a:rPr>
              <a:t> </a:t>
            </a:r>
          </a:p>
          <a:p>
            <a:pPr marL="2346325" marR="0" lvl="0" indent="-2346325" algn="l" defTabSz="914400" rtl="0" eaLnBrk="1" fontAlgn="auto" latinLnBrk="0" hangingPunct="1">
              <a:lnSpc>
                <a:spcPct val="108000"/>
              </a:lnSpc>
              <a:buClrTx/>
              <a:buSzTx/>
              <a:buFontTx/>
              <a:buNone/>
              <a:tabLst/>
              <a:defRPr/>
            </a:pPr>
            <a:r>
              <a:rPr kumimoji="0" lang="en-US" sz="2400" b="1" i="0" u="none" strike="noStrike" kern="1200" cap="none" spc="0" normalizeH="0" baseline="0" noProof="0" dirty="0">
                <a:ln>
                  <a:noFill/>
                </a:ln>
                <a:solidFill>
                  <a:srgbClr val="003865"/>
                </a:solidFill>
                <a:effectLst/>
                <a:uLnTx/>
                <a:uFillTx/>
                <a:latin typeface="Calibri" panose="020F0502020204030204" pitchFamily="34" charset="0"/>
                <a:ea typeface="Calibri" panose="020F0502020204030204" pitchFamily="34" charset="0"/>
                <a:cs typeface="Arial" panose="020B0604020202020204" pitchFamily="34" charset="0"/>
              </a:rPr>
              <a:t>GEOSPATIAL </a:t>
            </a:r>
          </a:p>
          <a:p>
            <a:pPr marL="2346325" marR="0" lvl="0" indent="-2346325" algn="l" defTabSz="914400" rtl="0" eaLnBrk="1" fontAlgn="auto" latinLnBrk="0" hangingPunct="1">
              <a:lnSpc>
                <a:spcPct val="108000"/>
              </a:lnSpc>
              <a:buClrTx/>
              <a:buSzTx/>
              <a:buFontTx/>
              <a:buNone/>
              <a:tabLst/>
              <a:defRPr/>
            </a:pPr>
            <a:r>
              <a:rPr lang="en-US" sz="2400" b="1" dirty="0">
                <a:solidFill>
                  <a:srgbClr val="003865"/>
                </a:solidFill>
                <a:latin typeface="Calibri" panose="020F0502020204030204" pitchFamily="34" charset="0"/>
                <a:ea typeface="Calibri" panose="020F0502020204030204" pitchFamily="34" charset="0"/>
                <a:cs typeface="Arial" panose="020B0604020202020204" pitchFamily="34" charset="0"/>
              </a:rPr>
              <a:t>COMMUNITY: </a:t>
            </a:r>
            <a:r>
              <a:rPr lang="en-US" sz="2400" dirty="0">
                <a:solidFill>
                  <a:srgbClr val="003865"/>
                </a:solidFill>
                <a:latin typeface="Calibri" panose="020F0502020204030204" pitchFamily="34" charset="0"/>
                <a:ea typeface="Calibri" panose="020F0502020204030204" pitchFamily="34" charset="0"/>
                <a:cs typeface="Arial" panose="020B0604020202020204" pitchFamily="34" charset="0"/>
              </a:rPr>
              <a:t>	Work in 2024 to make this initiative a 2025 GAC Priority.</a:t>
            </a:r>
            <a:endParaRPr kumimoji="0" lang="en-US" sz="2400" b="0" i="0" u="none" strike="noStrike" kern="1200" cap="none" spc="0" normalizeH="0" baseline="0" noProof="0" dirty="0">
              <a:ln>
                <a:noFill/>
              </a:ln>
              <a:solidFill>
                <a:srgbClr val="003865"/>
              </a:solidFill>
              <a:effectLst/>
              <a:uLnTx/>
              <a:uFillTx/>
              <a:latin typeface="Calibri" panose="020F0502020204030204" pitchFamily="34" charset="0"/>
              <a:ea typeface="Calibri" panose="020F0502020204030204" pitchFamily="34" charset="0"/>
              <a:cs typeface="Arial" panose="020B0604020202020204" pitchFamily="34" charset="0"/>
            </a:endParaRPr>
          </a:p>
          <a:p>
            <a:pPr marL="1828800" marR="0" lvl="0" indent="-1828800" algn="l" defTabSz="914400" rtl="0" eaLnBrk="1" fontAlgn="auto" latinLnBrk="0" hangingPunct="1">
              <a:lnSpc>
                <a:spcPct val="108000"/>
              </a:lnSpc>
              <a:spcBef>
                <a:spcPts val="600"/>
              </a:spcBef>
              <a:spcAft>
                <a:spcPts val="600"/>
              </a:spcAft>
              <a:buClrTx/>
              <a:buSzTx/>
              <a:buFontTx/>
              <a:buNone/>
              <a:tabLst/>
              <a:defRPr/>
            </a:pPr>
            <a:endParaRPr kumimoji="0" lang="en-US" sz="1800" b="0" i="0" u="none" strike="noStrike" kern="1200" cap="none" spc="0" normalizeH="0" baseline="0" noProof="0" dirty="0">
              <a:ln>
                <a:noFill/>
              </a:ln>
              <a:solidFill>
                <a:srgbClr val="003865"/>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7" name="Title 1">
            <a:extLst>
              <a:ext uri="{FF2B5EF4-FFF2-40B4-BE49-F238E27FC236}">
                <a16:creationId xmlns:a16="http://schemas.microsoft.com/office/drawing/2014/main" id="{13126D0A-7983-2533-FD78-85CD56EBA180}"/>
              </a:ext>
            </a:extLst>
          </p:cNvPr>
          <p:cNvSpPr>
            <a:spLocks noGrp="1"/>
          </p:cNvSpPr>
          <p:nvPr>
            <p:ph type="title"/>
          </p:nvPr>
        </p:nvSpPr>
        <p:spPr>
          <a:xfrm>
            <a:off x="0" y="-1"/>
            <a:ext cx="11353800" cy="1216025"/>
          </a:xfrm>
        </p:spPr>
        <p:txBody>
          <a:bodyPr/>
          <a:lstStyle/>
          <a:p>
            <a:r>
              <a:rPr lang="en-US" sz="2400" dirty="0">
                <a:cs typeface="Calibri"/>
              </a:rPr>
              <a:t>3DGeo – New Subgroups in 2023 – </a:t>
            </a:r>
            <a:r>
              <a:rPr lang="en-US" dirty="0">
                <a:solidFill>
                  <a:srgbClr val="FFC000"/>
                </a:solidFill>
                <a:cs typeface="Calibri"/>
              </a:rPr>
              <a:t>Lidar-derived Hydrography Subgroup</a:t>
            </a:r>
            <a:endParaRPr lang="en-US" dirty="0">
              <a:solidFill>
                <a:srgbClr val="FFC000"/>
              </a:solidFill>
            </a:endParaRPr>
          </a:p>
        </p:txBody>
      </p:sp>
    </p:spTree>
    <p:extLst>
      <p:ext uri="{BB962C8B-B14F-4D97-AF65-F5344CB8AC3E}">
        <p14:creationId xmlns:p14="http://schemas.microsoft.com/office/powerpoint/2010/main" val="16984490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Next</a:t>
            </a:r>
          </a:p>
        </p:txBody>
      </p:sp>
      <p:sp>
        <p:nvSpPr>
          <p:cNvPr id="8" name="Content Placeholder 4">
            <a:extLst>
              <a:ext uri="{FF2B5EF4-FFF2-40B4-BE49-F238E27FC236}">
                <a16:creationId xmlns:a16="http://schemas.microsoft.com/office/drawing/2014/main" id="{91304E41-F512-495C-92B5-7D594001B657}"/>
              </a:ext>
            </a:extLst>
          </p:cNvPr>
          <p:cNvSpPr>
            <a:spLocks noGrp="1" noChangeAspect="1"/>
          </p:cNvSpPr>
          <p:nvPr>
            <p:ph idx="1"/>
          </p:nvPr>
        </p:nvSpPr>
        <p:spPr>
          <a:xfrm>
            <a:off x="4319752" y="5589076"/>
            <a:ext cx="7219989" cy="586087"/>
          </a:xfrm>
        </p:spPr>
        <p:txBody>
          <a:bodyPr vert="horz" lIns="91440" tIns="45720" rIns="91440" bIns="45720" rtlCol="0" anchor="t">
            <a:noAutofit/>
          </a:bodyPr>
          <a:lstStyle/>
          <a:p>
            <a:pPr marL="0" indent="0" algn="r">
              <a:buNone/>
            </a:pPr>
            <a:r>
              <a:rPr lang="en-US" b="1" dirty="0">
                <a:solidFill>
                  <a:srgbClr val="003865"/>
                </a:solidFill>
              </a:rPr>
              <a:t>Wrap Up…</a:t>
            </a:r>
          </a:p>
          <a:p>
            <a:pPr lvl="1"/>
            <a:endParaRPr lang="en-US" dirty="0"/>
          </a:p>
        </p:txBody>
      </p:sp>
    </p:spTree>
    <p:extLst>
      <p:ext uri="{BB962C8B-B14F-4D97-AF65-F5344CB8AC3E}">
        <p14:creationId xmlns:p14="http://schemas.microsoft.com/office/powerpoint/2010/main" val="39812014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CE67B-D982-463F-A2EA-42EEE29B5C87}"/>
              </a:ext>
            </a:extLst>
          </p:cNvPr>
          <p:cNvSpPr>
            <a:spLocks noGrp="1"/>
          </p:cNvSpPr>
          <p:nvPr>
            <p:ph type="title"/>
          </p:nvPr>
        </p:nvSpPr>
        <p:spPr>
          <a:xfrm>
            <a:off x="838200" y="152400"/>
            <a:ext cx="11071860" cy="914400"/>
          </a:xfrm>
        </p:spPr>
        <p:txBody>
          <a:bodyPr>
            <a:normAutofit/>
          </a:bodyPr>
          <a:lstStyle/>
          <a:p>
            <a:r>
              <a:rPr lang="en-US" dirty="0"/>
              <a:t>3DGeo - </a:t>
            </a:r>
            <a:r>
              <a:rPr lang="en-US" dirty="0">
                <a:solidFill>
                  <a:srgbClr val="FFC000"/>
                </a:solidFill>
              </a:rPr>
              <a:t>Next Steps</a:t>
            </a:r>
            <a:endParaRPr lang="en-US" sz="4800" dirty="0">
              <a:solidFill>
                <a:srgbClr val="FFC000"/>
              </a:solidFill>
            </a:endParaRPr>
          </a:p>
        </p:txBody>
      </p:sp>
      <p:sp>
        <p:nvSpPr>
          <p:cNvPr id="3" name="Content Placeholder 2">
            <a:extLst>
              <a:ext uri="{FF2B5EF4-FFF2-40B4-BE49-F238E27FC236}">
                <a16:creationId xmlns:a16="http://schemas.microsoft.com/office/drawing/2014/main" id="{4E2F013A-8FEC-4C04-9AB4-8676513ED0B2}"/>
              </a:ext>
            </a:extLst>
          </p:cNvPr>
          <p:cNvSpPr>
            <a:spLocks noGrp="1"/>
          </p:cNvSpPr>
          <p:nvPr>
            <p:ph idx="1"/>
          </p:nvPr>
        </p:nvSpPr>
        <p:spPr>
          <a:xfrm>
            <a:off x="164262" y="1623806"/>
            <a:ext cx="3542573" cy="4903102"/>
          </a:xfrm>
        </p:spPr>
        <p:txBody>
          <a:bodyPr vert="horz" lIns="91440" tIns="45720" rIns="91440" bIns="45720" rtlCol="0" anchor="t">
            <a:normAutofit/>
          </a:bodyPr>
          <a:lstStyle/>
          <a:p>
            <a:r>
              <a:rPr lang="en-US" sz="2400" b="1" dirty="0">
                <a:solidFill>
                  <a:srgbClr val="A20000"/>
                </a:solidFill>
              </a:rPr>
              <a:t>You</a:t>
            </a:r>
            <a:r>
              <a:rPr lang="en-US" sz="2400" dirty="0">
                <a:solidFill>
                  <a:srgbClr val="003865"/>
                </a:solidFill>
              </a:rPr>
              <a:t> don't have to have money or be a decision maker to share your ideas. </a:t>
            </a:r>
          </a:p>
          <a:p>
            <a:pPr>
              <a:spcBef>
                <a:spcPts val="3600"/>
              </a:spcBef>
            </a:pPr>
            <a:r>
              <a:rPr lang="en-US" sz="2400" b="1" dirty="0">
                <a:solidFill>
                  <a:srgbClr val="A20000"/>
                </a:solidFill>
                <a:cs typeface="Calibri"/>
              </a:rPr>
              <a:t>You</a:t>
            </a:r>
            <a:r>
              <a:rPr lang="en-US" sz="2400" dirty="0">
                <a:solidFill>
                  <a:srgbClr val="003865"/>
                </a:solidFill>
                <a:cs typeface="Calibri"/>
              </a:rPr>
              <a:t> can be a voice of support. </a:t>
            </a:r>
          </a:p>
          <a:p>
            <a:pPr>
              <a:buClr>
                <a:srgbClr val="003865"/>
              </a:buClr>
              <a:defRPr/>
            </a:pPr>
            <a:r>
              <a:rPr kumimoji="0" lang="en-US" sz="2400" b="0" i="0" u="none" strike="noStrike" kern="1200" cap="none" spc="0" normalizeH="0" baseline="0" noProof="0" dirty="0">
                <a:ln>
                  <a:noFill/>
                </a:ln>
                <a:solidFill>
                  <a:srgbClr val="003865"/>
                </a:solidFill>
                <a:effectLst/>
                <a:uLnTx/>
                <a:uFillTx/>
                <a:latin typeface="Calibri"/>
                <a:ea typeface="+mn-ea"/>
                <a:cs typeface="Calibri"/>
              </a:rPr>
              <a:t>Please serve as a champion for 3DGeo Initiatives.</a:t>
            </a:r>
          </a:p>
        </p:txBody>
      </p:sp>
      <p:pic>
        <p:nvPicPr>
          <p:cNvPr id="5" name="Graphic 5" descr="Withering Tree">
            <a:extLst>
              <a:ext uri="{FF2B5EF4-FFF2-40B4-BE49-F238E27FC236}">
                <a16:creationId xmlns:a16="http://schemas.microsoft.com/office/drawing/2014/main" id="{EF44ABED-A14B-427B-A0A0-465CA9D1A5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41446" y="1183758"/>
            <a:ext cx="6025660" cy="6060829"/>
          </a:xfrm>
          <a:prstGeom prst="rect">
            <a:avLst/>
          </a:prstGeom>
        </p:spPr>
      </p:pic>
      <p:sp>
        <p:nvSpPr>
          <p:cNvPr id="6" name="TextBox 5">
            <a:extLst>
              <a:ext uri="{FF2B5EF4-FFF2-40B4-BE49-F238E27FC236}">
                <a16:creationId xmlns:a16="http://schemas.microsoft.com/office/drawing/2014/main" id="{DC0362EB-7EB3-4289-9E30-1D43FC3F8571}"/>
              </a:ext>
            </a:extLst>
          </p:cNvPr>
          <p:cNvSpPr txBox="1"/>
          <p:nvPr/>
        </p:nvSpPr>
        <p:spPr>
          <a:xfrm rot="3660000">
            <a:off x="7144938" y="4946866"/>
            <a:ext cx="162950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Calibri"/>
                <a:ea typeface="+mn-ea"/>
                <a:cs typeface="+mn-cs"/>
              </a:rPr>
              <a:t>3D Geo</a:t>
            </a:r>
            <a:endParaRPr kumimoji="0" lang="en-US" sz="3200" b="1" i="0" u="none" strike="noStrike" kern="1200" cap="none" spc="0" normalizeH="0" baseline="0" noProof="0">
              <a:ln>
                <a:noFill/>
              </a:ln>
              <a:solidFill>
                <a:srgbClr val="FFFFFF"/>
              </a:solidFill>
              <a:effectLst/>
              <a:uLnTx/>
              <a:uFillTx/>
              <a:latin typeface="Calibri"/>
              <a:ea typeface="+mn-ea"/>
              <a:cs typeface="Calibri"/>
            </a:endParaRPr>
          </a:p>
        </p:txBody>
      </p:sp>
      <p:sp>
        <p:nvSpPr>
          <p:cNvPr id="7" name="TextBox 6">
            <a:extLst>
              <a:ext uri="{FF2B5EF4-FFF2-40B4-BE49-F238E27FC236}">
                <a16:creationId xmlns:a16="http://schemas.microsoft.com/office/drawing/2014/main" id="{C48483C3-DDB8-4973-8F4E-55FFCFBA91DD}"/>
              </a:ext>
            </a:extLst>
          </p:cNvPr>
          <p:cNvSpPr txBox="1"/>
          <p:nvPr/>
        </p:nvSpPr>
        <p:spPr>
          <a:xfrm>
            <a:off x="7978015" y="3760187"/>
            <a:ext cx="146538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a:ea typeface="+mn-ea"/>
                <a:cs typeface="+mn-cs"/>
              </a:rPr>
              <a:t>GIS </a:t>
            </a:r>
            <a:endParaRPr kumimoji="0" lang="en-US" sz="1800" b="0" i="0" u="none" strike="noStrike" kern="1200" cap="none" spc="0" normalizeH="0" baseline="0" noProof="0">
              <a:ln>
                <a:noFill/>
              </a:ln>
              <a:solidFill>
                <a:srgbClr val="FFFFFF"/>
              </a:solidFill>
              <a:effectLst/>
              <a:uLnTx/>
              <a:uFillTx/>
              <a:latin typeface="Calibri"/>
              <a:ea typeface="+mn-ea"/>
              <a:cs typeface="Calibri"/>
            </a:endParaRPr>
          </a:p>
        </p:txBody>
      </p:sp>
      <p:sp>
        <p:nvSpPr>
          <p:cNvPr id="8" name="TextBox 7">
            <a:extLst>
              <a:ext uri="{FF2B5EF4-FFF2-40B4-BE49-F238E27FC236}">
                <a16:creationId xmlns:a16="http://schemas.microsoft.com/office/drawing/2014/main" id="{3D9BA7E5-449D-453F-9C6A-1A11DBF7017A}"/>
              </a:ext>
            </a:extLst>
          </p:cNvPr>
          <p:cNvSpPr txBox="1"/>
          <p:nvPr/>
        </p:nvSpPr>
        <p:spPr>
          <a:xfrm rot="2065666">
            <a:off x="6180466" y="3061262"/>
            <a:ext cx="174714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Calibri"/>
                <a:ea typeface="+mn-ea"/>
                <a:cs typeface="+mn-cs"/>
              </a:rPr>
              <a:t>Resource </a:t>
            </a:r>
            <a:r>
              <a:rPr kumimoji="0" lang="en-US" sz="1600" b="0" i="0" u="none" strike="noStrike" kern="1200" cap="none" spc="0" normalizeH="0" baseline="0" noProof="0" err="1">
                <a:ln>
                  <a:noFill/>
                </a:ln>
                <a:solidFill>
                  <a:srgbClr val="FFFFFF"/>
                </a:solidFill>
                <a:effectLst/>
                <a:uLnTx/>
                <a:uFillTx/>
                <a:latin typeface="Calibri"/>
                <a:ea typeface="+mn-ea"/>
                <a:cs typeface="+mn-cs"/>
              </a:rPr>
              <a:t>Mgmt</a:t>
            </a:r>
            <a:endParaRPr kumimoji="0" lang="en-US" sz="1600" b="0" i="0" u="none" strike="noStrike" kern="1200" cap="none" spc="0" normalizeH="0" baseline="0" noProof="0">
              <a:ln>
                <a:noFill/>
              </a:ln>
              <a:solidFill>
                <a:srgbClr val="003865"/>
              </a:solidFill>
              <a:effectLst/>
              <a:uLnTx/>
              <a:uFillTx/>
              <a:latin typeface="Calibri"/>
              <a:ea typeface="+mn-ea"/>
              <a:cs typeface="+mn-cs"/>
            </a:endParaRPr>
          </a:p>
        </p:txBody>
      </p:sp>
      <p:sp>
        <p:nvSpPr>
          <p:cNvPr id="9" name="TextBox 8">
            <a:extLst>
              <a:ext uri="{FF2B5EF4-FFF2-40B4-BE49-F238E27FC236}">
                <a16:creationId xmlns:a16="http://schemas.microsoft.com/office/drawing/2014/main" id="{48DF0794-616B-4A31-B81A-4D273104D1A8}"/>
              </a:ext>
            </a:extLst>
          </p:cNvPr>
          <p:cNvSpPr txBox="1"/>
          <p:nvPr/>
        </p:nvSpPr>
        <p:spPr>
          <a:xfrm rot="19140000">
            <a:off x="7510549" y="2874077"/>
            <a:ext cx="146538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a:ea typeface="+mn-ea"/>
                <a:cs typeface="+mn-cs"/>
              </a:rPr>
              <a:t>Engineering</a:t>
            </a:r>
            <a:endParaRPr kumimoji="0" lang="en-US" sz="1800" b="0" i="0" u="none" strike="noStrike" kern="1200" cap="none" spc="0" normalizeH="0" baseline="0" noProof="0">
              <a:ln>
                <a:noFill/>
              </a:ln>
              <a:solidFill>
                <a:srgbClr val="003865"/>
              </a:solidFill>
              <a:effectLst/>
              <a:uLnTx/>
              <a:uFillTx/>
              <a:latin typeface="Calibri"/>
              <a:ea typeface="+mn-ea"/>
              <a:cs typeface="+mn-cs"/>
            </a:endParaRPr>
          </a:p>
        </p:txBody>
      </p:sp>
      <p:pic>
        <p:nvPicPr>
          <p:cNvPr id="10" name="Graphic 10" descr="Leaf">
            <a:extLst>
              <a:ext uri="{FF2B5EF4-FFF2-40B4-BE49-F238E27FC236}">
                <a16:creationId xmlns:a16="http://schemas.microsoft.com/office/drawing/2014/main" id="{16402521-FB62-49C3-962D-7319729790C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88138" y="3135650"/>
            <a:ext cx="914400" cy="914400"/>
          </a:xfrm>
          <a:prstGeom prst="rect">
            <a:avLst/>
          </a:prstGeom>
        </p:spPr>
      </p:pic>
      <p:pic>
        <p:nvPicPr>
          <p:cNvPr id="11" name="Graphic 10" descr="Leaf">
            <a:extLst>
              <a:ext uri="{FF2B5EF4-FFF2-40B4-BE49-F238E27FC236}">
                <a16:creationId xmlns:a16="http://schemas.microsoft.com/office/drawing/2014/main" id="{D9FA4A81-338E-4A56-9949-88986070A49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37132" y="2354042"/>
            <a:ext cx="914400" cy="914400"/>
          </a:xfrm>
          <a:prstGeom prst="rect">
            <a:avLst/>
          </a:prstGeom>
        </p:spPr>
      </p:pic>
      <p:pic>
        <p:nvPicPr>
          <p:cNvPr id="12" name="Graphic 10" descr="Leaf">
            <a:extLst>
              <a:ext uri="{FF2B5EF4-FFF2-40B4-BE49-F238E27FC236}">
                <a16:creationId xmlns:a16="http://schemas.microsoft.com/office/drawing/2014/main" id="{CE061FFB-0BC1-40AC-A6B8-FD48AA52305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43779" y="1348219"/>
            <a:ext cx="914400" cy="914400"/>
          </a:xfrm>
          <a:prstGeom prst="rect">
            <a:avLst/>
          </a:prstGeom>
        </p:spPr>
      </p:pic>
      <p:pic>
        <p:nvPicPr>
          <p:cNvPr id="13" name="Graphic 10" descr="Leaf">
            <a:extLst>
              <a:ext uri="{FF2B5EF4-FFF2-40B4-BE49-F238E27FC236}">
                <a16:creationId xmlns:a16="http://schemas.microsoft.com/office/drawing/2014/main" id="{C9B626BF-58F5-4F46-8A7A-7142A610A9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5000000">
            <a:off x="5046507" y="1717157"/>
            <a:ext cx="914400" cy="914400"/>
          </a:xfrm>
          <a:prstGeom prst="rect">
            <a:avLst/>
          </a:prstGeom>
        </p:spPr>
      </p:pic>
      <p:pic>
        <p:nvPicPr>
          <p:cNvPr id="14" name="Graphic 10" descr="Leaf">
            <a:extLst>
              <a:ext uri="{FF2B5EF4-FFF2-40B4-BE49-F238E27FC236}">
                <a16:creationId xmlns:a16="http://schemas.microsoft.com/office/drawing/2014/main" id="{CCAC7592-DA55-4D24-A326-035EB5B3385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5000000">
            <a:off x="7651477" y="1435802"/>
            <a:ext cx="914400" cy="914400"/>
          </a:xfrm>
          <a:prstGeom prst="rect">
            <a:avLst/>
          </a:prstGeom>
        </p:spPr>
      </p:pic>
      <p:pic>
        <p:nvPicPr>
          <p:cNvPr id="15" name="Graphic 10" descr="Leaf">
            <a:extLst>
              <a:ext uri="{FF2B5EF4-FFF2-40B4-BE49-F238E27FC236}">
                <a16:creationId xmlns:a16="http://schemas.microsoft.com/office/drawing/2014/main" id="{0D374915-935C-413B-8A98-87D8FD93A71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5000000">
            <a:off x="6887029" y="1588202"/>
            <a:ext cx="914400" cy="914400"/>
          </a:xfrm>
          <a:prstGeom prst="rect">
            <a:avLst/>
          </a:prstGeom>
        </p:spPr>
      </p:pic>
      <p:pic>
        <p:nvPicPr>
          <p:cNvPr id="16" name="Graphic 10" descr="Leaf">
            <a:extLst>
              <a:ext uri="{FF2B5EF4-FFF2-40B4-BE49-F238E27FC236}">
                <a16:creationId xmlns:a16="http://schemas.microsoft.com/office/drawing/2014/main" id="{2679F386-625E-4CCE-98C6-71B76F3788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5000000">
            <a:off x="5963354" y="1517864"/>
            <a:ext cx="914400" cy="914400"/>
          </a:xfrm>
          <a:prstGeom prst="rect">
            <a:avLst/>
          </a:prstGeom>
        </p:spPr>
      </p:pic>
      <p:sp>
        <p:nvSpPr>
          <p:cNvPr id="17" name="TextBox 16">
            <a:extLst>
              <a:ext uri="{FF2B5EF4-FFF2-40B4-BE49-F238E27FC236}">
                <a16:creationId xmlns:a16="http://schemas.microsoft.com/office/drawing/2014/main" id="{77B97A55-DAC5-4508-8492-D17C33B98744}"/>
              </a:ext>
            </a:extLst>
          </p:cNvPr>
          <p:cNvSpPr txBox="1"/>
          <p:nvPr/>
        </p:nvSpPr>
        <p:spPr>
          <a:xfrm>
            <a:off x="10688903" y="3230682"/>
            <a:ext cx="20984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Calibri"/>
                <a:ea typeface="+mn-ea"/>
                <a:cs typeface="+mn-cs"/>
              </a:rPr>
              <a:t>GIS Specialist</a:t>
            </a:r>
          </a:p>
        </p:txBody>
      </p:sp>
      <p:sp>
        <p:nvSpPr>
          <p:cNvPr id="18" name="TextBox 17">
            <a:extLst>
              <a:ext uri="{FF2B5EF4-FFF2-40B4-BE49-F238E27FC236}">
                <a16:creationId xmlns:a16="http://schemas.microsoft.com/office/drawing/2014/main" id="{BD455C68-4616-471C-898C-D23AE95ABB15}"/>
              </a:ext>
            </a:extLst>
          </p:cNvPr>
          <p:cNvSpPr txBox="1"/>
          <p:nvPr/>
        </p:nvSpPr>
        <p:spPr>
          <a:xfrm>
            <a:off x="10628258" y="3927494"/>
            <a:ext cx="110483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Calibri"/>
                <a:ea typeface="+mn-ea"/>
                <a:cs typeface="+mn-cs"/>
              </a:rPr>
              <a:t>Natural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Calibri"/>
                <a:ea typeface="+mn-ea"/>
                <a:cs typeface="+mn-cs"/>
              </a:rPr>
              <a:t>Resource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Calibri"/>
                <a:ea typeface="+mn-ea"/>
                <a:cs typeface="+mn-cs"/>
              </a:rPr>
              <a:t>Specialist</a:t>
            </a:r>
          </a:p>
        </p:txBody>
      </p:sp>
      <p:pic>
        <p:nvPicPr>
          <p:cNvPr id="19" name="Graphic 10" descr="Leaf">
            <a:extLst>
              <a:ext uri="{FF2B5EF4-FFF2-40B4-BE49-F238E27FC236}">
                <a16:creationId xmlns:a16="http://schemas.microsoft.com/office/drawing/2014/main" id="{64ED7A90-5E5D-4C03-89C6-0ADA67DC91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88137" y="3780418"/>
            <a:ext cx="914400" cy="914400"/>
          </a:xfrm>
          <a:prstGeom prst="rect">
            <a:avLst/>
          </a:prstGeom>
        </p:spPr>
      </p:pic>
      <p:sp>
        <p:nvSpPr>
          <p:cNvPr id="20" name="TextBox 19">
            <a:extLst>
              <a:ext uri="{FF2B5EF4-FFF2-40B4-BE49-F238E27FC236}">
                <a16:creationId xmlns:a16="http://schemas.microsoft.com/office/drawing/2014/main" id="{9278B536-B7E7-418E-9310-0D26025F2D2A}"/>
              </a:ext>
            </a:extLst>
          </p:cNvPr>
          <p:cNvSpPr txBox="1"/>
          <p:nvPr/>
        </p:nvSpPr>
        <p:spPr>
          <a:xfrm>
            <a:off x="10364445" y="2407039"/>
            <a:ext cx="20984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3865"/>
                </a:solidFill>
                <a:effectLst/>
                <a:uLnTx/>
                <a:uFillTx/>
                <a:latin typeface="Calibri"/>
                <a:ea typeface="+mn-ea"/>
                <a:cs typeface="+mn-cs"/>
              </a:rPr>
              <a:t>Dam Engineer</a:t>
            </a:r>
          </a:p>
        </p:txBody>
      </p:sp>
      <p:sp>
        <p:nvSpPr>
          <p:cNvPr id="21" name="TextBox 20">
            <a:extLst>
              <a:ext uri="{FF2B5EF4-FFF2-40B4-BE49-F238E27FC236}">
                <a16:creationId xmlns:a16="http://schemas.microsoft.com/office/drawing/2014/main" id="{E2C19671-5192-42D8-BF42-1A7957B571D0}"/>
              </a:ext>
            </a:extLst>
          </p:cNvPr>
          <p:cNvSpPr txBox="1"/>
          <p:nvPr/>
        </p:nvSpPr>
        <p:spPr>
          <a:xfrm>
            <a:off x="9761783" y="1413754"/>
            <a:ext cx="209843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3865"/>
                </a:solidFill>
                <a:effectLst/>
                <a:uLnTx/>
                <a:uFillTx/>
                <a:latin typeface="Calibri"/>
                <a:ea typeface="+mn-ea"/>
                <a:cs typeface="+mn-cs"/>
              </a:rPr>
              <a:t>Transportation Engineer</a:t>
            </a:r>
          </a:p>
        </p:txBody>
      </p:sp>
      <p:pic>
        <p:nvPicPr>
          <p:cNvPr id="22" name="Graphic 10" descr="Leaf">
            <a:extLst>
              <a:ext uri="{FF2B5EF4-FFF2-40B4-BE49-F238E27FC236}">
                <a16:creationId xmlns:a16="http://schemas.microsoft.com/office/drawing/2014/main" id="{6CB36C4F-DD5E-4315-8E40-596233C4CEC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5000000">
            <a:off x="5247970" y="3000205"/>
            <a:ext cx="914400" cy="914400"/>
          </a:xfrm>
          <a:prstGeom prst="rect">
            <a:avLst/>
          </a:prstGeom>
        </p:spPr>
      </p:pic>
      <p:pic>
        <p:nvPicPr>
          <p:cNvPr id="23" name="Graphic 10" descr="Leaf">
            <a:extLst>
              <a:ext uri="{FF2B5EF4-FFF2-40B4-BE49-F238E27FC236}">
                <a16:creationId xmlns:a16="http://schemas.microsoft.com/office/drawing/2014/main" id="{10155313-2E2D-44D1-8C28-1F6BF16540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5000000">
            <a:off x="5722248" y="4073653"/>
            <a:ext cx="914400" cy="914400"/>
          </a:xfrm>
          <a:prstGeom prst="rect">
            <a:avLst/>
          </a:prstGeom>
        </p:spPr>
      </p:pic>
      <p:sp>
        <p:nvSpPr>
          <p:cNvPr id="25" name="TextBox 24">
            <a:extLst>
              <a:ext uri="{FF2B5EF4-FFF2-40B4-BE49-F238E27FC236}">
                <a16:creationId xmlns:a16="http://schemas.microsoft.com/office/drawing/2014/main" id="{13D131FD-7B67-4AA7-A013-2D8044A4D555}"/>
              </a:ext>
            </a:extLst>
          </p:cNvPr>
          <p:cNvSpPr txBox="1"/>
          <p:nvPr/>
        </p:nvSpPr>
        <p:spPr>
          <a:xfrm>
            <a:off x="4296254" y="1967981"/>
            <a:ext cx="11371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Calibri"/>
                <a:ea typeface="+mn-ea"/>
                <a:cs typeface="+mn-cs"/>
              </a:rPr>
              <a:t>Forester</a:t>
            </a:r>
            <a:endParaRPr kumimoji="0" lang="en-US" sz="1800" b="0" i="0" u="none" strike="noStrike" kern="1200" cap="none" spc="0" normalizeH="0" baseline="0" noProof="0" dirty="0">
              <a:ln>
                <a:noFill/>
              </a:ln>
              <a:solidFill>
                <a:srgbClr val="003865"/>
              </a:solidFill>
              <a:effectLst/>
              <a:uLnTx/>
              <a:uFillTx/>
              <a:latin typeface="Calibri"/>
              <a:ea typeface="+mn-ea"/>
              <a:cs typeface="Calibri"/>
            </a:endParaRPr>
          </a:p>
        </p:txBody>
      </p:sp>
      <p:sp>
        <p:nvSpPr>
          <p:cNvPr id="26" name="TextBox 25">
            <a:extLst>
              <a:ext uri="{FF2B5EF4-FFF2-40B4-BE49-F238E27FC236}">
                <a16:creationId xmlns:a16="http://schemas.microsoft.com/office/drawing/2014/main" id="{1954C67A-0541-4508-B73F-729CAF3EDCA8}"/>
              </a:ext>
            </a:extLst>
          </p:cNvPr>
          <p:cNvSpPr txBox="1"/>
          <p:nvPr/>
        </p:nvSpPr>
        <p:spPr>
          <a:xfrm>
            <a:off x="4946014" y="4374071"/>
            <a:ext cx="120679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3865"/>
                </a:solidFill>
                <a:effectLst/>
                <a:uLnTx/>
                <a:uFillTx/>
                <a:latin typeface="Calibri"/>
                <a:ea typeface="+mn-ea"/>
                <a:cs typeface="+mn-cs"/>
              </a:rPr>
              <a:t>Assessor</a:t>
            </a:r>
            <a:endParaRPr kumimoji="0" lang="en-US" sz="1800" b="0" i="0" u="none" strike="noStrike" kern="1200" cap="none" spc="0" normalizeH="0" baseline="0" noProof="0">
              <a:ln>
                <a:noFill/>
              </a:ln>
              <a:solidFill>
                <a:srgbClr val="003865"/>
              </a:solidFill>
              <a:effectLst/>
              <a:uLnTx/>
              <a:uFillTx/>
              <a:latin typeface="Calibri"/>
              <a:ea typeface="+mn-ea"/>
              <a:cs typeface="Calibri"/>
            </a:endParaRPr>
          </a:p>
        </p:txBody>
      </p:sp>
      <p:sp>
        <p:nvSpPr>
          <p:cNvPr id="27" name="TextBox 26">
            <a:extLst>
              <a:ext uri="{FF2B5EF4-FFF2-40B4-BE49-F238E27FC236}">
                <a16:creationId xmlns:a16="http://schemas.microsoft.com/office/drawing/2014/main" id="{DBD4B609-A926-461D-8289-F8C15AF06CB2}"/>
              </a:ext>
            </a:extLst>
          </p:cNvPr>
          <p:cNvSpPr txBox="1"/>
          <p:nvPr/>
        </p:nvSpPr>
        <p:spPr>
          <a:xfrm>
            <a:off x="8039869" y="1361943"/>
            <a:ext cx="10902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3865"/>
                </a:solidFill>
                <a:effectLst/>
                <a:uLnTx/>
                <a:uFillTx/>
                <a:latin typeface="Calibri"/>
                <a:ea typeface="+mn-ea"/>
                <a:cs typeface="+mn-cs"/>
              </a:rPr>
              <a:t>You</a:t>
            </a:r>
            <a:endParaRPr kumimoji="0" lang="en-US" sz="1800" b="0" i="0" u="none" strike="noStrike" kern="1200" cap="none" spc="0" normalizeH="0" baseline="0" noProof="0">
              <a:ln>
                <a:noFill/>
              </a:ln>
              <a:solidFill>
                <a:srgbClr val="003865"/>
              </a:solidFill>
              <a:effectLst/>
              <a:uLnTx/>
              <a:uFillTx/>
              <a:latin typeface="Calibri"/>
              <a:ea typeface="+mn-ea"/>
              <a:cs typeface="Calibri"/>
            </a:endParaRPr>
          </a:p>
        </p:txBody>
      </p:sp>
      <p:sp>
        <p:nvSpPr>
          <p:cNvPr id="28" name="TextBox 27">
            <a:extLst>
              <a:ext uri="{FF2B5EF4-FFF2-40B4-BE49-F238E27FC236}">
                <a16:creationId xmlns:a16="http://schemas.microsoft.com/office/drawing/2014/main" id="{E6C65588-BDCC-80F5-BFC9-CFA65C407013}"/>
              </a:ext>
            </a:extLst>
          </p:cNvPr>
          <p:cNvSpPr txBox="1"/>
          <p:nvPr/>
        </p:nvSpPr>
        <p:spPr>
          <a:xfrm>
            <a:off x="5124588" y="1424597"/>
            <a:ext cx="122728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3865"/>
                </a:solidFill>
                <a:effectLst/>
                <a:uLnTx/>
                <a:uFillTx/>
                <a:latin typeface="Calibri"/>
                <a:ea typeface="+mn-ea"/>
                <a:cs typeface="+mn-cs"/>
              </a:rPr>
              <a:t>Agriculture</a:t>
            </a:r>
            <a:endParaRPr kumimoji="0" lang="en-US" sz="1800" b="0" i="0" u="none" strike="noStrike" kern="1200" cap="none" spc="0" normalizeH="0" baseline="0" noProof="0">
              <a:ln>
                <a:noFill/>
              </a:ln>
              <a:solidFill>
                <a:srgbClr val="003865"/>
              </a:solidFill>
              <a:effectLst/>
              <a:uLnTx/>
              <a:uFillTx/>
              <a:latin typeface="Calibri"/>
              <a:ea typeface="+mn-ea"/>
              <a:cs typeface="Calibri"/>
            </a:endParaRPr>
          </a:p>
        </p:txBody>
      </p:sp>
      <p:sp>
        <p:nvSpPr>
          <p:cNvPr id="4" name="TextBox 3">
            <a:extLst>
              <a:ext uri="{FF2B5EF4-FFF2-40B4-BE49-F238E27FC236}">
                <a16:creationId xmlns:a16="http://schemas.microsoft.com/office/drawing/2014/main" id="{C7B1334B-AC66-D842-F604-DF16CD3569A0}"/>
              </a:ext>
            </a:extLst>
          </p:cNvPr>
          <p:cNvSpPr txBox="1"/>
          <p:nvPr/>
        </p:nvSpPr>
        <p:spPr>
          <a:xfrm rot="21326717">
            <a:off x="6592860" y="4414400"/>
            <a:ext cx="146538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Calibri"/>
                <a:ea typeface="+mn-ea"/>
                <a:cs typeface="+mn-cs"/>
              </a:rPr>
              <a:t>County</a:t>
            </a:r>
            <a:endParaRPr kumimoji="0" lang="en-US" sz="1600" b="0" i="0" u="none" strike="noStrike" kern="1200" cap="none" spc="0" normalizeH="0" baseline="0" noProof="0">
              <a:ln>
                <a:noFill/>
              </a:ln>
              <a:solidFill>
                <a:srgbClr val="FFFFFF"/>
              </a:solidFill>
              <a:effectLst/>
              <a:uLnTx/>
              <a:uFillTx/>
              <a:latin typeface="Calibri"/>
              <a:ea typeface="+mn-ea"/>
              <a:cs typeface="Calibri"/>
            </a:endParaRPr>
          </a:p>
        </p:txBody>
      </p:sp>
      <p:pic>
        <p:nvPicPr>
          <p:cNvPr id="24" name="Graphic 10" descr="Leaf">
            <a:extLst>
              <a:ext uri="{FF2B5EF4-FFF2-40B4-BE49-F238E27FC236}">
                <a16:creationId xmlns:a16="http://schemas.microsoft.com/office/drawing/2014/main" id="{BFF788B7-34F6-3458-98D0-4F2BA7C8BE4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5000000">
            <a:off x="5018159" y="3429695"/>
            <a:ext cx="914400" cy="914400"/>
          </a:xfrm>
          <a:prstGeom prst="rect">
            <a:avLst/>
          </a:prstGeom>
        </p:spPr>
      </p:pic>
      <p:sp>
        <p:nvSpPr>
          <p:cNvPr id="31" name="TextBox 30">
            <a:extLst>
              <a:ext uri="{FF2B5EF4-FFF2-40B4-BE49-F238E27FC236}">
                <a16:creationId xmlns:a16="http://schemas.microsoft.com/office/drawing/2014/main" id="{FBB13968-9453-A355-927C-14E047AF6DB7}"/>
              </a:ext>
            </a:extLst>
          </p:cNvPr>
          <p:cNvSpPr txBox="1"/>
          <p:nvPr/>
        </p:nvSpPr>
        <p:spPr>
          <a:xfrm>
            <a:off x="6411944" y="1439140"/>
            <a:ext cx="127367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3865"/>
                </a:solidFill>
                <a:effectLst/>
                <a:uLnTx/>
                <a:uFillTx/>
                <a:latin typeface="Calibri"/>
                <a:ea typeface="+mn-ea"/>
                <a:cs typeface="+mn-cs"/>
              </a:rPr>
              <a:t>Hydrologist</a:t>
            </a:r>
            <a:endParaRPr kumimoji="0" lang="en-US" sz="1800" b="0" i="0" u="none" strike="noStrike" kern="1200" cap="none" spc="0" normalizeH="0" baseline="0" noProof="0">
              <a:ln>
                <a:noFill/>
              </a:ln>
              <a:solidFill>
                <a:srgbClr val="003865"/>
              </a:solidFill>
              <a:effectLst/>
              <a:uLnTx/>
              <a:uFillTx/>
              <a:latin typeface="Calibri"/>
              <a:ea typeface="+mn-ea"/>
              <a:cs typeface="Calibri"/>
            </a:endParaRPr>
          </a:p>
        </p:txBody>
      </p:sp>
      <p:sp>
        <p:nvSpPr>
          <p:cNvPr id="32" name="TextBox 31">
            <a:extLst>
              <a:ext uri="{FF2B5EF4-FFF2-40B4-BE49-F238E27FC236}">
                <a16:creationId xmlns:a16="http://schemas.microsoft.com/office/drawing/2014/main" id="{028D2190-945A-226C-FD38-80F299E83BF8}"/>
              </a:ext>
            </a:extLst>
          </p:cNvPr>
          <p:cNvSpPr txBox="1"/>
          <p:nvPr/>
        </p:nvSpPr>
        <p:spPr>
          <a:xfrm rot="2656963">
            <a:off x="6249418" y="4157334"/>
            <a:ext cx="146538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Calibri"/>
                <a:ea typeface="+mn-ea"/>
                <a:cs typeface="+mn-cs"/>
              </a:rPr>
              <a:t>Surveyor </a:t>
            </a:r>
            <a:endParaRPr kumimoji="0" lang="en-US" sz="1600" b="0" i="0" u="none" strike="noStrike" kern="1200" cap="none" spc="0" normalizeH="0" baseline="0" noProof="0">
              <a:ln>
                <a:noFill/>
              </a:ln>
              <a:solidFill>
                <a:srgbClr val="FFFFFF"/>
              </a:solidFill>
              <a:effectLst/>
              <a:uLnTx/>
              <a:uFillTx/>
              <a:latin typeface="Calibri"/>
              <a:ea typeface="+mn-ea"/>
              <a:cs typeface="Calibri"/>
            </a:endParaRPr>
          </a:p>
        </p:txBody>
      </p:sp>
      <p:sp>
        <p:nvSpPr>
          <p:cNvPr id="33" name="TextBox 32">
            <a:extLst>
              <a:ext uri="{FF2B5EF4-FFF2-40B4-BE49-F238E27FC236}">
                <a16:creationId xmlns:a16="http://schemas.microsoft.com/office/drawing/2014/main" id="{4A8AE5B6-64C0-5A46-8707-3DE812079363}"/>
              </a:ext>
            </a:extLst>
          </p:cNvPr>
          <p:cNvSpPr txBox="1"/>
          <p:nvPr/>
        </p:nvSpPr>
        <p:spPr>
          <a:xfrm>
            <a:off x="4342141" y="2782878"/>
            <a:ext cx="156996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3865"/>
                </a:solidFill>
                <a:effectLst/>
                <a:uLnTx/>
                <a:uFillTx/>
                <a:latin typeface="Calibri"/>
                <a:ea typeface="+mn-ea"/>
                <a:cs typeface="+mn-cs"/>
              </a:rPr>
              <a:t>Environmental Services</a:t>
            </a:r>
          </a:p>
        </p:txBody>
      </p:sp>
      <p:pic>
        <p:nvPicPr>
          <p:cNvPr id="34" name="Graphic 10" descr="Leaf">
            <a:extLst>
              <a:ext uri="{FF2B5EF4-FFF2-40B4-BE49-F238E27FC236}">
                <a16:creationId xmlns:a16="http://schemas.microsoft.com/office/drawing/2014/main" id="{345DF1A8-38BD-31DB-52CD-9A7C92927E1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43085" y="3726062"/>
            <a:ext cx="914400" cy="914400"/>
          </a:xfrm>
          <a:prstGeom prst="rect">
            <a:avLst/>
          </a:prstGeom>
        </p:spPr>
      </p:pic>
      <p:sp>
        <p:nvSpPr>
          <p:cNvPr id="35" name="TextBox 34">
            <a:extLst>
              <a:ext uri="{FF2B5EF4-FFF2-40B4-BE49-F238E27FC236}">
                <a16:creationId xmlns:a16="http://schemas.microsoft.com/office/drawing/2014/main" id="{37FDF0BA-A142-FBD6-BFB4-F73C7E88E038}"/>
              </a:ext>
            </a:extLst>
          </p:cNvPr>
          <p:cNvSpPr txBox="1"/>
          <p:nvPr/>
        </p:nvSpPr>
        <p:spPr>
          <a:xfrm>
            <a:off x="3937623" y="3490316"/>
            <a:ext cx="156996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dirty="0">
                <a:solidFill>
                  <a:srgbClr val="003865"/>
                </a:solidFill>
                <a:latin typeface="Calibri"/>
                <a:cs typeface="Calibri"/>
              </a:rPr>
              <a:t>Floodplain Manager</a:t>
            </a:r>
            <a:endParaRPr lang="en-US" sz="1800" b="0" i="0" u="none" strike="noStrike" kern="1200" cap="none" spc="0" normalizeH="0" baseline="0" noProof="0" dirty="0">
              <a:ln>
                <a:noFill/>
              </a:ln>
              <a:solidFill>
                <a:srgbClr val="003865"/>
              </a:solidFill>
              <a:effectLst/>
              <a:uLnTx/>
              <a:uFillTx/>
              <a:latin typeface="Calibri"/>
              <a:cs typeface="Calibri"/>
            </a:endParaRPr>
          </a:p>
        </p:txBody>
      </p:sp>
      <p:sp>
        <p:nvSpPr>
          <p:cNvPr id="36" name="TextBox 35">
            <a:extLst>
              <a:ext uri="{FF2B5EF4-FFF2-40B4-BE49-F238E27FC236}">
                <a16:creationId xmlns:a16="http://schemas.microsoft.com/office/drawing/2014/main" id="{7EC7BE4A-1DCA-8CFE-BD07-80D165B875DE}"/>
              </a:ext>
            </a:extLst>
          </p:cNvPr>
          <p:cNvSpPr txBox="1"/>
          <p:nvPr/>
        </p:nvSpPr>
        <p:spPr>
          <a:xfrm>
            <a:off x="8605817" y="4572678"/>
            <a:ext cx="150497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Calibri"/>
                <a:ea typeface="+mn-ea"/>
                <a:cs typeface="+mn-cs"/>
              </a:rPr>
              <a:t>Emergency Management</a:t>
            </a:r>
          </a:p>
        </p:txBody>
      </p:sp>
    </p:spTree>
    <p:extLst>
      <p:ext uri="{BB962C8B-B14F-4D97-AF65-F5344CB8AC3E}">
        <p14:creationId xmlns:p14="http://schemas.microsoft.com/office/powerpoint/2010/main" val="25645425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Agenda Item 4</a:t>
            </a:r>
            <a:endParaRPr lang="en-US" dirty="0"/>
          </a:p>
        </p:txBody>
      </p:sp>
      <p:sp>
        <p:nvSpPr>
          <p:cNvPr id="9" name="Text Placeholder 1"/>
          <p:cNvSpPr>
            <a:spLocks noGrp="1"/>
          </p:cNvSpPr>
          <p:nvPr>
            <p:ph idx="1"/>
          </p:nvPr>
        </p:nvSpPr>
        <p:spPr>
          <a:xfrm>
            <a:off x="838200" y="1825625"/>
            <a:ext cx="7622406" cy="4351338"/>
          </a:xfrm>
        </p:spPr>
        <p:txBody>
          <a:bodyPr vert="horz" lIns="91440" tIns="45720" rIns="91440" bIns="45720" rtlCol="0" anchor="t">
            <a:normAutofit/>
          </a:bodyPr>
          <a:lstStyle/>
          <a:p>
            <a:pPr marL="0" indent="0">
              <a:buNone/>
            </a:pPr>
            <a:endParaRPr lang="en-US" b="1" dirty="0">
              <a:cs typeface="Calibri"/>
            </a:endParaRPr>
          </a:p>
          <a:p>
            <a:pPr marL="0" indent="0">
              <a:buNone/>
            </a:pPr>
            <a:endParaRPr lang="en-US" b="1" dirty="0"/>
          </a:p>
        </p:txBody>
      </p:sp>
      <p:sp>
        <p:nvSpPr>
          <p:cNvPr id="3" name="Text Placeholder 1">
            <a:extLst>
              <a:ext uri="{FF2B5EF4-FFF2-40B4-BE49-F238E27FC236}">
                <a16:creationId xmlns:a16="http://schemas.microsoft.com/office/drawing/2014/main" id="{C93BA921-EF34-6443-AC68-39639AF58497}"/>
              </a:ext>
            </a:extLst>
          </p:cNvPr>
          <p:cNvSpPr txBox="1">
            <a:spLocks/>
          </p:cNvSpPr>
          <p:nvPr/>
        </p:nvSpPr>
        <p:spPr>
          <a:xfrm>
            <a:off x="838200" y="1825625"/>
            <a:ext cx="7340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b="1" dirty="0"/>
              <a:t>4. PLSS Update (Thurnau/Veraguth)</a:t>
            </a:r>
            <a:endParaRPr lang="en-US" sz="2800" dirty="0"/>
          </a:p>
        </p:txBody>
      </p:sp>
    </p:spTree>
    <p:extLst>
      <p:ext uri="{BB962C8B-B14F-4D97-AF65-F5344CB8AC3E}">
        <p14:creationId xmlns:p14="http://schemas.microsoft.com/office/powerpoint/2010/main" val="24616764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dirty="0"/>
              <a:t>PLSS Monument Grant Development</a:t>
            </a:r>
          </a:p>
        </p:txBody>
      </p:sp>
      <p:sp>
        <p:nvSpPr>
          <p:cNvPr id="3" name="Content Placeholder 2">
            <a:extLst>
              <a:ext uri="{FF2B5EF4-FFF2-40B4-BE49-F238E27FC236}">
                <a16:creationId xmlns:a16="http://schemas.microsoft.com/office/drawing/2014/main" id="{05045A67-F79A-19E6-DDEF-0BA93A6BFE34}"/>
              </a:ext>
            </a:extLst>
          </p:cNvPr>
          <p:cNvSpPr>
            <a:spLocks noGrp="1"/>
          </p:cNvSpPr>
          <p:nvPr>
            <p:ph idx="1"/>
          </p:nvPr>
        </p:nvSpPr>
        <p:spPr>
          <a:xfrm>
            <a:off x="3422940" y="1484852"/>
            <a:ext cx="8531371" cy="5176008"/>
          </a:xfrm>
        </p:spPr>
        <p:txBody>
          <a:bodyPr>
            <a:normAutofit fontScale="77500" lnSpcReduction="20000"/>
          </a:bodyPr>
          <a:lstStyle/>
          <a:p>
            <a:r>
              <a:rPr lang="en-US" dirty="0" err="1"/>
              <a:t>MnGeo</a:t>
            </a:r>
            <a:r>
              <a:rPr lang="en-US" dirty="0"/>
              <a:t> Survey Coordinator Onboarded October 25</a:t>
            </a:r>
            <a:r>
              <a:rPr lang="en-US" baseline="30000" dirty="0"/>
              <a:t>th</a:t>
            </a:r>
            <a:endParaRPr lang="en-US" dirty="0"/>
          </a:p>
          <a:p>
            <a:r>
              <a:rPr lang="en-US" dirty="0"/>
              <a:t>Meetings with: Finance, Procurement, OGM, MNIT Legislative Director, General Counsel</a:t>
            </a:r>
          </a:p>
          <a:p>
            <a:r>
              <a:rPr lang="en-US" dirty="0"/>
              <a:t>Office of Grants Management (OGM) Training</a:t>
            </a:r>
          </a:p>
          <a:p>
            <a:r>
              <a:rPr lang="en-US" dirty="0"/>
              <a:t>Request for Proposal (RFP) converted to new OGM template </a:t>
            </a:r>
          </a:p>
          <a:p>
            <a:r>
              <a:rPr lang="en-US" dirty="0"/>
              <a:t>PLSS Preservation Committee has met weekly since Nov. 6</a:t>
            </a:r>
            <a:r>
              <a:rPr lang="en-US" baseline="30000" dirty="0"/>
              <a:t>th</a:t>
            </a:r>
            <a:r>
              <a:rPr lang="en-US" dirty="0"/>
              <a:t> </a:t>
            </a:r>
          </a:p>
          <a:p>
            <a:r>
              <a:rPr lang="en-US" dirty="0"/>
              <a:t>Developed application exhibits &amp; FAQs</a:t>
            </a:r>
          </a:p>
          <a:p>
            <a:r>
              <a:rPr lang="en-US" dirty="0"/>
              <a:t>Grant overview presentation at MSPS Winter Meeting</a:t>
            </a:r>
          </a:p>
          <a:p>
            <a:r>
              <a:rPr lang="en-US" dirty="0"/>
              <a:t>Outreach &amp; </a:t>
            </a:r>
            <a:r>
              <a:rPr lang="en-US"/>
              <a:t>discussions with </a:t>
            </a:r>
            <a:r>
              <a:rPr lang="en-US" dirty="0"/>
              <a:t>counties &amp; land surveyors </a:t>
            </a:r>
          </a:p>
          <a:p>
            <a:r>
              <a:rPr lang="en-US" dirty="0"/>
              <a:t>Submitted RFP &amp; application to MNIT General Counsel for review</a:t>
            </a:r>
          </a:p>
          <a:p>
            <a:r>
              <a:rPr lang="en-US" dirty="0"/>
              <a:t>Research &amp; review of Grant Management Solutions</a:t>
            </a:r>
          </a:p>
        </p:txBody>
      </p:sp>
      <p:pic>
        <p:nvPicPr>
          <p:cNvPr id="5" name="Content Placeholder 6">
            <a:extLst>
              <a:ext uri="{FF2B5EF4-FFF2-40B4-BE49-F238E27FC236}">
                <a16:creationId xmlns:a16="http://schemas.microsoft.com/office/drawing/2014/main" id="{D1FF2C35-4566-E139-71E8-D9C9CA936F46}"/>
              </a:ext>
            </a:extLst>
          </p:cNvPr>
          <p:cNvPicPr>
            <a:picLocks noChangeAspect="1"/>
          </p:cNvPicPr>
          <p:nvPr/>
        </p:nvPicPr>
        <p:blipFill>
          <a:blip r:embed="rId2"/>
          <a:stretch>
            <a:fillRect/>
          </a:stretch>
        </p:blipFill>
        <p:spPr bwMode="gray">
          <a:xfrm>
            <a:off x="0" y="1298014"/>
            <a:ext cx="3422942" cy="5559986"/>
          </a:xfrm>
          <a:prstGeom prst="rect">
            <a:avLst/>
          </a:prstGeom>
          <a:noFill/>
        </p:spPr>
      </p:pic>
    </p:spTree>
    <p:extLst>
      <p:ext uri="{BB962C8B-B14F-4D97-AF65-F5344CB8AC3E}">
        <p14:creationId xmlns:p14="http://schemas.microsoft.com/office/powerpoint/2010/main" val="820759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Introductions</a:t>
            </a:r>
          </a:p>
        </p:txBody>
      </p:sp>
      <p:sp>
        <p:nvSpPr>
          <p:cNvPr id="3" name="Content Placeholder 2"/>
          <p:cNvSpPr>
            <a:spLocks noGrp="1"/>
          </p:cNvSpPr>
          <p:nvPr>
            <p:ph idx="1"/>
          </p:nvPr>
        </p:nvSpPr>
        <p:spPr>
          <a:xfrm>
            <a:off x="838199" y="1718048"/>
            <a:ext cx="4437531" cy="4656138"/>
          </a:xfrm>
        </p:spPr>
        <p:txBody>
          <a:bodyPr vert="horz" lIns="91440" tIns="45720" rIns="91440" bIns="45720" rtlCol="0" anchor="t">
            <a:normAutofit fontScale="62500" lnSpcReduction="20000"/>
          </a:bodyPr>
          <a:lstStyle/>
          <a:p>
            <a:pPr>
              <a:lnSpc>
                <a:spcPct val="120000"/>
              </a:lnSpc>
              <a:spcBef>
                <a:spcPts val="0"/>
              </a:spcBef>
              <a:spcAft>
                <a:spcPts val="0"/>
              </a:spcAft>
            </a:pPr>
            <a:r>
              <a:rPr lang="en-US" b="1" dirty="0">
                <a:ea typeface="+mn-lt"/>
                <a:cs typeface="+mn-lt"/>
              </a:rPr>
              <a:t>City, Twin Cities metro </a:t>
            </a:r>
            <a:endParaRPr lang="en-US" b="1" dirty="0">
              <a:cs typeface="Calibri"/>
            </a:endParaRPr>
          </a:p>
          <a:p>
            <a:pPr lvl="1">
              <a:lnSpc>
                <a:spcPct val="120000"/>
              </a:lnSpc>
              <a:spcBef>
                <a:spcPts val="0"/>
              </a:spcBef>
              <a:spcAft>
                <a:spcPts val="0"/>
              </a:spcAft>
            </a:pPr>
            <a:r>
              <a:rPr lang="en-US" dirty="0">
                <a:ea typeface="+mn-lt"/>
                <a:cs typeface="+mn-lt"/>
              </a:rPr>
              <a:t>Dennis Tumberg, City of Chanhassen</a:t>
            </a:r>
            <a:endParaRPr lang="en-US" dirty="0">
              <a:cs typeface="Calibri"/>
            </a:endParaRPr>
          </a:p>
          <a:p>
            <a:pPr>
              <a:lnSpc>
                <a:spcPct val="120000"/>
              </a:lnSpc>
              <a:spcBef>
                <a:spcPts val="0"/>
              </a:spcBef>
              <a:spcAft>
                <a:spcPts val="0"/>
              </a:spcAft>
            </a:pPr>
            <a:r>
              <a:rPr lang="en-US" b="1" dirty="0">
                <a:ea typeface="+mn-lt"/>
                <a:cs typeface="+mn-lt"/>
              </a:rPr>
              <a:t>City, Greater Minnesota </a:t>
            </a:r>
            <a:endParaRPr lang="en-US" b="1" dirty="0">
              <a:cs typeface="Calibri"/>
            </a:endParaRPr>
          </a:p>
          <a:p>
            <a:pPr lvl="1">
              <a:lnSpc>
                <a:spcPct val="120000"/>
              </a:lnSpc>
              <a:spcBef>
                <a:spcPts val="0"/>
              </a:spcBef>
              <a:spcAft>
                <a:spcPts val="0"/>
              </a:spcAft>
            </a:pPr>
            <a:r>
              <a:rPr lang="en-US" dirty="0">
                <a:ea typeface="+mn-lt"/>
                <a:cs typeface="+mn-lt"/>
              </a:rPr>
              <a:t>Vacant</a:t>
            </a:r>
            <a:endParaRPr lang="en-US" dirty="0">
              <a:cs typeface="Calibri"/>
            </a:endParaRPr>
          </a:p>
          <a:p>
            <a:pPr>
              <a:lnSpc>
                <a:spcPct val="120000"/>
              </a:lnSpc>
              <a:spcBef>
                <a:spcPts val="0"/>
              </a:spcBef>
              <a:spcAft>
                <a:spcPts val="0"/>
              </a:spcAft>
            </a:pPr>
            <a:r>
              <a:rPr lang="en-US" b="1" dirty="0">
                <a:ea typeface="+mn-lt"/>
                <a:cs typeface="+mn-lt"/>
              </a:rPr>
              <a:t>County, Twin Cities metro</a:t>
            </a:r>
            <a:endParaRPr lang="en-US" b="1" dirty="0">
              <a:cs typeface="Calibri"/>
            </a:endParaRPr>
          </a:p>
          <a:p>
            <a:pPr lvl="1">
              <a:lnSpc>
                <a:spcPct val="120000"/>
              </a:lnSpc>
              <a:spcBef>
                <a:spcPts val="0"/>
              </a:spcBef>
              <a:spcAft>
                <a:spcPts val="0"/>
              </a:spcAft>
            </a:pPr>
            <a:r>
              <a:rPr lang="en-US" dirty="0">
                <a:ea typeface="+mn-lt"/>
                <a:cs typeface="+mn-lt"/>
              </a:rPr>
              <a:t>Victoria Reinhardt, Ramsey County</a:t>
            </a:r>
            <a:endParaRPr lang="en-US" dirty="0">
              <a:cs typeface="Calibri"/>
            </a:endParaRPr>
          </a:p>
          <a:p>
            <a:pPr>
              <a:lnSpc>
                <a:spcPct val="120000"/>
              </a:lnSpc>
              <a:spcBef>
                <a:spcPts val="0"/>
              </a:spcBef>
              <a:spcAft>
                <a:spcPts val="0"/>
              </a:spcAft>
            </a:pPr>
            <a:r>
              <a:rPr lang="en-US" b="1" dirty="0">
                <a:ea typeface="+mn-lt"/>
                <a:cs typeface="+mn-lt"/>
              </a:rPr>
              <a:t>County, Greater Minnesota</a:t>
            </a:r>
            <a:endParaRPr lang="en-US" b="1" dirty="0">
              <a:cs typeface="Calibri"/>
            </a:endParaRPr>
          </a:p>
          <a:p>
            <a:pPr lvl="1">
              <a:lnSpc>
                <a:spcPct val="120000"/>
              </a:lnSpc>
              <a:spcBef>
                <a:spcPts val="0"/>
              </a:spcBef>
              <a:spcAft>
                <a:spcPts val="0"/>
              </a:spcAft>
            </a:pPr>
            <a:r>
              <a:rPr lang="en-US" dirty="0">
                <a:ea typeface="+mn-lt"/>
                <a:cs typeface="+mn-lt"/>
              </a:rPr>
              <a:t>Christy Christensen, McLeod County</a:t>
            </a:r>
            <a:endParaRPr lang="en-US" dirty="0">
              <a:cs typeface="Calibri"/>
            </a:endParaRPr>
          </a:p>
          <a:p>
            <a:pPr>
              <a:lnSpc>
                <a:spcPct val="120000"/>
              </a:lnSpc>
              <a:spcBef>
                <a:spcPts val="0"/>
              </a:spcBef>
              <a:spcAft>
                <a:spcPts val="0"/>
              </a:spcAft>
            </a:pPr>
            <a:r>
              <a:rPr lang="en-US" b="1" dirty="0">
                <a:ea typeface="+mn-lt"/>
                <a:cs typeface="+mn-lt"/>
              </a:rPr>
              <a:t>Regional government, Twin Cities metro</a:t>
            </a:r>
            <a:endParaRPr lang="en-US" b="1" dirty="0">
              <a:cs typeface="Calibri"/>
            </a:endParaRPr>
          </a:p>
          <a:p>
            <a:pPr lvl="1">
              <a:lnSpc>
                <a:spcPct val="120000"/>
              </a:lnSpc>
              <a:spcBef>
                <a:spcPts val="0"/>
              </a:spcBef>
              <a:spcAft>
                <a:spcPts val="0"/>
              </a:spcAft>
            </a:pPr>
            <a:r>
              <a:rPr lang="en-US" dirty="0">
                <a:ea typeface="+mn-lt"/>
                <a:cs typeface="+mn-lt"/>
              </a:rPr>
              <a:t>Tanya Mayer, Met Council</a:t>
            </a:r>
            <a:endParaRPr lang="en-US" dirty="0">
              <a:cs typeface="Calibri"/>
            </a:endParaRPr>
          </a:p>
          <a:p>
            <a:pPr>
              <a:lnSpc>
                <a:spcPct val="120000"/>
              </a:lnSpc>
              <a:spcBef>
                <a:spcPts val="0"/>
              </a:spcBef>
              <a:spcAft>
                <a:spcPts val="0"/>
              </a:spcAft>
            </a:pPr>
            <a:r>
              <a:rPr lang="en-US" b="1" dirty="0">
                <a:ea typeface="+mn-lt"/>
                <a:cs typeface="+mn-lt"/>
              </a:rPr>
              <a:t>Regional government, Greater Minnesota</a:t>
            </a:r>
            <a:endParaRPr lang="en-US" b="1" dirty="0">
              <a:cs typeface="Calibri"/>
            </a:endParaRPr>
          </a:p>
          <a:p>
            <a:pPr lvl="1">
              <a:lnSpc>
                <a:spcPct val="120000"/>
              </a:lnSpc>
              <a:spcBef>
                <a:spcPts val="0"/>
              </a:spcBef>
              <a:spcAft>
                <a:spcPts val="0"/>
              </a:spcAft>
            </a:pPr>
            <a:r>
              <a:rPr lang="en-US" dirty="0">
                <a:ea typeface="+mn-lt"/>
                <a:cs typeface="+mn-lt"/>
              </a:rPr>
              <a:t>Jill Amundson, West Central Initiative   </a:t>
            </a:r>
            <a:endParaRPr lang="en-US" dirty="0">
              <a:cs typeface="Calibri"/>
            </a:endParaRPr>
          </a:p>
          <a:p>
            <a:pPr>
              <a:lnSpc>
                <a:spcPct val="120000"/>
              </a:lnSpc>
              <a:spcBef>
                <a:spcPts val="0"/>
              </a:spcBef>
              <a:spcAft>
                <a:spcPts val="0"/>
              </a:spcAft>
            </a:pPr>
            <a:r>
              <a:rPr lang="en-US" b="1" dirty="0">
                <a:ea typeface="+mn-lt"/>
                <a:cs typeface="+mn-lt"/>
              </a:rPr>
              <a:t>State agencies</a:t>
            </a:r>
            <a:endParaRPr lang="en-US" b="1" dirty="0">
              <a:cs typeface="Calibri"/>
            </a:endParaRPr>
          </a:p>
          <a:p>
            <a:pPr lvl="1">
              <a:lnSpc>
                <a:spcPct val="120000"/>
              </a:lnSpc>
              <a:spcBef>
                <a:spcPts val="0"/>
              </a:spcBef>
              <a:spcAft>
                <a:spcPts val="0"/>
              </a:spcAft>
            </a:pPr>
            <a:r>
              <a:rPr lang="en-US" dirty="0">
                <a:ea typeface="+mn-lt"/>
                <a:cs typeface="+mn-lt"/>
              </a:rPr>
              <a:t>Kari Geurts, DNR</a:t>
            </a:r>
            <a:endParaRPr lang="en-US" dirty="0">
              <a:cs typeface="Calibri"/>
            </a:endParaRPr>
          </a:p>
          <a:p>
            <a:pPr lvl="1">
              <a:lnSpc>
                <a:spcPct val="120000"/>
              </a:lnSpc>
              <a:spcBef>
                <a:spcPts val="0"/>
              </a:spcBef>
              <a:spcAft>
                <a:spcPts val="0"/>
              </a:spcAft>
            </a:pPr>
            <a:r>
              <a:rPr lang="en-US" dirty="0">
                <a:ea typeface="+mn-lt"/>
                <a:cs typeface="+mn-lt"/>
              </a:rPr>
              <a:t>Ben </a:t>
            </a:r>
            <a:r>
              <a:rPr lang="en-US" dirty="0" err="1">
                <a:ea typeface="+mn-lt"/>
                <a:cs typeface="+mn-lt"/>
              </a:rPr>
              <a:t>Timerson</a:t>
            </a:r>
            <a:r>
              <a:rPr lang="en-US" dirty="0">
                <a:ea typeface="+mn-lt"/>
                <a:cs typeface="+mn-lt"/>
              </a:rPr>
              <a:t>, MnDOT</a:t>
            </a:r>
            <a:endParaRPr lang="en-US" dirty="0">
              <a:cs typeface="Calibri"/>
            </a:endParaRPr>
          </a:p>
          <a:p>
            <a:pPr marL="285750" indent="-285750">
              <a:spcBef>
                <a:spcPts val="0"/>
              </a:spcBef>
              <a:spcAft>
                <a:spcPts val="0"/>
              </a:spcAft>
              <a:buFont typeface="Arial,Sans-Serif" panose="020B0604020202020204" pitchFamily="34" charset="0"/>
            </a:pPr>
            <a:r>
              <a:rPr lang="en-US" b="1" dirty="0">
                <a:cs typeface="Calibri"/>
              </a:rPr>
              <a:t>Federal government</a:t>
            </a:r>
            <a:endParaRPr lang="en-US" b="1" dirty="0">
              <a:ea typeface="+mn-lt"/>
              <a:cs typeface="+mn-lt"/>
            </a:endParaRPr>
          </a:p>
          <a:p>
            <a:pPr marL="742950" lvl="1" indent="-285750">
              <a:spcBef>
                <a:spcPts val="0"/>
              </a:spcBef>
              <a:spcAft>
                <a:spcPts val="0"/>
              </a:spcAft>
              <a:buFont typeface="Arial,Sans-Serif" panose="020B0604020202020204" pitchFamily="34" charset="0"/>
              <a:buChar char="•"/>
            </a:pPr>
            <a:r>
              <a:rPr lang="en-US" dirty="0">
                <a:ea typeface="+mn-lt"/>
                <a:cs typeface="+mn-lt"/>
              </a:rPr>
              <a:t>Jeff Bloomquist, Risk Management Agency, USDA</a:t>
            </a:r>
          </a:p>
          <a:p>
            <a:pPr marL="742950" lvl="1" indent="-285750">
              <a:spcBef>
                <a:spcPts val="0"/>
              </a:spcBef>
              <a:spcAft>
                <a:spcPts val="0"/>
              </a:spcAft>
              <a:buFont typeface="Arial,Sans-Serif" panose="020B0604020202020204" pitchFamily="34" charset="0"/>
              <a:buChar char="•"/>
            </a:pPr>
            <a:r>
              <a:rPr lang="en-US" dirty="0">
                <a:ea typeface="+mn-lt"/>
                <a:cs typeface="+mn-lt"/>
              </a:rPr>
              <a:t>Mitch Bergeson, US Geological Survey</a:t>
            </a:r>
          </a:p>
          <a:p>
            <a:pPr marL="457200" lvl="1" indent="0">
              <a:spcBef>
                <a:spcPts val="0"/>
              </a:spcBef>
              <a:spcAft>
                <a:spcPts val="0"/>
              </a:spcAft>
              <a:buNone/>
            </a:pPr>
            <a:endParaRPr lang="en-US" dirty="0">
              <a:cs typeface="Calibri"/>
            </a:endParaRPr>
          </a:p>
          <a:p>
            <a:pPr marL="285750" indent="-285750">
              <a:spcBef>
                <a:spcPts val="0"/>
              </a:spcBef>
              <a:spcAft>
                <a:spcPts val="0"/>
              </a:spcAft>
              <a:buFont typeface="Arial,Sans-Serif" panose="020B0604020202020204" pitchFamily="34" charset="0"/>
            </a:pPr>
            <a:r>
              <a:rPr lang="en-US" b="1" dirty="0">
                <a:cs typeface="Calibri"/>
              </a:rPr>
              <a:t>Tribal government </a:t>
            </a:r>
            <a:endParaRPr lang="en-US" b="1" dirty="0">
              <a:ea typeface="+mn-lt"/>
              <a:cs typeface="+mn-lt"/>
            </a:endParaRPr>
          </a:p>
          <a:p>
            <a:pPr marL="742950" lvl="1" indent="-285750">
              <a:spcBef>
                <a:spcPts val="0"/>
              </a:spcBef>
              <a:spcAft>
                <a:spcPts val="0"/>
              </a:spcAft>
              <a:buFont typeface="Arial,Sans-Serif" panose="020B0604020202020204" pitchFamily="34" charset="0"/>
            </a:pPr>
            <a:r>
              <a:rPr lang="en-US" dirty="0">
                <a:cs typeface="Calibri"/>
              </a:rPr>
              <a:t>Ryan Bonney, Shakopee Mdewakanton Sioux Community</a:t>
            </a:r>
          </a:p>
        </p:txBody>
      </p:sp>
      <p:sp>
        <p:nvSpPr>
          <p:cNvPr id="4" name="TextBox 3">
            <a:extLst>
              <a:ext uri="{FF2B5EF4-FFF2-40B4-BE49-F238E27FC236}">
                <a16:creationId xmlns:a16="http://schemas.microsoft.com/office/drawing/2014/main" id="{F9248610-4D3D-4E36-887D-C0CB089BB184}"/>
              </a:ext>
            </a:extLst>
          </p:cNvPr>
          <p:cNvSpPr txBox="1"/>
          <p:nvPr/>
        </p:nvSpPr>
        <p:spPr>
          <a:xfrm>
            <a:off x="5973347" y="1565731"/>
            <a:ext cx="4724400" cy="51398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lvl="1" indent="-285750">
              <a:spcBef>
                <a:spcPts val="0"/>
              </a:spcBef>
              <a:spcAft>
                <a:spcPts val="0"/>
              </a:spcAft>
              <a:buFont typeface="Arial"/>
              <a:buChar char="•"/>
            </a:pPr>
            <a:r>
              <a:rPr lang="en-US" sz="1600" b="1" dirty="0">
                <a:ea typeface="+mn-lt"/>
                <a:cs typeface="+mn-lt"/>
              </a:rPr>
              <a:t>Non-profit organizations</a:t>
            </a:r>
          </a:p>
          <a:p>
            <a:pPr marL="742950" lvl="1" indent="-285750">
              <a:spcBef>
                <a:spcPts val="0"/>
              </a:spcBef>
              <a:spcAft>
                <a:spcPts val="0"/>
              </a:spcAft>
              <a:buFont typeface="Arial"/>
              <a:buChar char="•"/>
            </a:pPr>
            <a:r>
              <a:rPr lang="en-US" sz="1300" dirty="0">
                <a:ea typeface="+mn-lt"/>
                <a:cs typeface="+mn-lt"/>
              </a:rPr>
              <a:t>Jessica Fendos, LOGIS</a:t>
            </a:r>
          </a:p>
          <a:p>
            <a:pPr marL="285750" indent="-285750">
              <a:buFont typeface="Arial"/>
              <a:buChar char="•"/>
            </a:pPr>
            <a:r>
              <a:rPr lang="en-US" sz="1600" b="1" dirty="0">
                <a:ea typeface="+mn-lt"/>
                <a:cs typeface="+mn-lt"/>
              </a:rPr>
              <a:t>Business</a:t>
            </a:r>
            <a:endParaRPr lang="en-US" sz="1600" b="1" dirty="0">
              <a:cs typeface="Calibri"/>
            </a:endParaRPr>
          </a:p>
          <a:p>
            <a:pPr marL="742950" lvl="1" indent="-285750">
              <a:buFont typeface="Arial"/>
              <a:buChar char="•"/>
            </a:pPr>
            <a:r>
              <a:rPr lang="en-US" sz="1300" dirty="0">
                <a:ea typeface="+mn-lt"/>
                <a:cs typeface="+mn-lt"/>
              </a:rPr>
              <a:t>Kendis Scharenbroich, Pro-West &amp; Associates</a:t>
            </a:r>
            <a:endParaRPr lang="en-US" sz="1300" dirty="0">
              <a:cs typeface="Calibri"/>
            </a:endParaRPr>
          </a:p>
          <a:p>
            <a:pPr marL="742950" lvl="1" indent="-285750">
              <a:buFont typeface="Arial"/>
              <a:buChar char="•"/>
            </a:pPr>
            <a:r>
              <a:rPr lang="en-US" sz="1300" dirty="0">
                <a:ea typeface="+mn-lt"/>
                <a:cs typeface="+mn-lt"/>
              </a:rPr>
              <a:t>Gerry Sjerven, Minnesota Power</a:t>
            </a:r>
            <a:endParaRPr lang="en-US" sz="1300" dirty="0"/>
          </a:p>
          <a:p>
            <a:pPr marL="285750" indent="-285750">
              <a:buFont typeface="Arial"/>
              <a:buChar char="•"/>
            </a:pPr>
            <a:r>
              <a:rPr lang="en-US" sz="1600" b="1" dirty="0">
                <a:ea typeface="+mn-lt"/>
                <a:cs typeface="+mn-lt"/>
              </a:rPr>
              <a:t>Higher Education</a:t>
            </a:r>
            <a:endParaRPr lang="en-US" sz="1600" b="1" dirty="0">
              <a:cs typeface="Calibri"/>
            </a:endParaRPr>
          </a:p>
          <a:p>
            <a:pPr marL="742950" lvl="1" indent="-285750">
              <a:buFont typeface="Arial"/>
              <a:buChar char="•"/>
            </a:pPr>
            <a:r>
              <a:rPr lang="en-US" sz="1300" dirty="0">
                <a:ea typeface="+mn-lt"/>
                <a:cs typeface="+mn-lt"/>
              </a:rPr>
              <a:t>Len Kne, U-Spatial / UMN Twin Cities</a:t>
            </a:r>
            <a:endParaRPr lang="en-US" sz="1300" dirty="0">
              <a:cs typeface="Calibri"/>
            </a:endParaRPr>
          </a:p>
          <a:p>
            <a:pPr marL="742950" lvl="1" indent="-285750">
              <a:buFont typeface="Arial"/>
              <a:buChar char="•"/>
            </a:pPr>
            <a:r>
              <a:rPr lang="en-US" sz="1300" dirty="0">
                <a:ea typeface="+mn-lt"/>
                <a:cs typeface="+mn-lt"/>
              </a:rPr>
              <a:t>Stacey Stark, U-Spatial / UMN Duluth</a:t>
            </a:r>
            <a:endParaRPr lang="en-US" sz="1300" dirty="0"/>
          </a:p>
          <a:p>
            <a:pPr marL="742950" lvl="1" indent="-285750">
              <a:buFont typeface="Arial"/>
              <a:buChar char="•"/>
            </a:pPr>
            <a:r>
              <a:rPr lang="en-US" sz="1300" dirty="0">
                <a:ea typeface="+mn-lt"/>
                <a:cs typeface="+mn-lt"/>
              </a:rPr>
              <a:t>Shana Crosson, U-Spatial, Research Computing, UMN Twin Cities</a:t>
            </a:r>
          </a:p>
          <a:p>
            <a:pPr marL="285750" indent="-285750">
              <a:buFont typeface="Arial"/>
              <a:buChar char="•"/>
            </a:pPr>
            <a:r>
              <a:rPr lang="en-US" sz="1600" b="1" dirty="0" err="1">
                <a:ea typeface="+mn-lt"/>
                <a:cs typeface="+mn-lt"/>
              </a:rPr>
              <a:t>MetroGIS</a:t>
            </a:r>
            <a:endParaRPr lang="en-US" sz="1600" b="1" dirty="0"/>
          </a:p>
          <a:p>
            <a:pPr marL="742950" lvl="1" indent="-285750">
              <a:buFont typeface="Arial"/>
              <a:buChar char="•"/>
            </a:pPr>
            <a:r>
              <a:rPr lang="en-US" sz="1300" dirty="0">
                <a:ea typeface="+mn-lt"/>
                <a:cs typeface="+mn-lt"/>
              </a:rPr>
              <a:t>David Brandt, Washington County</a:t>
            </a:r>
            <a:endParaRPr lang="en-US" sz="1300" dirty="0"/>
          </a:p>
          <a:p>
            <a:pPr marL="285750" indent="-285750">
              <a:buFont typeface="Arial"/>
              <a:buChar char="•"/>
            </a:pPr>
            <a:r>
              <a:rPr lang="en-US" sz="1600" b="1" dirty="0">
                <a:ea typeface="+mn-lt"/>
                <a:cs typeface="+mn-lt"/>
              </a:rPr>
              <a:t>MN GIS/LIS Consortium</a:t>
            </a:r>
            <a:endParaRPr lang="en-US" sz="1600" b="1" dirty="0">
              <a:cs typeface="Calibri"/>
            </a:endParaRPr>
          </a:p>
          <a:p>
            <a:pPr marL="742950" lvl="1" indent="-285750">
              <a:buFont typeface="Arial"/>
              <a:buChar char="•"/>
            </a:pPr>
            <a:r>
              <a:rPr lang="en-US" sz="1300" dirty="0">
                <a:ea typeface="+mn-lt"/>
                <a:cs typeface="+mn-lt"/>
              </a:rPr>
              <a:t>Leanne Knott, City of Red Wing</a:t>
            </a:r>
            <a:endParaRPr lang="en-US" sz="1300" dirty="0"/>
          </a:p>
          <a:p>
            <a:pPr marL="285750" indent="-285750">
              <a:buFont typeface="Arial"/>
              <a:buChar char="•"/>
            </a:pPr>
            <a:r>
              <a:rPr lang="en-US" sz="1600" b="1" dirty="0">
                <a:ea typeface="+mn-lt"/>
                <a:cs typeface="+mn-lt"/>
              </a:rPr>
              <a:t>Surveyor</a:t>
            </a:r>
            <a:endParaRPr lang="en-US" sz="1600" b="1" dirty="0"/>
          </a:p>
          <a:p>
            <a:pPr marL="742950" lvl="1" indent="-285750">
              <a:buFont typeface="Arial"/>
              <a:buChar char="•"/>
            </a:pPr>
            <a:r>
              <a:rPr lang="en-US" sz="1300" dirty="0">
                <a:ea typeface="+mn-lt"/>
                <a:cs typeface="+mn-lt"/>
              </a:rPr>
              <a:t>Pat Veraguth, Douglas County</a:t>
            </a:r>
            <a:endParaRPr lang="en-US" sz="1300" dirty="0"/>
          </a:p>
          <a:p>
            <a:pPr marL="285750" indent="-285750">
              <a:buFont typeface="Arial"/>
              <a:buChar char="•"/>
            </a:pPr>
            <a:r>
              <a:rPr lang="en-US" sz="1600" b="1" dirty="0">
                <a:ea typeface="+mn-lt"/>
                <a:cs typeface="+mn-lt"/>
              </a:rPr>
              <a:t>At-large</a:t>
            </a:r>
            <a:endParaRPr lang="en-US" sz="1600" b="1" dirty="0">
              <a:cs typeface="Calibri"/>
            </a:endParaRPr>
          </a:p>
          <a:p>
            <a:pPr marL="742950" lvl="1" indent="-285750">
              <a:buFont typeface="Arial"/>
              <a:buChar char="•"/>
            </a:pPr>
            <a:r>
              <a:rPr lang="en-US" sz="1300" dirty="0">
                <a:ea typeface="+mn-lt"/>
                <a:cs typeface="+mn-lt"/>
              </a:rPr>
              <a:t>Cory Richter, Ramsey County</a:t>
            </a:r>
            <a:endParaRPr lang="en-US" sz="1300" dirty="0">
              <a:cs typeface="Calibri"/>
            </a:endParaRPr>
          </a:p>
          <a:p>
            <a:pPr marL="742950" lvl="1" indent="-285750">
              <a:buFont typeface="Arial"/>
              <a:buChar char="•"/>
            </a:pPr>
            <a:r>
              <a:rPr lang="en-US" sz="1300" dirty="0">
                <a:ea typeface="+mn-lt"/>
                <a:cs typeface="+mn-lt"/>
              </a:rPr>
              <a:t>Heather Albrecht, Hennepin County</a:t>
            </a:r>
            <a:endParaRPr lang="en-US" sz="1300" dirty="0">
              <a:cs typeface="Calibri"/>
            </a:endParaRPr>
          </a:p>
          <a:p>
            <a:pPr marL="742950" lvl="1" indent="-285750">
              <a:buFont typeface="Arial"/>
              <a:buChar char="•"/>
            </a:pPr>
            <a:r>
              <a:rPr lang="en-US" sz="1300" dirty="0">
                <a:ea typeface="+mn-lt"/>
                <a:cs typeface="+mn-lt"/>
              </a:rPr>
              <a:t>Britta Maddox, Anoka County</a:t>
            </a:r>
            <a:endParaRPr lang="en-US" sz="1300" dirty="0"/>
          </a:p>
          <a:p>
            <a:pPr marL="285750" indent="-285750">
              <a:buFont typeface="Arial"/>
              <a:buChar char="•"/>
            </a:pPr>
            <a:r>
              <a:rPr lang="en-US" sz="1600" b="1" dirty="0">
                <a:ea typeface="+mn-lt"/>
                <a:cs typeface="+mn-lt"/>
              </a:rPr>
              <a:t>Chief Geospatial Information Officer (ex-officio)</a:t>
            </a:r>
            <a:endParaRPr lang="en-US" sz="1600" b="1" dirty="0">
              <a:cs typeface="Calibri"/>
            </a:endParaRPr>
          </a:p>
          <a:p>
            <a:pPr marL="742950" lvl="1" indent="-285750">
              <a:buFont typeface="Arial"/>
              <a:buChar char="•"/>
            </a:pPr>
            <a:r>
              <a:rPr lang="en-US" sz="1300" dirty="0">
                <a:ea typeface="+mn-lt"/>
                <a:cs typeface="+mn-lt"/>
              </a:rPr>
              <a:t>Alison Slaats, MnGeo</a:t>
            </a:r>
            <a:endParaRPr lang="en-US" sz="1300" dirty="0"/>
          </a:p>
          <a:p>
            <a:endParaRPr lang="en-US" dirty="0">
              <a:cs typeface="Calibri"/>
            </a:endParaRPr>
          </a:p>
        </p:txBody>
      </p:sp>
    </p:spTree>
    <p:extLst>
      <p:ext uri="{BB962C8B-B14F-4D97-AF65-F5344CB8AC3E}">
        <p14:creationId xmlns:p14="http://schemas.microsoft.com/office/powerpoint/2010/main" val="16564327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dirty="0"/>
              <a:t>PLSS Monument Grant Next Steps</a:t>
            </a:r>
          </a:p>
        </p:txBody>
      </p:sp>
      <p:pic>
        <p:nvPicPr>
          <p:cNvPr id="7" name="Content Placeholder 2">
            <a:extLst>
              <a:ext uri="{FF2B5EF4-FFF2-40B4-BE49-F238E27FC236}">
                <a16:creationId xmlns:a16="http://schemas.microsoft.com/office/drawing/2014/main" id="{82A559B6-F50E-C0B8-B5E3-08F00DD52A60}"/>
              </a:ext>
            </a:extLst>
          </p:cNvPr>
          <p:cNvPicPr>
            <a:picLocks noChangeAspect="1"/>
          </p:cNvPicPr>
          <p:nvPr/>
        </p:nvPicPr>
        <p:blipFill rotWithShape="1">
          <a:blip r:embed="rId3"/>
          <a:srcRect l="21579"/>
          <a:stretch/>
        </p:blipFill>
        <p:spPr bwMode="gray">
          <a:xfrm>
            <a:off x="0" y="1216024"/>
            <a:ext cx="3418936" cy="5641976"/>
          </a:xfrm>
          <a:prstGeom prst="rect">
            <a:avLst/>
          </a:prstGeom>
          <a:noFill/>
        </p:spPr>
      </p:pic>
      <p:sp>
        <p:nvSpPr>
          <p:cNvPr id="5" name="Content Placeholder 2">
            <a:extLst>
              <a:ext uri="{FF2B5EF4-FFF2-40B4-BE49-F238E27FC236}">
                <a16:creationId xmlns:a16="http://schemas.microsoft.com/office/drawing/2014/main" id="{4DE7255D-FF90-FFA3-E211-0FDDAFEA497E}"/>
              </a:ext>
            </a:extLst>
          </p:cNvPr>
          <p:cNvSpPr>
            <a:spLocks noGrp="1"/>
          </p:cNvSpPr>
          <p:nvPr>
            <p:ph idx="1"/>
          </p:nvPr>
        </p:nvSpPr>
        <p:spPr>
          <a:xfrm>
            <a:off x="3422940" y="1484852"/>
            <a:ext cx="8531371" cy="5176008"/>
          </a:xfrm>
        </p:spPr>
        <p:txBody>
          <a:bodyPr>
            <a:normAutofit fontScale="85000" lnSpcReduction="20000"/>
          </a:bodyPr>
          <a:lstStyle/>
          <a:p>
            <a:r>
              <a:rPr lang="en-US" dirty="0"/>
              <a:t>Acquire &amp; Develop Grant Management Solution.  (6-8 weeks)</a:t>
            </a:r>
          </a:p>
          <a:p>
            <a:r>
              <a:rPr lang="en-US" dirty="0"/>
              <a:t>Consider &amp; Incorporate General Counsel comments.</a:t>
            </a:r>
          </a:p>
          <a:p>
            <a:r>
              <a:rPr lang="en-US" dirty="0"/>
              <a:t>Outline &amp; Finalize Financial &amp; Procurement Grant Process’</a:t>
            </a:r>
          </a:p>
          <a:p>
            <a:r>
              <a:rPr lang="en-US" dirty="0"/>
              <a:t>Outline Pre-award Risk Assessment Process</a:t>
            </a:r>
          </a:p>
          <a:p>
            <a:r>
              <a:rPr lang="en-US" dirty="0"/>
              <a:t>Final reviews of RFP and application exhibits</a:t>
            </a:r>
          </a:p>
          <a:p>
            <a:r>
              <a:rPr lang="en-US" dirty="0"/>
              <a:t>Implement &amp; test grant management system </a:t>
            </a:r>
          </a:p>
          <a:p>
            <a:r>
              <a:rPr lang="en-US" dirty="0"/>
              <a:t>Open application period end of January or beginning of February</a:t>
            </a:r>
          </a:p>
          <a:p>
            <a:r>
              <a:rPr lang="en-US" dirty="0"/>
              <a:t>Award &amp; execute first grant award contracts March-April 2024</a:t>
            </a:r>
          </a:p>
          <a:p>
            <a:r>
              <a:rPr lang="en-US" dirty="0"/>
              <a:t>PLSS Legislation will be considered in </a:t>
            </a:r>
            <a:r>
              <a:rPr lang="en-US"/>
              <a:t>the next legislative </a:t>
            </a:r>
            <a:r>
              <a:rPr lang="en-US" dirty="0"/>
              <a:t>session.</a:t>
            </a:r>
          </a:p>
          <a:p>
            <a:pPr marL="0" indent="0" algn="ctr">
              <a:buNone/>
            </a:pPr>
            <a:r>
              <a:rPr lang="en-US" sz="4300" b="1" dirty="0"/>
              <a:t>Questions?</a:t>
            </a:r>
          </a:p>
        </p:txBody>
      </p:sp>
    </p:spTree>
    <p:extLst>
      <p:ext uri="{BB962C8B-B14F-4D97-AF65-F5344CB8AC3E}">
        <p14:creationId xmlns:p14="http://schemas.microsoft.com/office/powerpoint/2010/main" val="1734335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fade">
                                      <p:cBhvr>
                                        <p:cTn id="42" dur="500"/>
                                        <p:tgtEl>
                                          <p:spTgt spid="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animEffect transition="in" filter="fade">
                                      <p:cBhvr>
                                        <p:cTn id="47" dur="500"/>
                                        <p:tgtEl>
                                          <p:spTgt spid="5">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
                                            <p:txEl>
                                              <p:pRg st="9" end="9"/>
                                            </p:txEl>
                                          </p:spTgt>
                                        </p:tgtEl>
                                        <p:attrNameLst>
                                          <p:attrName>style.visibility</p:attrName>
                                        </p:attrNameLst>
                                      </p:cBhvr>
                                      <p:to>
                                        <p:strVal val="visible"/>
                                      </p:to>
                                    </p:set>
                                    <p:animEffect transition="in" filter="fade">
                                      <p:cBhvr>
                                        <p:cTn id="52"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5</a:t>
            </a:r>
          </a:p>
        </p:txBody>
      </p:sp>
      <p:sp>
        <p:nvSpPr>
          <p:cNvPr id="7" name="Text Placeholder 1">
            <a:extLst>
              <a:ext uri="{FF2B5EF4-FFF2-40B4-BE49-F238E27FC236}">
                <a16:creationId xmlns:a16="http://schemas.microsoft.com/office/drawing/2014/main" id="{8196B10A-6B2C-0F95-0737-A2CBC86025CC}"/>
              </a:ext>
            </a:extLst>
          </p:cNvPr>
          <p:cNvSpPr txBox="1">
            <a:spLocks noGrp="1"/>
          </p:cNvSpPr>
          <p:nvPr>
            <p:ph idx="1"/>
          </p:nvPr>
        </p:nvSpPr>
        <p:spPr>
          <a:xfrm>
            <a:off x="838200" y="1569026"/>
            <a:ext cx="7340600" cy="5039591"/>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b="1" dirty="0"/>
              <a:t>5. Open/Opt-In Data Update (Anderson)</a:t>
            </a:r>
          </a:p>
          <a:p>
            <a:pPr marL="0" indent="0">
              <a:buNone/>
            </a:pPr>
            <a:r>
              <a:rPr lang="en-US" sz="2600" b="1" dirty="0"/>
              <a:t>4 distinct maps - </a:t>
            </a:r>
          </a:p>
          <a:p>
            <a:pPr lvl="1"/>
            <a:r>
              <a:rPr lang="en-US" sz="2000" b="1" dirty="0"/>
              <a:t>Open Data Counties: </a:t>
            </a:r>
            <a:r>
              <a:rPr lang="en-US" sz="1600" dirty="0"/>
              <a:t>Counties that share their data freely, on their own site and on the Geospatial Commons</a:t>
            </a:r>
          </a:p>
          <a:p>
            <a:pPr lvl="1"/>
            <a:r>
              <a:rPr lang="en-US" sz="2000" b="1" dirty="0"/>
              <a:t>Parcel Opt-In Counties: </a:t>
            </a:r>
            <a:r>
              <a:rPr lang="en-US" sz="1600" dirty="0"/>
              <a:t>Counties that have agreed to include their parcel data in the statewide GAC-standard parcel dataset on the Geospatial Commons</a:t>
            </a:r>
          </a:p>
          <a:p>
            <a:pPr lvl="1">
              <a:lnSpc>
                <a:spcPct val="110000"/>
              </a:lnSpc>
            </a:pPr>
            <a:r>
              <a:rPr lang="en-US" sz="2000" b="1" dirty="0"/>
              <a:t>Road Centerline, Address Point and Emergency Service Zone Opt-In Counties: </a:t>
            </a:r>
            <a:r>
              <a:rPr lang="en-US" sz="1600" dirty="0"/>
              <a:t>Counties that have agreed to include their (NG911) data in the statewide GAC-standard datasets on the Geospatial Commons as soon as it is available</a:t>
            </a:r>
          </a:p>
          <a:p>
            <a:pPr lvl="1">
              <a:lnSpc>
                <a:spcPct val="110000"/>
              </a:lnSpc>
            </a:pPr>
            <a:r>
              <a:rPr lang="en-US" sz="2000" b="1" dirty="0"/>
              <a:t>Recently published – 1</a:t>
            </a:r>
            <a:r>
              <a:rPr lang="en-US" sz="2000" b="1" baseline="30000" dirty="0"/>
              <a:t>st</a:t>
            </a:r>
            <a:r>
              <a:rPr lang="en-US" sz="2000" b="1" dirty="0"/>
              <a:t> Generation Road Centerlines : </a:t>
            </a:r>
            <a:r>
              <a:rPr lang="en-US" sz="1600" dirty="0"/>
              <a:t>Counties that have agreed to include their </a:t>
            </a:r>
            <a:r>
              <a:rPr lang="en-US" sz="1600"/>
              <a:t>road centerline </a:t>
            </a:r>
            <a:r>
              <a:rPr lang="en-US" sz="1600" dirty="0"/>
              <a:t>data in the </a:t>
            </a:r>
            <a:r>
              <a:rPr lang="en-US" sz="1600"/>
              <a:t>first public </a:t>
            </a:r>
            <a:r>
              <a:rPr lang="en-US" sz="1600" dirty="0"/>
              <a:t>statewide GAC-standard </a:t>
            </a:r>
            <a:r>
              <a:rPr lang="en-US" sz="1600"/>
              <a:t>road centerline </a:t>
            </a:r>
            <a:r>
              <a:rPr lang="en-US" sz="1600" dirty="0"/>
              <a:t>dataset on the Geospatial Commons</a:t>
            </a:r>
          </a:p>
        </p:txBody>
      </p:sp>
    </p:spTree>
    <p:extLst>
      <p:ext uri="{BB962C8B-B14F-4D97-AF65-F5344CB8AC3E}">
        <p14:creationId xmlns:p14="http://schemas.microsoft.com/office/powerpoint/2010/main" val="24189781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A65E-3E97-41E1-9B63-900DCD7D1609}"/>
              </a:ext>
            </a:extLst>
          </p:cNvPr>
          <p:cNvSpPr>
            <a:spLocks noGrp="1"/>
          </p:cNvSpPr>
          <p:nvPr>
            <p:ph type="title"/>
          </p:nvPr>
        </p:nvSpPr>
        <p:spPr/>
        <p:txBody>
          <a:bodyPr>
            <a:normAutofit fontScale="90000"/>
          </a:bodyPr>
          <a:lstStyle/>
          <a:p>
            <a:r>
              <a:rPr lang="en-US" sz="4000" dirty="0">
                <a:ea typeface="+mj-lt"/>
                <a:cs typeface="+mj-lt"/>
              </a:rPr>
              <a:t>Status of Free and Open Data Public Geospatial Data</a:t>
            </a:r>
            <a:endParaRPr lang="en-US" dirty="0"/>
          </a:p>
        </p:txBody>
      </p:sp>
      <p:graphicFrame>
        <p:nvGraphicFramePr>
          <p:cNvPr id="8" name="Content Placeholder 7">
            <a:extLst>
              <a:ext uri="{FF2B5EF4-FFF2-40B4-BE49-F238E27FC236}">
                <a16:creationId xmlns:a16="http://schemas.microsoft.com/office/drawing/2014/main" id="{772E9270-DBF4-4675-8007-B258FB39872A}"/>
              </a:ext>
            </a:extLst>
          </p:cNvPr>
          <p:cNvGraphicFramePr>
            <a:graphicFrameLocks noGrp="1"/>
          </p:cNvGraphicFramePr>
          <p:nvPr>
            <p:ph idx="1"/>
          </p:nvPr>
        </p:nvGraphicFramePr>
        <p:xfrm>
          <a:off x="454526" y="1844842"/>
          <a:ext cx="5756472" cy="2234601"/>
        </p:xfrm>
        <a:graphic>
          <a:graphicData uri="http://schemas.openxmlformats.org/drawingml/2006/table">
            <a:tbl>
              <a:tblPr firstRow="1" bandRow="1">
                <a:tableStyleId>{5C22544A-7EE6-4342-B048-85BDC9FD1C3A}</a:tableStyleId>
              </a:tblPr>
              <a:tblGrid>
                <a:gridCol w="3040215">
                  <a:extLst>
                    <a:ext uri="{9D8B030D-6E8A-4147-A177-3AD203B41FA5}">
                      <a16:colId xmlns:a16="http://schemas.microsoft.com/office/drawing/2014/main" val="363571237"/>
                    </a:ext>
                  </a:extLst>
                </a:gridCol>
                <a:gridCol w="1694546">
                  <a:extLst>
                    <a:ext uri="{9D8B030D-6E8A-4147-A177-3AD203B41FA5}">
                      <a16:colId xmlns:a16="http://schemas.microsoft.com/office/drawing/2014/main" val="906394948"/>
                    </a:ext>
                  </a:extLst>
                </a:gridCol>
                <a:gridCol w="1021711">
                  <a:extLst>
                    <a:ext uri="{9D8B030D-6E8A-4147-A177-3AD203B41FA5}">
                      <a16:colId xmlns:a16="http://schemas.microsoft.com/office/drawing/2014/main" val="1342545899"/>
                    </a:ext>
                  </a:extLst>
                </a:gridCol>
              </a:tblGrid>
              <a:tr h="836075">
                <a:tc>
                  <a:txBody>
                    <a:bodyPr/>
                    <a:lstStyle/>
                    <a:p>
                      <a:pPr marL="0" algn="ctr" rtl="0" eaLnBrk="1" latinLnBrk="0" hangingPunct="1">
                        <a:spcBef>
                          <a:spcPts val="0"/>
                        </a:spcBef>
                        <a:spcAft>
                          <a:spcPts val="0"/>
                        </a:spcAft>
                      </a:pPr>
                      <a:r>
                        <a:rPr lang="en-US" sz="2400" kern="1200" dirty="0">
                          <a:effectLst/>
                        </a:rPr>
                        <a:t>Status</a:t>
                      </a:r>
                      <a:endParaRPr lang="en-US" dirty="0">
                        <a:effectLst/>
                      </a:endParaRPr>
                    </a:p>
                  </a:txBody>
                  <a:tcPr marL="0" marR="0" marT="0" marB="0" anchor="ctr"/>
                </a:tc>
                <a:tc>
                  <a:txBody>
                    <a:bodyPr/>
                    <a:lstStyle/>
                    <a:p>
                      <a:pPr marL="0" algn="ctr" rtl="0" eaLnBrk="1" latinLnBrk="0" hangingPunct="1">
                        <a:spcBef>
                          <a:spcPts val="0"/>
                        </a:spcBef>
                        <a:spcAft>
                          <a:spcPts val="0"/>
                        </a:spcAft>
                      </a:pPr>
                      <a:r>
                        <a:rPr lang="en-US" sz="2400" kern="1200" dirty="0">
                          <a:effectLst/>
                        </a:rPr>
                        <a:t>Number of Counties</a:t>
                      </a:r>
                      <a:endParaRPr lang="en-US" dirty="0">
                        <a:effectLst/>
                      </a:endParaRPr>
                    </a:p>
                  </a:txBody>
                  <a:tcPr marL="0" marR="0" marT="0" marB="0" anchor="ctr"/>
                </a:tc>
                <a:tc>
                  <a:txBody>
                    <a:bodyPr/>
                    <a:lstStyle/>
                    <a:p>
                      <a:pPr marL="0" algn="ctr" rtl="0" eaLnBrk="1" latinLnBrk="0" hangingPunct="1">
                        <a:spcBef>
                          <a:spcPts val="0"/>
                        </a:spcBef>
                        <a:spcAft>
                          <a:spcPts val="0"/>
                        </a:spcAft>
                      </a:pPr>
                      <a:r>
                        <a:rPr lang="en-US" sz="2400" kern="1200" dirty="0">
                          <a:effectLst/>
                        </a:rPr>
                        <a:t>Total</a:t>
                      </a:r>
                      <a:endParaRPr lang="en-US" dirty="0">
                        <a:effectLst/>
                      </a:endParaRPr>
                    </a:p>
                  </a:txBody>
                  <a:tcPr marL="0" marR="0" marT="0" marB="0" anchor="ctr"/>
                </a:tc>
                <a:extLst>
                  <a:ext uri="{0D108BD9-81ED-4DB2-BD59-A6C34878D82A}">
                    <a16:rowId xmlns:a16="http://schemas.microsoft.com/office/drawing/2014/main" val="2615589831"/>
                  </a:ext>
                </a:extLst>
              </a:tr>
              <a:tr h="425638">
                <a:tc>
                  <a:txBody>
                    <a:bodyPr/>
                    <a:lstStyle/>
                    <a:p>
                      <a:pPr marL="0" marR="0" indent="0" algn="l" rtl="0" eaLnBrk="1" fontAlgn="auto" latinLnBrk="0" hangingPunct="1">
                        <a:spcBef>
                          <a:spcPts val="0"/>
                        </a:spcBef>
                        <a:spcAft>
                          <a:spcPts val="0"/>
                        </a:spcAft>
                      </a:pPr>
                      <a:r>
                        <a:rPr lang="en-US" sz="2400" kern="1200" dirty="0">
                          <a:effectLst/>
                        </a:rPr>
                        <a:t>Open - Policy</a:t>
                      </a:r>
                      <a:endParaRPr lang="en-US" dirty="0">
                        <a:effectLst/>
                      </a:endParaRPr>
                    </a:p>
                  </a:txBody>
                  <a:tcPr marL="0" marR="0" marT="0" marB="0" anchor="ctr">
                    <a:solidFill>
                      <a:srgbClr val="85CC9B"/>
                    </a:solidFill>
                  </a:tcPr>
                </a:tc>
                <a:tc>
                  <a:txBody>
                    <a:bodyPr/>
                    <a:lstStyle/>
                    <a:p>
                      <a:pPr marL="0" algn="ctr" rtl="0" eaLnBrk="1" latinLnBrk="0" hangingPunct="1">
                        <a:spcBef>
                          <a:spcPts val="0"/>
                        </a:spcBef>
                        <a:spcAft>
                          <a:spcPts val="0"/>
                        </a:spcAft>
                      </a:pPr>
                      <a:r>
                        <a:rPr lang="en-US" sz="2400" kern="1200" dirty="0">
                          <a:effectLst/>
                        </a:rPr>
                        <a:t>18</a:t>
                      </a:r>
                      <a:endParaRPr lang="en-US" dirty="0">
                        <a:effectLst/>
                      </a:endParaRPr>
                    </a:p>
                  </a:txBody>
                  <a:tcPr marL="0" marR="0" marT="0" marB="0" anchor="ctr">
                    <a:solidFill>
                      <a:srgbClr val="85CC9B"/>
                    </a:solidFill>
                  </a:tcPr>
                </a:tc>
                <a:tc rowSpan="2">
                  <a:txBody>
                    <a:bodyPr/>
                    <a:lstStyle/>
                    <a:p>
                      <a:pPr marL="0" algn="ctr" rtl="0" eaLnBrk="1" latinLnBrk="0" hangingPunct="1">
                        <a:spcBef>
                          <a:spcPts val="0"/>
                        </a:spcBef>
                        <a:spcAft>
                          <a:spcPts val="0"/>
                        </a:spcAft>
                      </a:pPr>
                      <a:r>
                        <a:rPr lang="en-US" sz="2400" b="1" kern="1200">
                          <a:effectLst/>
                        </a:rPr>
                        <a:t>55</a:t>
                      </a:r>
                      <a:endParaRPr lang="en-US" b="1" dirty="0">
                        <a:effectLst/>
                      </a:endParaRPr>
                    </a:p>
                  </a:txBody>
                  <a:tcPr marL="0" marR="0" marT="0" marB="0" anchor="ctr">
                    <a:solidFill>
                      <a:srgbClr val="C5F5AB"/>
                    </a:solidFill>
                  </a:tcPr>
                </a:tc>
                <a:extLst>
                  <a:ext uri="{0D108BD9-81ED-4DB2-BD59-A6C34878D82A}">
                    <a16:rowId xmlns:a16="http://schemas.microsoft.com/office/drawing/2014/main" val="3751897246"/>
                  </a:ext>
                </a:extLst>
              </a:tr>
              <a:tr h="471243">
                <a:tc>
                  <a:txBody>
                    <a:bodyPr/>
                    <a:lstStyle/>
                    <a:p>
                      <a:pPr marL="0" marR="0" indent="0" algn="l" rtl="0" eaLnBrk="1" fontAlgn="auto" latinLnBrk="0" hangingPunct="1">
                        <a:spcBef>
                          <a:spcPts val="0"/>
                        </a:spcBef>
                        <a:spcAft>
                          <a:spcPts val="0"/>
                        </a:spcAft>
                      </a:pPr>
                      <a:r>
                        <a:rPr lang="en-US" sz="2400" kern="1200" dirty="0">
                          <a:effectLst/>
                        </a:rPr>
                        <a:t>Open - No Policy</a:t>
                      </a:r>
                      <a:endParaRPr lang="en-US" dirty="0">
                        <a:effectLst/>
                      </a:endParaRPr>
                    </a:p>
                  </a:txBody>
                  <a:tcPr marL="0" marR="0" marT="0" marB="0" anchor="ctr">
                    <a:solidFill>
                      <a:srgbClr val="C5F5AB"/>
                    </a:solidFill>
                  </a:tcPr>
                </a:tc>
                <a:tc>
                  <a:txBody>
                    <a:bodyPr/>
                    <a:lstStyle/>
                    <a:p>
                      <a:pPr marL="0" algn="ctr" rtl="0" eaLnBrk="1" latinLnBrk="0" hangingPunct="1">
                        <a:spcBef>
                          <a:spcPts val="0"/>
                        </a:spcBef>
                        <a:spcAft>
                          <a:spcPts val="0"/>
                        </a:spcAft>
                      </a:pPr>
                      <a:r>
                        <a:rPr lang="en-US" sz="2400" kern="1200">
                          <a:effectLst/>
                        </a:rPr>
                        <a:t>37</a:t>
                      </a:r>
                      <a:endParaRPr lang="en-US" dirty="0">
                        <a:effectLst/>
                      </a:endParaRPr>
                    </a:p>
                  </a:txBody>
                  <a:tcPr marL="0" marR="0" marT="0" marB="0" anchor="ctr">
                    <a:solidFill>
                      <a:srgbClr val="C5F5AB"/>
                    </a:solidFill>
                  </a:tcPr>
                </a:tc>
                <a:tc vMerge="1">
                  <a:txBody>
                    <a:bodyPr/>
                    <a:lstStyle/>
                    <a:p>
                      <a:endParaRPr lang="en-US"/>
                    </a:p>
                  </a:txBody>
                  <a:tcPr/>
                </a:tc>
                <a:extLst>
                  <a:ext uri="{0D108BD9-81ED-4DB2-BD59-A6C34878D82A}">
                    <a16:rowId xmlns:a16="http://schemas.microsoft.com/office/drawing/2014/main" val="999955565"/>
                  </a:ext>
                </a:extLst>
              </a:tr>
              <a:tr h="501645">
                <a:tc>
                  <a:txBody>
                    <a:bodyPr/>
                    <a:lstStyle/>
                    <a:p>
                      <a:pPr marL="0" marR="0" indent="0" algn="l" rtl="0" eaLnBrk="1" fontAlgn="auto" latinLnBrk="0" hangingPunct="1">
                        <a:spcBef>
                          <a:spcPts val="0"/>
                        </a:spcBef>
                        <a:spcAft>
                          <a:spcPts val="0"/>
                        </a:spcAft>
                      </a:pPr>
                      <a:r>
                        <a:rPr lang="en-US" sz="2400" kern="1200" dirty="0">
                          <a:effectLst/>
                        </a:rPr>
                        <a:t>Not Open or Unknown</a:t>
                      </a:r>
                      <a:endParaRPr lang="en-US" dirty="0">
                        <a:effectLst/>
                      </a:endParaRPr>
                    </a:p>
                  </a:txBody>
                  <a:tcPr marL="0" marR="0" marT="0" marB="0" anchor="ctr">
                    <a:solidFill>
                      <a:srgbClr val="FFFDE6"/>
                    </a:solidFill>
                  </a:tcPr>
                </a:tc>
                <a:tc>
                  <a:txBody>
                    <a:bodyPr/>
                    <a:lstStyle/>
                    <a:p>
                      <a:pPr marL="0" algn="ctr" rtl="0" eaLnBrk="1" latinLnBrk="0" hangingPunct="1">
                        <a:spcBef>
                          <a:spcPts val="0"/>
                        </a:spcBef>
                        <a:spcAft>
                          <a:spcPts val="0"/>
                        </a:spcAft>
                      </a:pPr>
                      <a:r>
                        <a:rPr lang="en-US" sz="2400" kern="1200">
                          <a:effectLst/>
                        </a:rPr>
                        <a:t>32</a:t>
                      </a:r>
                      <a:endParaRPr lang="en-US" dirty="0">
                        <a:effectLst/>
                      </a:endParaRPr>
                    </a:p>
                  </a:txBody>
                  <a:tcPr marL="0" marR="0" marT="0" marB="0" anchor="ctr">
                    <a:solidFill>
                      <a:srgbClr val="FFFDE6"/>
                    </a:solidFill>
                  </a:tcPr>
                </a:tc>
                <a:tc>
                  <a:txBody>
                    <a:bodyPr/>
                    <a:lstStyle/>
                    <a:p>
                      <a:pPr marL="0" algn="ctr" rtl="0" eaLnBrk="1" latinLnBrk="0" hangingPunct="1">
                        <a:spcBef>
                          <a:spcPts val="0"/>
                        </a:spcBef>
                        <a:spcAft>
                          <a:spcPts val="0"/>
                        </a:spcAft>
                      </a:pPr>
                      <a:r>
                        <a:rPr lang="en-US" sz="2400" kern="1200">
                          <a:effectLst/>
                        </a:rPr>
                        <a:t>32</a:t>
                      </a:r>
                      <a:endParaRPr lang="en-US" dirty="0">
                        <a:effectLst/>
                      </a:endParaRPr>
                    </a:p>
                  </a:txBody>
                  <a:tcPr marL="0" marR="0" marT="0" marB="0" anchor="ctr">
                    <a:solidFill>
                      <a:srgbClr val="FFFDE6"/>
                    </a:solidFill>
                  </a:tcPr>
                </a:tc>
                <a:extLst>
                  <a:ext uri="{0D108BD9-81ED-4DB2-BD59-A6C34878D82A}">
                    <a16:rowId xmlns:a16="http://schemas.microsoft.com/office/drawing/2014/main" val="1130452562"/>
                  </a:ext>
                </a:extLst>
              </a:tr>
            </a:tbl>
          </a:graphicData>
        </a:graphic>
      </p:graphicFrame>
      <p:pic>
        <p:nvPicPr>
          <p:cNvPr id="4" name="Picture 3">
            <a:extLst>
              <a:ext uri="{FF2B5EF4-FFF2-40B4-BE49-F238E27FC236}">
                <a16:creationId xmlns:a16="http://schemas.microsoft.com/office/drawing/2014/main" id="{B518226E-74B3-5EF2-BEF0-D0703AFC6BB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102953" y="1356904"/>
            <a:ext cx="4250846" cy="5501096"/>
          </a:xfrm>
          <a:prstGeom prst="rect">
            <a:avLst/>
          </a:prstGeom>
        </p:spPr>
      </p:pic>
      <p:sp>
        <p:nvSpPr>
          <p:cNvPr id="3" name="TextBox 2">
            <a:extLst>
              <a:ext uri="{FF2B5EF4-FFF2-40B4-BE49-F238E27FC236}">
                <a16:creationId xmlns:a16="http://schemas.microsoft.com/office/drawing/2014/main" id="{1BFC2081-3F12-6FE6-B8FA-7CD858EFDE15}"/>
              </a:ext>
            </a:extLst>
          </p:cNvPr>
          <p:cNvSpPr txBox="1"/>
          <p:nvPr/>
        </p:nvSpPr>
        <p:spPr>
          <a:xfrm>
            <a:off x="454526" y="4856038"/>
            <a:ext cx="4683526" cy="369332"/>
          </a:xfrm>
          <a:prstGeom prst="rect">
            <a:avLst/>
          </a:prstGeom>
          <a:noFill/>
        </p:spPr>
        <p:txBody>
          <a:bodyPr wrap="none" rtlCol="0">
            <a:spAutoFit/>
          </a:bodyPr>
          <a:lstStyle/>
          <a:p>
            <a:r>
              <a:rPr lang="en-US" dirty="0"/>
              <a:t>Additions since last update: Morrison &amp; Winona</a:t>
            </a:r>
          </a:p>
        </p:txBody>
      </p:sp>
      <p:sp>
        <p:nvSpPr>
          <p:cNvPr id="7" name="TextBox 6">
            <a:extLst>
              <a:ext uri="{FF2B5EF4-FFF2-40B4-BE49-F238E27FC236}">
                <a16:creationId xmlns:a16="http://schemas.microsoft.com/office/drawing/2014/main" id="{BBAD9E7E-C351-EE95-FB4A-59549E8610DA}"/>
              </a:ext>
            </a:extLst>
          </p:cNvPr>
          <p:cNvSpPr txBox="1"/>
          <p:nvPr/>
        </p:nvSpPr>
        <p:spPr>
          <a:xfrm>
            <a:off x="454526" y="6336268"/>
            <a:ext cx="7829550" cy="369332"/>
          </a:xfrm>
          <a:prstGeom prst="rect">
            <a:avLst/>
          </a:prstGeom>
          <a:noFill/>
        </p:spPr>
        <p:txBody>
          <a:bodyPr wrap="square">
            <a:spAutoFit/>
          </a:bodyPr>
          <a:lstStyle/>
          <a:p>
            <a:r>
              <a:rPr lang="en-US" dirty="0">
                <a:hlinkClick r:id="rId4"/>
              </a:rPr>
              <a:t>https://gisdata.mn.gov/dataset/bdry-mn-county-open-data-status</a:t>
            </a:r>
            <a:endParaRPr lang="en-US" dirty="0"/>
          </a:p>
        </p:txBody>
      </p:sp>
    </p:spTree>
    <p:extLst>
      <p:ext uri="{BB962C8B-B14F-4D97-AF65-F5344CB8AC3E}">
        <p14:creationId xmlns:p14="http://schemas.microsoft.com/office/powerpoint/2010/main" val="19942516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A65E-3E97-41E1-9B63-900DCD7D1609}"/>
              </a:ext>
            </a:extLst>
          </p:cNvPr>
          <p:cNvSpPr>
            <a:spLocks noGrp="1"/>
          </p:cNvSpPr>
          <p:nvPr>
            <p:ph type="title"/>
          </p:nvPr>
        </p:nvSpPr>
        <p:spPr/>
        <p:txBody>
          <a:bodyPr>
            <a:normAutofit/>
          </a:bodyPr>
          <a:lstStyle/>
          <a:p>
            <a:r>
              <a:rPr lang="en-US" dirty="0"/>
              <a:t>Statewide Publicly Available Parcel Data</a:t>
            </a:r>
          </a:p>
        </p:txBody>
      </p:sp>
      <p:sp>
        <p:nvSpPr>
          <p:cNvPr id="3" name="Content Placeholder 2">
            <a:extLst>
              <a:ext uri="{FF2B5EF4-FFF2-40B4-BE49-F238E27FC236}">
                <a16:creationId xmlns:a16="http://schemas.microsoft.com/office/drawing/2014/main" id="{8A308BC6-91C2-4775-8989-F33E4142E880}"/>
              </a:ext>
            </a:extLst>
          </p:cNvPr>
          <p:cNvSpPr>
            <a:spLocks noGrp="1"/>
          </p:cNvSpPr>
          <p:nvPr>
            <p:ph idx="1"/>
          </p:nvPr>
        </p:nvSpPr>
        <p:spPr>
          <a:xfrm>
            <a:off x="838201" y="1825625"/>
            <a:ext cx="6570224" cy="4351338"/>
          </a:xfrm>
        </p:spPr>
        <p:txBody>
          <a:bodyPr vert="horz" lIns="91440" tIns="45720" rIns="91440" bIns="45720" rtlCol="0" anchor="t">
            <a:normAutofit/>
          </a:bodyPr>
          <a:lstStyle/>
          <a:p>
            <a:pPr marL="114300" indent="0">
              <a:buNone/>
            </a:pPr>
            <a:r>
              <a:rPr lang="en-US" sz="2800" b="1" dirty="0">
                <a:cs typeface="Calibri"/>
              </a:rPr>
              <a:t>Published quarterly </a:t>
            </a:r>
          </a:p>
          <a:p>
            <a:pPr marL="114300" indent="0">
              <a:buNone/>
            </a:pPr>
            <a:r>
              <a:rPr lang="en-US" dirty="0">
                <a:cs typeface="Calibri"/>
              </a:rPr>
              <a:t>Most recent update, </a:t>
            </a:r>
            <a:r>
              <a:rPr lang="en-US" b="1" dirty="0">
                <a:cs typeface="Calibri"/>
              </a:rPr>
              <a:t>November 6, 2023</a:t>
            </a:r>
          </a:p>
          <a:p>
            <a:pPr marL="914400" lvl="1" indent="-342900"/>
            <a:r>
              <a:rPr lang="en-US" dirty="0">
                <a:cs typeface="Calibri"/>
              </a:rPr>
              <a:t>New Counties: Cass, Lac qui Parle, McLeod, Morrison, Pipestone</a:t>
            </a:r>
          </a:p>
          <a:p>
            <a:pPr marL="571500" lvl="1" indent="0">
              <a:buNone/>
            </a:pPr>
            <a:r>
              <a:rPr lang="en-US" sz="2500" dirty="0">
                <a:cs typeface="Calibri"/>
              </a:rPr>
              <a:t>Coming soon: </a:t>
            </a:r>
          </a:p>
          <a:p>
            <a:pPr marL="914400" lvl="1" indent="-342900"/>
            <a:r>
              <a:rPr lang="en-US" dirty="0">
                <a:cs typeface="Calibri"/>
              </a:rPr>
              <a:t>Create a secure ArcGIS Online statewide feature layer for internal (government) use</a:t>
            </a:r>
            <a:endParaRPr lang="en-US" dirty="0"/>
          </a:p>
          <a:p>
            <a:pPr marL="0" indent="0">
              <a:buNone/>
            </a:pPr>
            <a:endParaRPr lang="en-US" dirty="0">
              <a:cs typeface="Calibri"/>
            </a:endParaRPr>
          </a:p>
        </p:txBody>
      </p:sp>
      <p:sp>
        <p:nvSpPr>
          <p:cNvPr id="7" name="TextBox 6">
            <a:extLst>
              <a:ext uri="{FF2B5EF4-FFF2-40B4-BE49-F238E27FC236}">
                <a16:creationId xmlns:a16="http://schemas.microsoft.com/office/drawing/2014/main" id="{50E8C2DB-FCBE-4072-8E52-484F7EF892B0}"/>
              </a:ext>
            </a:extLst>
          </p:cNvPr>
          <p:cNvSpPr txBox="1"/>
          <p:nvPr/>
        </p:nvSpPr>
        <p:spPr>
          <a:xfrm>
            <a:off x="838200" y="6176963"/>
            <a:ext cx="6094378" cy="369332"/>
          </a:xfrm>
          <a:prstGeom prst="rect">
            <a:avLst/>
          </a:prstGeom>
          <a:noFill/>
        </p:spPr>
        <p:txBody>
          <a:bodyPr wrap="square">
            <a:spAutoFit/>
          </a:bodyPr>
          <a:lstStyle/>
          <a:p>
            <a:r>
              <a:rPr lang="en-US" dirty="0">
                <a:cs typeface="Calibri"/>
                <a:hlinkClick r:id="rId3"/>
              </a:rPr>
              <a:t>https://gisdata.mn.gov/dataset/plan-parcels-open</a:t>
            </a:r>
            <a:endParaRPr lang="en-US" dirty="0">
              <a:cs typeface="Calibri"/>
            </a:endParaRPr>
          </a:p>
        </p:txBody>
      </p:sp>
      <p:pic>
        <p:nvPicPr>
          <p:cNvPr id="5" name="Picture 4">
            <a:extLst>
              <a:ext uri="{FF2B5EF4-FFF2-40B4-BE49-F238E27FC236}">
                <a16:creationId xmlns:a16="http://schemas.microsoft.com/office/drawing/2014/main" id="{3073CBC2-81F2-0B6E-4357-83D6E9014CF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408425" y="1375458"/>
            <a:ext cx="4236509" cy="5482542"/>
          </a:xfrm>
          <a:prstGeom prst="rect">
            <a:avLst/>
          </a:prstGeom>
        </p:spPr>
      </p:pic>
    </p:spTree>
    <p:extLst>
      <p:ext uri="{BB962C8B-B14F-4D97-AF65-F5344CB8AC3E}">
        <p14:creationId xmlns:p14="http://schemas.microsoft.com/office/powerpoint/2010/main" val="26177731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A65E-3E97-41E1-9B63-900DCD7D1609}"/>
              </a:ext>
            </a:extLst>
          </p:cNvPr>
          <p:cNvSpPr>
            <a:spLocks noGrp="1"/>
          </p:cNvSpPr>
          <p:nvPr>
            <p:ph type="title"/>
          </p:nvPr>
        </p:nvSpPr>
        <p:spPr/>
        <p:txBody>
          <a:bodyPr>
            <a:normAutofit fontScale="90000"/>
          </a:bodyPr>
          <a:lstStyle/>
          <a:p>
            <a:r>
              <a:rPr lang="en-US" dirty="0"/>
              <a:t> Road Centerline, Address Points and Emergency Service Zones</a:t>
            </a:r>
          </a:p>
        </p:txBody>
      </p:sp>
      <p:sp>
        <p:nvSpPr>
          <p:cNvPr id="4" name="Content Placeholder 2">
            <a:extLst>
              <a:ext uri="{FF2B5EF4-FFF2-40B4-BE49-F238E27FC236}">
                <a16:creationId xmlns:a16="http://schemas.microsoft.com/office/drawing/2014/main" id="{C093D752-8802-6B1C-0489-F34CBD96E7BD}"/>
              </a:ext>
            </a:extLst>
          </p:cNvPr>
          <p:cNvSpPr txBox="1">
            <a:spLocks/>
          </p:cNvSpPr>
          <p:nvPr/>
        </p:nvSpPr>
        <p:spPr>
          <a:xfrm>
            <a:off x="990600" y="1978024"/>
            <a:ext cx="6105524" cy="4727575"/>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b="1" dirty="0">
                <a:ea typeface="+mn-lt"/>
                <a:cs typeface="+mn-lt"/>
              </a:rPr>
              <a:t>Opt-In to share RCL, ADP and EMZ’s</a:t>
            </a:r>
            <a:endParaRPr lang="en-US" sz="2800" b="1" dirty="0">
              <a:cs typeface="Calibri"/>
            </a:endParaRPr>
          </a:p>
          <a:p>
            <a:pPr lvl="1"/>
            <a:r>
              <a:rPr lang="en-US" sz="2400" dirty="0">
                <a:cs typeface="Calibri"/>
              </a:rPr>
              <a:t>21 Counties have opted in!</a:t>
            </a:r>
          </a:p>
          <a:p>
            <a:pPr lvl="1"/>
            <a:r>
              <a:rPr lang="en-US" sz="2400" dirty="0">
                <a:cs typeface="Calibri"/>
              </a:rPr>
              <a:t>Peer to Peer process modeled after PLRC parcel sharing efforts</a:t>
            </a:r>
          </a:p>
          <a:p>
            <a:pPr lvl="1"/>
            <a:r>
              <a:rPr lang="en-US" sz="2400" dirty="0">
                <a:cs typeface="Calibri"/>
              </a:rPr>
              <a:t>Work being done by </a:t>
            </a:r>
            <a:r>
              <a:rPr lang="en-US" sz="2400" b="1" dirty="0">
                <a:cs typeface="Calibri"/>
              </a:rPr>
              <a:t>Open Data </a:t>
            </a:r>
            <a:r>
              <a:rPr lang="en-US" sz="2400" dirty="0">
                <a:cs typeface="Calibri"/>
              </a:rPr>
              <a:t>sub-committee (Outreach Committee) </a:t>
            </a:r>
          </a:p>
          <a:p>
            <a:pPr lvl="1"/>
            <a:r>
              <a:rPr lang="en-US" sz="2400" dirty="0">
                <a:ea typeface="+mn-lt"/>
                <a:cs typeface="+mn-lt"/>
              </a:rPr>
              <a:t>Outreach volunteers needed! </a:t>
            </a:r>
            <a:endParaRPr lang="en-US" sz="2400" dirty="0">
              <a:cs typeface="Calibri"/>
            </a:endParaRPr>
          </a:p>
          <a:p>
            <a:pPr lvl="1">
              <a:buFont typeface="Arial" panose="020B0604020202020204" pitchFamily="34" charset="0"/>
              <a:buChar char="•"/>
            </a:pPr>
            <a:endParaRPr lang="en-US" dirty="0">
              <a:cs typeface="Calibri"/>
            </a:endParaRPr>
          </a:p>
          <a:p>
            <a:pPr marL="0" indent="0">
              <a:buFont typeface="Arial" panose="020B0604020202020204" pitchFamily="34" charset="0"/>
              <a:buNone/>
            </a:pPr>
            <a:endParaRPr lang="en-US" dirty="0">
              <a:cs typeface="Calibri"/>
            </a:endParaRPr>
          </a:p>
          <a:p>
            <a:pPr marL="0" indent="0">
              <a:buNone/>
            </a:pPr>
            <a:endParaRPr lang="en-US" dirty="0">
              <a:cs typeface="Calibri"/>
            </a:endParaRPr>
          </a:p>
        </p:txBody>
      </p:sp>
      <p:pic>
        <p:nvPicPr>
          <p:cNvPr id="6" name="Picture 5">
            <a:extLst>
              <a:ext uri="{FF2B5EF4-FFF2-40B4-BE49-F238E27FC236}">
                <a16:creationId xmlns:a16="http://schemas.microsoft.com/office/drawing/2014/main" id="{C21D9187-F328-B67B-CF55-48445DA909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87360" y="1341783"/>
            <a:ext cx="4262531" cy="5516217"/>
          </a:xfrm>
          <a:prstGeom prst="rect">
            <a:avLst/>
          </a:prstGeom>
        </p:spPr>
      </p:pic>
    </p:spTree>
    <p:extLst>
      <p:ext uri="{BB962C8B-B14F-4D97-AF65-F5344CB8AC3E}">
        <p14:creationId xmlns:p14="http://schemas.microsoft.com/office/powerpoint/2010/main" val="40785090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A65E-3E97-41E1-9B63-900DCD7D1609}"/>
              </a:ext>
            </a:extLst>
          </p:cNvPr>
          <p:cNvSpPr>
            <a:spLocks noGrp="1"/>
          </p:cNvSpPr>
          <p:nvPr>
            <p:ph type="title"/>
          </p:nvPr>
        </p:nvSpPr>
        <p:spPr/>
        <p:txBody>
          <a:bodyPr>
            <a:normAutofit/>
          </a:bodyPr>
          <a:lstStyle/>
          <a:p>
            <a:r>
              <a:rPr lang="en-US" dirty="0"/>
              <a:t> Road Centerline Dataset Published!</a:t>
            </a:r>
          </a:p>
        </p:txBody>
      </p:sp>
      <p:sp>
        <p:nvSpPr>
          <p:cNvPr id="4" name="Content Placeholder 2">
            <a:extLst>
              <a:ext uri="{FF2B5EF4-FFF2-40B4-BE49-F238E27FC236}">
                <a16:creationId xmlns:a16="http://schemas.microsoft.com/office/drawing/2014/main" id="{C093D752-8802-6B1C-0489-F34CBD96E7BD}"/>
              </a:ext>
            </a:extLst>
          </p:cNvPr>
          <p:cNvSpPr txBox="1">
            <a:spLocks/>
          </p:cNvSpPr>
          <p:nvPr/>
        </p:nvSpPr>
        <p:spPr>
          <a:xfrm>
            <a:off x="990600" y="1978024"/>
            <a:ext cx="6105524" cy="4727575"/>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b="1" dirty="0">
                <a:ea typeface="+mn-lt"/>
                <a:cs typeface="+mn-lt"/>
              </a:rPr>
              <a:t>1</a:t>
            </a:r>
            <a:r>
              <a:rPr lang="en-US" sz="2800" b="1" baseline="30000" dirty="0">
                <a:ea typeface="+mn-lt"/>
                <a:cs typeface="+mn-lt"/>
              </a:rPr>
              <a:t>st</a:t>
            </a:r>
            <a:r>
              <a:rPr lang="en-US" sz="2800" b="1" dirty="0">
                <a:ea typeface="+mn-lt"/>
                <a:cs typeface="+mn-lt"/>
              </a:rPr>
              <a:t> Road Centerline dataset published!</a:t>
            </a:r>
          </a:p>
          <a:p>
            <a:pPr lvl="1"/>
            <a:r>
              <a:rPr lang="en-US" dirty="0">
                <a:cs typeface="Calibri"/>
              </a:rPr>
              <a:t> Compiled from Opt-In Open Data Counties November 30th (soft launch)</a:t>
            </a:r>
          </a:p>
          <a:p>
            <a:pPr lvl="1"/>
            <a:r>
              <a:rPr lang="en-US" dirty="0">
                <a:ea typeface="+mn-lt"/>
                <a:cs typeface="+mn-lt"/>
                <a:hlinkClick r:id="rId3"/>
              </a:rPr>
              <a:t>https://gisdata.mn.gov/dataset/trans-road-centerlines-open</a:t>
            </a:r>
            <a:endParaRPr lang="en-US" dirty="0">
              <a:ea typeface="+mn-lt"/>
              <a:cs typeface="+mn-lt"/>
            </a:endParaRPr>
          </a:p>
          <a:p>
            <a:pPr marL="571500" lvl="1" indent="0">
              <a:buNone/>
            </a:pPr>
            <a:r>
              <a:rPr lang="en-US" sz="2500" dirty="0">
                <a:cs typeface="Calibri"/>
              </a:rPr>
              <a:t>Coming soon: </a:t>
            </a:r>
          </a:p>
          <a:p>
            <a:pPr lvl="1"/>
            <a:r>
              <a:rPr lang="en-US" dirty="0">
                <a:cs typeface="Calibri"/>
              </a:rPr>
              <a:t>Broadcast announcement for road centerlines</a:t>
            </a:r>
          </a:p>
          <a:p>
            <a:pPr lvl="1"/>
            <a:r>
              <a:rPr lang="en-US" dirty="0">
                <a:cs typeface="Calibri"/>
              </a:rPr>
              <a:t>Publish Address Points, Complied from Opt-In Open Data Counties</a:t>
            </a:r>
          </a:p>
          <a:p>
            <a:pPr marL="914400" lvl="2" indent="0">
              <a:buNone/>
            </a:pPr>
            <a:endParaRPr lang="en-US" dirty="0">
              <a:cs typeface="Calibri"/>
            </a:endParaRPr>
          </a:p>
          <a:p>
            <a:pPr lvl="1">
              <a:buFont typeface="Arial" panose="020B0604020202020204" pitchFamily="34" charset="0"/>
              <a:buChar char="•"/>
            </a:pPr>
            <a:endParaRPr lang="en-US" dirty="0">
              <a:cs typeface="Calibri"/>
            </a:endParaRPr>
          </a:p>
          <a:p>
            <a:pPr marL="0" indent="0">
              <a:buFont typeface="Arial" panose="020B0604020202020204" pitchFamily="34" charset="0"/>
              <a:buNone/>
            </a:pPr>
            <a:endParaRPr lang="en-US" dirty="0">
              <a:cs typeface="Calibri"/>
            </a:endParaRPr>
          </a:p>
          <a:p>
            <a:pPr marL="0" indent="0">
              <a:buNone/>
            </a:pPr>
            <a:endParaRPr lang="en-US" dirty="0">
              <a:cs typeface="Calibri"/>
            </a:endParaRPr>
          </a:p>
        </p:txBody>
      </p:sp>
      <p:pic>
        <p:nvPicPr>
          <p:cNvPr id="3" name="Picture 2">
            <a:extLst>
              <a:ext uri="{FF2B5EF4-FFF2-40B4-BE49-F238E27FC236}">
                <a16:creationId xmlns:a16="http://schemas.microsoft.com/office/drawing/2014/main" id="{A705B841-832F-A3D6-F89F-6A28137A309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404237" y="1348068"/>
            <a:ext cx="4257674" cy="5509932"/>
          </a:xfrm>
          <a:prstGeom prst="rect">
            <a:avLst/>
          </a:prstGeom>
        </p:spPr>
      </p:pic>
    </p:spTree>
    <p:extLst>
      <p:ext uri="{BB962C8B-B14F-4D97-AF65-F5344CB8AC3E}">
        <p14:creationId xmlns:p14="http://schemas.microsoft.com/office/powerpoint/2010/main" val="1931433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6</a:t>
            </a:r>
          </a:p>
        </p:txBody>
      </p:sp>
      <p:sp>
        <p:nvSpPr>
          <p:cNvPr id="7" name="Text Placeholder 1">
            <a:extLst>
              <a:ext uri="{FF2B5EF4-FFF2-40B4-BE49-F238E27FC236}">
                <a16:creationId xmlns:a16="http://schemas.microsoft.com/office/drawing/2014/main" id="{8196B10A-6B2C-0F95-0737-A2CBC86025CC}"/>
              </a:ext>
            </a:extLst>
          </p:cNvPr>
          <p:cNvSpPr txBox="1">
            <a:spLocks noGrp="1"/>
          </p:cNvSpPr>
          <p:nvPr>
            <p:ph idx="1"/>
          </p:nvPr>
        </p:nvSpPr>
        <p:spPr>
          <a:xfrm>
            <a:off x="838200" y="1825625"/>
            <a:ext cx="6591300" cy="4351338"/>
          </a:xfrm>
          <a:prstGeom prst="rect">
            <a:avLst/>
          </a:prstGeom>
        </p:spPr>
        <p:txBody>
          <a:bodyPr vert="horz" lIns="91440" tIns="45720" rIns="91440" bIns="45720" rtlCol="0" anchor="t">
            <a:normAutofit fontScale="85000" lnSpcReduction="20000"/>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b="1" dirty="0"/>
              <a:t>6. Updates from </a:t>
            </a:r>
            <a:r>
              <a:rPr lang="en-US" sz="2800" b="1" dirty="0" err="1"/>
              <a:t>MnGeo</a:t>
            </a:r>
            <a:r>
              <a:rPr lang="en-US" sz="2800" b="1" dirty="0"/>
              <a:t> (</a:t>
            </a:r>
            <a:r>
              <a:rPr lang="en-US" sz="2800" b="1" dirty="0" err="1"/>
              <a:t>Slaats</a:t>
            </a:r>
            <a:r>
              <a:rPr lang="en-US" sz="2800" b="1" dirty="0"/>
              <a:t>)</a:t>
            </a:r>
          </a:p>
          <a:p>
            <a:r>
              <a:rPr lang="en-US" dirty="0"/>
              <a:t>October 31 - Governor Walz, Jack Dangermond and Alison Slaats presented to state agency senior leadership about using GIS to support One Minnesota plan, and data-driven decision making</a:t>
            </a:r>
          </a:p>
          <a:p>
            <a:r>
              <a:rPr lang="en-US" dirty="0"/>
              <a:t>Technology Modernization Fund (TMF)  </a:t>
            </a:r>
          </a:p>
          <a:p>
            <a:pPr lvl="1"/>
            <a:r>
              <a:rPr lang="en-US" dirty="0"/>
              <a:t>MNIT has funds for modernization of technology</a:t>
            </a:r>
          </a:p>
          <a:p>
            <a:pPr lvl="1"/>
            <a:r>
              <a:rPr lang="en-US" dirty="0"/>
              <a:t>MnGeo has applied for TMF funds to update the Geospatial Commons. Goals of the work are to upgrade architecture and refresh website. Web service-based architecture would result in more Commons resources with services.</a:t>
            </a:r>
          </a:p>
          <a:p>
            <a:pPr lvl="1"/>
            <a:r>
              <a:rPr lang="en-US" b="1" dirty="0"/>
              <a:t>Request: letter of support from the GAC for MnGeo TMF application</a:t>
            </a:r>
          </a:p>
        </p:txBody>
      </p:sp>
      <p:pic>
        <p:nvPicPr>
          <p:cNvPr id="3" name="Picture 2">
            <a:extLst>
              <a:ext uri="{FF2B5EF4-FFF2-40B4-BE49-F238E27FC236}">
                <a16:creationId xmlns:a16="http://schemas.microsoft.com/office/drawing/2014/main" id="{8BF07D6F-C9F2-0975-B5BA-F508476A11FB}"/>
              </a:ext>
            </a:extLst>
          </p:cNvPr>
          <p:cNvPicPr>
            <a:picLocks noChangeAspect="1"/>
          </p:cNvPicPr>
          <p:nvPr/>
        </p:nvPicPr>
        <p:blipFill>
          <a:blip r:embed="rId3"/>
          <a:stretch>
            <a:fillRect/>
          </a:stretch>
        </p:blipFill>
        <p:spPr>
          <a:xfrm>
            <a:off x="7769850" y="1825625"/>
            <a:ext cx="3862168" cy="287451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552007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CE220-02D9-116C-15A3-78C38A560E9F}"/>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EB5D5C5E-0952-6815-B07E-86D6FC3A845B}"/>
              </a:ext>
            </a:extLst>
          </p:cNvPr>
          <p:cNvSpPr>
            <a:spLocks noGrp="1"/>
          </p:cNvSpPr>
          <p:nvPr>
            <p:ph type="title"/>
          </p:nvPr>
        </p:nvSpPr>
        <p:spPr/>
        <p:txBody>
          <a:bodyPr/>
          <a:lstStyle/>
          <a:p>
            <a:r>
              <a:rPr lang="en-US" dirty="0"/>
              <a:t>Agenda Item 7</a:t>
            </a:r>
          </a:p>
        </p:txBody>
      </p:sp>
      <p:sp>
        <p:nvSpPr>
          <p:cNvPr id="4" name="Content Placeholder 3">
            <a:extLst>
              <a:ext uri="{FF2B5EF4-FFF2-40B4-BE49-F238E27FC236}">
                <a16:creationId xmlns:a16="http://schemas.microsoft.com/office/drawing/2014/main" id="{101A7DB5-6805-ED3D-2227-AE1050AE537D}"/>
              </a:ext>
            </a:extLst>
          </p:cNvPr>
          <p:cNvSpPr>
            <a:spLocks noGrp="1"/>
          </p:cNvSpPr>
          <p:nvPr>
            <p:ph idx="1"/>
          </p:nvPr>
        </p:nvSpPr>
        <p:spPr>
          <a:xfrm>
            <a:off x="340360" y="1591945"/>
            <a:ext cx="11480800" cy="4930458"/>
          </a:xfrm>
        </p:spPr>
        <p:txBody>
          <a:bodyPr vert="horz" lIns="91440" tIns="45720" rIns="91440" bIns="45720" rtlCol="0" anchor="t">
            <a:normAutofit lnSpcReduction="10000"/>
          </a:bodyPr>
          <a:lstStyle/>
          <a:p>
            <a:pPr marL="0" indent="0">
              <a:buNone/>
            </a:pPr>
            <a:r>
              <a:rPr lang="en-US" sz="2600" b="1" dirty="0">
                <a:cs typeface="Calibri"/>
              </a:rPr>
              <a:t>7. GAC NSGIC Accounts (Wakefield)</a:t>
            </a:r>
            <a:endParaRPr lang="en-US" sz="2600" dirty="0">
              <a:cs typeface="Calibri"/>
            </a:endParaRPr>
          </a:p>
          <a:p>
            <a:pPr lvl="1"/>
            <a:r>
              <a:rPr lang="en-US" sz="2200" b="1" dirty="0">
                <a:cs typeface="Calibri"/>
              </a:rPr>
              <a:t>Every </a:t>
            </a:r>
            <a:r>
              <a:rPr lang="en-US" sz="2200" dirty="0">
                <a:cs typeface="Calibri"/>
              </a:rPr>
              <a:t>member now has an activated account at </a:t>
            </a:r>
            <a:r>
              <a:rPr lang="en-US" sz="2200" b="1" dirty="0">
                <a:cs typeface="Calibri"/>
                <a:hlinkClick r:id="rId3"/>
              </a:rPr>
              <a:t>NSGIC.org</a:t>
            </a:r>
            <a:endParaRPr lang="en-US" sz="2200" b="1" dirty="0">
              <a:cs typeface="Calibri"/>
            </a:endParaRPr>
          </a:p>
          <a:p>
            <a:pPr lvl="1"/>
            <a:r>
              <a:rPr lang="en-US" sz="2200" b="1" dirty="0">
                <a:cs typeface="Calibri"/>
              </a:rPr>
              <a:t>Username = email address</a:t>
            </a:r>
            <a:r>
              <a:rPr lang="en-US" sz="2200" dirty="0">
                <a:cs typeface="Calibri"/>
              </a:rPr>
              <a:t> - create or recover password at log-in</a:t>
            </a:r>
          </a:p>
          <a:p>
            <a:pPr lvl="1"/>
            <a:r>
              <a:rPr lang="en-US" sz="2200" dirty="0">
                <a:cs typeface="Calibri"/>
              </a:rPr>
              <a:t>Accounts can  access </a:t>
            </a:r>
            <a:r>
              <a:rPr lang="en-US" sz="2200" b="1" dirty="0">
                <a:cs typeface="Calibri"/>
              </a:rPr>
              <a:t>a range of resources</a:t>
            </a:r>
          </a:p>
          <a:p>
            <a:pPr lvl="2"/>
            <a:r>
              <a:rPr lang="en-US" sz="1800" b="1" dirty="0">
                <a:cs typeface="Calibri"/>
              </a:rPr>
              <a:t>Initiatives: </a:t>
            </a:r>
            <a:r>
              <a:rPr lang="en-US" sz="1800" dirty="0">
                <a:cs typeface="Calibri"/>
              </a:rPr>
              <a:t>Specific – active - organized activities/topics</a:t>
            </a:r>
            <a:r>
              <a:rPr lang="en-US" sz="1800" b="1" dirty="0">
                <a:cs typeface="Calibri"/>
              </a:rPr>
              <a:t> </a:t>
            </a:r>
          </a:p>
          <a:p>
            <a:pPr lvl="2"/>
            <a:r>
              <a:rPr lang="en-US" sz="1800" b="1" dirty="0">
                <a:cs typeface="Calibri"/>
              </a:rPr>
              <a:t>Communities: </a:t>
            </a:r>
            <a:r>
              <a:rPr lang="en-US" sz="1800" dirty="0">
                <a:cs typeface="Calibri"/>
              </a:rPr>
              <a:t>Topic based list serves/discussion boards</a:t>
            </a:r>
          </a:p>
          <a:p>
            <a:pPr lvl="2"/>
            <a:r>
              <a:rPr lang="en-US" sz="1800" b="1" dirty="0">
                <a:cs typeface="Calibri"/>
              </a:rPr>
              <a:t>Knowledge Base/Learning Link: </a:t>
            </a:r>
            <a:r>
              <a:rPr lang="en-US" sz="1800" dirty="0">
                <a:cs typeface="Calibri"/>
              </a:rPr>
              <a:t>Search by keyword or category for past webinars, </a:t>
            </a:r>
            <a:br>
              <a:rPr lang="en-US" sz="1800" dirty="0">
                <a:cs typeface="Calibri"/>
              </a:rPr>
            </a:br>
            <a:r>
              <a:rPr lang="en-US" sz="1800" dirty="0">
                <a:cs typeface="Calibri"/>
              </a:rPr>
              <a:t>archived conference materials, white papers, and more!</a:t>
            </a:r>
          </a:p>
          <a:p>
            <a:pPr marL="914400" lvl="2" indent="0">
              <a:buNone/>
            </a:pPr>
            <a:r>
              <a:rPr lang="en-US" sz="1800" b="1" dirty="0" err="1">
                <a:cs typeface="Calibri"/>
              </a:rPr>
              <a:t>My.NSGIC</a:t>
            </a:r>
            <a:r>
              <a:rPr lang="en-US" sz="1800" b="1" dirty="0">
                <a:cs typeface="Calibri"/>
              </a:rPr>
              <a:t>: </a:t>
            </a:r>
            <a:r>
              <a:rPr lang="en-US" sz="1800" dirty="0">
                <a:ea typeface="+mn-lt"/>
                <a:cs typeface="+mn-lt"/>
              </a:rPr>
              <a:t>tracks activities and interests for each member (with nice help page!)</a:t>
            </a:r>
          </a:p>
          <a:p>
            <a:pPr marL="457200" lvl="1" indent="0">
              <a:buNone/>
            </a:pPr>
            <a:r>
              <a:rPr lang="en-US" sz="2200" b="1" dirty="0">
                <a:cs typeface="Calibri"/>
              </a:rPr>
              <a:t>MANY people in states across the US are working on the </a:t>
            </a:r>
            <a:r>
              <a:rPr lang="en-US" sz="2200" b="1" dirty="0">
                <a:solidFill>
                  <a:srgbClr val="78BE21"/>
                </a:solidFill>
                <a:cs typeface="Calibri"/>
              </a:rPr>
              <a:t>same </a:t>
            </a:r>
            <a:r>
              <a:rPr lang="en-US" sz="2200" b="1" dirty="0">
                <a:cs typeface="Calibri"/>
              </a:rPr>
              <a:t>initiatives as we are in MN. </a:t>
            </a:r>
            <a:br>
              <a:rPr lang="en-US" sz="2200" b="1" dirty="0">
                <a:cs typeface="Calibri"/>
              </a:rPr>
            </a:br>
            <a:r>
              <a:rPr lang="en-US" sz="2200" b="1" dirty="0">
                <a:cs typeface="Calibri"/>
              </a:rPr>
              <a:t>We can </a:t>
            </a:r>
            <a:r>
              <a:rPr lang="en-US" sz="2200" b="1" dirty="0">
                <a:solidFill>
                  <a:srgbClr val="FF0000"/>
                </a:solidFill>
                <a:cs typeface="Calibri"/>
              </a:rPr>
              <a:t>partner</a:t>
            </a:r>
            <a:r>
              <a:rPr lang="en-US" sz="2200" b="1" dirty="0">
                <a:cs typeface="Calibri"/>
              </a:rPr>
              <a:t>, </a:t>
            </a:r>
            <a:r>
              <a:rPr lang="en-US" sz="2200" b="1" dirty="0">
                <a:solidFill>
                  <a:schemeClr val="accent2">
                    <a:lumMod val="75000"/>
                  </a:schemeClr>
                </a:solidFill>
                <a:cs typeface="Calibri"/>
              </a:rPr>
              <a:t>learn</a:t>
            </a:r>
            <a:r>
              <a:rPr lang="en-US" sz="2200" b="1" dirty="0">
                <a:cs typeface="Calibri"/>
              </a:rPr>
              <a:t>, </a:t>
            </a:r>
            <a:r>
              <a:rPr lang="en-US" sz="2200" b="1" dirty="0">
                <a:solidFill>
                  <a:schemeClr val="accent6">
                    <a:lumMod val="60000"/>
                    <a:lumOff val="40000"/>
                  </a:schemeClr>
                </a:solidFill>
                <a:cs typeface="Calibri"/>
              </a:rPr>
              <a:t>share </a:t>
            </a:r>
            <a:r>
              <a:rPr lang="en-US" sz="2200" b="1" dirty="0">
                <a:cs typeface="Calibri"/>
              </a:rPr>
              <a:t>and </a:t>
            </a:r>
            <a:r>
              <a:rPr lang="en-US" sz="2200" b="1" dirty="0">
                <a:solidFill>
                  <a:srgbClr val="00B0F0"/>
                </a:solidFill>
                <a:cs typeface="Calibri"/>
              </a:rPr>
              <a:t>collaborate</a:t>
            </a:r>
            <a:r>
              <a:rPr lang="en-US" sz="2200" b="1" dirty="0">
                <a:cs typeface="Calibri"/>
              </a:rPr>
              <a:t>!  </a:t>
            </a:r>
          </a:p>
        </p:txBody>
      </p:sp>
      <p:cxnSp>
        <p:nvCxnSpPr>
          <p:cNvPr id="3" name="Straight Arrow Connector 2">
            <a:extLst>
              <a:ext uri="{FF2B5EF4-FFF2-40B4-BE49-F238E27FC236}">
                <a16:creationId xmlns:a16="http://schemas.microsoft.com/office/drawing/2014/main" id="{C024EDDE-5D07-90FF-E1F1-9928011D113D}"/>
              </a:ext>
            </a:extLst>
          </p:cNvPr>
          <p:cNvCxnSpPr/>
          <p:nvPr/>
        </p:nvCxnSpPr>
        <p:spPr>
          <a:xfrm>
            <a:off x="7152640" y="3754120"/>
            <a:ext cx="1971040" cy="0"/>
          </a:xfrm>
          <a:prstGeom prst="straightConnector1">
            <a:avLst/>
          </a:prstGeom>
          <a:ln w="28575">
            <a:solidFill>
              <a:srgbClr val="4472C4"/>
            </a:solidFill>
            <a:tailEnd type="triangle"/>
          </a:ln>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id="{0E368BA2-FE5B-E555-F46D-736C8985C900}"/>
              </a:ext>
            </a:extLst>
          </p:cNvPr>
          <p:cNvPicPr>
            <a:picLocks noChangeAspect="1"/>
          </p:cNvPicPr>
          <p:nvPr/>
        </p:nvPicPr>
        <p:blipFill>
          <a:blip r:embed="rId4"/>
          <a:stretch>
            <a:fillRect/>
          </a:stretch>
        </p:blipFill>
        <p:spPr>
          <a:xfrm>
            <a:off x="9453457" y="1439652"/>
            <a:ext cx="2743200" cy="4200525"/>
          </a:xfrm>
          <a:prstGeom prst="rect">
            <a:avLst/>
          </a:prstGeom>
        </p:spPr>
      </p:pic>
    </p:spTree>
    <p:extLst>
      <p:ext uri="{BB962C8B-B14F-4D97-AF65-F5344CB8AC3E}">
        <p14:creationId xmlns:p14="http://schemas.microsoft.com/office/powerpoint/2010/main" val="3382355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B72668-0657-9B81-8C2B-0E7D07C29C3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7833" b="7833"/>
          <a:stretch/>
        </p:blipFill>
        <p:spPr>
          <a:xfrm>
            <a:off x="0" y="0"/>
            <a:ext cx="12191999" cy="6858000"/>
          </a:xfrm>
          <a:prstGeom prst="rect">
            <a:avLst/>
          </a:prstGeom>
          <a:noFill/>
        </p:spPr>
      </p:pic>
      <p:sp>
        <p:nvSpPr>
          <p:cNvPr id="10" name="Title 9"/>
          <p:cNvSpPr>
            <a:spLocks noGrp="1"/>
          </p:cNvSpPr>
          <p:nvPr>
            <p:ph type="title"/>
          </p:nvPr>
        </p:nvSpPr>
        <p:spPr>
          <a:xfrm>
            <a:off x="1" y="5638801"/>
            <a:ext cx="12192000" cy="1219200"/>
          </a:xfrm>
          <a:solidFill>
            <a:srgbClr val="00B050"/>
          </a:solidFill>
        </p:spPr>
        <p:txBody>
          <a:bodyPr anchor="ctr">
            <a:normAutofit/>
          </a:bodyPr>
          <a:lstStyle/>
          <a:p>
            <a:r>
              <a:rPr lang="en-US" dirty="0"/>
              <a:t>Break &amp; Networking</a:t>
            </a:r>
          </a:p>
        </p:txBody>
      </p:sp>
    </p:spTree>
    <p:extLst>
      <p:ext uri="{BB962C8B-B14F-4D97-AF65-F5344CB8AC3E}">
        <p14:creationId xmlns:p14="http://schemas.microsoft.com/office/powerpoint/2010/main" val="10567497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9</a:t>
            </a:r>
          </a:p>
        </p:txBody>
      </p:sp>
      <p:sp>
        <p:nvSpPr>
          <p:cNvPr id="7" name="Text Placeholder 1">
            <a:extLst>
              <a:ext uri="{FF2B5EF4-FFF2-40B4-BE49-F238E27FC236}">
                <a16:creationId xmlns:a16="http://schemas.microsoft.com/office/drawing/2014/main" id="{8196B10A-6B2C-0F95-0737-A2CBC86025CC}"/>
              </a:ext>
            </a:extLst>
          </p:cNvPr>
          <p:cNvSpPr txBox="1">
            <a:spLocks noGrp="1"/>
          </p:cNvSpPr>
          <p:nvPr>
            <p:ph idx="1"/>
          </p:nvPr>
        </p:nvSpPr>
        <p:spPr>
          <a:xfrm>
            <a:off x="838200" y="1825625"/>
            <a:ext cx="7340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b="1" dirty="0"/>
              <a:t>9. Annual Priority Projects Survey Results (Maddox)</a:t>
            </a:r>
          </a:p>
          <a:p>
            <a:pPr marL="0" indent="0" algn="ctr">
              <a:buNone/>
            </a:pPr>
            <a:r>
              <a:rPr lang="en-US" sz="2800" b="1" dirty="0">
                <a:solidFill>
                  <a:srgbClr val="940D0D"/>
                </a:solidFill>
                <a:cs typeface="Calibri"/>
              </a:rPr>
              <a:t>See the packet for a descriptive list of projects/initiatives ranked in the survey.  </a:t>
            </a:r>
          </a:p>
          <a:p>
            <a:pPr marL="0" indent="0">
              <a:buNone/>
            </a:pPr>
            <a:r>
              <a:rPr lang="en-US" sz="2800" b="1" dirty="0"/>
              <a:t>	9a. Recruitment</a:t>
            </a:r>
            <a:endParaRPr lang="en-US" sz="2800" dirty="0"/>
          </a:p>
        </p:txBody>
      </p:sp>
    </p:spTree>
    <p:extLst>
      <p:ext uri="{BB962C8B-B14F-4D97-AF65-F5344CB8AC3E}">
        <p14:creationId xmlns:p14="http://schemas.microsoft.com/office/powerpoint/2010/main" val="11857357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graphicFrame>
        <p:nvGraphicFramePr>
          <p:cNvPr id="7" name="Content Placeholder 6" descr="Agenda"/>
          <p:cNvGraphicFramePr>
            <a:graphicFrameLocks noGrp="1"/>
          </p:cNvGraphicFramePr>
          <p:nvPr>
            <p:ph type="tbl" sz="quarter" idx="13"/>
            <p:extLst>
              <p:ext uri="{D42A27DB-BD31-4B8C-83A1-F6EECF244321}">
                <p14:modId xmlns:p14="http://schemas.microsoft.com/office/powerpoint/2010/main" val="716616904"/>
              </p:ext>
            </p:extLst>
          </p:nvPr>
        </p:nvGraphicFramePr>
        <p:xfrm>
          <a:off x="0" y="1336629"/>
          <a:ext cx="12195733" cy="6025164"/>
        </p:xfrm>
        <a:graphic>
          <a:graphicData uri="http://schemas.openxmlformats.org/drawingml/2006/table">
            <a:tbl>
              <a:tblPr firstRow="1" bandRow="1">
                <a:tableStyleId>{C083E6E3-FA7D-4D7B-A595-EF9225AFEA82}</a:tableStyleId>
              </a:tblPr>
              <a:tblGrid>
                <a:gridCol w="1118735">
                  <a:extLst>
                    <a:ext uri="{9D8B030D-6E8A-4147-A177-3AD203B41FA5}">
                      <a16:colId xmlns:a16="http://schemas.microsoft.com/office/drawing/2014/main" val="20000"/>
                    </a:ext>
                  </a:extLst>
                </a:gridCol>
                <a:gridCol w="5034089">
                  <a:extLst>
                    <a:ext uri="{9D8B030D-6E8A-4147-A177-3AD203B41FA5}">
                      <a16:colId xmlns:a16="http://schemas.microsoft.com/office/drawing/2014/main" val="20001"/>
                    </a:ext>
                  </a:extLst>
                </a:gridCol>
                <a:gridCol w="972575">
                  <a:extLst>
                    <a:ext uri="{9D8B030D-6E8A-4147-A177-3AD203B41FA5}">
                      <a16:colId xmlns:a16="http://schemas.microsoft.com/office/drawing/2014/main" val="268677829"/>
                    </a:ext>
                  </a:extLst>
                </a:gridCol>
                <a:gridCol w="5070334">
                  <a:extLst>
                    <a:ext uri="{9D8B030D-6E8A-4147-A177-3AD203B41FA5}">
                      <a16:colId xmlns:a16="http://schemas.microsoft.com/office/drawing/2014/main" val="888275951"/>
                    </a:ext>
                  </a:extLst>
                </a:gridCol>
              </a:tblGrid>
              <a:tr h="500677">
                <a:tc>
                  <a:txBody>
                    <a:bodyPr/>
                    <a:lstStyle/>
                    <a:p>
                      <a:pPr algn="ctr"/>
                      <a:r>
                        <a:rPr lang="en-US" sz="1400" dirty="0"/>
                        <a:t>Time</a:t>
                      </a:r>
                    </a:p>
                  </a:txBody>
                  <a:tcPr marL="108825" marR="108825" marT="54413" marB="54413">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r>
                        <a:rPr lang="en-US" sz="1400" dirty="0"/>
                        <a:t>Topic</a:t>
                      </a:r>
                    </a:p>
                  </a:txBody>
                  <a:tcPr marL="217650" marR="108825" marT="54413" marB="54413">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400" dirty="0"/>
                        <a:t>Time</a:t>
                      </a:r>
                    </a:p>
                  </a:txBody>
                  <a:tcPr marL="108825" marR="108825" marT="54413" marB="54413">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l"/>
                      <a:r>
                        <a:rPr lang="en-US" sz="1400" dirty="0"/>
                        <a:t>Topic</a:t>
                      </a:r>
                    </a:p>
                  </a:txBody>
                  <a:tcPr marL="108825" marR="108825" marT="54413" marB="54413">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0"/>
                  </a:ext>
                </a:extLst>
              </a:tr>
              <a:tr h="585698">
                <a:tc>
                  <a:txBody>
                    <a:bodyPr/>
                    <a:lstStyle/>
                    <a:p>
                      <a:pPr algn="ctr"/>
                      <a:r>
                        <a:rPr lang="en-US" sz="1600" dirty="0"/>
                        <a:t>10:00</a:t>
                      </a:r>
                    </a:p>
                  </a:txBody>
                  <a:tcPr marL="108825" marR="108825" marT="108825" marB="108825">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Call to order, Introductions, approve agenda and previous minutes</a:t>
                      </a:r>
                    </a:p>
                  </a:txBody>
                  <a:tcPr marL="217650" marR="108825" marT="108825" marB="108825">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marL="0" lvl="0" indent="0" algn="ctr" defTabSz="914400">
                        <a:lnSpc>
                          <a:spcPct val="100000"/>
                        </a:lnSpc>
                        <a:spcBef>
                          <a:spcPts val="0"/>
                        </a:spcBef>
                        <a:spcAft>
                          <a:spcPts val="0"/>
                        </a:spcAft>
                        <a:buNone/>
                        <a:tabLst/>
                        <a:defRPr/>
                      </a:pPr>
                      <a:r>
                        <a:rPr lang="en-US" sz="1600" dirty="0"/>
                        <a:t>10:55</a:t>
                      </a:r>
                    </a:p>
                  </a:txBody>
                  <a:tcPr marL="108825" marR="108825" marT="108825" marB="108825">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noProof="0" dirty="0">
                          <a:solidFill>
                            <a:schemeClr val="tx1"/>
                          </a:solidFill>
                          <a:latin typeface="+mn-lt"/>
                          <a:ea typeface="+mn-ea"/>
                          <a:cs typeface="+mn-cs"/>
                        </a:rPr>
                        <a:t>Break &amp; Networking</a:t>
                      </a:r>
                      <a:endParaRPr lang="en-US" sz="1600" kern="1200" dirty="0">
                        <a:solidFill>
                          <a:schemeClr val="tx1"/>
                        </a:solidFill>
                        <a:latin typeface="+mn-lt"/>
                        <a:ea typeface="+mn-ea"/>
                        <a:cs typeface="+mn-cs"/>
                      </a:endParaRPr>
                    </a:p>
                  </a:txBody>
                  <a:tcPr marL="217650" marR="108825" marT="108825" marB="108825">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590913">
                <a:tc>
                  <a:txBody>
                    <a:bodyPr/>
                    <a:lstStyle/>
                    <a:p>
                      <a:pPr algn="ctr"/>
                      <a:r>
                        <a:rPr lang="en-US" sz="1600" dirty="0"/>
                        <a:t>10:15</a:t>
                      </a:r>
                    </a:p>
                  </a:txBody>
                  <a:tcPr marL="108825" marR="108825" marT="108825" marB="108825">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a:lnSpc>
                          <a:spcPct val="100000"/>
                        </a:lnSpc>
                        <a:spcBef>
                          <a:spcPts val="0"/>
                        </a:spcBef>
                        <a:spcAft>
                          <a:spcPts val="0"/>
                        </a:spcAft>
                        <a:buNone/>
                      </a:pPr>
                      <a:r>
                        <a:rPr lang="en-US" sz="1600" b="0" i="0" u="none" strike="noStrike" baseline="0" noProof="0" dirty="0">
                          <a:latin typeface="Calibri"/>
                        </a:rPr>
                        <a:t>Review and Accept Committee Summaries (All)</a:t>
                      </a:r>
                      <a:br>
                        <a:rPr lang="en-US" sz="1600" b="0" i="0" u="none" strike="noStrike" baseline="0" noProof="0" dirty="0">
                          <a:latin typeface="Calibri"/>
                        </a:rPr>
                      </a:br>
                      <a:r>
                        <a:rPr lang="en-US" sz="1600" b="0" i="0" u="none" strike="noStrike" baseline="0" noProof="0" dirty="0">
                          <a:latin typeface="Calibri"/>
                        </a:rPr>
                        <a:t>      Outreach Committee Update (Bontrager)</a:t>
                      </a:r>
                    </a:p>
                    <a:p>
                      <a:pPr marL="0" marR="0" lvl="0" indent="0" algn="l">
                        <a:lnSpc>
                          <a:spcPct val="100000"/>
                        </a:lnSpc>
                        <a:spcBef>
                          <a:spcPts val="0"/>
                        </a:spcBef>
                        <a:spcAft>
                          <a:spcPts val="0"/>
                        </a:spcAft>
                        <a:buNone/>
                      </a:pPr>
                      <a:endParaRPr lang="en-US" sz="1600" b="0" i="0" u="none" strike="noStrike" baseline="0" noProof="0" dirty="0">
                        <a:latin typeface="Calibri"/>
                      </a:endParaRPr>
                    </a:p>
                  </a:txBody>
                  <a:tcPr marL="217650" marR="108825" marT="108825" marB="108825">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1600" dirty="0"/>
                        <a:t>11:05</a:t>
                      </a:r>
                    </a:p>
                  </a:txBody>
                  <a:tcPr marL="108825" marR="108825" marT="108825" marB="108825">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latin typeface="Calibri" panose="020F0502020204030204" pitchFamily="34" charset="0"/>
                          <a:ea typeface="Calibri" panose="020F0502020204030204" pitchFamily="34" charset="0"/>
                        </a:rPr>
                        <a:t>Annual Priority Projects Survey Results (Maddox)</a:t>
                      </a:r>
                      <a:endParaRPr lang="en-US" sz="1600" kern="1200" dirty="0">
                        <a:solidFill>
                          <a:schemeClr val="tx1"/>
                        </a:solidFill>
                        <a:latin typeface="+mn-lt"/>
                        <a:ea typeface="+mn-ea"/>
                        <a:cs typeface="+mn-cs"/>
                      </a:endParaRPr>
                    </a:p>
                  </a:txBody>
                  <a:tcPr marL="217650" marR="108825" marT="108825" marB="108825">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651825">
                <a:tc>
                  <a:txBody>
                    <a:bodyPr/>
                    <a:lstStyle/>
                    <a:p>
                      <a:pPr algn="ctr"/>
                      <a:r>
                        <a:rPr lang="en-US" sz="1600" dirty="0"/>
                        <a:t>10:20</a:t>
                      </a:r>
                    </a:p>
                  </a:txBody>
                  <a:tcPr marL="108825" marR="108825" marT="108825" marB="108825">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latin typeface="Calibri" panose="020F0502020204030204" pitchFamily="34" charset="0"/>
                          <a:ea typeface="Calibri" panose="020F0502020204030204" pitchFamily="34" charset="0"/>
                        </a:rPr>
                        <a:t>3D Geomatics update (Sjerven/Vaughn)</a:t>
                      </a:r>
                      <a:endParaRPr lang="en-US" sz="1600" kern="1200" dirty="0">
                        <a:solidFill>
                          <a:schemeClr val="tx1"/>
                        </a:solidFill>
                        <a:latin typeface="+mn-lt"/>
                        <a:ea typeface="+mn-ea"/>
                        <a:cs typeface="+mn-cs"/>
                      </a:endParaRPr>
                    </a:p>
                  </a:txBody>
                  <a:tcPr marL="217650" marR="108825" marT="108825" marB="108825">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1600" dirty="0"/>
                        <a:t>11:50</a:t>
                      </a:r>
                    </a:p>
                  </a:txBody>
                  <a:tcPr marL="108825" marR="108825" marT="108825" marB="108825">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latin typeface="Calibri" panose="020F0502020204030204" pitchFamily="34" charset="0"/>
                          <a:ea typeface="Calibri" panose="020F0502020204030204" pitchFamily="34" charset="0"/>
                          <a:cs typeface="Arial" panose="020B0604020202020204" pitchFamily="34" charset="0"/>
                        </a:rPr>
                        <a:t>Announcements or Other Business (All)</a:t>
                      </a:r>
                      <a:endParaRPr lang="en-US" sz="1600" kern="1200" dirty="0">
                        <a:solidFill>
                          <a:schemeClr val="tx1"/>
                        </a:solidFill>
                        <a:latin typeface="+mn-lt"/>
                        <a:ea typeface="+mn-ea"/>
                        <a:cs typeface="+mn-cs"/>
                      </a:endParaRPr>
                    </a:p>
                  </a:txBody>
                  <a:tcPr marL="217650" marR="108825" marT="108825" marB="108825">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651825">
                <a:tc>
                  <a:txBody>
                    <a:bodyPr/>
                    <a:lstStyle/>
                    <a:p>
                      <a:pPr algn="ctr"/>
                      <a:r>
                        <a:rPr lang="en-US" sz="1600" dirty="0"/>
                        <a:t>10:30</a:t>
                      </a:r>
                    </a:p>
                  </a:txBody>
                  <a:tcPr marL="108825" marR="108825" marT="108825" marB="108825">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latin typeface="Calibri" panose="020F0502020204030204" pitchFamily="34" charset="0"/>
                          <a:ea typeface="Calibri" panose="020F0502020204030204" pitchFamily="34" charset="0"/>
                          <a:cs typeface="Arial" panose="020B0604020202020204" pitchFamily="34" charset="0"/>
                        </a:rPr>
                        <a:t>PLSS Update (Veraguth/Thurnau)</a:t>
                      </a:r>
                      <a:endParaRPr lang="en-US" sz="1600" kern="1200" dirty="0">
                        <a:solidFill>
                          <a:schemeClr val="tx1"/>
                        </a:solidFill>
                        <a:latin typeface="+mn-lt"/>
                        <a:ea typeface="+mn-ea"/>
                        <a:cs typeface="+mn-cs"/>
                      </a:endParaRPr>
                    </a:p>
                  </a:txBody>
                  <a:tcPr marL="217650" marR="108825" marT="108825" marB="108825">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12:00</a:t>
                      </a:r>
                    </a:p>
                  </a:txBody>
                  <a:tcPr marL="108825" marR="108825" marT="108825" marB="108825">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mn-lt"/>
                          <a:ea typeface="+mn-ea"/>
                          <a:cs typeface="+mn-cs"/>
                        </a:rPr>
                        <a:t>Adjourn</a:t>
                      </a:r>
                    </a:p>
                  </a:txBody>
                  <a:tcPr marL="217650" marR="108825" marT="108825" marB="108825">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65182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10:35</a:t>
                      </a:r>
                      <a:endParaRPr lang="en-US" dirty="0"/>
                    </a:p>
                  </a:txBody>
                  <a:tcPr marL="108825" marR="108825" marT="108825" marB="108825">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600" dirty="0">
                          <a:effectLst/>
                          <a:latin typeface="Calibri" panose="020F0502020204030204" pitchFamily="34" charset="0"/>
                          <a:ea typeface="Calibri" panose="020F0502020204030204" pitchFamily="34" charset="0"/>
                          <a:cs typeface="Arial" panose="020B0604020202020204" pitchFamily="34" charset="0"/>
                        </a:rPr>
                        <a:t>Open/Opt-In Data Update (Anderson)</a:t>
                      </a:r>
                      <a:endParaRPr lang="en-US" sz="1600" kern="1200" dirty="0">
                        <a:solidFill>
                          <a:schemeClr val="tx1"/>
                        </a:solidFill>
                        <a:latin typeface="+mn-lt"/>
                        <a:ea typeface="+mn-ea"/>
                        <a:cs typeface="+mn-cs"/>
                      </a:endParaRPr>
                    </a:p>
                  </a:txBody>
                  <a:tcPr marL="217650" marR="108825" marT="108825" marB="108825">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p>
                  </a:txBody>
                  <a:tcPr marL="108825" marR="108825" marT="108825" marB="108825">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kern="1200" dirty="0">
                        <a:solidFill>
                          <a:schemeClr val="tx1"/>
                        </a:solidFill>
                        <a:latin typeface="+mn-lt"/>
                        <a:ea typeface="+mn-ea"/>
                        <a:cs typeface="+mn-cs"/>
                      </a:endParaRPr>
                    </a:p>
                  </a:txBody>
                  <a:tcPr marL="217650" marR="108825" marT="108825" marB="108825">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5483296"/>
                  </a:ext>
                </a:extLst>
              </a:tr>
              <a:tr h="5195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10:40</a:t>
                      </a:r>
                    </a:p>
                  </a:txBody>
                  <a:tcPr marL="108825" marR="108825" marT="108825" marB="108825">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latin typeface="Calibri" panose="020F0502020204030204" pitchFamily="34" charset="0"/>
                          <a:ea typeface="Calibri" panose="020F0502020204030204" pitchFamily="34" charset="0"/>
                          <a:cs typeface="Arial" panose="020B0604020202020204" pitchFamily="34" charset="0"/>
                        </a:rPr>
                        <a:t>Updates from MN GIO (Slaats)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kern="1200" dirty="0">
                        <a:solidFill>
                          <a:schemeClr val="tx1"/>
                        </a:solidFill>
                        <a:latin typeface="+mn-lt"/>
                        <a:ea typeface="+mn-ea"/>
                        <a:cs typeface="+mn-cs"/>
                      </a:endParaRPr>
                    </a:p>
                  </a:txBody>
                  <a:tcPr marL="217650" marR="108825" marT="108825" marB="108825">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p>
                  </a:txBody>
                  <a:tcPr marL="108825" marR="108825" marT="108825" marB="108825">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kern="1200" dirty="0">
                        <a:solidFill>
                          <a:schemeClr val="tx1"/>
                        </a:solidFill>
                        <a:latin typeface="+mn-lt"/>
                        <a:ea typeface="+mn-ea"/>
                        <a:cs typeface="+mn-cs"/>
                      </a:endParaRPr>
                    </a:p>
                  </a:txBody>
                  <a:tcPr marL="217650" marR="108825" marT="108825" marB="108825">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37328149"/>
                  </a:ext>
                </a:extLst>
              </a:tr>
              <a:tr h="1209182">
                <a:tc>
                  <a:txBody>
                    <a:bodyPr/>
                    <a:lstStyle/>
                    <a:p>
                      <a:pPr marL="0" lvl="0" indent="0" algn="ctr" defTabSz="914400">
                        <a:lnSpc>
                          <a:spcPct val="100000"/>
                        </a:lnSpc>
                        <a:spcBef>
                          <a:spcPts val="0"/>
                        </a:spcBef>
                        <a:spcAft>
                          <a:spcPts val="0"/>
                        </a:spcAft>
                        <a:buNone/>
                        <a:tabLst/>
                        <a:defRPr/>
                      </a:pPr>
                      <a:r>
                        <a:rPr lang="en-US" sz="1600" dirty="0"/>
                        <a:t>10:50</a:t>
                      </a:r>
                    </a:p>
                  </a:txBody>
                  <a:tcPr marL="108825" marR="108825" marT="108825" marB="108825">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latin typeface="Calibri" panose="020F0502020204030204" pitchFamily="34" charset="0"/>
                          <a:ea typeface="Calibri" panose="020F0502020204030204" pitchFamily="34" charset="0"/>
                          <a:cs typeface="Arial" panose="020B0604020202020204" pitchFamily="34" charset="0"/>
                        </a:rPr>
                        <a:t>GAC NSGIC Accounts (Wakefield)</a:t>
                      </a:r>
                      <a:endParaRPr lang="en-US" sz="16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kern="1200" dirty="0">
                        <a:solidFill>
                          <a:schemeClr val="tx1"/>
                        </a:solidFill>
                        <a:latin typeface="+mn-lt"/>
                        <a:ea typeface="+mn-ea"/>
                        <a:cs typeface="+mn-cs"/>
                      </a:endParaRPr>
                    </a:p>
                  </a:txBody>
                  <a:tcPr marL="217650" marR="108825" marT="108825" marB="108825">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p>
                  </a:txBody>
                  <a:tcPr marL="108825" marR="108825" marT="108825" marB="108825">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a:lnSpc>
                          <a:spcPct val="100000"/>
                        </a:lnSpc>
                        <a:spcBef>
                          <a:spcPts val="0"/>
                        </a:spcBef>
                        <a:spcAft>
                          <a:spcPts val="0"/>
                        </a:spcAft>
                        <a:buNone/>
                      </a:pPr>
                      <a:endParaRPr lang="en-US" sz="1600" b="0" i="0" u="none" strike="noStrike" kern="1200" cap="none" spc="0" normalizeH="0" baseline="0" noProof="0" dirty="0">
                        <a:ln>
                          <a:noFill/>
                        </a:ln>
                        <a:effectLst/>
                        <a:uLnTx/>
                        <a:uFillTx/>
                      </a:endParaRPr>
                    </a:p>
                  </a:txBody>
                  <a:tcPr marL="217650" marR="108825" marT="108825" marB="108825">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57490926"/>
                  </a:ext>
                </a:extLst>
              </a:tr>
            </a:tbl>
          </a:graphicData>
        </a:graphic>
      </p:graphicFrame>
    </p:spTree>
    <p:extLst>
      <p:ext uri="{BB962C8B-B14F-4D97-AF65-F5344CB8AC3E}">
        <p14:creationId xmlns:p14="http://schemas.microsoft.com/office/powerpoint/2010/main" val="5632540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13</a:t>
            </a:r>
          </a:p>
        </p:txBody>
      </p:sp>
      <p:sp>
        <p:nvSpPr>
          <p:cNvPr id="2" name="Text Placeholder 1"/>
          <p:cNvSpPr>
            <a:spLocks noGrp="1"/>
          </p:cNvSpPr>
          <p:nvPr>
            <p:ph idx="1"/>
          </p:nvPr>
        </p:nvSpPr>
        <p:spPr>
          <a:xfrm>
            <a:off x="838200" y="1825624"/>
            <a:ext cx="7720584" cy="4648327"/>
          </a:xfrm>
        </p:spPr>
        <p:txBody>
          <a:bodyPr vert="horz" lIns="91440" tIns="45720" rIns="91440" bIns="45720" rtlCol="0" anchor="t">
            <a:normAutofit/>
          </a:bodyPr>
          <a:lstStyle/>
          <a:p>
            <a:pPr marL="0" indent="0">
              <a:buNone/>
            </a:pPr>
            <a:r>
              <a:rPr lang="en-US" b="1" dirty="0"/>
              <a:t>Updates on GAC Priority Projects and Initiatives</a:t>
            </a:r>
          </a:p>
          <a:p>
            <a:pPr marL="0" indent="0">
              <a:buNone/>
            </a:pPr>
            <a:r>
              <a:rPr lang="en-US" dirty="0">
                <a:cs typeface="Calibri"/>
              </a:rPr>
              <a:t>David Brandt</a:t>
            </a:r>
          </a:p>
          <a:p>
            <a:pPr marL="0" indent="0">
              <a:buNone/>
            </a:pPr>
            <a:endParaRPr lang="en-US" sz="2000" dirty="0">
              <a:cs typeface="Calibri"/>
            </a:endParaRPr>
          </a:p>
        </p:txBody>
      </p:sp>
    </p:spTree>
    <p:extLst>
      <p:ext uri="{BB962C8B-B14F-4D97-AF65-F5344CB8AC3E}">
        <p14:creationId xmlns:p14="http://schemas.microsoft.com/office/powerpoint/2010/main" val="7265821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Shape 488"/>
        <p:cNvGrpSpPr/>
        <p:nvPr/>
      </p:nvGrpSpPr>
      <p:grpSpPr>
        <a:xfrm>
          <a:off x="0" y="0"/>
          <a:ext cx="0" cy="0"/>
          <a:chOff x="0" y="0"/>
          <a:chExt cx="0" cy="0"/>
        </a:xfrm>
      </p:grpSpPr>
      <p:sp>
        <p:nvSpPr>
          <p:cNvPr id="489" name="Google Shape;489;p61"/>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r>
              <a:rPr lang="en-US" dirty="0"/>
              <a:t>Updates on GAC Priority Projects and Initiatives</a:t>
            </a:r>
            <a:endParaRPr dirty="0"/>
          </a:p>
        </p:txBody>
      </p:sp>
      <p:sp>
        <p:nvSpPr>
          <p:cNvPr id="490" name="Google Shape;490;p61"/>
          <p:cNvSpPr txBox="1">
            <a:spLocks noGrp="1"/>
          </p:cNvSpPr>
          <p:nvPr>
            <p:ph type="body" idx="1"/>
          </p:nvPr>
        </p:nvSpPr>
        <p:spPr>
          <a:prstGeom prst="rect">
            <a:avLst/>
          </a:prstGeom>
          <a:solidFill>
            <a:schemeClr val="lt1"/>
          </a:solidFill>
          <a:ln>
            <a:noFill/>
          </a:ln>
        </p:spPr>
        <p:txBody>
          <a:bodyPr spcFirstLastPara="1" wrap="square" lIns="91425" tIns="45700" rIns="91425" bIns="45700" anchor="t" anchorCtr="0">
            <a:noAutofit/>
          </a:bodyPr>
          <a:lstStyle/>
          <a:p>
            <a:pPr indent="-457200">
              <a:buFont typeface="+mj-lt"/>
              <a:buAutoNum type="arabicPeriod"/>
            </a:pPr>
            <a:r>
              <a:rPr lang="en-US" sz="2400" dirty="0">
                <a:ea typeface="+mn-lt"/>
                <a:cs typeface="+mn-lt"/>
              </a:rPr>
              <a:t>Most recent success </a:t>
            </a:r>
          </a:p>
          <a:p>
            <a:pPr indent="-457200">
              <a:buFont typeface="+mj-lt"/>
              <a:buAutoNum type="arabicPeriod"/>
            </a:pPr>
            <a:r>
              <a:rPr lang="en-US" sz="2400" dirty="0">
                <a:ea typeface="+mn-lt"/>
                <a:cs typeface="+mn-lt"/>
              </a:rPr>
              <a:t>Experiencing a barrier?</a:t>
            </a:r>
          </a:p>
          <a:p>
            <a:pPr indent="-457200">
              <a:buFont typeface="+mj-lt"/>
              <a:buAutoNum type="arabicPeriod"/>
            </a:pPr>
            <a:r>
              <a:rPr lang="en-US" sz="2400" dirty="0">
                <a:ea typeface="+mn-lt"/>
                <a:cs typeface="+mn-lt"/>
              </a:rPr>
              <a:t>Next task</a:t>
            </a:r>
            <a:endParaRPr lang="en-US" sz="2400" dirty="0"/>
          </a:p>
          <a:p>
            <a:pPr indent="-457200">
              <a:buAutoNum type="arabicPeriod"/>
            </a:pPr>
            <a:r>
              <a:rPr lang="en-US" sz="2400" dirty="0">
                <a:cs typeface="Arial"/>
              </a:rPr>
              <a:t>Request for Assistance</a:t>
            </a:r>
          </a:p>
          <a:p>
            <a:pPr marL="0" marR="0" lvl="0" indent="0" algn="l" rtl="0">
              <a:lnSpc>
                <a:spcPct val="100000"/>
              </a:lnSpc>
              <a:spcBef>
                <a:spcPts val="0"/>
              </a:spcBef>
              <a:spcAft>
                <a:spcPts val="0"/>
              </a:spcAft>
              <a:buNone/>
            </a:pPr>
            <a:endParaRPr lang="en-US" sz="2400" b="1" dirty="0"/>
          </a:p>
        </p:txBody>
      </p:sp>
    </p:spTree>
    <p:extLst>
      <p:ext uri="{BB962C8B-B14F-4D97-AF65-F5344CB8AC3E}">
        <p14:creationId xmlns:p14="http://schemas.microsoft.com/office/powerpoint/2010/main" val="38582814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GAC Priorities</a:t>
            </a:r>
          </a:p>
        </p:txBody>
      </p:sp>
      <p:graphicFrame>
        <p:nvGraphicFramePr>
          <p:cNvPr id="2" name="Table 1" descr="Table of GAC Priorities" title="Table of GAC Priorities"/>
          <p:cNvGraphicFramePr>
            <a:graphicFrameLocks noGrp="1"/>
          </p:cNvGraphicFramePr>
          <p:nvPr>
            <p:extLst>
              <p:ext uri="{D42A27DB-BD31-4B8C-83A1-F6EECF244321}">
                <p14:modId xmlns:p14="http://schemas.microsoft.com/office/powerpoint/2010/main" val="2201989812"/>
              </p:ext>
            </p:extLst>
          </p:nvPr>
        </p:nvGraphicFramePr>
        <p:xfrm>
          <a:off x="962526" y="1343239"/>
          <a:ext cx="10283869" cy="5281605"/>
        </p:xfrm>
        <a:graphic>
          <a:graphicData uri="http://schemas.openxmlformats.org/drawingml/2006/table">
            <a:tbl>
              <a:tblPr>
                <a:tableStyleId>{5C22544A-7EE6-4342-B048-85BDC9FD1C3A}</a:tableStyleId>
              </a:tblPr>
              <a:tblGrid>
                <a:gridCol w="4334006">
                  <a:extLst>
                    <a:ext uri="{9D8B030D-6E8A-4147-A177-3AD203B41FA5}">
                      <a16:colId xmlns:a16="http://schemas.microsoft.com/office/drawing/2014/main" val="1836324951"/>
                    </a:ext>
                  </a:extLst>
                </a:gridCol>
                <a:gridCol w="1478071">
                  <a:extLst>
                    <a:ext uri="{9D8B030D-6E8A-4147-A177-3AD203B41FA5}">
                      <a16:colId xmlns:a16="http://schemas.microsoft.com/office/drawing/2014/main" val="2608705875"/>
                    </a:ext>
                  </a:extLst>
                </a:gridCol>
                <a:gridCol w="2203798">
                  <a:extLst>
                    <a:ext uri="{9D8B030D-6E8A-4147-A177-3AD203B41FA5}">
                      <a16:colId xmlns:a16="http://schemas.microsoft.com/office/drawing/2014/main" val="887950405"/>
                    </a:ext>
                  </a:extLst>
                </a:gridCol>
                <a:gridCol w="2267994">
                  <a:extLst>
                    <a:ext uri="{9D8B030D-6E8A-4147-A177-3AD203B41FA5}">
                      <a16:colId xmlns:a16="http://schemas.microsoft.com/office/drawing/2014/main" val="3554509381"/>
                    </a:ext>
                  </a:extLst>
                </a:gridCol>
              </a:tblGrid>
              <a:tr h="640211">
                <a:tc>
                  <a:txBody>
                    <a:bodyPr/>
                    <a:lstStyle/>
                    <a:p>
                      <a:pPr algn="l" fontAlgn="b"/>
                      <a:r>
                        <a:rPr lang="en-US" sz="2000" b="1" u="none" strike="noStrike" dirty="0">
                          <a:effectLst/>
                        </a:rPr>
                        <a:t>Project or Initiative Description</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b="1" u="none" strike="noStrike" dirty="0">
                          <a:effectLst/>
                        </a:rPr>
                        <a:t>Status</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b="1" u="none" strike="noStrike" dirty="0">
                          <a:effectLst/>
                        </a:rPr>
                        <a:t>Project Owner</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b="1" u="none" strike="noStrike" dirty="0">
                          <a:effectLst/>
                        </a:rPr>
                        <a:t>Champion</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1933252473"/>
                  </a:ext>
                </a:extLst>
              </a:tr>
              <a:tr h="365834">
                <a:tc>
                  <a:txBody>
                    <a:bodyPr/>
                    <a:lstStyle/>
                    <a:p>
                      <a:pPr marL="0" marR="0" lvl="0" indent="0" algn="l" rtl="0">
                        <a:lnSpc>
                          <a:spcPct val="100000"/>
                        </a:lnSpc>
                        <a:spcBef>
                          <a:spcPts val="0"/>
                        </a:spcBef>
                        <a:spcAft>
                          <a:spcPts val="0"/>
                        </a:spcAft>
                        <a:buClrTx/>
                        <a:buSzTx/>
                        <a:buFontTx/>
                        <a:buNone/>
                      </a:pPr>
                      <a:r>
                        <a:rPr lang="en-US" sz="2000" b="0" i="0" u="none" strike="noStrike" kern="1200" cap="none" spc="0" normalizeH="0" baseline="0" noProof="0" dirty="0">
                          <a:ln>
                            <a:noFill/>
                          </a:ln>
                          <a:solidFill>
                            <a:srgbClr val="003865"/>
                          </a:solidFill>
                          <a:effectLst/>
                          <a:uLnTx/>
                          <a:uFillTx/>
                          <a:latin typeface="+mn-lt"/>
                          <a:ea typeface="+mn-ea"/>
                          <a:cs typeface="+mn-cs"/>
                        </a:rPr>
                        <a:t>Parcel Data</a:t>
                      </a:r>
                      <a:endParaRPr lang="en-US" sz="2000" b="1" i="0" u="none" strike="noStrike" dirty="0">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lvl="0" algn="ctr">
                        <a:buNone/>
                      </a:pPr>
                      <a:r>
                        <a:rPr lang="en-US" sz="2000" b="0" i="0" u="none" strike="noStrike" dirty="0">
                          <a:solidFill>
                            <a:schemeClr val="dk1"/>
                          </a:solidFill>
                          <a:effectLst/>
                          <a:latin typeface="+mn-lt"/>
                        </a:rPr>
                        <a:t>Active</a:t>
                      </a:r>
                      <a:endParaRPr lang="en-US" sz="2000" b="1" i="0" u="none" strike="noStrike" dirty="0">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marL="0" marR="0" lvl="0" indent="0" algn="l" rtl="0">
                        <a:lnSpc>
                          <a:spcPct val="100000"/>
                        </a:lnSpc>
                        <a:spcBef>
                          <a:spcPts val="0"/>
                        </a:spcBef>
                        <a:spcAft>
                          <a:spcPts val="0"/>
                        </a:spcAft>
                        <a:buClrTx/>
                        <a:buSzTx/>
                        <a:buFontTx/>
                        <a:buNone/>
                      </a:pPr>
                      <a:r>
                        <a:rPr lang="en-US" sz="2000" b="0" i="0" u="none" strike="noStrike" dirty="0">
                          <a:solidFill>
                            <a:srgbClr val="003865"/>
                          </a:solidFill>
                          <a:effectLst/>
                          <a:latin typeface="Calibri"/>
                        </a:rPr>
                        <a:t>Ryan Stovern</a:t>
                      </a:r>
                    </a:p>
                  </a:txBody>
                  <a:tcPr marL="7620" marR="7620" marT="7620" marB="0" anchor="ctr">
                    <a:solidFill>
                      <a:schemeClr val="accent2">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Alison Slaats</a:t>
                      </a:r>
                    </a:p>
                  </a:txBody>
                  <a:tcPr marL="7620" marR="7620" marT="7620" marB="0" anchor="ctr">
                    <a:solidFill>
                      <a:schemeClr val="accent2">
                        <a:lumMod val="40000"/>
                        <a:lumOff val="60000"/>
                      </a:schemeClr>
                    </a:solidFill>
                  </a:tcPr>
                </a:tc>
                <a:extLst>
                  <a:ext uri="{0D108BD9-81ED-4DB2-BD59-A6C34878D82A}">
                    <a16:rowId xmlns:a16="http://schemas.microsoft.com/office/drawing/2014/main" val="2837609979"/>
                  </a:ext>
                </a:extLst>
              </a:tr>
              <a:tr h="36583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Critical Infrastructure Data Workflow</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Stacey Stark</a:t>
                      </a: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Steve Swazee</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2910057781"/>
                  </a:ext>
                </a:extLst>
              </a:tr>
              <a:tr h="36583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pt-BR" sz="2000" b="0" i="0" u="none" strike="noStrike" dirty="0">
                          <a:solidFill>
                            <a:srgbClr val="003865"/>
                          </a:solidFill>
                          <a:effectLst/>
                          <a:latin typeface="Calibri" panose="020F0502020204030204" pitchFamily="34" charset="0"/>
                        </a:rPr>
                        <a:t>Updated and Aligned Boundary Data</a:t>
                      </a: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Preston Dowell</a:t>
                      </a:r>
                    </a:p>
                  </a:txBody>
                  <a:tcPr marL="7620" marR="7620" marT="7620" marB="0" anchor="ctr">
                    <a:solidFill>
                      <a:schemeClr val="accent2">
                        <a:lumMod val="40000"/>
                        <a:lumOff val="60000"/>
                      </a:schemeClr>
                    </a:solidFill>
                  </a:tcPr>
                </a:tc>
                <a:tc>
                  <a:txBody>
                    <a:bodyPr/>
                    <a:lstStyle/>
                    <a:p>
                      <a:pPr algn="l" fontAlgn="b"/>
                      <a:r>
                        <a:rPr lang="en-US" sz="2000" u="none" strike="noStrike" dirty="0">
                          <a:effectLst/>
                        </a:rPr>
                        <a:t>Alison Slaats</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2973844051"/>
                  </a:ext>
                </a:extLst>
              </a:tr>
              <a:tr h="36583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Address Points Data</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err="1">
                          <a:effectLst/>
                        </a:rPr>
                        <a:t>MnGeo</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Alison Slaats</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947476017"/>
                  </a:ext>
                </a:extLst>
              </a:tr>
              <a:tr h="365834">
                <a:tc>
                  <a:txBody>
                    <a:bodyPr/>
                    <a:lstStyle/>
                    <a:p>
                      <a:pPr marL="0" marR="0" lvl="0" indent="0" algn="l" rtl="0">
                        <a:lnSpc>
                          <a:spcPct val="100000"/>
                        </a:lnSpc>
                        <a:spcBef>
                          <a:spcPts val="0"/>
                        </a:spcBef>
                        <a:spcAft>
                          <a:spcPts val="0"/>
                        </a:spcAft>
                        <a:buClrTx/>
                        <a:buSzTx/>
                        <a:buFontTx/>
                        <a:buNone/>
                      </a:pPr>
                      <a:r>
                        <a:rPr lang="pt-BR" sz="2000" b="0" i="0" u="none" strike="noStrike" kern="1200" cap="none" spc="0" normalizeH="0" baseline="0" noProof="0" dirty="0">
                          <a:ln>
                            <a:noFill/>
                          </a:ln>
                          <a:solidFill>
                            <a:srgbClr val="003865"/>
                          </a:solidFill>
                          <a:effectLst/>
                          <a:uLnTx/>
                          <a:uFillTx/>
                          <a:latin typeface="+mn-lt"/>
                          <a:ea typeface="+mn-ea"/>
                          <a:cs typeface="+mn-cs"/>
                        </a:rPr>
                        <a:t>Road Centerline Data</a:t>
                      </a:r>
                      <a:endParaRPr lang="pt-BR" sz="2000" b="1" i="0" u="none" strike="noStrike" kern="1200" cap="none" spc="0" normalizeH="0" baseline="0" noProof="0" dirty="0">
                        <a:ln>
                          <a:noFill/>
                        </a:ln>
                        <a:solidFill>
                          <a:srgbClr val="000000"/>
                        </a:solidFill>
                        <a:effectLst/>
                        <a:uLnTx/>
                        <a:uFillTx/>
                        <a:latin typeface="Calibri"/>
                        <a:ea typeface="+mn-ea"/>
                        <a:cs typeface="+mn-cs"/>
                      </a:endParaRPr>
                    </a:p>
                  </a:txBody>
                  <a:tcPr marL="7620" marR="7620" marT="7620" marB="0" anchor="ctr">
                    <a:solidFill>
                      <a:schemeClr val="accent2">
                        <a:lumMod val="40000"/>
                        <a:lumOff val="60000"/>
                      </a:schemeClr>
                    </a:solidFill>
                  </a:tcPr>
                </a:tc>
                <a:tc>
                  <a:txBody>
                    <a:bodyPr/>
                    <a:lstStyle/>
                    <a:p>
                      <a:pPr lvl="0" algn="ctr">
                        <a:buNone/>
                      </a:pPr>
                      <a:r>
                        <a:rPr lang="en-US" sz="2000" u="none" strike="noStrike" dirty="0">
                          <a:effectLst/>
                        </a:rPr>
                        <a:t>Active</a:t>
                      </a:r>
                      <a:endParaRPr lang="en-US" sz="2000" b="1" i="0" u="none" strike="noStrike">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marL="0" marR="0" lvl="0" indent="0" algn="l" rtl="0">
                        <a:lnSpc>
                          <a:spcPct val="100000"/>
                        </a:lnSpc>
                        <a:spcBef>
                          <a:spcPts val="0"/>
                        </a:spcBef>
                        <a:spcAft>
                          <a:spcPts val="0"/>
                        </a:spcAft>
                        <a:buClrTx/>
                        <a:buSzTx/>
                        <a:buFontTx/>
                        <a:buNone/>
                      </a:pPr>
                      <a:r>
                        <a:rPr lang="en-US" sz="2000" b="0" i="0" u="none" strike="noStrike" dirty="0" err="1">
                          <a:solidFill>
                            <a:srgbClr val="003865"/>
                          </a:solidFill>
                          <a:effectLst/>
                          <a:latin typeface="Calibri"/>
                        </a:rPr>
                        <a:t>MnGeo</a:t>
                      </a:r>
                      <a:endParaRPr lang="en-US" sz="2000" b="0" i="0" u="none" strike="noStrike" dirty="0">
                        <a:solidFill>
                          <a:srgbClr val="003865"/>
                        </a:solidFill>
                        <a:effectLst/>
                        <a:latin typeface="Calibri"/>
                      </a:endParaRPr>
                    </a:p>
                  </a:txBody>
                  <a:tcPr marL="7620" marR="7620" marT="7620" marB="0" anchor="ctr">
                    <a:solidFill>
                      <a:schemeClr val="accent2">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u="none" strike="noStrike" dirty="0">
                          <a:effectLst/>
                        </a:rPr>
                        <a:t>Alison Slaats</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3254039146"/>
                  </a:ext>
                </a:extLst>
              </a:tr>
              <a:tr h="36583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Culvert Data Standard</a:t>
                      </a: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Rick Moore</a:t>
                      </a: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a:solidFill>
                            <a:srgbClr val="003865"/>
                          </a:solidFill>
                          <a:effectLst/>
                          <a:latin typeface="Calibri" panose="020F0502020204030204" pitchFamily="34" charset="0"/>
                        </a:rPr>
                        <a:t>Andrea Bergman</a:t>
                      </a:r>
                      <a:endParaRPr lang="en-US" sz="2000" b="0" i="0" u="none" strike="noStrike" dirty="0">
                        <a:solidFill>
                          <a:srgbClr val="003865"/>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3035244595"/>
                  </a:ext>
                </a:extLst>
              </a:tr>
              <a:tr h="36583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Publication of Open Foundational Data</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865"/>
                          </a:solidFill>
                          <a:effectLst/>
                          <a:uLnTx/>
                          <a:uFillTx/>
                          <a:latin typeface="+mn-lt"/>
                          <a:ea typeface="+mn-ea"/>
                          <a:cs typeface="+mn-cs"/>
                        </a:rPr>
                        <a:t>David Brandt, Randy Knippel</a:t>
                      </a:r>
                      <a:endParaRPr lang="en-US" sz="2000" b="0" i="0" u="none" strike="noStrike" dirty="0">
                        <a:solidFill>
                          <a:srgbClr val="003865"/>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Alison Slaats</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21626182"/>
                  </a:ext>
                </a:extLst>
              </a:tr>
              <a:tr h="36583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865"/>
                          </a:solidFill>
                          <a:effectLst/>
                          <a:uLnTx/>
                          <a:uFillTx/>
                          <a:latin typeface="+mn-lt"/>
                          <a:ea typeface="+mn-ea"/>
                          <a:cs typeface="+mn-cs"/>
                        </a:rPr>
                        <a:t>Lidar Data</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Gerry Sjerven</a:t>
                      </a:r>
                    </a:p>
                  </a:txBody>
                  <a:tcPr marL="7620" marR="7620" marT="7620" marB="0" anchor="ctr">
                    <a:solidFill>
                      <a:schemeClr val="accent2">
                        <a:lumMod val="40000"/>
                        <a:lumOff val="60000"/>
                      </a:schemeClr>
                    </a:solidFill>
                  </a:tcPr>
                </a:tc>
                <a:tc>
                  <a:txBody>
                    <a:bodyPr/>
                    <a:lstStyle/>
                    <a:p>
                      <a:pPr algn="l" fontAlgn="b"/>
                      <a:r>
                        <a:rPr lang="en-US" sz="2000" u="none" strike="noStrike" dirty="0">
                          <a:effectLst/>
                        </a:rPr>
                        <a:t>Alison Slaats</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1493653729"/>
                  </a:ext>
                </a:extLst>
              </a:tr>
              <a:tr h="365834">
                <a:tc>
                  <a:txBody>
                    <a:bodyPr/>
                    <a:lstStyle/>
                    <a:p>
                      <a:pPr marL="0" marR="0" lvl="0" indent="0" algn="l" rtl="0">
                        <a:lnSpc>
                          <a:spcPct val="100000"/>
                        </a:lnSpc>
                        <a:spcBef>
                          <a:spcPts val="0"/>
                        </a:spcBef>
                        <a:spcAft>
                          <a:spcPts val="0"/>
                        </a:spcAft>
                        <a:buClrTx/>
                        <a:buSzTx/>
                        <a:buFontTx/>
                        <a:buNone/>
                      </a:pPr>
                      <a:r>
                        <a:rPr lang="en-US" sz="2000" u="none" strike="noStrike" dirty="0">
                          <a:effectLst/>
                        </a:rPr>
                        <a:t>U.S. National Grid Materials</a:t>
                      </a:r>
                      <a:endParaRPr kumimoji="0" lang="en-US" sz="2000" b="1" i="0" u="none" strike="noStrike" dirty="0">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lvl="0" algn="ctr">
                        <a:buNone/>
                      </a:pPr>
                      <a:r>
                        <a:rPr lang="en-US" sz="2000" u="none" strike="noStrike" dirty="0">
                          <a:effectLst/>
                        </a:rPr>
                        <a:t>Active</a:t>
                      </a:r>
                      <a:endParaRPr lang="en-US" sz="2000" b="1" i="0" u="none" strike="noStrike">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marL="0" marR="0" lvl="0" indent="0" algn="l" rtl="0">
                        <a:lnSpc>
                          <a:spcPct val="100000"/>
                        </a:lnSpc>
                        <a:spcBef>
                          <a:spcPts val="0"/>
                        </a:spcBef>
                        <a:spcAft>
                          <a:spcPts val="0"/>
                        </a:spcAft>
                        <a:buClrTx/>
                        <a:buSzTx/>
                        <a:buFontTx/>
                        <a:buNone/>
                      </a:pPr>
                      <a:r>
                        <a:rPr lang="en-US" sz="2000" b="0" i="0" u="none" strike="noStrike" dirty="0">
                          <a:solidFill>
                            <a:srgbClr val="003865"/>
                          </a:solidFill>
                          <a:effectLst/>
                          <a:latin typeface="Calibri"/>
                        </a:rPr>
                        <a:t>Randy Knippel</a:t>
                      </a:r>
                      <a:endParaRPr lang="en-US" dirty="0"/>
                    </a:p>
                  </a:txBody>
                  <a:tcPr marL="7620" marR="7620" marT="7620" marB="0" anchor="ctr">
                    <a:solidFill>
                      <a:schemeClr val="accent2">
                        <a:lumMod val="40000"/>
                        <a:lumOff val="60000"/>
                      </a:schemeClr>
                    </a:solidFill>
                  </a:tcPr>
                </a:tc>
                <a:tc>
                  <a:txBody>
                    <a:bodyPr/>
                    <a:lstStyle/>
                    <a:p>
                      <a:pPr marL="0" marR="0" lvl="0" indent="0" algn="l" rtl="0">
                        <a:lnSpc>
                          <a:spcPct val="100000"/>
                        </a:lnSpc>
                        <a:spcBef>
                          <a:spcPts val="0"/>
                        </a:spcBef>
                        <a:spcAft>
                          <a:spcPts val="0"/>
                        </a:spcAft>
                        <a:buClrTx/>
                        <a:buSzTx/>
                        <a:buFontTx/>
                        <a:buNone/>
                      </a:pPr>
                      <a:r>
                        <a:rPr lang="en-US" sz="2000" b="0" i="0" u="none" strike="noStrike" kern="1200" cap="none" spc="0" normalizeH="0" baseline="0" noProof="0" dirty="0">
                          <a:ln>
                            <a:noFill/>
                          </a:ln>
                          <a:solidFill>
                            <a:srgbClr val="003865"/>
                          </a:solidFill>
                          <a:effectLst/>
                          <a:uLnTx/>
                          <a:uFillTx/>
                          <a:latin typeface="Calibri"/>
                          <a:ea typeface="+mn-ea"/>
                          <a:cs typeface="+mn-cs"/>
                        </a:rPr>
                        <a:t>Randy Knippel</a:t>
                      </a:r>
                      <a:endParaRPr lang="en-US" dirty="0"/>
                    </a:p>
                  </a:txBody>
                  <a:tcPr marL="7620" marR="7620" marT="7620" marB="0" anchor="ctr">
                    <a:solidFill>
                      <a:schemeClr val="accent2">
                        <a:lumMod val="40000"/>
                        <a:lumOff val="60000"/>
                      </a:schemeClr>
                    </a:solidFill>
                  </a:tcPr>
                </a:tc>
                <a:extLst>
                  <a:ext uri="{0D108BD9-81ED-4DB2-BD59-A6C34878D82A}">
                    <a16:rowId xmlns:a16="http://schemas.microsoft.com/office/drawing/2014/main" val="626389347"/>
                  </a:ext>
                </a:extLst>
              </a:tr>
              <a:tr h="365834">
                <a:tc>
                  <a:txBody>
                    <a:bodyPr/>
                    <a:lstStyle/>
                    <a:p>
                      <a:pPr marL="0" marR="0" lvl="0" indent="0" algn="l" rtl="0">
                        <a:lnSpc>
                          <a:spcPct val="100000"/>
                        </a:lnSpc>
                        <a:spcBef>
                          <a:spcPts val="0"/>
                        </a:spcBef>
                        <a:spcAft>
                          <a:spcPts val="0"/>
                        </a:spcAft>
                        <a:buClrTx/>
                        <a:buSzTx/>
                        <a:buFontTx/>
                        <a:buNone/>
                      </a:pPr>
                      <a:r>
                        <a:rPr lang="en-US" sz="2000" u="none" strike="noStrike" dirty="0" err="1">
                          <a:effectLst/>
                        </a:rPr>
                        <a:t>Remonumentation</a:t>
                      </a:r>
                      <a:r>
                        <a:rPr lang="en-US" sz="2000" u="none" strike="noStrike" dirty="0">
                          <a:effectLst/>
                        </a:rPr>
                        <a:t> of All Section Corners</a:t>
                      </a:r>
                      <a:endParaRPr lang="en-US" sz="2000" b="1" i="0" u="none" strike="noStrike" dirty="0">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lvl="0" algn="ctr">
                        <a:buNone/>
                      </a:pPr>
                      <a:r>
                        <a:rPr lang="en-US" sz="2000" b="0" i="0" u="none" strike="noStrike" kern="1200" cap="none" spc="0" normalizeH="0" baseline="0" noProof="0" dirty="0">
                          <a:ln>
                            <a:noFill/>
                          </a:ln>
                          <a:solidFill>
                            <a:srgbClr val="003865"/>
                          </a:solidFill>
                          <a:effectLst/>
                          <a:uLnTx/>
                          <a:uFillTx/>
                          <a:latin typeface="+mn-lt"/>
                          <a:ea typeface="+mn-ea"/>
                          <a:cs typeface="+mn-cs"/>
                        </a:rPr>
                        <a:t>Active</a:t>
                      </a:r>
                      <a:endParaRPr lang="en-US" sz="2000" b="1" i="0" u="none" strike="noStrike">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marL="0" marR="0" lvl="0" indent="0" algn="l" rtl="0">
                        <a:lnSpc>
                          <a:spcPct val="100000"/>
                        </a:lnSpc>
                        <a:spcBef>
                          <a:spcPts val="0"/>
                        </a:spcBef>
                        <a:spcAft>
                          <a:spcPts val="0"/>
                        </a:spcAft>
                        <a:buClrTx/>
                        <a:buSzTx/>
                        <a:buFontTx/>
                        <a:buNone/>
                      </a:pPr>
                      <a:r>
                        <a:rPr lang="en-US" sz="2000" b="0" i="0" u="none" strike="noStrike" kern="1200" cap="none" spc="0" normalizeH="0" baseline="0" noProof="0" dirty="0">
                          <a:ln>
                            <a:noFill/>
                          </a:ln>
                          <a:solidFill>
                            <a:srgbClr val="003865"/>
                          </a:solidFill>
                          <a:effectLst/>
                          <a:uLnTx/>
                          <a:uFillTx/>
                          <a:latin typeface="Calibri"/>
                          <a:ea typeface="+mn-ea"/>
                          <a:cs typeface="+mn-cs"/>
                        </a:rPr>
                        <a:t>Pat Veraguth</a:t>
                      </a:r>
                      <a:endParaRPr lang="en-US" dirty="0"/>
                    </a:p>
                  </a:txBody>
                  <a:tcPr marL="7620" marR="7620" marT="7620" marB="0" anchor="ctr">
                    <a:solidFill>
                      <a:schemeClr val="accent2">
                        <a:lumMod val="40000"/>
                        <a:lumOff val="60000"/>
                      </a:schemeClr>
                    </a:solidFill>
                  </a:tcPr>
                </a:tc>
                <a:tc>
                  <a:txBody>
                    <a:bodyPr/>
                    <a:lstStyle/>
                    <a:p>
                      <a:pPr marL="0" marR="0" lvl="0" indent="0" algn="l" rtl="0">
                        <a:lnSpc>
                          <a:spcPct val="100000"/>
                        </a:lnSpc>
                        <a:spcBef>
                          <a:spcPts val="0"/>
                        </a:spcBef>
                        <a:spcAft>
                          <a:spcPts val="0"/>
                        </a:spcAft>
                        <a:buClrTx/>
                        <a:buSzTx/>
                        <a:buFontTx/>
                        <a:buNone/>
                      </a:pPr>
                      <a:r>
                        <a:rPr lang="en-US" sz="2000" b="0" i="0" u="none" strike="noStrike" kern="1200" cap="none" spc="0" normalizeH="0" baseline="0" noProof="0" dirty="0">
                          <a:ln>
                            <a:noFill/>
                          </a:ln>
                          <a:solidFill>
                            <a:srgbClr val="003865"/>
                          </a:solidFill>
                          <a:effectLst/>
                          <a:uLnTx/>
                          <a:uFillTx/>
                          <a:latin typeface="+mn-lt"/>
                          <a:ea typeface="+mn-ea"/>
                          <a:cs typeface="+mn-cs"/>
                        </a:rPr>
                        <a:t>Alison Slaats</a:t>
                      </a:r>
                      <a:endParaRPr lang="en-US" sz="2000" b="0" i="0" u="none" strike="noStrike" dirty="0">
                        <a:solidFill>
                          <a:srgbClr val="000000"/>
                        </a:solidFill>
                        <a:effectLst/>
                        <a:latin typeface="Calibri"/>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3093910541"/>
                  </a:ext>
                </a:extLst>
              </a:tr>
              <a:tr h="365834">
                <a:tc>
                  <a:txBody>
                    <a:bodyPr/>
                    <a:lstStyle/>
                    <a:p>
                      <a:pPr marL="0" marR="0" lvl="0" indent="0" algn="l" rtl="0">
                        <a:lnSpc>
                          <a:spcPct val="100000"/>
                        </a:lnSpc>
                        <a:spcBef>
                          <a:spcPts val="0"/>
                        </a:spcBef>
                        <a:spcAft>
                          <a:spcPts val="0"/>
                        </a:spcAft>
                        <a:buClrTx/>
                        <a:buSzTx/>
                        <a:buFontTx/>
                        <a:buNone/>
                      </a:pPr>
                      <a:r>
                        <a:rPr lang="en-US" sz="2000" u="none" strike="noStrike" dirty="0" err="1">
                          <a:effectLst/>
                        </a:rPr>
                        <a:t>MnGeo</a:t>
                      </a:r>
                      <a:r>
                        <a:rPr lang="en-US" sz="2000" u="none" strike="noStrike" dirty="0">
                          <a:effectLst/>
                        </a:rPr>
                        <a:t> Image Service Improvements</a:t>
                      </a:r>
                      <a:endParaRPr lang="en-US" sz="2000" b="1" i="0" u="none" strike="noStrike" dirty="0">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lvl="0" algn="ctr">
                        <a:buNone/>
                      </a:pPr>
                      <a:r>
                        <a:rPr lang="en-US" sz="2000" u="none" strike="noStrike" dirty="0">
                          <a:effectLst/>
                        </a:rPr>
                        <a:t>Active</a:t>
                      </a:r>
                      <a:endParaRPr lang="en-US" sz="2000" b="1" i="0" u="none" strike="noStrike">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marL="0" marR="0" lvl="0" indent="0" algn="l" rtl="0">
                        <a:lnSpc>
                          <a:spcPct val="100000"/>
                        </a:lnSpc>
                        <a:spcBef>
                          <a:spcPts val="0"/>
                        </a:spcBef>
                        <a:spcAft>
                          <a:spcPts val="0"/>
                        </a:spcAft>
                        <a:buClrTx/>
                        <a:buSzTx/>
                        <a:buFontTx/>
                        <a:buNone/>
                      </a:pPr>
                      <a:r>
                        <a:rPr lang="en-US" sz="2000" b="0" i="0" u="none" strike="noStrike" dirty="0">
                          <a:solidFill>
                            <a:srgbClr val="003865"/>
                          </a:solidFill>
                          <a:effectLst/>
                          <a:latin typeface="Calibri"/>
                        </a:rPr>
                        <a:t>Alison Slaats</a:t>
                      </a:r>
                      <a:endParaRPr lang="en-US" dirty="0"/>
                    </a:p>
                  </a:txBody>
                  <a:tcPr marL="7620" marR="7620" marT="7620" marB="0" anchor="ctr">
                    <a:solidFill>
                      <a:schemeClr val="accent2">
                        <a:lumMod val="40000"/>
                        <a:lumOff val="60000"/>
                      </a:schemeClr>
                    </a:solidFill>
                  </a:tcPr>
                </a:tc>
                <a:tc>
                  <a:txBody>
                    <a:bodyPr/>
                    <a:lstStyle/>
                    <a:p>
                      <a:pPr marL="0" marR="0" lvl="0" indent="0" algn="l" rtl="0">
                        <a:lnSpc>
                          <a:spcPct val="100000"/>
                        </a:lnSpc>
                        <a:spcBef>
                          <a:spcPts val="0"/>
                        </a:spcBef>
                        <a:spcAft>
                          <a:spcPts val="0"/>
                        </a:spcAft>
                        <a:buClrTx/>
                        <a:buSzTx/>
                        <a:buFontTx/>
                        <a:buNone/>
                      </a:pPr>
                      <a:r>
                        <a:rPr lang="en-US" sz="2000" b="0" i="0" u="none" strike="noStrike" kern="1200" cap="none" spc="0" normalizeH="0" baseline="0" noProof="0" dirty="0">
                          <a:ln>
                            <a:noFill/>
                          </a:ln>
                          <a:solidFill>
                            <a:srgbClr val="003865"/>
                          </a:solidFill>
                          <a:effectLst/>
                          <a:uLnTx/>
                          <a:uFillTx/>
                          <a:latin typeface="Calibri"/>
                          <a:ea typeface="+mn-ea"/>
                          <a:cs typeface="+mn-cs"/>
                        </a:rPr>
                        <a:t>Alison Slaats</a:t>
                      </a:r>
                      <a:endParaRPr lang="en-US" dirty="0"/>
                    </a:p>
                  </a:txBody>
                  <a:tcPr marL="7620" marR="7620" marT="7620" marB="0" anchor="ctr">
                    <a:solidFill>
                      <a:schemeClr val="accent2">
                        <a:lumMod val="40000"/>
                        <a:lumOff val="60000"/>
                      </a:schemeClr>
                    </a:solidFill>
                  </a:tcPr>
                </a:tc>
                <a:extLst>
                  <a:ext uri="{0D108BD9-81ED-4DB2-BD59-A6C34878D82A}">
                    <a16:rowId xmlns:a16="http://schemas.microsoft.com/office/drawing/2014/main" val="2796515690"/>
                  </a:ext>
                </a:extLst>
              </a:tr>
              <a:tr h="365834">
                <a:tc>
                  <a:txBody>
                    <a:bodyPr/>
                    <a:lstStyle/>
                    <a:p>
                      <a:pPr marL="0" marR="0" lvl="0" indent="0" algn="l" rtl="0">
                        <a:lnSpc>
                          <a:spcPct val="100000"/>
                        </a:lnSpc>
                        <a:spcBef>
                          <a:spcPts val="0"/>
                        </a:spcBef>
                        <a:spcAft>
                          <a:spcPts val="0"/>
                        </a:spcAft>
                        <a:buClrTx/>
                        <a:buSzTx/>
                        <a:buFontTx/>
                        <a:buNone/>
                      </a:pPr>
                      <a:r>
                        <a:rPr lang="pt-BR" sz="2000" b="0" i="0" u="none" strike="noStrike" kern="1200" cap="none" spc="0" normalizeH="0" baseline="0" noProof="0" dirty="0">
                          <a:ln>
                            <a:noFill/>
                          </a:ln>
                          <a:solidFill>
                            <a:srgbClr val="003865"/>
                          </a:solidFill>
                          <a:effectLst/>
                          <a:uLnTx/>
                          <a:uFillTx/>
                          <a:latin typeface="+mn-lt"/>
                          <a:ea typeface="+mn-ea"/>
                          <a:cs typeface="+mn-cs"/>
                        </a:rPr>
                        <a:t>Geodata Archive Implementation</a:t>
                      </a:r>
                      <a:endParaRPr lang="pt-BR" sz="2000" b="1" i="0" u="none" strike="noStrike" kern="1200" cap="none" spc="0" normalizeH="0" baseline="0" noProof="0" dirty="0">
                        <a:ln>
                          <a:noFill/>
                        </a:ln>
                        <a:solidFill>
                          <a:srgbClr val="000000"/>
                        </a:solidFill>
                        <a:effectLst/>
                        <a:uLnTx/>
                        <a:uFillTx/>
                        <a:latin typeface="Calibri"/>
                        <a:ea typeface="+mn-ea"/>
                        <a:cs typeface="+mn-cs"/>
                      </a:endParaRPr>
                    </a:p>
                  </a:txBody>
                  <a:tcPr marL="7620" marR="7620" marT="7620" marB="0" anchor="ctr">
                    <a:solidFill>
                      <a:schemeClr val="accent2">
                        <a:lumMod val="40000"/>
                        <a:lumOff val="60000"/>
                      </a:schemeClr>
                    </a:solidFill>
                  </a:tcPr>
                </a:tc>
                <a:tc>
                  <a:txBody>
                    <a:bodyPr/>
                    <a:lstStyle/>
                    <a:p>
                      <a:pPr lvl="0" algn="ctr">
                        <a:buNone/>
                      </a:pPr>
                      <a:r>
                        <a:rPr lang="en-US" sz="2000" b="0" i="0" u="none" strike="noStrike" kern="1200" cap="none" spc="0" normalizeH="0" baseline="0" noProof="0" dirty="0">
                          <a:ln>
                            <a:noFill/>
                          </a:ln>
                          <a:solidFill>
                            <a:srgbClr val="003865"/>
                          </a:solidFill>
                          <a:effectLst/>
                          <a:uLnTx/>
                          <a:uFillTx/>
                          <a:latin typeface="+mn-lt"/>
                          <a:ea typeface="+mn-ea"/>
                          <a:cs typeface="+mn-cs"/>
                        </a:rPr>
                        <a:t>Active</a:t>
                      </a:r>
                      <a:endParaRPr lang="en-US" sz="2000" b="1" i="0" u="none" strike="noStrike">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marL="0" marR="0" lvl="0" indent="0" algn="l" rtl="0">
                        <a:lnSpc>
                          <a:spcPct val="100000"/>
                        </a:lnSpc>
                        <a:spcBef>
                          <a:spcPts val="0"/>
                        </a:spcBef>
                        <a:spcAft>
                          <a:spcPts val="0"/>
                        </a:spcAft>
                        <a:buClrTx/>
                        <a:buSzTx/>
                        <a:buFontTx/>
                        <a:buNone/>
                      </a:pPr>
                      <a:r>
                        <a:rPr lang="en-US" sz="2000" b="0" i="0" u="none" strike="noStrike" dirty="0">
                          <a:solidFill>
                            <a:schemeClr val="tx1"/>
                          </a:solidFill>
                          <a:effectLst/>
                          <a:latin typeface="Calibri"/>
                        </a:rPr>
                        <a:t>Ryan Mattke</a:t>
                      </a:r>
                      <a:endParaRPr lang="en-US" dirty="0">
                        <a:solidFill>
                          <a:schemeClr val="tx1"/>
                        </a:solidFill>
                      </a:endParaRPr>
                    </a:p>
                  </a:txBody>
                  <a:tcPr marL="7620" marR="7620" marT="7620" marB="0" anchor="ctr">
                    <a:solidFill>
                      <a:schemeClr val="accent2">
                        <a:lumMod val="40000"/>
                        <a:lumOff val="60000"/>
                      </a:schemeClr>
                    </a:solidFill>
                  </a:tcPr>
                </a:tc>
                <a:tc>
                  <a:txBody>
                    <a:bodyPr/>
                    <a:lstStyle/>
                    <a:p>
                      <a:pPr marL="0" marR="0" lvl="0" indent="0" algn="l" rtl="0">
                        <a:lnSpc>
                          <a:spcPct val="100000"/>
                        </a:lnSpc>
                        <a:spcBef>
                          <a:spcPts val="0"/>
                        </a:spcBef>
                        <a:spcAft>
                          <a:spcPts val="0"/>
                        </a:spcAft>
                        <a:buClrTx/>
                        <a:buSzTx/>
                        <a:buFontTx/>
                        <a:buNone/>
                      </a:pPr>
                      <a:r>
                        <a:rPr lang="en-US" sz="2000" b="0" i="0" u="none" strike="noStrike" kern="1200" cap="none" spc="0" normalizeH="0" baseline="0" noProof="0" dirty="0">
                          <a:ln>
                            <a:noFill/>
                          </a:ln>
                          <a:solidFill>
                            <a:schemeClr val="tx1"/>
                          </a:solidFill>
                          <a:effectLst/>
                          <a:uLnTx/>
                          <a:uFillTx/>
                          <a:latin typeface="Calibri"/>
                          <a:ea typeface="+mn-ea"/>
                          <a:cs typeface="+mn-cs"/>
                        </a:rPr>
                        <a:t>many</a:t>
                      </a:r>
                    </a:p>
                  </a:txBody>
                  <a:tcPr marL="7620" marR="7620" marT="7620" marB="0" anchor="ctr">
                    <a:solidFill>
                      <a:schemeClr val="accent2">
                        <a:lumMod val="40000"/>
                        <a:lumOff val="60000"/>
                      </a:schemeClr>
                    </a:solidFill>
                  </a:tcPr>
                </a:tc>
                <a:extLst>
                  <a:ext uri="{0D108BD9-81ED-4DB2-BD59-A6C34878D82A}">
                    <a16:rowId xmlns:a16="http://schemas.microsoft.com/office/drawing/2014/main" val="2840920082"/>
                  </a:ext>
                </a:extLst>
              </a:tr>
            </a:tbl>
          </a:graphicData>
        </a:graphic>
      </p:graphicFrame>
    </p:spTree>
    <p:extLst>
      <p:ext uri="{BB962C8B-B14F-4D97-AF65-F5344CB8AC3E}">
        <p14:creationId xmlns:p14="http://schemas.microsoft.com/office/powerpoint/2010/main" val="34177795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GAC Priorities</a:t>
            </a:r>
          </a:p>
        </p:txBody>
      </p:sp>
      <p:graphicFrame>
        <p:nvGraphicFramePr>
          <p:cNvPr id="2" name="Table 1" descr="Table of GAC Priorities - continues" title="Table of GAC Priorities - continues"/>
          <p:cNvGraphicFramePr>
            <a:graphicFrameLocks noGrp="1"/>
          </p:cNvGraphicFramePr>
          <p:nvPr>
            <p:extLst>
              <p:ext uri="{D42A27DB-BD31-4B8C-83A1-F6EECF244321}">
                <p14:modId xmlns:p14="http://schemas.microsoft.com/office/powerpoint/2010/main" val="1289252285"/>
              </p:ext>
            </p:extLst>
          </p:nvPr>
        </p:nvGraphicFramePr>
        <p:xfrm>
          <a:off x="223084" y="1323347"/>
          <a:ext cx="11822161" cy="5353211"/>
        </p:xfrm>
        <a:graphic>
          <a:graphicData uri="http://schemas.openxmlformats.org/drawingml/2006/table">
            <a:tbl>
              <a:tblPr>
                <a:tableStyleId>{5C22544A-7EE6-4342-B048-85BDC9FD1C3A}</a:tableStyleId>
              </a:tblPr>
              <a:tblGrid>
                <a:gridCol w="5001395">
                  <a:extLst>
                    <a:ext uri="{9D8B030D-6E8A-4147-A177-3AD203B41FA5}">
                      <a16:colId xmlns:a16="http://schemas.microsoft.com/office/drawing/2014/main" val="1836324951"/>
                    </a:ext>
                  </a:extLst>
                </a:gridCol>
                <a:gridCol w="1726776">
                  <a:extLst>
                    <a:ext uri="{9D8B030D-6E8A-4147-A177-3AD203B41FA5}">
                      <a16:colId xmlns:a16="http://schemas.microsoft.com/office/drawing/2014/main" val="2608705875"/>
                    </a:ext>
                  </a:extLst>
                </a:gridCol>
                <a:gridCol w="2502926">
                  <a:extLst>
                    <a:ext uri="{9D8B030D-6E8A-4147-A177-3AD203B41FA5}">
                      <a16:colId xmlns:a16="http://schemas.microsoft.com/office/drawing/2014/main" val="887950405"/>
                    </a:ext>
                  </a:extLst>
                </a:gridCol>
                <a:gridCol w="2591064">
                  <a:extLst>
                    <a:ext uri="{9D8B030D-6E8A-4147-A177-3AD203B41FA5}">
                      <a16:colId xmlns:a16="http://schemas.microsoft.com/office/drawing/2014/main" val="3554509381"/>
                    </a:ext>
                  </a:extLst>
                </a:gridCol>
              </a:tblGrid>
              <a:tr h="707440">
                <a:tc>
                  <a:txBody>
                    <a:bodyPr/>
                    <a:lstStyle/>
                    <a:p>
                      <a:pPr algn="l" fontAlgn="b"/>
                      <a:r>
                        <a:rPr lang="en-US" sz="2000" b="1" u="none" strike="noStrike" dirty="0">
                          <a:effectLst/>
                        </a:rPr>
                        <a:t>Project or Initiative Description</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b="1" u="none" strike="noStrike" dirty="0">
                          <a:effectLst/>
                        </a:rPr>
                        <a:t>Status</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b="1" u="none" strike="noStrike" dirty="0">
                          <a:effectLst/>
                        </a:rPr>
                        <a:t>Project Owner</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b="1" u="none" strike="noStrike" dirty="0">
                          <a:effectLst/>
                        </a:rPr>
                        <a:t>Champion</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1933252473"/>
                  </a:ext>
                </a:extLst>
              </a:tr>
              <a:tr h="357367">
                <a:tc>
                  <a:txBody>
                    <a:bodyPr/>
                    <a:lstStyle/>
                    <a:p>
                      <a:pPr lvl="0" algn="l">
                        <a:buNone/>
                      </a:pPr>
                      <a:r>
                        <a:rPr lang="en-US" sz="2000" u="none" strike="noStrike" dirty="0">
                          <a:effectLst/>
                        </a:rPr>
                        <a:t>Underground Utilities Data Sharing Team</a:t>
                      </a:r>
                      <a:endParaRPr lang="en-US" sz="2000" b="1" i="0" u="none" strike="noStrike" dirty="0">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lvl="0" algn="ctr">
                        <a:buNone/>
                      </a:pPr>
                      <a:r>
                        <a:rPr lang="en-US" sz="2000" u="none" strike="noStrike" dirty="0">
                          <a:effectLst/>
                        </a:rPr>
                        <a:t>Active</a:t>
                      </a:r>
                      <a:endParaRPr lang="en-US" sz="2000" b="1" i="0" u="none" strike="noStrike">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lvl="0" algn="l">
                        <a:buNone/>
                      </a:pPr>
                      <a:r>
                        <a:rPr lang="en-US" sz="2000" b="0" i="0" u="none" strike="noStrike" noProof="0" dirty="0">
                          <a:effectLst/>
                        </a:rPr>
                        <a:t>Steve Swazee</a:t>
                      </a:r>
                      <a:endParaRPr lang="en-US" dirty="0"/>
                    </a:p>
                  </a:txBody>
                  <a:tcPr marL="7620" marR="7620" marT="7620" marB="0" anchor="ctr">
                    <a:solidFill>
                      <a:schemeClr val="accent2">
                        <a:lumMod val="40000"/>
                        <a:lumOff val="60000"/>
                      </a:schemeClr>
                    </a:solidFill>
                  </a:tcPr>
                </a:tc>
                <a:tc>
                  <a:txBody>
                    <a:bodyPr/>
                    <a:lstStyle/>
                    <a:p>
                      <a:pPr lvl="0" algn="l">
                        <a:buNone/>
                      </a:pPr>
                      <a:r>
                        <a:rPr lang="en-US" sz="2000" b="0" i="0" u="none" strike="noStrike" dirty="0">
                          <a:solidFill>
                            <a:srgbClr val="003865"/>
                          </a:solidFill>
                          <a:effectLst/>
                          <a:latin typeface="Calibri"/>
                        </a:rPr>
                        <a:t>Barb Cederberg</a:t>
                      </a:r>
                      <a:endParaRPr lang="en-US" dirty="0"/>
                    </a:p>
                  </a:txBody>
                  <a:tcPr marL="7620" marR="7620" marT="7620" marB="0" anchor="ctr">
                    <a:solidFill>
                      <a:schemeClr val="accent2">
                        <a:lumMod val="40000"/>
                        <a:lumOff val="60000"/>
                      </a:schemeClr>
                    </a:solidFill>
                  </a:tcPr>
                </a:tc>
                <a:extLst>
                  <a:ext uri="{0D108BD9-81ED-4DB2-BD59-A6C34878D82A}">
                    <a16:rowId xmlns:a16="http://schemas.microsoft.com/office/drawing/2014/main" val="4249776903"/>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Success Stories for Geospatial Technology</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a:solidFill>
                            <a:srgbClr val="003865"/>
                          </a:solidFill>
                          <a:effectLst/>
                          <a:latin typeface="Calibri"/>
                        </a:rPr>
                        <a:t>Outreach Committee</a:t>
                      </a:r>
                      <a:endParaRPr lang="en-US" sz="2000" b="0" i="0" u="none" strike="noStrike" dirty="0">
                        <a:solidFill>
                          <a:srgbClr val="003865"/>
                        </a:solidFill>
                        <a:effectLst/>
                        <a:latin typeface="Calibri"/>
                      </a:endParaRPr>
                    </a:p>
                  </a:txBody>
                  <a:tcPr marL="7620" marR="7620" marT="7620" marB="0" anchor="ctr">
                    <a:solidFill>
                      <a:schemeClr val="accent2">
                        <a:lumMod val="40000"/>
                        <a:lumOff val="60000"/>
                      </a:schemeClr>
                    </a:solidFill>
                  </a:tcPr>
                </a:tc>
                <a:tc>
                  <a:txBody>
                    <a:bodyPr/>
                    <a:lstStyle/>
                    <a:p>
                      <a:pPr algn="l" fontAlgn="b"/>
                      <a:r>
                        <a:rPr lang="en-US" sz="2000" b="0" i="0" u="none" strike="noStrike" dirty="0">
                          <a:solidFill>
                            <a:srgbClr val="003865"/>
                          </a:solidFill>
                          <a:effectLst/>
                          <a:latin typeface="Calibri" panose="020F0502020204030204" pitchFamily="34" charset="0"/>
                        </a:rPr>
                        <a:t>Len Kne</a:t>
                      </a:r>
                    </a:p>
                  </a:txBody>
                  <a:tcPr marL="7620" marR="7620" marT="7620" marB="0" anchor="ctr">
                    <a:solidFill>
                      <a:schemeClr val="accent2">
                        <a:lumMod val="40000"/>
                        <a:lumOff val="60000"/>
                      </a:schemeClr>
                    </a:solidFill>
                  </a:tcPr>
                </a:tc>
                <a:extLst>
                  <a:ext uri="{0D108BD9-81ED-4DB2-BD59-A6C34878D82A}">
                    <a16:rowId xmlns:a16="http://schemas.microsoft.com/office/drawing/2014/main" val="3267190993"/>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Geospatial Commons Advisory Group</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Recruitment</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Ben Timerson</a:t>
                      </a:r>
                    </a:p>
                  </a:txBody>
                  <a:tcPr marL="7620" marR="7620" marT="7620" marB="0" anchor="ctr">
                    <a:solidFill>
                      <a:schemeClr val="accent2">
                        <a:lumMod val="40000"/>
                        <a:lumOff val="60000"/>
                      </a:schemeClr>
                    </a:solidFill>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637472554"/>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Hydro-DEMs</a:t>
                      </a: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Sean Vaughn</a:t>
                      </a:r>
                    </a:p>
                  </a:txBody>
                  <a:tcPr marL="7620" marR="7620" marT="7620" marB="0" anchor="ctr">
                    <a:solidFill>
                      <a:schemeClr val="accent2">
                        <a:lumMod val="40000"/>
                        <a:lumOff val="60000"/>
                      </a:schemeClr>
                    </a:solidFill>
                  </a:tcPr>
                </a:tc>
                <a:tc>
                  <a:txBody>
                    <a:bodyPr/>
                    <a:lstStyle/>
                    <a:p>
                      <a:pPr algn="l" fontAlgn="b"/>
                      <a:r>
                        <a:rPr lang="en-US" sz="2000" b="0" i="0" u="none" strike="noStrike" dirty="0">
                          <a:solidFill>
                            <a:srgbClr val="003865"/>
                          </a:solidFill>
                          <a:effectLst/>
                          <a:latin typeface="Calibri" panose="020F0502020204030204" pitchFamily="34" charset="0"/>
                        </a:rPr>
                        <a:t>many</a:t>
                      </a:r>
                    </a:p>
                  </a:txBody>
                  <a:tcPr marL="7620" marR="7620" marT="7620" marB="0" anchor="ctr">
                    <a:solidFill>
                      <a:schemeClr val="accent2">
                        <a:lumMod val="40000"/>
                        <a:lumOff val="60000"/>
                      </a:schemeClr>
                    </a:solidFill>
                  </a:tcPr>
                </a:tc>
                <a:extLst>
                  <a:ext uri="{0D108BD9-81ED-4DB2-BD59-A6C34878D82A}">
                    <a16:rowId xmlns:a16="http://schemas.microsoft.com/office/drawing/2014/main" val="292544544"/>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Summary Crime Data</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Britta Maddox</a:t>
                      </a:r>
                    </a:p>
                  </a:txBody>
                  <a:tcPr marL="7620" marR="7620" marT="7620" marB="0" anchor="ctr">
                    <a:solidFill>
                      <a:schemeClr val="accent2">
                        <a:lumMod val="40000"/>
                        <a:lumOff val="60000"/>
                      </a:schemeClr>
                    </a:solidFill>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3238369850"/>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NG9-1-1 Geospatial Forum</a:t>
                      </a: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Recruitment</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1729317083"/>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Parks Data Standard</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Standards Committee?</a:t>
                      </a:r>
                    </a:p>
                  </a:txBody>
                  <a:tcPr marL="7620" marR="7620" marT="7620" marB="0" anchor="ctr">
                    <a:solidFill>
                      <a:schemeClr val="accent2">
                        <a:lumMod val="40000"/>
                        <a:lumOff val="60000"/>
                      </a:schemeClr>
                    </a:solidFill>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1047564775"/>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865"/>
                          </a:solidFill>
                          <a:effectLst/>
                          <a:uLnTx/>
                          <a:uFillTx/>
                          <a:latin typeface="+mn-lt"/>
                          <a:ea typeface="+mn-ea"/>
                          <a:cs typeface="+mn-cs"/>
                        </a:rPr>
                        <a:t>State Business License Data</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3865"/>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lvl="0" algn="l">
                        <a:buNone/>
                      </a:pPr>
                      <a:endParaRPr lang="en-US" sz="2000" b="0" i="0" u="none" strike="noStrike" noProof="0" dirty="0" err="1">
                        <a:effectLst/>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1288398579"/>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Street Parking Restrictions Data Standard</a:t>
                      </a: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Standards Committee?</a:t>
                      </a:r>
                    </a:p>
                  </a:txBody>
                  <a:tcPr marL="7620" marR="7620" marT="7620" marB="0" anchor="ctr">
                    <a:solidFill>
                      <a:schemeClr val="accent2">
                        <a:lumMod val="40000"/>
                        <a:lumOff val="60000"/>
                      </a:schemeClr>
                    </a:solidFill>
                  </a:tcPr>
                </a:tc>
                <a:tc>
                  <a:txBody>
                    <a:bodyPr/>
                    <a:lstStyle/>
                    <a:p>
                      <a:pPr lvl="0" algn="l">
                        <a:buNone/>
                      </a:pPr>
                      <a:endParaRPr lang="en-US" sz="2000" b="0" i="0" u="none" strike="noStrike" noProof="0" dirty="0" err="1">
                        <a:effectLst/>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2139740677"/>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Snow Emergency Parking Data Practices</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3865"/>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lvl="0" algn="l">
                        <a:buNone/>
                      </a:pPr>
                      <a:endParaRPr lang="en-US" sz="2000" b="0" i="0" u="none" strike="noStrike" noProof="0" dirty="0" err="1">
                        <a:effectLst/>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3530615119"/>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Strategy Team for All Types of Imagery</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Imagery Team?</a:t>
                      </a:r>
                    </a:p>
                  </a:txBody>
                  <a:tcPr marL="7620" marR="7620" marT="7620" marB="0" anchor="ctr">
                    <a:solidFill>
                      <a:schemeClr val="accent2">
                        <a:lumMod val="40000"/>
                        <a:lumOff val="60000"/>
                      </a:schemeClr>
                    </a:solidFill>
                  </a:tcPr>
                </a:tc>
                <a:tc>
                  <a:txBody>
                    <a:bodyPr/>
                    <a:lstStyle/>
                    <a:p>
                      <a:pPr lvl="0" algn="l">
                        <a:buNone/>
                      </a:pPr>
                      <a:endParaRPr lang="en-US" sz="2000" b="0" i="0" u="none" strike="noStrike" noProof="0" dirty="0" err="1">
                        <a:effectLst/>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2552937032"/>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err="1">
                          <a:effectLst/>
                        </a:rPr>
                        <a:t>Basemap</a:t>
                      </a:r>
                      <a:r>
                        <a:rPr lang="en-US" sz="2000" u="none" strike="noStrike" dirty="0">
                          <a:effectLst/>
                        </a:rPr>
                        <a:t> Services</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3865"/>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lvl="0" algn="l">
                        <a:buNone/>
                      </a:pPr>
                      <a:endParaRPr lang="en-US" sz="2000" b="0" i="0" u="none" strike="noStrike" noProof="0" dirty="0" err="1">
                        <a:effectLst/>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2063475715"/>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Inventory of MN </a:t>
                      </a:r>
                      <a:r>
                        <a:rPr lang="en-US" sz="2000" u="none" strike="noStrike" dirty="0" err="1">
                          <a:effectLst/>
                        </a:rPr>
                        <a:t>GeoData</a:t>
                      </a:r>
                      <a:r>
                        <a:rPr lang="en-US" sz="2000" u="none" strike="noStrike" dirty="0">
                          <a:effectLst/>
                        </a:rPr>
                        <a:t> Assets</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3865"/>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lvl="0" algn="l">
                        <a:buNone/>
                      </a:pPr>
                      <a:endParaRPr lang="en-US" sz="2000" b="0" i="0" u="none" strike="noStrike" noProof="0" dirty="0" err="1">
                        <a:effectLst/>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2875461601"/>
                  </a:ext>
                </a:extLst>
              </a:tr>
            </a:tbl>
          </a:graphicData>
        </a:graphic>
      </p:graphicFrame>
    </p:spTree>
    <p:extLst>
      <p:ext uri="{BB962C8B-B14F-4D97-AF65-F5344CB8AC3E}">
        <p14:creationId xmlns:p14="http://schemas.microsoft.com/office/powerpoint/2010/main" val="27501887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26930"/>
            <a:ext cx="11692128" cy="809837"/>
          </a:xfrm>
          <a:prstGeom prst="rect">
            <a:avLst/>
          </a:prstGeom>
          <a:solidFill>
            <a:srgbClr val="003864"/>
          </a:solidFill>
        </p:spPr>
        <p:txBody>
          <a:bodyPr vert="horz" wrap="square" lIns="0" tIns="253365" rIns="0" bIns="0" rtlCol="0">
            <a:spAutoFit/>
          </a:bodyPr>
          <a:lstStyle/>
          <a:p>
            <a:pPr marL="1054100">
              <a:lnSpc>
                <a:spcPct val="100000"/>
              </a:lnSpc>
              <a:spcBef>
                <a:spcPts val="1995"/>
              </a:spcBef>
            </a:pPr>
            <a:r>
              <a:rPr lang="en-US" spc="-15" dirty="0"/>
              <a:t>Critical Infrastructure Data Workflow</a:t>
            </a:r>
            <a:endParaRPr dirty="0"/>
          </a:p>
        </p:txBody>
      </p:sp>
      <p:sp>
        <p:nvSpPr>
          <p:cNvPr id="4" name="Content Placeholder 2">
            <a:extLst>
              <a:ext uri="{FF2B5EF4-FFF2-40B4-BE49-F238E27FC236}">
                <a16:creationId xmlns:a16="http://schemas.microsoft.com/office/drawing/2014/main" id="{4B9F7AF4-42EF-8671-4C97-C52C6B149309}"/>
              </a:ext>
            </a:extLst>
          </p:cNvPr>
          <p:cNvSpPr>
            <a:spLocks noGrp="1"/>
          </p:cNvSpPr>
          <p:nvPr>
            <p:ph idx="1"/>
          </p:nvPr>
        </p:nvSpPr>
        <p:spPr>
          <a:xfrm>
            <a:off x="838200" y="1825625"/>
            <a:ext cx="10515600" cy="4351338"/>
          </a:xfrm>
        </p:spPr>
        <p:txBody>
          <a:bodyPr vert="horz" lIns="91440" tIns="45720" rIns="91440" bIns="45720" rtlCol="0" anchor="t">
            <a:normAutofit/>
          </a:bodyPr>
          <a:lstStyle/>
          <a:p>
            <a:pPr marL="457200" indent="-457200">
              <a:buAutoNum type="arabicPeriod"/>
            </a:pPr>
            <a:r>
              <a:rPr lang="en-US" dirty="0">
                <a:ea typeface="+mn-lt"/>
                <a:cs typeface="+mn-lt"/>
              </a:rPr>
              <a:t>Most recent success:</a:t>
            </a:r>
            <a:endParaRPr lang="en-US" dirty="0"/>
          </a:p>
          <a:p>
            <a:pPr lvl="1"/>
            <a:endParaRPr lang="en-US" dirty="0">
              <a:ea typeface="+mn-lt"/>
              <a:cs typeface="+mn-lt"/>
            </a:endParaRPr>
          </a:p>
          <a:p>
            <a:pPr marL="457200" indent="-457200">
              <a:buAutoNum type="arabicPeriod"/>
            </a:pPr>
            <a:r>
              <a:rPr lang="en-US" dirty="0">
                <a:ea typeface="+mn-lt"/>
                <a:cs typeface="+mn-lt"/>
              </a:rPr>
              <a:t>If you are experiencing a barrier:</a:t>
            </a:r>
          </a:p>
          <a:p>
            <a:pPr lvl="1"/>
            <a:endParaRPr lang="en-US" dirty="0">
              <a:cs typeface="Calibri"/>
            </a:endParaRPr>
          </a:p>
          <a:p>
            <a:pPr marL="457200" indent="-457200">
              <a:buAutoNum type="arabicPeriod"/>
            </a:pPr>
            <a:r>
              <a:rPr lang="en-US" dirty="0">
                <a:ea typeface="+mn-lt"/>
                <a:cs typeface="+mn-lt"/>
              </a:rPr>
              <a:t>Next Task: </a:t>
            </a:r>
          </a:p>
          <a:p>
            <a:pPr lvl="1"/>
            <a:endParaRPr lang="en-US" dirty="0">
              <a:cs typeface="Calibri"/>
            </a:endParaRPr>
          </a:p>
          <a:p>
            <a:pPr marL="457200" lvl="1" indent="0">
              <a:buNone/>
            </a:pPr>
            <a:r>
              <a:rPr lang="en-US" dirty="0">
                <a:highlight>
                  <a:srgbClr val="FFFF00"/>
                </a:highlight>
                <a:cs typeface="Calibri"/>
              </a:rPr>
              <a:t>(In committee reports)</a:t>
            </a:r>
          </a:p>
          <a:p>
            <a:pPr marL="457200" lvl="1" indent="0">
              <a:buNone/>
            </a:pPr>
            <a:endParaRPr lang="en-US" dirty="0">
              <a:cs typeface="Calibri"/>
            </a:endParaRPr>
          </a:p>
          <a:p>
            <a:pPr marL="0" indent="0">
              <a:buNone/>
            </a:pPr>
            <a:endParaRPr lang="en-US" dirty="0">
              <a:cs typeface="Calibri"/>
            </a:endParaRPr>
          </a:p>
          <a:p>
            <a:pPr marL="0" indent="0">
              <a:buNone/>
            </a:pPr>
            <a:endParaRPr lang="en-US" dirty="0">
              <a:cs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A65E-3E97-41E1-9B63-900DCD7D1609}"/>
              </a:ext>
            </a:extLst>
          </p:cNvPr>
          <p:cNvSpPr>
            <a:spLocks noGrp="1"/>
          </p:cNvSpPr>
          <p:nvPr>
            <p:ph type="title"/>
          </p:nvPr>
        </p:nvSpPr>
        <p:spPr/>
        <p:txBody>
          <a:bodyPr>
            <a:normAutofit/>
          </a:bodyPr>
          <a:lstStyle/>
          <a:p>
            <a:r>
              <a:rPr lang="en-US" dirty="0">
                <a:ea typeface="+mj-lt"/>
                <a:cs typeface="+mj-lt"/>
              </a:rPr>
              <a:t>Updated and Aligned Boundary Data</a:t>
            </a:r>
            <a:endParaRPr lang="en-US" dirty="0"/>
          </a:p>
        </p:txBody>
      </p:sp>
      <p:sp>
        <p:nvSpPr>
          <p:cNvPr id="3" name="Content Placeholder 2">
            <a:extLst>
              <a:ext uri="{FF2B5EF4-FFF2-40B4-BE49-F238E27FC236}">
                <a16:creationId xmlns:a16="http://schemas.microsoft.com/office/drawing/2014/main" id="{8A308BC6-91C2-4775-8989-F33E4142E880}"/>
              </a:ext>
            </a:extLst>
          </p:cNvPr>
          <p:cNvSpPr>
            <a:spLocks noGrp="1"/>
          </p:cNvSpPr>
          <p:nvPr>
            <p:ph idx="1"/>
          </p:nvPr>
        </p:nvSpPr>
        <p:spPr/>
        <p:txBody>
          <a:bodyPr vert="horz" lIns="91440" tIns="45720" rIns="91440" bIns="45720" rtlCol="0" anchor="t">
            <a:normAutofit/>
          </a:bodyPr>
          <a:lstStyle/>
          <a:p>
            <a:pPr marL="457200" indent="-457200">
              <a:buAutoNum type="arabicPeriod"/>
            </a:pPr>
            <a:r>
              <a:rPr lang="en-US" dirty="0">
                <a:ea typeface="+mn-lt"/>
                <a:cs typeface="+mn-lt"/>
              </a:rPr>
              <a:t>Most recent success:</a:t>
            </a:r>
            <a:endParaRPr lang="en-US" dirty="0"/>
          </a:p>
          <a:p>
            <a:pPr lvl="1"/>
            <a:endParaRPr lang="en-US" dirty="0">
              <a:ea typeface="+mn-lt"/>
              <a:cs typeface="+mn-lt"/>
            </a:endParaRPr>
          </a:p>
          <a:p>
            <a:pPr marL="457200" indent="-457200">
              <a:buAutoNum type="arabicPeriod"/>
            </a:pPr>
            <a:r>
              <a:rPr lang="en-US" dirty="0">
                <a:ea typeface="+mn-lt"/>
                <a:cs typeface="+mn-lt"/>
              </a:rPr>
              <a:t>If you are experiencing a barrier:</a:t>
            </a:r>
          </a:p>
          <a:p>
            <a:pPr lvl="1"/>
            <a:endParaRPr lang="en-US" dirty="0">
              <a:cs typeface="Calibri"/>
            </a:endParaRPr>
          </a:p>
          <a:p>
            <a:pPr marL="457200" indent="-457200">
              <a:buAutoNum type="arabicPeriod"/>
            </a:pPr>
            <a:r>
              <a:rPr lang="en-US" dirty="0">
                <a:ea typeface="+mn-lt"/>
                <a:cs typeface="+mn-lt"/>
              </a:rPr>
              <a:t>Next Task: </a:t>
            </a:r>
          </a:p>
          <a:p>
            <a:pPr lvl="1"/>
            <a:endParaRPr lang="en-US" dirty="0">
              <a:cs typeface="Calibri"/>
            </a:endParaRPr>
          </a:p>
          <a:p>
            <a:pPr marL="457200" lvl="1" indent="0">
              <a:buNone/>
            </a:pPr>
            <a:r>
              <a:rPr lang="en-US" dirty="0">
                <a:highlight>
                  <a:srgbClr val="FFFF00"/>
                </a:highlight>
                <a:cs typeface="Calibri"/>
              </a:rPr>
              <a:t>(In committee reports?)</a:t>
            </a:r>
          </a:p>
          <a:p>
            <a:pPr lvl="1"/>
            <a:endParaRPr lang="en-US" dirty="0">
              <a:cs typeface="Calibri"/>
            </a:endParaRPr>
          </a:p>
          <a:p>
            <a:pPr marL="0" indent="0">
              <a:buNone/>
            </a:pPr>
            <a:endParaRPr lang="en-US" dirty="0">
              <a:cs typeface="Calibri"/>
            </a:endParaRPr>
          </a:p>
          <a:p>
            <a:pPr marL="0" indent="0">
              <a:buNone/>
            </a:pPr>
            <a:endParaRPr lang="en-US" dirty="0">
              <a:cs typeface="Calibri"/>
            </a:endParaRPr>
          </a:p>
        </p:txBody>
      </p:sp>
    </p:spTree>
    <p:extLst>
      <p:ext uri="{BB962C8B-B14F-4D97-AF65-F5344CB8AC3E}">
        <p14:creationId xmlns:p14="http://schemas.microsoft.com/office/powerpoint/2010/main" val="16033755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A65E-3E97-41E1-9B63-900DCD7D1609}"/>
              </a:ext>
            </a:extLst>
          </p:cNvPr>
          <p:cNvSpPr>
            <a:spLocks noGrp="1"/>
          </p:cNvSpPr>
          <p:nvPr>
            <p:ph type="title"/>
          </p:nvPr>
        </p:nvSpPr>
        <p:spPr/>
        <p:txBody>
          <a:bodyPr>
            <a:normAutofit/>
          </a:bodyPr>
          <a:lstStyle/>
          <a:p>
            <a:r>
              <a:rPr lang="en-US" dirty="0">
                <a:ea typeface="+mj-lt"/>
                <a:cs typeface="+mj-lt"/>
              </a:rPr>
              <a:t>Publication of Open Foundational Datasets</a:t>
            </a:r>
            <a:endParaRPr lang="en-US" dirty="0"/>
          </a:p>
        </p:txBody>
      </p:sp>
      <p:sp>
        <p:nvSpPr>
          <p:cNvPr id="3" name="Content Placeholder 2">
            <a:extLst>
              <a:ext uri="{FF2B5EF4-FFF2-40B4-BE49-F238E27FC236}">
                <a16:creationId xmlns:a16="http://schemas.microsoft.com/office/drawing/2014/main" id="{8A308BC6-91C2-4775-8989-F33E4142E880}"/>
              </a:ext>
            </a:extLst>
          </p:cNvPr>
          <p:cNvSpPr>
            <a:spLocks noGrp="1"/>
          </p:cNvSpPr>
          <p:nvPr>
            <p:ph idx="1"/>
          </p:nvPr>
        </p:nvSpPr>
        <p:spPr/>
        <p:txBody>
          <a:bodyPr vert="horz" lIns="91440" tIns="45720" rIns="91440" bIns="45720" rtlCol="0" anchor="t">
            <a:normAutofit lnSpcReduction="10000"/>
          </a:bodyPr>
          <a:lstStyle/>
          <a:p>
            <a:pPr marL="457200" indent="-457200">
              <a:buAutoNum type="arabicPeriod"/>
            </a:pPr>
            <a:r>
              <a:rPr lang="en-US" dirty="0">
                <a:ea typeface="+mn-lt"/>
                <a:cs typeface="+mn-lt"/>
              </a:rPr>
              <a:t>Most recent success:</a:t>
            </a:r>
            <a:endParaRPr lang="en-US" dirty="0"/>
          </a:p>
          <a:p>
            <a:pPr lvl="1"/>
            <a:r>
              <a:rPr lang="en-US" dirty="0">
                <a:ea typeface="+mn-lt"/>
                <a:cs typeface="+mn-lt"/>
              </a:rPr>
              <a:t>Parcels were published in November</a:t>
            </a:r>
          </a:p>
          <a:p>
            <a:pPr lvl="1"/>
            <a:r>
              <a:rPr lang="en-US" dirty="0">
                <a:ea typeface="+mn-lt"/>
                <a:cs typeface="+mn-lt"/>
              </a:rPr>
              <a:t>Road Centerlines were published in November</a:t>
            </a:r>
          </a:p>
          <a:p>
            <a:pPr marL="457200" indent="-457200">
              <a:buAutoNum type="arabicPeriod"/>
            </a:pPr>
            <a:r>
              <a:rPr lang="en-US" dirty="0">
                <a:ea typeface="+mn-lt"/>
                <a:cs typeface="+mn-lt"/>
              </a:rPr>
              <a:t>If you are experiencing a barrier:                           </a:t>
            </a:r>
            <a:r>
              <a:rPr lang="en-US" dirty="0">
                <a:highlight>
                  <a:srgbClr val="FFFF00"/>
                </a:highlight>
                <a:ea typeface="+mn-lt"/>
                <a:cs typeface="+mn-lt"/>
              </a:rPr>
              <a:t>Is this the same as CANDO?</a:t>
            </a:r>
          </a:p>
          <a:p>
            <a:pPr lvl="1"/>
            <a:endParaRPr lang="en-US" dirty="0">
              <a:cs typeface="Calibri"/>
            </a:endParaRPr>
          </a:p>
          <a:p>
            <a:pPr marL="457200" indent="-457200">
              <a:buAutoNum type="arabicPeriod"/>
            </a:pPr>
            <a:r>
              <a:rPr lang="en-US" dirty="0">
                <a:ea typeface="+mn-lt"/>
                <a:cs typeface="+mn-lt"/>
              </a:rPr>
              <a:t>Next Task: </a:t>
            </a:r>
          </a:p>
          <a:p>
            <a:pPr lvl="1"/>
            <a:r>
              <a:rPr lang="en-US" dirty="0">
                <a:ea typeface="+mn-lt"/>
                <a:cs typeface="+mn-lt"/>
              </a:rPr>
              <a:t>Publish Address Points</a:t>
            </a:r>
          </a:p>
          <a:p>
            <a:pPr lvl="1"/>
            <a:r>
              <a:rPr lang="en-US" dirty="0">
                <a:ea typeface="+mn-lt"/>
                <a:cs typeface="+mn-lt"/>
              </a:rPr>
              <a:t>Start building Emergency Service Zone Commons resource</a:t>
            </a:r>
          </a:p>
          <a:p>
            <a:pPr marL="457200" lvl="1" indent="0">
              <a:buNone/>
            </a:pPr>
            <a:endParaRPr lang="en-US" dirty="0">
              <a:ea typeface="+mn-lt"/>
              <a:cs typeface="+mn-lt"/>
            </a:endParaRPr>
          </a:p>
          <a:p>
            <a:pPr lvl="1"/>
            <a:endParaRPr lang="en-US" dirty="0">
              <a:cs typeface="Calibri"/>
            </a:endParaRPr>
          </a:p>
          <a:p>
            <a:pPr lvl="1"/>
            <a:endParaRPr lang="en-US" dirty="0">
              <a:cs typeface="Calibri"/>
            </a:endParaRPr>
          </a:p>
          <a:p>
            <a:pPr lvl="1"/>
            <a:endParaRPr lang="en-US" dirty="0">
              <a:cs typeface="Calibri"/>
            </a:endParaRPr>
          </a:p>
          <a:p>
            <a:pPr marL="0" indent="0">
              <a:buNone/>
            </a:pPr>
            <a:endParaRPr lang="en-US" dirty="0">
              <a:cs typeface="Calibri"/>
            </a:endParaRPr>
          </a:p>
          <a:p>
            <a:pPr marL="0" indent="0">
              <a:buNone/>
            </a:pPr>
            <a:endParaRPr lang="en-US" dirty="0">
              <a:cs typeface="Calibri"/>
            </a:endParaRPr>
          </a:p>
        </p:txBody>
      </p:sp>
    </p:spTree>
    <p:extLst>
      <p:ext uri="{BB962C8B-B14F-4D97-AF65-F5344CB8AC3E}">
        <p14:creationId xmlns:p14="http://schemas.microsoft.com/office/powerpoint/2010/main" val="21175960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0"/>
            <a:ext cx="11621729" cy="834844"/>
          </a:xfrm>
          <a:prstGeom prst="rect">
            <a:avLst/>
          </a:prstGeom>
          <a:solidFill>
            <a:srgbClr val="003864"/>
          </a:solidFill>
        </p:spPr>
        <p:txBody>
          <a:bodyPr vert="horz" wrap="square" lIns="0" tIns="278130" rIns="0" bIns="0" rtlCol="0">
            <a:spAutoFit/>
          </a:bodyPr>
          <a:lstStyle/>
          <a:p>
            <a:pPr marL="753110">
              <a:lnSpc>
                <a:spcPct val="100000"/>
              </a:lnSpc>
              <a:spcBef>
                <a:spcPts val="2190"/>
              </a:spcBef>
            </a:pPr>
            <a:r>
              <a:rPr lang="en-US" dirty="0"/>
              <a:t>       </a:t>
            </a:r>
            <a:r>
              <a:rPr lang="en-US" spc="25" dirty="0"/>
              <a:t>Culvert Data Standard</a:t>
            </a:r>
            <a:endParaRPr spc="-15" dirty="0"/>
          </a:p>
        </p:txBody>
      </p:sp>
      <p:sp>
        <p:nvSpPr>
          <p:cNvPr id="4" name="Content Placeholder 2">
            <a:extLst>
              <a:ext uri="{FF2B5EF4-FFF2-40B4-BE49-F238E27FC236}">
                <a16:creationId xmlns:a16="http://schemas.microsoft.com/office/drawing/2014/main" id="{FA285032-7263-CDEA-BAEE-FB4D3E9525C2}"/>
              </a:ext>
            </a:extLst>
          </p:cNvPr>
          <p:cNvSpPr>
            <a:spLocks noGrp="1"/>
          </p:cNvSpPr>
          <p:nvPr>
            <p:ph idx="1"/>
          </p:nvPr>
        </p:nvSpPr>
        <p:spPr>
          <a:xfrm>
            <a:off x="570270" y="1361208"/>
            <a:ext cx="11621729" cy="5205847"/>
          </a:xfrm>
        </p:spPr>
        <p:txBody>
          <a:bodyPr vert="horz" lIns="91440" tIns="45720" rIns="91440" bIns="45720" rtlCol="0" anchor="t">
            <a:normAutofit fontScale="92500" lnSpcReduction="10000"/>
          </a:bodyPr>
          <a:lstStyle/>
          <a:p>
            <a:pPr marL="457200" indent="-457200">
              <a:buAutoNum type="arabicPeriod"/>
            </a:pPr>
            <a:r>
              <a:rPr lang="en-US" sz="2400" b="1" dirty="0">
                <a:ea typeface="+mn-lt"/>
                <a:cs typeface="+mn-lt"/>
              </a:rPr>
              <a:t>Most recent success:</a:t>
            </a:r>
          </a:p>
          <a:p>
            <a:pPr marL="457200" lvl="1" indent="0">
              <a:lnSpc>
                <a:spcPct val="110000"/>
              </a:lnSpc>
              <a:spcBef>
                <a:spcPts val="0"/>
              </a:spcBef>
              <a:spcAft>
                <a:spcPts val="0"/>
              </a:spcAft>
              <a:buNone/>
            </a:pPr>
            <a:r>
              <a:rPr lang="en-US" sz="1700" dirty="0">
                <a:ea typeface="+mn-lt"/>
                <a:cs typeface="+mn-lt"/>
              </a:rPr>
              <a:t>• Finalized Culvert Data Standard survey questions to be sent out to the geospatial community in Minnesota to survey the extent of their LGU's culvert </a:t>
            </a:r>
            <a:r>
              <a:rPr lang="en-US" sz="1700" dirty="0" err="1">
                <a:ea typeface="+mn-lt"/>
                <a:cs typeface="+mn-lt"/>
              </a:rPr>
              <a:t>ineventory</a:t>
            </a:r>
            <a:r>
              <a:rPr lang="en-US" sz="1700" dirty="0">
                <a:ea typeface="+mn-lt"/>
                <a:cs typeface="+mn-lt"/>
              </a:rPr>
              <a:t> and provide data for the development of a standard. </a:t>
            </a:r>
          </a:p>
          <a:p>
            <a:pPr marL="457200" lvl="1" indent="0">
              <a:lnSpc>
                <a:spcPct val="110000"/>
              </a:lnSpc>
              <a:spcBef>
                <a:spcPts val="0"/>
              </a:spcBef>
              <a:spcAft>
                <a:spcPts val="0"/>
              </a:spcAft>
              <a:buNone/>
            </a:pPr>
            <a:r>
              <a:rPr lang="en-US" sz="1700" dirty="0">
                <a:ea typeface="+mn-lt"/>
                <a:cs typeface="+mn-lt"/>
              </a:rPr>
              <a:t>• Culvert Data Standard Geospatial Survey is prepped and ready to be sent out to geospatial community the first week of January with assistance from </a:t>
            </a:r>
            <a:r>
              <a:rPr lang="en-US" sz="1700" dirty="0" err="1">
                <a:ea typeface="+mn-lt"/>
                <a:cs typeface="+mn-lt"/>
              </a:rPr>
              <a:t>MnGEO</a:t>
            </a:r>
            <a:r>
              <a:rPr lang="en-US" sz="1700" dirty="0">
                <a:ea typeface="+mn-lt"/>
                <a:cs typeface="+mn-lt"/>
              </a:rPr>
              <a:t> staff.</a:t>
            </a:r>
          </a:p>
          <a:p>
            <a:pPr marL="457200" lvl="1" indent="0">
              <a:lnSpc>
                <a:spcPct val="110000"/>
              </a:lnSpc>
              <a:spcBef>
                <a:spcPts val="0"/>
              </a:spcBef>
              <a:spcAft>
                <a:spcPts val="0"/>
              </a:spcAft>
              <a:buNone/>
            </a:pPr>
            <a:r>
              <a:rPr lang="en-US" sz="1700" dirty="0">
                <a:ea typeface="+mn-lt"/>
                <a:cs typeface="+mn-lt"/>
              </a:rPr>
              <a:t>• Working with DNR Stream Practitioners group and other groups to identify needs from their viewpoint in the creation of a Culvert Data Standard</a:t>
            </a:r>
          </a:p>
          <a:p>
            <a:pPr marL="457200" indent="-457200">
              <a:buAutoNum type="arabicPeriod"/>
            </a:pPr>
            <a:r>
              <a:rPr lang="en-US" sz="2400" b="1" dirty="0">
                <a:ea typeface="+mn-lt"/>
                <a:cs typeface="+mn-lt"/>
              </a:rPr>
              <a:t>If you are experiencing a barrier: </a:t>
            </a:r>
            <a:r>
              <a:rPr lang="en-US" sz="1700" dirty="0">
                <a:ea typeface="+mn-lt"/>
                <a:cs typeface="+mn-lt"/>
              </a:rPr>
              <a:t>Identifying the right time to send out the survey to garner the most responses from the geospatial  professionals involved in culvert inventories.  Off field season identified and timeline adjusted.</a:t>
            </a:r>
            <a:endParaRPr lang="en-US" sz="1700" dirty="0">
              <a:cs typeface="Calibri"/>
            </a:endParaRPr>
          </a:p>
          <a:p>
            <a:pPr marL="457200" indent="-457200">
              <a:buAutoNum type="arabicPeriod"/>
            </a:pPr>
            <a:r>
              <a:rPr lang="en-US" sz="2400" b="1" dirty="0">
                <a:ea typeface="+mn-lt"/>
                <a:cs typeface="+mn-lt"/>
              </a:rPr>
              <a:t>Next Task: </a:t>
            </a:r>
          </a:p>
          <a:p>
            <a:pPr lvl="1">
              <a:lnSpc>
                <a:spcPct val="110000"/>
              </a:lnSpc>
              <a:spcBef>
                <a:spcPts val="0"/>
              </a:spcBef>
              <a:spcAft>
                <a:spcPts val="0"/>
              </a:spcAft>
            </a:pPr>
            <a:r>
              <a:rPr lang="en-US" sz="1700" dirty="0">
                <a:ea typeface="+mn-lt"/>
                <a:cs typeface="+mn-lt"/>
              </a:rPr>
              <a:t>Survey will remain open for the month of January.</a:t>
            </a:r>
          </a:p>
          <a:p>
            <a:pPr lvl="1">
              <a:lnSpc>
                <a:spcPct val="110000"/>
              </a:lnSpc>
              <a:spcBef>
                <a:spcPts val="0"/>
              </a:spcBef>
              <a:spcAft>
                <a:spcPts val="0"/>
              </a:spcAft>
            </a:pPr>
            <a:r>
              <a:rPr lang="en-US" sz="1700" dirty="0">
                <a:ea typeface="+mn-lt"/>
                <a:cs typeface="+mn-lt"/>
              </a:rPr>
              <a:t>Survey responses will be reviewed and categorized in identifying attributes that are common among all entities.  Discussions amongst the Subgroup and eventual larger group on the attributes needed for a standard will begin.</a:t>
            </a:r>
          </a:p>
          <a:p>
            <a:pPr marL="457200" indent="-457200">
              <a:buAutoNum type="arabicPeriod"/>
            </a:pPr>
            <a:r>
              <a:rPr lang="en-US" sz="2400" dirty="0">
                <a:ea typeface="+mn-lt"/>
                <a:cs typeface="+mn-lt"/>
              </a:rPr>
              <a:t> </a:t>
            </a:r>
            <a:r>
              <a:rPr lang="en-US" sz="2400" b="1" dirty="0">
                <a:ea typeface="+mn-lt"/>
                <a:cs typeface="+mn-lt"/>
              </a:rPr>
              <a:t>Request for Assistance:</a:t>
            </a:r>
          </a:p>
          <a:p>
            <a:pPr lvl="1">
              <a:lnSpc>
                <a:spcPct val="110000"/>
              </a:lnSpc>
              <a:spcBef>
                <a:spcPts val="0"/>
              </a:spcBef>
              <a:spcAft>
                <a:spcPts val="0"/>
              </a:spcAft>
            </a:pPr>
            <a:r>
              <a:rPr lang="en-US" sz="1700" dirty="0">
                <a:ea typeface="+mn-lt"/>
                <a:cs typeface="+mn-lt"/>
              </a:rPr>
              <a:t>Assistance provided by MnGeo is much appreciated</a:t>
            </a:r>
          </a:p>
          <a:p>
            <a:pPr marL="0" indent="0">
              <a:buNone/>
            </a:pPr>
            <a:endParaRPr lang="en-US" sz="2400" dirty="0">
              <a:ea typeface="+mn-lt"/>
              <a:cs typeface="+mn-lt"/>
            </a:endParaRPr>
          </a:p>
          <a:p>
            <a:pPr marL="457200" indent="-457200">
              <a:buAutoNum type="arabicPeriod"/>
            </a:pPr>
            <a:endParaRPr lang="en-US" sz="2400" dirty="0">
              <a:ea typeface="+mn-lt"/>
              <a:cs typeface="+mn-lt"/>
            </a:endParaRPr>
          </a:p>
          <a:p>
            <a:pPr lvl="1"/>
            <a:endParaRPr lang="en-US" dirty="0">
              <a:cs typeface="Calibri"/>
            </a:endParaRPr>
          </a:p>
          <a:p>
            <a:pPr lvl="1"/>
            <a:endParaRPr lang="en-US" dirty="0">
              <a:cs typeface="Calibri"/>
            </a:endParaRPr>
          </a:p>
          <a:p>
            <a:pPr lvl="1"/>
            <a:endParaRPr lang="en-US" dirty="0">
              <a:cs typeface="Calibri"/>
            </a:endParaRPr>
          </a:p>
          <a:p>
            <a:pPr marL="0" indent="0">
              <a:buNone/>
            </a:pPr>
            <a:endParaRPr lang="en-US" dirty="0">
              <a:cs typeface="Calibri"/>
            </a:endParaRPr>
          </a:p>
          <a:p>
            <a:pPr marL="0" indent="0">
              <a:buNone/>
            </a:pPr>
            <a:endParaRPr lang="en-US" dirty="0">
              <a:cs typeface="Calibri"/>
            </a:endParaRPr>
          </a:p>
        </p:txBody>
      </p:sp>
    </p:spTree>
    <p:extLst>
      <p:ext uri="{BB962C8B-B14F-4D97-AF65-F5344CB8AC3E}">
        <p14:creationId xmlns:p14="http://schemas.microsoft.com/office/powerpoint/2010/main" val="26406418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A65E-3E97-41E1-9B63-900DCD7D1609}"/>
              </a:ext>
            </a:extLst>
          </p:cNvPr>
          <p:cNvSpPr>
            <a:spLocks noGrp="1"/>
          </p:cNvSpPr>
          <p:nvPr>
            <p:ph type="title"/>
          </p:nvPr>
        </p:nvSpPr>
        <p:spPr/>
        <p:txBody>
          <a:bodyPr>
            <a:normAutofit/>
          </a:bodyPr>
          <a:lstStyle/>
          <a:p>
            <a:r>
              <a:rPr lang="en-US" dirty="0">
                <a:ea typeface="+mj-lt"/>
                <a:cs typeface="+mj-lt"/>
              </a:rPr>
              <a:t>Lidar Data Acquisition</a:t>
            </a:r>
            <a:endParaRPr lang="en-US" dirty="0"/>
          </a:p>
        </p:txBody>
      </p:sp>
      <p:sp>
        <p:nvSpPr>
          <p:cNvPr id="4" name="Content Placeholder 2">
            <a:extLst>
              <a:ext uri="{FF2B5EF4-FFF2-40B4-BE49-F238E27FC236}">
                <a16:creationId xmlns:a16="http://schemas.microsoft.com/office/drawing/2014/main" id="{06B8C27D-6F8F-D01A-F28D-E36B051379BA}"/>
              </a:ext>
            </a:extLst>
          </p:cNvPr>
          <p:cNvSpPr txBox="1">
            <a:spLocks/>
          </p:cNvSpPr>
          <p:nvPr/>
        </p:nvSpPr>
        <p:spPr>
          <a:xfrm>
            <a:off x="253617" y="1433586"/>
            <a:ext cx="11571238" cy="510229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AutoNum type="arabicPeriod"/>
            </a:pPr>
            <a:r>
              <a:rPr lang="en-US" sz="2400" b="1" dirty="0">
                <a:ea typeface="+mn-lt"/>
                <a:cs typeface="+mn-lt"/>
              </a:rPr>
              <a:t>Most recent success:</a:t>
            </a:r>
            <a:endParaRPr lang="en-US" sz="2400" b="1" dirty="0"/>
          </a:p>
          <a:p>
            <a:pPr lvl="1"/>
            <a:r>
              <a:rPr lang="en-US" sz="1800" dirty="0">
                <a:ea typeface="+mn-lt"/>
                <a:cs typeface="+mn-lt"/>
              </a:rPr>
              <a:t>Presented Lidar Panel at the MN GIS/LIS Consortium Conference.  </a:t>
            </a:r>
          </a:p>
          <a:p>
            <a:pPr lvl="1"/>
            <a:r>
              <a:rPr lang="en-US" sz="1800" dirty="0">
                <a:ea typeface="+mn-lt"/>
                <a:cs typeface="+mn-lt"/>
              </a:rPr>
              <a:t>Developed new subgroups - Lidar derivatives subgroup and Lidar-Derived Hydrography </a:t>
            </a:r>
          </a:p>
          <a:p>
            <a:pPr lvl="1"/>
            <a:r>
              <a:rPr lang="en-US" sz="1800" dirty="0">
                <a:ea typeface="+mn-lt"/>
                <a:cs typeface="+mn-lt"/>
              </a:rPr>
              <a:t>Approved the Basin ID standard from the Hydrogeomorphology group and forwarded it to the Standards committee for next steps. </a:t>
            </a:r>
          </a:p>
          <a:p>
            <a:pPr lvl="1"/>
            <a:r>
              <a:rPr lang="en-US" sz="1800" dirty="0">
                <a:ea typeface="+mn-lt"/>
                <a:cs typeface="+mn-lt"/>
              </a:rPr>
              <a:t>The entire state is either 'Available or In-Progress' for data acquisition. </a:t>
            </a:r>
          </a:p>
          <a:p>
            <a:pPr lvl="1"/>
            <a:r>
              <a:rPr lang="en-US" sz="1800" dirty="0">
                <a:ea typeface="+mn-lt"/>
                <a:cs typeface="+mn-lt"/>
              </a:rPr>
              <a:t>Data has been </a:t>
            </a:r>
            <a:r>
              <a:rPr lang="en-US" sz="1800" dirty="0" err="1">
                <a:ea typeface="+mn-lt"/>
                <a:cs typeface="+mn-lt"/>
              </a:rPr>
              <a:t>been</a:t>
            </a:r>
            <a:r>
              <a:rPr lang="en-US" sz="1800" dirty="0">
                <a:ea typeface="+mn-lt"/>
                <a:cs typeface="+mn-lt"/>
              </a:rPr>
              <a:t> delivered to </a:t>
            </a:r>
            <a:r>
              <a:rPr lang="en-US" sz="1800" dirty="0" err="1">
                <a:ea typeface="+mn-lt"/>
                <a:cs typeface="+mn-lt"/>
              </a:rPr>
              <a:t>MnGEO</a:t>
            </a:r>
            <a:r>
              <a:rPr lang="en-US" sz="1800" dirty="0">
                <a:ea typeface="+mn-lt"/>
                <a:cs typeface="+mn-lt"/>
              </a:rPr>
              <a:t> (Data Custodian) and available through The National Map </a:t>
            </a:r>
            <a:r>
              <a:rPr lang="en-US" sz="1800" b="1" i="0" u="none" strike="noStrike" dirty="0">
                <a:solidFill>
                  <a:srgbClr val="337AB7"/>
                </a:solidFill>
                <a:effectLst/>
                <a:hlinkClick r:id="rId2"/>
              </a:rPr>
              <a:t>https://www.usgs.gov/programs/national-geospatial-program/national-map</a:t>
            </a:r>
            <a:r>
              <a:rPr lang="en-US" sz="1800" b="1" i="0" dirty="0">
                <a:solidFill>
                  <a:srgbClr val="000000"/>
                </a:solidFill>
                <a:effectLst/>
              </a:rPr>
              <a:t> </a:t>
            </a:r>
            <a:endParaRPr lang="en-US" sz="1800" dirty="0">
              <a:ea typeface="+mn-lt"/>
              <a:cs typeface="+mn-lt"/>
            </a:endParaRPr>
          </a:p>
          <a:p>
            <a:pPr marL="457200" indent="-457200">
              <a:buAutoNum type="arabicPeriod"/>
            </a:pPr>
            <a:r>
              <a:rPr lang="en-US" sz="2400" b="1" dirty="0">
                <a:ea typeface="+mn-lt"/>
                <a:cs typeface="+mn-lt"/>
              </a:rPr>
              <a:t>If you are experiencing a barrier:</a:t>
            </a:r>
          </a:p>
          <a:p>
            <a:pPr lvl="1"/>
            <a:r>
              <a:rPr lang="en-US" sz="1800" dirty="0">
                <a:cs typeface="Calibri"/>
              </a:rPr>
              <a:t>Managing expectations on delivery of derived products as raw data arrives.</a:t>
            </a:r>
          </a:p>
          <a:p>
            <a:pPr marL="457200" indent="-457200">
              <a:buAutoNum type="arabicPeriod"/>
            </a:pPr>
            <a:r>
              <a:rPr lang="en-US" sz="2400" b="1" dirty="0">
                <a:ea typeface="+mn-lt"/>
                <a:cs typeface="+mn-lt"/>
              </a:rPr>
              <a:t>Next Task: </a:t>
            </a:r>
          </a:p>
          <a:p>
            <a:pPr lvl="1"/>
            <a:r>
              <a:rPr lang="en-US" sz="1800" dirty="0">
                <a:ea typeface="+mn-lt"/>
                <a:cs typeface="+mn-lt"/>
              </a:rPr>
              <a:t>Acquisition Workgroup is working on new Workplan for 2024.</a:t>
            </a:r>
          </a:p>
          <a:p>
            <a:pPr lvl="1"/>
            <a:r>
              <a:rPr lang="en-US" sz="1800" dirty="0">
                <a:ea typeface="+mn-lt"/>
                <a:cs typeface="+mn-lt"/>
              </a:rPr>
              <a:t>Meeting Frequency is being reviewed and membership confirmed. </a:t>
            </a:r>
          </a:p>
          <a:p>
            <a:pPr lvl="1"/>
            <a:r>
              <a:rPr lang="en-US" sz="1800" dirty="0">
                <a:ea typeface="+mn-lt"/>
                <a:cs typeface="+mn-lt"/>
              </a:rPr>
              <a:t>Opportunity to review and revise the State Lidar Plan.</a:t>
            </a:r>
            <a:endPar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Calibri"/>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Calibri"/>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10763440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3D7BC-2EEA-46C6-BFB2-033A0BDF1F02}"/>
              </a:ext>
            </a:extLst>
          </p:cNvPr>
          <p:cNvSpPr>
            <a:spLocks noGrp="1"/>
          </p:cNvSpPr>
          <p:nvPr>
            <p:ph type="title"/>
          </p:nvPr>
        </p:nvSpPr>
        <p:spPr/>
        <p:txBody>
          <a:bodyPr>
            <a:normAutofit/>
          </a:bodyPr>
          <a:lstStyle/>
          <a:p>
            <a:r>
              <a:rPr lang="en-US" dirty="0">
                <a:ea typeface="+mj-lt"/>
                <a:cs typeface="+mj-lt"/>
              </a:rPr>
              <a:t>U.S. National Grid Materials</a:t>
            </a:r>
            <a:endParaRPr lang="en-US" dirty="0"/>
          </a:p>
        </p:txBody>
      </p:sp>
      <p:sp>
        <p:nvSpPr>
          <p:cNvPr id="7" name="Content Placeholder 2">
            <a:extLst>
              <a:ext uri="{FF2B5EF4-FFF2-40B4-BE49-F238E27FC236}">
                <a16:creationId xmlns:a16="http://schemas.microsoft.com/office/drawing/2014/main" id="{37DE83DC-2FB3-0D82-5AA4-E2956221C7EA}"/>
              </a:ext>
            </a:extLst>
          </p:cNvPr>
          <p:cNvSpPr>
            <a:spLocks noGrp="1"/>
          </p:cNvSpPr>
          <p:nvPr>
            <p:ph idx="1"/>
          </p:nvPr>
        </p:nvSpPr>
        <p:spPr>
          <a:xfrm>
            <a:off x="838200" y="1381991"/>
            <a:ext cx="10976264" cy="5476009"/>
          </a:xfrm>
        </p:spPr>
        <p:txBody>
          <a:bodyPr vert="horz" lIns="91440" tIns="45720" rIns="91440" bIns="45720" rtlCol="0" anchor="t">
            <a:normAutofit fontScale="70000" lnSpcReduction="20000"/>
          </a:bodyPr>
          <a:lstStyle/>
          <a:p>
            <a:pPr marL="457200" indent="-457200">
              <a:buAutoNum type="arabicPeriod"/>
            </a:pPr>
            <a:r>
              <a:rPr lang="en-US" b="1" dirty="0">
                <a:ea typeface="+mn-lt"/>
                <a:cs typeface="+mn-lt"/>
              </a:rPr>
              <a:t>Most recent success:</a:t>
            </a:r>
            <a:br>
              <a:rPr lang="en-US" dirty="0">
                <a:ea typeface="+mn-lt"/>
                <a:cs typeface="+mn-lt"/>
              </a:rPr>
            </a:br>
            <a:br>
              <a:rPr lang="en-US" dirty="0">
                <a:ea typeface="+mn-lt"/>
                <a:cs typeface="+mn-lt"/>
              </a:rPr>
            </a:br>
            <a:r>
              <a:rPr lang="en-US" sz="2200" dirty="0">
                <a:ea typeface="+mn-lt"/>
                <a:cs typeface="+mn-lt"/>
              </a:rPr>
              <a:t>Project Team efforts are focused on spearheading development of a national effort known as the US National Grid Institute (usngi.org). Recent successes include: </a:t>
            </a:r>
          </a:p>
          <a:p>
            <a:pPr lvl="1">
              <a:spcBef>
                <a:spcPts val="0"/>
              </a:spcBef>
              <a:spcAft>
                <a:spcPts val="0"/>
              </a:spcAft>
            </a:pPr>
            <a:r>
              <a:rPr lang="en-US" sz="2000" dirty="0">
                <a:ea typeface="+mn-lt"/>
                <a:cs typeface="+mn-lt"/>
              </a:rPr>
              <a:t>Creation of an outreach trifold appropriate for national use</a:t>
            </a:r>
          </a:p>
          <a:p>
            <a:pPr lvl="1">
              <a:spcBef>
                <a:spcPts val="0"/>
              </a:spcBef>
              <a:spcAft>
                <a:spcPts val="0"/>
              </a:spcAft>
            </a:pPr>
            <a:r>
              <a:rPr lang="en-US" sz="2000" dirty="0">
                <a:ea typeface="+mn-lt"/>
                <a:cs typeface="+mn-lt"/>
              </a:rPr>
              <a:t>Considerable IT development which is consolidating all USNG related websites and functions within a unified hosting structure belonging to the USNGI, Florida State University funding three full time interns to work on a variety of USNGI outreach and technical projects, California Finance Department USNGI Board member working with US Census on potential use of USNG for 2030 census compilation and analysis</a:t>
            </a:r>
          </a:p>
          <a:p>
            <a:pPr lvl="1">
              <a:spcBef>
                <a:spcPts val="0"/>
              </a:spcBef>
              <a:spcAft>
                <a:spcPts val="0"/>
              </a:spcAft>
            </a:pPr>
            <a:r>
              <a:rPr lang="en-US" sz="2000" dirty="0">
                <a:ea typeface="+mn-lt"/>
                <a:cs typeface="+mn-lt"/>
              </a:rPr>
              <a:t>Engagement with FEMA and other federal agencies to correct USNG deficiencies in current issued map products, and Finalization of USNGI Board membership, administrative procedures and future operational plans</a:t>
            </a:r>
          </a:p>
          <a:p>
            <a:pPr marL="457200" indent="-457200">
              <a:buAutoNum type="arabicPeriod"/>
            </a:pPr>
            <a:r>
              <a:rPr lang="en-US" sz="2600" b="1" dirty="0">
                <a:ea typeface="+mn-lt"/>
                <a:cs typeface="+mn-lt"/>
              </a:rPr>
              <a:t>If you are experiencing a barrier: </a:t>
            </a:r>
            <a:r>
              <a:rPr lang="en-US" sz="2000" dirty="0">
                <a:ea typeface="+mn-lt"/>
                <a:cs typeface="+mn-lt"/>
              </a:rPr>
              <a:t>None except as noted in submission of the EPC's report.</a:t>
            </a:r>
          </a:p>
          <a:p>
            <a:pPr marL="457200" indent="-457200">
              <a:buAutoNum type="arabicPeriod"/>
            </a:pPr>
            <a:r>
              <a:rPr lang="en-US" sz="2900" b="1" dirty="0">
                <a:ea typeface="+mn-lt"/>
                <a:cs typeface="+mn-lt"/>
              </a:rPr>
              <a:t>Next Task: </a:t>
            </a:r>
          </a:p>
          <a:p>
            <a:pPr marL="0" indent="0">
              <a:buNone/>
            </a:pPr>
            <a:r>
              <a:rPr lang="en-US" sz="2200" dirty="0">
                <a:ea typeface="+mn-lt"/>
                <a:cs typeface="+mn-lt"/>
              </a:rPr>
              <a:t>             The USNGI Board top ten priorities for 2024 are as follows: </a:t>
            </a:r>
          </a:p>
          <a:p>
            <a:pPr lvl="1">
              <a:spcBef>
                <a:spcPts val="0"/>
              </a:spcBef>
              <a:spcAft>
                <a:spcPts val="0"/>
              </a:spcAft>
            </a:pPr>
            <a:r>
              <a:rPr lang="en-US" sz="2200" dirty="0">
                <a:ea typeface="+mn-lt"/>
                <a:cs typeface="+mn-lt"/>
              </a:rPr>
              <a:t>Finish USNGI Website </a:t>
            </a:r>
          </a:p>
          <a:p>
            <a:pPr lvl="1">
              <a:spcBef>
                <a:spcPts val="0"/>
              </a:spcBef>
              <a:spcAft>
                <a:spcPts val="0"/>
              </a:spcAft>
            </a:pPr>
            <a:r>
              <a:rPr lang="en-US" sz="2200" dirty="0">
                <a:ea typeface="+mn-lt"/>
                <a:cs typeface="+mn-lt"/>
              </a:rPr>
              <a:t>Rework USNG Center </a:t>
            </a:r>
          </a:p>
          <a:p>
            <a:pPr lvl="1">
              <a:spcBef>
                <a:spcPts val="0"/>
              </a:spcBef>
              <a:spcAft>
                <a:spcPts val="0"/>
              </a:spcAft>
            </a:pPr>
            <a:r>
              <a:rPr lang="en-US" sz="2200" dirty="0">
                <a:ea typeface="+mn-lt"/>
                <a:cs typeface="+mn-lt"/>
              </a:rPr>
              <a:t>Finish national map uploader </a:t>
            </a:r>
          </a:p>
          <a:p>
            <a:pPr lvl="1">
              <a:spcBef>
                <a:spcPts val="0"/>
              </a:spcBef>
              <a:spcAft>
                <a:spcPts val="0"/>
              </a:spcAft>
            </a:pPr>
            <a:r>
              <a:rPr lang="en-US" sz="2200" dirty="0">
                <a:ea typeface="+mn-lt"/>
                <a:cs typeface="+mn-lt"/>
              </a:rPr>
              <a:t>Finish ELM production guide </a:t>
            </a:r>
          </a:p>
          <a:p>
            <a:pPr lvl="1">
              <a:spcBef>
                <a:spcPts val="0"/>
              </a:spcBef>
              <a:spcAft>
                <a:spcPts val="0"/>
              </a:spcAft>
            </a:pPr>
            <a:r>
              <a:rPr lang="en-US" sz="2200" dirty="0">
                <a:ea typeface="+mn-lt"/>
                <a:cs typeface="+mn-lt"/>
              </a:rPr>
              <a:t>Develop professional administrative/correspondence standards </a:t>
            </a:r>
          </a:p>
          <a:p>
            <a:pPr lvl="1">
              <a:spcBef>
                <a:spcPts val="0"/>
              </a:spcBef>
              <a:spcAft>
                <a:spcPts val="0"/>
              </a:spcAft>
            </a:pPr>
            <a:r>
              <a:rPr lang="en-US" sz="2200" dirty="0">
                <a:ea typeface="+mn-lt"/>
                <a:cs typeface="+mn-lt"/>
              </a:rPr>
              <a:t>Work with the FCC to incorporate USNG as communication standard </a:t>
            </a:r>
          </a:p>
          <a:p>
            <a:pPr lvl="1">
              <a:spcBef>
                <a:spcPts val="0"/>
              </a:spcBef>
              <a:spcAft>
                <a:spcPts val="0"/>
              </a:spcAft>
            </a:pPr>
            <a:r>
              <a:rPr lang="en-US" sz="2200" dirty="0">
                <a:ea typeface="+mn-lt"/>
                <a:cs typeface="+mn-lt"/>
              </a:rPr>
              <a:t>Issue a USNG adoption report by end of 2024 </a:t>
            </a:r>
          </a:p>
          <a:p>
            <a:pPr lvl="1">
              <a:spcBef>
                <a:spcPts val="0"/>
              </a:spcBef>
              <a:spcAft>
                <a:spcPts val="0"/>
              </a:spcAft>
            </a:pPr>
            <a:r>
              <a:rPr lang="en-US" sz="2200" dirty="0">
                <a:ea typeface="+mn-lt"/>
                <a:cs typeface="+mn-lt"/>
              </a:rPr>
              <a:t>Develop flow of content to USNGI Facebook </a:t>
            </a:r>
          </a:p>
          <a:p>
            <a:pPr lvl="1">
              <a:spcBef>
                <a:spcPts val="0"/>
              </a:spcBef>
              <a:spcAft>
                <a:spcPts val="0"/>
              </a:spcAft>
            </a:pPr>
            <a:r>
              <a:rPr lang="en-US" sz="2200" dirty="0">
                <a:ea typeface="+mn-lt"/>
                <a:cs typeface="+mn-lt"/>
              </a:rPr>
              <a:t>Formally issue a basic USNG brochure </a:t>
            </a:r>
          </a:p>
          <a:p>
            <a:pPr lvl="1">
              <a:spcBef>
                <a:spcPts val="0"/>
              </a:spcBef>
              <a:spcAft>
                <a:spcPts val="0"/>
              </a:spcAft>
            </a:pPr>
            <a:r>
              <a:rPr lang="en-US" sz="2200" dirty="0">
                <a:ea typeface="+mn-lt"/>
                <a:cs typeface="+mn-lt"/>
              </a:rPr>
              <a:t>File with FHWA to set the USNG ELM design as a national standard</a:t>
            </a:r>
          </a:p>
          <a:p>
            <a:pPr lvl="1"/>
            <a:endParaRPr lang="en-US" dirty="0">
              <a:cs typeface="Calibri"/>
            </a:endParaRPr>
          </a:p>
          <a:p>
            <a:pPr lvl="1"/>
            <a:endParaRPr lang="en-US" dirty="0">
              <a:cs typeface="Calibri"/>
            </a:endParaRPr>
          </a:p>
          <a:p>
            <a:pPr lvl="1"/>
            <a:endParaRPr lang="en-US" dirty="0">
              <a:cs typeface="Calibri"/>
            </a:endParaRPr>
          </a:p>
          <a:p>
            <a:pPr marL="0" indent="0">
              <a:buNone/>
            </a:pPr>
            <a:endParaRPr lang="en-US" dirty="0">
              <a:cs typeface="Calibri"/>
            </a:endParaRPr>
          </a:p>
          <a:p>
            <a:pPr marL="0" indent="0">
              <a:buNone/>
            </a:pPr>
            <a:endParaRPr lang="en-US" dirty="0">
              <a:cs typeface="Calibri"/>
            </a:endParaRPr>
          </a:p>
        </p:txBody>
      </p:sp>
    </p:spTree>
    <p:extLst>
      <p:ext uri="{BB962C8B-B14F-4D97-AF65-F5344CB8AC3E}">
        <p14:creationId xmlns:p14="http://schemas.microsoft.com/office/powerpoint/2010/main" val="23299555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Approve Minutes</a:t>
            </a:r>
          </a:p>
        </p:txBody>
      </p:sp>
      <p:sp>
        <p:nvSpPr>
          <p:cNvPr id="2" name="Text Placeholder 1"/>
          <p:cNvSpPr>
            <a:spLocks noGrp="1"/>
          </p:cNvSpPr>
          <p:nvPr>
            <p:ph idx="1"/>
          </p:nvPr>
        </p:nvSpPr>
        <p:spPr/>
        <p:txBody>
          <a:bodyPr>
            <a:normAutofit/>
          </a:bodyPr>
          <a:lstStyle/>
          <a:p>
            <a:pPr marL="0" indent="0">
              <a:buNone/>
            </a:pPr>
            <a:r>
              <a:rPr lang="en-US" b="1" dirty="0"/>
              <a:t>Approve September Meeting Minutes	</a:t>
            </a:r>
            <a:endParaRPr lang="en-US" dirty="0"/>
          </a:p>
        </p:txBody>
      </p:sp>
    </p:spTree>
    <p:extLst>
      <p:ext uri="{BB962C8B-B14F-4D97-AF65-F5344CB8AC3E}">
        <p14:creationId xmlns:p14="http://schemas.microsoft.com/office/powerpoint/2010/main" val="33873757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A65E-3E97-41E1-9B63-900DCD7D1609}"/>
              </a:ext>
            </a:extLst>
          </p:cNvPr>
          <p:cNvSpPr>
            <a:spLocks noGrp="1"/>
          </p:cNvSpPr>
          <p:nvPr>
            <p:ph type="title"/>
          </p:nvPr>
        </p:nvSpPr>
        <p:spPr/>
        <p:txBody>
          <a:bodyPr>
            <a:normAutofit/>
          </a:bodyPr>
          <a:lstStyle/>
          <a:p>
            <a:r>
              <a:rPr lang="en-US" dirty="0"/>
              <a:t> </a:t>
            </a:r>
            <a:r>
              <a:rPr lang="en-US" dirty="0" err="1">
                <a:ea typeface="+mj-lt"/>
                <a:cs typeface="+mj-lt"/>
              </a:rPr>
              <a:t>Remonumentation</a:t>
            </a:r>
            <a:r>
              <a:rPr lang="en-US" dirty="0">
                <a:ea typeface="+mj-lt"/>
                <a:cs typeface="+mj-lt"/>
              </a:rPr>
              <a:t> of All Section Corners</a:t>
            </a:r>
            <a:endParaRPr lang="en-US" dirty="0"/>
          </a:p>
        </p:txBody>
      </p:sp>
      <p:sp>
        <p:nvSpPr>
          <p:cNvPr id="6" name="Content Placeholder 2">
            <a:extLst>
              <a:ext uri="{FF2B5EF4-FFF2-40B4-BE49-F238E27FC236}">
                <a16:creationId xmlns:a16="http://schemas.microsoft.com/office/drawing/2014/main" id="{FF7049B7-8688-5D74-2BA1-8BD04AF6A275}"/>
              </a:ext>
            </a:extLst>
          </p:cNvPr>
          <p:cNvSpPr>
            <a:spLocks noGrp="1"/>
          </p:cNvSpPr>
          <p:nvPr>
            <p:ph idx="1"/>
          </p:nvPr>
        </p:nvSpPr>
        <p:spPr>
          <a:xfrm>
            <a:off x="838200" y="1825625"/>
            <a:ext cx="10515600" cy="4351338"/>
          </a:xfrm>
        </p:spPr>
        <p:txBody>
          <a:bodyPr vert="horz" lIns="91440" tIns="45720" rIns="91440" bIns="45720" rtlCol="0" anchor="t">
            <a:normAutofit/>
          </a:bodyPr>
          <a:lstStyle/>
          <a:p>
            <a:pPr marL="457200" indent="-457200">
              <a:buAutoNum type="arabicPeriod"/>
            </a:pPr>
            <a:r>
              <a:rPr lang="en-US" dirty="0">
                <a:ea typeface="+mn-lt"/>
                <a:cs typeface="+mn-lt"/>
              </a:rPr>
              <a:t>Most recent success:</a:t>
            </a:r>
            <a:endParaRPr lang="en-US" dirty="0"/>
          </a:p>
          <a:p>
            <a:pPr lvl="1"/>
            <a:endParaRPr lang="en-US" dirty="0">
              <a:ea typeface="+mn-lt"/>
              <a:cs typeface="+mn-lt"/>
            </a:endParaRPr>
          </a:p>
          <a:p>
            <a:pPr marL="457200" indent="-457200">
              <a:buFont typeface="Arial" panose="020B0604020202020204" pitchFamily="34" charset="0"/>
              <a:buAutoNum type="arabicPeriod"/>
            </a:pPr>
            <a:r>
              <a:rPr lang="en-US" dirty="0">
                <a:ea typeface="+mn-lt"/>
                <a:cs typeface="+mn-lt"/>
              </a:rPr>
              <a:t>If you are experiencing a barrier:            </a:t>
            </a:r>
            <a:r>
              <a:rPr lang="en-US" dirty="0">
                <a:highlight>
                  <a:srgbClr val="FFFF00"/>
                </a:highlight>
                <a:ea typeface="+mn-lt"/>
                <a:cs typeface="+mn-lt"/>
              </a:rPr>
              <a:t>Is this the same as PLSS?</a:t>
            </a:r>
            <a:endParaRPr lang="en-US" dirty="0">
              <a:ea typeface="+mn-lt"/>
              <a:cs typeface="+mn-lt"/>
            </a:endParaRPr>
          </a:p>
          <a:p>
            <a:pPr lvl="1"/>
            <a:endParaRPr lang="en-US" dirty="0">
              <a:cs typeface="Calibri"/>
            </a:endParaRPr>
          </a:p>
          <a:p>
            <a:pPr marL="457200" indent="-457200">
              <a:buAutoNum type="arabicPeriod"/>
            </a:pPr>
            <a:r>
              <a:rPr lang="en-US" dirty="0">
                <a:ea typeface="+mn-lt"/>
                <a:cs typeface="+mn-lt"/>
              </a:rPr>
              <a:t>Next Task: </a:t>
            </a:r>
          </a:p>
          <a:p>
            <a:pPr lvl="1"/>
            <a:endParaRPr lang="en-US" dirty="0">
              <a:cs typeface="Calibri"/>
            </a:endParaRPr>
          </a:p>
          <a:p>
            <a:pPr lvl="1"/>
            <a:endParaRPr lang="en-US" dirty="0">
              <a:cs typeface="Calibri"/>
            </a:endParaRPr>
          </a:p>
          <a:p>
            <a:pPr marL="0" indent="0">
              <a:buNone/>
            </a:pPr>
            <a:endParaRPr lang="en-US" dirty="0">
              <a:cs typeface="Calibri"/>
            </a:endParaRPr>
          </a:p>
          <a:p>
            <a:pPr marL="0" indent="0">
              <a:buNone/>
            </a:pPr>
            <a:endParaRPr lang="en-US" dirty="0">
              <a:cs typeface="Calibri"/>
            </a:endParaRPr>
          </a:p>
        </p:txBody>
      </p:sp>
    </p:spTree>
    <p:extLst>
      <p:ext uri="{BB962C8B-B14F-4D97-AF65-F5344CB8AC3E}">
        <p14:creationId xmlns:p14="http://schemas.microsoft.com/office/powerpoint/2010/main" val="21992927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A65E-3E97-41E1-9B63-900DCD7D1609}"/>
              </a:ext>
            </a:extLst>
          </p:cNvPr>
          <p:cNvSpPr>
            <a:spLocks noGrp="1"/>
          </p:cNvSpPr>
          <p:nvPr>
            <p:ph type="title"/>
          </p:nvPr>
        </p:nvSpPr>
        <p:spPr/>
        <p:txBody>
          <a:bodyPr>
            <a:noAutofit/>
          </a:bodyPr>
          <a:lstStyle/>
          <a:p>
            <a:r>
              <a:rPr lang="en-US" sz="4000" dirty="0" err="1">
                <a:effectLst/>
              </a:rPr>
              <a:t>MnGeo</a:t>
            </a:r>
            <a:r>
              <a:rPr lang="en-US" sz="4000" dirty="0">
                <a:effectLst/>
              </a:rPr>
              <a:t> Image Service</a:t>
            </a:r>
            <a:r>
              <a:rPr lang="en-US" sz="4000" dirty="0"/>
              <a:t> Improvements</a:t>
            </a:r>
          </a:p>
        </p:txBody>
      </p:sp>
      <p:sp>
        <p:nvSpPr>
          <p:cNvPr id="6" name="Content Placeholder 2">
            <a:extLst>
              <a:ext uri="{FF2B5EF4-FFF2-40B4-BE49-F238E27FC236}">
                <a16:creationId xmlns:a16="http://schemas.microsoft.com/office/drawing/2014/main" id="{FE809D4E-C8AC-AA20-11B2-13F19D26F523}"/>
              </a:ext>
            </a:extLst>
          </p:cNvPr>
          <p:cNvSpPr>
            <a:spLocks noGrp="1"/>
          </p:cNvSpPr>
          <p:nvPr>
            <p:ph idx="1"/>
          </p:nvPr>
        </p:nvSpPr>
        <p:spPr>
          <a:xfrm>
            <a:off x="838200" y="1825625"/>
            <a:ext cx="10515600" cy="4351338"/>
          </a:xfrm>
        </p:spPr>
        <p:txBody>
          <a:bodyPr vert="horz" lIns="91440" tIns="45720" rIns="91440" bIns="45720" rtlCol="0" anchor="t">
            <a:normAutofit/>
          </a:bodyPr>
          <a:lstStyle/>
          <a:p>
            <a:pPr marL="457200" indent="-457200">
              <a:buAutoNum type="arabicPeriod"/>
            </a:pPr>
            <a:r>
              <a:rPr lang="en-US" sz="2300" dirty="0">
                <a:ea typeface="+mn-lt"/>
                <a:cs typeface="+mn-lt"/>
              </a:rPr>
              <a:t>Most recent success:</a:t>
            </a:r>
            <a:endParaRPr lang="en-US" sz="2300" dirty="0">
              <a:cs typeface="Calibri"/>
            </a:endParaRPr>
          </a:p>
          <a:p>
            <a:pPr lvl="1"/>
            <a:endParaRPr lang="en-US" sz="1900" dirty="0">
              <a:solidFill>
                <a:srgbClr val="003865"/>
              </a:solidFill>
              <a:latin typeface="Calibri"/>
              <a:ea typeface="+mn-lt"/>
              <a:cs typeface="Calibri"/>
              <a:sym typeface="Calibri"/>
            </a:endParaRPr>
          </a:p>
          <a:p>
            <a:pPr marL="457200" indent="-457200">
              <a:buAutoNum type="arabicPeriod"/>
            </a:pPr>
            <a:r>
              <a:rPr lang="en-US" sz="2300" dirty="0">
                <a:ea typeface="+mn-lt"/>
                <a:cs typeface="+mn-lt"/>
              </a:rPr>
              <a:t>If you are experiencing a barrier:</a:t>
            </a:r>
          </a:p>
          <a:p>
            <a:pPr lvl="1"/>
            <a:endParaRPr lang="en-US" sz="1900" dirty="0">
              <a:cs typeface="Calibri"/>
            </a:endParaRPr>
          </a:p>
          <a:p>
            <a:pPr marL="457200" indent="-457200">
              <a:buAutoNum type="arabicPeriod"/>
            </a:pPr>
            <a:r>
              <a:rPr lang="en-US" sz="2300" dirty="0">
                <a:ea typeface="+mn-lt"/>
                <a:cs typeface="+mn-lt"/>
              </a:rPr>
              <a:t>Next Task: </a:t>
            </a:r>
            <a:endParaRPr lang="en-US" sz="2300" dirty="0"/>
          </a:p>
          <a:p>
            <a:pPr lvl="1"/>
            <a:endParaRPr lang="en-US" dirty="0">
              <a:cs typeface="Calibri"/>
            </a:endParaRPr>
          </a:p>
          <a:p>
            <a:pPr lvl="1"/>
            <a:endParaRPr lang="en-US" dirty="0">
              <a:cs typeface="Calibri"/>
            </a:endParaRPr>
          </a:p>
          <a:p>
            <a:pPr marL="0" indent="0">
              <a:buNone/>
            </a:pPr>
            <a:endParaRPr lang="en-US" dirty="0">
              <a:cs typeface="Calibri"/>
            </a:endParaRPr>
          </a:p>
          <a:p>
            <a:pPr marL="0" indent="0">
              <a:buNone/>
            </a:pPr>
            <a:endParaRPr lang="en-US" dirty="0">
              <a:cs typeface="Calibri"/>
            </a:endParaRPr>
          </a:p>
        </p:txBody>
      </p:sp>
    </p:spTree>
    <p:extLst>
      <p:ext uri="{BB962C8B-B14F-4D97-AF65-F5344CB8AC3E}">
        <p14:creationId xmlns:p14="http://schemas.microsoft.com/office/powerpoint/2010/main" val="2297091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A65E-3E97-41E1-9B63-900DCD7D1609}"/>
              </a:ext>
            </a:extLst>
          </p:cNvPr>
          <p:cNvSpPr>
            <a:spLocks noGrp="1"/>
          </p:cNvSpPr>
          <p:nvPr>
            <p:ph type="title"/>
          </p:nvPr>
        </p:nvSpPr>
        <p:spPr/>
        <p:txBody>
          <a:bodyPr>
            <a:noAutofit/>
          </a:bodyPr>
          <a:lstStyle/>
          <a:p>
            <a:r>
              <a:rPr lang="en-US" sz="4000" dirty="0">
                <a:effectLst/>
              </a:rPr>
              <a:t>Geodata Archive Implementation</a:t>
            </a:r>
            <a:endParaRPr lang="en-US" sz="4000" dirty="0"/>
          </a:p>
        </p:txBody>
      </p:sp>
      <p:sp>
        <p:nvSpPr>
          <p:cNvPr id="6" name="Content Placeholder 2">
            <a:extLst>
              <a:ext uri="{FF2B5EF4-FFF2-40B4-BE49-F238E27FC236}">
                <a16:creationId xmlns:a16="http://schemas.microsoft.com/office/drawing/2014/main" id="{FE809D4E-C8AC-AA20-11B2-13F19D26F523}"/>
              </a:ext>
            </a:extLst>
          </p:cNvPr>
          <p:cNvSpPr>
            <a:spLocks noGrp="1"/>
          </p:cNvSpPr>
          <p:nvPr>
            <p:ph idx="1"/>
          </p:nvPr>
        </p:nvSpPr>
        <p:spPr>
          <a:xfrm>
            <a:off x="838200" y="1825625"/>
            <a:ext cx="10515600" cy="4351338"/>
          </a:xfrm>
        </p:spPr>
        <p:txBody>
          <a:bodyPr vert="horz" lIns="91440" tIns="45720" rIns="91440" bIns="45720" rtlCol="0" anchor="t">
            <a:normAutofit fontScale="92500" lnSpcReduction="10000"/>
          </a:bodyPr>
          <a:lstStyle/>
          <a:p>
            <a:pPr marL="457200" indent="-457200">
              <a:buAutoNum type="arabicPeriod"/>
            </a:pPr>
            <a:r>
              <a:rPr lang="en-US" sz="2300" b="1" dirty="0">
                <a:ea typeface="+mn-lt"/>
                <a:cs typeface="+mn-lt"/>
              </a:rPr>
              <a:t>Most recent success:</a:t>
            </a:r>
            <a:br>
              <a:rPr lang="en-US" sz="2300" b="1" dirty="0">
                <a:cs typeface="Calibri"/>
              </a:rPr>
            </a:br>
            <a:r>
              <a:rPr lang="en-US" sz="1700" dirty="0">
                <a:ea typeface="+mn-lt"/>
                <a:cs typeface="+mn-lt"/>
              </a:rPr>
              <a:t>The Big Ten Geospatial Information Network is nearing completion on a report outlining what it would look like to build a Geodata Archive for the Big Ten. Much of the work of the Archiving Workgroup will be utilized for this exploration.</a:t>
            </a:r>
            <a:endParaRPr lang="en-US" sz="1700" dirty="0">
              <a:ea typeface="+mn-lt"/>
              <a:cs typeface="+mn-lt"/>
              <a:sym typeface="Calibri"/>
            </a:endParaRPr>
          </a:p>
          <a:p>
            <a:pPr marL="457200" indent="-457200">
              <a:buAutoNum type="arabicPeriod"/>
            </a:pPr>
            <a:r>
              <a:rPr lang="en-US" sz="2300" b="1" dirty="0">
                <a:ea typeface="+mn-lt"/>
                <a:cs typeface="+mn-lt"/>
              </a:rPr>
              <a:t>If you are experiencing a barrier:</a:t>
            </a:r>
            <a:br>
              <a:rPr lang="en-US" sz="2300" b="1" dirty="0">
                <a:ea typeface="+mn-lt"/>
                <a:cs typeface="+mn-lt"/>
              </a:rPr>
            </a:br>
            <a:r>
              <a:rPr lang="en-US" sz="1700" dirty="0">
                <a:ea typeface="+mn-lt"/>
                <a:cs typeface="+mn-lt"/>
              </a:rPr>
              <a:t>The main barrier for this work over the past six or so years has been a lack of funding, but we're hoping to work around that by building the archive for the entire Big Ten Geospatial Information Network.</a:t>
            </a:r>
            <a:endParaRPr lang="en-US" sz="1900" b="1" dirty="0">
              <a:cs typeface="Calibri"/>
            </a:endParaRPr>
          </a:p>
          <a:p>
            <a:pPr marL="457200" indent="-457200">
              <a:buFont typeface="Arial" panose="020B0604020202020204" pitchFamily="34" charset="0"/>
              <a:buAutoNum type="arabicPeriod"/>
            </a:pPr>
            <a:r>
              <a:rPr lang="en-US" sz="2300" b="1" dirty="0">
                <a:ea typeface="+mn-lt"/>
                <a:cs typeface="+mn-lt"/>
              </a:rPr>
              <a:t>Next Task: </a:t>
            </a:r>
            <a:br>
              <a:rPr lang="en-US" sz="2300" b="1" dirty="0">
                <a:ea typeface="+mn-lt"/>
                <a:cs typeface="+mn-lt"/>
              </a:rPr>
            </a:br>
            <a:r>
              <a:rPr lang="en-US" sz="1700" dirty="0">
                <a:ea typeface="+mn-lt"/>
                <a:cs typeface="+mn-lt"/>
              </a:rPr>
              <a:t>Determining costs and software options for different ways of implementing an archive. Based on our draft report, we have been given the green light to proceed. We hope to receive more formal approval in late February, following the submission of a final report.</a:t>
            </a:r>
            <a:endParaRPr lang="en-US" sz="1700" b="1" dirty="0">
              <a:ea typeface="+mn-lt"/>
              <a:cs typeface="+mn-lt"/>
            </a:endParaRPr>
          </a:p>
          <a:p>
            <a:pPr marL="457200" indent="-457200">
              <a:buFont typeface="Arial" panose="020B0604020202020204" pitchFamily="34" charset="0"/>
              <a:buAutoNum type="arabicPeriod"/>
            </a:pPr>
            <a:r>
              <a:rPr lang="en-US" sz="2300" b="1" dirty="0"/>
              <a:t> Request for Assistance</a:t>
            </a:r>
            <a:br>
              <a:rPr lang="en-US" sz="2300" b="1" dirty="0"/>
            </a:br>
            <a:r>
              <a:rPr lang="en-US" sz="2300" b="1" dirty="0"/>
              <a:t> </a:t>
            </a:r>
            <a:r>
              <a:rPr lang="en-US" sz="1700" dirty="0">
                <a:ea typeface="+mn-lt"/>
                <a:cs typeface="+mn-lt"/>
              </a:rPr>
              <a:t>Not so much assistance as (future) input -- how can we leverage this to archive Minnesota data? </a:t>
            </a:r>
            <a:br>
              <a:rPr lang="en-US" sz="1700" dirty="0">
                <a:ea typeface="+mn-lt"/>
                <a:cs typeface="+mn-lt"/>
              </a:rPr>
            </a:br>
            <a:r>
              <a:rPr lang="en-US" sz="1700" dirty="0">
                <a:ea typeface="+mn-lt"/>
                <a:cs typeface="+mn-lt"/>
              </a:rPr>
              <a:t> Would a Big Ten  Geodata Archive serve the need for a Minnesota Geodata Archive? </a:t>
            </a:r>
          </a:p>
          <a:p>
            <a:pPr marL="457200" lvl="1" indent="0">
              <a:lnSpc>
                <a:spcPct val="90000"/>
              </a:lnSpc>
              <a:spcBef>
                <a:spcPts val="0"/>
              </a:spcBef>
              <a:spcAft>
                <a:spcPts val="0"/>
              </a:spcAft>
              <a:buNone/>
            </a:pPr>
            <a:endParaRPr lang="en-US" sz="1700" dirty="0">
              <a:ea typeface="+mn-lt"/>
              <a:cs typeface="+mn-lt"/>
            </a:endParaRPr>
          </a:p>
          <a:p>
            <a:pPr lvl="1"/>
            <a:endParaRPr lang="en-US" dirty="0">
              <a:cs typeface="Calibri"/>
            </a:endParaRPr>
          </a:p>
          <a:p>
            <a:pPr marL="0" indent="0">
              <a:buNone/>
            </a:pPr>
            <a:endParaRPr lang="en-US" dirty="0">
              <a:cs typeface="Calibri"/>
            </a:endParaRPr>
          </a:p>
          <a:p>
            <a:pPr marL="0" indent="0">
              <a:buNone/>
            </a:pPr>
            <a:endParaRPr lang="en-US" dirty="0">
              <a:cs typeface="Calibri"/>
            </a:endParaRPr>
          </a:p>
        </p:txBody>
      </p:sp>
    </p:spTree>
    <p:extLst>
      <p:ext uri="{BB962C8B-B14F-4D97-AF65-F5344CB8AC3E}">
        <p14:creationId xmlns:p14="http://schemas.microsoft.com/office/powerpoint/2010/main" val="31148955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3D7BC-2EEA-46C6-BFB2-033A0BDF1F02}"/>
              </a:ext>
            </a:extLst>
          </p:cNvPr>
          <p:cNvSpPr>
            <a:spLocks noGrp="1"/>
          </p:cNvSpPr>
          <p:nvPr>
            <p:ph type="title"/>
          </p:nvPr>
        </p:nvSpPr>
        <p:spPr>
          <a:xfrm>
            <a:off x="317500" y="152400"/>
            <a:ext cx="11036300" cy="914400"/>
          </a:xfrm>
        </p:spPr>
        <p:txBody>
          <a:bodyPr>
            <a:normAutofit/>
          </a:bodyPr>
          <a:lstStyle/>
          <a:p>
            <a:r>
              <a:rPr lang="en-US" dirty="0">
                <a:ea typeface="+mj-lt"/>
                <a:cs typeface="+mj-lt"/>
              </a:rPr>
              <a:t>Underground Utilities Data Sharing Team</a:t>
            </a:r>
            <a:endParaRPr lang="en-US" dirty="0"/>
          </a:p>
        </p:txBody>
      </p:sp>
      <p:sp>
        <p:nvSpPr>
          <p:cNvPr id="6" name="Content Placeholder 2">
            <a:extLst>
              <a:ext uri="{FF2B5EF4-FFF2-40B4-BE49-F238E27FC236}">
                <a16:creationId xmlns:a16="http://schemas.microsoft.com/office/drawing/2014/main" id="{DF964C4E-8E8E-7F37-6AA1-A24624944A3C}"/>
              </a:ext>
            </a:extLst>
          </p:cNvPr>
          <p:cNvSpPr>
            <a:spLocks noGrp="1"/>
          </p:cNvSpPr>
          <p:nvPr>
            <p:ph idx="1"/>
          </p:nvPr>
        </p:nvSpPr>
        <p:spPr>
          <a:xfrm>
            <a:off x="838200" y="1825625"/>
            <a:ext cx="10515600" cy="4351338"/>
          </a:xfrm>
        </p:spPr>
        <p:txBody>
          <a:bodyPr vert="horz" lIns="91440" tIns="45720" rIns="91440" bIns="45720" rtlCol="0" anchor="t">
            <a:normAutofit/>
          </a:bodyPr>
          <a:lstStyle/>
          <a:p>
            <a:pPr marL="457200" indent="-457200">
              <a:buFont typeface="+mj-lt"/>
              <a:buAutoNum type="arabicPeriod"/>
            </a:pPr>
            <a:r>
              <a:rPr lang="en-US" b="1" dirty="0">
                <a:ea typeface="+mn-lt"/>
                <a:cs typeface="+mn-lt"/>
              </a:rPr>
              <a:t>Most recent success:</a:t>
            </a:r>
          </a:p>
          <a:p>
            <a:pPr lvl="1">
              <a:lnSpc>
                <a:spcPct val="90000"/>
              </a:lnSpc>
              <a:spcBef>
                <a:spcPts val="0"/>
              </a:spcBef>
              <a:spcAft>
                <a:spcPts val="0"/>
              </a:spcAft>
            </a:pPr>
            <a:r>
              <a:rPr lang="en-US" sz="1600" dirty="0">
                <a:ea typeface="+mn-lt"/>
                <a:cs typeface="+mn-lt"/>
              </a:rPr>
              <a:t>Project received PHMSA grant of $100,000 on 10/1/23 for build out of </a:t>
            </a:r>
            <a:r>
              <a:rPr lang="en-US" sz="1600" dirty="0" err="1">
                <a:ea typeface="+mn-lt"/>
                <a:cs typeface="+mn-lt"/>
              </a:rPr>
              <a:t>FuzionView</a:t>
            </a:r>
            <a:r>
              <a:rPr lang="en-US" sz="1600" dirty="0">
                <a:ea typeface="+mn-lt"/>
                <a:cs typeface="+mn-lt"/>
              </a:rPr>
              <a:t> software (fuzioview.org).  Total committed funding now at $225,000.  In negotiations with Michigan 811 for their participation in the project. </a:t>
            </a:r>
          </a:p>
          <a:p>
            <a:pPr lvl="1">
              <a:lnSpc>
                <a:spcPct val="90000"/>
              </a:lnSpc>
              <a:spcBef>
                <a:spcPts val="0"/>
              </a:spcBef>
              <a:spcAft>
                <a:spcPts val="0"/>
              </a:spcAft>
            </a:pPr>
            <a:r>
              <a:rPr lang="en-US" sz="1600" dirty="0">
                <a:ea typeface="+mn-lt"/>
                <a:cs typeface="+mn-lt"/>
              </a:rPr>
              <a:t>Development team now fully staffed: Project manager, documentarian, UI developer and two programmers. </a:t>
            </a:r>
          </a:p>
          <a:p>
            <a:pPr marL="457200" indent="-457200">
              <a:buFont typeface="+mj-lt"/>
              <a:buAutoNum type="arabicPeriod"/>
            </a:pPr>
            <a:r>
              <a:rPr lang="en-US" b="1" dirty="0">
                <a:ea typeface="+mn-lt"/>
                <a:cs typeface="+mn-lt"/>
              </a:rPr>
              <a:t>Next Task: </a:t>
            </a:r>
          </a:p>
          <a:p>
            <a:pPr lvl="1">
              <a:lnSpc>
                <a:spcPct val="90000"/>
              </a:lnSpc>
              <a:spcBef>
                <a:spcPts val="0"/>
              </a:spcBef>
              <a:spcAft>
                <a:spcPts val="0"/>
              </a:spcAft>
            </a:pPr>
            <a:r>
              <a:rPr lang="en-US" sz="1600" dirty="0">
                <a:ea typeface="+mn-lt"/>
                <a:cs typeface="+mn-lt"/>
              </a:rPr>
              <a:t>Continue development of software as directed by Project Leadership Team. </a:t>
            </a:r>
          </a:p>
          <a:p>
            <a:pPr lvl="1">
              <a:lnSpc>
                <a:spcPct val="90000"/>
              </a:lnSpc>
              <a:spcBef>
                <a:spcPts val="0"/>
              </a:spcBef>
              <a:spcAft>
                <a:spcPts val="0"/>
              </a:spcAft>
            </a:pPr>
            <a:r>
              <a:rPr lang="en-US" sz="1600" dirty="0">
                <a:ea typeface="+mn-lt"/>
                <a:cs typeface="+mn-lt"/>
              </a:rPr>
              <a:t>Conduct project outreach as requested and submitted. </a:t>
            </a:r>
          </a:p>
          <a:p>
            <a:pPr lvl="1">
              <a:lnSpc>
                <a:spcPct val="90000"/>
              </a:lnSpc>
              <a:spcBef>
                <a:spcPts val="0"/>
              </a:spcBef>
              <a:spcAft>
                <a:spcPts val="0"/>
              </a:spcAft>
            </a:pPr>
            <a:r>
              <a:rPr lang="en-US" sz="1600" dirty="0">
                <a:ea typeface="+mn-lt"/>
                <a:cs typeface="+mn-lt"/>
              </a:rPr>
              <a:t>In-person events: </a:t>
            </a:r>
          </a:p>
          <a:p>
            <a:pPr lvl="2">
              <a:lnSpc>
                <a:spcPct val="90000"/>
              </a:lnSpc>
              <a:spcBef>
                <a:spcPts val="0"/>
              </a:spcBef>
              <a:spcAft>
                <a:spcPts val="0"/>
              </a:spcAft>
            </a:pPr>
            <a:r>
              <a:rPr lang="en-US" sz="1400" dirty="0">
                <a:ea typeface="+mn-lt"/>
                <a:cs typeface="+mn-lt"/>
              </a:rPr>
              <a:t> January 17 - AGC-MN, St. Paul 	</a:t>
            </a:r>
          </a:p>
          <a:p>
            <a:pPr lvl="2">
              <a:lnSpc>
                <a:spcPct val="90000"/>
              </a:lnSpc>
              <a:spcBef>
                <a:spcPts val="0"/>
              </a:spcBef>
              <a:spcAft>
                <a:spcPts val="0"/>
              </a:spcAft>
            </a:pPr>
            <a:r>
              <a:rPr lang="en-US" sz="1400" dirty="0">
                <a:ea typeface="+mn-lt"/>
                <a:cs typeface="+mn-lt"/>
              </a:rPr>
              <a:t>February 26-28 - Utility Safety Partners, Banff </a:t>
            </a:r>
          </a:p>
          <a:p>
            <a:pPr lvl="2">
              <a:lnSpc>
                <a:spcPct val="90000"/>
              </a:lnSpc>
              <a:spcBef>
                <a:spcPts val="0"/>
              </a:spcBef>
              <a:spcAft>
                <a:spcPts val="0"/>
              </a:spcAft>
            </a:pPr>
            <a:r>
              <a:rPr lang="en-US" sz="1400" dirty="0">
                <a:ea typeface="+mn-lt"/>
                <a:cs typeface="+mn-lt"/>
              </a:rPr>
              <a:t>March 18-19 - Facility Notification, New Orleans </a:t>
            </a:r>
          </a:p>
          <a:p>
            <a:pPr lvl="2">
              <a:lnSpc>
                <a:spcPct val="90000"/>
              </a:lnSpc>
              <a:spcBef>
                <a:spcPts val="0"/>
              </a:spcBef>
              <a:spcAft>
                <a:spcPts val="0"/>
              </a:spcAft>
            </a:pPr>
            <a:r>
              <a:rPr lang="en-US" sz="1400" dirty="0">
                <a:ea typeface="+mn-lt"/>
                <a:cs typeface="+mn-lt"/>
              </a:rPr>
              <a:t>March 18-20 – DCA/AGA Workshop, Kansas City </a:t>
            </a:r>
          </a:p>
          <a:p>
            <a:pPr lvl="2">
              <a:lnSpc>
                <a:spcPct val="90000"/>
              </a:lnSpc>
              <a:spcBef>
                <a:spcPts val="0"/>
              </a:spcBef>
              <a:spcAft>
                <a:spcPts val="0"/>
              </a:spcAft>
            </a:pPr>
            <a:r>
              <a:rPr lang="en-US" sz="1400" dirty="0">
                <a:ea typeface="+mn-lt"/>
                <a:cs typeface="+mn-lt"/>
              </a:rPr>
              <a:t>April 14-18 - CGA Conference and Expo, Colorado Springs (submitted) o</a:t>
            </a:r>
          </a:p>
          <a:p>
            <a:pPr lvl="2">
              <a:lnSpc>
                <a:spcPct val="90000"/>
              </a:lnSpc>
              <a:spcBef>
                <a:spcPts val="0"/>
              </a:spcBef>
              <a:spcAft>
                <a:spcPts val="0"/>
              </a:spcAft>
            </a:pPr>
            <a:r>
              <a:rPr lang="en-US" sz="1400" dirty="0">
                <a:ea typeface="+mn-lt"/>
                <a:cs typeface="+mn-lt"/>
              </a:rPr>
              <a:t>May 29-31 - MN Transportation Conference and Expo (submitted)</a:t>
            </a:r>
          </a:p>
          <a:p>
            <a:pPr marL="457200" indent="-457200">
              <a:buAutoNum type="arabicPeriod"/>
            </a:pPr>
            <a:endParaRPr lang="en-US" dirty="0">
              <a:ea typeface="+mn-lt"/>
              <a:cs typeface="+mn-lt"/>
            </a:endParaRPr>
          </a:p>
        </p:txBody>
      </p:sp>
    </p:spTree>
    <p:extLst>
      <p:ext uri="{BB962C8B-B14F-4D97-AF65-F5344CB8AC3E}">
        <p14:creationId xmlns:p14="http://schemas.microsoft.com/office/powerpoint/2010/main" val="4758817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A65E-3E97-41E1-9B63-900DCD7D1609}"/>
              </a:ext>
            </a:extLst>
          </p:cNvPr>
          <p:cNvSpPr>
            <a:spLocks noGrp="1"/>
          </p:cNvSpPr>
          <p:nvPr>
            <p:ph type="title"/>
          </p:nvPr>
        </p:nvSpPr>
        <p:spPr/>
        <p:txBody>
          <a:bodyPr>
            <a:normAutofit/>
          </a:bodyPr>
          <a:lstStyle/>
          <a:p>
            <a:r>
              <a:rPr lang="en-US" sz="4000" dirty="0"/>
              <a:t> </a:t>
            </a:r>
            <a:r>
              <a:rPr lang="en-US" dirty="0">
                <a:ea typeface="+mj-lt"/>
                <a:cs typeface="+mj-lt"/>
              </a:rPr>
              <a:t>Success Stories for Geospatial Technology</a:t>
            </a:r>
            <a:endParaRPr lang="en-US" dirty="0"/>
          </a:p>
        </p:txBody>
      </p:sp>
      <p:sp>
        <p:nvSpPr>
          <p:cNvPr id="6" name="Content Placeholder 2">
            <a:extLst>
              <a:ext uri="{FF2B5EF4-FFF2-40B4-BE49-F238E27FC236}">
                <a16:creationId xmlns:a16="http://schemas.microsoft.com/office/drawing/2014/main" id="{67FF24AD-BF7D-8ED3-F678-04FB8B082ACC}"/>
              </a:ext>
            </a:extLst>
          </p:cNvPr>
          <p:cNvSpPr>
            <a:spLocks noGrp="1"/>
          </p:cNvSpPr>
          <p:nvPr>
            <p:ph idx="1"/>
          </p:nvPr>
        </p:nvSpPr>
        <p:spPr>
          <a:xfrm>
            <a:off x="838200" y="1825625"/>
            <a:ext cx="10515600" cy="4351338"/>
          </a:xfrm>
        </p:spPr>
        <p:txBody>
          <a:bodyPr vert="horz" lIns="91440" tIns="45720" rIns="91440" bIns="45720" rtlCol="0" anchor="t">
            <a:normAutofit/>
          </a:bodyPr>
          <a:lstStyle/>
          <a:p>
            <a:pPr marL="457200" indent="-457200">
              <a:buAutoNum type="arabicPeriod"/>
            </a:pPr>
            <a:r>
              <a:rPr lang="en-US" sz="2300" dirty="0">
                <a:ea typeface="+mn-lt"/>
                <a:cs typeface="+mn-lt"/>
              </a:rPr>
              <a:t>Most recent success:</a:t>
            </a:r>
            <a:endParaRPr lang="en-US" sz="2300" dirty="0">
              <a:cs typeface="Calibri"/>
            </a:endParaRPr>
          </a:p>
          <a:p>
            <a:pPr lvl="1"/>
            <a:endParaRPr lang="en-US" sz="1900" dirty="0">
              <a:ea typeface="+mn-lt"/>
              <a:cs typeface="+mn-lt"/>
            </a:endParaRPr>
          </a:p>
          <a:p>
            <a:pPr marL="457200" indent="-457200">
              <a:buAutoNum type="arabicPeriod"/>
            </a:pPr>
            <a:r>
              <a:rPr lang="en-US" sz="2300" dirty="0">
                <a:ea typeface="+mn-lt"/>
                <a:cs typeface="+mn-lt"/>
              </a:rPr>
              <a:t>If you are experiencing a barrier:</a:t>
            </a:r>
          </a:p>
          <a:p>
            <a:pPr lvl="1"/>
            <a:endParaRPr lang="en-US" sz="1900" dirty="0">
              <a:cs typeface="Calibri"/>
            </a:endParaRPr>
          </a:p>
          <a:p>
            <a:pPr marL="457200" indent="-457200">
              <a:buAutoNum type="arabicPeriod"/>
            </a:pPr>
            <a:r>
              <a:rPr lang="en-US" sz="2300" dirty="0">
                <a:ea typeface="+mn-lt"/>
                <a:cs typeface="+mn-lt"/>
              </a:rPr>
              <a:t>Next Task: </a:t>
            </a:r>
          </a:p>
          <a:p>
            <a:pPr marL="457200" indent="-457200">
              <a:buAutoNum type="arabicPeriod"/>
            </a:pPr>
            <a:endParaRPr lang="en-US" sz="2300" dirty="0">
              <a:ea typeface="+mn-lt"/>
              <a:cs typeface="+mn-lt"/>
            </a:endParaRPr>
          </a:p>
          <a:p>
            <a:pPr marL="0" indent="0">
              <a:buNone/>
            </a:pPr>
            <a:r>
              <a:rPr lang="en-US" sz="2300" dirty="0">
                <a:ea typeface="+mn-lt"/>
                <a:cs typeface="+mn-lt"/>
              </a:rPr>
              <a:t> </a:t>
            </a:r>
            <a:r>
              <a:rPr lang="en-US" sz="2300" dirty="0">
                <a:highlight>
                  <a:srgbClr val="FFFF00"/>
                </a:highlight>
                <a:ea typeface="+mn-lt"/>
                <a:cs typeface="+mn-lt"/>
              </a:rPr>
              <a:t>In Committee Reports</a:t>
            </a:r>
            <a:endParaRPr lang="en-US" sz="2300" dirty="0">
              <a:highlight>
                <a:srgbClr val="FFFF00"/>
              </a:highlight>
            </a:endParaRPr>
          </a:p>
          <a:p>
            <a:pPr lvl="1"/>
            <a:endParaRPr lang="en-US" dirty="0">
              <a:cs typeface="Calibri"/>
            </a:endParaRPr>
          </a:p>
          <a:p>
            <a:pPr lvl="1"/>
            <a:endParaRPr lang="en-US" dirty="0">
              <a:cs typeface="Calibri"/>
            </a:endParaRPr>
          </a:p>
          <a:p>
            <a:pPr lvl="1"/>
            <a:endParaRPr lang="en-US" dirty="0">
              <a:cs typeface="Calibri"/>
            </a:endParaRPr>
          </a:p>
          <a:p>
            <a:pPr marL="0" indent="0">
              <a:buNone/>
            </a:pPr>
            <a:endParaRPr lang="en-US" dirty="0">
              <a:cs typeface="Calibri"/>
            </a:endParaRPr>
          </a:p>
          <a:p>
            <a:pPr marL="0" indent="0">
              <a:buNone/>
            </a:pPr>
            <a:endParaRPr lang="en-US" dirty="0">
              <a:cs typeface="Calibri"/>
            </a:endParaRPr>
          </a:p>
        </p:txBody>
      </p:sp>
    </p:spTree>
    <p:extLst>
      <p:ext uri="{BB962C8B-B14F-4D97-AF65-F5344CB8AC3E}">
        <p14:creationId xmlns:p14="http://schemas.microsoft.com/office/powerpoint/2010/main" val="14761704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3D7BC-2EEA-46C6-BFB2-033A0BDF1F02}"/>
              </a:ext>
            </a:extLst>
          </p:cNvPr>
          <p:cNvSpPr>
            <a:spLocks noGrp="1"/>
          </p:cNvSpPr>
          <p:nvPr>
            <p:ph type="title"/>
          </p:nvPr>
        </p:nvSpPr>
        <p:spPr>
          <a:xfrm>
            <a:off x="666750" y="152400"/>
            <a:ext cx="10687050" cy="914400"/>
          </a:xfrm>
        </p:spPr>
        <p:txBody>
          <a:bodyPr>
            <a:normAutofit/>
          </a:bodyPr>
          <a:lstStyle/>
          <a:p>
            <a:r>
              <a:rPr lang="en-US" dirty="0">
                <a:ea typeface="+mj-lt"/>
                <a:cs typeface="+mj-lt"/>
              </a:rPr>
              <a:t>Accurate hydro-DEMs (</a:t>
            </a:r>
            <a:r>
              <a:rPr lang="en-US" dirty="0" err="1">
                <a:ea typeface="+mj-lt"/>
                <a:cs typeface="+mj-lt"/>
              </a:rPr>
              <a:t>hDEM</a:t>
            </a:r>
            <a:r>
              <a:rPr lang="en-US" dirty="0">
                <a:ea typeface="+mj-lt"/>
                <a:cs typeface="+mj-lt"/>
              </a:rPr>
              <a:t>)</a:t>
            </a:r>
            <a:endParaRPr lang="en-US" dirty="0"/>
          </a:p>
        </p:txBody>
      </p:sp>
      <p:sp>
        <p:nvSpPr>
          <p:cNvPr id="6" name="Content Placeholder 2">
            <a:extLst>
              <a:ext uri="{FF2B5EF4-FFF2-40B4-BE49-F238E27FC236}">
                <a16:creationId xmlns:a16="http://schemas.microsoft.com/office/drawing/2014/main" id="{CA2EB4F5-8FFC-008A-FDEF-9453F1D0C9FE}"/>
              </a:ext>
            </a:extLst>
          </p:cNvPr>
          <p:cNvSpPr>
            <a:spLocks noGrp="1"/>
          </p:cNvSpPr>
          <p:nvPr>
            <p:ph idx="1"/>
          </p:nvPr>
        </p:nvSpPr>
        <p:spPr>
          <a:xfrm>
            <a:off x="838200" y="1825625"/>
            <a:ext cx="10515600" cy="4351338"/>
          </a:xfrm>
        </p:spPr>
        <p:txBody>
          <a:bodyPr vert="horz" lIns="91440" tIns="45720" rIns="91440" bIns="45720" rtlCol="0" anchor="t">
            <a:normAutofit/>
          </a:bodyPr>
          <a:lstStyle/>
          <a:p>
            <a:pPr marL="457200" indent="-457200">
              <a:buAutoNum type="arabicPeriod"/>
            </a:pPr>
            <a:r>
              <a:rPr lang="en-US" dirty="0">
                <a:ea typeface="+mn-lt"/>
                <a:cs typeface="+mn-lt"/>
              </a:rPr>
              <a:t>Most recent success:</a:t>
            </a:r>
            <a:endParaRPr lang="en-US" dirty="0"/>
          </a:p>
          <a:p>
            <a:pPr lvl="1"/>
            <a:endParaRPr lang="en-US" dirty="0">
              <a:ea typeface="+mn-lt"/>
              <a:cs typeface="+mn-lt"/>
            </a:endParaRPr>
          </a:p>
          <a:p>
            <a:pPr marL="457200" indent="-457200">
              <a:buAutoNum type="arabicPeriod"/>
            </a:pPr>
            <a:r>
              <a:rPr lang="en-US" dirty="0">
                <a:ea typeface="+mn-lt"/>
                <a:cs typeface="+mn-lt"/>
              </a:rPr>
              <a:t>If you are experiencing a barrier:</a:t>
            </a:r>
          </a:p>
          <a:p>
            <a:pPr lvl="1"/>
            <a:endParaRPr lang="en-US" dirty="0">
              <a:cs typeface="Calibri"/>
            </a:endParaRPr>
          </a:p>
          <a:p>
            <a:pPr marL="457200" indent="-457200">
              <a:buAutoNum type="arabicPeriod"/>
            </a:pPr>
            <a:r>
              <a:rPr lang="en-US" dirty="0">
                <a:ea typeface="+mn-lt"/>
                <a:cs typeface="+mn-lt"/>
              </a:rPr>
              <a:t>Next Task: </a:t>
            </a:r>
          </a:p>
          <a:p>
            <a:pPr lvl="1"/>
            <a:endParaRPr lang="en-US" dirty="0">
              <a:cs typeface="Calibri"/>
            </a:endParaRPr>
          </a:p>
          <a:p>
            <a:pPr lvl="1"/>
            <a:endParaRPr lang="en-US" dirty="0">
              <a:cs typeface="Calibri"/>
            </a:endParaRPr>
          </a:p>
          <a:p>
            <a:pPr lvl="1"/>
            <a:endParaRPr lang="en-US" dirty="0">
              <a:cs typeface="Calibri"/>
            </a:endParaRPr>
          </a:p>
          <a:p>
            <a:pPr marL="0" indent="0">
              <a:buNone/>
            </a:pPr>
            <a:endParaRPr lang="en-US" dirty="0">
              <a:cs typeface="Calibri"/>
            </a:endParaRPr>
          </a:p>
          <a:p>
            <a:pPr marL="0" indent="0">
              <a:buNone/>
            </a:pPr>
            <a:endParaRPr lang="en-US" dirty="0">
              <a:cs typeface="Calibri"/>
            </a:endParaRPr>
          </a:p>
        </p:txBody>
      </p:sp>
    </p:spTree>
    <p:extLst>
      <p:ext uri="{BB962C8B-B14F-4D97-AF65-F5344CB8AC3E}">
        <p14:creationId xmlns:p14="http://schemas.microsoft.com/office/powerpoint/2010/main" val="272687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A65E-3E97-41E1-9B63-900DCD7D1609}"/>
              </a:ext>
            </a:extLst>
          </p:cNvPr>
          <p:cNvSpPr>
            <a:spLocks noGrp="1"/>
          </p:cNvSpPr>
          <p:nvPr>
            <p:ph type="title"/>
          </p:nvPr>
        </p:nvSpPr>
        <p:spPr/>
        <p:txBody>
          <a:bodyPr>
            <a:normAutofit/>
          </a:bodyPr>
          <a:lstStyle/>
          <a:p>
            <a:r>
              <a:rPr lang="en-US" dirty="0"/>
              <a:t> </a:t>
            </a:r>
            <a:r>
              <a:rPr lang="en-US" dirty="0">
                <a:ea typeface="+mj-lt"/>
                <a:cs typeface="+mj-lt"/>
              </a:rPr>
              <a:t>Summary Crime Data</a:t>
            </a:r>
            <a:endParaRPr lang="en-US" dirty="0"/>
          </a:p>
        </p:txBody>
      </p:sp>
      <p:sp>
        <p:nvSpPr>
          <p:cNvPr id="4" name="Content Placeholder 2">
            <a:extLst>
              <a:ext uri="{FF2B5EF4-FFF2-40B4-BE49-F238E27FC236}">
                <a16:creationId xmlns:a16="http://schemas.microsoft.com/office/drawing/2014/main" id="{404848FA-1ADB-4B57-9F16-28DD22B449A4}"/>
              </a:ext>
            </a:extLst>
          </p:cNvPr>
          <p:cNvSpPr>
            <a:spLocks noGrp="1"/>
          </p:cNvSpPr>
          <p:nvPr>
            <p:ph idx="1"/>
          </p:nvPr>
        </p:nvSpPr>
        <p:spPr>
          <a:xfrm>
            <a:off x="838200" y="1825625"/>
            <a:ext cx="10515600" cy="4351338"/>
          </a:xfrm>
        </p:spPr>
        <p:txBody>
          <a:bodyPr vert="horz" lIns="91440" tIns="45720" rIns="91440" bIns="45720" rtlCol="0" anchor="t">
            <a:normAutofit/>
          </a:bodyPr>
          <a:lstStyle/>
          <a:p>
            <a:pPr marL="457200" indent="-457200">
              <a:buAutoNum type="arabicPeriod"/>
            </a:pPr>
            <a:r>
              <a:rPr lang="en-US" sz="2300" b="1" dirty="0">
                <a:ea typeface="+mn-lt"/>
                <a:cs typeface="+mn-lt"/>
              </a:rPr>
              <a:t>Most recent success: </a:t>
            </a:r>
            <a:r>
              <a:rPr lang="en-US" sz="2400" dirty="0">
                <a:ea typeface="+mn-lt"/>
                <a:cs typeface="+mn-lt"/>
              </a:rPr>
              <a:t>Stagnant due to workload.</a:t>
            </a:r>
            <a:endParaRPr lang="en-US" sz="2400" dirty="0">
              <a:cs typeface="Calibri"/>
            </a:endParaRPr>
          </a:p>
          <a:p>
            <a:pPr marL="457200" indent="-457200">
              <a:buFont typeface="Arial" panose="020B0604020202020204" pitchFamily="34" charset="0"/>
              <a:buAutoNum type="arabicPeriod"/>
            </a:pPr>
            <a:r>
              <a:rPr lang="en-US" sz="2300" b="1" dirty="0">
                <a:ea typeface="+mn-lt"/>
                <a:cs typeface="+mn-lt"/>
              </a:rPr>
              <a:t>Next Task:</a:t>
            </a:r>
            <a:r>
              <a:rPr lang="en-US" sz="3200" b="1" dirty="0">
                <a:ea typeface="+mn-lt"/>
                <a:cs typeface="+mn-lt"/>
              </a:rPr>
              <a:t> </a:t>
            </a:r>
            <a:r>
              <a:rPr lang="en-US" sz="2400" dirty="0">
                <a:ea typeface="+mn-lt"/>
                <a:cs typeface="+mn-lt"/>
              </a:rPr>
              <a:t>Looking for a new owner.</a:t>
            </a:r>
          </a:p>
          <a:p>
            <a:pPr algn="l"/>
            <a:r>
              <a:rPr lang="en-US" sz="2300" b="1" dirty="0">
                <a:ea typeface="+mn-lt"/>
                <a:cs typeface="Calibri"/>
              </a:rPr>
              <a:t>Request for Assistance: </a:t>
            </a:r>
            <a:r>
              <a:rPr lang="en-US" sz="2400" dirty="0">
                <a:ea typeface="+mn-lt"/>
                <a:cs typeface="+mn-lt"/>
              </a:rPr>
              <a:t>Anyone willing to be the new project owner?</a:t>
            </a:r>
            <a:br>
              <a:rPr lang="en-US" sz="1600" b="0" i="0" dirty="0">
                <a:solidFill>
                  <a:srgbClr val="000000"/>
                </a:solidFill>
                <a:effectLst/>
                <a:latin typeface="Avenir Next Regular"/>
              </a:rPr>
            </a:br>
            <a:endParaRPr lang="en-US" sz="2300" b="1" dirty="0">
              <a:ea typeface="+mn-lt"/>
              <a:cs typeface="+mn-lt"/>
            </a:endParaRPr>
          </a:p>
        </p:txBody>
      </p:sp>
    </p:spTree>
    <p:extLst>
      <p:ext uri="{BB962C8B-B14F-4D97-AF65-F5344CB8AC3E}">
        <p14:creationId xmlns:p14="http://schemas.microsoft.com/office/powerpoint/2010/main" val="6223853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10</a:t>
            </a:r>
          </a:p>
        </p:txBody>
      </p:sp>
      <p:sp>
        <p:nvSpPr>
          <p:cNvPr id="7" name="Text Placeholder 1">
            <a:extLst>
              <a:ext uri="{FF2B5EF4-FFF2-40B4-BE49-F238E27FC236}">
                <a16:creationId xmlns:a16="http://schemas.microsoft.com/office/drawing/2014/main" id="{8196B10A-6B2C-0F95-0737-A2CBC86025CC}"/>
              </a:ext>
            </a:extLst>
          </p:cNvPr>
          <p:cNvSpPr txBox="1">
            <a:spLocks noGrp="1"/>
          </p:cNvSpPr>
          <p:nvPr>
            <p:ph idx="1"/>
          </p:nvPr>
        </p:nvSpPr>
        <p:spPr>
          <a:xfrm>
            <a:off x="838200" y="1825625"/>
            <a:ext cx="7340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b="1" dirty="0"/>
              <a:t>10. Announcements or Other Business (All)</a:t>
            </a:r>
          </a:p>
          <a:p>
            <a:pPr marL="0" indent="0">
              <a:buNone/>
            </a:pPr>
            <a:r>
              <a:rPr lang="en-US" sz="2800" b="1" dirty="0"/>
              <a:t>	</a:t>
            </a:r>
            <a:endParaRPr lang="en-US" sz="2800" dirty="0"/>
          </a:p>
        </p:txBody>
      </p:sp>
    </p:spTree>
    <p:extLst>
      <p:ext uri="{BB962C8B-B14F-4D97-AF65-F5344CB8AC3E}">
        <p14:creationId xmlns:p14="http://schemas.microsoft.com/office/powerpoint/2010/main" val="25385063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DF07C-53DC-4A17-9F3B-4E04793574A1}"/>
              </a:ext>
            </a:extLst>
          </p:cNvPr>
          <p:cNvSpPr>
            <a:spLocks noGrp="1"/>
          </p:cNvSpPr>
          <p:nvPr>
            <p:ph type="title"/>
          </p:nvPr>
        </p:nvSpPr>
        <p:spPr/>
        <p:txBody>
          <a:bodyPr/>
          <a:lstStyle/>
          <a:p>
            <a:r>
              <a:rPr lang="en-US" dirty="0">
                <a:cs typeface="Calibri"/>
              </a:rPr>
              <a:t>Next Meeting</a:t>
            </a:r>
            <a:endParaRPr lang="en-US" dirty="0"/>
          </a:p>
        </p:txBody>
      </p:sp>
      <p:sp>
        <p:nvSpPr>
          <p:cNvPr id="3" name="Content Placeholder 2">
            <a:extLst>
              <a:ext uri="{FF2B5EF4-FFF2-40B4-BE49-F238E27FC236}">
                <a16:creationId xmlns:a16="http://schemas.microsoft.com/office/drawing/2014/main" id="{BAECADA0-B21C-43F1-8421-4B2BAF8F1260}"/>
              </a:ext>
            </a:extLst>
          </p:cNvPr>
          <p:cNvSpPr>
            <a:spLocks noGrp="1"/>
          </p:cNvSpPr>
          <p:nvPr>
            <p:ph idx="1"/>
          </p:nvPr>
        </p:nvSpPr>
        <p:spPr>
          <a:xfrm>
            <a:off x="838200" y="1825625"/>
            <a:ext cx="7592736" cy="4351338"/>
          </a:xfrm>
        </p:spPr>
        <p:txBody>
          <a:bodyPr vert="horz" lIns="91440" tIns="45720" rIns="91440" bIns="45720" rtlCol="0" anchor="t">
            <a:normAutofit/>
          </a:bodyPr>
          <a:lstStyle/>
          <a:p>
            <a:pPr marL="0" indent="0">
              <a:buNone/>
            </a:pPr>
            <a:r>
              <a:rPr lang="en-US" sz="4800" b="1" dirty="0">
                <a:ea typeface="+mn-lt"/>
                <a:cs typeface="+mn-lt"/>
              </a:rPr>
              <a:t>March 20, 2024</a:t>
            </a:r>
            <a:br>
              <a:rPr lang="en-US" sz="2800" b="1" dirty="0">
                <a:ea typeface="+mn-lt"/>
                <a:cs typeface="+mn-lt"/>
              </a:rPr>
            </a:br>
            <a:r>
              <a:rPr lang="en-US" sz="2800" b="1" dirty="0">
                <a:ea typeface="+mn-lt"/>
                <a:cs typeface="+mn-lt"/>
              </a:rPr>
              <a:t>10 am – Noon, online only</a:t>
            </a:r>
          </a:p>
        </p:txBody>
      </p:sp>
    </p:spTree>
    <p:extLst>
      <p:ext uri="{BB962C8B-B14F-4D97-AF65-F5344CB8AC3E}">
        <p14:creationId xmlns:p14="http://schemas.microsoft.com/office/powerpoint/2010/main" val="30196393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1FC01-A30D-8E3C-6F33-125FFD3C816C}"/>
              </a:ext>
            </a:extLst>
          </p:cNvPr>
          <p:cNvSpPr>
            <a:spLocks noGrp="1"/>
          </p:cNvSpPr>
          <p:nvPr>
            <p:ph type="title"/>
          </p:nvPr>
        </p:nvSpPr>
        <p:spPr/>
        <p:txBody>
          <a:bodyPr/>
          <a:lstStyle/>
          <a:p>
            <a:r>
              <a:rPr lang="en-US" dirty="0">
                <a:cs typeface="Calibri"/>
              </a:rPr>
              <a:t>Adjourn</a:t>
            </a:r>
            <a:endParaRPr lang="en-US" dirty="0"/>
          </a:p>
        </p:txBody>
      </p:sp>
      <p:sp>
        <p:nvSpPr>
          <p:cNvPr id="3" name="Content Placeholder 2">
            <a:extLst>
              <a:ext uri="{FF2B5EF4-FFF2-40B4-BE49-F238E27FC236}">
                <a16:creationId xmlns:a16="http://schemas.microsoft.com/office/drawing/2014/main" id="{4DEDFD68-80A8-ACFF-6637-8D9F91F0A080}"/>
              </a:ext>
            </a:extLst>
          </p:cNvPr>
          <p:cNvSpPr>
            <a:spLocks noGrp="1"/>
          </p:cNvSpPr>
          <p:nvPr>
            <p:ph idx="1"/>
          </p:nvPr>
        </p:nvSpPr>
        <p:spPr/>
        <p:txBody>
          <a:bodyPr vert="horz" lIns="91440" tIns="45720" rIns="91440" bIns="45720" rtlCol="0" anchor="t">
            <a:normAutofit/>
          </a:bodyPr>
          <a:lstStyle/>
          <a:p>
            <a:pPr marL="0" indent="0" algn="ctr">
              <a:buNone/>
            </a:pPr>
            <a:endParaRPr lang="en-US" sz="4400" dirty="0">
              <a:cs typeface="Calibri"/>
            </a:endParaRPr>
          </a:p>
          <a:p>
            <a:pPr marL="0" indent="0" algn="ctr">
              <a:buNone/>
            </a:pPr>
            <a:r>
              <a:rPr lang="en-US" sz="4400" dirty="0">
                <a:cs typeface="Calibri"/>
              </a:rPr>
              <a:t>Thank you</a:t>
            </a:r>
            <a:endParaRPr lang="en-US" dirty="0"/>
          </a:p>
        </p:txBody>
      </p:sp>
    </p:spTree>
    <p:extLst>
      <p:ext uri="{BB962C8B-B14F-4D97-AF65-F5344CB8AC3E}">
        <p14:creationId xmlns:p14="http://schemas.microsoft.com/office/powerpoint/2010/main" val="22306639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2</a:t>
            </a:r>
          </a:p>
        </p:txBody>
      </p:sp>
      <p:sp>
        <p:nvSpPr>
          <p:cNvPr id="2" name="Text Placeholder 1"/>
          <p:cNvSpPr>
            <a:spLocks noGrp="1"/>
          </p:cNvSpPr>
          <p:nvPr>
            <p:ph idx="1"/>
          </p:nvPr>
        </p:nvSpPr>
        <p:spPr/>
        <p:txBody>
          <a:bodyPr vert="horz" lIns="91440" tIns="45720" rIns="91440" bIns="45720" rtlCol="0" anchor="t">
            <a:normAutofit/>
          </a:bodyPr>
          <a:lstStyle/>
          <a:p>
            <a:pPr marL="0" indent="0">
              <a:buNone/>
            </a:pPr>
            <a:r>
              <a:rPr lang="en-US" b="1" dirty="0"/>
              <a:t>2. Committee/Workgroup Reports – Review and Accept (All)</a:t>
            </a:r>
          </a:p>
          <a:p>
            <a:pPr marL="0" indent="0">
              <a:buNone/>
            </a:pPr>
            <a:r>
              <a:rPr lang="en-US" b="1" dirty="0"/>
              <a:t>  	2a. Outreach Committee Update (Bontrager)</a:t>
            </a:r>
            <a:endParaRPr lang="en-US" dirty="0"/>
          </a:p>
        </p:txBody>
      </p:sp>
    </p:spTree>
    <p:extLst>
      <p:ext uri="{BB962C8B-B14F-4D97-AF65-F5344CB8AC3E}">
        <p14:creationId xmlns:p14="http://schemas.microsoft.com/office/powerpoint/2010/main" val="24872567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73A22-6CA8-E20B-7B8C-8EE18173D6E2}"/>
              </a:ext>
            </a:extLst>
          </p:cNvPr>
          <p:cNvSpPr>
            <a:spLocks noGrp="1"/>
          </p:cNvSpPr>
          <p:nvPr>
            <p:ph type="title"/>
          </p:nvPr>
        </p:nvSpPr>
        <p:spPr/>
        <p:txBody>
          <a:bodyPr/>
          <a:lstStyle/>
          <a:p>
            <a:r>
              <a:rPr lang="en-US" dirty="0"/>
              <a:t>Outreach Committee Update</a:t>
            </a:r>
          </a:p>
        </p:txBody>
      </p:sp>
      <p:sp>
        <p:nvSpPr>
          <p:cNvPr id="7" name="Content Placeholder 2">
            <a:extLst>
              <a:ext uri="{FF2B5EF4-FFF2-40B4-BE49-F238E27FC236}">
                <a16:creationId xmlns:a16="http://schemas.microsoft.com/office/drawing/2014/main" id="{B68721B2-A3A4-E516-B8FD-9DBBB540EBA4}"/>
              </a:ext>
            </a:extLst>
          </p:cNvPr>
          <p:cNvSpPr>
            <a:spLocks noGrp="1"/>
          </p:cNvSpPr>
          <p:nvPr>
            <p:ph idx="1"/>
          </p:nvPr>
        </p:nvSpPr>
        <p:spPr>
          <a:xfrm>
            <a:off x="351972" y="1514666"/>
            <a:ext cx="11709400" cy="5114734"/>
          </a:xfrm>
        </p:spPr>
        <p:txBody>
          <a:bodyPr vert="horz" lIns="91440" tIns="45720" rIns="91440" bIns="45720" rtlCol="0" anchor="t">
            <a:noAutofit/>
          </a:bodyPr>
          <a:lstStyle/>
          <a:p>
            <a:pPr marL="0" indent="0" algn="l">
              <a:lnSpc>
                <a:spcPct val="120000"/>
              </a:lnSpc>
              <a:spcBef>
                <a:spcPts val="0"/>
              </a:spcBef>
              <a:spcAft>
                <a:spcPts val="600"/>
              </a:spcAft>
              <a:buNone/>
            </a:pPr>
            <a:r>
              <a:rPr lang="en-US" sz="1800" b="1" i="0" dirty="0">
                <a:solidFill>
                  <a:srgbClr val="333333"/>
                </a:solidFill>
                <a:effectLst/>
              </a:rPr>
              <a:t>Committee Mission: </a:t>
            </a:r>
            <a:r>
              <a:rPr lang="en-US" sz="1800" b="0" i="0" dirty="0">
                <a:solidFill>
                  <a:srgbClr val="333333"/>
                </a:solidFill>
                <a:effectLst/>
              </a:rPr>
              <a:t>Promote the value and importance of the geospatial infrastructure by facilitating geospatial </a:t>
            </a:r>
            <a:r>
              <a:rPr lang="en-US" sz="1800" dirty="0">
                <a:solidFill>
                  <a:srgbClr val="333333"/>
                </a:solidFill>
              </a:rPr>
              <a:t>storytelling</a:t>
            </a:r>
            <a:r>
              <a:rPr lang="en-US" sz="1800" b="0" i="0" dirty="0">
                <a:solidFill>
                  <a:srgbClr val="333333"/>
                </a:solidFill>
                <a:effectLst/>
              </a:rPr>
              <a:t> and actively engaging public policy makers and stakeholders.</a:t>
            </a:r>
          </a:p>
          <a:p>
            <a:pPr marL="0" indent="0" algn="l">
              <a:lnSpc>
                <a:spcPct val="120000"/>
              </a:lnSpc>
              <a:spcBef>
                <a:spcPts val="0"/>
              </a:spcBef>
              <a:spcAft>
                <a:spcPts val="600"/>
              </a:spcAft>
              <a:buNone/>
            </a:pPr>
            <a:r>
              <a:rPr lang="en-US" sz="1600" b="1" i="0" dirty="0">
                <a:solidFill>
                  <a:srgbClr val="333333"/>
                </a:solidFill>
                <a:effectLst/>
              </a:rPr>
              <a:t>Objectives/Vision: </a:t>
            </a:r>
          </a:p>
          <a:p>
            <a:pPr lvl="1">
              <a:lnSpc>
                <a:spcPct val="120000"/>
              </a:lnSpc>
              <a:spcBef>
                <a:spcPts val="0"/>
              </a:spcBef>
              <a:spcAft>
                <a:spcPts val="0"/>
              </a:spcAft>
            </a:pPr>
            <a:r>
              <a:rPr lang="en-US" sz="1600" b="0" i="0" dirty="0">
                <a:solidFill>
                  <a:srgbClr val="333333"/>
                </a:solidFill>
                <a:effectLst/>
              </a:rPr>
              <a:t>Tell geospatial stories in venues where they can inform and influence policy makers and others seeking to improve government operations, economic development, and quality of life in Minnesota.</a:t>
            </a:r>
          </a:p>
          <a:p>
            <a:pPr lvl="1">
              <a:lnSpc>
                <a:spcPct val="120000"/>
              </a:lnSpc>
              <a:spcBef>
                <a:spcPts val="0"/>
              </a:spcBef>
              <a:spcAft>
                <a:spcPts val="0"/>
              </a:spcAft>
            </a:pPr>
            <a:r>
              <a:rPr lang="en-US" sz="1600" b="0" i="0" dirty="0">
                <a:solidFill>
                  <a:srgbClr val="333333"/>
                </a:solidFill>
                <a:effectLst/>
              </a:rPr>
              <a:t>Create a foundation for open data in Minnesota by connecting with local government representatives to increase the availability of free geospatial data for all Minnesotans.</a:t>
            </a:r>
          </a:p>
          <a:p>
            <a:pPr lvl="1">
              <a:lnSpc>
                <a:spcPct val="120000"/>
              </a:lnSpc>
              <a:spcBef>
                <a:spcPts val="0"/>
              </a:spcBef>
              <a:spcAft>
                <a:spcPts val="0"/>
              </a:spcAft>
            </a:pPr>
            <a:r>
              <a:rPr lang="en-US" sz="1600" b="0" i="0" dirty="0">
                <a:solidFill>
                  <a:srgbClr val="333333"/>
                </a:solidFill>
                <a:effectLst/>
              </a:rPr>
              <a:t>Develop and provide guidance for content maintenance of </a:t>
            </a:r>
            <a:r>
              <a:rPr lang="en-US" sz="1600" b="0" i="0" dirty="0" err="1">
                <a:solidFill>
                  <a:srgbClr val="333333"/>
                </a:solidFill>
                <a:effectLst/>
              </a:rPr>
              <a:t>esri</a:t>
            </a:r>
            <a:r>
              <a:rPr lang="en-US" sz="1600" b="0" i="0" dirty="0">
                <a:solidFill>
                  <a:srgbClr val="333333"/>
                </a:solidFill>
                <a:effectLst/>
              </a:rPr>
              <a:t> hub sites for the GAC and its committees.</a:t>
            </a:r>
          </a:p>
          <a:p>
            <a:pPr lvl="1">
              <a:lnSpc>
                <a:spcPct val="120000"/>
              </a:lnSpc>
              <a:spcBef>
                <a:spcPts val="0"/>
              </a:spcBef>
              <a:spcAft>
                <a:spcPts val="0"/>
              </a:spcAft>
            </a:pPr>
            <a:r>
              <a:rPr lang="en-US" sz="1600" b="0" i="0" dirty="0">
                <a:solidFill>
                  <a:srgbClr val="333333"/>
                </a:solidFill>
                <a:effectLst/>
              </a:rPr>
              <a:t>Promote the work of the GAC and its committees through social media outreach.</a:t>
            </a:r>
          </a:p>
          <a:p>
            <a:pPr marL="0" indent="0">
              <a:lnSpc>
                <a:spcPct val="120000"/>
              </a:lnSpc>
              <a:spcBef>
                <a:spcPts val="0"/>
              </a:spcBef>
              <a:spcAft>
                <a:spcPts val="600"/>
              </a:spcAft>
              <a:buNone/>
            </a:pPr>
            <a:r>
              <a:rPr lang="en-US" sz="1600" b="1" dirty="0">
                <a:solidFill>
                  <a:srgbClr val="333333"/>
                </a:solidFill>
              </a:rPr>
              <a:t>Structure</a:t>
            </a:r>
            <a:r>
              <a:rPr lang="en-US" sz="1600" b="1" i="0" dirty="0">
                <a:solidFill>
                  <a:srgbClr val="333333"/>
                </a:solidFill>
                <a:effectLst/>
              </a:rPr>
              <a:t>:</a:t>
            </a:r>
          </a:p>
          <a:p>
            <a:pPr lvl="1">
              <a:lnSpc>
                <a:spcPct val="120000"/>
              </a:lnSpc>
              <a:spcBef>
                <a:spcPts val="0"/>
              </a:spcBef>
              <a:spcAft>
                <a:spcPts val="600"/>
              </a:spcAft>
            </a:pPr>
            <a:r>
              <a:rPr lang="en-US" sz="1600" b="1" dirty="0">
                <a:solidFill>
                  <a:srgbClr val="333333"/>
                </a:solidFill>
              </a:rPr>
              <a:t>Chair: </a:t>
            </a:r>
            <a:r>
              <a:rPr lang="en-US" sz="1600" dirty="0">
                <a:solidFill>
                  <a:srgbClr val="333333"/>
                </a:solidFill>
              </a:rPr>
              <a:t>Andra Bontrager, MNIT@MNDNR</a:t>
            </a:r>
          </a:p>
          <a:p>
            <a:pPr lvl="1">
              <a:lnSpc>
                <a:spcPct val="120000"/>
              </a:lnSpc>
              <a:spcBef>
                <a:spcPts val="0"/>
              </a:spcBef>
              <a:spcAft>
                <a:spcPts val="600"/>
              </a:spcAft>
            </a:pPr>
            <a:r>
              <a:rPr lang="en-US" sz="1600" b="1" dirty="0">
                <a:solidFill>
                  <a:srgbClr val="000000"/>
                </a:solidFill>
                <a:effectLst/>
                <a:ea typeface="Times New Roman" panose="02020603050405020304" pitchFamily="18" charset="0"/>
              </a:rPr>
              <a:t>Open Data Subcommittee</a:t>
            </a:r>
          </a:p>
          <a:p>
            <a:pPr lvl="2">
              <a:lnSpc>
                <a:spcPct val="120000"/>
              </a:lnSpc>
              <a:spcBef>
                <a:spcPts val="0"/>
              </a:spcBef>
              <a:spcAft>
                <a:spcPts val="600"/>
              </a:spcAft>
            </a:pPr>
            <a:r>
              <a:rPr lang="en-US" sz="1600" dirty="0">
                <a:solidFill>
                  <a:srgbClr val="000000"/>
                </a:solidFill>
                <a:effectLst/>
                <a:ea typeface="Times New Roman" panose="02020603050405020304" pitchFamily="18" charset="0"/>
                <a:cs typeface="Times New Roman" panose="02020603050405020304" pitchFamily="18" charset="0"/>
              </a:rPr>
              <a:t>Co-Chairs: </a:t>
            </a:r>
            <a:r>
              <a:rPr lang="en-US" sz="1600" dirty="0">
                <a:solidFill>
                  <a:srgbClr val="000000"/>
                </a:solidFill>
                <a:effectLst/>
                <a:ea typeface="Times New Roman" panose="02020603050405020304" pitchFamily="18" charset="0"/>
              </a:rPr>
              <a:t>Heather Albrecht, Hennepin County &amp; Norm Anderson, MNIT@MNGEO</a:t>
            </a:r>
          </a:p>
          <a:p>
            <a:pPr lvl="1">
              <a:lnSpc>
                <a:spcPct val="120000"/>
              </a:lnSpc>
              <a:spcBef>
                <a:spcPts val="0"/>
              </a:spcBef>
              <a:spcAft>
                <a:spcPts val="600"/>
              </a:spcAft>
            </a:pPr>
            <a:r>
              <a:rPr lang="en-US" sz="1600" b="1" dirty="0">
                <a:solidFill>
                  <a:srgbClr val="000000"/>
                </a:solidFill>
                <a:effectLst/>
                <a:ea typeface="Times New Roman" panose="02020603050405020304" pitchFamily="18" charset="0"/>
              </a:rPr>
              <a:t>Success Stories Workgroup</a:t>
            </a:r>
          </a:p>
          <a:p>
            <a:pPr lvl="2">
              <a:lnSpc>
                <a:spcPct val="120000"/>
              </a:lnSpc>
              <a:spcBef>
                <a:spcPts val="0"/>
              </a:spcBef>
              <a:spcAft>
                <a:spcPts val="600"/>
              </a:spcAft>
            </a:pPr>
            <a:r>
              <a:rPr lang="en-US" sz="1600" dirty="0">
                <a:solidFill>
                  <a:srgbClr val="000000"/>
                </a:solidFill>
                <a:effectLst/>
                <a:ea typeface="Times New Roman" panose="02020603050405020304" pitchFamily="18" charset="0"/>
                <a:cs typeface="Times New Roman" panose="02020603050405020304" pitchFamily="18" charset="0"/>
              </a:rPr>
              <a:t>Chair: Len Kne, UMN</a:t>
            </a:r>
            <a:endParaRPr lang="en-US" sz="2800" dirty="0"/>
          </a:p>
        </p:txBody>
      </p:sp>
    </p:spTree>
    <p:extLst>
      <p:ext uri="{BB962C8B-B14F-4D97-AF65-F5344CB8AC3E}">
        <p14:creationId xmlns:p14="http://schemas.microsoft.com/office/powerpoint/2010/main" val="5579859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 Item 3</a:t>
            </a:r>
          </a:p>
        </p:txBody>
      </p:sp>
      <p:sp>
        <p:nvSpPr>
          <p:cNvPr id="9" name="Text Placeholder 1"/>
          <p:cNvSpPr>
            <a:spLocks noGrp="1"/>
          </p:cNvSpPr>
          <p:nvPr>
            <p:ph idx="1"/>
          </p:nvPr>
        </p:nvSpPr>
        <p:spPr>
          <a:xfrm>
            <a:off x="838200" y="1825625"/>
            <a:ext cx="7622406" cy="4351338"/>
          </a:xfrm>
        </p:spPr>
        <p:txBody>
          <a:bodyPr vert="horz" lIns="91440" tIns="45720" rIns="91440" bIns="45720" rtlCol="0" anchor="t">
            <a:normAutofit/>
          </a:bodyPr>
          <a:lstStyle/>
          <a:p>
            <a:pPr marL="0" indent="0">
              <a:buNone/>
            </a:pPr>
            <a:br>
              <a:rPr lang="en-US" dirty="0">
                <a:cs typeface="Calibri"/>
              </a:rPr>
            </a:br>
            <a:endParaRPr lang="en-US" dirty="0">
              <a:cs typeface="Calibri"/>
            </a:endParaRPr>
          </a:p>
          <a:p>
            <a:pPr marL="0" indent="0">
              <a:buNone/>
            </a:pPr>
            <a:endParaRPr lang="en-US" b="1" dirty="0"/>
          </a:p>
        </p:txBody>
      </p:sp>
      <p:sp>
        <p:nvSpPr>
          <p:cNvPr id="5" name="Text Placeholder 1">
            <a:extLst>
              <a:ext uri="{FF2B5EF4-FFF2-40B4-BE49-F238E27FC236}">
                <a16:creationId xmlns:a16="http://schemas.microsoft.com/office/drawing/2014/main" id="{9ECBE9BF-9B31-11EE-3621-4BB37B95AF74}"/>
              </a:ext>
            </a:extLst>
          </p:cNvPr>
          <p:cNvSpPr txBox="1">
            <a:spLocks/>
          </p:cNvSpPr>
          <p:nvPr/>
        </p:nvSpPr>
        <p:spPr>
          <a:xfrm>
            <a:off x="838200" y="1825625"/>
            <a:ext cx="7340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b="1" dirty="0"/>
              <a:t>3. 3D Geomatics Update (Sjerven/Vaughn)</a:t>
            </a:r>
            <a:endParaRPr lang="en-US" sz="2800" dirty="0"/>
          </a:p>
        </p:txBody>
      </p:sp>
    </p:spTree>
    <p:extLst>
      <p:ext uri="{BB962C8B-B14F-4D97-AF65-F5344CB8AC3E}">
        <p14:creationId xmlns:p14="http://schemas.microsoft.com/office/powerpoint/2010/main" val="32992175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a:extLst>
              <a:ext uri="{FF2B5EF4-FFF2-40B4-BE49-F238E27FC236}">
                <a16:creationId xmlns:a16="http://schemas.microsoft.com/office/drawing/2014/main" id="{AFCEF4D0-A62C-30E8-F8D1-D991BD10E9B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100" b="-104"/>
          <a:stretch/>
        </p:blipFill>
        <p:spPr bwMode="auto">
          <a:xfrm>
            <a:off x="9283725" y="0"/>
            <a:ext cx="2887423" cy="310177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E943ED3-9584-AD23-7946-98B6EAC1C731}"/>
              </a:ext>
            </a:extLst>
          </p:cNvPr>
          <p:cNvPicPr>
            <a:picLocks noChangeAspect="1"/>
          </p:cNvPicPr>
          <p:nvPr/>
        </p:nvPicPr>
        <p:blipFill rotWithShape="1">
          <a:blip r:embed="rId4"/>
          <a:srcRect l="8286" r="7601"/>
          <a:stretch/>
        </p:blipFill>
        <p:spPr>
          <a:xfrm>
            <a:off x="6209022" y="-7625"/>
            <a:ext cx="3115130" cy="3104335"/>
          </a:xfrm>
          <a:prstGeom prst="rect">
            <a:avLst/>
          </a:prstGeom>
        </p:spPr>
      </p:pic>
      <p:sp>
        <p:nvSpPr>
          <p:cNvPr id="5" name="TextBox 4">
            <a:extLst>
              <a:ext uri="{FF2B5EF4-FFF2-40B4-BE49-F238E27FC236}">
                <a16:creationId xmlns:a16="http://schemas.microsoft.com/office/drawing/2014/main" id="{601C1528-C790-6FCB-4CF0-D6146DE8B243}"/>
              </a:ext>
            </a:extLst>
          </p:cNvPr>
          <p:cNvSpPr txBox="1"/>
          <p:nvPr/>
        </p:nvSpPr>
        <p:spPr>
          <a:xfrm>
            <a:off x="48228" y="4793012"/>
            <a:ext cx="6176889" cy="2064986"/>
          </a:xfrm>
          <a:prstGeom prst="rect">
            <a:avLst/>
          </a:prstGeom>
          <a:solidFill>
            <a:schemeClr val="bg1"/>
          </a:solidFill>
          <a:ln>
            <a:noFill/>
          </a:ln>
        </p:spPr>
        <p:txBody>
          <a:bodyPr wrap="square" lIns="91440" tIns="45720" rIns="91440" bIns="45720" rtlCol="0" anchor="t">
            <a:noAutofit/>
          </a:bodyPr>
          <a:lstStyle/>
          <a:p>
            <a:pPr marL="806450" indent="-342900">
              <a:lnSpc>
                <a:spcPct val="150000"/>
              </a:lnSpc>
              <a:buFont typeface="Arial"/>
              <a:buChar char="•"/>
              <a:defRPr/>
            </a:pPr>
            <a:r>
              <a:rPr lang="en-US" sz="2400">
                <a:solidFill>
                  <a:srgbClr val="003865"/>
                </a:solidFill>
                <a:latin typeface="Calibri"/>
                <a:cs typeface="Calibri"/>
              </a:rPr>
              <a:t>Gerry Sjerven</a:t>
            </a:r>
            <a:endParaRPr lang="en-US">
              <a:cs typeface="Calibri"/>
            </a:endParaRPr>
          </a:p>
          <a:p>
            <a:pPr marL="806450" indent="-342900">
              <a:lnSpc>
                <a:spcPct val="150000"/>
              </a:lnSpc>
              <a:buFont typeface="Arial"/>
              <a:buChar char="•"/>
              <a:defRPr/>
            </a:pPr>
            <a:r>
              <a:rPr lang="en-US" sz="2400">
                <a:solidFill>
                  <a:srgbClr val="003865"/>
                </a:solidFill>
                <a:latin typeface="Calibri"/>
                <a:cs typeface="Calibri"/>
              </a:rPr>
              <a:t>Sean Vaughn</a:t>
            </a:r>
          </a:p>
          <a:p>
            <a:pPr marL="806450" indent="-342900">
              <a:lnSpc>
                <a:spcPct val="150000"/>
              </a:lnSpc>
              <a:buFont typeface="Arial"/>
              <a:buChar char="•"/>
              <a:defRPr/>
            </a:pPr>
            <a:r>
              <a:rPr lang="en-US" sz="2400">
                <a:solidFill>
                  <a:srgbClr val="003865"/>
                </a:solidFill>
                <a:latin typeface="Calibri"/>
                <a:cs typeface="Calibri"/>
              </a:rPr>
              <a:t>Clinton Little</a:t>
            </a:r>
          </a:p>
        </p:txBody>
      </p:sp>
      <p:sp>
        <p:nvSpPr>
          <p:cNvPr id="2" name="Title 1"/>
          <p:cNvSpPr>
            <a:spLocks noGrp="1"/>
          </p:cNvSpPr>
          <p:nvPr>
            <p:ph type="ctrTitle"/>
          </p:nvPr>
        </p:nvSpPr>
        <p:spPr>
          <a:xfrm>
            <a:off x="-646" y="3089085"/>
            <a:ext cx="12192000" cy="1698216"/>
          </a:xfrm>
          <a:ln>
            <a:solidFill>
              <a:schemeClr val="bg1">
                <a:lumMod val="85000"/>
              </a:schemeClr>
            </a:solidFill>
          </a:ln>
        </p:spPr>
        <p:txBody>
          <a:bodyPr>
            <a:normAutofit fontScale="90000"/>
          </a:bodyPr>
          <a:lstStyle/>
          <a:p>
            <a:pPr>
              <a:lnSpc>
                <a:spcPct val="108000"/>
              </a:lnSpc>
              <a:spcAft>
                <a:spcPts val="1200"/>
              </a:spcAft>
            </a:pPr>
            <a:r>
              <a:rPr lang="en-US" sz="4000">
                <a:solidFill>
                  <a:srgbClr val="FFC000"/>
                </a:solidFill>
              </a:rPr>
              <a:t> </a:t>
            </a:r>
            <a:br>
              <a:rPr lang="en-US" sz="4000"/>
            </a:br>
            <a:r>
              <a:rPr lang="en-US" sz="4000"/>
              <a:t>3D Geomatics Committee Update: </a:t>
            </a:r>
            <a:br>
              <a:rPr lang="en-US" sz="4000"/>
            </a:br>
            <a:r>
              <a:rPr lang="en-US" sz="4000"/>
              <a:t>Status of the Minnesota Lidar Plan</a:t>
            </a:r>
            <a:br>
              <a:rPr lang="en-US" sz="4000"/>
            </a:br>
            <a:r>
              <a:rPr lang="en-US" sz="3100"/>
              <a:t>December 20, 2023</a:t>
            </a:r>
            <a:br>
              <a:rPr lang="en-US" sz="4000"/>
            </a:br>
            <a:endParaRPr lang="en-US" sz="4400">
              <a:solidFill>
                <a:schemeClr val="bg1">
                  <a:lumMod val="95000"/>
                </a:schemeClr>
              </a:solidFill>
              <a:cs typeface="Calibri"/>
            </a:endParaRPr>
          </a:p>
        </p:txBody>
      </p:sp>
      <p:sp>
        <p:nvSpPr>
          <p:cNvPr id="3" name="TextBox 2">
            <a:extLst>
              <a:ext uri="{FF2B5EF4-FFF2-40B4-BE49-F238E27FC236}">
                <a16:creationId xmlns:a16="http://schemas.microsoft.com/office/drawing/2014/main" id="{2C7331FB-7D24-D4A9-39BE-E84AF653FBD5}"/>
              </a:ext>
            </a:extLst>
          </p:cNvPr>
          <p:cNvSpPr txBox="1"/>
          <p:nvPr/>
        </p:nvSpPr>
        <p:spPr>
          <a:xfrm>
            <a:off x="6176889" y="4793012"/>
            <a:ext cx="6015111" cy="2064987"/>
          </a:xfrm>
          <a:prstGeom prst="rect">
            <a:avLst/>
          </a:prstGeom>
          <a:solidFill>
            <a:schemeClr val="bg1"/>
          </a:solidFill>
          <a:ln>
            <a:noFill/>
          </a:ln>
        </p:spPr>
        <p:txBody>
          <a:bodyPr wrap="square"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865"/>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865"/>
              </a:solidFill>
              <a:effectLst/>
              <a:uLnTx/>
              <a:uFillTx/>
              <a:latin typeface="Calibri"/>
              <a:ea typeface="+mn-ea"/>
              <a:cs typeface="+mn-cs"/>
            </a:endParaRPr>
          </a:p>
          <a:p>
            <a:pPr marL="0" marR="0" lvl="0" indent="0" algn="ctr" defTabSz="114300" rtl="0" eaLnBrk="1" fontAlgn="auto" latinLnBrk="0" hangingPunct="1">
              <a:lnSpc>
                <a:spcPct val="100000"/>
              </a:lnSpc>
              <a:spcBef>
                <a:spcPts val="0"/>
              </a:spcBef>
              <a:spcAft>
                <a:spcPts val="0"/>
              </a:spcAft>
              <a:buClrTx/>
              <a:buSzTx/>
              <a:buFontTx/>
              <a:buNone/>
              <a:tabLst>
                <a:tab pos="5486400" algn="l"/>
              </a:tabLst>
              <a:defRPr/>
            </a:pPr>
            <a:r>
              <a:rPr kumimoji="0" lang="en-US" sz="2000" b="0" i="0" u="none" strike="noStrike" kern="1200" cap="none" spc="0" normalizeH="0" baseline="0" noProof="0">
                <a:ln>
                  <a:noFill/>
                </a:ln>
                <a:solidFill>
                  <a:srgbClr val="003865"/>
                </a:solidFill>
                <a:effectLst/>
                <a:uLnTx/>
                <a:uFillTx/>
                <a:latin typeface="Calibri"/>
                <a:ea typeface="+mn-ea"/>
                <a:cs typeface="+mn-cs"/>
              </a:rPr>
              <a:t>3D Geomatics Committee</a:t>
            </a:r>
            <a:br>
              <a:rPr kumimoji="0" lang="en-US" sz="2000" b="0" i="0" u="none" strike="noStrike" kern="1200" cap="none" spc="0" normalizeH="0" baseline="0" noProof="0">
                <a:ln>
                  <a:noFill/>
                </a:ln>
                <a:solidFill>
                  <a:srgbClr val="003865"/>
                </a:solidFill>
                <a:effectLst/>
                <a:uLnTx/>
                <a:uFillTx/>
                <a:latin typeface="Calibri"/>
                <a:ea typeface="+mn-ea"/>
                <a:cs typeface="+mn-cs"/>
              </a:rPr>
            </a:br>
            <a:br>
              <a:rPr kumimoji="0" lang="en-US" sz="2000" b="0" i="0" u="none" strike="noStrike" kern="1200" cap="none" spc="0" normalizeH="0" baseline="0" noProof="0">
                <a:ln>
                  <a:noFill/>
                </a:ln>
                <a:solidFill>
                  <a:srgbClr val="003865"/>
                </a:solidFill>
                <a:effectLst/>
                <a:uLnTx/>
                <a:uFillTx/>
                <a:latin typeface="Calibri"/>
                <a:ea typeface="+mn-ea"/>
                <a:cs typeface="+mn-cs"/>
              </a:rPr>
            </a:br>
            <a:r>
              <a:rPr kumimoji="0" lang="en-US" sz="2000" b="0" i="0" u="none" strike="noStrike" kern="1200" cap="none" spc="0" normalizeH="0" baseline="0" noProof="0">
                <a:ln>
                  <a:noFill/>
                </a:ln>
                <a:solidFill>
                  <a:srgbClr val="003865"/>
                </a:solidFill>
                <a:effectLst/>
                <a:uLnTx/>
                <a:uFillTx/>
                <a:latin typeface="Calibri"/>
                <a:ea typeface="+mn-ea"/>
                <a:cs typeface="+mn-cs"/>
              </a:rPr>
              <a:t>                                         </a:t>
            </a:r>
            <a:r>
              <a:rPr lang="en-US" sz="2000">
                <a:solidFill>
                  <a:srgbClr val="003865"/>
                </a:solidFill>
                <a:latin typeface="Calibri"/>
              </a:rPr>
              <a:t>             </a:t>
            </a:r>
            <a:endParaRPr kumimoji="0" lang="en-US" sz="2000" b="0" i="0" u="none" strike="noStrike" kern="1200" cap="none" spc="0" normalizeH="0" baseline="0" noProof="0">
              <a:ln>
                <a:noFill/>
              </a:ln>
              <a:solidFill>
                <a:srgbClr val="003865"/>
              </a:solidFill>
              <a:effectLst/>
              <a:uLnTx/>
              <a:uFillTx/>
              <a:latin typeface="Calibri"/>
              <a:ea typeface="+mn-ea"/>
              <a:cs typeface="+mn-cs"/>
            </a:endParaRPr>
          </a:p>
        </p:txBody>
      </p:sp>
      <p:pic>
        <p:nvPicPr>
          <p:cNvPr id="4" name="Picture 3" descr="Minnesota Geospatial Adcisory Council Logo">
            <a:extLst>
              <a:ext uri="{FF2B5EF4-FFF2-40B4-BE49-F238E27FC236}">
                <a16:creationId xmlns:a16="http://schemas.microsoft.com/office/drawing/2014/main" id="{67B23942-4AF8-F626-1E6E-5B42D3494F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1656" y="5719153"/>
            <a:ext cx="5069698" cy="1138845"/>
          </a:xfrm>
          <a:prstGeom prst="rect">
            <a:avLst/>
          </a:prstGeom>
          <a:ln w="15875">
            <a:solidFill>
              <a:schemeClr val="bg1">
                <a:lumMod val="85000"/>
              </a:schemeClr>
            </a:solidFill>
          </a:ln>
        </p:spPr>
      </p:pic>
      <p:pic>
        <p:nvPicPr>
          <p:cNvPr id="25" name="Picture 24">
            <a:extLst>
              <a:ext uri="{FF2B5EF4-FFF2-40B4-BE49-F238E27FC236}">
                <a16:creationId xmlns:a16="http://schemas.microsoft.com/office/drawing/2014/main" id="{2A7FC827-CBBC-8457-BA0D-CCDCB4483F69}"/>
              </a:ext>
              <a:ext uri="{C183D7F6-B498-43B3-948B-1728B52AA6E4}">
                <adec:decorative xmlns:adec="http://schemas.microsoft.com/office/drawing/2017/decorative" val="1"/>
              </a:ext>
            </a:extLst>
          </p:cNvPr>
          <p:cNvPicPr>
            <a:picLocks noChangeAspect="1"/>
          </p:cNvPicPr>
          <p:nvPr/>
        </p:nvPicPr>
        <p:blipFill rotWithShape="1">
          <a:blip r:embed="rId6"/>
          <a:srcRect l="2253" r="6250" b="19671"/>
          <a:stretch/>
        </p:blipFill>
        <p:spPr>
          <a:xfrm>
            <a:off x="0" y="0"/>
            <a:ext cx="3107275" cy="3091619"/>
          </a:xfrm>
          <a:prstGeom prst="rect">
            <a:avLst/>
          </a:prstGeom>
          <a:ln>
            <a:solidFill>
              <a:schemeClr val="bg1">
                <a:lumMod val="65000"/>
              </a:schemeClr>
            </a:solidFill>
          </a:ln>
        </p:spPr>
      </p:pic>
      <p:pic>
        <p:nvPicPr>
          <p:cNvPr id="29" name="Picture 28">
            <a:extLst>
              <a:ext uri="{FF2B5EF4-FFF2-40B4-BE49-F238E27FC236}">
                <a16:creationId xmlns:a16="http://schemas.microsoft.com/office/drawing/2014/main" id="{88B958A7-DA52-354E-2179-3B9BCCBD75D5}"/>
              </a:ext>
              <a:ext uri="{C183D7F6-B498-43B3-948B-1728B52AA6E4}">
                <adec:decorative xmlns:adec="http://schemas.microsoft.com/office/drawing/2017/decorative" val="1"/>
              </a:ext>
            </a:extLst>
          </p:cNvPr>
          <p:cNvPicPr>
            <a:picLocks noChangeAspect="1"/>
          </p:cNvPicPr>
          <p:nvPr/>
        </p:nvPicPr>
        <p:blipFill rotWithShape="1">
          <a:blip r:embed="rId7"/>
          <a:srcRect l="7940"/>
          <a:stretch/>
        </p:blipFill>
        <p:spPr>
          <a:xfrm>
            <a:off x="3108426" y="0"/>
            <a:ext cx="3108960" cy="3091619"/>
          </a:xfrm>
          <a:prstGeom prst="rect">
            <a:avLst/>
          </a:prstGeom>
          <a:ln>
            <a:solidFill>
              <a:schemeClr val="bg1">
                <a:lumMod val="65000"/>
              </a:schemeClr>
            </a:solidFill>
          </a:ln>
        </p:spPr>
      </p:pic>
      <p:pic>
        <p:nvPicPr>
          <p:cNvPr id="2050" name="Picture 2">
            <a:extLst>
              <a:ext uri="{FF2B5EF4-FFF2-40B4-BE49-F238E27FC236}">
                <a16:creationId xmlns:a16="http://schemas.microsoft.com/office/drawing/2014/main" id="{6AA39BCC-39A2-9EF7-2BA5-35811403CA5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0077" r="27140" b="17000"/>
          <a:stretch/>
        </p:blipFill>
        <p:spPr bwMode="auto">
          <a:xfrm>
            <a:off x="3088225" y="0"/>
            <a:ext cx="3107275" cy="3091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141982"/>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5.jpeg"/></Relationships>
</file>

<file path=ppt/theme/_rels/theme3.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IT" id="{43004C98-5B53-4D58-92B4-D334E886AB92}" vid="{BCC84AB3-760B-4B29-9458-5FA6845EC3C2}"/>
    </a:ext>
  </a:extLst>
</a:theme>
</file>

<file path=ppt/theme/theme2.xml><?xml version="1.0" encoding="utf-8"?>
<a:theme xmlns:a="http://schemas.openxmlformats.org/drawingml/2006/main" name="Section Break">
  <a:themeElements>
    <a:clrScheme name="MCWD Revised">
      <a:dk1>
        <a:srgbClr val="0F405B"/>
      </a:dk1>
      <a:lt1>
        <a:sysClr val="window" lastClr="FFFFFF"/>
      </a:lt1>
      <a:dk2>
        <a:srgbClr val="55575A"/>
      </a:dk2>
      <a:lt2>
        <a:srgbClr val="B6BCC2"/>
      </a:lt2>
      <a:accent1>
        <a:srgbClr val="DBE6B6"/>
      </a:accent1>
      <a:accent2>
        <a:srgbClr val="009DD9"/>
      </a:accent2>
      <a:accent3>
        <a:srgbClr val="009DD9"/>
      </a:accent3>
      <a:accent4>
        <a:srgbClr val="FAD23F"/>
      </a:accent4>
      <a:accent5>
        <a:srgbClr val="DBE6B6"/>
      </a:accent5>
      <a:accent6>
        <a:srgbClr val="FAD23F"/>
      </a:accent6>
      <a:hlink>
        <a:srgbClr val="00ADEF"/>
      </a:hlink>
      <a:folHlink>
        <a:srgbClr val="8EC7E1"/>
      </a:folHlink>
    </a:clrScheme>
    <a:fontScheme name="MCWD">
      <a:majorFont>
        <a:latin typeface="Avenir Next Demi Bold"/>
        <a:ea typeface=""/>
        <a:cs typeface=""/>
      </a:majorFont>
      <a:minorFont>
        <a:latin typeface="Myriad Pro"/>
        <a:ea typeface=""/>
        <a:cs typeface=""/>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extLst>
    <a:ext uri="{05A4C25C-085E-4340-85A3-A5531E510DB2}">
      <thm15:themeFamily xmlns:thm15="http://schemas.microsoft.com/office/thememl/2012/main" name="Presentation1" id="{0D975988-9025-4ADE-BA74-B6538625B757}" vid="{9B4A3928-E47F-4409-A3D4-2F2211A5A4F4}"/>
    </a:ext>
  </a:extLst>
</a:theme>
</file>

<file path=ppt/theme/theme3.xml><?xml version="1.0" encoding="utf-8"?>
<a:theme xmlns:a="http://schemas.openxmlformats.org/drawingml/2006/main" name="Bulleted Lists - Body">
  <a:themeElements>
    <a:clrScheme name="MCWD Revised">
      <a:dk1>
        <a:srgbClr val="0F405B"/>
      </a:dk1>
      <a:lt1>
        <a:sysClr val="window" lastClr="FFFFFF"/>
      </a:lt1>
      <a:dk2>
        <a:srgbClr val="55575A"/>
      </a:dk2>
      <a:lt2>
        <a:srgbClr val="B6BCC2"/>
      </a:lt2>
      <a:accent1>
        <a:srgbClr val="DBE6B6"/>
      </a:accent1>
      <a:accent2>
        <a:srgbClr val="009DD9"/>
      </a:accent2>
      <a:accent3>
        <a:srgbClr val="009DD9"/>
      </a:accent3>
      <a:accent4>
        <a:srgbClr val="FAD23F"/>
      </a:accent4>
      <a:accent5>
        <a:srgbClr val="DBE6B6"/>
      </a:accent5>
      <a:accent6>
        <a:srgbClr val="FAD23F"/>
      </a:accent6>
      <a:hlink>
        <a:srgbClr val="00ADEF"/>
      </a:hlink>
      <a:folHlink>
        <a:srgbClr val="8EC7E1"/>
      </a:folHlink>
    </a:clrScheme>
    <a:fontScheme name="MCWD">
      <a:majorFont>
        <a:latin typeface="Avenir Next Demi Bold"/>
        <a:ea typeface=""/>
        <a:cs typeface=""/>
      </a:majorFont>
      <a:minorFont>
        <a:latin typeface="Myriad Pro"/>
        <a:ea typeface=""/>
        <a:cs typeface=""/>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extLst>
    <a:ext uri="{05A4C25C-085E-4340-85A3-A5531E510DB2}">
      <thm15:themeFamily xmlns:thm15="http://schemas.microsoft.com/office/thememl/2012/main" name="Presentation1" id="{0D975988-9025-4ADE-BA74-B6538625B757}" vid="{22766F26-DB1D-4AB9-B366-40BB30CC7306}"/>
    </a:ext>
  </a:extLst>
</a:theme>
</file>

<file path=ppt/theme/theme4.xml><?xml version="1.0" encoding="utf-8"?>
<a:theme xmlns:a="http://schemas.openxmlformats.org/drawingml/2006/main" name="1_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ustom Design">
  <a:themeElements>
    <a:clrScheme name="WashingtonCounty Colors 2022">
      <a:dk1>
        <a:sysClr val="windowText" lastClr="000000"/>
      </a:dk1>
      <a:lt1>
        <a:sysClr val="window" lastClr="FFFFFF"/>
      </a:lt1>
      <a:dk2>
        <a:srgbClr val="939598"/>
      </a:dk2>
      <a:lt2>
        <a:srgbClr val="DCDDDE"/>
      </a:lt2>
      <a:accent1>
        <a:srgbClr val="0B6339"/>
      </a:accent1>
      <a:accent2>
        <a:srgbClr val="2B5D94"/>
      </a:accent2>
      <a:accent3>
        <a:srgbClr val="224E5A"/>
      </a:accent3>
      <a:accent4>
        <a:srgbClr val="A7C645"/>
      </a:accent4>
      <a:accent5>
        <a:srgbClr val="F2D442"/>
      </a:accent5>
      <a:accent6>
        <a:srgbClr val="A0CFD3"/>
      </a:accent6>
      <a:hlink>
        <a:srgbClr val="0563C1"/>
      </a:hlink>
      <a:folHlink>
        <a:srgbClr val="63525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Basic Layout">
  <a:themeElements>
    <a:clrScheme name="WashingtonCounty Colors 2022">
      <a:dk1>
        <a:sysClr val="windowText" lastClr="000000"/>
      </a:dk1>
      <a:lt1>
        <a:sysClr val="window" lastClr="FFFFFF"/>
      </a:lt1>
      <a:dk2>
        <a:srgbClr val="939598"/>
      </a:dk2>
      <a:lt2>
        <a:srgbClr val="DCDDDE"/>
      </a:lt2>
      <a:accent1>
        <a:srgbClr val="0B6339"/>
      </a:accent1>
      <a:accent2>
        <a:srgbClr val="2B5D94"/>
      </a:accent2>
      <a:accent3>
        <a:srgbClr val="224E5A"/>
      </a:accent3>
      <a:accent4>
        <a:srgbClr val="A7C645"/>
      </a:accent4>
      <a:accent5>
        <a:srgbClr val="F2D442"/>
      </a:accent5>
      <a:accent6>
        <a:srgbClr val="A0CFD3"/>
      </a:accent6>
      <a:hlink>
        <a:srgbClr val="0563C1"/>
      </a:hlink>
      <a:folHlink>
        <a:srgbClr val="63525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Minnesota">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8CD03AC-A40B-4780-A18E-55BD556CF891}" vid="{9383277A-CEEA-4649-B41C-FD71EC6640B4}"/>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E90D08A28131A4EBD9BAB197DC58E3D" ma:contentTypeVersion="15" ma:contentTypeDescription="Create a new document." ma:contentTypeScope="" ma:versionID="762e011970d567e10982c455b3a5dd08">
  <xsd:schema xmlns:xsd="http://www.w3.org/2001/XMLSchema" xmlns:xs="http://www.w3.org/2001/XMLSchema" xmlns:p="http://schemas.microsoft.com/office/2006/metadata/properties" xmlns:ns2="affaad78-b1e1-469e-b10e-4b7567490b0e" xmlns:ns3="98f01fe9-c3f2-4582-9148-d87bd0c242e7" targetNamespace="http://schemas.microsoft.com/office/2006/metadata/properties" ma:root="true" ma:fieldsID="e111accc7b2b0e9cf8952464bea99a70" ns2:_="" ns3:_="">
    <xsd:import namespace="affaad78-b1e1-469e-b10e-4b7567490b0e"/>
    <xsd:import namespace="98f01fe9-c3f2-4582-9148-d87bd0c242e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ServiceLocation" minOccurs="0"/>
                <xsd:element ref="ns2:MediaServiceObjectDetectorVersions"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ffaad78-b1e1-469e-b10e-4b7567490b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219cb8a3-2c43-49ff-bdd4-56a41dc47caf"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internalName="MediaServiceDateTaken"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8f01fe9-c3f2-4582-9148-d87bd0c242e7"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b3d9d9c8-5738-4ca5-8f78-191f5ac25cd7}" ma:internalName="TaxCatchAll" ma:showField="CatchAllData" ma:web="98f01fe9-c3f2-4582-9148-d87bd0c242e7">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ffaad78-b1e1-469e-b10e-4b7567490b0e">
      <Terms xmlns="http://schemas.microsoft.com/office/infopath/2007/PartnerControls"/>
    </lcf76f155ced4ddcb4097134ff3c332f>
    <TaxCatchAll xmlns="98f01fe9-c3f2-4582-9148-d87bd0c242e7" xsi:nil="true"/>
    <SharedWithUsers xmlns="98f01fe9-c3f2-4582-9148-d87bd0c242e7">
      <UserInfo>
        <DisplayName>Slaats, Alison (She/Her/Hers) (MNIT)</DisplayName>
        <AccountId>100</AccountId>
        <AccountType/>
      </UserInfo>
      <UserInfo>
        <DisplayName>Carlson, Curtis L (MNIT)</DisplayName>
        <AccountId>2094</AccountId>
        <AccountType/>
      </UserInfo>
      <UserInfo>
        <DisplayName>Wakefield, Sally (MNIT)</DisplayName>
        <AccountId>7474</AccountId>
        <AccountType/>
      </UserInfo>
    </SharedWithUsers>
  </documentManagement>
</p:properties>
</file>

<file path=customXml/itemProps1.xml><?xml version="1.0" encoding="utf-8"?>
<ds:datastoreItem xmlns:ds="http://schemas.openxmlformats.org/officeDocument/2006/customXml" ds:itemID="{F8701DD7-F509-4988-84FF-23C3564506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ffaad78-b1e1-469e-b10e-4b7567490b0e"/>
    <ds:schemaRef ds:uri="98f01fe9-c3f2-4582-9148-d87bd0c242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4FC3EB5-FC22-4196-BCE6-EC70ECAB6EA7}">
  <ds:schemaRefs>
    <ds:schemaRef ds:uri="http://schemas.microsoft.com/sharepoint/v3/contenttype/forms"/>
  </ds:schemaRefs>
</ds:datastoreItem>
</file>

<file path=customXml/itemProps3.xml><?xml version="1.0" encoding="utf-8"?>
<ds:datastoreItem xmlns:ds="http://schemas.openxmlformats.org/officeDocument/2006/customXml" ds:itemID="{E70A1614-972F-4A67-A9F6-32A9C3B08B00}">
  <ds:schemaRefs>
    <ds:schemaRef ds:uri="http://purl.org/dc/terms/"/>
    <ds:schemaRef ds:uri="http://schemas.microsoft.com/office/2006/documentManagement/types"/>
    <ds:schemaRef ds:uri="http://schemas.microsoft.com/office/infopath/2007/PartnerControls"/>
    <ds:schemaRef ds:uri="98f01fe9-c3f2-4582-9148-d87bd0c242e7"/>
    <ds:schemaRef ds:uri="http://schemas.openxmlformats.org/package/2006/metadata/core-properties"/>
    <ds:schemaRef ds:uri="http://purl.org/dc/elements/1.1/"/>
    <ds:schemaRef ds:uri="affaad78-b1e1-469e-b10e-4b7567490b0e"/>
    <ds:schemaRef ds:uri="http://schemas.microsoft.com/office/2006/metadata/properties"/>
    <ds:schemaRef ds:uri="http://www.w3.org/XML/1998/namespace"/>
    <ds:schemaRef ds:uri="http://purl.org/dc/dcmitype/"/>
  </ds:schemaRefs>
</ds:datastoreItem>
</file>

<file path=docMetadata/LabelInfo.xml><?xml version="1.0" encoding="utf-8"?>
<clbl:labelList xmlns:clbl="http://schemas.microsoft.com/office/2020/mipLabelMetadata">
  <clbl:label id="{eb14b046-24c4-4519-8f26-b89c2159828c}" enabled="0" method="" siteId="{eb14b046-24c4-4519-8f26-b89c2159828c}" removed="1"/>
</clbl:labelList>
</file>

<file path=docProps/app.xml><?xml version="1.0" encoding="utf-8"?>
<Properties xmlns="http://schemas.openxmlformats.org/officeDocument/2006/extended-properties" xmlns:vt="http://schemas.openxmlformats.org/officeDocument/2006/docPropsVTypes">
  <TotalTime>0</TotalTime>
  <Words>4572</Words>
  <Application>Microsoft Office PowerPoint</Application>
  <PresentationFormat>Widescreen</PresentationFormat>
  <Paragraphs>702</Paragraphs>
  <Slides>59</Slides>
  <Notes>42</Notes>
  <HiddenSlides>17</HiddenSlides>
  <MMClips>0</MMClips>
  <ScaleCrop>false</ScaleCrop>
  <HeadingPairs>
    <vt:vector size="6" baseType="variant">
      <vt:variant>
        <vt:lpstr>Fonts Used</vt:lpstr>
      </vt:variant>
      <vt:variant>
        <vt:i4>14</vt:i4>
      </vt:variant>
      <vt:variant>
        <vt:lpstr>Theme</vt:lpstr>
      </vt:variant>
      <vt:variant>
        <vt:i4>7</vt:i4>
      </vt:variant>
      <vt:variant>
        <vt:lpstr>Slide Titles</vt:lpstr>
      </vt:variant>
      <vt:variant>
        <vt:i4>59</vt:i4>
      </vt:variant>
    </vt:vector>
  </HeadingPairs>
  <TitlesOfParts>
    <vt:vector size="80" baseType="lpstr">
      <vt:lpstr>Arial</vt:lpstr>
      <vt:lpstr>Arial,Sans-Serif</vt:lpstr>
      <vt:lpstr>Avenir Next Demi Bold</vt:lpstr>
      <vt:lpstr>Avenir Next Regular</vt:lpstr>
      <vt:lpstr>AvenirNext LT Pro Bold</vt:lpstr>
      <vt:lpstr>AvenirNext LT Pro Regular</vt:lpstr>
      <vt:lpstr>Calibri</vt:lpstr>
      <vt:lpstr>Calibri Light</vt:lpstr>
      <vt:lpstr>Myriad Pro</vt:lpstr>
      <vt:lpstr>Myriad Pro (Body)</vt:lpstr>
      <vt:lpstr>NeueHaasGroteskText Std</vt:lpstr>
      <vt:lpstr>Segoe UI</vt:lpstr>
      <vt:lpstr>Wingdings</vt:lpstr>
      <vt:lpstr>Wingdings 2</vt:lpstr>
      <vt:lpstr>MN.IT</vt:lpstr>
      <vt:lpstr>Section Break</vt:lpstr>
      <vt:lpstr>Bulleted Lists - Body</vt:lpstr>
      <vt:lpstr>1_MN.IT</vt:lpstr>
      <vt:lpstr>Custom Design</vt:lpstr>
      <vt:lpstr>Basic Layout</vt:lpstr>
      <vt:lpstr>1_Minnesota</vt:lpstr>
      <vt:lpstr>Minnesota Geospatial Advisory Council</vt:lpstr>
      <vt:lpstr>Agenda Item 1</vt:lpstr>
      <vt:lpstr>Introductions</vt:lpstr>
      <vt:lpstr>Agenda</vt:lpstr>
      <vt:lpstr>Approve Minutes</vt:lpstr>
      <vt:lpstr>Agenda Item 2</vt:lpstr>
      <vt:lpstr>Outreach Committee Update</vt:lpstr>
      <vt:lpstr>Agenda Item 3</vt:lpstr>
      <vt:lpstr>  3D Geomatics Committee Update:  Status of the Minnesota Lidar Plan December 20, 2023 </vt:lpstr>
      <vt:lpstr>Committee Development Standards</vt:lpstr>
      <vt:lpstr>Geospatial Advisory Council (GAC)  3D Geomatics Committee </vt:lpstr>
      <vt:lpstr>3DGeo - Data Acquisition Workgroup</vt:lpstr>
      <vt:lpstr>3DGeo Committee and Workgroup - Next Steps</vt:lpstr>
      <vt:lpstr>2023 3DGeo – Accomplishments</vt:lpstr>
      <vt:lpstr>3D Geomatics: Funding, Agreements, and Acquisition </vt:lpstr>
      <vt:lpstr>Next</vt:lpstr>
      <vt:lpstr>USGS 3DEP - Partnership Funded Compliant Data</vt:lpstr>
      <vt:lpstr>USGS 3D Elevation Program (3DEP)</vt:lpstr>
      <vt:lpstr>Minnesota Lidar  Temporal Lidar Data</vt:lpstr>
      <vt:lpstr>Next</vt:lpstr>
      <vt:lpstr>3DGeo – New Subgroups in 2023</vt:lpstr>
      <vt:lpstr>3DGeo – New Subgroups in 2023 – Lidar-derived Hydrography Subgroup</vt:lpstr>
      <vt:lpstr>3DGeo – New Subgroups in 2023 – Lidar Derivatives Subgroup</vt:lpstr>
      <vt:lpstr>3DGeo – New Subgroups in 2023 – Lidar-derived Hydrography Subgroup</vt:lpstr>
      <vt:lpstr>3DGeo – New Subgroups in 2023 – Lidar-derived Hydrography Subgroup</vt:lpstr>
      <vt:lpstr>Next</vt:lpstr>
      <vt:lpstr>3DGeo - Next Steps</vt:lpstr>
      <vt:lpstr>Agenda Item 4</vt:lpstr>
      <vt:lpstr>PLSS Monument Grant Development</vt:lpstr>
      <vt:lpstr>PLSS Monument Grant Next Steps</vt:lpstr>
      <vt:lpstr>Agenda Item 5</vt:lpstr>
      <vt:lpstr>Status of Free and Open Data Public Geospatial Data</vt:lpstr>
      <vt:lpstr>Statewide Publicly Available Parcel Data</vt:lpstr>
      <vt:lpstr> Road Centerline, Address Points and Emergency Service Zones</vt:lpstr>
      <vt:lpstr> Road Centerline Dataset Published!</vt:lpstr>
      <vt:lpstr>Agenda Item 6</vt:lpstr>
      <vt:lpstr>Agenda Item 7</vt:lpstr>
      <vt:lpstr>Break &amp; Networking</vt:lpstr>
      <vt:lpstr>Agenda Item 9</vt:lpstr>
      <vt:lpstr>Agenda item 13</vt:lpstr>
      <vt:lpstr>Updates on GAC Priority Projects and Initiatives</vt:lpstr>
      <vt:lpstr>GAC Priorities</vt:lpstr>
      <vt:lpstr>GAC Priorities</vt:lpstr>
      <vt:lpstr>Critical Infrastructure Data Workflow</vt:lpstr>
      <vt:lpstr>Updated and Aligned Boundary Data</vt:lpstr>
      <vt:lpstr>Publication of Open Foundational Datasets</vt:lpstr>
      <vt:lpstr>       Culvert Data Standard</vt:lpstr>
      <vt:lpstr>Lidar Data Acquisition</vt:lpstr>
      <vt:lpstr>U.S. National Grid Materials</vt:lpstr>
      <vt:lpstr> Remonumentation of All Section Corners</vt:lpstr>
      <vt:lpstr>MnGeo Image Service Improvements</vt:lpstr>
      <vt:lpstr>Geodata Archive Implementation</vt:lpstr>
      <vt:lpstr>Underground Utilities Data Sharing Team</vt:lpstr>
      <vt:lpstr> Success Stories for Geospatial Technology</vt:lpstr>
      <vt:lpstr>Accurate hydro-DEMs (hDEM)</vt:lpstr>
      <vt:lpstr> Summary Crime Data</vt:lpstr>
      <vt:lpstr>Agenda Item 10</vt:lpstr>
      <vt:lpstr>Next Meeting</vt:lpstr>
      <vt:lpstr>Adjourn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GAC Meeting Slides - December 2023</dc:title>
  <dc:creator/>
  <cp:lastModifiedBy/>
  <cp:revision>1531</cp:revision>
  <dcterms:created xsi:type="dcterms:W3CDTF">2020-12-01T19:50:41Z</dcterms:created>
  <dcterms:modified xsi:type="dcterms:W3CDTF">2023-12-21T17:15:08Z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0x0101007E90D08A28131A4EBD9BAB197DC58E3D</vt:lpwstr>
  </property>
  <property fmtid="{D5CDD505-2E9C-101B-9397-08002B2CF9AE}" pid="3" name="MediaServiceImageTags">
    <vt:lpwstr/>
  </property>
</Properties>
</file>