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0.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23"/>
    <p:sldMasterId id="2147483822" r:id="rId124"/>
    <p:sldMasterId id="2147483809" r:id="rId125"/>
    <p:sldMasterId id="2147483769" r:id="rId126"/>
    <p:sldMasterId id="2147483847" r:id="rId127"/>
    <p:sldMasterId id="2147483853" r:id="rId128"/>
    <p:sldMasterId id="2147483888" r:id="rId129"/>
    <p:sldMasterId id="2147483900" r:id="rId130"/>
    <p:sldMasterId id="2147483915" r:id="rId131"/>
    <p:sldMasterId id="2147483946" r:id="rId132"/>
    <p:sldMasterId id="2147483951" r:id="rId133"/>
    <p:sldMasterId id="2147483970" r:id="rId134"/>
    <p:sldMasterId id="2147483976" r:id="rId135"/>
    <p:sldMasterId id="2147483984" r:id="rId136"/>
    <p:sldMasterId id="2147483997" r:id="rId137"/>
    <p:sldMasterId id="2147484009" r:id="rId138"/>
  </p:sldMasterIdLst>
  <p:notesMasterIdLst>
    <p:notesMasterId r:id="rId174"/>
  </p:notesMasterIdLst>
  <p:handoutMasterIdLst>
    <p:handoutMasterId r:id="rId175"/>
  </p:handoutMasterIdLst>
  <p:sldIdLst>
    <p:sldId id="934" r:id="rId139"/>
    <p:sldId id="935" r:id="rId140"/>
    <p:sldId id="923" r:id="rId141"/>
    <p:sldId id="936" r:id="rId142"/>
    <p:sldId id="937" r:id="rId143"/>
    <p:sldId id="938" r:id="rId144"/>
    <p:sldId id="939" r:id="rId145"/>
    <p:sldId id="855" r:id="rId146"/>
    <p:sldId id="940" r:id="rId147"/>
    <p:sldId id="941" r:id="rId148"/>
    <p:sldId id="944" r:id="rId149"/>
    <p:sldId id="945" r:id="rId150"/>
    <p:sldId id="892" r:id="rId151"/>
    <p:sldId id="942" r:id="rId152"/>
    <p:sldId id="897" r:id="rId153"/>
    <p:sldId id="914" r:id="rId154"/>
    <p:sldId id="922" r:id="rId155"/>
    <p:sldId id="899" r:id="rId156"/>
    <p:sldId id="898" r:id="rId157"/>
    <p:sldId id="900" r:id="rId158"/>
    <p:sldId id="907" r:id="rId159"/>
    <p:sldId id="929" r:id="rId160"/>
    <p:sldId id="930" r:id="rId161"/>
    <p:sldId id="931" r:id="rId162"/>
    <p:sldId id="932" r:id="rId163"/>
    <p:sldId id="933" r:id="rId164"/>
    <p:sldId id="905" r:id="rId165"/>
    <p:sldId id="911" r:id="rId166"/>
    <p:sldId id="915" r:id="rId167"/>
    <p:sldId id="916" r:id="rId168"/>
    <p:sldId id="925" r:id="rId169"/>
    <p:sldId id="926" r:id="rId170"/>
    <p:sldId id="906" r:id="rId171"/>
    <p:sldId id="924" r:id="rId172"/>
    <p:sldId id="943" r:id="rId1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 Breen" initials="KB" lastIdx="2" clrIdx="0"/>
  <p:cmAuthor id="1" name="Kevin Dyke" initials="" lastIdx="2" clrIdx="1"/>
  <p:cmAuthor id="2" name="Ryan Mattke"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52" autoAdjust="0"/>
    <p:restoredTop sz="91403" autoAdjust="0"/>
  </p:normalViewPr>
  <p:slideViewPr>
    <p:cSldViewPr>
      <p:cViewPr varScale="1">
        <p:scale>
          <a:sx n="102" d="100"/>
          <a:sy n="102" d="100"/>
        </p:scale>
        <p:origin x="792" y="108"/>
      </p:cViewPr>
      <p:guideLst>
        <p:guide orient="horz" pos="2160"/>
        <p:guide pos="2880"/>
      </p:guideLst>
    </p:cSldViewPr>
  </p:slideViewPr>
  <p:notesTextViewPr>
    <p:cViewPr>
      <p:scale>
        <a:sx n="1" d="1"/>
        <a:sy n="1" d="1"/>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customXml" Target="../customXml/item63.xml"/><Relationship Id="rId68" Type="http://schemas.openxmlformats.org/officeDocument/2006/relationships/customXml" Target="../customXml/item68.xml"/><Relationship Id="rId84" Type="http://schemas.openxmlformats.org/officeDocument/2006/relationships/customXml" Target="../customXml/item84.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11.xml"/><Relationship Id="rId138" Type="http://schemas.openxmlformats.org/officeDocument/2006/relationships/slideMaster" Target="slideMasters/slideMaster16.xml"/><Relationship Id="rId154" Type="http://schemas.openxmlformats.org/officeDocument/2006/relationships/slide" Target="slides/slide16.xml"/><Relationship Id="rId159" Type="http://schemas.openxmlformats.org/officeDocument/2006/relationships/slide" Target="slides/slide21.xml"/><Relationship Id="rId175" Type="http://schemas.openxmlformats.org/officeDocument/2006/relationships/handoutMaster" Target="handoutMasters/handoutMaster1.xml"/><Relationship Id="rId170" Type="http://schemas.openxmlformats.org/officeDocument/2006/relationships/slide" Target="slides/slide32.xml"/><Relationship Id="rId16" Type="http://schemas.openxmlformats.org/officeDocument/2006/relationships/customXml" Target="../customXml/item16.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customXml" Target="../customXml/item74.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Master" Target="slideMasters/slideMaster1.xml"/><Relationship Id="rId128" Type="http://schemas.openxmlformats.org/officeDocument/2006/relationships/slideMaster" Target="slideMasters/slideMaster6.xml"/><Relationship Id="rId144" Type="http://schemas.openxmlformats.org/officeDocument/2006/relationships/slide" Target="slides/slide6.xml"/><Relationship Id="rId149" Type="http://schemas.openxmlformats.org/officeDocument/2006/relationships/slide" Target="slides/slide11.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160" Type="http://schemas.openxmlformats.org/officeDocument/2006/relationships/slide" Target="slides/slide22.xml"/><Relationship Id="rId165" Type="http://schemas.openxmlformats.org/officeDocument/2006/relationships/slide" Target="slides/slide27.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customXml" Target="../customXml/item118.xml"/><Relationship Id="rId134" Type="http://schemas.openxmlformats.org/officeDocument/2006/relationships/slideMaster" Target="slideMasters/slideMaster12.xml"/><Relationship Id="rId139" Type="http://schemas.openxmlformats.org/officeDocument/2006/relationships/slide" Target="slides/slide1.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slide" Target="slides/slide12.xml"/><Relationship Id="rId155" Type="http://schemas.openxmlformats.org/officeDocument/2006/relationships/slide" Target="slides/slide17.xml"/><Relationship Id="rId171" Type="http://schemas.openxmlformats.org/officeDocument/2006/relationships/slide" Target="slides/slide33.xml"/><Relationship Id="rId176" Type="http://schemas.openxmlformats.org/officeDocument/2006/relationships/commentAuthors" Target="commentAuthors.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Master" Target="slideMasters/slideMaster2.xml"/><Relationship Id="rId129" Type="http://schemas.openxmlformats.org/officeDocument/2006/relationships/slideMaster" Target="slideMasters/slideMaster7.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slide" Target="slides/slide2.xml"/><Relationship Id="rId145" Type="http://schemas.openxmlformats.org/officeDocument/2006/relationships/slide" Target="slides/slide7.xml"/><Relationship Id="rId161" Type="http://schemas.openxmlformats.org/officeDocument/2006/relationships/slide" Target="slides/slide23.xml"/><Relationship Id="rId166"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customXml" Target="../customXml/item52.xml"/><Relationship Id="rId60" Type="http://schemas.openxmlformats.org/officeDocument/2006/relationships/customXml" Target="../customXml/item60.xml"/><Relationship Id="rId65" Type="http://schemas.openxmlformats.org/officeDocument/2006/relationships/customXml" Target="../customXml/item65.xml"/><Relationship Id="rId73" Type="http://schemas.openxmlformats.org/officeDocument/2006/relationships/customXml" Target="../customXml/item73.xml"/><Relationship Id="rId78" Type="http://schemas.openxmlformats.org/officeDocument/2006/relationships/customXml" Target="../customXml/item78.xml"/><Relationship Id="rId81" Type="http://schemas.openxmlformats.org/officeDocument/2006/relationships/customXml" Target="../customXml/item81.xml"/><Relationship Id="rId86" Type="http://schemas.openxmlformats.org/officeDocument/2006/relationships/customXml" Target="../customXml/item86.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30" Type="http://schemas.openxmlformats.org/officeDocument/2006/relationships/slideMaster" Target="slideMasters/slideMaster8.xml"/><Relationship Id="rId135" Type="http://schemas.openxmlformats.org/officeDocument/2006/relationships/slideMaster" Target="slideMasters/slideMaster13.xml"/><Relationship Id="rId143" Type="http://schemas.openxmlformats.org/officeDocument/2006/relationships/slide" Target="slides/slide5.xml"/><Relationship Id="rId148" Type="http://schemas.openxmlformats.org/officeDocument/2006/relationships/slide" Target="slides/slide10.xml"/><Relationship Id="rId151" Type="http://schemas.openxmlformats.org/officeDocument/2006/relationships/slide" Target="slides/slide13.xml"/><Relationship Id="rId156" Type="http://schemas.openxmlformats.org/officeDocument/2006/relationships/slide" Target="slides/slide18.xml"/><Relationship Id="rId164" Type="http://schemas.openxmlformats.org/officeDocument/2006/relationships/slide" Target="slides/slide26.xml"/><Relationship Id="rId169" Type="http://schemas.openxmlformats.org/officeDocument/2006/relationships/slide" Target="slides/slide31.xml"/><Relationship Id="rId177"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72" Type="http://schemas.openxmlformats.org/officeDocument/2006/relationships/slide" Target="slides/slide34.xml"/><Relationship Id="rId180" Type="http://schemas.openxmlformats.org/officeDocument/2006/relationships/tableStyles" Target="tableStyles.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slideMaster" Target="slideMasters/slideMaster3.xml"/><Relationship Id="rId141" Type="http://schemas.openxmlformats.org/officeDocument/2006/relationships/slide" Target="slides/slide3.xml"/><Relationship Id="rId146" Type="http://schemas.openxmlformats.org/officeDocument/2006/relationships/slide" Target="slides/slide8.xml"/><Relationship Id="rId167" Type="http://schemas.openxmlformats.org/officeDocument/2006/relationships/slide" Target="slides/slide29.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4.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9.xml"/><Relationship Id="rId136" Type="http://schemas.openxmlformats.org/officeDocument/2006/relationships/slideMaster" Target="slideMasters/slideMaster14.xml"/><Relationship Id="rId157" Type="http://schemas.openxmlformats.org/officeDocument/2006/relationships/slide" Target="slides/slide19.xml"/><Relationship Id="rId178" Type="http://schemas.openxmlformats.org/officeDocument/2006/relationships/viewProps" Target="viewProps.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4.xml"/><Relationship Id="rId173" Type="http://schemas.openxmlformats.org/officeDocument/2006/relationships/slide" Target="slides/slide35.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Master" Target="slideMasters/slideMaster4.xml"/><Relationship Id="rId147" Type="http://schemas.openxmlformats.org/officeDocument/2006/relationships/slide" Target="slides/slide9.xml"/><Relationship Id="rId168" Type="http://schemas.openxmlformats.org/officeDocument/2006/relationships/slide" Target="slides/slide30.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4.xml"/><Relationship Id="rId163" Type="http://schemas.openxmlformats.org/officeDocument/2006/relationships/slide" Target="slides/slide25.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Master" Target="slideMasters/slideMaster15.xml"/><Relationship Id="rId158" Type="http://schemas.openxmlformats.org/officeDocument/2006/relationships/slide" Target="slides/slide20.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10.xml"/><Relationship Id="rId153" Type="http://schemas.openxmlformats.org/officeDocument/2006/relationships/slide" Target="slides/slide15.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3/2/2016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3/2/2016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a:t>
            </a:r>
            <a:r>
              <a:rPr lang="en-US" baseline="0" dirty="0" smtClean="0"/>
              <a:t> release as each is completed and reviewed by the local authority.</a:t>
            </a:r>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15</a:t>
            </a:fld>
            <a:endParaRPr lang="en-US" dirty="0"/>
          </a:p>
        </p:txBody>
      </p:sp>
    </p:spTree>
    <p:extLst>
      <p:ext uri="{BB962C8B-B14F-4D97-AF65-F5344CB8AC3E}">
        <p14:creationId xmlns:p14="http://schemas.microsoft.com/office/powerpoint/2010/main" val="4079071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traffic to partner sites</a:t>
            </a:r>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17</a:t>
            </a:fld>
            <a:endParaRPr lang="en-US" dirty="0"/>
          </a:p>
        </p:txBody>
      </p:sp>
    </p:spTree>
    <p:extLst>
      <p:ext uri="{BB962C8B-B14F-4D97-AF65-F5344CB8AC3E}">
        <p14:creationId xmlns:p14="http://schemas.microsoft.com/office/powerpoint/2010/main" val="664994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64FBB8-F3E7-49A2-8C82-60272B9FB1B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262212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3FCF86-A28D-45B4-8305-A08DC6126247}"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0199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29</a:t>
            </a:fld>
            <a:endParaRPr lang="en-US" dirty="0"/>
          </a:p>
        </p:txBody>
      </p:sp>
    </p:spTree>
    <p:extLst>
      <p:ext uri="{BB962C8B-B14F-4D97-AF65-F5344CB8AC3E}">
        <p14:creationId xmlns:p14="http://schemas.microsoft.com/office/powerpoint/2010/main" val="44837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7661554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40402401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4539544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6670247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42301391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defRPr sz="3200">
                <a:latin typeface="+mj-lt"/>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572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343400" y="1752600"/>
            <a:ext cx="3581400" cy="43434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064671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F971A-F5B7-4129-B83F-B1E32DEEA2AD}" type="datetimeFigureOut">
              <a:rPr lang="en-US">
                <a:solidFill>
                  <a:prstClr val="black">
                    <a:tint val="75000"/>
                  </a:prstClr>
                </a:solidFill>
              </a:rPr>
              <a:pPr/>
              <a:t>3/2/2016</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7B65EE-1F02-46A8-8422-85A3473BC13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506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7769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32945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3/2/2016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21144612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3/2/2016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29510757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3/2/2016</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62874859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59578472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11520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3/2/2016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152421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3569477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78069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8971232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4157453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914146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blipFill dpi="0" rotWithShape="1">
          <a:blip r:embed="rId2">
            <a:alphaModFix amt="24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srcRect l="11006" r="6448"/>
          <a:stretch/>
        </p:blipFill>
        <p:spPr>
          <a:xfrm>
            <a:off x="-24063" y="0"/>
            <a:ext cx="9144000" cy="7390394"/>
          </a:xfrm>
          <a:prstGeom prst="rect">
            <a:avLst/>
          </a:prstGeom>
          <a:blipFill dpi="0" rotWithShape="1">
            <a:blip r:embed="rId2"/>
            <a:srcRect/>
            <a:stretch>
              <a:fillRect/>
            </a:stretch>
          </a:blipFill>
        </p:spPr>
      </p:pic>
    </p:spTree>
    <p:extLst>
      <p:ext uri="{BB962C8B-B14F-4D97-AF65-F5344CB8AC3E}">
        <p14:creationId xmlns:p14="http://schemas.microsoft.com/office/powerpoint/2010/main" val="3493404392"/>
      </p:ext>
    </p:extLst>
  </p:cSld>
  <p:clrMapOvr>
    <a:masterClrMapping/>
  </p:clrMapOvr>
  <p:timing>
    <p:tnLst>
      <p:par>
        <p:cTn id="1" dur="indefinite" restart="never" nodeType="tmRoot"/>
      </p:par>
    </p:tnLst>
  </p:timing>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8" name="Picture Placeholder 7"/>
          <p:cNvSpPr>
            <a:spLocks noGrp="1"/>
          </p:cNvSpPr>
          <p:nvPr>
            <p:ph type="pic" sz="quarter" idx="15"/>
          </p:nvPr>
        </p:nvSpPr>
        <p:spPr>
          <a:xfrm>
            <a:off x="457200" y="1600200"/>
            <a:ext cx="7848600" cy="4648200"/>
          </a:xfrm>
          <a:prstGeom prst="rect">
            <a:avLst/>
          </a:prstGeom>
        </p:spPr>
        <p:txBody>
          <a:bodyPr/>
          <a:lstStyle/>
          <a:p>
            <a:endParaRPr lang="en-US"/>
          </a:p>
        </p:txBody>
      </p:sp>
    </p:spTree>
    <p:extLst>
      <p:ext uri="{BB962C8B-B14F-4D97-AF65-F5344CB8AC3E}">
        <p14:creationId xmlns:p14="http://schemas.microsoft.com/office/powerpoint/2010/main" val="588932372"/>
      </p:ext>
    </p:extLst>
  </p:cSld>
  <p:clrMapOvr>
    <a:masterClrMapping/>
  </p:clrMapOvr>
  <p:timing>
    <p:tnLst>
      <p:par>
        <p:cTn id="1" dur="indefinite" restart="never" nodeType="tmRoot"/>
      </p:par>
    </p:tnLst>
  </p:timing>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4" name="Table Placeholder 3"/>
          <p:cNvSpPr>
            <a:spLocks noGrp="1"/>
          </p:cNvSpPr>
          <p:nvPr>
            <p:ph type="tbl" sz="quarter" idx="15"/>
          </p:nvPr>
        </p:nvSpPr>
        <p:spPr>
          <a:xfrm>
            <a:off x="457200" y="1676400"/>
            <a:ext cx="7848600" cy="4648200"/>
          </a:xfrm>
          <a:prstGeom prst="rect">
            <a:avLst/>
          </a:prstGeom>
        </p:spPr>
        <p:txBody>
          <a:bodyPr/>
          <a:lstStyle/>
          <a:p>
            <a:endParaRPr lang="en-US"/>
          </a:p>
        </p:txBody>
      </p:sp>
    </p:spTree>
    <p:extLst>
      <p:ext uri="{BB962C8B-B14F-4D97-AF65-F5344CB8AC3E}">
        <p14:creationId xmlns:p14="http://schemas.microsoft.com/office/powerpoint/2010/main" val="605767538"/>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ide by Side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7" name="SmartArt Placeholder 6"/>
          <p:cNvSpPr>
            <a:spLocks noGrp="1"/>
          </p:cNvSpPr>
          <p:nvPr>
            <p:ph type="dgm" sz="quarter" idx="15"/>
          </p:nvPr>
        </p:nvSpPr>
        <p:spPr>
          <a:xfrm>
            <a:off x="457200" y="1752600"/>
            <a:ext cx="7848600" cy="4572000"/>
          </a:xfrm>
          <a:prstGeom prst="rect">
            <a:avLst/>
          </a:prstGeom>
        </p:spPr>
        <p:txBody>
          <a:bodyPr/>
          <a:lstStyle/>
          <a:p>
            <a:endParaRPr lang="en-US"/>
          </a:p>
        </p:txBody>
      </p:sp>
    </p:spTree>
    <p:extLst>
      <p:ext uri="{BB962C8B-B14F-4D97-AF65-F5344CB8AC3E}">
        <p14:creationId xmlns:p14="http://schemas.microsoft.com/office/powerpoint/2010/main" val="1527561912"/>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2955699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4211796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571842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422875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090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625467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83994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1449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77841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756117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3818575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302750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42564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6308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33513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1121407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85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7167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0167017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2133600"/>
            <a:ext cx="8382000" cy="41148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81000" y="914401"/>
            <a:ext cx="7886700" cy="990600"/>
          </a:xfrm>
          <a:prstGeom prst="rect">
            <a:avLst/>
          </a:prstGeom>
        </p:spPr>
        <p:txBody>
          <a:bodyPr/>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41330988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21275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457605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a:xfrm>
            <a:off x="3124200" y="6416677"/>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7"/>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137620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ulleted list-BLANK AT BOTTOM">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cxnSp>
        <p:nvCxnSpPr>
          <p:cNvPr id="7" name="Straight Connector 6"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3344481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151835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BACD78-C134-4CBE-B91C-23C595F0DEA0}" type="datetimeFigureOut">
              <a:rPr lang="en-US" smtClean="0"/>
              <a:t>3/2/2016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89D007F-869C-41F0-9593-46BDCF8EFF3B}" type="slidenum">
              <a:rPr lang="en-US" smtClean="0"/>
              <a:t>‹#›</a:t>
            </a:fld>
            <a:endParaRPr lang="en-US"/>
          </a:p>
        </p:txBody>
      </p:sp>
    </p:spTree>
    <p:extLst>
      <p:ext uri="{BB962C8B-B14F-4D97-AF65-F5344CB8AC3E}">
        <p14:creationId xmlns:p14="http://schemas.microsoft.com/office/powerpoint/2010/main" val="3122943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00648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3236755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924581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8572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1664096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18569423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609600" y="4070350"/>
            <a:ext cx="3505200" cy="730250"/>
          </a:xfrm>
          <a:prstGeom prst="rect">
            <a:avLst/>
          </a:prstGeom>
        </p:spPr>
        <p:txBody>
          <a:bodyPr/>
          <a:lstStyle>
            <a:lvl1pPr marL="0" indent="0" algn="l">
              <a:buNone/>
              <a:defRPr sz="1400">
                <a:latin typeface="+mj-lt"/>
              </a:defRPr>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Thank You!</a:t>
            </a:r>
            <a:endParaRPr lang="en-US" dirty="0"/>
          </a:p>
        </p:txBody>
      </p:sp>
    </p:spTree>
    <p:extLst>
      <p:ext uri="{BB962C8B-B14F-4D97-AF65-F5344CB8AC3E}">
        <p14:creationId xmlns:p14="http://schemas.microsoft.com/office/powerpoint/2010/main" val="3827458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9604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428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66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533400" y="3581400"/>
            <a:ext cx="5029200" cy="1752600"/>
          </a:xfrm>
          <a:prstGeom prst="rect">
            <a:avLst/>
          </a:prstGeom>
        </p:spPr>
        <p:txBody>
          <a:bodyPr/>
          <a:lstStyle>
            <a:lvl1pPr marL="0" indent="0" algn="l">
              <a:buNone/>
              <a:defRPr sz="1400">
                <a:latin typeface="+mj-lt"/>
              </a:defRPr>
            </a:lvl1pPr>
          </a:lstStyle>
          <a:p>
            <a:pPr lvl="0"/>
            <a:r>
              <a:rPr lang="en-US" dirty="0" smtClean="0"/>
              <a:t>Click to add presenter name and date</a:t>
            </a:r>
            <a:endParaRPr lang="en-US" dirty="0"/>
          </a:p>
        </p:txBody>
      </p:sp>
      <p:sp>
        <p:nvSpPr>
          <p:cNvPr id="2" name="Title 1"/>
          <p:cNvSpPr>
            <a:spLocks noGrp="1"/>
          </p:cNvSpPr>
          <p:nvPr>
            <p:ph type="title" hasCustomPrompt="1"/>
          </p:nvPr>
        </p:nvSpPr>
        <p:spPr>
          <a:xfrm>
            <a:off x="533400" y="1828800"/>
            <a:ext cx="5257800" cy="1371600"/>
          </a:xfrm>
          <a:prstGeom prst="rect">
            <a:avLst/>
          </a:prstGeom>
        </p:spPr>
        <p:txBody>
          <a:bodyPr anchor="b"/>
          <a:lstStyle>
            <a:lvl1pPr algn="l">
              <a:defRPr sz="3600" b="0" baseline="0">
                <a:latin typeface="+mj-lt"/>
              </a:defRPr>
            </a:lvl1pPr>
          </a:lstStyle>
          <a:p>
            <a:r>
              <a:rPr lang="en-US" dirty="0" smtClean="0"/>
              <a:t>Click to add title</a:t>
            </a:r>
            <a:endParaRPr lang="en-US" dirty="0"/>
          </a:p>
        </p:txBody>
      </p:sp>
    </p:spTree>
    <p:extLst>
      <p:ext uri="{BB962C8B-B14F-4D97-AF65-F5344CB8AC3E}">
        <p14:creationId xmlns:p14="http://schemas.microsoft.com/office/powerpoint/2010/main" val="7747779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8176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30441955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258208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28757359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1"/>
          <p:cNvSpPr>
            <a:spLocks noGrp="1"/>
          </p:cNvSpPr>
          <p:nvPr>
            <p:ph type="title"/>
          </p:nvPr>
        </p:nvSpPr>
        <p:spPr>
          <a:xfrm>
            <a:off x="457200" y="152400"/>
            <a:ext cx="7848600" cy="609600"/>
          </a:xfrm>
          <a:prstGeom prst="rect">
            <a:avLst/>
          </a:prstGeom>
        </p:spPr>
        <p:txBody>
          <a:bodyPr/>
          <a:lstStyle>
            <a:lvl1pPr algn="l">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941090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21656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356137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smtClean="0">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1790643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610102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111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200" b="0">
                <a:latin typeface="+mj-lt"/>
              </a:defRPr>
            </a:lvl1pPr>
          </a:lstStyle>
          <a:p>
            <a:r>
              <a:rPr lang="en-US" dirty="0" smtClean="0"/>
              <a:t>AGENDA</a:t>
            </a:r>
            <a:endParaRPr lang="en-US" dirty="0"/>
          </a:p>
        </p:txBody>
      </p:sp>
      <p:sp>
        <p:nvSpPr>
          <p:cNvPr id="6" name="Text Placeholder 5"/>
          <p:cNvSpPr>
            <a:spLocks noGrp="1"/>
          </p:cNvSpPr>
          <p:nvPr>
            <p:ph type="body" sz="quarter" idx="10"/>
          </p:nvPr>
        </p:nvSpPr>
        <p:spPr>
          <a:xfrm>
            <a:off x="609600" y="1981200"/>
            <a:ext cx="5334000" cy="4191000"/>
          </a:xfrm>
          <a:prstGeom prst="rect">
            <a:avLst/>
          </a:prstGeom>
        </p:spPr>
        <p:txBody>
          <a:bodyPr/>
          <a:lstStyle>
            <a:lvl1pPr>
              <a:defRPr sz="2000"/>
            </a:lvl1pPr>
          </a:lstStyle>
          <a:p>
            <a:pPr lvl="0"/>
            <a:r>
              <a:rPr lang="en-US" dirty="0" smtClean="0"/>
              <a:t>Click to edit Master text styles</a:t>
            </a:r>
          </a:p>
        </p:txBody>
      </p:sp>
    </p:spTree>
    <p:extLst>
      <p:ext uri="{BB962C8B-B14F-4D97-AF65-F5344CB8AC3E}">
        <p14:creationId xmlns:p14="http://schemas.microsoft.com/office/powerpoint/2010/main" val="2316431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3/2/2016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725887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2087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8" name="Table Placeholder 7"/>
          <p:cNvSpPr>
            <a:spLocks noGrp="1"/>
          </p:cNvSpPr>
          <p:nvPr>
            <p:ph type="tbl" sz="quarter" idx="13"/>
          </p:nvPr>
        </p:nvSpPr>
        <p:spPr>
          <a:xfrm>
            <a:off x="457200" y="2590800"/>
            <a:ext cx="8229600" cy="3429000"/>
          </a:xfrm>
          <a:prstGeom prst="rect">
            <a:avLst/>
          </a:prstGeom>
        </p:spPr>
        <p:txBody>
          <a:bodyPr/>
          <a:lstStyle>
            <a:lvl1pPr marL="0" indent="0" algn="ctr">
              <a:buNone/>
              <a:defRPr/>
            </a:lvl1pPr>
          </a:lstStyle>
          <a:p>
            <a:endParaRPr lang="en-US" dirty="0"/>
          </a:p>
        </p:txBody>
      </p:sp>
    </p:spTree>
    <p:extLst>
      <p:ext uri="{BB962C8B-B14F-4D97-AF65-F5344CB8AC3E}">
        <p14:creationId xmlns:p14="http://schemas.microsoft.com/office/powerpoint/2010/main" val="1947736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Picture Placeholder 6"/>
          <p:cNvSpPr>
            <a:spLocks noGrp="1"/>
          </p:cNvSpPr>
          <p:nvPr>
            <p:ph type="pic" sz="quarter" idx="13" hasCustomPrompt="1"/>
          </p:nvPr>
        </p:nvSpPr>
        <p:spPr>
          <a:xfrm>
            <a:off x="457200" y="2590800"/>
            <a:ext cx="8229600" cy="3505200"/>
          </a:xfrm>
          <a:prstGeom prst="rect">
            <a:avLst/>
          </a:prstGeom>
        </p:spPr>
        <p:txBody>
          <a:bodyPr/>
          <a:lstStyle>
            <a:lvl1pPr marL="0" indent="0">
              <a:buNone/>
              <a:defRPr baseline="0"/>
            </a:lvl1pPr>
          </a:lstStyle>
          <a:p>
            <a:r>
              <a:rPr lang="en-US" dirty="0" smtClean="0"/>
              <a:t>click to add picture</a:t>
            </a:r>
            <a:endParaRPr lang="en-US" dirty="0"/>
          </a:p>
        </p:txBody>
      </p:sp>
    </p:spTree>
    <p:extLst>
      <p:ext uri="{BB962C8B-B14F-4D97-AF65-F5344CB8AC3E}">
        <p14:creationId xmlns:p14="http://schemas.microsoft.com/office/powerpoint/2010/main" val="2352108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621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974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418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079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814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7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283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948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000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035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1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7102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9258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15" name="Picture 14" descr="Picture1.png"/>
          <p:cNvPicPr>
            <a:picLocks noChangeAspect="1"/>
          </p:cNvPicPr>
          <p:nvPr userDrawn="1"/>
        </p:nvPicPr>
        <p:blipFill>
          <a:blip r:embed="rId2" cstate="print">
            <a:duotone>
              <a:schemeClr val="bg2">
                <a:shade val="45000"/>
                <a:satMod val="135000"/>
              </a:schemeClr>
              <a:prstClr val="white"/>
            </a:duotone>
            <a:lum/>
          </a:blip>
          <a:stretch>
            <a:fillRect/>
          </a:stretch>
        </p:blipFill>
        <p:spPr>
          <a:xfrm>
            <a:off x="2028" y="0"/>
            <a:ext cx="9139944" cy="6858000"/>
          </a:xfrm>
          <a:prstGeom prst="rect">
            <a:avLst/>
          </a:prstGeom>
          <a:noFill/>
        </p:spPr>
      </p:pic>
      <p:sp>
        <p:nvSpPr>
          <p:cNvPr id="16" name="Rectangle 15"/>
          <p:cNvSpPr/>
          <p:nvPr userDrawn="1"/>
        </p:nvSpPr>
        <p:spPr>
          <a:xfrm>
            <a:off x="0" y="0"/>
            <a:ext cx="9144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pic>
        <p:nvPicPr>
          <p:cNvPr id="7" name="Picture 6" descr="Picture1.png"/>
          <p:cNvPicPr>
            <a:picLocks noChangeAspect="1"/>
          </p:cNvPicPr>
          <p:nvPr userDrawn="1"/>
        </p:nvPicPr>
        <p:blipFill>
          <a:blip r:embed="rId3" cstate="print"/>
          <a:stretch>
            <a:fillRect/>
          </a:stretch>
        </p:blipFill>
        <p:spPr>
          <a:xfrm>
            <a:off x="152400" y="152400"/>
            <a:ext cx="1524000" cy="1143508"/>
          </a:xfrm>
          <a:prstGeom prst="rect">
            <a:avLst/>
          </a:prstGeom>
        </p:spPr>
      </p:pic>
      <p:cxnSp>
        <p:nvCxnSpPr>
          <p:cNvPr id="8" name="Straight Connector 7"/>
          <p:cNvCxnSpPr/>
          <p:nvPr userDrawn="1"/>
        </p:nvCxnSpPr>
        <p:spPr>
          <a:xfrm rot="10800000">
            <a:off x="304800" y="1447800"/>
            <a:ext cx="8534400" cy="0"/>
          </a:xfrm>
          <a:prstGeom prst="line">
            <a:avLst/>
          </a:prstGeom>
          <a:ln w="38100">
            <a:solidFill>
              <a:schemeClr val="accent1"/>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Slide Number Placeholder 5"/>
          <p:cNvSpPr txBox="1">
            <a:spLocks/>
          </p:cNvSpPr>
          <p:nvPr userDrawn="1"/>
        </p:nvSpPr>
        <p:spPr>
          <a:xfrm>
            <a:off x="6553200" y="6356350"/>
            <a:ext cx="2133600" cy="365125"/>
          </a:xfrm>
          <a:prstGeom prst="rect">
            <a:avLst/>
          </a:prstGeom>
        </p:spPr>
        <p:txBody>
          <a:bodyPr vert="horz" lIns="91440" tIns="45720" rIns="91440" bIns="45720" rtlCol="0" anchor="ctr"/>
          <a:lstStyle/>
          <a:p>
            <a:pPr algn="r">
              <a:defRPr/>
            </a:pPr>
            <a:fld id="{CF635A7F-5196-4FCE-AB4A-A8AF26F20B2D}" type="slidenum">
              <a:rPr lang="en-US" sz="1200" smtClean="0">
                <a:solidFill>
                  <a:prstClr val="black">
                    <a:tint val="75000"/>
                  </a:prstClr>
                </a:solidFill>
              </a:rPr>
              <a:pPr algn="r">
                <a:defRPr/>
              </a:pPr>
              <a:t>‹#›</a:t>
            </a:fld>
            <a:endParaRPr lang="en-US" sz="1200" dirty="0">
              <a:solidFill>
                <a:prstClr val="black">
                  <a:tint val="75000"/>
                </a:prstClr>
              </a:solidFill>
            </a:endParaRPr>
          </a:p>
        </p:txBody>
      </p:sp>
      <p:cxnSp>
        <p:nvCxnSpPr>
          <p:cNvPr id="13" name="Straight Connector 12"/>
          <p:cNvCxnSpPr/>
          <p:nvPr userDrawn="1"/>
        </p:nvCxnSpPr>
        <p:spPr>
          <a:xfrm rot="10800000">
            <a:off x="304800" y="6248400"/>
            <a:ext cx="8534400" cy="0"/>
          </a:xfrm>
          <a:prstGeom prst="line">
            <a:avLst/>
          </a:prstGeom>
          <a:ln w="38100">
            <a:solidFill>
              <a:schemeClr val="accent1"/>
            </a:solidFill>
          </a:ln>
          <a:effectLst>
            <a:outerShdw blurRad="50800" dist="38100" dir="18900000" algn="b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 name="Title 13"/>
          <p:cNvSpPr>
            <a:spLocks noGrp="1"/>
          </p:cNvSpPr>
          <p:nvPr>
            <p:ph type="title"/>
          </p:nvPr>
        </p:nvSpPr>
        <p:spPr>
          <a:xfrm>
            <a:off x="1828800" y="274638"/>
            <a:ext cx="6858000" cy="1143000"/>
          </a:xfrm>
        </p:spPr>
        <p:txBody>
          <a:bodyPr/>
          <a:lstStyle>
            <a:lvl1pPr algn="r">
              <a:defRPr>
                <a:solidFill>
                  <a:schemeClr val="accent3"/>
                </a:solidFill>
                <a:latin typeface="Arial Black"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1931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785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2099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336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057400"/>
            <a:ext cx="3505200" cy="1524000"/>
          </a:xfrm>
          <a:prstGeom prst="rect">
            <a:avLst/>
          </a:prstGeom>
        </p:spPr>
        <p:txBody>
          <a:bodyPr anchor="b"/>
          <a:lstStyle>
            <a:lvl1pPr algn="l">
              <a:defRPr sz="4000">
                <a:latin typeface="+mj-lt"/>
              </a:defRPr>
            </a:lvl1pPr>
          </a:lstStyle>
          <a:p>
            <a:r>
              <a:rPr lang="en-US" dirty="0" smtClean="0"/>
              <a:t>Questions?</a:t>
            </a:r>
            <a:endParaRPr lang="en-US" dirty="0"/>
          </a:p>
        </p:txBody>
      </p:sp>
    </p:spTree>
    <p:extLst>
      <p:ext uri="{BB962C8B-B14F-4D97-AF65-F5344CB8AC3E}">
        <p14:creationId xmlns:p14="http://schemas.microsoft.com/office/powerpoint/2010/main" val="26960462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727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2584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8767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80248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8745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167516-562B-4D5D-BA83-4B07D272CADC}" type="datetimeFigureOut">
              <a:rPr lang="en-US" smtClean="0">
                <a:solidFill>
                  <a:prstClr val="black"/>
                </a:solidFill>
              </a:rPr>
              <a:pPr/>
              <a:t>3/2/2016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829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09600" y="1905000"/>
            <a:ext cx="5943600" cy="452596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sz="2000">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text styles</a:t>
            </a:r>
          </a:p>
          <a:p>
            <a:pPr lvl="0"/>
            <a:endParaRPr lang="en-US" dirty="0" smtClean="0"/>
          </a:p>
        </p:txBody>
      </p:sp>
      <p:sp>
        <p:nvSpPr>
          <p:cNvPr id="2" name="Title 1"/>
          <p:cNvSpPr>
            <a:spLocks noGrp="1"/>
          </p:cNvSpPr>
          <p:nvPr>
            <p:ph type="title" hasCustomPrompt="1"/>
          </p:nvPr>
        </p:nvSpPr>
        <p:spPr>
          <a:xfrm>
            <a:off x="609600" y="1371600"/>
            <a:ext cx="5943600" cy="381000"/>
          </a:xfrm>
          <a:prstGeom prst="rect">
            <a:avLst/>
          </a:prstGeom>
        </p:spPr>
        <p:txBody>
          <a:bodyPr anchor="ctr"/>
          <a:lstStyle>
            <a:lvl1pPr algn="l">
              <a:defRPr sz="3600" b="0">
                <a:latin typeface="+mj-lt"/>
              </a:defRPr>
            </a:lvl1pPr>
          </a:lstStyle>
          <a:p>
            <a:r>
              <a:rPr lang="en-US" dirty="0" smtClean="0"/>
              <a:t>AGENDA</a:t>
            </a:r>
            <a:endParaRPr lang="en-US" dirty="0"/>
          </a:p>
        </p:txBody>
      </p:sp>
    </p:spTree>
    <p:extLst>
      <p:ext uri="{BB962C8B-B14F-4D97-AF65-F5344CB8AC3E}">
        <p14:creationId xmlns:p14="http://schemas.microsoft.com/office/powerpoint/2010/main" val="14005277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2046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886700" cy="701675"/>
          </a:xfrm>
          <a:prstGeom prst="rect">
            <a:avLst/>
          </a:prstGeom>
        </p:spPr>
        <p:txBody>
          <a:bodyPr/>
          <a:lstStyle>
            <a:lvl1pPr algn="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fld id="{1FF935F4-130A-44BA-B9E4-FB5C8CE193BD}" type="slidenum">
              <a:rPr lang="en-US" smtClean="0">
                <a:solidFill>
                  <a:prstClr val="black"/>
                </a:solidFill>
              </a:rPr>
              <a:pPr/>
              <a:t>‹#›</a:t>
            </a:fld>
            <a:endParaRPr lang="en-US" dirty="0">
              <a:solidFill>
                <a:prstClr val="black"/>
              </a:solidFill>
            </a:endParaRPr>
          </a:p>
        </p:txBody>
      </p:sp>
      <p:sp>
        <p:nvSpPr>
          <p:cNvPr id="4" name="Date Placeholder 3"/>
          <p:cNvSpPr>
            <a:spLocks noGrp="1"/>
          </p:cNvSpPr>
          <p:nvPr>
            <p:ph type="dt" sz="half" idx="11"/>
          </p:nvPr>
        </p:nvSpPr>
        <p:spPr/>
        <p:txBody>
          <a:bodyPr/>
          <a:lstStyle/>
          <a:p>
            <a:fld id="{C66A6D71-CBE5-4DB2-BA8D-22092B89CECA}" type="datetime1">
              <a:rPr lang="en-US" smtClean="0">
                <a:solidFill>
                  <a:prstClr val="black"/>
                </a:solidFill>
              </a:rPr>
              <a:pPr/>
              <a:t>3/2/2016</a:t>
            </a:fld>
            <a:endParaRPr lang="en-US" dirty="0">
              <a:solidFill>
                <a:prstClr val="black"/>
              </a:solidFill>
            </a:endParaRPr>
          </a:p>
        </p:txBody>
      </p:sp>
      <p:sp>
        <p:nvSpPr>
          <p:cNvPr id="5" name="Text Placeholder 3"/>
          <p:cNvSpPr>
            <a:spLocks noGrp="1"/>
          </p:cNvSpPr>
          <p:nvPr>
            <p:ph type="body" sz="quarter" idx="12"/>
          </p:nvPr>
        </p:nvSpPr>
        <p:spPr>
          <a:xfrm>
            <a:off x="609600" y="1295400"/>
            <a:ext cx="8382000" cy="4953000"/>
          </a:xfrm>
          <a:prstGeom prst="rect">
            <a:avLst/>
          </a:prstGeom>
        </p:spPr>
        <p:txBody>
          <a:bodyPr/>
          <a:lstStyle>
            <a:lvl1pPr marL="0" indent="0">
              <a:buNone/>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7798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ew section-alternate">
    <p:spTree>
      <p:nvGrpSpPr>
        <p:cNvPr id="1" name=""/>
        <p:cNvGrpSpPr/>
        <p:nvPr/>
      </p:nvGrpSpPr>
      <p:grpSpPr>
        <a:xfrm>
          <a:off x="0" y="0"/>
          <a:ext cx="0" cy="0"/>
          <a:chOff x="0" y="0"/>
          <a:chExt cx="0" cy="0"/>
        </a:xfrm>
      </p:grpSpPr>
      <p:sp>
        <p:nvSpPr>
          <p:cNvPr id="2" name="Title 1"/>
          <p:cNvSpPr>
            <a:spLocks noGrp="1"/>
          </p:cNvSpPr>
          <p:nvPr>
            <p:ph type="title"/>
          </p:nvPr>
        </p:nvSpPr>
        <p:spPr>
          <a:xfrm>
            <a:off x="457200" y="1280478"/>
            <a:ext cx="8229600" cy="1143000"/>
          </a:xfrm>
          <a:prstGeom prst="rect">
            <a:avLst/>
          </a:prstGeom>
        </p:spPr>
        <p:txBody>
          <a:bodyPr/>
          <a:lstStyle>
            <a:lvl1pPr algn="l">
              <a:defRPr sz="3200"/>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304800" y="6828739"/>
            <a:ext cx="2133600" cy="365125"/>
          </a:xfrm>
          <a:prstGeom prst="rect">
            <a:avLst/>
          </a:prstGeom>
        </p:spPr>
        <p:txBody>
          <a:bodyPr/>
          <a:lstStyle/>
          <a:p>
            <a:fld id="{5DC3E618-447C-48AE-AC23-78CED7696653}" type="datetimeFigureOut">
              <a:rPr lang="en-US">
                <a:solidFill>
                  <a:prstClr val="black"/>
                </a:solidFill>
              </a:rPr>
              <a:pPr/>
              <a:t>3/2/2016</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6914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png"/><Relationship Id="rId5" Type="http://schemas.openxmlformats.org/officeDocument/2006/relationships/theme" Target="../theme/theme10.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3.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11.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3.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theme" Target="../theme/theme12.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0.xml"/><Relationship Id="rId7" Type="http://schemas.openxmlformats.org/officeDocument/2006/relationships/theme" Target="../theme/theme13.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4.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5.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3.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1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3.xml"/><Relationship Id="rId7" Type="http://schemas.openxmlformats.org/officeDocument/2006/relationships/theme" Target="../theme/theme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theme" Target="../theme/theme7.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3.png"/><Relationship Id="rId4" Type="http://schemas.openxmlformats.org/officeDocument/2006/relationships/slideLayout" Target="../slideLayouts/slideLayout46.xml"/><Relationship Id="rId9" Type="http://schemas.openxmlformats.org/officeDocument/2006/relationships/image" Target="../media/image6.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png"/><Relationship Id="rId5" Type="http://schemas.openxmlformats.org/officeDocument/2006/relationships/theme" Target="../theme/theme9.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818" r:id="rId3"/>
    <p:sldLayoutId id="2147483817" r:id="rId4"/>
    <p:sldLayoutId id="2147483860"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7310083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3/2/2016</a:t>
            </a:fld>
            <a:endParaRPr lang="en-US" dirty="0">
              <a:solidFill>
                <a:prstClr val="black"/>
              </a:solidFill>
            </a:endParaRPr>
          </a:p>
        </p:txBody>
      </p:sp>
    </p:spTree>
    <p:extLst>
      <p:ext uri="{BB962C8B-B14F-4D97-AF65-F5344CB8AC3E}">
        <p14:creationId xmlns:p14="http://schemas.microsoft.com/office/powerpoint/2010/main" val="384342879"/>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3/2/2016</a:t>
            </a:fld>
            <a:endParaRPr lang="en-US" dirty="0">
              <a:solidFill>
                <a:prstClr val="black"/>
              </a:solidFill>
            </a:endParaRPr>
          </a:p>
        </p:txBody>
      </p:sp>
    </p:spTree>
    <p:extLst>
      <p:ext uri="{BB962C8B-B14F-4D97-AF65-F5344CB8AC3E}">
        <p14:creationId xmlns:p14="http://schemas.microsoft.com/office/powerpoint/2010/main" val="3830447567"/>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3/2/2016</a:t>
            </a:fld>
            <a:endParaRPr lang="en-US" dirty="0">
              <a:solidFill>
                <a:prstClr val="black"/>
              </a:solidFill>
            </a:endParaRPr>
          </a:p>
        </p:txBody>
      </p:sp>
    </p:spTree>
    <p:extLst>
      <p:ext uri="{BB962C8B-B14F-4D97-AF65-F5344CB8AC3E}">
        <p14:creationId xmlns:p14="http://schemas.microsoft.com/office/powerpoint/2010/main" val="2828083383"/>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FE3BE-2353-40A2-9DD5-4D42A4F900E1}" type="datetimeFigureOut">
              <a:rPr lang="en-US" smtClean="0">
                <a:solidFill>
                  <a:prstClr val="black">
                    <a:tint val="75000"/>
                  </a:prstClr>
                </a:solidFill>
              </a:rPr>
              <a:pPr/>
              <a:t>3/2/2016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587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35A7F-5196-4FCE-AB4A-A8AF26F20B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74591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3/2/2016</a:t>
            </a:fld>
            <a:endParaRPr lang="en-US" dirty="0">
              <a:solidFill>
                <a:prstClr val="black"/>
              </a:solidFill>
            </a:endParaRPr>
          </a:p>
        </p:txBody>
      </p:sp>
    </p:spTree>
    <p:extLst>
      <p:ext uri="{BB962C8B-B14F-4D97-AF65-F5344CB8AC3E}">
        <p14:creationId xmlns:p14="http://schemas.microsoft.com/office/powerpoint/2010/main" val="268224393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317617" y="2057400"/>
            <a:ext cx="3838575" cy="4800600"/>
          </a:xfrm>
          <a:prstGeom prst="rect">
            <a:avLst/>
          </a:prstGeom>
        </p:spPr>
      </p:pic>
    </p:spTree>
    <p:extLst>
      <p:ext uri="{BB962C8B-B14F-4D97-AF65-F5344CB8AC3E}">
        <p14:creationId xmlns:p14="http://schemas.microsoft.com/office/powerpoint/2010/main" val="60336775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64" r:id="rId7"/>
    <p:sldLayoutId id="2147483911" r:id="rId8"/>
    <p:sldLayoutId id="2147483912" r:id="rId9"/>
    <p:sldLayoutId id="2147483913"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t>Minnesota Geospatial</a:t>
            </a:r>
            <a:r>
              <a:rPr lang="en-US" sz="1200" baseline="0" dirty="0" smtClean="0"/>
              <a:t> </a:t>
            </a:r>
            <a:r>
              <a:rPr lang="en-US" sz="1200" dirty="0" smtClean="0"/>
              <a:t>Information Office</a:t>
            </a:r>
          </a:p>
          <a:p>
            <a:pPr algn="r"/>
            <a:r>
              <a:rPr lang="en-US" sz="800" baseline="0" dirty="0" smtClean="0"/>
              <a:t>A Program Area of MN.IT Services</a:t>
            </a:r>
            <a:endParaRPr lang="en-US" sz="800"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
        <p:nvSpPr>
          <p:cNvPr id="16" name="Slide Number Placeholder 10"/>
          <p:cNvSpPr>
            <a:spLocks noGrp="1"/>
          </p:cNvSpPr>
          <p:nvPr>
            <p:ph type="sldNum" sz="quarter" idx="4"/>
          </p:nvPr>
        </p:nvSpPr>
        <p:spPr>
          <a:xfrm>
            <a:off x="0" y="6477000"/>
            <a:ext cx="457201" cy="304800"/>
          </a:xfrm>
          <a:prstGeom prst="rect">
            <a:avLst/>
          </a:prstGeom>
        </p:spPr>
        <p:txBody>
          <a:bodyPr/>
          <a:lstStyle>
            <a:lvl1pPr algn="ctr">
              <a:defRPr sz="800">
                <a:latin typeface="+mj-lt"/>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7" name="Date Placeholder 9"/>
          <p:cNvSpPr>
            <a:spLocks noGrp="1"/>
          </p:cNvSpPr>
          <p:nvPr>
            <p:ph type="dt" sz="half" idx="2"/>
          </p:nvPr>
        </p:nvSpPr>
        <p:spPr>
          <a:xfrm>
            <a:off x="533400" y="6489701"/>
            <a:ext cx="685799" cy="279399"/>
          </a:xfrm>
          <a:prstGeom prst="rect">
            <a:avLst/>
          </a:prstGeom>
        </p:spPr>
        <p:txBody>
          <a:bodyPr/>
          <a:lstStyle>
            <a:lvl1pPr algn="ctr">
              <a:defRPr sz="800">
                <a:latin typeface="+mj-lt"/>
              </a:defRPr>
            </a:lvl1pPr>
          </a:lstStyle>
          <a:p>
            <a:fld id="{C66A6D71-CBE5-4DB2-BA8D-22092B89CECA}" type="datetime1">
              <a:rPr lang="en-US" smtClean="0">
                <a:solidFill>
                  <a:prstClr val="black"/>
                </a:solidFill>
              </a:rPr>
              <a:pPr/>
              <a:t>3/2/2016</a:t>
            </a:fld>
            <a:endParaRPr lang="en-US" dirty="0">
              <a:solidFill>
                <a:prstClr val="black"/>
              </a:solidFill>
            </a:endParaRPr>
          </a:p>
        </p:txBody>
      </p:sp>
    </p:spTree>
    <p:extLst>
      <p:ext uri="{BB962C8B-B14F-4D97-AF65-F5344CB8AC3E}">
        <p14:creationId xmlns:p14="http://schemas.microsoft.com/office/powerpoint/2010/main" val="3117839673"/>
      </p:ext>
    </p:extLst>
  </p:cSld>
  <p:clrMap bg1="lt1" tx1="dk1" bg2="lt2" tx2="dk2" accent1="accent1" accent2="accent2" accent3="accent3" accent4="accent4" accent5="accent5" accent6="accent6" hlink="hlink" folHlink="folHlink"/>
  <p:sldLayoutIdLst>
    <p:sldLayoutId id="2147483810" r:id="rId1"/>
    <p:sldLayoutId id="2147483819" r:id="rId2"/>
    <p:sldLayoutId id="2147483829" r:id="rId3"/>
    <p:sldLayoutId id="2147483813" r:id="rId4"/>
    <p:sldLayoutId id="2147483820" r:id="rId5"/>
    <p:sldLayoutId id="2147483821" r:id="rId6"/>
    <p:sldLayoutId id="2147483996"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45333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814" r:id="rId3"/>
    <p:sldLayoutId id="2147483815" r:id="rId4"/>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62898545"/>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1" r:id="rId3"/>
    <p:sldLayoutId id="214748385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pic>
        <p:nvPicPr>
          <p:cNvPr id="8" name="Picture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08317" y="4638675"/>
            <a:ext cx="2047875" cy="2219325"/>
          </a:xfrm>
          <a:prstGeom prst="rect">
            <a:avLst/>
          </a:prstGeom>
        </p:spPr>
      </p:pic>
      <p:cxnSp>
        <p:nvCxnSpPr>
          <p:cNvPr id="13" name="Straight Connector 12" descr="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4212833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922048316"/>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6248400"/>
            <a:ext cx="9144000" cy="609600"/>
          </a:xfrm>
          <a:prstGeom prst="rect">
            <a:avLst/>
          </a:prstGeom>
          <a:gradFill flip="none" rotWithShape="1">
            <a:gsLst>
              <a:gs pos="7000">
                <a:schemeClr val="bg1">
                  <a:lumMod val="75000"/>
                </a:schemeClr>
              </a:gs>
              <a:gs pos="42000">
                <a:schemeClr val="bg1">
                  <a:lumMod val="95000"/>
                </a:schemeClr>
              </a:gs>
              <a:gs pos="100000">
                <a:schemeClr val="bg1">
                  <a:lumMod val="95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userDrawn="1"/>
        </p:nvSpPr>
        <p:spPr>
          <a:xfrm>
            <a:off x="4114800" y="6324600"/>
            <a:ext cx="3048000" cy="415498"/>
          </a:xfrm>
          <a:prstGeom prst="rect">
            <a:avLst/>
          </a:prstGeom>
          <a:noFill/>
        </p:spPr>
        <p:txBody>
          <a:bodyPr wrap="square" rtlCol="0">
            <a:spAutoFit/>
          </a:bodyPr>
          <a:lstStyle/>
          <a:p>
            <a:pPr algn="r"/>
            <a:r>
              <a:rPr lang="en-US" sz="1200" dirty="0">
                <a:solidFill>
                  <a:prstClr val="black"/>
                </a:solidFill>
              </a:rPr>
              <a:t>Minnesota Geospatial Information Office</a:t>
            </a:r>
          </a:p>
          <a:p>
            <a:pPr algn="r"/>
            <a:r>
              <a:rPr lang="en-US" sz="800" dirty="0">
                <a:solidFill>
                  <a:prstClr val="black"/>
                </a:solidFill>
              </a:rPr>
              <a:t>A Program Area of MN.IT Services</a:t>
            </a:r>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2400" y="152402"/>
            <a:ext cx="2286000" cy="708163"/>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108318" y="4638677"/>
            <a:ext cx="2047875" cy="2219325"/>
          </a:xfrm>
          <a:prstGeom prst="rect">
            <a:avLst/>
          </a:prstGeom>
        </p:spPr>
      </p:pic>
      <p:cxnSp>
        <p:nvCxnSpPr>
          <p:cNvPr id="13" name="Straight Connector 12" descr="Decorative line" title="Decorative line"/>
          <p:cNvCxnSpPr/>
          <p:nvPr userDrawn="1"/>
        </p:nvCxnSpPr>
        <p:spPr>
          <a:xfrm>
            <a:off x="381000" y="914400"/>
            <a:ext cx="8775192" cy="0"/>
          </a:xfrm>
          <a:prstGeom prst="line">
            <a:avLst/>
          </a:prstGeom>
          <a:noFill/>
          <a:ln w="19050" cap="flat" cmpd="sng" algn="ctr">
            <a:solidFill>
              <a:schemeClr val="bg1">
                <a:lumMod val="65000"/>
              </a:schemeClr>
            </a:solidFill>
            <a:prstDash val="solid"/>
            <a:headEnd type="none" w="med" len="med"/>
            <a:tailEnd type="none" w="med" len="med"/>
          </a:ln>
          <a:effectLst/>
        </p:spPr>
      </p:cxnSp>
    </p:spTree>
    <p:extLst>
      <p:ext uri="{BB962C8B-B14F-4D97-AF65-F5344CB8AC3E}">
        <p14:creationId xmlns:p14="http://schemas.microsoft.com/office/powerpoint/2010/main" val="29200493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5867400" y="498902"/>
            <a:ext cx="3048000" cy="415498"/>
          </a:xfrm>
          <a:prstGeom prst="rect">
            <a:avLst/>
          </a:prstGeom>
          <a:noFill/>
        </p:spPr>
        <p:txBody>
          <a:bodyPr wrap="square" rtlCol="0">
            <a:spAutoFit/>
          </a:bodyPr>
          <a:lstStyle/>
          <a:p>
            <a:pPr algn="r"/>
            <a:r>
              <a:rPr lang="en-US" sz="1200" dirty="0" smtClean="0">
                <a:solidFill>
                  <a:prstClr val="black"/>
                </a:solidFill>
              </a:rPr>
              <a:t>Minnesota Geospatial Information Office</a:t>
            </a:r>
          </a:p>
          <a:p>
            <a:pPr algn="r"/>
            <a:r>
              <a:rPr lang="en-US" sz="800" dirty="0" smtClean="0">
                <a:solidFill>
                  <a:prstClr val="black"/>
                </a:solidFill>
              </a:rPr>
              <a:t>A Program Area of MN.IT Services</a:t>
            </a:r>
            <a:endParaRPr lang="en-US" sz="800" dirty="0">
              <a:solidFill>
                <a:prstClr val="black"/>
              </a:solidFill>
            </a:endParaRPr>
          </a:p>
        </p:txBody>
      </p:sp>
      <p:cxnSp>
        <p:nvCxnSpPr>
          <p:cNvPr id="13" name="Straight Connector 12" descr="Decorative line" title="Decorative line"/>
          <p:cNvCxnSpPr/>
          <p:nvPr userDrawn="1"/>
        </p:nvCxnSpPr>
        <p:spPr>
          <a:xfrm>
            <a:off x="0" y="914400"/>
            <a:ext cx="9156192" cy="0"/>
          </a:xfrm>
          <a:prstGeom prst="line">
            <a:avLst/>
          </a:prstGeom>
          <a:noFill/>
          <a:ln w="19050" cap="flat" cmpd="sng" algn="ctr">
            <a:solidFill>
              <a:schemeClr val="bg1">
                <a:lumMod val="65000"/>
              </a:schemeClr>
            </a:solidFill>
            <a:prstDash val="solid"/>
            <a:headEnd type="none" w="med" len="med"/>
            <a:tailEnd type="none" w="med" len="med"/>
          </a:ln>
          <a:effectLst/>
        </p:spPr>
      </p:cxnSp>
      <p:pic>
        <p:nvPicPr>
          <p:cNvPr id="14" name="Picture 13" descr="Decorative image of map and compass. " title="Decorative image of map and compass. "/>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17617" y="1981200"/>
            <a:ext cx="3838575" cy="4800600"/>
          </a:xfrm>
          <a:prstGeom prst="rect">
            <a:avLst/>
          </a:prstGeom>
        </p:spPr>
      </p:pic>
    </p:spTree>
    <p:extLst>
      <p:ext uri="{BB962C8B-B14F-4D97-AF65-F5344CB8AC3E}">
        <p14:creationId xmlns:p14="http://schemas.microsoft.com/office/powerpoint/2010/main" val="1470645955"/>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hyperlink" Target="http://www.mngeo.state.mn.us/awards/gov_commendations/" TargetMode="External"/><Relationship Id="rId1" Type="http://schemas.openxmlformats.org/officeDocument/2006/relationships/slideLayout" Target="../slideLayouts/slideLayout9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dnr.state.mn.us/buffers/index.html"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image" Target="../media/image12.gif"/></Relationships>
</file>

<file path=ppt/slides/_rels/slide18.xml.rels><?xml version="1.0" encoding="UTF-8" standalone="yes"?>
<Relationships xmlns="http://schemas.openxmlformats.org/package/2006/relationships"><Relationship Id="rId2" Type="http://schemas.openxmlformats.org/officeDocument/2006/relationships/hyperlink" Target="https://www.congress.gov/bill/114th-congress/senate-bill/740/text" TargetMode="Externa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tiff"/><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gif"/><Relationship Id="rId12" Type="http://schemas.openxmlformats.org/officeDocument/2006/relationships/image" Target="../media/image28.png"/><Relationship Id="rId17" Type="http://schemas.openxmlformats.org/officeDocument/2006/relationships/image" Target="../media/image12.gif"/><Relationship Id="rId2" Type="http://schemas.openxmlformats.org/officeDocument/2006/relationships/notesSlide" Target="../notesSlides/notesSlide4.xml"/><Relationship Id="rId16" Type="http://schemas.openxmlformats.org/officeDocument/2006/relationships/image" Target="../media/image32.png"/><Relationship Id="rId20" Type="http://schemas.openxmlformats.org/officeDocument/2006/relationships/image" Target="../media/image35.png"/><Relationship Id="rId1" Type="http://schemas.openxmlformats.org/officeDocument/2006/relationships/slideLayout" Target="../slideLayouts/slideLayout8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jpeg"/><Relationship Id="rId19" Type="http://schemas.openxmlformats.org/officeDocument/2006/relationships/image" Target="../media/image34.jp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hyperlink" Target="http://www.mngeo.state.mn.us/committee/standards/parcel_attrib/parcel_attrib.html"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hyperlink" Target="http://www.mngeo.state.mn.us/committee/cadastral/index.html"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4.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257800" cy="3124200"/>
          </a:xfrm>
        </p:spPr>
        <p:txBody>
          <a:bodyPr/>
          <a:lstStyle/>
          <a:p>
            <a:r>
              <a:rPr lang="en-US" dirty="0" smtClean="0"/>
              <a:t>Welcome</a:t>
            </a:r>
            <a:br>
              <a:rPr lang="en-US" dirty="0" smtClean="0"/>
            </a:br>
            <a:r>
              <a:rPr lang="en-US" dirty="0" smtClean="0"/>
              <a:t/>
            </a:r>
            <a:br>
              <a:rPr lang="en-US" dirty="0" smtClean="0"/>
            </a:br>
            <a:r>
              <a:rPr lang="en-US" dirty="0" smtClean="0"/>
              <a:t> - Introductions </a:t>
            </a:r>
            <a:br>
              <a:rPr lang="en-US" dirty="0" smtClean="0"/>
            </a:br>
            <a:r>
              <a:rPr lang="en-US" dirty="0" smtClean="0"/>
              <a:t> - Approve Agenda </a:t>
            </a:r>
            <a:br>
              <a:rPr lang="en-US" dirty="0" smtClean="0"/>
            </a:br>
            <a:r>
              <a:rPr lang="en-US" dirty="0" smtClean="0"/>
              <a:t> - Approve Dec. Minutes</a:t>
            </a:r>
            <a:endParaRPr lang="en-US" dirty="0"/>
          </a:p>
        </p:txBody>
      </p:sp>
    </p:spTree>
    <p:extLst>
      <p:ext uri="{BB962C8B-B14F-4D97-AF65-F5344CB8AC3E}">
        <p14:creationId xmlns:p14="http://schemas.microsoft.com/office/powerpoint/2010/main" val="1064294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3581400"/>
          </a:xfrm>
        </p:spPr>
        <p:txBody>
          <a:bodyPr/>
          <a:lstStyle/>
          <a:p>
            <a:r>
              <a:rPr lang="en-US" sz="2400" dirty="0"/>
              <a:t>Agenda Item </a:t>
            </a:r>
            <a:r>
              <a:rPr lang="en-US" sz="2400" dirty="0" smtClean="0"/>
              <a:t>8</a:t>
            </a:r>
            <a:br>
              <a:rPr lang="en-US" sz="2400" dirty="0" smtClean="0"/>
            </a:br>
            <a:r>
              <a:rPr lang="en-US" sz="2400" dirty="0" smtClean="0"/>
              <a:t>Action</a:t>
            </a:r>
            <a:r>
              <a:rPr lang="en-US" sz="2400" dirty="0"/>
              <a:t/>
            </a:r>
            <a:br>
              <a:rPr lang="en-US" sz="2400" dirty="0"/>
            </a:br>
            <a:r>
              <a:rPr lang="en-US" dirty="0"/>
              <a:t/>
            </a:r>
            <a:br>
              <a:rPr lang="en-US" dirty="0"/>
            </a:br>
            <a:r>
              <a:rPr lang="en-US" dirty="0" smtClean="0"/>
              <a:t>Governor’s Geospatial Commendation Award</a:t>
            </a:r>
            <a:br>
              <a:rPr lang="en-US" dirty="0" smtClean="0"/>
            </a:br>
            <a:r>
              <a:rPr lang="en-US" dirty="0"/>
              <a:t/>
            </a:r>
            <a:br>
              <a:rPr lang="en-US" dirty="0"/>
            </a:br>
            <a:r>
              <a:rPr lang="en-US" sz="1600" dirty="0" smtClean="0"/>
              <a:t>Submissions due May 31</a:t>
            </a:r>
            <a:r>
              <a:rPr lang="en-US" sz="1600" baseline="30000" dirty="0" smtClean="0"/>
              <a:t>st</a:t>
            </a:r>
            <a:r>
              <a:rPr lang="en-US" sz="1600" dirty="0" smtClean="0"/>
              <a:t>, 2016</a:t>
            </a:r>
            <a:endParaRPr lang="en-US" sz="2000" dirty="0"/>
          </a:p>
        </p:txBody>
      </p:sp>
    </p:spTree>
    <p:extLst>
      <p:ext uri="{BB962C8B-B14F-4D97-AF65-F5344CB8AC3E}">
        <p14:creationId xmlns:p14="http://schemas.microsoft.com/office/powerpoint/2010/main" val="3039501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Governor’s Commendation Award</a:t>
            </a:r>
            <a:endParaRPr lang="en-US" sz="4000" dirty="0"/>
          </a:p>
        </p:txBody>
      </p:sp>
      <p:sp>
        <p:nvSpPr>
          <p:cNvPr id="5" name="Text Placeholder 4"/>
          <p:cNvSpPr>
            <a:spLocks noGrp="1"/>
          </p:cNvSpPr>
          <p:nvPr>
            <p:ph type="body" sz="quarter" idx="12"/>
          </p:nvPr>
        </p:nvSpPr>
        <p:spPr>
          <a:xfrm>
            <a:off x="609600" y="2514600"/>
            <a:ext cx="8382000" cy="4953000"/>
          </a:xfrm>
        </p:spPr>
        <p:txBody>
          <a:bodyPr/>
          <a:lstStyle/>
          <a:p>
            <a:r>
              <a:rPr lang="en-US" sz="2400" dirty="0" smtClean="0"/>
              <a:t>Criteria:</a:t>
            </a:r>
          </a:p>
          <a:p>
            <a:pPr marL="342900" indent="-342900">
              <a:buFont typeface="Arial" panose="020B0604020202020204" pitchFamily="34" charset="0"/>
              <a:buChar char="•"/>
            </a:pPr>
            <a:r>
              <a:rPr lang="en-US" sz="1800" dirty="0" smtClean="0"/>
              <a:t>Promote </a:t>
            </a:r>
            <a:r>
              <a:rPr lang="en-US" sz="1800" dirty="0"/>
              <a:t>effective investments in geospatial information</a:t>
            </a:r>
          </a:p>
          <a:p>
            <a:pPr marL="342900" indent="-342900">
              <a:buFont typeface="Arial" panose="020B0604020202020204" pitchFamily="34" charset="0"/>
              <a:buChar char="•"/>
            </a:pPr>
            <a:r>
              <a:rPr lang="en-US" sz="1800" dirty="0" smtClean="0"/>
              <a:t>Promote </a:t>
            </a:r>
            <a:r>
              <a:rPr lang="en-US" sz="1800" dirty="0"/>
              <a:t>geospatial information as a shared public resource</a:t>
            </a:r>
          </a:p>
          <a:p>
            <a:pPr marL="342900" indent="-342900">
              <a:buFont typeface="Arial" panose="020B0604020202020204" pitchFamily="34" charset="0"/>
              <a:buChar char="•"/>
            </a:pPr>
            <a:r>
              <a:rPr lang="en-US" sz="1800" dirty="0" smtClean="0"/>
              <a:t>Support </a:t>
            </a:r>
            <a:r>
              <a:rPr lang="en-US" sz="1800" dirty="0"/>
              <a:t>the establishment and use of geospatial standards and guidelines</a:t>
            </a:r>
          </a:p>
          <a:p>
            <a:pPr marL="342900" indent="-342900">
              <a:buFont typeface="Arial" panose="020B0604020202020204" pitchFamily="34" charset="0"/>
              <a:buChar char="•"/>
            </a:pPr>
            <a:r>
              <a:rPr lang="en-US" sz="1800" dirty="0" smtClean="0"/>
              <a:t>Champion </a:t>
            </a:r>
            <a:r>
              <a:rPr lang="en-US" sz="1800" dirty="0"/>
              <a:t>collaboration among geospatial practitioners and related stakeholders</a:t>
            </a:r>
          </a:p>
          <a:p>
            <a:pPr marL="342900" indent="-342900">
              <a:buFont typeface="Arial" panose="020B0604020202020204" pitchFamily="34" charset="0"/>
              <a:buChar char="•"/>
            </a:pPr>
            <a:r>
              <a:rPr lang="en-US" sz="1800" dirty="0" smtClean="0"/>
              <a:t>Educate </a:t>
            </a:r>
            <a:r>
              <a:rPr lang="en-US" sz="1800" dirty="0"/>
              <a:t>and inform policymakers related to the value </a:t>
            </a:r>
            <a:r>
              <a:rPr lang="en-US" sz="1800" dirty="0" smtClean="0"/>
              <a:t/>
            </a:r>
            <a:br>
              <a:rPr lang="en-US" sz="1800" dirty="0" smtClean="0"/>
            </a:br>
            <a:r>
              <a:rPr lang="en-US" sz="1800" dirty="0" smtClean="0"/>
              <a:t>and </a:t>
            </a:r>
            <a:r>
              <a:rPr lang="en-US" sz="1800" dirty="0"/>
              <a:t>use of geospatial technology</a:t>
            </a:r>
          </a:p>
          <a:p>
            <a:pPr marL="342900" indent="-342900">
              <a:buFont typeface="Arial" panose="020B0604020202020204" pitchFamily="34" charset="0"/>
              <a:buChar char="•"/>
            </a:pPr>
            <a:r>
              <a:rPr lang="en-US" sz="1800" dirty="0" smtClean="0"/>
              <a:t>Provide </a:t>
            </a:r>
            <a:r>
              <a:rPr lang="en-US" sz="1800" dirty="0"/>
              <a:t>a forum for ideas and issues to be shared </a:t>
            </a:r>
            <a:r>
              <a:rPr lang="en-US" sz="1800" dirty="0" smtClean="0"/>
              <a:t/>
            </a:r>
            <a:br>
              <a:rPr lang="en-US" sz="1800" dirty="0" smtClean="0"/>
            </a:br>
            <a:r>
              <a:rPr lang="en-US" sz="1800" dirty="0" smtClean="0"/>
              <a:t>and </a:t>
            </a:r>
            <a:r>
              <a:rPr lang="en-US" sz="1800" dirty="0"/>
              <a:t>acted upon by the geospatial community</a:t>
            </a:r>
          </a:p>
          <a:p>
            <a:pPr marL="342900" indent="-342900">
              <a:buFont typeface="Arial" panose="020B0604020202020204" pitchFamily="34" charset="0"/>
              <a:buChar char="•"/>
            </a:pPr>
            <a:r>
              <a:rPr lang="en-US" sz="1800" dirty="0" smtClean="0"/>
              <a:t>Encourage </a:t>
            </a:r>
            <a:r>
              <a:rPr lang="en-US" sz="1800" dirty="0"/>
              <a:t>geospatial education at all levels</a:t>
            </a:r>
          </a:p>
          <a:p>
            <a:pPr marL="342900" indent="-342900">
              <a:buFont typeface="Arial" panose="020B0604020202020204" pitchFamily="34" charset="0"/>
              <a:buChar char="•"/>
            </a:pPr>
            <a:endParaRPr lang="en-US" sz="24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1035310"/>
            <a:ext cx="1828800" cy="140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4"/>
          <p:cNvSpPr txBox="1">
            <a:spLocks/>
          </p:cNvSpPr>
          <p:nvPr/>
        </p:nvSpPr>
        <p:spPr>
          <a:xfrm>
            <a:off x="609600" y="1066800"/>
            <a:ext cx="5562600" cy="137160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prstClr val="black"/>
                </a:solidFill>
              </a:rPr>
              <a:t>Awards from the Governor’s office for activities that exemplify the use of GIS to improve services within Minnesota.</a:t>
            </a:r>
          </a:p>
        </p:txBody>
      </p:sp>
    </p:spTree>
    <p:extLst>
      <p:ext uri="{BB962C8B-B14F-4D97-AF65-F5344CB8AC3E}">
        <p14:creationId xmlns:p14="http://schemas.microsoft.com/office/powerpoint/2010/main" val="662304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Governor’s Commendation Award</a:t>
            </a:r>
            <a:endParaRPr lang="en-US" sz="4000" dirty="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US" sz="2400" dirty="0" smtClean="0"/>
              <a:t>Standards are high; award is not always given</a:t>
            </a:r>
          </a:p>
          <a:p>
            <a:pPr marL="342900" indent="-342900">
              <a:buFont typeface="Arial" panose="020B0604020202020204" pitchFamily="34" charset="0"/>
              <a:buChar char="•"/>
            </a:pPr>
            <a:r>
              <a:rPr lang="en-US" sz="2400" dirty="0" smtClean="0"/>
              <a:t>Deadline for nominations:  </a:t>
            </a:r>
            <a:r>
              <a:rPr lang="en-US" sz="2400" b="1" dirty="0" smtClean="0"/>
              <a:t>May 31, 2016</a:t>
            </a:r>
            <a:r>
              <a:rPr lang="en-US" sz="2400" dirty="0" smtClean="0"/>
              <a:t/>
            </a:r>
            <a:br>
              <a:rPr lang="en-US" sz="2400" dirty="0" smtClean="0"/>
            </a:br>
            <a:endParaRPr lang="en-US" sz="2400" dirty="0" smtClean="0"/>
          </a:p>
          <a:p>
            <a:pPr marL="342900" indent="-342900">
              <a:buFont typeface="Arial" panose="020B0604020202020204" pitchFamily="34" charset="0"/>
              <a:buChar char="•"/>
            </a:pPr>
            <a:r>
              <a:rPr lang="en-US" sz="2400" dirty="0" smtClean="0"/>
              <a:t>Council awards committee evaluates the nominations and makes recommendations to advise the CGIO, the CIO, and the Governor’s Office</a:t>
            </a:r>
          </a:p>
          <a:p>
            <a:pPr marL="1085850" lvl="1" indent="-342900">
              <a:buFont typeface="Arial" panose="020B0604020202020204" pitchFamily="34" charset="0"/>
              <a:buChar char="•"/>
            </a:pPr>
            <a:r>
              <a:rPr lang="en-US" sz="2000" dirty="0" smtClean="0"/>
              <a:t>Volunteers needed for this year’s committee</a:t>
            </a:r>
          </a:p>
          <a:p>
            <a:pPr marL="1085850" lvl="1" indent="-342900">
              <a:buFont typeface="Arial" panose="020B0604020202020204" pitchFamily="34" charset="0"/>
              <a:buChar char="•"/>
            </a:pPr>
            <a:r>
              <a:rPr lang="en-US" sz="2000" dirty="0" smtClean="0"/>
              <a:t>Work done in June, mostly by email</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More information on the award webpage</a:t>
            </a:r>
            <a:r>
              <a:rPr lang="en-US" sz="2400" dirty="0"/>
              <a:t>:  </a:t>
            </a:r>
            <a:r>
              <a:rPr lang="en-US" sz="1600" dirty="0" smtClean="0">
                <a:hlinkClick r:id="rId2"/>
              </a:rPr>
              <a:t>www.mngeo.state.mn.us/awards/gov_commendations/</a:t>
            </a:r>
            <a:r>
              <a:rPr lang="en-US" sz="1800" dirty="0" smtClean="0"/>
              <a:t> </a:t>
            </a:r>
          </a:p>
          <a:p>
            <a:pPr marL="1085850" lvl="1" indent="-342900">
              <a:buFont typeface="Arial" panose="020B0604020202020204" pitchFamily="34" charset="0"/>
              <a:buChar char="•"/>
            </a:pPr>
            <a:r>
              <a:rPr lang="en-US" sz="1600" dirty="0" smtClean="0"/>
              <a:t>How to nominate a project</a:t>
            </a:r>
          </a:p>
          <a:p>
            <a:pPr marL="1085850" lvl="1" indent="-342900">
              <a:buFont typeface="Arial" panose="020B0604020202020204" pitchFamily="34" charset="0"/>
              <a:buChar char="•"/>
            </a:pPr>
            <a:r>
              <a:rPr lang="en-US" sz="1600" dirty="0" smtClean="0"/>
              <a:t>Past winners</a:t>
            </a:r>
          </a:p>
        </p:txBody>
      </p:sp>
    </p:spTree>
    <p:extLst>
      <p:ext uri="{BB962C8B-B14F-4D97-AF65-F5344CB8AC3E}">
        <p14:creationId xmlns:p14="http://schemas.microsoft.com/office/powerpoint/2010/main" val="11255670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9</a:t>
            </a:r>
            <a:br>
              <a:rPr lang="en-US" sz="2400" dirty="0" smtClean="0"/>
            </a:br>
            <a:r>
              <a:rPr lang="en-US" sz="2400" dirty="0" smtClean="0"/>
              <a:t>Discussion</a:t>
            </a:r>
            <a:r>
              <a:rPr lang="en-US" sz="2400" dirty="0"/>
              <a:t/>
            </a:r>
            <a:br>
              <a:rPr lang="en-US" sz="2400" dirty="0"/>
            </a:br>
            <a:r>
              <a:rPr lang="en-US" dirty="0"/>
              <a:t/>
            </a:r>
            <a:br>
              <a:rPr lang="en-US" dirty="0"/>
            </a:br>
            <a:r>
              <a:rPr lang="en-US" dirty="0" smtClean="0"/>
              <a:t>MnGeo Image Server Governance</a:t>
            </a:r>
            <a:endParaRPr lang="en-US" sz="2000" dirty="0"/>
          </a:p>
        </p:txBody>
      </p:sp>
    </p:spTree>
    <p:extLst>
      <p:ext uri="{BB962C8B-B14F-4D97-AF65-F5344CB8AC3E}">
        <p14:creationId xmlns:p14="http://schemas.microsoft.com/office/powerpoint/2010/main" val="21677840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10</a:t>
            </a:r>
            <a:br>
              <a:rPr lang="en-US" sz="2400" dirty="0" smtClean="0"/>
            </a:br>
            <a:r>
              <a:rPr lang="en-US" sz="2400" dirty="0" smtClean="0"/>
              <a:t>Discussion</a:t>
            </a:r>
            <a:r>
              <a:rPr lang="en-US" sz="2400" dirty="0"/>
              <a:t/>
            </a:r>
            <a:br>
              <a:rPr lang="en-US" sz="2400" dirty="0"/>
            </a:br>
            <a:r>
              <a:rPr lang="en-US" dirty="0"/>
              <a:t/>
            </a:r>
            <a:br>
              <a:rPr lang="en-US" dirty="0"/>
            </a:br>
            <a:r>
              <a:rPr lang="en-US" dirty="0" smtClean="0"/>
              <a:t>Legislative Update</a:t>
            </a:r>
            <a:endParaRPr lang="en-US" sz="2000" dirty="0"/>
          </a:p>
        </p:txBody>
      </p:sp>
    </p:spTree>
    <p:extLst>
      <p:ext uri="{BB962C8B-B14F-4D97-AF65-F5344CB8AC3E}">
        <p14:creationId xmlns:p14="http://schemas.microsoft.com/office/powerpoint/2010/main" val="175482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81000"/>
            <a:ext cx="8763000" cy="609600"/>
          </a:xfrm>
        </p:spPr>
        <p:txBody>
          <a:bodyPr/>
          <a:lstStyle/>
          <a:p>
            <a:r>
              <a:rPr lang="en-US" sz="4000" dirty="0" smtClean="0"/>
              <a:t>10. Vegetation Buffer Mapping Project</a:t>
            </a:r>
            <a:endParaRPr lang="en-US" sz="4000" dirty="0"/>
          </a:p>
        </p:txBody>
      </p:sp>
      <p:sp>
        <p:nvSpPr>
          <p:cNvPr id="5" name="Text Placeholder 4"/>
          <p:cNvSpPr>
            <a:spLocks noGrp="1"/>
          </p:cNvSpPr>
          <p:nvPr>
            <p:ph type="body" sz="quarter" idx="4294967295"/>
          </p:nvPr>
        </p:nvSpPr>
        <p:spPr>
          <a:xfrm>
            <a:off x="495300" y="1371600"/>
            <a:ext cx="8382000" cy="4953000"/>
          </a:xfrm>
          <a:prstGeom prst="rect">
            <a:avLst/>
          </a:prstGeom>
        </p:spPr>
        <p:txBody>
          <a:bodyPr/>
          <a:lstStyle/>
          <a:p>
            <a:pPr lvl="0"/>
            <a:r>
              <a:rPr lang="en-US" dirty="0" smtClean="0"/>
              <a:t>Public </a:t>
            </a:r>
            <a:r>
              <a:rPr lang="en-US" dirty="0"/>
              <a:t>Ditch GIS data has been filtering into the DNR for processing. </a:t>
            </a:r>
            <a:endParaRPr lang="en-US" dirty="0" smtClean="0"/>
          </a:p>
          <a:p>
            <a:pPr lvl="1"/>
            <a:r>
              <a:rPr lang="en-US" sz="1600" dirty="0" smtClean="0"/>
              <a:t>Received </a:t>
            </a:r>
            <a:r>
              <a:rPr lang="en-US" sz="1600" dirty="0"/>
              <a:t>data from 26 county/ditch </a:t>
            </a:r>
            <a:r>
              <a:rPr lang="en-US" sz="1600" dirty="0" smtClean="0"/>
              <a:t>authorities</a:t>
            </a:r>
          </a:p>
          <a:p>
            <a:pPr lvl="0"/>
            <a:endParaRPr lang="en-US" sz="1000" dirty="0"/>
          </a:p>
          <a:p>
            <a:pPr lvl="0"/>
            <a:r>
              <a:rPr lang="en-US" dirty="0"/>
              <a:t>Have developed on-line tools to help DA’s without digital data to identify public ditches by selecting/tracing existing linear features or by adding new features that are absent from the DNR’s current base </a:t>
            </a:r>
            <a:r>
              <a:rPr lang="en-US" dirty="0" smtClean="0"/>
              <a:t>data</a:t>
            </a:r>
          </a:p>
          <a:p>
            <a:pPr lvl="0"/>
            <a:endParaRPr lang="en-US" sz="1000" dirty="0"/>
          </a:p>
          <a:p>
            <a:pPr lvl="0"/>
            <a:r>
              <a:rPr lang="en-US" dirty="0" smtClean="0"/>
              <a:t>Preliminary </a:t>
            </a:r>
            <a:r>
              <a:rPr lang="en-US" dirty="0"/>
              <a:t>Buffer maps will start rolling out by County/Ditch Authority the week of 3/7/2016 for review. </a:t>
            </a:r>
            <a:endParaRPr lang="en-US" dirty="0" smtClean="0"/>
          </a:p>
          <a:p>
            <a:pPr lvl="1"/>
            <a:r>
              <a:rPr lang="en-US" sz="1600" dirty="0" smtClean="0"/>
              <a:t>Published </a:t>
            </a:r>
            <a:r>
              <a:rPr lang="en-US" sz="1600" dirty="0"/>
              <a:t>as a web based map and County/Ditch Authority and SWCD staff will have access. </a:t>
            </a:r>
            <a:endParaRPr lang="en-US" sz="1600" dirty="0" smtClean="0"/>
          </a:p>
          <a:p>
            <a:pPr lvl="1"/>
            <a:r>
              <a:rPr lang="en-US" sz="1600" dirty="0" smtClean="0"/>
              <a:t>Purpose </a:t>
            </a:r>
            <a:r>
              <a:rPr lang="en-US" sz="1600" dirty="0"/>
              <a:t>of this review is to have the locals validate that the public ditch data was translated accurately</a:t>
            </a:r>
          </a:p>
          <a:p>
            <a:endParaRPr lang="en-US" sz="1000" dirty="0"/>
          </a:p>
          <a:p>
            <a:r>
              <a:rPr lang="en-US" dirty="0" smtClean="0"/>
              <a:t>Status </a:t>
            </a:r>
            <a:r>
              <a:rPr lang="en-US" dirty="0"/>
              <a:t>maps that display our progress will be available on the Buffer web page.</a:t>
            </a:r>
          </a:p>
          <a:p>
            <a:pPr lvl="1"/>
            <a:r>
              <a:rPr lang="en-US" dirty="0" smtClean="0">
                <a:solidFill>
                  <a:schemeClr val="tx1"/>
                </a:solidFill>
              </a:rPr>
              <a:t>Will be released as each is completed and reviewed by the local authority</a:t>
            </a:r>
            <a:endParaRPr lang="en-US" dirty="0" smtClean="0">
              <a:solidFill>
                <a:schemeClr val="tx1"/>
              </a:solidFill>
              <a:hlinkClick r:id="rId3"/>
            </a:endParaRPr>
          </a:p>
          <a:p>
            <a:pPr marL="0" indent="0">
              <a:buNone/>
            </a:pPr>
            <a:endParaRPr lang="en-US" dirty="0" smtClean="0">
              <a:hlinkClick r:id="rId3"/>
            </a:endParaRPr>
          </a:p>
          <a:p>
            <a:pPr marL="0" indent="0">
              <a:buNone/>
            </a:pPr>
            <a:r>
              <a:rPr lang="en-US" dirty="0" smtClean="0">
                <a:hlinkClick r:id="rId3"/>
              </a:rPr>
              <a:t>http://www.dnr.state.mn.us/buffers/index.html</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5524500"/>
            <a:ext cx="1181100" cy="1181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3303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701675"/>
          </a:xfrm>
        </p:spPr>
        <p:txBody>
          <a:bodyPr/>
          <a:lstStyle/>
          <a:p>
            <a:r>
              <a:rPr lang="en-US" sz="3200" b="1" dirty="0" smtClean="0"/>
              <a:t>10. Minnesota Statute 114D.50 - </a:t>
            </a:r>
            <a:r>
              <a:rPr lang="en-US" sz="3200" b="1" dirty="0"/>
              <a:t>Clean Water </a:t>
            </a:r>
          </a:p>
        </p:txBody>
      </p:sp>
      <p:sp>
        <p:nvSpPr>
          <p:cNvPr id="3" name="Text Placeholder 2"/>
          <p:cNvSpPr>
            <a:spLocks noGrp="1"/>
          </p:cNvSpPr>
          <p:nvPr>
            <p:ph type="body" sz="quarter" idx="12"/>
          </p:nvPr>
        </p:nvSpPr>
        <p:spPr>
          <a:xfrm>
            <a:off x="609600" y="854075"/>
            <a:ext cx="6705600" cy="4953000"/>
          </a:xfrm>
        </p:spPr>
        <p:txBody>
          <a:bodyPr/>
          <a:lstStyle/>
          <a:p>
            <a:r>
              <a:rPr lang="en-US" sz="2400" b="1" dirty="0" err="1"/>
              <a:t>Subd</a:t>
            </a:r>
            <a:r>
              <a:rPr lang="en-US" sz="2400" b="1" dirty="0"/>
              <a:t>. 5.Data availability.</a:t>
            </a:r>
          </a:p>
          <a:p>
            <a:r>
              <a:rPr lang="en-US" sz="1800" dirty="0"/>
              <a:t>Data collected by the projects funded with money from the clean water fund that have value for planning and management of natural resources, emergency preparedness, and infrastructure investments must conform to the enterprise information architecture developed by the Office of MN.IT Services. Spatial data must conform to geographic information system guidelines and standards outlined in that architecture and adopted by the </a:t>
            </a:r>
            <a:r>
              <a:rPr lang="en-US" sz="1800" dirty="0">
                <a:solidFill>
                  <a:srgbClr val="FF0000"/>
                </a:solidFill>
              </a:rPr>
              <a:t>Minnesota Geographic Data Clearinghouse </a:t>
            </a:r>
            <a:r>
              <a:rPr lang="en-US" sz="1800" dirty="0"/>
              <a:t>at the Minnesota Geospatial Information Office. </a:t>
            </a:r>
            <a:r>
              <a:rPr lang="en-US" sz="1800" dirty="0">
                <a:solidFill>
                  <a:srgbClr val="FF0000"/>
                </a:solidFill>
              </a:rPr>
              <a:t>A description of these data </a:t>
            </a:r>
            <a:r>
              <a:rPr lang="en-US" sz="1800" dirty="0"/>
              <a:t>that adheres to the Office of MN.IT Services geographic metadata standards must be submitted to the Minnesota Geospatial Information Office to be made available online through the </a:t>
            </a:r>
            <a:r>
              <a:rPr lang="en-US" sz="1800" dirty="0">
                <a:solidFill>
                  <a:srgbClr val="FF0000"/>
                </a:solidFill>
              </a:rPr>
              <a:t>clearinghouse</a:t>
            </a:r>
            <a:r>
              <a:rPr lang="en-US" sz="1800" dirty="0"/>
              <a:t> and the data must be accessible and free to the public unless made private under chapter 13. To the extent practicable, summary data and results of projects funded with money from the clean water fund should be readily accessible on the Internet and identified as a clean water fund project.</a:t>
            </a:r>
          </a:p>
          <a:p>
            <a:endParaRPr lang="en-US" dirty="0"/>
          </a:p>
        </p:txBody>
      </p:sp>
    </p:spTree>
    <p:extLst>
      <p:ext uri="{BB962C8B-B14F-4D97-AF65-F5344CB8AC3E}">
        <p14:creationId xmlns:p14="http://schemas.microsoft.com/office/powerpoint/2010/main" val="3121408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7629"/>
            <a:ext cx="3810000" cy="609600"/>
          </a:xfrm>
        </p:spPr>
        <p:txBody>
          <a:bodyPr/>
          <a:lstStyle/>
          <a:p>
            <a:r>
              <a:rPr lang="en-US" dirty="0" smtClean="0"/>
              <a:t>10. Parks and Trails</a:t>
            </a:r>
            <a:endParaRPr lang="en-US" dirty="0"/>
          </a:p>
        </p:txBody>
      </p:sp>
      <p:sp>
        <p:nvSpPr>
          <p:cNvPr id="3" name="Text Placeholder 2"/>
          <p:cNvSpPr>
            <a:spLocks noGrp="1"/>
          </p:cNvSpPr>
          <p:nvPr>
            <p:ph type="body" sz="quarter" idx="4294967295"/>
          </p:nvPr>
        </p:nvSpPr>
        <p:spPr>
          <a:xfrm>
            <a:off x="457200" y="1143000"/>
            <a:ext cx="8382000" cy="4953000"/>
          </a:xfrm>
          <a:prstGeom prst="rect">
            <a:avLst/>
          </a:prstGeom>
        </p:spPr>
        <p:txBody>
          <a:bodyPr/>
          <a:lstStyle/>
          <a:p>
            <a:pPr marL="0" indent="0">
              <a:buNone/>
            </a:pPr>
            <a:r>
              <a:rPr lang="en-US" sz="2800" dirty="0" smtClean="0"/>
              <a:t>Two Projects:</a:t>
            </a:r>
          </a:p>
          <a:p>
            <a:pPr marL="0" indent="0">
              <a:buNone/>
            </a:pPr>
            <a:r>
              <a:rPr lang="en-US" sz="2400" dirty="0" smtClean="0"/>
              <a:t>Website/App for access to parks and trails data</a:t>
            </a:r>
          </a:p>
          <a:p>
            <a:pPr lvl="1"/>
            <a:r>
              <a:rPr lang="en-US" sz="2000" dirty="0" smtClean="0"/>
              <a:t>Discovery and gateway to info about Parks and Trails of significance in MN</a:t>
            </a:r>
          </a:p>
          <a:p>
            <a:pPr lvl="2"/>
            <a:r>
              <a:rPr lang="en-US" sz="2000" dirty="0" smtClean="0"/>
              <a:t>Facilitate Trip Planning</a:t>
            </a:r>
          </a:p>
          <a:p>
            <a:pPr lvl="2"/>
            <a:r>
              <a:rPr lang="en-US" sz="2000" dirty="0" smtClean="0"/>
              <a:t>Amenities and Facilities </a:t>
            </a:r>
          </a:p>
          <a:p>
            <a:pPr lvl="2"/>
            <a:r>
              <a:rPr lang="en-US" sz="2000" dirty="0" smtClean="0"/>
              <a:t>Mobile </a:t>
            </a:r>
          </a:p>
          <a:p>
            <a:pPr lvl="2"/>
            <a:endParaRPr lang="en-US" sz="2000" dirty="0"/>
          </a:p>
          <a:p>
            <a:pPr marL="0" indent="0">
              <a:buNone/>
            </a:pPr>
            <a:r>
              <a:rPr lang="en-US" sz="2400" dirty="0" smtClean="0"/>
              <a:t>Legacy Fund Parks and Trails</a:t>
            </a:r>
          </a:p>
          <a:p>
            <a:pPr lvl="1"/>
            <a:r>
              <a:rPr lang="en-US" sz="2000" dirty="0" smtClean="0"/>
              <a:t>Survey of use of </a:t>
            </a:r>
            <a:r>
              <a:rPr lang="en-US" sz="2000" smtClean="0"/>
              <a:t>parks </a:t>
            </a:r>
            <a:r>
              <a:rPr lang="en-US" sz="2000" smtClean="0"/>
              <a:t>of </a:t>
            </a:r>
            <a:r>
              <a:rPr lang="en-US" sz="2000" dirty="0" smtClean="0"/>
              <a:t>regional significance</a:t>
            </a:r>
          </a:p>
          <a:p>
            <a:pPr lvl="1"/>
            <a:r>
              <a:rPr lang="en-US" sz="2000" dirty="0" smtClean="0"/>
              <a:t>App for tracking grants</a:t>
            </a:r>
          </a:p>
          <a:p>
            <a:pPr lvl="1"/>
            <a:r>
              <a:rPr lang="en-US" sz="2000" dirty="0" smtClean="0"/>
              <a:t>Data Standard for parks and trails</a:t>
            </a:r>
          </a:p>
          <a:p>
            <a:pPr lvl="1"/>
            <a:endParaRPr lang="en-US" sz="2000" dirty="0" smtClean="0"/>
          </a:p>
          <a:p>
            <a:pPr marL="0" indent="0">
              <a:buNone/>
            </a:pPr>
            <a:r>
              <a:rPr lang="en-US" sz="2400" dirty="0" smtClean="0"/>
              <a:t>Both to be complete in FY 16-17</a:t>
            </a:r>
            <a:endParaRPr lang="en-US" sz="2400" dirty="0"/>
          </a:p>
          <a:p>
            <a:pPr marL="411480" lvl="2" indent="0">
              <a:buNone/>
            </a:pPr>
            <a:endParaRPr lang="en-US" sz="2000" dirty="0" smtClean="0"/>
          </a:p>
          <a:p>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150" y="162379"/>
            <a:ext cx="800100" cy="8001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219529"/>
            <a:ext cx="1181966" cy="74295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4116" y="271143"/>
            <a:ext cx="1981200" cy="639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226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305800" cy="701675"/>
          </a:xfrm>
        </p:spPr>
        <p:txBody>
          <a:bodyPr/>
          <a:lstStyle/>
          <a:p>
            <a:r>
              <a:rPr lang="en-US" dirty="0" smtClean="0"/>
              <a:t>10. </a:t>
            </a:r>
            <a:r>
              <a:rPr lang="en-US" dirty="0"/>
              <a:t>National Geospatial Data Act</a:t>
            </a:r>
          </a:p>
        </p:txBody>
      </p:sp>
      <p:sp>
        <p:nvSpPr>
          <p:cNvPr id="3" name="Text Placeholder 2"/>
          <p:cNvSpPr>
            <a:spLocks noGrp="1"/>
          </p:cNvSpPr>
          <p:nvPr>
            <p:ph type="body" sz="quarter" idx="12"/>
          </p:nvPr>
        </p:nvSpPr>
        <p:spPr>
          <a:xfrm>
            <a:off x="533400" y="1066800"/>
            <a:ext cx="8382000" cy="4953000"/>
          </a:xfrm>
        </p:spPr>
        <p:txBody>
          <a:bodyPr/>
          <a:lstStyle/>
          <a:p>
            <a:r>
              <a:rPr lang="en-US" sz="2800" dirty="0">
                <a:effectLst>
                  <a:outerShdw blurRad="38100" dist="38100" dir="2700000" algn="tl">
                    <a:srgbClr val="000000">
                      <a:alpha val="43137"/>
                    </a:srgbClr>
                  </a:outerShdw>
                </a:effectLst>
              </a:rPr>
              <a:t>Hatch, Warner </a:t>
            </a:r>
            <a:r>
              <a:rPr lang="en-US" sz="2800" dirty="0" smtClean="0">
                <a:effectLst>
                  <a:outerShdw blurRad="38100" dist="38100" dir="2700000" algn="tl">
                    <a:srgbClr val="000000">
                      <a:alpha val="43137"/>
                    </a:srgbClr>
                  </a:outerShdw>
                </a:effectLst>
              </a:rPr>
              <a:t> - Bipartisan </a:t>
            </a:r>
            <a:r>
              <a:rPr lang="en-US" sz="2800" dirty="0">
                <a:effectLst>
                  <a:outerShdw blurRad="38100" dist="38100" dir="2700000" algn="tl">
                    <a:srgbClr val="000000">
                      <a:alpha val="43137"/>
                    </a:srgbClr>
                  </a:outerShdw>
                </a:effectLst>
              </a:rPr>
              <a:t>Geospatial Data </a:t>
            </a:r>
            <a:r>
              <a:rPr lang="en-US" sz="2800" dirty="0" smtClean="0">
                <a:effectLst>
                  <a:outerShdw blurRad="38100" dist="38100" dir="2700000" algn="tl">
                    <a:srgbClr val="000000">
                      <a:alpha val="43137"/>
                    </a:srgbClr>
                  </a:outerShdw>
                </a:effectLst>
              </a:rPr>
              <a:t>Act </a:t>
            </a:r>
            <a:r>
              <a:rPr lang="en-US" sz="1600" dirty="0" smtClean="0">
                <a:effectLst>
                  <a:outerShdw blurRad="38100" dist="38100" dir="2700000" algn="tl">
                    <a:srgbClr val="000000">
                      <a:alpha val="43137"/>
                    </a:srgbClr>
                  </a:outerShdw>
                </a:effectLst>
              </a:rPr>
              <a:t>(Senate File S.740 - </a:t>
            </a:r>
            <a:r>
              <a:rPr lang="en-US" sz="1600" dirty="0" smtClean="0">
                <a:effectLst>
                  <a:outerShdw blurRad="38100" dist="38100" dir="2700000" algn="tl">
                    <a:srgbClr val="000000">
                      <a:alpha val="43137"/>
                    </a:srgbClr>
                  </a:outerShdw>
                </a:effectLst>
                <a:hlinkClick r:id="rId2"/>
              </a:rPr>
              <a:t>https://www.congress.gov/bill/114th-congress/senate-bill/740/text</a:t>
            </a:r>
            <a:r>
              <a:rPr lang="en-US" sz="1600" dirty="0" smtClean="0">
                <a:effectLst>
                  <a:outerShdw blurRad="38100" dist="38100" dir="2700000" algn="tl">
                    <a:srgbClr val="000000">
                      <a:alpha val="43137"/>
                    </a:srgbClr>
                  </a:outerShdw>
                </a:effectLst>
              </a:rPr>
              <a:t>)</a:t>
            </a:r>
            <a:endParaRPr lang="en-US" sz="1600" dirty="0">
              <a:effectLst>
                <a:outerShdw blurRad="38100" dist="38100" dir="2700000" algn="tl">
                  <a:srgbClr val="000000">
                    <a:alpha val="43137"/>
                  </a:srgbClr>
                </a:outerShdw>
              </a:effectLst>
            </a:endParaRPr>
          </a:p>
          <a:p>
            <a:endParaRPr lang="en-US" sz="800" u="sng" dirty="0" smtClean="0"/>
          </a:p>
          <a:p>
            <a:r>
              <a:rPr lang="en-US" sz="2000" u="sng" dirty="0" smtClean="0"/>
              <a:t>The </a:t>
            </a:r>
            <a:r>
              <a:rPr lang="en-US" sz="2000" u="sng" dirty="0"/>
              <a:t>Geospatial Data Act will:</a:t>
            </a:r>
          </a:p>
          <a:p>
            <a:pPr marL="171450" indent="-171450">
              <a:buFont typeface="Arial" panose="020B0604020202020204" pitchFamily="34" charset="0"/>
              <a:buChar char="•"/>
            </a:pPr>
            <a:r>
              <a:rPr lang="en-US" sz="1800" dirty="0" smtClean="0"/>
              <a:t>Codify </a:t>
            </a:r>
            <a:r>
              <a:rPr lang="en-US" sz="1800" dirty="0"/>
              <a:t>and strengthen OMB Circular </a:t>
            </a:r>
            <a:r>
              <a:rPr lang="en-US" sz="1800" dirty="0" smtClean="0"/>
              <a:t>A-16 – delivery of the NSDI</a:t>
            </a:r>
            <a:endParaRPr lang="en-US" sz="1800" dirty="0"/>
          </a:p>
          <a:p>
            <a:pPr marL="171450" indent="-171450">
              <a:buFont typeface="Arial" panose="020B0604020202020204" pitchFamily="34" charset="0"/>
              <a:buChar char="•"/>
            </a:pPr>
            <a:r>
              <a:rPr lang="en-US" sz="1800" dirty="0" smtClean="0"/>
              <a:t>Require </a:t>
            </a:r>
            <a:r>
              <a:rPr lang="en-US" sz="1800" dirty="0"/>
              <a:t>federal agencies to implement international consensus standards, </a:t>
            </a:r>
          </a:p>
          <a:p>
            <a:pPr marL="171450" indent="-171450">
              <a:buFont typeface="Arial" panose="020B0604020202020204" pitchFamily="34" charset="0"/>
              <a:buChar char="•"/>
            </a:pPr>
            <a:r>
              <a:rPr lang="en-US" sz="1800" dirty="0" smtClean="0"/>
              <a:t>Assist </a:t>
            </a:r>
            <a:r>
              <a:rPr lang="en-US" sz="1800" dirty="0"/>
              <a:t>in eliminating duplication, </a:t>
            </a:r>
          </a:p>
          <a:p>
            <a:pPr marL="171450" indent="-171450">
              <a:buFont typeface="Arial" panose="020B0604020202020204" pitchFamily="34" charset="0"/>
              <a:buChar char="•"/>
            </a:pPr>
            <a:r>
              <a:rPr lang="en-US" sz="1800" dirty="0" smtClean="0"/>
              <a:t>Avoid </a:t>
            </a:r>
            <a:r>
              <a:rPr lang="en-US" sz="1800" dirty="0"/>
              <a:t>redundant expenditures, </a:t>
            </a:r>
          </a:p>
          <a:p>
            <a:pPr marL="171450" indent="-171450">
              <a:buFont typeface="Arial" panose="020B0604020202020204" pitchFamily="34" charset="0"/>
              <a:buChar char="•"/>
            </a:pPr>
            <a:r>
              <a:rPr lang="en-US" sz="1800" dirty="0" smtClean="0"/>
              <a:t>Accelerate </a:t>
            </a:r>
            <a:r>
              <a:rPr lang="en-US" sz="1800" dirty="0"/>
              <a:t>the development of electronic government to meet the needs and expectations of citizens and agency programmatic mandates, </a:t>
            </a:r>
          </a:p>
          <a:p>
            <a:pPr marL="171450" indent="-171450">
              <a:buFont typeface="Arial" panose="020B0604020202020204" pitchFamily="34" charset="0"/>
              <a:buChar char="•"/>
            </a:pPr>
            <a:r>
              <a:rPr lang="en-US" sz="1800" dirty="0" smtClean="0"/>
              <a:t>Improve </a:t>
            </a:r>
            <a:r>
              <a:rPr lang="en-US" sz="1800" dirty="0"/>
              <a:t>the efficiency and effectiveness of public management,</a:t>
            </a:r>
          </a:p>
          <a:p>
            <a:pPr marL="171450" indent="-171450">
              <a:buFont typeface="Arial" panose="020B0604020202020204" pitchFamily="34" charset="0"/>
              <a:buChar char="•"/>
            </a:pPr>
            <a:r>
              <a:rPr lang="en-US" sz="1800" dirty="0" smtClean="0"/>
              <a:t>Provide </a:t>
            </a:r>
            <a:r>
              <a:rPr lang="en-US" sz="1800" dirty="0"/>
              <a:t>a clear definition for geospatial data and metadata, </a:t>
            </a:r>
          </a:p>
          <a:p>
            <a:pPr marL="171450" indent="-171450">
              <a:buFont typeface="Arial" panose="020B0604020202020204" pitchFamily="34" charset="0"/>
              <a:buChar char="•"/>
            </a:pPr>
            <a:r>
              <a:rPr lang="en-US" sz="1800" dirty="0" smtClean="0"/>
              <a:t>Require </a:t>
            </a:r>
            <a:r>
              <a:rPr lang="en-US" sz="1800" dirty="0"/>
              <a:t>an accounting of the costs associated with the </a:t>
            </a:r>
            <a:r>
              <a:rPr lang="en-US" sz="1800" dirty="0" smtClean="0"/>
              <a:t>                      acquisition </a:t>
            </a:r>
            <a:r>
              <a:rPr lang="en-US" sz="1800" dirty="0"/>
              <a:t>or creation of geospatial data, </a:t>
            </a:r>
          </a:p>
          <a:p>
            <a:pPr marL="171450" indent="-171450">
              <a:buFont typeface="Arial" panose="020B0604020202020204" pitchFamily="34" charset="0"/>
              <a:buChar char="•"/>
            </a:pPr>
            <a:r>
              <a:rPr lang="en-US" sz="1800" dirty="0" smtClean="0"/>
              <a:t>Improve </a:t>
            </a:r>
            <a:r>
              <a:rPr lang="en-US" sz="1800" dirty="0"/>
              <a:t>government transparency and availability to public </a:t>
            </a:r>
            <a:r>
              <a:rPr lang="en-US" sz="1800" dirty="0" smtClean="0"/>
              <a:t>             information</a:t>
            </a:r>
            <a:r>
              <a:rPr lang="en-US" sz="1800" dirty="0"/>
              <a:t>. </a:t>
            </a:r>
          </a:p>
          <a:p>
            <a:endParaRPr lang="en-US" dirty="0"/>
          </a:p>
        </p:txBody>
      </p:sp>
    </p:spTree>
    <p:extLst>
      <p:ext uri="{BB962C8B-B14F-4D97-AF65-F5344CB8AC3E}">
        <p14:creationId xmlns:p14="http://schemas.microsoft.com/office/powerpoint/2010/main" val="344476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701675"/>
          </a:xfrm>
        </p:spPr>
        <p:txBody>
          <a:bodyPr/>
          <a:lstStyle/>
          <a:p>
            <a:r>
              <a:rPr lang="en-US" dirty="0" smtClean="0"/>
              <a:t>10. National Geospatial Data Act</a:t>
            </a:r>
            <a:endParaRPr lang="en-US" dirty="0"/>
          </a:p>
        </p:txBody>
      </p:sp>
      <p:sp>
        <p:nvSpPr>
          <p:cNvPr id="3" name="Text Placeholder 2"/>
          <p:cNvSpPr>
            <a:spLocks noGrp="1"/>
          </p:cNvSpPr>
          <p:nvPr>
            <p:ph type="body" sz="quarter" idx="12"/>
          </p:nvPr>
        </p:nvSpPr>
        <p:spPr>
          <a:xfrm>
            <a:off x="304800" y="1143000"/>
            <a:ext cx="8686800" cy="5105400"/>
          </a:xfrm>
        </p:spPr>
        <p:txBody>
          <a:bodyPr/>
          <a:lstStyle/>
          <a:p>
            <a:r>
              <a:rPr lang="en-US" dirty="0" smtClean="0"/>
              <a:t>Looking for:</a:t>
            </a:r>
          </a:p>
          <a:p>
            <a:pPr marL="457200" indent="-223838">
              <a:buFont typeface="Arial" panose="020B0604020202020204" pitchFamily="34" charset="0"/>
              <a:buChar char="•"/>
            </a:pPr>
            <a:r>
              <a:rPr lang="en-US" dirty="0" smtClean="0"/>
              <a:t>Additional sponsors in the Senate (10 so far)</a:t>
            </a:r>
          </a:p>
          <a:p>
            <a:pPr marL="857250" lvl="2" indent="-223838"/>
            <a:r>
              <a:rPr lang="en-US" dirty="0" smtClean="0"/>
              <a:t>Just picked up Senator Cotton - Arkansas</a:t>
            </a:r>
          </a:p>
          <a:p>
            <a:pPr marL="457200" indent="-223838">
              <a:buFont typeface="Arial" panose="020B0604020202020204" pitchFamily="34" charset="0"/>
              <a:buChar char="•"/>
            </a:pPr>
            <a:r>
              <a:rPr lang="en-US" dirty="0" smtClean="0"/>
              <a:t>Support from the Geospatial Community</a:t>
            </a:r>
          </a:p>
          <a:p>
            <a:pPr marL="457200" indent="-223838">
              <a:buFont typeface="Arial" panose="020B0604020202020204" pitchFamily="34" charset="0"/>
              <a:buChar char="•"/>
            </a:pPr>
            <a:r>
              <a:rPr lang="en-US" dirty="0" smtClean="0"/>
              <a:t>Support from the States</a:t>
            </a:r>
          </a:p>
          <a:p>
            <a:pPr marL="1200150" lvl="1" indent="-457200">
              <a:buFont typeface="Arial" panose="020B0604020202020204" pitchFamily="34" charset="0"/>
              <a:buChar char="•"/>
            </a:pPr>
            <a:endParaRPr lang="en-US" sz="800" dirty="0" smtClean="0"/>
          </a:p>
          <a:p>
            <a:r>
              <a:rPr lang="en-US" dirty="0" smtClean="0"/>
              <a:t>Council letter sent to show support for this bill</a:t>
            </a:r>
          </a:p>
          <a:p>
            <a:endParaRPr lang="en-US" dirty="0" smtClean="0"/>
          </a:p>
          <a:p>
            <a:pPr marL="457200" indent="-223838">
              <a:buFont typeface="Arial" panose="020B0604020202020204" pitchFamily="34" charset="0"/>
              <a:buChar char="•"/>
            </a:pPr>
            <a:endParaRPr lang="en-US" dirty="0"/>
          </a:p>
        </p:txBody>
      </p:sp>
    </p:spTree>
    <p:extLst>
      <p:ext uri="{BB962C8B-B14F-4D97-AF65-F5344CB8AC3E}">
        <p14:creationId xmlns:p14="http://schemas.microsoft.com/office/powerpoint/2010/main" val="259930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2</a:t>
            </a:r>
            <a:br>
              <a:rPr lang="en-US" sz="2400" dirty="0" smtClean="0"/>
            </a:br>
            <a:r>
              <a:rPr lang="en-US" sz="2400" dirty="0"/>
              <a:t>Discussion &amp; Action</a:t>
            </a:r>
            <a:br>
              <a:rPr lang="en-US" sz="2400" dirty="0"/>
            </a:br>
            <a:r>
              <a:rPr lang="en-US" dirty="0"/>
              <a:t/>
            </a:r>
            <a:br>
              <a:rPr lang="en-US" dirty="0"/>
            </a:br>
            <a:r>
              <a:rPr lang="en-US" dirty="0" smtClean="0"/>
              <a:t>Review and Approval of Committee and Workgroup Summaries</a:t>
            </a:r>
            <a:endParaRPr lang="en-US" sz="2000" dirty="0"/>
          </a:p>
        </p:txBody>
      </p:sp>
    </p:spTree>
    <p:extLst>
      <p:ext uri="{BB962C8B-B14F-4D97-AF65-F5344CB8AC3E}">
        <p14:creationId xmlns:p14="http://schemas.microsoft.com/office/powerpoint/2010/main" val="106966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t>Dan Ross</a:t>
            </a:r>
            <a:endParaRPr lang="en-US" dirty="0"/>
          </a:p>
        </p:txBody>
      </p:sp>
      <p:sp>
        <p:nvSpPr>
          <p:cNvPr id="2" name="Title 1"/>
          <p:cNvSpPr>
            <a:spLocks noGrp="1"/>
          </p:cNvSpPr>
          <p:nvPr>
            <p:ph type="title"/>
          </p:nvPr>
        </p:nvSpPr>
        <p:spPr/>
        <p:txBody>
          <a:bodyPr/>
          <a:lstStyle/>
          <a:p>
            <a:r>
              <a:rPr lang="en-US" dirty="0" smtClean="0"/>
              <a:t>11. Updates on Major Initiatives</a:t>
            </a:r>
            <a:endParaRPr lang="en-US" dirty="0"/>
          </a:p>
        </p:txBody>
      </p:sp>
    </p:spTree>
    <p:extLst>
      <p:ext uri="{BB962C8B-B14F-4D97-AF65-F5344CB8AC3E}">
        <p14:creationId xmlns:p14="http://schemas.microsoft.com/office/powerpoint/2010/main" val="257250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19200"/>
            <a:ext cx="5105400" cy="1752600"/>
          </a:xfrm>
          <a:noFill/>
        </p:spPr>
        <p:txBody>
          <a:bodyPr/>
          <a:lstStyle/>
          <a:p>
            <a:r>
              <a:rPr lang="en-US" sz="3200" b="1" dirty="0" smtClean="0"/>
              <a:t>11. Next Generation 9-1-1 GIS Project</a:t>
            </a:r>
            <a:r>
              <a:rPr lang="en-US" sz="3200" b="1" dirty="0"/>
              <a:t/>
            </a:r>
            <a:br>
              <a:rPr lang="en-US" sz="3200" b="1" dirty="0"/>
            </a:br>
            <a:r>
              <a:rPr lang="en-US" sz="2400" b="1" dirty="0" smtClean="0"/>
              <a:t>Status Update</a:t>
            </a:r>
            <a:br>
              <a:rPr lang="en-US" sz="2400" b="1" dirty="0" smtClean="0"/>
            </a:br>
            <a:r>
              <a:rPr lang="en-US" sz="1800" b="1" dirty="0" smtClean="0"/>
              <a:t>3/2/2016</a:t>
            </a:r>
            <a:endParaRPr lang="en-US" sz="1800" dirty="0">
              <a:solidFill>
                <a:schemeClr val="tx1">
                  <a:lumMod val="50000"/>
                  <a:lumOff val="50000"/>
                </a:schemeClr>
              </a:solidFill>
            </a:endParaRPr>
          </a:p>
        </p:txBody>
      </p:sp>
      <p:pic>
        <p:nvPicPr>
          <p:cNvPr id="4" name="Picture 3" descr="Picture1.png"/>
          <p:cNvPicPr>
            <a:picLocks noChangeAspect="1"/>
          </p:cNvPicPr>
          <p:nvPr/>
        </p:nvPicPr>
        <p:blipFill>
          <a:blip r:embed="rId3" cstate="print"/>
          <a:stretch>
            <a:fillRect/>
          </a:stretch>
        </p:blipFill>
        <p:spPr>
          <a:xfrm>
            <a:off x="1371600" y="3505200"/>
            <a:ext cx="2667000" cy="2001138"/>
          </a:xfrm>
          <a:prstGeom prst="rect">
            <a:avLst/>
          </a:prstGeom>
        </p:spPr>
      </p:pic>
    </p:spTree>
    <p:extLst>
      <p:ext uri="{BB962C8B-B14F-4D97-AF65-F5344CB8AC3E}">
        <p14:creationId xmlns:p14="http://schemas.microsoft.com/office/powerpoint/2010/main" val="16338334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838200" y="274638"/>
            <a:ext cx="8001000" cy="1143000"/>
          </a:xfrm>
        </p:spPr>
        <p:txBody>
          <a:bodyPr>
            <a:normAutofit/>
          </a:bodyPr>
          <a:lstStyle/>
          <a:p>
            <a:pPr algn="ctr"/>
            <a:r>
              <a:rPr lang="en-US" sz="3200" dirty="0" smtClean="0"/>
              <a:t>NG9-1-1 </a:t>
            </a:r>
            <a:r>
              <a:rPr lang="en-US" sz="3200" dirty="0"/>
              <a:t>GIS </a:t>
            </a:r>
            <a:r>
              <a:rPr lang="en-US" sz="3200" dirty="0" smtClean="0"/>
              <a:t>Project </a:t>
            </a:r>
            <a:r>
              <a:rPr lang="en-US" sz="3200" dirty="0"/>
              <a:t>Update</a:t>
            </a:r>
          </a:p>
        </p:txBody>
      </p:sp>
      <p:sp>
        <p:nvSpPr>
          <p:cNvPr id="5" name="TextBox 4"/>
          <p:cNvSpPr txBox="1"/>
          <p:nvPr/>
        </p:nvSpPr>
        <p:spPr>
          <a:xfrm>
            <a:off x="-20782" y="1688842"/>
            <a:ext cx="8839200" cy="5016758"/>
          </a:xfrm>
          <a:prstGeom prst="rect">
            <a:avLst/>
          </a:prstGeom>
          <a:noFill/>
        </p:spPr>
        <p:txBody>
          <a:bodyPr wrap="square" rtlCol="0">
            <a:spAutoFit/>
          </a:bodyPr>
          <a:lstStyle/>
          <a:p>
            <a:r>
              <a:rPr lang="en-US" sz="2800" b="1" dirty="0" smtClean="0">
                <a:solidFill>
                  <a:srgbClr val="EF4A4E">
                    <a:lumMod val="75000"/>
                  </a:srgbClr>
                </a:solidFill>
                <a:latin typeface="Arial" panose="020B0604020202020204" pitchFamily="34" charset="0"/>
                <a:cs typeface="Arial" panose="020B0604020202020204" pitchFamily="34" charset="0"/>
              </a:rPr>
              <a:t>    </a:t>
            </a:r>
            <a:r>
              <a:rPr lang="en-US" sz="2800" b="1" u="sng" dirty="0" smtClean="0">
                <a:solidFill>
                  <a:srgbClr val="EF4A4E">
                    <a:lumMod val="75000"/>
                  </a:srgbClr>
                </a:solidFill>
                <a:latin typeface="Arial" panose="020B0604020202020204" pitchFamily="34" charset="0"/>
                <a:cs typeface="Arial" panose="020B0604020202020204" pitchFamily="34" charset="0"/>
              </a:rPr>
              <a:t>2016 Goals</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GIS Data Collection, Assessment, and Preparation</a:t>
            </a:r>
          </a:p>
          <a:p>
            <a:pPr marL="1371600" lvl="2"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Data Readiness Profiles</a:t>
            </a:r>
          </a:p>
          <a:p>
            <a:pPr marL="1828800" lvl="3"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Metro/NE </a:t>
            </a:r>
            <a:r>
              <a:rPr lang="en-US" sz="2000" dirty="0">
                <a:solidFill>
                  <a:prstClr val="black"/>
                </a:solidFill>
                <a:latin typeface="Arial" panose="020B0604020202020204" pitchFamily="34" charset="0"/>
                <a:cs typeface="Arial" panose="020B0604020202020204" pitchFamily="34" charset="0"/>
              </a:rPr>
              <a:t>– </a:t>
            </a:r>
            <a:r>
              <a:rPr lang="en-US" sz="2000" b="1" dirty="0">
                <a:solidFill>
                  <a:srgbClr val="EF4A4E">
                    <a:lumMod val="75000"/>
                  </a:srgbClr>
                </a:solidFill>
                <a:latin typeface="Arial" panose="020B0604020202020204" pitchFamily="34" charset="0"/>
                <a:cs typeface="Arial" panose="020B0604020202020204" pitchFamily="34" charset="0"/>
              </a:rPr>
              <a:t>Q2 CY16</a:t>
            </a:r>
          </a:p>
          <a:p>
            <a:pPr marL="1828800" lvl="3"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All regions </a:t>
            </a:r>
            <a:r>
              <a:rPr lang="en-US" sz="2000" dirty="0">
                <a:solidFill>
                  <a:prstClr val="black"/>
                </a:solidFill>
                <a:latin typeface="Arial" panose="020B0604020202020204" pitchFamily="34" charset="0"/>
                <a:cs typeface="Arial" panose="020B0604020202020204" pitchFamily="34" charset="0"/>
              </a:rPr>
              <a:t>– </a:t>
            </a:r>
            <a:r>
              <a:rPr lang="en-US" sz="2000" b="1" dirty="0" smtClean="0">
                <a:solidFill>
                  <a:srgbClr val="EF4A4E">
                    <a:lumMod val="75000"/>
                  </a:srgbClr>
                </a:solidFill>
                <a:latin typeface="Arial" panose="020B0604020202020204" pitchFamily="34" charset="0"/>
                <a:cs typeface="Arial" panose="020B0604020202020204" pitchFamily="34" charset="0"/>
              </a:rPr>
              <a:t>Q4 CY16</a:t>
            </a:r>
            <a:endParaRPr lang="en-US" sz="2000" b="1" dirty="0">
              <a:solidFill>
                <a:srgbClr val="EF4A4E">
                  <a:lumMod val="75000"/>
                </a:srgbClr>
              </a:solidFill>
              <a:latin typeface="Arial" panose="020B0604020202020204" pitchFamily="34" charset="0"/>
              <a:cs typeface="Arial" panose="020B0604020202020204" pitchFamily="34" charset="0"/>
            </a:endParaRPr>
          </a:p>
          <a:p>
            <a:pPr marL="1371600" lvl="2" indent="-4572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MSAG/GIS Sync Projects</a:t>
            </a:r>
            <a:r>
              <a:rPr lang="en-US" sz="2000" dirty="0">
                <a:solidFill>
                  <a:prstClr val="black"/>
                </a:solidFill>
                <a:latin typeface="Arial" panose="020B0604020202020204" pitchFamily="34" charset="0"/>
                <a:cs typeface="Arial" panose="020B0604020202020204" pitchFamily="34" charset="0"/>
              </a:rPr>
              <a:t> – </a:t>
            </a:r>
            <a:r>
              <a:rPr lang="en-US" sz="2000" b="1" dirty="0" smtClean="0">
                <a:solidFill>
                  <a:srgbClr val="EF4A4E">
                    <a:lumMod val="75000"/>
                  </a:srgbClr>
                </a:solidFill>
                <a:latin typeface="Arial" panose="020B0604020202020204" pitchFamily="34" charset="0"/>
                <a:cs typeface="Arial" panose="020B0604020202020204" pitchFamily="34" charset="0"/>
              </a:rPr>
              <a:t>begin Q2 </a:t>
            </a:r>
            <a:r>
              <a:rPr lang="en-US" sz="2000" b="1" dirty="0">
                <a:solidFill>
                  <a:srgbClr val="EF4A4E">
                    <a:lumMod val="75000"/>
                  </a:srgbClr>
                </a:solidFill>
                <a:latin typeface="Arial" panose="020B0604020202020204" pitchFamily="34" charset="0"/>
                <a:cs typeface="Arial" panose="020B0604020202020204" pitchFamily="34" charset="0"/>
              </a:rPr>
              <a:t>CY16</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GIS Data Workflow and Repository</a:t>
            </a:r>
          </a:p>
          <a:p>
            <a:pPr marL="1257300" lvl="2"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Data </a:t>
            </a:r>
            <a:r>
              <a:rPr lang="en-US" sz="2000" dirty="0" smtClean="0">
                <a:solidFill>
                  <a:prstClr val="black"/>
                </a:solidFill>
                <a:latin typeface="Arial" panose="020B0604020202020204" pitchFamily="34" charset="0"/>
                <a:cs typeface="Arial" panose="020B0604020202020204" pitchFamily="34" charset="0"/>
              </a:rPr>
              <a:t>uploads and portal – </a:t>
            </a:r>
            <a:r>
              <a:rPr lang="en-US" sz="2000" b="1" dirty="0" smtClean="0">
                <a:solidFill>
                  <a:srgbClr val="EF4A4E">
                    <a:lumMod val="75000"/>
                  </a:srgbClr>
                </a:solidFill>
                <a:latin typeface="Arial" panose="020B0604020202020204" pitchFamily="34" charset="0"/>
                <a:cs typeface="Arial" panose="020B0604020202020204" pitchFamily="34" charset="0"/>
              </a:rPr>
              <a:t>Q2 CY16</a:t>
            </a:r>
          </a:p>
          <a:p>
            <a:pPr marL="1257300" lvl="2"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Normalization – </a:t>
            </a:r>
            <a:r>
              <a:rPr lang="en-US" sz="2000" b="1" dirty="0">
                <a:solidFill>
                  <a:srgbClr val="EF4A4E">
                    <a:lumMod val="75000"/>
                  </a:srgbClr>
                </a:solidFill>
                <a:latin typeface="Arial" panose="020B0604020202020204" pitchFamily="34" charset="0"/>
                <a:cs typeface="Arial" panose="020B0604020202020204" pitchFamily="34" charset="0"/>
              </a:rPr>
              <a:t>Q2 </a:t>
            </a:r>
            <a:r>
              <a:rPr lang="en-US" sz="2000" b="1" dirty="0" smtClean="0">
                <a:solidFill>
                  <a:srgbClr val="EF4A4E">
                    <a:lumMod val="75000"/>
                  </a:srgbClr>
                </a:solidFill>
                <a:latin typeface="Arial" panose="020B0604020202020204" pitchFamily="34" charset="0"/>
                <a:cs typeface="Arial" panose="020B0604020202020204" pitchFamily="34" charset="0"/>
              </a:rPr>
              <a:t>CY16</a:t>
            </a:r>
          </a:p>
          <a:p>
            <a:pPr marL="1257300" lvl="2" indent="-3429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Validation </a:t>
            </a:r>
            <a:r>
              <a:rPr lang="en-US" sz="2000" dirty="0" smtClean="0">
                <a:solidFill>
                  <a:prstClr val="black"/>
                </a:solidFill>
                <a:latin typeface="Arial" panose="020B0604020202020204" pitchFamily="34" charset="0"/>
                <a:cs typeface="Arial" panose="020B0604020202020204" pitchFamily="34" charset="0"/>
              </a:rPr>
              <a:t>– </a:t>
            </a:r>
            <a:r>
              <a:rPr lang="en-US" sz="2000" b="1" dirty="0" smtClean="0">
                <a:solidFill>
                  <a:srgbClr val="EF4A4E">
                    <a:lumMod val="75000"/>
                  </a:srgbClr>
                </a:solidFill>
                <a:latin typeface="Arial" panose="020B0604020202020204" pitchFamily="34" charset="0"/>
                <a:cs typeface="Arial" panose="020B0604020202020204" pitchFamily="34" charset="0"/>
              </a:rPr>
              <a:t>Q2 CY16</a:t>
            </a:r>
          </a:p>
          <a:p>
            <a:pPr marL="1257300" lvl="2" indent="-3429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Aggregation – </a:t>
            </a:r>
            <a:r>
              <a:rPr lang="en-US" sz="2000" b="1" dirty="0" smtClean="0">
                <a:solidFill>
                  <a:srgbClr val="EF4A4E">
                    <a:lumMod val="75000"/>
                  </a:srgbClr>
                </a:solidFill>
                <a:latin typeface="Arial" panose="020B0604020202020204" pitchFamily="34" charset="0"/>
                <a:cs typeface="Arial" panose="020B0604020202020204" pitchFamily="34" charset="0"/>
              </a:rPr>
              <a:t>Q3 CY16</a:t>
            </a:r>
          </a:p>
          <a:p>
            <a:pPr marL="1257300" lvl="2" indent="-3429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Provision ECRF/LVF/Commons </a:t>
            </a:r>
            <a:r>
              <a:rPr lang="en-US" sz="2000" dirty="0">
                <a:solidFill>
                  <a:prstClr val="black"/>
                </a:solidFill>
                <a:latin typeface="Arial" panose="020B0604020202020204" pitchFamily="34" charset="0"/>
                <a:cs typeface="Arial" panose="020B0604020202020204" pitchFamily="34" charset="0"/>
              </a:rPr>
              <a:t>– </a:t>
            </a:r>
            <a:r>
              <a:rPr lang="en-US" sz="2000" b="1" dirty="0" smtClean="0">
                <a:solidFill>
                  <a:srgbClr val="EF4A4E">
                    <a:lumMod val="75000"/>
                  </a:srgbClr>
                </a:solidFill>
                <a:latin typeface="Arial" panose="020B0604020202020204" pitchFamily="34" charset="0"/>
                <a:cs typeface="Arial" panose="020B0604020202020204" pitchFamily="34" charset="0"/>
              </a:rPr>
              <a:t>begin Q3/Q4 </a:t>
            </a:r>
            <a:r>
              <a:rPr lang="en-US" sz="2000" b="1" dirty="0">
                <a:solidFill>
                  <a:srgbClr val="EF4A4E">
                    <a:lumMod val="75000"/>
                  </a:srgbClr>
                </a:solidFill>
                <a:latin typeface="Arial" panose="020B0604020202020204" pitchFamily="34" charset="0"/>
                <a:cs typeface="Arial" panose="020B0604020202020204" pitchFamily="34" charset="0"/>
              </a:rPr>
              <a:t>CY16</a:t>
            </a:r>
          </a:p>
          <a:p>
            <a:pPr marL="914400" lvl="1" indent="-457200">
              <a:buFont typeface="Arial" panose="020B0604020202020204" pitchFamily="34" charset="0"/>
              <a:buChar char="•"/>
            </a:pPr>
            <a:r>
              <a:rPr lang="en-US" sz="2400" b="1" dirty="0" smtClean="0">
                <a:solidFill>
                  <a:prstClr val="black"/>
                </a:solidFill>
                <a:latin typeface="Arial" panose="020B0604020202020204" pitchFamily="34" charset="0"/>
                <a:cs typeface="Arial" panose="020B0604020202020204" pitchFamily="34" charset="0"/>
              </a:rPr>
              <a:t>MN NG9-1-1 GIS Data Standards</a:t>
            </a:r>
          </a:p>
          <a:p>
            <a:pPr marL="1257300" lvl="2" indent="-3429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Draft review – </a:t>
            </a:r>
            <a:r>
              <a:rPr lang="en-US" sz="2000" b="1" dirty="0" smtClean="0">
                <a:solidFill>
                  <a:srgbClr val="EF4A4E">
                    <a:lumMod val="75000"/>
                  </a:srgbClr>
                </a:solidFill>
                <a:latin typeface="Arial" panose="020B0604020202020204" pitchFamily="34" charset="0"/>
                <a:cs typeface="Arial" panose="020B0604020202020204" pitchFamily="34" charset="0"/>
              </a:rPr>
              <a:t>begin Q1 </a:t>
            </a:r>
            <a:r>
              <a:rPr lang="en-US" sz="2000" b="1" dirty="0">
                <a:solidFill>
                  <a:srgbClr val="EF4A4E">
                    <a:lumMod val="75000"/>
                  </a:srgbClr>
                </a:solidFill>
                <a:latin typeface="Arial" panose="020B0604020202020204" pitchFamily="34" charset="0"/>
                <a:cs typeface="Arial" panose="020B0604020202020204" pitchFamily="34" charset="0"/>
              </a:rPr>
              <a:t>CY16</a:t>
            </a:r>
          </a:p>
          <a:p>
            <a:pPr marL="1257300" lvl="2" indent="-342900">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Approval </a:t>
            </a:r>
            <a:r>
              <a:rPr lang="en-US" sz="2000" dirty="0">
                <a:solidFill>
                  <a:prstClr val="black"/>
                </a:solidFill>
                <a:latin typeface="Arial" panose="020B0604020202020204" pitchFamily="34" charset="0"/>
                <a:cs typeface="Arial" panose="020B0604020202020204" pitchFamily="34" charset="0"/>
              </a:rPr>
              <a:t>– </a:t>
            </a:r>
            <a:r>
              <a:rPr lang="en-US" sz="2000" b="1" dirty="0" smtClean="0">
                <a:solidFill>
                  <a:srgbClr val="EF4A4E">
                    <a:lumMod val="75000"/>
                  </a:srgbClr>
                </a:solidFill>
                <a:latin typeface="Arial" panose="020B0604020202020204" pitchFamily="34" charset="0"/>
                <a:cs typeface="Arial" panose="020B0604020202020204" pitchFamily="34" charset="0"/>
              </a:rPr>
              <a:t>Q3 CY16</a:t>
            </a:r>
            <a:endParaRPr lang="en-US" sz="2000" b="1" dirty="0">
              <a:solidFill>
                <a:srgbClr val="EF4A4E">
                  <a:lumMod val="75000"/>
                </a:srgbClr>
              </a:solidFill>
              <a:latin typeface="Arial" panose="020B0604020202020204" pitchFamily="34" charset="0"/>
              <a:cs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590800"/>
            <a:ext cx="2438400" cy="2716365"/>
          </a:xfrm>
          <a:prstGeom prst="rect">
            <a:avLst/>
          </a:prstGeom>
        </p:spPr>
      </p:pic>
    </p:spTree>
    <p:extLst>
      <p:ext uri="{BB962C8B-B14F-4D97-AF65-F5344CB8AC3E}">
        <p14:creationId xmlns:p14="http://schemas.microsoft.com/office/powerpoint/2010/main" val="3287781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495800"/>
            <a:ext cx="9144000" cy="236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p:cNvSpPr>
            <a:spLocks noGrp="1"/>
          </p:cNvSpPr>
          <p:nvPr>
            <p:ph type="title"/>
          </p:nvPr>
        </p:nvSpPr>
        <p:spPr>
          <a:xfrm>
            <a:off x="838200" y="274638"/>
            <a:ext cx="8001000" cy="1143000"/>
          </a:xfrm>
        </p:spPr>
        <p:txBody>
          <a:bodyPr>
            <a:normAutofit/>
          </a:bodyPr>
          <a:lstStyle/>
          <a:p>
            <a:pPr algn="ctr"/>
            <a:r>
              <a:rPr lang="en-US" sz="3200" dirty="0" smtClean="0"/>
              <a:t>MSAG/GIS Sync Projects</a:t>
            </a:r>
            <a:endParaRPr lang="en-US" sz="3200" dirty="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581400"/>
            <a:ext cx="3248025" cy="2689630"/>
          </a:xfrm>
          <a:prstGeom prst="rect">
            <a:avLst/>
          </a:prstGeom>
          <a:noFill/>
          <a:ln>
            <a:noFill/>
          </a:ln>
          <a:extLst/>
        </p:spPr>
      </p:pic>
      <p:sp>
        <p:nvSpPr>
          <p:cNvPr id="9" name="Subtitle 2"/>
          <p:cNvSpPr txBox="1">
            <a:spLocks/>
          </p:cNvSpPr>
          <p:nvPr/>
        </p:nvSpPr>
        <p:spPr>
          <a:xfrm>
            <a:off x="-533400" y="1600200"/>
            <a:ext cx="7252450" cy="54102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257300" lvl="2" indent="-342900" algn="l">
              <a:buFont typeface="Arial" pitchFamily="34" charset="0"/>
              <a:buChar char="•"/>
              <a:defRPr/>
            </a:pPr>
            <a:r>
              <a:rPr lang="en-US" b="1" dirty="0" smtClean="0">
                <a:solidFill>
                  <a:sysClr val="windowText" lastClr="000000"/>
                </a:solidFill>
                <a:latin typeface="Arial"/>
              </a:rPr>
              <a:t>Required GIS Data</a:t>
            </a:r>
          </a:p>
          <a:p>
            <a:pPr marL="1714500" lvl="3" indent="-342900" algn="l">
              <a:buFont typeface="Arial" pitchFamily="34" charset="0"/>
              <a:buChar char="•"/>
              <a:defRPr/>
            </a:pPr>
            <a:r>
              <a:rPr lang="en-US" sz="1800" dirty="0" smtClean="0">
                <a:solidFill>
                  <a:sysClr val="windowText" lastClr="000000"/>
                </a:solidFill>
                <a:latin typeface="Arial"/>
              </a:rPr>
              <a:t>Street centerlines with address ranges</a:t>
            </a:r>
          </a:p>
          <a:p>
            <a:pPr marL="1714500" lvl="3" indent="-342900" algn="l">
              <a:buFont typeface="Arial" pitchFamily="34" charset="0"/>
              <a:buChar char="•"/>
              <a:defRPr/>
            </a:pPr>
            <a:r>
              <a:rPr lang="en-US" sz="1800" dirty="0" smtClean="0">
                <a:solidFill>
                  <a:sysClr val="windowText" lastClr="000000"/>
                </a:solidFill>
                <a:latin typeface="Arial"/>
              </a:rPr>
              <a:t>Address points</a:t>
            </a:r>
          </a:p>
          <a:p>
            <a:pPr marL="1714500" lvl="3" indent="-342900" algn="l">
              <a:buFont typeface="Arial" pitchFamily="34" charset="0"/>
              <a:buChar char="•"/>
              <a:defRPr/>
            </a:pPr>
            <a:r>
              <a:rPr lang="en-US" sz="1800" dirty="0" smtClean="0">
                <a:solidFill>
                  <a:sysClr val="windowText" lastClr="000000"/>
                </a:solidFill>
                <a:latin typeface="Arial"/>
              </a:rPr>
              <a:t>Public Safety Answering Point (PSAP) boundaries</a:t>
            </a:r>
          </a:p>
          <a:p>
            <a:pPr marL="1714500" lvl="3" indent="-342900" algn="l">
              <a:buFont typeface="Arial" pitchFamily="34" charset="0"/>
              <a:buChar char="•"/>
              <a:defRPr/>
            </a:pPr>
            <a:r>
              <a:rPr lang="en-US" sz="1800" dirty="0" smtClean="0">
                <a:solidFill>
                  <a:sysClr val="windowText" lastClr="000000"/>
                </a:solidFill>
                <a:latin typeface="Arial"/>
              </a:rPr>
              <a:t>Emergency Service boundaries</a:t>
            </a:r>
          </a:p>
          <a:p>
            <a:pPr marL="2171700" lvl="4" indent="-342900" algn="l">
              <a:buFont typeface="Arial" pitchFamily="34" charset="0"/>
              <a:buChar char="•"/>
              <a:defRPr/>
            </a:pPr>
            <a:r>
              <a:rPr lang="en-US" sz="1800" dirty="0" smtClean="0">
                <a:solidFill>
                  <a:sysClr val="windowText" lastClr="000000"/>
                </a:solidFill>
                <a:latin typeface="Arial"/>
              </a:rPr>
              <a:t>Fire</a:t>
            </a:r>
          </a:p>
          <a:p>
            <a:pPr marL="2171700" lvl="4" indent="-342900" algn="l">
              <a:buFont typeface="Arial" pitchFamily="34" charset="0"/>
              <a:buChar char="•"/>
              <a:defRPr/>
            </a:pPr>
            <a:r>
              <a:rPr lang="en-US" sz="1800" dirty="0" smtClean="0">
                <a:solidFill>
                  <a:sysClr val="windowText" lastClr="000000"/>
                </a:solidFill>
                <a:latin typeface="Arial"/>
              </a:rPr>
              <a:t>Law Enforcement</a:t>
            </a:r>
          </a:p>
          <a:p>
            <a:pPr marL="2171700" lvl="4" indent="-342900" algn="l">
              <a:buFont typeface="Arial" pitchFamily="34" charset="0"/>
              <a:buChar char="•"/>
              <a:defRPr/>
            </a:pPr>
            <a:r>
              <a:rPr lang="en-US" sz="1800" dirty="0" smtClean="0">
                <a:solidFill>
                  <a:sysClr val="windowText" lastClr="000000"/>
                </a:solidFill>
                <a:latin typeface="Arial"/>
              </a:rPr>
              <a:t>Emergency Medical Service</a:t>
            </a:r>
          </a:p>
          <a:p>
            <a:pPr marL="1714500" lvl="3" indent="-342900" algn="l">
              <a:buFont typeface="Arial" pitchFamily="34" charset="0"/>
              <a:buChar char="•"/>
              <a:defRPr/>
            </a:pPr>
            <a:r>
              <a:rPr lang="en-US" sz="1800" dirty="0" smtClean="0">
                <a:solidFill>
                  <a:sysClr val="windowText" lastClr="000000"/>
                </a:solidFill>
                <a:latin typeface="Arial"/>
              </a:rPr>
              <a:t>Data maintenance boundaries</a:t>
            </a:r>
          </a:p>
          <a:p>
            <a:pPr lvl="3" algn="l">
              <a:defRPr/>
            </a:pPr>
            <a:endParaRPr lang="en-US" sz="1800" dirty="0" smtClean="0">
              <a:solidFill>
                <a:sysClr val="windowText" lastClr="000000"/>
              </a:solidFill>
              <a:latin typeface="Arial"/>
            </a:endParaRPr>
          </a:p>
          <a:p>
            <a:pPr marL="1257300" lvl="2" indent="-342900" algn="l">
              <a:buFont typeface="Arial" pitchFamily="34" charset="0"/>
              <a:buChar char="•"/>
              <a:defRPr/>
            </a:pPr>
            <a:r>
              <a:rPr lang="en-US" b="1" dirty="0" smtClean="0">
                <a:solidFill>
                  <a:sysClr val="windowText" lastClr="000000"/>
                </a:solidFill>
                <a:latin typeface="Arial"/>
              </a:rPr>
              <a:t>Synchronize with 9-1-1 Data</a:t>
            </a:r>
          </a:p>
          <a:p>
            <a:pPr marL="1714500" lvl="3" indent="-342900" algn="l">
              <a:buFont typeface="Arial" pitchFamily="34" charset="0"/>
              <a:buChar char="•"/>
              <a:defRPr/>
            </a:pPr>
            <a:r>
              <a:rPr lang="en-US" sz="1800" dirty="0" smtClean="0">
                <a:solidFill>
                  <a:sysClr val="windowText" lastClr="000000"/>
                </a:solidFill>
                <a:latin typeface="Arial"/>
              </a:rPr>
              <a:t>Master Street Address Guide (MSAG)</a:t>
            </a:r>
          </a:p>
          <a:p>
            <a:pPr marL="1714500" lvl="3" indent="-342900" algn="l">
              <a:buFont typeface="Arial" pitchFamily="34" charset="0"/>
              <a:buChar char="•"/>
              <a:defRPr/>
            </a:pPr>
            <a:r>
              <a:rPr lang="en-US" sz="1800" dirty="0" smtClean="0">
                <a:solidFill>
                  <a:sysClr val="windowText" lastClr="000000"/>
                </a:solidFill>
                <a:latin typeface="Arial"/>
              </a:rPr>
              <a:t>Automatic Location Information (ALI)</a:t>
            </a:r>
          </a:p>
          <a:p>
            <a:pPr marL="1714500" lvl="3" indent="-342900" algn="l">
              <a:buFont typeface="Arial" pitchFamily="34" charset="0"/>
              <a:buChar char="•"/>
              <a:defRPr/>
            </a:pPr>
            <a:r>
              <a:rPr lang="en-US" sz="1800" dirty="0" smtClean="0">
                <a:solidFill>
                  <a:sysClr val="windowText" lastClr="000000"/>
                </a:solidFill>
                <a:latin typeface="Arial"/>
              </a:rPr>
              <a:t>English Language Translation (ELT)</a:t>
            </a:r>
          </a:p>
          <a:p>
            <a:pPr marL="1714500" lvl="3" indent="-342900" algn="l">
              <a:buFont typeface="Arial" pitchFamily="34" charset="0"/>
              <a:buChar char="•"/>
              <a:defRPr/>
            </a:pPr>
            <a:endParaRPr lang="en-US" dirty="0">
              <a:solidFill>
                <a:sysClr val="windowText" lastClr="000000"/>
              </a:solidFill>
              <a:latin typeface="Arial"/>
            </a:endParaRPr>
          </a:p>
        </p:txBody>
      </p:sp>
    </p:spTree>
    <p:extLst>
      <p:ext uri="{BB962C8B-B14F-4D97-AF65-F5344CB8AC3E}">
        <p14:creationId xmlns:p14="http://schemas.microsoft.com/office/powerpoint/2010/main" val="1467745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MN NG9-1-1 GIS Standards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5" name="Subtitle 2"/>
          <p:cNvSpPr txBox="1">
            <a:spLocks/>
          </p:cNvSpPr>
          <p:nvPr/>
        </p:nvSpPr>
        <p:spPr>
          <a:xfrm>
            <a:off x="0" y="1524000"/>
            <a:ext cx="9144000" cy="53340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spcBef>
                <a:spcPct val="0"/>
              </a:spcBef>
              <a:spcAft>
                <a:spcPts val="1200"/>
              </a:spcAft>
              <a:buFont typeface="Arial" pitchFamily="34" charset="0"/>
              <a:buChar char="•"/>
              <a:defRPr/>
            </a:pPr>
            <a:r>
              <a:rPr lang="en-US" sz="2400" dirty="0" smtClean="0">
                <a:solidFill>
                  <a:sysClr val="windowText" lastClr="000000"/>
                </a:solidFill>
                <a:latin typeface="Arial"/>
              </a:rPr>
              <a:t>Developing GIS data requirements for NG9-1-1 in Minnesota</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latin typeface="Arial"/>
              </a:rPr>
              <a:t>Aligning with NENA standards and validate against similar standards</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Other states (IA, KS, ND, TN, TX) and MRCC</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latin typeface="Arial"/>
              </a:rPr>
              <a:t>Standards Workgroup working on Version 1.0</a:t>
            </a:r>
          </a:p>
          <a:p>
            <a:pPr marL="914400" lvl="1" indent="-457200" algn="l">
              <a:spcBef>
                <a:spcPct val="0"/>
              </a:spcBef>
              <a:spcAft>
                <a:spcPts val="1200"/>
              </a:spcAft>
              <a:buFont typeface="Arial" pitchFamily="34" charset="0"/>
              <a:buChar char="•"/>
              <a:defRPr/>
            </a:pPr>
            <a:r>
              <a:rPr lang="en-US" sz="2400" dirty="0" smtClean="0">
                <a:solidFill>
                  <a:sysClr val="windowText" lastClr="000000"/>
                </a:solidFill>
                <a:latin typeface="Arial"/>
              </a:rPr>
              <a:t>Stakeholder review of v1.0 – </a:t>
            </a:r>
            <a:r>
              <a:rPr lang="en-US" sz="2000" b="1" dirty="0" smtClean="0">
                <a:solidFill>
                  <a:srgbClr val="EF4A4E">
                    <a:lumMod val="75000"/>
                  </a:srgbClr>
                </a:solidFill>
                <a:latin typeface="Arial"/>
              </a:rPr>
              <a:t>starting late February 2016</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Metropolitan Emergency Services Board (MESB)</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GIS Subcommittee and stakeholders</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NG9-1-1 Committee and PSAP stakeholders</a:t>
            </a:r>
          </a:p>
          <a:p>
            <a:pPr marL="457200" indent="4763" algn="l">
              <a:spcBef>
                <a:spcPct val="0"/>
              </a:spcBef>
              <a:spcAft>
                <a:spcPts val="3000"/>
              </a:spcAft>
              <a:defRPr/>
            </a:pPr>
            <a:endParaRPr lang="en-US" sz="2000" dirty="0" smtClean="0">
              <a:solidFill>
                <a:sysClr val="windowText" lastClr="000000"/>
              </a:solidFill>
              <a:latin typeface="Arial"/>
            </a:endParaRPr>
          </a:p>
        </p:txBody>
      </p:sp>
    </p:spTree>
    <p:extLst>
      <p:ext uri="{BB962C8B-B14F-4D97-AF65-F5344CB8AC3E}">
        <p14:creationId xmlns:p14="http://schemas.microsoft.com/office/powerpoint/2010/main" val="2410835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74638"/>
            <a:ext cx="8001000" cy="1143000"/>
          </a:xfrm>
        </p:spPr>
        <p:txBody>
          <a:bodyPr>
            <a:normAutofit/>
          </a:bodyPr>
          <a:lstStyle/>
          <a:p>
            <a:pPr algn="ctr"/>
            <a:r>
              <a:rPr lang="en-US" sz="3200" dirty="0"/>
              <a:t>MN NG9-1-1 GIS Standards</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8059881" y="228600"/>
            <a:ext cx="779319" cy="1075459"/>
          </a:xfrm>
          <a:prstGeom prst="rect">
            <a:avLst/>
          </a:prstGeom>
        </p:spPr>
      </p:pic>
      <p:sp>
        <p:nvSpPr>
          <p:cNvPr id="7" name="Subtitle 2"/>
          <p:cNvSpPr txBox="1">
            <a:spLocks/>
          </p:cNvSpPr>
          <p:nvPr/>
        </p:nvSpPr>
        <p:spPr>
          <a:xfrm>
            <a:off x="0" y="1828800"/>
            <a:ext cx="9144000" cy="472440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spcBef>
                <a:spcPct val="0"/>
              </a:spcBef>
              <a:spcAft>
                <a:spcPts val="1200"/>
              </a:spcAft>
              <a:buFont typeface="Arial" pitchFamily="34" charset="0"/>
              <a:buChar char="•"/>
              <a:defRPr/>
            </a:pPr>
            <a:r>
              <a:rPr lang="en-US" sz="2400" dirty="0" smtClean="0">
                <a:solidFill>
                  <a:sysClr val="windowText" lastClr="000000"/>
                </a:solidFill>
                <a:latin typeface="Arial"/>
              </a:rPr>
              <a:t>Stakeholder approval of v1.0 – </a:t>
            </a:r>
            <a:r>
              <a:rPr lang="en-US" sz="2400" b="1" dirty="0" smtClean="0">
                <a:solidFill>
                  <a:srgbClr val="EF4A4E">
                    <a:lumMod val="75000"/>
                  </a:srgbClr>
                </a:solidFill>
                <a:latin typeface="Arial"/>
              </a:rPr>
              <a:t>Q3 CY16</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Metropolitan Emergency Services Board (MESB)</a:t>
            </a:r>
            <a:endParaRPr lang="en-US" sz="2000" b="1" dirty="0" smtClean="0">
              <a:solidFill>
                <a:srgbClr val="FF0000"/>
              </a:solidFill>
              <a:latin typeface="Arial"/>
            </a:endParaRP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GIS Subcommittee</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NG9-1-1 Committee</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Statewide Emergency Communications Board (SECB)</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Statewide Geospatial Advisory Council (SGAC)</a:t>
            </a:r>
          </a:p>
          <a:p>
            <a:pPr marL="1371600" lvl="2" indent="-457200" algn="l">
              <a:spcBef>
                <a:spcPct val="0"/>
              </a:spcBef>
              <a:spcAft>
                <a:spcPts val="1200"/>
              </a:spcAft>
              <a:buFont typeface="Arial" pitchFamily="34" charset="0"/>
              <a:buChar char="•"/>
              <a:defRPr/>
            </a:pPr>
            <a:r>
              <a:rPr lang="en-US" sz="2000" dirty="0" smtClean="0">
                <a:solidFill>
                  <a:sysClr val="windowText" lastClr="000000"/>
                </a:solidFill>
                <a:latin typeface="Arial"/>
              </a:rPr>
              <a:t>MN Information Technology Agency (MNIT)</a:t>
            </a:r>
          </a:p>
        </p:txBody>
      </p:sp>
    </p:spTree>
    <p:extLst>
      <p:ext uri="{BB962C8B-B14F-4D97-AF65-F5344CB8AC3E}">
        <p14:creationId xmlns:p14="http://schemas.microsoft.com/office/powerpoint/2010/main" val="487219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endParaRPr lang="en-US"/>
          </a:p>
        </p:txBody>
      </p:sp>
      <p:sp>
        <p:nvSpPr>
          <p:cNvPr id="4" name="Title 3"/>
          <p:cNvSpPr>
            <a:spLocks noGrp="1"/>
          </p:cNvSpPr>
          <p:nvPr>
            <p:ph type="title"/>
          </p:nvPr>
        </p:nvSpPr>
        <p:spPr/>
        <p:txBody>
          <a:bodyPr/>
          <a:lstStyle/>
          <a:p>
            <a:r>
              <a:rPr lang="en-US" dirty="0" smtClean="0"/>
              <a:t>12. MnGeo Priority Projects</a:t>
            </a:r>
            <a:endParaRPr lang="en-US" dirty="0"/>
          </a:p>
        </p:txBody>
      </p:sp>
    </p:spTree>
    <p:extLst>
      <p:ext uri="{BB962C8B-B14F-4D97-AF65-F5344CB8AC3E}">
        <p14:creationId xmlns:p14="http://schemas.microsoft.com/office/powerpoint/2010/main" val="3984811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701675"/>
          </a:xfrm>
        </p:spPr>
        <p:txBody>
          <a:bodyPr/>
          <a:lstStyle/>
          <a:p>
            <a:r>
              <a:rPr lang="en-US" sz="3600" dirty="0" smtClean="0"/>
              <a:t>12. Drainage </a:t>
            </a:r>
            <a:r>
              <a:rPr lang="en-US" sz="3600" dirty="0"/>
              <a:t>Records Modernization</a:t>
            </a:r>
            <a:r>
              <a:rPr lang="en-US" dirty="0"/>
              <a:t/>
            </a:r>
            <a:br>
              <a:rPr lang="en-US" dirty="0"/>
            </a:br>
            <a:endParaRPr lang="en-US" dirty="0"/>
          </a:p>
        </p:txBody>
      </p:sp>
      <p:sp>
        <p:nvSpPr>
          <p:cNvPr id="3" name="Text Placeholder 2"/>
          <p:cNvSpPr>
            <a:spLocks noGrp="1"/>
          </p:cNvSpPr>
          <p:nvPr>
            <p:ph type="body" sz="quarter" idx="12"/>
          </p:nvPr>
        </p:nvSpPr>
        <p:spPr>
          <a:xfrm>
            <a:off x="-304800" y="1371600"/>
            <a:ext cx="5715000" cy="4953000"/>
          </a:xfrm>
        </p:spPr>
        <p:txBody>
          <a:bodyPr/>
          <a:lstStyle/>
          <a:p>
            <a:pPr lvl="2"/>
            <a:r>
              <a:rPr lang="en-US" dirty="0" smtClean="0"/>
              <a:t>On schedule</a:t>
            </a:r>
          </a:p>
          <a:p>
            <a:pPr lvl="2"/>
            <a:r>
              <a:rPr lang="en-US" dirty="0" smtClean="0"/>
              <a:t>Creates standard data model for public drainage ditches</a:t>
            </a:r>
          </a:p>
          <a:p>
            <a:pPr lvl="2"/>
            <a:r>
              <a:rPr lang="en-US" dirty="0" smtClean="0"/>
              <a:t>Published in MN Geospatial Commons</a:t>
            </a:r>
          </a:p>
          <a:p>
            <a:pPr lvl="2"/>
            <a:r>
              <a:rPr lang="en-US" dirty="0" smtClean="0"/>
              <a:t>Working to identify two counties to test new data model and guideline</a:t>
            </a:r>
          </a:p>
          <a:p>
            <a:pPr lvl="2"/>
            <a:endParaRPr lang="en-US" dirty="0"/>
          </a:p>
        </p:txBody>
      </p:sp>
      <p:pic>
        <p:nvPicPr>
          <p:cNvPr id="4" name="Picture 3"/>
          <p:cNvPicPr>
            <a:picLocks noChangeAspect="1"/>
          </p:cNvPicPr>
          <p:nvPr/>
        </p:nvPicPr>
        <p:blipFill>
          <a:blip r:embed="rId2"/>
          <a:stretch>
            <a:fillRect/>
          </a:stretch>
        </p:blipFill>
        <p:spPr>
          <a:xfrm>
            <a:off x="5638800" y="1524000"/>
            <a:ext cx="3191754" cy="1541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7833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4294967295"/>
          </p:nvPr>
        </p:nvSpPr>
        <p:spPr>
          <a:xfrm>
            <a:off x="4504189" y="1334618"/>
            <a:ext cx="4611687" cy="4412457"/>
          </a:xfrm>
        </p:spPr>
        <p:txBody>
          <a:bodyPr>
            <a:normAutofit/>
          </a:bodyPr>
          <a:lstStyle/>
          <a:p>
            <a:pPr marL="0" indent="0">
              <a:buNone/>
            </a:pPr>
            <a:r>
              <a:rPr lang="en-US" sz="1800" dirty="0" smtClean="0"/>
              <a:t>Focus - Migration </a:t>
            </a:r>
            <a:r>
              <a:rPr lang="en-US" sz="1800" dirty="0"/>
              <a:t>of all significant state geospatial </a:t>
            </a:r>
            <a:r>
              <a:rPr lang="en-US" sz="1800" dirty="0" smtClean="0"/>
              <a:t>resources to the Geospatial Commons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1800" dirty="0" smtClean="0"/>
              <a:t>Published </a:t>
            </a:r>
            <a:r>
              <a:rPr lang="en-US" sz="1800" dirty="0"/>
              <a:t>resources </a:t>
            </a:r>
            <a:r>
              <a:rPr lang="en-US" sz="1800" dirty="0" smtClean="0"/>
              <a:t>accessible</a:t>
            </a:r>
          </a:p>
          <a:p>
            <a:pPr marL="685800" lvl="1">
              <a:buFont typeface="Arial" panose="020B0604020202020204" pitchFamily="34" charset="0"/>
              <a:buChar char="•"/>
            </a:pPr>
            <a:r>
              <a:rPr lang="en-US" b="1" dirty="0" smtClean="0">
                <a:solidFill>
                  <a:srgbClr val="FF0000"/>
                </a:solidFill>
              </a:rPr>
              <a:t>17 Organizations</a:t>
            </a:r>
          </a:p>
          <a:p>
            <a:pPr marL="685800" lvl="1">
              <a:buFont typeface="Arial" panose="020B0604020202020204" pitchFamily="34" charset="0"/>
              <a:buChar char="•"/>
            </a:pPr>
            <a:r>
              <a:rPr lang="en-US" b="1" dirty="0" smtClean="0">
                <a:solidFill>
                  <a:srgbClr val="FF0000"/>
                </a:solidFill>
              </a:rPr>
              <a:t>521 Resources </a:t>
            </a:r>
          </a:p>
          <a:p>
            <a:pPr marL="685800" lvl="1">
              <a:buFont typeface="Arial" panose="020B0604020202020204" pitchFamily="34" charset="0"/>
              <a:buChar char="•"/>
            </a:pPr>
            <a:endParaRPr lang="en-US" sz="800" b="1" dirty="0" smtClean="0">
              <a:solidFill>
                <a:srgbClr val="FF0000"/>
              </a:solidFill>
            </a:endParaRPr>
          </a:p>
          <a:p>
            <a:pPr marL="285750" indent="-285750">
              <a:buFont typeface="Arial" panose="020B0604020202020204" pitchFamily="34" charset="0"/>
              <a:buChar char="•"/>
            </a:pPr>
            <a:r>
              <a:rPr lang="en-US" sz="1800" dirty="0" smtClean="0"/>
              <a:t>The site is now open to broader participation</a:t>
            </a:r>
          </a:p>
          <a:p>
            <a:pPr marL="685800" lvl="1">
              <a:buFont typeface="Arial" panose="020B0604020202020204" pitchFamily="34" charset="0"/>
              <a:buChar char="•"/>
            </a:pPr>
            <a:r>
              <a:rPr lang="en-US" sz="1600" dirty="0" smtClean="0"/>
              <a:t>Integrating partners who want to represent their data via the Geospatial Commons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6362339"/>
            <a:ext cx="411356" cy="287324"/>
          </a:xfrm>
          <a:prstGeom prst="rect">
            <a:avLst/>
          </a:prstGeom>
        </p:spPr>
      </p:pic>
      <p:pic>
        <p:nvPicPr>
          <p:cNvPr id="13" name="Picture 2" descr="us-mn-state-dn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9111" y="6364898"/>
            <a:ext cx="277089" cy="282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s-mn-state-d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6399915"/>
            <a:ext cx="831120" cy="2219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us-mn-state-met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0821" y="6381843"/>
            <a:ext cx="679979" cy="2533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s-mn-state-m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6333082"/>
            <a:ext cx="404084" cy="3382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us-mn-state-p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6800" y="6310116"/>
            <a:ext cx="541522" cy="3782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9" cstate="print"/>
          <a:stretch>
            <a:fillRect/>
          </a:stretch>
        </p:blipFill>
        <p:spPr>
          <a:xfrm>
            <a:off x="741436" y="6339186"/>
            <a:ext cx="325364" cy="327632"/>
          </a:xfrm>
          <a:prstGeom prst="rect">
            <a:avLst/>
          </a:prstGeom>
        </p:spPr>
      </p:pic>
      <p:pic>
        <p:nvPicPr>
          <p:cNvPr id="1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49323" y="6319602"/>
            <a:ext cx="416577" cy="36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706708" y="732650"/>
            <a:ext cx="4337340" cy="800219"/>
          </a:xfrm>
          <a:prstGeom prst="rect">
            <a:avLst/>
          </a:prstGeom>
          <a:noFill/>
        </p:spPr>
        <p:txBody>
          <a:bodyPr wrap="square" rtlCol="0">
            <a:spAutoFit/>
          </a:bodyPr>
          <a:lstStyle/>
          <a:p>
            <a:r>
              <a:rPr lang="en-US" sz="2800" u="sng" dirty="0">
                <a:solidFill>
                  <a:prstClr val="black"/>
                </a:solidFill>
                <a:effectLst>
                  <a:outerShdw blurRad="38100" dist="38100" dir="2700000" algn="tl">
                    <a:srgbClr val="000000">
                      <a:alpha val="43137"/>
                    </a:srgbClr>
                  </a:outerShdw>
                </a:effectLst>
              </a:rPr>
              <a:t>Status</a:t>
            </a:r>
          </a:p>
          <a:p>
            <a:endParaRPr lang="en-US" dirty="0">
              <a:solidFill>
                <a:prstClr val="black"/>
              </a:solidFill>
            </a:endParaRPr>
          </a:p>
        </p:txBody>
      </p:sp>
      <p:cxnSp>
        <p:nvCxnSpPr>
          <p:cNvPr id="3" name="Straight Connector 2"/>
          <p:cNvCxnSpPr/>
          <p:nvPr/>
        </p:nvCxnSpPr>
        <p:spPr>
          <a:xfrm>
            <a:off x="362857" y="6154057"/>
            <a:ext cx="8440057" cy="7257"/>
          </a:xfrm>
          <a:prstGeom prst="line">
            <a:avLst/>
          </a:prstGeom>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6400" y="6399915"/>
            <a:ext cx="694218" cy="233539"/>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19600" y="6379115"/>
            <a:ext cx="548637" cy="250285"/>
          </a:xfrm>
          <a:prstGeom prst="rect">
            <a:avLst/>
          </a:prstGeom>
        </p:spPr>
      </p:pic>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39453" b="42085"/>
          <a:stretch/>
        </p:blipFill>
        <p:spPr>
          <a:xfrm>
            <a:off x="6477000" y="6440484"/>
            <a:ext cx="1206495" cy="152400"/>
          </a:xfrm>
          <a:prstGeom prst="rect">
            <a:avLst/>
          </a:prstGeom>
        </p:spPr>
      </p:pic>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3883" y="6341695"/>
            <a:ext cx="492917" cy="328611"/>
          </a:xfrm>
          <a:prstGeom prst="rect">
            <a:avLst/>
          </a:prstGeom>
        </p:spPr>
      </p:pic>
      <p:pic>
        <p:nvPicPr>
          <p:cNvPr id="10" name="Picture 9"/>
          <p:cNvPicPr>
            <a:picLocks noChangeAspect="1"/>
          </p:cNvPicPr>
          <p:nvPr/>
        </p:nvPicPr>
        <p:blipFill rotWithShape="1">
          <a:blip r:embed="rId15" cstate="print">
            <a:extLst>
              <a:ext uri="{28A0092B-C50C-407E-A947-70E740481C1C}">
                <a14:useLocalDpi xmlns:a14="http://schemas.microsoft.com/office/drawing/2010/main" val="0"/>
              </a:ext>
            </a:extLst>
          </a:blip>
          <a:srcRect l="24737" r="20395"/>
          <a:stretch/>
        </p:blipFill>
        <p:spPr>
          <a:xfrm>
            <a:off x="8720439" y="6318061"/>
            <a:ext cx="271161" cy="338138"/>
          </a:xfrm>
          <a:prstGeom prst="rect">
            <a:avLst/>
          </a:prstGeom>
        </p:spPr>
      </p:pic>
      <p:sp>
        <p:nvSpPr>
          <p:cNvPr id="2" name="Rectangle 1"/>
          <p:cNvSpPr/>
          <p:nvPr/>
        </p:nvSpPr>
        <p:spPr>
          <a:xfrm>
            <a:off x="362857" y="68817"/>
            <a:ext cx="8480955" cy="646331"/>
          </a:xfrm>
          <a:prstGeom prst="rect">
            <a:avLst/>
          </a:prstGeom>
        </p:spPr>
        <p:txBody>
          <a:bodyPr wrap="square">
            <a:spAutoFit/>
          </a:bodyPr>
          <a:lstStyle/>
          <a:p>
            <a:r>
              <a:rPr lang="en-US" sz="3600" dirty="0" smtClean="0">
                <a:solidFill>
                  <a:prstClr val="black"/>
                </a:solidFill>
                <a:effectLst>
                  <a:outerShdw blurRad="38100" dist="38100" dir="2700000" algn="tl">
                    <a:srgbClr val="000000">
                      <a:alpha val="43137"/>
                    </a:srgbClr>
                  </a:outerShdw>
                </a:effectLst>
              </a:rPr>
              <a:t>12. MN Geospatial Commons</a:t>
            </a:r>
            <a:endParaRPr lang="en-US" sz="3600" dirty="0">
              <a:solidFill>
                <a:prstClr val="black"/>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38400" y="6381843"/>
            <a:ext cx="228600" cy="228600"/>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29200" y="6388607"/>
            <a:ext cx="438150" cy="275409"/>
          </a:xfrm>
          <a:prstGeom prst="rect">
            <a:avLst/>
          </a:prstGeom>
        </p:spPr>
      </p:pic>
      <p:pic>
        <p:nvPicPr>
          <p:cNvPr id="12" name="Picture 11"/>
          <p:cNvPicPr>
            <a:picLocks noChangeAspect="1"/>
          </p:cNvPicPr>
          <p:nvPr/>
        </p:nvPicPr>
        <p:blipFill>
          <a:blip r:embed="rId18"/>
          <a:stretch>
            <a:fillRect/>
          </a:stretch>
        </p:blipFill>
        <p:spPr>
          <a:xfrm>
            <a:off x="513088" y="870523"/>
            <a:ext cx="3706357" cy="5004364"/>
          </a:xfrm>
          <a:prstGeom prst="rect">
            <a:avLst/>
          </a:prstGeom>
          <a:ln>
            <a:noFill/>
          </a:ln>
          <a:effectLst>
            <a:outerShdw blurRad="292100" dist="139700" dir="2700000" algn="tl" rotWithShape="0">
              <a:srgbClr val="333333">
                <a:alpha val="65000"/>
              </a:srgbClr>
            </a:outerShdw>
          </a:effectLst>
        </p:spPr>
      </p:pic>
      <p:grpSp>
        <p:nvGrpSpPr>
          <p:cNvPr id="25" name="Group 24"/>
          <p:cNvGrpSpPr/>
          <p:nvPr/>
        </p:nvGrpSpPr>
        <p:grpSpPr>
          <a:xfrm>
            <a:off x="6199668" y="6369557"/>
            <a:ext cx="364106" cy="421653"/>
            <a:chOff x="6199668" y="6369557"/>
            <a:chExt cx="364106" cy="421653"/>
          </a:xfrm>
        </p:grpSpPr>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99668" y="6369557"/>
              <a:ext cx="305819" cy="235481"/>
            </a:xfrm>
            <a:prstGeom prst="rect">
              <a:avLst/>
            </a:prstGeom>
          </p:spPr>
        </p:pic>
        <p:sp>
          <p:nvSpPr>
            <p:cNvPr id="24" name="TextBox 23"/>
            <p:cNvSpPr txBox="1"/>
            <p:nvPr/>
          </p:nvSpPr>
          <p:spPr>
            <a:xfrm>
              <a:off x="6230028" y="6575766"/>
              <a:ext cx="333746" cy="215444"/>
            </a:xfrm>
            <a:prstGeom prst="rect">
              <a:avLst/>
            </a:prstGeom>
            <a:noFill/>
          </p:spPr>
          <p:txBody>
            <a:bodyPr wrap="none" rtlCol="0">
              <a:spAutoFit/>
            </a:bodyPr>
            <a:lstStyle/>
            <a:p>
              <a:r>
                <a:rPr lang="en-US" sz="400" dirty="0" smtClean="0"/>
                <a:t>Itasca </a:t>
              </a:r>
            </a:p>
            <a:p>
              <a:r>
                <a:rPr lang="en-US" sz="400" dirty="0" smtClean="0"/>
                <a:t>County</a:t>
              </a:r>
              <a:endParaRPr lang="en-US" sz="400" dirty="0"/>
            </a:p>
          </p:txBody>
        </p:sp>
      </p:grpSp>
      <p:pic>
        <p:nvPicPr>
          <p:cNvPr id="26" name="Picture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0709" y="6398396"/>
            <a:ext cx="603277" cy="195494"/>
          </a:xfrm>
          <a:prstGeom prst="rect">
            <a:avLst/>
          </a:prstGeom>
        </p:spPr>
      </p:pic>
    </p:spTree>
    <p:extLst>
      <p:ext uri="{BB962C8B-B14F-4D97-AF65-F5344CB8AC3E}">
        <p14:creationId xmlns:p14="http://schemas.microsoft.com/office/powerpoint/2010/main" val="1320395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8546" y="228600"/>
            <a:ext cx="8783053" cy="701675"/>
          </a:xfrm>
          <a:prstGeom prst="rect">
            <a:avLst/>
          </a:prstGeom>
        </p:spPr>
        <p:txBody>
          <a:bodyPr/>
          <a:lstStyle/>
          <a:p>
            <a:pPr algn="l"/>
            <a:r>
              <a:rPr lang="en-US" sz="4000" dirty="0" smtClean="0">
                <a:solidFill>
                  <a:schemeClr val="bg1"/>
                </a:solidFill>
                <a:latin typeface="Arial" panose="020B0604020202020204" pitchFamily="34" charset="0"/>
                <a:cs typeface="Arial" panose="020B0604020202020204" pitchFamily="34" charset="0"/>
              </a:rPr>
              <a:t>12. Aerial Imagery Master Contract</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type="body" sz="quarter" idx="4294967295"/>
          </p:nvPr>
        </p:nvSpPr>
        <p:spPr>
          <a:xfrm>
            <a:off x="437147" y="1066800"/>
            <a:ext cx="8077200" cy="5562600"/>
          </a:xfrm>
          <a:prstGeom prst="rect">
            <a:avLst/>
          </a:prstGeom>
          <a:blipFill>
            <a:blip r:embed="rId4">
              <a:alphaModFix amt="15000"/>
            </a:blip>
            <a:stretch>
              <a:fillRect/>
            </a:stretch>
          </a:blipFill>
        </p:spPr>
        <p:txBody>
          <a:bodyPr>
            <a:normAutofit fontScale="92500" lnSpcReduction="10000"/>
          </a:bodyPr>
          <a:lstStyle/>
          <a:p>
            <a:r>
              <a:rPr lang="en-US" sz="3200" dirty="0" smtClean="0">
                <a:solidFill>
                  <a:srgbClr val="FFFF00"/>
                </a:solidFill>
                <a:latin typeface="Arial" panose="020B0604020202020204" pitchFamily="34" charset="0"/>
                <a:cs typeface="Arial" panose="020B0604020202020204" pitchFamily="34" charset="0"/>
              </a:rPr>
              <a:t>Goal: preselect a set of qualified vendors to bid on work orders without the need to go through the RFP process</a:t>
            </a:r>
          </a:p>
          <a:p>
            <a:pPr marL="457200" indent="-457200">
              <a:buFont typeface="Arial" panose="020B0604020202020204" pitchFamily="34" charset="0"/>
              <a:buChar char="•"/>
            </a:pPr>
            <a:r>
              <a:rPr lang="en-US" sz="3200" dirty="0" smtClean="0">
                <a:solidFill>
                  <a:srgbClr val="FFFF00"/>
                </a:solidFill>
                <a:latin typeface="Arial" panose="020B0604020202020204" pitchFamily="34" charset="0"/>
                <a:cs typeface="Arial" panose="020B0604020202020204" pitchFamily="34" charset="0"/>
              </a:rPr>
              <a:t>For these services:</a:t>
            </a:r>
          </a:p>
          <a:p>
            <a:pPr lvl="3">
              <a:buClr>
                <a:schemeClr val="bg1"/>
              </a:buClr>
            </a:pPr>
            <a:r>
              <a:rPr lang="en-US" sz="2400" dirty="0">
                <a:solidFill>
                  <a:schemeClr val="bg1"/>
                </a:solidFill>
                <a:latin typeface="Arial" panose="020B0604020202020204" pitchFamily="34" charset="0"/>
                <a:cs typeface="Arial" panose="020B0604020202020204" pitchFamily="34" charset="0"/>
              </a:rPr>
              <a:t>Digital Aerial </a:t>
            </a:r>
            <a:r>
              <a:rPr lang="en-US" sz="2400" dirty="0" smtClean="0">
                <a:solidFill>
                  <a:schemeClr val="bg1"/>
                </a:solidFill>
                <a:latin typeface="Arial" panose="020B0604020202020204" pitchFamily="34" charset="0"/>
                <a:cs typeface="Arial" panose="020B0604020202020204" pitchFamily="34" charset="0"/>
              </a:rPr>
              <a:t>Photography: </a:t>
            </a:r>
            <a:r>
              <a:rPr lang="en-US" sz="2400" dirty="0" err="1" smtClean="0">
                <a:solidFill>
                  <a:schemeClr val="bg1"/>
                </a:solidFill>
                <a:latin typeface="Arial" panose="020B0604020202020204" pitchFamily="34" charset="0"/>
                <a:cs typeface="Arial" panose="020B0604020202020204" pitchFamily="34" charset="0"/>
              </a:rPr>
              <a:t>Orthoimagery</a:t>
            </a:r>
            <a:r>
              <a:rPr lang="en-US" sz="2400" dirty="0" smtClean="0">
                <a:solidFill>
                  <a:schemeClr val="bg1"/>
                </a:solidFill>
                <a:latin typeface="Arial" panose="020B0604020202020204" pitchFamily="34" charset="0"/>
                <a:cs typeface="Arial" panose="020B0604020202020204" pitchFamily="34" charset="0"/>
              </a:rPr>
              <a:t> </a:t>
            </a:r>
            <a:r>
              <a:rPr lang="en-US" sz="2400" dirty="0">
                <a:solidFill>
                  <a:schemeClr val="bg1"/>
                </a:solidFill>
                <a:latin typeface="Arial" panose="020B0604020202020204" pitchFamily="34" charset="0"/>
                <a:cs typeface="Arial" panose="020B0604020202020204" pitchFamily="34" charset="0"/>
              </a:rPr>
              <a:t>and Stereo; all </a:t>
            </a:r>
            <a:r>
              <a:rPr lang="en-US" sz="2400" dirty="0" smtClean="0">
                <a:solidFill>
                  <a:schemeClr val="bg1"/>
                </a:solidFill>
                <a:latin typeface="Arial" panose="020B0604020202020204" pitchFamily="34" charset="0"/>
                <a:cs typeface="Arial" panose="020B0604020202020204" pitchFamily="34" charset="0"/>
              </a:rPr>
              <a:t>seasons; Resolution </a:t>
            </a:r>
            <a:r>
              <a:rPr lang="en-US" sz="2400" dirty="0">
                <a:solidFill>
                  <a:schemeClr val="bg1"/>
                </a:solidFill>
                <a:latin typeface="Arial" panose="020B0604020202020204" pitchFamily="34" charset="0"/>
                <a:cs typeface="Arial" panose="020B0604020202020204" pitchFamily="34" charset="0"/>
              </a:rPr>
              <a:t>Range: 5 cm (2”) to 50cm (1.5’)</a:t>
            </a:r>
          </a:p>
          <a:p>
            <a:pPr lvl="3">
              <a:buClr>
                <a:schemeClr val="bg1"/>
              </a:buClr>
            </a:pPr>
            <a:r>
              <a:rPr lang="en-US" sz="2400" dirty="0">
                <a:solidFill>
                  <a:schemeClr val="bg1"/>
                </a:solidFill>
                <a:latin typeface="Arial" panose="020B0604020202020204" pitchFamily="34" charset="0"/>
                <a:cs typeface="Arial" panose="020B0604020202020204" pitchFamily="34" charset="0"/>
              </a:rPr>
              <a:t>Planimetric </a:t>
            </a:r>
            <a:r>
              <a:rPr lang="en-US" sz="2400" dirty="0" smtClean="0">
                <a:solidFill>
                  <a:schemeClr val="bg1"/>
                </a:solidFill>
                <a:latin typeface="Arial" panose="020B0604020202020204" pitchFamily="34" charset="0"/>
                <a:cs typeface="Arial" panose="020B0604020202020204" pitchFamily="34" charset="0"/>
              </a:rPr>
              <a:t>Mapping: General </a:t>
            </a:r>
            <a:r>
              <a:rPr lang="en-US" sz="2400" dirty="0">
                <a:solidFill>
                  <a:schemeClr val="bg1"/>
                </a:solidFill>
                <a:latin typeface="Arial" panose="020B0604020202020204" pitchFamily="34" charset="0"/>
                <a:cs typeface="Arial" panose="020B0604020202020204" pitchFamily="34" charset="0"/>
              </a:rPr>
              <a:t>specifications intended to provide flexibility</a:t>
            </a:r>
          </a:p>
          <a:p>
            <a:pPr lvl="3">
              <a:buClr>
                <a:schemeClr val="bg1"/>
              </a:buClr>
            </a:pPr>
            <a:r>
              <a:rPr lang="en-US" sz="2400" dirty="0">
                <a:solidFill>
                  <a:schemeClr val="bg1"/>
                </a:solidFill>
                <a:latin typeface="Arial" panose="020B0604020202020204" pitchFamily="34" charset="0"/>
                <a:cs typeface="Arial" panose="020B0604020202020204" pitchFamily="34" charset="0"/>
              </a:rPr>
              <a:t>Customized </a:t>
            </a:r>
            <a:r>
              <a:rPr lang="en-US" sz="2400" dirty="0" smtClean="0">
                <a:solidFill>
                  <a:schemeClr val="bg1"/>
                </a:solidFill>
                <a:latin typeface="Arial" panose="020B0604020202020204" pitchFamily="34" charset="0"/>
                <a:cs typeface="Arial" panose="020B0604020202020204" pitchFamily="34" charset="0"/>
              </a:rPr>
              <a:t>Products: Hardcopy </a:t>
            </a:r>
            <a:r>
              <a:rPr lang="en-US" sz="2400" dirty="0">
                <a:solidFill>
                  <a:schemeClr val="bg1"/>
                </a:solidFill>
                <a:latin typeface="Arial" panose="020B0604020202020204" pitchFamily="34" charset="0"/>
                <a:cs typeface="Arial" panose="020B0604020202020204" pitchFamily="34" charset="0"/>
              </a:rPr>
              <a:t>prints; photo mosaics; cartographic </a:t>
            </a:r>
            <a:r>
              <a:rPr lang="en-US" sz="2400" dirty="0" smtClean="0">
                <a:solidFill>
                  <a:schemeClr val="bg1"/>
                </a:solidFill>
                <a:latin typeface="Arial" panose="020B0604020202020204" pitchFamily="34" charset="0"/>
                <a:cs typeface="Arial" panose="020B0604020202020204" pitchFamily="34" charset="0"/>
              </a:rPr>
              <a:t>enhancements</a:t>
            </a:r>
          </a:p>
          <a:p>
            <a:pPr lvl="1"/>
            <a:endParaRPr lang="en-US" sz="900" dirty="0">
              <a:latin typeface="Century Gothic" panose="020B0502020202020204" pitchFamily="34" charset="0"/>
            </a:endParaRPr>
          </a:p>
          <a:p>
            <a:pPr>
              <a:buClr>
                <a:srgbClr val="FFFF00"/>
              </a:buClr>
            </a:pPr>
            <a:r>
              <a:rPr lang="en-US" sz="3200" dirty="0">
                <a:solidFill>
                  <a:srgbClr val="FFFF00"/>
                </a:solidFill>
                <a:latin typeface="Arial" panose="020B0604020202020204" pitchFamily="34" charset="0"/>
                <a:cs typeface="Arial" panose="020B0604020202020204" pitchFamily="34" charset="0"/>
              </a:rPr>
              <a:t>W</a:t>
            </a:r>
            <a:r>
              <a:rPr lang="en-US" sz="3200" dirty="0" smtClean="0">
                <a:solidFill>
                  <a:srgbClr val="FFFF00"/>
                </a:solidFill>
                <a:latin typeface="Arial" panose="020B0604020202020204" pitchFamily="34" charset="0"/>
                <a:cs typeface="Arial" panose="020B0604020202020204" pitchFamily="34" charset="0"/>
              </a:rPr>
              <a:t>ent into effect on January 15, 2016</a:t>
            </a:r>
          </a:p>
          <a:p>
            <a:pPr>
              <a:buClr>
                <a:srgbClr val="FFFF00"/>
              </a:buClr>
            </a:pPr>
            <a:endParaRPr lang="en-US" sz="800" dirty="0" smtClean="0">
              <a:solidFill>
                <a:srgbClr val="FFFF00"/>
              </a:solidFill>
              <a:latin typeface="Arial" panose="020B0604020202020204" pitchFamily="34" charset="0"/>
              <a:cs typeface="Arial" panose="020B0604020202020204" pitchFamily="34" charset="0"/>
            </a:endParaRPr>
          </a:p>
          <a:p>
            <a:pPr>
              <a:buClr>
                <a:srgbClr val="FFFF00"/>
              </a:buClr>
            </a:pPr>
            <a:r>
              <a:rPr lang="en-US" sz="3200" dirty="0" smtClean="0">
                <a:solidFill>
                  <a:srgbClr val="FFFF00"/>
                </a:solidFill>
                <a:latin typeface="Arial" panose="020B0604020202020204" pitchFamily="34" charset="0"/>
                <a:cs typeface="Arial" panose="020B0604020202020204" pitchFamily="34" charset="0"/>
              </a:rPr>
              <a:t>In force for two years, with a three year extension option</a:t>
            </a:r>
            <a:endParaRPr lang="en-US" sz="32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5751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4800"/>
            <a:ext cx="8229600" cy="1066800"/>
          </a:xfrm>
        </p:spPr>
        <p:txBody>
          <a:bodyPr/>
          <a:lstStyle/>
          <a:p>
            <a:r>
              <a:rPr lang="en-US" sz="3600" dirty="0" smtClean="0"/>
              <a:t>Discussion: </a:t>
            </a:r>
            <a:br>
              <a:rPr lang="en-US" sz="3600" dirty="0" smtClean="0"/>
            </a:br>
            <a:r>
              <a:rPr lang="en-US" sz="2800" dirty="0" smtClean="0"/>
              <a:t>MnGeo</a:t>
            </a:r>
            <a:r>
              <a:rPr lang="en-US" sz="3600" dirty="0" smtClean="0"/>
              <a:t> </a:t>
            </a:r>
            <a:r>
              <a:rPr lang="en-US" sz="2800" dirty="0" smtClean="0"/>
              <a:t>Support for Committees and Work Groups</a:t>
            </a:r>
            <a:endParaRPr lang="en-US" sz="2800" dirty="0"/>
          </a:p>
        </p:txBody>
      </p:sp>
      <p:sp>
        <p:nvSpPr>
          <p:cNvPr id="5" name="Text Placeholder 4"/>
          <p:cNvSpPr>
            <a:spLocks noGrp="1"/>
          </p:cNvSpPr>
          <p:nvPr>
            <p:ph type="body" sz="quarter" idx="12"/>
          </p:nvPr>
        </p:nvSpPr>
        <p:spPr>
          <a:xfrm>
            <a:off x="591457" y="1407886"/>
            <a:ext cx="6876143" cy="4764314"/>
          </a:xfrm>
        </p:spPr>
        <p:txBody>
          <a:bodyPr/>
          <a:lstStyle/>
          <a:p>
            <a:pPr marL="457200" lvl="1" indent="0">
              <a:buNone/>
            </a:pPr>
            <a:r>
              <a:rPr lang="en-US" sz="1600" b="1" dirty="0" smtClean="0"/>
              <a:t>Initial thoughts…</a:t>
            </a:r>
          </a:p>
          <a:p>
            <a:pPr lvl="1"/>
            <a:r>
              <a:rPr lang="en-US" sz="1400" dirty="0" smtClean="0"/>
              <a:t>Support </a:t>
            </a:r>
            <a:r>
              <a:rPr lang="en-US" sz="1400" dirty="0"/>
              <a:t>will include:</a:t>
            </a:r>
          </a:p>
          <a:p>
            <a:pPr lvl="2"/>
            <a:r>
              <a:rPr lang="en-US" sz="1400" dirty="0"/>
              <a:t>Assistance with initial committee/workgroup startup and operation</a:t>
            </a:r>
          </a:p>
          <a:p>
            <a:pPr lvl="2"/>
            <a:r>
              <a:rPr lang="en-US" sz="1400" dirty="0"/>
              <a:t>Templates for charter, work plan, reports, meeting minutes and website</a:t>
            </a:r>
          </a:p>
          <a:p>
            <a:pPr lvl="2"/>
            <a:r>
              <a:rPr lang="en-US" sz="1400" dirty="0" smtClean="0"/>
              <a:t>Website </a:t>
            </a:r>
            <a:r>
              <a:rPr lang="en-US" sz="1400" dirty="0"/>
              <a:t>for committees and workgroups – content will be provided </a:t>
            </a:r>
            <a:r>
              <a:rPr lang="en-US" sz="1400" dirty="0" smtClean="0"/>
              <a:t>by </a:t>
            </a:r>
            <a:r>
              <a:rPr lang="en-US" sz="1400" dirty="0"/>
              <a:t>the committee or workgroup</a:t>
            </a:r>
          </a:p>
          <a:p>
            <a:pPr lvl="2"/>
            <a:r>
              <a:rPr lang="en-US" sz="1400" dirty="0"/>
              <a:t>Publication of committee/workgroup generated </a:t>
            </a:r>
            <a:r>
              <a:rPr lang="en-US" sz="1400" dirty="0" smtClean="0"/>
              <a:t>reports</a:t>
            </a:r>
            <a:endParaRPr lang="en-US" sz="1400" dirty="0"/>
          </a:p>
          <a:p>
            <a:pPr lvl="2"/>
            <a:r>
              <a:rPr lang="en-US" sz="1400" dirty="0" smtClean="0"/>
              <a:t>Advice </a:t>
            </a:r>
            <a:r>
              <a:rPr lang="en-US" sz="1400" dirty="0"/>
              <a:t>if requested</a:t>
            </a:r>
          </a:p>
          <a:p>
            <a:pPr lvl="1"/>
            <a:r>
              <a:rPr lang="en-US" sz="1400" dirty="0"/>
              <a:t>Committees and workgroups will provide:</a:t>
            </a:r>
          </a:p>
          <a:p>
            <a:pPr lvl="2"/>
            <a:r>
              <a:rPr lang="en-US" sz="1400" dirty="0"/>
              <a:t>Meeting logistics (scheduling rooms, arranging for video, etc.)</a:t>
            </a:r>
          </a:p>
          <a:p>
            <a:pPr lvl="2"/>
            <a:r>
              <a:rPr lang="en-US" sz="1400" dirty="0"/>
              <a:t>Meeting minutes (minimum of: date, attendance, topics discussed, decisions made and action items; other information and details may be added as determined by the committee/workgroup)</a:t>
            </a:r>
          </a:p>
          <a:p>
            <a:pPr lvl="2"/>
            <a:r>
              <a:rPr lang="en-US" sz="1400" dirty="0"/>
              <a:t>Distribution list of members and interested parties</a:t>
            </a:r>
          </a:p>
          <a:p>
            <a:pPr lvl="2"/>
            <a:r>
              <a:rPr lang="en-US" sz="1400" dirty="0"/>
              <a:t>Web site content</a:t>
            </a:r>
          </a:p>
          <a:p>
            <a:pPr lvl="2"/>
            <a:r>
              <a:rPr lang="en-US" sz="1400" dirty="0"/>
              <a:t>Periodic written updates of activity and progress</a:t>
            </a:r>
          </a:p>
          <a:p>
            <a:pPr lvl="2"/>
            <a:r>
              <a:rPr lang="en-US" sz="1400" dirty="0"/>
              <a:t>Development of stakeholder communications which will go through MnGeo</a:t>
            </a:r>
          </a:p>
          <a:p>
            <a:endParaRPr lang="en-US" dirty="0"/>
          </a:p>
        </p:txBody>
      </p:sp>
    </p:spTree>
    <p:extLst>
      <p:ext uri="{BB962C8B-B14F-4D97-AF65-F5344CB8AC3E}">
        <p14:creationId xmlns:p14="http://schemas.microsoft.com/office/powerpoint/2010/main" val="35387353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914400" y="1295400"/>
            <a:ext cx="7162800" cy="4525962"/>
          </a:xfrm>
        </p:spPr>
        <p:txBody>
          <a:bodyPr>
            <a:normAutofit fontScale="47500" lnSpcReduction="20000"/>
          </a:bodyPr>
          <a:lstStyle/>
          <a:p>
            <a:pPr lvl="0"/>
            <a:endParaRPr lang="en-US" sz="3300" dirty="0" smtClean="0"/>
          </a:p>
          <a:p>
            <a:pPr lvl="0"/>
            <a:r>
              <a:rPr lang="en-US" sz="4300" dirty="0" smtClean="0"/>
              <a:t>Aerial </a:t>
            </a:r>
            <a:r>
              <a:rPr lang="en-US" sz="4300" dirty="0"/>
              <a:t>Services, </a:t>
            </a:r>
            <a:r>
              <a:rPr lang="en-US" sz="4300" dirty="0" err="1"/>
              <a:t>Inc</a:t>
            </a:r>
            <a:r>
              <a:rPr lang="en-US" sz="4300" dirty="0"/>
              <a:t> (ASI)                    </a:t>
            </a:r>
            <a:r>
              <a:rPr lang="en-US" sz="4300" dirty="0" smtClean="0"/>
              <a:t>	</a:t>
            </a:r>
            <a:r>
              <a:rPr lang="en-US" sz="3700" dirty="0" smtClean="0"/>
              <a:t>Cedar </a:t>
            </a:r>
            <a:r>
              <a:rPr lang="en-US" sz="3700" dirty="0"/>
              <a:t>Falls, </a:t>
            </a:r>
            <a:r>
              <a:rPr lang="en-US" sz="3700" dirty="0" smtClean="0"/>
              <a:t>IA</a:t>
            </a:r>
            <a:endParaRPr lang="en-US" sz="3700" dirty="0"/>
          </a:p>
          <a:p>
            <a:pPr lvl="0"/>
            <a:r>
              <a:rPr lang="en-US" sz="4300" dirty="0" smtClean="0"/>
              <a:t>Ayres </a:t>
            </a:r>
            <a:r>
              <a:rPr lang="en-US" sz="4300" dirty="0"/>
              <a:t>Associates                                 </a:t>
            </a:r>
            <a:r>
              <a:rPr lang="en-US" sz="3700" dirty="0" smtClean="0"/>
              <a:t>Madison</a:t>
            </a:r>
            <a:r>
              <a:rPr lang="en-US" sz="3700" dirty="0"/>
              <a:t>, </a:t>
            </a:r>
            <a:r>
              <a:rPr lang="en-US" sz="3700" dirty="0" smtClean="0"/>
              <a:t>WI</a:t>
            </a:r>
            <a:endParaRPr lang="en-US" sz="3700" dirty="0"/>
          </a:p>
          <a:p>
            <a:pPr lvl="0"/>
            <a:r>
              <a:rPr lang="en-US" sz="4300" dirty="0"/>
              <a:t>Continental Mapping Consultants       </a:t>
            </a:r>
            <a:r>
              <a:rPr lang="en-US" sz="3700" dirty="0" smtClean="0"/>
              <a:t>Sun </a:t>
            </a:r>
            <a:r>
              <a:rPr lang="en-US" sz="3700" dirty="0"/>
              <a:t>Prairie, </a:t>
            </a:r>
            <a:r>
              <a:rPr lang="en-US" sz="3700" dirty="0" smtClean="0"/>
              <a:t>WI</a:t>
            </a:r>
            <a:endParaRPr lang="en-US" sz="3700" dirty="0"/>
          </a:p>
          <a:p>
            <a:pPr lvl="0"/>
            <a:r>
              <a:rPr lang="en-US" sz="4300" dirty="0" err="1"/>
              <a:t>Geophex</a:t>
            </a:r>
            <a:r>
              <a:rPr lang="en-US" sz="4300" dirty="0"/>
              <a:t> Surveys                                </a:t>
            </a:r>
            <a:r>
              <a:rPr lang="en-US" sz="3700" dirty="0" smtClean="0"/>
              <a:t>Raleigh, NC</a:t>
            </a:r>
            <a:endParaRPr lang="en-US" sz="3700" dirty="0"/>
          </a:p>
          <a:p>
            <a:pPr lvl="0"/>
            <a:r>
              <a:rPr lang="en-US" sz="4300" dirty="0"/>
              <a:t>GRW                                                   </a:t>
            </a:r>
            <a:r>
              <a:rPr lang="en-US" sz="4300" dirty="0" smtClean="0"/>
              <a:t>	</a:t>
            </a:r>
            <a:r>
              <a:rPr lang="en-US" sz="3700" dirty="0" smtClean="0"/>
              <a:t>Lexington</a:t>
            </a:r>
            <a:r>
              <a:rPr lang="en-US" sz="3700" dirty="0"/>
              <a:t>, </a:t>
            </a:r>
            <a:r>
              <a:rPr lang="en-US" sz="3700" dirty="0" smtClean="0"/>
              <a:t>KY</a:t>
            </a:r>
            <a:endParaRPr lang="en-US" sz="3700" dirty="0"/>
          </a:p>
          <a:p>
            <a:pPr lvl="0"/>
            <a:r>
              <a:rPr lang="en-US" sz="4300" dirty="0"/>
              <a:t>Mapping Resources Group, Inc. </a:t>
            </a:r>
            <a:r>
              <a:rPr lang="en-US" sz="4300" dirty="0" smtClean="0"/>
              <a:t>	</a:t>
            </a:r>
            <a:r>
              <a:rPr lang="en-US" sz="3700" dirty="0" smtClean="0"/>
              <a:t>Zimmerman</a:t>
            </a:r>
            <a:r>
              <a:rPr lang="en-US" sz="3700" dirty="0"/>
              <a:t>, </a:t>
            </a:r>
            <a:r>
              <a:rPr lang="en-US" sz="3700" dirty="0" smtClean="0"/>
              <a:t>MN</a:t>
            </a:r>
            <a:endParaRPr lang="en-US" sz="3700" dirty="0"/>
          </a:p>
          <a:p>
            <a:pPr lvl="0"/>
            <a:r>
              <a:rPr lang="en-US" sz="4300" dirty="0"/>
              <a:t>Quantum Spatial                                 </a:t>
            </a:r>
            <a:r>
              <a:rPr lang="en-US" sz="4300" dirty="0" smtClean="0"/>
              <a:t>	</a:t>
            </a:r>
            <a:r>
              <a:rPr lang="en-US" sz="3800" dirty="0" smtClean="0"/>
              <a:t>Lexington</a:t>
            </a:r>
            <a:r>
              <a:rPr lang="en-US" sz="3800" dirty="0"/>
              <a:t>, </a:t>
            </a:r>
            <a:r>
              <a:rPr lang="en-US" sz="3800" dirty="0" smtClean="0"/>
              <a:t>KY</a:t>
            </a:r>
            <a:endParaRPr lang="en-US" sz="3800" dirty="0"/>
          </a:p>
          <a:p>
            <a:pPr lvl="0"/>
            <a:r>
              <a:rPr lang="en-US" sz="4300" dirty="0"/>
              <a:t>Sanborn                                              </a:t>
            </a:r>
            <a:r>
              <a:rPr lang="en-US" sz="4300" dirty="0" smtClean="0"/>
              <a:t>	</a:t>
            </a:r>
            <a:r>
              <a:rPr lang="en-US" sz="3800" dirty="0" smtClean="0"/>
              <a:t>Colorado </a:t>
            </a:r>
            <a:r>
              <a:rPr lang="en-US" sz="3800" dirty="0" err="1" smtClean="0"/>
              <a:t>Sp</a:t>
            </a:r>
            <a:r>
              <a:rPr lang="en-US" sz="3800" dirty="0" smtClean="0"/>
              <a:t>, CO</a:t>
            </a:r>
            <a:endParaRPr lang="en-US" sz="3800" dirty="0"/>
          </a:p>
          <a:p>
            <a:pPr lvl="0"/>
            <a:r>
              <a:rPr lang="en-US" sz="4300" dirty="0" err="1"/>
              <a:t>Surdex</a:t>
            </a:r>
            <a:r>
              <a:rPr lang="en-US" sz="4300" dirty="0"/>
              <a:t> Corporation                            </a:t>
            </a:r>
            <a:r>
              <a:rPr lang="en-US" sz="4300" dirty="0" smtClean="0"/>
              <a:t>	</a:t>
            </a:r>
            <a:r>
              <a:rPr lang="en-US" sz="3800" dirty="0" smtClean="0"/>
              <a:t>Chesterfield</a:t>
            </a:r>
            <a:r>
              <a:rPr lang="en-US" sz="3800" dirty="0"/>
              <a:t>, </a:t>
            </a:r>
            <a:r>
              <a:rPr lang="en-US" sz="3800" dirty="0" smtClean="0"/>
              <a:t>MO</a:t>
            </a:r>
            <a:endParaRPr lang="en-US" sz="3800" dirty="0"/>
          </a:p>
          <a:p>
            <a:pPr marL="0" indent="0">
              <a:buNone/>
            </a:pPr>
            <a:endParaRPr lang="en-US" dirty="0"/>
          </a:p>
          <a:p>
            <a:endParaRPr lang="en-US" dirty="0"/>
          </a:p>
        </p:txBody>
      </p:sp>
      <p:sp>
        <p:nvSpPr>
          <p:cNvPr id="2" name="Title 1"/>
          <p:cNvSpPr>
            <a:spLocks noGrp="1"/>
          </p:cNvSpPr>
          <p:nvPr>
            <p:ph type="title"/>
          </p:nvPr>
        </p:nvSpPr>
        <p:spPr>
          <a:xfrm>
            <a:off x="76200" y="304800"/>
            <a:ext cx="9067800" cy="381000"/>
          </a:xfrm>
        </p:spPr>
        <p:txBody>
          <a:bodyPr/>
          <a:lstStyle/>
          <a:p>
            <a:r>
              <a:rPr lang="en-US" dirty="0" smtClean="0"/>
              <a:t>12. Aerial Imagery Master Contract Vendors</a:t>
            </a:r>
            <a:endParaRPr lang="en-US" dirty="0"/>
          </a:p>
        </p:txBody>
      </p:sp>
    </p:spTree>
    <p:extLst>
      <p:ext uri="{BB962C8B-B14F-4D97-AF65-F5344CB8AC3E}">
        <p14:creationId xmlns:p14="http://schemas.microsoft.com/office/powerpoint/2010/main" val="28229383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12. Parcels</a:t>
            </a:r>
            <a:endParaRPr lang="en-US" dirty="0"/>
          </a:p>
        </p:txBody>
      </p:sp>
      <p:sp>
        <p:nvSpPr>
          <p:cNvPr id="5" name="Text Placeholder 4"/>
          <p:cNvSpPr>
            <a:spLocks noGrp="1"/>
          </p:cNvSpPr>
          <p:nvPr>
            <p:ph type="body" sz="quarter" idx="12"/>
          </p:nvPr>
        </p:nvSpPr>
        <p:spPr>
          <a:xfrm>
            <a:off x="609600" y="990600"/>
            <a:ext cx="8382000" cy="4953000"/>
          </a:xfrm>
        </p:spPr>
        <p:txBody>
          <a:bodyPr/>
          <a:lstStyle/>
          <a:p>
            <a:r>
              <a:rPr lang="en-US" sz="2800" u="sng" dirty="0" smtClean="0"/>
              <a:t>Background</a:t>
            </a:r>
          </a:p>
          <a:p>
            <a:r>
              <a:rPr lang="en-US" sz="2400" dirty="0" smtClean="0"/>
              <a:t>In the works for some time</a:t>
            </a:r>
          </a:p>
          <a:p>
            <a:r>
              <a:rPr lang="en-US" sz="1600" dirty="0" smtClean="0">
                <a:hlinkClick r:id="rId2"/>
              </a:rPr>
              <a:t>www.mngeo.state.mn.us/committee/standards/parcel_attrib/parcel_attrib.html</a:t>
            </a:r>
            <a:endParaRPr lang="en-US" sz="1600" dirty="0" smtClean="0"/>
          </a:p>
          <a:p>
            <a:endParaRPr lang="en-US" sz="800" dirty="0" smtClean="0"/>
          </a:p>
          <a:p>
            <a:r>
              <a:rPr lang="en-US" sz="2400" dirty="0" smtClean="0"/>
              <a:t>Business plan developed some time ago</a:t>
            </a:r>
          </a:p>
          <a:p>
            <a:endParaRPr lang="en-US" sz="800" dirty="0" smtClean="0"/>
          </a:p>
          <a:p>
            <a:r>
              <a:rPr lang="en-US" sz="2400" dirty="0" smtClean="0"/>
              <a:t>Multiple standards have slowed the approval process</a:t>
            </a:r>
            <a:endParaRPr lang="en-US" sz="2800" dirty="0" smtClean="0"/>
          </a:p>
          <a:p>
            <a:endParaRPr lang="en-US" sz="800" dirty="0" smtClean="0"/>
          </a:p>
          <a:p>
            <a:r>
              <a:rPr lang="en-US" sz="2400" dirty="0" smtClean="0"/>
              <a:t>Data sharing beginning to open up thus bringing forward the need to move forward on a standard</a:t>
            </a:r>
          </a:p>
          <a:p>
            <a:endParaRPr lang="en-US" sz="800" dirty="0" smtClean="0"/>
          </a:p>
          <a:p>
            <a:r>
              <a:rPr lang="en-US" sz="2400" dirty="0" smtClean="0"/>
              <a:t>Recent statewide data collection efforts require                  that a standard needs to be moved forward</a:t>
            </a:r>
          </a:p>
          <a:p>
            <a:endParaRPr lang="en-US" sz="2400" dirty="0"/>
          </a:p>
          <a:p>
            <a:endParaRPr lang="en-US" sz="2400" dirty="0" smtClean="0"/>
          </a:p>
          <a:p>
            <a:endParaRPr lang="en-US" dirty="0" smtClean="0"/>
          </a:p>
        </p:txBody>
      </p:sp>
    </p:spTree>
    <p:extLst>
      <p:ext uri="{BB962C8B-B14F-4D97-AF65-F5344CB8AC3E}">
        <p14:creationId xmlns:p14="http://schemas.microsoft.com/office/powerpoint/2010/main" val="2047562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881" y="152400"/>
            <a:ext cx="8893969" cy="701675"/>
          </a:xfrm>
        </p:spPr>
        <p:txBody>
          <a:bodyPr/>
          <a:lstStyle/>
          <a:p>
            <a:r>
              <a:rPr lang="en-US" sz="3200" dirty="0" smtClean="0">
                <a:effectLst>
                  <a:outerShdw blurRad="38100" dist="38100" dir="2700000" algn="tl">
                    <a:srgbClr val="000000">
                      <a:alpha val="43137"/>
                    </a:srgbClr>
                  </a:outerShdw>
                </a:effectLst>
              </a:rPr>
              <a:t>12. Status </a:t>
            </a:r>
            <a:r>
              <a:rPr lang="en-US" sz="3200" dirty="0">
                <a:effectLst>
                  <a:outerShdw blurRad="38100" dist="38100" dir="2700000" algn="tl">
                    <a:srgbClr val="000000">
                      <a:alpha val="43137"/>
                    </a:srgbClr>
                  </a:outerShdw>
                </a:effectLst>
              </a:rPr>
              <a:t>of current </a:t>
            </a:r>
            <a:r>
              <a:rPr lang="en-US" sz="3200" dirty="0" smtClean="0">
                <a:effectLst>
                  <a:outerShdw blurRad="38100" dist="38100" dir="2700000" algn="tl">
                    <a:srgbClr val="000000">
                      <a:alpha val="43137"/>
                    </a:srgbClr>
                  </a:outerShdw>
                </a:effectLst>
              </a:rPr>
              <a:t>effort</a:t>
            </a:r>
            <a:r>
              <a:rPr lang="en-US" sz="3200" dirty="0">
                <a:effectLst>
                  <a:outerShdw blurRad="38100" dist="38100" dir="2700000" algn="tl">
                    <a:srgbClr val="000000">
                      <a:alpha val="43137"/>
                    </a:srgbClr>
                  </a:outerShdw>
                </a:effectLst>
              </a:rPr>
              <a:t>….</a:t>
            </a:r>
            <a:br>
              <a:rPr lang="en-US" sz="3200" dirty="0">
                <a:effectLst>
                  <a:outerShdw blurRad="38100" dist="38100" dir="2700000" algn="tl">
                    <a:srgbClr val="000000">
                      <a:alpha val="43137"/>
                    </a:srgbClr>
                  </a:outerShdw>
                </a:effectLst>
              </a:rPr>
            </a:br>
            <a:endParaRPr lang="en-US" sz="3200" dirty="0">
              <a:effectLst>
                <a:outerShdw blurRad="38100" dist="38100" dir="2700000" algn="tl">
                  <a:srgbClr val="000000">
                    <a:alpha val="43137"/>
                  </a:srgbClr>
                </a:outerShdw>
              </a:effectLst>
            </a:endParaRPr>
          </a:p>
        </p:txBody>
      </p:sp>
      <p:sp>
        <p:nvSpPr>
          <p:cNvPr id="3" name="Text Placeholder 2"/>
          <p:cNvSpPr>
            <a:spLocks noGrp="1"/>
          </p:cNvSpPr>
          <p:nvPr>
            <p:ph type="body" sz="quarter" idx="12"/>
          </p:nvPr>
        </p:nvSpPr>
        <p:spPr>
          <a:xfrm>
            <a:off x="609600" y="1143000"/>
            <a:ext cx="8382000" cy="4953000"/>
          </a:xfrm>
        </p:spPr>
        <p:txBody>
          <a:bodyPr/>
          <a:lstStyle/>
          <a:p>
            <a:r>
              <a:rPr lang="en-US" dirty="0" smtClean="0"/>
              <a:t>Parcels and Land Records Committee and State Agencies to move standard forward</a:t>
            </a:r>
          </a:p>
          <a:p>
            <a:endParaRPr lang="en-US" sz="1600" dirty="0" smtClean="0"/>
          </a:p>
          <a:p>
            <a:pPr marL="739775" lvl="1" indent="-333375">
              <a:buFont typeface="Wingdings" panose="05000000000000000000" pitchFamily="2" charset="2"/>
              <a:buChar char="§"/>
            </a:pPr>
            <a:r>
              <a:rPr lang="en-US" sz="2000" dirty="0" smtClean="0"/>
              <a:t>DCDATS proposed standard with new ownership characteristics from NE MN work </a:t>
            </a:r>
            <a:r>
              <a:rPr lang="en-US" sz="2000" dirty="0" smtClean="0">
                <a:hlinkClick r:id="rId2"/>
              </a:rPr>
              <a:t>www.mngeo.state.mn.us/committee/cadastral/index.html</a:t>
            </a:r>
            <a:endParaRPr lang="en-US" sz="2000" dirty="0" smtClean="0"/>
          </a:p>
          <a:p>
            <a:pPr marL="739775" lvl="1" indent="-333375">
              <a:buFont typeface="Wingdings" panose="05000000000000000000" pitchFamily="2" charset="2"/>
              <a:buChar char="§"/>
            </a:pPr>
            <a:endParaRPr lang="en-US" sz="1800" dirty="0"/>
          </a:p>
          <a:p>
            <a:r>
              <a:rPr lang="en-US" dirty="0" smtClean="0"/>
              <a:t>Collecting, standardizing, and aggregating</a:t>
            </a:r>
          </a:p>
          <a:p>
            <a:pPr lvl="1">
              <a:buFont typeface="Wingdings" panose="05000000000000000000" pitchFamily="2" charset="2"/>
              <a:buChar char="§"/>
            </a:pPr>
            <a:r>
              <a:rPr lang="en-US" sz="2000" dirty="0" smtClean="0"/>
              <a:t>45 counties so far</a:t>
            </a:r>
          </a:p>
          <a:p>
            <a:pPr lvl="1">
              <a:buFont typeface="Wingdings" panose="05000000000000000000" pitchFamily="2" charset="2"/>
              <a:buChar char="§"/>
            </a:pPr>
            <a:r>
              <a:rPr lang="en-US" sz="2000" dirty="0" smtClean="0"/>
              <a:t>Will be requesting updates</a:t>
            </a:r>
            <a:endParaRPr lang="en-US" dirty="0"/>
          </a:p>
          <a:p>
            <a:endParaRPr lang="en-US" sz="1600" dirty="0"/>
          </a:p>
          <a:p>
            <a:endParaRPr lang="en-US" dirty="0"/>
          </a:p>
        </p:txBody>
      </p:sp>
    </p:spTree>
    <p:extLst>
      <p:ext uri="{BB962C8B-B14F-4D97-AF65-F5344CB8AC3E}">
        <p14:creationId xmlns:p14="http://schemas.microsoft.com/office/powerpoint/2010/main" val="1269307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oss\AppData\Local\Microsoft\Windows\Temporary Internet Files\Content.IE5\AGYGOD3N\MP9004275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814513" cy="2627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dross\AppData\Local\Microsoft\Windows\Temporary Internet Files\Content.IE5\8BEM53S2\MP90038608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343401"/>
            <a:ext cx="1796142"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 y="26670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FinalCenterlinesLogo.jpg"/>
          <p:cNvPicPr>
            <a:picLocks noChangeAspect="1"/>
          </p:cNvPicPr>
          <p:nvPr/>
        </p:nvPicPr>
        <p:blipFill>
          <a:blip r:embed="rId4" cstate="print"/>
          <a:stretch>
            <a:fillRect/>
          </a:stretch>
        </p:blipFill>
        <p:spPr>
          <a:xfrm>
            <a:off x="152400" y="2819400"/>
            <a:ext cx="1219200" cy="1219200"/>
          </a:xfrm>
          <a:prstGeom prst="rect">
            <a:avLst/>
          </a:prstGeom>
        </p:spPr>
      </p:pic>
      <p:grpSp>
        <p:nvGrpSpPr>
          <p:cNvPr id="19" name="Group 18"/>
          <p:cNvGrpSpPr/>
          <p:nvPr/>
        </p:nvGrpSpPr>
        <p:grpSpPr>
          <a:xfrm>
            <a:off x="1800225" y="4295775"/>
            <a:ext cx="7347610" cy="1251494"/>
            <a:chOff x="1800225" y="4339681"/>
            <a:chExt cx="6937522" cy="1181645"/>
          </a:xfrm>
        </p:grpSpPr>
        <p:pic>
          <p:nvPicPr>
            <p:cNvPr id="4101" name="Picture 5" descr="C:\Users\dross\AppData\Local\Microsoft\Windows\Temporary Internet Files\Content.IE5\VEW4XV0M\MP90042767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6000" y="4346574"/>
              <a:ext cx="1758051" cy="1171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dross\AppData\Local\Microsoft\Windows\Temporary Internet Files\Content.IE5\AGYGOD3N\MP900400815[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4589" y="4339681"/>
              <a:ext cx="1773158" cy="118164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dross\AppData\Local\Microsoft\Windows\Temporary Internet Files\Content.IE5\UFP3IKLF\MP90038274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11775" y="4340226"/>
              <a:ext cx="165354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pls@night.jpg"/>
            <p:cNvPicPr>
              <a:picLocks noChangeAspect="1"/>
            </p:cNvPicPr>
            <p:nvPr/>
          </p:nvPicPr>
          <p:blipFill>
            <a:blip r:embed="rId8" cstate="print"/>
            <a:stretch>
              <a:fillRect/>
            </a:stretch>
          </p:blipFill>
          <p:spPr>
            <a:xfrm>
              <a:off x="1800225" y="4346575"/>
              <a:ext cx="1755584" cy="1171303"/>
            </a:xfrm>
            <a:prstGeom prst="rect">
              <a:avLst/>
            </a:prstGeom>
          </p:spPr>
        </p:pic>
      </p:grpSp>
      <p:sp>
        <p:nvSpPr>
          <p:cNvPr id="20" name="Rectangle 19"/>
          <p:cNvSpPr/>
          <p:nvPr/>
        </p:nvSpPr>
        <p:spPr>
          <a:xfrm>
            <a:off x="0" y="42672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438275" y="2819402"/>
            <a:ext cx="7467600" cy="769441"/>
          </a:xfrm>
          <a:prstGeom prst="rect">
            <a:avLst/>
          </a:prstGeom>
          <a:noFill/>
        </p:spPr>
        <p:txBody>
          <a:bodyPr wrap="square" rtlCol="0">
            <a:spAutoFit/>
          </a:bodyPr>
          <a:lstStyle/>
          <a:p>
            <a:r>
              <a:rPr lang="en-US" sz="4400" b="1" dirty="0">
                <a:solidFill>
                  <a:srgbClr val="9BBB59">
                    <a:lumMod val="50000"/>
                  </a:srgbClr>
                </a:solidFill>
              </a:rPr>
              <a:t>Statewide Centerline Initiative</a:t>
            </a:r>
          </a:p>
        </p:txBody>
      </p:sp>
      <p:sp>
        <p:nvSpPr>
          <p:cNvPr id="26" name="Rectangle 25"/>
          <p:cNvSpPr/>
          <p:nvPr/>
        </p:nvSpPr>
        <p:spPr>
          <a:xfrm>
            <a:off x="0" y="25908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
          <p:cNvGrpSpPr/>
          <p:nvPr/>
        </p:nvGrpSpPr>
        <p:grpSpPr>
          <a:xfrm>
            <a:off x="6549992" y="3733800"/>
            <a:ext cx="2444816" cy="489712"/>
            <a:chOff x="-1544854" y="-533400"/>
            <a:chExt cx="11762070" cy="2775712"/>
          </a:xfrm>
        </p:grpSpPr>
        <p:pic>
          <p:nvPicPr>
            <p:cNvPr id="14" name="Picture 13" descr="All Four Agency Logos.jpg"/>
            <p:cNvPicPr>
              <a:picLocks noChangeAspect="1"/>
            </p:cNvPicPr>
            <p:nvPr/>
          </p:nvPicPr>
          <p:blipFill>
            <a:blip r:embed="rId9" cstate="print"/>
            <a:stretch>
              <a:fillRect/>
            </a:stretch>
          </p:blipFill>
          <p:spPr>
            <a:xfrm>
              <a:off x="-1035670" y="-533400"/>
              <a:ext cx="11252886" cy="2775712"/>
            </a:xfrm>
            <a:prstGeom prst="rect">
              <a:avLst/>
            </a:prstGeom>
          </p:spPr>
        </p:pic>
        <p:pic>
          <p:nvPicPr>
            <p:cNvPr id="2355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4854" y="-533400"/>
              <a:ext cx="2731560" cy="277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1881189" y="10694"/>
            <a:ext cx="7329485"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prstClr val="black"/>
                </a:solidFill>
              </a:rPr>
              <a:t>MnDOT </a:t>
            </a:r>
            <a:r>
              <a:rPr lang="en-US" sz="2400" b="1" dirty="0">
                <a:solidFill>
                  <a:prstClr val="black"/>
                </a:solidFill>
              </a:rPr>
              <a:t>instance of Esri Roads and Highways </a:t>
            </a:r>
            <a:r>
              <a:rPr lang="en-US" sz="2400" b="1" dirty="0" smtClean="0">
                <a:solidFill>
                  <a:prstClr val="black"/>
                </a:solidFill>
              </a:rPr>
              <a:t>in production</a:t>
            </a:r>
            <a:endParaRPr lang="en-US" sz="2400" b="1" dirty="0">
              <a:solidFill>
                <a:prstClr val="black"/>
              </a:solidFill>
            </a:endParaRPr>
          </a:p>
          <a:p>
            <a:pPr marL="342900" indent="-342900">
              <a:buFont typeface="Arial" panose="020B0604020202020204" pitchFamily="34" charset="0"/>
              <a:buChar char="•"/>
            </a:pPr>
            <a:r>
              <a:rPr lang="en-US" sz="2400" b="1" dirty="0" smtClean="0">
                <a:solidFill>
                  <a:prstClr val="black"/>
                </a:solidFill>
              </a:rPr>
              <a:t>Moving toward conflation </a:t>
            </a:r>
            <a:r>
              <a:rPr lang="en-US" sz="2400" b="1" dirty="0">
                <a:solidFill>
                  <a:prstClr val="black"/>
                </a:solidFill>
              </a:rPr>
              <a:t>of non-state </a:t>
            </a:r>
            <a:r>
              <a:rPr lang="en-US" sz="2400" b="1" dirty="0" smtClean="0">
                <a:solidFill>
                  <a:prstClr val="black"/>
                </a:solidFill>
              </a:rPr>
              <a:t>data (Ramsey and Carver)</a:t>
            </a:r>
            <a:endParaRPr lang="en-US" sz="2400" b="1" dirty="0">
              <a:solidFill>
                <a:prstClr val="black"/>
              </a:solidFill>
            </a:endParaRPr>
          </a:p>
          <a:p>
            <a:pPr marL="342900" indent="-342900">
              <a:buFont typeface="Arial" panose="020B0604020202020204" pitchFamily="34" charset="0"/>
              <a:buChar char="•"/>
            </a:pPr>
            <a:r>
              <a:rPr lang="en-US" sz="2400" b="1" dirty="0">
                <a:solidFill>
                  <a:prstClr val="black"/>
                </a:solidFill>
              </a:rPr>
              <a:t>Align with Metro counties GIS </a:t>
            </a:r>
            <a:r>
              <a:rPr lang="en-US" sz="2400" b="1" dirty="0" smtClean="0">
                <a:solidFill>
                  <a:prstClr val="black"/>
                </a:solidFill>
              </a:rPr>
              <a:t>Centerlines, Next Generation 9-1-1 efforts</a:t>
            </a:r>
          </a:p>
          <a:p>
            <a:pPr marL="342900" indent="-342900">
              <a:buFont typeface="Arial" panose="020B0604020202020204" pitchFamily="34" charset="0"/>
              <a:buChar char="•"/>
            </a:pPr>
            <a:r>
              <a:rPr lang="en-US" sz="2400" b="1" dirty="0" smtClean="0">
                <a:solidFill>
                  <a:prstClr val="black"/>
                </a:solidFill>
              </a:rPr>
              <a:t>Focus is on data flow from non-state road  authorities</a:t>
            </a:r>
          </a:p>
          <a:p>
            <a:endParaRPr lang="en-US" sz="2400" b="1" dirty="0">
              <a:solidFill>
                <a:prstClr val="black"/>
              </a:solidFill>
            </a:endParaRPr>
          </a:p>
        </p:txBody>
      </p:sp>
      <p:sp>
        <p:nvSpPr>
          <p:cNvPr id="21" name="TextBox 20"/>
          <p:cNvSpPr txBox="1"/>
          <p:nvPr/>
        </p:nvSpPr>
        <p:spPr>
          <a:xfrm>
            <a:off x="2509448" y="5628614"/>
            <a:ext cx="6019800" cy="923330"/>
          </a:xfrm>
          <a:prstGeom prst="rect">
            <a:avLst/>
          </a:prstGeom>
          <a:noFill/>
        </p:spPr>
        <p:txBody>
          <a:bodyPr wrap="square" rtlCol="0">
            <a:spAutoFit/>
          </a:bodyPr>
          <a:lstStyle/>
          <a:p>
            <a:r>
              <a:rPr lang="en-US" b="1" i="1" dirty="0">
                <a:solidFill>
                  <a:prstClr val="white">
                    <a:lumMod val="50000"/>
                  </a:prstClr>
                </a:solidFill>
              </a:rPr>
              <a:t>To</a:t>
            </a:r>
            <a:r>
              <a:rPr lang="en-US" b="1" i="1" dirty="0">
                <a:solidFill>
                  <a:prstClr val="black"/>
                </a:solidFill>
              </a:rPr>
              <a:t> </a:t>
            </a:r>
            <a:r>
              <a:rPr lang="en-US" b="1" i="1" dirty="0">
                <a:solidFill>
                  <a:srgbClr val="9BBB59">
                    <a:lumMod val="50000"/>
                  </a:srgbClr>
                </a:solidFill>
              </a:rPr>
              <a:t>develop, test, refine, publish and perpetuate </a:t>
            </a:r>
            <a:r>
              <a:rPr lang="en-US" b="1" i="1" dirty="0">
                <a:solidFill>
                  <a:prstClr val="white">
                    <a:lumMod val="50000"/>
                  </a:prstClr>
                </a:solidFill>
              </a:rPr>
              <a:t>a</a:t>
            </a:r>
            <a:r>
              <a:rPr lang="en-US" b="1" i="1" dirty="0">
                <a:solidFill>
                  <a:prstClr val="black"/>
                </a:solidFill>
              </a:rPr>
              <a:t> </a:t>
            </a:r>
            <a:r>
              <a:rPr lang="en-US" b="1" i="1" dirty="0">
                <a:solidFill>
                  <a:srgbClr val="9BBB59">
                    <a:lumMod val="50000"/>
                  </a:srgbClr>
                </a:solidFill>
              </a:rPr>
              <a:t>single state- wide roadway dataset </a:t>
            </a:r>
            <a:r>
              <a:rPr lang="en-US" b="1" i="1" dirty="0">
                <a:solidFill>
                  <a:prstClr val="white">
                    <a:lumMod val="50000"/>
                  </a:prstClr>
                </a:solidFill>
              </a:rPr>
              <a:t>that meets the needs of a </a:t>
            </a:r>
            <a:r>
              <a:rPr lang="en-US" b="1" i="1" dirty="0">
                <a:solidFill>
                  <a:srgbClr val="9BBB59">
                    <a:lumMod val="50000"/>
                  </a:srgbClr>
                </a:solidFill>
              </a:rPr>
              <a:t>diverse user community…</a:t>
            </a:r>
          </a:p>
        </p:txBody>
      </p:sp>
    </p:spTree>
    <p:extLst>
      <p:ext uri="{BB962C8B-B14F-4D97-AF65-F5344CB8AC3E}">
        <p14:creationId xmlns:p14="http://schemas.microsoft.com/office/powerpoint/2010/main" val="713993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 Address Points</a:t>
            </a:r>
            <a:endParaRPr lang="en-US" dirty="0"/>
          </a:p>
        </p:txBody>
      </p:sp>
      <p:sp>
        <p:nvSpPr>
          <p:cNvPr id="3" name="Text Placeholder 2"/>
          <p:cNvSpPr>
            <a:spLocks noGrp="1"/>
          </p:cNvSpPr>
          <p:nvPr>
            <p:ph type="body" sz="quarter" idx="12"/>
          </p:nvPr>
        </p:nvSpPr>
        <p:spPr>
          <a:xfrm>
            <a:off x="533400" y="1219200"/>
            <a:ext cx="8382000" cy="4953000"/>
          </a:xfrm>
        </p:spPr>
        <p:txBody>
          <a:bodyPr/>
          <a:lstStyle/>
          <a:p>
            <a:r>
              <a:rPr lang="en-US" dirty="0" smtClean="0"/>
              <a:t>Multiple efforts going on…</a:t>
            </a:r>
          </a:p>
          <a:p>
            <a:r>
              <a:rPr lang="en-US" sz="2000" b="1" u="sng" dirty="0" err="1" smtClean="0">
                <a:solidFill>
                  <a:schemeClr val="accent1">
                    <a:lumMod val="75000"/>
                  </a:schemeClr>
                </a:solidFill>
              </a:rPr>
              <a:t>MetroGIS</a:t>
            </a:r>
            <a:r>
              <a:rPr lang="en-US" sz="2000" dirty="0" smtClean="0"/>
              <a:t> </a:t>
            </a:r>
            <a:r>
              <a:rPr lang="en-US" sz="2000" dirty="0"/>
              <a:t>– develop and implement a workflow and technical solution for gathering address point data from the seven metro counties, aggregating the data into one file and distributing the points, metadata and other supplementary information to the user community</a:t>
            </a:r>
            <a:r>
              <a:rPr lang="en-US" sz="2000" dirty="0" smtClean="0"/>
              <a:t>.</a:t>
            </a:r>
          </a:p>
          <a:p>
            <a:endParaRPr lang="en-US" sz="800" b="1" dirty="0">
              <a:solidFill>
                <a:schemeClr val="accent1">
                  <a:lumMod val="75000"/>
                </a:schemeClr>
              </a:solidFill>
            </a:endParaRPr>
          </a:p>
          <a:p>
            <a:r>
              <a:rPr lang="en-US" sz="2000" b="1" u="sng" dirty="0" smtClean="0">
                <a:solidFill>
                  <a:schemeClr val="accent1">
                    <a:lumMod val="75000"/>
                  </a:schemeClr>
                </a:solidFill>
              </a:rPr>
              <a:t>Next Generation 9-1-1</a:t>
            </a:r>
            <a:r>
              <a:rPr lang="en-US" sz="2000" dirty="0" smtClean="0"/>
              <a:t> </a:t>
            </a:r>
            <a:r>
              <a:rPr lang="en-US" sz="2000" dirty="0"/>
              <a:t>– create and </a:t>
            </a:r>
            <a:r>
              <a:rPr lang="en-US" sz="2000" dirty="0" smtClean="0"/>
              <a:t>perpetuate </a:t>
            </a:r>
            <a:r>
              <a:rPr lang="en-US" sz="2000" dirty="0"/>
              <a:t>a </a:t>
            </a:r>
            <a:r>
              <a:rPr lang="en-US" sz="2000" u="sng" dirty="0" smtClean="0">
                <a:solidFill>
                  <a:schemeClr val="accent6">
                    <a:lumMod val="75000"/>
                  </a:schemeClr>
                </a:solidFill>
              </a:rPr>
              <a:t>standards-based </a:t>
            </a:r>
            <a:r>
              <a:rPr lang="en-US" sz="2000" dirty="0"/>
              <a:t>statewide </a:t>
            </a:r>
            <a:r>
              <a:rPr lang="en-US" sz="2000" dirty="0" smtClean="0"/>
              <a:t>address point file suitable for </a:t>
            </a:r>
            <a:r>
              <a:rPr lang="en-US" sz="2000" dirty="0"/>
              <a:t>meeting the needs of NextGen </a:t>
            </a:r>
            <a:r>
              <a:rPr lang="en-US" sz="2000" dirty="0" smtClean="0"/>
              <a:t> 9-1-1</a:t>
            </a:r>
          </a:p>
          <a:p>
            <a:endParaRPr lang="en-US" sz="800" u="sng" dirty="0" smtClean="0"/>
          </a:p>
          <a:p>
            <a:r>
              <a:rPr lang="en-US" sz="2000" b="1" u="sng" dirty="0" smtClean="0">
                <a:solidFill>
                  <a:schemeClr val="accent1">
                    <a:lumMod val="75000"/>
                  </a:schemeClr>
                </a:solidFill>
              </a:rPr>
              <a:t>Where we are at</a:t>
            </a:r>
            <a:r>
              <a:rPr lang="en-US" sz="2000" b="1" dirty="0" smtClean="0">
                <a:solidFill>
                  <a:schemeClr val="accent1">
                    <a:lumMod val="75000"/>
                  </a:schemeClr>
                </a:solidFill>
              </a:rPr>
              <a:t> </a:t>
            </a:r>
            <a:r>
              <a:rPr lang="en-US" sz="2000" dirty="0" smtClean="0"/>
              <a:t>– Comparing data models, assessing data received by counties, working on a draft standard</a:t>
            </a:r>
          </a:p>
          <a:p>
            <a:endParaRPr lang="en-US" sz="2000" dirty="0"/>
          </a:p>
          <a:p>
            <a:endParaRPr lang="en-US" sz="2000" u="sng" dirty="0"/>
          </a:p>
          <a:p>
            <a:endParaRPr lang="en-US" sz="2000" u="sng" dirty="0"/>
          </a:p>
          <a:p>
            <a:endParaRPr lang="en-US" sz="2400" b="1" u="sng"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9730" y="76200"/>
            <a:ext cx="2657475" cy="710634"/>
          </a:xfrm>
          <a:prstGeom prst="rect">
            <a:avLst/>
          </a:prstGeom>
          <a:ln>
            <a:noFill/>
          </a:ln>
          <a:effectLst>
            <a:softEdge rad="11250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69718"/>
          <a:stretch/>
        </p:blipFill>
        <p:spPr>
          <a:xfrm>
            <a:off x="6705600" y="999559"/>
            <a:ext cx="1870129" cy="645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956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13</a:t>
            </a:r>
            <a:br>
              <a:rPr lang="en-US" sz="2400" dirty="0" smtClean="0"/>
            </a:br>
            <a:r>
              <a:rPr lang="en-US" sz="2400" dirty="0" smtClean="0"/>
              <a:t>Discussion</a:t>
            </a:r>
            <a:r>
              <a:rPr lang="en-US" sz="2400" dirty="0"/>
              <a:t/>
            </a:r>
            <a:br>
              <a:rPr lang="en-US" sz="2400" dirty="0"/>
            </a:br>
            <a:r>
              <a:rPr lang="en-US" dirty="0"/>
              <a:t/>
            </a:r>
            <a:br>
              <a:rPr lang="en-US" dirty="0"/>
            </a:br>
            <a:r>
              <a:rPr lang="en-US" dirty="0" smtClean="0"/>
              <a:t>Announcements and Other Business</a:t>
            </a:r>
            <a:endParaRPr lang="en-US" sz="2000" dirty="0"/>
          </a:p>
        </p:txBody>
      </p:sp>
    </p:spTree>
    <p:extLst>
      <p:ext uri="{BB962C8B-B14F-4D97-AF65-F5344CB8AC3E}">
        <p14:creationId xmlns:p14="http://schemas.microsoft.com/office/powerpoint/2010/main" val="361807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3</a:t>
            </a:r>
            <a:r>
              <a:rPr lang="en-US" sz="2400" dirty="0"/>
              <a:t/>
            </a:r>
            <a:br>
              <a:rPr lang="en-US" sz="2400" dirty="0"/>
            </a:br>
            <a:r>
              <a:rPr lang="en-US" dirty="0"/>
              <a:t/>
            </a:r>
            <a:br>
              <a:rPr lang="en-US" dirty="0"/>
            </a:br>
            <a:r>
              <a:rPr lang="en-US" dirty="0" smtClean="0"/>
              <a:t>Parcels and Land Records Committee Update</a:t>
            </a:r>
            <a:endParaRPr lang="en-US" sz="2000" dirty="0"/>
          </a:p>
        </p:txBody>
      </p:sp>
    </p:spTree>
    <p:extLst>
      <p:ext uri="{BB962C8B-B14F-4D97-AF65-F5344CB8AC3E}">
        <p14:creationId xmlns:p14="http://schemas.microsoft.com/office/powerpoint/2010/main" val="4250207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a:t>
            </a:r>
            <a:r>
              <a:rPr lang="en-US" sz="2400" dirty="0" smtClean="0"/>
              <a:t>4</a:t>
            </a:r>
            <a:br>
              <a:rPr lang="en-US" sz="2400" dirty="0" smtClean="0"/>
            </a:br>
            <a:r>
              <a:rPr lang="en-US" sz="2400" dirty="0"/>
              <a:t>Discussion &amp; Action</a:t>
            </a:r>
            <a:br>
              <a:rPr lang="en-US" sz="2400" dirty="0"/>
            </a:br>
            <a:r>
              <a:rPr lang="en-US" dirty="0"/>
              <a:t/>
            </a:r>
            <a:br>
              <a:rPr lang="en-US" dirty="0"/>
            </a:br>
            <a:r>
              <a:rPr lang="en-US" dirty="0" smtClean="0"/>
              <a:t>Review Charter and Work Plan of the Outreach Committee</a:t>
            </a:r>
            <a:endParaRPr lang="en-US" sz="2000" dirty="0"/>
          </a:p>
        </p:txBody>
      </p:sp>
    </p:spTree>
    <p:extLst>
      <p:ext uri="{BB962C8B-B14F-4D97-AF65-F5344CB8AC3E}">
        <p14:creationId xmlns:p14="http://schemas.microsoft.com/office/powerpoint/2010/main" val="132755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5</a:t>
            </a:r>
            <a:r>
              <a:rPr lang="en-US" sz="2400" dirty="0" smtClean="0"/>
              <a:t/>
            </a:r>
            <a:br>
              <a:rPr lang="en-US" sz="2400" dirty="0" smtClean="0"/>
            </a:br>
            <a:r>
              <a:rPr lang="en-US" sz="2400" dirty="0" smtClean="0"/>
              <a:t>Discussion</a:t>
            </a:r>
            <a:r>
              <a:rPr lang="en-US" sz="2400" dirty="0"/>
              <a:t/>
            </a:r>
            <a:br>
              <a:rPr lang="en-US" sz="2400" dirty="0"/>
            </a:br>
            <a:r>
              <a:rPr lang="en-US" dirty="0"/>
              <a:t/>
            </a:r>
            <a:br>
              <a:rPr lang="en-US" dirty="0"/>
            </a:br>
            <a:r>
              <a:rPr lang="en-US" dirty="0" smtClean="0"/>
              <a:t>Governance and Relationship with the Geospatial Technical Committee (GTC)</a:t>
            </a:r>
            <a:endParaRPr lang="en-US" sz="2000" dirty="0"/>
          </a:p>
        </p:txBody>
      </p:sp>
    </p:spTree>
    <p:extLst>
      <p:ext uri="{BB962C8B-B14F-4D97-AF65-F5344CB8AC3E}">
        <p14:creationId xmlns:p14="http://schemas.microsoft.com/office/powerpoint/2010/main" val="3830968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Picture Placeholder 6"/>
          <p:cNvSpPr>
            <a:spLocks noGrp="1"/>
          </p:cNvSpPr>
          <p:nvPr>
            <p:ph type="pic" sz="quarter" idx="15"/>
          </p:nvPr>
        </p:nvSpPr>
        <p:spPr/>
      </p:sp>
      <p:sp>
        <p:nvSpPr>
          <p:cNvPr id="3" name="Text Placeholder 2"/>
          <p:cNvSpPr>
            <a:spLocks noGrp="1"/>
          </p:cNvSpPr>
          <p:nvPr>
            <p:ph type="body" sz="quarter" idx="4294967295"/>
          </p:nvPr>
        </p:nvSpPr>
        <p:spPr>
          <a:xfrm>
            <a:off x="762000" y="1295400"/>
            <a:ext cx="8382000" cy="4724400"/>
          </a:xfrm>
          <a:prstGeom prst="rect">
            <a:avLst/>
          </a:prstGeom>
        </p:spPr>
        <p:txBody>
          <a:bodyPr/>
          <a:lstStyle/>
          <a:p>
            <a:pPr fontAlgn="base"/>
            <a:endParaRPr lang="en-US" sz="2400" dirty="0" smtClean="0"/>
          </a:p>
          <a:p>
            <a:pPr fontAlgn="base"/>
            <a:endParaRPr lang="en-US" sz="2400" dirty="0" smtClean="0"/>
          </a:p>
          <a:p>
            <a:pPr fontAlgn="base"/>
            <a:endParaRPr lang="en-US" sz="2400" dirty="0"/>
          </a:p>
        </p:txBody>
      </p:sp>
      <p:sp>
        <p:nvSpPr>
          <p:cNvPr id="4" name="Text Placeholder 2"/>
          <p:cNvSpPr txBox="1">
            <a:spLocks/>
          </p:cNvSpPr>
          <p:nvPr/>
        </p:nvSpPr>
        <p:spPr>
          <a:xfrm>
            <a:off x="457200" y="3429000"/>
            <a:ext cx="7162800" cy="1981200"/>
          </a:xfrm>
          <a:prstGeom prst="rect">
            <a:avLst/>
          </a:prstGeom>
        </p:spPr>
        <p:txBody>
          <a:bodyPr/>
          <a:lstStyle>
            <a:lvl1pPr marL="0" indent="0" algn="l" defTabSz="914400" rtl="0" eaLnBrk="1" latinLnBrk="0" hangingPunct="1">
              <a:spcBef>
                <a:spcPct val="200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endParaRPr lang="en-US" sz="2400" dirty="0" smtClean="0">
              <a:solidFill>
                <a:prstClr val="black"/>
              </a:solidFill>
            </a:endParaRPr>
          </a:p>
          <a:p>
            <a:pPr fontAlgn="base"/>
            <a:endParaRPr lang="en-US" sz="2400" dirty="0" smtClean="0">
              <a:solidFill>
                <a:prstClr val="black"/>
              </a:solidFill>
            </a:endParaRPr>
          </a:p>
          <a:p>
            <a:pPr fontAlgn="base"/>
            <a:endParaRPr lang="en-US" sz="2400" dirty="0" smtClean="0">
              <a:solidFill>
                <a:prstClr val="black"/>
              </a:solidFill>
            </a:endParaRPr>
          </a:p>
          <a:p>
            <a:pPr fontAlgn="base"/>
            <a:endParaRPr lang="en-US" sz="2400" dirty="0" smtClean="0">
              <a:solidFill>
                <a:prstClr val="black"/>
              </a:solidFill>
            </a:endParaRPr>
          </a:p>
          <a:p>
            <a:pPr fontAlgn="base"/>
            <a:endParaRPr lang="en-US" sz="2400" dirty="0" smtClean="0">
              <a:solidFill>
                <a:prstClr val="black"/>
              </a:solidFill>
            </a:endParaRPr>
          </a:p>
          <a:p>
            <a:pPr fontAlgn="base"/>
            <a:endParaRPr lang="en-US" sz="2400" dirty="0">
              <a:solidFill>
                <a:prstClr val="black"/>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0999"/>
            <a:ext cx="7848599" cy="6188907"/>
          </a:xfrm>
          <a:prstGeom prst="rect">
            <a:avLst/>
          </a:prstGeom>
        </p:spPr>
      </p:pic>
    </p:spTree>
    <p:extLst>
      <p:ext uri="{BB962C8B-B14F-4D97-AF65-F5344CB8AC3E}">
        <p14:creationId xmlns:p14="http://schemas.microsoft.com/office/powerpoint/2010/main" val="4065871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Break – Networking</a:t>
            </a:r>
            <a:endParaRPr lang="en-US" dirty="0"/>
          </a:p>
        </p:txBody>
      </p:sp>
    </p:spTree>
    <p:extLst>
      <p:ext uri="{BB962C8B-B14F-4D97-AF65-F5344CB8AC3E}">
        <p14:creationId xmlns:p14="http://schemas.microsoft.com/office/powerpoint/2010/main" val="404830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828800"/>
            <a:ext cx="5410200" cy="2743200"/>
          </a:xfrm>
        </p:spPr>
        <p:txBody>
          <a:bodyPr/>
          <a:lstStyle/>
          <a:p>
            <a:r>
              <a:rPr lang="en-US" sz="2400" dirty="0"/>
              <a:t>Agenda Item 7</a:t>
            </a:r>
            <a:r>
              <a:rPr lang="en-US" sz="2400" dirty="0" smtClean="0"/>
              <a:t/>
            </a:r>
            <a:br>
              <a:rPr lang="en-US" sz="2400" dirty="0" smtClean="0"/>
            </a:br>
            <a:r>
              <a:rPr lang="en-US" sz="2400" dirty="0" smtClean="0"/>
              <a:t>Discussion &amp; Action</a:t>
            </a:r>
            <a:r>
              <a:rPr lang="en-US" sz="2400" dirty="0"/>
              <a:t/>
            </a:r>
            <a:br>
              <a:rPr lang="en-US" sz="2400" dirty="0"/>
            </a:br>
            <a:r>
              <a:rPr lang="en-US" dirty="0"/>
              <a:t/>
            </a:r>
            <a:br>
              <a:rPr lang="en-US" dirty="0"/>
            </a:br>
            <a:r>
              <a:rPr lang="en-US" dirty="0" smtClean="0"/>
              <a:t>Sector Reporting</a:t>
            </a:r>
            <a:endParaRPr lang="en-US" sz="2000" dirty="0"/>
          </a:p>
        </p:txBody>
      </p:sp>
    </p:spTree>
    <p:extLst>
      <p:ext uri="{BB962C8B-B14F-4D97-AF65-F5344CB8AC3E}">
        <p14:creationId xmlns:p14="http://schemas.microsoft.com/office/powerpoint/2010/main" val="1389555848"/>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155C9E"/>
      </a:accent1>
      <a:accent2>
        <a:srgbClr val="EF4A4E"/>
      </a:accent2>
      <a:accent3>
        <a:srgbClr val="E69232"/>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ection slides 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Content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ct:contentTypeSchema xmlns:ct="http://schemas.microsoft.com/office/2006/metadata/contentType" xmlns:ma="http://schemas.microsoft.com/office/2006/metadata/properties/metaAttributes" ct:_="" ma:_="" ma:contentTypeName="Document" ma:contentTypeID="0x010100030987E932602A489ECA084A1B4EE692" ma:contentTypeVersion="0" ma:contentTypeDescription="Create a new document." ma:contentTypeScope="" ma:versionID="0b9bd39ccce666f0b37ee341ee8e6752">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mso-contentType ?>
<FormTemplates xmlns="http://schemas.microsoft.com/sharepoint/v3/contenttype/forms">
  <Display>DocumentLibraryForm</Display>
  <Edit>DocumentLibraryForm</Edit>
  <New>DocumentLibraryForm</New>
</FormTemplates>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p:properties xmlns:p="http://schemas.microsoft.com/office/2006/metadata/properties" xmlns:xsi="http://www.w3.org/2001/XMLSchema-instance" xmlns:pc="http://schemas.microsoft.com/office/infopath/2007/PartnerControls">
  <documentManagement/>
</p:properties>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D5BA60E-E6EF-47F2-B723-256513644FBB}">
  <ds:schemaRefs>
    <ds:schemaRef ds:uri="ESRI.ArcGIS.Mapping.OfficeIntegration.PowerPointInfo"/>
  </ds:schemaRefs>
</ds:datastoreItem>
</file>

<file path=customXml/itemProps10.xml><?xml version="1.0" encoding="utf-8"?>
<ds:datastoreItem xmlns:ds="http://schemas.openxmlformats.org/officeDocument/2006/customXml" ds:itemID="{8090BD68-0553-4EAF-A148-F3830202D1B4}">
  <ds:schemaRefs>
    <ds:schemaRef ds:uri="ESRI.ArcGIS.Mapping.OfficeIntegration.PowerPointInfo"/>
  </ds:schemaRefs>
</ds:datastoreItem>
</file>

<file path=customXml/itemProps100.xml><?xml version="1.0" encoding="utf-8"?>
<ds:datastoreItem xmlns:ds="http://schemas.openxmlformats.org/officeDocument/2006/customXml" ds:itemID="{32247FEC-ACE8-4183-80C1-4E67D1104C84}">
  <ds:schemaRefs>
    <ds:schemaRef ds:uri="ESRI.ArcGIS.Mapping.OfficeIntegration.PowerPointInfo"/>
  </ds:schemaRefs>
</ds:datastoreItem>
</file>

<file path=customXml/itemProps101.xml><?xml version="1.0" encoding="utf-8"?>
<ds:datastoreItem xmlns:ds="http://schemas.openxmlformats.org/officeDocument/2006/customXml" ds:itemID="{7F9E0521-28A6-4484-BA26-35BDB6E082E6}">
  <ds:schemaRefs>
    <ds:schemaRef ds:uri="ESRI.ArcGIS.Mapping.OfficeIntegration.PowerPointInfo"/>
  </ds:schemaRefs>
</ds:datastoreItem>
</file>

<file path=customXml/itemProps102.xml><?xml version="1.0" encoding="utf-8"?>
<ds:datastoreItem xmlns:ds="http://schemas.openxmlformats.org/officeDocument/2006/customXml" ds:itemID="{52FE4576-A993-4BC9-A406-A0506882BC9D}">
  <ds:schemaRefs>
    <ds:schemaRef ds:uri="ESRI.ArcGIS.Mapping.OfficeIntegration.PowerPointInfo"/>
  </ds:schemaRefs>
</ds:datastoreItem>
</file>

<file path=customXml/itemProps103.xml><?xml version="1.0" encoding="utf-8"?>
<ds:datastoreItem xmlns:ds="http://schemas.openxmlformats.org/officeDocument/2006/customXml" ds:itemID="{D08BAC12-3C91-4854-B47F-7C873E924A57}">
  <ds:schemaRefs>
    <ds:schemaRef ds:uri="ESRI.ArcGIS.Mapping.OfficeIntegration.PowerPointInfo"/>
  </ds:schemaRefs>
</ds:datastoreItem>
</file>

<file path=customXml/itemProps104.xml><?xml version="1.0" encoding="utf-8"?>
<ds:datastoreItem xmlns:ds="http://schemas.openxmlformats.org/officeDocument/2006/customXml" ds:itemID="{4C3DE384-9BB1-4F65-B10A-717DA8AE10C6}">
  <ds:schemaRefs>
    <ds:schemaRef ds:uri="ESRI.ArcGIS.Mapping.OfficeIntegration.PowerPointInfo"/>
  </ds:schemaRefs>
</ds:datastoreItem>
</file>

<file path=customXml/itemProps105.xml><?xml version="1.0" encoding="utf-8"?>
<ds:datastoreItem xmlns:ds="http://schemas.openxmlformats.org/officeDocument/2006/customXml" ds:itemID="{136358FF-5835-4A9C-AE99-83466A0363CA}">
  <ds:schemaRefs>
    <ds:schemaRef ds:uri="ESRI.ArcGIS.Mapping.OfficeIntegration.PowerPointInfo"/>
  </ds:schemaRefs>
</ds:datastoreItem>
</file>

<file path=customXml/itemProps106.xml><?xml version="1.0" encoding="utf-8"?>
<ds:datastoreItem xmlns:ds="http://schemas.openxmlformats.org/officeDocument/2006/customXml" ds:itemID="{6F0AD1F8-513C-4D89-B6F5-50CD77BF4DCC}">
  <ds:schemaRefs>
    <ds:schemaRef ds:uri="ESRI.ArcGIS.Mapping.OfficeIntegration.PowerPointInfo"/>
  </ds:schemaRefs>
</ds:datastoreItem>
</file>

<file path=customXml/itemProps107.xml><?xml version="1.0" encoding="utf-8"?>
<ds:datastoreItem xmlns:ds="http://schemas.openxmlformats.org/officeDocument/2006/customXml" ds:itemID="{5576D7F3-09CD-45F9-AC2A-A9A7B5DC80C4}">
  <ds:schemaRefs>
    <ds:schemaRef ds:uri="ESRI.ArcGIS.Mapping.OfficeIntegration.PowerPointInfo"/>
  </ds:schemaRefs>
</ds:datastoreItem>
</file>

<file path=customXml/itemProps108.xml><?xml version="1.0" encoding="utf-8"?>
<ds:datastoreItem xmlns:ds="http://schemas.openxmlformats.org/officeDocument/2006/customXml" ds:itemID="{185C188E-9710-4294-8EF9-61840502C054}">
  <ds:schemaRefs>
    <ds:schemaRef ds:uri="ESRI.ArcGIS.Mapping.OfficeIntegration.PowerPointInfo"/>
  </ds:schemaRefs>
</ds:datastoreItem>
</file>

<file path=customXml/itemProps109.xml><?xml version="1.0" encoding="utf-8"?>
<ds:datastoreItem xmlns:ds="http://schemas.openxmlformats.org/officeDocument/2006/customXml" ds:itemID="{9D24804B-6F06-4455-8D89-4F65E3105C17}">
  <ds:schemaRefs>
    <ds:schemaRef ds:uri="ESRI.ArcGIS.Mapping.OfficeIntegration.PowerPointInfo"/>
  </ds:schemaRefs>
</ds:datastoreItem>
</file>

<file path=customXml/itemProps11.xml><?xml version="1.0" encoding="utf-8"?>
<ds:datastoreItem xmlns:ds="http://schemas.openxmlformats.org/officeDocument/2006/customXml" ds:itemID="{E2AA0BC3-8E8C-475D-9396-091D81072549}">
  <ds:schemaRefs>
    <ds:schemaRef ds:uri="ESRI.ArcGIS.Mapping.OfficeIntegration.PowerPointInfo"/>
  </ds:schemaRefs>
</ds:datastoreItem>
</file>

<file path=customXml/itemProps110.xml><?xml version="1.0" encoding="utf-8"?>
<ds:datastoreItem xmlns:ds="http://schemas.openxmlformats.org/officeDocument/2006/customXml" ds:itemID="{7B39446E-9B4C-4437-B904-F3CE7C342400}">
  <ds:schemaRefs>
    <ds:schemaRef ds:uri="ESRI.ArcGIS.Mapping.OfficeIntegration.PowerPointInfo"/>
  </ds:schemaRefs>
</ds:datastoreItem>
</file>

<file path=customXml/itemProps111.xml><?xml version="1.0" encoding="utf-8"?>
<ds:datastoreItem xmlns:ds="http://schemas.openxmlformats.org/officeDocument/2006/customXml" ds:itemID="{E3FFB0DE-E795-488B-B713-6368649150D2}">
  <ds:schemaRefs>
    <ds:schemaRef ds:uri="ESRI.ArcGIS.Mapping.OfficeIntegration.PowerPointInfo"/>
  </ds:schemaRefs>
</ds:datastoreItem>
</file>

<file path=customXml/itemProps112.xml><?xml version="1.0" encoding="utf-8"?>
<ds:datastoreItem xmlns:ds="http://schemas.openxmlformats.org/officeDocument/2006/customXml" ds:itemID="{790E3DAC-2B45-413E-9A6D-4815A9FB5633}">
  <ds:schemaRefs>
    <ds:schemaRef ds:uri="ESRI.ArcGIS.Mapping.OfficeIntegration.PowerPointInfo"/>
  </ds:schemaRefs>
</ds:datastoreItem>
</file>

<file path=customXml/itemProps113.xml><?xml version="1.0" encoding="utf-8"?>
<ds:datastoreItem xmlns:ds="http://schemas.openxmlformats.org/officeDocument/2006/customXml" ds:itemID="{2C58187C-CC28-4F38-A4F0-DA75B34A8B14}">
  <ds:schemaRefs>
    <ds:schemaRef ds:uri="ESRI.ArcGIS.Mapping.OfficeIntegration.PowerPointInfo"/>
  </ds:schemaRefs>
</ds:datastoreItem>
</file>

<file path=customXml/itemProps114.xml><?xml version="1.0" encoding="utf-8"?>
<ds:datastoreItem xmlns:ds="http://schemas.openxmlformats.org/officeDocument/2006/customXml" ds:itemID="{1B559636-73EE-45DB-9B93-E70253B51E5C}">
  <ds:schemaRefs>
    <ds:schemaRef ds:uri="ESRI.ArcGIS.Mapping.OfficeIntegration.PowerPointInfo"/>
  </ds:schemaRefs>
</ds:datastoreItem>
</file>

<file path=customXml/itemProps115.xml><?xml version="1.0" encoding="utf-8"?>
<ds:datastoreItem xmlns:ds="http://schemas.openxmlformats.org/officeDocument/2006/customXml" ds:itemID="{4C875013-FC5A-409B-80D8-67E98604EA48}">
  <ds:schemaRefs>
    <ds:schemaRef ds:uri="ESRI.ArcGIS.Mapping.OfficeIntegration.PowerPointInfo"/>
  </ds:schemaRefs>
</ds:datastoreItem>
</file>

<file path=customXml/itemProps116.xml><?xml version="1.0" encoding="utf-8"?>
<ds:datastoreItem xmlns:ds="http://schemas.openxmlformats.org/officeDocument/2006/customXml" ds:itemID="{C1934700-E2BE-4760-AD29-99AD7D164327}">
  <ds:schemaRefs>
    <ds:schemaRef ds:uri="ESRI.ArcGIS.Mapping.OfficeIntegration.PowerPointInfo"/>
  </ds:schemaRefs>
</ds:datastoreItem>
</file>

<file path=customXml/itemProps117.xml><?xml version="1.0" encoding="utf-8"?>
<ds:datastoreItem xmlns:ds="http://schemas.openxmlformats.org/officeDocument/2006/customXml" ds:itemID="{39851B7D-8201-4EE8-BB8F-47A5075DD5FA}">
  <ds:schemaRefs>
    <ds:schemaRef ds:uri="ESRI.ArcGIS.Mapping.OfficeIntegration.PowerPointInfo"/>
  </ds:schemaRefs>
</ds:datastoreItem>
</file>

<file path=customXml/itemProps118.xml><?xml version="1.0" encoding="utf-8"?>
<ds:datastoreItem xmlns:ds="http://schemas.openxmlformats.org/officeDocument/2006/customXml" ds:itemID="{5A6C4451-31FE-407A-B306-0DF8546309AE}">
  <ds:schemaRefs>
    <ds:schemaRef ds:uri="ESRI.ArcGIS.Mapping.OfficeIntegration.PowerPointInfo"/>
  </ds:schemaRefs>
</ds:datastoreItem>
</file>

<file path=customXml/itemProps119.xml><?xml version="1.0" encoding="utf-8"?>
<ds:datastoreItem xmlns:ds="http://schemas.openxmlformats.org/officeDocument/2006/customXml" ds:itemID="{0EBA6B1C-7921-4C2E-8927-788E64963CDA}">
  <ds:schemaRefs>
    <ds:schemaRef ds:uri="ESRI.ArcGIS.Mapping.OfficeIntegration.PowerPointInfo"/>
  </ds:schemaRefs>
</ds:datastoreItem>
</file>

<file path=customXml/itemProps12.xml><?xml version="1.0" encoding="utf-8"?>
<ds:datastoreItem xmlns:ds="http://schemas.openxmlformats.org/officeDocument/2006/customXml" ds:itemID="{8F4F8F97-3E4D-4B81-9A54-224C6EBCF6FA}">
  <ds:schemaRefs>
    <ds:schemaRef ds:uri="ESRI.ArcGIS.Mapping.OfficeIntegration.PowerPointInfo"/>
  </ds:schemaRefs>
</ds:datastoreItem>
</file>

<file path=customXml/itemProps120.xml><?xml version="1.0" encoding="utf-8"?>
<ds:datastoreItem xmlns:ds="http://schemas.openxmlformats.org/officeDocument/2006/customXml" ds:itemID="{839C7A4E-CEDB-4F57-8B96-9BFA9A755CCC}">
  <ds:schemaRefs>
    <ds:schemaRef ds:uri="ESRI.ArcGIS.Mapping.OfficeIntegration.PowerPointInfo"/>
  </ds:schemaRefs>
</ds:datastoreItem>
</file>

<file path=customXml/itemProps121.xml><?xml version="1.0" encoding="utf-8"?>
<ds:datastoreItem xmlns:ds="http://schemas.openxmlformats.org/officeDocument/2006/customXml" ds:itemID="{62FF461F-404C-4167-8A71-64E2332FA32D}">
  <ds:schemaRefs>
    <ds:schemaRef ds:uri="ESRI.ArcGIS.Mapping.OfficeIntegration.PowerPointInfo"/>
  </ds:schemaRefs>
</ds:datastoreItem>
</file>

<file path=customXml/itemProps122.xml><?xml version="1.0" encoding="utf-8"?>
<ds:datastoreItem xmlns:ds="http://schemas.openxmlformats.org/officeDocument/2006/customXml" ds:itemID="{D764D507-24EC-4BAD-B5E4-28CED805F28B}">
  <ds:schemaRefs>
    <ds:schemaRef ds:uri="ESRI.ArcGIS.Mapping.OfficeIntegration.PowerPointInfo"/>
  </ds:schemaRefs>
</ds:datastoreItem>
</file>

<file path=customXml/itemProps13.xml><?xml version="1.0" encoding="utf-8"?>
<ds:datastoreItem xmlns:ds="http://schemas.openxmlformats.org/officeDocument/2006/customXml" ds:itemID="{92E9C914-9487-4C37-BD9D-4E04E6DF450F}">
  <ds:schemaRefs>
    <ds:schemaRef ds:uri="ESRI.ArcGIS.Mapping.OfficeIntegration.PowerPointInfo"/>
  </ds:schemaRefs>
</ds:datastoreItem>
</file>

<file path=customXml/itemProps14.xml><?xml version="1.0" encoding="utf-8"?>
<ds:datastoreItem xmlns:ds="http://schemas.openxmlformats.org/officeDocument/2006/customXml" ds:itemID="{0DA1954C-5CB8-4377-AE10-321EF1EC136D}">
  <ds:schemaRefs>
    <ds:schemaRef ds:uri="ESRI.ArcGIS.Mapping.OfficeIntegration.PowerPointInfo"/>
  </ds:schemaRefs>
</ds:datastoreItem>
</file>

<file path=customXml/itemProps15.xml><?xml version="1.0" encoding="utf-8"?>
<ds:datastoreItem xmlns:ds="http://schemas.openxmlformats.org/officeDocument/2006/customXml" ds:itemID="{62054A5B-8463-4A97-ABC5-DB0EF02F9530}">
  <ds:schemaRefs>
    <ds:schemaRef ds:uri="ESRI.ArcGIS.Mapping.OfficeIntegration.PowerPointInfo"/>
  </ds:schemaRefs>
</ds:datastoreItem>
</file>

<file path=customXml/itemProps16.xml><?xml version="1.0" encoding="utf-8"?>
<ds:datastoreItem xmlns:ds="http://schemas.openxmlformats.org/officeDocument/2006/customXml" ds:itemID="{2BD4F50C-2BDC-4BE0-B8BB-3A06ADE47100}">
  <ds:schemaRefs>
    <ds:schemaRef ds:uri="ESRI.ArcGIS.Mapping.OfficeIntegration.PowerPointInfo"/>
  </ds:schemaRefs>
</ds:datastoreItem>
</file>

<file path=customXml/itemProps17.xml><?xml version="1.0" encoding="utf-8"?>
<ds:datastoreItem xmlns:ds="http://schemas.openxmlformats.org/officeDocument/2006/customXml" ds:itemID="{5358E0DE-DC14-4A4B-89D7-E88817F77F24}">
  <ds:schemaRefs>
    <ds:schemaRef ds:uri="ESRI.ArcGIS.Mapping.OfficeIntegration.PowerPointInfo"/>
  </ds:schemaRefs>
</ds:datastoreItem>
</file>

<file path=customXml/itemProps18.xml><?xml version="1.0" encoding="utf-8"?>
<ds:datastoreItem xmlns:ds="http://schemas.openxmlformats.org/officeDocument/2006/customXml" ds:itemID="{AD24ED8A-5E7C-43D4-91BA-E7E5AFBAC991}">
  <ds:schemaRefs>
    <ds:schemaRef ds:uri="ESRI.ArcGIS.Mapping.OfficeIntegration.PowerPointInfo"/>
  </ds:schemaRefs>
</ds:datastoreItem>
</file>

<file path=customXml/itemProps19.xml><?xml version="1.0" encoding="utf-8"?>
<ds:datastoreItem xmlns:ds="http://schemas.openxmlformats.org/officeDocument/2006/customXml" ds:itemID="{A9CD54AF-0FB9-4826-9127-5CDF3A801DDA}">
  <ds:schemaRefs>
    <ds:schemaRef ds:uri="ESRI.ArcGIS.Mapping.OfficeIntegration.PowerPointInfo"/>
  </ds:schemaRefs>
</ds:datastoreItem>
</file>

<file path=customXml/itemProps2.xml><?xml version="1.0" encoding="utf-8"?>
<ds:datastoreItem xmlns:ds="http://schemas.openxmlformats.org/officeDocument/2006/customXml" ds:itemID="{92C5CA5A-BB9B-45F1-AB57-8834BB89C1C9}">
  <ds:schemaRefs>
    <ds:schemaRef ds:uri="ESRI.ArcGIS.Mapping.OfficeIntegration.PowerPointInfo"/>
  </ds:schemaRefs>
</ds:datastoreItem>
</file>

<file path=customXml/itemProps20.xml><?xml version="1.0" encoding="utf-8"?>
<ds:datastoreItem xmlns:ds="http://schemas.openxmlformats.org/officeDocument/2006/customXml" ds:itemID="{9C833212-5286-4625-BDCF-9D25997C8BD3}">
  <ds:schemaRefs>
    <ds:schemaRef ds:uri="ESRI.ArcGIS.Mapping.OfficeIntegration.PowerPointInfo"/>
  </ds:schemaRefs>
</ds:datastoreItem>
</file>

<file path=customXml/itemProps21.xml><?xml version="1.0" encoding="utf-8"?>
<ds:datastoreItem xmlns:ds="http://schemas.openxmlformats.org/officeDocument/2006/customXml" ds:itemID="{5EEE379C-1E81-4EE0-8D80-CA5F1605FAEB}">
  <ds:schemaRefs>
    <ds:schemaRef ds:uri="ESRI.ArcGIS.Mapping.OfficeIntegration.PowerPointInfo"/>
  </ds:schemaRefs>
</ds:datastoreItem>
</file>

<file path=customXml/itemProps22.xml><?xml version="1.0" encoding="utf-8"?>
<ds:datastoreItem xmlns:ds="http://schemas.openxmlformats.org/officeDocument/2006/customXml" ds:itemID="{40F6A80C-C5E2-4F21-B533-40E88AE511D4}">
  <ds:schemaRefs>
    <ds:schemaRef ds:uri="ESRI.ArcGIS.Mapping.OfficeIntegration.PowerPointInfo"/>
  </ds:schemaRefs>
</ds:datastoreItem>
</file>

<file path=customXml/itemProps23.xml><?xml version="1.0" encoding="utf-8"?>
<ds:datastoreItem xmlns:ds="http://schemas.openxmlformats.org/officeDocument/2006/customXml" ds:itemID="{912ECB2C-17EF-4836-9ACE-1B531DEC0BCE}">
  <ds:schemaRefs>
    <ds:schemaRef ds:uri="ESRI.ArcGIS.Mapping.OfficeIntegration.PowerPointInfo"/>
  </ds:schemaRefs>
</ds:datastoreItem>
</file>

<file path=customXml/itemProps24.xml><?xml version="1.0" encoding="utf-8"?>
<ds:datastoreItem xmlns:ds="http://schemas.openxmlformats.org/officeDocument/2006/customXml" ds:itemID="{33709707-F14B-4A78-AB80-19BC32D673DF}">
  <ds:schemaRefs>
    <ds:schemaRef ds:uri="ESRI.ArcGIS.Mapping.OfficeIntegration.PowerPointInfo"/>
  </ds:schemaRefs>
</ds:datastoreItem>
</file>

<file path=customXml/itemProps25.xml><?xml version="1.0" encoding="utf-8"?>
<ds:datastoreItem xmlns:ds="http://schemas.openxmlformats.org/officeDocument/2006/customXml" ds:itemID="{81DC65F1-45EA-4E93-B846-3A993CBE1592}">
  <ds:schemaRefs>
    <ds:schemaRef ds:uri="ESRI.ArcGIS.Mapping.OfficeIntegration.PowerPointInfo"/>
  </ds:schemaRefs>
</ds:datastoreItem>
</file>

<file path=customXml/itemProps26.xml><?xml version="1.0" encoding="utf-8"?>
<ds:datastoreItem xmlns:ds="http://schemas.openxmlformats.org/officeDocument/2006/customXml" ds:itemID="{798C8791-4D5D-4242-AC76-A42A177BFF8F}">
  <ds:schemaRefs>
    <ds:schemaRef ds:uri="ESRI.ArcGIS.Mapping.OfficeIntegration.PowerPointInfo"/>
  </ds:schemaRefs>
</ds:datastoreItem>
</file>

<file path=customXml/itemProps27.xml><?xml version="1.0" encoding="utf-8"?>
<ds:datastoreItem xmlns:ds="http://schemas.openxmlformats.org/officeDocument/2006/customXml" ds:itemID="{39177D40-D384-4FB1-B435-2E4E45B14C58}">
  <ds:schemaRefs>
    <ds:schemaRef ds:uri="ESRI.ArcGIS.Mapping.OfficeIntegration.PowerPointInfo"/>
  </ds:schemaRefs>
</ds:datastoreItem>
</file>

<file path=customXml/itemProps28.xml><?xml version="1.0" encoding="utf-8"?>
<ds:datastoreItem xmlns:ds="http://schemas.openxmlformats.org/officeDocument/2006/customXml" ds:itemID="{46A8F123-CFEC-47C9-ADF5-E8571772F28F}">
  <ds:schemaRefs>
    <ds:schemaRef ds:uri="ESRI.ArcGIS.Mapping.OfficeIntegration.PowerPointInfo"/>
  </ds:schemaRefs>
</ds:datastoreItem>
</file>

<file path=customXml/itemProps29.xml><?xml version="1.0" encoding="utf-8"?>
<ds:datastoreItem xmlns:ds="http://schemas.openxmlformats.org/officeDocument/2006/customXml" ds:itemID="{CFEE5B88-0127-403D-B779-E2341F53B73B}">
  <ds:schemaRefs>
    <ds:schemaRef ds:uri="ESRI.ArcGIS.Mapping.OfficeIntegration.PowerPointInfo"/>
  </ds:schemaRefs>
</ds:datastoreItem>
</file>

<file path=customXml/itemProps3.xml><?xml version="1.0" encoding="utf-8"?>
<ds:datastoreItem xmlns:ds="http://schemas.openxmlformats.org/officeDocument/2006/customXml" ds:itemID="{AD245758-006E-44E7-B8A3-7C24DD4D8C99}">
  <ds:schemaRefs>
    <ds:schemaRef ds:uri="ESRI.ArcGIS.Mapping.OfficeIntegration.PowerPointInfo"/>
  </ds:schemaRefs>
</ds:datastoreItem>
</file>

<file path=customXml/itemProps30.xml><?xml version="1.0" encoding="utf-8"?>
<ds:datastoreItem xmlns:ds="http://schemas.openxmlformats.org/officeDocument/2006/customXml" ds:itemID="{CD6ACAA0-A845-479C-B904-55D1FF7C48B9}">
  <ds:schemaRefs>
    <ds:schemaRef ds:uri="ESRI.ArcGIS.Mapping.OfficeIntegration.PowerPointInfo"/>
  </ds:schemaRefs>
</ds:datastoreItem>
</file>

<file path=customXml/itemProps31.xml><?xml version="1.0" encoding="utf-8"?>
<ds:datastoreItem xmlns:ds="http://schemas.openxmlformats.org/officeDocument/2006/customXml" ds:itemID="{16E073AF-C515-472E-A570-661677D02323}">
  <ds:schemaRefs>
    <ds:schemaRef ds:uri="ESRI.ArcGIS.Mapping.OfficeIntegration.PowerPointInfo"/>
  </ds:schemaRefs>
</ds:datastoreItem>
</file>

<file path=customXml/itemProps32.xml><?xml version="1.0" encoding="utf-8"?>
<ds:datastoreItem xmlns:ds="http://schemas.openxmlformats.org/officeDocument/2006/customXml" ds:itemID="{6ED2AD88-0184-4492-BB27-84A59749F04B}">
  <ds:schemaRefs>
    <ds:schemaRef ds:uri="ESRI.ArcGIS.Mapping.OfficeIntegration.PowerPointInfo"/>
  </ds:schemaRefs>
</ds:datastoreItem>
</file>

<file path=customXml/itemProps33.xml><?xml version="1.0" encoding="utf-8"?>
<ds:datastoreItem xmlns:ds="http://schemas.openxmlformats.org/officeDocument/2006/customXml" ds:itemID="{CA8CED77-5639-49AD-95B0-7EAD23C6C92D}">
  <ds:schemaRefs>
    <ds:schemaRef ds:uri="ESRI.ArcGIS.Mapping.OfficeIntegration.PowerPointInfo"/>
  </ds:schemaRefs>
</ds:datastoreItem>
</file>

<file path=customXml/itemProps34.xml><?xml version="1.0" encoding="utf-8"?>
<ds:datastoreItem xmlns:ds="http://schemas.openxmlformats.org/officeDocument/2006/customXml" ds:itemID="{42758A35-7AF4-44F0-A565-291CE463E2A0}">
  <ds:schemaRefs>
    <ds:schemaRef ds:uri="ESRI.ArcGIS.Mapping.OfficeIntegration.PowerPointInfo"/>
  </ds:schemaRefs>
</ds:datastoreItem>
</file>

<file path=customXml/itemProps35.xml><?xml version="1.0" encoding="utf-8"?>
<ds:datastoreItem xmlns:ds="http://schemas.openxmlformats.org/officeDocument/2006/customXml" ds:itemID="{AB794EE0-E032-4A9B-B5D1-CAC98E8E5C95}">
  <ds:schemaRefs>
    <ds:schemaRef ds:uri="ESRI.ArcGIS.Mapping.OfficeIntegration.PowerPointInfo"/>
  </ds:schemaRefs>
</ds:datastoreItem>
</file>

<file path=customXml/itemProps36.xml><?xml version="1.0" encoding="utf-8"?>
<ds:datastoreItem xmlns:ds="http://schemas.openxmlformats.org/officeDocument/2006/customXml" ds:itemID="{679A6AD7-83AA-47E2-B836-4AF0DB4CBEDF}">
  <ds:schemaRefs>
    <ds:schemaRef ds:uri="ESRI.ArcGIS.Mapping.OfficeIntegration.PowerPointInfo"/>
  </ds:schemaRefs>
</ds:datastoreItem>
</file>

<file path=customXml/itemProps37.xml><?xml version="1.0" encoding="utf-8"?>
<ds:datastoreItem xmlns:ds="http://schemas.openxmlformats.org/officeDocument/2006/customXml" ds:itemID="{14C496EB-119B-4523-8CEC-891DB488B924}">
  <ds:schemaRefs>
    <ds:schemaRef ds:uri="ESRI.ArcGIS.Mapping.OfficeIntegration.PowerPointInfo"/>
  </ds:schemaRefs>
</ds:datastoreItem>
</file>

<file path=customXml/itemProps38.xml><?xml version="1.0" encoding="utf-8"?>
<ds:datastoreItem xmlns:ds="http://schemas.openxmlformats.org/officeDocument/2006/customXml" ds:itemID="{DCA9935F-9DD3-43B0-B035-EA82862ED018}">
  <ds:schemaRefs>
    <ds:schemaRef ds:uri="ESRI.ArcGIS.Mapping.OfficeIntegration.PowerPointInfo"/>
  </ds:schemaRefs>
</ds:datastoreItem>
</file>

<file path=customXml/itemProps39.xml><?xml version="1.0" encoding="utf-8"?>
<ds:datastoreItem xmlns:ds="http://schemas.openxmlformats.org/officeDocument/2006/customXml" ds:itemID="{B0B7380C-1D58-41BE-8987-968E235253F5}">
  <ds:schemaRefs>
    <ds:schemaRef ds:uri="ESRI.ArcGIS.Mapping.OfficeIntegration.PowerPointInfo"/>
  </ds:schemaRefs>
</ds:datastoreItem>
</file>

<file path=customXml/itemProps4.xml><?xml version="1.0" encoding="utf-8"?>
<ds:datastoreItem xmlns:ds="http://schemas.openxmlformats.org/officeDocument/2006/customXml" ds:itemID="{48B2CACE-66E6-4CB5-9FF4-480F37D90A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0.xml><?xml version="1.0" encoding="utf-8"?>
<ds:datastoreItem xmlns:ds="http://schemas.openxmlformats.org/officeDocument/2006/customXml" ds:itemID="{B05B1103-98A5-491C-B8F8-98EA85FF42C9}">
  <ds:schemaRefs>
    <ds:schemaRef ds:uri="ESRI.ArcGIS.Mapping.OfficeIntegration.PowerPointInfo"/>
  </ds:schemaRefs>
</ds:datastoreItem>
</file>

<file path=customXml/itemProps41.xml><?xml version="1.0" encoding="utf-8"?>
<ds:datastoreItem xmlns:ds="http://schemas.openxmlformats.org/officeDocument/2006/customXml" ds:itemID="{96097A08-ED33-4129-87B6-3CFA7C4F2969}">
  <ds:schemaRefs>
    <ds:schemaRef ds:uri="ESRI.ArcGIS.Mapping.OfficeIntegration.PowerPointInfo"/>
  </ds:schemaRefs>
</ds:datastoreItem>
</file>

<file path=customXml/itemProps42.xml><?xml version="1.0" encoding="utf-8"?>
<ds:datastoreItem xmlns:ds="http://schemas.openxmlformats.org/officeDocument/2006/customXml" ds:itemID="{91D0DA34-94DC-47C5-B2A3-F6AB5BAC2BEC}">
  <ds:schemaRefs>
    <ds:schemaRef ds:uri="ESRI.ArcGIS.Mapping.OfficeIntegration.PowerPointInfo"/>
  </ds:schemaRefs>
</ds:datastoreItem>
</file>

<file path=customXml/itemProps43.xml><?xml version="1.0" encoding="utf-8"?>
<ds:datastoreItem xmlns:ds="http://schemas.openxmlformats.org/officeDocument/2006/customXml" ds:itemID="{1A34F83F-1FBD-41A2-BCB6-6FB65BB339B5}">
  <ds:schemaRefs>
    <ds:schemaRef ds:uri="ESRI.ArcGIS.Mapping.OfficeIntegration.PowerPointInfo"/>
  </ds:schemaRefs>
</ds:datastoreItem>
</file>

<file path=customXml/itemProps44.xml><?xml version="1.0" encoding="utf-8"?>
<ds:datastoreItem xmlns:ds="http://schemas.openxmlformats.org/officeDocument/2006/customXml" ds:itemID="{372B600B-F195-4C0E-8239-80A74BF65AE2}">
  <ds:schemaRefs>
    <ds:schemaRef ds:uri="ESRI.ArcGIS.Mapping.OfficeIntegration.PowerPointInfo"/>
  </ds:schemaRefs>
</ds:datastoreItem>
</file>

<file path=customXml/itemProps45.xml><?xml version="1.0" encoding="utf-8"?>
<ds:datastoreItem xmlns:ds="http://schemas.openxmlformats.org/officeDocument/2006/customXml" ds:itemID="{44BBE52C-CD6B-4A9D-90EC-498B909F1EA7}">
  <ds:schemaRefs>
    <ds:schemaRef ds:uri="ESRI.ArcGIS.Mapping.OfficeIntegration.PowerPointInfo"/>
  </ds:schemaRefs>
</ds:datastoreItem>
</file>

<file path=customXml/itemProps46.xml><?xml version="1.0" encoding="utf-8"?>
<ds:datastoreItem xmlns:ds="http://schemas.openxmlformats.org/officeDocument/2006/customXml" ds:itemID="{C9AFA3B4-1E60-4B37-A620-B533CC36692A}">
  <ds:schemaRefs>
    <ds:schemaRef ds:uri="ESRI.ArcGIS.Mapping.OfficeIntegration.PowerPointInfo"/>
  </ds:schemaRefs>
</ds:datastoreItem>
</file>

<file path=customXml/itemProps47.xml><?xml version="1.0" encoding="utf-8"?>
<ds:datastoreItem xmlns:ds="http://schemas.openxmlformats.org/officeDocument/2006/customXml" ds:itemID="{26530EB9-E366-4997-B298-2547B39BEB45}">
  <ds:schemaRefs>
    <ds:schemaRef ds:uri="ESRI.ArcGIS.Mapping.OfficeIntegration.PowerPointInfo"/>
  </ds:schemaRefs>
</ds:datastoreItem>
</file>

<file path=customXml/itemProps48.xml><?xml version="1.0" encoding="utf-8"?>
<ds:datastoreItem xmlns:ds="http://schemas.openxmlformats.org/officeDocument/2006/customXml" ds:itemID="{ABD9D524-8F84-4139-85AF-19AE4DED3C9D}">
  <ds:schemaRefs>
    <ds:schemaRef ds:uri="ESRI.ArcGIS.Mapping.OfficeIntegration.PowerPointInfo"/>
  </ds:schemaRefs>
</ds:datastoreItem>
</file>

<file path=customXml/itemProps49.xml><?xml version="1.0" encoding="utf-8"?>
<ds:datastoreItem xmlns:ds="http://schemas.openxmlformats.org/officeDocument/2006/customXml" ds:itemID="{61E3BB73-16C8-42AD-B399-1852229E83E4}">
  <ds:schemaRefs>
    <ds:schemaRef ds:uri="ESRI.ArcGIS.Mapping.OfficeIntegration.PowerPointInfo"/>
  </ds:schemaRefs>
</ds:datastoreItem>
</file>

<file path=customXml/itemProps5.xml><?xml version="1.0" encoding="utf-8"?>
<ds:datastoreItem xmlns:ds="http://schemas.openxmlformats.org/officeDocument/2006/customXml" ds:itemID="{00DFFEB9-B8A8-429B-B402-AADB16699F3F}">
  <ds:schemaRefs>
    <ds:schemaRef ds:uri="ESRI.ArcGIS.Mapping.OfficeIntegration.PowerPointInfo"/>
  </ds:schemaRefs>
</ds:datastoreItem>
</file>

<file path=customXml/itemProps50.xml><?xml version="1.0" encoding="utf-8"?>
<ds:datastoreItem xmlns:ds="http://schemas.openxmlformats.org/officeDocument/2006/customXml" ds:itemID="{8D61CC9A-600A-43D0-95C0-76CD6DB154DC}">
  <ds:schemaRefs>
    <ds:schemaRef ds:uri="ESRI.ArcGIS.Mapping.OfficeIntegration.PowerPointInfo"/>
  </ds:schemaRefs>
</ds:datastoreItem>
</file>

<file path=customXml/itemProps51.xml><?xml version="1.0" encoding="utf-8"?>
<ds:datastoreItem xmlns:ds="http://schemas.openxmlformats.org/officeDocument/2006/customXml" ds:itemID="{968130F5-C2A0-43E1-BDCB-173A484F5C08}">
  <ds:schemaRefs>
    <ds:schemaRef ds:uri="ESRI.ArcGIS.Mapping.OfficeIntegration.PowerPointInfo"/>
  </ds:schemaRefs>
</ds:datastoreItem>
</file>

<file path=customXml/itemProps52.xml><?xml version="1.0" encoding="utf-8"?>
<ds:datastoreItem xmlns:ds="http://schemas.openxmlformats.org/officeDocument/2006/customXml" ds:itemID="{08DA29B8-18D0-4B51-A218-0CCD5D44EC34}">
  <ds:schemaRefs>
    <ds:schemaRef ds:uri="ESRI.ArcGIS.Mapping.OfficeIntegration.PowerPointInfo"/>
  </ds:schemaRefs>
</ds:datastoreItem>
</file>

<file path=customXml/itemProps53.xml><?xml version="1.0" encoding="utf-8"?>
<ds:datastoreItem xmlns:ds="http://schemas.openxmlformats.org/officeDocument/2006/customXml" ds:itemID="{2BC81245-7AB2-4D6F-841B-4289145B2711}">
  <ds:schemaRefs>
    <ds:schemaRef ds:uri="ESRI.ArcGIS.Mapping.OfficeIntegration.PowerPointInfo"/>
  </ds:schemaRefs>
</ds:datastoreItem>
</file>

<file path=customXml/itemProps54.xml><?xml version="1.0" encoding="utf-8"?>
<ds:datastoreItem xmlns:ds="http://schemas.openxmlformats.org/officeDocument/2006/customXml" ds:itemID="{A763967F-60D8-403D-8C96-488C81D9A58C}">
  <ds:schemaRefs>
    <ds:schemaRef ds:uri="ESRI.ArcGIS.Mapping.OfficeIntegration.PowerPointInfo"/>
  </ds:schemaRefs>
</ds:datastoreItem>
</file>

<file path=customXml/itemProps55.xml><?xml version="1.0" encoding="utf-8"?>
<ds:datastoreItem xmlns:ds="http://schemas.openxmlformats.org/officeDocument/2006/customXml" ds:itemID="{F105EE4E-CDB6-4AF6-AC12-96E4C08EC236}">
  <ds:schemaRefs>
    <ds:schemaRef ds:uri="ESRI.ArcGIS.Mapping.OfficeIntegration.PowerPointInfo"/>
  </ds:schemaRefs>
</ds:datastoreItem>
</file>

<file path=customXml/itemProps56.xml><?xml version="1.0" encoding="utf-8"?>
<ds:datastoreItem xmlns:ds="http://schemas.openxmlformats.org/officeDocument/2006/customXml" ds:itemID="{31ACF297-F79E-4CFD-9869-A9AFA51E2475}">
  <ds:schemaRefs>
    <ds:schemaRef ds:uri="ESRI.ArcGIS.Mapping.OfficeIntegration.PowerPointInfo"/>
  </ds:schemaRefs>
</ds:datastoreItem>
</file>

<file path=customXml/itemProps57.xml><?xml version="1.0" encoding="utf-8"?>
<ds:datastoreItem xmlns:ds="http://schemas.openxmlformats.org/officeDocument/2006/customXml" ds:itemID="{20E884C9-384A-4934-AF5D-13ADBD98426E}">
  <ds:schemaRefs>
    <ds:schemaRef ds:uri="ESRI.ArcGIS.Mapping.OfficeIntegration.PowerPointInfo"/>
  </ds:schemaRefs>
</ds:datastoreItem>
</file>

<file path=customXml/itemProps58.xml><?xml version="1.0" encoding="utf-8"?>
<ds:datastoreItem xmlns:ds="http://schemas.openxmlformats.org/officeDocument/2006/customXml" ds:itemID="{1102CF47-E309-4D6E-BE27-490CD866B51E}">
  <ds:schemaRefs>
    <ds:schemaRef ds:uri="ESRI.ArcGIS.Mapping.OfficeIntegration.PowerPointInfo"/>
  </ds:schemaRefs>
</ds:datastoreItem>
</file>

<file path=customXml/itemProps59.xml><?xml version="1.0" encoding="utf-8"?>
<ds:datastoreItem xmlns:ds="http://schemas.openxmlformats.org/officeDocument/2006/customXml" ds:itemID="{F2EEBF31-0F0A-4CD4-90D7-FA37F84DE33E}">
  <ds:schemaRefs>
    <ds:schemaRef ds:uri="ESRI.ArcGIS.Mapping.OfficeIntegration.PowerPointInfo"/>
  </ds:schemaRefs>
</ds:datastoreItem>
</file>

<file path=customXml/itemProps6.xml><?xml version="1.0" encoding="utf-8"?>
<ds:datastoreItem xmlns:ds="http://schemas.openxmlformats.org/officeDocument/2006/customXml" ds:itemID="{AE30A18E-6A1E-4B10-AFE8-BB61593C3362}">
  <ds:schemaRefs>
    <ds:schemaRef ds:uri="ESRI.ArcGIS.Mapping.OfficeIntegration.PowerPointInfo"/>
  </ds:schemaRefs>
</ds:datastoreItem>
</file>

<file path=customXml/itemProps60.xml><?xml version="1.0" encoding="utf-8"?>
<ds:datastoreItem xmlns:ds="http://schemas.openxmlformats.org/officeDocument/2006/customXml" ds:itemID="{47F3F58D-6FFE-43F3-ADDD-C759C514672F}">
  <ds:schemaRefs>
    <ds:schemaRef ds:uri="ESRI.ArcGIS.Mapping.OfficeIntegration.PowerPointInfo"/>
  </ds:schemaRefs>
</ds:datastoreItem>
</file>

<file path=customXml/itemProps61.xml><?xml version="1.0" encoding="utf-8"?>
<ds:datastoreItem xmlns:ds="http://schemas.openxmlformats.org/officeDocument/2006/customXml" ds:itemID="{064ABF89-AF86-4C86-AE97-AA5CE0054786}">
  <ds:schemaRefs>
    <ds:schemaRef ds:uri="ESRI.ArcGIS.Mapping.OfficeIntegration.PowerPointInfo"/>
  </ds:schemaRefs>
</ds:datastoreItem>
</file>

<file path=customXml/itemProps62.xml><?xml version="1.0" encoding="utf-8"?>
<ds:datastoreItem xmlns:ds="http://schemas.openxmlformats.org/officeDocument/2006/customXml" ds:itemID="{3DEDA66C-B0E4-46C9-9549-67AD729242B6}">
  <ds:schemaRefs>
    <ds:schemaRef ds:uri="ESRI.ArcGIS.Mapping.OfficeIntegration.PowerPointInfo"/>
  </ds:schemaRefs>
</ds:datastoreItem>
</file>

<file path=customXml/itemProps63.xml><?xml version="1.0" encoding="utf-8"?>
<ds:datastoreItem xmlns:ds="http://schemas.openxmlformats.org/officeDocument/2006/customXml" ds:itemID="{2266019E-0CEC-4D65-A665-950D89394623}">
  <ds:schemaRefs>
    <ds:schemaRef ds:uri="ESRI.ArcGIS.Mapping.OfficeIntegration.PowerPointInfo"/>
  </ds:schemaRefs>
</ds:datastoreItem>
</file>

<file path=customXml/itemProps64.xml><?xml version="1.0" encoding="utf-8"?>
<ds:datastoreItem xmlns:ds="http://schemas.openxmlformats.org/officeDocument/2006/customXml" ds:itemID="{46CC211F-65AD-4726-BFB1-44FA43CABECC}">
  <ds:schemaRefs>
    <ds:schemaRef ds:uri="ESRI.ArcGIS.Mapping.OfficeIntegration.PowerPointInfo"/>
  </ds:schemaRefs>
</ds:datastoreItem>
</file>

<file path=customXml/itemProps65.xml><?xml version="1.0" encoding="utf-8"?>
<ds:datastoreItem xmlns:ds="http://schemas.openxmlformats.org/officeDocument/2006/customXml" ds:itemID="{4CC5FD6B-47A0-4167-9772-93ED3D79ABEE}">
  <ds:schemaRefs>
    <ds:schemaRef ds:uri="ESRI.ArcGIS.Mapping.OfficeIntegration.PowerPointInfo"/>
  </ds:schemaRefs>
</ds:datastoreItem>
</file>

<file path=customXml/itemProps66.xml><?xml version="1.0" encoding="utf-8"?>
<ds:datastoreItem xmlns:ds="http://schemas.openxmlformats.org/officeDocument/2006/customXml" ds:itemID="{AE0D1605-8D91-4E52-B9F9-53EAFCFE30F7}">
  <ds:schemaRefs>
    <ds:schemaRef ds:uri="ESRI.ArcGIS.Mapping.OfficeIntegration.PowerPointInfo"/>
  </ds:schemaRefs>
</ds:datastoreItem>
</file>

<file path=customXml/itemProps67.xml><?xml version="1.0" encoding="utf-8"?>
<ds:datastoreItem xmlns:ds="http://schemas.openxmlformats.org/officeDocument/2006/customXml" ds:itemID="{EC8030DC-38FC-41AE-B4B1-99910F5BFD01}">
  <ds:schemaRefs>
    <ds:schemaRef ds:uri="ESRI.ArcGIS.Mapping.OfficeIntegration.PowerPointInfo"/>
  </ds:schemaRefs>
</ds:datastoreItem>
</file>

<file path=customXml/itemProps68.xml><?xml version="1.0" encoding="utf-8"?>
<ds:datastoreItem xmlns:ds="http://schemas.openxmlformats.org/officeDocument/2006/customXml" ds:itemID="{41ABF497-8104-4485-86CD-E51501879166}">
  <ds:schemaRefs>
    <ds:schemaRef ds:uri="ESRI.ArcGIS.Mapping.OfficeIntegration.PowerPointInfo"/>
  </ds:schemaRefs>
</ds:datastoreItem>
</file>

<file path=customXml/itemProps69.xml><?xml version="1.0" encoding="utf-8"?>
<ds:datastoreItem xmlns:ds="http://schemas.openxmlformats.org/officeDocument/2006/customXml" ds:itemID="{A1406E62-27E6-45F5-B828-B0D36F4AAD5D}">
  <ds:schemaRefs>
    <ds:schemaRef ds:uri="ESRI.ArcGIS.Mapping.OfficeIntegration.PowerPointInfo"/>
  </ds:schemaRefs>
</ds:datastoreItem>
</file>

<file path=customXml/itemProps7.xml><?xml version="1.0" encoding="utf-8"?>
<ds:datastoreItem xmlns:ds="http://schemas.openxmlformats.org/officeDocument/2006/customXml" ds:itemID="{F002D19D-920B-45E1-8E8B-764CCC3B09BC}">
  <ds:schemaRefs>
    <ds:schemaRef ds:uri="ESRI.ArcGIS.Mapping.OfficeIntegration.PowerPointInfo"/>
  </ds:schemaRefs>
</ds:datastoreItem>
</file>

<file path=customXml/itemProps70.xml><?xml version="1.0" encoding="utf-8"?>
<ds:datastoreItem xmlns:ds="http://schemas.openxmlformats.org/officeDocument/2006/customXml" ds:itemID="{0F4FFE89-B597-4A5D-BBE2-95D8455EFAD1}">
  <ds:schemaRefs>
    <ds:schemaRef ds:uri="ESRI.ArcGIS.Mapping.OfficeIntegration.PowerPointInfo"/>
  </ds:schemaRefs>
</ds:datastoreItem>
</file>

<file path=customXml/itemProps71.xml><?xml version="1.0" encoding="utf-8"?>
<ds:datastoreItem xmlns:ds="http://schemas.openxmlformats.org/officeDocument/2006/customXml" ds:itemID="{2F4977BD-97D3-4CB3-BCDA-83FCBBF0D293}">
  <ds:schemaRefs>
    <ds:schemaRef ds:uri="ESRI.ArcGIS.Mapping.OfficeIntegration.PowerPointInfo"/>
  </ds:schemaRefs>
</ds:datastoreItem>
</file>

<file path=customXml/itemProps72.xml><?xml version="1.0" encoding="utf-8"?>
<ds:datastoreItem xmlns:ds="http://schemas.openxmlformats.org/officeDocument/2006/customXml" ds:itemID="{E1ED6FB8-D4BB-482F-8229-05BF8DC38455}">
  <ds:schemaRefs>
    <ds:schemaRef ds:uri="ESRI.ArcGIS.Mapping.OfficeIntegration.PowerPointInfo"/>
  </ds:schemaRefs>
</ds:datastoreItem>
</file>

<file path=customXml/itemProps73.xml><?xml version="1.0" encoding="utf-8"?>
<ds:datastoreItem xmlns:ds="http://schemas.openxmlformats.org/officeDocument/2006/customXml" ds:itemID="{B59B36F5-CA40-46A7-B360-C4219A58DEF9}">
  <ds:schemaRefs>
    <ds:schemaRef ds:uri="ESRI.ArcGIS.Mapping.OfficeIntegration.PowerPointInfo"/>
  </ds:schemaRefs>
</ds:datastoreItem>
</file>

<file path=customXml/itemProps74.xml><?xml version="1.0" encoding="utf-8"?>
<ds:datastoreItem xmlns:ds="http://schemas.openxmlformats.org/officeDocument/2006/customXml" ds:itemID="{7D502D86-3318-4BE7-ADD4-7B8A9DD4F788}">
  <ds:schemaRefs>
    <ds:schemaRef ds:uri="ESRI.ArcGIS.Mapping.OfficeIntegration.PowerPointInfo"/>
  </ds:schemaRefs>
</ds:datastoreItem>
</file>

<file path=customXml/itemProps75.xml><?xml version="1.0" encoding="utf-8"?>
<ds:datastoreItem xmlns:ds="http://schemas.openxmlformats.org/officeDocument/2006/customXml" ds:itemID="{5B6EF6DE-A4D1-4766-A19D-01A976442307}">
  <ds:schemaRefs>
    <ds:schemaRef ds:uri="ESRI.ArcGIS.Mapping.OfficeIntegration.PowerPointInfo"/>
  </ds:schemaRefs>
</ds:datastoreItem>
</file>

<file path=customXml/itemProps76.xml><?xml version="1.0" encoding="utf-8"?>
<ds:datastoreItem xmlns:ds="http://schemas.openxmlformats.org/officeDocument/2006/customXml" ds:itemID="{AC7F22D0-5953-40F8-9530-E15CEF0178A0}">
  <ds:schemaRefs>
    <ds:schemaRef ds:uri="ESRI.ArcGIS.Mapping.OfficeIntegration.PowerPointInfo"/>
  </ds:schemaRefs>
</ds:datastoreItem>
</file>

<file path=customXml/itemProps77.xml><?xml version="1.0" encoding="utf-8"?>
<ds:datastoreItem xmlns:ds="http://schemas.openxmlformats.org/officeDocument/2006/customXml" ds:itemID="{29CF9624-B61A-4536-BC1A-05B20947CDF7}">
  <ds:schemaRefs>
    <ds:schemaRef ds:uri="http://schemas.microsoft.com/sharepoint/v3/contenttype/forms"/>
  </ds:schemaRefs>
</ds:datastoreItem>
</file>

<file path=customXml/itemProps78.xml><?xml version="1.0" encoding="utf-8"?>
<ds:datastoreItem xmlns:ds="http://schemas.openxmlformats.org/officeDocument/2006/customXml" ds:itemID="{51A049E9-A92A-431F-98F5-056DAE1B4E09}">
  <ds:schemaRefs>
    <ds:schemaRef ds:uri="ESRI.ArcGIS.Mapping.OfficeIntegration.PowerPointInfo"/>
  </ds:schemaRefs>
</ds:datastoreItem>
</file>

<file path=customXml/itemProps79.xml><?xml version="1.0" encoding="utf-8"?>
<ds:datastoreItem xmlns:ds="http://schemas.openxmlformats.org/officeDocument/2006/customXml" ds:itemID="{6ECD0B3A-7914-4392-80CC-F68B7C3D16DC}">
  <ds:schemaRefs>
    <ds:schemaRef ds:uri="ESRI.ArcGIS.Mapping.OfficeIntegration.PowerPointInfo"/>
  </ds:schemaRefs>
</ds:datastoreItem>
</file>

<file path=customXml/itemProps8.xml><?xml version="1.0" encoding="utf-8"?>
<ds:datastoreItem xmlns:ds="http://schemas.openxmlformats.org/officeDocument/2006/customXml" ds:itemID="{541FA1A4-C8FE-42AB-B0CF-DC4F8DE73375}">
  <ds:schemaRefs>
    <ds:schemaRef ds:uri="ESRI.ArcGIS.Mapping.OfficeIntegration.PowerPointInfo"/>
  </ds:schemaRefs>
</ds:datastoreItem>
</file>

<file path=customXml/itemProps80.xml><?xml version="1.0" encoding="utf-8"?>
<ds:datastoreItem xmlns:ds="http://schemas.openxmlformats.org/officeDocument/2006/customXml" ds:itemID="{5082F281-91BA-4503-9741-D7C9347170F9}">
  <ds:schemaRefs>
    <ds:schemaRef ds:uri="ESRI.ArcGIS.Mapping.OfficeIntegration.PowerPointInfo"/>
  </ds:schemaRefs>
</ds:datastoreItem>
</file>

<file path=customXml/itemProps81.xml><?xml version="1.0" encoding="utf-8"?>
<ds:datastoreItem xmlns:ds="http://schemas.openxmlformats.org/officeDocument/2006/customXml" ds:itemID="{2445EFF5-9125-4586-9A17-C9D67367BD1E}">
  <ds:schemaRefs>
    <ds:schemaRef ds:uri="ESRI.ArcGIS.Mapping.OfficeIntegration.PowerPointInfo"/>
  </ds:schemaRefs>
</ds:datastoreItem>
</file>

<file path=customXml/itemProps82.xml><?xml version="1.0" encoding="utf-8"?>
<ds:datastoreItem xmlns:ds="http://schemas.openxmlformats.org/officeDocument/2006/customXml" ds:itemID="{7345AD3B-99AF-447A-8C38-CE0030CFCCC9}">
  <ds:schemaRefs>
    <ds:schemaRef ds:uri="ESRI.ArcGIS.Mapping.OfficeIntegration.PowerPointInfo"/>
  </ds:schemaRefs>
</ds:datastoreItem>
</file>

<file path=customXml/itemProps83.xml><?xml version="1.0" encoding="utf-8"?>
<ds:datastoreItem xmlns:ds="http://schemas.openxmlformats.org/officeDocument/2006/customXml" ds:itemID="{C86C2844-3AE4-4291-9B06-51447E224283}">
  <ds:schemaRefs>
    <ds:schemaRef ds:uri="ESRI.ArcGIS.Mapping.OfficeIntegration.PowerPointInfo"/>
  </ds:schemaRefs>
</ds:datastoreItem>
</file>

<file path=customXml/itemProps84.xml><?xml version="1.0" encoding="utf-8"?>
<ds:datastoreItem xmlns:ds="http://schemas.openxmlformats.org/officeDocument/2006/customXml" ds:itemID="{AB9532CF-7300-4B40-928C-1A4A87D4144D}">
  <ds:schemaRefs>
    <ds:schemaRef ds:uri="ESRI.ArcGIS.Mapping.OfficeIntegration.PowerPointInfo"/>
  </ds:schemaRefs>
</ds:datastoreItem>
</file>

<file path=customXml/itemProps85.xml><?xml version="1.0" encoding="utf-8"?>
<ds:datastoreItem xmlns:ds="http://schemas.openxmlformats.org/officeDocument/2006/customXml" ds:itemID="{94768C4F-D925-461B-988A-8927F7F0B6F0}">
  <ds:schemaRefs>
    <ds:schemaRef ds:uri="ESRI.ArcGIS.Mapping.OfficeIntegration.PowerPointInfo"/>
  </ds:schemaRefs>
</ds:datastoreItem>
</file>

<file path=customXml/itemProps86.xml><?xml version="1.0" encoding="utf-8"?>
<ds:datastoreItem xmlns:ds="http://schemas.openxmlformats.org/officeDocument/2006/customXml" ds:itemID="{51596C7B-7D0B-4E34-ABF2-D344A925669E}">
  <ds:schemaRefs>
    <ds:schemaRef ds:uri="ESRI.ArcGIS.Mapping.OfficeIntegration.PowerPointInfo"/>
  </ds:schemaRefs>
</ds:datastoreItem>
</file>

<file path=customXml/itemProps87.xml><?xml version="1.0" encoding="utf-8"?>
<ds:datastoreItem xmlns:ds="http://schemas.openxmlformats.org/officeDocument/2006/customXml" ds:itemID="{10579B17-16E8-43EB-B66D-00ECC82F9905}">
  <ds:schemaRefs>
    <ds:schemaRef ds:uri="ESRI.ArcGIS.Mapping.OfficeIntegration.PowerPointInfo"/>
  </ds:schemaRefs>
</ds:datastoreItem>
</file>

<file path=customXml/itemProps88.xml><?xml version="1.0" encoding="utf-8"?>
<ds:datastoreItem xmlns:ds="http://schemas.openxmlformats.org/officeDocument/2006/customXml" ds:itemID="{4EBEA17D-33DD-4D5E-8798-36900F9E499C}">
  <ds:schemaRefs>
    <ds:schemaRef ds:uri="ESRI.ArcGIS.Mapping.OfficeIntegration.PowerPointInfo"/>
  </ds:schemaRefs>
</ds:datastoreItem>
</file>

<file path=customXml/itemProps89.xml><?xml version="1.0" encoding="utf-8"?>
<ds:datastoreItem xmlns:ds="http://schemas.openxmlformats.org/officeDocument/2006/customXml" ds:itemID="{45D17578-9BCB-4B9E-8099-0CEED1FAAC19}">
  <ds:schemaRefs>
    <ds:schemaRef ds:uri="ESRI.ArcGIS.Mapping.OfficeIntegration.PowerPointInfo"/>
  </ds:schemaRefs>
</ds:datastoreItem>
</file>

<file path=customXml/itemProps9.xml><?xml version="1.0" encoding="utf-8"?>
<ds:datastoreItem xmlns:ds="http://schemas.openxmlformats.org/officeDocument/2006/customXml" ds:itemID="{748478BC-9A1D-4CC4-86EB-71699EB1A1FD}">
  <ds:schemaRefs>
    <ds:schemaRef ds:uri="ESRI.ArcGIS.Mapping.OfficeIntegration.PowerPointInfo"/>
  </ds:schemaRefs>
</ds:datastoreItem>
</file>

<file path=customXml/itemProps90.xml><?xml version="1.0" encoding="utf-8"?>
<ds:datastoreItem xmlns:ds="http://schemas.openxmlformats.org/officeDocument/2006/customXml" ds:itemID="{5D2C7090-805B-431C-848B-616DC3C1D188}">
  <ds:schemaRefs>
    <ds:schemaRef ds:uri="ESRI.ArcGIS.Mapping.OfficeIntegration.PowerPointInfo"/>
  </ds:schemaRefs>
</ds:datastoreItem>
</file>

<file path=customXml/itemProps91.xml><?xml version="1.0" encoding="utf-8"?>
<ds:datastoreItem xmlns:ds="http://schemas.openxmlformats.org/officeDocument/2006/customXml" ds:itemID="{9F60C0BA-AF9F-4190-8F4D-8875A035D1FB}">
  <ds:schemaRefs>
    <ds:schemaRef ds:uri="ESRI.ArcGIS.Mapping.OfficeIntegration.PowerPointInfo"/>
  </ds:schemaRefs>
</ds:datastoreItem>
</file>

<file path=customXml/itemProps92.xml><?xml version="1.0" encoding="utf-8"?>
<ds:datastoreItem xmlns:ds="http://schemas.openxmlformats.org/officeDocument/2006/customXml" ds:itemID="{5327F812-9E03-47C5-8B78-6B7ED4620238}">
  <ds:schemaRefs>
    <ds:schemaRef ds:uri="http://purl.org/dc/dcmityp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http://purl.org/dc/terms/"/>
  </ds:schemaRefs>
</ds:datastoreItem>
</file>

<file path=customXml/itemProps93.xml><?xml version="1.0" encoding="utf-8"?>
<ds:datastoreItem xmlns:ds="http://schemas.openxmlformats.org/officeDocument/2006/customXml" ds:itemID="{A8C65C61-3D89-4254-9ECF-2E26928F4237}">
  <ds:schemaRefs>
    <ds:schemaRef ds:uri="ESRI.ArcGIS.Mapping.OfficeIntegration.PowerPointInfo"/>
  </ds:schemaRefs>
</ds:datastoreItem>
</file>

<file path=customXml/itemProps94.xml><?xml version="1.0" encoding="utf-8"?>
<ds:datastoreItem xmlns:ds="http://schemas.openxmlformats.org/officeDocument/2006/customXml" ds:itemID="{DC4BD5B4-21A5-4C75-A641-BF080CD235F0}">
  <ds:schemaRefs>
    <ds:schemaRef ds:uri="ESRI.ArcGIS.Mapping.OfficeIntegration.PowerPointInfo"/>
  </ds:schemaRefs>
</ds:datastoreItem>
</file>

<file path=customXml/itemProps95.xml><?xml version="1.0" encoding="utf-8"?>
<ds:datastoreItem xmlns:ds="http://schemas.openxmlformats.org/officeDocument/2006/customXml" ds:itemID="{330CE486-428A-4A52-A608-CC14DABC39F9}">
  <ds:schemaRefs>
    <ds:schemaRef ds:uri="ESRI.ArcGIS.Mapping.OfficeIntegration.PowerPointInfo"/>
  </ds:schemaRefs>
</ds:datastoreItem>
</file>

<file path=customXml/itemProps96.xml><?xml version="1.0" encoding="utf-8"?>
<ds:datastoreItem xmlns:ds="http://schemas.openxmlformats.org/officeDocument/2006/customXml" ds:itemID="{8D91893F-CB8F-4989-BBA1-F4F7478E0846}">
  <ds:schemaRefs>
    <ds:schemaRef ds:uri="ESRI.ArcGIS.Mapping.OfficeIntegration.PowerPointInfo"/>
  </ds:schemaRefs>
</ds:datastoreItem>
</file>

<file path=customXml/itemProps97.xml><?xml version="1.0" encoding="utf-8"?>
<ds:datastoreItem xmlns:ds="http://schemas.openxmlformats.org/officeDocument/2006/customXml" ds:itemID="{06E6A58C-DA49-4D60-8350-E3A26EB3038B}">
  <ds:schemaRefs>
    <ds:schemaRef ds:uri="ESRI.ArcGIS.Mapping.OfficeIntegration.PowerPointInfo"/>
  </ds:schemaRefs>
</ds:datastoreItem>
</file>

<file path=customXml/itemProps98.xml><?xml version="1.0" encoding="utf-8"?>
<ds:datastoreItem xmlns:ds="http://schemas.openxmlformats.org/officeDocument/2006/customXml" ds:itemID="{1FC8F00A-BB40-4486-A5D7-77045D6AD407}">
  <ds:schemaRefs>
    <ds:schemaRef ds:uri="ESRI.ArcGIS.Mapping.OfficeIntegration.PowerPointInfo"/>
  </ds:schemaRefs>
</ds:datastoreItem>
</file>

<file path=customXml/itemProps99.xml><?xml version="1.0" encoding="utf-8"?>
<ds:datastoreItem xmlns:ds="http://schemas.openxmlformats.org/officeDocument/2006/customXml" ds:itemID="{06304CD4-8B30-4FC1-9306-EBBE46D5097A}">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10343</TotalTime>
  <Words>1527</Words>
  <Application>Microsoft Office PowerPoint</Application>
  <PresentationFormat>On-screen Show (4:3)</PresentationFormat>
  <Paragraphs>236</Paragraphs>
  <Slides>35</Slides>
  <Notes>5</Notes>
  <HiddenSlides>0</HiddenSlides>
  <MMClips>0</MMClips>
  <ScaleCrop>false</ScaleCrop>
  <HeadingPairs>
    <vt:vector size="6" baseType="variant">
      <vt:variant>
        <vt:lpstr>Fonts Used</vt:lpstr>
      </vt:variant>
      <vt:variant>
        <vt:i4>6</vt:i4>
      </vt:variant>
      <vt:variant>
        <vt:lpstr>Theme</vt:lpstr>
      </vt:variant>
      <vt:variant>
        <vt:i4>16</vt:i4>
      </vt:variant>
      <vt:variant>
        <vt:lpstr>Slide Titles</vt:lpstr>
      </vt:variant>
      <vt:variant>
        <vt:i4>35</vt:i4>
      </vt:variant>
    </vt:vector>
  </HeadingPairs>
  <TitlesOfParts>
    <vt:vector size="57" baseType="lpstr">
      <vt:lpstr>Arial</vt:lpstr>
      <vt:lpstr>Arial Black</vt:lpstr>
      <vt:lpstr>Calibri</vt:lpstr>
      <vt:lpstr>Century Gothic</vt:lpstr>
      <vt:lpstr>Franklin Gothic Book</vt:lpstr>
      <vt:lpstr>Wingdings</vt:lpstr>
      <vt:lpstr>Section slides</vt:lpstr>
      <vt:lpstr>1_Section slides 60</vt:lpstr>
      <vt:lpstr>Content sections</vt:lpstr>
      <vt:lpstr>2_Content slides</vt:lpstr>
      <vt:lpstr>1_Section slides</vt:lpstr>
      <vt:lpstr>1_Content sections</vt:lpstr>
      <vt:lpstr>2_Section slides</vt:lpstr>
      <vt:lpstr>2_Content sections</vt:lpstr>
      <vt:lpstr>3_Section slides</vt:lpstr>
      <vt:lpstr>4_Section slides</vt:lpstr>
      <vt:lpstr>3_Content sections</vt:lpstr>
      <vt:lpstr>4_Content sections</vt:lpstr>
      <vt:lpstr>5_Content sections</vt:lpstr>
      <vt:lpstr>Office Theme</vt:lpstr>
      <vt:lpstr>1_Office Theme</vt:lpstr>
      <vt:lpstr>6_Content sections</vt:lpstr>
      <vt:lpstr>Welcome   - Introductions   - Approve Agenda   - Approve Dec. Minutes</vt:lpstr>
      <vt:lpstr>Agenda Item 2 Discussion &amp; Action  Review and Approval of Committee and Workgroup Summaries</vt:lpstr>
      <vt:lpstr>Discussion:  MnGeo Support for Committees and Work Groups</vt:lpstr>
      <vt:lpstr>Agenda Item 3  Parcels and Land Records Committee Update</vt:lpstr>
      <vt:lpstr>Agenda Item 4 Discussion &amp; Action  Review Charter and Work Plan of the Outreach Committee</vt:lpstr>
      <vt:lpstr>Agenda Item 5 Discussion  Governance and Relationship with the Geospatial Technical Committee (GTC)</vt:lpstr>
      <vt:lpstr>PowerPoint Presentation</vt:lpstr>
      <vt:lpstr>Break – Networking</vt:lpstr>
      <vt:lpstr>Agenda Item 7 Discussion &amp; Action  Sector Reporting</vt:lpstr>
      <vt:lpstr>Agenda Item 8 Action  Governor’s Geospatial Commendation Award  Submissions due May 31st, 2016</vt:lpstr>
      <vt:lpstr>Governor’s Commendation Award</vt:lpstr>
      <vt:lpstr>Governor’s Commendation Award</vt:lpstr>
      <vt:lpstr>Agenda Item 9 Discussion  MnGeo Image Server Governance</vt:lpstr>
      <vt:lpstr>Agenda Item 10 Discussion  Legislative Update</vt:lpstr>
      <vt:lpstr>10. Vegetation Buffer Mapping Project</vt:lpstr>
      <vt:lpstr>10. Minnesota Statute 114D.50 - Clean Water </vt:lpstr>
      <vt:lpstr>10. Parks and Trails</vt:lpstr>
      <vt:lpstr>10. National Geospatial Data Act</vt:lpstr>
      <vt:lpstr>10. National Geospatial Data Act</vt:lpstr>
      <vt:lpstr>11. Updates on Major Initiatives</vt:lpstr>
      <vt:lpstr>11. Next Generation 9-1-1 GIS Project Status Update 3/2/2016</vt:lpstr>
      <vt:lpstr>NG9-1-1 GIS Project Update</vt:lpstr>
      <vt:lpstr>MSAG/GIS Sync Projects</vt:lpstr>
      <vt:lpstr>MN NG9-1-1 GIS Standards</vt:lpstr>
      <vt:lpstr>MN NG9-1-1 GIS Standards</vt:lpstr>
      <vt:lpstr>12. MnGeo Priority Projects</vt:lpstr>
      <vt:lpstr>12. Drainage Records Modernization </vt:lpstr>
      <vt:lpstr>PowerPoint Presentation</vt:lpstr>
      <vt:lpstr>12. Aerial Imagery Master Contract</vt:lpstr>
      <vt:lpstr>12. Aerial Imagery Master Contract Vendors</vt:lpstr>
      <vt:lpstr>12. Parcels</vt:lpstr>
      <vt:lpstr>12. Status of current effort…. </vt:lpstr>
      <vt:lpstr>PowerPoint Presentation</vt:lpstr>
      <vt:lpstr>12. Address Points</vt:lpstr>
      <vt:lpstr>Agenda Item 13 Discussion  Announcements and Other Business</vt:lpstr>
    </vt:vector>
  </TitlesOfParts>
  <Company>Office of Enterprise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1 User Feedback Session slides</dc:title>
  <dc:creator>Daniel Ross</dc:creator>
  <cp:lastModifiedBy>Nancy Rader</cp:lastModifiedBy>
  <cp:revision>729</cp:revision>
  <cp:lastPrinted>2014-02-25T19:06:32Z</cp:lastPrinted>
  <dcterms:created xsi:type="dcterms:W3CDTF">2012-09-24T11:48:01Z</dcterms:created>
  <dcterms:modified xsi:type="dcterms:W3CDTF">2016-03-02T20:49:40Z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0x010100030987E932602A489ECA084A1B4EE692</vt:lpwstr>
  </property>
</Properties>
</file>