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CA251CB0" ContentType="image/png"/>
  <Default Extension="gif" ContentType="image/gif"/>
  <Default Extension="tiff" ContentType="image/tiff"/>
  <Default Extension="vml" ContentType="application/vnd.openxmlformats-officedocument.vmlDrawing"/>
  <Default Extension="jpg" ContentType="image/jpeg"/>
  <Default Extension="7C52EE90"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6.xml" ContentType="application/vnd.openxmlformats-officedocument.theme+xml"/>
  <Override PartName="/ppt/slideLayouts/slideLayout107.xml" ContentType="application/vnd.openxmlformats-officedocument.presentationml.slideLayout+xml"/>
  <Override PartName="/ppt/theme/theme1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9.xml" ContentType="application/vnd.openxmlformats-officedocument.theme+xml"/>
  <Override PartName="/ppt/slideLayouts/slideLayout117.xml" ContentType="application/vnd.openxmlformats-officedocument.presentationml.slideLayout+xml"/>
  <Override PartName="/ppt/theme/theme2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22"/>
    <p:sldMasterId id="2147483822" r:id="rId123"/>
    <p:sldMasterId id="2147483809" r:id="rId124"/>
    <p:sldMasterId id="2147483769" r:id="rId125"/>
    <p:sldMasterId id="2147483847" r:id="rId126"/>
    <p:sldMasterId id="2147483853" r:id="rId127"/>
    <p:sldMasterId id="2147483888" r:id="rId128"/>
    <p:sldMasterId id="2147483900" r:id="rId129"/>
    <p:sldMasterId id="2147483915" r:id="rId130"/>
    <p:sldMasterId id="2147483946" r:id="rId131"/>
    <p:sldMasterId id="2147483951" r:id="rId132"/>
    <p:sldMasterId id="2147483970" r:id="rId133"/>
    <p:sldMasterId id="2147483976" r:id="rId134"/>
    <p:sldMasterId id="2147483984" r:id="rId135"/>
    <p:sldMasterId id="2147484009" r:id="rId136"/>
    <p:sldMasterId id="2147484020" r:id="rId137"/>
    <p:sldMasterId id="2147484032" r:id="rId138"/>
    <p:sldMasterId id="2147484034" r:id="rId139"/>
    <p:sldMasterId id="2147484038" r:id="rId140"/>
    <p:sldMasterId id="2147484045" r:id="rId141"/>
    <p:sldMasterId id="2147484048" r:id="rId142"/>
    <p:sldMasterId id="2147484056" r:id="rId143"/>
    <p:sldMasterId id="2147484068" r:id="rId144"/>
    <p:sldMasterId id="2147484080" r:id="rId145"/>
    <p:sldMasterId id="2147484092" r:id="rId146"/>
  </p:sldMasterIdLst>
  <p:notesMasterIdLst>
    <p:notesMasterId r:id="rId213"/>
  </p:notesMasterIdLst>
  <p:handoutMasterIdLst>
    <p:handoutMasterId r:id="rId214"/>
  </p:handoutMasterIdLst>
  <p:sldIdLst>
    <p:sldId id="934" r:id="rId147"/>
    <p:sldId id="935" r:id="rId148"/>
    <p:sldId id="936" r:id="rId149"/>
    <p:sldId id="937" r:id="rId150"/>
    <p:sldId id="944" r:id="rId151"/>
    <p:sldId id="945" r:id="rId152"/>
    <p:sldId id="938" r:id="rId153"/>
    <p:sldId id="855" r:id="rId154"/>
    <p:sldId id="940" r:id="rId155"/>
    <p:sldId id="946" r:id="rId156"/>
    <p:sldId id="947" r:id="rId157"/>
    <p:sldId id="948" r:id="rId158"/>
    <p:sldId id="949" r:id="rId159"/>
    <p:sldId id="950" r:id="rId160"/>
    <p:sldId id="951" r:id="rId161"/>
    <p:sldId id="952" r:id="rId162"/>
    <p:sldId id="953" r:id="rId163"/>
    <p:sldId id="954" r:id="rId164"/>
    <p:sldId id="955" r:id="rId165"/>
    <p:sldId id="956" r:id="rId166"/>
    <p:sldId id="957" r:id="rId167"/>
    <p:sldId id="958" r:id="rId168"/>
    <p:sldId id="959" r:id="rId169"/>
    <p:sldId id="960" r:id="rId170"/>
    <p:sldId id="941" r:id="rId171"/>
    <p:sldId id="971" r:id="rId172"/>
    <p:sldId id="972" r:id="rId173"/>
    <p:sldId id="973" r:id="rId174"/>
    <p:sldId id="974" r:id="rId175"/>
    <p:sldId id="975" r:id="rId176"/>
    <p:sldId id="976" r:id="rId177"/>
    <p:sldId id="977" r:id="rId178"/>
    <p:sldId id="978" r:id="rId179"/>
    <p:sldId id="979" r:id="rId180"/>
    <p:sldId id="980" r:id="rId181"/>
    <p:sldId id="981" r:id="rId182"/>
    <p:sldId id="982" r:id="rId183"/>
    <p:sldId id="983" r:id="rId184"/>
    <p:sldId id="984" r:id="rId185"/>
    <p:sldId id="985" r:id="rId186"/>
    <p:sldId id="986" r:id="rId187"/>
    <p:sldId id="987" r:id="rId188"/>
    <p:sldId id="988" r:id="rId189"/>
    <p:sldId id="989" r:id="rId190"/>
    <p:sldId id="990" r:id="rId191"/>
    <p:sldId id="991" r:id="rId192"/>
    <p:sldId id="992" r:id="rId193"/>
    <p:sldId id="942" r:id="rId194"/>
    <p:sldId id="966" r:id="rId195"/>
    <p:sldId id="965" r:id="rId196"/>
    <p:sldId id="900" r:id="rId197"/>
    <p:sldId id="907" r:id="rId198"/>
    <p:sldId id="961" r:id="rId199"/>
    <p:sldId id="962" r:id="rId200"/>
    <p:sldId id="963" r:id="rId201"/>
    <p:sldId id="964" r:id="rId202"/>
    <p:sldId id="933" r:id="rId203"/>
    <p:sldId id="905" r:id="rId204"/>
    <p:sldId id="911" r:id="rId205"/>
    <p:sldId id="969" r:id="rId206"/>
    <p:sldId id="926" r:id="rId207"/>
    <p:sldId id="906" r:id="rId208"/>
    <p:sldId id="924" r:id="rId209"/>
    <p:sldId id="970" r:id="rId210"/>
    <p:sldId id="968" r:id="rId211"/>
    <p:sldId id="943" r:id="rId2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k Breen" initials="KB" lastIdx="2" clrIdx="0"/>
  <p:cmAuthor id="1" name="Kevin Dyke" initials="" lastIdx="2" clrIdx="1"/>
  <p:cmAuthor id="2" name="Ryan Mattk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B83"/>
    <a:srgbClr val="EAE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52" autoAdjust="0"/>
    <p:restoredTop sz="91403" autoAdjust="0"/>
  </p:normalViewPr>
  <p:slideViewPr>
    <p:cSldViewPr>
      <p:cViewPr varScale="1">
        <p:scale>
          <a:sx n="102" d="100"/>
          <a:sy n="102" d="100"/>
        </p:scale>
        <p:origin x="792" y="108"/>
      </p:cViewPr>
      <p:guideLst>
        <p:guide orient="horz" pos="2160"/>
        <p:guide pos="2880"/>
      </p:guideLst>
    </p:cSldViewPr>
  </p:slideViewPr>
  <p:notesTextViewPr>
    <p:cViewPr>
      <p:scale>
        <a:sx n="3" d="2"/>
        <a:sy n="3" d="2"/>
      </p:scale>
      <p:origin x="0" y="0"/>
    </p:cViewPr>
  </p:notesTextViewPr>
  <p:sorterViewPr>
    <p:cViewPr>
      <p:scale>
        <a:sx n="100" d="100"/>
        <a:sy n="100" d="100"/>
      </p:scale>
      <p:origin x="0" y="130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Master" Target="slideMasters/slideMaster17.xml"/><Relationship Id="rId159" Type="http://schemas.openxmlformats.org/officeDocument/2006/relationships/slide" Target="slides/slide13.xml"/><Relationship Id="rId170" Type="http://schemas.openxmlformats.org/officeDocument/2006/relationships/slide" Target="slides/slide24.xml"/><Relationship Id="rId191" Type="http://schemas.openxmlformats.org/officeDocument/2006/relationships/slide" Target="slides/slide45.xml"/><Relationship Id="rId205" Type="http://schemas.openxmlformats.org/officeDocument/2006/relationships/slide" Target="slides/slide59.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slideMaster" Target="slideMasters/slideMaster7.xml"/><Relationship Id="rId149" Type="http://schemas.openxmlformats.org/officeDocument/2006/relationships/slide" Target="slides/slide3.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14.xml"/><Relationship Id="rId165" Type="http://schemas.openxmlformats.org/officeDocument/2006/relationships/slide" Target="slides/slide19.xml"/><Relationship Id="rId181" Type="http://schemas.openxmlformats.org/officeDocument/2006/relationships/slide" Target="slides/slide35.xml"/><Relationship Id="rId186" Type="http://schemas.openxmlformats.org/officeDocument/2006/relationships/slide" Target="slides/slide40.xml"/><Relationship Id="rId216" Type="http://schemas.openxmlformats.org/officeDocument/2006/relationships/presProps" Target="presProps.xml"/><Relationship Id="rId211" Type="http://schemas.openxmlformats.org/officeDocument/2006/relationships/slide" Target="slides/slide6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slideMaster" Target="slideMasters/slideMaster13.xml"/><Relationship Id="rId139" Type="http://schemas.openxmlformats.org/officeDocument/2006/relationships/slideMaster" Target="slideMasters/slideMaster18.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4.xml"/><Relationship Id="rId155" Type="http://schemas.openxmlformats.org/officeDocument/2006/relationships/slide" Target="slides/slide9.xml"/><Relationship Id="rId171" Type="http://schemas.openxmlformats.org/officeDocument/2006/relationships/slide" Target="slides/slide25.xml"/><Relationship Id="rId176" Type="http://schemas.openxmlformats.org/officeDocument/2006/relationships/slide" Target="slides/slide30.xml"/><Relationship Id="rId192" Type="http://schemas.openxmlformats.org/officeDocument/2006/relationships/slide" Target="slides/slide46.xml"/><Relationship Id="rId197" Type="http://schemas.openxmlformats.org/officeDocument/2006/relationships/slide" Target="slides/slide51.xml"/><Relationship Id="rId206" Type="http://schemas.openxmlformats.org/officeDocument/2006/relationships/slide" Target="slides/slide60.xml"/><Relationship Id="rId201" Type="http://schemas.openxmlformats.org/officeDocument/2006/relationships/slide" Target="slides/slide5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Master" Target="slideMasters/slideMaster3.xml"/><Relationship Id="rId129" Type="http://schemas.openxmlformats.org/officeDocument/2006/relationships/slideMaster" Target="slideMasters/slideMaster8.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Master" Target="slideMasters/slideMaster19.xml"/><Relationship Id="rId145" Type="http://schemas.openxmlformats.org/officeDocument/2006/relationships/slideMaster" Target="slideMasters/slideMaster24.xml"/><Relationship Id="rId161" Type="http://schemas.openxmlformats.org/officeDocument/2006/relationships/slide" Target="slides/slide15.xml"/><Relationship Id="rId166" Type="http://schemas.openxmlformats.org/officeDocument/2006/relationships/slide" Target="slides/slide20.xml"/><Relationship Id="rId182" Type="http://schemas.openxmlformats.org/officeDocument/2006/relationships/slide" Target="slides/slide36.xml"/><Relationship Id="rId187" Type="http://schemas.openxmlformats.org/officeDocument/2006/relationships/slide" Target="slides/slide41.xml"/><Relationship Id="rId217"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slide" Target="slides/slide6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Master" Target="slideMasters/slideMaster9.xml"/><Relationship Id="rId135" Type="http://schemas.openxmlformats.org/officeDocument/2006/relationships/slideMaster" Target="slideMasters/slideMaster14.xml"/><Relationship Id="rId151" Type="http://schemas.openxmlformats.org/officeDocument/2006/relationships/slide" Target="slides/slide5.xml"/><Relationship Id="rId156" Type="http://schemas.openxmlformats.org/officeDocument/2006/relationships/slide" Target="slides/slide10.xml"/><Relationship Id="rId177" Type="http://schemas.openxmlformats.org/officeDocument/2006/relationships/slide" Target="slides/slide31.xml"/><Relationship Id="rId198" Type="http://schemas.openxmlformats.org/officeDocument/2006/relationships/slide" Target="slides/slide52.xml"/><Relationship Id="rId172" Type="http://schemas.openxmlformats.org/officeDocument/2006/relationships/slide" Target="slides/slide26.xml"/><Relationship Id="rId193" Type="http://schemas.openxmlformats.org/officeDocument/2006/relationships/slide" Target="slides/slide47.xml"/><Relationship Id="rId202" Type="http://schemas.openxmlformats.org/officeDocument/2006/relationships/slide" Target="slides/slide56.xml"/><Relationship Id="rId207" Type="http://schemas.openxmlformats.org/officeDocument/2006/relationships/slide" Target="slides/slide6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slideMaster" Target="slideMasters/slideMaster4.xml"/><Relationship Id="rId141" Type="http://schemas.openxmlformats.org/officeDocument/2006/relationships/slideMaster" Target="slideMasters/slideMaster20.xml"/><Relationship Id="rId146" Type="http://schemas.openxmlformats.org/officeDocument/2006/relationships/slideMaster" Target="slideMasters/slideMaster25.xml"/><Relationship Id="rId167" Type="http://schemas.openxmlformats.org/officeDocument/2006/relationships/slide" Target="slides/slide21.xml"/><Relationship Id="rId188" Type="http://schemas.openxmlformats.org/officeDocument/2006/relationships/slide" Target="slides/slide42.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16.xml"/><Relationship Id="rId183" Type="http://schemas.openxmlformats.org/officeDocument/2006/relationships/slide" Target="slides/slide37.xml"/><Relationship Id="rId213" Type="http://schemas.openxmlformats.org/officeDocument/2006/relationships/notesMaster" Target="notesMasters/notesMaster1.xml"/><Relationship Id="rId218"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Master" Target="slideMasters/slideMaster10.xml"/><Relationship Id="rId136" Type="http://schemas.openxmlformats.org/officeDocument/2006/relationships/slideMaster" Target="slideMasters/slideMaster15.xml"/><Relationship Id="rId157" Type="http://schemas.openxmlformats.org/officeDocument/2006/relationships/slide" Target="slides/slide11.xml"/><Relationship Id="rId178" Type="http://schemas.openxmlformats.org/officeDocument/2006/relationships/slide" Target="slides/slide32.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6.xml"/><Relationship Id="rId173" Type="http://schemas.openxmlformats.org/officeDocument/2006/relationships/slide" Target="slides/slide27.xml"/><Relationship Id="rId194" Type="http://schemas.openxmlformats.org/officeDocument/2006/relationships/slide" Target="slides/slide48.xml"/><Relationship Id="rId199" Type="http://schemas.openxmlformats.org/officeDocument/2006/relationships/slide" Target="slides/slide53.xml"/><Relationship Id="rId203" Type="http://schemas.openxmlformats.org/officeDocument/2006/relationships/slide" Target="slides/slide57.xml"/><Relationship Id="rId208" Type="http://schemas.openxmlformats.org/officeDocument/2006/relationships/slide" Target="slides/slide6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Master" Target="slideMasters/slideMaster5.xml"/><Relationship Id="rId147" Type="http://schemas.openxmlformats.org/officeDocument/2006/relationships/slide" Target="slides/slide1.xml"/><Relationship Id="rId168" Type="http://schemas.openxmlformats.org/officeDocument/2006/relationships/slide" Target="slides/slide22.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Master" Target="slideMasters/slideMaster21.xml"/><Relationship Id="rId163" Type="http://schemas.openxmlformats.org/officeDocument/2006/relationships/slide" Target="slides/slide17.xml"/><Relationship Id="rId184" Type="http://schemas.openxmlformats.org/officeDocument/2006/relationships/slide" Target="slides/slide38.xml"/><Relationship Id="rId189" Type="http://schemas.openxmlformats.org/officeDocument/2006/relationships/slide" Target="slides/slide43.xml"/><Relationship Id="rId219" Type="http://schemas.openxmlformats.org/officeDocument/2006/relationships/tableStyles" Target="tableStyles.xml"/><Relationship Id="rId3" Type="http://schemas.openxmlformats.org/officeDocument/2006/relationships/customXml" Target="../customXml/item3.xml"/><Relationship Id="rId214" Type="http://schemas.openxmlformats.org/officeDocument/2006/relationships/handoutMaster" Target="handoutMasters/handoutMaster1.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Master" Target="slideMasters/slideMaster16.xml"/><Relationship Id="rId158" Type="http://schemas.openxmlformats.org/officeDocument/2006/relationships/slide" Target="slides/slide12.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Master" Target="slideMasters/slideMaster11.xml"/><Relationship Id="rId153" Type="http://schemas.openxmlformats.org/officeDocument/2006/relationships/slide" Target="slides/slide7.xml"/><Relationship Id="rId174" Type="http://schemas.openxmlformats.org/officeDocument/2006/relationships/slide" Target="slides/slide28.xml"/><Relationship Id="rId179" Type="http://schemas.openxmlformats.org/officeDocument/2006/relationships/slide" Target="slides/slide33.xml"/><Relationship Id="rId195" Type="http://schemas.openxmlformats.org/officeDocument/2006/relationships/slide" Target="slides/slide49.xml"/><Relationship Id="rId209" Type="http://schemas.openxmlformats.org/officeDocument/2006/relationships/slide" Target="slides/slide63.xml"/><Relationship Id="rId190" Type="http://schemas.openxmlformats.org/officeDocument/2006/relationships/slide" Target="slides/slide44.xml"/><Relationship Id="rId204" Type="http://schemas.openxmlformats.org/officeDocument/2006/relationships/slide" Target="slides/slide58.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Master" Target="slideMasters/slideMaster6.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slideMaster" Target="slideMasters/slideMaster1.xml"/><Relationship Id="rId143" Type="http://schemas.openxmlformats.org/officeDocument/2006/relationships/slideMaster" Target="slideMasters/slideMaster22.xml"/><Relationship Id="rId148" Type="http://schemas.openxmlformats.org/officeDocument/2006/relationships/slide" Target="slides/slide2.xml"/><Relationship Id="rId164" Type="http://schemas.openxmlformats.org/officeDocument/2006/relationships/slide" Target="slides/slide18.xml"/><Relationship Id="rId169" Type="http://schemas.openxmlformats.org/officeDocument/2006/relationships/slide" Target="slides/slide23.xml"/><Relationship Id="rId185"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34.xml"/><Relationship Id="rId210" Type="http://schemas.openxmlformats.org/officeDocument/2006/relationships/slide" Target="slides/slide64.xml"/><Relationship Id="rId215" Type="http://schemas.openxmlformats.org/officeDocument/2006/relationships/commentAuthors" Target="commentAuthors.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Master" Target="slideMasters/slideMaster12.xml"/><Relationship Id="rId154" Type="http://schemas.openxmlformats.org/officeDocument/2006/relationships/slide" Target="slides/slide8.xml"/><Relationship Id="rId175" Type="http://schemas.openxmlformats.org/officeDocument/2006/relationships/slide" Target="slides/slide29.xml"/><Relationship Id="rId196" Type="http://schemas.openxmlformats.org/officeDocument/2006/relationships/slide" Target="slides/slide50.xml"/><Relationship Id="rId200" Type="http://schemas.openxmlformats.org/officeDocument/2006/relationships/slide" Target="slides/slide54.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Master" Target="slideMasters/slideMaster2.xml"/><Relationship Id="rId144" Type="http://schemas.openxmlformats.org/officeDocument/2006/relationships/slideMaster" Target="slideMasters/slideMaster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D62F474-EAC5-4D00-8C88-B28579B71933}" type="datetimeFigureOut">
              <a:rPr lang="en-US" smtClean="0"/>
              <a:t>6/1/2016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8813BE-70B2-4C29-9C95-B54CA0653237}" type="slidenum">
              <a:rPr lang="en-US" smtClean="0"/>
              <a:t>‹#›</a:t>
            </a:fld>
            <a:endParaRPr lang="en-US" dirty="0"/>
          </a:p>
        </p:txBody>
      </p:sp>
    </p:spTree>
    <p:extLst>
      <p:ext uri="{BB962C8B-B14F-4D97-AF65-F5344CB8AC3E}">
        <p14:creationId xmlns:p14="http://schemas.microsoft.com/office/powerpoint/2010/main" val="240241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54366C-EC7D-4398-B5F8-B4F260324CFE}" type="datetimeFigureOut">
              <a:rPr lang="en-US" smtClean="0"/>
              <a:pPr/>
              <a:t>6/1/2016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64FBB8-F3E7-49A2-8C82-60272B9FB1B8}" type="slidenum">
              <a:rPr lang="en-US" smtClean="0"/>
              <a:pPr/>
              <a:t>‹#›</a:t>
            </a:fld>
            <a:endParaRPr lang="en-US" dirty="0"/>
          </a:p>
        </p:txBody>
      </p:sp>
    </p:spTree>
    <p:extLst>
      <p:ext uri="{BB962C8B-B14F-4D97-AF65-F5344CB8AC3E}">
        <p14:creationId xmlns:p14="http://schemas.microsoft.com/office/powerpoint/2010/main" val="221678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sz="1200" kern="1200" dirty="0" smtClean="0">
                <a:solidFill>
                  <a:schemeClr val="tx1"/>
                </a:solidFill>
                <a:effectLst/>
                <a:latin typeface="+mn-lt"/>
                <a:ea typeface="+mn-ea"/>
                <a:cs typeface="+mn-cs"/>
              </a:rPr>
              <a:t>       </a:t>
            </a:r>
            <a:r>
              <a:rPr lang="en-US" dirty="0" smtClean="0"/>
              <a:t>Brief overview of your sector</a:t>
            </a:r>
          </a:p>
          <a:p>
            <a:r>
              <a:rPr lang="en-US" dirty="0" smtClean="0"/>
              <a:t>2.</a:t>
            </a:r>
            <a:r>
              <a:rPr lang="en-US" sz="1200" kern="1200" dirty="0" smtClean="0">
                <a:solidFill>
                  <a:schemeClr val="tx1"/>
                </a:solidFill>
                <a:effectLst/>
                <a:latin typeface="+mn-lt"/>
                <a:ea typeface="+mn-ea"/>
                <a:cs typeface="+mn-cs"/>
              </a:rPr>
              <a:t>       </a:t>
            </a:r>
            <a:r>
              <a:rPr lang="en-US" dirty="0" smtClean="0"/>
              <a:t>How is the GAC relevant to your sector / how can the GAC’s mission benefit your sector?</a:t>
            </a:r>
          </a:p>
          <a:p>
            <a:r>
              <a:rPr lang="en-US" dirty="0" smtClean="0"/>
              <a:t>3.</a:t>
            </a:r>
            <a:r>
              <a:rPr lang="en-US" sz="1200" kern="1200" dirty="0" smtClean="0">
                <a:solidFill>
                  <a:schemeClr val="tx1"/>
                </a:solidFill>
                <a:effectLst/>
                <a:latin typeface="+mn-lt"/>
                <a:ea typeface="+mn-ea"/>
                <a:cs typeface="+mn-cs"/>
              </a:rPr>
              <a:t>       </a:t>
            </a:r>
            <a:r>
              <a:rPr lang="en-US" dirty="0" smtClean="0"/>
              <a:t>What is your strategy for communicating with your sector about the GAC?</a:t>
            </a:r>
          </a:p>
        </p:txBody>
      </p:sp>
      <p:sp>
        <p:nvSpPr>
          <p:cNvPr id="4" name="Slide Number Placeholder 3"/>
          <p:cNvSpPr>
            <a:spLocks noGrp="1"/>
          </p:cNvSpPr>
          <p:nvPr>
            <p:ph type="sldNum" sz="quarter" idx="10"/>
          </p:nvPr>
        </p:nvSpPr>
        <p:spPr/>
        <p:txBody>
          <a:bodyPr/>
          <a:lstStyle/>
          <a:p>
            <a:fld id="{FAF43562-CCEA-43D6-8454-D83307E759C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7246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smtClean="0"/>
              <a:t>Demo – Static Map: Slide 4</a:t>
            </a:r>
            <a:r>
              <a:rPr lang="en-US" b="1" u="sng" baseline="0" dirty="0" smtClean="0"/>
              <a:t> </a:t>
            </a:r>
            <a:r>
              <a:rPr lang="en-US" b="1" u="sng" dirty="0" smtClean="0"/>
              <a:t>of</a:t>
            </a:r>
            <a:r>
              <a:rPr lang="en-US" b="1" u="none" dirty="0" smtClean="0"/>
              <a:t> 4 </a:t>
            </a:r>
            <a:r>
              <a:rPr lang="en-US" b="0" u="none" dirty="0" smtClean="0"/>
              <a:t>(https://apps.health.state.mn.us/mndata/asthma_staticmaps#1)</a:t>
            </a:r>
          </a:p>
          <a:p>
            <a:pPr marL="228600" indent="-228600">
              <a:buAutoNum type="arabicPeriod"/>
            </a:pPr>
            <a:endParaRPr lang="en-US" dirty="0" smtClean="0"/>
          </a:p>
          <a:p>
            <a:pPr marL="228600" indent="-228600">
              <a:buAutoNum type="arabicPeriod"/>
            </a:pPr>
            <a:r>
              <a:rPr lang="en-US" dirty="0" smtClean="0"/>
              <a:t>Not all maps are</a:t>
            </a:r>
            <a:r>
              <a:rPr lang="en-US" baseline="0" dirty="0" smtClean="0"/>
              <a:t> posted to the web, but they might be shown to accessible audiences inside, or outside the organization!</a:t>
            </a:r>
            <a:endParaRPr lang="en-US" dirty="0" smtClean="0"/>
          </a:p>
          <a:p>
            <a:pPr marL="228600" indent="-228600">
              <a:buAutoNum type="arabicPeriod"/>
            </a:pPr>
            <a:r>
              <a:rPr lang="en-US" dirty="0" smtClean="0"/>
              <a:t>This may be an</a:t>
            </a:r>
            <a:r>
              <a:rPr lang="en-US" baseline="0" dirty="0" smtClean="0"/>
              <a:t> interactive map, but the basic cartography principles of static maps still apply!</a:t>
            </a:r>
          </a:p>
          <a:p>
            <a:pPr marL="228600" indent="-228600">
              <a:buAutoNum type="arabicPeriod"/>
            </a:pPr>
            <a:r>
              <a:rPr lang="en-US" baseline="0" dirty="0" smtClean="0"/>
              <a:t>The importance of color, and symbols!</a:t>
            </a:r>
          </a:p>
          <a:p>
            <a:pPr marL="228600" indent="-228600">
              <a:buAutoNum type="arabicPeriod"/>
            </a:pPr>
            <a:r>
              <a:rPr lang="en-US" baseline="0" dirty="0" smtClean="0"/>
              <a:t>In this case, accessibility improvements help </a:t>
            </a:r>
            <a:r>
              <a:rPr lang="en-US" b="1" baseline="0" dirty="0" smtClean="0"/>
              <a:t>ALL</a:t>
            </a:r>
            <a:r>
              <a:rPr lang="en-US" baseline="0" dirty="0" smtClean="0"/>
              <a:t> audiences discern the data/information in a more meaningful way.</a:t>
            </a:r>
          </a:p>
          <a:p>
            <a:endParaRPr lang="en-US" dirty="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3944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interactive maps, we need to keep in mind everything just discussed with static maps, plus…</a:t>
            </a:r>
          </a:p>
          <a:p>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Table/List </a:t>
            </a:r>
            <a:r>
              <a:rPr lang="en-US" baseline="0" dirty="0" smtClean="0"/>
              <a:t>– Supplement a map with a table and/or list to give users a different perspective, and provide the same content in a different way. Users interpret information differently.</a:t>
            </a:r>
          </a:p>
          <a:p>
            <a:pPr marL="171450" indent="-171450">
              <a:buFont typeface="Arial" panose="020B0604020202020204" pitchFamily="34" charset="0"/>
              <a:buChar char="•"/>
            </a:pPr>
            <a:r>
              <a:rPr lang="en-US" b="1" baseline="0" dirty="0" smtClean="0"/>
              <a:t>Map controls (Zoom in/out) </a:t>
            </a:r>
            <a:r>
              <a:rPr lang="en-US" baseline="0" dirty="0" smtClean="0"/>
              <a:t>– are the elements on the page accessible? If using a 3</a:t>
            </a:r>
            <a:r>
              <a:rPr lang="en-US" baseline="30000" dirty="0" smtClean="0"/>
              <a:t>rd</a:t>
            </a:r>
            <a:r>
              <a:rPr lang="en-US" baseline="0" dirty="0" smtClean="0"/>
              <a:t> party plugin, is it accessible?</a:t>
            </a:r>
          </a:p>
          <a:p>
            <a:pPr marL="171450" indent="-171450">
              <a:buFont typeface="Arial" panose="020B0604020202020204" pitchFamily="34" charset="0"/>
              <a:buChar char="•"/>
            </a:pPr>
            <a:r>
              <a:rPr lang="en-US" b="1" baseline="0" dirty="0" smtClean="0"/>
              <a:t>Keyboard accessible/Data entry </a:t>
            </a:r>
            <a:r>
              <a:rPr lang="en-US" baseline="0" dirty="0" smtClean="0"/>
              <a:t>– are the fields labeled properly, tab order, etc.</a:t>
            </a:r>
          </a:p>
          <a:p>
            <a:pPr marL="171450" indent="-171450">
              <a:buFont typeface="Arial" panose="020B0604020202020204" pitchFamily="34" charset="0"/>
              <a:buChar char="•"/>
            </a:pPr>
            <a:r>
              <a:rPr lang="en-US" b="1" baseline="0" dirty="0" smtClean="0"/>
              <a:t>Content available</a:t>
            </a:r>
            <a:r>
              <a:rPr lang="en-US" baseline="0" dirty="0" smtClean="0"/>
              <a:t>– Is there a map legend available, and open on load? If the map has clickable areas that would display additional information, is this information available via the keyboard, available to the screen reader and other assistive technologies?</a:t>
            </a:r>
          </a:p>
          <a:p>
            <a:pPr marL="171450" indent="-171450">
              <a:buFont typeface="Arial" panose="020B0604020202020204" pitchFamily="34" charset="0"/>
              <a:buChar char="•"/>
            </a:pPr>
            <a:r>
              <a:rPr lang="en-US" b="1" baseline="0" dirty="0" smtClean="0"/>
              <a:t>Focus </a:t>
            </a:r>
            <a:r>
              <a:rPr lang="en-US" baseline="0" dirty="0" smtClean="0"/>
              <a:t>– is the keyboard focus sufficient</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141788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Demo – Interactive Map</a:t>
            </a:r>
            <a:r>
              <a:rPr lang="en-US" b="1" u="none" dirty="0" smtClean="0"/>
              <a:t> (https://apps.health.state.mn.us/mndata/webmap/asthma.html):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indent="-228600">
              <a:buAutoNum type="arabicPeriod"/>
            </a:pPr>
            <a:r>
              <a:rPr lang="en-US" b="1" dirty="0" smtClean="0"/>
              <a:t>Skip Navigation</a:t>
            </a:r>
            <a:endParaRPr lang="en-US" b="1" baseline="0" dirty="0" smtClean="0"/>
          </a:p>
          <a:p>
            <a:pPr marL="685800" lvl="1" indent="-228600">
              <a:buFont typeface="Arial" panose="020B0604020202020204" pitchFamily="34" charset="0"/>
              <a:buChar char="•"/>
            </a:pPr>
            <a:r>
              <a:rPr lang="en-US" dirty="0" smtClean="0"/>
              <a:t>Skip</a:t>
            </a:r>
            <a:r>
              <a:rPr lang="en-US" baseline="0" dirty="0" smtClean="0"/>
              <a:t> to content (Good example: http://www.webaim.org)</a:t>
            </a:r>
          </a:p>
          <a:p>
            <a:pPr marL="685800" lvl="1" indent="-228600">
              <a:buFont typeface="Arial" panose="020B0604020202020204" pitchFamily="34" charset="0"/>
              <a:buChar char="•"/>
            </a:pPr>
            <a:r>
              <a:rPr lang="en-US" b="1" baseline="0" dirty="0" smtClean="0"/>
              <a:t>Skip to table </a:t>
            </a:r>
            <a:r>
              <a:rPr lang="en-US" b="0" baseline="0" dirty="0" smtClean="0"/>
              <a:t>(Good example: https://apps.health.state.mn.us/mndata/webmap/asthma.html)</a:t>
            </a:r>
          </a:p>
          <a:p>
            <a:pPr marL="457200" lvl="1" indent="0">
              <a:buFont typeface="Arial" panose="020B0604020202020204" pitchFamily="34" charset="0"/>
              <a:buNone/>
            </a:pPr>
            <a:endParaRPr lang="en-US" b="0" baseline="0" dirty="0" smtClean="0"/>
          </a:p>
          <a:p>
            <a:pPr marL="228600" indent="-228600">
              <a:buAutoNum type="arabicPeriod"/>
            </a:pPr>
            <a:r>
              <a:rPr lang="en-US" b="1" baseline="0" dirty="0" smtClean="0"/>
              <a:t>Include a table </a:t>
            </a:r>
            <a:r>
              <a:rPr lang="en-US" b="0" baseline="0" dirty="0" smtClean="0"/>
              <a:t>and/or list to help showcase many ways to interpret the data</a:t>
            </a:r>
          </a:p>
          <a:p>
            <a:pPr marL="685800" lvl="1" indent="-228600">
              <a:buFont typeface="Arial" panose="020B0604020202020204" pitchFamily="34" charset="0"/>
              <a:buChar char="•"/>
            </a:pPr>
            <a:r>
              <a:rPr lang="en-US" b="0" baseline="0" dirty="0" smtClean="0"/>
              <a:t>Route-based</a:t>
            </a:r>
          </a:p>
          <a:p>
            <a:pPr marL="685800" lvl="1" indent="-228600">
              <a:buFont typeface="Arial" panose="020B0604020202020204" pitchFamily="34" charset="0"/>
              <a:buChar char="•"/>
            </a:pPr>
            <a:r>
              <a:rPr lang="en-US" b="0" baseline="0" dirty="0" smtClean="0"/>
              <a:t>Map-based</a:t>
            </a:r>
          </a:p>
          <a:p>
            <a:pPr marL="457200" lvl="1" indent="0">
              <a:buFont typeface="Arial" panose="020B0604020202020204" pitchFamily="34" charset="0"/>
              <a:buNone/>
            </a:pPr>
            <a:endParaRPr lang="en-US" b="0" baseline="0" dirty="0" smtClean="0"/>
          </a:p>
          <a:p>
            <a:pPr marL="228600" lvl="0" indent="-228600">
              <a:buFont typeface="+mj-lt"/>
              <a:buAutoNum type="arabicPeriod"/>
            </a:pPr>
            <a:r>
              <a:rPr lang="en-US" b="0" baseline="0" dirty="0" smtClean="0"/>
              <a:t>“</a:t>
            </a:r>
            <a:r>
              <a:rPr lang="en-US" b="1" baseline="0" dirty="0" smtClean="0"/>
              <a:t>Tab</a:t>
            </a:r>
            <a:r>
              <a:rPr lang="en-US" b="0" baseline="0" dirty="0" smtClean="0"/>
              <a:t>” </a:t>
            </a:r>
            <a:r>
              <a:rPr lang="en-US" b="1" baseline="0" dirty="0" smtClean="0"/>
              <a:t>through content </a:t>
            </a:r>
            <a:r>
              <a:rPr lang="en-US" b="0" baseline="0" dirty="0" smtClean="0"/>
              <a:t>throughout the map</a:t>
            </a:r>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06048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action items going forward</a:t>
            </a:r>
            <a:r>
              <a:rPr lang="en-US" baseline="0" dirty="0" smtClean="0"/>
              <a:t> – particularly for maps community of interest group.</a:t>
            </a:r>
            <a:endParaRPr lang="en-US" dirty="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8298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3585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C31828-C64D-4345-A7F7-B4438E6339C0}"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500756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June 30, 2013, 19 brave </a:t>
            </a:r>
            <a:r>
              <a:rPr lang="en-US" dirty="0" err="1" smtClean="0"/>
              <a:t>wildland</a:t>
            </a:r>
            <a:r>
              <a:rPr lang="en-US" dirty="0" smtClean="0"/>
              <a:t> firefighters lost their lives while fighting the </a:t>
            </a:r>
            <a:r>
              <a:rPr lang="en-US" dirty="0" err="1" smtClean="0"/>
              <a:t>Yarnell</a:t>
            </a:r>
            <a:r>
              <a:rPr lang="en-US" dirty="0" smtClean="0"/>
              <a:t> Hill fire.  These young men had been sent in to battle this fire without maps or any geospatial support while their wives, girlfriends, children, and families waited for them at home.  As they began a trek toward a position of what was thought would be a position of safety for changing weather conditions they were overtaken by a wall of flame.  In a last ditch attempt to save their lives – they deployed their “fire shelters” – a multilayered sleeping bag type item which </a:t>
            </a:r>
            <a:r>
              <a:rPr lang="en-US" dirty="0" err="1" smtClean="0"/>
              <a:t>wildland</a:t>
            </a:r>
            <a:r>
              <a:rPr lang="en-US" dirty="0" smtClean="0"/>
              <a:t> firefighters grimly refer to as their “shake and bake bag”.  With their last transmission they let the world know their end had come.  Yet, in near vicinity, was an airborne tanker full of retardant.  Useless in the attempt to save these young men because neither party could effectively communicate Where.  How many more lives need to be lost before we wake up and realize that as a nation we are standing around holding the horses when it comes to this issue?  To continue to do so is going to put all of us on the wrong side of history.</a:t>
            </a:r>
            <a:endParaRPr lang="en-US" dirty="0"/>
          </a:p>
        </p:txBody>
      </p:sp>
      <p:sp>
        <p:nvSpPr>
          <p:cNvPr id="4" name="Slide Number Placeholder 3"/>
          <p:cNvSpPr>
            <a:spLocks noGrp="1"/>
          </p:cNvSpPr>
          <p:nvPr>
            <p:ph type="sldNum" sz="quarter" idx="10"/>
          </p:nvPr>
        </p:nvSpPr>
        <p:spPr/>
        <p:txBody>
          <a:bodyPr/>
          <a:lstStyle/>
          <a:p>
            <a:fld id="{A409D2FB-8AC5-4798-8AA7-7349160CC05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675762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7C5CCA78-F10F-4C12-B3AF-81C4BBE430EF}" type="slidenum">
              <a:rPr lang="en-US">
                <a:solidFill>
                  <a:prstClr val="black"/>
                </a:solidFill>
              </a:rPr>
              <a:pPr>
                <a:defRPr/>
              </a:pPr>
              <a:t>46</a:t>
            </a:fld>
            <a:endParaRPr lang="en-US">
              <a:solidFill>
                <a:prstClr val="black"/>
              </a:solidFill>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780079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27FF2502-CF2F-4972-A646-442ED297426E}" type="slidenum">
              <a:rPr lang="en-US">
                <a:solidFill>
                  <a:prstClr val="black"/>
                </a:solidFill>
              </a:rPr>
              <a:pPr>
                <a:defRPr/>
              </a:pPr>
              <a:t>47</a:t>
            </a:fld>
            <a:endParaRPr lang="en-US">
              <a:solidFill>
                <a:prstClr val="black"/>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b="1" dirty="0"/>
          </a:p>
        </p:txBody>
      </p:sp>
    </p:spTree>
    <p:extLst>
      <p:ext uri="{BB962C8B-B14F-4D97-AF65-F5344CB8AC3E}">
        <p14:creationId xmlns:p14="http://schemas.microsoft.com/office/powerpoint/2010/main" val="409441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49</a:t>
            </a:fld>
            <a:endParaRPr lang="en-US" dirty="0"/>
          </a:p>
        </p:txBody>
      </p:sp>
    </p:spTree>
    <p:extLst>
      <p:ext uri="{BB962C8B-B14F-4D97-AF65-F5344CB8AC3E}">
        <p14:creationId xmlns:p14="http://schemas.microsoft.com/office/powerpoint/2010/main" val="401727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sz="1200" kern="1200" dirty="0" smtClean="0">
                <a:solidFill>
                  <a:schemeClr val="tx1"/>
                </a:solidFill>
                <a:effectLst/>
                <a:latin typeface="+mn-lt"/>
                <a:ea typeface="+mn-ea"/>
                <a:cs typeface="+mn-cs"/>
              </a:rPr>
              <a:t>       </a:t>
            </a:r>
            <a:r>
              <a:rPr lang="en-US" dirty="0" smtClean="0"/>
              <a:t>Brief overview of your sector</a:t>
            </a:r>
          </a:p>
          <a:p>
            <a:r>
              <a:rPr lang="en-US" dirty="0" smtClean="0"/>
              <a:t>2.</a:t>
            </a:r>
            <a:r>
              <a:rPr lang="en-US" sz="1200" kern="1200" dirty="0" smtClean="0">
                <a:solidFill>
                  <a:schemeClr val="tx1"/>
                </a:solidFill>
                <a:effectLst/>
                <a:latin typeface="+mn-lt"/>
                <a:ea typeface="+mn-ea"/>
                <a:cs typeface="+mn-cs"/>
              </a:rPr>
              <a:t>       </a:t>
            </a:r>
            <a:r>
              <a:rPr lang="en-US" dirty="0" smtClean="0"/>
              <a:t>How is the GAC relevant to your sector / how can the GAC’s mission benefit your sector?</a:t>
            </a:r>
          </a:p>
          <a:p>
            <a:r>
              <a:rPr lang="en-US" dirty="0" smtClean="0"/>
              <a:t>3.</a:t>
            </a:r>
            <a:r>
              <a:rPr lang="en-US" sz="1200" kern="1200" dirty="0" smtClean="0">
                <a:solidFill>
                  <a:schemeClr val="tx1"/>
                </a:solidFill>
                <a:effectLst/>
                <a:latin typeface="+mn-lt"/>
                <a:ea typeface="+mn-ea"/>
                <a:cs typeface="+mn-cs"/>
              </a:rPr>
              <a:t>       </a:t>
            </a:r>
            <a:r>
              <a:rPr lang="en-US" dirty="0" smtClean="0"/>
              <a:t>What is your strategy for communicating with your sector about the GAC?</a:t>
            </a:r>
          </a:p>
        </p:txBody>
      </p:sp>
      <p:sp>
        <p:nvSpPr>
          <p:cNvPr id="4" name="Slide Number Placeholder 3"/>
          <p:cNvSpPr>
            <a:spLocks noGrp="1"/>
          </p:cNvSpPr>
          <p:nvPr>
            <p:ph type="sldNum" sz="quarter" idx="10"/>
          </p:nvPr>
        </p:nvSpPr>
        <p:spPr/>
        <p:txBody>
          <a:bodyPr/>
          <a:lstStyle/>
          <a:p>
            <a:fld id="{FAF43562-CCEA-43D6-8454-D83307E759C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61512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64FBB8-F3E7-49A2-8C82-60272B9FB1B8}"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4262212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3FCF86-A28D-45B4-8305-A08DC6126247}"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401996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Map Accessibility</a:t>
            </a:r>
          </a:p>
          <a:p>
            <a:r>
              <a:rPr lang="en-US" dirty="0" smtClean="0"/>
              <a:t>June</a:t>
            </a:r>
            <a:r>
              <a:rPr lang="en-US" baseline="0" dirty="0" smtClean="0"/>
              <a:t> 1, 2016</a:t>
            </a:r>
          </a:p>
          <a:p>
            <a:endParaRPr lang="en-US" baseline="0" dirty="0" smtClean="0"/>
          </a:p>
          <a:p>
            <a:r>
              <a:rPr lang="en-US" baseline="0" dirty="0" smtClean="0"/>
              <a:t>Kitty Hurley – MN.IT Services @ Health</a:t>
            </a:r>
          </a:p>
          <a:p>
            <a:r>
              <a:rPr lang="en-US" baseline="0" dirty="0" smtClean="0"/>
              <a:t>Kim Wee – MN.IT Services @ Education</a:t>
            </a:r>
          </a:p>
          <a:p>
            <a:r>
              <a:rPr lang="en-US" baseline="0" dirty="0" smtClean="0"/>
              <a:t>Jay Wyant – Office of Accessibility</a:t>
            </a:r>
            <a:endParaRPr lang="en-US" dirty="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6006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2813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accessibility is important to people with the following disabilities:</a:t>
            </a:r>
          </a:p>
          <a:p>
            <a:pPr marL="171450" indent="-171450">
              <a:buFont typeface="Arial" panose="020B0604020202020204" pitchFamily="34" charset="0"/>
              <a:buChar char="•"/>
            </a:pPr>
            <a:r>
              <a:rPr lang="en-US" dirty="0" smtClean="0"/>
              <a:t>Blindness</a:t>
            </a:r>
          </a:p>
          <a:p>
            <a:pPr marL="171450" indent="-171450">
              <a:buFont typeface="Arial" panose="020B0604020202020204" pitchFamily="34" charset="0"/>
              <a:buChar char="•"/>
            </a:pPr>
            <a:r>
              <a:rPr lang="en-US" dirty="0" smtClean="0"/>
              <a:t>Color-blindness</a:t>
            </a:r>
          </a:p>
          <a:p>
            <a:pPr marL="171450" indent="-171450">
              <a:buFont typeface="Arial" panose="020B0604020202020204" pitchFamily="34" charset="0"/>
              <a:buChar char="•"/>
            </a:pPr>
            <a:r>
              <a:rPr lang="en-US" dirty="0" smtClean="0"/>
              <a:t>Low</a:t>
            </a:r>
            <a:r>
              <a:rPr lang="en-US" baseline="0" dirty="0" smtClean="0"/>
              <a:t> vision</a:t>
            </a:r>
          </a:p>
          <a:p>
            <a:pPr marL="171450" indent="-171450">
              <a:buFont typeface="Arial" panose="020B0604020202020204" pitchFamily="34" charset="0"/>
              <a:buChar char="•"/>
            </a:pPr>
            <a:r>
              <a:rPr lang="en-US" baseline="0" dirty="0" smtClean="0"/>
              <a:t>Deafness</a:t>
            </a:r>
          </a:p>
          <a:p>
            <a:pPr marL="171450" indent="-171450">
              <a:buFont typeface="Arial" panose="020B0604020202020204" pitchFamily="34" charset="0"/>
              <a:buChar char="•"/>
            </a:pPr>
            <a:r>
              <a:rPr lang="en-US" baseline="0" dirty="0" smtClean="0"/>
              <a:t>Motor impairments</a:t>
            </a:r>
          </a:p>
          <a:p>
            <a:pPr marL="171450" indent="-171450">
              <a:buFont typeface="Arial" panose="020B0604020202020204" pitchFamily="34" charset="0"/>
              <a:buChar char="•"/>
            </a:pPr>
            <a:r>
              <a:rPr lang="en-US" baseline="0" dirty="0" smtClean="0"/>
              <a:t>Cognitive impairments</a:t>
            </a:r>
            <a:endParaRPr lang="en-US" dirty="0" smtClean="0"/>
          </a:p>
          <a:p>
            <a:endParaRPr lang="en-US" dirty="0" smtClean="0"/>
          </a:p>
          <a:p>
            <a:r>
              <a:rPr lang="en-US" dirty="0" smtClean="0"/>
              <a:t>Online maps (both</a:t>
            </a:r>
            <a:r>
              <a:rPr lang="en-US" baseline="0" dirty="0" smtClean="0"/>
              <a:t> static and interactive) </a:t>
            </a:r>
            <a:r>
              <a:rPr lang="en-US" dirty="0" smtClean="0"/>
              <a:t>are inaccessible to vision impaired people so a textual alternative (long description) must always be provided. It is also important to include accessibility features within the map so it is accessible to people with other disabilities e.g. by making the map non-reliant on JavaScript and keyboard accessible.</a:t>
            </a:r>
          </a:p>
          <a:p>
            <a:endParaRPr lang="en-US" dirty="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289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PDF’s, JPG</a:t>
            </a:r>
            <a:r>
              <a:rPr lang="en-US" baseline="0" dirty="0" smtClean="0"/>
              <a:t> (online or in a document):</a:t>
            </a:r>
          </a:p>
          <a:p>
            <a:endParaRPr lang="en-US" dirty="0" smtClean="0"/>
          </a:p>
          <a:p>
            <a:pPr marL="171450" indent="-171450">
              <a:buFont typeface="Arial" panose="020B0604020202020204" pitchFamily="34" charset="0"/>
              <a:buChar char="•"/>
            </a:pPr>
            <a:r>
              <a:rPr lang="en-US" b="1" dirty="0" smtClean="0"/>
              <a:t>Alternative text/Long</a:t>
            </a:r>
            <a:r>
              <a:rPr lang="en-US" b="1" baseline="0" dirty="0" smtClean="0"/>
              <a:t> descriptions</a:t>
            </a:r>
            <a:r>
              <a:rPr lang="en-US" b="1" dirty="0" smtClean="0"/>
              <a:t> </a:t>
            </a:r>
            <a:r>
              <a:rPr lang="en-US" dirty="0" smtClean="0"/>
              <a:t>– provide a description of the image</a:t>
            </a:r>
          </a:p>
          <a:p>
            <a:pPr marL="171450" indent="-171450">
              <a:buFont typeface="Arial" panose="020B0604020202020204" pitchFamily="34" charset="0"/>
              <a:buChar char="•"/>
            </a:pPr>
            <a:r>
              <a:rPr lang="en-US" b="1" dirty="0" smtClean="0"/>
              <a:t>Data Table </a:t>
            </a:r>
            <a:r>
              <a:rPr lang="en-US" dirty="0" smtClean="0"/>
              <a:t>– provide a data table of the information being displayed on the map.</a:t>
            </a:r>
          </a:p>
          <a:p>
            <a:pPr marL="171450" indent="-171450">
              <a:buFont typeface="Arial" panose="020B0604020202020204" pitchFamily="34" charset="0"/>
              <a:buChar char="•"/>
            </a:pPr>
            <a:r>
              <a:rPr lang="en-US" b="1" dirty="0" smtClean="0"/>
              <a:t>Color, Texture, and Symbols </a:t>
            </a:r>
            <a:r>
              <a:rPr lang="en-US" baseline="0" dirty="0" smtClean="0"/>
              <a:t>– High contrast color combinations, symbol, and/or texture differences. Don’t rely on color to differentiate important parts of the map; use borders to separate one area from another, use different types of shading and change of color to indicate different areas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Keyboard</a:t>
            </a:r>
            <a:r>
              <a:rPr lang="en-US" b="1" baseline="0" dirty="0" smtClean="0"/>
              <a:t> accessibility </a:t>
            </a:r>
            <a:r>
              <a:rPr lang="en-US" baseline="0" dirty="0" smtClean="0"/>
              <a:t>(?) – For those that have some interaction within the map, ensure your map is accessible via a keyboard. This may not always apply to a static map, but it could depending on how you, or your organizing define a static map.</a:t>
            </a:r>
            <a:endParaRPr lang="en-US" dirty="0" smtClean="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56535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smtClean="0"/>
              <a:t>Demo – Static Map: Slide 1</a:t>
            </a:r>
            <a:r>
              <a:rPr lang="en-US" b="1" u="sng" baseline="0" dirty="0" smtClean="0"/>
              <a:t> </a:t>
            </a:r>
            <a:r>
              <a:rPr lang="en-US" b="1" u="sng" dirty="0" smtClean="0"/>
              <a:t>of</a:t>
            </a:r>
            <a:r>
              <a:rPr lang="en-US" b="1" u="none" dirty="0" smtClean="0"/>
              <a:t> 4 </a:t>
            </a:r>
            <a:r>
              <a:rPr lang="en-US" b="0" u="none" dirty="0" smtClean="0"/>
              <a:t>(https://apps.health.state.mn.us/mndata/asthma_staticmaps#1)</a:t>
            </a:r>
          </a:p>
          <a:p>
            <a:pPr marL="0" indent="0">
              <a:buNone/>
            </a:pPr>
            <a:endParaRPr lang="en-US" b="1" u="sng" dirty="0" smtClean="0"/>
          </a:p>
          <a:p>
            <a:pPr marL="228600" indent="-228600">
              <a:buAutoNum type="arabicPeriod"/>
            </a:pPr>
            <a:r>
              <a:rPr lang="en-US" dirty="0" smtClean="0"/>
              <a:t>Not all maps are</a:t>
            </a:r>
            <a:r>
              <a:rPr lang="en-US" baseline="0" dirty="0" smtClean="0"/>
              <a:t> posted to the web, but they might be shown to accessible audiences inside, or outside the organization!</a:t>
            </a:r>
            <a:endParaRPr lang="en-US" dirty="0" smtClean="0"/>
          </a:p>
          <a:p>
            <a:pPr marL="228600" indent="-228600">
              <a:buAutoNum type="arabicPeriod"/>
            </a:pPr>
            <a:r>
              <a:rPr lang="en-US" dirty="0" smtClean="0"/>
              <a:t>This may be an</a:t>
            </a:r>
            <a:r>
              <a:rPr lang="en-US" baseline="0" dirty="0" smtClean="0"/>
              <a:t> interactive map, but the basic cartography principles of static maps still apply!</a:t>
            </a:r>
          </a:p>
          <a:p>
            <a:pPr marL="228600" indent="-228600">
              <a:buAutoNum type="arabicPeriod"/>
            </a:pPr>
            <a:r>
              <a:rPr lang="en-US" baseline="0" dirty="0" smtClean="0"/>
              <a:t>The importance of color, and symbols!</a:t>
            </a:r>
          </a:p>
          <a:p>
            <a:pPr marL="228600" indent="-228600">
              <a:buAutoNum type="arabicPeriod"/>
            </a:pPr>
            <a:r>
              <a:rPr lang="en-US" baseline="0" dirty="0" smtClean="0"/>
              <a:t>In this case, accessibility improvements help </a:t>
            </a:r>
            <a:r>
              <a:rPr lang="en-US" b="1" baseline="0" dirty="0" smtClean="0"/>
              <a:t>ALL</a:t>
            </a:r>
            <a:r>
              <a:rPr lang="en-US" baseline="0" dirty="0" smtClean="0"/>
              <a:t> audiences discern the data/information in a more meaningful way.</a:t>
            </a:r>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60339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smtClean="0"/>
              <a:t>Demo – Static Map: Slide 1</a:t>
            </a:r>
            <a:r>
              <a:rPr lang="en-US" b="1" u="sng" baseline="0" dirty="0" smtClean="0"/>
              <a:t> </a:t>
            </a:r>
            <a:r>
              <a:rPr lang="en-US" b="1" u="sng" dirty="0" smtClean="0"/>
              <a:t>of</a:t>
            </a:r>
            <a:r>
              <a:rPr lang="en-US" b="1" u="none" dirty="0" smtClean="0"/>
              <a:t> 4 </a:t>
            </a:r>
            <a:r>
              <a:rPr lang="en-US" b="0" u="none" dirty="0" smtClean="0"/>
              <a:t>(https://apps.health.state.mn.us/mndata/asthma_staticmaps#1)</a:t>
            </a:r>
          </a:p>
          <a:p>
            <a:pPr marL="228600" indent="-228600">
              <a:buAutoNum type="arabicPeriod"/>
            </a:pPr>
            <a:endParaRPr lang="en-US" dirty="0" smtClean="0"/>
          </a:p>
          <a:p>
            <a:pPr marL="228600" indent="-228600">
              <a:buAutoNum type="arabicPeriod"/>
            </a:pPr>
            <a:r>
              <a:rPr lang="en-US" dirty="0" smtClean="0"/>
              <a:t>Not all maps are</a:t>
            </a:r>
            <a:r>
              <a:rPr lang="en-US" baseline="0" dirty="0" smtClean="0"/>
              <a:t> posted to the web, but they might be shown to accessible audiences inside, or outside the organization!</a:t>
            </a:r>
            <a:endParaRPr lang="en-US" dirty="0" smtClean="0"/>
          </a:p>
          <a:p>
            <a:pPr marL="228600" indent="-228600">
              <a:buAutoNum type="arabicPeriod"/>
            </a:pPr>
            <a:r>
              <a:rPr lang="en-US" dirty="0" smtClean="0"/>
              <a:t>This may be an</a:t>
            </a:r>
            <a:r>
              <a:rPr lang="en-US" baseline="0" dirty="0" smtClean="0"/>
              <a:t> interactive map, but the basic cartography principles of static maps still apply!</a:t>
            </a:r>
          </a:p>
          <a:p>
            <a:pPr marL="228600" indent="-228600">
              <a:buAutoNum type="arabicPeriod"/>
            </a:pPr>
            <a:r>
              <a:rPr lang="en-US" baseline="0" dirty="0" smtClean="0"/>
              <a:t>The importance of color, and symbols!</a:t>
            </a:r>
          </a:p>
          <a:p>
            <a:pPr marL="228600" indent="-228600">
              <a:buAutoNum type="arabicPeriod"/>
            </a:pPr>
            <a:r>
              <a:rPr lang="en-US" baseline="0" dirty="0" smtClean="0"/>
              <a:t>In this case, accessibility improvements help </a:t>
            </a:r>
            <a:r>
              <a:rPr lang="en-US" b="1" baseline="0" dirty="0" smtClean="0"/>
              <a:t>ALL</a:t>
            </a:r>
            <a:r>
              <a:rPr lang="en-US" baseline="0" dirty="0" smtClean="0"/>
              <a:t> audiences discern the data/information in a more meaningful way.</a:t>
            </a:r>
          </a:p>
          <a:p>
            <a:endParaRPr lang="en-US" dirty="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78841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smtClean="0"/>
              <a:t>Demo – Static Map: Slide 3</a:t>
            </a:r>
            <a:r>
              <a:rPr lang="en-US" b="1" u="sng" baseline="0" dirty="0" smtClean="0"/>
              <a:t> </a:t>
            </a:r>
            <a:r>
              <a:rPr lang="en-US" b="1" u="sng" dirty="0" smtClean="0"/>
              <a:t>of</a:t>
            </a:r>
            <a:r>
              <a:rPr lang="en-US" b="1" u="none" dirty="0" smtClean="0"/>
              <a:t> 4 </a:t>
            </a:r>
            <a:r>
              <a:rPr lang="en-US" b="0" u="none" dirty="0" smtClean="0"/>
              <a:t>(https://apps.health.state.mn.us/mndata/asthma_staticmaps#1)</a:t>
            </a:r>
          </a:p>
          <a:p>
            <a:pPr marL="0" indent="0">
              <a:buNone/>
            </a:pPr>
            <a:endParaRPr lang="en-US" b="0" u="none" dirty="0" smtClean="0"/>
          </a:p>
          <a:p>
            <a:pPr marL="228600" indent="-228600">
              <a:buAutoNum type="arabicPeriod"/>
            </a:pPr>
            <a:r>
              <a:rPr lang="en-US" dirty="0" smtClean="0"/>
              <a:t>Not all maps are</a:t>
            </a:r>
            <a:r>
              <a:rPr lang="en-US" baseline="0" dirty="0" smtClean="0"/>
              <a:t> posted to the web, but they might be shown to accessible audiences inside, or outside the organization!</a:t>
            </a:r>
            <a:endParaRPr lang="en-US" dirty="0" smtClean="0"/>
          </a:p>
          <a:p>
            <a:pPr marL="228600" indent="-228600">
              <a:buAutoNum type="arabicPeriod"/>
            </a:pPr>
            <a:r>
              <a:rPr lang="en-US" dirty="0" smtClean="0"/>
              <a:t>This may be an</a:t>
            </a:r>
            <a:r>
              <a:rPr lang="en-US" baseline="0" dirty="0" smtClean="0"/>
              <a:t> interactive map, but the basic cartography principles of static maps still apply!</a:t>
            </a:r>
          </a:p>
          <a:p>
            <a:pPr marL="228600" indent="-228600">
              <a:buAutoNum type="arabicPeriod"/>
            </a:pPr>
            <a:r>
              <a:rPr lang="en-US" baseline="0" dirty="0" smtClean="0"/>
              <a:t>The importance of color, and symbols!</a:t>
            </a:r>
          </a:p>
          <a:p>
            <a:pPr marL="228600" indent="-228600">
              <a:buAutoNum type="arabicPeriod"/>
            </a:pPr>
            <a:r>
              <a:rPr lang="en-US" baseline="0" dirty="0" smtClean="0"/>
              <a:t>In this case, accessibility improvements help </a:t>
            </a:r>
            <a:r>
              <a:rPr lang="en-US" b="1" baseline="0" dirty="0" smtClean="0"/>
              <a:t>ALL</a:t>
            </a:r>
            <a:r>
              <a:rPr lang="en-US" baseline="0" dirty="0" smtClean="0"/>
              <a:t> audiences discern the data/information in a more meaningful way.</a:t>
            </a:r>
          </a:p>
          <a:p>
            <a:endParaRPr lang="en-US" dirty="0"/>
          </a:p>
        </p:txBody>
      </p:sp>
      <p:sp>
        <p:nvSpPr>
          <p:cNvPr id="4" name="Slide Number Placeholder 3"/>
          <p:cNvSpPr>
            <a:spLocks noGrp="1"/>
          </p:cNvSpPr>
          <p:nvPr>
            <p:ph type="sldNum" sz="quarter" idx="10"/>
          </p:nvPr>
        </p:nvSpPr>
        <p:spPr/>
        <p:txBody>
          <a:bodyPr/>
          <a:lstStyle/>
          <a:p>
            <a:fld id="{93372650-0F8F-4A21-9426-8C0078159C2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36778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09757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7661554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6492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9645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6574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806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5565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6463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5251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5791200" cy="2286000"/>
          </a:xfrm>
          <a:prstGeom prst="rect">
            <a:avLst/>
          </a:prstGeom>
        </p:spPr>
        <p:txBody>
          <a:bodyPr anchor="b"/>
          <a:lstStyle>
            <a:lvl1pPr algn="r">
              <a:defRPr sz="3600">
                <a:latin typeface="+mn-lt"/>
              </a:defRPr>
            </a:lvl1p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381000" y="4343400"/>
            <a:ext cx="5791200" cy="1828800"/>
          </a:xfrm>
          <a:prstGeom prst="rect">
            <a:avLst/>
          </a:prstGeom>
        </p:spPr>
        <p:txBody>
          <a:bodyPr/>
          <a:lstStyle>
            <a:lvl1pPr marL="0" indent="0" algn="r">
              <a:buNone/>
              <a:defRPr sz="1200">
                <a:latin typeface="+mn-lt"/>
              </a:defRPr>
            </a:lvl1pPr>
          </a:lstStyle>
          <a:p>
            <a:pPr lvl="0"/>
            <a:r>
              <a:rPr lang="en-US" dirty="0" smtClean="0"/>
              <a:t>Click to add date</a:t>
            </a:r>
          </a:p>
          <a:p>
            <a:pPr lvl="0"/>
            <a:r>
              <a:rPr lang="en-US" dirty="0" smtClean="0"/>
              <a:t>Subtitle</a:t>
            </a:r>
          </a:p>
          <a:p>
            <a:pPr lvl="0"/>
            <a:r>
              <a:rPr lang="en-US" dirty="0" smtClean="0"/>
              <a:t>Presenter name(s)</a:t>
            </a:r>
          </a:p>
          <a:p>
            <a:pPr lvl="0"/>
            <a:r>
              <a:rPr lang="en-US" dirty="0" smtClean="0"/>
              <a:t>MN.IT Services @ &lt;insert full name of agency-based office-example below&gt;</a:t>
            </a:r>
          </a:p>
          <a:p>
            <a:pPr lvl="0"/>
            <a:r>
              <a:rPr lang="en-US" dirty="0" smtClean="0"/>
              <a:t>MN.IT @ Department of Natural Resources</a:t>
            </a:r>
          </a:p>
          <a:p>
            <a:pPr lvl="0"/>
            <a:endParaRPr lang="en-US" dirty="0"/>
          </a:p>
        </p:txBody>
      </p:sp>
      <p:sp>
        <p:nvSpPr>
          <p:cNvPr id="3" name="Slide Number Placeholder 2"/>
          <p:cNvSpPr>
            <a:spLocks noGrp="1"/>
          </p:cNvSpPr>
          <p:nvPr>
            <p:ph type="sldNum" sz="quarter" idx="11"/>
          </p:nvPr>
        </p:nvSpPr>
        <p:spPr>
          <a:xfrm>
            <a:off x="0" y="6492875"/>
            <a:ext cx="2057400" cy="365125"/>
          </a:xfrm>
          <a:prstGeom prst="rect">
            <a:avLst/>
          </a:prstGeom>
        </p:spPr>
        <p:txBody>
          <a:bodyPr anchor="ctr" anchorCtr="0"/>
          <a:lstStyle>
            <a:lvl1pPr>
              <a:defRPr sz="1000"/>
            </a:lvl1pPr>
          </a:lstStyle>
          <a:p>
            <a:fld id="{A9EEB0F0-368C-46F4-B2CF-580B678AFEA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5920935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57200" y="1905000"/>
            <a:ext cx="5943600" cy="4525962"/>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457200" y="952500"/>
            <a:ext cx="5943600" cy="381000"/>
          </a:xfrm>
          <a:prstGeom prst="rect">
            <a:avLst/>
          </a:prstGeom>
        </p:spPr>
        <p:txBody>
          <a:bodyPr anchor="ctr"/>
          <a:lstStyle>
            <a:lvl1pPr algn="r">
              <a:defRPr sz="3200" b="0">
                <a:latin typeface="Arial" panose="020B0604020202020204" pitchFamily="34" charset="0"/>
                <a:cs typeface="Arial" panose="020B0604020202020204" pitchFamily="34" charset="0"/>
              </a:defRPr>
            </a:lvl1pPr>
          </a:lstStyle>
          <a:p>
            <a:r>
              <a:rPr lang="en-US" dirty="0" smtClean="0"/>
              <a:t>AGENDA</a:t>
            </a:r>
            <a:endParaRPr lang="en-US" dirty="0"/>
          </a:p>
        </p:txBody>
      </p:sp>
      <p:sp>
        <p:nvSpPr>
          <p:cNvPr id="3" name="Slide Number Placeholder 2"/>
          <p:cNvSpPr>
            <a:spLocks noGrp="1"/>
          </p:cNvSpPr>
          <p:nvPr>
            <p:ph type="sldNum" sz="quarter" idx="11"/>
          </p:nvPr>
        </p:nvSpPr>
        <p:spPr>
          <a:xfrm>
            <a:off x="0" y="6492875"/>
            <a:ext cx="2057400" cy="365125"/>
          </a:xfrm>
          <a:prstGeom prst="rect">
            <a:avLst/>
          </a:prstGeom>
        </p:spPr>
        <p:txBody>
          <a:bodyPr anchor="ctr" anchorCtr="0"/>
          <a:lstStyle>
            <a:lvl1pPr>
              <a:defRPr sz="1000"/>
            </a:lvl1pPr>
          </a:lstStyle>
          <a:p>
            <a:fld id="{581B85C1-363D-40D5-8F13-356721D773A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451181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mj-lt"/>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mj-lt"/>
              </a:defRPr>
            </a:lvl1pPr>
          </a:lstStyle>
          <a:p>
            <a:r>
              <a:rPr lang="en-US" dirty="0" smtClean="0"/>
              <a:t>Click to add section title</a:t>
            </a:r>
            <a:endParaRPr lang="en-US" dirty="0"/>
          </a:p>
        </p:txBody>
      </p:sp>
      <p:sp>
        <p:nvSpPr>
          <p:cNvPr id="3" name="Slide Number Placeholder 2"/>
          <p:cNvSpPr>
            <a:spLocks noGrp="1"/>
          </p:cNvSpPr>
          <p:nvPr>
            <p:ph type="sldNum" sz="quarter" idx="12"/>
          </p:nvPr>
        </p:nvSpPr>
        <p:spPr>
          <a:xfrm>
            <a:off x="0" y="6492875"/>
            <a:ext cx="2057400" cy="365125"/>
          </a:xfrm>
          <a:prstGeom prst="rect">
            <a:avLst/>
          </a:prstGeom>
        </p:spPr>
        <p:txBody>
          <a:bodyPr anchor="ctr" anchorCtr="0"/>
          <a:lstStyle>
            <a:lvl1pPr>
              <a:defRPr sz="1000"/>
            </a:lvl1pPr>
          </a:lstStyle>
          <a:p>
            <a:fld id="{581B85C1-363D-40D5-8F13-356721D773A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894119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57769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667000" y="3959225"/>
            <a:ext cx="3505200" cy="730250"/>
          </a:xfrm>
          <a:prstGeom prst="rect">
            <a:avLst/>
          </a:prstGeom>
        </p:spPr>
        <p:txBody>
          <a:bodyPr/>
          <a:lstStyle>
            <a:lvl1pPr marL="0" indent="0" algn="r">
              <a:buNone/>
              <a:defRPr sz="1400"/>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2667000" y="2438400"/>
            <a:ext cx="3505200" cy="1524000"/>
          </a:xfrm>
          <a:prstGeom prst="rect">
            <a:avLst/>
          </a:prstGeom>
        </p:spPr>
        <p:txBody>
          <a:bodyPr anchor="b"/>
          <a:lstStyle>
            <a:lvl1pPr algn="r">
              <a:defRPr sz="3200">
                <a:latin typeface="+mn-lt"/>
              </a:defRPr>
            </a:lvl1pPr>
          </a:lstStyle>
          <a:p>
            <a:r>
              <a:rPr lang="en-US" dirty="0" smtClean="0"/>
              <a:t>Thank You!</a:t>
            </a:r>
            <a:endParaRPr lang="en-US" dirty="0"/>
          </a:p>
        </p:txBody>
      </p:sp>
      <p:sp>
        <p:nvSpPr>
          <p:cNvPr id="3" name="Slide Number Placeholder 2"/>
          <p:cNvSpPr>
            <a:spLocks noGrp="1"/>
          </p:cNvSpPr>
          <p:nvPr>
            <p:ph type="sldNum" sz="quarter" idx="12"/>
          </p:nvPr>
        </p:nvSpPr>
        <p:spPr>
          <a:xfrm>
            <a:off x="0" y="6492875"/>
            <a:ext cx="2057400" cy="365125"/>
          </a:xfrm>
          <a:prstGeom prst="rect">
            <a:avLst/>
          </a:prstGeom>
        </p:spPr>
        <p:txBody>
          <a:bodyPr anchor="ctr" anchorCtr="0"/>
          <a:lstStyle>
            <a:lvl1pPr>
              <a:defRPr sz="1000"/>
            </a:lvl1pPr>
          </a:lstStyle>
          <a:p>
            <a:fld id="{581B85C1-363D-40D5-8F13-356721D773A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41914395"/>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12"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mj-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mj-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mj-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mj-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3" name="Title 1"/>
          <p:cNvSpPr>
            <a:spLocks noGrp="1"/>
          </p:cNvSpPr>
          <p:nvPr>
            <p:ph type="title"/>
          </p:nvPr>
        </p:nvSpPr>
        <p:spPr>
          <a:xfrm>
            <a:off x="457200" y="609600"/>
            <a:ext cx="7924800" cy="609600"/>
          </a:xfrm>
          <a:prstGeom prst="rect">
            <a:avLst/>
          </a:prstGeom>
        </p:spPr>
        <p:txBody>
          <a:bodyPr/>
          <a:lstStyle>
            <a:lvl1pPr>
              <a:defRPr sz="3200">
                <a:latin typeface="+mj-lt"/>
              </a:defRPr>
            </a:lvl1pPr>
          </a:lstStyle>
          <a:p>
            <a:r>
              <a:rPr lang="en-US" dirty="0" smtClean="0"/>
              <a:t>Click to edit Master title style</a:t>
            </a:r>
            <a:endParaRPr lang="en-US" dirty="0"/>
          </a:p>
        </p:txBody>
      </p:sp>
      <p:sp>
        <p:nvSpPr>
          <p:cNvPr id="2" name="Slide Number Placeholder 1"/>
          <p:cNvSpPr>
            <a:spLocks noGrp="1"/>
          </p:cNvSpPr>
          <p:nvPr>
            <p:ph type="sldNum" sz="quarter" idx="10"/>
          </p:nvPr>
        </p:nvSpPr>
        <p:spPr>
          <a:xfrm>
            <a:off x="0" y="6492875"/>
            <a:ext cx="2057400" cy="365125"/>
          </a:xfrm>
          <a:prstGeom prst="rect">
            <a:avLst/>
          </a:prstGeom>
        </p:spPr>
        <p:txBody>
          <a:bodyPr anchor="ctr" anchorCtr="0"/>
          <a:lstStyle>
            <a:lvl1pPr>
              <a:defRPr sz="1000"/>
            </a:lvl1pPr>
          </a:lstStyle>
          <a:p>
            <a:fld id="{50FF0E3C-A109-4FB4-89BE-F15A75D9E3B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3252812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 name="Title 1"/>
          <p:cNvSpPr>
            <a:spLocks noGrp="1"/>
          </p:cNvSpPr>
          <p:nvPr>
            <p:ph type="title"/>
          </p:nvPr>
        </p:nvSpPr>
        <p:spPr>
          <a:xfrm>
            <a:off x="457200" y="274638"/>
            <a:ext cx="8229600" cy="1143000"/>
          </a:xfrm>
          <a:prstGeom prst="rect">
            <a:avLst/>
          </a:prstGeom>
        </p:spPr>
        <p:txBody>
          <a:bodyPr/>
          <a:lstStyle>
            <a:lvl1pPr>
              <a:defRPr>
                <a:latin typeface="+mj-lt"/>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a:xfrm>
            <a:off x="0" y="6492875"/>
            <a:ext cx="2057400" cy="365125"/>
          </a:xfrm>
          <a:prstGeom prst="rect">
            <a:avLst/>
          </a:prstGeom>
        </p:spPr>
        <p:txBody>
          <a:bodyPr anchor="ctr" anchorCtr="0"/>
          <a:lstStyle>
            <a:lvl1pPr>
              <a:defRPr sz="1000"/>
            </a:lvl1pPr>
          </a:lstStyle>
          <a:p>
            <a:fld id="{50FF0E3C-A109-4FB4-89BE-F15A75D9E3B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0775894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defRPr sz="3200">
                <a:latin typeface="+mj-lt"/>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11"/>
          </p:nvPr>
        </p:nvSpPr>
        <p:spPr>
          <a:xfrm>
            <a:off x="43434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2"/>
          </p:nvPr>
        </p:nvSpPr>
        <p:spPr>
          <a:xfrm>
            <a:off x="0" y="6492875"/>
            <a:ext cx="2057400" cy="365125"/>
          </a:xfrm>
          <a:prstGeom prst="rect">
            <a:avLst/>
          </a:prstGeom>
        </p:spPr>
        <p:txBody>
          <a:bodyPr anchor="ctr" anchorCtr="0"/>
          <a:lstStyle>
            <a:lvl1pPr>
              <a:defRPr sz="1000"/>
            </a:lvl1pPr>
          </a:lstStyle>
          <a:p>
            <a:fld id="{50FF0E3C-A109-4FB4-89BE-F15A75D9E3B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7138903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baseline="0">
                <a:latin typeface="Arial" panose="020B0604020202020204" pitchFamily="34" charset="0"/>
                <a:cs typeface="Arial" panose="020B0604020202020204" pitchFamily="34" charset="0"/>
              </a:defRPr>
            </a:lvl4pPr>
            <a:lvl5pPr>
              <a:buFont typeface="Wingdings" pitchFamily="2" charset="2"/>
              <a:buChar char="§"/>
              <a:defRPr sz="1400">
                <a:latin typeface="Arial" panose="020B0604020202020204" pitchFamily="34" charset="0"/>
                <a:cs typeface="Arial" panose="020B0604020202020204" pitchFamily="34" charset="0"/>
              </a:defRPr>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Slide Number Placeholder 1"/>
          <p:cNvSpPr>
            <a:spLocks noGrp="1"/>
          </p:cNvSpPr>
          <p:nvPr>
            <p:ph type="sldNum" sz="quarter" idx="10"/>
          </p:nvPr>
        </p:nvSpPr>
        <p:spPr>
          <a:xfrm>
            <a:off x="0" y="6492875"/>
            <a:ext cx="2057400" cy="365125"/>
          </a:xfrm>
          <a:prstGeom prst="rect">
            <a:avLst/>
          </a:prstGeom>
        </p:spPr>
        <p:txBody>
          <a:bodyPr anchor="ctr" anchorCtr="0"/>
          <a:lstStyle>
            <a:lvl1pPr>
              <a:defRPr sz="1000"/>
            </a:lvl1pPr>
          </a:lstStyle>
          <a:p>
            <a:fld id="{50FF0E3C-A109-4FB4-89BE-F15A75D9E3B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0256619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0"/>
          </p:nvPr>
        </p:nvSpPr>
        <p:spPr>
          <a:xfrm>
            <a:off x="0" y="6492875"/>
            <a:ext cx="2057400" cy="365125"/>
          </a:xfrm>
          <a:prstGeom prst="rect">
            <a:avLst/>
          </a:prstGeom>
        </p:spPr>
        <p:txBody>
          <a:bodyPr anchor="ctr" anchorCtr="0"/>
          <a:lstStyle>
            <a:lvl1pPr>
              <a:defRPr sz="1000"/>
            </a:lvl1pPr>
          </a:lstStyle>
          <a:p>
            <a:fld id="{50FF0E3C-A109-4FB4-89BE-F15A75D9E3B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5441638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latin typeface="Arial" panose="020B0604020202020204" pitchFamily="34" charset="0"/>
                <a:cs typeface="Arial" panose="020B0604020202020204" pitchFamily="34" charset="0"/>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atin typeface="Arial" panose="020B0604020202020204" pitchFamily="34" charset="0"/>
                <a:cs typeface="Arial" panose="020B0604020202020204" pitchFamily="34" charset="0"/>
              </a:defRPr>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2" name="Slide Number Placeholder 1"/>
          <p:cNvSpPr>
            <a:spLocks noGrp="1"/>
          </p:cNvSpPr>
          <p:nvPr>
            <p:ph type="sldNum" sz="quarter" idx="15"/>
          </p:nvPr>
        </p:nvSpPr>
        <p:spPr>
          <a:xfrm>
            <a:off x="0" y="6492875"/>
            <a:ext cx="2057400" cy="365125"/>
          </a:xfrm>
          <a:prstGeom prst="rect">
            <a:avLst/>
          </a:prstGeom>
        </p:spPr>
        <p:txBody>
          <a:bodyPr anchor="ctr" anchorCtr="0"/>
          <a:lstStyle>
            <a:lvl1pPr>
              <a:defRPr sz="1000"/>
            </a:lvl1pPr>
          </a:lstStyle>
          <a:p>
            <a:fld id="{50FF0E3C-A109-4FB4-89BE-F15A75D9E3B7}"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4022162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o page numb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492875"/>
            <a:ext cx="2057400" cy="365125"/>
          </a:xfrm>
          <a:prstGeom prst="rect">
            <a:avLst/>
          </a:prstGeom>
        </p:spPr>
        <p:txBody>
          <a:bodyPr anchor="ctr" anchorCtr="0"/>
          <a:lstStyle>
            <a:lvl1pPr>
              <a:defRPr sz="1000"/>
            </a:lvl1pPr>
          </a:lstStyle>
          <a:p>
            <a:fld id="{E4DDAF6C-A174-4097-B969-E9B3C750972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7847862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374961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0064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29453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048787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0471294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4144683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3033508433"/>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279" y="131246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CF635A7F-5196-4FCE-AB4A-A8AF26F20B2D}" type="slidenum">
              <a:rPr lang="en-US" smtClean="0">
                <a:solidFill>
                  <a:prstClr val="black"/>
                </a:solidFill>
              </a:rPr>
              <a:pPr/>
              <a:t>‹#›</a:t>
            </a:fld>
            <a:endParaRPr lang="en-US" dirty="0">
              <a:solidFill>
                <a:prstClr val="black"/>
              </a:solidFill>
            </a:endParaRPr>
          </a:p>
        </p:txBody>
      </p:sp>
      <p:cxnSp>
        <p:nvCxnSpPr>
          <p:cNvPr id="8" name="Straight Connector 7"/>
          <p:cNvCxnSpPr/>
          <p:nvPr userDrawn="1"/>
        </p:nvCxnSpPr>
        <p:spPr>
          <a:xfrm rot="10800000">
            <a:off x="304800" y="1066801"/>
            <a:ext cx="8534400"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p>
            <a:pPr algn="r">
              <a:defRPr/>
            </a:pPr>
            <a:endParaRPr lang="en-US" sz="1200" dirty="0">
              <a:solidFill>
                <a:prstClr val="black">
                  <a:tint val="75000"/>
                </a:prstClr>
              </a:solidFill>
            </a:endParaRPr>
          </a:p>
        </p:txBody>
      </p:sp>
      <p:cxnSp>
        <p:nvCxnSpPr>
          <p:cNvPr id="13" name="Straight Connector 12"/>
          <p:cNvCxnSpPr/>
          <p:nvPr userDrawn="1"/>
        </p:nvCxnSpPr>
        <p:spPr>
          <a:xfrm rot="10800000">
            <a:off x="304800" y="6248400"/>
            <a:ext cx="8534400" cy="0"/>
          </a:xfrm>
          <a:prstGeom prst="line">
            <a:avLst/>
          </a:prstGeom>
          <a:ln w="38100">
            <a:solidFill>
              <a:schemeClr val="accent1"/>
            </a:solidFill>
          </a:ln>
          <a:effectLst>
            <a:outerShdw blurRad="50800" dist="38100" dir="18900000" algn="b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itle 13"/>
          <p:cNvSpPr>
            <a:spLocks noGrp="1"/>
          </p:cNvSpPr>
          <p:nvPr>
            <p:ph type="title"/>
          </p:nvPr>
        </p:nvSpPr>
        <p:spPr>
          <a:xfrm>
            <a:off x="304800" y="274638"/>
            <a:ext cx="8534400" cy="669925"/>
          </a:xfrm>
          <a:prstGeom prst="rect">
            <a:avLst/>
          </a:prstGeom>
        </p:spPr>
        <p:txBody>
          <a:bodyPr/>
          <a:lstStyle>
            <a:lvl1pPr algn="l">
              <a:defRPr sz="4000">
                <a:solidFill>
                  <a:schemeClr val="accent3"/>
                </a:solidFill>
                <a:latin typeface="Arial Black"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1655524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2D872291-EF47-4FCF-ADC2-3F146DE3C52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822162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8D45E088-8DF7-4FA8-83E7-D73F0EE8DD8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002487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92599DBE-CE38-4367-884D-C2345721AB1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835110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userDrawn="1">
            <p:ph type="sldNum" sz="quarter" idx="12"/>
          </p:nvPr>
        </p:nvSpPr>
        <p:spPr/>
        <p:txBody>
          <a:bodyPr/>
          <a:lstStyle>
            <a:lvl1pPr>
              <a:defRPr/>
            </a:lvl1pPr>
          </a:lstStyle>
          <a:p>
            <a:pPr>
              <a:defRPr/>
            </a:pPr>
            <a:fld id="{417A8144-3842-4BF5-B79C-1FF8F0B147C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9746363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userDrawn="1">
            <p:ph type="sldNum" sz="quarter" idx="12"/>
          </p:nvPr>
        </p:nvSpPr>
        <p:spPr/>
        <p:txBody>
          <a:bodyPr/>
          <a:lstStyle>
            <a:lvl1pPr>
              <a:defRPr/>
            </a:lvl1pPr>
          </a:lstStyle>
          <a:p>
            <a:pPr>
              <a:defRPr/>
            </a:pPr>
            <a:fld id="{B6C7570C-818F-45AE-8098-89A76AB26C5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210982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6/1/2016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211446129"/>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userDrawn="1">
            <p:ph type="sldNum" sz="quarter" idx="12"/>
          </p:nvPr>
        </p:nvSpPr>
        <p:spPr/>
        <p:txBody>
          <a:bodyPr/>
          <a:lstStyle>
            <a:lvl1pPr>
              <a:defRPr/>
            </a:lvl1pPr>
          </a:lstStyle>
          <a:p>
            <a:pPr>
              <a:defRPr/>
            </a:pPr>
            <a:fld id="{D8394D95-9954-4530-96FA-B4EE986A98D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3236018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userDrawn="1">
            <p:ph type="sldNum" sz="quarter" idx="12"/>
          </p:nvPr>
        </p:nvSpPr>
        <p:spPr/>
        <p:txBody>
          <a:bodyPr/>
          <a:lstStyle>
            <a:lvl1pPr>
              <a:defRPr/>
            </a:lvl1pPr>
          </a:lstStyle>
          <a:p>
            <a:pPr>
              <a:defRPr/>
            </a:pPr>
            <a:fld id="{DE446A1D-C82A-4D52-A6FF-033D82FE75A4}"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747929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userDrawn="1">
            <p:ph type="sldNum" sz="quarter" idx="12"/>
          </p:nvPr>
        </p:nvSpPr>
        <p:spPr/>
        <p:txBody>
          <a:bodyPr/>
          <a:lstStyle>
            <a:lvl1pPr>
              <a:defRPr/>
            </a:lvl1pPr>
          </a:lstStyle>
          <a:p>
            <a:pPr>
              <a:defRPr/>
            </a:pPr>
            <a:fld id="{769CEE68-EA77-427E-8F13-0F8C518B88D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4924991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userDrawn="1">
            <p:ph type="sldNum" sz="quarter" idx="12"/>
          </p:nvPr>
        </p:nvSpPr>
        <p:spPr/>
        <p:txBody>
          <a:bodyPr/>
          <a:lstStyle>
            <a:lvl1pPr>
              <a:defRPr/>
            </a:lvl1pPr>
          </a:lstStyle>
          <a:p>
            <a:pPr>
              <a:defRPr/>
            </a:pPr>
            <a:fld id="{31F87534-1DC6-4491-AB57-19CDC50777E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4280924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57BD2CB0-5025-42B9-A2AC-E02FC0FFC66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2097845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AE542ABD-A452-48D4-9578-CFA317B8776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0948571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2D872291-EF47-4FCF-ADC2-3F146DE3C52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6528157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8D45E088-8DF7-4FA8-83E7-D73F0EE8DD8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574540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92599DBE-CE38-4367-884D-C2345721AB11}"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3660709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7" name="Slide Number Placeholder 5"/>
          <p:cNvSpPr>
            <a:spLocks noGrp="1"/>
          </p:cNvSpPr>
          <p:nvPr userDrawn="1">
            <p:ph type="sldNum" sz="quarter" idx="12"/>
          </p:nvPr>
        </p:nvSpPr>
        <p:spPr/>
        <p:txBody>
          <a:bodyPr/>
          <a:lstStyle>
            <a:lvl1pPr>
              <a:defRPr/>
            </a:lvl1pPr>
          </a:lstStyle>
          <a:p>
            <a:pPr>
              <a:defRPr/>
            </a:pPr>
            <a:fld id="{417A8144-3842-4BF5-B79C-1FF8F0B147C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060771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6/1/2016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295107571"/>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9" name="Slide Number Placeholder 5"/>
          <p:cNvSpPr>
            <a:spLocks noGrp="1"/>
          </p:cNvSpPr>
          <p:nvPr userDrawn="1">
            <p:ph type="sldNum" sz="quarter" idx="12"/>
          </p:nvPr>
        </p:nvSpPr>
        <p:spPr/>
        <p:txBody>
          <a:bodyPr/>
          <a:lstStyle>
            <a:lvl1pPr>
              <a:defRPr/>
            </a:lvl1pPr>
          </a:lstStyle>
          <a:p>
            <a:pPr>
              <a:defRPr/>
            </a:pPr>
            <a:fld id="{B6C7570C-818F-45AE-8098-89A76AB26C5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5153949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5" name="Slide Number Placeholder 5"/>
          <p:cNvSpPr>
            <a:spLocks noGrp="1"/>
          </p:cNvSpPr>
          <p:nvPr userDrawn="1">
            <p:ph type="sldNum" sz="quarter" idx="12"/>
          </p:nvPr>
        </p:nvSpPr>
        <p:spPr/>
        <p:txBody>
          <a:bodyPr/>
          <a:lstStyle>
            <a:lvl1pPr>
              <a:defRPr/>
            </a:lvl1pPr>
          </a:lstStyle>
          <a:p>
            <a:pPr>
              <a:defRPr/>
            </a:pPr>
            <a:fld id="{D8394D95-9954-4530-96FA-B4EE986A98D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680390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4" name="Slide Number Placeholder 5"/>
          <p:cNvSpPr>
            <a:spLocks noGrp="1"/>
          </p:cNvSpPr>
          <p:nvPr userDrawn="1">
            <p:ph type="sldNum" sz="quarter" idx="12"/>
          </p:nvPr>
        </p:nvSpPr>
        <p:spPr/>
        <p:txBody>
          <a:bodyPr/>
          <a:lstStyle>
            <a:lvl1pPr>
              <a:defRPr/>
            </a:lvl1pPr>
          </a:lstStyle>
          <a:p>
            <a:pPr>
              <a:defRPr/>
            </a:pPr>
            <a:fld id="{DE446A1D-C82A-4D52-A6FF-033D82FE75A4}"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6424253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7" name="Slide Number Placeholder 5"/>
          <p:cNvSpPr>
            <a:spLocks noGrp="1"/>
          </p:cNvSpPr>
          <p:nvPr userDrawn="1">
            <p:ph type="sldNum" sz="quarter" idx="12"/>
          </p:nvPr>
        </p:nvSpPr>
        <p:spPr/>
        <p:txBody>
          <a:bodyPr/>
          <a:lstStyle>
            <a:lvl1pPr>
              <a:defRPr/>
            </a:lvl1pPr>
          </a:lstStyle>
          <a:p>
            <a:pPr>
              <a:defRPr/>
            </a:pPr>
            <a:fld id="{769CEE68-EA77-427E-8F13-0F8C518B88D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7956300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7" name="Slide Number Placeholder 5"/>
          <p:cNvSpPr>
            <a:spLocks noGrp="1"/>
          </p:cNvSpPr>
          <p:nvPr userDrawn="1">
            <p:ph type="sldNum" sz="quarter" idx="12"/>
          </p:nvPr>
        </p:nvSpPr>
        <p:spPr/>
        <p:txBody>
          <a:bodyPr/>
          <a:lstStyle>
            <a:lvl1pPr>
              <a:defRPr/>
            </a:lvl1pPr>
          </a:lstStyle>
          <a:p>
            <a:pPr>
              <a:defRPr/>
            </a:pPr>
            <a:fld id="{31F87534-1DC6-4491-AB57-19CDC50777E0}"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8601352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57BD2CB0-5025-42B9-A2AC-E02FC0FFC66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8920185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userDrawn="1">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userDrawn="1">
            <p:ph type="ftr" sz="quarter" idx="11"/>
          </p:nvPr>
        </p:nvSpPr>
        <p:spPr/>
        <p:txBody>
          <a:bodyPr/>
          <a:lstStyle>
            <a:lvl1pPr>
              <a:defRPr/>
            </a:lvl1pPr>
          </a:lstStyle>
          <a:p>
            <a:pPr algn="ctr">
              <a:defRPr/>
            </a:pPr>
            <a:endParaRPr lang="en-US">
              <a:solidFill>
                <a:srgbClr val="000000">
                  <a:tint val="75000"/>
                </a:srgbClr>
              </a:solidFill>
            </a:endParaRPr>
          </a:p>
        </p:txBody>
      </p:sp>
      <p:sp>
        <p:nvSpPr>
          <p:cNvPr id="6" name="Slide Number Placeholder 5"/>
          <p:cNvSpPr>
            <a:spLocks noGrp="1"/>
          </p:cNvSpPr>
          <p:nvPr userDrawn="1">
            <p:ph type="sldNum" sz="quarter" idx="12"/>
          </p:nvPr>
        </p:nvSpPr>
        <p:spPr/>
        <p:txBody>
          <a:bodyPr/>
          <a:lstStyle>
            <a:lvl1pPr>
              <a:defRPr/>
            </a:lvl1pPr>
          </a:lstStyle>
          <a:p>
            <a:pPr>
              <a:defRPr/>
            </a:pPr>
            <a:fld id="{AE542ABD-A452-48D4-9578-CFA317B87762}"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310060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2" indent="0" algn="ctr">
              <a:buNone/>
              <a:defRPr>
                <a:solidFill>
                  <a:schemeClr val="tx1">
                    <a:tint val="75000"/>
                  </a:schemeClr>
                </a:solidFill>
              </a:defRPr>
            </a:lvl3pPr>
            <a:lvl4pPr marL="1371320" indent="0" algn="ctr">
              <a:buNone/>
              <a:defRPr>
                <a:solidFill>
                  <a:schemeClr val="tx1">
                    <a:tint val="75000"/>
                  </a:schemeClr>
                </a:solidFill>
              </a:defRPr>
            </a:lvl4pPr>
            <a:lvl5pPr marL="1828426" indent="0" algn="ctr">
              <a:buNone/>
              <a:defRPr>
                <a:solidFill>
                  <a:schemeClr val="tx1">
                    <a:tint val="75000"/>
                  </a:schemeClr>
                </a:solidFill>
              </a:defRPr>
            </a:lvl5pPr>
            <a:lvl6pPr marL="2285532" indent="0" algn="ctr">
              <a:buNone/>
              <a:defRPr>
                <a:solidFill>
                  <a:schemeClr val="tx1">
                    <a:tint val="75000"/>
                  </a:schemeClr>
                </a:solidFill>
              </a:defRPr>
            </a:lvl6pPr>
            <a:lvl7pPr marL="2742640" indent="0" algn="ctr">
              <a:buNone/>
              <a:defRPr>
                <a:solidFill>
                  <a:schemeClr val="tx1">
                    <a:tint val="75000"/>
                  </a:schemeClr>
                </a:solidFill>
              </a:defRPr>
            </a:lvl7pPr>
            <a:lvl8pPr marL="3199744" indent="0" algn="ctr">
              <a:buNone/>
              <a:defRPr>
                <a:solidFill>
                  <a:schemeClr val="tx1">
                    <a:tint val="75000"/>
                  </a:schemeClr>
                </a:solidFill>
              </a:defRPr>
            </a:lvl8pPr>
            <a:lvl9pPr marL="36568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6043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7924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2" indent="0">
              <a:buNone/>
              <a:defRPr sz="1600">
                <a:solidFill>
                  <a:schemeClr val="tx1">
                    <a:tint val="75000"/>
                  </a:schemeClr>
                </a:solidFill>
              </a:defRPr>
            </a:lvl3pPr>
            <a:lvl4pPr marL="1371320" indent="0">
              <a:buNone/>
              <a:defRPr sz="1400">
                <a:solidFill>
                  <a:schemeClr val="tx1">
                    <a:tint val="75000"/>
                  </a:schemeClr>
                </a:solidFill>
              </a:defRPr>
            </a:lvl4pPr>
            <a:lvl5pPr marL="1828426" indent="0">
              <a:buNone/>
              <a:defRPr sz="1400">
                <a:solidFill>
                  <a:schemeClr val="tx1">
                    <a:tint val="75000"/>
                  </a:schemeClr>
                </a:solidFill>
              </a:defRPr>
            </a:lvl5pPr>
            <a:lvl6pPr marL="2285532" indent="0">
              <a:buNone/>
              <a:defRPr sz="1400">
                <a:solidFill>
                  <a:schemeClr val="tx1">
                    <a:tint val="75000"/>
                  </a:schemeClr>
                </a:solidFill>
              </a:defRPr>
            </a:lvl6pPr>
            <a:lvl7pPr marL="2742640" indent="0">
              <a:buNone/>
              <a:defRPr sz="1400">
                <a:solidFill>
                  <a:schemeClr val="tx1">
                    <a:tint val="75000"/>
                  </a:schemeClr>
                </a:solidFill>
              </a:defRPr>
            </a:lvl7pPr>
            <a:lvl8pPr marL="3199744" indent="0">
              <a:buNone/>
              <a:defRPr sz="1400">
                <a:solidFill>
                  <a:schemeClr val="tx1">
                    <a:tint val="75000"/>
                  </a:schemeClr>
                </a:solidFill>
              </a:defRPr>
            </a:lvl8pPr>
            <a:lvl9pPr marL="36568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57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6/1/2016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628748598"/>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3889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220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545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184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5683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3205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0352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F17EBC-697F-4E3B-A8F7-06457BB85CE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A318BB-4796-4B49-B32A-213B8DC5C3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1868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3538" name="Group 2"/>
          <p:cNvGrpSpPr>
            <a:grpSpLocks/>
          </p:cNvGrpSpPr>
          <p:nvPr/>
        </p:nvGrpSpPr>
        <p:grpSpPr bwMode="auto">
          <a:xfrm>
            <a:off x="1" y="0"/>
            <a:ext cx="9148763" cy="6851650"/>
            <a:chOff x="1" y="0"/>
            <a:chExt cx="5763" cy="4316"/>
          </a:xfrm>
        </p:grpSpPr>
        <p:sp>
          <p:nvSpPr>
            <p:cNvPr id="19353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4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4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grpSp>
          <p:nvGrpSpPr>
            <p:cNvPr id="193542" name="Group 6"/>
            <p:cNvGrpSpPr>
              <a:grpSpLocks/>
            </p:cNvGrpSpPr>
            <p:nvPr/>
          </p:nvGrpSpPr>
          <p:grpSpPr bwMode="auto">
            <a:xfrm>
              <a:off x="288" y="0"/>
              <a:ext cx="5098" cy="4316"/>
              <a:chOff x="288" y="0"/>
              <a:chExt cx="5098" cy="4316"/>
            </a:xfrm>
          </p:grpSpPr>
          <p:sp>
            <p:nvSpPr>
              <p:cNvPr id="19354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4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4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4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4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4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4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grpSp>
        <p:sp>
          <p:nvSpPr>
            <p:cNvPr id="19355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59"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60"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6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62"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63"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356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356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356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grpSp>
          <p:nvGrpSpPr>
            <p:cNvPr id="193567" name="Group 31"/>
            <p:cNvGrpSpPr>
              <a:grpSpLocks/>
            </p:cNvGrpSpPr>
            <p:nvPr/>
          </p:nvGrpSpPr>
          <p:grpSpPr bwMode="auto">
            <a:xfrm>
              <a:off x="1" y="392"/>
              <a:ext cx="5758" cy="1571"/>
              <a:chOff x="1" y="392"/>
              <a:chExt cx="5758" cy="1571"/>
            </a:xfrm>
          </p:grpSpPr>
          <p:sp>
            <p:nvSpPr>
              <p:cNvPr id="19356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356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357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357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357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grpSp>
        <p:sp>
          <p:nvSpPr>
            <p:cNvPr id="19357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357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grpSp>
      <p:sp>
        <p:nvSpPr>
          <p:cNvPr id="193575" name="Rectangle 39"/>
          <p:cNvSpPr>
            <a:spLocks noGrp="1" noChangeArrowheads="1"/>
          </p:cNvSpPr>
          <p:nvPr>
            <p:ph type="ctrTitle" sz="quarter"/>
          </p:nvPr>
        </p:nvSpPr>
        <p:spPr>
          <a:xfrm>
            <a:off x="685800" y="1692279"/>
            <a:ext cx="7772400" cy="1736725"/>
          </a:xfrm>
        </p:spPr>
        <p:txBody>
          <a:bodyPr anchor="b"/>
          <a:lstStyle>
            <a:lvl1pPr>
              <a:defRPr sz="4000"/>
            </a:lvl1pPr>
          </a:lstStyle>
          <a:p>
            <a:pPr lvl="0"/>
            <a:r>
              <a:rPr lang="en-US" noProof="0" smtClean="0"/>
              <a:t>Click to edit Master title style</a:t>
            </a:r>
          </a:p>
        </p:txBody>
      </p:sp>
      <p:sp>
        <p:nvSpPr>
          <p:cNvPr id="19357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93577" name="Rectangle 41"/>
          <p:cNvSpPr>
            <a:spLocks noGrp="1" noChangeArrowheads="1"/>
          </p:cNvSpPr>
          <p:nvPr>
            <p:ph type="dt" sz="quarter" idx="2"/>
          </p:nvPr>
        </p:nvSpPr>
        <p:spPr/>
        <p:txBody>
          <a:bodyPr/>
          <a:lstStyle>
            <a:lvl1pPr>
              <a:defRPr/>
            </a:lvl1pPr>
          </a:lstStyle>
          <a:p>
            <a:pPr>
              <a:defRPr/>
            </a:pPr>
            <a:endParaRPr lang="en-US">
              <a:solidFill>
                <a:srgbClr val="FFFFFF"/>
              </a:solidFill>
            </a:endParaRPr>
          </a:p>
        </p:txBody>
      </p:sp>
      <p:sp>
        <p:nvSpPr>
          <p:cNvPr id="193578" name="Rectangle 42"/>
          <p:cNvSpPr>
            <a:spLocks noGrp="1" noChangeArrowheads="1"/>
          </p:cNvSpPr>
          <p:nvPr>
            <p:ph type="ftr" sz="quarter" idx="3"/>
          </p:nvPr>
        </p:nvSpPr>
        <p:spPr/>
        <p:txBody>
          <a:bodyPr/>
          <a:lstStyle>
            <a:lvl1pPr>
              <a:defRPr/>
            </a:lvl1pPr>
          </a:lstStyle>
          <a:p>
            <a:pPr>
              <a:defRPr/>
            </a:pPr>
            <a:endParaRPr lang="en-US">
              <a:solidFill>
                <a:srgbClr val="FFFFFF"/>
              </a:solidFill>
            </a:endParaRPr>
          </a:p>
        </p:txBody>
      </p:sp>
      <p:sp>
        <p:nvSpPr>
          <p:cNvPr id="193579" name="Rectangle 43"/>
          <p:cNvSpPr>
            <a:spLocks noGrp="1" noChangeArrowheads="1"/>
          </p:cNvSpPr>
          <p:nvPr>
            <p:ph type="sldNum" sz="quarter" idx="4"/>
          </p:nvPr>
        </p:nvSpPr>
        <p:spPr/>
        <p:txBody>
          <a:bodyPr/>
          <a:lstStyle>
            <a:lvl1pPr>
              <a:defRPr/>
            </a:lvl1pPr>
          </a:lstStyle>
          <a:p>
            <a:pPr>
              <a:defRPr/>
            </a:pPr>
            <a:fld id="{0821458A-DECA-4BBD-A612-6DD8B785B9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929708"/>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FE02B44F-1EB7-4581-BAE6-04803669DD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849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595784726"/>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411C930-959C-42FD-8160-ACAB8D5BA1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68070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AC5B4A61-80EF-4657-AF87-0D516E147C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87983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0A34BAB9-864C-4F2E-87FB-FF92ED6077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75509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398CE6A0-66B5-4044-BAD9-D8D14154BE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92865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E6BDB94C-0C79-4B54-A8F2-F2A59F2FD2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86919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4A4240D1-C8D0-4FDC-9C09-400704A96E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10818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B162A9-2C57-4274-AF93-F771297897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54828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D29C267E-B848-441D-B7ED-FD81CAF84C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5315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
            <a:ext cx="2057400" cy="6130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019800" cy="6130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2EFA5692-631F-4D48-8664-54E8A1AF0D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39375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7" name="Footer Placeholder 6"/>
          <p:cNvSpPr>
            <a:spLocks noGrp="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pPr>
              <a:defRPr/>
            </a:pPr>
            <a:fld id="{40BFCB6F-A5FB-45FE-B70B-C6F2CB0670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1854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1152017"/>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6" name="Footer Placeholder 5"/>
          <p:cNvSpPr>
            <a:spLocks noGrp="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039D4179-1CFD-4D8E-886A-2CDB0BB6D3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2397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6/1/2016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152421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3569477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78069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89712320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4157453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914146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15" name="Picture 14" descr="Picture1.png"/>
          <p:cNvPicPr>
            <a:picLocks noChangeAspect="1"/>
          </p:cNvPicPr>
          <p:nvPr userDrawn="1"/>
        </p:nvPicPr>
        <p:blipFill>
          <a:blip r:embed="rId2" cstate="print">
            <a:duotone>
              <a:schemeClr val="bg2">
                <a:shade val="45000"/>
                <a:satMod val="135000"/>
              </a:schemeClr>
              <a:prstClr val="white"/>
            </a:duotone>
            <a:lum/>
          </a:blip>
          <a:stretch>
            <a:fillRect/>
          </a:stretch>
        </p:blipFill>
        <p:spPr>
          <a:xfrm>
            <a:off x="2028" y="0"/>
            <a:ext cx="9139944" cy="6858000"/>
          </a:xfrm>
          <a:prstGeom prst="rect">
            <a:avLst/>
          </a:prstGeom>
          <a:noFill/>
        </p:spPr>
      </p:pic>
      <p:sp>
        <p:nvSpPr>
          <p:cNvPr id="16" name="Rectangle 15"/>
          <p:cNvSpPr/>
          <p:nvPr userDrawn="1"/>
        </p:nvSpPr>
        <p:spPr>
          <a:xfrm>
            <a:off x="0" y="0"/>
            <a:ext cx="9144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pic>
        <p:nvPicPr>
          <p:cNvPr id="7" name="Picture 6" descr="Picture1.png"/>
          <p:cNvPicPr>
            <a:picLocks noChangeAspect="1"/>
          </p:cNvPicPr>
          <p:nvPr userDrawn="1"/>
        </p:nvPicPr>
        <p:blipFill>
          <a:blip r:embed="rId3" cstate="print"/>
          <a:stretch>
            <a:fillRect/>
          </a:stretch>
        </p:blipFill>
        <p:spPr>
          <a:xfrm>
            <a:off x="152400" y="152400"/>
            <a:ext cx="1524000" cy="1143508"/>
          </a:xfrm>
          <a:prstGeom prst="rect">
            <a:avLst/>
          </a:prstGeom>
        </p:spPr>
      </p:pic>
      <p:cxnSp>
        <p:nvCxnSpPr>
          <p:cNvPr id="8" name="Straight Connector 7"/>
          <p:cNvCxnSpPr/>
          <p:nvPr userDrawn="1"/>
        </p:nvCxnSpPr>
        <p:spPr>
          <a:xfrm rot="10800000">
            <a:off x="304800" y="1447800"/>
            <a:ext cx="8534400"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p>
            <a:pPr algn="r">
              <a:defRPr/>
            </a:pPr>
            <a:fld id="{CF635A7F-5196-4FCE-AB4A-A8AF26F20B2D}" type="slidenum">
              <a:rPr lang="en-US" sz="1200" smtClean="0">
                <a:solidFill>
                  <a:prstClr val="black">
                    <a:tint val="75000"/>
                  </a:prstClr>
                </a:solidFill>
              </a:rPr>
              <a:pPr algn="r">
                <a:defRPr/>
              </a:pPr>
              <a:t>‹#›</a:t>
            </a:fld>
            <a:endParaRPr lang="en-US" sz="1200" dirty="0">
              <a:solidFill>
                <a:prstClr val="black">
                  <a:tint val="75000"/>
                </a:prstClr>
              </a:solidFill>
            </a:endParaRPr>
          </a:p>
        </p:txBody>
      </p:sp>
      <p:cxnSp>
        <p:nvCxnSpPr>
          <p:cNvPr id="13" name="Straight Connector 12"/>
          <p:cNvCxnSpPr/>
          <p:nvPr userDrawn="1"/>
        </p:nvCxnSpPr>
        <p:spPr>
          <a:xfrm rot="10800000">
            <a:off x="304800" y="6248400"/>
            <a:ext cx="8534400" cy="0"/>
          </a:xfrm>
          <a:prstGeom prst="line">
            <a:avLst/>
          </a:prstGeom>
          <a:ln w="38100">
            <a:solidFill>
              <a:schemeClr val="accent1"/>
            </a:solidFill>
          </a:ln>
          <a:effectLst>
            <a:outerShdw blurRad="50800" dist="38100" dir="18900000" algn="b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itle 13"/>
          <p:cNvSpPr>
            <a:spLocks noGrp="1"/>
          </p:cNvSpPr>
          <p:nvPr>
            <p:ph type="title"/>
          </p:nvPr>
        </p:nvSpPr>
        <p:spPr>
          <a:xfrm>
            <a:off x="1828800" y="274638"/>
            <a:ext cx="6858000" cy="1143000"/>
          </a:xfrm>
          <a:prstGeom prst="rect">
            <a:avLst/>
          </a:prstGeom>
        </p:spPr>
        <p:txBody>
          <a:bodyPr/>
          <a:lstStyle>
            <a:lvl1pPr algn="r">
              <a:defRPr>
                <a:solidFill>
                  <a:schemeClr val="accent3"/>
                </a:solidFill>
                <a:latin typeface="Arial Black"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746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a:alphaModFix amt="24000"/>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srcRect l="11006" r="6448"/>
          <a:stretch/>
        </p:blipFill>
        <p:spPr>
          <a:xfrm>
            <a:off x="-24063" y="0"/>
            <a:ext cx="9144000" cy="7390394"/>
          </a:xfrm>
          <a:prstGeom prst="rect">
            <a:avLst/>
          </a:prstGeom>
          <a:blipFill dpi="0" rotWithShape="1">
            <a:blip r:embed="rId2"/>
            <a:srcRect/>
            <a:stretch>
              <a:fillRect/>
            </a:stretch>
          </a:blipFill>
        </p:spPr>
      </p:pic>
    </p:spTree>
    <p:extLst>
      <p:ext uri="{BB962C8B-B14F-4D97-AF65-F5344CB8AC3E}">
        <p14:creationId xmlns:p14="http://schemas.microsoft.com/office/powerpoint/2010/main" val="3493404392"/>
      </p:ext>
    </p:extLst>
  </p:cSld>
  <p:clrMapOvr>
    <a:masterClrMapping/>
  </p:clrMapOvr>
  <p:timing>
    <p:tnLst>
      <p:par>
        <p:cTn id="1" dur="indefinite" restart="never" nodeType="tmRoot"/>
      </p:par>
    </p:tn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Picture Placeholder 7"/>
          <p:cNvSpPr>
            <a:spLocks noGrp="1"/>
          </p:cNvSpPr>
          <p:nvPr>
            <p:ph type="pic" sz="quarter" idx="15"/>
          </p:nvPr>
        </p:nvSpPr>
        <p:spPr>
          <a:xfrm>
            <a:off x="457200" y="1600200"/>
            <a:ext cx="7848600" cy="4648200"/>
          </a:xfrm>
          <a:prstGeom prst="rect">
            <a:avLst/>
          </a:prstGeom>
        </p:spPr>
        <p:txBody>
          <a:bodyPr/>
          <a:lstStyle/>
          <a:p>
            <a:endParaRPr lang="en-US"/>
          </a:p>
        </p:txBody>
      </p:sp>
    </p:spTree>
    <p:extLst>
      <p:ext uri="{BB962C8B-B14F-4D97-AF65-F5344CB8AC3E}">
        <p14:creationId xmlns:p14="http://schemas.microsoft.com/office/powerpoint/2010/main" val="588932372"/>
      </p:ext>
    </p:extLst>
  </p:cSld>
  <p:clrMapOvr>
    <a:masterClrMapping/>
  </p:clrMapOvr>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4" name="Table Placeholder 3"/>
          <p:cNvSpPr>
            <a:spLocks noGrp="1"/>
          </p:cNvSpPr>
          <p:nvPr>
            <p:ph type="tbl" sz="quarter" idx="15"/>
          </p:nvPr>
        </p:nvSpPr>
        <p:spPr>
          <a:xfrm>
            <a:off x="457200" y="1676400"/>
            <a:ext cx="7848600" cy="4648200"/>
          </a:xfrm>
          <a:prstGeom prst="rect">
            <a:avLst/>
          </a:prstGeom>
        </p:spPr>
        <p:txBody>
          <a:bodyPr/>
          <a:lstStyle/>
          <a:p>
            <a:endParaRPr lang="en-US"/>
          </a:p>
        </p:txBody>
      </p:sp>
    </p:spTree>
    <p:extLst>
      <p:ext uri="{BB962C8B-B14F-4D97-AF65-F5344CB8AC3E}">
        <p14:creationId xmlns:p14="http://schemas.microsoft.com/office/powerpoint/2010/main" val="605767538"/>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SmartArt Placeholder 6"/>
          <p:cNvSpPr>
            <a:spLocks noGrp="1"/>
          </p:cNvSpPr>
          <p:nvPr>
            <p:ph type="dgm" sz="quarter" idx="15"/>
          </p:nvPr>
        </p:nvSpPr>
        <p:spPr>
          <a:xfrm>
            <a:off x="457200" y="1752600"/>
            <a:ext cx="7848600" cy="4572000"/>
          </a:xfrm>
          <a:prstGeom prst="rect">
            <a:avLst/>
          </a:prstGeom>
        </p:spPr>
        <p:txBody>
          <a:bodyPr/>
          <a:lstStyle/>
          <a:p>
            <a:endParaRPr lang="en-US"/>
          </a:p>
        </p:txBody>
      </p:sp>
    </p:spTree>
    <p:extLst>
      <p:ext uri="{BB962C8B-B14F-4D97-AF65-F5344CB8AC3E}">
        <p14:creationId xmlns:p14="http://schemas.microsoft.com/office/powerpoint/2010/main" val="1527561912"/>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955699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421179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422875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571842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709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625467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3994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1449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7841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756117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3818575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302750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425645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33513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63082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121407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9854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7167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016701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2133600"/>
            <a:ext cx="8382000" cy="41148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81000" y="914401"/>
            <a:ext cx="7886700" cy="990600"/>
          </a:xfrm>
          <a:prstGeom prst="rect">
            <a:avLst/>
          </a:prstGeo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133098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21275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457605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137620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ulleted list-BLANK AT BOTTOM">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cxnSp>
        <p:nvCxnSpPr>
          <p:cNvPr id="7" name="Straight Connector 6"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3344481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BACD78-C134-4CBE-B91C-23C595F0DEA0}" type="datetimeFigureOut">
              <a:rPr lang="en-US" smtClean="0"/>
              <a:t>6/1/2016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t>‹#›</a:t>
            </a:fld>
            <a:endParaRPr lang="en-US"/>
          </a:p>
        </p:txBody>
      </p:sp>
    </p:spTree>
    <p:extLst>
      <p:ext uri="{BB962C8B-B14F-4D97-AF65-F5344CB8AC3E}">
        <p14:creationId xmlns:p14="http://schemas.microsoft.com/office/powerpoint/2010/main" val="3122943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1518359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00648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3236755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92458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85728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64096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856942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27458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29604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2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774777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6684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8176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044195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2582082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87573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10905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16561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356137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7906431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161010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2316431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11155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6/1/2016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25887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20871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9477364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3521082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6215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974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41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079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81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28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754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9488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0000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0352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1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7102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14005277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2046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6/1/2016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7798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4691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26960462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40402401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6/1/2016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4539544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667024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42301391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defRPr sz="3200">
                <a:latin typeface="+mj-lt"/>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11"/>
          </p:nvPr>
        </p:nvSpPr>
        <p:spPr>
          <a:xfrm>
            <a:off x="43434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064671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F971A-F5B7-4129-B83F-B1E32DEEA2AD}" type="datetimeFigureOut">
              <a:rPr lang="en-US">
                <a:solidFill>
                  <a:prstClr val="black">
                    <a:tint val="75000"/>
                  </a:prstClr>
                </a:solidFill>
              </a:rPr>
              <a:pPr/>
              <a:t>6/1/2016</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7B65EE-1F02-46A8-8422-85A3473BC13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5068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180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237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3444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689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1.png"/><Relationship Id="rId5" Type="http://schemas.openxmlformats.org/officeDocument/2006/relationships/theme" Target="../theme/theme10.xml"/><Relationship Id="rId4"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3.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11.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3.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12.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1.xml"/><Relationship Id="rId7" Type="http://schemas.openxmlformats.org/officeDocument/2006/relationships/theme" Target="../theme/theme13.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4.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image" Target="../media/image3.pn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theme" Target="../theme/theme15.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17.xml"/><Relationship Id="rId1" Type="http://schemas.openxmlformats.org/officeDocument/2006/relationships/slideLayout" Target="../slideLayouts/slideLayout107.xml"/><Relationship Id="rId4" Type="http://schemas.openxmlformats.org/officeDocument/2006/relationships/image" Target="../media/image10.png"/></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5" Type="http://schemas.openxmlformats.org/officeDocument/2006/relationships/image" Target="../media/image10.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13.xml"/><Relationship Id="rId7" Type="http://schemas.openxmlformats.org/officeDocument/2006/relationships/theme" Target="../theme/theme1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image" Target="../media/image13.png"/><Relationship Id="rId5" Type="http://schemas.openxmlformats.org/officeDocument/2006/relationships/slideLayout" Target="../slideLayouts/slideLayout115.xml"/><Relationship Id="rId10" Type="http://schemas.openxmlformats.org/officeDocument/2006/relationships/image" Target="../media/image12.png"/><Relationship Id="rId4" Type="http://schemas.openxmlformats.org/officeDocument/2006/relationships/slideLayout" Target="../slideLayouts/slideLayout11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3.png"/><Relationship Id="rId2" Type="http://schemas.openxmlformats.org/officeDocument/2006/relationships/theme" Target="../theme/theme20.xml"/><Relationship Id="rId1" Type="http://schemas.openxmlformats.org/officeDocument/2006/relationships/slideLayout" Target="../slideLayouts/slideLayout11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jpeg"/></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4" Type="http://schemas.openxmlformats.org/officeDocument/2006/relationships/slideLayout" Target="../slideLayouts/slideLayout121.xml"/><Relationship Id="rId9"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3.pn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4.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4.xml"/><Relationship Id="rId7"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3.png"/><Relationship Id="rId4" Type="http://schemas.openxmlformats.org/officeDocument/2006/relationships/slideLayout" Target="../slideLayouts/slideLayout47.xml"/><Relationship Id="rId9" Type="http://schemas.openxmlformats.org/officeDocument/2006/relationships/image" Target="../media/image8.jp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409350956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818" r:id="rId3"/>
    <p:sldLayoutId id="2147483817" r:id="rId4"/>
    <p:sldLayoutId id="2147483860"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73100836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6/1/2016</a:t>
            </a:fld>
            <a:endParaRPr lang="en-US" dirty="0">
              <a:solidFill>
                <a:prstClr val="black"/>
              </a:solidFill>
            </a:endParaRPr>
          </a:p>
        </p:txBody>
      </p:sp>
    </p:spTree>
    <p:extLst>
      <p:ext uri="{BB962C8B-B14F-4D97-AF65-F5344CB8AC3E}">
        <p14:creationId xmlns:p14="http://schemas.microsoft.com/office/powerpoint/2010/main" val="38434287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6/1/2016</a:t>
            </a:fld>
            <a:endParaRPr lang="en-US" dirty="0">
              <a:solidFill>
                <a:prstClr val="black"/>
              </a:solidFill>
            </a:endParaRPr>
          </a:p>
        </p:txBody>
      </p:sp>
    </p:spTree>
    <p:extLst>
      <p:ext uri="{BB962C8B-B14F-4D97-AF65-F5344CB8AC3E}">
        <p14:creationId xmlns:p14="http://schemas.microsoft.com/office/powerpoint/2010/main" val="383044756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6/1/2016</a:t>
            </a:fld>
            <a:endParaRPr lang="en-US" dirty="0">
              <a:solidFill>
                <a:prstClr val="black"/>
              </a:solidFill>
            </a:endParaRPr>
          </a:p>
        </p:txBody>
      </p:sp>
    </p:spTree>
    <p:extLst>
      <p:ext uri="{BB962C8B-B14F-4D97-AF65-F5344CB8AC3E}">
        <p14:creationId xmlns:p14="http://schemas.microsoft.com/office/powerpoint/2010/main" val="282808338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FE3BE-2353-40A2-9DD5-4D42A4F900E1}"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5587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6/1/2016</a:t>
            </a:fld>
            <a:endParaRPr lang="en-US" dirty="0">
              <a:solidFill>
                <a:prstClr val="black"/>
              </a:solidFill>
            </a:endParaRPr>
          </a:p>
        </p:txBody>
      </p:sp>
    </p:spTree>
    <p:extLst>
      <p:ext uri="{BB962C8B-B14F-4D97-AF65-F5344CB8AC3E}">
        <p14:creationId xmlns:p14="http://schemas.microsoft.com/office/powerpoint/2010/main" val="26822439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CE70A-CD48-4867-AD7F-EFACE7E65756}" type="datetimeFigureOut">
              <a:rPr lang="en-US" smtClean="0">
                <a:solidFill>
                  <a:prstClr val="black">
                    <a:tint val="75000"/>
                  </a:prstClr>
                </a:solidFill>
              </a:rPr>
              <a:pPr/>
              <a:t>6/1/2016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2F76B-3AB6-469E-ABE4-39D265D647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7825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descr="the agency's logo" title="MN.IT Services logo"/>
          <p:cNvPicPr>
            <a:picLocks noChangeAspect="1"/>
          </p:cNvPicPr>
          <p:nvPr/>
        </p:nvPicPr>
        <p:blipFill rotWithShape="1">
          <a:blip r:embed="rId3">
            <a:extLst>
              <a:ext uri="{28A0092B-C50C-407E-A947-70E740481C1C}">
                <a14:useLocalDpi xmlns:a14="http://schemas.microsoft.com/office/drawing/2010/main" val="0"/>
              </a:ext>
            </a:extLst>
          </a:blip>
          <a:srcRect b="5781"/>
          <a:stretch/>
        </p:blipFill>
        <p:spPr>
          <a:xfrm>
            <a:off x="381000" y="333376"/>
            <a:ext cx="3571875" cy="1193584"/>
          </a:xfrm>
          <a:prstGeom prst="rect">
            <a:avLst/>
          </a:prstGeom>
        </p:spPr>
      </p:pic>
      <p:sp>
        <p:nvSpPr>
          <p:cNvPr id="20" name="Footer Placeholder 11" descr="Information Technology for Minnesota Government" title="Tagline"/>
          <p:cNvSpPr txBox="1">
            <a:spLocks/>
          </p:cNvSpPr>
          <p:nvPr/>
        </p:nvSpPr>
        <p:spPr>
          <a:xfrm>
            <a:off x="3962400" y="1447800"/>
            <a:ext cx="2820987" cy="152400"/>
          </a:xfrm>
          <a:prstGeom prst="rect">
            <a:avLst/>
          </a:prstGeom>
        </p:spPr>
        <p:txBody>
          <a:bodyPr vert="horz" lIns="91440" tIns="45720" rIns="91440" bIns="45720" rtlCol="0" anchor="b"/>
          <a:lstStyle>
            <a:defPPr>
              <a:defRPr lang="en-US"/>
            </a:defPPr>
            <a:lvl1pPr marL="0" algn="r" defTabSz="914400" rtl="0" eaLnBrk="1" latinLnBrk="0" hangingPunct="1">
              <a:defRPr sz="800" kern="1200" cap="all" baseline="0">
                <a:solidFill>
                  <a:schemeClr val="tx1"/>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solidFill>
                  <a:sysClr val="windowText" lastClr="000000"/>
                </a:solidFill>
              </a:rPr>
              <a:t>Information Technology for Minnesota Government</a:t>
            </a:r>
            <a:endParaRPr lang="en-US" dirty="0">
              <a:solidFill>
                <a:sysClr val="windowText" lastClr="000000"/>
              </a:solidFill>
            </a:endParaRPr>
          </a:p>
        </p:txBody>
      </p:sp>
      <p:cxnSp>
        <p:nvCxnSpPr>
          <p:cNvPr id="18" name="Straight Connector 17" descr="decorative line" title="decorative line"/>
          <p:cNvCxnSpPr/>
          <p:nvPr/>
        </p:nvCxnSpPr>
        <p:spPr>
          <a:xfrm>
            <a:off x="0" y="1600200"/>
            <a:ext cx="6850374" cy="0"/>
          </a:xfrm>
          <a:prstGeom prst="line">
            <a:avLst/>
          </a:prstGeom>
          <a:noFill/>
          <a:ln w="28575" cap="flat" cmpd="sng" algn="ctr">
            <a:solidFill>
              <a:srgbClr val="B30838"/>
            </a:solidFill>
            <a:prstDash val="solid"/>
            <a:headEnd type="oval" w="med" len="med"/>
            <a:tailEnd type="oval" w="med" len="med"/>
          </a:ln>
          <a:effectLst/>
        </p:spPr>
      </p:cxnSp>
      <p:pic>
        <p:nvPicPr>
          <p:cNvPr id="14" name="Picture 13" descr="decorative picture of wire mesh" title="Decorative picture"/>
          <p:cNvPicPr>
            <a:picLocks noChangeAspect="1"/>
          </p:cNvPicPr>
          <p:nvPr/>
        </p:nvPicPr>
        <p:blipFill>
          <a:blip r:embed="rId4" cstate="print"/>
          <a:stretch>
            <a:fillRect/>
          </a:stretch>
        </p:blipFill>
        <p:spPr>
          <a:xfrm>
            <a:off x="6850374" y="0"/>
            <a:ext cx="2293626" cy="6858000"/>
          </a:xfrm>
          <a:prstGeom prst="rect">
            <a:avLst/>
          </a:prstGeom>
        </p:spPr>
      </p:pic>
    </p:spTree>
    <p:extLst>
      <p:ext uri="{BB962C8B-B14F-4D97-AF65-F5344CB8AC3E}">
        <p14:creationId xmlns:p14="http://schemas.microsoft.com/office/powerpoint/2010/main" val="3878285508"/>
      </p:ext>
    </p:extLst>
  </p:cSld>
  <p:clrMap bg1="lt1" tx1="dk1" bg2="lt2" tx2="dk2" accent1="accent1" accent2="accent2" accent3="accent3" accent4="accent4" accent5="accent5" accent6="accent6" hlink="hlink" folHlink="folHlink"/>
  <p:sldLayoutIdLst>
    <p:sldLayoutId id="2147484033" r:id="rId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ecorative picture of wire mesh" title="Decorative picture"/>
          <p:cNvPicPr>
            <a:picLocks noChangeAspect="1"/>
          </p:cNvPicPr>
          <p:nvPr/>
        </p:nvPicPr>
        <p:blipFill>
          <a:blip r:embed="rId5" cstate="print"/>
          <a:stretch>
            <a:fillRect/>
          </a:stretch>
        </p:blipFill>
        <p:spPr>
          <a:xfrm>
            <a:off x="6850374" y="0"/>
            <a:ext cx="2293626" cy="6858000"/>
          </a:xfrm>
          <a:prstGeom prst="rect">
            <a:avLst/>
          </a:prstGeom>
        </p:spPr>
      </p:pic>
      <p:cxnSp>
        <p:nvCxnSpPr>
          <p:cNvPr id="12" name="Straight Connector 11" descr="Decorative line" title="Decorative line"/>
          <p:cNvCxnSpPr/>
          <p:nvPr/>
        </p:nvCxnSpPr>
        <p:spPr>
          <a:xfrm>
            <a:off x="0" y="1600200"/>
            <a:ext cx="6850374" cy="0"/>
          </a:xfrm>
          <a:prstGeom prst="line">
            <a:avLst/>
          </a:prstGeom>
          <a:noFill/>
          <a:ln w="28575" cap="flat" cmpd="sng" algn="ctr">
            <a:solidFill>
              <a:srgbClr val="B30838"/>
            </a:solidFill>
            <a:prstDash val="solid"/>
            <a:headEnd type="oval" w="med" len="med"/>
            <a:tailEnd type="oval" w="med" len="med"/>
          </a:ln>
          <a:effectLst/>
        </p:spPr>
      </p:cxnSp>
    </p:spTree>
    <p:extLst>
      <p:ext uri="{BB962C8B-B14F-4D97-AF65-F5344CB8AC3E}">
        <p14:creationId xmlns:p14="http://schemas.microsoft.com/office/powerpoint/2010/main" val="818713790"/>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Decorative picture" title="Decorative picture"/>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title="MN.IT Services logo"/>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543800" y="6278310"/>
            <a:ext cx="1203158" cy="427290"/>
          </a:xfrm>
          <a:prstGeom prst="rect">
            <a:avLst/>
          </a:prstGeom>
        </p:spPr>
      </p:pic>
      <p:pic>
        <p:nvPicPr>
          <p:cNvPr id="12" name="Picture 11" descr="Decorative picture" title="Decorative picture"/>
          <p:cNvPicPr>
            <a:picLocks noChangeAspect="1"/>
          </p:cNvPicPr>
          <p:nvPr/>
        </p:nvPicPr>
        <p:blipFill>
          <a:blip r:embed="rId11" cstate="print"/>
          <a:stretch>
            <a:fillRect/>
          </a:stretch>
        </p:blipFill>
        <p:spPr>
          <a:xfrm>
            <a:off x="8823693" y="0"/>
            <a:ext cx="320307" cy="6858000"/>
          </a:xfrm>
          <a:prstGeom prst="rect">
            <a:avLst/>
          </a:prstGeom>
        </p:spPr>
      </p:pic>
      <p:cxnSp>
        <p:nvCxnSpPr>
          <p:cNvPr id="7" name="Straight Connector 6" descr="Decorative line" title="Decorative line"/>
          <p:cNvCxnSpPr/>
          <p:nvPr userDrawn="1"/>
        </p:nvCxnSpPr>
        <p:spPr>
          <a:xfrm>
            <a:off x="0" y="6400800"/>
            <a:ext cx="7543800" cy="0"/>
          </a:xfrm>
          <a:prstGeom prst="line">
            <a:avLst/>
          </a:prstGeom>
          <a:noFill/>
          <a:ln w="12700" cap="flat" cmpd="sng" algn="ctr">
            <a:solidFill>
              <a:schemeClr val="bg1">
                <a:lumMod val="50000"/>
              </a:schemeClr>
            </a:solidFill>
            <a:prstDash val="solid"/>
            <a:headEnd type="none" w="med" len="med"/>
            <a:tailEnd type="none" w="med" len="med"/>
          </a:ln>
          <a:effectLst/>
        </p:spPr>
      </p:cxnSp>
    </p:spTree>
    <p:extLst>
      <p:ext uri="{BB962C8B-B14F-4D97-AF65-F5344CB8AC3E}">
        <p14:creationId xmlns:p14="http://schemas.microsoft.com/office/powerpoint/2010/main" val="111596038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Lst>
  <p:timing>
    <p:tnLst>
      <p:par>
        <p:cTn id="1" dur="indefinite" restart="never" nodeType="tmRoot"/>
      </p:par>
    </p:tnLst>
  </p:timing>
  <p:hf hdr="0" ftr="0" dt="0"/>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317617" y="2057400"/>
            <a:ext cx="3838575" cy="4800600"/>
          </a:xfrm>
          <a:prstGeom prst="rect">
            <a:avLst/>
          </a:prstGeom>
        </p:spPr>
      </p:pic>
    </p:spTree>
    <p:extLst>
      <p:ext uri="{BB962C8B-B14F-4D97-AF65-F5344CB8AC3E}">
        <p14:creationId xmlns:p14="http://schemas.microsoft.com/office/powerpoint/2010/main" val="60336775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64" r:id="rId7"/>
    <p:sldLayoutId id="2147483911" r:id="rId8"/>
    <p:sldLayoutId id="2147483912" r:id="rId9"/>
    <p:sldLayoutId id="2147483913"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054" r="6883"/>
          <a:stretch/>
        </p:blipFill>
        <p:spPr bwMode="auto">
          <a:xfrm>
            <a:off x="0" y="-2"/>
            <a:ext cx="882369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ecorative picture" title="Decorative picture"/>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title="MN.IT Services logo"/>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543800" y="6278310"/>
            <a:ext cx="1203158" cy="427290"/>
          </a:xfrm>
          <a:prstGeom prst="rect">
            <a:avLst/>
          </a:prstGeom>
        </p:spPr>
      </p:pic>
      <p:pic>
        <p:nvPicPr>
          <p:cNvPr id="12" name="Picture 11" descr="Decorative picture" title="Decorative picture"/>
          <p:cNvPicPr>
            <a:picLocks noChangeAspect="1"/>
          </p:cNvPicPr>
          <p:nvPr/>
        </p:nvPicPr>
        <p:blipFill>
          <a:blip r:embed="rId7" cstate="print"/>
          <a:stretch>
            <a:fillRect/>
          </a:stretch>
        </p:blipFill>
        <p:spPr>
          <a:xfrm>
            <a:off x="8823693" y="0"/>
            <a:ext cx="320307" cy="6858000"/>
          </a:xfrm>
          <a:prstGeom prst="rect">
            <a:avLst/>
          </a:prstGeom>
        </p:spPr>
      </p:pic>
      <p:cxnSp>
        <p:nvCxnSpPr>
          <p:cNvPr id="7" name="Straight Connector 6" descr="Decorative line" title="Decorative line"/>
          <p:cNvCxnSpPr/>
          <p:nvPr userDrawn="1"/>
        </p:nvCxnSpPr>
        <p:spPr>
          <a:xfrm>
            <a:off x="0" y="6400800"/>
            <a:ext cx="7543800" cy="0"/>
          </a:xfrm>
          <a:prstGeom prst="line">
            <a:avLst/>
          </a:prstGeom>
          <a:noFill/>
          <a:ln w="12700" cap="flat" cmpd="sng" algn="ctr">
            <a:solidFill>
              <a:schemeClr val="bg1">
                <a:lumMod val="50000"/>
              </a:schemeClr>
            </a:solidFill>
            <a:prstDash val="solid"/>
            <a:headEnd type="none" w="med" len="med"/>
            <a:tailEnd type="none" w="med" len="med"/>
          </a:ln>
          <a:effectLst/>
        </p:spPr>
      </p:cxnSp>
      <p:sp>
        <p:nvSpPr>
          <p:cNvPr id="4" name="TextBox 3"/>
          <p:cNvSpPr txBox="1"/>
          <p:nvPr userDrawn="1"/>
        </p:nvSpPr>
        <p:spPr>
          <a:xfrm>
            <a:off x="-1" y="6477000"/>
            <a:ext cx="8823693" cy="246221"/>
          </a:xfrm>
          <a:prstGeom prst="rect">
            <a:avLst/>
          </a:prstGeom>
          <a:noFill/>
        </p:spPr>
        <p:txBody>
          <a:bodyPr wrap="square" rtlCol="0">
            <a:spAutoFit/>
          </a:bodyPr>
          <a:lstStyle/>
          <a:p>
            <a:pPr algn="ctr"/>
            <a:r>
              <a:rPr lang="en-US" sz="1000" dirty="0" smtClean="0">
                <a:solidFill>
                  <a:prstClr val="black"/>
                </a:solidFill>
                <a:cs typeface="Arial" panose="020B0604020202020204" pitchFamily="34" charset="0"/>
              </a:rPr>
              <a:t>MN.IT Services</a:t>
            </a:r>
            <a:endParaRPr lang="en-US" sz="1000" dirty="0">
              <a:solidFill>
                <a:prstClr val="black"/>
              </a:solidFill>
              <a:cs typeface="Arial" panose="020B0604020202020204" pitchFamily="34" charset="0"/>
            </a:endParaRPr>
          </a:p>
        </p:txBody>
      </p:sp>
    </p:spTree>
    <p:extLst>
      <p:ext uri="{BB962C8B-B14F-4D97-AF65-F5344CB8AC3E}">
        <p14:creationId xmlns:p14="http://schemas.microsoft.com/office/powerpoint/2010/main" val="1385143895"/>
      </p:ext>
    </p:extLst>
  </p:cSld>
  <p:clrMap bg1="lt1" tx1="dk1" bg2="lt2" tx2="dk2" accent1="accent1" accent2="accent2" accent3="accent3" accent4="accent4" accent5="accent5" accent6="accent6" hlink="hlink" folHlink="folHlink"/>
  <p:sldLayoutIdLst>
    <p:sldLayoutId id="2147484046" r:id="rId1"/>
  </p:sldLayoutIdLst>
  <p:timing>
    <p:tnLst>
      <p:par>
        <p:cTn id="1" dur="indefinite" restart="never" nodeType="tmRoot"/>
      </p:par>
    </p:tnLst>
  </p:timing>
  <p:hf hdr="0" ftr="0" dt="0"/>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6/1/2016</a:t>
            </a:fld>
            <a:endParaRPr lang="en-US" dirty="0">
              <a:solidFill>
                <a:prstClr val="black"/>
              </a:solidFill>
            </a:endParaRPr>
          </a:p>
        </p:txBody>
      </p:sp>
    </p:spTree>
    <p:extLst>
      <p:ext uri="{BB962C8B-B14F-4D97-AF65-F5344CB8AC3E}">
        <p14:creationId xmlns:p14="http://schemas.microsoft.com/office/powerpoint/2010/main" val="170054414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8"/>
            <a:ext cx="8229600" cy="11430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bwMode="auto">
          <a:xfrm>
            <a:off x="457200" y="1600200"/>
            <a:ext cx="8229600" cy="452596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3"/>
          <p:cNvSpPr>
            <a:spLocks noGrp="1"/>
          </p:cNvSpPr>
          <p:nvPr userDrawn="1">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srgbClr val="000000">
                  <a:tint val="75000"/>
                </a:srgbClr>
              </a:solidFill>
            </a:endParaRPr>
          </a:p>
        </p:txBody>
      </p:sp>
      <p:sp>
        <p:nvSpPr>
          <p:cNvPr id="17" name="Footer Placeholder 4"/>
          <p:cNvSpPr>
            <a:spLocks noGrp="1"/>
          </p:cNvSpPr>
          <p:nvPr userDrawn="1">
            <p:ph type="ftr" sz="quarter" idx="3"/>
          </p:nvPr>
        </p:nvSpPr>
        <p:spPr>
          <a:xfrm>
            <a:off x="3124200" y="6356350"/>
            <a:ext cx="2895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algn="ctr">
              <a:defRPr/>
            </a:pPr>
            <a:endParaRPr lang="en-US">
              <a:solidFill>
                <a:srgbClr val="000000">
                  <a:tint val="75000"/>
                </a:srgbClr>
              </a:solidFill>
            </a:endParaRPr>
          </a:p>
        </p:txBody>
      </p:sp>
      <p:sp>
        <p:nvSpPr>
          <p:cNvPr id="18" name="Slide Number Placeholder 5"/>
          <p:cNvSpPr>
            <a:spLocks noGrp="1"/>
          </p:cNvSpPr>
          <p:nvPr userDrawn="1">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216038C-36CC-40D1-942D-93F4D8883C0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159290069"/>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hdr="0" ftr="0" dt="0"/>
  <p:txStyles>
    <p:titleStyle>
      <a:lvl1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2pPr>
      <a:lvl3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3pPr>
      <a:lvl4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4pPr>
      <a:lvl5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5pPr>
      <a:lvl6pPr marL="4572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6pPr>
      <a:lvl7pPr marL="9144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7pPr>
      <a:lvl8pPr marL="13716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8pPr>
      <a:lvl9pPr marL="18288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A65AC"/>
            </a:gs>
            <a:gs pos="100000">
              <a:srgbClr val="3A70B2"/>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8"/>
            <a:ext cx="8229600" cy="11430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 name="Text Placeholder 2"/>
          <p:cNvSpPr>
            <a:spLocks noGrp="1"/>
          </p:cNvSpPr>
          <p:nvPr>
            <p:ph type="body" idx="1"/>
          </p:nvPr>
        </p:nvSpPr>
        <p:spPr bwMode="auto">
          <a:xfrm>
            <a:off x="457200" y="1600200"/>
            <a:ext cx="8229600" cy="452596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3"/>
          <p:cNvSpPr>
            <a:spLocks noGrp="1"/>
          </p:cNvSpPr>
          <p:nvPr userDrawn="1">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srgbClr val="000000">
                  <a:tint val="75000"/>
                </a:srgbClr>
              </a:solidFill>
            </a:endParaRPr>
          </a:p>
        </p:txBody>
      </p:sp>
      <p:sp>
        <p:nvSpPr>
          <p:cNvPr id="17" name="Footer Placeholder 4"/>
          <p:cNvSpPr>
            <a:spLocks noGrp="1"/>
          </p:cNvSpPr>
          <p:nvPr userDrawn="1">
            <p:ph type="ftr" sz="quarter" idx="3"/>
          </p:nvPr>
        </p:nvSpPr>
        <p:spPr>
          <a:xfrm>
            <a:off x="3124200" y="6356350"/>
            <a:ext cx="2895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algn="ctr">
              <a:defRPr/>
            </a:pPr>
            <a:endParaRPr lang="en-US">
              <a:solidFill>
                <a:srgbClr val="000000">
                  <a:tint val="75000"/>
                </a:srgbClr>
              </a:solidFill>
            </a:endParaRPr>
          </a:p>
        </p:txBody>
      </p:sp>
      <p:sp>
        <p:nvSpPr>
          <p:cNvPr id="18" name="Slide Number Placeholder 5"/>
          <p:cNvSpPr>
            <a:spLocks noGrp="1"/>
          </p:cNvSpPr>
          <p:nvPr userDrawn="1">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216038C-36CC-40D1-942D-93F4D8883C0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663911328"/>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hdr="0" ftr="0" dt="0"/>
  <p:txStyles>
    <p:titleStyle>
      <a:lvl1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2pPr>
      <a:lvl3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3pPr>
      <a:lvl4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4pPr>
      <a:lvl5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5pPr>
      <a:lvl6pPr marL="4572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6pPr>
      <a:lvl7pPr marL="9144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7pPr>
      <a:lvl8pPr marL="13716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8pPr>
      <a:lvl9pPr marL="18288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Font typeface="Arial" charset="0"/>
        <a:buChar char="•"/>
        <a:defRPr sz="2400">
          <a:solidFill>
            <a:schemeClr val="bg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Font typeface="Arial" charset="0"/>
        <a:buChar char="»"/>
        <a:defRPr sz="2000">
          <a:solidFill>
            <a:schemeClr val="bg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pPr defTabSz="914212"/>
            <a:fld id="{D9F17EBC-697F-4E3B-A8F7-06457BB85CE6}" type="datetimeFigureOut">
              <a:rPr lang="en-US" smtClean="0">
                <a:solidFill>
                  <a:prstClr val="black">
                    <a:tint val="75000"/>
                  </a:prstClr>
                </a:solidFill>
              </a:rPr>
              <a:pPr defTabSz="914212"/>
              <a:t>6/1/2016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4"/>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pPr defTabSz="914212"/>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pPr defTabSz="914212"/>
            <a:fld id="{CFA318BB-4796-4B49-B32A-213B8DC5C374}" type="slidenum">
              <a:rPr lang="en-US" smtClean="0">
                <a:solidFill>
                  <a:prstClr val="black">
                    <a:tint val="75000"/>
                  </a:prstClr>
                </a:solidFill>
              </a:rPr>
              <a:pPr defTabSz="914212"/>
              <a:t>‹#›</a:t>
            </a:fld>
            <a:endParaRPr lang="en-US">
              <a:solidFill>
                <a:prstClr val="black">
                  <a:tint val="75000"/>
                </a:prstClr>
              </a:solidFill>
            </a:endParaRPr>
          </a:p>
        </p:txBody>
      </p:sp>
    </p:spTree>
    <p:extLst>
      <p:ext uri="{BB962C8B-B14F-4D97-AF65-F5344CB8AC3E}">
        <p14:creationId xmlns:p14="http://schemas.microsoft.com/office/powerpoint/2010/main" val="323483389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212"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98" indent="-285692" algn="l" defTabSz="91421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65" indent="-228552" algn="l" defTabSz="91421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72" indent="-228552" algn="l" defTabSz="9142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80" indent="-228552" algn="l" defTabSz="9142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87" indent="-228552" algn="l" defTabSz="9142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92" indent="-228552" algn="l" defTabSz="9142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299" indent="-228552" algn="l" defTabSz="9142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04" indent="-228552" algn="l" defTabSz="91421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92514" name="Group 2"/>
          <p:cNvGrpSpPr>
            <a:grpSpLocks/>
          </p:cNvGrpSpPr>
          <p:nvPr/>
        </p:nvGrpSpPr>
        <p:grpSpPr bwMode="auto">
          <a:xfrm>
            <a:off x="1588" y="0"/>
            <a:ext cx="9148762" cy="6851650"/>
            <a:chOff x="1" y="0"/>
            <a:chExt cx="5763" cy="4316"/>
          </a:xfrm>
        </p:grpSpPr>
        <p:sp>
          <p:nvSpPr>
            <p:cNvPr id="19251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1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1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grpSp>
          <p:nvGrpSpPr>
            <p:cNvPr id="192518" name="Group 6"/>
            <p:cNvGrpSpPr>
              <a:grpSpLocks/>
            </p:cNvGrpSpPr>
            <p:nvPr/>
          </p:nvGrpSpPr>
          <p:grpSpPr bwMode="auto">
            <a:xfrm>
              <a:off x="288" y="0"/>
              <a:ext cx="5098" cy="4316"/>
              <a:chOff x="288" y="0"/>
              <a:chExt cx="5098" cy="4316"/>
            </a:xfrm>
          </p:grpSpPr>
          <p:sp>
            <p:nvSpPr>
              <p:cNvPr id="19251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2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grpSp>
        <p:sp>
          <p:nvSpPr>
            <p:cNvPr id="19253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5"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6"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8"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39"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12" fontAlgn="base">
                <a:spcBef>
                  <a:spcPct val="0"/>
                </a:spcBef>
                <a:spcAft>
                  <a:spcPct val="0"/>
                </a:spcAft>
                <a:defRPr/>
              </a:pPr>
              <a:endParaRPr lang="en-US">
                <a:solidFill>
                  <a:srgbClr val="FFFFFF"/>
                </a:solidFill>
              </a:endParaRPr>
            </a:p>
          </p:txBody>
        </p:sp>
        <p:sp>
          <p:nvSpPr>
            <p:cNvPr id="19254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254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254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grpSp>
          <p:nvGrpSpPr>
            <p:cNvPr id="192543" name="Group 31"/>
            <p:cNvGrpSpPr>
              <a:grpSpLocks/>
            </p:cNvGrpSpPr>
            <p:nvPr/>
          </p:nvGrpSpPr>
          <p:grpSpPr bwMode="auto">
            <a:xfrm>
              <a:off x="1" y="392"/>
              <a:ext cx="5758" cy="1571"/>
              <a:chOff x="1" y="392"/>
              <a:chExt cx="5758" cy="1571"/>
            </a:xfrm>
          </p:grpSpPr>
          <p:sp>
            <p:nvSpPr>
              <p:cNvPr id="19254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254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254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254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254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grpSp>
        <p:sp>
          <p:nvSpPr>
            <p:cNvPr id="19254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sp>
          <p:nvSpPr>
            <p:cNvPr id="19255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12" fontAlgn="base">
                <a:spcBef>
                  <a:spcPct val="0"/>
                </a:spcBef>
                <a:spcAft>
                  <a:spcPct val="0"/>
                </a:spcAft>
                <a:defRPr/>
              </a:pPr>
              <a:endParaRPr lang="en-US">
                <a:solidFill>
                  <a:srgbClr val="FFFFFF"/>
                </a:solidFill>
              </a:endParaRPr>
            </a:p>
          </p:txBody>
        </p:sp>
      </p:grpSp>
      <p:sp>
        <p:nvSpPr>
          <p:cNvPr id="192551" name="Rectangle 39"/>
          <p:cNvSpPr>
            <a:spLocks noGrp="1" noChangeArrowheads="1"/>
          </p:cNvSpPr>
          <p:nvPr>
            <p:ph type="title"/>
          </p:nvPr>
        </p:nvSpPr>
        <p:spPr bwMode="auto">
          <a:xfrm>
            <a:off x="457200" y="1"/>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1" rIns="91421" bIns="45711" numCol="1" anchor="ctr" anchorCtr="1" compatLnSpc="1">
            <a:prstTxWarp prst="textNoShape">
              <a:avLst/>
            </a:prstTxWarp>
          </a:bodyPr>
          <a:lstStyle/>
          <a:p>
            <a:pPr lvl="0"/>
            <a:r>
              <a:rPr lang="en-US" smtClean="0"/>
              <a:t>Click to edit Master title style</a:t>
            </a:r>
          </a:p>
        </p:txBody>
      </p:sp>
      <p:sp>
        <p:nvSpPr>
          <p:cNvPr id="192552"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1" rIns="91421" bIns="45711" numCol="1" anchor="t" anchorCtr="0" compatLnSpc="1">
            <a:prstTxWarp prst="textNoShape">
              <a:avLst/>
            </a:prstTxWarp>
          </a:bodyPr>
          <a:lstStyle>
            <a:lvl1pPr>
              <a:defRPr sz="1000">
                <a:effectLst>
                  <a:outerShdw blurRad="38100" dist="38100" dir="2700000" algn="tl">
                    <a:srgbClr val="000000"/>
                  </a:outerShdw>
                </a:effectLst>
              </a:defRPr>
            </a:lvl1pPr>
          </a:lstStyle>
          <a:p>
            <a:pPr defTabSz="914212" fontAlgn="base">
              <a:spcBef>
                <a:spcPct val="0"/>
              </a:spcBef>
              <a:spcAft>
                <a:spcPct val="0"/>
              </a:spcAft>
              <a:defRPr/>
            </a:pPr>
            <a:endParaRPr lang="en-US">
              <a:solidFill>
                <a:srgbClr val="FFFFFF"/>
              </a:solidFill>
            </a:endParaRPr>
          </a:p>
        </p:txBody>
      </p:sp>
      <p:sp>
        <p:nvSpPr>
          <p:cNvPr id="192553" name="Rectangle 41"/>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1" rIns="91421" bIns="45711" numCol="1" anchor="t" anchorCtr="0" compatLnSpc="1">
            <a:prstTxWarp prst="textNoShape">
              <a:avLst/>
            </a:prstTxWarp>
          </a:bodyPr>
          <a:lstStyle>
            <a:lvl1pPr algn="ctr">
              <a:defRPr sz="1000">
                <a:effectLst>
                  <a:outerShdw blurRad="38100" dist="38100" dir="2700000" algn="tl">
                    <a:srgbClr val="000000"/>
                  </a:outerShdw>
                </a:effectLst>
              </a:defRPr>
            </a:lvl1pPr>
          </a:lstStyle>
          <a:p>
            <a:pPr defTabSz="914212" fontAlgn="base">
              <a:spcBef>
                <a:spcPct val="0"/>
              </a:spcBef>
              <a:spcAft>
                <a:spcPct val="0"/>
              </a:spcAft>
              <a:defRPr/>
            </a:pPr>
            <a:endParaRPr lang="en-US">
              <a:solidFill>
                <a:srgbClr val="FFFFFF"/>
              </a:solidFill>
            </a:endParaRPr>
          </a:p>
        </p:txBody>
      </p:sp>
      <p:sp>
        <p:nvSpPr>
          <p:cNvPr id="19255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1" rIns="91421" bIns="45711" numCol="1" anchor="t" anchorCtr="0" compatLnSpc="1">
            <a:prstTxWarp prst="textNoShape">
              <a:avLst/>
            </a:prstTxWarp>
          </a:bodyPr>
          <a:lstStyle>
            <a:lvl1pPr algn="r">
              <a:defRPr sz="1000">
                <a:effectLst>
                  <a:outerShdw blurRad="38100" dist="38100" dir="2700000" algn="tl">
                    <a:srgbClr val="000000"/>
                  </a:outerShdw>
                </a:effectLst>
              </a:defRPr>
            </a:lvl1pPr>
          </a:lstStyle>
          <a:p>
            <a:pPr defTabSz="914212" fontAlgn="base">
              <a:spcBef>
                <a:spcPct val="0"/>
              </a:spcBef>
              <a:spcAft>
                <a:spcPct val="0"/>
              </a:spcAft>
              <a:defRPr/>
            </a:pPr>
            <a:fld id="{D854FE85-1D27-4359-A595-70B6AC89B17F}" type="slidenum">
              <a:rPr lang="en-US">
                <a:solidFill>
                  <a:srgbClr val="FFFFFF"/>
                </a:solidFill>
              </a:rPr>
              <a:pPr defTabSz="914212" fontAlgn="base">
                <a:spcBef>
                  <a:spcPct val="0"/>
                </a:spcBef>
                <a:spcAft>
                  <a:spcPct val="0"/>
                </a:spcAft>
                <a:defRPr/>
              </a:pPr>
              <a:t>‹#›</a:t>
            </a:fld>
            <a:endParaRPr lang="en-US">
              <a:solidFill>
                <a:srgbClr val="FFFFFF"/>
              </a:solidFill>
            </a:endParaRPr>
          </a:p>
        </p:txBody>
      </p:sp>
      <p:sp>
        <p:nvSpPr>
          <p:cNvPr id="192555"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1" rIns="91421"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234112537"/>
      </p:ext>
    </p:extLst>
  </p:cSld>
  <p:clrMap bg1="dk2" tx1="lt1" bg2="dk1"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Lst>
  <p:timing>
    <p:tnLst>
      <p:par>
        <p:cTn id="1" dur="indefinite" restart="never" nodeType="tmRoot"/>
      </p:par>
    </p:tnLst>
  </p:timing>
  <p:txStyles>
    <p:titleStyle>
      <a:lvl1pPr algn="ctr" rtl="0" fontAlgn="base">
        <a:spcBef>
          <a:spcPct val="0"/>
        </a:spcBef>
        <a:spcAft>
          <a:spcPct val="0"/>
        </a:spcAft>
        <a:defRPr sz="3200" b="1">
          <a:solidFill>
            <a:srgbClr val="FFFF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200" b="1">
          <a:solidFill>
            <a:srgbClr val="FFFF00"/>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3200" b="1">
          <a:solidFill>
            <a:srgbClr val="FFFF00"/>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3200" b="1">
          <a:solidFill>
            <a:srgbClr val="FFFF00"/>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3200" b="1">
          <a:solidFill>
            <a:srgbClr val="FFFF00"/>
          </a:solidFill>
          <a:effectLst>
            <a:outerShdw blurRad="38100" dist="38100" dir="2700000" algn="tl">
              <a:srgbClr val="000000"/>
            </a:outerShdw>
          </a:effectLst>
          <a:latin typeface="Arial" pitchFamily="34" charset="0"/>
          <a:cs typeface="Arial" pitchFamily="34" charset="0"/>
        </a:defRPr>
      </a:lvl5pPr>
      <a:lvl6pPr marL="457106" algn="ctr" rtl="0" fontAlgn="base">
        <a:spcBef>
          <a:spcPct val="0"/>
        </a:spcBef>
        <a:spcAft>
          <a:spcPct val="0"/>
        </a:spcAft>
        <a:defRPr sz="3200" b="1">
          <a:solidFill>
            <a:srgbClr val="FFFF00"/>
          </a:solidFill>
          <a:effectLst>
            <a:outerShdw blurRad="38100" dist="38100" dir="2700000" algn="tl">
              <a:srgbClr val="000000"/>
            </a:outerShdw>
          </a:effectLst>
          <a:latin typeface="Arial" pitchFamily="34" charset="0"/>
          <a:cs typeface="Arial" pitchFamily="34" charset="0"/>
        </a:defRPr>
      </a:lvl6pPr>
      <a:lvl7pPr marL="914212" algn="ctr" rtl="0" fontAlgn="base">
        <a:spcBef>
          <a:spcPct val="0"/>
        </a:spcBef>
        <a:spcAft>
          <a:spcPct val="0"/>
        </a:spcAft>
        <a:defRPr sz="3200" b="1">
          <a:solidFill>
            <a:srgbClr val="FFFF00"/>
          </a:solidFill>
          <a:effectLst>
            <a:outerShdw blurRad="38100" dist="38100" dir="2700000" algn="tl">
              <a:srgbClr val="000000"/>
            </a:outerShdw>
          </a:effectLst>
          <a:latin typeface="Arial" pitchFamily="34" charset="0"/>
          <a:cs typeface="Arial" pitchFamily="34" charset="0"/>
        </a:defRPr>
      </a:lvl7pPr>
      <a:lvl8pPr marL="1371320" algn="ctr" rtl="0" fontAlgn="base">
        <a:spcBef>
          <a:spcPct val="0"/>
        </a:spcBef>
        <a:spcAft>
          <a:spcPct val="0"/>
        </a:spcAft>
        <a:defRPr sz="3200" b="1">
          <a:solidFill>
            <a:srgbClr val="FFFF00"/>
          </a:solidFill>
          <a:effectLst>
            <a:outerShdw blurRad="38100" dist="38100" dir="2700000" algn="tl">
              <a:srgbClr val="000000"/>
            </a:outerShdw>
          </a:effectLst>
          <a:latin typeface="Arial" pitchFamily="34" charset="0"/>
          <a:cs typeface="Arial" pitchFamily="34" charset="0"/>
        </a:defRPr>
      </a:lvl8pPr>
      <a:lvl9pPr marL="1828426" algn="ctr" rtl="0" fontAlgn="base">
        <a:spcBef>
          <a:spcPct val="0"/>
        </a:spcBef>
        <a:spcAft>
          <a:spcPct val="0"/>
        </a:spcAft>
        <a:defRPr sz="3200" b="1">
          <a:solidFill>
            <a:srgbClr val="FFFF00"/>
          </a:solidFill>
          <a:effectLst>
            <a:outerShdw blurRad="38100" dist="38100" dir="2700000" algn="tl">
              <a:srgbClr val="000000"/>
            </a:outerShdw>
          </a:effectLst>
          <a:latin typeface="Arial" pitchFamily="34" charset="0"/>
          <a:cs typeface="Arial" pitchFamily="34" charset="0"/>
        </a:defRPr>
      </a:lvl9pPr>
    </p:titleStyle>
    <p:bodyStyle>
      <a:lvl1pPr marL="342830" indent="-34283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798" indent="-285692"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2765" indent="-228552"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599872" indent="-228552"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6980" indent="-228552"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087" indent="-228552"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192" indent="-228552"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8299" indent="-228552"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5404" indent="-228552"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212" rtl="0" eaLnBrk="1" latinLnBrk="0" hangingPunct="1">
        <a:defRPr sz="1800" kern="1200">
          <a:solidFill>
            <a:schemeClr val="tx1"/>
          </a:solidFill>
          <a:latin typeface="+mn-lt"/>
          <a:ea typeface="+mn-ea"/>
          <a:cs typeface="+mn-cs"/>
        </a:defRPr>
      </a:lvl1pPr>
      <a:lvl2pPr marL="457106" algn="l" defTabSz="914212" rtl="0" eaLnBrk="1" latinLnBrk="0" hangingPunct="1">
        <a:defRPr sz="1800" kern="1200">
          <a:solidFill>
            <a:schemeClr val="tx1"/>
          </a:solidFill>
          <a:latin typeface="+mn-lt"/>
          <a:ea typeface="+mn-ea"/>
          <a:cs typeface="+mn-cs"/>
        </a:defRPr>
      </a:lvl2pPr>
      <a:lvl3pPr marL="914212" algn="l" defTabSz="914212" rtl="0" eaLnBrk="1" latinLnBrk="0" hangingPunct="1">
        <a:defRPr sz="1800" kern="1200">
          <a:solidFill>
            <a:schemeClr val="tx1"/>
          </a:solidFill>
          <a:latin typeface="+mn-lt"/>
          <a:ea typeface="+mn-ea"/>
          <a:cs typeface="+mn-cs"/>
        </a:defRPr>
      </a:lvl3pPr>
      <a:lvl4pPr marL="1371320" algn="l" defTabSz="914212" rtl="0" eaLnBrk="1" latinLnBrk="0" hangingPunct="1">
        <a:defRPr sz="1800" kern="1200">
          <a:solidFill>
            <a:schemeClr val="tx1"/>
          </a:solidFill>
          <a:latin typeface="+mn-lt"/>
          <a:ea typeface="+mn-ea"/>
          <a:cs typeface="+mn-cs"/>
        </a:defRPr>
      </a:lvl4pPr>
      <a:lvl5pPr marL="1828426" algn="l" defTabSz="914212" rtl="0" eaLnBrk="1" latinLnBrk="0" hangingPunct="1">
        <a:defRPr sz="1800" kern="1200">
          <a:solidFill>
            <a:schemeClr val="tx1"/>
          </a:solidFill>
          <a:latin typeface="+mn-lt"/>
          <a:ea typeface="+mn-ea"/>
          <a:cs typeface="+mn-cs"/>
        </a:defRPr>
      </a:lvl5pPr>
      <a:lvl6pPr marL="2285532" algn="l" defTabSz="914212" rtl="0" eaLnBrk="1" latinLnBrk="0" hangingPunct="1">
        <a:defRPr sz="1800" kern="1200">
          <a:solidFill>
            <a:schemeClr val="tx1"/>
          </a:solidFill>
          <a:latin typeface="+mn-lt"/>
          <a:ea typeface="+mn-ea"/>
          <a:cs typeface="+mn-cs"/>
        </a:defRPr>
      </a:lvl6pPr>
      <a:lvl7pPr marL="2742640" algn="l" defTabSz="914212" rtl="0" eaLnBrk="1" latinLnBrk="0" hangingPunct="1">
        <a:defRPr sz="1800" kern="1200">
          <a:solidFill>
            <a:schemeClr val="tx1"/>
          </a:solidFill>
          <a:latin typeface="+mn-lt"/>
          <a:ea typeface="+mn-ea"/>
          <a:cs typeface="+mn-cs"/>
        </a:defRPr>
      </a:lvl7pPr>
      <a:lvl8pPr marL="3199744" algn="l" defTabSz="914212" rtl="0" eaLnBrk="1" latinLnBrk="0" hangingPunct="1">
        <a:defRPr sz="1800" kern="1200">
          <a:solidFill>
            <a:schemeClr val="tx1"/>
          </a:solidFill>
          <a:latin typeface="+mn-lt"/>
          <a:ea typeface="+mn-ea"/>
          <a:cs typeface="+mn-cs"/>
        </a:defRPr>
      </a:lvl8pPr>
      <a:lvl9pPr marL="3656852" algn="l" defTabSz="9142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6/1/2016</a:t>
            </a:fld>
            <a:endParaRPr lang="en-US" dirty="0">
              <a:solidFill>
                <a:prstClr val="black"/>
              </a:solidFill>
            </a:endParaRPr>
          </a:p>
        </p:txBody>
      </p:sp>
    </p:spTree>
    <p:extLst>
      <p:ext uri="{BB962C8B-B14F-4D97-AF65-F5344CB8AC3E}">
        <p14:creationId xmlns:p14="http://schemas.microsoft.com/office/powerpoint/2010/main" val="3117839673"/>
      </p:ext>
    </p:extLst>
  </p:cSld>
  <p:clrMap bg1="lt1" tx1="dk1" bg2="lt2" tx2="dk2" accent1="accent1" accent2="accent2" accent3="accent3" accent4="accent4" accent5="accent5" accent6="accent6" hlink="hlink" folHlink="folHlink"/>
  <p:sldLayoutIdLst>
    <p:sldLayoutId id="2147483810" r:id="rId1"/>
    <p:sldLayoutId id="2147483819" r:id="rId2"/>
    <p:sldLayoutId id="2147483829" r:id="rId3"/>
    <p:sldLayoutId id="2147483813" r:id="rId4"/>
    <p:sldLayoutId id="2147483820" r:id="rId5"/>
    <p:sldLayoutId id="2147483821" r:id="rId6"/>
    <p:sldLayoutId id="2147483996" r:id="rId7"/>
    <p:sldLayoutId id="2147484047"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4533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814" r:id="rId3"/>
    <p:sldLayoutId id="2147483815" r:id="rId4"/>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6289854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1" r:id="rId3"/>
    <p:sldLayoutId id="21474838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4212833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92204831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a:solidFill>
                  <a:prstClr val="black"/>
                </a:solidFill>
              </a:rPr>
              <a:t>Minnesota Geospatial Information Office</a:t>
            </a:r>
          </a:p>
          <a:p>
            <a:pPr algn="r"/>
            <a:r>
              <a:rPr lang="en-US" sz="800" dirty="0">
                <a:solidFill>
                  <a:prstClr val="black"/>
                </a:solidFill>
              </a:rPr>
              <a:t>A Program Area of MN.IT Services</a:t>
            </a:r>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108318" y="4638677"/>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2920049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7064595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mngeo.state.mn.us/councils/statewide/GAC_minutes_2016-03-02.pdf"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3" Type="http://schemas.openxmlformats.org/officeDocument/2006/relationships/hyperlink" Target="https://apps.health.state.mn.us/mndata/asthma_staticmaps#1" TargetMode="External"/><Relationship Id="rId2" Type="http://schemas.openxmlformats.org/officeDocument/2006/relationships/notesSlide" Target="../notesSlides/notesSlide7.xml"/><Relationship Id="rId1" Type="http://schemas.openxmlformats.org/officeDocument/2006/relationships/slideLayout" Target="../slideLayouts/slideLayout112.xml"/><Relationship Id="rId4" Type="http://schemas.openxmlformats.org/officeDocument/2006/relationships/image" Target="../media/image16.7C52EE90"/></Relationships>
</file>

<file path=ppt/slides/_rels/slide16.xml.rels><?xml version="1.0" encoding="UTF-8" standalone="yes"?>
<Relationships xmlns="http://schemas.openxmlformats.org/package/2006/relationships"><Relationship Id="rId3" Type="http://schemas.openxmlformats.org/officeDocument/2006/relationships/hyperlink" Target="https://apps.health.state.mn.us/mndata/asthma_staticmaps#1" TargetMode="External"/><Relationship Id="rId2" Type="http://schemas.openxmlformats.org/officeDocument/2006/relationships/notesSlide" Target="../notesSlides/notesSlide8.xml"/><Relationship Id="rId1" Type="http://schemas.openxmlformats.org/officeDocument/2006/relationships/slideLayout" Target="../slideLayouts/slideLayout112.xml"/><Relationship Id="rId4" Type="http://schemas.openxmlformats.org/officeDocument/2006/relationships/image" Target="../media/image17.7C52EE90"/></Relationships>
</file>

<file path=ppt/slides/_rels/slide17.xml.rels><?xml version="1.0" encoding="UTF-8" standalone="yes"?>
<Relationships xmlns="http://schemas.openxmlformats.org/package/2006/relationships"><Relationship Id="rId3" Type="http://schemas.openxmlformats.org/officeDocument/2006/relationships/hyperlink" Target="https://apps.health.state.mn.us/mndata/asthma_staticmaps#1" TargetMode="External"/><Relationship Id="rId2" Type="http://schemas.openxmlformats.org/officeDocument/2006/relationships/notesSlide" Target="../notesSlides/notesSlide9.xml"/><Relationship Id="rId1" Type="http://schemas.openxmlformats.org/officeDocument/2006/relationships/slideLayout" Target="../slideLayouts/slideLayout112.xml"/><Relationship Id="rId4" Type="http://schemas.openxmlformats.org/officeDocument/2006/relationships/image" Target="../media/image18.CA251CB0"/></Relationships>
</file>

<file path=ppt/slides/_rels/slide18.xml.rels><?xml version="1.0" encoding="UTF-8" standalone="yes"?>
<Relationships xmlns="http://schemas.openxmlformats.org/package/2006/relationships"><Relationship Id="rId3" Type="http://schemas.openxmlformats.org/officeDocument/2006/relationships/hyperlink" Target="https://apps.health.state.mn.us/mndata/asthma_staticmaps#1" TargetMode="External"/><Relationship Id="rId2" Type="http://schemas.openxmlformats.org/officeDocument/2006/relationships/notesSlide" Target="../notesSlides/notesSlide10.xml"/><Relationship Id="rId1" Type="http://schemas.openxmlformats.org/officeDocument/2006/relationships/slideLayout" Target="../slideLayouts/slideLayout112.xml"/><Relationship Id="rId4" Type="http://schemas.openxmlformats.org/officeDocument/2006/relationships/image" Target="../media/image19.CA251CB0"/></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apps.health.state.mn.us/mndata/webmap/asthma.html" TargetMode="External"/><Relationship Id="rId2" Type="http://schemas.openxmlformats.org/officeDocument/2006/relationships/notesSlide" Target="../notesSlides/notesSlide12.xml"/><Relationship Id="rId1" Type="http://schemas.openxmlformats.org/officeDocument/2006/relationships/slideLayout" Target="../slideLayouts/slideLayout1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maptime/map-accessibility-guidelines" TargetMode="External"/><Relationship Id="rId2" Type="http://schemas.openxmlformats.org/officeDocument/2006/relationships/hyperlink" Target="http://mn.gov/mnit/accessibility" TargetMode="External"/><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3" Type="http://schemas.openxmlformats.org/officeDocument/2006/relationships/hyperlink" Target="mailto:kim.wee@state.mn.us" TargetMode="External"/><Relationship Id="rId2" Type="http://schemas.openxmlformats.org/officeDocument/2006/relationships/hyperlink" Target="mailto:kitty.hurley@state.mn.us" TargetMode="External"/><Relationship Id="rId1" Type="http://schemas.openxmlformats.org/officeDocument/2006/relationships/slideLayout" Target="../slideLayouts/slideLayout110.xml"/><Relationship Id="rId4" Type="http://schemas.openxmlformats.org/officeDocument/2006/relationships/hyperlink" Target="mailto:jay.wyant@state.mn.u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mn.gov/mnit/programs/policies/geospatial/gis-pages/us-national-grid.jsp" TargetMode="External"/><Relationship Id="rId2" Type="http://schemas.openxmlformats.org/officeDocument/2006/relationships/hyperlink" Target="https://www.fgdc.gov/standards/projects/FGDC-standards-projects/usng" TargetMode="External"/><Relationship Id="rId1" Type="http://schemas.openxmlformats.org/officeDocument/2006/relationships/slideLayout" Target="../slideLayouts/slideLayout131.xml"/><Relationship Id="rId5" Type="http://schemas.openxmlformats.org/officeDocument/2006/relationships/image" Target="../media/image24.jpeg"/><Relationship Id="rId4" Type="http://schemas.openxmlformats.org/officeDocument/2006/relationships/image" Target="../media/image23.gif"/></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3" Type="http://schemas.openxmlformats.org/officeDocument/2006/relationships/hyperlink" Target="http://www.napsgfoundation.org/wp-content/uploads/2015/10/FEMAD092-5_dated.pdf" TargetMode="External"/><Relationship Id="rId2" Type="http://schemas.openxmlformats.org/officeDocument/2006/relationships/image" Target="../media/image28.emf"/><Relationship Id="rId1" Type="http://schemas.openxmlformats.org/officeDocument/2006/relationships/slideLayout" Target="../slideLayouts/slideLayout126.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6.xm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nfpa.org/" TargetMode="External"/><Relationship Id="rId7" Type="http://schemas.openxmlformats.org/officeDocument/2006/relationships/hyperlink" Target="http://www.3m.com/3M/en_US/Newsroom/Full-Story/?storyid=48f5d0ed-e174-49ae-98ee-33930d37df23" TargetMode="External"/><Relationship Id="rId2" Type="http://schemas.openxmlformats.org/officeDocument/2006/relationships/hyperlink" Target="http://usfa.kohalibrary.com/app/search/USNG" TargetMode="External"/><Relationship Id="rId1" Type="http://schemas.openxmlformats.org/officeDocument/2006/relationships/slideLayout" Target="../slideLayouts/slideLayout126.xml"/><Relationship Id="rId6" Type="http://schemas.openxmlformats.org/officeDocument/2006/relationships/hyperlink" Target="https://docs.google.com/viewer?url=https://www.fgdc.gov/usng/articles-reports/GITAltrUSNGspt20070703.pdf" TargetMode="External"/><Relationship Id="rId5" Type="http://schemas.openxmlformats.org/officeDocument/2006/relationships/hyperlink" Target="https://www.napsgfoundation.org/all-resources/us-national-grid-resources-2/" TargetMode="External"/><Relationship Id="rId4" Type="http://schemas.openxmlformats.org/officeDocument/2006/relationships/hyperlink" Target="http://www.nasar.org/napsg_host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jpeg"/><Relationship Id="rId12" Type="http://schemas.openxmlformats.org/officeDocument/2006/relationships/image" Target="../media/image40.gif"/><Relationship Id="rId2" Type="http://schemas.openxmlformats.org/officeDocument/2006/relationships/notesSlide" Target="../notesSlides/notesSlide15.xml"/><Relationship Id="rId1" Type="http://schemas.openxmlformats.org/officeDocument/2006/relationships/slideLayout" Target="../slideLayouts/slideLayout14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6.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59.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5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iff"/><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hyperlink" Target="https://dps.mn.gov/divisions/ecn/programs/911/Documents/mn-ng911-gis-newsletter-201605.pdf" TargetMode="External"/><Relationship Id="rId2" Type="http://schemas.openxmlformats.org/officeDocument/2006/relationships/image" Target="../media/image56.tiff"/><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jpg"/><Relationship Id="rId3" Type="http://schemas.openxmlformats.org/officeDocument/2006/relationships/image" Target="../media/image60.png"/><Relationship Id="rId7" Type="http://schemas.openxmlformats.org/officeDocument/2006/relationships/image" Target="../media/image64.gif"/><Relationship Id="rId12" Type="http://schemas.openxmlformats.org/officeDocument/2006/relationships/image" Target="../media/image69.png"/><Relationship Id="rId17" Type="http://schemas.openxmlformats.org/officeDocument/2006/relationships/image" Target="../media/image74.gif"/><Relationship Id="rId2" Type="http://schemas.openxmlformats.org/officeDocument/2006/relationships/notesSlide" Target="../notesSlides/notesSlide21.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8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jpe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hyperlink" Target="http://www.mngeo.state.mn.us/committee/cadastral/index.html" TargetMode="External"/><Relationship Id="rId4" Type="http://schemas.openxmlformats.org/officeDocument/2006/relationships/image" Target="../media/image79.emf"/></Relationships>
</file>

<file path=ppt/slides/_rels/slide6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75.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89.emf"/><Relationship Id="rId5" Type="http://schemas.openxmlformats.org/officeDocument/2006/relationships/oleObject" Target="../embeddings/oleObject2.bin"/><Relationship Id="rId4" Type="http://schemas.openxmlformats.org/officeDocument/2006/relationships/image" Target="../media/image9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6.png"/><Relationship Id="rId2" Type="http://schemas.openxmlformats.org/officeDocument/2006/relationships/image" Target="../media/image92.jpeg"/><Relationship Id="rId1" Type="http://schemas.openxmlformats.org/officeDocument/2006/relationships/slideLayout" Target="../slideLayouts/slideLayout124.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257800" cy="3124200"/>
          </a:xfrm>
        </p:spPr>
        <p:txBody>
          <a:bodyPr/>
          <a:lstStyle/>
          <a:p>
            <a:r>
              <a:rPr lang="en-US" dirty="0" smtClean="0"/>
              <a:t>Welcome</a:t>
            </a:r>
            <a:br>
              <a:rPr lang="en-US" dirty="0" smtClean="0"/>
            </a:br>
            <a:r>
              <a:rPr lang="en-US" dirty="0" smtClean="0"/>
              <a:t/>
            </a:r>
            <a:br>
              <a:rPr lang="en-US" dirty="0" smtClean="0"/>
            </a:br>
            <a:r>
              <a:rPr lang="en-US" dirty="0" smtClean="0"/>
              <a:t> </a:t>
            </a:r>
            <a:r>
              <a:rPr lang="en-US" sz="3200" dirty="0" smtClean="0"/>
              <a:t>- Introductions </a:t>
            </a:r>
            <a:br>
              <a:rPr lang="en-US" sz="3200" dirty="0" smtClean="0"/>
            </a:br>
            <a:r>
              <a:rPr lang="en-US" sz="3200" dirty="0" smtClean="0"/>
              <a:t> - Approve Agenda </a:t>
            </a:r>
            <a:br>
              <a:rPr lang="en-US" sz="3200" dirty="0" smtClean="0"/>
            </a:br>
            <a:r>
              <a:rPr lang="en-US" sz="3200" dirty="0" smtClean="0"/>
              <a:t> - Approve </a:t>
            </a:r>
            <a:r>
              <a:rPr lang="en-US" sz="3200" dirty="0" smtClean="0">
                <a:hlinkClick r:id="rId2"/>
              </a:rPr>
              <a:t>March Minutes</a:t>
            </a:r>
            <a:endParaRPr lang="en-US" sz="3200" dirty="0"/>
          </a:p>
        </p:txBody>
      </p:sp>
    </p:spTree>
    <p:extLst>
      <p:ext uri="{BB962C8B-B14F-4D97-AF65-F5344CB8AC3E}">
        <p14:creationId xmlns:p14="http://schemas.microsoft.com/office/powerpoint/2010/main" val="1064294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Map Accessibility</a:t>
            </a:r>
            <a:endParaRPr lang="en-US" b="1" dirty="0">
              <a:effectLst>
                <a:outerShdw blurRad="38100" dist="38100" dir="2700000" algn="tl">
                  <a:srgbClr val="000000">
                    <a:alpha val="43137"/>
                  </a:srgbClr>
                </a:outerShdw>
              </a:effectLst>
            </a:endParaRPr>
          </a:p>
        </p:txBody>
      </p:sp>
      <p:sp>
        <p:nvSpPr>
          <p:cNvPr id="6" name="Text Placeholder 5"/>
          <p:cNvSpPr>
            <a:spLocks noGrp="1"/>
          </p:cNvSpPr>
          <p:nvPr>
            <p:ph type="body" sz="quarter" idx="10"/>
          </p:nvPr>
        </p:nvSpPr>
        <p:spPr/>
        <p:txBody>
          <a:bodyPr/>
          <a:lstStyle/>
          <a:p>
            <a:r>
              <a:rPr lang="en-US" b="1" dirty="0" smtClean="0">
                <a:solidFill>
                  <a:srgbClr val="2C2C2C"/>
                </a:solidFill>
              </a:rPr>
              <a:t>June</a:t>
            </a:r>
            <a:r>
              <a:rPr lang="en-US" b="1" baseline="0" dirty="0" smtClean="0">
                <a:solidFill>
                  <a:srgbClr val="2C2C2C"/>
                </a:solidFill>
              </a:rPr>
              <a:t> 1</a:t>
            </a:r>
            <a:r>
              <a:rPr lang="en-US" b="1" dirty="0" smtClean="0">
                <a:solidFill>
                  <a:srgbClr val="2C2C2C"/>
                </a:solidFill>
              </a:rPr>
              <a:t>, 2016</a:t>
            </a:r>
          </a:p>
          <a:p>
            <a:r>
              <a:rPr lang="en-US" dirty="0" smtClean="0">
                <a:solidFill>
                  <a:srgbClr val="2C2C2C"/>
                </a:solidFill>
              </a:rPr>
              <a:t>Kitty Hurley – MN.IT Services @ Health</a:t>
            </a:r>
          </a:p>
          <a:p>
            <a:r>
              <a:rPr lang="en-US" dirty="0" smtClean="0">
                <a:solidFill>
                  <a:srgbClr val="2C2C2C"/>
                </a:solidFill>
              </a:rPr>
              <a:t>Kim Wee - MN.IT Services @ Education</a:t>
            </a:r>
          </a:p>
          <a:p>
            <a:pPr marL="0" marR="0" indent="0" algn="r" defTabSz="914400" rtl="0" eaLnBrk="1" fontAlgn="auto" latinLnBrk="0" hangingPunct="1">
              <a:lnSpc>
                <a:spcPct val="100000"/>
              </a:lnSpc>
              <a:spcBef>
                <a:spcPct val="20000"/>
              </a:spcBef>
              <a:spcAft>
                <a:spcPts val="0"/>
              </a:spcAft>
              <a:buClrTx/>
              <a:buSzTx/>
              <a:buFont typeface="Arial" pitchFamily="34" charset="0"/>
              <a:buNone/>
              <a:tabLst/>
              <a:defRPr/>
            </a:pPr>
            <a:r>
              <a:rPr lang="en-US" sz="1200" kern="1200" dirty="0" smtClean="0">
                <a:solidFill>
                  <a:srgbClr val="2C2C2C"/>
                </a:solidFill>
                <a:effectLst/>
              </a:rPr>
              <a:t>Jay Wyant – Office of Accessibility</a:t>
            </a:r>
            <a:endParaRPr lang="en-US" dirty="0" smtClean="0">
              <a:solidFill>
                <a:srgbClr val="2C2C2C"/>
              </a:solidFill>
              <a:effectLst/>
            </a:endParaRPr>
          </a:p>
        </p:txBody>
      </p:sp>
      <p:sp>
        <p:nvSpPr>
          <p:cNvPr id="3" name="Slide Number Placeholder 2"/>
          <p:cNvSpPr>
            <a:spLocks noGrp="1"/>
          </p:cNvSpPr>
          <p:nvPr>
            <p:ph type="sldNum" sz="quarter" idx="11"/>
          </p:nvPr>
        </p:nvSpPr>
        <p:spPr/>
        <p:txBody>
          <a:bodyPr/>
          <a:lstStyle/>
          <a:p>
            <a:fld id="{A9EEB0F0-368C-46F4-B2CF-580B678AFEA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366853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pPr>
              <a:buFont typeface="Wingdings" panose="05000000000000000000" pitchFamily="2" charset="2"/>
              <a:buChar char="§"/>
            </a:pPr>
            <a:r>
              <a:rPr lang="en-US" sz="2400" dirty="0" smtClean="0">
                <a:solidFill>
                  <a:srgbClr val="2C2C2C"/>
                </a:solidFill>
              </a:rPr>
              <a:t>State Guidelines for Accessibility</a:t>
            </a:r>
          </a:p>
          <a:p>
            <a:pPr>
              <a:buFont typeface="Wingdings" panose="05000000000000000000" pitchFamily="2" charset="2"/>
              <a:buChar char="§"/>
            </a:pPr>
            <a:r>
              <a:rPr lang="en-US" sz="2400" dirty="0" smtClean="0">
                <a:solidFill>
                  <a:srgbClr val="2C2C2C"/>
                </a:solidFill>
              </a:rPr>
              <a:t>Static Maps</a:t>
            </a:r>
          </a:p>
          <a:p>
            <a:pPr>
              <a:buFont typeface="Wingdings" panose="05000000000000000000" pitchFamily="2" charset="2"/>
              <a:buChar char="§"/>
            </a:pPr>
            <a:r>
              <a:rPr lang="en-US" sz="2400" dirty="0" smtClean="0">
                <a:solidFill>
                  <a:srgbClr val="2C2C2C"/>
                </a:solidFill>
              </a:rPr>
              <a:t>Interactive Maps</a:t>
            </a:r>
          </a:p>
          <a:p>
            <a:pPr>
              <a:buFont typeface="Wingdings" panose="05000000000000000000" pitchFamily="2" charset="2"/>
              <a:buChar char="§"/>
            </a:pPr>
            <a:r>
              <a:rPr lang="en-US" sz="2400" dirty="0">
                <a:solidFill>
                  <a:srgbClr val="2C2C2C"/>
                </a:solidFill>
              </a:rPr>
              <a:t>What can we all do – next </a:t>
            </a:r>
            <a:r>
              <a:rPr lang="en-US" sz="2400" dirty="0" smtClean="0">
                <a:solidFill>
                  <a:srgbClr val="2C2C2C"/>
                </a:solidFill>
              </a:rPr>
              <a:t>steps</a:t>
            </a:r>
          </a:p>
          <a:p>
            <a:pPr>
              <a:buFont typeface="Wingdings" panose="05000000000000000000" pitchFamily="2" charset="2"/>
              <a:buChar char="§"/>
            </a:pPr>
            <a:r>
              <a:rPr lang="en-US" sz="2400" dirty="0" smtClean="0">
                <a:solidFill>
                  <a:srgbClr val="2C2C2C"/>
                </a:solidFill>
              </a:rPr>
              <a:t>Resources</a:t>
            </a:r>
          </a:p>
        </p:txBody>
      </p:sp>
      <p:sp>
        <p:nvSpPr>
          <p:cNvPr id="3" name="Title 2"/>
          <p:cNvSpPr>
            <a:spLocks noGrp="1"/>
          </p:cNvSpPr>
          <p:nvPr>
            <p:ph type="title"/>
          </p:nvPr>
        </p:nvSpPr>
        <p:spPr/>
        <p:txBody>
          <a:bodyPr/>
          <a:lstStyle/>
          <a:p>
            <a:r>
              <a:rPr lang="en-US" b="1" dirty="0" smtClean="0">
                <a:effectLst>
                  <a:outerShdw blurRad="38100" dist="38100" dir="2700000" algn="tl">
                    <a:srgbClr val="000000">
                      <a:alpha val="43137"/>
                    </a:srgbClr>
                  </a:outerShdw>
                </a:effectLst>
              </a:rPr>
              <a:t>AGENDA</a:t>
            </a:r>
            <a:endParaRPr lang="en-US" b="1"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1"/>
          </p:nvPr>
        </p:nvSpPr>
        <p:spPr/>
        <p:txBody>
          <a:bodyPr/>
          <a:lstStyle/>
          <a:p>
            <a:fld id="{581B85C1-363D-40D5-8F13-356721D773A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618788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effectLst>
                  <a:outerShdw blurRad="38100" dist="38100" dir="2700000" algn="tl">
                    <a:srgbClr val="000000">
                      <a:alpha val="43137"/>
                    </a:srgbClr>
                  </a:outerShdw>
                </a:effectLst>
              </a:rPr>
              <a:t>State Guidelines for Accessibility</a:t>
            </a:r>
            <a:endParaRPr lang="en-US"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457200" y="1905000"/>
            <a:ext cx="6705600" cy="3962400"/>
          </a:xfrm>
        </p:spPr>
        <p:txBody>
          <a:bodyPr/>
          <a:lstStyle/>
          <a:p>
            <a:pPr>
              <a:lnSpc>
                <a:spcPct val="150000"/>
              </a:lnSpc>
            </a:pPr>
            <a:r>
              <a:rPr lang="en-US" dirty="0" smtClean="0">
                <a:solidFill>
                  <a:srgbClr val="2C2C2C"/>
                </a:solidFill>
                <a:latin typeface="+mn-lt"/>
              </a:rPr>
              <a:t>Section 508 or the Rehabilitation Act of 1973</a:t>
            </a:r>
          </a:p>
          <a:p>
            <a:pPr>
              <a:lnSpc>
                <a:spcPct val="150000"/>
              </a:lnSpc>
            </a:pPr>
            <a:r>
              <a:rPr lang="en-US" dirty="0" smtClean="0">
                <a:solidFill>
                  <a:srgbClr val="2C2C2C"/>
                </a:solidFill>
                <a:latin typeface="+mn-lt"/>
              </a:rPr>
              <a:t>WCAG 2.0, AA</a:t>
            </a:r>
          </a:p>
          <a:p>
            <a:pPr>
              <a:lnSpc>
                <a:spcPct val="150000"/>
              </a:lnSpc>
            </a:pPr>
            <a:r>
              <a:rPr lang="en-US" dirty="0" smtClean="0">
                <a:solidFill>
                  <a:srgbClr val="2C2C2C"/>
                </a:solidFill>
                <a:latin typeface="+mn-lt"/>
              </a:rPr>
              <a:t>Provision 363A.42 Public Records; Accessibility</a:t>
            </a:r>
            <a:endParaRPr lang="en-US" dirty="0">
              <a:solidFill>
                <a:srgbClr val="2C2C2C"/>
              </a:solidFill>
              <a:latin typeface="+mn-lt"/>
            </a:endParaRPr>
          </a:p>
        </p:txBody>
      </p:sp>
      <p:sp>
        <p:nvSpPr>
          <p:cNvPr id="2" name="Slide Number Placeholder 1"/>
          <p:cNvSpPr>
            <a:spLocks noGrp="1"/>
          </p:cNvSpPr>
          <p:nvPr>
            <p:ph type="sldNum" sz="quarter" idx="10"/>
          </p:nvPr>
        </p:nvSpPr>
        <p:spPr/>
        <p:txBody>
          <a:bodyPr/>
          <a:lstStyle/>
          <a:p>
            <a:fld id="{50FF0E3C-A109-4FB4-89BE-F15A75D9E3B7}" type="slidenum">
              <a:rPr lang="en-US" smtClean="0">
                <a:solidFill>
                  <a:prstClr val="black"/>
                </a:solidFill>
              </a:rPr>
              <a:pPr/>
              <a:t>12</a:t>
            </a:fld>
            <a:endParaRPr lang="en-US" dirty="0">
              <a:solidFill>
                <a:prstClr val="black"/>
              </a:solidFill>
            </a:endParaRPr>
          </a:p>
        </p:txBody>
      </p:sp>
      <p:pic>
        <p:nvPicPr>
          <p:cNvPr id="3" name="Picture 2" descr="State of Minnesota outli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928" y="2743200"/>
            <a:ext cx="2609743" cy="3537650"/>
          </a:xfrm>
          <a:prstGeom prst="rect">
            <a:avLst/>
          </a:prstGeom>
        </p:spPr>
      </p:pic>
    </p:spTree>
    <p:extLst>
      <p:ext uri="{BB962C8B-B14F-4D97-AF65-F5344CB8AC3E}">
        <p14:creationId xmlns:p14="http://schemas.microsoft.com/office/powerpoint/2010/main" val="665897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effectLst>
                  <a:outerShdw blurRad="38100" dist="38100" dir="2700000" algn="tl">
                    <a:srgbClr val="000000">
                      <a:alpha val="43137"/>
                    </a:srgbClr>
                  </a:outerShdw>
                </a:effectLst>
              </a:rPr>
              <a:t>Map Accessibility</a:t>
            </a:r>
            <a:endParaRPr lang="en-US"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457200" y="1524000"/>
            <a:ext cx="7924800" cy="4343400"/>
          </a:xfrm>
        </p:spPr>
        <p:txBody>
          <a:bodyPr/>
          <a:lstStyle/>
          <a:p>
            <a:pPr>
              <a:lnSpc>
                <a:spcPct val="150000"/>
              </a:lnSpc>
            </a:pPr>
            <a:r>
              <a:rPr lang="en-US" dirty="0" smtClean="0">
                <a:solidFill>
                  <a:srgbClr val="2C2C2C"/>
                </a:solidFill>
                <a:latin typeface="+mn-lt"/>
              </a:rPr>
              <a:t>Blindness</a:t>
            </a:r>
          </a:p>
          <a:p>
            <a:pPr>
              <a:lnSpc>
                <a:spcPct val="150000"/>
              </a:lnSpc>
            </a:pPr>
            <a:r>
              <a:rPr lang="en-US" dirty="0" smtClean="0">
                <a:solidFill>
                  <a:srgbClr val="2C2C2C"/>
                </a:solidFill>
                <a:latin typeface="+mn-lt"/>
              </a:rPr>
              <a:t>Color-blindness</a:t>
            </a:r>
          </a:p>
          <a:p>
            <a:pPr>
              <a:lnSpc>
                <a:spcPct val="150000"/>
              </a:lnSpc>
            </a:pPr>
            <a:r>
              <a:rPr lang="en-US" dirty="0" smtClean="0">
                <a:solidFill>
                  <a:srgbClr val="2C2C2C"/>
                </a:solidFill>
                <a:latin typeface="+mn-lt"/>
              </a:rPr>
              <a:t>Low vision</a:t>
            </a:r>
          </a:p>
          <a:p>
            <a:pPr>
              <a:lnSpc>
                <a:spcPct val="150000"/>
              </a:lnSpc>
            </a:pPr>
            <a:r>
              <a:rPr lang="en-US" dirty="0" smtClean="0">
                <a:solidFill>
                  <a:srgbClr val="2C2C2C"/>
                </a:solidFill>
                <a:latin typeface="+mn-lt"/>
              </a:rPr>
              <a:t>Deafness</a:t>
            </a:r>
          </a:p>
          <a:p>
            <a:pPr>
              <a:lnSpc>
                <a:spcPct val="150000"/>
              </a:lnSpc>
            </a:pPr>
            <a:r>
              <a:rPr lang="en-US" dirty="0" smtClean="0">
                <a:solidFill>
                  <a:srgbClr val="2C2C2C"/>
                </a:solidFill>
                <a:latin typeface="+mn-lt"/>
              </a:rPr>
              <a:t>Motor impairments</a:t>
            </a:r>
          </a:p>
          <a:p>
            <a:pPr>
              <a:lnSpc>
                <a:spcPct val="150000"/>
              </a:lnSpc>
            </a:pPr>
            <a:r>
              <a:rPr lang="en-US" dirty="0" smtClean="0">
                <a:solidFill>
                  <a:srgbClr val="2C2C2C"/>
                </a:solidFill>
                <a:latin typeface="+mn-lt"/>
              </a:rPr>
              <a:t>Cognitive impairments</a:t>
            </a:r>
          </a:p>
        </p:txBody>
      </p:sp>
      <p:sp>
        <p:nvSpPr>
          <p:cNvPr id="2" name="Slide Number Placeholder 1"/>
          <p:cNvSpPr>
            <a:spLocks noGrp="1"/>
          </p:cNvSpPr>
          <p:nvPr>
            <p:ph type="sldNum" sz="quarter" idx="10"/>
          </p:nvPr>
        </p:nvSpPr>
        <p:spPr/>
        <p:txBody>
          <a:bodyPr/>
          <a:lstStyle/>
          <a:p>
            <a:fld id="{50FF0E3C-A109-4FB4-89BE-F15A75D9E3B7}"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465612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effectLst>
                  <a:outerShdw blurRad="38100" dist="38100" dir="2700000" algn="tl">
                    <a:srgbClr val="000000">
                      <a:alpha val="43137"/>
                    </a:srgbClr>
                  </a:outerShdw>
                </a:effectLst>
              </a:rPr>
              <a:t>Static Maps</a:t>
            </a:r>
            <a:endParaRPr lang="en-US"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457200" y="1524000"/>
            <a:ext cx="7924800" cy="4343400"/>
          </a:xfrm>
        </p:spPr>
        <p:txBody>
          <a:bodyPr/>
          <a:lstStyle/>
          <a:p>
            <a:pPr>
              <a:lnSpc>
                <a:spcPct val="150000"/>
              </a:lnSpc>
            </a:pPr>
            <a:r>
              <a:rPr lang="en-US" dirty="0" smtClean="0">
                <a:solidFill>
                  <a:srgbClr val="2C2C2C"/>
                </a:solidFill>
                <a:latin typeface="+mn-lt"/>
              </a:rPr>
              <a:t>Alternative text</a:t>
            </a:r>
          </a:p>
          <a:p>
            <a:pPr>
              <a:lnSpc>
                <a:spcPct val="150000"/>
              </a:lnSpc>
            </a:pPr>
            <a:r>
              <a:rPr lang="en-US" dirty="0" smtClean="0">
                <a:solidFill>
                  <a:srgbClr val="2C2C2C"/>
                </a:solidFill>
                <a:latin typeface="+mn-lt"/>
              </a:rPr>
              <a:t>Data table</a:t>
            </a:r>
          </a:p>
          <a:p>
            <a:pPr>
              <a:lnSpc>
                <a:spcPct val="150000"/>
              </a:lnSpc>
            </a:pPr>
            <a:r>
              <a:rPr lang="en-US" dirty="0" smtClean="0">
                <a:solidFill>
                  <a:srgbClr val="2C2C2C"/>
                </a:solidFill>
                <a:latin typeface="+mn-lt"/>
              </a:rPr>
              <a:t>Color, texture, and/or symbols</a:t>
            </a:r>
          </a:p>
        </p:txBody>
      </p:sp>
      <p:sp>
        <p:nvSpPr>
          <p:cNvPr id="2" name="Slide Number Placeholder 1"/>
          <p:cNvSpPr>
            <a:spLocks noGrp="1"/>
          </p:cNvSpPr>
          <p:nvPr>
            <p:ph type="sldNum" sz="quarter" idx="10"/>
          </p:nvPr>
        </p:nvSpPr>
        <p:spPr/>
        <p:txBody>
          <a:bodyPr/>
          <a:lstStyle/>
          <a:p>
            <a:fld id="{50FF0E3C-A109-4FB4-89BE-F15A75D9E3B7}"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160012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effectLst>
                  <a:outerShdw blurRad="38100" dist="38100" dir="2700000" algn="tl">
                    <a:srgbClr val="000000">
                      <a:alpha val="43137"/>
                    </a:srgbClr>
                  </a:outerShdw>
                </a:effectLst>
              </a:rPr>
              <a:t>Demo </a:t>
            </a:r>
            <a:r>
              <a:rPr lang="en-US" sz="3200" b="1" i="1" dirty="0" smtClean="0">
                <a:effectLst>
                  <a:outerShdw blurRad="38100" dist="38100" dir="2700000" algn="tl">
                    <a:srgbClr val="000000">
                      <a:alpha val="43137"/>
                    </a:srgbClr>
                  </a:outerShdw>
                </a:effectLst>
              </a:rPr>
              <a:t>– Static Map</a:t>
            </a:r>
            <a:endParaRPr lang="en-US" sz="3200" b="1" i="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50FF0E3C-A109-4FB4-89BE-F15A75D9E3B7}" type="slidenum">
              <a:rPr lang="en-US" smtClean="0">
                <a:solidFill>
                  <a:prstClr val="black"/>
                </a:solidFill>
              </a:rPr>
              <a:pPr/>
              <a:t>15</a:t>
            </a:fld>
            <a:endParaRPr lang="en-US" dirty="0">
              <a:solidFill>
                <a:prstClr val="black"/>
              </a:solidFill>
            </a:endParaRPr>
          </a:p>
        </p:txBody>
      </p:sp>
      <p:pic>
        <p:nvPicPr>
          <p:cNvPr id="5" name="Picture 4" descr="Static map example before fix with normal vision">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04800" y="822811"/>
            <a:ext cx="8334375" cy="5440110"/>
          </a:xfrm>
          <a:prstGeom prst="rect">
            <a:avLst/>
          </a:prstGeom>
          <a:noFill/>
          <a:ln>
            <a:noFill/>
          </a:ln>
        </p:spPr>
      </p:pic>
      <p:sp>
        <p:nvSpPr>
          <p:cNvPr id="7" name="TextBox 6"/>
          <p:cNvSpPr txBox="1"/>
          <p:nvPr/>
        </p:nvSpPr>
        <p:spPr>
          <a:xfrm>
            <a:off x="248031" y="523168"/>
            <a:ext cx="2659702" cy="369332"/>
          </a:xfrm>
          <a:prstGeom prst="rect">
            <a:avLst/>
          </a:prstGeom>
          <a:noFill/>
        </p:spPr>
        <p:txBody>
          <a:bodyPr wrap="none" rtlCol="0">
            <a:spAutoFit/>
          </a:bodyPr>
          <a:lstStyle/>
          <a:p>
            <a:r>
              <a:rPr lang="en-US" b="1" i="1" dirty="0" smtClean="0">
                <a:solidFill>
                  <a:srgbClr val="2C2C2C"/>
                </a:solidFill>
              </a:rPr>
              <a:t>Before (Normal vision)</a:t>
            </a:r>
            <a:endParaRPr lang="en-US" b="1" i="1" dirty="0">
              <a:solidFill>
                <a:srgbClr val="2C2C2C"/>
              </a:solidFill>
            </a:endParaRPr>
          </a:p>
        </p:txBody>
      </p:sp>
    </p:spTree>
    <p:extLst>
      <p:ext uri="{BB962C8B-B14F-4D97-AF65-F5344CB8AC3E}">
        <p14:creationId xmlns:p14="http://schemas.microsoft.com/office/powerpoint/2010/main" val="3758665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effectLst>
                  <a:outerShdw blurRad="38100" dist="38100" dir="2700000" algn="tl">
                    <a:srgbClr val="000000">
                      <a:alpha val="43137"/>
                    </a:srgbClr>
                  </a:outerShdw>
                </a:effectLst>
              </a:rPr>
              <a:t>Demo </a:t>
            </a:r>
            <a:r>
              <a:rPr lang="en-US" sz="3200" b="1" i="1" dirty="0">
                <a:effectLst>
                  <a:outerShdw blurRad="38100" dist="38100" dir="2700000" algn="tl">
                    <a:srgbClr val="000000">
                      <a:alpha val="43137"/>
                    </a:srgbClr>
                  </a:outerShdw>
                </a:effectLst>
              </a:rPr>
              <a:t>– Static Map</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50FF0E3C-A109-4FB4-89BE-F15A75D9E3B7}" type="slidenum">
              <a:rPr lang="en-US" smtClean="0">
                <a:solidFill>
                  <a:prstClr val="black"/>
                </a:solidFill>
              </a:rPr>
              <a:pPr/>
              <a:t>16</a:t>
            </a:fld>
            <a:endParaRPr lang="en-US" dirty="0">
              <a:solidFill>
                <a:prstClr val="black"/>
              </a:solidFill>
            </a:endParaRPr>
          </a:p>
        </p:txBody>
      </p:sp>
      <p:pic>
        <p:nvPicPr>
          <p:cNvPr id="7" name="Picture 6" descr="Static map example before fix with simulated Deuteranopia vision">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04800" y="822811"/>
            <a:ext cx="8334375" cy="5440110"/>
          </a:xfrm>
          <a:prstGeom prst="rect">
            <a:avLst/>
          </a:prstGeom>
          <a:noFill/>
          <a:ln>
            <a:noFill/>
          </a:ln>
        </p:spPr>
      </p:pic>
      <p:sp>
        <p:nvSpPr>
          <p:cNvPr id="10" name="TextBox 9"/>
          <p:cNvSpPr txBox="1"/>
          <p:nvPr/>
        </p:nvSpPr>
        <p:spPr>
          <a:xfrm>
            <a:off x="248031" y="523168"/>
            <a:ext cx="2608406" cy="369332"/>
          </a:xfrm>
          <a:prstGeom prst="rect">
            <a:avLst/>
          </a:prstGeom>
          <a:noFill/>
        </p:spPr>
        <p:txBody>
          <a:bodyPr wrap="none" rtlCol="0">
            <a:spAutoFit/>
          </a:bodyPr>
          <a:lstStyle/>
          <a:p>
            <a:r>
              <a:rPr lang="en-US" b="1" i="1" dirty="0" smtClean="0">
                <a:solidFill>
                  <a:srgbClr val="2C2C2C"/>
                </a:solidFill>
              </a:rPr>
              <a:t>Before (</a:t>
            </a:r>
            <a:r>
              <a:rPr lang="en-US" b="1" i="1" dirty="0" err="1" smtClean="0">
                <a:solidFill>
                  <a:srgbClr val="2C2C2C"/>
                </a:solidFill>
              </a:rPr>
              <a:t>Deuteranopia</a:t>
            </a:r>
            <a:r>
              <a:rPr lang="en-US" b="1" i="1" dirty="0" smtClean="0">
                <a:solidFill>
                  <a:srgbClr val="2C2C2C"/>
                </a:solidFill>
              </a:rPr>
              <a:t>)</a:t>
            </a:r>
            <a:endParaRPr lang="en-US" b="1" i="1" dirty="0">
              <a:solidFill>
                <a:srgbClr val="2C2C2C"/>
              </a:solidFill>
            </a:endParaRPr>
          </a:p>
        </p:txBody>
      </p:sp>
    </p:spTree>
    <p:extLst>
      <p:ext uri="{BB962C8B-B14F-4D97-AF65-F5344CB8AC3E}">
        <p14:creationId xmlns:p14="http://schemas.microsoft.com/office/powerpoint/2010/main" val="3237944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effectLst>
                  <a:outerShdw blurRad="38100" dist="38100" dir="2700000" algn="tl">
                    <a:srgbClr val="000000">
                      <a:alpha val="43137"/>
                    </a:srgbClr>
                  </a:outerShdw>
                </a:effectLst>
              </a:rPr>
              <a:t>Demo </a:t>
            </a:r>
            <a:r>
              <a:rPr lang="en-US" sz="3200" b="1" i="1" dirty="0">
                <a:effectLst>
                  <a:outerShdw blurRad="38100" dist="38100" dir="2700000" algn="tl">
                    <a:srgbClr val="000000">
                      <a:alpha val="43137"/>
                    </a:srgbClr>
                  </a:outerShdw>
                </a:effectLst>
              </a:rPr>
              <a:t>– Static Map</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50FF0E3C-A109-4FB4-89BE-F15A75D9E3B7}" type="slidenum">
              <a:rPr lang="en-US" smtClean="0">
                <a:solidFill>
                  <a:prstClr val="black"/>
                </a:solidFill>
              </a:rPr>
              <a:pPr/>
              <a:t>17</a:t>
            </a:fld>
            <a:endParaRPr lang="en-US" dirty="0">
              <a:solidFill>
                <a:prstClr val="black"/>
              </a:solidFill>
            </a:endParaRPr>
          </a:p>
        </p:txBody>
      </p:sp>
      <p:pic>
        <p:nvPicPr>
          <p:cNvPr id="7" name="Picture 6" descr="Static map example after fix with nromal vision">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04799" y="822811"/>
            <a:ext cx="8334375" cy="5440110"/>
          </a:xfrm>
          <a:prstGeom prst="rect">
            <a:avLst/>
          </a:prstGeom>
          <a:noFill/>
          <a:ln>
            <a:noFill/>
          </a:ln>
        </p:spPr>
      </p:pic>
      <p:sp>
        <p:nvSpPr>
          <p:cNvPr id="9" name="TextBox 8"/>
          <p:cNvSpPr txBox="1"/>
          <p:nvPr/>
        </p:nvSpPr>
        <p:spPr>
          <a:xfrm>
            <a:off x="248031" y="523168"/>
            <a:ext cx="2467342" cy="369332"/>
          </a:xfrm>
          <a:prstGeom prst="rect">
            <a:avLst/>
          </a:prstGeom>
          <a:noFill/>
        </p:spPr>
        <p:txBody>
          <a:bodyPr wrap="none" rtlCol="0">
            <a:spAutoFit/>
          </a:bodyPr>
          <a:lstStyle/>
          <a:p>
            <a:r>
              <a:rPr lang="en-US" b="1" i="1" dirty="0" smtClean="0">
                <a:solidFill>
                  <a:srgbClr val="2C2C2C"/>
                </a:solidFill>
              </a:rPr>
              <a:t>After (Normal vision)</a:t>
            </a:r>
            <a:endParaRPr lang="en-US" b="1" i="1" dirty="0">
              <a:solidFill>
                <a:srgbClr val="2C2C2C"/>
              </a:solidFill>
            </a:endParaRPr>
          </a:p>
        </p:txBody>
      </p:sp>
    </p:spTree>
    <p:extLst>
      <p:ext uri="{BB962C8B-B14F-4D97-AF65-F5344CB8AC3E}">
        <p14:creationId xmlns:p14="http://schemas.microsoft.com/office/powerpoint/2010/main" val="11984980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effectLst>
                  <a:outerShdw blurRad="38100" dist="38100" dir="2700000" algn="tl">
                    <a:srgbClr val="000000">
                      <a:alpha val="43137"/>
                    </a:srgbClr>
                  </a:outerShdw>
                </a:effectLst>
              </a:rPr>
              <a:t>Demo </a:t>
            </a:r>
            <a:r>
              <a:rPr lang="en-US" sz="3200" b="1" i="1" dirty="0">
                <a:effectLst>
                  <a:outerShdw blurRad="38100" dist="38100" dir="2700000" algn="tl">
                    <a:srgbClr val="000000">
                      <a:alpha val="43137"/>
                    </a:srgbClr>
                  </a:outerShdw>
                </a:effectLst>
              </a:rPr>
              <a:t>– Static Map</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50FF0E3C-A109-4FB4-89BE-F15A75D9E3B7}" type="slidenum">
              <a:rPr lang="en-US" smtClean="0">
                <a:solidFill>
                  <a:prstClr val="black"/>
                </a:solidFill>
              </a:rPr>
              <a:pPr/>
              <a:t>18</a:t>
            </a:fld>
            <a:endParaRPr lang="en-US" dirty="0">
              <a:solidFill>
                <a:prstClr val="black"/>
              </a:solidFill>
            </a:endParaRPr>
          </a:p>
        </p:txBody>
      </p:sp>
      <p:pic>
        <p:nvPicPr>
          <p:cNvPr id="7" name="Picture 6" descr="Static map example after fix with simulated Deuteranopia vision">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13943" y="846137"/>
            <a:ext cx="8325231" cy="5416783"/>
          </a:xfrm>
          <a:prstGeom prst="rect">
            <a:avLst/>
          </a:prstGeom>
          <a:noFill/>
          <a:ln>
            <a:noFill/>
          </a:ln>
        </p:spPr>
      </p:pic>
      <p:sp>
        <p:nvSpPr>
          <p:cNvPr id="8" name="TextBox 7"/>
          <p:cNvSpPr txBox="1"/>
          <p:nvPr/>
        </p:nvSpPr>
        <p:spPr>
          <a:xfrm>
            <a:off x="248031" y="523168"/>
            <a:ext cx="2416046" cy="369332"/>
          </a:xfrm>
          <a:prstGeom prst="rect">
            <a:avLst/>
          </a:prstGeom>
          <a:noFill/>
        </p:spPr>
        <p:txBody>
          <a:bodyPr wrap="none" rtlCol="0">
            <a:spAutoFit/>
          </a:bodyPr>
          <a:lstStyle/>
          <a:p>
            <a:r>
              <a:rPr lang="en-US" b="1" i="1" dirty="0" smtClean="0">
                <a:solidFill>
                  <a:srgbClr val="2C2C2C"/>
                </a:solidFill>
              </a:rPr>
              <a:t>After (</a:t>
            </a:r>
            <a:r>
              <a:rPr lang="en-US" b="1" i="1" dirty="0" err="1" smtClean="0">
                <a:solidFill>
                  <a:srgbClr val="2C2C2C"/>
                </a:solidFill>
              </a:rPr>
              <a:t>Deuteranopia</a:t>
            </a:r>
            <a:r>
              <a:rPr lang="en-US" b="1" i="1" dirty="0" smtClean="0">
                <a:solidFill>
                  <a:srgbClr val="2C2C2C"/>
                </a:solidFill>
              </a:rPr>
              <a:t>)</a:t>
            </a:r>
            <a:endParaRPr lang="en-US" b="1" i="1" dirty="0">
              <a:solidFill>
                <a:srgbClr val="2C2C2C"/>
              </a:solidFill>
            </a:endParaRPr>
          </a:p>
        </p:txBody>
      </p:sp>
    </p:spTree>
    <p:extLst>
      <p:ext uri="{BB962C8B-B14F-4D97-AF65-F5344CB8AC3E}">
        <p14:creationId xmlns:p14="http://schemas.microsoft.com/office/powerpoint/2010/main" val="1462210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effectLst>
                  <a:outerShdw blurRad="38100" dist="38100" dir="2700000" algn="tl">
                    <a:srgbClr val="000000">
                      <a:alpha val="43137"/>
                    </a:srgbClr>
                  </a:outerShdw>
                </a:effectLst>
              </a:rPr>
              <a:t>Interactive Maps</a:t>
            </a:r>
            <a:endParaRPr lang="en-US"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457200" y="1524000"/>
            <a:ext cx="7924800" cy="4343400"/>
          </a:xfrm>
        </p:spPr>
        <p:txBody>
          <a:bodyPr/>
          <a:lstStyle/>
          <a:p>
            <a:pPr>
              <a:lnSpc>
                <a:spcPct val="150000"/>
              </a:lnSpc>
              <a:defRPr/>
            </a:pPr>
            <a:r>
              <a:rPr lang="en-US" dirty="0" smtClean="0">
                <a:solidFill>
                  <a:srgbClr val="2C2C2C"/>
                </a:solidFill>
              </a:rPr>
              <a:t>Table and/or list</a:t>
            </a:r>
          </a:p>
          <a:p>
            <a:pPr>
              <a:lnSpc>
                <a:spcPct val="150000"/>
              </a:lnSpc>
              <a:defRPr/>
            </a:pPr>
            <a:r>
              <a:rPr lang="en-US" dirty="0">
                <a:solidFill>
                  <a:srgbClr val="2C2C2C"/>
                </a:solidFill>
              </a:rPr>
              <a:t>Map </a:t>
            </a:r>
            <a:r>
              <a:rPr lang="en-US" dirty="0" smtClean="0">
                <a:solidFill>
                  <a:srgbClr val="2C2C2C"/>
                </a:solidFill>
              </a:rPr>
              <a:t>controls </a:t>
            </a:r>
            <a:r>
              <a:rPr lang="en-US" dirty="0">
                <a:solidFill>
                  <a:srgbClr val="2C2C2C"/>
                </a:solidFill>
              </a:rPr>
              <a:t>(Zoom in/out</a:t>
            </a:r>
            <a:r>
              <a:rPr lang="en-US" dirty="0" smtClean="0">
                <a:solidFill>
                  <a:srgbClr val="2C2C2C"/>
                </a:solidFill>
              </a:rPr>
              <a:t>)</a:t>
            </a:r>
            <a:endParaRPr lang="en-US" dirty="0">
              <a:solidFill>
                <a:srgbClr val="2C2C2C"/>
              </a:solidFill>
            </a:endParaRPr>
          </a:p>
          <a:p>
            <a:pPr marL="182880" marR="0" indent="-182880" algn="l" defTabSz="914400" rtl="0" eaLnBrk="1" fontAlgn="auto" latinLnBrk="0" hangingPunct="1">
              <a:lnSpc>
                <a:spcPct val="150000"/>
              </a:lnSpc>
              <a:spcBef>
                <a:spcPct val="20000"/>
              </a:spcBef>
              <a:spcAft>
                <a:spcPts val="0"/>
              </a:spcAft>
              <a:buClr>
                <a:prstClr val="black">
                  <a:lumMod val="50000"/>
                  <a:lumOff val="50000"/>
                </a:prstClr>
              </a:buClr>
              <a:buSzTx/>
              <a:buFont typeface="Wingdings" pitchFamily="2" charset="2"/>
              <a:buChar char="§"/>
              <a:tabLst/>
              <a:defRPr/>
            </a:pPr>
            <a:r>
              <a:rPr lang="en-US" sz="2400" kern="1200" baseline="0" dirty="0" smtClean="0">
                <a:solidFill>
                  <a:srgbClr val="2C2C2C"/>
                </a:solidFill>
                <a:effectLst/>
              </a:rPr>
              <a:t>Keyboard accessible</a:t>
            </a:r>
            <a:endParaRPr lang="en-US" sz="2400" dirty="0" smtClean="0">
              <a:solidFill>
                <a:srgbClr val="2C2C2C"/>
              </a:solidFill>
              <a:effectLst/>
            </a:endParaRPr>
          </a:p>
          <a:p>
            <a:pPr>
              <a:lnSpc>
                <a:spcPct val="150000"/>
              </a:lnSpc>
            </a:pPr>
            <a:r>
              <a:rPr lang="en-US" sz="2400" dirty="0" smtClean="0">
                <a:solidFill>
                  <a:srgbClr val="2C2C2C"/>
                </a:solidFill>
              </a:rPr>
              <a:t>Content available</a:t>
            </a:r>
          </a:p>
          <a:p>
            <a:pPr rtl="0" eaLnBrk="1" fontAlgn="auto" latinLnBrk="0" hangingPunct="1">
              <a:lnSpc>
                <a:spcPct val="150000"/>
              </a:lnSpc>
            </a:pPr>
            <a:r>
              <a:rPr lang="en-US" sz="2400" dirty="0" smtClean="0">
                <a:solidFill>
                  <a:srgbClr val="2C2C2C"/>
                </a:solidFill>
              </a:rPr>
              <a:t>Focus</a:t>
            </a:r>
          </a:p>
        </p:txBody>
      </p:sp>
      <p:sp>
        <p:nvSpPr>
          <p:cNvPr id="2" name="Slide Number Placeholder 1"/>
          <p:cNvSpPr>
            <a:spLocks noGrp="1"/>
          </p:cNvSpPr>
          <p:nvPr>
            <p:ph type="sldNum" sz="quarter" idx="10"/>
          </p:nvPr>
        </p:nvSpPr>
        <p:spPr/>
        <p:txBody>
          <a:bodyPr/>
          <a:lstStyle/>
          <a:p>
            <a:fld id="{50FF0E3C-A109-4FB4-89BE-F15A75D9E3B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785276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2</a:t>
            </a:r>
            <a:br>
              <a:rPr lang="en-US" sz="2400" dirty="0" smtClean="0"/>
            </a:br>
            <a:r>
              <a:rPr lang="en-US" sz="2400" dirty="0"/>
              <a:t>Discussion &amp; Action</a:t>
            </a:r>
            <a:br>
              <a:rPr lang="en-US" sz="2400" dirty="0"/>
            </a:br>
            <a:r>
              <a:rPr lang="en-US" dirty="0"/>
              <a:t/>
            </a:r>
            <a:br>
              <a:rPr lang="en-US" dirty="0"/>
            </a:br>
            <a:r>
              <a:rPr lang="en-US" dirty="0" smtClean="0"/>
              <a:t>Review and Accept Committee and Workgroup Summaries</a:t>
            </a:r>
            <a:endParaRPr lang="en-US" sz="2000" dirty="0"/>
          </a:p>
        </p:txBody>
      </p:sp>
    </p:spTree>
    <p:extLst>
      <p:ext uri="{BB962C8B-B14F-4D97-AF65-F5344CB8AC3E}">
        <p14:creationId xmlns:p14="http://schemas.microsoft.com/office/powerpoint/2010/main" val="106966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effectLst>
                  <a:outerShdw blurRad="38100" dist="38100" dir="2700000" algn="tl">
                    <a:srgbClr val="000000">
                      <a:alpha val="43137"/>
                    </a:srgbClr>
                  </a:outerShdw>
                </a:effectLst>
              </a:rPr>
              <a:t>Demo </a:t>
            </a:r>
            <a:r>
              <a:rPr lang="en-US" sz="3200" b="1" i="1" dirty="0">
                <a:effectLst>
                  <a:outerShdw blurRad="38100" dist="38100" dir="2700000" algn="tl">
                    <a:srgbClr val="000000">
                      <a:alpha val="43137"/>
                    </a:srgbClr>
                  </a:outerShdw>
                </a:effectLst>
              </a:rPr>
              <a:t>– </a:t>
            </a:r>
            <a:r>
              <a:rPr lang="en-US" sz="3200" b="1" i="1" dirty="0" smtClean="0">
                <a:effectLst>
                  <a:outerShdw blurRad="38100" dist="38100" dir="2700000" algn="tl">
                    <a:srgbClr val="000000">
                      <a:alpha val="43137"/>
                    </a:srgbClr>
                  </a:outerShdw>
                </a:effectLst>
              </a:rPr>
              <a:t>Interactive Map</a:t>
            </a:r>
            <a:endParaRPr lang="en-US" sz="32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50FF0E3C-A109-4FB4-89BE-F15A75D9E3B7}" type="slidenum">
              <a:rPr lang="en-US" smtClean="0">
                <a:solidFill>
                  <a:prstClr val="black"/>
                </a:solidFill>
              </a:rPr>
              <a:pPr/>
              <a:t>20</a:t>
            </a:fld>
            <a:endParaRPr lang="en-US" dirty="0">
              <a:solidFill>
                <a:prstClr val="black"/>
              </a:solidFill>
            </a:endParaRPr>
          </a:p>
        </p:txBody>
      </p:sp>
      <p:pic>
        <p:nvPicPr>
          <p:cNvPr id="7" name="Picture 6" descr="Interactive map with supplemental table">
            <a:hlinkClick r:id="rId3"/>
          </p:cNvPr>
          <p:cNvPicPr>
            <a:picLocks noChangeAspect="1"/>
          </p:cNvPicPr>
          <p:nvPr/>
        </p:nvPicPr>
        <p:blipFill>
          <a:blip r:embed="rId4"/>
          <a:stretch>
            <a:fillRect/>
          </a:stretch>
        </p:blipFill>
        <p:spPr>
          <a:xfrm>
            <a:off x="304800" y="822811"/>
            <a:ext cx="8334375" cy="5440110"/>
          </a:xfrm>
          <a:prstGeom prst="rect">
            <a:avLst/>
          </a:prstGeom>
        </p:spPr>
      </p:pic>
    </p:spTree>
    <p:extLst>
      <p:ext uri="{BB962C8B-B14F-4D97-AF65-F5344CB8AC3E}">
        <p14:creationId xmlns:p14="http://schemas.microsoft.com/office/powerpoint/2010/main" val="824749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on running up s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796468"/>
            <a:ext cx="4343400" cy="3383669"/>
          </a:xfrm>
          <a:prstGeom prst="rect">
            <a:avLst/>
          </a:prstGeom>
        </p:spPr>
      </p:pic>
      <p:sp>
        <p:nvSpPr>
          <p:cNvPr id="6" name="Title 5"/>
          <p:cNvSpPr>
            <a:spLocks noGrp="1"/>
          </p:cNvSpPr>
          <p:nvPr>
            <p:ph type="title"/>
          </p:nvPr>
        </p:nvSpPr>
        <p:spPr/>
        <p:txBody>
          <a:bodyPr/>
          <a:lstStyle/>
          <a:p>
            <a:r>
              <a:rPr lang="en-US" b="1" dirty="0" smtClean="0">
                <a:effectLst>
                  <a:outerShdw blurRad="38100" dist="38100" dir="2700000" algn="tl">
                    <a:srgbClr val="000000">
                      <a:alpha val="43137"/>
                    </a:srgbClr>
                  </a:outerShdw>
                </a:effectLst>
              </a:rPr>
              <a:t>Next Steps</a:t>
            </a:r>
            <a:endParaRPr lang="en-US"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457200" y="1341437"/>
            <a:ext cx="4800600" cy="2544763"/>
          </a:xfrm>
        </p:spPr>
        <p:txBody>
          <a:bodyPr/>
          <a:lstStyle/>
          <a:p>
            <a:r>
              <a:rPr lang="en-US" dirty="0" smtClean="0">
                <a:solidFill>
                  <a:srgbClr val="2C2C2C"/>
                </a:solidFill>
                <a:latin typeface="+mn-lt"/>
              </a:rPr>
              <a:t>How do we keep the communication channels open?</a:t>
            </a:r>
          </a:p>
          <a:p>
            <a:pPr>
              <a:lnSpc>
                <a:spcPct val="200000"/>
              </a:lnSpc>
            </a:pPr>
            <a:r>
              <a:rPr lang="en-US" dirty="0" smtClean="0">
                <a:solidFill>
                  <a:srgbClr val="2C2C2C"/>
                </a:solidFill>
                <a:latin typeface="+mn-lt"/>
              </a:rPr>
              <a:t>What groups should we talk to?</a:t>
            </a:r>
          </a:p>
          <a:p>
            <a:pPr>
              <a:lnSpc>
                <a:spcPct val="200000"/>
              </a:lnSpc>
            </a:pPr>
            <a:r>
              <a:rPr lang="en-US" dirty="0" smtClean="0">
                <a:solidFill>
                  <a:srgbClr val="2C2C2C"/>
                </a:solidFill>
                <a:latin typeface="+mn-lt"/>
              </a:rPr>
              <a:t>Get the word out</a:t>
            </a:r>
          </a:p>
        </p:txBody>
      </p:sp>
      <p:sp>
        <p:nvSpPr>
          <p:cNvPr id="2" name="Slide Number Placeholder 1"/>
          <p:cNvSpPr>
            <a:spLocks noGrp="1"/>
          </p:cNvSpPr>
          <p:nvPr>
            <p:ph type="sldNum" sz="quarter" idx="10"/>
          </p:nvPr>
        </p:nvSpPr>
        <p:spPr/>
        <p:txBody>
          <a:bodyPr/>
          <a:lstStyle/>
          <a:p>
            <a:fld id="{50FF0E3C-A109-4FB4-89BE-F15A75D9E3B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641517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effectLst>
                  <a:outerShdw blurRad="38100" dist="38100" dir="2700000" algn="tl">
                    <a:srgbClr val="000000">
                      <a:alpha val="43137"/>
                    </a:srgbClr>
                  </a:outerShdw>
                </a:effectLst>
              </a:rPr>
              <a:t>Resources</a:t>
            </a:r>
            <a:endParaRPr lang="en-US"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457200" y="1524000"/>
            <a:ext cx="7924800" cy="4343400"/>
          </a:xfrm>
        </p:spPr>
        <p:txBody>
          <a:bodyPr/>
          <a:lstStyle/>
          <a:p>
            <a:pPr>
              <a:lnSpc>
                <a:spcPct val="150000"/>
              </a:lnSpc>
            </a:pPr>
            <a:r>
              <a:rPr lang="en-US" sz="2800" dirty="0" smtClean="0">
                <a:latin typeface="+mn-lt"/>
                <a:hlinkClick r:id="rId2"/>
              </a:rPr>
              <a:t>Office of </a:t>
            </a:r>
            <a:r>
              <a:rPr lang="en-US" sz="2800" dirty="0">
                <a:latin typeface="+mn-lt"/>
                <a:hlinkClick r:id="rId2"/>
              </a:rPr>
              <a:t>Accessibility website </a:t>
            </a:r>
            <a:r>
              <a:rPr lang="en-US" sz="2200" dirty="0">
                <a:solidFill>
                  <a:srgbClr val="2C2C2C"/>
                </a:solidFill>
                <a:latin typeface="+mn-lt"/>
              </a:rPr>
              <a:t>(http://</a:t>
            </a:r>
            <a:r>
              <a:rPr lang="en-US" sz="2200" dirty="0" smtClean="0">
                <a:solidFill>
                  <a:srgbClr val="2C2C2C"/>
                </a:solidFill>
                <a:latin typeface="+mn-lt"/>
              </a:rPr>
              <a:t>mn.gov/mnit/accessibility) </a:t>
            </a:r>
          </a:p>
          <a:p>
            <a:pPr>
              <a:lnSpc>
                <a:spcPct val="150000"/>
              </a:lnSpc>
            </a:pPr>
            <a:r>
              <a:rPr lang="en-US" sz="2800" dirty="0" smtClean="0">
                <a:latin typeface="+mn-lt"/>
                <a:hlinkClick r:id="rId3"/>
              </a:rPr>
              <a:t>Map Accessibility Guidelines</a:t>
            </a:r>
            <a:r>
              <a:rPr lang="en-US" sz="2800" dirty="0" smtClean="0">
                <a:latin typeface="+mn-lt"/>
              </a:rPr>
              <a:t> </a:t>
            </a:r>
            <a:r>
              <a:rPr lang="en-US" sz="2200" dirty="0">
                <a:solidFill>
                  <a:srgbClr val="2C2C2C"/>
                </a:solidFill>
                <a:latin typeface="+mn-lt"/>
              </a:rPr>
              <a:t>(https://github.com/maptime/map-accessibility-guidelines)</a:t>
            </a:r>
            <a:endParaRPr lang="en-US" sz="2200" dirty="0" smtClean="0">
              <a:solidFill>
                <a:srgbClr val="2C2C2C"/>
              </a:solidFill>
              <a:latin typeface="+mn-lt"/>
            </a:endParaRPr>
          </a:p>
        </p:txBody>
      </p:sp>
      <p:sp>
        <p:nvSpPr>
          <p:cNvPr id="2" name="Slide Number Placeholder 1"/>
          <p:cNvSpPr>
            <a:spLocks noGrp="1"/>
          </p:cNvSpPr>
          <p:nvPr>
            <p:ph type="sldNum" sz="quarter" idx="10"/>
          </p:nvPr>
        </p:nvSpPr>
        <p:spPr/>
        <p:txBody>
          <a:bodyPr/>
          <a:lstStyle/>
          <a:p>
            <a:fld id="{50FF0E3C-A109-4FB4-89BE-F15A75D9E3B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653561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4DDAF6C-A174-4097-B969-E9B3C750972D}"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434771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solidFill>
                  <a:srgbClr val="2C2C2C"/>
                </a:solidFill>
              </a:rPr>
              <a:t>Kitty Hurley – </a:t>
            </a:r>
            <a:r>
              <a:rPr lang="en-US" dirty="0" smtClean="0">
                <a:hlinkClick r:id="rId2"/>
              </a:rPr>
              <a:t>kitty.hurley@state.mn.us</a:t>
            </a:r>
            <a:endParaRPr lang="en-US" dirty="0" smtClean="0"/>
          </a:p>
          <a:p>
            <a:r>
              <a:rPr lang="en-US" dirty="0">
                <a:solidFill>
                  <a:srgbClr val="2C2C2C"/>
                </a:solidFill>
              </a:rPr>
              <a:t>Kim Wee – </a:t>
            </a:r>
            <a:r>
              <a:rPr lang="en-US" dirty="0" smtClean="0">
                <a:hlinkClick r:id="rId3"/>
              </a:rPr>
              <a:t>kim.wee@state.mn.us</a:t>
            </a:r>
            <a:endParaRPr lang="en-US" dirty="0" smtClean="0"/>
          </a:p>
          <a:p>
            <a:r>
              <a:rPr lang="en-US" dirty="0" smtClean="0">
                <a:solidFill>
                  <a:srgbClr val="2C2C2C"/>
                </a:solidFill>
              </a:rPr>
              <a:t>Jay </a:t>
            </a:r>
            <a:r>
              <a:rPr lang="en-US" dirty="0">
                <a:solidFill>
                  <a:srgbClr val="2C2C2C"/>
                </a:solidFill>
              </a:rPr>
              <a:t>Wyant – </a:t>
            </a:r>
            <a:r>
              <a:rPr lang="en-US" dirty="0">
                <a:hlinkClick r:id="rId4"/>
              </a:rPr>
              <a:t>jay.wyant@state.mn.us</a:t>
            </a:r>
            <a:endParaRPr lang="en-US" dirty="0"/>
          </a:p>
          <a:p>
            <a:r>
              <a:rPr lang="en-US" dirty="0" smtClean="0"/>
              <a:t> </a:t>
            </a:r>
            <a:endParaRPr lang="en-US" dirty="0"/>
          </a:p>
        </p:txBody>
      </p:sp>
      <p:sp>
        <p:nvSpPr>
          <p:cNvPr id="4" name="Title 3"/>
          <p:cNvSpPr>
            <a:spLocks noGrp="1"/>
          </p:cNvSpPr>
          <p:nvPr>
            <p:ph type="title"/>
          </p:nvPr>
        </p:nvSpPr>
        <p:spPr/>
        <p:txBody>
          <a:bodyPr/>
          <a:lstStyle/>
          <a:p>
            <a:r>
              <a:rPr lang="en-US" b="1" dirty="0" smtClean="0">
                <a:effectLst>
                  <a:outerShdw blurRad="38100" dist="38100" dir="2700000" algn="tl">
                    <a:srgbClr val="000000">
                      <a:alpha val="43137"/>
                    </a:srgbClr>
                  </a:outerShdw>
                </a:effectLst>
              </a:rPr>
              <a:t>Thank you!</a:t>
            </a:r>
            <a:endParaRPr lang="en-US" b="1"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581B85C1-363D-40D5-8F13-356721D773A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553289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3581400"/>
          </a:xfrm>
        </p:spPr>
        <p:txBody>
          <a:bodyPr/>
          <a:lstStyle/>
          <a:p>
            <a:r>
              <a:rPr lang="en-US" sz="2400" dirty="0"/>
              <a:t>Agenda Item </a:t>
            </a:r>
            <a:r>
              <a:rPr lang="en-US" sz="2400" dirty="0" smtClean="0"/>
              <a:t>8</a:t>
            </a:r>
            <a:br>
              <a:rPr lang="en-US" sz="2400" dirty="0" smtClean="0"/>
            </a:br>
            <a:r>
              <a:rPr lang="en-US" sz="2400" dirty="0" smtClean="0"/>
              <a:t>Action</a:t>
            </a:r>
            <a:r>
              <a:rPr lang="en-US" sz="2400" dirty="0"/>
              <a:t/>
            </a:r>
            <a:br>
              <a:rPr lang="en-US" sz="2400" dirty="0"/>
            </a:br>
            <a:r>
              <a:rPr lang="en-US" dirty="0"/>
              <a:t/>
            </a:r>
            <a:br>
              <a:rPr lang="en-US" dirty="0"/>
            </a:br>
            <a:r>
              <a:rPr lang="en-US" dirty="0" smtClean="0"/>
              <a:t>U.S. National Grid</a:t>
            </a:r>
            <a:r>
              <a:rPr lang="en-US" dirty="0"/>
              <a:t/>
            </a:r>
            <a:br>
              <a:rPr lang="en-US" dirty="0"/>
            </a:br>
            <a:r>
              <a:rPr lang="en-US" dirty="0" smtClean="0"/>
              <a:t/>
            </a:r>
            <a:br>
              <a:rPr lang="en-US" dirty="0" smtClean="0"/>
            </a:br>
            <a:endParaRPr lang="en-US" sz="2000" dirty="0"/>
          </a:p>
        </p:txBody>
      </p:sp>
      <p:sp>
        <p:nvSpPr>
          <p:cNvPr id="3" name="Text Placeholder 3"/>
          <p:cNvSpPr>
            <a:spLocks noGrp="1"/>
          </p:cNvSpPr>
          <p:nvPr>
            <p:ph type="body" sz="quarter" idx="11"/>
          </p:nvPr>
        </p:nvSpPr>
        <p:spPr>
          <a:xfrm>
            <a:off x="533400" y="4953000"/>
            <a:ext cx="5029200" cy="1752600"/>
          </a:xfrm>
        </p:spPr>
        <p:txBody>
          <a:bodyPr/>
          <a:lstStyle/>
          <a:p>
            <a:r>
              <a:rPr lang="en-US" dirty="0" smtClean="0"/>
              <a:t>Steve Swazee</a:t>
            </a:r>
            <a:endParaRPr lang="en-US" dirty="0"/>
          </a:p>
        </p:txBody>
      </p:sp>
    </p:spTree>
    <p:extLst>
      <p:ext uri="{BB962C8B-B14F-4D97-AF65-F5344CB8AC3E}">
        <p14:creationId xmlns:p14="http://schemas.microsoft.com/office/powerpoint/2010/main" val="3039501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ckThin"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020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92" y="1828800"/>
            <a:ext cx="8229600" cy="2514600"/>
          </a:xfrm>
          <a:effectLst/>
        </p:spPr>
        <p:txBody>
          <a:bodyPr/>
          <a:lstStyle/>
          <a:p>
            <a:r>
              <a:rPr lang="en-US" sz="4400" dirty="0" smtClean="0">
                <a:solidFill>
                  <a:srgbClr val="0099FF"/>
                </a:solidFill>
              </a:rPr>
              <a:t>U.S. National Grid</a:t>
            </a:r>
            <a:br>
              <a:rPr lang="en-US" sz="4400" dirty="0" smtClean="0">
                <a:solidFill>
                  <a:srgbClr val="0099FF"/>
                </a:solidFill>
              </a:rPr>
            </a:br>
            <a:r>
              <a:rPr lang="en-US" sz="4400" dirty="0" smtClean="0">
                <a:solidFill>
                  <a:srgbClr val="0099FF"/>
                </a:solidFill>
              </a:rPr>
              <a:t>Update</a:t>
            </a:r>
            <a:r>
              <a:rPr lang="en-US" sz="4000" dirty="0" smtClean="0"/>
              <a:t/>
            </a:r>
            <a:br>
              <a:rPr lang="en-US" sz="4000" dirty="0" smtClean="0"/>
            </a:br>
            <a:endParaRPr lang="en-US" sz="4000" dirty="0"/>
          </a:p>
        </p:txBody>
      </p:sp>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27</a:t>
            </a:fld>
            <a:endParaRPr lang="en-US">
              <a:solidFill>
                <a:srgbClr val="000000">
                  <a:tint val="75000"/>
                </a:srgbClr>
              </a:solidFill>
            </a:endParaRPr>
          </a:p>
        </p:txBody>
      </p:sp>
    </p:spTree>
    <p:extLst>
      <p:ext uri="{BB962C8B-B14F-4D97-AF65-F5344CB8AC3E}">
        <p14:creationId xmlns:p14="http://schemas.microsoft.com/office/powerpoint/2010/main" val="1632705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sz="3600" dirty="0" smtClean="0">
                <a:solidFill>
                  <a:srgbClr val="0099FF"/>
                </a:solidFill>
              </a:rPr>
              <a:t>A Stitch </a:t>
            </a:r>
            <a:r>
              <a:rPr lang="en-US" sz="3600" dirty="0">
                <a:solidFill>
                  <a:srgbClr val="0099FF"/>
                </a:solidFill>
              </a:rPr>
              <a:t>in </a:t>
            </a:r>
            <a:r>
              <a:rPr lang="en-US" sz="3600" dirty="0" smtClean="0">
                <a:solidFill>
                  <a:srgbClr val="0099FF"/>
                </a:solidFill>
              </a:rPr>
              <a:t>Time</a:t>
            </a:r>
            <a:r>
              <a:rPr lang="en-US" sz="3600" dirty="0">
                <a:solidFill>
                  <a:srgbClr val="0099FF"/>
                </a:solidFill>
              </a:rPr>
              <a:t>, </a:t>
            </a:r>
            <a:r>
              <a:rPr lang="en-US" sz="3600" dirty="0" smtClean="0">
                <a:solidFill>
                  <a:srgbClr val="0099FF"/>
                </a:solidFill>
              </a:rPr>
              <a:t>Saves </a:t>
            </a:r>
            <a:r>
              <a:rPr lang="en-US" sz="3600" dirty="0">
                <a:solidFill>
                  <a:srgbClr val="0099FF"/>
                </a:solidFill>
              </a:rPr>
              <a:t>N</a:t>
            </a:r>
            <a:r>
              <a:rPr lang="en-US" sz="3600" dirty="0" smtClean="0">
                <a:solidFill>
                  <a:srgbClr val="0099FF"/>
                </a:solidFill>
              </a:rPr>
              <a:t>ine</a:t>
            </a:r>
            <a:endParaRPr lang="en-US" sz="3600" dirty="0">
              <a:solidFill>
                <a:srgbClr val="0099FF"/>
              </a:solidFill>
            </a:endParaRPr>
          </a:p>
        </p:txBody>
      </p:sp>
      <p:sp>
        <p:nvSpPr>
          <p:cNvPr id="3" name="Content Placeholder 2"/>
          <p:cNvSpPr>
            <a:spLocks noGrp="1"/>
          </p:cNvSpPr>
          <p:nvPr>
            <p:ph idx="1"/>
          </p:nvPr>
        </p:nvSpPr>
        <p:spPr>
          <a:effectLst/>
        </p:spPr>
        <p:txBody>
          <a:bodyPr/>
          <a:lstStyle/>
          <a:p>
            <a:r>
              <a:rPr lang="en-US" dirty="0" smtClean="0">
                <a:solidFill>
                  <a:schemeClr val="tx1"/>
                </a:solidFill>
                <a:effectLst>
                  <a:outerShdw blurRad="38100" dist="38100" dir="2700000" algn="tl">
                    <a:srgbClr val="000000">
                      <a:alpha val="43137"/>
                    </a:srgbClr>
                  </a:outerShdw>
                </a:effectLst>
              </a:rPr>
              <a:t>USNG – What and Why</a:t>
            </a:r>
          </a:p>
          <a:p>
            <a:r>
              <a:rPr lang="en-US" dirty="0" smtClean="0">
                <a:solidFill>
                  <a:schemeClr val="tx1"/>
                </a:solidFill>
                <a:effectLst>
                  <a:outerShdw blurRad="38100" dist="38100" dir="2700000" algn="tl">
                    <a:srgbClr val="000000">
                      <a:alpha val="43137"/>
                    </a:srgbClr>
                  </a:outerShdw>
                </a:effectLst>
              </a:rPr>
              <a:t>FEMA Directive 092-5</a:t>
            </a:r>
          </a:p>
          <a:p>
            <a:r>
              <a:rPr lang="en-US" dirty="0" smtClean="0">
                <a:solidFill>
                  <a:schemeClr val="tx1"/>
                </a:solidFill>
                <a:effectLst>
                  <a:outerShdw blurRad="38100" dist="38100" dir="2700000" algn="tl">
                    <a:srgbClr val="000000">
                      <a:alpha val="43137"/>
                    </a:srgbClr>
                  </a:outerShdw>
                </a:effectLst>
              </a:rPr>
              <a:t>Related Issues</a:t>
            </a:r>
          </a:p>
          <a:p>
            <a:r>
              <a:rPr lang="en-US" dirty="0" smtClean="0">
                <a:solidFill>
                  <a:schemeClr val="tx1"/>
                </a:solidFill>
                <a:effectLst>
                  <a:outerShdw blurRad="38100" dist="38100" dir="2700000" algn="tl">
                    <a:srgbClr val="000000">
                      <a:alpha val="43137"/>
                    </a:srgbClr>
                  </a:outerShdw>
                </a:effectLst>
              </a:rPr>
              <a:t>Way Forward?</a:t>
            </a:r>
          </a:p>
          <a:p>
            <a:endParaRPr lang="en-US" dirty="0"/>
          </a:p>
        </p:txBody>
      </p:sp>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28</a:t>
            </a:fld>
            <a:endParaRPr lang="en-US">
              <a:solidFill>
                <a:srgbClr val="000000">
                  <a:tint val="75000"/>
                </a:srgbClr>
              </a:solidFill>
            </a:endParaRPr>
          </a:p>
        </p:txBody>
      </p:sp>
    </p:spTree>
    <p:extLst>
      <p:ext uri="{BB962C8B-B14F-4D97-AF65-F5344CB8AC3E}">
        <p14:creationId xmlns:p14="http://schemas.microsoft.com/office/powerpoint/2010/main" val="1543780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92" y="2438400"/>
            <a:ext cx="8229600" cy="1143000"/>
          </a:xfrm>
          <a:effectLst/>
        </p:spPr>
        <p:txBody>
          <a:bodyPr/>
          <a:lstStyle/>
          <a:p>
            <a:r>
              <a:rPr lang="en-US" sz="4400" dirty="0" smtClean="0">
                <a:solidFill>
                  <a:srgbClr val="0099FF"/>
                </a:solidFill>
              </a:rPr>
              <a:t>USNG </a:t>
            </a:r>
            <a:r>
              <a:rPr lang="en-US" sz="4400" dirty="0">
                <a:solidFill>
                  <a:srgbClr val="0099FF"/>
                </a:solidFill>
              </a:rPr>
              <a:t>– What and </a:t>
            </a:r>
            <a:r>
              <a:rPr lang="en-US" sz="4400" dirty="0" smtClean="0">
                <a:solidFill>
                  <a:srgbClr val="0099FF"/>
                </a:solidFill>
              </a:rPr>
              <a:t>Why</a:t>
            </a:r>
            <a:endParaRPr lang="en-US" sz="4400" dirty="0">
              <a:solidFill>
                <a:srgbClr val="0099FF"/>
              </a:solidFill>
            </a:endParaRPr>
          </a:p>
        </p:txBody>
      </p:sp>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29</a:t>
            </a:fld>
            <a:endParaRPr lang="en-US">
              <a:solidFill>
                <a:srgbClr val="000000">
                  <a:tint val="75000"/>
                </a:srgbClr>
              </a:solidFill>
            </a:endParaRPr>
          </a:p>
        </p:txBody>
      </p:sp>
    </p:spTree>
    <p:extLst>
      <p:ext uri="{BB962C8B-B14F-4D97-AF65-F5344CB8AC3E}">
        <p14:creationId xmlns:p14="http://schemas.microsoft.com/office/powerpoint/2010/main" val="868034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3</a:t>
            </a:r>
            <a:r>
              <a:rPr lang="en-US" sz="2400" dirty="0"/>
              <a:t/>
            </a:r>
            <a:br>
              <a:rPr lang="en-US" sz="2400" dirty="0"/>
            </a:br>
            <a:r>
              <a:rPr lang="en-US" dirty="0"/>
              <a:t/>
            </a:r>
            <a:br>
              <a:rPr lang="en-US" dirty="0"/>
            </a:br>
            <a:r>
              <a:rPr lang="en-US" dirty="0" smtClean="0"/>
              <a:t>Hydrography and Elevation Committees Update</a:t>
            </a:r>
            <a:endParaRPr lang="en-US" sz="2000" dirty="0"/>
          </a:p>
        </p:txBody>
      </p:sp>
      <p:sp>
        <p:nvSpPr>
          <p:cNvPr id="3" name="Text Placeholder 3"/>
          <p:cNvSpPr>
            <a:spLocks noGrp="1"/>
          </p:cNvSpPr>
          <p:nvPr>
            <p:ph type="body" sz="quarter" idx="11"/>
          </p:nvPr>
        </p:nvSpPr>
        <p:spPr>
          <a:xfrm>
            <a:off x="538899" y="4648200"/>
            <a:ext cx="5029200" cy="1752600"/>
          </a:xfrm>
        </p:spPr>
        <p:txBody>
          <a:bodyPr/>
          <a:lstStyle/>
          <a:p>
            <a:r>
              <a:rPr lang="en-US" dirty="0" smtClean="0"/>
              <a:t>David Brandt</a:t>
            </a:r>
            <a:endParaRPr lang="en-US" dirty="0"/>
          </a:p>
        </p:txBody>
      </p:sp>
    </p:spTree>
    <p:extLst>
      <p:ext uri="{BB962C8B-B14F-4D97-AF65-F5344CB8AC3E}">
        <p14:creationId xmlns:p14="http://schemas.microsoft.com/office/powerpoint/2010/main" val="4250207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446A1D-C82A-4D52-A6FF-033D82FE75A4}" type="slidenum">
              <a:rPr lang="en-US" smtClean="0">
                <a:solidFill>
                  <a:srgbClr val="000000">
                    <a:tint val="75000"/>
                  </a:srgbClr>
                </a:solidFill>
              </a:rPr>
              <a:pPr>
                <a:defRPr/>
              </a:pPr>
              <a:t>30</a:t>
            </a:fld>
            <a:endParaRPr lang="en-US">
              <a:solidFill>
                <a:srgbClr val="000000">
                  <a:tint val="75000"/>
                </a:srgbClr>
              </a:solidFill>
            </a:endParaRPr>
          </a:p>
        </p:txBody>
      </p:sp>
      <p:sp>
        <p:nvSpPr>
          <p:cNvPr id="4" name="TextBox 3"/>
          <p:cNvSpPr txBox="1"/>
          <p:nvPr/>
        </p:nvSpPr>
        <p:spPr>
          <a:xfrm>
            <a:off x="874986" y="3352800"/>
            <a:ext cx="7964214" cy="313932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0000"/>
                </a:solidFill>
              </a:rPr>
              <a:t>U.S. portion of the Military Grid Reference System (MGRS) </a:t>
            </a:r>
            <a:r>
              <a:rPr lang="en-US" sz="2000" dirty="0" smtClean="0">
                <a:solidFill>
                  <a:srgbClr val="000000"/>
                </a:solidFill>
              </a:rPr>
              <a:t>– alpha numeric UTM geo-referencing system created by DoD and NATO after WWII </a:t>
            </a:r>
          </a:p>
          <a:p>
            <a:pPr marL="285750" indent="-285750">
              <a:buFont typeface="Arial" panose="020B0604020202020204" pitchFamily="34" charset="0"/>
              <a:buChar char="•"/>
            </a:pPr>
            <a:r>
              <a:rPr lang="en-US" sz="2000" dirty="0" smtClean="0">
                <a:solidFill>
                  <a:srgbClr val="000000"/>
                </a:solidFill>
              </a:rPr>
              <a:t>A </a:t>
            </a:r>
            <a:r>
              <a:rPr lang="en-US" sz="2000" dirty="0">
                <a:solidFill>
                  <a:srgbClr val="000000"/>
                </a:solidFill>
              </a:rPr>
              <a:t>USNG spatial address is broken down into three </a:t>
            </a:r>
            <a:r>
              <a:rPr lang="en-US" sz="2000" dirty="0" smtClean="0">
                <a:solidFill>
                  <a:srgbClr val="000000"/>
                </a:solidFill>
              </a:rPr>
              <a:t>parts</a:t>
            </a:r>
            <a:r>
              <a:rPr lang="en-US" sz="2000" dirty="0">
                <a:solidFill>
                  <a:srgbClr val="000000"/>
                </a:solidFill>
              </a:rPr>
              <a:t>:</a:t>
            </a:r>
            <a:endParaRPr lang="en-US" sz="2000" dirty="0" smtClean="0">
              <a:solidFill>
                <a:srgbClr val="000000"/>
              </a:solidFill>
            </a:endParaRPr>
          </a:p>
          <a:p>
            <a:pPr marL="800100" lvl="1" indent="-342900">
              <a:buFont typeface="Courier New" panose="02070309020205020404" pitchFamily="49" charset="0"/>
              <a:buChar char="o"/>
            </a:pPr>
            <a:r>
              <a:rPr lang="en-US" sz="2000" dirty="0" smtClean="0">
                <a:solidFill>
                  <a:srgbClr val="000000"/>
                </a:solidFill>
              </a:rPr>
              <a:t>Grid </a:t>
            </a:r>
            <a:r>
              <a:rPr lang="en-US" sz="2000" dirty="0">
                <a:solidFill>
                  <a:srgbClr val="000000"/>
                </a:solidFill>
              </a:rPr>
              <a:t>Zone Designation; for a world-wide unique </a:t>
            </a:r>
            <a:r>
              <a:rPr lang="en-US" sz="2000" dirty="0" smtClean="0">
                <a:solidFill>
                  <a:srgbClr val="000000"/>
                </a:solidFill>
              </a:rPr>
              <a:t>address.</a:t>
            </a:r>
          </a:p>
          <a:p>
            <a:pPr marL="800100" lvl="1" indent="-342900">
              <a:buFont typeface="Courier New" panose="02070309020205020404" pitchFamily="49" charset="0"/>
              <a:buChar char="o"/>
            </a:pPr>
            <a:r>
              <a:rPr lang="en-US" sz="2000" dirty="0" smtClean="0">
                <a:solidFill>
                  <a:srgbClr val="000000"/>
                </a:solidFill>
              </a:rPr>
              <a:t>100,000-meter </a:t>
            </a:r>
            <a:r>
              <a:rPr lang="en-US" sz="2000" dirty="0">
                <a:solidFill>
                  <a:srgbClr val="000000"/>
                </a:solidFill>
              </a:rPr>
              <a:t>Square Identification; for regional </a:t>
            </a:r>
            <a:r>
              <a:rPr lang="en-US" sz="2000" dirty="0" smtClean="0">
                <a:solidFill>
                  <a:srgbClr val="000000"/>
                </a:solidFill>
              </a:rPr>
              <a:t>areas.</a:t>
            </a:r>
          </a:p>
          <a:p>
            <a:pPr marL="800100" lvl="1" indent="-342900">
              <a:buFont typeface="Courier New" panose="02070309020205020404" pitchFamily="49" charset="0"/>
              <a:buChar char="o"/>
            </a:pPr>
            <a:r>
              <a:rPr lang="en-US" sz="2000" dirty="0" smtClean="0">
                <a:solidFill>
                  <a:srgbClr val="000000"/>
                </a:solidFill>
              </a:rPr>
              <a:t>Grid </a:t>
            </a:r>
            <a:r>
              <a:rPr lang="en-US" sz="2000" dirty="0">
                <a:solidFill>
                  <a:srgbClr val="000000"/>
                </a:solidFill>
              </a:rPr>
              <a:t>Coordinates; for local areas. (15T VK </a:t>
            </a:r>
            <a:r>
              <a:rPr lang="en-US" sz="2000" dirty="0" smtClean="0">
                <a:solidFill>
                  <a:srgbClr val="000000"/>
                </a:solidFill>
              </a:rPr>
              <a:t>9215 7775)</a:t>
            </a:r>
            <a:endParaRPr lang="en-US" sz="2000" dirty="0">
              <a:solidFill>
                <a:srgbClr val="000000"/>
              </a:solidFill>
            </a:endParaRPr>
          </a:p>
          <a:p>
            <a:pPr marL="285750" indent="-285750">
              <a:buFont typeface="Arial" panose="020B0604020202020204" pitchFamily="34" charset="0"/>
              <a:buChar char="•"/>
            </a:pPr>
            <a:r>
              <a:rPr lang="en-US" sz="2000" dirty="0" smtClean="0">
                <a:solidFill>
                  <a:srgbClr val="000000"/>
                </a:solidFill>
              </a:rPr>
              <a:t>Federal cartographic standard </a:t>
            </a:r>
            <a:r>
              <a:rPr lang="en-US" sz="2000" dirty="0" smtClean="0">
                <a:solidFill>
                  <a:srgbClr val="000000"/>
                </a:solidFill>
                <a:hlinkClick r:id="rId2"/>
              </a:rPr>
              <a:t>FGDC-STD-011-2001</a:t>
            </a:r>
            <a:endParaRPr lang="en-US" sz="2000" dirty="0" smtClean="0">
              <a:solidFill>
                <a:srgbClr val="000000"/>
              </a:solidFill>
            </a:endParaRPr>
          </a:p>
          <a:p>
            <a:pPr marL="285750" indent="-285750">
              <a:buFont typeface="Arial" panose="020B0604020202020204" pitchFamily="34" charset="0"/>
              <a:buChar char="•"/>
            </a:pPr>
            <a:r>
              <a:rPr lang="en-US" sz="2000" dirty="0" smtClean="0">
                <a:solidFill>
                  <a:srgbClr val="000000"/>
                </a:solidFill>
              </a:rPr>
              <a:t>Minnesota cartographic </a:t>
            </a:r>
            <a:r>
              <a:rPr lang="en-US" sz="2000" dirty="0">
                <a:solidFill>
                  <a:srgbClr val="000000"/>
                </a:solidFill>
              </a:rPr>
              <a:t>standard </a:t>
            </a:r>
            <a:r>
              <a:rPr lang="en-US" sz="2000" dirty="0">
                <a:solidFill>
                  <a:srgbClr val="000000"/>
                </a:solidFill>
                <a:hlinkClick r:id="rId3"/>
              </a:rPr>
              <a:t>since </a:t>
            </a:r>
            <a:r>
              <a:rPr lang="en-US" sz="2000" dirty="0" smtClean="0">
                <a:solidFill>
                  <a:srgbClr val="000000"/>
                </a:solidFill>
                <a:hlinkClick r:id="rId3"/>
              </a:rPr>
              <a:t>03/25/2009 </a:t>
            </a:r>
            <a:endParaRPr lang="en-US" sz="2000" dirty="0" smtClean="0">
              <a:solidFill>
                <a:srgbClr val="000000"/>
              </a:solidFill>
            </a:endParaRPr>
          </a:p>
          <a:p>
            <a:pPr marL="285750" indent="-285750">
              <a:buFont typeface="Arial" panose="020B0604020202020204" pitchFamily="34" charset="0"/>
              <a:buChar char="•"/>
              <a:defRPr/>
            </a:pPr>
            <a:endParaRPr lang="en-US" dirty="0">
              <a:solidFill>
                <a:srgbClr val="000000"/>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986" y="372252"/>
            <a:ext cx="3653961" cy="273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www.mngislis.org/associations/6078/files/issue56images/fi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72252"/>
            <a:ext cx="2551386" cy="275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2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446A1D-C82A-4D52-A6FF-033D82FE75A4}" type="slidenum">
              <a:rPr lang="en-US" smtClean="0">
                <a:solidFill>
                  <a:srgbClr val="000000">
                    <a:tint val="75000"/>
                  </a:srgbClr>
                </a:solidFill>
              </a:rPr>
              <a:pPr>
                <a:defRPr/>
              </a:pPr>
              <a:t>31</a:t>
            </a:fld>
            <a:endParaRPr lang="en-US">
              <a:solidFill>
                <a:srgbClr val="000000">
                  <a:tint val="75000"/>
                </a:srgbClr>
              </a:solidFill>
            </a:endParaRPr>
          </a:p>
        </p:txBody>
      </p:sp>
      <p:pic>
        <p:nvPicPr>
          <p:cNvPr id="2050" name="Picture 2" descr="C:\Users\Steve\Desktop\USNG\USNG Site Files\FireFight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80" y="501218"/>
            <a:ext cx="7850119" cy="5231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1940" y="5715000"/>
            <a:ext cx="4114800" cy="923330"/>
          </a:xfrm>
          <a:prstGeom prst="rect">
            <a:avLst/>
          </a:prstGeom>
          <a:noFill/>
        </p:spPr>
        <p:txBody>
          <a:bodyPr wrap="square" rtlCol="0">
            <a:spAutoFit/>
          </a:bodyPr>
          <a:lstStyle/>
          <a:p>
            <a:pPr algn="ctr">
              <a:defRPr/>
            </a:pPr>
            <a:r>
              <a:rPr lang="en-US" sz="5400" b="1" dirty="0" smtClean="0">
                <a:solidFill>
                  <a:srgbClr val="000000"/>
                </a:solidFill>
              </a:rPr>
              <a:t>35%</a:t>
            </a:r>
            <a:endParaRPr lang="en-US" sz="5400" b="1" dirty="0">
              <a:solidFill>
                <a:srgbClr val="000000"/>
              </a:solidFill>
            </a:endParaRPr>
          </a:p>
        </p:txBody>
      </p:sp>
    </p:spTree>
    <p:extLst>
      <p:ext uri="{BB962C8B-B14F-4D97-AF65-F5344CB8AC3E}">
        <p14:creationId xmlns:p14="http://schemas.microsoft.com/office/powerpoint/2010/main" val="308013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446A1D-C82A-4D52-A6FF-033D82FE75A4}" type="slidenum">
              <a:rPr lang="en-US" smtClean="0">
                <a:solidFill>
                  <a:srgbClr val="000000">
                    <a:tint val="75000"/>
                  </a:srgbClr>
                </a:solidFill>
              </a:rPr>
              <a:pPr>
                <a:defRPr/>
              </a:pPr>
              <a:t>32</a:t>
            </a:fld>
            <a:endParaRPr lang="en-US">
              <a:solidFill>
                <a:srgbClr val="000000">
                  <a:tint val="75000"/>
                </a:srgbClr>
              </a:solidFill>
            </a:endParaRPr>
          </a:p>
        </p:txBody>
      </p:sp>
      <p:sp>
        <p:nvSpPr>
          <p:cNvPr id="3" name="TextBox 2"/>
          <p:cNvSpPr txBox="1"/>
          <p:nvPr/>
        </p:nvSpPr>
        <p:spPr>
          <a:xfrm>
            <a:off x="838200" y="462844"/>
            <a:ext cx="7467600" cy="461665"/>
          </a:xfrm>
          <a:prstGeom prst="rect">
            <a:avLst/>
          </a:prstGeom>
          <a:noFill/>
        </p:spPr>
        <p:txBody>
          <a:bodyPr wrap="square" rtlCol="0">
            <a:spAutoFit/>
          </a:bodyPr>
          <a:lstStyle/>
          <a:p>
            <a:pPr algn="ctr">
              <a:defRPr/>
            </a:pPr>
            <a:r>
              <a:rPr lang="en-US" sz="2400" b="1" dirty="0">
                <a:solidFill>
                  <a:srgbClr val="000000"/>
                </a:solidFill>
              </a:rPr>
              <a:t>T</a:t>
            </a:r>
            <a:r>
              <a:rPr lang="en-US" sz="2400" b="1" dirty="0" smtClean="0">
                <a:solidFill>
                  <a:srgbClr val="000000"/>
                </a:solidFill>
              </a:rPr>
              <a:t>he Pitfall of Latitude/Longitude: </a:t>
            </a:r>
            <a:endParaRPr lang="en-US" sz="2400" b="1" dirty="0">
              <a:solidFill>
                <a:srgbClr val="000000"/>
              </a:solidFill>
            </a:endParaRPr>
          </a:p>
        </p:txBody>
      </p:sp>
      <p:sp>
        <p:nvSpPr>
          <p:cNvPr id="4" name="TextBox 3"/>
          <p:cNvSpPr txBox="1"/>
          <p:nvPr/>
        </p:nvSpPr>
        <p:spPr>
          <a:xfrm>
            <a:off x="857250" y="1219200"/>
            <a:ext cx="7429500" cy="1323439"/>
          </a:xfrm>
          <a:prstGeom prst="rect">
            <a:avLst/>
          </a:prstGeom>
          <a:noFill/>
        </p:spPr>
        <p:txBody>
          <a:bodyPr wrap="square" rtlCol="0">
            <a:spAutoFit/>
          </a:bodyPr>
          <a:lstStyle/>
          <a:p>
            <a:pPr>
              <a:spcAft>
                <a:spcPts val="1200"/>
              </a:spcAft>
              <a:defRPr/>
            </a:pPr>
            <a:r>
              <a:rPr lang="en-US" sz="2000" b="1" dirty="0">
                <a:solidFill>
                  <a:srgbClr val="000000"/>
                </a:solidFill>
                <a:latin typeface="Verdana" pitchFamily="34" charset="0"/>
                <a:ea typeface="Verdana" pitchFamily="34" charset="0"/>
                <a:cs typeface="Verdana" pitchFamily="34" charset="0"/>
              </a:rPr>
              <a:t>Degrees, Decimal Degrees (DD.DDDD</a:t>
            </a:r>
            <a:r>
              <a:rPr lang="en-US" sz="2000" b="1" dirty="0" smtClean="0">
                <a:solidFill>
                  <a:srgbClr val="000000"/>
                </a:solidFill>
                <a:latin typeface="Verdana" pitchFamily="34" charset="0"/>
                <a:ea typeface="Verdana" pitchFamily="34" charset="0"/>
                <a:cs typeface="Verdana" pitchFamily="34" charset="0"/>
              </a:rPr>
              <a:t>°)…OR?</a:t>
            </a:r>
            <a:endParaRPr lang="en-US" sz="2000" b="1" dirty="0">
              <a:solidFill>
                <a:srgbClr val="000000"/>
              </a:solidFill>
              <a:latin typeface="Verdana" pitchFamily="34" charset="0"/>
              <a:ea typeface="Verdana" pitchFamily="34" charset="0"/>
              <a:cs typeface="Verdana" pitchFamily="34" charset="0"/>
            </a:endParaRPr>
          </a:p>
          <a:p>
            <a:pPr>
              <a:spcAft>
                <a:spcPts val="1200"/>
              </a:spcAft>
              <a:defRPr/>
            </a:pPr>
            <a:r>
              <a:rPr lang="en-US" sz="2000" b="1" dirty="0">
                <a:solidFill>
                  <a:srgbClr val="000000"/>
                </a:solidFill>
                <a:latin typeface="Verdana" pitchFamily="34" charset="0"/>
                <a:ea typeface="Verdana" pitchFamily="34" charset="0"/>
                <a:cs typeface="Verdana" pitchFamily="34" charset="0"/>
              </a:rPr>
              <a:t>Degrees, Minutes, Seconds (DD° MM’ SS</a:t>
            </a:r>
            <a:r>
              <a:rPr lang="en-US" sz="2000" b="1" dirty="0" smtClean="0">
                <a:solidFill>
                  <a:srgbClr val="000000"/>
                </a:solidFill>
                <a:latin typeface="Verdana" pitchFamily="34" charset="0"/>
                <a:ea typeface="Verdana" pitchFamily="34" charset="0"/>
                <a:cs typeface="Verdana" pitchFamily="34" charset="0"/>
              </a:rPr>
              <a:t>”)….OR? </a:t>
            </a:r>
          </a:p>
          <a:p>
            <a:pPr>
              <a:spcAft>
                <a:spcPts val="1200"/>
              </a:spcAft>
              <a:defRPr/>
            </a:pPr>
            <a:r>
              <a:rPr lang="en-US" sz="2000" b="1" dirty="0" smtClean="0">
                <a:solidFill>
                  <a:srgbClr val="000000"/>
                </a:solidFill>
                <a:latin typeface="Verdana" pitchFamily="34" charset="0"/>
                <a:ea typeface="Verdana" pitchFamily="34" charset="0"/>
                <a:cs typeface="Verdana" pitchFamily="34" charset="0"/>
              </a:rPr>
              <a:t>Degrees, Minutes, Decimal Minutes (</a:t>
            </a:r>
            <a:r>
              <a:rPr lang="en-US" sz="2000" b="1" dirty="0" smtClean="0">
                <a:solidFill>
                  <a:srgbClr val="002060"/>
                </a:solidFill>
                <a:latin typeface="Verdana" pitchFamily="34" charset="0"/>
                <a:ea typeface="Verdana" pitchFamily="34" charset="0"/>
                <a:cs typeface="Verdana" pitchFamily="34" charset="0"/>
              </a:rPr>
              <a:t>DD°MM.mm</a:t>
            </a:r>
            <a:r>
              <a:rPr lang="en-US" sz="2000" b="1" dirty="0" smtClean="0">
                <a:solidFill>
                  <a:srgbClr val="000000"/>
                </a:solidFill>
                <a:latin typeface="Verdana" pitchFamily="34" charset="0"/>
                <a:ea typeface="Verdana" pitchFamily="34" charset="0"/>
                <a:cs typeface="Verdana" pitchFamily="34" charset="0"/>
              </a:rPr>
              <a:t>’)  </a:t>
            </a:r>
          </a:p>
        </p:txBody>
      </p:sp>
      <p:pic>
        <p:nvPicPr>
          <p:cNvPr id="8194" name="Picture 2" descr="http://www.flightglobal.com/blogs/aircraft-pictures/assets_c/2009/08/delta-747-delta-thumb-450x294-44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3048000"/>
            <a:ext cx="3867150" cy="25265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af.mil/shared/media/ggallery/webgraphic/AFG-070719-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280" y="3048000"/>
            <a:ext cx="2501520" cy="250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7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446A1D-C82A-4D52-A6FF-033D82FE75A4}" type="slidenum">
              <a:rPr lang="en-US" smtClean="0">
                <a:solidFill>
                  <a:srgbClr val="000000">
                    <a:tint val="75000"/>
                  </a:srgbClr>
                </a:solidFill>
              </a:rPr>
              <a:pPr>
                <a:defRPr/>
              </a:pPr>
              <a:t>33</a:t>
            </a:fld>
            <a:endParaRPr lang="en-US" dirty="0">
              <a:solidFill>
                <a:srgbClr val="000000">
                  <a:tint val="75000"/>
                </a:srgbClr>
              </a:solidFill>
            </a:endParaRPr>
          </a:p>
        </p:txBody>
      </p:sp>
      <p:sp>
        <p:nvSpPr>
          <p:cNvPr id="3" name="TextBox 2"/>
          <p:cNvSpPr txBox="1"/>
          <p:nvPr/>
        </p:nvSpPr>
        <p:spPr>
          <a:xfrm>
            <a:off x="228600" y="1143000"/>
            <a:ext cx="8458200" cy="509370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solidFill>
                  <a:srgbClr val="000000"/>
                </a:solidFill>
              </a:rPr>
              <a:t>April </a:t>
            </a:r>
            <a:r>
              <a:rPr lang="en-US" sz="2000" dirty="0" smtClean="0">
                <a:solidFill>
                  <a:srgbClr val="000000"/>
                </a:solidFill>
              </a:rPr>
              <a:t>2001 – Michael Buckley, Director FEMA Tech. Services Div., Mitigation Directorate Letter to USGS</a:t>
            </a:r>
          </a:p>
          <a:p>
            <a:pPr marL="285750" indent="-285750">
              <a:spcAft>
                <a:spcPts val="600"/>
              </a:spcAft>
              <a:buFont typeface="Arial" panose="020B0604020202020204" pitchFamily="34" charset="0"/>
              <a:buChar char="•"/>
            </a:pPr>
            <a:r>
              <a:rPr lang="en-US" sz="2000" dirty="0" smtClean="0">
                <a:solidFill>
                  <a:srgbClr val="000000"/>
                </a:solidFill>
              </a:rPr>
              <a:t>December 2001 – FGDC publishes cartographic standard</a:t>
            </a:r>
          </a:p>
          <a:p>
            <a:pPr marL="285750" indent="-285750">
              <a:spcAft>
                <a:spcPts val="600"/>
              </a:spcAft>
              <a:buFont typeface="Arial" panose="020B0604020202020204" pitchFamily="34" charset="0"/>
              <a:buChar char="•"/>
            </a:pPr>
            <a:r>
              <a:rPr lang="en-US" sz="2000" dirty="0" smtClean="0">
                <a:solidFill>
                  <a:srgbClr val="000000"/>
                </a:solidFill>
              </a:rPr>
              <a:t>January 2005 – Florida becomes 1</a:t>
            </a:r>
            <a:r>
              <a:rPr lang="en-US" sz="2000" baseline="30000" dirty="0" smtClean="0">
                <a:solidFill>
                  <a:srgbClr val="000000"/>
                </a:solidFill>
              </a:rPr>
              <a:t>st</a:t>
            </a:r>
            <a:r>
              <a:rPr lang="en-US" sz="2000" dirty="0" smtClean="0">
                <a:solidFill>
                  <a:srgbClr val="000000"/>
                </a:solidFill>
              </a:rPr>
              <a:t> state to adopt USNG for response </a:t>
            </a:r>
          </a:p>
          <a:p>
            <a:pPr marL="285750" indent="-285750">
              <a:spcAft>
                <a:spcPts val="600"/>
              </a:spcAft>
              <a:buFont typeface="Arial" panose="020B0604020202020204" pitchFamily="34" charset="0"/>
              <a:buChar char="•"/>
            </a:pPr>
            <a:r>
              <a:rPr lang="en-US" sz="2000" dirty="0">
                <a:solidFill>
                  <a:srgbClr val="000000"/>
                </a:solidFill>
              </a:rPr>
              <a:t>July 2008 - </a:t>
            </a:r>
            <a:r>
              <a:rPr lang="en-US" sz="2000" dirty="0" smtClean="0">
                <a:solidFill>
                  <a:srgbClr val="000000"/>
                </a:solidFill>
              </a:rPr>
              <a:t>CJCSI 3900.01C Position </a:t>
            </a:r>
            <a:r>
              <a:rPr lang="en-US" sz="2000" dirty="0">
                <a:solidFill>
                  <a:srgbClr val="000000"/>
                </a:solidFill>
              </a:rPr>
              <a:t>Reference </a:t>
            </a:r>
            <a:r>
              <a:rPr lang="en-US" sz="2000" dirty="0" smtClean="0">
                <a:solidFill>
                  <a:srgbClr val="000000"/>
                </a:solidFill>
              </a:rPr>
              <a:t>Procedures</a:t>
            </a:r>
          </a:p>
          <a:p>
            <a:pPr marL="285750" indent="-285750">
              <a:spcAft>
                <a:spcPts val="600"/>
              </a:spcAft>
              <a:buFont typeface="Arial" panose="020B0604020202020204" pitchFamily="34" charset="0"/>
              <a:buChar char="•"/>
            </a:pPr>
            <a:r>
              <a:rPr lang="en-US" sz="2000" dirty="0" smtClean="0">
                <a:solidFill>
                  <a:srgbClr val="000000"/>
                </a:solidFill>
              </a:rPr>
              <a:t>March 2009 – Minnesota becomes 1</a:t>
            </a:r>
            <a:r>
              <a:rPr lang="en-US" sz="2000" baseline="30000" dirty="0" smtClean="0">
                <a:solidFill>
                  <a:srgbClr val="000000"/>
                </a:solidFill>
              </a:rPr>
              <a:t>st</a:t>
            </a:r>
            <a:r>
              <a:rPr lang="en-US" sz="2000" dirty="0" smtClean="0">
                <a:solidFill>
                  <a:srgbClr val="000000"/>
                </a:solidFill>
              </a:rPr>
              <a:t> state to publish a cartographic standard</a:t>
            </a:r>
          </a:p>
          <a:p>
            <a:pPr marL="285750" indent="-285750">
              <a:spcAft>
                <a:spcPts val="600"/>
              </a:spcAft>
              <a:buFont typeface="Arial" panose="020B0604020202020204" pitchFamily="34" charset="0"/>
              <a:buChar char="•"/>
            </a:pPr>
            <a:r>
              <a:rPr lang="en-US" sz="2000" dirty="0" smtClean="0">
                <a:solidFill>
                  <a:srgbClr val="000000"/>
                </a:solidFill>
              </a:rPr>
              <a:t>May 2009 – FEMA Asst. Administrator William </a:t>
            </a:r>
            <a:r>
              <a:rPr lang="en-US" sz="2000" dirty="0" err="1" smtClean="0">
                <a:solidFill>
                  <a:srgbClr val="000000"/>
                </a:solidFill>
              </a:rPr>
              <a:t>Carwile</a:t>
            </a:r>
            <a:r>
              <a:rPr lang="en-US" sz="2000" dirty="0" smtClean="0">
                <a:solidFill>
                  <a:srgbClr val="000000"/>
                </a:solidFill>
              </a:rPr>
              <a:t> “Goals” Letter</a:t>
            </a:r>
          </a:p>
          <a:p>
            <a:pPr marL="285750" indent="-285750">
              <a:spcAft>
                <a:spcPts val="600"/>
              </a:spcAft>
              <a:buFont typeface="Arial" panose="020B0604020202020204" pitchFamily="34" charset="0"/>
              <a:buChar char="•"/>
            </a:pPr>
            <a:r>
              <a:rPr lang="en-US" sz="2000" dirty="0">
                <a:solidFill>
                  <a:srgbClr val="000000"/>
                </a:solidFill>
              </a:rPr>
              <a:t>November 2009 </a:t>
            </a:r>
            <a:r>
              <a:rPr lang="en-US" sz="2000" dirty="0" smtClean="0">
                <a:solidFill>
                  <a:srgbClr val="000000"/>
                </a:solidFill>
              </a:rPr>
              <a:t>– NSARC Catastrophic </a:t>
            </a:r>
            <a:r>
              <a:rPr lang="en-US" sz="2000" dirty="0">
                <a:solidFill>
                  <a:srgbClr val="000000"/>
                </a:solidFill>
              </a:rPr>
              <a:t>Incident Search and Rescue Addendum to the National Search and Rescue </a:t>
            </a:r>
            <a:r>
              <a:rPr lang="en-US" sz="2000" dirty="0" smtClean="0">
                <a:solidFill>
                  <a:srgbClr val="000000"/>
                </a:solidFill>
              </a:rPr>
              <a:t>Manual</a:t>
            </a:r>
          </a:p>
          <a:p>
            <a:pPr marL="285750" indent="-285750">
              <a:spcAft>
                <a:spcPts val="600"/>
              </a:spcAft>
              <a:buFont typeface="Arial" panose="020B0604020202020204" pitchFamily="34" charset="0"/>
              <a:buChar char="•"/>
            </a:pPr>
            <a:r>
              <a:rPr lang="en-US" sz="2000" dirty="0">
                <a:solidFill>
                  <a:srgbClr val="000000"/>
                </a:solidFill>
              </a:rPr>
              <a:t>November 2011 </a:t>
            </a:r>
            <a:r>
              <a:rPr lang="en-US" sz="2000" dirty="0" smtClean="0">
                <a:solidFill>
                  <a:srgbClr val="000000"/>
                </a:solidFill>
              </a:rPr>
              <a:t>– NSARC Land </a:t>
            </a:r>
            <a:r>
              <a:rPr lang="en-US" sz="2000" dirty="0">
                <a:solidFill>
                  <a:srgbClr val="000000"/>
                </a:solidFill>
              </a:rPr>
              <a:t>Search and Rescue Addendum to the National Search and Rescue </a:t>
            </a:r>
            <a:r>
              <a:rPr lang="en-US" sz="2000" dirty="0" smtClean="0">
                <a:solidFill>
                  <a:srgbClr val="000000"/>
                </a:solidFill>
              </a:rPr>
              <a:t>Manual</a:t>
            </a:r>
          </a:p>
          <a:p>
            <a:pPr marL="285750" indent="-285750">
              <a:spcAft>
                <a:spcPts val="600"/>
              </a:spcAft>
              <a:buFont typeface="Arial" panose="020B0604020202020204" pitchFamily="34" charset="0"/>
              <a:buChar char="•"/>
            </a:pPr>
            <a:r>
              <a:rPr lang="en-US" sz="2000" dirty="0">
                <a:solidFill>
                  <a:srgbClr val="000000"/>
                </a:solidFill>
              </a:rPr>
              <a:t>June 2013 - Homeland Security Geospatial Concept of </a:t>
            </a:r>
            <a:r>
              <a:rPr lang="en-US" sz="2000" dirty="0" smtClean="0">
                <a:solidFill>
                  <a:srgbClr val="000000"/>
                </a:solidFill>
              </a:rPr>
              <a:t>Operations</a:t>
            </a:r>
          </a:p>
          <a:p>
            <a:pPr marL="285750" indent="-285750">
              <a:spcAft>
                <a:spcPts val="600"/>
              </a:spcAft>
              <a:buFont typeface="Arial" panose="020B0604020202020204" pitchFamily="34" charset="0"/>
              <a:buChar char="•"/>
            </a:pPr>
            <a:r>
              <a:rPr lang="en-US" sz="2000" b="1" dirty="0" smtClean="0">
                <a:solidFill>
                  <a:srgbClr val="FF0000"/>
                </a:solidFill>
              </a:rPr>
              <a:t>October 2015 – </a:t>
            </a:r>
            <a:r>
              <a:rPr lang="en-US" sz="2000" b="1" dirty="0">
                <a:solidFill>
                  <a:srgbClr val="FF0000"/>
                </a:solidFill>
              </a:rPr>
              <a:t>FEMA issues </a:t>
            </a:r>
            <a:r>
              <a:rPr lang="en-US" sz="2000" b="1" dirty="0" smtClean="0">
                <a:solidFill>
                  <a:srgbClr val="FF0000"/>
                </a:solidFill>
              </a:rPr>
              <a:t>Directive 092-5</a:t>
            </a:r>
            <a:endParaRPr lang="en-US" b="1" dirty="0">
              <a:solidFill>
                <a:srgbClr val="FF0000"/>
              </a:solidFill>
            </a:endParaRPr>
          </a:p>
        </p:txBody>
      </p:sp>
      <p:sp>
        <p:nvSpPr>
          <p:cNvPr id="7" name="Title 1"/>
          <p:cNvSpPr txBox="1">
            <a:spLocks/>
          </p:cNvSpPr>
          <p:nvPr/>
        </p:nvSpPr>
        <p:spPr>
          <a:xfrm>
            <a:off x="457200" y="274638"/>
            <a:ext cx="8229600" cy="1143000"/>
          </a:xfrm>
          <a:prstGeom prst="rect">
            <a:avLst/>
          </a:prstGeom>
          <a:effectLst/>
        </p:spPr>
        <p:txBody>
          <a:bodyPr/>
          <a:lstStyle>
            <a:lvl1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2pPr>
            <a:lvl3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3pPr>
            <a:lvl4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4pPr>
            <a:lvl5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5pPr>
            <a:lvl6pPr marL="4572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6pPr>
            <a:lvl7pPr marL="9144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7pPr>
            <a:lvl8pPr marL="13716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8pPr>
            <a:lvl9pPr marL="1828800" algn="ctr" rtl="0" fontAlgn="base">
              <a:spcBef>
                <a:spcPct val="0"/>
              </a:spcBef>
              <a:spcAft>
                <a:spcPct val="0"/>
              </a:spcAft>
              <a:defRPr sz="3200" b="1">
                <a:solidFill>
                  <a:srgbClr val="FFFF66"/>
                </a:solidFill>
                <a:effectLst>
                  <a:outerShdw blurRad="38100" dist="38100" dir="2700000" algn="tl">
                    <a:srgbClr val="000000"/>
                  </a:outerShdw>
                </a:effectLst>
                <a:latin typeface="Times New Roman" pitchFamily="18" charset="0"/>
                <a:cs typeface="Arial" charset="0"/>
              </a:defRPr>
            </a:lvl9pPr>
          </a:lstStyle>
          <a:p>
            <a:r>
              <a:rPr lang="en-US" sz="3600" kern="0" dirty="0" smtClean="0">
                <a:solidFill>
                  <a:srgbClr val="0099FF"/>
                </a:solidFill>
              </a:rPr>
              <a:t>The Long Road</a:t>
            </a:r>
            <a:endParaRPr lang="en-US" sz="3600" kern="0" dirty="0">
              <a:solidFill>
                <a:srgbClr val="0099FF"/>
              </a:solidFill>
            </a:endParaRPr>
          </a:p>
        </p:txBody>
      </p:sp>
    </p:spTree>
    <p:extLst>
      <p:ext uri="{BB962C8B-B14F-4D97-AF65-F5344CB8AC3E}">
        <p14:creationId xmlns:p14="http://schemas.microsoft.com/office/powerpoint/2010/main" val="4633116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92" y="2438400"/>
            <a:ext cx="8229600" cy="1143000"/>
          </a:xfrm>
          <a:effectLst/>
        </p:spPr>
        <p:txBody>
          <a:bodyPr/>
          <a:lstStyle/>
          <a:p>
            <a:r>
              <a:rPr lang="en-US" sz="4400" dirty="0" smtClean="0">
                <a:solidFill>
                  <a:srgbClr val="0099FF"/>
                </a:solidFill>
              </a:rPr>
              <a:t>FEMA </a:t>
            </a:r>
            <a:r>
              <a:rPr lang="en-US" sz="4400" dirty="0">
                <a:solidFill>
                  <a:srgbClr val="0099FF"/>
                </a:solidFill>
              </a:rPr>
              <a:t>Directive </a:t>
            </a:r>
            <a:r>
              <a:rPr lang="en-US" sz="4400" dirty="0" smtClean="0">
                <a:solidFill>
                  <a:srgbClr val="0099FF"/>
                </a:solidFill>
              </a:rPr>
              <a:t>092-5</a:t>
            </a:r>
            <a:endParaRPr lang="en-US" sz="4400" dirty="0">
              <a:solidFill>
                <a:srgbClr val="0099FF"/>
              </a:solidFill>
            </a:endParaRPr>
          </a:p>
        </p:txBody>
      </p:sp>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34</a:t>
            </a:fld>
            <a:endParaRPr lang="en-US">
              <a:solidFill>
                <a:srgbClr val="000000">
                  <a:tint val="75000"/>
                </a:srgbClr>
              </a:solidFill>
            </a:endParaRPr>
          </a:p>
        </p:txBody>
      </p:sp>
    </p:spTree>
    <p:extLst>
      <p:ext uri="{BB962C8B-B14F-4D97-AF65-F5344CB8AC3E}">
        <p14:creationId xmlns:p14="http://schemas.microsoft.com/office/powerpoint/2010/main" val="29465570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dirty="0" smtClean="0">
                <a:solidFill>
                  <a:srgbClr val="0099FF"/>
                </a:solidFill>
              </a:rPr>
              <a:t>We Aren’t In Kansas Anymore</a:t>
            </a:r>
            <a:endParaRPr lang="en-US" dirty="0">
              <a:solidFill>
                <a:srgbClr val="0099FF"/>
              </a:solidFill>
            </a:endParaRPr>
          </a:p>
        </p:txBody>
      </p:sp>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35</a:t>
            </a:fld>
            <a:endParaRPr lang="en-US">
              <a:solidFill>
                <a:srgbClr val="000000">
                  <a:tint val="75000"/>
                </a:srgbClr>
              </a:solidFill>
            </a:endParaRPr>
          </a:p>
        </p:txBody>
      </p:sp>
      <p:pic>
        <p:nvPicPr>
          <p:cNvPr id="5" name="Picture 4"/>
          <p:cNvPicPr>
            <a:picLocks noChangeAspect="1"/>
          </p:cNvPicPr>
          <p:nvPr/>
        </p:nvPicPr>
        <p:blipFill>
          <a:blip r:embed="rId2"/>
          <a:stretch>
            <a:fillRect/>
          </a:stretch>
        </p:blipFill>
        <p:spPr>
          <a:xfrm>
            <a:off x="342900" y="1600200"/>
            <a:ext cx="8458200" cy="3882781"/>
          </a:xfrm>
          <a:prstGeom prst="rect">
            <a:avLst/>
          </a:prstGeom>
        </p:spPr>
      </p:pic>
      <p:cxnSp>
        <p:nvCxnSpPr>
          <p:cNvPr id="10" name="Straight Connector 9"/>
          <p:cNvCxnSpPr/>
          <p:nvPr/>
        </p:nvCxnSpPr>
        <p:spPr bwMode="auto">
          <a:xfrm>
            <a:off x="1333500" y="2819400"/>
            <a:ext cx="838200"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7353300" y="2590800"/>
            <a:ext cx="457200" cy="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Oval 17"/>
          <p:cNvSpPr/>
          <p:nvPr/>
        </p:nvSpPr>
        <p:spPr bwMode="auto">
          <a:xfrm>
            <a:off x="4991100" y="3576759"/>
            <a:ext cx="533400" cy="42081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srgbClr val="000000"/>
              </a:solidFill>
            </a:endParaRPr>
          </a:p>
        </p:txBody>
      </p:sp>
      <p:sp>
        <p:nvSpPr>
          <p:cNvPr id="20" name="Oval 19"/>
          <p:cNvSpPr/>
          <p:nvPr/>
        </p:nvSpPr>
        <p:spPr bwMode="auto">
          <a:xfrm>
            <a:off x="6667500" y="4495800"/>
            <a:ext cx="457200" cy="42081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mtClean="0">
              <a:solidFill>
                <a:srgbClr val="000000"/>
              </a:solidFill>
            </a:endParaRPr>
          </a:p>
        </p:txBody>
      </p:sp>
      <p:sp>
        <p:nvSpPr>
          <p:cNvPr id="22" name="TextBox 21"/>
          <p:cNvSpPr txBox="1"/>
          <p:nvPr/>
        </p:nvSpPr>
        <p:spPr>
          <a:xfrm>
            <a:off x="436685" y="5732803"/>
            <a:ext cx="8267700" cy="338554"/>
          </a:xfrm>
          <a:prstGeom prst="rect">
            <a:avLst/>
          </a:prstGeom>
          <a:noFill/>
        </p:spPr>
        <p:txBody>
          <a:bodyPr wrap="square" rtlCol="0">
            <a:spAutoFit/>
          </a:bodyPr>
          <a:lstStyle/>
          <a:p>
            <a:pPr algn="ctr"/>
            <a:r>
              <a:rPr lang="en-US" sz="1600" dirty="0">
                <a:solidFill>
                  <a:srgbClr val="000000"/>
                </a:solidFill>
                <a:hlinkClick r:id="rId3"/>
              </a:rPr>
              <a:t>http://www.napsgfoundation.org/wp-content/uploads/2015/10/FEMAD092-5_dated.pdf</a:t>
            </a:r>
            <a:endParaRPr lang="en-US" sz="1600" dirty="0">
              <a:solidFill>
                <a:srgbClr val="000000"/>
              </a:solidFill>
            </a:endParaRPr>
          </a:p>
        </p:txBody>
      </p:sp>
    </p:spTree>
    <p:extLst>
      <p:ext uri="{BB962C8B-B14F-4D97-AF65-F5344CB8AC3E}">
        <p14:creationId xmlns:p14="http://schemas.microsoft.com/office/powerpoint/2010/main" val="36483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36</a:t>
            </a:fld>
            <a:endParaRPr lang="en-US">
              <a:solidFill>
                <a:srgbClr val="000000">
                  <a:tint val="75000"/>
                </a:srgbClr>
              </a:solidFill>
            </a:endParaRPr>
          </a:p>
        </p:txBody>
      </p:sp>
      <p:pic>
        <p:nvPicPr>
          <p:cNvPr id="13" name="Picture 12"/>
          <p:cNvPicPr>
            <a:picLocks noChangeAspect="1"/>
          </p:cNvPicPr>
          <p:nvPr/>
        </p:nvPicPr>
        <p:blipFill>
          <a:blip r:embed="rId2"/>
          <a:stretch>
            <a:fillRect/>
          </a:stretch>
        </p:blipFill>
        <p:spPr>
          <a:xfrm>
            <a:off x="2686050" y="2001044"/>
            <a:ext cx="3771900" cy="3771900"/>
          </a:xfrm>
          <a:prstGeom prst="rect">
            <a:avLst/>
          </a:prstGeom>
        </p:spPr>
      </p:pic>
      <p:sp>
        <p:nvSpPr>
          <p:cNvPr id="14" name="TextBox 13"/>
          <p:cNvSpPr txBox="1"/>
          <p:nvPr/>
        </p:nvSpPr>
        <p:spPr>
          <a:xfrm>
            <a:off x="6775938" y="2438399"/>
            <a:ext cx="1905000" cy="584775"/>
          </a:xfrm>
          <a:prstGeom prst="rect">
            <a:avLst/>
          </a:prstGeom>
          <a:noFill/>
        </p:spPr>
        <p:txBody>
          <a:bodyPr wrap="square" rtlCol="0">
            <a:spAutoFit/>
          </a:bodyPr>
          <a:lstStyle/>
          <a:p>
            <a:pPr algn="ctr"/>
            <a:r>
              <a:rPr lang="en-US" sz="3200" b="1" dirty="0" smtClean="0">
                <a:solidFill>
                  <a:srgbClr val="000000"/>
                </a:solidFill>
              </a:rPr>
              <a:t>NG9-1-1</a:t>
            </a:r>
          </a:p>
        </p:txBody>
      </p:sp>
      <p:sp>
        <p:nvSpPr>
          <p:cNvPr id="15" name="TextBox 14"/>
          <p:cNvSpPr txBox="1"/>
          <p:nvPr/>
        </p:nvSpPr>
        <p:spPr>
          <a:xfrm>
            <a:off x="6775938" y="4397374"/>
            <a:ext cx="1905000" cy="584775"/>
          </a:xfrm>
          <a:prstGeom prst="rect">
            <a:avLst/>
          </a:prstGeom>
          <a:noFill/>
        </p:spPr>
        <p:txBody>
          <a:bodyPr wrap="square" rtlCol="0">
            <a:spAutoFit/>
          </a:bodyPr>
          <a:lstStyle/>
          <a:p>
            <a:pPr algn="ctr"/>
            <a:r>
              <a:rPr lang="en-US" sz="3200" b="1" dirty="0" smtClean="0">
                <a:solidFill>
                  <a:srgbClr val="000000"/>
                </a:solidFill>
              </a:rPr>
              <a:t>Legal</a:t>
            </a:r>
            <a:endParaRPr lang="en-US" sz="3200" b="1" dirty="0">
              <a:solidFill>
                <a:srgbClr val="000000"/>
              </a:solidFill>
            </a:endParaRPr>
          </a:p>
        </p:txBody>
      </p:sp>
      <p:sp>
        <p:nvSpPr>
          <p:cNvPr id="16" name="TextBox 15"/>
          <p:cNvSpPr txBox="1"/>
          <p:nvPr/>
        </p:nvSpPr>
        <p:spPr>
          <a:xfrm>
            <a:off x="290147" y="4397374"/>
            <a:ext cx="2083777" cy="584775"/>
          </a:xfrm>
          <a:prstGeom prst="rect">
            <a:avLst/>
          </a:prstGeom>
          <a:noFill/>
        </p:spPr>
        <p:txBody>
          <a:bodyPr wrap="square" rtlCol="0">
            <a:spAutoFit/>
          </a:bodyPr>
          <a:lstStyle/>
          <a:p>
            <a:pPr algn="ctr"/>
            <a:r>
              <a:rPr lang="en-US" sz="3200" b="1" dirty="0" smtClean="0">
                <a:solidFill>
                  <a:srgbClr val="000000"/>
                </a:solidFill>
              </a:rPr>
              <a:t>CAD/COP</a:t>
            </a:r>
            <a:endParaRPr lang="en-US" sz="3200" b="1" dirty="0">
              <a:solidFill>
                <a:srgbClr val="000000"/>
              </a:solidFill>
            </a:endParaRPr>
          </a:p>
        </p:txBody>
      </p:sp>
      <p:sp>
        <p:nvSpPr>
          <p:cNvPr id="17" name="TextBox 16"/>
          <p:cNvSpPr txBox="1"/>
          <p:nvPr/>
        </p:nvSpPr>
        <p:spPr>
          <a:xfrm>
            <a:off x="354623" y="2192178"/>
            <a:ext cx="1905000" cy="1077218"/>
          </a:xfrm>
          <a:prstGeom prst="rect">
            <a:avLst/>
          </a:prstGeom>
          <a:noFill/>
        </p:spPr>
        <p:txBody>
          <a:bodyPr wrap="square" rtlCol="0">
            <a:spAutoFit/>
          </a:bodyPr>
          <a:lstStyle/>
          <a:p>
            <a:pPr algn="ctr"/>
            <a:r>
              <a:rPr lang="en-US" sz="3200" b="1" dirty="0" smtClean="0">
                <a:solidFill>
                  <a:srgbClr val="000000"/>
                </a:solidFill>
              </a:rPr>
              <a:t>FEMA</a:t>
            </a:r>
          </a:p>
          <a:p>
            <a:pPr algn="ctr"/>
            <a:r>
              <a:rPr lang="en-US" sz="3200" b="1" dirty="0" smtClean="0">
                <a:solidFill>
                  <a:srgbClr val="000000"/>
                </a:solidFill>
              </a:rPr>
              <a:t>Funding</a:t>
            </a:r>
            <a:endParaRPr lang="en-US" sz="3200" b="1" dirty="0">
              <a:solidFill>
                <a:srgbClr val="000000"/>
              </a:solidFill>
            </a:endParaRPr>
          </a:p>
        </p:txBody>
      </p:sp>
      <p:sp>
        <p:nvSpPr>
          <p:cNvPr id="18" name="Title 1"/>
          <p:cNvSpPr>
            <a:spLocks noGrp="1"/>
          </p:cNvSpPr>
          <p:nvPr>
            <p:ph type="title"/>
          </p:nvPr>
        </p:nvSpPr>
        <p:spPr>
          <a:xfrm>
            <a:off x="457200" y="274638"/>
            <a:ext cx="8229600" cy="1143000"/>
          </a:xfrm>
          <a:effectLst/>
        </p:spPr>
        <p:txBody>
          <a:bodyPr/>
          <a:lstStyle/>
          <a:p>
            <a:r>
              <a:rPr lang="en-US" sz="3600" dirty="0" smtClean="0">
                <a:solidFill>
                  <a:srgbClr val="0099FF"/>
                </a:solidFill>
              </a:rPr>
              <a:t>Potentially a </a:t>
            </a:r>
            <a:r>
              <a:rPr lang="en-US" sz="3600" dirty="0">
                <a:solidFill>
                  <a:srgbClr val="0099FF"/>
                </a:solidFill>
              </a:rPr>
              <a:t>Minnesota Expense</a:t>
            </a:r>
            <a:br>
              <a:rPr lang="en-US" sz="3600" dirty="0">
                <a:solidFill>
                  <a:srgbClr val="0099FF"/>
                </a:solidFill>
              </a:rPr>
            </a:br>
            <a:r>
              <a:rPr lang="en-US" sz="3600" dirty="0" smtClean="0">
                <a:solidFill>
                  <a:srgbClr val="0099FF"/>
                </a:solidFill>
              </a:rPr>
              <a:t>Worth 10’s of Millions of Dollars</a:t>
            </a:r>
            <a:endParaRPr lang="en-US" sz="3600" dirty="0">
              <a:solidFill>
                <a:srgbClr val="0099FF"/>
              </a:solidFill>
            </a:endParaRPr>
          </a:p>
        </p:txBody>
      </p:sp>
    </p:spTree>
    <p:extLst>
      <p:ext uri="{BB962C8B-B14F-4D97-AF65-F5344CB8AC3E}">
        <p14:creationId xmlns:p14="http://schemas.microsoft.com/office/powerpoint/2010/main" val="3526509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37</a:t>
            </a:fld>
            <a:endParaRPr lang="en-US">
              <a:solidFill>
                <a:srgbClr val="000000">
                  <a:tint val="75000"/>
                </a:srgbClr>
              </a:solidFill>
            </a:endParaRPr>
          </a:p>
        </p:txBody>
      </p:sp>
      <p:sp>
        <p:nvSpPr>
          <p:cNvPr id="8" name="TextBox 7"/>
          <p:cNvSpPr txBox="1"/>
          <p:nvPr/>
        </p:nvSpPr>
        <p:spPr>
          <a:xfrm>
            <a:off x="846849" y="6154383"/>
            <a:ext cx="7446010" cy="369332"/>
          </a:xfrm>
          <a:prstGeom prst="rect">
            <a:avLst/>
          </a:prstGeom>
          <a:solidFill>
            <a:schemeClr val="bg1"/>
          </a:solidFill>
          <a:ln w="25400">
            <a:solidFill>
              <a:schemeClr val="accent1"/>
            </a:solidFill>
          </a:ln>
        </p:spPr>
        <p:txBody>
          <a:bodyPr wrap="square" rtlCol="0">
            <a:spAutoFit/>
          </a:bodyPr>
          <a:lstStyle/>
          <a:p>
            <a:pPr algn="ctr"/>
            <a:r>
              <a:rPr lang="en-US" dirty="0" smtClean="0">
                <a:solidFill>
                  <a:srgbClr val="000000"/>
                </a:solidFill>
              </a:rPr>
              <a:t>Implementation: </a:t>
            </a:r>
            <a:r>
              <a:rPr lang="en-US" dirty="0" smtClean="0">
                <a:solidFill>
                  <a:srgbClr val="000000"/>
                </a:solidFill>
                <a:hlinkClick r:id="rId2"/>
              </a:rPr>
              <a:t>USFA</a:t>
            </a:r>
            <a:r>
              <a:rPr lang="en-US" dirty="0" smtClean="0">
                <a:solidFill>
                  <a:srgbClr val="000000"/>
                </a:solidFill>
              </a:rPr>
              <a:t>, </a:t>
            </a:r>
            <a:r>
              <a:rPr lang="en-US" dirty="0" smtClean="0">
                <a:solidFill>
                  <a:srgbClr val="000000"/>
                </a:solidFill>
                <a:hlinkClick r:id="rId3"/>
              </a:rPr>
              <a:t>NFPA</a:t>
            </a:r>
            <a:r>
              <a:rPr lang="en-US" dirty="0" smtClean="0">
                <a:solidFill>
                  <a:srgbClr val="000000"/>
                </a:solidFill>
              </a:rPr>
              <a:t>, </a:t>
            </a:r>
            <a:r>
              <a:rPr lang="en-US" dirty="0" smtClean="0">
                <a:solidFill>
                  <a:srgbClr val="000000"/>
                </a:solidFill>
                <a:hlinkClick r:id="rId4"/>
              </a:rPr>
              <a:t>NASAR</a:t>
            </a:r>
            <a:r>
              <a:rPr lang="en-US" dirty="0" smtClean="0">
                <a:solidFill>
                  <a:srgbClr val="000000"/>
                </a:solidFill>
              </a:rPr>
              <a:t>, </a:t>
            </a:r>
            <a:r>
              <a:rPr lang="en-US" dirty="0" smtClean="0">
                <a:solidFill>
                  <a:srgbClr val="000000"/>
                </a:solidFill>
                <a:hlinkClick r:id="rId5"/>
              </a:rPr>
              <a:t>NAPSG</a:t>
            </a:r>
            <a:r>
              <a:rPr lang="en-US" dirty="0" smtClean="0">
                <a:solidFill>
                  <a:srgbClr val="000000"/>
                </a:solidFill>
              </a:rPr>
              <a:t>, </a:t>
            </a:r>
            <a:r>
              <a:rPr lang="en-US" dirty="0" smtClean="0">
                <a:solidFill>
                  <a:srgbClr val="000000"/>
                </a:solidFill>
                <a:hlinkClick r:id="rId6"/>
              </a:rPr>
              <a:t>GITA</a:t>
            </a:r>
            <a:r>
              <a:rPr lang="en-US" dirty="0" smtClean="0">
                <a:solidFill>
                  <a:srgbClr val="000000"/>
                </a:solidFill>
              </a:rPr>
              <a:t>, </a:t>
            </a:r>
            <a:r>
              <a:rPr lang="en-US" dirty="0" smtClean="0">
                <a:solidFill>
                  <a:srgbClr val="000000"/>
                </a:solidFill>
                <a:hlinkClick r:id="rId7"/>
              </a:rPr>
              <a:t>3M</a:t>
            </a:r>
            <a:r>
              <a:rPr lang="en-US" dirty="0" smtClean="0">
                <a:solidFill>
                  <a:srgbClr val="000000"/>
                </a:solidFill>
              </a:rPr>
              <a:t> and others</a:t>
            </a:r>
          </a:p>
        </p:txBody>
      </p:sp>
      <p:pic>
        <p:nvPicPr>
          <p:cNvPr id="2" name="Picture 1"/>
          <p:cNvPicPr>
            <a:picLocks noChangeAspect="1"/>
          </p:cNvPicPr>
          <p:nvPr/>
        </p:nvPicPr>
        <p:blipFill rotWithShape="1">
          <a:blip r:embed="rId8"/>
          <a:srcRect l="8638" t="6899" r="56699" b="16322"/>
          <a:stretch/>
        </p:blipFill>
        <p:spPr>
          <a:xfrm>
            <a:off x="1371600" y="468352"/>
            <a:ext cx="6396509" cy="5334000"/>
          </a:xfrm>
          <a:prstGeom prst="rect">
            <a:avLst/>
          </a:prstGeom>
        </p:spPr>
      </p:pic>
    </p:spTree>
    <p:extLst>
      <p:ext uri="{BB962C8B-B14F-4D97-AF65-F5344CB8AC3E}">
        <p14:creationId xmlns:p14="http://schemas.microsoft.com/office/powerpoint/2010/main" val="12582261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92" y="2438400"/>
            <a:ext cx="8229600" cy="1143000"/>
          </a:xfrm>
          <a:effectLst/>
        </p:spPr>
        <p:txBody>
          <a:bodyPr/>
          <a:lstStyle/>
          <a:p>
            <a:r>
              <a:rPr lang="en-US" sz="4400" dirty="0" smtClean="0">
                <a:solidFill>
                  <a:srgbClr val="0099FF"/>
                </a:solidFill>
              </a:rPr>
              <a:t>Related Issues</a:t>
            </a:r>
            <a:endParaRPr lang="en-US" sz="4400" dirty="0">
              <a:solidFill>
                <a:srgbClr val="0099FF"/>
              </a:solidFill>
            </a:endParaRPr>
          </a:p>
        </p:txBody>
      </p:sp>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38</a:t>
            </a:fld>
            <a:endParaRPr lang="en-US">
              <a:solidFill>
                <a:srgbClr val="000000">
                  <a:tint val="75000"/>
                </a:srgbClr>
              </a:solidFill>
            </a:endParaRPr>
          </a:p>
        </p:txBody>
      </p:sp>
    </p:spTree>
    <p:extLst>
      <p:ext uri="{BB962C8B-B14F-4D97-AF65-F5344CB8AC3E}">
        <p14:creationId xmlns:p14="http://schemas.microsoft.com/office/powerpoint/2010/main" val="4710362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446A1D-C82A-4D52-A6FF-033D82FE75A4}" type="slidenum">
              <a:rPr lang="en-US" smtClean="0">
                <a:solidFill>
                  <a:srgbClr val="000000">
                    <a:tint val="75000"/>
                  </a:srgbClr>
                </a:solidFill>
              </a:rPr>
              <a:pPr>
                <a:defRPr/>
              </a:pPr>
              <a:t>39</a:t>
            </a:fld>
            <a:endParaRPr lang="en-US">
              <a:solidFill>
                <a:srgbClr val="000000">
                  <a:tint val="75000"/>
                </a:srgbClr>
              </a:solidFill>
            </a:endParaRPr>
          </a:p>
        </p:txBody>
      </p:sp>
      <p:pic>
        <p:nvPicPr>
          <p:cNvPr id="2054" name="Picture 6" descr="http://gisandscience.files.wordpress.com/2010/12/esri_logo_2010_interim.gif?w=6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373" y="2204053"/>
            <a:ext cx="3398554" cy="12530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6.ggpht.com/TidpZc1GK9JlItE5FH9MUTxjCZNojTz_LlmDKwJTVRUQg-XZ8ugANLLTrCMT9UuHj9c=w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63" y="288369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photos.prnewswire.com/prn/20150615/223284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63" y="5129822"/>
            <a:ext cx="3505200" cy="14090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cs.gsu.edu/~tcpp/curriculum/sites/default/files/intel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4456820"/>
            <a:ext cx="2324038" cy="153452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larryfire.files.wordpress.com/2009/10/newyorker-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163" y="1329229"/>
            <a:ext cx="1850180" cy="14724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6074690" y="533400"/>
            <a:ext cx="2790825" cy="966900"/>
          </a:xfrm>
          <a:prstGeom prst="rect">
            <a:avLst/>
          </a:prstGeom>
        </p:spPr>
      </p:pic>
      <p:pic>
        <p:nvPicPr>
          <p:cNvPr id="10" name="Picture 9"/>
          <p:cNvPicPr>
            <a:picLocks noChangeAspect="1"/>
          </p:cNvPicPr>
          <p:nvPr/>
        </p:nvPicPr>
        <p:blipFill rotWithShape="1">
          <a:blip r:embed="rId9"/>
          <a:srcRect l="20642" t="10190" r="41515" b="75131"/>
          <a:stretch/>
        </p:blipFill>
        <p:spPr>
          <a:xfrm>
            <a:off x="300163" y="248586"/>
            <a:ext cx="4014434" cy="973196"/>
          </a:xfrm>
          <a:prstGeom prst="rect">
            <a:avLst/>
          </a:prstGeom>
        </p:spPr>
      </p:pic>
      <p:pic>
        <p:nvPicPr>
          <p:cNvPr id="3" name="Picture 2"/>
          <p:cNvPicPr>
            <a:picLocks noChangeAspect="1"/>
          </p:cNvPicPr>
          <p:nvPr/>
        </p:nvPicPr>
        <p:blipFill>
          <a:blip r:embed="rId10"/>
          <a:stretch>
            <a:fillRect/>
          </a:stretch>
        </p:blipFill>
        <p:spPr>
          <a:xfrm>
            <a:off x="2640153" y="1639945"/>
            <a:ext cx="2590800" cy="876300"/>
          </a:xfrm>
          <a:prstGeom prst="rect">
            <a:avLst/>
          </a:prstGeom>
        </p:spPr>
      </p:pic>
      <p:pic>
        <p:nvPicPr>
          <p:cNvPr id="4" name="Picture 3"/>
          <p:cNvPicPr>
            <a:picLocks noChangeAspect="1"/>
          </p:cNvPicPr>
          <p:nvPr/>
        </p:nvPicPr>
        <p:blipFill rotWithShape="1">
          <a:blip r:embed="rId11"/>
          <a:srcRect l="15353" t="6670" r="63170" b="88775"/>
          <a:stretch/>
        </p:blipFill>
        <p:spPr>
          <a:xfrm>
            <a:off x="2640153" y="3721890"/>
            <a:ext cx="5725656" cy="457200"/>
          </a:xfrm>
          <a:prstGeom prst="rect">
            <a:avLst/>
          </a:prstGeom>
        </p:spPr>
      </p:pic>
      <p:pic>
        <p:nvPicPr>
          <p:cNvPr id="1030" name="Picture 6" descr="LogoR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4615" y="4386657"/>
            <a:ext cx="2352675" cy="176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112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4</a:t>
            </a:r>
            <a:br>
              <a:rPr lang="en-US" sz="2400" dirty="0" smtClean="0"/>
            </a:br>
            <a:r>
              <a:rPr lang="en-US" sz="2400" dirty="0"/>
              <a:t>Discussion &amp; Action</a:t>
            </a:r>
            <a:br>
              <a:rPr lang="en-US" sz="2400" dirty="0"/>
            </a:br>
            <a:r>
              <a:rPr lang="en-US" dirty="0"/>
              <a:t/>
            </a:r>
            <a:br>
              <a:rPr lang="en-US" dirty="0"/>
            </a:br>
            <a:r>
              <a:rPr lang="en-US" dirty="0" smtClean="0"/>
              <a:t>Sector Reports</a:t>
            </a:r>
            <a:endParaRPr lang="en-US" sz="2000" dirty="0"/>
          </a:p>
        </p:txBody>
      </p:sp>
      <p:sp>
        <p:nvSpPr>
          <p:cNvPr id="3" name="Text Placeholder 3"/>
          <p:cNvSpPr>
            <a:spLocks noGrp="1"/>
          </p:cNvSpPr>
          <p:nvPr>
            <p:ph type="body" sz="quarter" idx="11"/>
          </p:nvPr>
        </p:nvSpPr>
        <p:spPr>
          <a:xfrm>
            <a:off x="533400" y="4953000"/>
            <a:ext cx="5029200" cy="1752600"/>
          </a:xfrm>
        </p:spPr>
        <p:txBody>
          <a:bodyPr/>
          <a:lstStyle/>
          <a:p>
            <a:r>
              <a:rPr lang="en-US" dirty="0" smtClean="0"/>
              <a:t>Brad Anderson:  Greater Minnesota Cities Sector</a:t>
            </a:r>
          </a:p>
          <a:p>
            <a:r>
              <a:rPr lang="en-US" dirty="0" smtClean="0"/>
              <a:t>Andra Bontrager:  Nonprofit GIS Sector</a:t>
            </a:r>
            <a:endParaRPr lang="en-US" dirty="0"/>
          </a:p>
        </p:txBody>
      </p:sp>
    </p:spTree>
    <p:extLst>
      <p:ext uri="{BB962C8B-B14F-4D97-AF65-F5344CB8AC3E}">
        <p14:creationId xmlns:p14="http://schemas.microsoft.com/office/powerpoint/2010/main" val="13275567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56E9F51-0BE9-4DA6-B4B6-6E4AB12C5D12}" type="slidenum">
              <a:rPr lang="en-US" smtClean="0">
                <a:solidFill>
                  <a:srgbClr val="000000">
                    <a:tint val="75000"/>
                  </a:srgbClr>
                </a:solidFill>
              </a:rPr>
              <a:pPr>
                <a:defRPr/>
              </a:pPr>
              <a:t>40</a:t>
            </a:fld>
            <a:endParaRPr lang="en-US">
              <a:solidFill>
                <a:srgbClr val="000000">
                  <a:tint val="75000"/>
                </a:srgbClr>
              </a:solidFill>
            </a:endParaRPr>
          </a:p>
        </p:txBody>
      </p:sp>
      <p:sp>
        <p:nvSpPr>
          <p:cNvPr id="55300" name="Text Box 4"/>
          <p:cNvSpPr txBox="1">
            <a:spLocks noChangeArrowheads="1"/>
          </p:cNvSpPr>
          <p:nvPr/>
        </p:nvSpPr>
        <p:spPr bwMode="auto">
          <a:xfrm>
            <a:off x="331237" y="239276"/>
            <a:ext cx="8458200" cy="5847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ckThin" algn="ctr">
                <a:solidFill>
                  <a:srgbClr val="FF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defRPr/>
            </a:pPr>
            <a:r>
              <a:rPr lang="en-US" sz="3200" b="1" dirty="0" smtClean="0">
                <a:solidFill>
                  <a:srgbClr val="0099FF"/>
                </a:solidFill>
                <a:latin typeface="Times New Roman"/>
              </a:rPr>
              <a:t>what3words</a:t>
            </a:r>
            <a:endParaRPr lang="en-US" sz="3200" b="1" dirty="0">
              <a:solidFill>
                <a:srgbClr val="0099FF"/>
              </a:solidFill>
              <a:latin typeface="Times New Roman"/>
            </a:endParaRPr>
          </a:p>
        </p:txBody>
      </p:sp>
      <p:sp>
        <p:nvSpPr>
          <p:cNvPr id="3" name="TextBox 2"/>
          <p:cNvSpPr txBox="1"/>
          <p:nvPr/>
        </p:nvSpPr>
        <p:spPr>
          <a:xfrm>
            <a:off x="26437" y="6015692"/>
            <a:ext cx="9067800" cy="523220"/>
          </a:xfrm>
          <a:prstGeom prst="rect">
            <a:avLst/>
          </a:prstGeom>
          <a:noFill/>
          <a:effectLst>
            <a:innerShdw blurRad="63500" dist="50800" dir="2700000">
              <a:prstClr val="black">
                <a:alpha val="50000"/>
              </a:prstClr>
            </a:innerShdw>
          </a:effectLst>
        </p:spPr>
        <p:txBody>
          <a:bodyPr wrap="square">
            <a:spAutoFit/>
          </a:bodyPr>
          <a:lstStyle/>
          <a:p>
            <a:pPr algn="ctr" fontAlgn="base">
              <a:spcBef>
                <a:spcPct val="0"/>
              </a:spcBef>
              <a:spcAft>
                <a:spcPct val="0"/>
              </a:spcAft>
              <a:defRPr/>
            </a:pPr>
            <a:r>
              <a:rPr lang="en-US" sz="2800" b="1" dirty="0" smtClean="0">
                <a:solidFill>
                  <a:srgbClr val="000000"/>
                </a:solidFill>
                <a:effectLst>
                  <a:outerShdw blurRad="38100" dist="38100" dir="2700000" algn="tl">
                    <a:srgbClr val="000000">
                      <a:alpha val="43137"/>
                    </a:srgbClr>
                  </a:outerShdw>
                </a:effectLst>
              </a:rPr>
              <a:t>October 28: ESRI Promotes what3words for ER</a:t>
            </a:r>
          </a:p>
        </p:txBody>
      </p:sp>
      <p:pic>
        <p:nvPicPr>
          <p:cNvPr id="1026" name="D14BDD43-C95B-410E-9569-A6EAA9E10DEC" descr="image1.png"/>
          <p:cNvPicPr>
            <a:picLocks noChangeAspect="1" noChangeArrowheads="1"/>
          </p:cNvPicPr>
          <p:nvPr/>
        </p:nvPicPr>
        <p:blipFill rotWithShape="1">
          <a:blip r:embed="rId2">
            <a:extLst>
              <a:ext uri="{28A0092B-C50C-407E-A947-70E740481C1C}">
                <a14:useLocalDpi xmlns:a14="http://schemas.microsoft.com/office/drawing/2010/main" val="0"/>
              </a:ext>
            </a:extLst>
          </a:blip>
          <a:srcRect b="26139"/>
          <a:stretch/>
        </p:blipFill>
        <p:spPr bwMode="auto">
          <a:xfrm>
            <a:off x="2745867" y="1014523"/>
            <a:ext cx="3672522" cy="481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42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41</a:t>
            </a:fld>
            <a:endParaRPr lang="en-US">
              <a:solidFill>
                <a:srgbClr val="000000">
                  <a:tint val="75000"/>
                </a:srgbClr>
              </a:solidFill>
            </a:endParaRPr>
          </a:p>
        </p:txBody>
      </p:sp>
      <p:sp>
        <p:nvSpPr>
          <p:cNvPr id="5" name="Title 1"/>
          <p:cNvSpPr>
            <a:spLocks noGrp="1"/>
          </p:cNvSpPr>
          <p:nvPr>
            <p:ph type="title"/>
          </p:nvPr>
        </p:nvSpPr>
        <p:spPr>
          <a:xfrm>
            <a:off x="457200" y="274638"/>
            <a:ext cx="8229600" cy="1143000"/>
          </a:xfrm>
          <a:effectLst/>
        </p:spPr>
        <p:txBody>
          <a:bodyPr/>
          <a:lstStyle/>
          <a:p>
            <a:r>
              <a:rPr lang="en-US" dirty="0" smtClean="0">
                <a:solidFill>
                  <a:srgbClr val="0099FF"/>
                </a:solidFill>
              </a:rPr>
              <a:t>No Place to Run, No Place to Hide</a:t>
            </a:r>
            <a:endParaRPr lang="en-US" dirty="0">
              <a:solidFill>
                <a:srgbClr val="0099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6414" y="1261464"/>
            <a:ext cx="3370385" cy="224637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15" y="3841750"/>
            <a:ext cx="3352799" cy="2514600"/>
          </a:xfrm>
          <a:prstGeom prst="rect">
            <a:avLst/>
          </a:prstGeom>
        </p:spPr>
      </p:pic>
      <p:pic>
        <p:nvPicPr>
          <p:cNvPr id="6" name="Picture 5"/>
          <p:cNvPicPr>
            <a:picLocks noChangeAspect="1"/>
          </p:cNvPicPr>
          <p:nvPr/>
        </p:nvPicPr>
        <p:blipFill rotWithShape="1">
          <a:blip r:embed="rId4"/>
          <a:srcRect t="8388" r="47652" b="16119"/>
          <a:stretch/>
        </p:blipFill>
        <p:spPr>
          <a:xfrm>
            <a:off x="425915" y="1263209"/>
            <a:ext cx="4134362" cy="2244629"/>
          </a:xfrm>
          <a:prstGeom prst="rect">
            <a:avLst/>
          </a:prstGeom>
        </p:spPr>
      </p:pic>
      <p:pic>
        <p:nvPicPr>
          <p:cNvPr id="7" name="Picture 6"/>
          <p:cNvPicPr>
            <a:picLocks noChangeAspect="1"/>
          </p:cNvPicPr>
          <p:nvPr/>
        </p:nvPicPr>
        <p:blipFill rotWithShape="1">
          <a:blip r:embed="rId5"/>
          <a:srcRect l="5265" t="12520" r="47958" b="18429"/>
          <a:stretch/>
        </p:blipFill>
        <p:spPr>
          <a:xfrm>
            <a:off x="4208840" y="3853473"/>
            <a:ext cx="4524852" cy="2514600"/>
          </a:xfrm>
          <a:prstGeom prst="rect">
            <a:avLst/>
          </a:prstGeom>
        </p:spPr>
      </p:pic>
    </p:spTree>
    <p:extLst>
      <p:ext uri="{BB962C8B-B14F-4D97-AF65-F5344CB8AC3E}">
        <p14:creationId xmlns:p14="http://schemas.microsoft.com/office/powerpoint/2010/main" val="18698542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E446A1D-C82A-4D52-A6FF-033D82FE75A4}" type="slidenum">
              <a:rPr lang="en-US" smtClean="0">
                <a:solidFill>
                  <a:srgbClr val="000000">
                    <a:tint val="75000"/>
                  </a:srgbClr>
                </a:solidFill>
              </a:rPr>
              <a:pPr>
                <a:defRPr/>
              </a:pPr>
              <a:t>42</a:t>
            </a:fld>
            <a:endParaRPr lang="en-US">
              <a:solidFill>
                <a:srgbClr val="000000">
                  <a:tint val="75000"/>
                </a:srgbClr>
              </a:solidFill>
            </a:endParaRPr>
          </a:p>
        </p:txBody>
      </p:sp>
      <p:pic>
        <p:nvPicPr>
          <p:cNvPr id="3074" name="Picture 2" descr="C:\Users\Steve\Desktop\USNG Display Board Wordups\Wisconsin Bundle\Previous Signs\Display Board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8182" y="0"/>
            <a:ext cx="49876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2332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92" y="2438400"/>
            <a:ext cx="8229600" cy="1143000"/>
          </a:xfrm>
          <a:effectLst/>
        </p:spPr>
        <p:txBody>
          <a:bodyPr/>
          <a:lstStyle/>
          <a:p>
            <a:r>
              <a:rPr lang="en-US" sz="4400" dirty="0" smtClean="0">
                <a:solidFill>
                  <a:srgbClr val="0099FF"/>
                </a:solidFill>
              </a:rPr>
              <a:t>Way Forward?</a:t>
            </a:r>
            <a:endParaRPr lang="en-US" sz="4400" dirty="0">
              <a:solidFill>
                <a:srgbClr val="0099FF"/>
              </a:solidFill>
            </a:endParaRPr>
          </a:p>
        </p:txBody>
      </p:sp>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43</a:t>
            </a:fld>
            <a:endParaRPr lang="en-US">
              <a:solidFill>
                <a:srgbClr val="000000">
                  <a:tint val="75000"/>
                </a:srgbClr>
              </a:solidFill>
            </a:endParaRPr>
          </a:p>
        </p:txBody>
      </p:sp>
    </p:spTree>
    <p:extLst>
      <p:ext uri="{BB962C8B-B14F-4D97-AF65-F5344CB8AC3E}">
        <p14:creationId xmlns:p14="http://schemas.microsoft.com/office/powerpoint/2010/main" val="4455718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dirty="0" smtClean="0">
                <a:solidFill>
                  <a:srgbClr val="0099FF"/>
                </a:solidFill>
              </a:rPr>
              <a:t>Takeaways</a:t>
            </a:r>
            <a:endParaRPr lang="en-US" dirty="0">
              <a:solidFill>
                <a:srgbClr val="0099FF"/>
              </a:solidFill>
            </a:endParaRPr>
          </a:p>
        </p:txBody>
      </p:sp>
      <p:sp>
        <p:nvSpPr>
          <p:cNvPr id="3" name="Content Placeholder 2"/>
          <p:cNvSpPr>
            <a:spLocks noGrp="1"/>
          </p:cNvSpPr>
          <p:nvPr>
            <p:ph idx="1"/>
          </p:nvPr>
        </p:nvSpPr>
        <p:spPr>
          <a:xfrm>
            <a:off x="457200" y="1410494"/>
            <a:ext cx="8229600" cy="4953000"/>
          </a:xfrm>
          <a:effectLst/>
        </p:spPr>
        <p:txBody>
          <a:bodyPr/>
          <a:lstStyle/>
          <a:p>
            <a:r>
              <a:rPr lang="en-US" dirty="0" smtClean="0">
                <a:solidFill>
                  <a:schemeClr val="tx1"/>
                </a:solidFill>
                <a:effectLst/>
              </a:rPr>
              <a:t>A USNG paradigm shift has occurred</a:t>
            </a:r>
          </a:p>
          <a:p>
            <a:r>
              <a:rPr lang="en-US" dirty="0" smtClean="0">
                <a:solidFill>
                  <a:schemeClr val="tx1"/>
                </a:solidFill>
                <a:effectLst/>
              </a:rPr>
              <a:t>Being proactive vs. reactive could potentially save government in MN 10’s of millions</a:t>
            </a:r>
          </a:p>
          <a:p>
            <a:r>
              <a:rPr lang="en-US" dirty="0" smtClean="0">
                <a:solidFill>
                  <a:schemeClr val="tx1"/>
                </a:solidFill>
                <a:effectLst/>
              </a:rPr>
              <a:t>USNG implementation tools are readily available</a:t>
            </a:r>
          </a:p>
          <a:p>
            <a:r>
              <a:rPr lang="en-US" dirty="0" smtClean="0">
                <a:solidFill>
                  <a:schemeClr val="tx1"/>
                </a:solidFill>
                <a:effectLst/>
              </a:rPr>
              <a:t>Best practices and aggressive outreach are low cost examples of things that can be done now</a:t>
            </a:r>
          </a:p>
          <a:p>
            <a:endParaRPr lang="en-US" dirty="0" smtClean="0">
              <a:solidFill>
                <a:schemeClr val="tx1"/>
              </a:solidFill>
              <a:effectLst/>
            </a:endParaRPr>
          </a:p>
          <a:p>
            <a:endParaRPr lang="en-US" dirty="0" smtClean="0">
              <a:solidFill>
                <a:schemeClr val="tx1"/>
              </a:solidFill>
              <a:effectLst/>
            </a:endParaRPr>
          </a:p>
          <a:p>
            <a:endParaRPr lang="en-US" dirty="0">
              <a:solidFill>
                <a:schemeClr val="tx1"/>
              </a:solidFill>
              <a:effectLst/>
            </a:endParaRPr>
          </a:p>
        </p:txBody>
      </p:sp>
      <p:sp>
        <p:nvSpPr>
          <p:cNvPr id="4" name="Slide Number Placeholder 3"/>
          <p:cNvSpPr>
            <a:spLocks noGrp="1"/>
          </p:cNvSpPr>
          <p:nvPr>
            <p:ph type="sldNum" sz="quarter" idx="12"/>
          </p:nvPr>
        </p:nvSpPr>
        <p:spPr/>
        <p:txBody>
          <a:bodyPr/>
          <a:lstStyle/>
          <a:p>
            <a:pPr>
              <a:defRPr/>
            </a:pPr>
            <a:fld id="{8D45E088-8DF7-4FA8-83E7-D73F0EE8DD87}" type="slidenum">
              <a:rPr lang="en-US" smtClean="0">
                <a:solidFill>
                  <a:srgbClr val="000000">
                    <a:tint val="75000"/>
                  </a:srgbClr>
                </a:solidFill>
              </a:rPr>
              <a:pPr>
                <a:defRPr/>
              </a:pPr>
              <a:t>44</a:t>
            </a:fld>
            <a:endParaRPr lang="en-US">
              <a:solidFill>
                <a:srgbClr val="000000">
                  <a:tint val="75000"/>
                </a:srgbClr>
              </a:solidFill>
            </a:endParaRPr>
          </a:p>
        </p:txBody>
      </p:sp>
    </p:spTree>
    <p:extLst>
      <p:ext uri="{BB962C8B-B14F-4D97-AF65-F5344CB8AC3E}">
        <p14:creationId xmlns:p14="http://schemas.microsoft.com/office/powerpoint/2010/main" val="40874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57201"/>
            <a:ext cx="4572000" cy="373659"/>
          </a:xfrm>
          <a:prstGeom prst="rect">
            <a:avLst/>
          </a:prstGeom>
        </p:spPr>
        <p:txBody>
          <a:bodyPr lIns="91421" tIns="45711" rIns="91421" bIns="45711">
            <a:spAutoFit/>
          </a:bodyPr>
          <a:lstStyle/>
          <a:p>
            <a:pPr defTabSz="914212"/>
            <a:endParaRPr lang="en-US" dirty="0">
              <a:solidFill>
                <a:prstClr val="black"/>
              </a:solidFill>
            </a:endParaRPr>
          </a:p>
        </p:txBody>
      </p:sp>
      <p:pic>
        <p:nvPicPr>
          <p:cNvPr id="27650" name="Picture 2" descr="C:\Users\Steve\Desktop\Blog\Yarnell_Firefigh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890" y="1219200"/>
            <a:ext cx="6145129" cy="4324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6203666"/>
            <a:ext cx="2514600" cy="276999"/>
          </a:xfrm>
          <a:prstGeom prst="rect">
            <a:avLst/>
          </a:prstGeom>
          <a:noFill/>
        </p:spPr>
        <p:txBody>
          <a:bodyPr wrap="square" lIns="91421" tIns="45711" rIns="91421" bIns="45711" rtlCol="0">
            <a:spAutoFit/>
          </a:bodyPr>
          <a:lstStyle/>
          <a:p>
            <a:pPr defTabSz="914212"/>
            <a:r>
              <a:rPr lang="en-US" sz="1200" dirty="0">
                <a:solidFill>
                  <a:prstClr val="black"/>
                </a:solidFill>
                <a:latin typeface="Arial" panose="020B0604020202020204" pitchFamily="34" charset="0"/>
                <a:cs typeface="Arial" panose="020B0604020202020204" pitchFamily="34" charset="0"/>
              </a:rPr>
              <a:t>Photo credit: USA Today</a:t>
            </a:r>
          </a:p>
        </p:txBody>
      </p:sp>
      <p:sp>
        <p:nvSpPr>
          <p:cNvPr id="8" name="TextBox 7"/>
          <p:cNvSpPr txBox="1"/>
          <p:nvPr/>
        </p:nvSpPr>
        <p:spPr>
          <a:xfrm>
            <a:off x="1312908" y="349478"/>
            <a:ext cx="6477000" cy="584775"/>
          </a:xfrm>
          <a:prstGeom prst="rect">
            <a:avLst/>
          </a:prstGeom>
          <a:noFill/>
          <a:effectLst/>
        </p:spPr>
        <p:txBody>
          <a:bodyPr wrap="square" lIns="91421" tIns="45711" rIns="91421" bIns="45711" rtlCol="0">
            <a:spAutoFit/>
          </a:bodyPr>
          <a:lstStyle/>
          <a:p>
            <a:pPr algn="ctr" defTabSz="914212"/>
            <a:r>
              <a:rPr lang="en-US" sz="3200" b="1" dirty="0" err="1">
                <a:solidFill>
                  <a:srgbClr val="0099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Yarnell</a:t>
            </a:r>
            <a:r>
              <a:rPr lang="en-US" sz="3200" b="1" dirty="0">
                <a:solidFill>
                  <a:srgbClr val="0099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Hill Fire </a:t>
            </a:r>
          </a:p>
        </p:txBody>
      </p:sp>
    </p:spTree>
    <p:extLst>
      <p:ext uri="{BB962C8B-B14F-4D97-AF65-F5344CB8AC3E}">
        <p14:creationId xmlns:p14="http://schemas.microsoft.com/office/powerpoint/2010/main" val="3307832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rotWithShape="0">
          <a:gsLst>
            <a:gs pos="65000">
              <a:srgbClr val="FFFFFF"/>
            </a:gs>
            <a:gs pos="100000">
              <a:srgbClr val="0000FF"/>
            </a:gs>
          </a:gsLst>
          <a:lin ang="5400000" scaled="1"/>
        </a:gra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body" idx="1"/>
          </p:nvPr>
        </p:nvSpPr>
        <p:spPr>
          <a:xfrm>
            <a:off x="2508738" y="3962400"/>
            <a:ext cx="4114800" cy="1981200"/>
          </a:xfrm>
          <a:solidFill>
            <a:srgbClr val="0000CC"/>
          </a:solidFill>
          <a:ln w="25400">
            <a:solidFill>
              <a:schemeClr val="tx1"/>
            </a:solidFill>
            <a:miter lim="800000"/>
            <a:headEnd/>
            <a:tailEnd/>
          </a:ln>
          <a:scene3d>
            <a:camera prst="orthographicFront"/>
            <a:lightRig rig="threePt" dir="t"/>
          </a:scene3d>
          <a:sp3d extrusionH="76200" contourW="19050">
            <a:bevelT w="6350" prst="coolSlant"/>
            <a:extrusionClr>
              <a:srgbClr val="000000"/>
            </a:extrusionClr>
          </a:sp3d>
        </p:spPr>
        <p:txBody>
          <a:bodyPr/>
          <a:lstStyle/>
          <a:p>
            <a:pPr algn="ctr">
              <a:buFontTx/>
              <a:buNone/>
            </a:pPr>
            <a:endParaRPr lang="en-US" sz="1000" b="1" dirty="0">
              <a:solidFill>
                <a:srgbClr val="FFFF00"/>
              </a:solidFill>
            </a:endParaRPr>
          </a:p>
          <a:p>
            <a:pPr algn="ctr">
              <a:buFontTx/>
              <a:buNone/>
            </a:pPr>
            <a:r>
              <a:rPr lang="en-US" sz="2000" b="1" dirty="0">
                <a:solidFill>
                  <a:srgbClr val="FFFF00"/>
                </a:solidFill>
              </a:rPr>
              <a:t>Steve Swazee</a:t>
            </a:r>
            <a:endParaRPr lang="en-US" sz="2000" b="1" i="1" dirty="0">
              <a:solidFill>
                <a:srgbClr val="FFFF00"/>
              </a:solidFill>
            </a:endParaRPr>
          </a:p>
          <a:p>
            <a:pPr algn="ctr">
              <a:buFont typeface="Wingdings" pitchFamily="2" charset="2"/>
              <a:buNone/>
            </a:pPr>
            <a:r>
              <a:rPr lang="en-US" sz="1400" b="1" dirty="0">
                <a:solidFill>
                  <a:srgbClr val="FFFF00"/>
                </a:solidFill>
              </a:rPr>
              <a:t>Cell:    (612) 239-6981</a:t>
            </a:r>
          </a:p>
          <a:p>
            <a:pPr algn="ctr">
              <a:buFont typeface="Wingdings" pitchFamily="2" charset="2"/>
              <a:buNone/>
            </a:pPr>
            <a:r>
              <a:rPr lang="en-US" sz="1400" b="1" dirty="0">
                <a:solidFill>
                  <a:srgbClr val="FFFF00"/>
                </a:solidFill>
              </a:rPr>
              <a:t>Home: (651) 456-5411 </a:t>
            </a:r>
          </a:p>
          <a:p>
            <a:pPr algn="ctr">
              <a:buFont typeface="Wingdings" pitchFamily="2" charset="2"/>
              <a:buNone/>
            </a:pPr>
            <a:endParaRPr lang="en-US" sz="1400" b="1" dirty="0">
              <a:solidFill>
                <a:srgbClr val="FFFF00"/>
              </a:solidFill>
            </a:endParaRPr>
          </a:p>
          <a:p>
            <a:pPr algn="ctr">
              <a:buFont typeface="Wingdings" pitchFamily="2" charset="2"/>
              <a:buNone/>
            </a:pPr>
            <a:r>
              <a:rPr lang="en-US" sz="1400" b="1" dirty="0">
                <a:solidFill>
                  <a:srgbClr val="FFFF00"/>
                </a:solidFill>
              </a:rPr>
              <a:t>sdswazee@sharedgeo.org</a:t>
            </a:r>
          </a:p>
          <a:p>
            <a:pPr algn="ctr">
              <a:buFont typeface="Wingdings" pitchFamily="2" charset="2"/>
              <a:buNone/>
            </a:pPr>
            <a:endParaRPr lang="en-US" sz="1000" b="1" dirty="0">
              <a:solidFill>
                <a:srgbClr val="FFFF00"/>
              </a:solidFill>
            </a:endParaRPr>
          </a:p>
          <a:p>
            <a:pPr algn="ctr">
              <a:buFont typeface="Wingdings" pitchFamily="2" charset="2"/>
              <a:buNone/>
            </a:pPr>
            <a:endParaRPr lang="en-US" sz="1000" b="1" dirty="0">
              <a:solidFill>
                <a:srgbClr val="FFFF00"/>
              </a:solidFill>
            </a:endParaRPr>
          </a:p>
          <a:p>
            <a:pPr algn="ctr">
              <a:buFont typeface="Wingdings" pitchFamily="2" charset="2"/>
              <a:buNone/>
            </a:pPr>
            <a:endParaRPr lang="en-US" sz="1400" b="1" dirty="0">
              <a:solidFill>
                <a:srgbClr val="FFFF00"/>
              </a:solidFill>
            </a:endParaRPr>
          </a:p>
          <a:p>
            <a:pPr algn="ctr">
              <a:buFont typeface="Wingdings" pitchFamily="2" charset="2"/>
              <a:buNone/>
            </a:pPr>
            <a:endParaRPr lang="en-US" sz="1400" b="1" dirty="0">
              <a:solidFill>
                <a:srgbClr val="FFFF00"/>
              </a:solidFill>
            </a:endParaRPr>
          </a:p>
          <a:p>
            <a:pPr algn="ctr">
              <a:buFont typeface="Wingdings" pitchFamily="2" charset="2"/>
              <a:buNone/>
            </a:pPr>
            <a:endParaRPr lang="en-US" b="1" dirty="0">
              <a:solidFill>
                <a:srgbClr val="FFFF00"/>
              </a:solidFill>
            </a:endParaRPr>
          </a:p>
        </p:txBody>
      </p:sp>
      <p:sp>
        <p:nvSpPr>
          <p:cNvPr id="2" name="TextBox 1"/>
          <p:cNvSpPr txBox="1"/>
          <p:nvPr/>
        </p:nvSpPr>
        <p:spPr>
          <a:xfrm>
            <a:off x="0" y="3276600"/>
            <a:ext cx="9144000" cy="381000"/>
          </a:xfrm>
          <a:prstGeom prst="rect">
            <a:avLst/>
          </a:prstGeom>
          <a:noFill/>
        </p:spPr>
        <p:txBody>
          <a:bodyPr wrap="square" lIns="91421" tIns="45711" rIns="91421" bIns="45711" rtlCol="0">
            <a:spAutoFit/>
          </a:bodyPr>
          <a:lstStyle/>
          <a:p>
            <a:pPr algn="ctr" defTabSz="914212">
              <a:defRPr/>
            </a:pPr>
            <a:r>
              <a:rPr lang="en-US" i="1" dirty="0" err="1" smtClean="0">
                <a:solidFill>
                  <a:srgbClr val="000000"/>
                </a:solidFill>
                <a:latin typeface="Arial"/>
              </a:rPr>
              <a:t>MnGeo</a:t>
            </a:r>
            <a:r>
              <a:rPr lang="en-US" i="1" dirty="0" smtClean="0">
                <a:solidFill>
                  <a:srgbClr val="000000"/>
                </a:solidFill>
                <a:latin typeface="Arial"/>
              </a:rPr>
              <a:t> Emergency Preparedness Committee</a:t>
            </a:r>
            <a:endParaRPr lang="en-US" i="1" dirty="0">
              <a:solidFill>
                <a:srgbClr val="000000"/>
              </a:solidFill>
              <a:latin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8338" y="381000"/>
            <a:ext cx="2895600" cy="2895600"/>
          </a:xfrm>
          <a:prstGeom prst="rect">
            <a:avLst/>
          </a:prstGeom>
        </p:spPr>
      </p:pic>
    </p:spTree>
    <p:extLst>
      <p:ext uri="{BB962C8B-B14F-4D97-AF65-F5344CB8AC3E}">
        <p14:creationId xmlns:p14="http://schemas.microsoft.com/office/powerpoint/2010/main" val="40454379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9516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9</a:t>
            </a:r>
            <a:r>
              <a:rPr lang="en-US" sz="2400" dirty="0" smtClean="0"/>
              <a:t/>
            </a:r>
            <a:br>
              <a:rPr lang="en-US" sz="2400" dirty="0" smtClean="0"/>
            </a:br>
            <a:r>
              <a:rPr lang="en-US" sz="2400" dirty="0" smtClean="0"/>
              <a:t>Discussion</a:t>
            </a:r>
            <a:r>
              <a:rPr lang="en-US" sz="2400" dirty="0"/>
              <a:t/>
            </a:r>
            <a:br>
              <a:rPr lang="en-US" sz="2400" dirty="0"/>
            </a:br>
            <a:r>
              <a:rPr lang="en-US" dirty="0"/>
              <a:t/>
            </a:r>
            <a:br>
              <a:rPr lang="en-US" dirty="0"/>
            </a:br>
            <a:r>
              <a:rPr lang="en-US" dirty="0" smtClean="0"/>
              <a:t>Legislative Updates</a:t>
            </a:r>
            <a:endParaRPr lang="en-US" sz="2000" dirty="0"/>
          </a:p>
        </p:txBody>
      </p:sp>
      <p:sp>
        <p:nvSpPr>
          <p:cNvPr id="3" name="Text Placeholder 3"/>
          <p:cNvSpPr>
            <a:spLocks noGrp="1"/>
          </p:cNvSpPr>
          <p:nvPr>
            <p:ph type="body" sz="quarter" idx="11"/>
          </p:nvPr>
        </p:nvSpPr>
        <p:spPr>
          <a:xfrm>
            <a:off x="533400" y="4800600"/>
            <a:ext cx="5029200" cy="1752600"/>
          </a:xfrm>
        </p:spPr>
        <p:txBody>
          <a:bodyPr/>
          <a:lstStyle/>
          <a:p>
            <a:r>
              <a:rPr lang="en-US" dirty="0" smtClean="0"/>
              <a:t>Dan Ross, Kari </a:t>
            </a:r>
            <a:r>
              <a:rPr lang="en-US" dirty="0" smtClean="0"/>
              <a:t>Geurts</a:t>
            </a:r>
            <a:endParaRPr lang="en-US" dirty="0"/>
          </a:p>
        </p:txBody>
      </p:sp>
    </p:spTree>
    <p:extLst>
      <p:ext uri="{BB962C8B-B14F-4D97-AF65-F5344CB8AC3E}">
        <p14:creationId xmlns:p14="http://schemas.microsoft.com/office/powerpoint/2010/main" val="17548259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534400" cy="701675"/>
          </a:xfrm>
        </p:spPr>
        <p:txBody>
          <a:bodyPr/>
          <a:lstStyle/>
          <a:p>
            <a:r>
              <a:rPr lang="en-US" sz="3200" dirty="0" smtClean="0"/>
              <a:t>Parks and Trails of Regional Significance</a:t>
            </a:r>
            <a:endParaRPr lang="en-US" sz="3200" dirty="0"/>
          </a:p>
        </p:txBody>
      </p:sp>
      <p:sp>
        <p:nvSpPr>
          <p:cNvPr id="5" name="Text Placeholder 4"/>
          <p:cNvSpPr>
            <a:spLocks noGrp="1"/>
          </p:cNvSpPr>
          <p:nvPr>
            <p:ph type="body" sz="quarter" idx="12"/>
          </p:nvPr>
        </p:nvSpPr>
        <p:spPr>
          <a:xfrm>
            <a:off x="535354" y="1295400"/>
            <a:ext cx="8382000" cy="4953000"/>
          </a:xfrm>
        </p:spPr>
        <p:txBody>
          <a:bodyPr/>
          <a:lstStyle/>
          <a:p>
            <a:r>
              <a:rPr lang="en-US" sz="2400" u="sng" dirty="0" smtClean="0"/>
              <a:t>Project 1</a:t>
            </a:r>
            <a:r>
              <a:rPr lang="en-US" sz="2400" dirty="0" smtClean="0"/>
              <a:t>: </a:t>
            </a:r>
            <a:r>
              <a:rPr lang="en-US" sz="2400" dirty="0"/>
              <a:t> </a:t>
            </a:r>
            <a:r>
              <a:rPr lang="en-US" sz="2400" dirty="0" smtClean="0"/>
              <a:t>Responsive </a:t>
            </a:r>
            <a:r>
              <a:rPr lang="en-US" sz="2400" dirty="0" smtClean="0"/>
              <a:t>website that allows users to discover resource by activity, amenity, or map</a:t>
            </a:r>
          </a:p>
          <a:p>
            <a:pPr lvl="1"/>
            <a:r>
              <a:rPr lang="en-US" sz="2000" dirty="0" smtClean="0"/>
              <a:t>Will drive traffic to local </a:t>
            </a:r>
            <a:r>
              <a:rPr lang="en-US" sz="2000" dirty="0" smtClean="0"/>
              <a:t>more detailed </a:t>
            </a:r>
            <a:r>
              <a:rPr lang="en-US" sz="2000" dirty="0" smtClean="0"/>
              <a:t>sites</a:t>
            </a:r>
          </a:p>
          <a:p>
            <a:pPr lvl="1"/>
            <a:r>
              <a:rPr lang="en-US" sz="2000" dirty="0" smtClean="0"/>
              <a:t>Ability to search surrounding area</a:t>
            </a:r>
          </a:p>
          <a:p>
            <a:pPr lvl="1"/>
            <a:r>
              <a:rPr lang="en-US" sz="2000" dirty="0" smtClean="0"/>
              <a:t>In contracting phase</a:t>
            </a:r>
          </a:p>
          <a:p>
            <a:pPr lvl="1"/>
            <a:r>
              <a:rPr lang="en-US" sz="2000" dirty="0" smtClean="0"/>
              <a:t>To be complete June 30</a:t>
            </a:r>
            <a:r>
              <a:rPr lang="en-US" sz="2000" baseline="30000" dirty="0" smtClean="0"/>
              <a:t>th</a:t>
            </a:r>
            <a:r>
              <a:rPr lang="en-US" sz="2000" dirty="0" smtClean="0"/>
              <a:t>, 2017</a:t>
            </a:r>
          </a:p>
          <a:p>
            <a:pPr lvl="1"/>
            <a:endParaRPr lang="en-US" sz="2000" dirty="0"/>
          </a:p>
          <a:p>
            <a:r>
              <a:rPr lang="en-US" sz="2400" u="sng" dirty="0" smtClean="0"/>
              <a:t>Project 2:</a:t>
            </a:r>
            <a:r>
              <a:rPr lang="en-US" sz="2400" dirty="0" smtClean="0"/>
              <a:t> </a:t>
            </a:r>
            <a:r>
              <a:rPr lang="en-US" sz="2400" dirty="0"/>
              <a:t> </a:t>
            </a:r>
            <a:r>
              <a:rPr lang="en-US" sz="2400" dirty="0" smtClean="0"/>
              <a:t>S</a:t>
            </a:r>
            <a:r>
              <a:rPr lang="en-US" sz="2400" dirty="0" smtClean="0"/>
              <a:t>urvey </a:t>
            </a:r>
            <a:r>
              <a:rPr lang="en-US" sz="2400" dirty="0" smtClean="0"/>
              <a:t>of use, development of a data standard, and tracking legacy fund spend for parks and trails</a:t>
            </a:r>
            <a:endParaRPr lang="en-US" sz="2400" u="sng" dirty="0" smtClean="0"/>
          </a:p>
          <a:p>
            <a:pPr lvl="1"/>
            <a:r>
              <a:rPr lang="en-US" sz="2000" dirty="0" smtClean="0"/>
              <a:t>Contract in place</a:t>
            </a:r>
          </a:p>
          <a:p>
            <a:pPr lvl="1"/>
            <a:r>
              <a:rPr lang="en-US" sz="2000" dirty="0"/>
              <a:t>To be complete June 30</a:t>
            </a:r>
            <a:r>
              <a:rPr lang="en-US" sz="2000" baseline="30000" dirty="0"/>
              <a:t>th</a:t>
            </a:r>
            <a:r>
              <a:rPr lang="en-US" sz="2000" dirty="0"/>
              <a:t>, 2017</a:t>
            </a:r>
          </a:p>
          <a:p>
            <a:pPr marL="457200" lvl="1" indent="0">
              <a:buNone/>
            </a:pP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154354"/>
            <a:ext cx="570523" cy="57052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2134" y="2209800"/>
            <a:ext cx="1951789" cy="79465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37066" b="1158"/>
          <a:stretch/>
        </p:blipFill>
        <p:spPr>
          <a:xfrm>
            <a:off x="5486400" y="5105401"/>
            <a:ext cx="1233487"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3723" r="691"/>
          <a:stretch/>
        </p:blipFill>
        <p:spPr>
          <a:xfrm>
            <a:off x="5149666" y="3004457"/>
            <a:ext cx="1906954" cy="915072"/>
          </a:xfrm>
          <a:prstGeom prst="ellipse">
            <a:avLst/>
          </a:prstGeom>
          <a:ln>
            <a:noFill/>
          </a:ln>
          <a:effectLst>
            <a:softEdge rad="112500"/>
          </a:effectLst>
        </p:spPr>
      </p:pic>
    </p:spTree>
    <p:extLst>
      <p:ext uri="{BB962C8B-B14F-4D97-AF65-F5344CB8AC3E}">
        <p14:creationId xmlns:p14="http://schemas.microsoft.com/office/powerpoint/2010/main" val="3967071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a:gsLst>
            <a:gs pos="0">
              <a:schemeClr val="bg1"/>
            </a:gs>
            <a:gs pos="100000">
              <a:schemeClr val="accent3">
                <a:lumMod val="40000"/>
                <a:lumOff val="60000"/>
                <a:alpha val="82000"/>
              </a:schemeClr>
            </a:gs>
          </a:gsLst>
          <a:lin ang="5400000" scaled="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990600"/>
            <a:ext cx="8458200" cy="5486400"/>
          </a:xfrm>
        </p:spPr>
        <p:txBody>
          <a:bodyPr>
            <a:noAutofit/>
          </a:bodyPr>
          <a:lstStyle/>
          <a:p>
            <a:r>
              <a:rPr lang="en-US" sz="2000" b="1" dirty="0" smtClean="0">
                <a:solidFill>
                  <a:schemeClr val="accent5">
                    <a:lumMod val="75000"/>
                  </a:schemeClr>
                </a:solidFill>
              </a:rPr>
              <a:t>“GIS </a:t>
            </a:r>
            <a:r>
              <a:rPr lang="en-US" sz="2000" b="1" dirty="0">
                <a:solidFill>
                  <a:schemeClr val="accent5">
                    <a:lumMod val="75000"/>
                  </a:schemeClr>
                </a:solidFill>
              </a:rPr>
              <a:t>data must be shared among government agencies, nonprofits and academic institutions in order to best contribute to the public good</a:t>
            </a:r>
            <a:r>
              <a:rPr lang="en-US" sz="2000" b="1" dirty="0" smtClean="0">
                <a:solidFill>
                  <a:schemeClr val="accent5">
                    <a:lumMod val="75000"/>
                  </a:schemeClr>
                </a:solidFill>
              </a:rPr>
              <a:t>.” </a:t>
            </a:r>
          </a:p>
          <a:p>
            <a:r>
              <a:rPr lang="en-US" sz="1800" i="1" dirty="0" smtClean="0">
                <a:solidFill>
                  <a:schemeClr val="accent5">
                    <a:lumMod val="75000"/>
                  </a:schemeClr>
                </a:solidFill>
              </a:rPr>
              <a:t>--- </a:t>
            </a:r>
            <a:r>
              <a:rPr lang="en-US" sz="1400" i="1" dirty="0" smtClean="0">
                <a:solidFill>
                  <a:schemeClr val="accent5">
                    <a:lumMod val="75000"/>
                  </a:schemeClr>
                </a:solidFill>
              </a:rPr>
              <a:t>NSGIC </a:t>
            </a:r>
            <a:r>
              <a:rPr lang="en-US" sz="1400" i="1" dirty="0">
                <a:solidFill>
                  <a:schemeClr val="accent5">
                    <a:lumMod val="75000"/>
                  </a:schemeClr>
                </a:solidFill>
              </a:rPr>
              <a:t>in affiliation with the </a:t>
            </a:r>
            <a:r>
              <a:rPr lang="en-US" sz="1400" i="1" dirty="0" smtClean="0">
                <a:solidFill>
                  <a:schemeClr val="accent5">
                    <a:lumMod val="75000"/>
                  </a:schemeClr>
                </a:solidFill>
              </a:rPr>
              <a:t>FGDC</a:t>
            </a:r>
            <a:r>
              <a:rPr lang="en-US" sz="1400" i="1" dirty="0">
                <a:solidFill>
                  <a:schemeClr val="accent5">
                    <a:lumMod val="75000"/>
                  </a:schemeClr>
                </a:solidFill>
              </a:rPr>
              <a:t> </a:t>
            </a:r>
            <a:r>
              <a:rPr lang="en-US" sz="1400" i="1" dirty="0" smtClean="0">
                <a:solidFill>
                  <a:schemeClr val="accent5">
                    <a:lumMod val="75000"/>
                  </a:schemeClr>
                </a:solidFill>
              </a:rPr>
              <a:t>“Geospatial </a:t>
            </a:r>
            <a:r>
              <a:rPr lang="en-US" sz="1400" i="1" dirty="0">
                <a:solidFill>
                  <a:schemeClr val="accent5">
                    <a:lumMod val="75000"/>
                  </a:schemeClr>
                </a:solidFill>
              </a:rPr>
              <a:t>Data Sharing” (2011</a:t>
            </a:r>
            <a:r>
              <a:rPr lang="en-US" sz="1400" i="1" dirty="0" smtClean="0">
                <a:solidFill>
                  <a:schemeClr val="accent5">
                    <a:lumMod val="75000"/>
                  </a:schemeClr>
                </a:solidFill>
              </a:rPr>
              <a:t>)</a:t>
            </a:r>
            <a:endParaRPr lang="en-US" sz="1400" i="1" dirty="0">
              <a:solidFill>
                <a:schemeClr val="accent5">
                  <a:lumMod val="75000"/>
                </a:schemeClr>
              </a:solidFill>
            </a:endParaRPr>
          </a:p>
          <a:p>
            <a:pPr algn="l"/>
            <a:endParaRPr lang="en-US" sz="1050" dirty="0" smtClean="0">
              <a:solidFill>
                <a:schemeClr val="tx1"/>
              </a:solidFill>
              <a:latin typeface="+mj-lt"/>
            </a:endParaRPr>
          </a:p>
          <a:p>
            <a:pPr algn="l"/>
            <a:r>
              <a:rPr lang="en-US" sz="2000" b="1" dirty="0" smtClean="0">
                <a:solidFill>
                  <a:schemeClr val="tx1"/>
                </a:solidFill>
                <a:latin typeface="+mj-lt"/>
              </a:rPr>
              <a:t>Non-profit GIS sector </a:t>
            </a:r>
          </a:p>
          <a:p>
            <a:pPr marL="342900" indent="-342900" algn="l">
              <a:buFont typeface="Arial" panose="020B0604020202020204" pitchFamily="34" charset="0"/>
              <a:buChar char="•"/>
            </a:pPr>
            <a:r>
              <a:rPr lang="en-US" sz="1600" dirty="0" smtClean="0">
                <a:solidFill>
                  <a:schemeClr val="tx1"/>
                </a:solidFill>
                <a:latin typeface="+mj-lt"/>
              </a:rPr>
              <a:t>Research and analysis, fundraising and development, advocacy, community resource mapping</a:t>
            </a:r>
          </a:p>
          <a:p>
            <a:pPr marL="342900" indent="-342900" algn="l">
              <a:buFont typeface="Arial" panose="020B0604020202020204" pitchFamily="34" charset="0"/>
              <a:buChar char="•"/>
            </a:pPr>
            <a:r>
              <a:rPr lang="en-US" sz="1600" dirty="0" smtClean="0">
                <a:solidFill>
                  <a:schemeClr val="tx1"/>
                </a:solidFill>
                <a:latin typeface="+mj-lt"/>
              </a:rPr>
              <a:t>ESRI’s </a:t>
            </a:r>
            <a:r>
              <a:rPr lang="en-US" sz="1600" dirty="0">
                <a:solidFill>
                  <a:schemeClr val="tx1"/>
                </a:solidFill>
                <a:latin typeface="+mj-lt"/>
              </a:rPr>
              <a:t>nonprofit organization program &amp; open-source GIS </a:t>
            </a:r>
            <a:r>
              <a:rPr lang="en-US" sz="1600" dirty="0" smtClean="0">
                <a:solidFill>
                  <a:schemeClr val="tx1"/>
                </a:solidFill>
                <a:latin typeface="+mj-lt"/>
              </a:rPr>
              <a:t>applications</a:t>
            </a:r>
          </a:p>
          <a:p>
            <a:pPr marL="342900" indent="-342900" algn="l">
              <a:buFont typeface="Arial" panose="020B0604020202020204" pitchFamily="34" charset="0"/>
              <a:buChar char="•"/>
            </a:pPr>
            <a:r>
              <a:rPr lang="en-US" sz="1600" dirty="0" smtClean="0">
                <a:solidFill>
                  <a:schemeClr val="tx1"/>
                </a:solidFill>
                <a:latin typeface="+mj-lt"/>
              </a:rPr>
              <a:t>MN GIS/LIS exemplary leader</a:t>
            </a:r>
            <a:endParaRPr lang="en-US" sz="1600" dirty="0">
              <a:solidFill>
                <a:schemeClr val="tx1"/>
              </a:solidFill>
              <a:latin typeface="+mj-lt"/>
            </a:endParaRPr>
          </a:p>
          <a:p>
            <a:pPr algn="l"/>
            <a:endParaRPr lang="en-US" sz="800" dirty="0" smtClean="0">
              <a:solidFill>
                <a:schemeClr val="tx1"/>
              </a:solidFill>
              <a:latin typeface="+mj-lt"/>
            </a:endParaRPr>
          </a:p>
          <a:p>
            <a:pPr algn="l"/>
            <a:r>
              <a:rPr lang="en-US" sz="2000" b="1" dirty="0" smtClean="0">
                <a:solidFill>
                  <a:schemeClr val="tx1"/>
                </a:solidFill>
                <a:latin typeface="+mj-lt"/>
              </a:rPr>
              <a:t>Ongoing Issues</a:t>
            </a:r>
          </a:p>
          <a:p>
            <a:pPr marL="342900" indent="-342900" algn="l">
              <a:buFont typeface="Arial" panose="020B0604020202020204" pitchFamily="34" charset="0"/>
              <a:buChar char="•"/>
            </a:pPr>
            <a:r>
              <a:rPr lang="en-US" sz="1600" dirty="0" smtClean="0">
                <a:solidFill>
                  <a:schemeClr val="tx1"/>
                </a:solidFill>
                <a:latin typeface="+mj-lt"/>
              </a:rPr>
              <a:t>Limited in quantity as a sector of the GIS community (&lt;5%)</a:t>
            </a:r>
          </a:p>
          <a:p>
            <a:pPr marL="342900" indent="-342900" algn="l">
              <a:buFont typeface="Arial" panose="020B0604020202020204" pitchFamily="34" charset="0"/>
              <a:buChar char="•"/>
            </a:pPr>
            <a:r>
              <a:rPr lang="en-US" sz="1600" dirty="0" smtClean="0">
                <a:solidFill>
                  <a:schemeClr val="tx1"/>
                </a:solidFill>
                <a:latin typeface="+mj-lt"/>
              </a:rPr>
              <a:t>Fiscal and personnel limitations to sector capacity</a:t>
            </a:r>
          </a:p>
          <a:p>
            <a:pPr marL="342900" indent="-342900" algn="l">
              <a:buFont typeface="Arial" panose="020B0604020202020204" pitchFamily="34" charset="0"/>
              <a:buChar char="•"/>
            </a:pPr>
            <a:r>
              <a:rPr lang="en-US" sz="1600" dirty="0" smtClean="0">
                <a:solidFill>
                  <a:schemeClr val="tx1"/>
                </a:solidFill>
                <a:latin typeface="+mj-lt"/>
              </a:rPr>
              <a:t>Lacking </a:t>
            </a:r>
            <a:r>
              <a:rPr lang="en-US" sz="1600" dirty="0">
                <a:solidFill>
                  <a:schemeClr val="tx1"/>
                </a:solidFill>
                <a:latin typeface="+mj-lt"/>
              </a:rPr>
              <a:t>internal coordination of GIS </a:t>
            </a:r>
            <a:r>
              <a:rPr lang="en-US" sz="1600" dirty="0" smtClean="0">
                <a:solidFill>
                  <a:schemeClr val="tx1"/>
                </a:solidFill>
                <a:latin typeface="+mj-lt"/>
              </a:rPr>
              <a:t>resources</a:t>
            </a:r>
            <a:endParaRPr lang="en-US" sz="1600" dirty="0">
              <a:solidFill>
                <a:schemeClr val="tx1"/>
              </a:solidFill>
              <a:latin typeface="+mj-lt"/>
            </a:endParaRPr>
          </a:p>
          <a:p>
            <a:pPr algn="l"/>
            <a:endParaRPr lang="en-US" sz="400" dirty="0" smtClean="0">
              <a:solidFill>
                <a:schemeClr val="tx1"/>
              </a:solidFill>
              <a:latin typeface="+mj-lt"/>
            </a:endParaRPr>
          </a:p>
          <a:p>
            <a:pPr algn="l"/>
            <a:r>
              <a:rPr lang="en-US" sz="2000" b="1" dirty="0" smtClean="0">
                <a:solidFill>
                  <a:schemeClr val="tx1"/>
                </a:solidFill>
                <a:latin typeface="+mj-lt"/>
              </a:rPr>
              <a:t>Solutions</a:t>
            </a:r>
          </a:p>
          <a:p>
            <a:pPr marL="342900" indent="-342900" algn="l">
              <a:buFont typeface="Arial" panose="020B0604020202020204" pitchFamily="34" charset="0"/>
              <a:buChar char="•"/>
            </a:pPr>
            <a:r>
              <a:rPr lang="en-US" sz="1600" dirty="0" smtClean="0">
                <a:solidFill>
                  <a:schemeClr val="tx1"/>
                </a:solidFill>
                <a:latin typeface="+mj-lt"/>
              </a:rPr>
              <a:t>Increase GIS collaborations within and outside of sector (user groups, networking) </a:t>
            </a:r>
          </a:p>
          <a:p>
            <a:pPr marL="342900" indent="-342900" algn="l">
              <a:buFont typeface="Arial" panose="020B0604020202020204" pitchFamily="34" charset="0"/>
              <a:buChar char="•"/>
            </a:pPr>
            <a:r>
              <a:rPr lang="en-US" sz="1600" dirty="0" smtClean="0">
                <a:solidFill>
                  <a:schemeClr val="tx1"/>
                </a:solidFill>
                <a:latin typeface="+mj-lt"/>
              </a:rPr>
              <a:t>Use existing resources more effectively (MN GIS/LIS newsletter, list serves)</a:t>
            </a:r>
          </a:p>
          <a:p>
            <a:pPr marL="342900" indent="-342900" algn="l">
              <a:buFont typeface="Arial" panose="020B0604020202020204" pitchFamily="34" charset="0"/>
              <a:buChar char="•"/>
            </a:pPr>
            <a:r>
              <a:rPr lang="en-US" sz="1600" dirty="0" smtClean="0">
                <a:solidFill>
                  <a:schemeClr val="tx1"/>
                </a:solidFill>
                <a:latin typeface="+mj-lt"/>
              </a:rPr>
              <a:t>Increase awareness of GIS applications within </a:t>
            </a:r>
            <a:r>
              <a:rPr lang="en-US" sz="1600" i="1" dirty="0" smtClean="0">
                <a:solidFill>
                  <a:schemeClr val="tx1"/>
                </a:solidFill>
                <a:latin typeface="+mj-lt"/>
              </a:rPr>
              <a:t>non-</a:t>
            </a:r>
            <a:r>
              <a:rPr lang="en-US" sz="1600" i="1" dirty="0" err="1" smtClean="0">
                <a:solidFill>
                  <a:schemeClr val="tx1"/>
                </a:solidFill>
                <a:latin typeface="+mj-lt"/>
              </a:rPr>
              <a:t>gis</a:t>
            </a:r>
            <a:r>
              <a:rPr lang="en-US" sz="1600" i="1" dirty="0" smtClean="0">
                <a:solidFill>
                  <a:schemeClr val="tx1"/>
                </a:solidFill>
                <a:latin typeface="+mj-lt"/>
              </a:rPr>
              <a:t> nonprofit </a:t>
            </a:r>
            <a:r>
              <a:rPr lang="en-US" sz="1600" dirty="0" smtClean="0">
                <a:solidFill>
                  <a:schemeClr val="tx1"/>
                </a:solidFill>
                <a:latin typeface="+mj-lt"/>
              </a:rPr>
              <a:t>sector</a:t>
            </a:r>
          </a:p>
        </p:txBody>
      </p:sp>
      <p:grpSp>
        <p:nvGrpSpPr>
          <p:cNvPr id="8" name="Group 7"/>
          <p:cNvGrpSpPr/>
          <p:nvPr/>
        </p:nvGrpSpPr>
        <p:grpSpPr>
          <a:xfrm>
            <a:off x="6705600" y="3015534"/>
            <a:ext cx="1905000" cy="2013666"/>
            <a:chOff x="6684515" y="791727"/>
            <a:chExt cx="2201670" cy="2341345"/>
          </a:xfrm>
        </p:grpSpPr>
        <p:sp>
          <p:nvSpPr>
            <p:cNvPr id="4" name="Oval 3"/>
            <p:cNvSpPr/>
            <p:nvPr/>
          </p:nvSpPr>
          <p:spPr>
            <a:xfrm>
              <a:off x="6684515" y="990600"/>
              <a:ext cx="2201670" cy="214247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dirty="0" smtClean="0">
                <a:solidFill>
                  <a:prstClr val="white"/>
                </a:solidFill>
              </a:endParaRPr>
            </a:p>
            <a:p>
              <a:pPr algn="ctr"/>
              <a:r>
                <a:rPr lang="en-US" b="1" dirty="0" smtClean="0">
                  <a:solidFill>
                    <a:prstClr val="white"/>
                  </a:solidFill>
                </a:rPr>
                <a:t>Geospatial</a:t>
              </a:r>
            </a:p>
            <a:p>
              <a:pPr algn="ctr"/>
              <a:r>
                <a:rPr lang="en-US" b="1" dirty="0" smtClean="0">
                  <a:solidFill>
                    <a:prstClr val="white"/>
                  </a:solidFill>
                </a:rPr>
                <a:t>Community</a:t>
              </a:r>
              <a:endParaRPr lang="en-US" b="1" dirty="0">
                <a:solidFill>
                  <a:prstClr val="white"/>
                </a:solidFill>
              </a:endParaRPr>
            </a:p>
          </p:txBody>
        </p:sp>
        <p:sp>
          <p:nvSpPr>
            <p:cNvPr id="5" name="Pie 4"/>
            <p:cNvSpPr/>
            <p:nvPr/>
          </p:nvSpPr>
          <p:spPr>
            <a:xfrm rot="20066108">
              <a:off x="6725148" y="791727"/>
              <a:ext cx="2036289" cy="2318371"/>
            </a:xfrm>
            <a:prstGeom prst="pie">
              <a:avLst>
                <a:gd name="adj1" fmla="val 15515770"/>
                <a:gd name="adj2" fmla="val 1620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prstClr val="black"/>
                </a:solidFill>
              </a:endParaRPr>
            </a:p>
          </p:txBody>
        </p:sp>
      </p:grpSp>
      <p:sp>
        <p:nvSpPr>
          <p:cNvPr id="6" name="TextBox 5"/>
          <p:cNvSpPr txBox="1"/>
          <p:nvPr/>
        </p:nvSpPr>
        <p:spPr>
          <a:xfrm>
            <a:off x="381000" y="210290"/>
            <a:ext cx="84582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b="1" i="1" dirty="0" smtClean="0">
                <a:solidFill>
                  <a:srgbClr val="9BBB59">
                    <a:lumMod val="75000"/>
                  </a:srgbClr>
                </a:solidFill>
              </a:rPr>
              <a:t>Nonprofit GIS Sector Overview</a:t>
            </a:r>
            <a:endParaRPr lang="en-US" sz="3200" b="1" i="1" dirty="0">
              <a:solidFill>
                <a:srgbClr val="9BBB59">
                  <a:lumMod val="75000"/>
                </a:srgbClr>
              </a:solidFill>
            </a:endParaRPr>
          </a:p>
        </p:txBody>
      </p:sp>
    </p:spTree>
    <p:extLst>
      <p:ext uri="{BB962C8B-B14F-4D97-AF65-F5344CB8AC3E}">
        <p14:creationId xmlns:p14="http://schemas.microsoft.com/office/powerpoint/2010/main" val="2877194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smtClean="0"/>
              <a:t>Kari </a:t>
            </a:r>
            <a:r>
              <a:rPr lang="en-US" dirty="0" smtClean="0"/>
              <a:t>Geurts</a:t>
            </a:r>
            <a:endParaRPr lang="en-US" dirty="0"/>
          </a:p>
        </p:txBody>
      </p:sp>
      <p:sp>
        <p:nvSpPr>
          <p:cNvPr id="4" name="Title 3"/>
          <p:cNvSpPr>
            <a:spLocks noGrp="1"/>
          </p:cNvSpPr>
          <p:nvPr>
            <p:ph type="title"/>
          </p:nvPr>
        </p:nvSpPr>
        <p:spPr/>
        <p:txBody>
          <a:bodyPr/>
          <a:lstStyle/>
          <a:p>
            <a:r>
              <a:rPr lang="en-US" dirty="0" smtClean="0"/>
              <a:t>      Vegetation Buffers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475523"/>
            <a:ext cx="762000" cy="76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07526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533400" y="1828800"/>
            <a:ext cx="5410200" cy="2743200"/>
          </a:xfrm>
          <a:prstGeom prst="rect">
            <a:avLst/>
          </a:prstGeom>
        </p:spPr>
        <p:txBody>
          <a:bodyPr anchor="b"/>
          <a:lstStyle>
            <a:lvl1pPr algn="l" defTabSz="914400" rtl="0" eaLnBrk="1" latinLnBrk="0" hangingPunct="1">
              <a:spcBef>
                <a:spcPct val="0"/>
              </a:spcBef>
              <a:buNone/>
              <a:defRPr sz="3600" b="0" kern="1200" baseline="0">
                <a:solidFill>
                  <a:schemeClr val="tx1"/>
                </a:solidFill>
                <a:latin typeface="+mj-lt"/>
                <a:ea typeface="+mj-ea"/>
                <a:cs typeface="+mj-cs"/>
              </a:defRPr>
            </a:lvl1pPr>
          </a:lstStyle>
          <a:p>
            <a:r>
              <a:rPr lang="en-US" sz="2400" dirty="0" smtClean="0"/>
              <a:t>Agenda Item 10</a:t>
            </a:r>
            <a:br>
              <a:rPr lang="en-US" sz="2400" dirty="0" smtClean="0"/>
            </a:br>
            <a:r>
              <a:rPr lang="en-US" sz="2400" dirty="0" smtClean="0"/>
              <a:t>Discussion</a:t>
            </a:r>
            <a:br>
              <a:rPr lang="en-US" sz="2400" dirty="0" smtClean="0"/>
            </a:br>
            <a:r>
              <a:rPr lang="en-US" dirty="0" smtClean="0"/>
              <a:t/>
            </a:r>
            <a:br>
              <a:rPr lang="en-US" dirty="0" smtClean="0"/>
            </a:br>
            <a:r>
              <a:rPr lang="en-US" dirty="0" smtClean="0"/>
              <a:t>Updates on Major Initiatives</a:t>
            </a:r>
            <a:endParaRPr lang="en-US" sz="2000" dirty="0"/>
          </a:p>
        </p:txBody>
      </p:sp>
    </p:spTree>
    <p:extLst>
      <p:ext uri="{BB962C8B-B14F-4D97-AF65-F5344CB8AC3E}">
        <p14:creationId xmlns:p14="http://schemas.microsoft.com/office/powerpoint/2010/main" val="25725070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0"/>
            <a:ext cx="5105400" cy="1752600"/>
          </a:xfrm>
          <a:noFill/>
        </p:spPr>
        <p:txBody>
          <a:bodyPr/>
          <a:lstStyle/>
          <a:p>
            <a:r>
              <a:rPr lang="en-US" sz="3200" b="1" dirty="0" smtClean="0"/>
              <a:t>Next Generation 9-1-1 GIS Project</a:t>
            </a:r>
            <a:r>
              <a:rPr lang="en-US" sz="3200" b="1" dirty="0"/>
              <a:t/>
            </a:r>
            <a:br>
              <a:rPr lang="en-US" sz="3200" b="1" dirty="0"/>
            </a:br>
            <a:r>
              <a:rPr lang="en-US" sz="2400" b="1" dirty="0" smtClean="0"/>
              <a:t>Status Update</a:t>
            </a:r>
            <a:br>
              <a:rPr lang="en-US" sz="2400" b="1" dirty="0" smtClean="0"/>
            </a:br>
            <a:r>
              <a:rPr lang="en-US" sz="2400" b="1" dirty="0" smtClean="0"/>
              <a:t>Adam Iten</a:t>
            </a:r>
            <a:br>
              <a:rPr lang="en-US" sz="2400" b="1" dirty="0" smtClean="0"/>
            </a:br>
            <a:r>
              <a:rPr lang="en-US" sz="1800" b="1" dirty="0" smtClean="0"/>
              <a:t>6/1/2016</a:t>
            </a:r>
            <a:endParaRPr lang="en-US" sz="1800" dirty="0">
              <a:solidFill>
                <a:schemeClr val="tx1">
                  <a:lumMod val="50000"/>
                  <a:lumOff val="50000"/>
                </a:schemeClr>
              </a:solidFill>
            </a:endParaRPr>
          </a:p>
        </p:txBody>
      </p:sp>
      <p:pic>
        <p:nvPicPr>
          <p:cNvPr id="4" name="Picture 3" descr="Picture1.png"/>
          <p:cNvPicPr>
            <a:picLocks noChangeAspect="1"/>
          </p:cNvPicPr>
          <p:nvPr/>
        </p:nvPicPr>
        <p:blipFill>
          <a:blip r:embed="rId3" cstate="print"/>
          <a:stretch>
            <a:fillRect/>
          </a:stretch>
        </p:blipFill>
        <p:spPr>
          <a:xfrm>
            <a:off x="1371600" y="3505200"/>
            <a:ext cx="2667000" cy="2001138"/>
          </a:xfrm>
          <a:prstGeom prst="rect">
            <a:avLst/>
          </a:prstGeom>
        </p:spPr>
      </p:pic>
    </p:spTree>
    <p:extLst>
      <p:ext uri="{BB962C8B-B14F-4D97-AF65-F5344CB8AC3E}">
        <p14:creationId xmlns:p14="http://schemas.microsoft.com/office/powerpoint/2010/main" val="16338334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495800"/>
            <a:ext cx="9144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a:xfrm>
            <a:off x="838200" y="274638"/>
            <a:ext cx="8001000" cy="1143000"/>
          </a:xfrm>
        </p:spPr>
        <p:txBody>
          <a:bodyPr>
            <a:normAutofit/>
          </a:bodyPr>
          <a:lstStyle/>
          <a:p>
            <a:pPr algn="ctr"/>
            <a:r>
              <a:rPr lang="en-US" sz="3200" dirty="0" smtClean="0"/>
              <a:t>NG9-1-1 </a:t>
            </a:r>
            <a:r>
              <a:rPr lang="en-US" sz="3200" dirty="0"/>
              <a:t>GIS </a:t>
            </a:r>
            <a:r>
              <a:rPr lang="en-US" sz="3200" dirty="0" smtClean="0"/>
              <a:t>Project </a:t>
            </a:r>
            <a:r>
              <a:rPr lang="en-US" sz="3200" dirty="0"/>
              <a:t>Update</a:t>
            </a:r>
          </a:p>
        </p:txBody>
      </p:sp>
      <p:sp>
        <p:nvSpPr>
          <p:cNvPr id="5" name="TextBox 4"/>
          <p:cNvSpPr txBox="1"/>
          <p:nvPr/>
        </p:nvSpPr>
        <p:spPr>
          <a:xfrm>
            <a:off x="-20782" y="1688842"/>
            <a:ext cx="8839200" cy="5016758"/>
          </a:xfrm>
          <a:prstGeom prst="rect">
            <a:avLst/>
          </a:prstGeom>
          <a:noFill/>
        </p:spPr>
        <p:txBody>
          <a:bodyPr wrap="square" rtlCol="0">
            <a:spAutoFit/>
          </a:bodyPr>
          <a:lstStyle/>
          <a:p>
            <a:r>
              <a:rPr lang="en-US" sz="2800" b="1" dirty="0" smtClean="0">
                <a:solidFill>
                  <a:schemeClr val="accent2">
                    <a:lumMod val="75000"/>
                  </a:schemeClr>
                </a:solidFill>
                <a:latin typeface="Arial" panose="020B0604020202020204" pitchFamily="34" charset="0"/>
                <a:cs typeface="Arial" panose="020B0604020202020204" pitchFamily="34" charset="0"/>
              </a:rPr>
              <a:t>    </a:t>
            </a:r>
            <a:r>
              <a:rPr lang="en-US" sz="2800" b="1" u="sng" dirty="0" smtClean="0">
                <a:solidFill>
                  <a:srgbClr val="D81318"/>
                </a:solidFill>
                <a:latin typeface="Arial" panose="020B0604020202020204" pitchFamily="34" charset="0"/>
                <a:cs typeface="Arial" panose="020B0604020202020204" pitchFamily="34" charset="0"/>
              </a:rPr>
              <a:t>2016 Goals</a:t>
            </a:r>
          </a:p>
          <a:p>
            <a:pPr marL="914400" lvl="1" indent="-457200">
              <a:buFont typeface="Arial" panose="020B0604020202020204" pitchFamily="34" charset="0"/>
              <a:buChar char="•"/>
            </a:pPr>
            <a:r>
              <a:rPr lang="en-US" sz="2400" b="1" dirty="0" smtClean="0">
                <a:solidFill>
                  <a:prstClr val="black"/>
                </a:solidFill>
                <a:latin typeface="Arial" panose="020B0604020202020204" pitchFamily="34" charset="0"/>
                <a:cs typeface="Arial" panose="020B0604020202020204" pitchFamily="34" charset="0"/>
              </a:rPr>
              <a:t>GIS Data Collection, Assessment, and Preparation</a:t>
            </a:r>
          </a:p>
          <a:p>
            <a:pPr marL="1371600" lvl="2" indent="-4572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Data Readiness Profiles</a:t>
            </a:r>
          </a:p>
          <a:p>
            <a:pPr marL="1828800" lvl="3" indent="-4572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Metro/NE </a:t>
            </a:r>
            <a:r>
              <a:rPr lang="en-US" sz="2000" dirty="0">
                <a:latin typeface="Arial" panose="020B0604020202020204" pitchFamily="34" charset="0"/>
                <a:cs typeface="Arial" panose="020B0604020202020204" pitchFamily="34" charset="0"/>
              </a:rPr>
              <a:t>– </a:t>
            </a:r>
            <a:r>
              <a:rPr lang="en-US" sz="2000" dirty="0">
                <a:solidFill>
                  <a:srgbClr val="D81318"/>
                </a:solidFill>
                <a:latin typeface="Arial" panose="020B0604020202020204" pitchFamily="34" charset="0"/>
                <a:cs typeface="Arial" panose="020B0604020202020204" pitchFamily="34" charset="0"/>
              </a:rPr>
              <a:t>Q2 CY16</a:t>
            </a:r>
          </a:p>
          <a:p>
            <a:pPr marL="1828800" lvl="3" indent="-4572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All regions </a:t>
            </a:r>
            <a:r>
              <a:rPr lang="en-US" sz="2000" dirty="0">
                <a:latin typeface="Arial" panose="020B0604020202020204" pitchFamily="34" charset="0"/>
                <a:cs typeface="Arial" panose="020B0604020202020204" pitchFamily="34" charset="0"/>
              </a:rPr>
              <a:t>– </a:t>
            </a:r>
            <a:r>
              <a:rPr lang="en-US" sz="2000" dirty="0" smtClean="0">
                <a:solidFill>
                  <a:srgbClr val="D81318"/>
                </a:solidFill>
                <a:latin typeface="Arial" panose="020B0604020202020204" pitchFamily="34" charset="0"/>
                <a:cs typeface="Arial" panose="020B0604020202020204" pitchFamily="34" charset="0"/>
              </a:rPr>
              <a:t>Q4 CY16</a:t>
            </a:r>
            <a:endParaRPr lang="en-US" sz="2000" dirty="0">
              <a:solidFill>
                <a:srgbClr val="D81318"/>
              </a:solidFill>
              <a:latin typeface="Arial" panose="020B0604020202020204" pitchFamily="34" charset="0"/>
              <a:cs typeface="Arial" panose="020B0604020202020204" pitchFamily="34" charset="0"/>
            </a:endParaRPr>
          </a:p>
          <a:p>
            <a:pPr marL="1371600" lvl="2" indent="-4572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Data Preparation Projects</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smtClean="0">
                <a:solidFill>
                  <a:srgbClr val="D81318"/>
                </a:solidFill>
                <a:latin typeface="Arial" panose="020B0604020202020204" pitchFamily="34" charset="0"/>
                <a:cs typeface="Arial" panose="020B0604020202020204" pitchFamily="34" charset="0"/>
              </a:rPr>
              <a:t>begin Q2 </a:t>
            </a:r>
            <a:r>
              <a:rPr lang="en-US" sz="2000" dirty="0">
                <a:solidFill>
                  <a:srgbClr val="D81318"/>
                </a:solidFill>
                <a:latin typeface="Arial" panose="020B0604020202020204" pitchFamily="34" charset="0"/>
                <a:cs typeface="Arial" panose="020B0604020202020204" pitchFamily="34" charset="0"/>
              </a:rPr>
              <a:t>CY16</a:t>
            </a:r>
          </a:p>
          <a:p>
            <a:pPr marL="914400" lvl="1" indent="-457200">
              <a:buFont typeface="Arial" panose="020B0604020202020204" pitchFamily="34" charset="0"/>
              <a:buChar char="•"/>
            </a:pPr>
            <a:r>
              <a:rPr lang="en-US" sz="2400" b="1" dirty="0" smtClean="0">
                <a:solidFill>
                  <a:prstClr val="black"/>
                </a:solidFill>
                <a:latin typeface="Arial" panose="020B0604020202020204" pitchFamily="34" charset="0"/>
                <a:cs typeface="Arial" panose="020B0604020202020204" pitchFamily="34" charset="0"/>
              </a:rPr>
              <a:t>GIS Data Workflow and Repository</a:t>
            </a:r>
          </a:p>
          <a:p>
            <a:pPr marL="1257300" lvl="2"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Data </a:t>
            </a:r>
            <a:r>
              <a:rPr lang="en-US" sz="2000" dirty="0" smtClean="0">
                <a:latin typeface="Arial" panose="020B0604020202020204" pitchFamily="34" charset="0"/>
                <a:cs typeface="Arial" panose="020B0604020202020204" pitchFamily="34" charset="0"/>
              </a:rPr>
              <a:t>uploads and portal – </a:t>
            </a:r>
            <a:r>
              <a:rPr lang="en-US" sz="2000" dirty="0" smtClean="0">
                <a:solidFill>
                  <a:srgbClr val="D81318"/>
                </a:solidFill>
                <a:latin typeface="Arial" panose="020B0604020202020204" pitchFamily="34" charset="0"/>
                <a:cs typeface="Arial" panose="020B0604020202020204" pitchFamily="34" charset="0"/>
              </a:rPr>
              <a:t>Q2 CY16</a:t>
            </a:r>
          </a:p>
          <a:p>
            <a:pPr marL="1257300" lvl="2"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Normalization – </a:t>
            </a:r>
            <a:r>
              <a:rPr lang="en-US" sz="2000" dirty="0">
                <a:solidFill>
                  <a:srgbClr val="D81318"/>
                </a:solidFill>
                <a:latin typeface="Arial" panose="020B0604020202020204" pitchFamily="34" charset="0"/>
                <a:cs typeface="Arial" panose="020B0604020202020204" pitchFamily="34" charset="0"/>
              </a:rPr>
              <a:t>Q2 </a:t>
            </a:r>
            <a:r>
              <a:rPr lang="en-US" sz="2000" dirty="0" smtClean="0">
                <a:solidFill>
                  <a:srgbClr val="D81318"/>
                </a:solidFill>
                <a:latin typeface="Arial" panose="020B0604020202020204" pitchFamily="34" charset="0"/>
                <a:cs typeface="Arial" panose="020B0604020202020204" pitchFamily="34" charset="0"/>
              </a:rPr>
              <a:t>CY16</a:t>
            </a:r>
          </a:p>
          <a:p>
            <a:pPr marL="1257300" lvl="2"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Validation </a:t>
            </a:r>
            <a:r>
              <a:rPr lang="en-US" sz="2000" dirty="0" smtClean="0">
                <a:latin typeface="Arial" panose="020B0604020202020204" pitchFamily="34" charset="0"/>
                <a:cs typeface="Arial" panose="020B0604020202020204" pitchFamily="34" charset="0"/>
              </a:rPr>
              <a:t>– </a:t>
            </a:r>
            <a:r>
              <a:rPr lang="en-US" sz="2000" dirty="0" smtClean="0">
                <a:solidFill>
                  <a:srgbClr val="D81318"/>
                </a:solidFill>
                <a:latin typeface="Arial" panose="020B0604020202020204" pitchFamily="34" charset="0"/>
                <a:cs typeface="Arial" panose="020B0604020202020204" pitchFamily="34" charset="0"/>
              </a:rPr>
              <a:t>Q2 CY16</a:t>
            </a:r>
          </a:p>
          <a:p>
            <a:pPr marL="1257300" lvl="2"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Aggregation – </a:t>
            </a:r>
            <a:r>
              <a:rPr lang="en-US" sz="2000" dirty="0" smtClean="0">
                <a:solidFill>
                  <a:srgbClr val="D81318"/>
                </a:solidFill>
                <a:latin typeface="Arial" panose="020B0604020202020204" pitchFamily="34" charset="0"/>
                <a:cs typeface="Arial" panose="020B0604020202020204" pitchFamily="34" charset="0"/>
              </a:rPr>
              <a:t>Q3 CY16</a:t>
            </a:r>
          </a:p>
          <a:p>
            <a:pPr marL="1257300" lvl="2"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Provision ECRF/LVF/Commons </a:t>
            </a:r>
            <a:r>
              <a:rPr lang="en-US" sz="2000" dirty="0">
                <a:latin typeface="Arial" panose="020B0604020202020204" pitchFamily="34" charset="0"/>
                <a:cs typeface="Arial" panose="020B0604020202020204" pitchFamily="34" charset="0"/>
              </a:rPr>
              <a:t>– </a:t>
            </a:r>
            <a:r>
              <a:rPr lang="en-US" sz="2000" dirty="0" smtClean="0">
                <a:solidFill>
                  <a:srgbClr val="D81318"/>
                </a:solidFill>
                <a:latin typeface="Arial" panose="020B0604020202020204" pitchFamily="34" charset="0"/>
                <a:cs typeface="Arial" panose="020B0604020202020204" pitchFamily="34" charset="0"/>
              </a:rPr>
              <a:t>begin Q3/Q4 </a:t>
            </a:r>
            <a:r>
              <a:rPr lang="en-US" sz="2000" dirty="0">
                <a:solidFill>
                  <a:srgbClr val="D81318"/>
                </a:solidFill>
                <a:latin typeface="Arial" panose="020B0604020202020204" pitchFamily="34" charset="0"/>
                <a:cs typeface="Arial" panose="020B0604020202020204" pitchFamily="34" charset="0"/>
              </a:rPr>
              <a:t>CY16</a:t>
            </a:r>
          </a:p>
          <a:p>
            <a:pPr marL="914400" lvl="1" indent="-457200">
              <a:buFont typeface="Arial" panose="020B0604020202020204" pitchFamily="34" charset="0"/>
              <a:buChar char="•"/>
            </a:pPr>
            <a:r>
              <a:rPr lang="en-US" sz="2400" b="1" dirty="0" smtClean="0">
                <a:solidFill>
                  <a:prstClr val="black"/>
                </a:solidFill>
                <a:latin typeface="Arial" panose="020B0604020202020204" pitchFamily="34" charset="0"/>
                <a:cs typeface="Arial" panose="020B0604020202020204" pitchFamily="34" charset="0"/>
              </a:rPr>
              <a:t>MN NG9-1-1 GIS Data Standards</a:t>
            </a:r>
          </a:p>
          <a:p>
            <a:pPr marL="1257300" lvl="2"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Stakeholder review – </a:t>
            </a:r>
            <a:r>
              <a:rPr lang="en-US" sz="2000" dirty="0" smtClean="0">
                <a:solidFill>
                  <a:srgbClr val="D81318"/>
                </a:solidFill>
                <a:latin typeface="Arial" panose="020B0604020202020204" pitchFamily="34" charset="0"/>
                <a:cs typeface="Arial" panose="020B0604020202020204" pitchFamily="34" charset="0"/>
              </a:rPr>
              <a:t>begin Q1 </a:t>
            </a:r>
            <a:r>
              <a:rPr lang="en-US" sz="2000" dirty="0">
                <a:solidFill>
                  <a:srgbClr val="D81318"/>
                </a:solidFill>
                <a:latin typeface="Arial" panose="020B0604020202020204" pitchFamily="34" charset="0"/>
                <a:cs typeface="Arial" panose="020B0604020202020204" pitchFamily="34" charset="0"/>
              </a:rPr>
              <a:t>CY16</a:t>
            </a:r>
          </a:p>
          <a:p>
            <a:pPr marL="1257300" lvl="2"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Approval </a:t>
            </a:r>
            <a:r>
              <a:rPr lang="en-US" sz="2000" dirty="0">
                <a:latin typeface="Arial" panose="020B0604020202020204" pitchFamily="34" charset="0"/>
                <a:cs typeface="Arial" panose="020B0604020202020204" pitchFamily="34" charset="0"/>
              </a:rPr>
              <a:t>– </a:t>
            </a:r>
            <a:r>
              <a:rPr lang="en-US" sz="2000" dirty="0" smtClean="0">
                <a:solidFill>
                  <a:srgbClr val="D81318"/>
                </a:solidFill>
                <a:latin typeface="Arial" panose="020B0604020202020204" pitchFamily="34" charset="0"/>
                <a:cs typeface="Arial" panose="020B0604020202020204" pitchFamily="34" charset="0"/>
              </a:rPr>
              <a:t>Q3 CY16</a:t>
            </a:r>
            <a:endParaRPr lang="en-US" sz="2000" dirty="0">
              <a:solidFill>
                <a:srgbClr val="D81318"/>
              </a:solidFill>
              <a:latin typeface="Arial" panose="020B0604020202020204" pitchFamily="34" charset="0"/>
              <a:cs typeface="Arial" panose="020B0604020202020204" pitchFamily="34"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590800"/>
            <a:ext cx="2438400" cy="2716365"/>
          </a:xfrm>
          <a:prstGeom prst="rect">
            <a:avLst/>
          </a:prstGeom>
        </p:spPr>
      </p:pic>
    </p:spTree>
    <p:extLst>
      <p:ext uri="{BB962C8B-B14F-4D97-AF65-F5344CB8AC3E}">
        <p14:creationId xmlns:p14="http://schemas.microsoft.com/office/powerpoint/2010/main" val="2178231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4638"/>
            <a:ext cx="8001000" cy="1143000"/>
          </a:xfrm>
        </p:spPr>
        <p:txBody>
          <a:bodyPr>
            <a:normAutofit/>
          </a:bodyPr>
          <a:lstStyle/>
          <a:p>
            <a:pPr algn="ctr"/>
            <a:r>
              <a:rPr lang="en-US" sz="3200" dirty="0"/>
              <a:t>MN NG9-1-1 GIS Standards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sp>
        <p:nvSpPr>
          <p:cNvPr id="7" name="Subtitle 2"/>
          <p:cNvSpPr txBox="1">
            <a:spLocks/>
          </p:cNvSpPr>
          <p:nvPr/>
        </p:nvSpPr>
        <p:spPr>
          <a:xfrm>
            <a:off x="0" y="1828800"/>
            <a:ext cx="9144000" cy="47244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lvl="1" indent="-457200" algn="l">
              <a:spcBef>
                <a:spcPct val="0"/>
              </a:spcBef>
              <a:spcAft>
                <a:spcPts val="1200"/>
              </a:spcAft>
              <a:buFont typeface="Arial" panose="020B0604020202020204" pitchFamily="34" charset="0"/>
              <a:buChar char="•"/>
              <a:defRPr/>
            </a:pPr>
            <a:r>
              <a:rPr lang="en-US" sz="2400" dirty="0">
                <a:solidFill>
                  <a:sysClr val="windowText" lastClr="000000"/>
                </a:solidFill>
                <a:latin typeface="Arial"/>
              </a:rPr>
              <a:t>Stakeholder review </a:t>
            </a:r>
            <a:r>
              <a:rPr lang="en-US" sz="2400" dirty="0" smtClean="0">
                <a:solidFill>
                  <a:sysClr val="windowText" lastClr="000000"/>
                </a:solidFill>
                <a:latin typeface="Arial"/>
              </a:rPr>
              <a:t>– </a:t>
            </a:r>
            <a:r>
              <a:rPr lang="en-US" sz="2000" b="1" dirty="0" smtClean="0">
                <a:solidFill>
                  <a:srgbClr val="D81318"/>
                </a:solidFill>
                <a:latin typeface="Arial"/>
              </a:rPr>
              <a:t>started February </a:t>
            </a:r>
            <a:r>
              <a:rPr lang="en-US" sz="2000" b="1" dirty="0">
                <a:solidFill>
                  <a:srgbClr val="D81318"/>
                </a:solidFill>
                <a:latin typeface="Arial"/>
              </a:rPr>
              <a:t>2016</a:t>
            </a:r>
          </a:p>
          <a:p>
            <a:pPr marL="1371600" lvl="2" indent="-457200" algn="l">
              <a:spcBef>
                <a:spcPct val="0"/>
              </a:spcBef>
              <a:spcAft>
                <a:spcPts val="1200"/>
              </a:spcAft>
              <a:buFont typeface="Arial" pitchFamily="34" charset="0"/>
              <a:buChar char="•"/>
              <a:defRPr/>
            </a:pPr>
            <a:r>
              <a:rPr lang="en-US" sz="2000" dirty="0">
                <a:solidFill>
                  <a:sysClr val="windowText" lastClr="000000"/>
                </a:solidFill>
                <a:latin typeface="Arial"/>
              </a:rPr>
              <a:t>Metropolitan Emergency Services Board (MESB</a:t>
            </a:r>
            <a:r>
              <a:rPr lang="en-US" sz="2000" dirty="0" smtClean="0">
                <a:solidFill>
                  <a:sysClr val="windowText" lastClr="000000"/>
                </a:solidFill>
                <a:latin typeface="Arial"/>
              </a:rPr>
              <a:t>) – </a:t>
            </a:r>
            <a:r>
              <a:rPr lang="en-US" sz="2000" dirty="0" smtClean="0">
                <a:solidFill>
                  <a:srgbClr val="D81318"/>
                </a:solidFill>
                <a:latin typeface="Arial"/>
              </a:rPr>
              <a:t>ongoing</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Metro </a:t>
            </a:r>
            <a:r>
              <a:rPr lang="en-US" sz="2000" dirty="0">
                <a:solidFill>
                  <a:sysClr val="windowText" lastClr="000000"/>
                </a:solidFill>
                <a:latin typeface="Arial"/>
              </a:rPr>
              <a:t>Regional Centerline Collaborative (MRCC</a:t>
            </a:r>
            <a:r>
              <a:rPr lang="en-US" sz="2000" dirty="0" smtClean="0">
                <a:solidFill>
                  <a:sysClr val="windowText" lastClr="000000"/>
                </a:solidFill>
                <a:latin typeface="Arial"/>
              </a:rPr>
              <a:t>) – </a:t>
            </a:r>
            <a:r>
              <a:rPr lang="en-US" sz="2000" dirty="0" smtClean="0">
                <a:solidFill>
                  <a:srgbClr val="D81318"/>
                </a:solidFill>
                <a:latin typeface="Arial"/>
              </a:rPr>
              <a:t>ongoing</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MN PSAP and GIS Managers – </a:t>
            </a:r>
            <a:r>
              <a:rPr lang="en-US" sz="2000" dirty="0" smtClean="0">
                <a:solidFill>
                  <a:srgbClr val="D81318"/>
                </a:solidFill>
                <a:latin typeface="Arial"/>
              </a:rPr>
              <a:t>started 3/18</a:t>
            </a:r>
          </a:p>
          <a:p>
            <a:pPr marL="1371600" lvl="2" indent="-457200" algn="l">
              <a:spcBef>
                <a:spcPct val="0"/>
              </a:spcBef>
              <a:spcAft>
                <a:spcPts val="1200"/>
              </a:spcAft>
              <a:buFont typeface="Arial" pitchFamily="34" charset="0"/>
              <a:buChar char="•"/>
              <a:defRPr/>
            </a:pPr>
            <a:r>
              <a:rPr lang="en-US" sz="2000" dirty="0">
                <a:solidFill>
                  <a:sysClr val="windowText" lastClr="000000"/>
                </a:solidFill>
                <a:latin typeface="Arial"/>
              </a:rPr>
              <a:t>MN </a:t>
            </a:r>
            <a:r>
              <a:rPr lang="en-US" sz="2000" dirty="0" smtClean="0">
                <a:solidFill>
                  <a:sysClr val="windowText" lastClr="000000"/>
                </a:solidFill>
                <a:latin typeface="Arial"/>
              </a:rPr>
              <a:t>GAC Standards Committee – </a:t>
            </a:r>
            <a:r>
              <a:rPr lang="en-US" sz="2000" dirty="0" smtClean="0">
                <a:solidFill>
                  <a:srgbClr val="D81318"/>
                </a:solidFill>
                <a:latin typeface="Arial"/>
              </a:rPr>
              <a:t>started 4/6</a:t>
            </a:r>
            <a:endParaRPr lang="en-US" sz="2000" dirty="0">
              <a:solidFill>
                <a:srgbClr val="D81318"/>
              </a:solidFill>
              <a:latin typeface="Arial"/>
            </a:endParaRP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ECRF, LVF, and other NG9-1-1 vendors – </a:t>
            </a:r>
            <a:r>
              <a:rPr lang="en-US" sz="2000" dirty="0">
                <a:solidFill>
                  <a:srgbClr val="D81318"/>
                </a:solidFill>
                <a:latin typeface="Arial"/>
              </a:rPr>
              <a:t>starting </a:t>
            </a:r>
            <a:r>
              <a:rPr lang="en-US" sz="2000" dirty="0" smtClean="0">
                <a:solidFill>
                  <a:srgbClr val="D81318"/>
                </a:solidFill>
                <a:latin typeface="Arial"/>
              </a:rPr>
              <a:t>June/July 2016</a:t>
            </a:r>
          </a:p>
          <a:p>
            <a:pPr marL="1371600" lvl="2" indent="-457200" algn="l">
              <a:spcBef>
                <a:spcPct val="0"/>
              </a:spcBef>
              <a:spcAft>
                <a:spcPts val="1200"/>
              </a:spcAft>
              <a:buFont typeface="Arial" pitchFamily="34" charset="0"/>
              <a:buChar char="•"/>
              <a:defRPr/>
            </a:pPr>
            <a:r>
              <a:rPr lang="en-US" sz="2000" dirty="0">
                <a:solidFill>
                  <a:sysClr val="windowText" lastClr="000000"/>
                </a:solidFill>
                <a:latin typeface="Arial"/>
              </a:rPr>
              <a:t>N</a:t>
            </a:r>
            <a:r>
              <a:rPr lang="en-US" sz="2000" dirty="0" smtClean="0">
                <a:solidFill>
                  <a:sysClr val="windowText" lastClr="000000"/>
                </a:solidFill>
                <a:latin typeface="Arial"/>
              </a:rPr>
              <a:t>eighboring states </a:t>
            </a:r>
            <a:r>
              <a:rPr lang="en-US" sz="2000" dirty="0">
                <a:solidFill>
                  <a:sysClr val="windowText" lastClr="000000"/>
                </a:solidFill>
                <a:latin typeface="Arial"/>
              </a:rPr>
              <a:t>– </a:t>
            </a:r>
            <a:r>
              <a:rPr lang="en-US" sz="2000" dirty="0">
                <a:solidFill>
                  <a:srgbClr val="D81318"/>
                </a:solidFill>
                <a:latin typeface="Arial"/>
              </a:rPr>
              <a:t>starting </a:t>
            </a:r>
            <a:r>
              <a:rPr lang="en-US" sz="2000" dirty="0" smtClean="0">
                <a:solidFill>
                  <a:srgbClr val="D81318"/>
                </a:solidFill>
                <a:latin typeface="Arial"/>
              </a:rPr>
              <a:t>June/July 2016</a:t>
            </a:r>
            <a:endParaRPr lang="en-US" sz="2000" dirty="0">
              <a:solidFill>
                <a:srgbClr val="D81318"/>
              </a:solidFill>
              <a:latin typeface="Arial"/>
            </a:endParaRPr>
          </a:p>
        </p:txBody>
      </p:sp>
    </p:spTree>
    <p:extLst>
      <p:ext uri="{BB962C8B-B14F-4D97-AF65-F5344CB8AC3E}">
        <p14:creationId xmlns:p14="http://schemas.microsoft.com/office/powerpoint/2010/main" val="2247710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4638"/>
            <a:ext cx="8001000" cy="1143000"/>
          </a:xfrm>
        </p:spPr>
        <p:txBody>
          <a:bodyPr>
            <a:normAutofit/>
          </a:bodyPr>
          <a:lstStyle/>
          <a:p>
            <a:pPr algn="ctr"/>
            <a:r>
              <a:rPr lang="en-US" sz="3200" dirty="0"/>
              <a:t>MN NG9-1-1 GIS Standards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sp>
        <p:nvSpPr>
          <p:cNvPr id="7" name="Subtitle 2"/>
          <p:cNvSpPr txBox="1">
            <a:spLocks/>
          </p:cNvSpPr>
          <p:nvPr/>
        </p:nvSpPr>
        <p:spPr>
          <a:xfrm>
            <a:off x="0" y="1828800"/>
            <a:ext cx="9144000" cy="47244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marR="0" lvl="1" indent="-457200" algn="l" defTabSz="914400" rtl="0" eaLnBrk="1" fontAlgn="auto" latinLnBrk="0" hangingPunct="1">
              <a:lnSpc>
                <a:spcPct val="10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a:ea typeface="+mn-ea"/>
                <a:cs typeface="+mn-cs"/>
              </a:rPr>
              <a:t>Stakeholder approval of v1.0 – </a:t>
            </a:r>
            <a:r>
              <a:rPr kumimoji="0" lang="en-US" sz="2400" b="1" i="0" u="none" strike="noStrike" kern="1200" cap="none" spc="0" normalizeH="0" baseline="0" noProof="0" dirty="0" smtClean="0">
                <a:ln>
                  <a:noFill/>
                </a:ln>
                <a:solidFill>
                  <a:srgbClr val="D81318"/>
                </a:solidFill>
                <a:effectLst/>
                <a:uLnTx/>
                <a:uFillTx/>
                <a:latin typeface="Arial"/>
              </a:rPr>
              <a:t>Complete Q3 </a:t>
            </a:r>
            <a:r>
              <a:rPr lang="en-US" sz="2400" b="1" dirty="0" smtClean="0">
                <a:solidFill>
                  <a:srgbClr val="D81318"/>
                </a:solidFill>
                <a:latin typeface="Arial"/>
              </a:rPr>
              <a:t>CY</a:t>
            </a:r>
            <a:r>
              <a:rPr kumimoji="0" lang="en-US" sz="2400" b="1" i="0" u="none" strike="noStrike" kern="1200" cap="none" spc="0" normalizeH="0" baseline="0" noProof="0" dirty="0" smtClean="0">
                <a:ln>
                  <a:noFill/>
                </a:ln>
                <a:solidFill>
                  <a:srgbClr val="D81318"/>
                </a:solidFill>
                <a:effectLst/>
                <a:uLnTx/>
                <a:uFillTx/>
                <a:latin typeface="Arial"/>
              </a:rPr>
              <a:t>16</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Metropolitan Emergency Services Board (MESB)</a:t>
            </a:r>
            <a:endParaRPr kumimoji="0" lang="en-US" sz="2000" b="1" i="0" u="none" strike="noStrike" kern="1200" cap="none" spc="0" normalizeH="0" baseline="0" noProof="0" dirty="0" smtClean="0">
              <a:ln>
                <a:noFill/>
              </a:ln>
              <a:solidFill>
                <a:srgbClr val="FF0000"/>
              </a:solidFill>
              <a:effectLst/>
              <a:uLnTx/>
              <a:uFillTx/>
              <a:latin typeface="Arial"/>
              <a:ea typeface="+mn-ea"/>
              <a:cs typeface="+mn-cs"/>
            </a:endParaRP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GIS Subcommittee</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NG9-1-1 Committee</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Statewide Emergency Communications Board (SECB)</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MN Geospatial Advisory Council (MGAC)</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MN Information Technology Agency (MNIT)</a:t>
            </a:r>
          </a:p>
        </p:txBody>
      </p:sp>
    </p:spTree>
    <p:extLst>
      <p:ext uri="{BB962C8B-B14F-4D97-AF65-F5344CB8AC3E}">
        <p14:creationId xmlns:p14="http://schemas.microsoft.com/office/powerpoint/2010/main" val="39456103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4638"/>
            <a:ext cx="8001000" cy="1143000"/>
          </a:xfrm>
        </p:spPr>
        <p:txBody>
          <a:bodyPr>
            <a:normAutofit/>
          </a:bodyPr>
          <a:lstStyle/>
          <a:p>
            <a:pPr algn="ctr"/>
            <a:r>
              <a:rPr lang="en-US" sz="3200" dirty="0"/>
              <a:t>Communication Plan</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sp>
        <p:nvSpPr>
          <p:cNvPr id="11" name="Rectangle 10"/>
          <p:cNvSpPr/>
          <p:nvPr/>
        </p:nvSpPr>
        <p:spPr>
          <a:xfrm>
            <a:off x="0" y="4495800"/>
            <a:ext cx="9144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ubtitle 2"/>
          <p:cNvSpPr txBox="1">
            <a:spLocks/>
          </p:cNvSpPr>
          <p:nvPr/>
        </p:nvSpPr>
        <p:spPr>
          <a:xfrm>
            <a:off x="0" y="1600200"/>
            <a:ext cx="9372600" cy="52578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marR="0" lvl="1" indent="-457200" algn="l" defTabSz="914400" rtl="0" eaLnBrk="1" fontAlgn="auto" latinLnBrk="0" hangingPunct="1">
              <a:lnSpc>
                <a:spcPct val="10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a:ea typeface="+mn-ea"/>
                <a:cs typeface="+mn-cs"/>
              </a:rPr>
              <a:t>ECN website</a:t>
            </a:r>
          </a:p>
          <a:p>
            <a:pPr marL="1371600" lvl="2" indent="-457200" algn="l">
              <a:spcBef>
                <a:spcPct val="0"/>
              </a:spcBef>
              <a:spcAft>
                <a:spcPts val="1200"/>
              </a:spcAft>
              <a:buFont typeface="Arial" panose="020B0604020202020204" pitchFamily="34" charset="0"/>
              <a:buChar char="•"/>
              <a:defRPr/>
            </a:pPr>
            <a:r>
              <a:rPr lang="en-US" sz="2000" dirty="0">
                <a:solidFill>
                  <a:sysClr val="windowText" lastClr="000000"/>
                </a:solidFill>
                <a:latin typeface="Arial"/>
              </a:rPr>
              <a:t>Project </a:t>
            </a:r>
            <a:r>
              <a:rPr lang="en-US" sz="2000" dirty="0" smtClean="0">
                <a:solidFill>
                  <a:sysClr val="windowText" lastClr="000000"/>
                </a:solidFill>
                <a:latin typeface="Arial"/>
              </a:rPr>
              <a:t>newsletter - </a:t>
            </a:r>
            <a:r>
              <a:rPr lang="en-US" sz="2000" b="1" dirty="0" smtClean="0">
                <a:solidFill>
                  <a:srgbClr val="D81318"/>
                </a:solidFill>
                <a:latin typeface="Arial"/>
                <a:hlinkClick r:id="rId3"/>
              </a:rPr>
              <a:t>Issue #3 available now</a:t>
            </a:r>
            <a:endParaRPr lang="en-US" sz="2000" b="1" dirty="0">
              <a:solidFill>
                <a:srgbClr val="D81318"/>
              </a:solidFill>
              <a:latin typeface="Arial"/>
            </a:endParaRPr>
          </a:p>
          <a:p>
            <a:pPr marL="914400" marR="0" lvl="1" indent="-457200" algn="l" defTabSz="914400" rtl="0" eaLnBrk="1" fontAlgn="auto" latinLnBrk="0" hangingPunct="1">
              <a:lnSpc>
                <a:spcPct val="10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a:ea typeface="+mn-ea"/>
                <a:cs typeface="+mn-cs"/>
              </a:rPr>
              <a:t>Monthly</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GIS Subcommittee meeting</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NG9-1-1 Committee meeting</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SECB meeting</a:t>
            </a:r>
          </a:p>
          <a:p>
            <a:pPr marL="914400" marR="0" lvl="1" indent="-457200" algn="l" defTabSz="914400" rtl="0" eaLnBrk="1" fontAlgn="auto" latinLnBrk="0" hangingPunct="1">
              <a:lnSpc>
                <a:spcPct val="100000"/>
              </a:lnSpc>
              <a:spcBef>
                <a:spcPct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Arial"/>
                <a:ea typeface="+mn-ea"/>
                <a:cs typeface="+mn-cs"/>
              </a:rPr>
              <a:t>Quarterly</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Regional PSAP/GIS meetings</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MN</a:t>
            </a:r>
            <a:r>
              <a:rPr kumimoji="0" lang="en-US" sz="2000" b="0" i="0" u="none" strike="noStrike" kern="1200" cap="none" spc="0" normalizeH="0" noProof="0" dirty="0" smtClean="0">
                <a:ln>
                  <a:noFill/>
                </a:ln>
                <a:solidFill>
                  <a:sysClr val="windowText" lastClr="000000"/>
                </a:solidFill>
                <a:effectLst/>
                <a:uLnTx/>
                <a:uFillTx/>
                <a:latin typeface="Arial"/>
                <a:ea typeface="+mn-ea"/>
                <a:cs typeface="+mn-cs"/>
              </a:rPr>
              <a:t> </a:t>
            </a:r>
            <a:r>
              <a:rPr kumimoji="0" lang="en-US" sz="2000" b="0" i="0" u="none" strike="noStrike" kern="1200" cap="none" spc="0" normalizeH="0" baseline="0" noProof="0" dirty="0" smtClean="0">
                <a:ln>
                  <a:noFill/>
                </a:ln>
                <a:solidFill>
                  <a:sysClr val="windowText" lastClr="000000"/>
                </a:solidFill>
                <a:effectLst/>
                <a:uLnTx/>
                <a:uFillTx/>
                <a:latin typeface="Arial"/>
                <a:ea typeface="+mn-ea"/>
                <a:cs typeface="+mn-cs"/>
              </a:rPr>
              <a:t>Geospatial Advisory Council</a:t>
            </a:r>
          </a:p>
          <a:p>
            <a:pPr marL="1371600" marR="0" lvl="2" indent="-457200" algn="l" defTabSz="914400" rtl="0" eaLnBrk="1" fontAlgn="auto" latinLnBrk="0" hangingPunct="1">
              <a:lnSpc>
                <a:spcPct val="100000"/>
              </a:lnSpc>
              <a:spcBef>
                <a:spcPct val="0"/>
              </a:spcBef>
              <a:spcAft>
                <a:spcPts val="1200"/>
              </a:spcAft>
              <a:buClrTx/>
              <a:buSzTx/>
              <a:buFont typeface="Arial" pitchFamily="34" charset="0"/>
              <a:buChar char="•"/>
              <a:tabLst/>
              <a:defRPr/>
            </a:pPr>
            <a:endParaRPr kumimoji="0" lang="en-US" sz="2400" b="0" i="0" u="none" strike="noStrike" kern="1200" cap="none" spc="0" normalizeH="0" baseline="0" noProof="0" dirty="0" smtClean="0">
              <a:ln>
                <a:noFill/>
              </a:ln>
              <a:solidFill>
                <a:sysClr val="windowText" lastClr="000000"/>
              </a:solidFill>
              <a:effectLst/>
              <a:uLnTx/>
              <a:uFillTx/>
              <a:latin typeface="Arial"/>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210" y="4495800"/>
            <a:ext cx="2704341" cy="1518947"/>
          </a:xfrm>
          <a:prstGeom prst="rect">
            <a:avLst/>
          </a:prstGeom>
        </p:spPr>
      </p:pic>
    </p:spTree>
    <p:extLst>
      <p:ext uri="{BB962C8B-B14F-4D97-AF65-F5344CB8AC3E}">
        <p14:creationId xmlns:p14="http://schemas.microsoft.com/office/powerpoint/2010/main" val="4282621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33400" y="4114800"/>
            <a:ext cx="5029200" cy="1752600"/>
          </a:xfrm>
        </p:spPr>
        <p:txBody>
          <a:bodyPr/>
          <a:lstStyle/>
          <a:p>
            <a:r>
              <a:rPr lang="en-US" dirty="0" smtClean="0"/>
              <a:t>Dan Ross</a:t>
            </a:r>
            <a:endParaRPr lang="en-US" dirty="0"/>
          </a:p>
        </p:txBody>
      </p:sp>
      <p:sp>
        <p:nvSpPr>
          <p:cNvPr id="6" name="Title 3"/>
          <p:cNvSpPr txBox="1">
            <a:spLocks/>
          </p:cNvSpPr>
          <p:nvPr/>
        </p:nvSpPr>
        <p:spPr>
          <a:xfrm>
            <a:off x="563252" y="914400"/>
            <a:ext cx="5410200" cy="2743200"/>
          </a:xfrm>
          <a:prstGeom prst="rect">
            <a:avLst/>
          </a:prstGeom>
        </p:spPr>
        <p:txBody>
          <a:bodyPr anchor="b"/>
          <a:lstStyle>
            <a:lvl1pPr algn="l" defTabSz="914400" rtl="0" eaLnBrk="1" latinLnBrk="0" hangingPunct="1">
              <a:spcBef>
                <a:spcPct val="0"/>
              </a:spcBef>
              <a:buNone/>
              <a:defRPr sz="3600" b="0" kern="1200" baseline="0">
                <a:solidFill>
                  <a:schemeClr val="tx1"/>
                </a:solidFill>
                <a:latin typeface="+mj-lt"/>
                <a:ea typeface="+mj-ea"/>
                <a:cs typeface="+mj-cs"/>
              </a:defRPr>
            </a:lvl1pPr>
          </a:lstStyle>
          <a:p>
            <a:r>
              <a:rPr lang="en-US" sz="2400" dirty="0" smtClean="0"/>
              <a:t>Agenda Item 11</a:t>
            </a:r>
            <a:br>
              <a:rPr lang="en-US" sz="2400" dirty="0" smtClean="0"/>
            </a:br>
            <a:r>
              <a:rPr lang="en-US" sz="2400" dirty="0" smtClean="0"/>
              <a:t>Discussion</a:t>
            </a:r>
            <a:br>
              <a:rPr lang="en-US" sz="2400" dirty="0" smtClean="0"/>
            </a:br>
            <a:r>
              <a:rPr lang="en-US" dirty="0" smtClean="0"/>
              <a:t/>
            </a:r>
            <a:br>
              <a:rPr lang="en-US" dirty="0" smtClean="0"/>
            </a:br>
            <a:r>
              <a:rPr lang="en-US" dirty="0" err="1" smtClean="0"/>
              <a:t>MnGeo</a:t>
            </a:r>
            <a:r>
              <a:rPr lang="en-US" dirty="0" smtClean="0"/>
              <a:t> Priority Projects</a:t>
            </a:r>
            <a:endParaRPr lang="en-US" sz="2000" dirty="0"/>
          </a:p>
        </p:txBody>
      </p:sp>
    </p:spTree>
    <p:extLst>
      <p:ext uri="{BB962C8B-B14F-4D97-AF65-F5344CB8AC3E}">
        <p14:creationId xmlns:p14="http://schemas.microsoft.com/office/powerpoint/2010/main" val="39848111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610600" cy="701675"/>
          </a:xfrm>
        </p:spPr>
        <p:txBody>
          <a:bodyPr/>
          <a:lstStyle/>
          <a:p>
            <a:r>
              <a:rPr lang="en-US" sz="3600" dirty="0" smtClean="0"/>
              <a:t>Drainage </a:t>
            </a:r>
            <a:r>
              <a:rPr lang="en-US" sz="3600" dirty="0"/>
              <a:t>Records Modernization</a:t>
            </a:r>
            <a:r>
              <a:rPr lang="en-US" dirty="0"/>
              <a:t/>
            </a:r>
            <a:br>
              <a:rPr lang="en-US" dirty="0"/>
            </a:br>
            <a:endParaRPr lang="en-US" dirty="0"/>
          </a:p>
        </p:txBody>
      </p:sp>
      <p:sp>
        <p:nvSpPr>
          <p:cNvPr id="3" name="Text Placeholder 2"/>
          <p:cNvSpPr>
            <a:spLocks noGrp="1"/>
          </p:cNvSpPr>
          <p:nvPr>
            <p:ph type="body" sz="quarter" idx="12"/>
          </p:nvPr>
        </p:nvSpPr>
        <p:spPr>
          <a:xfrm>
            <a:off x="-304800" y="1371600"/>
            <a:ext cx="5715000" cy="4953000"/>
          </a:xfrm>
        </p:spPr>
        <p:txBody>
          <a:bodyPr/>
          <a:lstStyle/>
          <a:p>
            <a:pPr lvl="2"/>
            <a:r>
              <a:rPr lang="en-US" dirty="0" smtClean="0"/>
              <a:t>On schedule</a:t>
            </a:r>
          </a:p>
          <a:p>
            <a:pPr lvl="2"/>
            <a:r>
              <a:rPr lang="en-US" dirty="0" smtClean="0"/>
              <a:t>Creates standard data model for public drainage ditches</a:t>
            </a:r>
          </a:p>
          <a:p>
            <a:pPr lvl="2"/>
            <a:r>
              <a:rPr lang="en-US" dirty="0" smtClean="0"/>
              <a:t>Will be p</a:t>
            </a:r>
            <a:r>
              <a:rPr lang="en-US" dirty="0" smtClean="0"/>
              <a:t>ublished </a:t>
            </a:r>
            <a:r>
              <a:rPr lang="en-US" dirty="0" smtClean="0"/>
              <a:t>in MN Geospatial Commons</a:t>
            </a:r>
          </a:p>
          <a:p>
            <a:pPr lvl="2"/>
            <a:r>
              <a:rPr lang="en-US" dirty="0" smtClean="0"/>
              <a:t>Working to identify two counties to test new data model and guideline</a:t>
            </a:r>
          </a:p>
          <a:p>
            <a:pPr lvl="2"/>
            <a:r>
              <a:rPr lang="en-US" dirty="0" smtClean="0"/>
              <a:t>Complete December 2016</a:t>
            </a:r>
          </a:p>
          <a:p>
            <a:pPr lvl="2"/>
            <a:endParaRPr lang="en-US" dirty="0"/>
          </a:p>
        </p:txBody>
      </p:sp>
      <p:pic>
        <p:nvPicPr>
          <p:cNvPr id="4" name="Picture 3"/>
          <p:cNvPicPr>
            <a:picLocks noChangeAspect="1"/>
          </p:cNvPicPr>
          <p:nvPr/>
        </p:nvPicPr>
        <p:blipFill>
          <a:blip r:embed="rId2"/>
          <a:stretch>
            <a:fillRect/>
          </a:stretch>
        </p:blipFill>
        <p:spPr>
          <a:xfrm>
            <a:off x="5638800" y="1524000"/>
            <a:ext cx="3191754" cy="1541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78334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4504189" y="1334618"/>
            <a:ext cx="4611687" cy="4412457"/>
          </a:xfrm>
        </p:spPr>
        <p:txBody>
          <a:bodyPr>
            <a:normAutofit/>
          </a:bodyPr>
          <a:lstStyle/>
          <a:p>
            <a:pPr marL="0" indent="0">
              <a:buNone/>
            </a:pPr>
            <a:r>
              <a:rPr lang="en-US" sz="1800" dirty="0" smtClean="0"/>
              <a:t>Focus - Migration </a:t>
            </a:r>
            <a:r>
              <a:rPr lang="en-US" sz="1800" dirty="0"/>
              <a:t>of all significant state geospatial </a:t>
            </a:r>
            <a:r>
              <a:rPr lang="en-US" sz="1800" dirty="0" smtClean="0"/>
              <a:t>resources to the Geospatial Commons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800" dirty="0" smtClean="0"/>
              <a:t>Published </a:t>
            </a:r>
            <a:r>
              <a:rPr lang="en-US" sz="1800" dirty="0"/>
              <a:t>resources </a:t>
            </a:r>
            <a:r>
              <a:rPr lang="en-US" sz="1800" dirty="0" smtClean="0"/>
              <a:t>accessible</a:t>
            </a:r>
          </a:p>
          <a:p>
            <a:pPr marL="685800" lvl="1">
              <a:buFont typeface="Arial" panose="020B0604020202020204" pitchFamily="34" charset="0"/>
              <a:buChar char="•"/>
            </a:pPr>
            <a:r>
              <a:rPr lang="en-US" b="1" dirty="0" smtClean="0">
                <a:solidFill>
                  <a:srgbClr val="FF0000"/>
                </a:solidFill>
              </a:rPr>
              <a:t>18 Organizations</a:t>
            </a:r>
          </a:p>
          <a:p>
            <a:pPr marL="685800" lvl="1">
              <a:buFont typeface="Arial" panose="020B0604020202020204" pitchFamily="34" charset="0"/>
              <a:buChar char="•"/>
            </a:pPr>
            <a:r>
              <a:rPr lang="en-US" b="1" dirty="0" smtClean="0">
                <a:solidFill>
                  <a:srgbClr val="FF0000"/>
                </a:solidFill>
              </a:rPr>
              <a:t>543 Resources </a:t>
            </a:r>
          </a:p>
          <a:p>
            <a:pPr marL="685800" lvl="1">
              <a:buFont typeface="Arial" panose="020B0604020202020204" pitchFamily="34" charset="0"/>
              <a:buChar char="•"/>
            </a:pPr>
            <a:endParaRPr lang="en-US" sz="800" b="1" dirty="0" smtClean="0">
              <a:solidFill>
                <a:srgbClr val="FF0000"/>
              </a:solidFill>
            </a:endParaRPr>
          </a:p>
          <a:p>
            <a:pPr marL="285750" indent="-285750">
              <a:buFont typeface="Arial" panose="020B0604020202020204" pitchFamily="34" charset="0"/>
              <a:buChar char="•"/>
            </a:pPr>
            <a:r>
              <a:rPr lang="en-US" sz="1800" dirty="0" smtClean="0"/>
              <a:t>The site is now open to broader participation</a:t>
            </a:r>
          </a:p>
          <a:p>
            <a:pPr marL="685800" lvl="1">
              <a:buFont typeface="Arial" panose="020B0604020202020204" pitchFamily="34" charset="0"/>
              <a:buChar char="•"/>
            </a:pPr>
            <a:r>
              <a:rPr lang="en-US" sz="1600" dirty="0" smtClean="0"/>
              <a:t>Integrating partners who want to represent their data via the Geospatial Commons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6362339"/>
            <a:ext cx="411356" cy="287324"/>
          </a:xfrm>
          <a:prstGeom prst="rect">
            <a:avLst/>
          </a:prstGeom>
        </p:spPr>
      </p:pic>
      <p:pic>
        <p:nvPicPr>
          <p:cNvPr id="13" name="Picture 2" descr="us-mn-state-dn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111" y="6364898"/>
            <a:ext cx="277089" cy="2828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s-mn-state-d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6399915"/>
            <a:ext cx="831120" cy="2219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us-mn-state-met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0821" y="6381843"/>
            <a:ext cx="679979" cy="2533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s-mn-state-m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6333082"/>
            <a:ext cx="404084" cy="338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us-mn-state-pc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800" y="6310116"/>
            <a:ext cx="541522" cy="3782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cstate="print"/>
          <a:stretch>
            <a:fillRect/>
          </a:stretch>
        </p:blipFill>
        <p:spPr>
          <a:xfrm>
            <a:off x="741436" y="6339186"/>
            <a:ext cx="325364" cy="327632"/>
          </a:xfrm>
          <a:prstGeom prst="rect">
            <a:avLst/>
          </a:prstGeom>
        </p:spPr>
      </p:pic>
      <p:pic>
        <p:nvPicPr>
          <p:cNvPr id="1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49323" y="6319602"/>
            <a:ext cx="416577" cy="36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706708" y="732650"/>
            <a:ext cx="4337340" cy="800219"/>
          </a:xfrm>
          <a:prstGeom prst="rect">
            <a:avLst/>
          </a:prstGeom>
          <a:noFill/>
        </p:spPr>
        <p:txBody>
          <a:bodyPr wrap="square" rtlCol="0">
            <a:spAutoFit/>
          </a:bodyPr>
          <a:lstStyle/>
          <a:p>
            <a:r>
              <a:rPr lang="en-US" sz="2800" u="sng" dirty="0">
                <a:solidFill>
                  <a:prstClr val="black"/>
                </a:solidFill>
                <a:effectLst>
                  <a:outerShdw blurRad="38100" dist="38100" dir="2700000" algn="tl">
                    <a:srgbClr val="000000">
                      <a:alpha val="43137"/>
                    </a:srgbClr>
                  </a:outerShdw>
                </a:effectLst>
              </a:rPr>
              <a:t>Status</a:t>
            </a:r>
          </a:p>
          <a:p>
            <a:endParaRPr lang="en-US" dirty="0">
              <a:solidFill>
                <a:prstClr val="black"/>
              </a:solidFill>
            </a:endParaRPr>
          </a:p>
        </p:txBody>
      </p:sp>
      <p:cxnSp>
        <p:nvCxnSpPr>
          <p:cNvPr id="3" name="Straight Connector 2"/>
          <p:cNvCxnSpPr/>
          <p:nvPr/>
        </p:nvCxnSpPr>
        <p:spPr>
          <a:xfrm>
            <a:off x="362857" y="6154057"/>
            <a:ext cx="8440057" cy="7257"/>
          </a:xfrm>
          <a:prstGeom prst="line">
            <a:avLst/>
          </a:prstGeom>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6400" y="6399915"/>
            <a:ext cx="694218" cy="233539"/>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19600" y="6379115"/>
            <a:ext cx="548637" cy="250285"/>
          </a:xfrm>
          <a:prstGeom prst="rect">
            <a:avLst/>
          </a:prstGeom>
        </p:spPr>
      </p:pic>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39453" b="42085"/>
          <a:stretch/>
        </p:blipFill>
        <p:spPr>
          <a:xfrm>
            <a:off x="6477000" y="6440484"/>
            <a:ext cx="1206495" cy="152400"/>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3883" y="6341695"/>
            <a:ext cx="492917" cy="328611"/>
          </a:xfrm>
          <a:prstGeom prst="rect">
            <a:avLst/>
          </a:prstGeom>
        </p:spPr>
      </p:pic>
      <p:pic>
        <p:nvPicPr>
          <p:cNvPr id="10" name="Picture 9"/>
          <p:cNvPicPr>
            <a:picLocks noChangeAspect="1"/>
          </p:cNvPicPr>
          <p:nvPr/>
        </p:nvPicPr>
        <p:blipFill rotWithShape="1">
          <a:blip r:embed="rId15" cstate="print">
            <a:extLst>
              <a:ext uri="{28A0092B-C50C-407E-A947-70E740481C1C}">
                <a14:useLocalDpi xmlns:a14="http://schemas.microsoft.com/office/drawing/2010/main" val="0"/>
              </a:ext>
            </a:extLst>
          </a:blip>
          <a:srcRect l="24737" r="20395"/>
          <a:stretch/>
        </p:blipFill>
        <p:spPr>
          <a:xfrm>
            <a:off x="8720439" y="6318061"/>
            <a:ext cx="271161" cy="338138"/>
          </a:xfrm>
          <a:prstGeom prst="rect">
            <a:avLst/>
          </a:prstGeom>
        </p:spPr>
      </p:pic>
      <p:sp>
        <p:nvSpPr>
          <p:cNvPr id="2" name="Rectangle 1"/>
          <p:cNvSpPr/>
          <p:nvPr/>
        </p:nvSpPr>
        <p:spPr>
          <a:xfrm>
            <a:off x="362857" y="68817"/>
            <a:ext cx="8480955" cy="646331"/>
          </a:xfrm>
          <a:prstGeom prst="rect">
            <a:avLst/>
          </a:prstGeom>
        </p:spPr>
        <p:txBody>
          <a:bodyPr wrap="square">
            <a:spAutoFit/>
          </a:bodyPr>
          <a:lstStyle/>
          <a:p>
            <a:pPr algn="r"/>
            <a:r>
              <a:rPr lang="en-US" sz="3600" dirty="0" smtClean="0">
                <a:solidFill>
                  <a:prstClr val="black"/>
                </a:solidFill>
                <a:effectLst>
                  <a:outerShdw blurRad="38100" dist="38100" dir="2700000" algn="tl">
                    <a:srgbClr val="000000">
                      <a:alpha val="43137"/>
                    </a:srgbClr>
                  </a:outerShdw>
                </a:effectLst>
              </a:rPr>
              <a:t>MN Geospatial Commons</a:t>
            </a:r>
            <a:endParaRPr lang="en-US" sz="3600" dirty="0">
              <a:solidFill>
                <a:prstClr val="black"/>
              </a:solidFill>
              <a:effectLst>
                <a:outerShdw blurRad="38100" dist="38100" dir="2700000" algn="tl">
                  <a:srgbClr val="000000">
                    <a:alpha val="43137"/>
                  </a:srgbClr>
                </a:outerShdw>
              </a:effectLst>
            </a:endParaRPr>
          </a:p>
        </p:txBody>
      </p:sp>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38400" y="6381843"/>
            <a:ext cx="228600" cy="228600"/>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29200" y="6388607"/>
            <a:ext cx="438150" cy="275409"/>
          </a:xfrm>
          <a:prstGeom prst="rect">
            <a:avLst/>
          </a:prstGeom>
        </p:spPr>
      </p:pic>
      <p:grpSp>
        <p:nvGrpSpPr>
          <p:cNvPr id="25" name="Group 24"/>
          <p:cNvGrpSpPr/>
          <p:nvPr/>
        </p:nvGrpSpPr>
        <p:grpSpPr>
          <a:xfrm>
            <a:off x="6199668" y="6369557"/>
            <a:ext cx="364106" cy="421653"/>
            <a:chOff x="6199668" y="6369557"/>
            <a:chExt cx="364106" cy="421653"/>
          </a:xfrm>
        </p:grpSpPr>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99668" y="6369557"/>
              <a:ext cx="305819" cy="235481"/>
            </a:xfrm>
            <a:prstGeom prst="rect">
              <a:avLst/>
            </a:prstGeom>
          </p:spPr>
        </p:pic>
        <p:sp>
          <p:nvSpPr>
            <p:cNvPr id="24" name="TextBox 23"/>
            <p:cNvSpPr txBox="1"/>
            <p:nvPr/>
          </p:nvSpPr>
          <p:spPr>
            <a:xfrm>
              <a:off x="6230028" y="6575766"/>
              <a:ext cx="333746" cy="215444"/>
            </a:xfrm>
            <a:prstGeom prst="rect">
              <a:avLst/>
            </a:prstGeom>
            <a:noFill/>
          </p:spPr>
          <p:txBody>
            <a:bodyPr wrap="none" rtlCol="0">
              <a:spAutoFit/>
            </a:bodyPr>
            <a:lstStyle/>
            <a:p>
              <a:r>
                <a:rPr lang="en-US" sz="400" dirty="0" smtClean="0"/>
                <a:t>Itasca </a:t>
              </a:r>
            </a:p>
            <a:p>
              <a:r>
                <a:rPr lang="en-US" sz="400" dirty="0" smtClean="0"/>
                <a:t>County</a:t>
              </a:r>
              <a:endParaRPr lang="en-US" sz="400" dirty="0"/>
            </a:p>
          </p:txBody>
        </p:sp>
      </p:grpSp>
      <p:pic>
        <p:nvPicPr>
          <p:cNvPr id="26" name="Picture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0709" y="6398396"/>
            <a:ext cx="603277" cy="195494"/>
          </a:xfrm>
          <a:prstGeom prst="rect">
            <a:avLst/>
          </a:prstGeom>
        </p:spPr>
      </p:pic>
      <p:pic>
        <p:nvPicPr>
          <p:cNvPr id="7" name="Picture 6"/>
          <p:cNvPicPr>
            <a:picLocks noChangeAspect="1"/>
          </p:cNvPicPr>
          <p:nvPr/>
        </p:nvPicPr>
        <p:blipFill rotWithShape="1">
          <a:blip r:embed="rId20"/>
          <a:srcRect t="125"/>
          <a:stretch/>
        </p:blipFill>
        <p:spPr>
          <a:xfrm>
            <a:off x="457200" y="190231"/>
            <a:ext cx="3390028" cy="5844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395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a:gsLst>
            <a:gs pos="0">
              <a:schemeClr val="bg1"/>
            </a:gs>
            <a:gs pos="100000">
              <a:schemeClr val="accent3">
                <a:lumMod val="40000"/>
                <a:lumOff val="60000"/>
                <a:alpha val="82000"/>
              </a:schemeClr>
            </a:gs>
          </a:gsLst>
          <a:lin ang="5400000" scaled="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990600"/>
            <a:ext cx="8458200" cy="5486400"/>
          </a:xfrm>
        </p:spPr>
        <p:txBody>
          <a:bodyPr>
            <a:noAutofit/>
          </a:bodyPr>
          <a:lstStyle/>
          <a:p>
            <a:r>
              <a:rPr lang="en-US" sz="2000" b="1" dirty="0">
                <a:solidFill>
                  <a:schemeClr val="accent5">
                    <a:lumMod val="75000"/>
                  </a:schemeClr>
                </a:solidFill>
              </a:rPr>
              <a:t>Minnesota Geospatial Advisory Council</a:t>
            </a:r>
          </a:p>
          <a:p>
            <a:r>
              <a:rPr lang="en-US" sz="2000" b="1" dirty="0">
                <a:solidFill>
                  <a:schemeClr val="accent5">
                    <a:lumMod val="75000"/>
                  </a:schemeClr>
                </a:solidFill>
              </a:rPr>
              <a:t>Mission:  </a:t>
            </a:r>
            <a:r>
              <a:rPr lang="en-US" sz="2000" dirty="0">
                <a:solidFill>
                  <a:schemeClr val="accent5">
                    <a:lumMod val="75000"/>
                  </a:schemeClr>
                </a:solidFill>
              </a:rPr>
              <a:t>Act as a coordinating body for the Minnesota geospatial community.</a:t>
            </a:r>
          </a:p>
          <a:p>
            <a:endParaRPr lang="en-US" sz="1050" dirty="0" smtClean="0">
              <a:solidFill>
                <a:schemeClr val="accent5">
                  <a:lumMod val="75000"/>
                </a:schemeClr>
              </a:solidFill>
              <a:latin typeface="+mj-lt"/>
            </a:endParaRPr>
          </a:p>
          <a:p>
            <a:pPr algn="l"/>
            <a:endParaRPr lang="en-US" sz="2000" b="1" dirty="0" smtClean="0">
              <a:solidFill>
                <a:schemeClr val="tx1"/>
              </a:solidFill>
              <a:latin typeface="+mj-lt"/>
            </a:endParaRPr>
          </a:p>
          <a:p>
            <a:pPr algn="l"/>
            <a:r>
              <a:rPr lang="en-US" sz="2000" b="1" dirty="0" smtClean="0">
                <a:solidFill>
                  <a:schemeClr val="tx1"/>
                </a:solidFill>
                <a:latin typeface="+mj-lt"/>
              </a:rPr>
              <a:t>GAC and the Nonprofit GIS Sector</a:t>
            </a:r>
          </a:p>
          <a:p>
            <a:pPr marL="342900" indent="-342900" algn="l">
              <a:buFont typeface="Arial" panose="020B0604020202020204" pitchFamily="34" charset="0"/>
              <a:buChar char="•"/>
            </a:pPr>
            <a:r>
              <a:rPr lang="en-US" sz="1600" dirty="0" smtClean="0">
                <a:solidFill>
                  <a:schemeClr val="tx1"/>
                </a:solidFill>
                <a:latin typeface="+mj-lt"/>
              </a:rPr>
              <a:t>Nonprofit stakeholders utilize public data and implement best practices</a:t>
            </a:r>
          </a:p>
          <a:p>
            <a:pPr marL="342900" indent="-342900" algn="l">
              <a:buFont typeface="Arial" panose="020B0604020202020204" pitchFamily="34" charset="0"/>
              <a:buChar char="•"/>
            </a:pPr>
            <a:r>
              <a:rPr lang="en-US" sz="1600" dirty="0" smtClean="0">
                <a:solidFill>
                  <a:schemeClr val="tx1"/>
                </a:solidFill>
                <a:latin typeface="+mj-lt"/>
              </a:rPr>
              <a:t>GIS services, training opportunities, and assistance</a:t>
            </a:r>
          </a:p>
          <a:p>
            <a:pPr marL="342900" indent="-342900" algn="l">
              <a:buFont typeface="Arial" panose="020B0604020202020204" pitchFamily="34" charset="0"/>
              <a:buChar char="•"/>
            </a:pPr>
            <a:r>
              <a:rPr lang="en-US" sz="1600" dirty="0" smtClean="0">
                <a:solidFill>
                  <a:schemeClr val="tx1"/>
                </a:solidFill>
                <a:latin typeface="+mj-lt"/>
              </a:rPr>
              <a:t>Forum for involvement and resources for collaborations</a:t>
            </a:r>
          </a:p>
          <a:p>
            <a:pPr algn="l"/>
            <a:endParaRPr lang="en-US" sz="800" dirty="0" smtClean="0">
              <a:solidFill>
                <a:schemeClr val="tx1"/>
              </a:solidFill>
              <a:latin typeface="+mj-lt"/>
            </a:endParaRPr>
          </a:p>
          <a:p>
            <a:pPr algn="l"/>
            <a:r>
              <a:rPr lang="en-US" sz="2000" b="1" dirty="0" smtClean="0">
                <a:solidFill>
                  <a:schemeClr val="tx1"/>
                </a:solidFill>
                <a:latin typeface="+mj-lt"/>
              </a:rPr>
              <a:t>Coordinating Communication</a:t>
            </a:r>
          </a:p>
          <a:p>
            <a:pPr marL="342900" indent="-342900" algn="l">
              <a:buFont typeface="Arial" panose="020B0604020202020204" pitchFamily="34" charset="0"/>
              <a:buChar char="•"/>
            </a:pPr>
            <a:r>
              <a:rPr lang="en-US" sz="1600" dirty="0" smtClean="0">
                <a:solidFill>
                  <a:schemeClr val="tx1"/>
                </a:solidFill>
                <a:latin typeface="+mj-lt"/>
              </a:rPr>
              <a:t>In development… meeting people!</a:t>
            </a:r>
          </a:p>
          <a:p>
            <a:pPr marL="342900" indent="-342900" algn="l">
              <a:buFont typeface="Arial" panose="020B0604020202020204" pitchFamily="34" charset="0"/>
              <a:buChar char="•"/>
            </a:pPr>
            <a:r>
              <a:rPr lang="en-US" sz="1600" dirty="0" smtClean="0">
                <a:solidFill>
                  <a:schemeClr val="tx1"/>
                </a:solidFill>
                <a:latin typeface="+mj-lt"/>
              </a:rPr>
              <a:t>MN GIS/LIS newsletter ‘call for participation’</a:t>
            </a:r>
          </a:p>
          <a:p>
            <a:pPr marL="342900" indent="-342900" algn="l">
              <a:buFont typeface="Arial" panose="020B0604020202020204" pitchFamily="34" charset="0"/>
              <a:buChar char="•"/>
            </a:pPr>
            <a:r>
              <a:rPr lang="en-US" sz="1600" dirty="0" smtClean="0">
                <a:solidFill>
                  <a:schemeClr val="tx1"/>
                </a:solidFill>
                <a:latin typeface="+mj-lt"/>
              </a:rPr>
              <a:t>Re-establish the non-profit users group and/or create list-serve</a:t>
            </a:r>
          </a:p>
          <a:p>
            <a:pPr algn="l"/>
            <a:endParaRPr lang="en-US" sz="400" dirty="0" smtClean="0">
              <a:solidFill>
                <a:schemeClr val="tx1"/>
              </a:solidFill>
              <a:latin typeface="+mj-lt"/>
            </a:endParaRPr>
          </a:p>
        </p:txBody>
      </p:sp>
      <p:sp>
        <p:nvSpPr>
          <p:cNvPr id="4" name="Oval 3"/>
          <p:cNvSpPr/>
          <p:nvPr/>
        </p:nvSpPr>
        <p:spPr>
          <a:xfrm>
            <a:off x="6705600" y="3567574"/>
            <a:ext cx="1905000" cy="184262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dirty="0" smtClean="0">
              <a:solidFill>
                <a:prstClr val="white"/>
              </a:solidFill>
            </a:endParaRPr>
          </a:p>
          <a:p>
            <a:pPr algn="ctr"/>
            <a:r>
              <a:rPr lang="en-US" b="1" dirty="0" smtClean="0">
                <a:solidFill>
                  <a:prstClr val="white"/>
                </a:solidFill>
              </a:rPr>
              <a:t>Geospatial Advisory Council</a:t>
            </a:r>
            <a:endParaRPr lang="en-US" b="1" dirty="0">
              <a:solidFill>
                <a:prstClr val="white"/>
              </a:solidFill>
            </a:endParaRPr>
          </a:p>
        </p:txBody>
      </p:sp>
      <p:sp>
        <p:nvSpPr>
          <p:cNvPr id="6" name="TextBox 5"/>
          <p:cNvSpPr txBox="1"/>
          <p:nvPr/>
        </p:nvSpPr>
        <p:spPr>
          <a:xfrm>
            <a:off x="381000" y="210290"/>
            <a:ext cx="84582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b="1" i="1" dirty="0" smtClean="0">
                <a:solidFill>
                  <a:srgbClr val="9BBB59">
                    <a:lumMod val="75000"/>
                  </a:srgbClr>
                </a:solidFill>
              </a:rPr>
              <a:t>Nonprofit GIS Sector Overview</a:t>
            </a:r>
            <a:endParaRPr lang="en-US" sz="3200" b="1" i="1" dirty="0">
              <a:solidFill>
                <a:srgbClr val="9BBB59">
                  <a:lumMod val="75000"/>
                </a:srgbClr>
              </a:solidFill>
            </a:endParaRPr>
          </a:p>
        </p:txBody>
      </p:sp>
      <p:sp>
        <p:nvSpPr>
          <p:cNvPr id="2" name="Oval 1"/>
          <p:cNvSpPr/>
          <p:nvPr/>
        </p:nvSpPr>
        <p:spPr>
          <a:xfrm>
            <a:off x="7467600" y="3733800"/>
            <a:ext cx="381000" cy="381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32738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Master Contract for Aerial Imagery</a:t>
            </a:r>
            <a:endParaRPr lang="en-US" sz="3600" dirty="0"/>
          </a:p>
        </p:txBody>
      </p:sp>
      <p:sp>
        <p:nvSpPr>
          <p:cNvPr id="3" name="Text Placeholder 2"/>
          <p:cNvSpPr>
            <a:spLocks noGrp="1"/>
          </p:cNvSpPr>
          <p:nvPr>
            <p:ph type="body" sz="quarter" idx="12"/>
          </p:nvPr>
        </p:nvSpPr>
        <p:spPr>
          <a:xfrm>
            <a:off x="381000" y="1143000"/>
            <a:ext cx="6629400" cy="4953000"/>
          </a:xfrm>
        </p:spPr>
        <p:txBody>
          <a:bodyPr/>
          <a:lstStyle/>
          <a:p>
            <a:r>
              <a:rPr lang="en-US" sz="1600" dirty="0"/>
              <a:t>To provide a list of experienced pre-approved vendors from which State Agencies and Cooperative Purchasing Venture (CPV) member organizations can contract for medium-to-high resolution orthoimagery and </a:t>
            </a:r>
            <a:r>
              <a:rPr lang="en-US" sz="1600" dirty="0" err="1"/>
              <a:t>planimetric</a:t>
            </a:r>
            <a:r>
              <a:rPr lang="en-US" sz="1600" dirty="0"/>
              <a:t> mapping services in a streamlined process through individual custom work orders</a:t>
            </a:r>
            <a:r>
              <a:rPr lang="en-US" sz="1600" dirty="0" smtClean="0"/>
              <a:t>.</a:t>
            </a:r>
          </a:p>
          <a:p>
            <a:endParaRPr lang="en-US" sz="800" dirty="0"/>
          </a:p>
          <a:p>
            <a:pPr marL="285750" indent="-285750">
              <a:buFont typeface="Arial" panose="020B0604020202020204" pitchFamily="34" charset="0"/>
              <a:buChar char="•"/>
            </a:pPr>
            <a:r>
              <a:rPr lang="en-US" sz="1600" dirty="0"/>
              <a:t>Nine vendors were selected and master contracts were executed in January 2016</a:t>
            </a:r>
            <a:r>
              <a:rPr lang="en-US" sz="1600" dirty="0" smtClean="0"/>
              <a:t>.</a:t>
            </a:r>
          </a:p>
          <a:p>
            <a:pPr marL="285750" indent="-285750">
              <a:buFont typeface="Arial" panose="020B0604020202020204" pitchFamily="34" charset="0"/>
              <a:buChar char="•"/>
            </a:pPr>
            <a:r>
              <a:rPr lang="en-US" sz="1600" dirty="0"/>
              <a:t>The Metropolitan Council issued the first Work Order Solicitation associated with the Aerial Imagery Master Contract in January. </a:t>
            </a:r>
            <a:endParaRPr lang="en-US" sz="1600" dirty="0" smtClean="0"/>
          </a:p>
          <a:p>
            <a:pPr marL="285750" indent="-285750">
              <a:buFont typeface="Arial" panose="020B0604020202020204" pitchFamily="34" charset="0"/>
              <a:buChar char="•"/>
            </a:pPr>
            <a:r>
              <a:rPr lang="en-US" sz="1600" dirty="0" smtClean="0"/>
              <a:t>The </a:t>
            </a:r>
            <a:r>
              <a:rPr lang="en-US" sz="1600" dirty="0" err="1"/>
              <a:t>Surdex</a:t>
            </a:r>
            <a:r>
              <a:rPr lang="en-US" sz="1600" dirty="0"/>
              <a:t> Corporation was awarded the work order to acquire Metro-wide 4-band, </a:t>
            </a:r>
            <a:r>
              <a:rPr lang="en-US" sz="1600" dirty="0" smtClean="0"/>
              <a:t>30-cm </a:t>
            </a:r>
            <a:r>
              <a:rPr lang="en-US" sz="1600" dirty="0"/>
              <a:t>imagery this spring. </a:t>
            </a:r>
            <a:endParaRPr lang="en-US" sz="1600" dirty="0" smtClean="0"/>
          </a:p>
          <a:p>
            <a:pPr marL="285750" indent="-285750">
              <a:buFont typeface="Arial" panose="020B0604020202020204" pitchFamily="34" charset="0"/>
              <a:buChar char="•"/>
            </a:pPr>
            <a:r>
              <a:rPr lang="en-US" sz="1600" dirty="0" smtClean="0"/>
              <a:t>Since </a:t>
            </a:r>
            <a:r>
              <a:rPr lang="en-US" sz="1600" dirty="0"/>
              <a:t>then, four Metro counties – Anoka, Carver, Dakota and Scott – executed additional contracts through the program to buy-up to 15-cm (6-inch) imagery</a:t>
            </a:r>
            <a:r>
              <a:rPr lang="en-US" sz="1600" dirty="0" smtClean="0"/>
              <a:t>.</a:t>
            </a:r>
          </a:p>
          <a:p>
            <a:pPr marL="285750" indent="-285750">
              <a:buFont typeface="Arial" panose="020B0604020202020204" pitchFamily="34" charset="0"/>
              <a:buChar char="•"/>
            </a:pPr>
            <a:r>
              <a:rPr lang="en-US" sz="1600" dirty="0"/>
              <a:t>Raw imagery was acquired between April 9 and 22, 2016. </a:t>
            </a:r>
            <a:endParaRPr lang="en-US" sz="1600" dirty="0" smtClean="0"/>
          </a:p>
          <a:p>
            <a:pPr marL="285750" indent="-285750">
              <a:buFont typeface="Arial" panose="020B0604020202020204" pitchFamily="34" charset="0"/>
              <a:buChar char="•"/>
            </a:pPr>
            <a:r>
              <a:rPr lang="en-US" sz="1600" dirty="0" smtClean="0"/>
              <a:t>Partners </a:t>
            </a:r>
            <a:r>
              <a:rPr lang="en-US" sz="1600" dirty="0"/>
              <a:t>are now working with the vendor to determine appropriate </a:t>
            </a:r>
            <a:r>
              <a:rPr lang="en-US" sz="1600" dirty="0" smtClean="0"/>
              <a:t>                           pilot </a:t>
            </a:r>
            <a:r>
              <a:rPr lang="en-US" sz="1600" dirty="0"/>
              <a:t>ortho-processing areas and color balance parameters.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p:txBody>
      </p:sp>
      <p:pic>
        <p:nvPicPr>
          <p:cNvPr id="4098" name="Picture 6" descr="image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676400"/>
            <a:ext cx="1976438" cy="161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021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574338470"/>
              </p:ext>
            </p:extLst>
          </p:nvPr>
        </p:nvGraphicFramePr>
        <p:xfrm>
          <a:off x="7467600" y="1263650"/>
          <a:ext cx="1493838" cy="1933575"/>
        </p:xfrm>
        <a:graphic>
          <a:graphicData uri="http://schemas.openxmlformats.org/presentationml/2006/ole">
            <mc:AlternateContent xmlns:mc="http://schemas.openxmlformats.org/markup-compatibility/2006">
              <mc:Choice xmlns:v="urn:schemas-microsoft-com:vml" Requires="v">
                <p:oleObj spid="_x0000_s1040" name="Acrobat Document" r:id="rId3" imgW="5829199" imgH="7543800" progId="AcroExch.Document.11">
                  <p:embed/>
                </p:oleObj>
              </mc:Choice>
              <mc:Fallback>
                <p:oleObj name="Acrobat Document" r:id="rId3" imgW="5829199" imgH="7543800" progId="AcroExch.Document.11">
                  <p:embed/>
                  <p:pic>
                    <p:nvPicPr>
                      <p:cNvPr id="0" name=""/>
                      <p:cNvPicPr/>
                      <p:nvPr/>
                    </p:nvPicPr>
                    <p:blipFill>
                      <a:blip r:embed="rId4"/>
                      <a:stretch>
                        <a:fillRect/>
                      </a:stretch>
                    </p:blipFill>
                    <p:spPr>
                      <a:xfrm>
                        <a:off x="7467600" y="1263650"/>
                        <a:ext cx="1493838" cy="1933575"/>
                      </a:xfrm>
                      <a:prstGeom prst="rect">
                        <a:avLst/>
                      </a:prstGeom>
                    </p:spPr>
                  </p:pic>
                </p:oleObj>
              </mc:Fallback>
            </mc:AlternateContent>
          </a:graphicData>
        </a:graphic>
      </p:graphicFrame>
      <p:sp>
        <p:nvSpPr>
          <p:cNvPr id="4" name="Title 3"/>
          <p:cNvSpPr>
            <a:spLocks noGrp="1"/>
          </p:cNvSpPr>
          <p:nvPr>
            <p:ph type="title"/>
          </p:nvPr>
        </p:nvSpPr>
        <p:spPr>
          <a:xfrm>
            <a:off x="381000" y="152400"/>
            <a:ext cx="8705850" cy="701675"/>
          </a:xfrm>
        </p:spPr>
        <p:txBody>
          <a:bodyPr/>
          <a:lstStyle/>
          <a:p>
            <a:r>
              <a:rPr lang="en-US" sz="3200" dirty="0" smtClean="0">
                <a:effectLst>
                  <a:outerShdw blurRad="38100" dist="38100" dir="2700000" algn="tl">
                    <a:srgbClr val="000000">
                      <a:alpha val="43137"/>
                    </a:srgbClr>
                  </a:outerShdw>
                </a:effectLst>
              </a:rPr>
              <a:t>Parcels - Status </a:t>
            </a:r>
            <a:r>
              <a:rPr lang="en-US" sz="3200" dirty="0">
                <a:effectLst>
                  <a:outerShdw blurRad="38100" dist="38100" dir="2700000" algn="tl">
                    <a:srgbClr val="000000">
                      <a:alpha val="43137"/>
                    </a:srgbClr>
                  </a:outerShdw>
                </a:effectLst>
              </a:rPr>
              <a:t>of current </a:t>
            </a:r>
            <a:r>
              <a:rPr lang="en-US" sz="3200" dirty="0" smtClean="0">
                <a:effectLst>
                  <a:outerShdw blurRad="38100" dist="38100" dir="2700000" algn="tl">
                    <a:srgbClr val="000000">
                      <a:alpha val="43137"/>
                    </a:srgbClr>
                  </a:outerShdw>
                </a:effectLst>
              </a:rPr>
              <a:t>effort</a:t>
            </a:r>
            <a:r>
              <a:rPr lang="en-US" sz="3200" dirty="0">
                <a:effectLst>
                  <a:outerShdw blurRad="38100" dist="38100" dir="2700000" algn="tl">
                    <a:srgbClr val="000000">
                      <a:alpha val="43137"/>
                    </a:srgbClr>
                  </a:outerShdw>
                </a:effectLst>
              </a:rPr>
              <a:t>….</a:t>
            </a:r>
            <a:br>
              <a:rPr lang="en-US" sz="32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a:xfrm>
            <a:off x="228600" y="990600"/>
            <a:ext cx="7391400" cy="4953000"/>
          </a:xfrm>
        </p:spPr>
        <p:txBody>
          <a:bodyPr/>
          <a:lstStyle/>
          <a:p>
            <a:r>
              <a:rPr lang="en-US" sz="2800" dirty="0" smtClean="0"/>
              <a:t>Parcels and Land Records Committee and State Agencies moving standard forward</a:t>
            </a:r>
          </a:p>
          <a:p>
            <a:endParaRPr lang="en-US" sz="800" dirty="0" smtClean="0"/>
          </a:p>
          <a:p>
            <a:pPr marL="739775" lvl="1" indent="-333375">
              <a:buFont typeface="Wingdings" panose="05000000000000000000" pitchFamily="2" charset="2"/>
              <a:buChar char="§"/>
            </a:pPr>
            <a:r>
              <a:rPr lang="en-US" sz="2000" dirty="0" smtClean="0"/>
              <a:t>DCDATS proposed standard with new ownership characteristics from NE MN work </a:t>
            </a:r>
            <a:r>
              <a:rPr lang="en-US" sz="2000" dirty="0" smtClean="0">
                <a:hlinkClick r:id="rId5"/>
              </a:rPr>
              <a:t>www.mngeo.state.mn.us/committee/cadastral/index.html</a:t>
            </a:r>
            <a:endParaRPr lang="en-US" sz="2000" dirty="0" smtClean="0"/>
          </a:p>
          <a:p>
            <a:pPr marL="739775" lvl="1" indent="-333375">
              <a:buFont typeface="Wingdings" panose="05000000000000000000" pitchFamily="2" charset="2"/>
              <a:buChar char="§"/>
            </a:pPr>
            <a:endParaRPr lang="en-US" sz="800" dirty="0"/>
          </a:p>
          <a:p>
            <a:r>
              <a:rPr lang="en-US" sz="2800" dirty="0" smtClean="0"/>
              <a:t>Collecting, standardizing, and aggregating</a:t>
            </a:r>
          </a:p>
          <a:p>
            <a:pPr lvl="1">
              <a:buFont typeface="Wingdings" panose="05000000000000000000" pitchFamily="2" charset="2"/>
              <a:buChar char="§"/>
            </a:pPr>
            <a:r>
              <a:rPr lang="en-US" sz="2000" dirty="0" smtClean="0"/>
              <a:t>67 counties so far</a:t>
            </a:r>
          </a:p>
          <a:p>
            <a:pPr lvl="1">
              <a:buFont typeface="Wingdings" panose="05000000000000000000" pitchFamily="2" charset="2"/>
              <a:buChar char="§"/>
            </a:pPr>
            <a:r>
              <a:rPr lang="en-US" sz="2000" dirty="0" smtClean="0"/>
              <a:t>Will be requesting updates</a:t>
            </a:r>
            <a:endParaRPr lang="en-US" dirty="0"/>
          </a:p>
          <a:p>
            <a:endParaRPr lang="en-US" sz="800" dirty="0"/>
          </a:p>
          <a:p>
            <a:r>
              <a:rPr lang="en-US" sz="1600" b="1" u="sng" dirty="0"/>
              <a:t>While the data will be available to government agencies many </a:t>
            </a:r>
            <a:r>
              <a:rPr lang="en-US" sz="1600" b="1" u="sng" dirty="0" smtClean="0"/>
              <a:t>                         counties </a:t>
            </a:r>
            <a:r>
              <a:rPr lang="en-US" sz="1600" b="1" u="sng" dirty="0"/>
              <a:t>have asked the state not to share parcels obtained for </a:t>
            </a:r>
            <a:r>
              <a:rPr lang="en-US" sz="1600" b="1" u="sng" dirty="0" smtClean="0"/>
              <a:t>                            their </a:t>
            </a:r>
            <a:r>
              <a:rPr lang="en-US" sz="1600" b="1" u="sng" dirty="0"/>
              <a:t>counties. With that approach it is likely we will never achieve </a:t>
            </a:r>
            <a:r>
              <a:rPr lang="en-US" sz="1600" b="1" u="sng" dirty="0" smtClean="0"/>
              <a:t>                             a </a:t>
            </a:r>
            <a:r>
              <a:rPr lang="en-US" sz="1600" b="1" u="sng" dirty="0"/>
              <a:t>statewide shared parcel layer.</a:t>
            </a:r>
            <a:endParaRPr lang="en-US" sz="1600" dirty="0"/>
          </a:p>
        </p:txBody>
      </p:sp>
    </p:spTree>
    <p:extLst>
      <p:ext uri="{BB962C8B-B14F-4D97-AF65-F5344CB8AC3E}">
        <p14:creationId xmlns:p14="http://schemas.microsoft.com/office/powerpoint/2010/main" val="12693072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ross\AppData\Local\Microsoft\Windows\Temporary Internet Files\Content.IE5\AGYGOD3N\MP9004275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814513" cy="26273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dross\AppData\Local\Microsoft\Windows\Temporary Internet Files\Content.IE5\8BEM53S2\MP9003860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43401"/>
            <a:ext cx="1796142" cy="2514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 y="26670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descr="FinalCenterlinesLogo.jpg"/>
          <p:cNvPicPr>
            <a:picLocks noChangeAspect="1"/>
          </p:cNvPicPr>
          <p:nvPr/>
        </p:nvPicPr>
        <p:blipFill>
          <a:blip r:embed="rId4" cstate="print"/>
          <a:stretch>
            <a:fillRect/>
          </a:stretch>
        </p:blipFill>
        <p:spPr>
          <a:xfrm>
            <a:off x="152400" y="2819400"/>
            <a:ext cx="1219200" cy="1219200"/>
          </a:xfrm>
          <a:prstGeom prst="rect">
            <a:avLst/>
          </a:prstGeom>
        </p:spPr>
      </p:pic>
      <p:grpSp>
        <p:nvGrpSpPr>
          <p:cNvPr id="19" name="Group 18"/>
          <p:cNvGrpSpPr/>
          <p:nvPr/>
        </p:nvGrpSpPr>
        <p:grpSpPr>
          <a:xfrm>
            <a:off x="1800225" y="4295775"/>
            <a:ext cx="7347610" cy="1251494"/>
            <a:chOff x="1800225" y="4339681"/>
            <a:chExt cx="6937522" cy="1181645"/>
          </a:xfrm>
        </p:grpSpPr>
        <p:pic>
          <p:nvPicPr>
            <p:cNvPr id="4101" name="Picture 5" descr="C:\Users\dross\AppData\Local\Microsoft\Windows\Temporary Internet Files\Content.IE5\VEW4XV0M\MP90042767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6000" y="4346574"/>
              <a:ext cx="1758051" cy="1171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dross\AppData\Local\Microsoft\Windows\Temporary Internet Files\Content.IE5\AGYGOD3N\MP90040081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4589" y="4339681"/>
              <a:ext cx="1773158" cy="118164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dross\AppData\Local\Microsoft\Windows\Temporary Internet Files\Content.IE5\UFP3IKLF\MP90038274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1775" y="4340226"/>
              <a:ext cx="165354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pls@night.jpg"/>
            <p:cNvPicPr>
              <a:picLocks noChangeAspect="1"/>
            </p:cNvPicPr>
            <p:nvPr/>
          </p:nvPicPr>
          <p:blipFill>
            <a:blip r:embed="rId8" cstate="print"/>
            <a:stretch>
              <a:fillRect/>
            </a:stretch>
          </p:blipFill>
          <p:spPr>
            <a:xfrm>
              <a:off x="1800225" y="4346575"/>
              <a:ext cx="1755584" cy="1171303"/>
            </a:xfrm>
            <a:prstGeom prst="rect">
              <a:avLst/>
            </a:prstGeom>
          </p:spPr>
        </p:pic>
      </p:grpSp>
      <p:sp>
        <p:nvSpPr>
          <p:cNvPr id="20" name="Rectangle 19"/>
          <p:cNvSpPr/>
          <p:nvPr/>
        </p:nvSpPr>
        <p:spPr>
          <a:xfrm>
            <a:off x="0" y="42672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1438275" y="2819402"/>
            <a:ext cx="7467600" cy="769441"/>
          </a:xfrm>
          <a:prstGeom prst="rect">
            <a:avLst/>
          </a:prstGeom>
          <a:noFill/>
        </p:spPr>
        <p:txBody>
          <a:bodyPr wrap="square" rtlCol="0">
            <a:spAutoFit/>
          </a:bodyPr>
          <a:lstStyle/>
          <a:p>
            <a:r>
              <a:rPr lang="en-US" sz="4400" b="1" dirty="0">
                <a:solidFill>
                  <a:srgbClr val="9BBB59">
                    <a:lumMod val="50000"/>
                  </a:srgbClr>
                </a:solidFill>
              </a:rPr>
              <a:t>Statewide Centerline Initiative</a:t>
            </a:r>
          </a:p>
        </p:txBody>
      </p:sp>
      <p:sp>
        <p:nvSpPr>
          <p:cNvPr id="26" name="Rectangle 25"/>
          <p:cNvSpPr/>
          <p:nvPr/>
        </p:nvSpPr>
        <p:spPr>
          <a:xfrm>
            <a:off x="0" y="25908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1"/>
          <p:cNvGrpSpPr/>
          <p:nvPr/>
        </p:nvGrpSpPr>
        <p:grpSpPr>
          <a:xfrm>
            <a:off x="6549992" y="3733800"/>
            <a:ext cx="2444816" cy="489712"/>
            <a:chOff x="-1544854" y="-533400"/>
            <a:chExt cx="11762070" cy="2775712"/>
          </a:xfrm>
        </p:grpSpPr>
        <p:pic>
          <p:nvPicPr>
            <p:cNvPr id="14" name="Picture 13" descr="All Four Agency Logos.jpg"/>
            <p:cNvPicPr>
              <a:picLocks noChangeAspect="1"/>
            </p:cNvPicPr>
            <p:nvPr/>
          </p:nvPicPr>
          <p:blipFill>
            <a:blip r:embed="rId9" cstate="print"/>
            <a:stretch>
              <a:fillRect/>
            </a:stretch>
          </p:blipFill>
          <p:spPr>
            <a:xfrm>
              <a:off x="-1035670" y="-533400"/>
              <a:ext cx="11252886" cy="2775712"/>
            </a:xfrm>
            <a:prstGeom prst="rect">
              <a:avLst/>
            </a:prstGeom>
          </p:spPr>
        </p:pic>
        <p:pic>
          <p:nvPicPr>
            <p:cNvPr id="2355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4854" y="-533400"/>
              <a:ext cx="2731560" cy="277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1881189" y="10694"/>
            <a:ext cx="7329485" cy="3046988"/>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prstClr val="black"/>
                </a:solidFill>
              </a:rPr>
              <a:t>MnDOT </a:t>
            </a:r>
            <a:r>
              <a:rPr lang="en-US" sz="2400" b="1" dirty="0">
                <a:solidFill>
                  <a:prstClr val="black"/>
                </a:solidFill>
              </a:rPr>
              <a:t>instance of Esri Roads and Highways </a:t>
            </a:r>
            <a:r>
              <a:rPr lang="en-US" sz="2400" b="1" dirty="0" smtClean="0">
                <a:solidFill>
                  <a:prstClr val="black"/>
                </a:solidFill>
              </a:rPr>
              <a:t>in production</a:t>
            </a:r>
            <a:endParaRPr lang="en-US" sz="2400" b="1" dirty="0">
              <a:solidFill>
                <a:prstClr val="black"/>
              </a:solidFill>
            </a:endParaRPr>
          </a:p>
          <a:p>
            <a:pPr marL="342900" indent="-342900">
              <a:buFont typeface="Arial" panose="020B0604020202020204" pitchFamily="34" charset="0"/>
              <a:buChar char="•"/>
            </a:pPr>
            <a:r>
              <a:rPr lang="en-US" sz="2400" b="1" dirty="0" smtClean="0">
                <a:solidFill>
                  <a:prstClr val="black"/>
                </a:solidFill>
              </a:rPr>
              <a:t>Moving toward conflation </a:t>
            </a:r>
            <a:r>
              <a:rPr lang="en-US" sz="2400" b="1" dirty="0">
                <a:solidFill>
                  <a:prstClr val="black"/>
                </a:solidFill>
              </a:rPr>
              <a:t>of non-state </a:t>
            </a:r>
            <a:r>
              <a:rPr lang="en-US" sz="2400" b="1" dirty="0" smtClean="0">
                <a:solidFill>
                  <a:prstClr val="black"/>
                </a:solidFill>
              </a:rPr>
              <a:t>data (Ramsey and Carver)</a:t>
            </a:r>
            <a:endParaRPr lang="en-US" sz="2400" b="1" dirty="0">
              <a:solidFill>
                <a:prstClr val="black"/>
              </a:solidFill>
            </a:endParaRPr>
          </a:p>
          <a:p>
            <a:pPr marL="342900" indent="-342900">
              <a:buFont typeface="Arial" panose="020B0604020202020204" pitchFamily="34" charset="0"/>
              <a:buChar char="•"/>
            </a:pPr>
            <a:r>
              <a:rPr lang="en-US" sz="2400" b="1" dirty="0">
                <a:solidFill>
                  <a:prstClr val="black"/>
                </a:solidFill>
              </a:rPr>
              <a:t>Align with Metro counties GIS </a:t>
            </a:r>
            <a:r>
              <a:rPr lang="en-US" sz="2400" b="1" dirty="0" smtClean="0">
                <a:solidFill>
                  <a:prstClr val="black"/>
                </a:solidFill>
              </a:rPr>
              <a:t>Centerlines, Next Generation 9-1-1 efforts</a:t>
            </a:r>
          </a:p>
          <a:p>
            <a:pPr marL="342900" indent="-342900">
              <a:buFont typeface="Arial" panose="020B0604020202020204" pitchFamily="34" charset="0"/>
              <a:buChar char="•"/>
            </a:pPr>
            <a:r>
              <a:rPr lang="en-US" sz="2400" b="1" dirty="0" smtClean="0">
                <a:solidFill>
                  <a:prstClr val="black"/>
                </a:solidFill>
              </a:rPr>
              <a:t>Focus is on data flow from non-state road </a:t>
            </a:r>
            <a:r>
              <a:rPr lang="en-US" sz="2400" b="1" dirty="0" smtClean="0">
                <a:solidFill>
                  <a:prstClr val="black"/>
                </a:solidFill>
              </a:rPr>
              <a:t>authorities</a:t>
            </a:r>
            <a:endParaRPr lang="en-US" sz="2400" b="1" dirty="0" smtClean="0">
              <a:solidFill>
                <a:prstClr val="black"/>
              </a:solidFill>
            </a:endParaRPr>
          </a:p>
          <a:p>
            <a:endParaRPr lang="en-US" sz="2400" b="1" dirty="0">
              <a:solidFill>
                <a:prstClr val="black"/>
              </a:solidFill>
            </a:endParaRPr>
          </a:p>
        </p:txBody>
      </p:sp>
      <p:sp>
        <p:nvSpPr>
          <p:cNvPr id="21" name="TextBox 20"/>
          <p:cNvSpPr txBox="1"/>
          <p:nvPr/>
        </p:nvSpPr>
        <p:spPr>
          <a:xfrm>
            <a:off x="2509448" y="5628614"/>
            <a:ext cx="6019800" cy="923330"/>
          </a:xfrm>
          <a:prstGeom prst="rect">
            <a:avLst/>
          </a:prstGeom>
          <a:noFill/>
        </p:spPr>
        <p:txBody>
          <a:bodyPr wrap="square" rtlCol="0">
            <a:spAutoFit/>
          </a:bodyPr>
          <a:lstStyle/>
          <a:p>
            <a:r>
              <a:rPr lang="en-US" b="1" i="1" dirty="0">
                <a:solidFill>
                  <a:prstClr val="white">
                    <a:lumMod val="50000"/>
                  </a:prstClr>
                </a:solidFill>
              </a:rPr>
              <a:t>To</a:t>
            </a:r>
            <a:r>
              <a:rPr lang="en-US" b="1" i="1" dirty="0">
                <a:solidFill>
                  <a:prstClr val="black"/>
                </a:solidFill>
              </a:rPr>
              <a:t> </a:t>
            </a:r>
            <a:r>
              <a:rPr lang="en-US" b="1" i="1" dirty="0">
                <a:solidFill>
                  <a:srgbClr val="9BBB59">
                    <a:lumMod val="50000"/>
                  </a:srgbClr>
                </a:solidFill>
              </a:rPr>
              <a:t>develop, test, refine, publish and perpetuate </a:t>
            </a:r>
            <a:r>
              <a:rPr lang="en-US" b="1" i="1" dirty="0">
                <a:solidFill>
                  <a:prstClr val="white">
                    <a:lumMod val="50000"/>
                  </a:prstClr>
                </a:solidFill>
              </a:rPr>
              <a:t>a</a:t>
            </a:r>
            <a:r>
              <a:rPr lang="en-US" b="1" i="1" dirty="0">
                <a:solidFill>
                  <a:prstClr val="black"/>
                </a:solidFill>
              </a:rPr>
              <a:t> </a:t>
            </a:r>
            <a:r>
              <a:rPr lang="en-US" b="1" i="1" dirty="0">
                <a:solidFill>
                  <a:srgbClr val="9BBB59">
                    <a:lumMod val="50000"/>
                  </a:srgbClr>
                </a:solidFill>
              </a:rPr>
              <a:t>single state- wide roadway dataset </a:t>
            </a:r>
            <a:r>
              <a:rPr lang="en-US" b="1" i="1" dirty="0">
                <a:solidFill>
                  <a:prstClr val="white">
                    <a:lumMod val="50000"/>
                  </a:prstClr>
                </a:solidFill>
              </a:rPr>
              <a:t>that meets the needs of a </a:t>
            </a:r>
            <a:r>
              <a:rPr lang="en-US" b="1" i="1" dirty="0">
                <a:solidFill>
                  <a:srgbClr val="9BBB59">
                    <a:lumMod val="50000"/>
                  </a:srgbClr>
                </a:solidFill>
              </a:rPr>
              <a:t>diverse user community…</a:t>
            </a:r>
          </a:p>
        </p:txBody>
      </p:sp>
    </p:spTree>
    <p:extLst>
      <p:ext uri="{BB962C8B-B14F-4D97-AF65-F5344CB8AC3E}">
        <p14:creationId xmlns:p14="http://schemas.microsoft.com/office/powerpoint/2010/main" val="7139939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Points</a:t>
            </a:r>
            <a:endParaRPr lang="en-US" dirty="0"/>
          </a:p>
        </p:txBody>
      </p:sp>
      <p:sp>
        <p:nvSpPr>
          <p:cNvPr id="3" name="Text Placeholder 2"/>
          <p:cNvSpPr>
            <a:spLocks noGrp="1"/>
          </p:cNvSpPr>
          <p:nvPr>
            <p:ph type="body" sz="quarter" idx="12"/>
          </p:nvPr>
        </p:nvSpPr>
        <p:spPr>
          <a:xfrm>
            <a:off x="381000" y="1143000"/>
            <a:ext cx="6781800" cy="4953000"/>
          </a:xfrm>
        </p:spPr>
        <p:txBody>
          <a:bodyPr/>
          <a:lstStyle/>
          <a:p>
            <a:r>
              <a:rPr lang="en-US" dirty="0" smtClean="0"/>
              <a:t>Multiple efforts going on…</a:t>
            </a:r>
          </a:p>
          <a:p>
            <a:r>
              <a:rPr lang="en-US" sz="2000" b="1" u="sng" dirty="0" err="1" smtClean="0">
                <a:solidFill>
                  <a:schemeClr val="accent1">
                    <a:lumMod val="75000"/>
                  </a:schemeClr>
                </a:solidFill>
              </a:rPr>
              <a:t>MetroGIS</a:t>
            </a:r>
            <a:r>
              <a:rPr lang="en-US" sz="2000" dirty="0" smtClean="0"/>
              <a:t> </a:t>
            </a:r>
            <a:r>
              <a:rPr lang="en-US" sz="2000" dirty="0"/>
              <a:t>– </a:t>
            </a:r>
            <a:r>
              <a:rPr lang="en-US" sz="2000" dirty="0" smtClean="0"/>
              <a:t>Developing </a:t>
            </a:r>
            <a:r>
              <a:rPr lang="en-US" sz="2000" dirty="0"/>
              <a:t>and </a:t>
            </a:r>
            <a:r>
              <a:rPr lang="en-US" sz="2000" dirty="0" smtClean="0"/>
              <a:t>implementing </a:t>
            </a:r>
            <a:r>
              <a:rPr lang="en-US" sz="2000" dirty="0"/>
              <a:t>a workflow and technical solution for gathering address point data from the seven metro counties, aggregating the data into one file and distributing the points, metadata and other supplementary information to the user community</a:t>
            </a:r>
            <a:r>
              <a:rPr lang="en-US" sz="2000" dirty="0" smtClean="0"/>
              <a:t>.</a:t>
            </a:r>
          </a:p>
          <a:p>
            <a:endParaRPr lang="en-US" sz="800" b="1" dirty="0">
              <a:solidFill>
                <a:schemeClr val="accent1">
                  <a:lumMod val="75000"/>
                </a:schemeClr>
              </a:solidFill>
            </a:endParaRPr>
          </a:p>
          <a:p>
            <a:r>
              <a:rPr lang="en-US" sz="2000" b="1" u="sng" dirty="0" smtClean="0">
                <a:solidFill>
                  <a:schemeClr val="accent1">
                    <a:lumMod val="75000"/>
                  </a:schemeClr>
                </a:solidFill>
              </a:rPr>
              <a:t>Next Generation 9-1-1</a:t>
            </a:r>
            <a:r>
              <a:rPr lang="en-US" sz="2000" dirty="0" smtClean="0"/>
              <a:t> </a:t>
            </a:r>
            <a:r>
              <a:rPr lang="en-US" sz="2000" dirty="0"/>
              <a:t>– </a:t>
            </a:r>
            <a:r>
              <a:rPr lang="en-US" sz="2000" dirty="0" smtClean="0"/>
              <a:t>Creating </a:t>
            </a:r>
            <a:r>
              <a:rPr lang="en-US" sz="2000" dirty="0"/>
              <a:t>and </a:t>
            </a:r>
            <a:r>
              <a:rPr lang="en-US" sz="2000" dirty="0" smtClean="0"/>
              <a:t>perpetuating </a:t>
            </a:r>
            <a:r>
              <a:rPr lang="en-US" sz="2000" dirty="0"/>
              <a:t>a </a:t>
            </a:r>
            <a:r>
              <a:rPr lang="en-US" sz="2000" u="sng" dirty="0" smtClean="0">
                <a:solidFill>
                  <a:schemeClr val="accent6">
                    <a:lumMod val="75000"/>
                  </a:schemeClr>
                </a:solidFill>
              </a:rPr>
              <a:t>standards-based </a:t>
            </a:r>
            <a:r>
              <a:rPr lang="en-US" sz="2000" dirty="0"/>
              <a:t>statewide </a:t>
            </a:r>
            <a:r>
              <a:rPr lang="en-US" sz="2000" dirty="0" smtClean="0"/>
              <a:t>address point file suitable for </a:t>
            </a:r>
            <a:r>
              <a:rPr lang="en-US" sz="2000" dirty="0"/>
              <a:t>meeting the needs of NextGen </a:t>
            </a:r>
            <a:r>
              <a:rPr lang="en-US" sz="2000" dirty="0" smtClean="0"/>
              <a:t> 9-1-1</a:t>
            </a:r>
          </a:p>
          <a:p>
            <a:endParaRPr lang="en-US" sz="800" u="sng" dirty="0" smtClean="0"/>
          </a:p>
          <a:p>
            <a:r>
              <a:rPr lang="en-US" sz="2000" b="1" u="sng" dirty="0" smtClean="0">
                <a:solidFill>
                  <a:schemeClr val="accent1">
                    <a:lumMod val="75000"/>
                  </a:schemeClr>
                </a:solidFill>
              </a:rPr>
              <a:t>Where we are at</a:t>
            </a:r>
            <a:r>
              <a:rPr lang="en-US" sz="2000" b="1" dirty="0" smtClean="0">
                <a:solidFill>
                  <a:schemeClr val="accent1">
                    <a:lumMod val="75000"/>
                  </a:schemeClr>
                </a:solidFill>
              </a:rPr>
              <a:t> </a:t>
            </a:r>
            <a:r>
              <a:rPr lang="en-US" sz="2000" dirty="0" smtClean="0"/>
              <a:t>– Comparing data models, assessing data received by counties, working on a draft standard</a:t>
            </a:r>
          </a:p>
          <a:p>
            <a:endParaRPr lang="en-US" sz="2000" dirty="0"/>
          </a:p>
          <a:p>
            <a:endParaRPr lang="en-US" sz="2000" u="sng" dirty="0"/>
          </a:p>
          <a:p>
            <a:endParaRPr lang="en-US" sz="2000" u="sng" dirty="0"/>
          </a:p>
          <a:p>
            <a:endParaRPr lang="en-US" sz="2400" b="1" u="sng"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9730" y="76200"/>
            <a:ext cx="2657475" cy="710634"/>
          </a:xfrm>
          <a:prstGeom prst="rect">
            <a:avLst/>
          </a:prstGeom>
          <a:ln>
            <a:noFill/>
          </a:ln>
          <a:effectLst>
            <a:softEdge rad="112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69718"/>
          <a:stretch/>
        </p:blipFill>
        <p:spPr>
          <a:xfrm>
            <a:off x="6705600" y="999559"/>
            <a:ext cx="1870129" cy="645908"/>
          </a:xfrm>
          <a:prstGeom prst="rect">
            <a:avLst/>
          </a:prstGeom>
          <a:ln>
            <a:noFill/>
          </a:ln>
          <a:effectLst>
            <a:outerShdw blurRad="292100" dist="139700" dir="2700000" algn="tl" rotWithShape="0">
              <a:srgbClr val="333333">
                <a:alpha val="65000"/>
              </a:srgbClr>
            </a:outerShdw>
          </a:effectLst>
        </p:spPr>
      </p:pic>
      <p:graphicFrame>
        <p:nvGraphicFramePr>
          <p:cNvPr id="6" name="Object 5"/>
          <p:cNvGraphicFramePr>
            <a:graphicFrameLocks noChangeAspect="1"/>
          </p:cNvGraphicFramePr>
          <p:nvPr>
            <p:extLst>
              <p:ext uri="{D42A27DB-BD31-4B8C-83A1-F6EECF244321}">
                <p14:modId xmlns:p14="http://schemas.microsoft.com/office/powerpoint/2010/main" val="2718909033"/>
              </p:ext>
            </p:extLst>
          </p:nvPr>
        </p:nvGraphicFramePr>
        <p:xfrm>
          <a:off x="6934200" y="2011363"/>
          <a:ext cx="2025650" cy="2620962"/>
        </p:xfrm>
        <a:graphic>
          <a:graphicData uri="http://schemas.openxmlformats.org/presentationml/2006/ole">
            <mc:AlternateContent xmlns:mc="http://schemas.openxmlformats.org/markup-compatibility/2006">
              <mc:Choice xmlns:v="urn:schemas-microsoft-com:vml" Requires="v">
                <p:oleObj spid="_x0000_s3085" name="Acrobat Document" r:id="rId5" imgW="5829199" imgH="7543800" progId="AcroExch.Document.11">
                  <p:embed/>
                </p:oleObj>
              </mc:Choice>
              <mc:Fallback>
                <p:oleObj name="Acrobat Document" r:id="rId5" imgW="5829199" imgH="7543800" progId="AcroExch.Document.11">
                  <p:embed/>
                  <p:pic>
                    <p:nvPicPr>
                      <p:cNvPr id="0" name=""/>
                      <p:cNvPicPr/>
                      <p:nvPr/>
                    </p:nvPicPr>
                    <p:blipFill>
                      <a:blip r:embed="rId6"/>
                      <a:stretch>
                        <a:fillRect/>
                      </a:stretch>
                    </p:blipFill>
                    <p:spPr>
                      <a:xfrm>
                        <a:off x="6934200" y="2011363"/>
                        <a:ext cx="2025650" cy="2620962"/>
                      </a:xfrm>
                      <a:prstGeom prst="rect">
                        <a:avLst/>
                      </a:prstGeom>
                    </p:spPr>
                  </p:pic>
                </p:oleObj>
              </mc:Fallback>
            </mc:AlternateContent>
          </a:graphicData>
        </a:graphic>
      </p:graphicFrame>
      <p:sp>
        <p:nvSpPr>
          <p:cNvPr id="7" name="Rectangle 6"/>
          <p:cNvSpPr/>
          <p:nvPr/>
        </p:nvSpPr>
        <p:spPr>
          <a:xfrm>
            <a:off x="8229600" y="3352800"/>
            <a:ext cx="609600" cy="4572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565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24352"/>
            <a:ext cx="9296400" cy="885704"/>
          </a:xfrm>
        </p:spPr>
        <p:txBody>
          <a:bodyPr/>
          <a:lstStyle/>
          <a:p>
            <a:r>
              <a:rPr lang="en-US" sz="2800" dirty="0" smtClean="0">
                <a:solidFill>
                  <a:schemeClr val="tx1"/>
                </a:solidFill>
              </a:rPr>
              <a:t>Discussion - </a:t>
            </a:r>
            <a:r>
              <a:rPr lang="en-US" sz="2800" dirty="0" smtClean="0"/>
              <a:t>Collecting, Standardizing and Aggregating Data</a:t>
            </a:r>
            <a:endParaRPr lang="en-US" sz="2800" dirty="0"/>
          </a:p>
        </p:txBody>
      </p:sp>
      <p:sp>
        <p:nvSpPr>
          <p:cNvPr id="6" name="Rectangle 5"/>
          <p:cNvSpPr/>
          <p:nvPr/>
        </p:nvSpPr>
        <p:spPr>
          <a:xfrm>
            <a:off x="3661901" y="3223806"/>
            <a:ext cx="1955306" cy="88968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n 6"/>
          <p:cNvSpPr/>
          <p:nvPr/>
        </p:nvSpPr>
        <p:spPr>
          <a:xfrm>
            <a:off x="3999369" y="4335914"/>
            <a:ext cx="1413695" cy="1515762"/>
          </a:xfrm>
          <a:prstGeom prst="ca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Statewide</a:t>
            </a:r>
          </a:p>
          <a:p>
            <a:pPr algn="ctr"/>
            <a:r>
              <a:rPr lang="en-US" dirty="0" smtClean="0"/>
              <a:t>GDB</a:t>
            </a:r>
          </a:p>
          <a:p>
            <a:pPr algn="ctr"/>
            <a:r>
              <a:rPr lang="en-US" dirty="0" smtClean="0"/>
              <a:t>(Statewide Model)</a:t>
            </a:r>
            <a:endParaRPr lang="en-US" dirty="0"/>
          </a:p>
        </p:txBody>
      </p:sp>
      <p:sp>
        <p:nvSpPr>
          <p:cNvPr id="8" name="Can 7"/>
          <p:cNvSpPr/>
          <p:nvPr/>
        </p:nvSpPr>
        <p:spPr>
          <a:xfrm>
            <a:off x="7213311" y="4275438"/>
            <a:ext cx="1413695" cy="151576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MN Geospatial Commons</a:t>
            </a:r>
            <a:endParaRPr lang="en-US" dirty="0"/>
          </a:p>
        </p:txBody>
      </p:sp>
      <p:sp>
        <p:nvSpPr>
          <p:cNvPr id="9" name="Flowchart: Process 8"/>
          <p:cNvSpPr/>
          <p:nvPr/>
        </p:nvSpPr>
        <p:spPr>
          <a:xfrm>
            <a:off x="3048000" y="2449449"/>
            <a:ext cx="1413695" cy="69197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File GDB</a:t>
            </a:r>
          </a:p>
          <a:p>
            <a:pPr algn="ctr"/>
            <a:r>
              <a:rPr lang="en-US" sz="1200" dirty="0" smtClean="0"/>
              <a:t>(change or </a:t>
            </a:r>
            <a:r>
              <a:rPr lang="en-US" sz="1200" dirty="0" smtClean="0"/>
              <a:t>full </a:t>
            </a:r>
            <a:r>
              <a:rPr lang="en-US" sz="1200" dirty="0" smtClean="0"/>
              <a:t>upload)</a:t>
            </a:r>
            <a:endParaRPr lang="en-US" sz="1200" dirty="0"/>
          </a:p>
        </p:txBody>
      </p:sp>
      <p:sp>
        <p:nvSpPr>
          <p:cNvPr id="10" name="Flowchart: Process 9"/>
          <p:cNvSpPr/>
          <p:nvPr/>
        </p:nvSpPr>
        <p:spPr>
          <a:xfrm>
            <a:off x="4879377" y="2438400"/>
            <a:ext cx="1413695" cy="69197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Shapefile</a:t>
            </a:r>
          </a:p>
          <a:p>
            <a:pPr algn="ctr"/>
            <a:r>
              <a:rPr lang="en-US" sz="1200" dirty="0" smtClean="0"/>
              <a:t>(change or full upload)</a:t>
            </a:r>
            <a:endParaRPr lang="en-US" sz="1200" dirty="0"/>
          </a:p>
        </p:txBody>
      </p:sp>
      <p:cxnSp>
        <p:nvCxnSpPr>
          <p:cNvPr id="15" name="Straight Arrow Connector 14"/>
          <p:cNvCxnSpPr/>
          <p:nvPr/>
        </p:nvCxnSpPr>
        <p:spPr>
          <a:xfrm flipH="1" flipV="1">
            <a:off x="4707172" y="1900362"/>
            <a:ext cx="15396" cy="24026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Flowchart: Process 15"/>
          <p:cNvSpPr/>
          <p:nvPr/>
        </p:nvSpPr>
        <p:spPr>
          <a:xfrm>
            <a:off x="2971800" y="1436195"/>
            <a:ext cx="3392524" cy="43660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Authoritative  Data</a:t>
            </a:r>
            <a:endParaRPr lang="en-US" dirty="0"/>
          </a:p>
        </p:txBody>
      </p:sp>
      <p:cxnSp>
        <p:nvCxnSpPr>
          <p:cNvPr id="18" name="Straight Arrow Connector 17"/>
          <p:cNvCxnSpPr/>
          <p:nvPr/>
        </p:nvCxnSpPr>
        <p:spPr>
          <a:xfrm>
            <a:off x="3754847" y="1903350"/>
            <a:ext cx="1" cy="5460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a:off x="5617207" y="1903350"/>
            <a:ext cx="0" cy="5460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a:stCxn id="10" idx="2"/>
          </p:cNvCxnSpPr>
          <p:nvPr/>
        </p:nvCxnSpPr>
        <p:spPr>
          <a:xfrm flipH="1">
            <a:off x="5015764" y="3130378"/>
            <a:ext cx="570461" cy="121922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p:cNvCxnSpPr/>
          <p:nvPr/>
        </p:nvCxnSpPr>
        <p:spPr>
          <a:xfrm>
            <a:off x="3733800" y="3108475"/>
            <a:ext cx="727895" cy="12250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28" name="Group 27"/>
          <p:cNvGrpSpPr/>
          <p:nvPr/>
        </p:nvGrpSpPr>
        <p:grpSpPr>
          <a:xfrm>
            <a:off x="5562600" y="4906388"/>
            <a:ext cx="1549717" cy="656212"/>
            <a:chOff x="5638800" y="4906388"/>
            <a:chExt cx="1549717" cy="656212"/>
          </a:xfrm>
        </p:grpSpPr>
        <p:sp>
          <p:nvSpPr>
            <p:cNvPr id="5" name="Rectangle 4"/>
            <p:cNvSpPr/>
            <p:nvPr/>
          </p:nvSpPr>
          <p:spPr>
            <a:xfrm>
              <a:off x="5663594" y="4935044"/>
              <a:ext cx="1457997" cy="62160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38800" y="4906388"/>
              <a:ext cx="1549717" cy="369332"/>
            </a:xfrm>
            <a:prstGeom prst="rect">
              <a:avLst/>
            </a:prstGeom>
            <a:noFill/>
          </p:spPr>
          <p:txBody>
            <a:bodyPr wrap="square" rtlCol="0">
              <a:spAutoFit/>
            </a:bodyPr>
            <a:lstStyle/>
            <a:p>
              <a:r>
                <a:rPr lang="en-US" dirty="0" smtClean="0"/>
                <a:t>Standardized</a:t>
              </a:r>
              <a:endParaRPr lang="en-US" dirty="0"/>
            </a:p>
          </p:txBody>
        </p:sp>
        <p:sp>
          <p:nvSpPr>
            <p:cNvPr id="23" name="TextBox 22"/>
            <p:cNvSpPr txBox="1"/>
            <p:nvPr/>
          </p:nvSpPr>
          <p:spPr>
            <a:xfrm>
              <a:off x="5715000" y="5193268"/>
              <a:ext cx="1367841" cy="369332"/>
            </a:xfrm>
            <a:prstGeom prst="rect">
              <a:avLst/>
            </a:prstGeom>
            <a:noFill/>
          </p:spPr>
          <p:txBody>
            <a:bodyPr wrap="square" rtlCol="0">
              <a:spAutoFit/>
            </a:bodyPr>
            <a:lstStyle/>
            <a:p>
              <a:r>
                <a:rPr lang="en-US" dirty="0" smtClean="0"/>
                <a:t>Aggregated</a:t>
              </a:r>
            </a:p>
          </p:txBody>
        </p:sp>
      </p:grpSp>
      <p:cxnSp>
        <p:nvCxnSpPr>
          <p:cNvPr id="24" name="Straight Arrow Connector 23"/>
          <p:cNvCxnSpPr/>
          <p:nvPr/>
        </p:nvCxnSpPr>
        <p:spPr>
          <a:xfrm>
            <a:off x="5406887" y="5239910"/>
            <a:ext cx="1806424" cy="103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a:off x="3856109" y="3683296"/>
            <a:ext cx="64394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ETL</a:t>
            </a:r>
            <a:endParaRPr lang="en-US" dirty="0"/>
          </a:p>
        </p:txBody>
      </p:sp>
      <p:sp>
        <p:nvSpPr>
          <p:cNvPr id="17" name="TextBox 16"/>
          <p:cNvSpPr txBox="1"/>
          <p:nvPr/>
        </p:nvSpPr>
        <p:spPr>
          <a:xfrm>
            <a:off x="4343400" y="3276600"/>
            <a:ext cx="71373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Alert</a:t>
            </a:r>
            <a:endParaRPr lang="en-US" dirty="0"/>
          </a:p>
        </p:txBody>
      </p:sp>
      <p:sp>
        <p:nvSpPr>
          <p:cNvPr id="21" name="TextBox 20"/>
          <p:cNvSpPr txBox="1"/>
          <p:nvPr/>
        </p:nvSpPr>
        <p:spPr>
          <a:xfrm>
            <a:off x="4949028" y="3699958"/>
            <a:ext cx="65014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ETL</a:t>
            </a:r>
            <a:endParaRPr lang="en-US" dirty="0"/>
          </a:p>
        </p:txBody>
      </p:sp>
      <p:sp>
        <p:nvSpPr>
          <p:cNvPr id="38" name="TextBox 37"/>
          <p:cNvSpPr txBox="1"/>
          <p:nvPr/>
        </p:nvSpPr>
        <p:spPr>
          <a:xfrm>
            <a:off x="389970" y="1698137"/>
            <a:ext cx="2514903" cy="4062651"/>
          </a:xfrm>
          <a:prstGeom prst="rect">
            <a:avLst/>
          </a:prstGeom>
          <a:noFill/>
        </p:spPr>
        <p:txBody>
          <a:bodyPr wrap="square" rtlCol="0">
            <a:spAutoFit/>
          </a:bodyPr>
          <a:lstStyle/>
          <a:p>
            <a:r>
              <a:rPr lang="en-US" u="sng" dirty="0" smtClean="0"/>
              <a:t>Provide:</a:t>
            </a:r>
          </a:p>
          <a:p>
            <a:pPr marL="285750" indent="-285750">
              <a:buFont typeface="Arial" panose="020B0604020202020204" pitchFamily="34" charset="0"/>
              <a:buChar char="•"/>
            </a:pPr>
            <a:r>
              <a:rPr lang="en-US" dirty="0" smtClean="0"/>
              <a:t>Common method for accepting data</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Common </a:t>
            </a:r>
            <a:r>
              <a:rPr lang="en-US" dirty="0" smtClean="0"/>
              <a:t>standards </a:t>
            </a:r>
            <a:r>
              <a:rPr lang="en-US" dirty="0" smtClean="0"/>
              <a:t>to move data into</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Common methods for validating data</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dirty="0" smtClean="0"/>
              <a:t>Consistent communications about data quality and updates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40" name="TextBox 39"/>
          <p:cNvSpPr txBox="1"/>
          <p:nvPr/>
        </p:nvSpPr>
        <p:spPr>
          <a:xfrm>
            <a:off x="6485739" y="1343578"/>
            <a:ext cx="2591883" cy="2800767"/>
          </a:xfrm>
          <a:prstGeom prst="rect">
            <a:avLst/>
          </a:prstGeom>
          <a:noFill/>
        </p:spPr>
        <p:txBody>
          <a:bodyPr wrap="square" rtlCol="0">
            <a:spAutoFit/>
          </a:bodyPr>
          <a:lstStyle/>
          <a:p>
            <a:r>
              <a:rPr lang="en-US" sz="1200" u="sng" dirty="0" smtClean="0"/>
              <a:t>Questions:</a:t>
            </a:r>
          </a:p>
          <a:p>
            <a:pPr marL="285750" indent="-285750">
              <a:buFont typeface="Arial" panose="020B0604020202020204" pitchFamily="34" charset="0"/>
              <a:buChar char="•"/>
            </a:pPr>
            <a:r>
              <a:rPr lang="en-US" sz="1200" dirty="0" smtClean="0"/>
              <a:t>What level should </a:t>
            </a:r>
            <a:r>
              <a:rPr lang="en-US" sz="1200" dirty="0" smtClean="0"/>
              <a:t>data </a:t>
            </a:r>
            <a:r>
              <a:rPr lang="en-US" sz="1200" dirty="0" smtClean="0"/>
              <a:t>be aggregated?</a:t>
            </a:r>
          </a:p>
          <a:p>
            <a:pPr marL="285750" indent="-285750">
              <a:buFont typeface="Arial" panose="020B0604020202020204" pitchFamily="34" charset="0"/>
              <a:buChar char="•"/>
            </a:pPr>
            <a:endParaRPr lang="en-US" sz="1200" dirty="0"/>
          </a:p>
          <a:p>
            <a:r>
              <a:rPr lang="en-US" sz="1200" u="sng" dirty="0" smtClean="0"/>
              <a:t>Challenges to address:</a:t>
            </a:r>
          </a:p>
          <a:p>
            <a:pPr marL="285750" indent="-285750">
              <a:buFont typeface="Arial" panose="020B0604020202020204" pitchFamily="34" charset="0"/>
              <a:buChar char="•"/>
            </a:pPr>
            <a:r>
              <a:rPr lang="en-US" sz="1200" dirty="0" smtClean="0"/>
              <a:t>Data sharing?</a:t>
            </a:r>
          </a:p>
          <a:p>
            <a:pPr marL="742950" lvl="1" indent="-285750">
              <a:buFont typeface="Arial" panose="020B0604020202020204" pitchFamily="34" charset="0"/>
              <a:buChar char="•"/>
            </a:pPr>
            <a:r>
              <a:rPr lang="en-US" sz="1200" dirty="0" smtClean="0"/>
              <a:t>Several partners want requests pointed to them</a:t>
            </a:r>
          </a:p>
          <a:p>
            <a:pPr marL="742950" lvl="1"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200" dirty="0" smtClean="0"/>
              <a:t>Data will change in many cases - standardized and aggregated - metadata</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200" dirty="0" smtClean="0"/>
              <a:t>What questions do you have?</a:t>
            </a:r>
            <a:endParaRPr lang="en-US" sz="1200" dirty="0"/>
          </a:p>
        </p:txBody>
      </p:sp>
      <p:sp>
        <p:nvSpPr>
          <p:cNvPr id="41" name="Can 40"/>
          <p:cNvSpPr/>
          <p:nvPr/>
        </p:nvSpPr>
        <p:spPr>
          <a:xfrm>
            <a:off x="5750597" y="4025680"/>
            <a:ext cx="905010" cy="751596"/>
          </a:xfrm>
          <a:prstGeom prst="ca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GDRS</a:t>
            </a:r>
            <a:endParaRPr lang="en-US" dirty="0"/>
          </a:p>
        </p:txBody>
      </p:sp>
      <p:cxnSp>
        <p:nvCxnSpPr>
          <p:cNvPr id="42" name="Straight Arrow Connector 41"/>
          <p:cNvCxnSpPr/>
          <p:nvPr/>
        </p:nvCxnSpPr>
        <p:spPr>
          <a:xfrm flipV="1">
            <a:off x="5406887" y="4495800"/>
            <a:ext cx="343710" cy="2602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5" name="TextBox 44"/>
          <p:cNvSpPr txBox="1"/>
          <p:nvPr/>
        </p:nvSpPr>
        <p:spPr>
          <a:xfrm>
            <a:off x="1495293" y="6350213"/>
            <a:ext cx="5493812" cy="369332"/>
          </a:xfrm>
          <a:prstGeom prst="rect">
            <a:avLst/>
          </a:prstGeom>
          <a:noFill/>
        </p:spPr>
        <p:txBody>
          <a:bodyPr wrap="none" rtlCol="0">
            <a:spAutoFit/>
          </a:bodyPr>
          <a:lstStyle/>
          <a:p>
            <a:r>
              <a:rPr lang="en-US" dirty="0" smtClean="0"/>
              <a:t>Perhaps a goal for this Council for the coming year?</a:t>
            </a:r>
            <a:endParaRPr lang="en-US" dirty="0"/>
          </a:p>
        </p:txBody>
      </p:sp>
    </p:spTree>
    <p:extLst>
      <p:ext uri="{BB962C8B-B14F-4D97-AF65-F5344CB8AC3E}">
        <p14:creationId xmlns:p14="http://schemas.microsoft.com/office/powerpoint/2010/main" val="28110334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0319" y="1149443"/>
            <a:ext cx="7559721" cy="516339"/>
          </a:xfrm>
        </p:spPr>
        <p:txBody>
          <a:bodyPr/>
          <a:lstStyle/>
          <a:p>
            <a:pPr marL="0" indent="0">
              <a:buNone/>
            </a:pPr>
            <a:r>
              <a:rPr lang="en-US" dirty="0" smtClean="0"/>
              <a:t>Data Repository and Portal</a:t>
            </a:r>
          </a:p>
          <a:p>
            <a:pPr marL="0" indent="0">
              <a:buNone/>
            </a:pPr>
            <a:endParaRPr lang="en-US" dirty="0"/>
          </a:p>
        </p:txBody>
      </p:sp>
      <p:sp>
        <p:nvSpPr>
          <p:cNvPr id="3" name="Title 2"/>
          <p:cNvSpPr>
            <a:spLocks noGrp="1"/>
          </p:cNvSpPr>
          <p:nvPr>
            <p:ph type="title"/>
          </p:nvPr>
        </p:nvSpPr>
        <p:spPr/>
        <p:txBody>
          <a:bodyPr/>
          <a:lstStyle/>
          <a:p>
            <a:r>
              <a:rPr lang="en-US" sz="4400" b="1" dirty="0" smtClean="0">
                <a:solidFill>
                  <a:schemeClr val="tx1"/>
                </a:solidFill>
                <a:latin typeface="Arial" panose="020B0604020202020204" pitchFamily="34" charset="0"/>
                <a:cs typeface="Arial" panose="020B0604020202020204" pitchFamily="34" charset="0"/>
              </a:rPr>
              <a:t>Constructing </a:t>
            </a:r>
            <a:r>
              <a:rPr lang="en-US" sz="4400" b="1" dirty="0">
                <a:solidFill>
                  <a:schemeClr val="tx1"/>
                </a:solidFill>
                <a:latin typeface="Arial" panose="020B0604020202020204" pitchFamily="34" charset="0"/>
                <a:cs typeface="Arial" panose="020B0604020202020204" pitchFamily="34" charset="0"/>
              </a:rPr>
              <a:t>a viable </a:t>
            </a:r>
            <a:r>
              <a:rPr lang="en-US" sz="4400" b="1" dirty="0" smtClean="0">
                <a:solidFill>
                  <a:schemeClr val="tx1"/>
                </a:solidFill>
                <a:latin typeface="Arial" panose="020B0604020202020204" pitchFamily="34" charset="0"/>
                <a:cs typeface="Arial" panose="020B0604020202020204" pitchFamily="34" charset="0"/>
              </a:rPr>
              <a:t>path</a:t>
            </a:r>
            <a:r>
              <a:rPr lang="en-US" sz="4400" dirty="0">
                <a:solidFill>
                  <a:schemeClr val="tx1"/>
                </a:solidFill>
              </a:rPr>
              <a:t/>
            </a:r>
            <a:br>
              <a:rPr lang="en-US" sz="4400" dirty="0">
                <a:solidFill>
                  <a:schemeClr val="tx1"/>
                </a:solidFill>
              </a:rPr>
            </a:br>
            <a:endParaRPr lang="en-US" dirty="0"/>
          </a:p>
        </p:txBody>
      </p:sp>
      <p:pic>
        <p:nvPicPr>
          <p:cNvPr id="3074"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626" y="1752600"/>
            <a:ext cx="5975144" cy="3557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00" y="1752600"/>
            <a:ext cx="4314651" cy="4186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icture1.png"/>
          <p:cNvPicPr>
            <a:picLocks noChangeAspect="1"/>
          </p:cNvPicPr>
          <p:nvPr/>
        </p:nvPicPr>
        <p:blipFill>
          <a:blip r:embed="rId4" cstate="print"/>
          <a:stretch>
            <a:fillRect/>
          </a:stretch>
        </p:blipFill>
        <p:spPr>
          <a:xfrm>
            <a:off x="1600471" y="6324600"/>
            <a:ext cx="609329" cy="4572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669" y="6372318"/>
            <a:ext cx="1120372" cy="361764"/>
          </a:xfrm>
          <a:prstGeom prst="rect">
            <a:avLst/>
          </a:prstGeom>
        </p:spPr>
      </p:pic>
      <p:pic>
        <p:nvPicPr>
          <p:cNvPr id="4" name="Picture 3"/>
          <p:cNvPicPr>
            <a:picLocks noChangeAspect="1"/>
          </p:cNvPicPr>
          <p:nvPr/>
        </p:nvPicPr>
        <p:blipFill>
          <a:blip r:embed="rId6"/>
          <a:stretch>
            <a:fillRect/>
          </a:stretch>
        </p:blipFill>
        <p:spPr>
          <a:xfrm>
            <a:off x="1774146" y="2667000"/>
            <a:ext cx="4109040" cy="3105150"/>
          </a:xfrm>
          <a:prstGeom prst="rect">
            <a:avLst/>
          </a:prstGeom>
        </p:spPr>
      </p:pic>
      <p:pic>
        <p:nvPicPr>
          <p:cNvPr id="5" name="Picture 4"/>
          <p:cNvPicPr>
            <a:picLocks noChangeAspect="1"/>
          </p:cNvPicPr>
          <p:nvPr/>
        </p:nvPicPr>
        <p:blipFill rotWithShape="1">
          <a:blip r:embed="rId7"/>
          <a:srcRect r="13367" b="23703"/>
          <a:stretch/>
        </p:blipFill>
        <p:spPr>
          <a:xfrm>
            <a:off x="5050951" y="3966878"/>
            <a:ext cx="1028407" cy="50539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5987137" y="5397006"/>
            <a:ext cx="2852063" cy="646331"/>
          </a:xfrm>
          <a:prstGeom prst="rect">
            <a:avLst/>
          </a:prstGeom>
          <a:noFill/>
        </p:spPr>
        <p:txBody>
          <a:bodyPr wrap="none" rtlCol="0">
            <a:spAutoFit/>
          </a:bodyPr>
          <a:lstStyle/>
          <a:p>
            <a:r>
              <a:rPr lang="en-US" dirty="0" smtClean="0"/>
              <a:t>Bringing together data for </a:t>
            </a:r>
          </a:p>
          <a:p>
            <a:r>
              <a:rPr lang="en-US" dirty="0" smtClean="0"/>
              <a:t>multiple efforts…</a:t>
            </a:r>
            <a:endParaRPr lang="en-US" dirty="0"/>
          </a:p>
        </p:txBody>
      </p:sp>
    </p:spTree>
    <p:extLst>
      <p:ext uri="{BB962C8B-B14F-4D97-AF65-F5344CB8AC3E}">
        <p14:creationId xmlns:p14="http://schemas.microsoft.com/office/powerpoint/2010/main" val="259121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12</a:t>
            </a:r>
            <a:br>
              <a:rPr lang="en-US" sz="2400" dirty="0" smtClean="0"/>
            </a:br>
            <a:r>
              <a:rPr lang="en-US" sz="2400" dirty="0" smtClean="0"/>
              <a:t>Discussion</a:t>
            </a:r>
            <a:r>
              <a:rPr lang="en-US" sz="2400" dirty="0"/>
              <a:t/>
            </a:r>
            <a:br>
              <a:rPr lang="en-US" sz="2400" dirty="0"/>
            </a:br>
            <a:r>
              <a:rPr lang="en-US" dirty="0"/>
              <a:t/>
            </a:r>
            <a:br>
              <a:rPr lang="en-US" dirty="0"/>
            </a:br>
            <a:r>
              <a:rPr lang="en-US" dirty="0" smtClean="0"/>
              <a:t>Announcements and Other Business</a:t>
            </a:r>
            <a:endParaRPr lang="en-US" sz="2000" dirty="0"/>
          </a:p>
        </p:txBody>
      </p:sp>
    </p:spTree>
    <p:extLst>
      <p:ext uri="{BB962C8B-B14F-4D97-AF65-F5344CB8AC3E}">
        <p14:creationId xmlns:p14="http://schemas.microsoft.com/office/powerpoint/2010/main" val="361807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5</a:t>
            </a:r>
            <a:r>
              <a:rPr lang="en-US" sz="2400" dirty="0" smtClean="0"/>
              <a:t/>
            </a:r>
            <a:br>
              <a:rPr lang="en-US" sz="2400" dirty="0" smtClean="0"/>
            </a:br>
            <a:r>
              <a:rPr lang="en-US" sz="2400" dirty="0" smtClean="0"/>
              <a:t>Discussion</a:t>
            </a:r>
            <a:r>
              <a:rPr lang="en-US" sz="2400" dirty="0"/>
              <a:t/>
            </a:r>
            <a:br>
              <a:rPr lang="en-US" sz="2400" dirty="0"/>
            </a:br>
            <a:r>
              <a:rPr lang="en-US" dirty="0"/>
              <a:t/>
            </a:r>
            <a:br>
              <a:rPr lang="en-US" dirty="0"/>
            </a:br>
            <a:r>
              <a:rPr lang="en-US" dirty="0" smtClean="0"/>
              <a:t>GIS/LIS Consortium Conference Update</a:t>
            </a:r>
            <a:endParaRPr lang="en-US" sz="2000" dirty="0"/>
          </a:p>
        </p:txBody>
      </p:sp>
      <p:sp>
        <p:nvSpPr>
          <p:cNvPr id="3" name="Text Placeholder 3"/>
          <p:cNvSpPr>
            <a:spLocks noGrp="1"/>
          </p:cNvSpPr>
          <p:nvPr>
            <p:ph type="body" sz="quarter" idx="11"/>
          </p:nvPr>
        </p:nvSpPr>
        <p:spPr>
          <a:xfrm>
            <a:off x="533400" y="4724400"/>
            <a:ext cx="5029200" cy="1752600"/>
          </a:xfrm>
        </p:spPr>
        <p:txBody>
          <a:bodyPr/>
          <a:lstStyle/>
          <a:p>
            <a:r>
              <a:rPr lang="en-US" dirty="0" smtClean="0"/>
              <a:t>Gerry Sjerven</a:t>
            </a:r>
            <a:endParaRPr lang="en-US" dirty="0"/>
          </a:p>
        </p:txBody>
      </p:sp>
    </p:spTree>
    <p:extLst>
      <p:ext uri="{BB962C8B-B14F-4D97-AF65-F5344CB8AC3E}">
        <p14:creationId xmlns:p14="http://schemas.microsoft.com/office/powerpoint/2010/main" val="3830968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Break – Networking</a:t>
            </a:r>
            <a:endParaRPr lang="en-US" dirty="0"/>
          </a:p>
        </p:txBody>
      </p:sp>
    </p:spTree>
    <p:extLst>
      <p:ext uri="{BB962C8B-B14F-4D97-AF65-F5344CB8AC3E}">
        <p14:creationId xmlns:p14="http://schemas.microsoft.com/office/powerpoint/2010/main" val="404830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7</a:t>
            </a:r>
            <a:r>
              <a:rPr lang="en-US" sz="2400" dirty="0" smtClean="0"/>
              <a:t/>
            </a:r>
            <a:br>
              <a:rPr lang="en-US" sz="2400" dirty="0" smtClean="0"/>
            </a:br>
            <a:r>
              <a:rPr lang="en-US" sz="2400" dirty="0" smtClean="0"/>
              <a:t>Discussion &amp; Action</a:t>
            </a:r>
            <a:r>
              <a:rPr lang="en-US" sz="2400" dirty="0"/>
              <a:t/>
            </a:r>
            <a:br>
              <a:rPr lang="en-US" sz="2400" dirty="0"/>
            </a:br>
            <a:r>
              <a:rPr lang="en-US" dirty="0"/>
              <a:t/>
            </a:r>
            <a:br>
              <a:rPr lang="en-US" dirty="0"/>
            </a:br>
            <a:r>
              <a:rPr lang="en-US" dirty="0" smtClean="0"/>
              <a:t>Accessibility for Geospatial Content</a:t>
            </a:r>
            <a:endParaRPr lang="en-US" sz="2000" dirty="0"/>
          </a:p>
        </p:txBody>
      </p:sp>
      <p:sp>
        <p:nvSpPr>
          <p:cNvPr id="3" name="Text Placeholder 3"/>
          <p:cNvSpPr>
            <a:spLocks noGrp="1"/>
          </p:cNvSpPr>
          <p:nvPr>
            <p:ph type="body" sz="quarter" idx="11"/>
          </p:nvPr>
        </p:nvSpPr>
        <p:spPr>
          <a:xfrm>
            <a:off x="533400" y="4724400"/>
            <a:ext cx="5029200" cy="1752600"/>
          </a:xfrm>
        </p:spPr>
        <p:txBody>
          <a:bodyPr/>
          <a:lstStyle/>
          <a:p>
            <a:r>
              <a:rPr lang="en-US" dirty="0" smtClean="0"/>
              <a:t>Jay Wyant and Kitty Hurley</a:t>
            </a:r>
            <a:endParaRPr lang="en-US" dirty="0"/>
          </a:p>
        </p:txBody>
      </p:sp>
    </p:spTree>
    <p:extLst>
      <p:ext uri="{BB962C8B-B14F-4D97-AF65-F5344CB8AC3E}">
        <p14:creationId xmlns:p14="http://schemas.microsoft.com/office/powerpoint/2010/main" val="1389555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Slide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NIT_Slide_Presentation.potx" id="{00642806-9723-4AC9-8515-50644A43E067}" vid="{6AF33A7C-237B-42A2-A96E-D17E4F2CAF94}"/>
    </a:ext>
  </a:extLst>
</a:theme>
</file>

<file path=ppt/theme/theme18.xml><?xml version="1.0" encoding="utf-8"?>
<a:theme xmlns:a="http://schemas.openxmlformats.org/drawingml/2006/main" name="5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NIT_Slide_Presentation.potx" id="{00642806-9723-4AC9-8515-50644A43E067}" vid="{871BF57A-9123-4F65-A26C-FDFB8FD2B6B5}"/>
    </a:ext>
  </a:extLst>
</a:theme>
</file>

<file path=ppt/theme/theme19.xml><?xml version="1.0" encoding="utf-8"?>
<a:theme xmlns:a="http://schemas.openxmlformats.org/drawingml/2006/main" name="2 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extLst>
    <a:ext uri="{05A4C25C-085E-4340-85A3-A5531E510DB2}">
      <thm15:themeFamily xmlns:thm15="http://schemas.microsoft.com/office/thememl/2012/main" name="MNIT_Slide_Presentation.potx" id="{00642806-9723-4AC9-8515-50644A43E067}" vid="{FF322F33-FA43-4163-B705-0AFD6BEE6F73}"/>
    </a:ext>
  </a:extLst>
</a:theme>
</file>

<file path=ppt/theme/theme2.xml><?xml version="1.0" encoding="utf-8"?>
<a:theme xmlns:a="http://schemas.openxmlformats.org/drawingml/2006/main" name="1_Section slides 6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Questions slide">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extLst>
    <a:ext uri="{05A4C25C-085E-4340-85A3-A5531E510DB2}">
      <thm15:themeFamily xmlns:thm15="http://schemas.microsoft.com/office/thememl/2012/main" name="MNIT_Slide_Presentation.potx" id="{00642806-9723-4AC9-8515-50644A43E067}" vid="{5E147B26-DB44-45CA-8CBC-F5B7140B8B40}"/>
    </a:ext>
  </a:extLst>
</a:theme>
</file>

<file path=ppt/theme/theme21.xml><?xml version="1.0" encoding="utf-8"?>
<a:theme xmlns:a="http://schemas.openxmlformats.org/drawingml/2006/main" name="7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5.xml><?xml version="1.0" encoding="utf-8"?>
<a:theme xmlns:a="http://schemas.openxmlformats.org/drawingml/2006/main" name="1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ct:contentTypeSchema xmlns:ct="http://schemas.microsoft.com/office/2006/metadata/contentType" xmlns:ma="http://schemas.microsoft.com/office/2006/metadata/properties/metaAttributes" ct:_="" ma:_="" ma:contentTypeName="Document" ma:contentTypeID="0x010100030987E932602A489ECA084A1B4EE692" ma:contentTypeVersion="0" ma:contentTypeDescription="Create a new document." ma:contentTypeScope="" ma:versionID="0b9bd39ccce666f0b37ee341ee8e675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mso-contentType ?>
<FormTemplates xmlns="http://schemas.microsoft.com/sharepoint/v3/contenttype/forms">
  <Display>DocumentLibraryForm</Display>
  <Edit>DocumentLibraryForm</Edit>
  <New>DocumentLibraryForm</New>
</FormTemplates>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p:properties xmlns:p="http://schemas.microsoft.com/office/2006/metadata/properties" xmlns:xsi="http://www.w3.org/2001/XMLSchema-instance" xmlns:pc="http://schemas.microsoft.com/office/infopath/2007/PartnerControls">
  <documentManagement/>
</p:properties>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064ABF89-AF86-4C86-AE97-AA5CE0054786}">
  <ds:schemaRefs>
    <ds:schemaRef ds:uri="ESRI.ArcGIS.Mapping.OfficeIntegration.PowerPointInfo"/>
  </ds:schemaRefs>
</ds:datastoreItem>
</file>

<file path=customXml/itemProps10.xml><?xml version="1.0" encoding="utf-8"?>
<ds:datastoreItem xmlns:ds="http://schemas.openxmlformats.org/officeDocument/2006/customXml" ds:itemID="{1102CF47-E309-4D6E-BE27-490CD866B51E}">
  <ds:schemaRefs>
    <ds:schemaRef ds:uri="ESRI.ArcGIS.Mapping.OfficeIntegration.PowerPointInfo"/>
  </ds:schemaRefs>
</ds:datastoreItem>
</file>

<file path=customXml/itemProps100.xml><?xml version="1.0" encoding="utf-8"?>
<ds:datastoreItem xmlns:ds="http://schemas.openxmlformats.org/officeDocument/2006/customXml" ds:itemID="{A9CD54AF-0FB9-4826-9127-5CDF3A801DDA}">
  <ds:schemaRefs>
    <ds:schemaRef ds:uri="ESRI.ArcGIS.Mapping.OfficeIntegration.PowerPointInfo"/>
  </ds:schemaRefs>
</ds:datastoreItem>
</file>

<file path=customXml/itemProps101.xml><?xml version="1.0" encoding="utf-8"?>
<ds:datastoreItem xmlns:ds="http://schemas.openxmlformats.org/officeDocument/2006/customXml" ds:itemID="{20E884C9-384A-4934-AF5D-13ADBD98426E}">
  <ds:schemaRefs>
    <ds:schemaRef ds:uri="ESRI.ArcGIS.Mapping.OfficeIntegration.PowerPointInfo"/>
  </ds:schemaRefs>
</ds:datastoreItem>
</file>

<file path=customXml/itemProps102.xml><?xml version="1.0" encoding="utf-8"?>
<ds:datastoreItem xmlns:ds="http://schemas.openxmlformats.org/officeDocument/2006/customXml" ds:itemID="{0EBA6B1C-7921-4C2E-8927-788E64963CDA}">
  <ds:schemaRefs>
    <ds:schemaRef ds:uri="ESRI.ArcGIS.Mapping.OfficeIntegration.PowerPointInfo"/>
  </ds:schemaRefs>
</ds:datastoreItem>
</file>

<file path=customXml/itemProps103.xml><?xml version="1.0" encoding="utf-8"?>
<ds:datastoreItem xmlns:ds="http://schemas.openxmlformats.org/officeDocument/2006/customXml" ds:itemID="{8D91893F-CB8F-4989-BBA1-F4F7478E0846}">
  <ds:schemaRefs>
    <ds:schemaRef ds:uri="ESRI.ArcGIS.Mapping.OfficeIntegration.PowerPointInfo"/>
  </ds:schemaRefs>
</ds:datastoreItem>
</file>

<file path=customXml/itemProps104.xml><?xml version="1.0" encoding="utf-8"?>
<ds:datastoreItem xmlns:ds="http://schemas.openxmlformats.org/officeDocument/2006/customXml" ds:itemID="{7D502D86-3318-4BE7-ADD4-7B8A9DD4F788}">
  <ds:schemaRefs>
    <ds:schemaRef ds:uri="ESRI.ArcGIS.Mapping.OfficeIntegration.PowerPointInfo"/>
  </ds:schemaRefs>
</ds:datastoreItem>
</file>

<file path=customXml/itemProps105.xml><?xml version="1.0" encoding="utf-8"?>
<ds:datastoreItem xmlns:ds="http://schemas.openxmlformats.org/officeDocument/2006/customXml" ds:itemID="{968130F5-C2A0-43E1-BDCB-173A484F5C08}">
  <ds:schemaRefs>
    <ds:schemaRef ds:uri="ESRI.ArcGIS.Mapping.OfficeIntegration.PowerPointInfo"/>
  </ds:schemaRefs>
</ds:datastoreItem>
</file>

<file path=customXml/itemProps106.xml><?xml version="1.0" encoding="utf-8"?>
<ds:datastoreItem xmlns:ds="http://schemas.openxmlformats.org/officeDocument/2006/customXml" ds:itemID="{A8C65C61-3D89-4254-9ECF-2E26928F4237}">
  <ds:schemaRefs>
    <ds:schemaRef ds:uri="ESRI.ArcGIS.Mapping.OfficeIntegration.PowerPointInfo"/>
  </ds:schemaRefs>
</ds:datastoreItem>
</file>

<file path=customXml/itemProps107.xml><?xml version="1.0" encoding="utf-8"?>
<ds:datastoreItem xmlns:ds="http://schemas.openxmlformats.org/officeDocument/2006/customXml" ds:itemID="{0DA1954C-5CB8-4377-AE10-321EF1EC136D}">
  <ds:schemaRefs>
    <ds:schemaRef ds:uri="ESRI.ArcGIS.Mapping.OfficeIntegration.PowerPointInfo"/>
  </ds:schemaRefs>
</ds:datastoreItem>
</file>

<file path=customXml/itemProps108.xml><?xml version="1.0" encoding="utf-8"?>
<ds:datastoreItem xmlns:ds="http://schemas.openxmlformats.org/officeDocument/2006/customXml" ds:itemID="{D08BAC12-3C91-4854-B47F-7C873E924A57}">
  <ds:schemaRefs>
    <ds:schemaRef ds:uri="ESRI.ArcGIS.Mapping.OfficeIntegration.PowerPointInfo"/>
  </ds:schemaRefs>
</ds:datastoreItem>
</file>

<file path=customXml/itemProps109.xml><?xml version="1.0" encoding="utf-8"?>
<ds:datastoreItem xmlns:ds="http://schemas.openxmlformats.org/officeDocument/2006/customXml" ds:itemID="{6F0AD1F8-513C-4D89-B6F5-50CD77BF4DCC}">
  <ds:schemaRefs>
    <ds:schemaRef ds:uri="ESRI.ArcGIS.Mapping.OfficeIntegration.PowerPointInfo"/>
  </ds:schemaRefs>
</ds:datastoreItem>
</file>

<file path=customXml/itemProps11.xml><?xml version="1.0" encoding="utf-8"?>
<ds:datastoreItem xmlns:ds="http://schemas.openxmlformats.org/officeDocument/2006/customXml" ds:itemID="{51A049E9-A92A-431F-98F5-056DAE1B4E09}">
  <ds:schemaRefs>
    <ds:schemaRef ds:uri="ESRI.ArcGIS.Mapping.OfficeIntegration.PowerPointInfo"/>
  </ds:schemaRefs>
</ds:datastoreItem>
</file>

<file path=customXml/itemProps110.xml><?xml version="1.0" encoding="utf-8"?>
<ds:datastoreItem xmlns:ds="http://schemas.openxmlformats.org/officeDocument/2006/customXml" ds:itemID="{B05B1103-98A5-491C-B8F8-98EA85FF42C9}">
  <ds:schemaRefs>
    <ds:schemaRef ds:uri="ESRI.ArcGIS.Mapping.OfficeIntegration.PowerPointInfo"/>
  </ds:schemaRefs>
</ds:datastoreItem>
</file>

<file path=customXml/itemProps111.xml><?xml version="1.0" encoding="utf-8"?>
<ds:datastoreItem xmlns:ds="http://schemas.openxmlformats.org/officeDocument/2006/customXml" ds:itemID="{AB9532CF-7300-4B40-928C-1A4A87D4144D}">
  <ds:schemaRefs>
    <ds:schemaRef ds:uri="ESRI.ArcGIS.Mapping.OfficeIntegration.PowerPointInfo"/>
  </ds:schemaRefs>
</ds:datastoreItem>
</file>

<file path=customXml/itemProps112.xml><?xml version="1.0" encoding="utf-8"?>
<ds:datastoreItem xmlns:ds="http://schemas.openxmlformats.org/officeDocument/2006/customXml" ds:itemID="{E2AA0BC3-8E8C-475D-9396-091D81072549}">
  <ds:schemaRefs>
    <ds:schemaRef ds:uri="ESRI.ArcGIS.Mapping.OfficeIntegration.PowerPointInfo"/>
  </ds:schemaRefs>
</ds:datastoreItem>
</file>

<file path=customXml/itemProps113.xml><?xml version="1.0" encoding="utf-8"?>
<ds:datastoreItem xmlns:ds="http://schemas.openxmlformats.org/officeDocument/2006/customXml" ds:itemID="{40F6A80C-C5E2-4F21-B533-40E88AE511D4}">
  <ds:schemaRefs>
    <ds:schemaRef ds:uri="ESRI.ArcGIS.Mapping.OfficeIntegration.PowerPointInfo"/>
  </ds:schemaRefs>
</ds:datastoreItem>
</file>

<file path=customXml/itemProps114.xml><?xml version="1.0" encoding="utf-8"?>
<ds:datastoreItem xmlns:ds="http://schemas.openxmlformats.org/officeDocument/2006/customXml" ds:itemID="{2BC81245-7AB2-4D6F-841B-4289145B2711}">
  <ds:schemaRefs>
    <ds:schemaRef ds:uri="ESRI.ArcGIS.Mapping.OfficeIntegration.PowerPointInfo"/>
  </ds:schemaRefs>
</ds:datastoreItem>
</file>

<file path=customXml/itemProps115.xml><?xml version="1.0" encoding="utf-8"?>
<ds:datastoreItem xmlns:ds="http://schemas.openxmlformats.org/officeDocument/2006/customXml" ds:itemID="{DCA9935F-9DD3-43B0-B035-EA82862ED018}">
  <ds:schemaRefs>
    <ds:schemaRef ds:uri="ESRI.ArcGIS.Mapping.OfficeIntegration.PowerPointInfo"/>
  </ds:schemaRefs>
</ds:datastoreItem>
</file>

<file path=customXml/itemProps116.xml><?xml version="1.0" encoding="utf-8"?>
<ds:datastoreItem xmlns:ds="http://schemas.openxmlformats.org/officeDocument/2006/customXml" ds:itemID="{BD5BA60E-E6EF-47F2-B723-256513644FBB}">
  <ds:schemaRefs>
    <ds:schemaRef ds:uri="ESRI.ArcGIS.Mapping.OfficeIntegration.PowerPointInfo"/>
  </ds:schemaRefs>
</ds:datastoreItem>
</file>

<file path=customXml/itemProps117.xml><?xml version="1.0" encoding="utf-8"?>
<ds:datastoreItem xmlns:ds="http://schemas.openxmlformats.org/officeDocument/2006/customXml" ds:itemID="{96097A08-ED33-4129-87B6-3CFA7C4F2969}">
  <ds:schemaRefs>
    <ds:schemaRef ds:uri="ESRI.ArcGIS.Mapping.OfficeIntegration.PowerPointInfo"/>
  </ds:schemaRefs>
</ds:datastoreItem>
</file>

<file path=customXml/itemProps118.xml><?xml version="1.0" encoding="utf-8"?>
<ds:datastoreItem xmlns:ds="http://schemas.openxmlformats.org/officeDocument/2006/customXml" ds:itemID="{48B2CACE-66E6-4CB5-9FF4-480F37D90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119.xml><?xml version="1.0" encoding="utf-8"?>
<ds:datastoreItem xmlns:ds="http://schemas.openxmlformats.org/officeDocument/2006/customXml" ds:itemID="{52FE4576-A993-4BC9-A406-A0506882BC9D}">
  <ds:schemaRefs>
    <ds:schemaRef ds:uri="ESRI.ArcGIS.Mapping.OfficeIntegration.PowerPointInfo"/>
  </ds:schemaRefs>
</ds:datastoreItem>
</file>

<file path=customXml/itemProps12.xml><?xml version="1.0" encoding="utf-8"?>
<ds:datastoreItem xmlns:ds="http://schemas.openxmlformats.org/officeDocument/2006/customXml" ds:itemID="{790E3DAC-2B45-413E-9A6D-4815A9FB5633}">
  <ds:schemaRefs>
    <ds:schemaRef ds:uri="ESRI.ArcGIS.Mapping.OfficeIntegration.PowerPointInfo"/>
  </ds:schemaRefs>
</ds:datastoreItem>
</file>

<file path=customXml/itemProps120.xml><?xml version="1.0" encoding="utf-8"?>
<ds:datastoreItem xmlns:ds="http://schemas.openxmlformats.org/officeDocument/2006/customXml" ds:itemID="{41ABF497-8104-4485-86CD-E51501879166}">
  <ds:schemaRefs>
    <ds:schemaRef ds:uri="ESRI.ArcGIS.Mapping.OfficeIntegration.PowerPointInfo"/>
  </ds:schemaRefs>
</ds:datastoreItem>
</file>

<file path=customXml/itemProps121.xml><?xml version="1.0" encoding="utf-8"?>
<ds:datastoreItem xmlns:ds="http://schemas.openxmlformats.org/officeDocument/2006/customXml" ds:itemID="{9C833212-5286-4625-BDCF-9D25997C8BD3}">
  <ds:schemaRefs>
    <ds:schemaRef ds:uri="ESRI.ArcGIS.Mapping.OfficeIntegration.PowerPointInfo"/>
  </ds:schemaRefs>
</ds:datastoreItem>
</file>

<file path=customXml/itemProps13.xml><?xml version="1.0" encoding="utf-8"?>
<ds:datastoreItem xmlns:ds="http://schemas.openxmlformats.org/officeDocument/2006/customXml" ds:itemID="{2C58187C-CC28-4F38-A4F0-DA75B34A8B14}">
  <ds:schemaRefs>
    <ds:schemaRef ds:uri="ESRI.ArcGIS.Mapping.OfficeIntegration.PowerPointInfo"/>
  </ds:schemaRefs>
</ds:datastoreItem>
</file>

<file path=customXml/itemProps14.xml><?xml version="1.0" encoding="utf-8"?>
<ds:datastoreItem xmlns:ds="http://schemas.openxmlformats.org/officeDocument/2006/customXml" ds:itemID="{9D24804B-6F06-4455-8D89-4F65E3105C17}">
  <ds:schemaRefs>
    <ds:schemaRef ds:uri="ESRI.ArcGIS.Mapping.OfficeIntegration.PowerPointInfo"/>
  </ds:schemaRefs>
</ds:datastoreItem>
</file>

<file path=customXml/itemProps15.xml><?xml version="1.0" encoding="utf-8"?>
<ds:datastoreItem xmlns:ds="http://schemas.openxmlformats.org/officeDocument/2006/customXml" ds:itemID="{E1ED6FB8-D4BB-482F-8229-05BF8DC38455}">
  <ds:schemaRefs>
    <ds:schemaRef ds:uri="ESRI.ArcGIS.Mapping.OfficeIntegration.PowerPointInfo"/>
  </ds:schemaRefs>
</ds:datastoreItem>
</file>

<file path=customXml/itemProps16.xml><?xml version="1.0" encoding="utf-8"?>
<ds:datastoreItem xmlns:ds="http://schemas.openxmlformats.org/officeDocument/2006/customXml" ds:itemID="{AB794EE0-E032-4A9B-B5D1-CAC98E8E5C95}">
  <ds:schemaRefs>
    <ds:schemaRef ds:uri="ESRI.ArcGIS.Mapping.OfficeIntegration.PowerPointInfo"/>
  </ds:schemaRefs>
</ds:datastoreItem>
</file>

<file path=customXml/itemProps17.xml><?xml version="1.0" encoding="utf-8"?>
<ds:datastoreItem xmlns:ds="http://schemas.openxmlformats.org/officeDocument/2006/customXml" ds:itemID="{94768C4F-D925-461B-988A-8927F7F0B6F0}">
  <ds:schemaRefs>
    <ds:schemaRef ds:uri="ESRI.ArcGIS.Mapping.OfficeIntegration.PowerPointInfo"/>
  </ds:schemaRefs>
</ds:datastoreItem>
</file>

<file path=customXml/itemProps18.xml><?xml version="1.0" encoding="utf-8"?>
<ds:datastoreItem xmlns:ds="http://schemas.openxmlformats.org/officeDocument/2006/customXml" ds:itemID="{46CC211F-65AD-4726-BFB1-44FA43CABECC}">
  <ds:schemaRefs>
    <ds:schemaRef ds:uri="ESRI.ArcGIS.Mapping.OfficeIntegration.PowerPointInfo"/>
  </ds:schemaRefs>
</ds:datastoreItem>
</file>

<file path=customXml/itemProps19.xml><?xml version="1.0" encoding="utf-8"?>
<ds:datastoreItem xmlns:ds="http://schemas.openxmlformats.org/officeDocument/2006/customXml" ds:itemID="{748478BC-9A1D-4CC4-86EB-71699EB1A1FD}">
  <ds:schemaRefs>
    <ds:schemaRef ds:uri="ESRI.ArcGIS.Mapping.OfficeIntegration.PowerPointInfo"/>
  </ds:schemaRefs>
</ds:datastoreItem>
</file>

<file path=customXml/itemProps2.xml><?xml version="1.0" encoding="utf-8"?>
<ds:datastoreItem xmlns:ds="http://schemas.openxmlformats.org/officeDocument/2006/customXml" ds:itemID="{14C496EB-119B-4523-8CEC-891DB488B924}">
  <ds:schemaRefs>
    <ds:schemaRef ds:uri="ESRI.ArcGIS.Mapping.OfficeIntegration.PowerPointInfo"/>
  </ds:schemaRefs>
</ds:datastoreItem>
</file>

<file path=customXml/itemProps20.xml><?xml version="1.0" encoding="utf-8"?>
<ds:datastoreItem xmlns:ds="http://schemas.openxmlformats.org/officeDocument/2006/customXml" ds:itemID="{46A8F123-CFEC-47C9-ADF5-E8571772F28F}">
  <ds:schemaRefs>
    <ds:schemaRef ds:uri="ESRI.ArcGIS.Mapping.OfficeIntegration.PowerPointInfo"/>
  </ds:schemaRefs>
</ds:datastoreItem>
</file>

<file path=customXml/itemProps21.xml><?xml version="1.0" encoding="utf-8"?>
<ds:datastoreItem xmlns:ds="http://schemas.openxmlformats.org/officeDocument/2006/customXml" ds:itemID="{32247FEC-ACE8-4183-80C1-4E67D1104C84}">
  <ds:schemaRefs>
    <ds:schemaRef ds:uri="ESRI.ArcGIS.Mapping.OfficeIntegration.PowerPointInfo"/>
  </ds:schemaRefs>
</ds:datastoreItem>
</file>

<file path=customXml/itemProps22.xml><?xml version="1.0" encoding="utf-8"?>
<ds:datastoreItem xmlns:ds="http://schemas.openxmlformats.org/officeDocument/2006/customXml" ds:itemID="{29CF9624-B61A-4536-BC1A-05B20947CDF7}">
  <ds:schemaRefs>
    <ds:schemaRef ds:uri="http://schemas.microsoft.com/sharepoint/v3/contenttype/forms"/>
  </ds:schemaRefs>
</ds:datastoreItem>
</file>

<file path=customXml/itemProps23.xml><?xml version="1.0" encoding="utf-8"?>
<ds:datastoreItem xmlns:ds="http://schemas.openxmlformats.org/officeDocument/2006/customXml" ds:itemID="{4C3DE384-9BB1-4F65-B10A-717DA8AE10C6}">
  <ds:schemaRefs>
    <ds:schemaRef ds:uri="ESRI.ArcGIS.Mapping.OfficeIntegration.PowerPointInfo"/>
  </ds:schemaRefs>
</ds:datastoreItem>
</file>

<file path=customXml/itemProps24.xml><?xml version="1.0" encoding="utf-8"?>
<ds:datastoreItem xmlns:ds="http://schemas.openxmlformats.org/officeDocument/2006/customXml" ds:itemID="{C86C2844-3AE4-4291-9B06-51447E224283}">
  <ds:schemaRefs>
    <ds:schemaRef ds:uri="ESRI.ArcGIS.Mapping.OfficeIntegration.PowerPointInfo"/>
  </ds:schemaRefs>
</ds:datastoreItem>
</file>

<file path=customXml/itemProps25.xml><?xml version="1.0" encoding="utf-8"?>
<ds:datastoreItem xmlns:ds="http://schemas.openxmlformats.org/officeDocument/2006/customXml" ds:itemID="{A1406E62-27E6-45F5-B828-B0D36F4AAD5D}">
  <ds:schemaRefs>
    <ds:schemaRef ds:uri="ESRI.ArcGIS.Mapping.OfficeIntegration.PowerPointInfo"/>
  </ds:schemaRefs>
</ds:datastoreItem>
</file>

<file path=customXml/itemProps26.xml><?xml version="1.0" encoding="utf-8"?>
<ds:datastoreItem xmlns:ds="http://schemas.openxmlformats.org/officeDocument/2006/customXml" ds:itemID="{06E6A58C-DA49-4D60-8350-E3A26EB3038B}">
  <ds:schemaRefs>
    <ds:schemaRef ds:uri="ESRI.ArcGIS.Mapping.OfficeIntegration.PowerPointInfo"/>
  </ds:schemaRefs>
</ds:datastoreItem>
</file>

<file path=customXml/itemProps27.xml><?xml version="1.0" encoding="utf-8"?>
<ds:datastoreItem xmlns:ds="http://schemas.openxmlformats.org/officeDocument/2006/customXml" ds:itemID="{330CE486-428A-4A52-A608-CC14DABC39F9}">
  <ds:schemaRefs>
    <ds:schemaRef ds:uri="ESRI.ArcGIS.Mapping.OfficeIntegration.PowerPointInfo"/>
  </ds:schemaRefs>
</ds:datastoreItem>
</file>

<file path=customXml/itemProps28.xml><?xml version="1.0" encoding="utf-8"?>
<ds:datastoreItem xmlns:ds="http://schemas.openxmlformats.org/officeDocument/2006/customXml" ds:itemID="{33709707-F14B-4A78-AB80-19BC32D673DF}">
  <ds:schemaRefs>
    <ds:schemaRef ds:uri="ESRI.ArcGIS.Mapping.OfficeIntegration.PowerPointInfo"/>
  </ds:schemaRefs>
</ds:datastoreItem>
</file>

<file path=customXml/itemProps29.xml><?xml version="1.0" encoding="utf-8"?>
<ds:datastoreItem xmlns:ds="http://schemas.openxmlformats.org/officeDocument/2006/customXml" ds:itemID="{2F4977BD-97D3-4CB3-BCDA-83FCBBF0D293}">
  <ds:schemaRefs>
    <ds:schemaRef ds:uri="ESRI.ArcGIS.Mapping.OfficeIntegration.PowerPointInfo"/>
  </ds:schemaRefs>
</ds:datastoreItem>
</file>

<file path=customXml/itemProps3.xml><?xml version="1.0" encoding="utf-8"?>
<ds:datastoreItem xmlns:ds="http://schemas.openxmlformats.org/officeDocument/2006/customXml" ds:itemID="{06304CD4-8B30-4FC1-9306-EBBE46D5097A}">
  <ds:schemaRefs>
    <ds:schemaRef ds:uri="ESRI.ArcGIS.Mapping.OfficeIntegration.PowerPointInfo"/>
  </ds:schemaRefs>
</ds:datastoreItem>
</file>

<file path=customXml/itemProps30.xml><?xml version="1.0" encoding="utf-8"?>
<ds:datastoreItem xmlns:ds="http://schemas.openxmlformats.org/officeDocument/2006/customXml" ds:itemID="{136358FF-5835-4A9C-AE99-83466A0363CA}">
  <ds:schemaRefs>
    <ds:schemaRef ds:uri="ESRI.ArcGIS.Mapping.OfficeIntegration.PowerPointInfo"/>
  </ds:schemaRefs>
</ds:datastoreItem>
</file>

<file path=customXml/itemProps31.xml><?xml version="1.0" encoding="utf-8"?>
<ds:datastoreItem xmlns:ds="http://schemas.openxmlformats.org/officeDocument/2006/customXml" ds:itemID="{8090BD68-0553-4EAF-A148-F3830202D1B4}">
  <ds:schemaRefs>
    <ds:schemaRef ds:uri="ESRI.ArcGIS.Mapping.OfficeIntegration.PowerPointInfo"/>
  </ds:schemaRefs>
</ds:datastoreItem>
</file>

<file path=customXml/itemProps32.xml><?xml version="1.0" encoding="utf-8"?>
<ds:datastoreItem xmlns:ds="http://schemas.openxmlformats.org/officeDocument/2006/customXml" ds:itemID="{CFEE5B88-0127-403D-B779-E2341F53B73B}">
  <ds:schemaRefs>
    <ds:schemaRef ds:uri="ESRI.ArcGIS.Mapping.OfficeIntegration.PowerPointInfo"/>
  </ds:schemaRefs>
</ds:datastoreItem>
</file>

<file path=customXml/itemProps33.xml><?xml version="1.0" encoding="utf-8"?>
<ds:datastoreItem xmlns:ds="http://schemas.openxmlformats.org/officeDocument/2006/customXml" ds:itemID="{62054A5B-8463-4A97-ABC5-DB0EF02F9530}">
  <ds:schemaRefs>
    <ds:schemaRef ds:uri="ESRI.ArcGIS.Mapping.OfficeIntegration.PowerPointInfo"/>
  </ds:schemaRefs>
</ds:datastoreItem>
</file>

<file path=customXml/itemProps34.xml><?xml version="1.0" encoding="utf-8"?>
<ds:datastoreItem xmlns:ds="http://schemas.openxmlformats.org/officeDocument/2006/customXml" ds:itemID="{10579B17-16E8-43EB-B66D-00ECC82F9905}">
  <ds:schemaRefs>
    <ds:schemaRef ds:uri="ESRI.ArcGIS.Mapping.OfficeIntegration.PowerPointInfo"/>
  </ds:schemaRefs>
</ds:datastoreItem>
</file>

<file path=customXml/itemProps35.xml><?xml version="1.0" encoding="utf-8"?>
<ds:datastoreItem xmlns:ds="http://schemas.openxmlformats.org/officeDocument/2006/customXml" ds:itemID="{AE0D1605-8D91-4E52-B9F9-53EAFCFE30F7}">
  <ds:schemaRefs>
    <ds:schemaRef ds:uri="ESRI.ArcGIS.Mapping.OfficeIntegration.PowerPointInfo"/>
  </ds:schemaRefs>
</ds:datastoreItem>
</file>

<file path=customXml/itemProps36.xml><?xml version="1.0" encoding="utf-8"?>
<ds:datastoreItem xmlns:ds="http://schemas.openxmlformats.org/officeDocument/2006/customXml" ds:itemID="{B59B36F5-CA40-46A7-B360-C4219A58DEF9}">
  <ds:schemaRefs>
    <ds:schemaRef ds:uri="ESRI.ArcGIS.Mapping.OfficeIntegration.PowerPointInfo"/>
  </ds:schemaRefs>
</ds:datastoreItem>
</file>

<file path=customXml/itemProps37.xml><?xml version="1.0" encoding="utf-8"?>
<ds:datastoreItem xmlns:ds="http://schemas.openxmlformats.org/officeDocument/2006/customXml" ds:itemID="{5082F281-91BA-4503-9741-D7C9347170F9}">
  <ds:schemaRefs>
    <ds:schemaRef ds:uri="ESRI.ArcGIS.Mapping.OfficeIntegration.PowerPointInfo"/>
  </ds:schemaRefs>
</ds:datastoreItem>
</file>

<file path=customXml/itemProps38.xml><?xml version="1.0" encoding="utf-8"?>
<ds:datastoreItem xmlns:ds="http://schemas.openxmlformats.org/officeDocument/2006/customXml" ds:itemID="{A763967F-60D8-403D-8C96-488C81D9A58C}">
  <ds:schemaRefs>
    <ds:schemaRef ds:uri="ESRI.ArcGIS.Mapping.OfficeIntegration.PowerPointInfo"/>
  </ds:schemaRefs>
</ds:datastoreItem>
</file>

<file path=customXml/itemProps39.xml><?xml version="1.0" encoding="utf-8"?>
<ds:datastoreItem xmlns:ds="http://schemas.openxmlformats.org/officeDocument/2006/customXml" ds:itemID="{839C7A4E-CEDB-4F57-8B96-9BFA9A755CCC}">
  <ds:schemaRefs>
    <ds:schemaRef ds:uri="ESRI.ArcGIS.Mapping.OfficeIntegration.PowerPointInfo"/>
  </ds:schemaRefs>
</ds:datastoreItem>
</file>

<file path=customXml/itemProps4.xml><?xml version="1.0" encoding="utf-8"?>
<ds:datastoreItem xmlns:ds="http://schemas.openxmlformats.org/officeDocument/2006/customXml" ds:itemID="{185C188E-9710-4294-8EF9-61840502C054}">
  <ds:schemaRefs>
    <ds:schemaRef ds:uri="ESRI.ArcGIS.Mapping.OfficeIntegration.PowerPointInfo"/>
  </ds:schemaRefs>
</ds:datastoreItem>
</file>

<file path=customXml/itemProps40.xml><?xml version="1.0" encoding="utf-8"?>
<ds:datastoreItem xmlns:ds="http://schemas.openxmlformats.org/officeDocument/2006/customXml" ds:itemID="{F002D19D-920B-45E1-8E8B-764CCC3B09BC}">
  <ds:schemaRefs>
    <ds:schemaRef ds:uri="ESRI.ArcGIS.Mapping.OfficeIntegration.PowerPointInfo"/>
  </ds:schemaRefs>
</ds:datastoreItem>
</file>

<file path=customXml/itemProps41.xml><?xml version="1.0" encoding="utf-8"?>
<ds:datastoreItem xmlns:ds="http://schemas.openxmlformats.org/officeDocument/2006/customXml" ds:itemID="{C1934700-E2BE-4760-AD29-99AD7D164327}">
  <ds:schemaRefs>
    <ds:schemaRef ds:uri="ESRI.ArcGIS.Mapping.OfficeIntegration.PowerPointInfo"/>
  </ds:schemaRefs>
</ds:datastoreItem>
</file>

<file path=customXml/itemProps42.xml><?xml version="1.0" encoding="utf-8"?>
<ds:datastoreItem xmlns:ds="http://schemas.openxmlformats.org/officeDocument/2006/customXml" ds:itemID="{6ED2AD88-0184-4492-BB27-84A59749F04B}">
  <ds:schemaRefs>
    <ds:schemaRef ds:uri="ESRI.ArcGIS.Mapping.OfficeIntegration.PowerPointInfo"/>
  </ds:schemaRefs>
</ds:datastoreItem>
</file>

<file path=customXml/itemProps43.xml><?xml version="1.0" encoding="utf-8"?>
<ds:datastoreItem xmlns:ds="http://schemas.openxmlformats.org/officeDocument/2006/customXml" ds:itemID="{5327F812-9E03-47C5-8B78-6B7ED4620238}">
  <ds:schemaRefs>
    <ds:schemaRef ds:uri="http://www.w3.org/XML/1998/namespace"/>
    <ds:schemaRef ds:uri="http://schemas.openxmlformats.org/package/2006/metadata/core-propertie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schemas.microsoft.com/office/2006/metadata/properties"/>
  </ds:schemaRefs>
</ds:datastoreItem>
</file>

<file path=customXml/itemProps44.xml><?xml version="1.0" encoding="utf-8"?>
<ds:datastoreItem xmlns:ds="http://schemas.openxmlformats.org/officeDocument/2006/customXml" ds:itemID="{C9AFA3B4-1E60-4B37-A620-B533CC36692A}">
  <ds:schemaRefs>
    <ds:schemaRef ds:uri="ESRI.ArcGIS.Mapping.OfficeIntegration.PowerPointInfo"/>
  </ds:schemaRefs>
</ds:datastoreItem>
</file>

<file path=customXml/itemProps45.xml><?xml version="1.0" encoding="utf-8"?>
<ds:datastoreItem xmlns:ds="http://schemas.openxmlformats.org/officeDocument/2006/customXml" ds:itemID="{372B600B-F195-4C0E-8239-80A74BF65AE2}">
  <ds:schemaRefs>
    <ds:schemaRef ds:uri="ESRI.ArcGIS.Mapping.OfficeIntegration.PowerPointInfo"/>
  </ds:schemaRefs>
</ds:datastoreItem>
</file>

<file path=customXml/itemProps46.xml><?xml version="1.0" encoding="utf-8"?>
<ds:datastoreItem xmlns:ds="http://schemas.openxmlformats.org/officeDocument/2006/customXml" ds:itemID="{7B39446E-9B4C-4437-B904-F3CE7C342400}">
  <ds:schemaRefs>
    <ds:schemaRef ds:uri="ESRI.ArcGIS.Mapping.OfficeIntegration.PowerPointInfo"/>
  </ds:schemaRefs>
</ds:datastoreItem>
</file>

<file path=customXml/itemProps47.xml><?xml version="1.0" encoding="utf-8"?>
<ds:datastoreItem xmlns:ds="http://schemas.openxmlformats.org/officeDocument/2006/customXml" ds:itemID="{62FF461F-404C-4167-8A71-64E2332FA32D}">
  <ds:schemaRefs>
    <ds:schemaRef ds:uri="ESRI.ArcGIS.Mapping.OfficeIntegration.PowerPointInfo"/>
  </ds:schemaRefs>
</ds:datastoreItem>
</file>

<file path=customXml/itemProps48.xml><?xml version="1.0" encoding="utf-8"?>
<ds:datastoreItem xmlns:ds="http://schemas.openxmlformats.org/officeDocument/2006/customXml" ds:itemID="{5A6C4451-31FE-407A-B306-0DF8546309AE}">
  <ds:schemaRefs>
    <ds:schemaRef ds:uri="ESRI.ArcGIS.Mapping.OfficeIntegration.PowerPointInfo"/>
  </ds:schemaRefs>
</ds:datastoreItem>
</file>

<file path=customXml/itemProps49.xml><?xml version="1.0" encoding="utf-8"?>
<ds:datastoreItem xmlns:ds="http://schemas.openxmlformats.org/officeDocument/2006/customXml" ds:itemID="{541FA1A4-C8FE-42AB-B0CF-DC4F8DE73375}">
  <ds:schemaRefs>
    <ds:schemaRef ds:uri="ESRI.ArcGIS.Mapping.OfficeIntegration.PowerPointInfo"/>
  </ds:schemaRefs>
</ds:datastoreItem>
</file>

<file path=customXml/itemProps5.xml><?xml version="1.0" encoding="utf-8"?>
<ds:datastoreItem xmlns:ds="http://schemas.openxmlformats.org/officeDocument/2006/customXml" ds:itemID="{92E9C914-9487-4C37-BD9D-4E04E6DF450F}">
  <ds:schemaRefs>
    <ds:schemaRef ds:uri="ESRI.ArcGIS.Mapping.OfficeIntegration.PowerPointInfo"/>
  </ds:schemaRefs>
</ds:datastoreItem>
</file>

<file path=customXml/itemProps50.xml><?xml version="1.0" encoding="utf-8"?>
<ds:datastoreItem xmlns:ds="http://schemas.openxmlformats.org/officeDocument/2006/customXml" ds:itemID="{AD24ED8A-5E7C-43D4-91BA-E7E5AFBAC991}">
  <ds:schemaRefs>
    <ds:schemaRef ds:uri="ESRI.ArcGIS.Mapping.OfficeIntegration.PowerPointInfo"/>
  </ds:schemaRefs>
</ds:datastoreItem>
</file>

<file path=customXml/itemProps51.xml><?xml version="1.0" encoding="utf-8"?>
<ds:datastoreItem xmlns:ds="http://schemas.openxmlformats.org/officeDocument/2006/customXml" ds:itemID="{45D17578-9BCB-4B9E-8099-0CEED1FAAC19}">
  <ds:schemaRefs>
    <ds:schemaRef ds:uri="ESRI.ArcGIS.Mapping.OfficeIntegration.PowerPointInfo"/>
  </ds:schemaRefs>
</ds:datastoreItem>
</file>

<file path=customXml/itemProps52.xml><?xml version="1.0" encoding="utf-8"?>
<ds:datastoreItem xmlns:ds="http://schemas.openxmlformats.org/officeDocument/2006/customXml" ds:itemID="{51596C7B-7D0B-4E34-ABF2-D344A925669E}">
  <ds:schemaRefs>
    <ds:schemaRef ds:uri="ESRI.ArcGIS.Mapping.OfficeIntegration.PowerPointInfo"/>
  </ds:schemaRefs>
</ds:datastoreItem>
</file>

<file path=customXml/itemProps53.xml><?xml version="1.0" encoding="utf-8"?>
<ds:datastoreItem xmlns:ds="http://schemas.openxmlformats.org/officeDocument/2006/customXml" ds:itemID="{81DC65F1-45EA-4E93-B846-3A993CBE1592}">
  <ds:schemaRefs>
    <ds:schemaRef ds:uri="ESRI.ArcGIS.Mapping.OfficeIntegration.PowerPointInfo"/>
  </ds:schemaRefs>
</ds:datastoreItem>
</file>

<file path=customXml/itemProps54.xml><?xml version="1.0" encoding="utf-8"?>
<ds:datastoreItem xmlns:ds="http://schemas.openxmlformats.org/officeDocument/2006/customXml" ds:itemID="{31ACF297-F79E-4CFD-9869-A9AFA51E2475}">
  <ds:schemaRefs>
    <ds:schemaRef ds:uri="ESRI.ArcGIS.Mapping.OfficeIntegration.PowerPointInfo"/>
  </ds:schemaRefs>
</ds:datastoreItem>
</file>

<file path=customXml/itemProps55.xml><?xml version="1.0" encoding="utf-8"?>
<ds:datastoreItem xmlns:ds="http://schemas.openxmlformats.org/officeDocument/2006/customXml" ds:itemID="{8F4F8F97-3E4D-4B81-9A54-224C6EBCF6FA}">
  <ds:schemaRefs>
    <ds:schemaRef ds:uri="ESRI.ArcGIS.Mapping.OfficeIntegration.PowerPointInfo"/>
  </ds:schemaRefs>
</ds:datastoreItem>
</file>

<file path=customXml/itemProps56.xml><?xml version="1.0" encoding="utf-8"?>
<ds:datastoreItem xmlns:ds="http://schemas.openxmlformats.org/officeDocument/2006/customXml" ds:itemID="{4EBEA17D-33DD-4D5E-8798-36900F9E499C}">
  <ds:schemaRefs>
    <ds:schemaRef ds:uri="ESRI.ArcGIS.Mapping.OfficeIntegration.PowerPointInfo"/>
  </ds:schemaRefs>
</ds:datastoreItem>
</file>

<file path=customXml/itemProps57.xml><?xml version="1.0" encoding="utf-8"?>
<ds:datastoreItem xmlns:ds="http://schemas.openxmlformats.org/officeDocument/2006/customXml" ds:itemID="{2BD4F50C-2BDC-4BE0-B8BB-3A06ADE47100}">
  <ds:schemaRefs>
    <ds:schemaRef ds:uri="ESRI.ArcGIS.Mapping.OfficeIntegration.PowerPointInfo"/>
  </ds:schemaRefs>
</ds:datastoreItem>
</file>

<file path=customXml/itemProps58.xml><?xml version="1.0" encoding="utf-8"?>
<ds:datastoreItem xmlns:ds="http://schemas.openxmlformats.org/officeDocument/2006/customXml" ds:itemID="{39177D40-D384-4FB1-B435-2E4E45B14C58}">
  <ds:schemaRefs>
    <ds:schemaRef ds:uri="ESRI.ArcGIS.Mapping.OfficeIntegration.PowerPointInfo"/>
  </ds:schemaRefs>
</ds:datastoreItem>
</file>

<file path=customXml/itemProps59.xml><?xml version="1.0" encoding="utf-8"?>
<ds:datastoreItem xmlns:ds="http://schemas.openxmlformats.org/officeDocument/2006/customXml" ds:itemID="{8D61CC9A-600A-43D0-95C0-76CD6DB154DC}">
  <ds:schemaRefs>
    <ds:schemaRef ds:uri="ESRI.ArcGIS.Mapping.OfficeIntegration.PowerPointInfo"/>
  </ds:schemaRefs>
</ds:datastoreItem>
</file>

<file path=customXml/itemProps6.xml><?xml version="1.0" encoding="utf-8"?>
<ds:datastoreItem xmlns:ds="http://schemas.openxmlformats.org/officeDocument/2006/customXml" ds:itemID="{3DEDA66C-B0E4-46C9-9549-67AD729242B6}">
  <ds:schemaRefs>
    <ds:schemaRef ds:uri="ESRI.ArcGIS.Mapping.OfficeIntegration.PowerPointInfo"/>
  </ds:schemaRefs>
</ds:datastoreItem>
</file>

<file path=customXml/itemProps60.xml><?xml version="1.0" encoding="utf-8"?>
<ds:datastoreItem xmlns:ds="http://schemas.openxmlformats.org/officeDocument/2006/customXml" ds:itemID="{44BBE52C-CD6B-4A9D-90EC-498B909F1EA7}">
  <ds:schemaRefs>
    <ds:schemaRef ds:uri="ESRI.ArcGIS.Mapping.OfficeIntegration.PowerPointInfo"/>
  </ds:schemaRefs>
</ds:datastoreItem>
</file>

<file path=customXml/itemProps61.xml><?xml version="1.0" encoding="utf-8"?>
<ds:datastoreItem xmlns:ds="http://schemas.openxmlformats.org/officeDocument/2006/customXml" ds:itemID="{2266019E-0CEC-4D65-A665-950D89394623}">
  <ds:schemaRefs>
    <ds:schemaRef ds:uri="ESRI.ArcGIS.Mapping.OfficeIntegration.PowerPointInfo"/>
  </ds:schemaRefs>
</ds:datastoreItem>
</file>

<file path=customXml/itemProps62.xml><?xml version="1.0" encoding="utf-8"?>
<ds:datastoreItem xmlns:ds="http://schemas.openxmlformats.org/officeDocument/2006/customXml" ds:itemID="{91D0DA34-94DC-47C5-B2A3-F6AB5BAC2BEC}">
  <ds:schemaRefs>
    <ds:schemaRef ds:uri="ESRI.ArcGIS.Mapping.OfficeIntegration.PowerPointInfo"/>
  </ds:schemaRefs>
</ds:datastoreItem>
</file>

<file path=customXml/itemProps63.xml><?xml version="1.0" encoding="utf-8"?>
<ds:datastoreItem xmlns:ds="http://schemas.openxmlformats.org/officeDocument/2006/customXml" ds:itemID="{42758A35-7AF4-44F0-A565-291CE463E2A0}">
  <ds:schemaRefs>
    <ds:schemaRef ds:uri="ESRI.ArcGIS.Mapping.OfficeIntegration.PowerPointInfo"/>
  </ds:schemaRefs>
</ds:datastoreItem>
</file>

<file path=customXml/itemProps64.xml><?xml version="1.0" encoding="utf-8"?>
<ds:datastoreItem xmlns:ds="http://schemas.openxmlformats.org/officeDocument/2006/customXml" ds:itemID="{5576D7F3-09CD-45F9-AC2A-A9A7B5DC80C4}">
  <ds:schemaRefs>
    <ds:schemaRef ds:uri="ESRI.ArcGIS.Mapping.OfficeIntegration.PowerPointInfo"/>
  </ds:schemaRefs>
</ds:datastoreItem>
</file>

<file path=customXml/itemProps65.xml><?xml version="1.0" encoding="utf-8"?>
<ds:datastoreItem xmlns:ds="http://schemas.openxmlformats.org/officeDocument/2006/customXml" ds:itemID="{61E3BB73-16C8-42AD-B399-1852229E83E4}">
  <ds:schemaRefs>
    <ds:schemaRef ds:uri="ESRI.ArcGIS.Mapping.OfficeIntegration.PowerPointInfo"/>
  </ds:schemaRefs>
</ds:datastoreItem>
</file>

<file path=customXml/itemProps66.xml><?xml version="1.0" encoding="utf-8"?>
<ds:datastoreItem xmlns:ds="http://schemas.openxmlformats.org/officeDocument/2006/customXml" ds:itemID="{798C8791-4D5D-4242-AC76-A42A177BFF8F}">
  <ds:schemaRefs>
    <ds:schemaRef ds:uri="ESRI.ArcGIS.Mapping.OfficeIntegration.PowerPointInfo"/>
  </ds:schemaRefs>
</ds:datastoreItem>
</file>

<file path=customXml/itemProps67.xml><?xml version="1.0" encoding="utf-8"?>
<ds:datastoreItem xmlns:ds="http://schemas.openxmlformats.org/officeDocument/2006/customXml" ds:itemID="{39851B7D-8201-4EE8-BB8F-47A5075DD5FA}">
  <ds:schemaRefs>
    <ds:schemaRef ds:uri="ESRI.ArcGIS.Mapping.OfficeIntegration.PowerPointInfo"/>
  </ds:schemaRefs>
</ds:datastoreItem>
</file>

<file path=customXml/itemProps68.xml><?xml version="1.0" encoding="utf-8"?>
<ds:datastoreItem xmlns:ds="http://schemas.openxmlformats.org/officeDocument/2006/customXml" ds:itemID="{5B6EF6DE-A4D1-4766-A19D-01A976442307}">
  <ds:schemaRefs>
    <ds:schemaRef ds:uri="ESRI.ArcGIS.Mapping.OfficeIntegration.PowerPointInfo"/>
  </ds:schemaRefs>
</ds:datastoreItem>
</file>

<file path=customXml/itemProps69.xml><?xml version="1.0" encoding="utf-8"?>
<ds:datastoreItem xmlns:ds="http://schemas.openxmlformats.org/officeDocument/2006/customXml" ds:itemID="{ABD9D524-8F84-4139-85AF-19AE4DED3C9D}">
  <ds:schemaRefs>
    <ds:schemaRef ds:uri="ESRI.ArcGIS.Mapping.OfficeIntegration.PowerPointInfo"/>
  </ds:schemaRefs>
</ds:datastoreItem>
</file>

<file path=customXml/itemProps7.xml><?xml version="1.0" encoding="utf-8"?>
<ds:datastoreItem xmlns:ds="http://schemas.openxmlformats.org/officeDocument/2006/customXml" ds:itemID="{4CC5FD6B-47A0-4167-9772-93ED3D79ABEE}">
  <ds:schemaRefs>
    <ds:schemaRef ds:uri="ESRI.ArcGIS.Mapping.OfficeIntegration.PowerPointInfo"/>
  </ds:schemaRefs>
</ds:datastoreItem>
</file>

<file path=customXml/itemProps70.xml><?xml version="1.0" encoding="utf-8"?>
<ds:datastoreItem xmlns:ds="http://schemas.openxmlformats.org/officeDocument/2006/customXml" ds:itemID="{4C875013-FC5A-409B-80D8-67E98604EA48}">
  <ds:schemaRefs>
    <ds:schemaRef ds:uri="ESRI.ArcGIS.Mapping.OfficeIntegration.PowerPointInfo"/>
  </ds:schemaRefs>
</ds:datastoreItem>
</file>

<file path=customXml/itemProps71.xml><?xml version="1.0" encoding="utf-8"?>
<ds:datastoreItem xmlns:ds="http://schemas.openxmlformats.org/officeDocument/2006/customXml" ds:itemID="{92C5CA5A-BB9B-45F1-AB57-8834BB89C1C9}">
  <ds:schemaRefs>
    <ds:schemaRef ds:uri="ESRI.ArcGIS.Mapping.OfficeIntegration.PowerPointInfo"/>
  </ds:schemaRefs>
</ds:datastoreItem>
</file>

<file path=customXml/itemProps72.xml><?xml version="1.0" encoding="utf-8"?>
<ds:datastoreItem xmlns:ds="http://schemas.openxmlformats.org/officeDocument/2006/customXml" ds:itemID="{679A6AD7-83AA-47E2-B836-4AF0DB4CBEDF}">
  <ds:schemaRefs>
    <ds:schemaRef ds:uri="ESRI.ArcGIS.Mapping.OfficeIntegration.PowerPointInfo"/>
  </ds:schemaRefs>
</ds:datastoreItem>
</file>

<file path=customXml/itemProps73.xml><?xml version="1.0" encoding="utf-8"?>
<ds:datastoreItem xmlns:ds="http://schemas.openxmlformats.org/officeDocument/2006/customXml" ds:itemID="{6ECD0B3A-7914-4392-80CC-F68B7C3D16DC}">
  <ds:schemaRefs>
    <ds:schemaRef ds:uri="ESRI.ArcGIS.Mapping.OfficeIntegration.PowerPointInfo"/>
  </ds:schemaRefs>
</ds:datastoreItem>
</file>

<file path=customXml/itemProps74.xml><?xml version="1.0" encoding="utf-8"?>
<ds:datastoreItem xmlns:ds="http://schemas.openxmlformats.org/officeDocument/2006/customXml" ds:itemID="{CD6ACAA0-A845-479C-B904-55D1FF7C48B9}">
  <ds:schemaRefs>
    <ds:schemaRef ds:uri="ESRI.ArcGIS.Mapping.OfficeIntegration.PowerPointInfo"/>
  </ds:schemaRefs>
</ds:datastoreItem>
</file>

<file path=customXml/itemProps75.xml><?xml version="1.0" encoding="utf-8"?>
<ds:datastoreItem xmlns:ds="http://schemas.openxmlformats.org/officeDocument/2006/customXml" ds:itemID="{1A34F83F-1FBD-41A2-BCB6-6FB65BB339B5}">
  <ds:schemaRefs>
    <ds:schemaRef ds:uri="ESRI.ArcGIS.Mapping.OfficeIntegration.PowerPointInfo"/>
  </ds:schemaRefs>
</ds:datastoreItem>
</file>

<file path=customXml/itemProps76.xml><?xml version="1.0" encoding="utf-8"?>
<ds:datastoreItem xmlns:ds="http://schemas.openxmlformats.org/officeDocument/2006/customXml" ds:itemID="{CA8CED77-5639-49AD-95B0-7EAD23C6C92D}">
  <ds:schemaRefs>
    <ds:schemaRef ds:uri="ESRI.ArcGIS.Mapping.OfficeIntegration.PowerPointInfo"/>
  </ds:schemaRefs>
</ds:datastoreItem>
</file>

<file path=customXml/itemProps77.xml><?xml version="1.0" encoding="utf-8"?>
<ds:datastoreItem xmlns:ds="http://schemas.openxmlformats.org/officeDocument/2006/customXml" ds:itemID="{47F3F58D-6FFE-43F3-ADDD-C759C514672F}">
  <ds:schemaRefs>
    <ds:schemaRef ds:uri="ESRI.ArcGIS.Mapping.OfficeIntegration.PowerPointInfo"/>
  </ds:schemaRefs>
</ds:datastoreItem>
</file>

<file path=customXml/itemProps78.xml><?xml version="1.0" encoding="utf-8"?>
<ds:datastoreItem xmlns:ds="http://schemas.openxmlformats.org/officeDocument/2006/customXml" ds:itemID="{2445EFF5-9125-4586-9A17-C9D67367BD1E}">
  <ds:schemaRefs>
    <ds:schemaRef ds:uri="ESRI.ArcGIS.Mapping.OfficeIntegration.PowerPointInfo"/>
  </ds:schemaRefs>
</ds:datastoreItem>
</file>

<file path=customXml/itemProps79.xml><?xml version="1.0" encoding="utf-8"?>
<ds:datastoreItem xmlns:ds="http://schemas.openxmlformats.org/officeDocument/2006/customXml" ds:itemID="{D764D507-24EC-4BAD-B5E4-28CED805F28B}">
  <ds:schemaRefs>
    <ds:schemaRef ds:uri="ESRI.ArcGIS.Mapping.OfficeIntegration.PowerPointInfo"/>
  </ds:schemaRefs>
</ds:datastoreItem>
</file>

<file path=customXml/itemProps8.xml><?xml version="1.0" encoding="utf-8"?>
<ds:datastoreItem xmlns:ds="http://schemas.openxmlformats.org/officeDocument/2006/customXml" ds:itemID="{F2EEBF31-0F0A-4CD4-90D7-FA37F84DE33E}">
  <ds:schemaRefs>
    <ds:schemaRef ds:uri="ESRI.ArcGIS.Mapping.OfficeIntegration.PowerPointInfo"/>
  </ds:schemaRefs>
</ds:datastoreItem>
</file>

<file path=customXml/itemProps80.xml><?xml version="1.0" encoding="utf-8"?>
<ds:datastoreItem xmlns:ds="http://schemas.openxmlformats.org/officeDocument/2006/customXml" ds:itemID="{1B559636-73EE-45DB-9B93-E70253B51E5C}">
  <ds:schemaRefs>
    <ds:schemaRef ds:uri="ESRI.ArcGIS.Mapping.OfficeIntegration.PowerPointInfo"/>
  </ds:schemaRefs>
</ds:datastoreItem>
</file>

<file path=customXml/itemProps81.xml><?xml version="1.0" encoding="utf-8"?>
<ds:datastoreItem xmlns:ds="http://schemas.openxmlformats.org/officeDocument/2006/customXml" ds:itemID="{08DA29B8-18D0-4B51-A218-0CCD5D44EC34}">
  <ds:schemaRefs>
    <ds:schemaRef ds:uri="ESRI.ArcGIS.Mapping.OfficeIntegration.PowerPointInfo"/>
  </ds:schemaRefs>
</ds:datastoreItem>
</file>

<file path=customXml/itemProps82.xml><?xml version="1.0" encoding="utf-8"?>
<ds:datastoreItem xmlns:ds="http://schemas.openxmlformats.org/officeDocument/2006/customXml" ds:itemID="{AE30A18E-6A1E-4B10-AFE8-BB61593C3362}">
  <ds:schemaRefs>
    <ds:schemaRef ds:uri="ESRI.ArcGIS.Mapping.OfficeIntegration.PowerPointInfo"/>
  </ds:schemaRefs>
</ds:datastoreItem>
</file>

<file path=customXml/itemProps83.xml><?xml version="1.0" encoding="utf-8"?>
<ds:datastoreItem xmlns:ds="http://schemas.openxmlformats.org/officeDocument/2006/customXml" ds:itemID="{5EEE379C-1E81-4EE0-8D80-CA5F1605FAEB}">
  <ds:schemaRefs>
    <ds:schemaRef ds:uri="ESRI.ArcGIS.Mapping.OfficeIntegration.PowerPointInfo"/>
  </ds:schemaRefs>
</ds:datastoreItem>
</file>

<file path=customXml/itemProps84.xml><?xml version="1.0" encoding="utf-8"?>
<ds:datastoreItem xmlns:ds="http://schemas.openxmlformats.org/officeDocument/2006/customXml" ds:itemID="{B0B7380C-1D58-41BE-8987-968E235253F5}">
  <ds:schemaRefs>
    <ds:schemaRef ds:uri="ESRI.ArcGIS.Mapping.OfficeIntegration.PowerPointInfo"/>
  </ds:schemaRefs>
</ds:datastoreItem>
</file>

<file path=customXml/itemProps85.xml><?xml version="1.0" encoding="utf-8"?>
<ds:datastoreItem xmlns:ds="http://schemas.openxmlformats.org/officeDocument/2006/customXml" ds:itemID="{16E073AF-C515-472E-A570-661677D02323}">
  <ds:schemaRefs>
    <ds:schemaRef ds:uri="ESRI.ArcGIS.Mapping.OfficeIntegration.PowerPointInfo"/>
  </ds:schemaRefs>
</ds:datastoreItem>
</file>

<file path=customXml/itemProps86.xml><?xml version="1.0" encoding="utf-8"?>
<ds:datastoreItem xmlns:ds="http://schemas.openxmlformats.org/officeDocument/2006/customXml" ds:itemID="{EC8030DC-38FC-41AE-B4B1-99910F5BFD01}">
  <ds:schemaRefs>
    <ds:schemaRef ds:uri="ESRI.ArcGIS.Mapping.OfficeIntegration.PowerPointInfo"/>
  </ds:schemaRefs>
</ds:datastoreItem>
</file>

<file path=customXml/itemProps87.xml><?xml version="1.0" encoding="utf-8"?>
<ds:datastoreItem xmlns:ds="http://schemas.openxmlformats.org/officeDocument/2006/customXml" ds:itemID="{AD245758-006E-44E7-B8A3-7C24DD4D8C99}">
  <ds:schemaRefs>
    <ds:schemaRef ds:uri="ESRI.ArcGIS.Mapping.OfficeIntegration.PowerPointInfo"/>
  </ds:schemaRefs>
</ds:datastoreItem>
</file>

<file path=customXml/itemProps88.xml><?xml version="1.0" encoding="utf-8"?>
<ds:datastoreItem xmlns:ds="http://schemas.openxmlformats.org/officeDocument/2006/customXml" ds:itemID="{F105EE4E-CDB6-4AF6-AC12-96E4C08EC236}">
  <ds:schemaRefs>
    <ds:schemaRef ds:uri="ESRI.ArcGIS.Mapping.OfficeIntegration.PowerPointInfo"/>
  </ds:schemaRefs>
</ds:datastoreItem>
</file>

<file path=customXml/itemProps89.xml><?xml version="1.0" encoding="utf-8"?>
<ds:datastoreItem xmlns:ds="http://schemas.openxmlformats.org/officeDocument/2006/customXml" ds:itemID="{7345AD3B-99AF-447A-8C38-CE0030CFCCC9}">
  <ds:schemaRefs>
    <ds:schemaRef ds:uri="ESRI.ArcGIS.Mapping.OfficeIntegration.PowerPointInfo"/>
  </ds:schemaRefs>
</ds:datastoreItem>
</file>

<file path=customXml/itemProps9.xml><?xml version="1.0" encoding="utf-8"?>
<ds:datastoreItem xmlns:ds="http://schemas.openxmlformats.org/officeDocument/2006/customXml" ds:itemID="{1FC8F00A-BB40-4486-A5D7-77045D6AD407}">
  <ds:schemaRefs>
    <ds:schemaRef ds:uri="ESRI.ArcGIS.Mapping.OfficeIntegration.PowerPointInfo"/>
  </ds:schemaRefs>
</ds:datastoreItem>
</file>

<file path=customXml/itemProps90.xml><?xml version="1.0" encoding="utf-8"?>
<ds:datastoreItem xmlns:ds="http://schemas.openxmlformats.org/officeDocument/2006/customXml" ds:itemID="{26530EB9-E366-4997-B298-2547B39BEB45}">
  <ds:schemaRefs>
    <ds:schemaRef ds:uri="ESRI.ArcGIS.Mapping.OfficeIntegration.PowerPointInfo"/>
  </ds:schemaRefs>
</ds:datastoreItem>
</file>

<file path=customXml/itemProps91.xml><?xml version="1.0" encoding="utf-8"?>
<ds:datastoreItem xmlns:ds="http://schemas.openxmlformats.org/officeDocument/2006/customXml" ds:itemID="{AC7F22D0-5953-40F8-9530-E15CEF0178A0}">
  <ds:schemaRefs>
    <ds:schemaRef ds:uri="ESRI.ArcGIS.Mapping.OfficeIntegration.PowerPointInfo"/>
  </ds:schemaRefs>
</ds:datastoreItem>
</file>

<file path=customXml/itemProps92.xml><?xml version="1.0" encoding="utf-8"?>
<ds:datastoreItem xmlns:ds="http://schemas.openxmlformats.org/officeDocument/2006/customXml" ds:itemID="{0F4FFE89-B597-4A5D-BBE2-95D8455EFAD1}">
  <ds:schemaRefs>
    <ds:schemaRef ds:uri="ESRI.ArcGIS.Mapping.OfficeIntegration.PowerPointInfo"/>
  </ds:schemaRefs>
</ds:datastoreItem>
</file>

<file path=customXml/itemProps93.xml><?xml version="1.0" encoding="utf-8"?>
<ds:datastoreItem xmlns:ds="http://schemas.openxmlformats.org/officeDocument/2006/customXml" ds:itemID="{DC4BD5B4-21A5-4C75-A641-BF080CD235F0}">
  <ds:schemaRefs>
    <ds:schemaRef ds:uri="ESRI.ArcGIS.Mapping.OfficeIntegration.PowerPointInfo"/>
  </ds:schemaRefs>
</ds:datastoreItem>
</file>

<file path=customXml/itemProps94.xml><?xml version="1.0" encoding="utf-8"?>
<ds:datastoreItem xmlns:ds="http://schemas.openxmlformats.org/officeDocument/2006/customXml" ds:itemID="{5D2C7090-805B-431C-848B-616DC3C1D188}">
  <ds:schemaRefs>
    <ds:schemaRef ds:uri="ESRI.ArcGIS.Mapping.OfficeIntegration.PowerPointInfo"/>
  </ds:schemaRefs>
</ds:datastoreItem>
</file>

<file path=customXml/itemProps95.xml><?xml version="1.0" encoding="utf-8"?>
<ds:datastoreItem xmlns:ds="http://schemas.openxmlformats.org/officeDocument/2006/customXml" ds:itemID="{5358E0DE-DC14-4A4B-89D7-E88817F77F24}">
  <ds:schemaRefs>
    <ds:schemaRef ds:uri="ESRI.ArcGIS.Mapping.OfficeIntegration.PowerPointInfo"/>
  </ds:schemaRefs>
</ds:datastoreItem>
</file>

<file path=customXml/itemProps96.xml><?xml version="1.0" encoding="utf-8"?>
<ds:datastoreItem xmlns:ds="http://schemas.openxmlformats.org/officeDocument/2006/customXml" ds:itemID="{9F60C0BA-AF9F-4190-8F4D-8875A035D1FB}">
  <ds:schemaRefs>
    <ds:schemaRef ds:uri="ESRI.ArcGIS.Mapping.OfficeIntegration.PowerPointInfo"/>
  </ds:schemaRefs>
</ds:datastoreItem>
</file>

<file path=customXml/itemProps97.xml><?xml version="1.0" encoding="utf-8"?>
<ds:datastoreItem xmlns:ds="http://schemas.openxmlformats.org/officeDocument/2006/customXml" ds:itemID="{912ECB2C-17EF-4836-9ACE-1B531DEC0BCE}">
  <ds:schemaRefs>
    <ds:schemaRef ds:uri="ESRI.ArcGIS.Mapping.OfficeIntegration.PowerPointInfo"/>
  </ds:schemaRefs>
</ds:datastoreItem>
</file>

<file path=customXml/itemProps98.xml><?xml version="1.0" encoding="utf-8"?>
<ds:datastoreItem xmlns:ds="http://schemas.openxmlformats.org/officeDocument/2006/customXml" ds:itemID="{7F9E0521-28A6-4484-BA26-35BDB6E082E6}">
  <ds:schemaRefs>
    <ds:schemaRef ds:uri="ESRI.ArcGIS.Mapping.OfficeIntegration.PowerPointInfo"/>
  </ds:schemaRefs>
</ds:datastoreItem>
</file>

<file path=customXml/itemProps99.xml><?xml version="1.0" encoding="utf-8"?>
<ds:datastoreItem xmlns:ds="http://schemas.openxmlformats.org/officeDocument/2006/customXml" ds:itemID="{E3FFB0DE-E795-488B-B713-6368649150D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10539</TotalTime>
  <Words>2788</Words>
  <Application>Microsoft Office PowerPoint</Application>
  <PresentationFormat>On-screen Show (4:3)</PresentationFormat>
  <Paragraphs>446</Paragraphs>
  <Slides>66</Slides>
  <Notes>21</Notes>
  <HiddenSlides>0</HiddenSlides>
  <MMClips>0</MMClips>
  <ScaleCrop>false</ScaleCrop>
  <HeadingPairs>
    <vt:vector size="8" baseType="variant">
      <vt:variant>
        <vt:lpstr>Fonts Used</vt:lpstr>
      </vt:variant>
      <vt:variant>
        <vt:i4>8</vt:i4>
      </vt:variant>
      <vt:variant>
        <vt:lpstr>Theme</vt:lpstr>
      </vt:variant>
      <vt:variant>
        <vt:i4>25</vt:i4>
      </vt:variant>
      <vt:variant>
        <vt:lpstr>Embedded OLE Servers</vt:lpstr>
      </vt:variant>
      <vt:variant>
        <vt:i4>1</vt:i4>
      </vt:variant>
      <vt:variant>
        <vt:lpstr>Slide Titles</vt:lpstr>
      </vt:variant>
      <vt:variant>
        <vt:i4>66</vt:i4>
      </vt:variant>
    </vt:vector>
  </HeadingPairs>
  <TitlesOfParts>
    <vt:vector size="100" baseType="lpstr">
      <vt:lpstr>Arial</vt:lpstr>
      <vt:lpstr>Arial Black</vt:lpstr>
      <vt:lpstr>Calibri</vt:lpstr>
      <vt:lpstr>Courier New</vt:lpstr>
      <vt:lpstr>Franklin Gothic Book</vt:lpstr>
      <vt:lpstr>Times New Roman</vt:lpstr>
      <vt:lpstr>Verdana</vt:lpstr>
      <vt:lpstr>Wingdings</vt:lpstr>
      <vt:lpstr>Section slides</vt:lpstr>
      <vt:lpstr>1_Section slides 60</vt:lpstr>
      <vt:lpstr>Content sections</vt:lpstr>
      <vt:lpstr>2_Content slides</vt:lpstr>
      <vt:lpstr>1_Section slides</vt:lpstr>
      <vt:lpstr>1_Content sections</vt:lpstr>
      <vt:lpstr>2_Section slides</vt:lpstr>
      <vt:lpstr>2_Content sections</vt:lpstr>
      <vt:lpstr>3_Section slides</vt:lpstr>
      <vt:lpstr>4_Section slides</vt:lpstr>
      <vt:lpstr>3_Content sections</vt:lpstr>
      <vt:lpstr>4_Content sections</vt:lpstr>
      <vt:lpstr>5_Content sections</vt:lpstr>
      <vt:lpstr>Office Theme</vt:lpstr>
      <vt:lpstr>6_Content sections</vt:lpstr>
      <vt:lpstr>2_Office Theme</vt:lpstr>
      <vt:lpstr>Slide_Presentation</vt:lpstr>
      <vt:lpstr>5_Section slides</vt:lpstr>
      <vt:lpstr>2 Content Slides</vt:lpstr>
      <vt:lpstr>Questions slide</vt:lpstr>
      <vt:lpstr>7_Content sections</vt:lpstr>
      <vt:lpstr>3_Office Theme</vt:lpstr>
      <vt:lpstr>8_Office Theme</vt:lpstr>
      <vt:lpstr>10_Office Theme</vt:lpstr>
      <vt:lpstr>1_Globe</vt:lpstr>
      <vt:lpstr>Acrobat Document</vt:lpstr>
      <vt:lpstr>Welcome   - Introductions   - Approve Agenda   - Approve March Minutes</vt:lpstr>
      <vt:lpstr>Agenda Item 2 Discussion &amp; Action  Review and Accept Committee and Workgroup Summaries</vt:lpstr>
      <vt:lpstr>Agenda Item 3  Hydrography and Elevation Committees Update</vt:lpstr>
      <vt:lpstr>Agenda Item 4 Discussion &amp; Action  Sector Reports</vt:lpstr>
      <vt:lpstr>PowerPoint Presentation</vt:lpstr>
      <vt:lpstr>PowerPoint Presentation</vt:lpstr>
      <vt:lpstr>Agenda Item 5 Discussion  GIS/LIS Consortium Conference Update</vt:lpstr>
      <vt:lpstr>Break – Networking</vt:lpstr>
      <vt:lpstr>Agenda Item 7 Discussion &amp; Action  Accessibility for Geospatial Content</vt:lpstr>
      <vt:lpstr>Map Accessibility</vt:lpstr>
      <vt:lpstr>AGENDA</vt:lpstr>
      <vt:lpstr>State Guidelines for Accessibility</vt:lpstr>
      <vt:lpstr>Map Accessibility</vt:lpstr>
      <vt:lpstr>Static Maps</vt:lpstr>
      <vt:lpstr>Demo – Static Map</vt:lpstr>
      <vt:lpstr>Demo – Static Map</vt:lpstr>
      <vt:lpstr>Demo – Static Map</vt:lpstr>
      <vt:lpstr>Demo – Static Map</vt:lpstr>
      <vt:lpstr>Interactive Maps</vt:lpstr>
      <vt:lpstr>Demo – Interactive Map</vt:lpstr>
      <vt:lpstr>Next Steps</vt:lpstr>
      <vt:lpstr>Resources</vt:lpstr>
      <vt:lpstr>PowerPoint Presentation</vt:lpstr>
      <vt:lpstr>Thank you!</vt:lpstr>
      <vt:lpstr>Agenda Item 8 Action  U.S. National Grid  </vt:lpstr>
      <vt:lpstr>PowerPoint Presentation</vt:lpstr>
      <vt:lpstr>U.S. National Grid Update </vt:lpstr>
      <vt:lpstr>A Stitch in Time, Saves Nine</vt:lpstr>
      <vt:lpstr>USNG – What and Why</vt:lpstr>
      <vt:lpstr>PowerPoint Presentation</vt:lpstr>
      <vt:lpstr>PowerPoint Presentation</vt:lpstr>
      <vt:lpstr>PowerPoint Presentation</vt:lpstr>
      <vt:lpstr>PowerPoint Presentation</vt:lpstr>
      <vt:lpstr>FEMA Directive 092-5</vt:lpstr>
      <vt:lpstr>We Aren’t In Kansas Anymore</vt:lpstr>
      <vt:lpstr>Potentially a Minnesota Expense Worth 10’s of Millions of Dollars</vt:lpstr>
      <vt:lpstr>PowerPoint Presentation</vt:lpstr>
      <vt:lpstr>Related Issues</vt:lpstr>
      <vt:lpstr>PowerPoint Presentation</vt:lpstr>
      <vt:lpstr>PowerPoint Presentation</vt:lpstr>
      <vt:lpstr>No Place to Run, No Place to Hide</vt:lpstr>
      <vt:lpstr>PowerPoint Presentation</vt:lpstr>
      <vt:lpstr>Way Forward?</vt:lpstr>
      <vt:lpstr>Takeaways</vt:lpstr>
      <vt:lpstr>PowerPoint Presentation</vt:lpstr>
      <vt:lpstr>PowerPoint Presentation</vt:lpstr>
      <vt:lpstr>PowerPoint Presentation</vt:lpstr>
      <vt:lpstr>Agenda Item 9 Discussion  Legislative Updates</vt:lpstr>
      <vt:lpstr>Parks and Trails of Regional Significance</vt:lpstr>
      <vt:lpstr>      Vegetation Buffers</vt:lpstr>
      <vt:lpstr>PowerPoint Presentation</vt:lpstr>
      <vt:lpstr>Next Generation 9-1-1 GIS Project Status Update Adam Iten 6/1/2016</vt:lpstr>
      <vt:lpstr>NG9-1-1 GIS Project Update</vt:lpstr>
      <vt:lpstr>MN NG9-1-1 GIS Standards</vt:lpstr>
      <vt:lpstr>MN NG9-1-1 GIS Standards</vt:lpstr>
      <vt:lpstr>Communication Plan</vt:lpstr>
      <vt:lpstr>PowerPoint Presentation</vt:lpstr>
      <vt:lpstr>Drainage Records Modernization </vt:lpstr>
      <vt:lpstr>PowerPoint Presentation</vt:lpstr>
      <vt:lpstr>Master Contract for Aerial Imagery</vt:lpstr>
      <vt:lpstr>Parcels - Status of current effort…. </vt:lpstr>
      <vt:lpstr>PowerPoint Presentation</vt:lpstr>
      <vt:lpstr>Address Points</vt:lpstr>
      <vt:lpstr>Discussion - Collecting, Standardizing and Aggregating Data</vt:lpstr>
      <vt:lpstr>Constructing a viable path </vt:lpstr>
      <vt:lpstr>Agenda Item 12 Discussion  Announcements and Other Business</vt:lpstr>
    </vt:vector>
  </TitlesOfParts>
  <Company>Office of Enterprise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Release 1 User Feedback Session slides</dc:title>
  <dc:creator>Daniel Ross</dc:creator>
  <cp:lastModifiedBy>Nancy Rader</cp:lastModifiedBy>
  <cp:revision>761</cp:revision>
  <cp:lastPrinted>2014-02-25T19:06:32Z</cp:lastPrinted>
  <dcterms:created xsi:type="dcterms:W3CDTF">2012-09-24T11:48:01Z</dcterms:created>
  <dcterms:modified xsi:type="dcterms:W3CDTF">2016-06-01T14:28:11Z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0x010100030987E932602A489ECA084A1B4EE692</vt:lpwstr>
  </property>
</Properties>
</file>