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6.xml" ContentType="application/vnd.openxmlformats-officedocument.theme+xml"/>
  <Override PartName="/ppt/slideLayouts/slideLayout98.xml" ContentType="application/vnd.openxmlformats-officedocument.presentationml.slideLayout+xml"/>
  <Override PartName="/ppt/theme/theme1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1.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14"/>
    <p:sldMasterId id="2147483822" r:id="rId115"/>
    <p:sldMasterId id="2147483809" r:id="rId116"/>
    <p:sldMasterId id="2147483769" r:id="rId117"/>
    <p:sldMasterId id="2147483847" r:id="rId118"/>
    <p:sldMasterId id="2147483853" r:id="rId119"/>
    <p:sldMasterId id="2147483888" r:id="rId120"/>
    <p:sldMasterId id="2147483900" r:id="rId121"/>
    <p:sldMasterId id="2147483915" r:id="rId122"/>
    <p:sldMasterId id="2147483946" r:id="rId123"/>
    <p:sldMasterId id="2147483951" r:id="rId124"/>
    <p:sldMasterId id="2147483970" r:id="rId125"/>
    <p:sldMasterId id="2147483976" r:id="rId126"/>
    <p:sldMasterId id="2147483984" r:id="rId127"/>
    <p:sldMasterId id="2147484009" r:id="rId128"/>
    <p:sldMasterId id="2147484034" r:id="rId129"/>
    <p:sldMasterId id="2147484045" r:id="rId130"/>
    <p:sldMasterId id="2147484048" r:id="rId131"/>
    <p:sldMasterId id="2147484056" r:id="rId132"/>
    <p:sldMasterId id="2147484068" r:id="rId133"/>
    <p:sldMasterId id="2147484080" r:id="rId134"/>
    <p:sldMasterId id="2147484092" r:id="rId135"/>
  </p:sldMasterIdLst>
  <p:notesMasterIdLst>
    <p:notesMasterId r:id="rId172"/>
  </p:notesMasterIdLst>
  <p:handoutMasterIdLst>
    <p:handoutMasterId r:id="rId173"/>
  </p:handoutMasterIdLst>
  <p:sldIdLst>
    <p:sldId id="934" r:id="rId136"/>
    <p:sldId id="935" r:id="rId137"/>
    <p:sldId id="936" r:id="rId138"/>
    <p:sldId id="1009" r:id="rId139"/>
    <p:sldId id="938" r:id="rId140"/>
    <p:sldId id="1003" r:id="rId141"/>
    <p:sldId id="1004" r:id="rId142"/>
    <p:sldId id="1005" r:id="rId143"/>
    <p:sldId id="1006" r:id="rId144"/>
    <p:sldId id="1007" r:id="rId145"/>
    <p:sldId id="1008" r:id="rId146"/>
    <p:sldId id="993" r:id="rId147"/>
    <p:sldId id="855" r:id="rId148"/>
    <p:sldId id="937" r:id="rId149"/>
    <p:sldId id="995" r:id="rId150"/>
    <p:sldId id="996" r:id="rId151"/>
    <p:sldId id="997" r:id="rId152"/>
    <p:sldId id="940" r:id="rId153"/>
    <p:sldId id="1010" r:id="rId154"/>
    <p:sldId id="941" r:id="rId155"/>
    <p:sldId id="942" r:id="rId156"/>
    <p:sldId id="1011" r:id="rId157"/>
    <p:sldId id="994" r:id="rId158"/>
    <p:sldId id="1000" r:id="rId159"/>
    <p:sldId id="1001" r:id="rId160"/>
    <p:sldId id="1002" r:id="rId161"/>
    <p:sldId id="900" r:id="rId162"/>
    <p:sldId id="907" r:id="rId163"/>
    <p:sldId id="1012" r:id="rId164"/>
    <p:sldId id="1013" r:id="rId165"/>
    <p:sldId id="911" r:id="rId166"/>
    <p:sldId id="969" r:id="rId167"/>
    <p:sldId id="926" r:id="rId168"/>
    <p:sldId id="999" r:id="rId169"/>
    <p:sldId id="924" r:id="rId170"/>
    <p:sldId id="943" r:id="rId1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k Breen" initials="KB" lastIdx="2" clrIdx="0"/>
  <p:cmAuthor id="1" name="Kevin Dyke" initials="" lastIdx="2" clrIdx="1"/>
  <p:cmAuthor id="2" name="Ryan Mattk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B83"/>
    <a:srgbClr val="EAE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1403" autoAdjust="0"/>
  </p:normalViewPr>
  <p:slideViewPr>
    <p:cSldViewPr>
      <p:cViewPr varScale="1">
        <p:scale>
          <a:sx n="112" d="100"/>
          <a:sy n="112" d="100"/>
        </p:scale>
        <p:origin x="810" y="96"/>
      </p:cViewPr>
      <p:guideLst>
        <p:guide orient="horz" pos="2160"/>
        <p:guide pos="2880"/>
      </p:guideLst>
    </p:cSldViewPr>
  </p:slideViewPr>
  <p:notesTextViewPr>
    <p:cViewPr>
      <p:scale>
        <a:sx n="3" d="2"/>
        <a:sy n="3" d="2"/>
      </p:scale>
      <p:origin x="0" y="0"/>
    </p:cViewPr>
  </p:notesTextViewPr>
  <p:sorterViewPr>
    <p:cViewPr>
      <p:scale>
        <a:sx n="100" d="100"/>
        <a:sy n="100" d="100"/>
      </p:scale>
      <p:origin x="0" y="130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Master" Target="slideMasters/slideMaster4.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Master" Target="slideMasters/slideMaster20.xml"/><Relationship Id="rId138" Type="http://schemas.openxmlformats.org/officeDocument/2006/relationships/slide" Target="slides/slide3.xml"/><Relationship Id="rId154" Type="http://schemas.openxmlformats.org/officeDocument/2006/relationships/slide" Target="slides/slide19.xml"/><Relationship Id="rId159" Type="http://schemas.openxmlformats.org/officeDocument/2006/relationships/slide" Target="slides/slide24.xml"/><Relationship Id="rId175" Type="http://schemas.openxmlformats.org/officeDocument/2006/relationships/presProps" Target="presProps.xml"/><Relationship Id="rId170" Type="http://schemas.openxmlformats.org/officeDocument/2006/relationships/slide" Target="slides/slide35.xml"/><Relationship Id="rId16" Type="http://schemas.openxmlformats.org/officeDocument/2006/relationships/customXml" Target="../customXml/item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Master" Target="slideMasters/slideMaster10.xml"/><Relationship Id="rId128" Type="http://schemas.openxmlformats.org/officeDocument/2006/relationships/slideMaster" Target="slideMasters/slideMaster15.xml"/><Relationship Id="rId144" Type="http://schemas.openxmlformats.org/officeDocument/2006/relationships/slide" Target="slides/slide9.xml"/><Relationship Id="rId149" Type="http://schemas.openxmlformats.org/officeDocument/2006/relationships/slide" Target="slides/slide14.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25.xml"/><Relationship Id="rId165" Type="http://schemas.openxmlformats.org/officeDocument/2006/relationships/slide" Target="slides/slide30.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slideMaster" Target="slideMasters/slideMaster5.xml"/><Relationship Id="rId134" Type="http://schemas.openxmlformats.org/officeDocument/2006/relationships/slideMaster" Target="slideMasters/slideMaster21.xml"/><Relationship Id="rId139" Type="http://schemas.openxmlformats.org/officeDocument/2006/relationships/slide" Target="slides/slide4.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15.xml"/><Relationship Id="rId155" Type="http://schemas.openxmlformats.org/officeDocument/2006/relationships/slide" Target="slides/slide20.xml"/><Relationship Id="rId171" Type="http://schemas.openxmlformats.org/officeDocument/2006/relationships/slide" Target="slides/slide36.xml"/><Relationship Id="rId176" Type="http://schemas.openxmlformats.org/officeDocument/2006/relationships/viewProps" Target="viewProps.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Master" Target="slideMasters/slideMaster11.xml"/><Relationship Id="rId129" Type="http://schemas.openxmlformats.org/officeDocument/2006/relationships/slideMaster" Target="slideMasters/slideMaster16.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5.xml"/><Relationship Id="rId145" Type="http://schemas.openxmlformats.org/officeDocument/2006/relationships/slide" Target="slides/slide10.xml"/><Relationship Id="rId161" Type="http://schemas.openxmlformats.org/officeDocument/2006/relationships/slide" Target="slides/slide26.xml"/><Relationship Id="rId166"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Master" Target="slideMasters/slideMaster1.xml"/><Relationship Id="rId119" Type="http://schemas.openxmlformats.org/officeDocument/2006/relationships/slideMaster" Target="slideMasters/slideMaster6.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customXml" Target="../customXml/item81.xml"/><Relationship Id="rId86" Type="http://schemas.openxmlformats.org/officeDocument/2006/relationships/customXml" Target="../customXml/item86.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slideMaster" Target="slideMasters/slideMaster9.xml"/><Relationship Id="rId130" Type="http://schemas.openxmlformats.org/officeDocument/2006/relationships/slideMaster" Target="slideMasters/slideMaster17.xml"/><Relationship Id="rId135" Type="http://schemas.openxmlformats.org/officeDocument/2006/relationships/slideMaster" Target="slideMasters/slideMaster22.xml"/><Relationship Id="rId143" Type="http://schemas.openxmlformats.org/officeDocument/2006/relationships/slide" Target="slides/slide8.xml"/><Relationship Id="rId148" Type="http://schemas.openxmlformats.org/officeDocument/2006/relationships/slide" Target="slides/slide13.xml"/><Relationship Id="rId151" Type="http://schemas.openxmlformats.org/officeDocument/2006/relationships/slide" Target="slides/slide16.xml"/><Relationship Id="rId156" Type="http://schemas.openxmlformats.org/officeDocument/2006/relationships/slide" Target="slides/slide21.xml"/><Relationship Id="rId164" Type="http://schemas.openxmlformats.org/officeDocument/2006/relationships/slide" Target="slides/slide29.xml"/><Relationship Id="rId169" Type="http://schemas.openxmlformats.org/officeDocument/2006/relationships/slide" Target="slides/slide34.xml"/><Relationship Id="rId177"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72" Type="http://schemas.openxmlformats.org/officeDocument/2006/relationships/notesMaster" Target="notesMasters/notes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slideMaster" Target="slideMasters/slideMaster7.xml"/><Relationship Id="rId125" Type="http://schemas.openxmlformats.org/officeDocument/2006/relationships/slideMaster" Target="slideMasters/slideMaster12.xml"/><Relationship Id="rId141" Type="http://schemas.openxmlformats.org/officeDocument/2006/relationships/slide" Target="slides/slide6.xml"/><Relationship Id="rId146" Type="http://schemas.openxmlformats.org/officeDocument/2006/relationships/slide" Target="slides/slide11.xml"/><Relationship Id="rId167" Type="http://schemas.openxmlformats.org/officeDocument/2006/relationships/slide" Target="slides/slide32.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27.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slideMaster" Target="slideMasters/slideMaster2.xml"/><Relationship Id="rId131" Type="http://schemas.openxmlformats.org/officeDocument/2006/relationships/slideMaster" Target="slideMasters/slideMaster18.xml"/><Relationship Id="rId136" Type="http://schemas.openxmlformats.org/officeDocument/2006/relationships/slide" Target="slides/slide1.xml"/><Relationship Id="rId157" Type="http://schemas.openxmlformats.org/officeDocument/2006/relationships/slide" Target="slides/slide22.xml"/><Relationship Id="rId178" Type="http://schemas.openxmlformats.org/officeDocument/2006/relationships/tableStyles" Target="tableStyles.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17.xml"/><Relationship Id="rId173" Type="http://schemas.openxmlformats.org/officeDocument/2006/relationships/handoutMaster" Target="handoutMasters/handoutMaster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Master" Target="slideMasters/slideMaster13.xml"/><Relationship Id="rId147" Type="http://schemas.openxmlformats.org/officeDocument/2006/relationships/slide" Target="slides/slide12.xml"/><Relationship Id="rId168" Type="http://schemas.openxmlformats.org/officeDocument/2006/relationships/slide" Target="slides/slide33.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slideMaster" Target="slideMasters/slideMaster8.xml"/><Relationship Id="rId142" Type="http://schemas.openxmlformats.org/officeDocument/2006/relationships/slide" Target="slides/slide7.xml"/><Relationship Id="rId163" Type="http://schemas.openxmlformats.org/officeDocument/2006/relationships/slide" Target="slides/slide28.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Master" Target="slideMasters/slideMaster3.xml"/><Relationship Id="rId137" Type="http://schemas.openxmlformats.org/officeDocument/2006/relationships/slide" Target="slides/slide2.xml"/><Relationship Id="rId158" Type="http://schemas.openxmlformats.org/officeDocument/2006/relationships/slide" Target="slides/slide23.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Master" Target="slideMasters/slideMaster19.xml"/><Relationship Id="rId153" Type="http://schemas.openxmlformats.org/officeDocument/2006/relationships/slide" Target="slides/slide18.xml"/><Relationship Id="rId174" Type="http://schemas.openxmlformats.org/officeDocument/2006/relationships/commentAuthors" Target="commentAuthor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Master" Target="slideMasters/slideMaster14.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F6890-F3D6-473F-B60F-E25DC12F35A9}" type="doc">
      <dgm:prSet loTypeId="urn:microsoft.com/office/officeart/2005/8/layout/pyramid4" loCatId="pyramid" qsTypeId="urn:microsoft.com/office/officeart/2005/8/quickstyle/simple1" qsCatId="simple" csTypeId="urn:microsoft.com/office/officeart/2005/8/colors/accent2_4" csCatId="accent2" phldr="1"/>
      <dgm:spPr/>
    </dgm:pt>
    <dgm:pt modelId="{83B9676E-FCCC-4FB6-AD90-09E21BAFE628}">
      <dgm:prSet phldrT="[Text]" custT="1"/>
      <dgm:spPr/>
      <dgm:t>
        <a:bodyPr/>
        <a:lstStyle/>
        <a:p>
          <a:r>
            <a:rPr lang="en-US" sz="1000" b="1" dirty="0" smtClean="0">
              <a:solidFill>
                <a:schemeClr val="tx1">
                  <a:lumMod val="95000"/>
                  <a:lumOff val="5000"/>
                </a:schemeClr>
              </a:solidFill>
            </a:rPr>
            <a:t>UX</a:t>
          </a:r>
          <a:endParaRPr lang="en-US" sz="1000" b="1" dirty="0">
            <a:solidFill>
              <a:schemeClr val="tx1">
                <a:lumMod val="95000"/>
                <a:lumOff val="5000"/>
              </a:schemeClr>
            </a:solidFill>
          </a:endParaRPr>
        </a:p>
      </dgm:t>
    </dgm:pt>
    <dgm:pt modelId="{CB2B9BF4-0FA3-466A-B6C1-FADFB219570C}" type="parTrans" cxnId="{25623CD9-3DD0-4FAF-A177-E88AAAEE1E3A}">
      <dgm:prSet/>
      <dgm:spPr/>
      <dgm:t>
        <a:bodyPr/>
        <a:lstStyle/>
        <a:p>
          <a:endParaRPr lang="en-US" sz="1000" b="1">
            <a:solidFill>
              <a:schemeClr val="tx1">
                <a:lumMod val="95000"/>
                <a:lumOff val="5000"/>
              </a:schemeClr>
            </a:solidFill>
          </a:endParaRPr>
        </a:p>
      </dgm:t>
    </dgm:pt>
    <dgm:pt modelId="{31613FDF-EBD8-47C4-9841-8FE4284DF674}" type="sibTrans" cxnId="{25623CD9-3DD0-4FAF-A177-E88AAAEE1E3A}">
      <dgm:prSet/>
      <dgm:spPr/>
      <dgm:t>
        <a:bodyPr/>
        <a:lstStyle/>
        <a:p>
          <a:endParaRPr lang="en-US" sz="1000" b="1">
            <a:solidFill>
              <a:schemeClr val="tx1">
                <a:lumMod val="95000"/>
                <a:lumOff val="5000"/>
              </a:schemeClr>
            </a:solidFill>
          </a:endParaRPr>
        </a:p>
      </dgm:t>
    </dgm:pt>
    <dgm:pt modelId="{2537A9A0-539B-4CAB-A41E-C44F4AA33543}">
      <dgm:prSet phldrT="[Text]" custT="1"/>
      <dgm:spPr/>
      <dgm:t>
        <a:bodyPr/>
        <a:lstStyle/>
        <a:p>
          <a:r>
            <a:rPr lang="en-US" sz="1000" b="1" dirty="0" smtClean="0">
              <a:solidFill>
                <a:schemeClr val="tx1">
                  <a:lumMod val="95000"/>
                  <a:lumOff val="5000"/>
                </a:schemeClr>
              </a:solidFill>
            </a:rPr>
            <a:t>Data Updates</a:t>
          </a:r>
          <a:endParaRPr lang="en-US" sz="1000" b="1" dirty="0">
            <a:solidFill>
              <a:schemeClr val="tx1">
                <a:lumMod val="95000"/>
                <a:lumOff val="5000"/>
              </a:schemeClr>
            </a:solidFill>
          </a:endParaRPr>
        </a:p>
      </dgm:t>
    </dgm:pt>
    <dgm:pt modelId="{FBCD51C1-85ED-46D2-B533-6F714A7195CB}" type="parTrans" cxnId="{522E3707-E1B2-4AC7-A112-B4F4E30B877F}">
      <dgm:prSet/>
      <dgm:spPr/>
      <dgm:t>
        <a:bodyPr/>
        <a:lstStyle/>
        <a:p>
          <a:endParaRPr lang="en-US" sz="1000" b="1">
            <a:solidFill>
              <a:schemeClr val="tx1">
                <a:lumMod val="95000"/>
                <a:lumOff val="5000"/>
              </a:schemeClr>
            </a:solidFill>
          </a:endParaRPr>
        </a:p>
      </dgm:t>
    </dgm:pt>
    <dgm:pt modelId="{47BFD020-1132-4B6A-9F44-37BB2D026914}" type="sibTrans" cxnId="{522E3707-E1B2-4AC7-A112-B4F4E30B877F}">
      <dgm:prSet/>
      <dgm:spPr/>
      <dgm:t>
        <a:bodyPr/>
        <a:lstStyle/>
        <a:p>
          <a:endParaRPr lang="en-US" sz="1000" b="1">
            <a:solidFill>
              <a:schemeClr val="tx1">
                <a:lumMod val="95000"/>
                <a:lumOff val="5000"/>
              </a:schemeClr>
            </a:solidFill>
          </a:endParaRPr>
        </a:p>
      </dgm:t>
    </dgm:pt>
    <dgm:pt modelId="{2C7631D8-BCE9-4E01-AC26-A57B5FD1BD98}">
      <dgm:prSet phldrT="[Text]" custT="1"/>
      <dgm:spPr/>
      <dgm:t>
        <a:bodyPr/>
        <a:lstStyle/>
        <a:p>
          <a:r>
            <a:rPr lang="en-US" sz="1000" b="1" dirty="0" smtClean="0">
              <a:solidFill>
                <a:schemeClr val="tx1">
                  <a:lumMod val="95000"/>
                  <a:lumOff val="5000"/>
                </a:schemeClr>
              </a:solidFill>
            </a:rPr>
            <a:t>Data</a:t>
          </a:r>
        </a:p>
        <a:p>
          <a:r>
            <a:rPr lang="en-US" sz="1000" b="1" dirty="0" smtClean="0">
              <a:solidFill>
                <a:schemeClr val="tx1">
                  <a:lumMod val="95000"/>
                  <a:lumOff val="5000"/>
                </a:schemeClr>
              </a:solidFill>
            </a:rPr>
            <a:t>Quality</a:t>
          </a:r>
          <a:endParaRPr lang="en-US" sz="1000" b="1" dirty="0">
            <a:solidFill>
              <a:schemeClr val="tx1">
                <a:lumMod val="95000"/>
                <a:lumOff val="5000"/>
              </a:schemeClr>
            </a:solidFill>
          </a:endParaRPr>
        </a:p>
      </dgm:t>
    </dgm:pt>
    <dgm:pt modelId="{E4FBAFBE-E883-429C-B504-0137FD5593E0}" type="parTrans" cxnId="{E38A9A10-B406-4E3F-9F21-08A8AE9CB589}">
      <dgm:prSet/>
      <dgm:spPr/>
      <dgm:t>
        <a:bodyPr/>
        <a:lstStyle/>
        <a:p>
          <a:endParaRPr lang="en-US" sz="1000" b="1">
            <a:solidFill>
              <a:schemeClr val="tx1">
                <a:lumMod val="95000"/>
                <a:lumOff val="5000"/>
              </a:schemeClr>
            </a:solidFill>
          </a:endParaRPr>
        </a:p>
      </dgm:t>
    </dgm:pt>
    <dgm:pt modelId="{A923BB0C-EC33-461F-9242-2DD5B1593944}" type="sibTrans" cxnId="{E38A9A10-B406-4E3F-9F21-08A8AE9CB589}">
      <dgm:prSet/>
      <dgm:spPr/>
      <dgm:t>
        <a:bodyPr/>
        <a:lstStyle/>
        <a:p>
          <a:endParaRPr lang="en-US" sz="1000" b="1">
            <a:solidFill>
              <a:schemeClr val="tx1">
                <a:lumMod val="95000"/>
                <a:lumOff val="5000"/>
              </a:schemeClr>
            </a:solidFill>
          </a:endParaRPr>
        </a:p>
      </dgm:t>
    </dgm:pt>
    <dgm:pt modelId="{A34520A0-A3B9-4856-9970-B78D3B15D502}">
      <dgm:prSet phldrT="[Text]" custT="1"/>
      <dgm:spPr/>
      <dgm:t>
        <a:bodyPr/>
        <a:lstStyle/>
        <a:p>
          <a:r>
            <a:rPr lang="en-US" sz="1000" b="1" dirty="0" smtClean="0">
              <a:solidFill>
                <a:schemeClr val="tx1">
                  <a:lumMod val="95000"/>
                  <a:lumOff val="5000"/>
                </a:schemeClr>
              </a:solidFill>
            </a:rPr>
            <a:t>Carto and Perform.</a:t>
          </a:r>
          <a:endParaRPr lang="en-US" sz="1000" b="1" dirty="0">
            <a:solidFill>
              <a:schemeClr val="tx1">
                <a:lumMod val="95000"/>
                <a:lumOff val="5000"/>
              </a:schemeClr>
            </a:solidFill>
          </a:endParaRPr>
        </a:p>
      </dgm:t>
    </dgm:pt>
    <dgm:pt modelId="{09405E3B-0E2B-41F0-A0CA-4421E602144B}" type="parTrans" cxnId="{CED37D90-9F89-4A4E-A991-8D47897DCF54}">
      <dgm:prSet/>
      <dgm:spPr/>
      <dgm:t>
        <a:bodyPr/>
        <a:lstStyle/>
        <a:p>
          <a:endParaRPr lang="en-US" sz="1000" b="1">
            <a:solidFill>
              <a:schemeClr val="tx1">
                <a:lumMod val="95000"/>
                <a:lumOff val="5000"/>
              </a:schemeClr>
            </a:solidFill>
          </a:endParaRPr>
        </a:p>
      </dgm:t>
    </dgm:pt>
    <dgm:pt modelId="{5717E76D-B9EA-4E3E-BFFB-80F20768272C}" type="sibTrans" cxnId="{CED37D90-9F89-4A4E-A991-8D47897DCF54}">
      <dgm:prSet/>
      <dgm:spPr/>
      <dgm:t>
        <a:bodyPr/>
        <a:lstStyle/>
        <a:p>
          <a:endParaRPr lang="en-US" sz="1000" b="1">
            <a:solidFill>
              <a:schemeClr val="tx1">
                <a:lumMod val="95000"/>
                <a:lumOff val="5000"/>
              </a:schemeClr>
            </a:solidFill>
          </a:endParaRPr>
        </a:p>
      </dgm:t>
    </dgm:pt>
    <dgm:pt modelId="{461F91BA-739C-4946-8BF4-17F120B4B7CE}" type="pres">
      <dgm:prSet presAssocID="{228F6890-F3D6-473F-B60F-E25DC12F35A9}" presName="compositeShape" presStyleCnt="0">
        <dgm:presLayoutVars>
          <dgm:chMax val="9"/>
          <dgm:dir/>
          <dgm:resizeHandles val="exact"/>
        </dgm:presLayoutVars>
      </dgm:prSet>
      <dgm:spPr/>
    </dgm:pt>
    <dgm:pt modelId="{34055DB4-C645-4F47-82A4-FA115ABA331C}" type="pres">
      <dgm:prSet presAssocID="{228F6890-F3D6-473F-B60F-E25DC12F35A9}" presName="triangle1" presStyleLbl="node1" presStyleIdx="0" presStyleCnt="4" custLinFactNeighborX="-771" custLinFactNeighborY="-10084">
        <dgm:presLayoutVars>
          <dgm:bulletEnabled val="1"/>
        </dgm:presLayoutVars>
      </dgm:prSet>
      <dgm:spPr/>
      <dgm:t>
        <a:bodyPr/>
        <a:lstStyle/>
        <a:p>
          <a:endParaRPr lang="en-US"/>
        </a:p>
      </dgm:t>
    </dgm:pt>
    <dgm:pt modelId="{6B3D2A81-5ABF-450A-B443-A45B7F8A6CAD}" type="pres">
      <dgm:prSet presAssocID="{228F6890-F3D6-473F-B60F-E25DC12F35A9}" presName="triangle2" presStyleLbl="node1" presStyleIdx="1" presStyleCnt="4">
        <dgm:presLayoutVars>
          <dgm:bulletEnabled val="1"/>
        </dgm:presLayoutVars>
      </dgm:prSet>
      <dgm:spPr/>
      <dgm:t>
        <a:bodyPr/>
        <a:lstStyle/>
        <a:p>
          <a:endParaRPr lang="en-US"/>
        </a:p>
      </dgm:t>
    </dgm:pt>
    <dgm:pt modelId="{170D42BC-03BD-4A53-8AE9-4806CA972F53}" type="pres">
      <dgm:prSet presAssocID="{228F6890-F3D6-473F-B60F-E25DC12F35A9}" presName="triangle3" presStyleLbl="node1" presStyleIdx="2" presStyleCnt="4">
        <dgm:presLayoutVars>
          <dgm:bulletEnabled val="1"/>
        </dgm:presLayoutVars>
      </dgm:prSet>
      <dgm:spPr/>
      <dgm:t>
        <a:bodyPr/>
        <a:lstStyle/>
        <a:p>
          <a:endParaRPr lang="en-US"/>
        </a:p>
      </dgm:t>
    </dgm:pt>
    <dgm:pt modelId="{8EC78446-06F1-4835-948D-AE2475E01B53}" type="pres">
      <dgm:prSet presAssocID="{228F6890-F3D6-473F-B60F-E25DC12F35A9}" presName="triangle4" presStyleLbl="node1" presStyleIdx="3" presStyleCnt="4">
        <dgm:presLayoutVars>
          <dgm:bulletEnabled val="1"/>
        </dgm:presLayoutVars>
      </dgm:prSet>
      <dgm:spPr/>
      <dgm:t>
        <a:bodyPr/>
        <a:lstStyle/>
        <a:p>
          <a:endParaRPr lang="en-US"/>
        </a:p>
      </dgm:t>
    </dgm:pt>
  </dgm:ptLst>
  <dgm:cxnLst>
    <dgm:cxn modelId="{25623CD9-3DD0-4FAF-A177-E88AAAEE1E3A}" srcId="{228F6890-F3D6-473F-B60F-E25DC12F35A9}" destId="{83B9676E-FCCC-4FB6-AD90-09E21BAFE628}" srcOrd="0" destOrd="0" parTransId="{CB2B9BF4-0FA3-466A-B6C1-FADFB219570C}" sibTransId="{31613FDF-EBD8-47C4-9841-8FE4284DF674}"/>
    <dgm:cxn modelId="{46C9F1EE-5257-42A1-A802-2CAA747DA21D}" type="presOf" srcId="{2C7631D8-BCE9-4E01-AC26-A57B5FD1BD98}" destId="{6B3D2A81-5ABF-450A-B443-A45B7F8A6CAD}" srcOrd="0" destOrd="0" presId="urn:microsoft.com/office/officeart/2005/8/layout/pyramid4"/>
    <dgm:cxn modelId="{2785F162-ABD4-4350-8DB0-614AAD02EE14}" type="presOf" srcId="{A34520A0-A3B9-4856-9970-B78D3B15D502}" destId="{170D42BC-03BD-4A53-8AE9-4806CA972F53}" srcOrd="0" destOrd="0" presId="urn:microsoft.com/office/officeart/2005/8/layout/pyramid4"/>
    <dgm:cxn modelId="{CED37D90-9F89-4A4E-A991-8D47897DCF54}" srcId="{228F6890-F3D6-473F-B60F-E25DC12F35A9}" destId="{A34520A0-A3B9-4856-9970-B78D3B15D502}" srcOrd="2" destOrd="0" parTransId="{09405E3B-0E2B-41F0-A0CA-4421E602144B}" sibTransId="{5717E76D-B9EA-4E3E-BFFB-80F20768272C}"/>
    <dgm:cxn modelId="{13F13D02-BDDD-4D54-95C7-0A7ACB2B4E6D}" type="presOf" srcId="{228F6890-F3D6-473F-B60F-E25DC12F35A9}" destId="{461F91BA-739C-4946-8BF4-17F120B4B7CE}" srcOrd="0" destOrd="0" presId="urn:microsoft.com/office/officeart/2005/8/layout/pyramid4"/>
    <dgm:cxn modelId="{183EE1D2-3644-488D-B444-2F2E47BEFE24}" type="presOf" srcId="{83B9676E-FCCC-4FB6-AD90-09E21BAFE628}" destId="{34055DB4-C645-4F47-82A4-FA115ABA331C}" srcOrd="0" destOrd="0" presId="urn:microsoft.com/office/officeart/2005/8/layout/pyramid4"/>
    <dgm:cxn modelId="{AB886362-0262-4768-A2C0-3206B1B00D46}" type="presOf" srcId="{2537A9A0-539B-4CAB-A41E-C44F4AA33543}" destId="{8EC78446-06F1-4835-948D-AE2475E01B53}" srcOrd="0" destOrd="0" presId="urn:microsoft.com/office/officeart/2005/8/layout/pyramid4"/>
    <dgm:cxn modelId="{E38A9A10-B406-4E3F-9F21-08A8AE9CB589}" srcId="{228F6890-F3D6-473F-B60F-E25DC12F35A9}" destId="{2C7631D8-BCE9-4E01-AC26-A57B5FD1BD98}" srcOrd="1" destOrd="0" parTransId="{E4FBAFBE-E883-429C-B504-0137FD5593E0}" sibTransId="{A923BB0C-EC33-461F-9242-2DD5B1593944}"/>
    <dgm:cxn modelId="{522E3707-E1B2-4AC7-A112-B4F4E30B877F}" srcId="{228F6890-F3D6-473F-B60F-E25DC12F35A9}" destId="{2537A9A0-539B-4CAB-A41E-C44F4AA33543}" srcOrd="3" destOrd="0" parTransId="{FBCD51C1-85ED-46D2-B533-6F714A7195CB}" sibTransId="{47BFD020-1132-4B6A-9F44-37BB2D026914}"/>
    <dgm:cxn modelId="{401DCF1B-C740-4F2A-88B9-9A3F35EB0D98}" type="presParOf" srcId="{461F91BA-739C-4946-8BF4-17F120B4B7CE}" destId="{34055DB4-C645-4F47-82A4-FA115ABA331C}" srcOrd="0" destOrd="0" presId="urn:microsoft.com/office/officeart/2005/8/layout/pyramid4"/>
    <dgm:cxn modelId="{918B0756-2AF7-44D8-B2CB-FB945F62670D}" type="presParOf" srcId="{461F91BA-739C-4946-8BF4-17F120B4B7CE}" destId="{6B3D2A81-5ABF-450A-B443-A45B7F8A6CAD}" srcOrd="1" destOrd="0" presId="urn:microsoft.com/office/officeart/2005/8/layout/pyramid4"/>
    <dgm:cxn modelId="{3D7F9FD5-9B66-4648-A455-065773D9DFA3}" type="presParOf" srcId="{461F91BA-739C-4946-8BF4-17F120B4B7CE}" destId="{170D42BC-03BD-4A53-8AE9-4806CA972F53}" srcOrd="2" destOrd="0" presId="urn:microsoft.com/office/officeart/2005/8/layout/pyramid4"/>
    <dgm:cxn modelId="{AB7FB6E7-4ECF-4684-BB32-FD513AC53A24}" type="presParOf" srcId="{461F91BA-739C-4946-8BF4-17F120B4B7CE}" destId="{8EC78446-06F1-4835-948D-AE2475E01B53}"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55DB4-C645-4F47-82A4-FA115ABA331C}">
      <dsp:nvSpPr>
        <dsp:cNvPr id="0" name=""/>
        <dsp:cNvSpPr/>
      </dsp:nvSpPr>
      <dsp:spPr>
        <a:xfrm>
          <a:off x="1124830" y="0"/>
          <a:ext cx="1397000" cy="1397000"/>
        </a:xfrm>
        <a:prstGeom prst="triangl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95000"/>
                  <a:lumOff val="5000"/>
                </a:schemeClr>
              </a:solidFill>
            </a:rPr>
            <a:t>UX</a:t>
          </a:r>
          <a:endParaRPr lang="en-US" sz="1000" b="1" kern="1200" dirty="0">
            <a:solidFill>
              <a:schemeClr val="tx1">
                <a:lumMod val="95000"/>
                <a:lumOff val="5000"/>
              </a:schemeClr>
            </a:solidFill>
          </a:endParaRPr>
        </a:p>
      </dsp:txBody>
      <dsp:txXfrm>
        <a:off x="1474080" y="698500"/>
        <a:ext cx="698500" cy="698500"/>
      </dsp:txXfrm>
    </dsp:sp>
    <dsp:sp modelId="{6B3D2A81-5ABF-450A-B443-A45B7F8A6CAD}">
      <dsp:nvSpPr>
        <dsp:cNvPr id="0" name=""/>
        <dsp:cNvSpPr/>
      </dsp:nvSpPr>
      <dsp:spPr>
        <a:xfrm>
          <a:off x="437100" y="1397000"/>
          <a:ext cx="1397000" cy="1397000"/>
        </a:xfrm>
        <a:prstGeom prst="triangle">
          <a:avLst/>
        </a:prstGeom>
        <a:solidFill>
          <a:schemeClr val="accent2">
            <a:shade val="50000"/>
            <a:hueOff val="-20742"/>
            <a:satOff val="-4204"/>
            <a:lumOff val="231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95000"/>
                  <a:lumOff val="5000"/>
                </a:schemeClr>
              </a:solidFill>
            </a:rPr>
            <a:t>Data</a:t>
          </a:r>
        </a:p>
        <a:p>
          <a:pPr lvl="0" algn="ctr" defTabSz="444500">
            <a:lnSpc>
              <a:spcPct val="90000"/>
            </a:lnSpc>
            <a:spcBef>
              <a:spcPct val="0"/>
            </a:spcBef>
            <a:spcAft>
              <a:spcPct val="35000"/>
            </a:spcAft>
          </a:pPr>
          <a:r>
            <a:rPr lang="en-US" sz="1000" b="1" kern="1200" dirty="0" smtClean="0">
              <a:solidFill>
                <a:schemeClr val="tx1">
                  <a:lumMod val="95000"/>
                  <a:lumOff val="5000"/>
                </a:schemeClr>
              </a:solidFill>
            </a:rPr>
            <a:t>Quality</a:t>
          </a:r>
          <a:endParaRPr lang="en-US" sz="1000" b="1" kern="1200" dirty="0">
            <a:solidFill>
              <a:schemeClr val="tx1">
                <a:lumMod val="95000"/>
                <a:lumOff val="5000"/>
              </a:schemeClr>
            </a:solidFill>
          </a:endParaRPr>
        </a:p>
      </dsp:txBody>
      <dsp:txXfrm>
        <a:off x="786350" y="2095500"/>
        <a:ext cx="698500" cy="698500"/>
      </dsp:txXfrm>
    </dsp:sp>
    <dsp:sp modelId="{170D42BC-03BD-4A53-8AE9-4806CA972F53}">
      <dsp:nvSpPr>
        <dsp:cNvPr id="0" name=""/>
        <dsp:cNvSpPr/>
      </dsp:nvSpPr>
      <dsp:spPr>
        <a:xfrm rot="10800000">
          <a:off x="1135600" y="1397000"/>
          <a:ext cx="1397000" cy="1397000"/>
        </a:xfrm>
        <a:prstGeom prst="triangle">
          <a:avLst/>
        </a:prstGeom>
        <a:solidFill>
          <a:schemeClr val="accent2">
            <a:shade val="50000"/>
            <a:hueOff val="-41484"/>
            <a:satOff val="-8409"/>
            <a:lumOff val="462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95000"/>
                  <a:lumOff val="5000"/>
                </a:schemeClr>
              </a:solidFill>
            </a:rPr>
            <a:t>Carto and Perform.</a:t>
          </a:r>
          <a:endParaRPr lang="en-US" sz="1000" b="1" kern="1200" dirty="0">
            <a:solidFill>
              <a:schemeClr val="tx1">
                <a:lumMod val="95000"/>
                <a:lumOff val="5000"/>
              </a:schemeClr>
            </a:solidFill>
          </a:endParaRPr>
        </a:p>
      </dsp:txBody>
      <dsp:txXfrm rot="10800000">
        <a:off x="1484850" y="1397000"/>
        <a:ext cx="698500" cy="698500"/>
      </dsp:txXfrm>
    </dsp:sp>
    <dsp:sp modelId="{8EC78446-06F1-4835-948D-AE2475E01B53}">
      <dsp:nvSpPr>
        <dsp:cNvPr id="0" name=""/>
        <dsp:cNvSpPr/>
      </dsp:nvSpPr>
      <dsp:spPr>
        <a:xfrm>
          <a:off x="1834101" y="1397000"/>
          <a:ext cx="1397000" cy="1397000"/>
        </a:xfrm>
        <a:prstGeom prst="triangle">
          <a:avLst/>
        </a:prstGeom>
        <a:solidFill>
          <a:schemeClr val="accent2">
            <a:shade val="50000"/>
            <a:hueOff val="-20742"/>
            <a:satOff val="-4204"/>
            <a:lumOff val="231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lumMod val="95000"/>
                  <a:lumOff val="5000"/>
                </a:schemeClr>
              </a:solidFill>
            </a:rPr>
            <a:t>Data Updates</a:t>
          </a:r>
          <a:endParaRPr lang="en-US" sz="1000" b="1" kern="1200" dirty="0">
            <a:solidFill>
              <a:schemeClr val="tx1">
                <a:lumMod val="95000"/>
                <a:lumOff val="5000"/>
              </a:schemeClr>
            </a:solidFill>
          </a:endParaRPr>
        </a:p>
      </dsp:txBody>
      <dsp:txXfrm>
        <a:off x="2183351" y="2095500"/>
        <a:ext cx="698500" cy="6985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D62F474-EAC5-4D00-8C88-B28579B71933}" type="datetimeFigureOut">
              <a:rPr lang="en-US" smtClean="0"/>
              <a:t>9/29/2016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8813BE-70B2-4C29-9C95-B54CA0653237}" type="slidenum">
              <a:rPr lang="en-US" smtClean="0"/>
              <a:t>‹#›</a:t>
            </a:fld>
            <a:endParaRPr lang="en-US" dirty="0"/>
          </a:p>
        </p:txBody>
      </p:sp>
    </p:spTree>
    <p:extLst>
      <p:ext uri="{BB962C8B-B14F-4D97-AF65-F5344CB8AC3E}">
        <p14:creationId xmlns:p14="http://schemas.microsoft.com/office/powerpoint/2010/main" val="240241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54366C-EC7D-4398-B5F8-B4F260324CFE}" type="datetimeFigureOut">
              <a:rPr lang="en-US" smtClean="0"/>
              <a:pPr/>
              <a:t>9/29/2016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64FBB8-F3E7-49A2-8C82-60272B9FB1B8}" type="slidenum">
              <a:rPr lang="en-US" smtClean="0"/>
              <a:pPr/>
              <a:t>‹#›</a:t>
            </a:fld>
            <a:endParaRPr lang="en-US" dirty="0"/>
          </a:p>
        </p:txBody>
      </p:sp>
    </p:spTree>
    <p:extLst>
      <p:ext uri="{BB962C8B-B14F-4D97-AF65-F5344CB8AC3E}">
        <p14:creationId xmlns:p14="http://schemas.microsoft.com/office/powerpoint/2010/main" val="221678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64FBB8-F3E7-49A2-8C82-60272B9FB1B8}"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26221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37339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3FCF86-A28D-45B4-8305-A08DC6126247}"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01996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34</a:t>
            </a:fld>
            <a:endParaRPr lang="en-US" dirty="0"/>
          </a:p>
        </p:txBody>
      </p:sp>
    </p:spTree>
    <p:extLst>
      <p:ext uri="{BB962C8B-B14F-4D97-AF65-F5344CB8AC3E}">
        <p14:creationId xmlns:p14="http://schemas.microsoft.com/office/powerpoint/2010/main" val="2381284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1.xml"/><Relationship Id="rId1" Type="http://schemas.openxmlformats.org/officeDocument/2006/relationships/themeOverride" Target="../theme/themeOverride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1.xml"/><Relationship Id="rId1" Type="http://schemas.openxmlformats.org/officeDocument/2006/relationships/themeOverride" Target="../theme/themeOverride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1.xml"/><Relationship Id="rId1" Type="http://schemas.openxmlformats.org/officeDocument/2006/relationships/themeOverride" Target="../theme/themeOverride4.xml"/><Relationship Id="rId4" Type="http://schemas.openxmlformats.org/officeDocument/2006/relationships/image" Target="../media/image13.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09757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7661554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00644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048787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047129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4144683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3033508433"/>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13090061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85800" y="533400"/>
            <a:ext cx="7467600" cy="838200"/>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2301148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E60533-E40B-40C5-B09B-1F67B7C5D924}" type="datetimeFigureOut">
              <a:rPr lang="en-US" smtClean="0">
                <a:solidFill>
                  <a:prstClr val="black"/>
                </a:solidFill>
              </a:rPr>
              <a:pPr/>
              <a:t>9/29/2016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chemeClr val="bg1">
                    <a:lumMod val="75000"/>
                  </a:schemeClr>
                </a:solidFill>
              </a:defRPr>
            </a:lvl1pPr>
          </a:lstStyle>
          <a:p>
            <a:fld id="{0FD1671A-E21A-456B-AA73-8967CA1BF1A8}"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72135273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762000" y="533400"/>
            <a:ext cx="7467600" cy="838200"/>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9508611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FE60533-E40B-40C5-B09B-1F67B7C5D924}" type="datetimeFigureOut">
              <a:rPr lang="en-US" smtClean="0">
                <a:solidFill>
                  <a:prstClr val="black"/>
                </a:solidFill>
              </a:rPr>
              <a:pPr/>
              <a:t>9/29/2016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solidFill>
                  <a:schemeClr val="bg1">
                    <a:lumMod val="75000"/>
                  </a:schemeClr>
                </a:solidFill>
              </a:defRPr>
            </a:lvl1pPr>
          </a:lstStyle>
          <a:p>
            <a:fld id="{0FD1671A-E21A-456B-AA73-8967CA1BF1A8}"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42080726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57769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0" y="533400"/>
            <a:ext cx="9144000" cy="838200"/>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6861303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FE60533-E40B-40C5-B09B-1F67B7C5D924}" type="datetimeFigureOut">
              <a:rPr lang="en-US" smtClean="0">
                <a:solidFill>
                  <a:prstClr val="black"/>
                </a:solidFill>
              </a:rPr>
              <a:pPr/>
              <a:t>9/29/2016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solidFill>
                  <a:schemeClr val="bg1">
                    <a:lumMod val="75000"/>
                  </a:schemeClr>
                </a:solidFill>
              </a:defRPr>
            </a:lvl1pPr>
          </a:lstStyle>
          <a:p>
            <a:fld id="{0FD1671A-E21A-456B-AA73-8967CA1BF1A8}"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44342981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E60533-E40B-40C5-B09B-1F67B7C5D924}" type="datetimeFigureOut">
              <a:rPr lang="en-US" smtClean="0">
                <a:solidFill>
                  <a:prstClr val="black"/>
                </a:solidFill>
              </a:rPr>
              <a:pPr/>
              <a:t>9/29/2016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solidFill>
                  <a:schemeClr val="bg1">
                    <a:lumMod val="75000"/>
                  </a:schemeClr>
                </a:solidFill>
              </a:defRPr>
            </a:lvl1pPr>
          </a:lstStyle>
          <a:p>
            <a:fld id="{0FD1671A-E21A-456B-AA73-8967CA1BF1A8}"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61355973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E60533-E40B-40C5-B09B-1F67B7C5D924}" type="datetimeFigureOut">
              <a:rPr lang="en-US" smtClean="0">
                <a:solidFill>
                  <a:prstClr val="black"/>
                </a:solidFill>
              </a:rPr>
              <a:pPr/>
              <a:t>9/29/2016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solidFill>
                  <a:schemeClr val="bg1">
                    <a:lumMod val="75000"/>
                  </a:schemeClr>
                </a:solidFill>
              </a:defRPr>
            </a:lvl1pPr>
          </a:lstStyle>
          <a:p>
            <a:fld id="{0FD1671A-E21A-456B-AA73-8967CA1BF1A8}"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35824948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E60533-E40B-40C5-B09B-1F67B7C5D924}" type="datetimeFigureOut">
              <a:rPr lang="en-US" smtClean="0">
                <a:solidFill>
                  <a:prstClr val="black"/>
                </a:solidFill>
              </a:rPr>
              <a:pPr/>
              <a:t>9/29/2016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chemeClr val="bg1">
                    <a:lumMod val="75000"/>
                  </a:schemeClr>
                </a:solidFill>
              </a:defRPr>
            </a:lvl1pPr>
          </a:lstStyle>
          <a:p>
            <a:fld id="{0FD1671A-E21A-456B-AA73-8967CA1BF1A8}"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39246656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E60533-E40B-40C5-B09B-1F67B7C5D924}" type="datetimeFigureOut">
              <a:rPr lang="en-US" smtClean="0">
                <a:solidFill>
                  <a:prstClr val="black"/>
                </a:solidFill>
              </a:rPr>
              <a:pPr/>
              <a:t>9/29/2016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chemeClr val="bg1">
                    <a:lumMod val="75000"/>
                  </a:schemeClr>
                </a:solidFill>
              </a:defRPr>
            </a:lvl1pPr>
          </a:lstStyle>
          <a:p>
            <a:fld id="{0FD1671A-E21A-456B-AA73-8967CA1BF1A8}"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24272242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118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580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7959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048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29453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8877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1262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1266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8472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6787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336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7342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solidFill>
                  <a:prstClr val="black"/>
                </a:solidFill>
                <a:cs typeface="Arial" panose="020B0604020202020204" pitchFamily="34" charset="0"/>
              </a:endParaRPr>
            </a:p>
          </p:txBody>
        </p:sp>
        <p:sp>
          <p:nvSpPr>
            <p:cNvPr id="7" name="Freeform 18"/>
            <p:cNvSpPr>
              <a:spLocks/>
            </p:cNvSpPr>
            <p:nvPr/>
          </p:nvSpPr>
          <p:spPr bwMode="auto">
            <a:xfrm>
              <a:off x="35443" y="5135526"/>
              <a:ext cx="9108557"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mtClean="0">
                <a:solidFill>
                  <a:prstClr val="black"/>
                </a:solidFill>
                <a:cs typeface="Arial" panose="020B0604020202020204" pitchFamily="34"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smtClean="0">
                <a:solidFill>
                  <a:srgbClr val="FFFFFF"/>
                </a:solidFill>
              </a:defRPr>
            </a:lvl1pPr>
            <a:extLst/>
          </a:lstStyle>
          <a:p>
            <a:pPr>
              <a:defRPr/>
            </a:pPr>
            <a:fld id="{5140D855-650D-433A-B95B-68A6D28D9F4C}" type="datetimeFigureOut">
              <a:rPr lang="en-US"/>
              <a:pPr>
                <a:defRPr/>
              </a:pPr>
              <a:t>9/29/2016</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endParaRPr>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3BD0FA54-FD73-4D82-984D-714A88F9EB39}" type="slidenum">
              <a:rPr lang="en-US" altLang="en-US"/>
              <a:pPr/>
              <a:t>‹#›</a:t>
            </a:fld>
            <a:endParaRPr lang="en-US" altLang="en-US"/>
          </a:p>
        </p:txBody>
      </p:sp>
    </p:spTree>
    <p:extLst>
      <p:ext uri="{BB962C8B-B14F-4D97-AF65-F5344CB8AC3E}">
        <p14:creationId xmlns:p14="http://schemas.microsoft.com/office/powerpoint/2010/main" val="23299086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382C8C87-14C1-4272-9B91-F76D1628F1DD}" type="datetimeFigureOut">
              <a:rPr lang="en-US">
                <a:solidFill>
                  <a:prstClr val="black"/>
                </a:solidFill>
              </a:rPr>
              <a:pPr>
                <a:defRPr/>
              </a:pPr>
              <a:t>9/29/2016</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fld id="{B3A7D321-6970-4D48-AD9A-FFCD12C8E8E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033222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1420AB12-F40D-4EA2-84FA-DDAD71A1CEB5}" type="datetimeFigureOut">
              <a:rPr lang="en-US">
                <a:solidFill>
                  <a:prstClr val="white"/>
                </a:solidFill>
              </a:rPr>
              <a:pPr>
                <a:defRPr/>
              </a:pPr>
              <a:t>9/29/2016</a:t>
            </a:fld>
            <a:endParaRPr lang="en-US">
              <a:solidFill>
                <a:prstClr val="white"/>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8" name="Slide Number Placeholder 5"/>
          <p:cNvSpPr>
            <a:spLocks noGrp="1"/>
          </p:cNvSpPr>
          <p:nvPr>
            <p:ph type="sldNum" sz="quarter" idx="12"/>
          </p:nvPr>
        </p:nvSpPr>
        <p:spPr/>
        <p:txBody>
          <a:bodyPr/>
          <a:lstStyle>
            <a:lvl1pPr>
              <a:defRPr/>
            </a:lvl1pPr>
          </a:lstStyle>
          <a:p>
            <a:fld id="{94595086-B43C-458F-997F-690DF33FB8E7}"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51956813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9/29/2016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211446129"/>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CF3E259A-7D1F-48EC-99F5-0506EC511762}" type="datetimeFigureOut">
              <a:rPr lang="en-US">
                <a:solidFill>
                  <a:prstClr val="white"/>
                </a:solidFill>
              </a:rPr>
              <a:pPr>
                <a:defRPr/>
              </a:pPr>
              <a:t>9/29/2016</a:t>
            </a:fld>
            <a:endParaRPr lang="en-US">
              <a:solidFill>
                <a:prstClr val="white"/>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lstStyle>
          <a:p>
            <a:fld id="{82B3F02D-4EB4-46A6-A7D0-2A7AF7F2806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792362945"/>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32B13C4C-ECEA-4FF5-81BE-DB1CD600F2EC}" type="datetimeFigureOut">
              <a:rPr lang="en-US">
                <a:solidFill>
                  <a:prstClr val="black"/>
                </a:solidFill>
              </a:rPr>
              <a:pPr>
                <a:defRPr/>
              </a:pPr>
              <a:t>9/29/2016</a:t>
            </a:fld>
            <a:endParaRPr lang="en-US">
              <a:solidFill>
                <a:prstClr val="black"/>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96FFAAA-F6B3-43F1-951D-8093E889076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03052335"/>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A710E9CA-CFB1-4642-A6FB-0BAC871A311B}" type="datetimeFigureOut">
              <a:rPr lang="en-US">
                <a:solidFill>
                  <a:prstClr val="white"/>
                </a:solidFill>
              </a:rPr>
              <a:pPr>
                <a:defRPr/>
              </a:pPr>
              <a:t>9/29/2016</a:t>
            </a:fld>
            <a:endParaRPr lang="en-US">
              <a:solidFill>
                <a:prstClr val="white"/>
              </a:solidFill>
            </a:endParaRPr>
          </a:p>
        </p:txBody>
      </p:sp>
      <p:sp>
        <p:nvSpPr>
          <p:cNvPr id="4" name="Footer Placeholder 3"/>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lvl1pPr>
          </a:lstStyle>
          <a:p>
            <a:fld id="{2F34547A-0F46-404F-AB85-432E9254448F}"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783162201"/>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74877F2A-6ABE-490E-A40E-CC7C8072FE71}" type="datetimeFigureOut">
              <a:rPr lang="en-US">
                <a:solidFill>
                  <a:prstClr val="black"/>
                </a:solidFill>
              </a:rPr>
              <a:pPr>
                <a:defRPr/>
              </a:pPr>
              <a:t>9/29/2016</a:t>
            </a:fld>
            <a:endParaRPr lang="en-US">
              <a:solidFill>
                <a:prstClr val="black"/>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17"/>
          <p:cNvSpPr>
            <a:spLocks noGrp="1"/>
          </p:cNvSpPr>
          <p:nvPr>
            <p:ph type="sldNum" sz="quarter" idx="12"/>
          </p:nvPr>
        </p:nvSpPr>
        <p:spPr/>
        <p:txBody>
          <a:bodyPr/>
          <a:lstStyle>
            <a:lvl1pPr>
              <a:defRPr/>
            </a:lvl1pPr>
          </a:lstStyle>
          <a:p>
            <a:fld id="{4A9787E8-B8EE-4EC3-9B3A-091822393095}"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883944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3C70E1DE-95FA-4E67-B962-07602DBD905A}" type="datetimeFigureOut">
              <a:rPr lang="en-US">
                <a:solidFill>
                  <a:prstClr val="black"/>
                </a:solidFill>
              </a:rPr>
              <a:pPr>
                <a:defRPr/>
              </a:pPr>
              <a:t>9/29/2016</a:t>
            </a:fld>
            <a:endParaRPr lang="en-US">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11909F4A-2191-4D1B-AF5A-6F0FEBDC5DF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975293581"/>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solidFill>
                <a:prstClr val="white"/>
              </a:solidFill>
              <a:cs typeface="Arial" panose="020B0604020202020204" pitchFamily="34"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mtClean="0">
              <a:solidFill>
                <a:prstClr val="white"/>
              </a:solidFill>
              <a:cs typeface="Arial" panose="020B0604020202020204" pitchFamily="34" charset="0"/>
            </a:endParaRPr>
          </a:p>
        </p:txBody>
      </p:sp>
      <p:sp>
        <p:nvSpPr>
          <p:cNvPr id="7" name="Right Triangle 6"/>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smtClean="0">
                <a:solidFill>
                  <a:schemeClr val="tx1"/>
                </a:solidFill>
              </a:defRPr>
            </a:lvl1pPr>
            <a:extLst/>
          </a:lstStyle>
          <a:p>
            <a:pPr>
              <a:defRPr/>
            </a:pPr>
            <a:fld id="{1DE10161-A5C9-4CEF-8CA0-E6CB5120296D}" type="datetimeFigureOut">
              <a:rPr lang="en-US">
                <a:solidFill>
                  <a:prstClr val="white"/>
                </a:solidFill>
              </a:rPr>
              <a:pPr>
                <a:defRPr/>
              </a:pPr>
              <a:t>9/29/2016</a:t>
            </a:fld>
            <a:endParaRPr lang="en-US">
              <a:solidFill>
                <a:prstClr val="white"/>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solidFill>
                <a:prstClr val="white"/>
              </a:solidFill>
            </a:endParaRPr>
          </a:p>
        </p:txBody>
      </p:sp>
      <p:sp>
        <p:nvSpPr>
          <p:cNvPr id="13" name="Slide Number Placeholder 6"/>
          <p:cNvSpPr>
            <a:spLocks noGrp="1"/>
          </p:cNvSpPr>
          <p:nvPr>
            <p:ph type="sldNum" sz="quarter" idx="12"/>
          </p:nvPr>
        </p:nvSpPr>
        <p:spPr/>
        <p:txBody>
          <a:bodyPr/>
          <a:lstStyle>
            <a:lvl1pPr>
              <a:defRPr/>
            </a:lvl1pPr>
          </a:lstStyle>
          <a:p>
            <a:fld id="{ACE76120-07F5-4922-9922-9809877A2A48}"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666923003"/>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4FE9E72-35B5-479B-9261-090E0EA9CD7B}" type="datetimeFigureOut">
              <a:rPr lang="en-US">
                <a:solidFill>
                  <a:prstClr val="black"/>
                </a:solidFill>
              </a:rPr>
              <a:pPr>
                <a:defRPr/>
              </a:pPr>
              <a:t>9/29/2016</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fld id="{5AB27918-1AA4-4432-84F0-0C97713605E4}"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684972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0251931-F4AB-466F-9AA0-03ED55C69696}" type="datetimeFigureOut">
              <a:rPr lang="en-US">
                <a:solidFill>
                  <a:prstClr val="black"/>
                </a:solidFill>
              </a:rPr>
              <a:pPr>
                <a:defRPr/>
              </a:pPr>
              <a:t>9/29/2016</a:t>
            </a:fld>
            <a:endParaRPr lang="en-US">
              <a:solidFill>
                <a:prstClr val="black"/>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17"/>
          <p:cNvSpPr>
            <a:spLocks noGrp="1"/>
          </p:cNvSpPr>
          <p:nvPr>
            <p:ph type="sldNum" sz="quarter" idx="12"/>
          </p:nvPr>
        </p:nvSpPr>
        <p:spPr/>
        <p:txBody>
          <a:bodyPr/>
          <a:lstStyle>
            <a:lvl1pPr>
              <a:defRPr/>
            </a:lvl1pPr>
          </a:lstStyle>
          <a:p>
            <a:fld id="{BA34258D-3623-48A7-A5D7-86B6D6117C7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9254324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271019697"/>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738796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9/29/2016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295107571"/>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9/29/2016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0320776"/>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65165612"/>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2538732418"/>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0222825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15" name="Picture 14" descr="Picture1.png"/>
          <p:cNvPicPr>
            <a:picLocks noChangeAspect="1"/>
          </p:cNvPicPr>
          <p:nvPr userDrawn="1"/>
        </p:nvPicPr>
        <p:blipFill>
          <a:blip r:embed="rId2" cstate="print">
            <a:duotone>
              <a:schemeClr val="bg2">
                <a:shade val="45000"/>
                <a:satMod val="135000"/>
              </a:schemeClr>
              <a:prstClr val="white"/>
            </a:duotone>
            <a:lum/>
          </a:blip>
          <a:stretch>
            <a:fillRect/>
          </a:stretch>
        </p:blipFill>
        <p:spPr>
          <a:xfrm>
            <a:off x="2028" y="0"/>
            <a:ext cx="9139944" cy="6858000"/>
          </a:xfrm>
          <a:prstGeom prst="rect">
            <a:avLst/>
          </a:prstGeom>
          <a:noFill/>
        </p:spPr>
      </p:pic>
      <p:sp>
        <p:nvSpPr>
          <p:cNvPr id="16" name="Rectangle 15"/>
          <p:cNvSpPr/>
          <p:nvPr userDrawn="1"/>
        </p:nvSpPr>
        <p:spPr>
          <a:xfrm>
            <a:off x="0" y="0"/>
            <a:ext cx="9144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pic>
        <p:nvPicPr>
          <p:cNvPr id="7" name="Picture 6" descr="Picture1.png"/>
          <p:cNvPicPr>
            <a:picLocks noChangeAspect="1"/>
          </p:cNvPicPr>
          <p:nvPr userDrawn="1"/>
        </p:nvPicPr>
        <p:blipFill>
          <a:blip r:embed="rId3" cstate="print"/>
          <a:stretch>
            <a:fillRect/>
          </a:stretch>
        </p:blipFill>
        <p:spPr>
          <a:xfrm>
            <a:off x="152400" y="152400"/>
            <a:ext cx="1524000" cy="1143508"/>
          </a:xfrm>
          <a:prstGeom prst="rect">
            <a:avLst/>
          </a:prstGeom>
        </p:spPr>
      </p:pic>
      <p:cxnSp>
        <p:nvCxnSpPr>
          <p:cNvPr id="8" name="Straight Connector 7"/>
          <p:cNvCxnSpPr/>
          <p:nvPr userDrawn="1"/>
        </p:nvCxnSpPr>
        <p:spPr>
          <a:xfrm rot="10800000">
            <a:off x="304800" y="1447800"/>
            <a:ext cx="8534400"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p>
            <a:pPr algn="r">
              <a:defRPr/>
            </a:pPr>
            <a:fld id="{CF635A7F-5196-4FCE-AB4A-A8AF26F20B2D}" type="slidenum">
              <a:rPr lang="en-US" sz="1200" smtClean="0">
                <a:solidFill>
                  <a:prstClr val="black">
                    <a:tint val="75000"/>
                  </a:prstClr>
                </a:solidFill>
              </a:rPr>
              <a:pPr algn="r">
                <a:defRPr/>
              </a:pPr>
              <a:t>‹#›</a:t>
            </a:fld>
            <a:endParaRPr lang="en-US" sz="1200" dirty="0">
              <a:solidFill>
                <a:prstClr val="black">
                  <a:tint val="75000"/>
                </a:prstClr>
              </a:solidFill>
            </a:endParaRPr>
          </a:p>
        </p:txBody>
      </p:sp>
      <p:cxnSp>
        <p:nvCxnSpPr>
          <p:cNvPr id="13" name="Straight Connector 12"/>
          <p:cNvCxnSpPr/>
          <p:nvPr userDrawn="1"/>
        </p:nvCxnSpPr>
        <p:spPr>
          <a:xfrm rot="10800000">
            <a:off x="304800" y="6248400"/>
            <a:ext cx="8534400" cy="0"/>
          </a:xfrm>
          <a:prstGeom prst="line">
            <a:avLst/>
          </a:prstGeom>
          <a:ln w="38100">
            <a:solidFill>
              <a:schemeClr val="accent1"/>
            </a:solidFill>
          </a:ln>
          <a:effectLst>
            <a:outerShdw blurRad="50800" dist="38100" dir="18900000" algn="b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itle 13"/>
          <p:cNvSpPr>
            <a:spLocks noGrp="1"/>
          </p:cNvSpPr>
          <p:nvPr>
            <p:ph type="title"/>
          </p:nvPr>
        </p:nvSpPr>
        <p:spPr>
          <a:xfrm>
            <a:off x="1828800" y="274638"/>
            <a:ext cx="6858000" cy="1143000"/>
          </a:xfrm>
          <a:prstGeom prst="rect">
            <a:avLst/>
          </a:prstGeom>
        </p:spPr>
        <p:txBody>
          <a:bodyPr/>
          <a:lstStyle>
            <a:lvl1pPr algn="r">
              <a:defRPr>
                <a:solidFill>
                  <a:schemeClr val="accent3"/>
                </a:solidFill>
                <a:latin typeface="Arial Black"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58426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9/29/2016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62874859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59578472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11520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9/29/2016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152421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3569477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78069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89712320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4157453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914146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a:alphaModFix amt="24000"/>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srcRect l="11006" r="6448"/>
          <a:stretch/>
        </p:blipFill>
        <p:spPr>
          <a:xfrm>
            <a:off x="-24063" y="0"/>
            <a:ext cx="9144000" cy="7390394"/>
          </a:xfrm>
          <a:prstGeom prst="rect">
            <a:avLst/>
          </a:prstGeom>
          <a:blipFill dpi="0" rotWithShape="1">
            <a:blip r:embed="rId2"/>
            <a:srcRect/>
            <a:stretch>
              <a:fillRect/>
            </a:stretch>
          </a:blipFill>
        </p:spPr>
      </p:pic>
    </p:spTree>
    <p:extLst>
      <p:ext uri="{BB962C8B-B14F-4D97-AF65-F5344CB8AC3E}">
        <p14:creationId xmlns:p14="http://schemas.microsoft.com/office/powerpoint/2010/main" val="3493404392"/>
      </p:ext>
    </p:extLst>
  </p:cSld>
  <p:clrMapOvr>
    <a:masterClrMapping/>
  </p:clrMapOvr>
  <p:timing>
    <p:tnLst>
      <p:par>
        <p:cTn id="1" dur="indefinite" restart="never" nodeType="tmRoot"/>
      </p:par>
    </p:tnLst>
  </p:timing>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Picture Placeholder 7"/>
          <p:cNvSpPr>
            <a:spLocks noGrp="1"/>
          </p:cNvSpPr>
          <p:nvPr>
            <p:ph type="pic" sz="quarter" idx="15"/>
          </p:nvPr>
        </p:nvSpPr>
        <p:spPr>
          <a:xfrm>
            <a:off x="457200" y="1600200"/>
            <a:ext cx="7848600" cy="4648200"/>
          </a:xfrm>
          <a:prstGeom prst="rect">
            <a:avLst/>
          </a:prstGeom>
        </p:spPr>
        <p:txBody>
          <a:bodyPr/>
          <a:lstStyle/>
          <a:p>
            <a:endParaRPr lang="en-US"/>
          </a:p>
        </p:txBody>
      </p:sp>
    </p:spTree>
    <p:extLst>
      <p:ext uri="{BB962C8B-B14F-4D97-AF65-F5344CB8AC3E}">
        <p14:creationId xmlns:p14="http://schemas.microsoft.com/office/powerpoint/2010/main" val="588932372"/>
      </p:ext>
    </p:extLst>
  </p:cSld>
  <p:clrMapOvr>
    <a:masterClrMapping/>
  </p:clrMapOvr>
  <p:timing>
    <p:tnLst>
      <p:par>
        <p:cTn id="1" dur="indefinite" restart="never" nodeType="tmRoot"/>
      </p:par>
    </p:tn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4" name="Table Placeholder 3"/>
          <p:cNvSpPr>
            <a:spLocks noGrp="1"/>
          </p:cNvSpPr>
          <p:nvPr>
            <p:ph type="tbl" sz="quarter" idx="15"/>
          </p:nvPr>
        </p:nvSpPr>
        <p:spPr>
          <a:xfrm>
            <a:off x="457200" y="1676400"/>
            <a:ext cx="7848600" cy="4648200"/>
          </a:xfrm>
          <a:prstGeom prst="rect">
            <a:avLst/>
          </a:prstGeom>
        </p:spPr>
        <p:txBody>
          <a:bodyPr/>
          <a:lstStyle/>
          <a:p>
            <a:endParaRPr lang="en-US"/>
          </a:p>
        </p:txBody>
      </p:sp>
    </p:spTree>
    <p:extLst>
      <p:ext uri="{BB962C8B-B14F-4D97-AF65-F5344CB8AC3E}">
        <p14:creationId xmlns:p14="http://schemas.microsoft.com/office/powerpoint/2010/main" val="605767538"/>
      </p:ext>
    </p:extLst>
  </p:cSld>
  <p:clrMapOvr>
    <a:masterClrMapping/>
  </p:clrMapOvr>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SmartArt Placeholder 6"/>
          <p:cNvSpPr>
            <a:spLocks noGrp="1"/>
          </p:cNvSpPr>
          <p:nvPr>
            <p:ph type="dgm" sz="quarter" idx="15"/>
          </p:nvPr>
        </p:nvSpPr>
        <p:spPr>
          <a:xfrm>
            <a:off x="457200" y="1752600"/>
            <a:ext cx="7848600" cy="4572000"/>
          </a:xfrm>
          <a:prstGeom prst="rect">
            <a:avLst/>
          </a:prstGeom>
        </p:spPr>
        <p:txBody>
          <a:bodyPr/>
          <a:lstStyle/>
          <a:p>
            <a:endParaRPr lang="en-US"/>
          </a:p>
        </p:txBody>
      </p:sp>
    </p:spTree>
    <p:extLst>
      <p:ext uri="{BB962C8B-B14F-4D97-AF65-F5344CB8AC3E}">
        <p14:creationId xmlns:p14="http://schemas.microsoft.com/office/powerpoint/2010/main" val="1527561912"/>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955699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4211796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571842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422875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7090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625467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3994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1449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7841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756117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3818575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302750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42564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6308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33513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121407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985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7167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016701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2133600"/>
            <a:ext cx="8382000" cy="41148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81000" y="914401"/>
            <a:ext cx="7886700" cy="990600"/>
          </a:xfrm>
          <a:prstGeom prst="rect">
            <a:avLst/>
          </a:prstGeo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133098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21275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457605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137620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ulleted list-BLANK AT BOTTOM">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cxnSp>
        <p:nvCxnSpPr>
          <p:cNvPr id="7" name="Straight Connector 6"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3344481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151835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BACD78-C134-4CBE-B91C-23C595F0DEA0}" type="datetimeFigureOut">
              <a:rPr lang="en-US" smtClean="0"/>
              <a:t>9/29/2016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t>‹#›</a:t>
            </a:fld>
            <a:endParaRPr lang="en-US"/>
          </a:p>
        </p:txBody>
      </p:sp>
    </p:spTree>
    <p:extLst>
      <p:ext uri="{BB962C8B-B14F-4D97-AF65-F5344CB8AC3E}">
        <p14:creationId xmlns:p14="http://schemas.microsoft.com/office/powerpoint/2010/main" val="3122943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00648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3236755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92458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85728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64096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856942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27458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29604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288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66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774777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8176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044195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2582082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875735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1090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1656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356137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790643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1610102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1115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2316431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9/29/2016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25887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2087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947736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352108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6215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974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418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07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8141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7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28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948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000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0352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1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710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1400527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20464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9/29/2016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77983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469145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4040240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26960462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9/29/2016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453954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6670247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42301391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defRPr sz="3200">
                <a:latin typeface="+mj-lt"/>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11"/>
          </p:nvPr>
        </p:nvSpPr>
        <p:spPr>
          <a:xfrm>
            <a:off x="43434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064671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F971A-F5B7-4129-B83F-B1E32DEEA2AD}" type="datetimeFigureOut">
              <a:rPr lang="en-US">
                <a:solidFill>
                  <a:prstClr val="black">
                    <a:tint val="75000"/>
                  </a:prstClr>
                </a:solidFill>
              </a:rPr>
              <a:pPr/>
              <a:t>9/29/2016</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7B65EE-1F02-46A8-8422-85A3473BC13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506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57200" y="1905000"/>
            <a:ext cx="5943600" cy="4525962"/>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457200" y="952500"/>
            <a:ext cx="5943600" cy="381000"/>
          </a:xfrm>
          <a:prstGeom prst="rect">
            <a:avLst/>
          </a:prstGeom>
        </p:spPr>
        <p:txBody>
          <a:bodyPr anchor="ctr"/>
          <a:lstStyle>
            <a:lvl1pPr algn="r">
              <a:defRPr sz="3200" b="0">
                <a:latin typeface="Arial" panose="020B0604020202020204" pitchFamily="34" charset="0"/>
                <a:cs typeface="Arial" panose="020B0604020202020204" pitchFamily="34" charset="0"/>
              </a:defRPr>
            </a:lvl1pPr>
          </a:lstStyle>
          <a:p>
            <a:r>
              <a:rPr lang="en-US" dirty="0" smtClean="0"/>
              <a:t>AGENDA</a:t>
            </a:r>
            <a:endParaRPr lang="en-US" dirty="0"/>
          </a:p>
        </p:txBody>
      </p:sp>
      <p:sp>
        <p:nvSpPr>
          <p:cNvPr id="3" name="Slide Number Placeholder 2"/>
          <p:cNvSpPr>
            <a:spLocks noGrp="1"/>
          </p:cNvSpPr>
          <p:nvPr>
            <p:ph type="sldNum" sz="quarter" idx="11"/>
          </p:nvPr>
        </p:nvSpPr>
        <p:spPr>
          <a:xfrm>
            <a:off x="0" y="6492875"/>
            <a:ext cx="2057400" cy="365125"/>
          </a:xfrm>
          <a:prstGeom prst="rect">
            <a:avLst/>
          </a:prstGeom>
        </p:spPr>
        <p:txBody>
          <a:bodyPr anchor="ctr" anchorCtr="0"/>
          <a:lstStyle>
            <a:lvl1pPr>
              <a:defRPr sz="1000"/>
            </a:lvl1pPr>
          </a:lstStyle>
          <a:p>
            <a:fld id="{581B85C1-363D-40D5-8F13-356721D773A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451181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mj-lt"/>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mj-lt"/>
              </a:defRPr>
            </a:lvl1pPr>
          </a:lstStyle>
          <a:p>
            <a:r>
              <a:rPr lang="en-US" dirty="0" smtClean="0"/>
              <a:t>Click to add section title</a:t>
            </a:r>
            <a:endParaRPr lang="en-US" dirty="0"/>
          </a:p>
        </p:txBody>
      </p:sp>
      <p:sp>
        <p:nvSpPr>
          <p:cNvPr id="3" name="Slide Number Placeholder 2"/>
          <p:cNvSpPr>
            <a:spLocks noGrp="1"/>
          </p:cNvSpPr>
          <p:nvPr>
            <p:ph type="sldNum" sz="quarter" idx="12"/>
          </p:nvPr>
        </p:nvSpPr>
        <p:spPr>
          <a:xfrm>
            <a:off x="0" y="6492875"/>
            <a:ext cx="2057400" cy="365125"/>
          </a:xfrm>
          <a:prstGeom prst="rect">
            <a:avLst/>
          </a:prstGeom>
        </p:spPr>
        <p:txBody>
          <a:bodyPr anchor="ctr" anchorCtr="0"/>
          <a:lstStyle>
            <a:lvl1pPr>
              <a:defRPr sz="1000"/>
            </a:lvl1pPr>
          </a:lstStyle>
          <a:p>
            <a:fld id="{581B85C1-363D-40D5-8F13-356721D773A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8941191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667000" y="3959225"/>
            <a:ext cx="3505200" cy="730250"/>
          </a:xfrm>
          <a:prstGeom prst="rect">
            <a:avLst/>
          </a:prstGeom>
        </p:spPr>
        <p:txBody>
          <a:bodyPr/>
          <a:lstStyle>
            <a:lvl1pPr marL="0" indent="0" algn="r">
              <a:buNone/>
              <a:defRPr sz="1400"/>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2667000" y="2438400"/>
            <a:ext cx="3505200" cy="1524000"/>
          </a:xfrm>
          <a:prstGeom prst="rect">
            <a:avLst/>
          </a:prstGeom>
        </p:spPr>
        <p:txBody>
          <a:bodyPr anchor="b"/>
          <a:lstStyle>
            <a:lvl1pPr algn="r">
              <a:defRPr sz="3200">
                <a:latin typeface="+mn-lt"/>
              </a:defRPr>
            </a:lvl1pPr>
          </a:lstStyle>
          <a:p>
            <a:r>
              <a:rPr lang="en-US" dirty="0" smtClean="0"/>
              <a:t>Thank You!</a:t>
            </a:r>
            <a:endParaRPr lang="en-US" dirty="0"/>
          </a:p>
        </p:txBody>
      </p:sp>
      <p:sp>
        <p:nvSpPr>
          <p:cNvPr id="3" name="Slide Number Placeholder 2"/>
          <p:cNvSpPr>
            <a:spLocks noGrp="1"/>
          </p:cNvSpPr>
          <p:nvPr>
            <p:ph type="sldNum" sz="quarter" idx="12"/>
          </p:nvPr>
        </p:nvSpPr>
        <p:spPr>
          <a:xfrm>
            <a:off x="0" y="6492875"/>
            <a:ext cx="2057400" cy="365125"/>
          </a:xfrm>
          <a:prstGeom prst="rect">
            <a:avLst/>
          </a:prstGeom>
        </p:spPr>
        <p:txBody>
          <a:bodyPr anchor="ctr" anchorCtr="0"/>
          <a:lstStyle>
            <a:lvl1pPr>
              <a:defRPr sz="1000"/>
            </a:lvl1pPr>
          </a:lstStyle>
          <a:p>
            <a:fld id="{581B85C1-363D-40D5-8F13-356721D773A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4191439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No page numb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492875"/>
            <a:ext cx="2057400" cy="365125"/>
          </a:xfrm>
          <a:prstGeom prst="rect">
            <a:avLst/>
          </a:prstGeom>
        </p:spPr>
        <p:txBody>
          <a:bodyPr anchor="ctr" anchorCtr="0"/>
          <a:lstStyle>
            <a:lvl1pPr>
              <a:defRPr sz="1000"/>
            </a:lvl1pPr>
          </a:lstStyle>
          <a:p>
            <a:fld id="{E4DDAF6C-A174-4097-B969-E9B3C750972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7847862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37496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png"/><Relationship Id="rId5" Type="http://schemas.openxmlformats.org/officeDocument/2006/relationships/theme" Target="../theme/theme10.xml"/><Relationship Id="rId4"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3.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1.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3.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12.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theme" Target="../theme/theme1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4.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3.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1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5" Type="http://schemas.openxmlformats.org/officeDocument/2006/relationships/image" Target="../media/image7.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theme" Target="../theme/theme17.xml"/><Relationship Id="rId1" Type="http://schemas.openxmlformats.org/officeDocument/2006/relationships/slideLayout" Target="../slideLayouts/slideLayout98.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jpe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1.xml"/><Relationship Id="rId7" Type="http://schemas.openxmlformats.org/officeDocument/2006/relationships/theme" Target="../theme/theme1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2.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2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3.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2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3.png"/><Relationship Id="rId4" Type="http://schemas.openxmlformats.org/officeDocument/2006/relationships/slideLayout" Target="../slideLayouts/slideLayout46.xml"/><Relationship Id="rId9" Type="http://schemas.openxmlformats.org/officeDocument/2006/relationships/image" Target="../media/image6.jp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409350956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818" r:id="rId3"/>
    <p:sldLayoutId id="2147483817" r:id="rId4"/>
    <p:sldLayoutId id="2147483860"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73100836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9/29/2016</a:t>
            </a:fld>
            <a:endParaRPr lang="en-US" dirty="0">
              <a:solidFill>
                <a:prstClr val="black"/>
              </a:solidFill>
            </a:endParaRPr>
          </a:p>
        </p:txBody>
      </p:sp>
    </p:spTree>
    <p:extLst>
      <p:ext uri="{BB962C8B-B14F-4D97-AF65-F5344CB8AC3E}">
        <p14:creationId xmlns:p14="http://schemas.microsoft.com/office/powerpoint/2010/main" val="38434287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9/29/2016</a:t>
            </a:fld>
            <a:endParaRPr lang="en-US" dirty="0">
              <a:solidFill>
                <a:prstClr val="black"/>
              </a:solidFill>
            </a:endParaRPr>
          </a:p>
        </p:txBody>
      </p:sp>
    </p:spTree>
    <p:extLst>
      <p:ext uri="{BB962C8B-B14F-4D97-AF65-F5344CB8AC3E}">
        <p14:creationId xmlns:p14="http://schemas.microsoft.com/office/powerpoint/2010/main" val="383044756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9/29/2016</a:t>
            </a:fld>
            <a:endParaRPr lang="en-US" dirty="0">
              <a:solidFill>
                <a:prstClr val="black"/>
              </a:solidFill>
            </a:endParaRPr>
          </a:p>
        </p:txBody>
      </p:sp>
    </p:spTree>
    <p:extLst>
      <p:ext uri="{BB962C8B-B14F-4D97-AF65-F5344CB8AC3E}">
        <p14:creationId xmlns:p14="http://schemas.microsoft.com/office/powerpoint/2010/main" val="282808338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FE3BE-2353-40A2-9DD5-4D42A4F900E1}"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5587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9/29/2016</a:t>
            </a:fld>
            <a:endParaRPr lang="en-US" dirty="0">
              <a:solidFill>
                <a:prstClr val="black"/>
              </a:solidFill>
            </a:endParaRPr>
          </a:p>
        </p:txBody>
      </p:sp>
    </p:spTree>
    <p:extLst>
      <p:ext uri="{BB962C8B-B14F-4D97-AF65-F5344CB8AC3E}">
        <p14:creationId xmlns:p14="http://schemas.microsoft.com/office/powerpoint/2010/main" val="26822439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ecorative picture of wire mesh" title="Decorative picture"/>
          <p:cNvPicPr>
            <a:picLocks noChangeAspect="1"/>
          </p:cNvPicPr>
          <p:nvPr/>
        </p:nvPicPr>
        <p:blipFill>
          <a:blip r:embed="rId5" cstate="print"/>
          <a:stretch>
            <a:fillRect/>
          </a:stretch>
        </p:blipFill>
        <p:spPr>
          <a:xfrm>
            <a:off x="6850374" y="0"/>
            <a:ext cx="2293626" cy="6858000"/>
          </a:xfrm>
          <a:prstGeom prst="rect">
            <a:avLst/>
          </a:prstGeom>
        </p:spPr>
      </p:pic>
      <p:cxnSp>
        <p:nvCxnSpPr>
          <p:cNvPr id="12" name="Straight Connector 11" descr="Decorative line" title="Decorative line"/>
          <p:cNvCxnSpPr/>
          <p:nvPr/>
        </p:nvCxnSpPr>
        <p:spPr>
          <a:xfrm>
            <a:off x="0" y="1600200"/>
            <a:ext cx="6850374" cy="0"/>
          </a:xfrm>
          <a:prstGeom prst="line">
            <a:avLst/>
          </a:prstGeom>
          <a:noFill/>
          <a:ln w="28575" cap="flat" cmpd="sng" algn="ctr">
            <a:solidFill>
              <a:srgbClr val="B30838"/>
            </a:solidFill>
            <a:prstDash val="solid"/>
            <a:headEnd type="oval" w="med" len="med"/>
            <a:tailEnd type="oval" w="med" len="med"/>
          </a:ln>
          <a:effectLst/>
        </p:spPr>
      </p:cxnSp>
    </p:spTree>
    <p:extLst>
      <p:ext uri="{BB962C8B-B14F-4D97-AF65-F5344CB8AC3E}">
        <p14:creationId xmlns:p14="http://schemas.microsoft.com/office/powerpoint/2010/main" val="818713790"/>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054" r="6883"/>
          <a:stretch/>
        </p:blipFill>
        <p:spPr bwMode="auto">
          <a:xfrm>
            <a:off x="0" y="-2"/>
            <a:ext cx="882369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ecorative picture" title="Decorative picture"/>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title="MN.IT Services logo"/>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543800" y="6278310"/>
            <a:ext cx="1203158" cy="427290"/>
          </a:xfrm>
          <a:prstGeom prst="rect">
            <a:avLst/>
          </a:prstGeom>
        </p:spPr>
      </p:pic>
      <p:pic>
        <p:nvPicPr>
          <p:cNvPr id="12" name="Picture 11" descr="Decorative picture" title="Decorative picture"/>
          <p:cNvPicPr>
            <a:picLocks noChangeAspect="1"/>
          </p:cNvPicPr>
          <p:nvPr/>
        </p:nvPicPr>
        <p:blipFill>
          <a:blip r:embed="rId7" cstate="print"/>
          <a:stretch>
            <a:fillRect/>
          </a:stretch>
        </p:blipFill>
        <p:spPr>
          <a:xfrm>
            <a:off x="8823693" y="0"/>
            <a:ext cx="320307" cy="6858000"/>
          </a:xfrm>
          <a:prstGeom prst="rect">
            <a:avLst/>
          </a:prstGeom>
        </p:spPr>
      </p:pic>
      <p:cxnSp>
        <p:nvCxnSpPr>
          <p:cNvPr id="7" name="Straight Connector 6" descr="Decorative line" title="Decorative line"/>
          <p:cNvCxnSpPr/>
          <p:nvPr userDrawn="1"/>
        </p:nvCxnSpPr>
        <p:spPr>
          <a:xfrm>
            <a:off x="0" y="6400800"/>
            <a:ext cx="7543800" cy="0"/>
          </a:xfrm>
          <a:prstGeom prst="line">
            <a:avLst/>
          </a:prstGeom>
          <a:noFill/>
          <a:ln w="12700" cap="flat" cmpd="sng" algn="ctr">
            <a:solidFill>
              <a:schemeClr val="bg1">
                <a:lumMod val="50000"/>
              </a:schemeClr>
            </a:solidFill>
            <a:prstDash val="solid"/>
            <a:headEnd type="none" w="med" len="med"/>
            <a:tailEnd type="none" w="med" len="med"/>
          </a:ln>
          <a:effectLst/>
        </p:spPr>
      </p:cxnSp>
      <p:sp>
        <p:nvSpPr>
          <p:cNvPr id="4" name="TextBox 3"/>
          <p:cNvSpPr txBox="1"/>
          <p:nvPr userDrawn="1"/>
        </p:nvSpPr>
        <p:spPr>
          <a:xfrm>
            <a:off x="-1" y="6477000"/>
            <a:ext cx="8823693" cy="246221"/>
          </a:xfrm>
          <a:prstGeom prst="rect">
            <a:avLst/>
          </a:prstGeom>
          <a:noFill/>
        </p:spPr>
        <p:txBody>
          <a:bodyPr wrap="square" rtlCol="0">
            <a:spAutoFit/>
          </a:bodyPr>
          <a:lstStyle/>
          <a:p>
            <a:pPr algn="ctr"/>
            <a:r>
              <a:rPr lang="en-US" sz="1000" dirty="0" smtClean="0">
                <a:solidFill>
                  <a:prstClr val="black"/>
                </a:solidFill>
                <a:cs typeface="Arial" panose="020B0604020202020204" pitchFamily="34" charset="0"/>
              </a:rPr>
              <a:t>MN.IT Services</a:t>
            </a:r>
            <a:endParaRPr lang="en-US" sz="1000" dirty="0">
              <a:solidFill>
                <a:prstClr val="black"/>
              </a:solidFill>
              <a:cs typeface="Arial" panose="020B0604020202020204" pitchFamily="34" charset="0"/>
            </a:endParaRPr>
          </a:p>
        </p:txBody>
      </p:sp>
    </p:spTree>
    <p:extLst>
      <p:ext uri="{BB962C8B-B14F-4D97-AF65-F5344CB8AC3E}">
        <p14:creationId xmlns:p14="http://schemas.microsoft.com/office/powerpoint/2010/main" val="1385143895"/>
      </p:ext>
    </p:extLst>
  </p:cSld>
  <p:clrMap bg1="lt1" tx1="dk1" bg2="lt2" tx2="dk2" accent1="accent1" accent2="accent2" accent3="accent3" accent4="accent4" accent5="accent5" accent6="accent6" hlink="hlink" folHlink="folHlink"/>
  <p:sldLayoutIdLst>
    <p:sldLayoutId id="2147484046" r:id="rId1"/>
  </p:sldLayoutIdLst>
  <p:timing>
    <p:tnLst>
      <p:par>
        <p:cTn id="1" dur="indefinite" restart="never" nodeType="tmRoot"/>
      </p:par>
    </p:tnLst>
  </p:timing>
  <p:hf hdr="0" ftr="0" dt="0"/>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9/29/2016</a:t>
            </a:fld>
            <a:endParaRPr lang="en-US" dirty="0">
              <a:solidFill>
                <a:prstClr val="black"/>
              </a:solidFill>
            </a:endParaRPr>
          </a:p>
        </p:txBody>
      </p:sp>
    </p:spTree>
    <p:extLst>
      <p:ext uri="{BB962C8B-B14F-4D97-AF65-F5344CB8AC3E}">
        <p14:creationId xmlns:p14="http://schemas.microsoft.com/office/powerpoint/2010/main" val="170054414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ubtitle 2"/>
          <p:cNvSpPr txBox="1">
            <a:spLocks/>
          </p:cNvSpPr>
          <p:nvPr userDrawn="1"/>
        </p:nvSpPr>
        <p:spPr>
          <a:xfrm>
            <a:off x="1371600" y="3886200"/>
            <a:ext cx="6400800" cy="17526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sp>
        <p:nvSpPr>
          <p:cNvPr id="2" name="Title Placeholder 1"/>
          <p:cNvSpPr>
            <a:spLocks noGrp="1"/>
          </p:cNvSpPr>
          <p:nvPr>
            <p:ph type="title"/>
          </p:nvPr>
        </p:nvSpPr>
        <p:spPr>
          <a:xfrm>
            <a:off x="381000" y="457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8462800"/>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317617" y="2057400"/>
            <a:ext cx="3838575" cy="4800600"/>
          </a:xfrm>
          <a:prstGeom prst="rect">
            <a:avLst/>
          </a:prstGeom>
        </p:spPr>
      </p:pic>
    </p:spTree>
    <p:extLst>
      <p:ext uri="{BB962C8B-B14F-4D97-AF65-F5344CB8AC3E}">
        <p14:creationId xmlns:p14="http://schemas.microsoft.com/office/powerpoint/2010/main" val="60336775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64" r:id="rId7"/>
    <p:sldLayoutId id="2147483911" r:id="rId8"/>
    <p:sldLayoutId id="2147483912" r:id="rId9"/>
    <p:sldLayoutId id="2147483913"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EE3F5-9E73-4F17-81DF-A32E4C75D40E}" type="datetimeFigureOut">
              <a:rPr lang="en-US" smtClean="0">
                <a:solidFill>
                  <a:prstClr val="black">
                    <a:tint val="75000"/>
                  </a:prstClr>
                </a:solidFill>
              </a:rPr>
              <a:pPr/>
              <a:t>9/29/2016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FFE46-2F99-4D9C-BE1E-8F6C65A112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23008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solidFill>
                <a:prstClr val="black"/>
              </a:solidFill>
              <a:cs typeface="Arial" panose="020B0604020202020204" pitchFamily="34" charset="0"/>
            </a:endParaRPr>
          </a:p>
        </p:txBody>
      </p:sp>
      <p:sp>
        <p:nvSpPr>
          <p:cNvPr id="1027"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mtClean="0">
              <a:solidFill>
                <a:prstClr val="black"/>
              </a:solidFill>
              <a:cs typeface="Arial" panose="020B0604020202020204" pitchFamily="34" charset="0"/>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cs typeface="+mn-cs"/>
              </a:defRPr>
            </a:lvl1pPr>
            <a:extLst/>
          </a:lstStyle>
          <a:p>
            <a:pPr>
              <a:defRPr/>
            </a:pPr>
            <a:fld id="{EE946FA0-492E-4565-9E06-45E2D581F791}" type="datetimeFigureOut">
              <a:rPr lang="en-US">
                <a:solidFill>
                  <a:prstClr val="black"/>
                </a:solidFill>
              </a:rPr>
              <a:pPr>
                <a:defRPr/>
              </a:pPr>
              <a:t>9/29/2016</a:t>
            </a:fld>
            <a:endParaRPr lang="en-US">
              <a:solidFill>
                <a:prstClr val="black"/>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prstClr val="black"/>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pPr fontAlgn="base">
              <a:spcBef>
                <a:spcPct val="0"/>
              </a:spcBef>
              <a:spcAft>
                <a:spcPct val="0"/>
              </a:spcAft>
            </a:pPr>
            <a:fld id="{0A25DC34-C5E0-4DA3-8481-E5551A406030}" type="slidenum">
              <a:rPr lang="en-US" altLang="en-US" smtClean="0">
                <a:solidFill>
                  <a:prstClr val="black"/>
                </a:solidFill>
                <a:cs typeface="Arial" panose="020B0604020202020204" pitchFamily="34" charset="0"/>
              </a:rPr>
              <a:pPr fontAlgn="base">
                <a:spcBef>
                  <a:spcPct val="0"/>
                </a:spcBef>
                <a:spcAft>
                  <a:spcPct val="0"/>
                </a:spcAft>
              </a:pPr>
              <a:t>‹#›</a:t>
            </a:fld>
            <a:endParaRPr lang="en-US" altLang="en-US" smtClean="0">
              <a:solidFill>
                <a:prstClr val="black"/>
              </a:solidFill>
              <a:cs typeface="Arial" panose="020B0604020202020204" pitchFamily="34" charset="0"/>
            </a:endParaRPr>
          </a:p>
        </p:txBody>
      </p:sp>
    </p:spTree>
    <p:extLst>
      <p:ext uri="{BB962C8B-B14F-4D97-AF65-F5344CB8AC3E}">
        <p14:creationId xmlns:p14="http://schemas.microsoft.com/office/powerpoint/2010/main" val="1596715596"/>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anose="020B0602030504020204" pitchFamily="34" charset="0"/>
        </a:defRPr>
      </a:lvl2pPr>
      <a:lvl3pPr algn="l" rtl="0" fontAlgn="base">
        <a:spcBef>
          <a:spcPct val="0"/>
        </a:spcBef>
        <a:spcAft>
          <a:spcPct val="0"/>
        </a:spcAft>
        <a:defRPr sz="4100" b="1">
          <a:solidFill>
            <a:schemeClr val="tx2"/>
          </a:solidFill>
          <a:latin typeface="Lucida Sans Unicode" panose="020B0602030504020204" pitchFamily="34" charset="0"/>
        </a:defRPr>
      </a:lvl3pPr>
      <a:lvl4pPr algn="l" rtl="0" fontAlgn="base">
        <a:spcBef>
          <a:spcPct val="0"/>
        </a:spcBef>
        <a:spcAft>
          <a:spcPct val="0"/>
        </a:spcAft>
        <a:defRPr sz="4100" b="1">
          <a:solidFill>
            <a:schemeClr val="tx2"/>
          </a:solidFill>
          <a:latin typeface="Lucida Sans Unicode" panose="020B0602030504020204" pitchFamily="34" charset="0"/>
        </a:defRPr>
      </a:lvl4pPr>
      <a:lvl5pPr algn="l" rtl="0" fontAlgn="base">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extLst/>
    </p:titleStyle>
    <p:bodyStyle>
      <a:lvl1pPr marL="365125" indent="-255588" algn="l" rtl="0" fontAlgn="base">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9/29/2016</a:t>
            </a:fld>
            <a:endParaRPr lang="en-US" dirty="0">
              <a:solidFill>
                <a:prstClr val="black"/>
              </a:solidFill>
            </a:endParaRPr>
          </a:p>
        </p:txBody>
      </p:sp>
    </p:spTree>
    <p:extLst>
      <p:ext uri="{BB962C8B-B14F-4D97-AF65-F5344CB8AC3E}">
        <p14:creationId xmlns:p14="http://schemas.microsoft.com/office/powerpoint/2010/main" val="227253146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9/29/2016</a:t>
            </a:fld>
            <a:endParaRPr lang="en-US" dirty="0">
              <a:solidFill>
                <a:prstClr val="black"/>
              </a:solidFill>
            </a:endParaRPr>
          </a:p>
        </p:txBody>
      </p:sp>
    </p:spTree>
    <p:extLst>
      <p:ext uri="{BB962C8B-B14F-4D97-AF65-F5344CB8AC3E}">
        <p14:creationId xmlns:p14="http://schemas.microsoft.com/office/powerpoint/2010/main" val="3117839673"/>
      </p:ext>
    </p:extLst>
  </p:cSld>
  <p:clrMap bg1="lt1" tx1="dk1" bg2="lt2" tx2="dk2" accent1="accent1" accent2="accent2" accent3="accent3" accent4="accent4" accent5="accent5" accent6="accent6" hlink="hlink" folHlink="folHlink"/>
  <p:sldLayoutIdLst>
    <p:sldLayoutId id="2147483810" r:id="rId1"/>
    <p:sldLayoutId id="2147483819" r:id="rId2"/>
    <p:sldLayoutId id="2147483829" r:id="rId3"/>
    <p:sldLayoutId id="2147483813" r:id="rId4"/>
    <p:sldLayoutId id="2147483820" r:id="rId5"/>
    <p:sldLayoutId id="2147483821" r:id="rId6"/>
    <p:sldLayoutId id="2147483996"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4533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814" r:id="rId3"/>
    <p:sldLayoutId id="2147483815" r:id="rId4"/>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6289854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1" r:id="rId3"/>
    <p:sldLayoutId id="21474838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4212833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92204831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a:solidFill>
                  <a:prstClr val="black"/>
                </a:solidFill>
              </a:rPr>
              <a:t>Minnesota Geospatial Information Office</a:t>
            </a:r>
          </a:p>
          <a:p>
            <a:pPr algn="r"/>
            <a:r>
              <a:rPr lang="en-US" sz="800" dirty="0">
                <a:solidFill>
                  <a:prstClr val="black"/>
                </a:solidFill>
              </a:rPr>
              <a:t>A Program Area of MN.IT Services</a:t>
            </a:r>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108318" y="4638677"/>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2920049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7064595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mngeo.state.mn.us/councils/statewide/GAC_Minutes_20160601.pdf"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xml"/><Relationship Id="rId1" Type="http://schemas.openxmlformats.org/officeDocument/2006/relationships/slideLayout" Target="../slideLayouts/slideLayout14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44.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jp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gif"/><Relationship Id="rId12" Type="http://schemas.openxmlformats.org/officeDocument/2006/relationships/image" Target="../media/image38.png"/><Relationship Id="rId17" Type="http://schemas.openxmlformats.org/officeDocument/2006/relationships/image" Target="../media/image43.gif"/><Relationship Id="rId2" Type="http://schemas.openxmlformats.org/officeDocument/2006/relationships/notesSlide" Target="../notesSlides/notesSlide3.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8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jpe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hyperlink" Target="http://www.mngeo.state.mn.us/committee/cadastral/index.html" TargetMode="External"/><Relationship Id="rId7" Type="http://schemas.openxmlformats.org/officeDocument/2006/relationships/image" Target="../media/image52.e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1.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56.jpeg"/><Relationship Id="rId2" Type="http://schemas.openxmlformats.org/officeDocument/2006/relationships/slideLayout" Target="../slideLayouts/slideLayout117.xml"/><Relationship Id="rId1" Type="http://schemas.openxmlformats.org/officeDocument/2006/relationships/vmlDrawing" Target="../drawings/vmlDrawing2.vml"/><Relationship Id="rId6" Type="http://schemas.openxmlformats.org/officeDocument/2006/relationships/image" Target="../media/image55.png"/><Relationship Id="rId5" Type="http://schemas.openxmlformats.org/officeDocument/2006/relationships/image" Target="../media/image26.png"/><Relationship Id="rId4" Type="http://schemas.openxmlformats.org/officeDocument/2006/relationships/image" Target="../media/image54.jpeg"/><Relationship Id="rId9"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57.emf"/><Relationship Id="rId5" Type="http://schemas.openxmlformats.org/officeDocument/2006/relationships/oleObject" Target="../embeddings/oleObject4.bin"/><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hyperlink" Target="http://www.paddletotheamazon.com/" TargetMode="External"/><Relationship Id="rId2" Type="http://schemas.openxmlformats.org/officeDocument/2006/relationships/hyperlink" Target="http://www.inlandseas.org/" TargetMode="External"/><Relationship Id="rId1" Type="http://schemas.openxmlformats.org/officeDocument/2006/relationships/slideLayout" Target="../slideLayouts/slideLayout128.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docs.google.com/forms/d/e/1FAIpQLSdwNR6Ko9uM85ovRWQLHi8G28SLEsZ83JMmYdRoqYVY9ulAJw/viewform?c=0&amp;w=1" TargetMode="External"/><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257800" cy="3124200"/>
          </a:xfrm>
        </p:spPr>
        <p:txBody>
          <a:bodyPr/>
          <a:lstStyle/>
          <a:p>
            <a:r>
              <a:rPr lang="en-US" dirty="0" smtClean="0"/>
              <a:t>Welcome</a:t>
            </a:r>
            <a:br>
              <a:rPr lang="en-US" dirty="0" smtClean="0"/>
            </a:br>
            <a:r>
              <a:rPr lang="en-US" dirty="0" smtClean="0"/>
              <a:t/>
            </a:r>
            <a:br>
              <a:rPr lang="en-US" dirty="0" smtClean="0"/>
            </a:br>
            <a:r>
              <a:rPr lang="en-US" dirty="0" smtClean="0"/>
              <a:t> </a:t>
            </a:r>
            <a:r>
              <a:rPr lang="en-US" sz="3200" dirty="0" smtClean="0"/>
              <a:t>- Introductions </a:t>
            </a:r>
            <a:br>
              <a:rPr lang="en-US" sz="3200" dirty="0" smtClean="0"/>
            </a:br>
            <a:r>
              <a:rPr lang="en-US" sz="3200" dirty="0" smtClean="0"/>
              <a:t> - Approve Agenda </a:t>
            </a:r>
            <a:br>
              <a:rPr lang="en-US" sz="3200" dirty="0" smtClean="0"/>
            </a:br>
            <a:r>
              <a:rPr lang="en-US" sz="3200" dirty="0" smtClean="0"/>
              <a:t> - Approve </a:t>
            </a:r>
            <a:r>
              <a:rPr lang="en-US" sz="3200" dirty="0" smtClean="0">
                <a:hlinkClick r:id="rId2"/>
              </a:rPr>
              <a:t>June Minutes</a:t>
            </a:r>
            <a:endParaRPr lang="en-US" sz="3200" dirty="0"/>
          </a:p>
        </p:txBody>
      </p:sp>
    </p:spTree>
    <p:extLst>
      <p:ext uri="{BB962C8B-B14F-4D97-AF65-F5344CB8AC3E}">
        <p14:creationId xmlns:p14="http://schemas.microsoft.com/office/powerpoint/2010/main" val="1064294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4919662"/>
          </a:xfrm>
        </p:spPr>
        <p:txBody>
          <a:bodyPr>
            <a:normAutofit fontScale="62500" lnSpcReduction="20000"/>
          </a:bodyPr>
          <a:lstStyle/>
          <a:p>
            <a:pPr marL="365760" indent="-256032" fontAlgn="auto">
              <a:spcAft>
                <a:spcPts val="0"/>
              </a:spcAft>
              <a:buFont typeface="Wingdings 3"/>
              <a:buChar char=""/>
              <a:defRPr/>
            </a:pPr>
            <a:r>
              <a:rPr lang="en-US" dirty="0"/>
              <a:t>Introduction to Collector for ArcGIS </a:t>
            </a:r>
          </a:p>
          <a:p>
            <a:pPr marL="365760" indent="-256032" fontAlgn="auto">
              <a:spcAft>
                <a:spcPts val="0"/>
              </a:spcAft>
              <a:buFont typeface="Wingdings 3"/>
              <a:buChar char=""/>
              <a:defRPr/>
            </a:pPr>
            <a:r>
              <a:rPr lang="en-US" dirty="0" smtClean="0"/>
              <a:t>Get </a:t>
            </a:r>
            <a:r>
              <a:rPr lang="en-US" dirty="0"/>
              <a:t>started using Python with GIS</a:t>
            </a:r>
          </a:p>
          <a:p>
            <a:pPr marL="365760" indent="-256032" fontAlgn="auto">
              <a:spcAft>
                <a:spcPts val="0"/>
              </a:spcAft>
              <a:buFont typeface="Wingdings 3"/>
              <a:buChar char=""/>
              <a:defRPr/>
            </a:pPr>
            <a:r>
              <a:rPr lang="en-US" dirty="0" smtClean="0"/>
              <a:t>Using </a:t>
            </a:r>
            <a:r>
              <a:rPr lang="en-US" dirty="0"/>
              <a:t>Geoprocessing Services with JavaScript API</a:t>
            </a:r>
          </a:p>
          <a:p>
            <a:pPr marL="365760" indent="-256032" fontAlgn="auto">
              <a:spcAft>
                <a:spcPts val="0"/>
              </a:spcAft>
              <a:buFont typeface="Wingdings 3"/>
              <a:buChar char=""/>
              <a:defRPr/>
            </a:pPr>
            <a:r>
              <a:rPr lang="en-US" dirty="0" smtClean="0"/>
              <a:t>Parcel </a:t>
            </a:r>
            <a:r>
              <a:rPr lang="en-US" dirty="0"/>
              <a:t>Fabric 101</a:t>
            </a:r>
          </a:p>
          <a:p>
            <a:pPr marL="365760" indent="-256032" fontAlgn="auto">
              <a:spcAft>
                <a:spcPts val="0"/>
              </a:spcAft>
              <a:buFont typeface="Wingdings 3"/>
              <a:buChar char=""/>
              <a:defRPr/>
            </a:pPr>
            <a:r>
              <a:rPr lang="en-US" dirty="0" smtClean="0"/>
              <a:t>Making </a:t>
            </a:r>
            <a:r>
              <a:rPr lang="en-US" dirty="0"/>
              <a:t>a Web Map Like That</a:t>
            </a:r>
          </a:p>
          <a:p>
            <a:pPr marL="365760" indent="-256032" fontAlgn="auto">
              <a:spcAft>
                <a:spcPts val="0"/>
              </a:spcAft>
              <a:buFont typeface="Wingdings 3"/>
              <a:buChar char=""/>
              <a:defRPr/>
            </a:pPr>
            <a:r>
              <a:rPr lang="en-US" dirty="0" smtClean="0"/>
              <a:t>Designing </a:t>
            </a:r>
            <a:r>
              <a:rPr lang="en-US" dirty="0"/>
              <a:t>a Long-Term GIS Vision &amp; Implementation Plan</a:t>
            </a:r>
          </a:p>
          <a:p>
            <a:pPr marL="365760" indent="-256032" fontAlgn="auto">
              <a:spcAft>
                <a:spcPts val="0"/>
              </a:spcAft>
              <a:buFont typeface="Wingdings 3"/>
              <a:buChar char=""/>
              <a:defRPr/>
            </a:pPr>
            <a:r>
              <a:rPr lang="en-US" dirty="0" smtClean="0"/>
              <a:t>Creating </a:t>
            </a:r>
            <a:r>
              <a:rPr lang="en-US" dirty="0"/>
              <a:t>simple GIS applications with Python</a:t>
            </a:r>
          </a:p>
          <a:p>
            <a:pPr marL="365760" indent="-256032" fontAlgn="auto">
              <a:spcAft>
                <a:spcPts val="0"/>
              </a:spcAft>
              <a:buFont typeface="Wingdings 3"/>
              <a:buChar char=""/>
              <a:defRPr/>
            </a:pPr>
            <a:r>
              <a:rPr lang="en-US" dirty="0" smtClean="0"/>
              <a:t>CAD </a:t>
            </a:r>
            <a:r>
              <a:rPr lang="en-US" dirty="0"/>
              <a:t>and GIS Collaboration</a:t>
            </a:r>
          </a:p>
          <a:p>
            <a:pPr marL="365760" indent="-256032" fontAlgn="auto">
              <a:spcAft>
                <a:spcPts val="0"/>
              </a:spcAft>
              <a:buFont typeface="Wingdings 3"/>
              <a:buChar char=""/>
              <a:defRPr/>
            </a:pPr>
            <a:r>
              <a:rPr lang="en-US" dirty="0" smtClean="0"/>
              <a:t>Running </a:t>
            </a:r>
            <a:r>
              <a:rPr lang="en-US" dirty="0"/>
              <a:t>Enterprise GIS Systems in God Mode</a:t>
            </a:r>
          </a:p>
          <a:p>
            <a:pPr marL="365760" indent="-256032" fontAlgn="auto">
              <a:spcAft>
                <a:spcPts val="0"/>
              </a:spcAft>
              <a:buFont typeface="Wingdings 3"/>
              <a:buChar char=""/>
              <a:defRPr/>
            </a:pPr>
            <a:r>
              <a:rPr lang="en-US" dirty="0" smtClean="0"/>
              <a:t>Intermediate </a:t>
            </a:r>
            <a:r>
              <a:rPr lang="en-US" dirty="0"/>
              <a:t>Collector for ArcGIS</a:t>
            </a:r>
          </a:p>
          <a:p>
            <a:pPr marL="365760" indent="-256032" fontAlgn="auto">
              <a:spcAft>
                <a:spcPts val="0"/>
              </a:spcAft>
              <a:buFont typeface="Wingdings 3"/>
              <a:buChar char=""/>
              <a:defRPr/>
            </a:pPr>
            <a:r>
              <a:rPr lang="en-US" dirty="0" smtClean="0"/>
              <a:t>Advanced </a:t>
            </a:r>
            <a:r>
              <a:rPr lang="en-US" dirty="0"/>
              <a:t>Python: Build your Own Classes and Modules</a:t>
            </a:r>
          </a:p>
          <a:p>
            <a:pPr marL="365760" indent="-256032" fontAlgn="auto">
              <a:spcAft>
                <a:spcPts val="0"/>
              </a:spcAft>
              <a:buFont typeface="Wingdings 3"/>
              <a:buChar char=""/>
              <a:defRPr/>
            </a:pPr>
            <a:r>
              <a:rPr lang="en-US" dirty="0" smtClean="0"/>
              <a:t>ArcGIS </a:t>
            </a:r>
            <a:r>
              <a:rPr lang="en-US" dirty="0"/>
              <a:t>Web </a:t>
            </a:r>
            <a:r>
              <a:rPr lang="en-US" dirty="0" err="1"/>
              <a:t>AppBuilder</a:t>
            </a:r>
            <a:r>
              <a:rPr lang="en-US" dirty="0"/>
              <a:t>: Basics of Creating Custom Themes and Widgets</a:t>
            </a:r>
          </a:p>
          <a:p>
            <a:pPr marL="365760" indent="-256032" fontAlgn="auto">
              <a:spcAft>
                <a:spcPts val="0"/>
              </a:spcAft>
              <a:buFont typeface="Wingdings 3"/>
              <a:buChar char=""/>
              <a:defRPr/>
            </a:pPr>
            <a:r>
              <a:rPr lang="en-US" dirty="0" smtClean="0"/>
              <a:t>Parcel </a:t>
            </a:r>
            <a:r>
              <a:rPr lang="en-US" dirty="0"/>
              <a:t>Fabric 601</a:t>
            </a:r>
          </a:p>
          <a:p>
            <a:pPr marL="365760" indent="-256032" fontAlgn="auto">
              <a:spcAft>
                <a:spcPts val="0"/>
              </a:spcAft>
              <a:buFont typeface="Wingdings 3"/>
              <a:buChar char=""/>
              <a:defRPr/>
            </a:pPr>
            <a:r>
              <a:rPr lang="en-US" dirty="0" smtClean="0"/>
              <a:t>Q </a:t>
            </a:r>
            <a:r>
              <a:rPr lang="en-US" dirty="0"/>
              <a:t>is the Bee’s Knees</a:t>
            </a:r>
          </a:p>
          <a:p>
            <a:pPr marL="365760" indent="-256032" fontAlgn="auto">
              <a:spcAft>
                <a:spcPts val="0"/>
              </a:spcAft>
              <a:buFont typeface="Wingdings 3"/>
              <a:buChar char=""/>
              <a:defRPr/>
            </a:pPr>
            <a:r>
              <a:rPr lang="en-US" dirty="0" smtClean="0"/>
              <a:t>SQL </a:t>
            </a:r>
            <a:r>
              <a:rPr lang="en-US" dirty="0"/>
              <a:t>101: Spatial Data Revealed</a:t>
            </a:r>
          </a:p>
          <a:p>
            <a:pPr marL="365760" indent="-256032" fontAlgn="auto">
              <a:spcAft>
                <a:spcPts val="0"/>
              </a:spcAft>
              <a:buFont typeface="Wingdings 3"/>
              <a:buChar char=""/>
              <a:defRPr/>
            </a:pPr>
            <a:r>
              <a:rPr lang="en-US" dirty="0" smtClean="0"/>
              <a:t>Open </a:t>
            </a:r>
            <a:r>
              <a:rPr lang="en-US" dirty="0"/>
              <a:t>Data Portals: What, Why, How?</a:t>
            </a:r>
          </a:p>
          <a:p>
            <a:pPr marL="365760" indent="-256032" fontAlgn="auto">
              <a:spcAft>
                <a:spcPts val="0"/>
              </a:spcAft>
              <a:buFont typeface="Wingdings 3"/>
              <a:buChar char=""/>
              <a:defRPr/>
            </a:pPr>
            <a:r>
              <a:rPr lang="en-US" dirty="0" smtClean="0"/>
              <a:t>ArcGIS </a:t>
            </a:r>
            <a:r>
              <a:rPr lang="en-US" dirty="0"/>
              <a:t>for Server: Administration and Advanced Topics</a:t>
            </a:r>
            <a:r>
              <a:rPr lang="en-US" b="1" dirty="0"/>
              <a:t> </a:t>
            </a:r>
            <a:endParaRPr lang="en-US" dirty="0"/>
          </a:p>
          <a:p>
            <a:pPr marL="365760" indent="-256032" fontAlgn="auto">
              <a:spcAft>
                <a:spcPts val="0"/>
              </a:spcAft>
              <a:buFont typeface="Wingdings 3"/>
              <a:buChar char=""/>
              <a:defRPr/>
            </a:pPr>
            <a:endParaRPr lang="en-US" dirty="0"/>
          </a:p>
        </p:txBody>
      </p:sp>
      <p:sp>
        <p:nvSpPr>
          <p:cNvPr id="3" name="Title 2"/>
          <p:cNvSpPr>
            <a:spLocks noGrp="1"/>
          </p:cNvSpPr>
          <p:nvPr>
            <p:ph type="title"/>
          </p:nvPr>
        </p:nvSpPr>
        <p:spPr/>
        <p:txBody>
          <a:bodyPr/>
          <a:lstStyle/>
          <a:p>
            <a:pPr algn="ctr" fontAlgn="auto">
              <a:spcAft>
                <a:spcPts val="0"/>
              </a:spcAft>
              <a:defRPr/>
            </a:pPr>
            <a:r>
              <a:rPr lang="en-US" sz="3600" dirty="0"/>
              <a:t>26</a:t>
            </a:r>
            <a:r>
              <a:rPr lang="en-US" sz="3600" baseline="30000" dirty="0"/>
              <a:t>th</a:t>
            </a:r>
            <a:r>
              <a:rPr lang="en-US" sz="3600" dirty="0"/>
              <a:t> </a:t>
            </a:r>
            <a:r>
              <a:rPr lang="en-US" sz="3600" dirty="0" smtClean="0"/>
              <a:t>Annual Conference Workshops</a:t>
            </a:r>
            <a:endParaRPr lang="en-US" sz="3600" dirty="0"/>
          </a:p>
        </p:txBody>
      </p:sp>
    </p:spTree>
    <p:extLst>
      <p:ext uri="{BB962C8B-B14F-4D97-AF65-F5344CB8AC3E}">
        <p14:creationId xmlns:p14="http://schemas.microsoft.com/office/powerpoint/2010/main" val="3639842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
          </p:nvPr>
        </p:nvSpPr>
        <p:spPr>
          <a:xfrm>
            <a:off x="457200" y="1371600"/>
            <a:ext cx="8229600" cy="4691063"/>
          </a:xfrm>
        </p:spPr>
        <p:txBody>
          <a:bodyPr/>
          <a:lstStyle/>
          <a:p>
            <a:r>
              <a:rPr lang="en-US" altLang="en-US" sz="2400" dirty="0" smtClean="0"/>
              <a:t>44 Sessions</a:t>
            </a:r>
          </a:p>
          <a:p>
            <a:r>
              <a:rPr lang="en-US" altLang="en-US" sz="2400" dirty="0" smtClean="0"/>
              <a:t>Minnesota Geospatial Advisory Council</a:t>
            </a:r>
          </a:p>
          <a:p>
            <a:pPr lvl="1"/>
            <a:r>
              <a:rPr lang="en-US" altLang="en-US" sz="2400" dirty="0" smtClean="0"/>
              <a:t>Session 20: Thursday, Oct. 27, 1:30-3pm</a:t>
            </a:r>
          </a:p>
          <a:p>
            <a:pPr lvl="1"/>
            <a:r>
              <a:rPr lang="en-US" altLang="en-US" sz="2400" dirty="0" smtClean="0"/>
              <a:t>Outreach Committee; Kari Geurts, Len Kne, Michelle Trager, Geoff Maas, Brad Anderson</a:t>
            </a:r>
          </a:p>
          <a:p>
            <a:r>
              <a:rPr lang="en-US" altLang="en-US" sz="2400" dirty="0" smtClean="0"/>
              <a:t>LiDAR/Hydrology Panel</a:t>
            </a:r>
          </a:p>
          <a:p>
            <a:pPr lvl="1"/>
            <a:r>
              <a:rPr lang="en-US" altLang="en-US" sz="2400" dirty="0" smtClean="0"/>
              <a:t>Session 38: Friday, Oct. 28, 8:30-10am</a:t>
            </a:r>
          </a:p>
          <a:p>
            <a:pPr lvl="1"/>
            <a:r>
              <a:rPr lang="en-US" altLang="en-US" sz="2400" dirty="0" smtClean="0"/>
              <a:t>Sean Vaughn, Ron Wencl, Rick Moore, Tyler </a:t>
            </a:r>
            <a:r>
              <a:rPr lang="en-US" altLang="en-US" sz="2400" dirty="0" err="1" smtClean="0"/>
              <a:t>Kaebisch</a:t>
            </a:r>
            <a:r>
              <a:rPr lang="en-US" altLang="en-US" sz="2400" dirty="0" smtClean="0"/>
              <a:t>, Gerry Sjerven</a:t>
            </a:r>
          </a:p>
          <a:p>
            <a:r>
              <a:rPr lang="en-US" altLang="en-US" sz="2400" dirty="0" smtClean="0"/>
              <a:t>Data Sharing Panel</a:t>
            </a:r>
          </a:p>
          <a:p>
            <a:pPr lvl="1"/>
            <a:r>
              <a:rPr lang="en-US" altLang="en-US" sz="2400" dirty="0" smtClean="0"/>
              <a:t>Session 44: Friday, Oct. 28, 10:30-Noon</a:t>
            </a:r>
          </a:p>
          <a:p>
            <a:pPr lvl="1"/>
            <a:r>
              <a:rPr lang="en-US" altLang="en-US" sz="2400" dirty="0" smtClean="0"/>
              <a:t>Dan Ross</a:t>
            </a:r>
          </a:p>
        </p:txBody>
      </p:sp>
      <p:sp>
        <p:nvSpPr>
          <p:cNvPr id="3" name="Title 2"/>
          <p:cNvSpPr>
            <a:spLocks noGrp="1"/>
          </p:cNvSpPr>
          <p:nvPr>
            <p:ph type="title"/>
          </p:nvPr>
        </p:nvSpPr>
        <p:spPr/>
        <p:txBody>
          <a:bodyPr/>
          <a:lstStyle/>
          <a:p>
            <a:pPr fontAlgn="auto">
              <a:spcAft>
                <a:spcPts val="0"/>
              </a:spcAft>
              <a:defRPr/>
            </a:pPr>
            <a:r>
              <a:rPr lang="en-US" sz="3600" dirty="0"/>
              <a:t>26</a:t>
            </a:r>
            <a:r>
              <a:rPr lang="en-US" sz="3600" baseline="30000" dirty="0"/>
              <a:t>th</a:t>
            </a:r>
            <a:r>
              <a:rPr lang="en-US" sz="3600" dirty="0"/>
              <a:t> Annual </a:t>
            </a:r>
            <a:r>
              <a:rPr lang="en-US" sz="3600" dirty="0" smtClean="0"/>
              <a:t>Conference Sessions</a:t>
            </a:r>
            <a:endParaRPr lang="en-US" sz="3600" dirty="0"/>
          </a:p>
        </p:txBody>
      </p:sp>
    </p:spTree>
    <p:extLst>
      <p:ext uri="{BB962C8B-B14F-4D97-AF65-F5344CB8AC3E}">
        <p14:creationId xmlns:p14="http://schemas.microsoft.com/office/powerpoint/2010/main" val="1527050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5</a:t>
            </a:r>
            <a:br>
              <a:rPr lang="en-US" sz="2400" dirty="0" smtClean="0"/>
            </a:br>
            <a:r>
              <a:rPr lang="en-US" sz="2400" dirty="0"/>
              <a:t>Discussion</a:t>
            </a:r>
            <a:br>
              <a:rPr lang="en-US" sz="2400" dirty="0"/>
            </a:br>
            <a:r>
              <a:rPr lang="en-US" dirty="0"/>
              <a:t/>
            </a:r>
            <a:br>
              <a:rPr lang="en-US" dirty="0"/>
            </a:br>
            <a:r>
              <a:rPr lang="en-US" dirty="0" smtClean="0"/>
              <a:t>Open Data Effort and Survey Update</a:t>
            </a:r>
            <a:endParaRPr lang="en-US" sz="2000" dirty="0"/>
          </a:p>
        </p:txBody>
      </p:sp>
      <p:sp>
        <p:nvSpPr>
          <p:cNvPr id="3" name="Text Placeholder 3"/>
          <p:cNvSpPr>
            <a:spLocks noGrp="1"/>
          </p:cNvSpPr>
          <p:nvPr>
            <p:ph type="body" sz="quarter" idx="11"/>
          </p:nvPr>
        </p:nvSpPr>
        <p:spPr>
          <a:xfrm>
            <a:off x="533400" y="4724400"/>
            <a:ext cx="5029200" cy="1752600"/>
          </a:xfrm>
        </p:spPr>
        <p:txBody>
          <a:bodyPr/>
          <a:lstStyle/>
          <a:p>
            <a:r>
              <a:rPr lang="en-US" dirty="0" smtClean="0"/>
              <a:t>Len Kne and Kari Geurts</a:t>
            </a:r>
            <a:endParaRPr lang="en-US" dirty="0"/>
          </a:p>
        </p:txBody>
      </p:sp>
    </p:spTree>
    <p:extLst>
      <p:ext uri="{BB962C8B-B14F-4D97-AF65-F5344CB8AC3E}">
        <p14:creationId xmlns:p14="http://schemas.microsoft.com/office/powerpoint/2010/main" val="17216303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Break – Networking</a:t>
            </a:r>
            <a:endParaRPr lang="en-US" dirty="0"/>
          </a:p>
        </p:txBody>
      </p:sp>
    </p:spTree>
    <p:extLst>
      <p:ext uri="{BB962C8B-B14F-4D97-AF65-F5344CB8AC3E}">
        <p14:creationId xmlns:p14="http://schemas.microsoft.com/office/powerpoint/2010/main" val="404830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7</a:t>
            </a:r>
            <a:r>
              <a:rPr lang="en-US" sz="2400" dirty="0" smtClean="0"/>
              <a:t/>
            </a:r>
            <a:br>
              <a:rPr lang="en-US" sz="2400" dirty="0" smtClean="0"/>
            </a:br>
            <a:r>
              <a:rPr lang="en-US" sz="2400" dirty="0"/>
              <a:t>Discussion</a:t>
            </a:r>
            <a:r>
              <a:rPr lang="en-US" sz="2400" dirty="0" smtClean="0"/>
              <a:t/>
            </a:r>
            <a:br>
              <a:rPr lang="en-US" sz="2400" dirty="0" smtClean="0"/>
            </a:br>
            <a:r>
              <a:rPr lang="en-US" dirty="0"/>
              <a:t/>
            </a:r>
            <a:br>
              <a:rPr lang="en-US" dirty="0"/>
            </a:br>
            <a:r>
              <a:rPr lang="en-US" dirty="0" smtClean="0"/>
              <a:t>Sector Reports</a:t>
            </a:r>
            <a:endParaRPr lang="en-US" sz="2000" dirty="0"/>
          </a:p>
        </p:txBody>
      </p:sp>
      <p:sp>
        <p:nvSpPr>
          <p:cNvPr id="3" name="Text Placeholder 3"/>
          <p:cNvSpPr>
            <a:spLocks noGrp="1"/>
          </p:cNvSpPr>
          <p:nvPr>
            <p:ph type="body" sz="quarter" idx="11"/>
          </p:nvPr>
        </p:nvSpPr>
        <p:spPr>
          <a:xfrm>
            <a:off x="533400" y="4953000"/>
            <a:ext cx="5029200" cy="1752600"/>
          </a:xfrm>
        </p:spPr>
        <p:txBody>
          <a:bodyPr/>
          <a:lstStyle/>
          <a:p>
            <a:r>
              <a:rPr lang="en-US" dirty="0" smtClean="0"/>
              <a:t>John </a:t>
            </a:r>
            <a:r>
              <a:rPr lang="en-US" dirty="0" err="1" smtClean="0"/>
              <a:t>Mackiewicz</a:t>
            </a:r>
            <a:r>
              <a:rPr lang="en-US" dirty="0" smtClean="0"/>
              <a:t>:  Business Sector</a:t>
            </a:r>
          </a:p>
          <a:p>
            <a:r>
              <a:rPr lang="en-US" dirty="0" smtClean="0"/>
              <a:t>Danielle </a:t>
            </a:r>
            <a:r>
              <a:rPr lang="en-US" dirty="0" err="1" smtClean="0"/>
              <a:t>Walchuk</a:t>
            </a:r>
            <a:r>
              <a:rPr lang="en-US" dirty="0" smtClean="0"/>
              <a:t>:  </a:t>
            </a:r>
            <a:r>
              <a:rPr lang="en-US" dirty="0" err="1" smtClean="0"/>
              <a:t>Nonmetro</a:t>
            </a:r>
            <a:r>
              <a:rPr lang="en-US" dirty="0" smtClean="0"/>
              <a:t> Regional Government Sector</a:t>
            </a:r>
            <a:endParaRPr lang="en-US" dirty="0"/>
          </a:p>
        </p:txBody>
      </p:sp>
    </p:spTree>
    <p:extLst>
      <p:ext uri="{BB962C8B-B14F-4D97-AF65-F5344CB8AC3E}">
        <p14:creationId xmlns:p14="http://schemas.microsoft.com/office/powerpoint/2010/main" val="1327556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2130425"/>
            <a:ext cx="8686800" cy="1470025"/>
          </a:xfrm>
        </p:spPr>
        <p:txBody>
          <a:bodyPr>
            <a:normAutofit fontScale="90000"/>
          </a:bodyPr>
          <a:lstStyle/>
          <a:p>
            <a:r>
              <a:rPr lang="en-US" dirty="0"/>
              <a:t>Minnesota Geospatial Advisory Council </a:t>
            </a:r>
            <a:br>
              <a:rPr lang="en-US" dirty="0"/>
            </a:br>
            <a:r>
              <a:rPr lang="en-US" sz="3200" i="1" dirty="0" smtClean="0"/>
              <a:t>Sector Report</a:t>
            </a:r>
            <a:endParaRPr lang="en-US" dirty="0"/>
          </a:p>
        </p:txBody>
      </p:sp>
      <p:sp>
        <p:nvSpPr>
          <p:cNvPr id="5" name="Subtitle 4"/>
          <p:cNvSpPr>
            <a:spLocks noGrp="1"/>
          </p:cNvSpPr>
          <p:nvPr>
            <p:ph type="subTitle" idx="1"/>
          </p:nvPr>
        </p:nvSpPr>
        <p:spPr/>
        <p:txBody>
          <a:bodyPr/>
          <a:lstStyle/>
          <a:p>
            <a:r>
              <a:rPr lang="en-US" dirty="0" smtClean="0"/>
              <a:t>September 28 | 2016</a:t>
            </a:r>
            <a:endParaRPr lang="en-US" dirty="0"/>
          </a:p>
          <a:p>
            <a:endParaRPr lang="en-US" dirty="0"/>
          </a:p>
        </p:txBody>
      </p:sp>
    </p:spTree>
    <p:extLst>
      <p:ext uri="{BB962C8B-B14F-4D97-AF65-F5344CB8AC3E}">
        <p14:creationId xmlns:p14="http://schemas.microsoft.com/office/powerpoint/2010/main" val="3731056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382000" cy="5059363"/>
          </a:xfrm>
        </p:spPr>
        <p:txBody>
          <a:bodyPr/>
          <a:lstStyle/>
          <a:p>
            <a:pPr marL="514350" indent="-514350">
              <a:buFont typeface="+mj-lt"/>
              <a:buAutoNum type="arabicPeriod"/>
            </a:pPr>
            <a:r>
              <a:rPr lang="en-US" sz="2800" dirty="0" smtClean="0"/>
              <a:t>Geospatial Commons </a:t>
            </a:r>
          </a:p>
          <a:p>
            <a:pPr marL="914400" lvl="1" indent="-514350">
              <a:buFont typeface="Arial" panose="020B0604020202020204" pitchFamily="34" charset="0"/>
              <a:buChar char="•"/>
            </a:pPr>
            <a:r>
              <a:rPr lang="en-US" sz="2400" dirty="0" smtClean="0"/>
              <a:t>Map Services</a:t>
            </a:r>
          </a:p>
          <a:p>
            <a:pPr marL="914400" lvl="1" indent="-514350">
              <a:buFont typeface="Arial" panose="020B0604020202020204" pitchFamily="34" charset="0"/>
              <a:buChar char="•"/>
            </a:pPr>
            <a:r>
              <a:rPr lang="en-US" sz="2400" dirty="0" smtClean="0"/>
              <a:t>Downloaded data</a:t>
            </a:r>
          </a:p>
          <a:p>
            <a:pPr marL="514350" indent="-514350">
              <a:buFont typeface="+mj-lt"/>
              <a:buAutoNum type="arabicPeriod"/>
            </a:pPr>
            <a:r>
              <a:rPr lang="en-US" sz="2800" dirty="0" smtClean="0"/>
              <a:t>Promotion of critical data</a:t>
            </a:r>
            <a:endParaRPr lang="en-US" sz="2400" dirty="0"/>
          </a:p>
          <a:p>
            <a:pPr marL="914400" lvl="1" indent="-514350">
              <a:buFont typeface="Arial" panose="020B0604020202020204" pitchFamily="34" charset="0"/>
              <a:buChar char="•"/>
            </a:pPr>
            <a:r>
              <a:rPr lang="en-US" sz="2200" dirty="0" smtClean="0"/>
              <a:t>LIDAR</a:t>
            </a:r>
          </a:p>
          <a:p>
            <a:pPr marL="914400" lvl="1" indent="-514350">
              <a:buFont typeface="Arial" panose="020B0604020202020204" pitchFamily="34" charset="0"/>
              <a:buChar char="•"/>
            </a:pPr>
            <a:r>
              <a:rPr lang="en-US" sz="2200" dirty="0" smtClean="0"/>
              <a:t>Aerial Photography</a:t>
            </a:r>
          </a:p>
          <a:p>
            <a:pPr marL="514350" indent="-514350">
              <a:buFont typeface="+mj-lt"/>
              <a:buAutoNum type="arabicPeriod"/>
            </a:pPr>
            <a:r>
              <a:rPr lang="en-US" sz="2600" dirty="0" smtClean="0"/>
              <a:t>Standards/Workgroups</a:t>
            </a:r>
          </a:p>
          <a:p>
            <a:pPr marL="914400" lvl="1" indent="-514350">
              <a:buFont typeface="Arial" panose="020B0604020202020204" pitchFamily="34" charset="0"/>
              <a:buChar char="•"/>
            </a:pPr>
            <a:r>
              <a:rPr lang="en-US" sz="2200" dirty="0" err="1" smtClean="0"/>
              <a:t>MetroGIS</a:t>
            </a:r>
            <a:r>
              <a:rPr lang="en-US" sz="2200" dirty="0" smtClean="0"/>
              <a:t> Tile Scheme</a:t>
            </a:r>
          </a:p>
          <a:p>
            <a:pPr marL="514350" indent="-514350">
              <a:buFont typeface="+mj-lt"/>
              <a:buAutoNum type="arabicPeriod"/>
            </a:pPr>
            <a:r>
              <a:rPr lang="en-US" sz="2600" dirty="0" smtClean="0"/>
              <a:t>GAC allows us to provide more value</a:t>
            </a:r>
          </a:p>
          <a:p>
            <a:pPr marL="400050" lvl="1" indent="0">
              <a:buNone/>
            </a:pPr>
            <a:endParaRPr lang="en-US" sz="2200" dirty="0" smtClean="0"/>
          </a:p>
        </p:txBody>
      </p:sp>
      <p:sp>
        <p:nvSpPr>
          <p:cNvPr id="3" name="Title 2"/>
          <p:cNvSpPr>
            <a:spLocks noGrp="1"/>
          </p:cNvSpPr>
          <p:nvPr>
            <p:ph type="title"/>
          </p:nvPr>
        </p:nvSpPr>
        <p:spPr>
          <a:xfrm>
            <a:off x="685800" y="152400"/>
            <a:ext cx="7467600" cy="838200"/>
          </a:xfrm>
        </p:spPr>
        <p:txBody>
          <a:bodyPr/>
          <a:lstStyle/>
          <a:p>
            <a:r>
              <a:rPr lang="en-US" dirty="0" smtClean="0"/>
              <a:t>GAC Mission Benefits</a:t>
            </a:r>
            <a:endParaRPr lang="en-US" dirty="0"/>
          </a:p>
        </p:txBody>
      </p:sp>
      <p:graphicFrame>
        <p:nvGraphicFramePr>
          <p:cNvPr id="5" name="Diagram 4"/>
          <p:cNvGraphicFramePr/>
          <p:nvPr>
            <p:extLst/>
          </p:nvPr>
        </p:nvGraphicFramePr>
        <p:xfrm>
          <a:off x="5334000" y="1295400"/>
          <a:ext cx="3668202" cy="279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481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19200"/>
            <a:ext cx="8229600" cy="4449763"/>
          </a:xfrm>
        </p:spPr>
        <p:txBody>
          <a:bodyPr/>
          <a:lstStyle/>
          <a:p>
            <a:r>
              <a:rPr lang="en-US" sz="2800" dirty="0" smtClean="0"/>
              <a:t>WSB promotes GAC initiatives and standards that directly and indirectly impact our clients through our user group meetings</a:t>
            </a:r>
            <a:endParaRPr lang="en-US" sz="2800" dirty="0"/>
          </a:p>
          <a:p>
            <a:r>
              <a:rPr lang="en-US" sz="2800" dirty="0" smtClean="0"/>
              <a:t>WSB works with our Public Sector clients to enhance participation in GAC initiatives</a:t>
            </a:r>
          </a:p>
          <a:p>
            <a:pPr lvl="1">
              <a:buFont typeface="Arial" panose="020B0604020202020204" pitchFamily="34" charset="0"/>
              <a:buChar char="•"/>
            </a:pPr>
            <a:r>
              <a:rPr lang="en-US" sz="2400" dirty="0" smtClean="0"/>
              <a:t>Centerline Road Data Review</a:t>
            </a:r>
          </a:p>
          <a:p>
            <a:pPr lvl="1">
              <a:buFont typeface="Arial" panose="020B0604020202020204" pitchFamily="34" charset="0"/>
              <a:buChar char="•"/>
            </a:pPr>
            <a:r>
              <a:rPr lang="en-US" sz="2400" dirty="0" smtClean="0"/>
              <a:t>Storm Sewer Data Model</a:t>
            </a:r>
          </a:p>
          <a:p>
            <a:r>
              <a:rPr lang="en-US" sz="2800" dirty="0" smtClean="0"/>
              <a:t>Opportunities exist to improve through user groups</a:t>
            </a:r>
          </a:p>
          <a:p>
            <a:pPr lvl="1">
              <a:buFont typeface="Arial" panose="020B0604020202020204" pitchFamily="34" charset="0"/>
              <a:buChar char="•"/>
            </a:pPr>
            <a:endParaRPr lang="en-US" sz="2400" dirty="0"/>
          </a:p>
          <a:p>
            <a:pPr marL="0" indent="0">
              <a:buNone/>
            </a:pPr>
            <a:endParaRPr lang="en-US" dirty="0"/>
          </a:p>
        </p:txBody>
      </p:sp>
      <p:sp>
        <p:nvSpPr>
          <p:cNvPr id="3" name="Title 2"/>
          <p:cNvSpPr>
            <a:spLocks noGrp="1"/>
          </p:cNvSpPr>
          <p:nvPr>
            <p:ph type="title"/>
          </p:nvPr>
        </p:nvSpPr>
        <p:spPr>
          <a:xfrm>
            <a:off x="685800" y="152400"/>
            <a:ext cx="7467600" cy="838200"/>
          </a:xfrm>
        </p:spPr>
        <p:txBody>
          <a:bodyPr/>
          <a:lstStyle/>
          <a:p>
            <a:r>
              <a:rPr lang="en-US" dirty="0" smtClean="0"/>
              <a:t>Communication Strategy</a:t>
            </a:r>
            <a:endParaRPr lang="en-US" dirty="0"/>
          </a:p>
        </p:txBody>
      </p:sp>
    </p:spTree>
    <p:extLst>
      <p:ext uri="{BB962C8B-B14F-4D97-AF65-F5344CB8AC3E}">
        <p14:creationId xmlns:p14="http://schemas.microsoft.com/office/powerpoint/2010/main" val="3735150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8</a:t>
            </a:r>
            <a:br>
              <a:rPr lang="en-US" sz="2400" dirty="0" smtClean="0"/>
            </a:br>
            <a:r>
              <a:rPr lang="en-US" sz="2400" dirty="0" smtClean="0"/>
              <a:t>Discussion &amp; Action</a:t>
            </a:r>
            <a:r>
              <a:rPr lang="en-US" sz="2400" dirty="0"/>
              <a:t/>
            </a:r>
            <a:br>
              <a:rPr lang="en-US" sz="2400" dirty="0"/>
            </a:br>
            <a:r>
              <a:rPr lang="en-US" dirty="0"/>
              <a:t/>
            </a:r>
            <a:br>
              <a:rPr lang="en-US" dirty="0"/>
            </a:br>
            <a:r>
              <a:rPr lang="en-US" dirty="0" smtClean="0"/>
              <a:t>Engaging and Coordinating with Regional User Groups</a:t>
            </a:r>
            <a:endParaRPr lang="en-US" sz="2000" dirty="0"/>
          </a:p>
        </p:txBody>
      </p:sp>
      <p:sp>
        <p:nvSpPr>
          <p:cNvPr id="3" name="Text Placeholder 3"/>
          <p:cNvSpPr>
            <a:spLocks noGrp="1"/>
          </p:cNvSpPr>
          <p:nvPr>
            <p:ph type="body" sz="quarter" idx="11"/>
          </p:nvPr>
        </p:nvSpPr>
        <p:spPr>
          <a:xfrm>
            <a:off x="533400" y="4724400"/>
            <a:ext cx="5029200" cy="1752600"/>
          </a:xfrm>
        </p:spPr>
        <p:txBody>
          <a:bodyPr/>
          <a:lstStyle/>
          <a:p>
            <a:r>
              <a:rPr lang="en-US" dirty="0" smtClean="0"/>
              <a:t>Mark Kotz</a:t>
            </a:r>
            <a:endParaRPr lang="en-US" dirty="0"/>
          </a:p>
        </p:txBody>
      </p:sp>
    </p:spTree>
    <p:extLst>
      <p:ext uri="{BB962C8B-B14F-4D97-AF65-F5344CB8AC3E}">
        <p14:creationId xmlns:p14="http://schemas.microsoft.com/office/powerpoint/2010/main" val="1389555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1000" y="1295400"/>
            <a:ext cx="8610600" cy="4953000"/>
          </a:xfrm>
        </p:spPr>
        <p:txBody>
          <a:bodyPr/>
          <a:lstStyle/>
          <a:p>
            <a:r>
              <a:rPr lang="en-US" dirty="0"/>
              <a:t>Ideas for Engaging with Regional User Groups</a:t>
            </a:r>
          </a:p>
          <a:p>
            <a:pPr marL="457200" indent="-457200">
              <a:buFont typeface="Arial" panose="020B0604020202020204" pitchFamily="34" charset="0"/>
              <a:buChar char="•"/>
            </a:pPr>
            <a:r>
              <a:rPr lang="en-US" dirty="0"/>
              <a:t>Let them know that the GAC is a partner</a:t>
            </a:r>
          </a:p>
          <a:p>
            <a:pPr marL="457200" indent="-457200">
              <a:buFont typeface="Arial" panose="020B0604020202020204" pitchFamily="34" charset="0"/>
              <a:buChar char="•"/>
            </a:pPr>
            <a:r>
              <a:rPr lang="en-US" dirty="0"/>
              <a:t>Define how we can all benefit from a stronger relationship</a:t>
            </a:r>
          </a:p>
          <a:p>
            <a:pPr marL="457200" indent="-457200">
              <a:buFont typeface="Arial" panose="020B0604020202020204" pitchFamily="34" charset="0"/>
              <a:buChar char="•"/>
            </a:pPr>
            <a:r>
              <a:rPr lang="en-US" dirty="0"/>
              <a:t>Give them opportunity to suggest initiatives for the GAC</a:t>
            </a:r>
          </a:p>
          <a:p>
            <a:pPr marL="457200" indent="-457200">
              <a:buFont typeface="Arial" panose="020B0604020202020204" pitchFamily="34" charset="0"/>
              <a:buChar char="•"/>
            </a:pPr>
            <a:r>
              <a:rPr lang="en-US" dirty="0" smtClean="0"/>
              <a:t>Liaisons </a:t>
            </a:r>
            <a:r>
              <a:rPr lang="en-US" dirty="0"/>
              <a:t>from each to/from the GAC</a:t>
            </a:r>
          </a:p>
          <a:p>
            <a:pPr marL="457200" indent="-457200">
              <a:buFont typeface="Arial" panose="020B0604020202020204" pitchFamily="34" charset="0"/>
              <a:buChar char="•"/>
            </a:pPr>
            <a:r>
              <a:rPr lang="en-US" dirty="0"/>
              <a:t>Invite to meetings</a:t>
            </a:r>
          </a:p>
          <a:p>
            <a:pPr marL="457200" indent="-457200">
              <a:buFont typeface="Arial" panose="020B0604020202020204" pitchFamily="34" charset="0"/>
              <a:buChar char="•"/>
            </a:pPr>
            <a:r>
              <a:rPr lang="en-US" dirty="0"/>
              <a:t>Reporting to/from the GAC</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59603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2</a:t>
            </a:r>
            <a:br>
              <a:rPr lang="en-US" sz="2400" dirty="0" smtClean="0"/>
            </a:br>
            <a:r>
              <a:rPr lang="en-US" sz="2400" dirty="0"/>
              <a:t>Discussion &amp; Action</a:t>
            </a:r>
            <a:br>
              <a:rPr lang="en-US" sz="2400" dirty="0"/>
            </a:br>
            <a:r>
              <a:rPr lang="en-US" dirty="0"/>
              <a:t/>
            </a:r>
            <a:br>
              <a:rPr lang="en-US" dirty="0"/>
            </a:br>
            <a:r>
              <a:rPr lang="en-US" dirty="0" smtClean="0"/>
              <a:t>Review and Accept Committee and Workgroup Summaries</a:t>
            </a:r>
            <a:endParaRPr lang="en-US" sz="2000" dirty="0"/>
          </a:p>
        </p:txBody>
      </p:sp>
    </p:spTree>
    <p:extLst>
      <p:ext uri="{BB962C8B-B14F-4D97-AF65-F5344CB8AC3E}">
        <p14:creationId xmlns:p14="http://schemas.microsoft.com/office/powerpoint/2010/main" val="106966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3581400"/>
          </a:xfrm>
        </p:spPr>
        <p:txBody>
          <a:bodyPr/>
          <a:lstStyle/>
          <a:p>
            <a:r>
              <a:rPr lang="en-US" sz="2400" dirty="0"/>
              <a:t>Agenda Item </a:t>
            </a:r>
            <a:r>
              <a:rPr lang="en-US" sz="2400" dirty="0" smtClean="0"/>
              <a:t>9</a:t>
            </a:r>
            <a:r>
              <a:rPr lang="en-US" sz="2400" dirty="0"/>
              <a:t/>
            </a:r>
            <a:br>
              <a:rPr lang="en-US" sz="2400" dirty="0"/>
            </a:br>
            <a:r>
              <a:rPr lang="en-US" sz="2400" dirty="0"/>
              <a:t>Discussion</a:t>
            </a:r>
            <a:br>
              <a:rPr lang="en-US" sz="2400" dirty="0"/>
            </a:br>
            <a:r>
              <a:rPr lang="en-US" dirty="0"/>
              <a:t/>
            </a:r>
            <a:br>
              <a:rPr lang="en-US" dirty="0"/>
            </a:br>
            <a:r>
              <a:rPr lang="en-US" dirty="0" smtClean="0"/>
              <a:t>Parcel Data Standard Update</a:t>
            </a:r>
            <a:r>
              <a:rPr lang="en-US" dirty="0"/>
              <a:t/>
            </a:r>
            <a:br>
              <a:rPr lang="en-US" dirty="0"/>
            </a:br>
            <a:r>
              <a:rPr lang="en-US" dirty="0" smtClean="0"/>
              <a:t/>
            </a:r>
            <a:br>
              <a:rPr lang="en-US" dirty="0" smtClean="0"/>
            </a:br>
            <a:endParaRPr lang="en-US" sz="2000" dirty="0"/>
          </a:p>
        </p:txBody>
      </p:sp>
      <p:sp>
        <p:nvSpPr>
          <p:cNvPr id="3" name="Text Placeholder 3"/>
          <p:cNvSpPr>
            <a:spLocks noGrp="1"/>
          </p:cNvSpPr>
          <p:nvPr>
            <p:ph type="body" sz="quarter" idx="11"/>
          </p:nvPr>
        </p:nvSpPr>
        <p:spPr>
          <a:xfrm>
            <a:off x="533400" y="4953000"/>
            <a:ext cx="5029200" cy="1752600"/>
          </a:xfrm>
        </p:spPr>
        <p:txBody>
          <a:bodyPr/>
          <a:lstStyle/>
          <a:p>
            <a:r>
              <a:rPr lang="en-US" dirty="0" smtClean="0"/>
              <a:t>Geoff Maas</a:t>
            </a:r>
            <a:endParaRPr lang="en-US" dirty="0"/>
          </a:p>
        </p:txBody>
      </p:sp>
    </p:spTree>
    <p:extLst>
      <p:ext uri="{BB962C8B-B14F-4D97-AF65-F5344CB8AC3E}">
        <p14:creationId xmlns:p14="http://schemas.microsoft.com/office/powerpoint/2010/main" val="3039501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10</a:t>
            </a:r>
            <a:br>
              <a:rPr lang="en-US" sz="2400" dirty="0" smtClean="0"/>
            </a:br>
            <a:r>
              <a:rPr lang="en-US" sz="2400" dirty="0" smtClean="0"/>
              <a:t>Discussion &amp; Action</a:t>
            </a:r>
            <a:r>
              <a:rPr lang="en-US" sz="2400" dirty="0"/>
              <a:t/>
            </a:r>
            <a:br>
              <a:rPr lang="en-US" sz="2400" dirty="0"/>
            </a:br>
            <a:r>
              <a:rPr lang="en-US" dirty="0"/>
              <a:t/>
            </a:r>
            <a:br>
              <a:rPr lang="en-US" dirty="0"/>
            </a:br>
            <a:r>
              <a:rPr lang="en-US" dirty="0" smtClean="0"/>
              <a:t>Recognizing Accomplishments and Setting Goals for the Year</a:t>
            </a:r>
            <a:endParaRPr lang="en-US" sz="2000" dirty="0"/>
          </a:p>
        </p:txBody>
      </p:sp>
      <p:sp>
        <p:nvSpPr>
          <p:cNvPr id="3" name="Text Placeholder 3"/>
          <p:cNvSpPr>
            <a:spLocks noGrp="1"/>
          </p:cNvSpPr>
          <p:nvPr>
            <p:ph type="body" sz="quarter" idx="11"/>
          </p:nvPr>
        </p:nvSpPr>
        <p:spPr>
          <a:xfrm>
            <a:off x="533400" y="4800600"/>
            <a:ext cx="5029200" cy="1752600"/>
          </a:xfrm>
        </p:spPr>
        <p:txBody>
          <a:bodyPr/>
          <a:lstStyle/>
          <a:p>
            <a:r>
              <a:rPr lang="en-US" dirty="0" smtClean="0"/>
              <a:t>Mark Kotz</a:t>
            </a:r>
            <a:endParaRPr lang="en-US" dirty="0"/>
          </a:p>
        </p:txBody>
      </p:sp>
    </p:spTree>
    <p:extLst>
      <p:ext uri="{BB962C8B-B14F-4D97-AF65-F5344CB8AC3E}">
        <p14:creationId xmlns:p14="http://schemas.microsoft.com/office/powerpoint/2010/main" val="1754825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b="1" dirty="0"/>
              <a:t>Accomplishments and Goals - Proposal</a:t>
            </a:r>
          </a:p>
          <a:p>
            <a:pPr marL="457200" indent="-457200">
              <a:buFont typeface="Arial" panose="020B0604020202020204" pitchFamily="34" charset="0"/>
              <a:buChar char="•"/>
            </a:pPr>
            <a:r>
              <a:rPr lang="en-US" dirty="0"/>
              <a:t>Short annual report</a:t>
            </a:r>
          </a:p>
          <a:p>
            <a:pPr marL="457200" indent="-457200">
              <a:buFont typeface="Arial" panose="020B0604020202020204" pitchFamily="34" charset="0"/>
              <a:buChar char="•"/>
            </a:pPr>
            <a:r>
              <a:rPr lang="en-US" dirty="0"/>
              <a:t>Committees provide content.  GAC too.</a:t>
            </a:r>
          </a:p>
          <a:p>
            <a:pPr marL="457200" indent="-457200">
              <a:buFont typeface="Arial" panose="020B0604020202020204" pitchFamily="34" charset="0"/>
              <a:buChar char="•"/>
            </a:pPr>
            <a:r>
              <a:rPr lang="en-US" dirty="0"/>
              <a:t>Use calendar year</a:t>
            </a:r>
          </a:p>
        </p:txBody>
      </p:sp>
    </p:spTree>
    <p:extLst>
      <p:ext uri="{BB962C8B-B14F-4D97-AF65-F5344CB8AC3E}">
        <p14:creationId xmlns:p14="http://schemas.microsoft.com/office/powerpoint/2010/main" val="156397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11</a:t>
            </a:r>
            <a:r>
              <a:rPr lang="en-US" sz="2400" dirty="0"/>
              <a:t/>
            </a:r>
            <a:br>
              <a:rPr lang="en-US" sz="2400" dirty="0"/>
            </a:br>
            <a:r>
              <a:rPr lang="en-US" sz="2400" dirty="0"/>
              <a:t>Discussion</a:t>
            </a:r>
            <a:br>
              <a:rPr lang="en-US" sz="2400" dirty="0"/>
            </a:br>
            <a:r>
              <a:rPr lang="en-US" dirty="0"/>
              <a:t/>
            </a:r>
            <a:br>
              <a:rPr lang="en-US" dirty="0"/>
            </a:br>
            <a:r>
              <a:rPr lang="en-US" dirty="0" smtClean="0"/>
              <a:t>Legislative Updates</a:t>
            </a:r>
            <a:endParaRPr lang="en-US" sz="2000" dirty="0"/>
          </a:p>
        </p:txBody>
      </p:sp>
      <p:sp>
        <p:nvSpPr>
          <p:cNvPr id="3" name="Text Placeholder 3"/>
          <p:cNvSpPr>
            <a:spLocks noGrp="1"/>
          </p:cNvSpPr>
          <p:nvPr>
            <p:ph type="body" sz="quarter" idx="11"/>
          </p:nvPr>
        </p:nvSpPr>
        <p:spPr>
          <a:xfrm>
            <a:off x="533400" y="4800600"/>
            <a:ext cx="5029200" cy="1752600"/>
          </a:xfrm>
        </p:spPr>
        <p:txBody>
          <a:bodyPr/>
          <a:lstStyle/>
          <a:p>
            <a:r>
              <a:rPr lang="en-US" dirty="0" smtClean="0"/>
              <a:t>Dan Ross</a:t>
            </a:r>
            <a:endParaRPr lang="en-US" dirty="0"/>
          </a:p>
        </p:txBody>
      </p:sp>
    </p:spTree>
    <p:extLst>
      <p:ext uri="{BB962C8B-B14F-4D97-AF65-F5344CB8AC3E}">
        <p14:creationId xmlns:p14="http://schemas.microsoft.com/office/powerpoint/2010/main" val="2735173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Clean Water Fund Language</a:t>
            </a:r>
            <a:endParaRPr lang="en-US" dirty="0"/>
          </a:p>
        </p:txBody>
      </p:sp>
      <p:sp>
        <p:nvSpPr>
          <p:cNvPr id="5" name="Text Placeholder 4"/>
          <p:cNvSpPr>
            <a:spLocks noGrp="1"/>
          </p:cNvSpPr>
          <p:nvPr>
            <p:ph type="body" sz="quarter" idx="12"/>
          </p:nvPr>
        </p:nvSpPr>
        <p:spPr>
          <a:xfrm>
            <a:off x="228600" y="1066800"/>
            <a:ext cx="7010400" cy="5181600"/>
          </a:xfrm>
        </p:spPr>
        <p:txBody>
          <a:bodyPr/>
          <a:lstStyle/>
          <a:p>
            <a:pPr lvl="0"/>
            <a:r>
              <a:rPr lang="en-US" sz="2400" dirty="0" smtClean="0"/>
              <a:t>Proposing </a:t>
            </a:r>
            <a:r>
              <a:rPr lang="en-US" sz="2400" dirty="0"/>
              <a:t>a change in language to </a:t>
            </a:r>
            <a:r>
              <a:rPr lang="en-US" sz="2400" dirty="0" smtClean="0"/>
              <a:t>Minnesota Statutes 2015 - 114D.50 </a:t>
            </a:r>
            <a:endParaRPr lang="en-US" sz="2400" dirty="0"/>
          </a:p>
          <a:p>
            <a:pPr lvl="1"/>
            <a:r>
              <a:rPr lang="en-US" sz="1600" b="1" i="1" dirty="0" err="1"/>
              <a:t>Subd</a:t>
            </a:r>
            <a:r>
              <a:rPr lang="en-US" sz="1600" b="1" i="1" dirty="0"/>
              <a:t>. 5.</a:t>
            </a:r>
            <a:r>
              <a:rPr lang="en-US" sz="1600" i="1" dirty="0"/>
              <a:t> </a:t>
            </a:r>
            <a:r>
              <a:rPr lang="en-US" sz="1600" b="1" i="1" dirty="0"/>
              <a:t>Data availability.</a:t>
            </a:r>
            <a:r>
              <a:rPr lang="en-US" sz="1600" i="1" dirty="0"/>
              <a:t> </a:t>
            </a:r>
            <a:r>
              <a:rPr lang="en-US" sz="1600" dirty="0"/>
              <a:t>Data collected by the projects funded with money from the clean water fund that have value for planning and management of natural resources, emergency preparedness, and infrastructure investments must conform to the enterprise information architecture developed by the Office of MN.IT Services. Spatial data must conform to geographic information system guidelines and standards outlined in that architecture and adopted by the Minnesota </a:t>
            </a:r>
            <a:r>
              <a:rPr lang="en-US" sz="1600" strike="sngStrike" dirty="0">
                <a:solidFill>
                  <a:schemeClr val="accent3">
                    <a:lumMod val="75000"/>
                  </a:schemeClr>
                </a:solidFill>
              </a:rPr>
              <a:t>Geographic Data Clearinghouse</a:t>
            </a:r>
            <a:r>
              <a:rPr lang="en-US" sz="1600" dirty="0">
                <a:solidFill>
                  <a:schemeClr val="accent3">
                    <a:lumMod val="75000"/>
                  </a:schemeClr>
                </a:solidFill>
              </a:rPr>
              <a:t> </a:t>
            </a:r>
            <a:r>
              <a:rPr lang="en-US" sz="1600" dirty="0">
                <a:solidFill>
                  <a:srgbClr val="FF0000"/>
                </a:solidFill>
              </a:rPr>
              <a:t>Geospatial Commons</a:t>
            </a:r>
            <a:r>
              <a:rPr lang="en-US" sz="1600" dirty="0"/>
              <a:t> at the Minnesota Geospatial Information Office. A description </a:t>
            </a:r>
            <a:r>
              <a:rPr lang="en-US" sz="1600" b="1" dirty="0">
                <a:solidFill>
                  <a:srgbClr val="FF0000"/>
                </a:solidFill>
              </a:rPr>
              <a:t>and a copy of the</a:t>
            </a:r>
            <a:r>
              <a:rPr lang="en-US" sz="1600" strike="sngStrike" dirty="0">
                <a:solidFill>
                  <a:schemeClr val="accent3">
                    <a:lumMod val="75000"/>
                  </a:schemeClr>
                </a:solidFill>
              </a:rPr>
              <a:t>se</a:t>
            </a:r>
            <a:r>
              <a:rPr lang="en-US" sz="1600" dirty="0"/>
              <a:t> data that adheres to the Office of MN.IT Services geographic metadata standards must be submitted to the Minnesota Geospatial Information Office to be made available online through the </a:t>
            </a:r>
            <a:r>
              <a:rPr lang="en-US" sz="1600" strike="sngStrike" dirty="0"/>
              <a:t>clearinghouse</a:t>
            </a:r>
            <a:r>
              <a:rPr lang="en-US" sz="1600" dirty="0"/>
              <a:t> </a:t>
            </a:r>
            <a:r>
              <a:rPr lang="en-US" sz="1600" dirty="0">
                <a:solidFill>
                  <a:srgbClr val="FF0000"/>
                </a:solidFill>
              </a:rPr>
              <a:t>Minnesota Geospatial Commons</a:t>
            </a:r>
            <a:r>
              <a:rPr lang="en-US" sz="1600" dirty="0"/>
              <a:t> and the data must be accessible and free to the public unless made private under chapter 13. To the extent practicable, summary data and results of projects funded with money from the clean water fund should be readily accessible on the Internet and identified as a clean water fund project.</a:t>
            </a:r>
          </a:p>
          <a:p>
            <a:r>
              <a:rPr lang="en-US" dirty="0"/>
              <a:t> </a:t>
            </a:r>
            <a:endParaRPr lang="en-US" sz="2800" dirty="0"/>
          </a:p>
          <a:p>
            <a:endParaRPr lang="en-US" dirty="0"/>
          </a:p>
        </p:txBody>
      </p:sp>
    </p:spTree>
    <p:extLst>
      <p:ext uri="{BB962C8B-B14F-4D97-AF65-F5344CB8AC3E}">
        <p14:creationId xmlns:p14="http://schemas.microsoft.com/office/powerpoint/2010/main" val="701460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Parks and Trails</a:t>
            </a:r>
            <a:endParaRPr lang="en-US" dirty="0"/>
          </a:p>
        </p:txBody>
      </p:sp>
      <p:sp>
        <p:nvSpPr>
          <p:cNvPr id="3" name="Text Placeholder 2"/>
          <p:cNvSpPr>
            <a:spLocks noGrp="1"/>
          </p:cNvSpPr>
          <p:nvPr>
            <p:ph type="body" sz="quarter" idx="12"/>
          </p:nvPr>
        </p:nvSpPr>
        <p:spPr>
          <a:xfrm>
            <a:off x="457200" y="914400"/>
            <a:ext cx="6324600" cy="4953000"/>
          </a:xfrm>
        </p:spPr>
        <p:txBody>
          <a:bodyPr/>
          <a:lstStyle/>
          <a:p>
            <a:r>
              <a:rPr lang="en-US" sz="2800" dirty="0" smtClean="0"/>
              <a:t>Parks and Trails Legacy Fund (U of M)</a:t>
            </a:r>
          </a:p>
          <a:p>
            <a:pPr lvl="1"/>
            <a:r>
              <a:rPr lang="en-US" sz="2400" dirty="0" smtClean="0"/>
              <a:t>Data standard for parks and trails</a:t>
            </a:r>
          </a:p>
          <a:p>
            <a:pPr lvl="1"/>
            <a:r>
              <a:rPr lang="en-US" sz="2400" dirty="0" smtClean="0"/>
              <a:t>Website for tracking grant funding and planning</a:t>
            </a:r>
          </a:p>
          <a:p>
            <a:pPr lvl="1"/>
            <a:r>
              <a:rPr lang="en-US" sz="2400" dirty="0" smtClean="0"/>
              <a:t>To be complete June 2017</a:t>
            </a:r>
          </a:p>
          <a:p>
            <a:pPr lvl="1"/>
            <a:endParaRPr lang="en-US" sz="2400" dirty="0"/>
          </a:p>
          <a:p>
            <a:r>
              <a:rPr lang="en-US" sz="2800" dirty="0" smtClean="0"/>
              <a:t>Responsive Website for Parks and Trails (DNR)</a:t>
            </a:r>
          </a:p>
          <a:p>
            <a:pPr lvl="1"/>
            <a:r>
              <a:rPr lang="en-US" sz="2400" dirty="0" smtClean="0"/>
              <a:t>Searchable by activity/amenity or map</a:t>
            </a:r>
          </a:p>
          <a:p>
            <a:pPr lvl="1"/>
            <a:r>
              <a:rPr lang="en-US" sz="2400" dirty="0" smtClean="0"/>
              <a:t>Brings users to more detailed local data</a:t>
            </a:r>
          </a:p>
          <a:p>
            <a:pPr lvl="1"/>
            <a:r>
              <a:rPr lang="en-US" sz="2400" dirty="0"/>
              <a:t>To be complete June 2017</a:t>
            </a:r>
          </a:p>
          <a:p>
            <a:pPr lvl="1"/>
            <a:endParaRPr lang="en-US" sz="2400" dirty="0" smtClean="0"/>
          </a:p>
          <a:p>
            <a:pPr lvl="1"/>
            <a:endParaRPr lang="en-US" sz="2400" dirty="0" smtClean="0"/>
          </a:p>
          <a:p>
            <a:endParaRPr lang="en-US" dirty="0"/>
          </a:p>
        </p:txBody>
      </p:sp>
      <p:pic>
        <p:nvPicPr>
          <p:cNvPr id="4" name="Picture 3"/>
          <p:cNvPicPr>
            <a:picLocks noChangeAspect="1"/>
          </p:cNvPicPr>
          <p:nvPr/>
        </p:nvPicPr>
        <p:blipFill>
          <a:blip r:embed="rId2"/>
          <a:stretch>
            <a:fillRect/>
          </a:stretch>
        </p:blipFill>
        <p:spPr>
          <a:xfrm>
            <a:off x="6629400" y="1905000"/>
            <a:ext cx="1681335" cy="17240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7470067" y="2857712"/>
            <a:ext cx="1404937" cy="1542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7084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Buffers Mapping</a:t>
            </a:r>
            <a:endParaRPr lang="en-US" dirty="0"/>
          </a:p>
        </p:txBody>
      </p:sp>
      <p:pic>
        <p:nvPicPr>
          <p:cNvPr id="4" name="Picture 3"/>
          <p:cNvPicPr>
            <a:picLocks noChangeAspect="1"/>
          </p:cNvPicPr>
          <p:nvPr/>
        </p:nvPicPr>
        <p:blipFill>
          <a:blip r:embed="rId2"/>
          <a:stretch>
            <a:fillRect/>
          </a:stretch>
        </p:blipFill>
        <p:spPr>
          <a:xfrm>
            <a:off x="6318630" y="1143000"/>
            <a:ext cx="2173659" cy="2228850"/>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quarter" idx="12"/>
          </p:nvPr>
        </p:nvSpPr>
        <p:spPr>
          <a:xfrm>
            <a:off x="609600" y="1295400"/>
            <a:ext cx="6477000" cy="4953000"/>
          </a:xfrm>
        </p:spPr>
        <p:txBody>
          <a:bodyPr/>
          <a:lstStyle/>
          <a:p>
            <a:endParaRPr lang="en-US" dirty="0"/>
          </a:p>
        </p:txBody>
      </p:sp>
      <p:pic>
        <p:nvPicPr>
          <p:cNvPr id="5" name="Picture 4"/>
          <p:cNvPicPr>
            <a:picLocks noChangeAspect="1"/>
          </p:cNvPicPr>
          <p:nvPr/>
        </p:nvPicPr>
        <p:blipFill>
          <a:blip r:embed="rId3"/>
          <a:stretch>
            <a:fillRect/>
          </a:stretch>
        </p:blipFill>
        <p:spPr>
          <a:xfrm>
            <a:off x="381000" y="4343400"/>
            <a:ext cx="1909563" cy="1724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3791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533400" y="1828800"/>
            <a:ext cx="5410200" cy="2743200"/>
          </a:xfrm>
          <a:prstGeom prst="rect">
            <a:avLst/>
          </a:prstGeom>
        </p:spPr>
        <p:txBody>
          <a:bodyPr anchor="b"/>
          <a:lstStyle>
            <a:lvl1pPr algn="l" defTabSz="914400" rtl="0" eaLnBrk="1" latinLnBrk="0" hangingPunct="1">
              <a:spcBef>
                <a:spcPct val="0"/>
              </a:spcBef>
              <a:buNone/>
              <a:defRPr sz="3600" b="0" kern="1200" baseline="0">
                <a:solidFill>
                  <a:schemeClr val="tx1"/>
                </a:solidFill>
                <a:latin typeface="+mj-lt"/>
                <a:ea typeface="+mj-ea"/>
                <a:cs typeface="+mj-cs"/>
              </a:defRPr>
            </a:lvl1pPr>
          </a:lstStyle>
          <a:p>
            <a:r>
              <a:rPr lang="en-US" sz="2400" dirty="0" smtClean="0"/>
              <a:t>Agenda Item 12</a:t>
            </a:r>
            <a:br>
              <a:rPr lang="en-US" sz="2400" dirty="0" smtClean="0"/>
            </a:br>
            <a:r>
              <a:rPr lang="en-US" sz="2400" dirty="0" smtClean="0"/>
              <a:t>Discussion</a:t>
            </a:r>
            <a:br>
              <a:rPr lang="en-US" sz="2400" dirty="0" smtClean="0"/>
            </a:br>
            <a:r>
              <a:rPr lang="en-US" dirty="0" smtClean="0"/>
              <a:t/>
            </a:r>
            <a:br>
              <a:rPr lang="en-US" dirty="0" smtClean="0"/>
            </a:br>
            <a:r>
              <a:rPr lang="en-US" dirty="0" smtClean="0"/>
              <a:t>Updates on Major Projects and Initiatives</a:t>
            </a:r>
            <a:endParaRPr lang="en-US" sz="2000" dirty="0"/>
          </a:p>
        </p:txBody>
      </p:sp>
    </p:spTree>
    <p:extLst>
      <p:ext uri="{BB962C8B-B14F-4D97-AF65-F5344CB8AC3E}">
        <p14:creationId xmlns:p14="http://schemas.microsoft.com/office/powerpoint/2010/main" val="25725070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0"/>
            <a:ext cx="5105400" cy="1752600"/>
          </a:xfrm>
          <a:noFill/>
        </p:spPr>
        <p:txBody>
          <a:bodyPr/>
          <a:lstStyle/>
          <a:p>
            <a:r>
              <a:rPr lang="en-US" sz="3200" b="1" dirty="0" smtClean="0"/>
              <a:t>Next Generation 9-1-1 GIS Project</a:t>
            </a:r>
            <a:r>
              <a:rPr lang="en-US" sz="3200" b="1" dirty="0"/>
              <a:t/>
            </a:r>
            <a:br>
              <a:rPr lang="en-US" sz="3200" b="1" dirty="0"/>
            </a:br>
            <a:r>
              <a:rPr lang="en-US" sz="2400" b="1" dirty="0" smtClean="0"/>
              <a:t>Status Update</a:t>
            </a:r>
            <a:br>
              <a:rPr lang="en-US" sz="2400" b="1" dirty="0" smtClean="0"/>
            </a:br>
            <a:r>
              <a:rPr lang="en-US" sz="2400" b="1" dirty="0" smtClean="0"/>
              <a:t>Adam Iten</a:t>
            </a:r>
            <a:endParaRPr lang="en-US" sz="1800" dirty="0">
              <a:solidFill>
                <a:schemeClr val="tx1">
                  <a:lumMod val="50000"/>
                  <a:lumOff val="50000"/>
                </a:schemeClr>
              </a:solidFill>
            </a:endParaRPr>
          </a:p>
        </p:txBody>
      </p:sp>
      <p:pic>
        <p:nvPicPr>
          <p:cNvPr id="4" name="Picture 3" descr="Picture1.png"/>
          <p:cNvPicPr>
            <a:picLocks noChangeAspect="1"/>
          </p:cNvPicPr>
          <p:nvPr/>
        </p:nvPicPr>
        <p:blipFill>
          <a:blip r:embed="rId3" cstate="print"/>
          <a:stretch>
            <a:fillRect/>
          </a:stretch>
        </p:blipFill>
        <p:spPr>
          <a:xfrm>
            <a:off x="1371600" y="3505200"/>
            <a:ext cx="2667000" cy="2001138"/>
          </a:xfrm>
          <a:prstGeom prst="rect">
            <a:avLst/>
          </a:prstGeom>
        </p:spPr>
      </p:pic>
    </p:spTree>
    <p:extLst>
      <p:ext uri="{BB962C8B-B14F-4D97-AF65-F5344CB8AC3E}">
        <p14:creationId xmlns:p14="http://schemas.microsoft.com/office/powerpoint/2010/main" val="1633833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495800"/>
            <a:ext cx="9144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a:xfrm>
            <a:off x="838200" y="274638"/>
            <a:ext cx="8001000" cy="1143000"/>
          </a:xfrm>
        </p:spPr>
        <p:txBody>
          <a:bodyPr>
            <a:normAutofit/>
          </a:bodyPr>
          <a:lstStyle/>
          <a:p>
            <a:pPr algn="ctr"/>
            <a:r>
              <a:rPr lang="en-US" sz="3200" dirty="0" smtClean="0"/>
              <a:t>NG9-1-1 </a:t>
            </a:r>
            <a:r>
              <a:rPr lang="en-US" sz="3200" dirty="0"/>
              <a:t>GIS </a:t>
            </a:r>
            <a:r>
              <a:rPr lang="en-US" sz="3200" dirty="0" smtClean="0"/>
              <a:t>Project </a:t>
            </a:r>
            <a:r>
              <a:rPr lang="en-US" sz="3200" dirty="0"/>
              <a:t>Update</a:t>
            </a:r>
          </a:p>
        </p:txBody>
      </p:sp>
      <p:sp>
        <p:nvSpPr>
          <p:cNvPr id="5" name="TextBox 4"/>
          <p:cNvSpPr txBox="1"/>
          <p:nvPr/>
        </p:nvSpPr>
        <p:spPr>
          <a:xfrm>
            <a:off x="76200" y="1524000"/>
            <a:ext cx="8839200" cy="5109091"/>
          </a:xfrm>
          <a:prstGeom prst="rect">
            <a:avLst/>
          </a:prstGeom>
          <a:noFill/>
        </p:spPr>
        <p:txBody>
          <a:bodyPr wrap="square" rtlCol="0">
            <a:spAutoFit/>
          </a:bodyPr>
          <a:lstStyle/>
          <a:p>
            <a:r>
              <a:rPr lang="en-US" sz="2800" b="1" dirty="0" smtClean="0">
                <a:solidFill>
                  <a:srgbClr val="C0504D">
                    <a:lumMod val="75000"/>
                  </a:srgbClr>
                </a:solidFill>
                <a:cs typeface="Arial" panose="020B0604020202020204" pitchFamily="34" charset="0"/>
              </a:rPr>
              <a:t>    </a:t>
            </a:r>
            <a:r>
              <a:rPr lang="en-US" sz="2400" b="1" u="sng" dirty="0" smtClean="0">
                <a:solidFill>
                  <a:srgbClr val="D81318"/>
                </a:solidFill>
                <a:cs typeface="Arial" panose="020B0604020202020204" pitchFamily="34" charset="0"/>
              </a:rPr>
              <a:t>2016 Goals</a:t>
            </a:r>
          </a:p>
          <a:p>
            <a:pPr marL="914400" lvl="1" indent="-457200">
              <a:buFont typeface="Arial" panose="020B0604020202020204" pitchFamily="34" charset="0"/>
              <a:buChar char="•"/>
            </a:pPr>
            <a:r>
              <a:rPr lang="en-US" sz="2000" b="1" dirty="0" smtClean="0">
                <a:solidFill>
                  <a:prstClr val="black"/>
                </a:solidFill>
                <a:cs typeface="Arial" panose="020B0604020202020204" pitchFamily="34" charset="0"/>
              </a:rPr>
              <a:t>GIS Data Collection, Assessment, and Preparation</a:t>
            </a:r>
          </a:p>
          <a:p>
            <a:pPr marL="1371600" lvl="2" indent="-457200">
              <a:buFont typeface="Arial" panose="020B0604020202020204" pitchFamily="34" charset="0"/>
              <a:buChar char="•"/>
            </a:pPr>
            <a:r>
              <a:rPr lang="en-US" dirty="0" smtClean="0">
                <a:solidFill>
                  <a:prstClr val="black"/>
                </a:solidFill>
                <a:cs typeface="Arial" panose="020B0604020202020204" pitchFamily="34" charset="0"/>
              </a:rPr>
              <a:t>Data Readiness Profiles</a:t>
            </a:r>
          </a:p>
          <a:p>
            <a:pPr marL="1828800" lvl="3" indent="-457200">
              <a:buFont typeface="Arial" panose="020B0604020202020204" pitchFamily="34" charset="0"/>
              <a:buChar char="•"/>
            </a:pPr>
            <a:r>
              <a:rPr lang="en-US" dirty="0" smtClean="0">
                <a:solidFill>
                  <a:prstClr val="black"/>
                </a:solidFill>
                <a:cs typeface="Arial" panose="020B0604020202020204" pitchFamily="34" charset="0"/>
              </a:rPr>
              <a:t>Metro/NE </a:t>
            </a:r>
            <a:r>
              <a:rPr lang="en-US" dirty="0">
                <a:solidFill>
                  <a:prstClr val="black"/>
                </a:solidFill>
                <a:cs typeface="Arial" panose="020B0604020202020204" pitchFamily="34" charset="0"/>
              </a:rPr>
              <a:t>– </a:t>
            </a:r>
            <a:r>
              <a:rPr lang="en-US" dirty="0" smtClean="0">
                <a:solidFill>
                  <a:srgbClr val="D81318"/>
                </a:solidFill>
                <a:cs typeface="Arial" panose="020B0604020202020204" pitchFamily="34" charset="0"/>
              </a:rPr>
              <a:t>complete Q2</a:t>
            </a:r>
          </a:p>
          <a:p>
            <a:pPr marL="1828800" lvl="3" indent="-457200">
              <a:buFont typeface="Arial" panose="020B0604020202020204" pitchFamily="34" charset="0"/>
              <a:buChar char="•"/>
            </a:pPr>
            <a:r>
              <a:rPr lang="en-US" dirty="0" smtClean="0">
                <a:solidFill>
                  <a:prstClr val="black"/>
                </a:solidFill>
                <a:cs typeface="Arial" panose="020B0604020202020204" pitchFamily="34" charset="0"/>
              </a:rPr>
              <a:t>All regions </a:t>
            </a:r>
            <a:r>
              <a:rPr lang="en-US" dirty="0">
                <a:solidFill>
                  <a:prstClr val="black"/>
                </a:solidFill>
                <a:cs typeface="Arial" panose="020B0604020202020204" pitchFamily="34" charset="0"/>
              </a:rPr>
              <a:t>– </a:t>
            </a:r>
            <a:r>
              <a:rPr lang="en-US" dirty="0" smtClean="0">
                <a:solidFill>
                  <a:srgbClr val="D81318"/>
                </a:solidFill>
                <a:cs typeface="Arial" panose="020B0604020202020204" pitchFamily="34" charset="0"/>
              </a:rPr>
              <a:t>complete end of Q4</a:t>
            </a:r>
            <a:endParaRPr lang="en-US" dirty="0">
              <a:solidFill>
                <a:srgbClr val="D81318"/>
              </a:solidFill>
              <a:cs typeface="Arial" panose="020B0604020202020204" pitchFamily="34" charset="0"/>
            </a:endParaRPr>
          </a:p>
          <a:p>
            <a:pPr marL="1371600" lvl="2" indent="-457200">
              <a:buFont typeface="Arial" panose="020B0604020202020204" pitchFamily="34" charset="0"/>
              <a:buChar char="•"/>
            </a:pPr>
            <a:r>
              <a:rPr lang="en-US" dirty="0" smtClean="0">
                <a:solidFill>
                  <a:prstClr val="black"/>
                </a:solidFill>
                <a:cs typeface="Arial" panose="020B0604020202020204" pitchFamily="34" charset="0"/>
              </a:rPr>
              <a:t>Data Preparation Projects</a:t>
            </a:r>
          </a:p>
          <a:p>
            <a:pPr marL="1828800" lvl="3" indent="-457200">
              <a:buFont typeface="Arial" panose="020B0604020202020204" pitchFamily="34" charset="0"/>
              <a:buChar char="•"/>
            </a:pPr>
            <a:r>
              <a:rPr lang="en-US" dirty="0">
                <a:solidFill>
                  <a:prstClr val="black"/>
                </a:solidFill>
                <a:cs typeface="Arial" panose="020B0604020202020204" pitchFamily="34" charset="0"/>
              </a:rPr>
              <a:t>Metro/NE – </a:t>
            </a:r>
            <a:r>
              <a:rPr lang="en-US" dirty="0" smtClean="0">
                <a:solidFill>
                  <a:srgbClr val="D81318"/>
                </a:solidFill>
                <a:cs typeface="Arial" panose="020B0604020202020204" pitchFamily="34" charset="0"/>
              </a:rPr>
              <a:t>begin Q2</a:t>
            </a:r>
          </a:p>
          <a:p>
            <a:pPr marL="1828800" lvl="3" indent="-457200">
              <a:buFont typeface="Arial" panose="020B0604020202020204" pitchFamily="34" charset="0"/>
              <a:buChar char="•"/>
            </a:pPr>
            <a:r>
              <a:rPr lang="en-US" dirty="0" smtClean="0">
                <a:solidFill>
                  <a:prstClr val="black"/>
                </a:solidFill>
                <a:cs typeface="Arial" panose="020B0604020202020204" pitchFamily="34" charset="0"/>
              </a:rPr>
              <a:t>Central/SE – </a:t>
            </a:r>
            <a:r>
              <a:rPr lang="en-US" dirty="0" smtClean="0">
                <a:solidFill>
                  <a:srgbClr val="D81318"/>
                </a:solidFill>
                <a:cs typeface="Arial" panose="020B0604020202020204" pitchFamily="34" charset="0"/>
              </a:rPr>
              <a:t>begin Q4</a:t>
            </a:r>
            <a:endParaRPr lang="en-US" dirty="0">
              <a:solidFill>
                <a:srgbClr val="D81318"/>
              </a:solidFill>
              <a:cs typeface="Arial" panose="020B0604020202020204" pitchFamily="34" charset="0"/>
            </a:endParaRPr>
          </a:p>
          <a:p>
            <a:pPr marL="1828800" lvl="3" indent="-457200">
              <a:buFont typeface="Arial" panose="020B0604020202020204" pitchFamily="34" charset="0"/>
              <a:buChar char="•"/>
            </a:pPr>
            <a:r>
              <a:rPr lang="en-US" dirty="0" smtClean="0">
                <a:solidFill>
                  <a:prstClr val="black"/>
                </a:solidFill>
                <a:cs typeface="Arial" panose="020B0604020202020204" pitchFamily="34" charset="0"/>
              </a:rPr>
              <a:t>NW, SW, SC – </a:t>
            </a:r>
            <a:r>
              <a:rPr lang="en-US" dirty="0" smtClean="0">
                <a:solidFill>
                  <a:srgbClr val="D81318"/>
                </a:solidFill>
                <a:cs typeface="Arial" panose="020B0604020202020204" pitchFamily="34" charset="0"/>
              </a:rPr>
              <a:t>begin early 2017</a:t>
            </a:r>
            <a:endParaRPr lang="en-US" dirty="0">
              <a:solidFill>
                <a:srgbClr val="D81318"/>
              </a:solidFill>
              <a:cs typeface="Arial" panose="020B0604020202020204" pitchFamily="34" charset="0"/>
            </a:endParaRPr>
          </a:p>
          <a:p>
            <a:pPr marL="914400" lvl="1" indent="-457200">
              <a:buFont typeface="Arial" panose="020B0604020202020204" pitchFamily="34" charset="0"/>
              <a:buChar char="•"/>
            </a:pPr>
            <a:r>
              <a:rPr lang="en-US" sz="2000" b="1" dirty="0" smtClean="0">
                <a:solidFill>
                  <a:prstClr val="black"/>
                </a:solidFill>
                <a:cs typeface="Arial" panose="020B0604020202020204" pitchFamily="34" charset="0"/>
              </a:rPr>
              <a:t>GIS Data Workflow and Repository</a:t>
            </a:r>
          </a:p>
          <a:p>
            <a:pPr marL="1257300" lvl="2" indent="-342900">
              <a:buFont typeface="Arial" panose="020B0604020202020204" pitchFamily="34" charset="0"/>
              <a:buChar char="•"/>
            </a:pPr>
            <a:r>
              <a:rPr lang="en-US" dirty="0">
                <a:solidFill>
                  <a:prstClr val="black"/>
                </a:solidFill>
                <a:cs typeface="Arial" panose="020B0604020202020204" pitchFamily="34" charset="0"/>
              </a:rPr>
              <a:t>Data </a:t>
            </a:r>
            <a:r>
              <a:rPr lang="en-US" dirty="0" smtClean="0">
                <a:solidFill>
                  <a:prstClr val="black"/>
                </a:solidFill>
                <a:cs typeface="Arial" panose="020B0604020202020204" pitchFamily="34" charset="0"/>
              </a:rPr>
              <a:t>uploads and portal – </a:t>
            </a:r>
            <a:r>
              <a:rPr lang="en-US" dirty="0" smtClean="0">
                <a:solidFill>
                  <a:srgbClr val="D81318"/>
                </a:solidFill>
                <a:cs typeface="Arial" panose="020B0604020202020204" pitchFamily="34" charset="0"/>
              </a:rPr>
              <a:t>begin Q1 CY16</a:t>
            </a:r>
          </a:p>
          <a:p>
            <a:pPr marL="1257300" lvl="2" indent="-342900">
              <a:buFont typeface="Arial" panose="020B0604020202020204" pitchFamily="34" charset="0"/>
              <a:buChar char="•"/>
            </a:pPr>
            <a:r>
              <a:rPr lang="en-US" dirty="0" smtClean="0">
                <a:solidFill>
                  <a:prstClr val="black"/>
                </a:solidFill>
                <a:cs typeface="Arial" panose="020B0604020202020204" pitchFamily="34" charset="0"/>
              </a:rPr>
              <a:t>Normalization and Validation </a:t>
            </a:r>
            <a:r>
              <a:rPr lang="en-US" dirty="0">
                <a:solidFill>
                  <a:prstClr val="black"/>
                </a:solidFill>
                <a:cs typeface="Arial" panose="020B0604020202020204" pitchFamily="34" charset="0"/>
              </a:rPr>
              <a:t>– </a:t>
            </a:r>
            <a:r>
              <a:rPr lang="en-US" dirty="0" smtClean="0">
                <a:solidFill>
                  <a:srgbClr val="D81318"/>
                </a:solidFill>
                <a:cs typeface="Arial" panose="020B0604020202020204" pitchFamily="34" charset="0"/>
              </a:rPr>
              <a:t>begin Q1 CY16</a:t>
            </a:r>
          </a:p>
          <a:p>
            <a:pPr marL="1257300" lvl="2" indent="-342900">
              <a:buFont typeface="Arial" panose="020B0604020202020204" pitchFamily="34" charset="0"/>
              <a:buChar char="•"/>
            </a:pPr>
            <a:r>
              <a:rPr lang="en-US" dirty="0" smtClean="0">
                <a:solidFill>
                  <a:prstClr val="black"/>
                </a:solidFill>
                <a:cs typeface="Arial" panose="020B0604020202020204" pitchFamily="34" charset="0"/>
              </a:rPr>
              <a:t>Aggregation – </a:t>
            </a:r>
            <a:r>
              <a:rPr lang="en-US" dirty="0" smtClean="0">
                <a:solidFill>
                  <a:srgbClr val="D81318"/>
                </a:solidFill>
                <a:cs typeface="Arial" panose="020B0604020202020204" pitchFamily="34" charset="0"/>
              </a:rPr>
              <a:t>begin Q4 CY16</a:t>
            </a:r>
          </a:p>
          <a:p>
            <a:pPr marL="1257300" lvl="2" indent="-342900">
              <a:buFont typeface="Arial" panose="020B0604020202020204" pitchFamily="34" charset="0"/>
              <a:buChar char="•"/>
            </a:pPr>
            <a:r>
              <a:rPr lang="en-US" dirty="0" smtClean="0">
                <a:solidFill>
                  <a:prstClr val="black"/>
                </a:solidFill>
                <a:cs typeface="Arial" panose="020B0604020202020204" pitchFamily="34" charset="0"/>
              </a:rPr>
              <a:t>Provision ECRF/LVF/Commons </a:t>
            </a:r>
            <a:r>
              <a:rPr lang="en-US" dirty="0">
                <a:solidFill>
                  <a:prstClr val="black"/>
                </a:solidFill>
                <a:cs typeface="Arial" panose="020B0604020202020204" pitchFamily="34" charset="0"/>
              </a:rPr>
              <a:t>– </a:t>
            </a:r>
            <a:r>
              <a:rPr lang="en-US" dirty="0" smtClean="0">
                <a:solidFill>
                  <a:srgbClr val="D81318"/>
                </a:solidFill>
                <a:cs typeface="Arial" panose="020B0604020202020204" pitchFamily="34" charset="0"/>
              </a:rPr>
              <a:t>begin Q4 CY16</a:t>
            </a:r>
          </a:p>
          <a:p>
            <a:pPr marL="914400" lvl="1" indent="-457200">
              <a:buFont typeface="Arial" panose="020B0604020202020204" pitchFamily="34" charset="0"/>
              <a:buChar char="•"/>
            </a:pPr>
            <a:r>
              <a:rPr lang="en-US" sz="2000" b="1" dirty="0" smtClean="0">
                <a:solidFill>
                  <a:prstClr val="black"/>
                </a:solidFill>
                <a:cs typeface="Arial" panose="020B0604020202020204" pitchFamily="34" charset="0"/>
              </a:rPr>
              <a:t>MN NG9-1-1 GIS Data Standards</a:t>
            </a:r>
          </a:p>
          <a:p>
            <a:pPr marL="1257300" lvl="2" indent="-342900">
              <a:buFont typeface="Arial" panose="020B0604020202020204" pitchFamily="34" charset="0"/>
              <a:buChar char="•"/>
            </a:pPr>
            <a:r>
              <a:rPr lang="en-US" dirty="0" smtClean="0">
                <a:solidFill>
                  <a:prstClr val="black"/>
                </a:solidFill>
                <a:cs typeface="Arial" panose="020B0604020202020204" pitchFamily="34" charset="0"/>
              </a:rPr>
              <a:t>Next stakeholder review – </a:t>
            </a:r>
            <a:r>
              <a:rPr lang="en-US" dirty="0" smtClean="0">
                <a:solidFill>
                  <a:srgbClr val="D81318"/>
                </a:solidFill>
                <a:cs typeface="Arial" panose="020B0604020202020204" pitchFamily="34" charset="0"/>
              </a:rPr>
              <a:t>October 2016</a:t>
            </a:r>
            <a:endParaRPr lang="en-US" dirty="0">
              <a:solidFill>
                <a:srgbClr val="D81318"/>
              </a:solidFill>
              <a:cs typeface="Arial" panose="020B0604020202020204" pitchFamily="34" charset="0"/>
            </a:endParaRPr>
          </a:p>
          <a:p>
            <a:pPr marL="1257300" lvl="2" indent="-342900">
              <a:buFont typeface="Arial" panose="020B0604020202020204" pitchFamily="34" charset="0"/>
              <a:buChar char="•"/>
            </a:pPr>
            <a:r>
              <a:rPr lang="en-US" dirty="0" smtClean="0">
                <a:solidFill>
                  <a:prstClr val="black"/>
                </a:solidFill>
                <a:cs typeface="Arial" panose="020B0604020202020204" pitchFamily="34" charset="0"/>
              </a:rPr>
              <a:t>Approval of Version 1 </a:t>
            </a:r>
            <a:r>
              <a:rPr lang="en-US" dirty="0">
                <a:solidFill>
                  <a:prstClr val="black"/>
                </a:solidFill>
                <a:cs typeface="Arial" panose="020B0604020202020204" pitchFamily="34" charset="0"/>
              </a:rPr>
              <a:t>– </a:t>
            </a:r>
            <a:r>
              <a:rPr lang="en-US" dirty="0">
                <a:solidFill>
                  <a:srgbClr val="D81318"/>
                </a:solidFill>
                <a:cs typeface="Arial" panose="020B0604020202020204" pitchFamily="34" charset="0"/>
              </a:rPr>
              <a:t>e</a:t>
            </a:r>
            <a:r>
              <a:rPr lang="en-US" dirty="0" smtClean="0">
                <a:solidFill>
                  <a:srgbClr val="D81318"/>
                </a:solidFill>
                <a:cs typeface="Arial" panose="020B0604020202020204" pitchFamily="34" charset="0"/>
              </a:rPr>
              <a:t>arly 2017</a:t>
            </a:r>
            <a:endParaRPr lang="en-US" dirty="0">
              <a:solidFill>
                <a:srgbClr val="D81318"/>
              </a:solidFill>
              <a:cs typeface="Arial" panose="020B0604020202020204" pitchFamily="34"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209" y="2286000"/>
            <a:ext cx="2667000" cy="2971024"/>
          </a:xfrm>
          <a:prstGeom prst="rect">
            <a:avLst/>
          </a:prstGeom>
        </p:spPr>
      </p:pic>
    </p:spTree>
    <p:extLst>
      <p:ext uri="{BB962C8B-B14F-4D97-AF65-F5344CB8AC3E}">
        <p14:creationId xmlns:p14="http://schemas.microsoft.com/office/powerpoint/2010/main" val="312491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3</a:t>
            </a:r>
            <a:br>
              <a:rPr lang="en-US" sz="2400" dirty="0"/>
            </a:br>
            <a:r>
              <a:rPr lang="en-US" sz="2400" dirty="0"/>
              <a:t>Discussion</a:t>
            </a:r>
            <a:br>
              <a:rPr lang="en-US" sz="2400" dirty="0"/>
            </a:br>
            <a:r>
              <a:rPr lang="en-US" dirty="0"/>
              <a:t/>
            </a:r>
            <a:br>
              <a:rPr lang="en-US" dirty="0"/>
            </a:br>
            <a:r>
              <a:rPr lang="en-US" dirty="0" smtClean="0"/>
              <a:t>Future of LiDAR/Hydro Panel at Conference</a:t>
            </a:r>
            <a:endParaRPr lang="en-US" sz="2000" dirty="0"/>
          </a:p>
        </p:txBody>
      </p:sp>
      <p:sp>
        <p:nvSpPr>
          <p:cNvPr id="3" name="Text Placeholder 3"/>
          <p:cNvSpPr>
            <a:spLocks noGrp="1"/>
          </p:cNvSpPr>
          <p:nvPr>
            <p:ph type="body" sz="quarter" idx="11"/>
          </p:nvPr>
        </p:nvSpPr>
        <p:spPr>
          <a:xfrm>
            <a:off x="538899" y="4648200"/>
            <a:ext cx="5029200" cy="1752600"/>
          </a:xfrm>
        </p:spPr>
        <p:txBody>
          <a:bodyPr/>
          <a:lstStyle/>
          <a:p>
            <a:r>
              <a:rPr lang="en-US" dirty="0" smtClean="0"/>
              <a:t>Gerry Sjerven and Dan Ross</a:t>
            </a:r>
            <a:endParaRPr lang="en-US" dirty="0"/>
          </a:p>
        </p:txBody>
      </p:sp>
    </p:spTree>
    <p:extLst>
      <p:ext uri="{BB962C8B-B14F-4D97-AF65-F5344CB8AC3E}">
        <p14:creationId xmlns:p14="http://schemas.microsoft.com/office/powerpoint/2010/main" val="4250207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4638"/>
            <a:ext cx="8001000" cy="1143000"/>
          </a:xfrm>
        </p:spPr>
        <p:txBody>
          <a:bodyPr>
            <a:normAutofit/>
          </a:bodyPr>
          <a:lstStyle/>
          <a:p>
            <a:pPr algn="ctr"/>
            <a:r>
              <a:rPr lang="en-US" sz="3200" dirty="0"/>
              <a:t>MN NG9-1-1 GIS Standards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sp>
        <p:nvSpPr>
          <p:cNvPr id="5" name="Subtitle 2"/>
          <p:cNvSpPr txBox="1">
            <a:spLocks/>
          </p:cNvSpPr>
          <p:nvPr/>
        </p:nvSpPr>
        <p:spPr>
          <a:xfrm>
            <a:off x="0" y="1981200"/>
            <a:ext cx="9144000" cy="39624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lvl="1" indent="-457200" algn="l">
              <a:spcBef>
                <a:spcPct val="0"/>
              </a:spcBef>
              <a:spcAft>
                <a:spcPts val="1200"/>
              </a:spcAft>
              <a:buFont typeface="Arial" pitchFamily="34" charset="0"/>
              <a:buChar char="•"/>
              <a:defRPr/>
            </a:pPr>
            <a:r>
              <a:rPr lang="en-US" sz="2400" dirty="0" smtClean="0">
                <a:solidFill>
                  <a:sysClr val="windowText" lastClr="000000"/>
                </a:solidFill>
              </a:rPr>
              <a:t>Developing GIS data requirements for NG9-1-1 in Minnesota</a:t>
            </a:r>
          </a:p>
          <a:p>
            <a:pPr marL="914400" lvl="1" indent="-457200" algn="l">
              <a:spcBef>
                <a:spcPct val="0"/>
              </a:spcBef>
              <a:spcAft>
                <a:spcPts val="1200"/>
              </a:spcAft>
              <a:buFont typeface="Arial" pitchFamily="34" charset="0"/>
              <a:buChar char="•"/>
              <a:defRPr/>
            </a:pPr>
            <a:r>
              <a:rPr lang="en-US" sz="2400" dirty="0" smtClean="0">
                <a:solidFill>
                  <a:sysClr val="windowText" lastClr="000000"/>
                </a:solidFill>
              </a:rPr>
              <a:t>Aligning with NENA standards and validate against similar standards</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rPr>
              <a:t>Other states (IA, KS, ND, TN, TX) and MRCC</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rPr>
              <a:t>Standards Comparison spreadsheet</a:t>
            </a:r>
          </a:p>
          <a:p>
            <a:pPr marL="914400" lvl="1" indent="-457200" algn="l">
              <a:spcBef>
                <a:spcPct val="0"/>
              </a:spcBef>
              <a:spcAft>
                <a:spcPts val="1200"/>
              </a:spcAft>
              <a:buFont typeface="Arial" pitchFamily="34" charset="0"/>
              <a:buChar char="•"/>
              <a:defRPr/>
            </a:pPr>
            <a:r>
              <a:rPr lang="en-US" sz="2400" dirty="0" smtClean="0">
                <a:solidFill>
                  <a:sysClr val="windowText" lastClr="000000"/>
                </a:solidFill>
              </a:rPr>
              <a:t>Standards Workgroup working toward Version 1.0</a:t>
            </a:r>
          </a:p>
          <a:p>
            <a:pPr marL="914400" lvl="1" indent="-457200" algn="l">
              <a:spcBef>
                <a:spcPct val="0"/>
              </a:spcBef>
              <a:spcAft>
                <a:spcPts val="1200"/>
              </a:spcAft>
              <a:buFont typeface="Arial" pitchFamily="34" charset="0"/>
              <a:buChar char="•"/>
              <a:defRPr/>
            </a:pPr>
            <a:r>
              <a:rPr lang="en-US" sz="2400" dirty="0" smtClean="0">
                <a:solidFill>
                  <a:sysClr val="windowText" lastClr="000000"/>
                </a:solidFill>
              </a:rPr>
              <a:t>Second stakeholder review – </a:t>
            </a:r>
            <a:r>
              <a:rPr lang="en-US" sz="2400" dirty="0" smtClean="0">
                <a:solidFill>
                  <a:srgbClr val="D81318"/>
                </a:solidFill>
              </a:rPr>
              <a:t>October 2016</a:t>
            </a:r>
          </a:p>
          <a:p>
            <a:pPr marL="457200" indent="4763" algn="l">
              <a:spcBef>
                <a:spcPct val="0"/>
              </a:spcBef>
              <a:spcAft>
                <a:spcPts val="3000"/>
              </a:spcAft>
              <a:defRPr/>
            </a:pPr>
            <a:endParaRPr lang="en-US" sz="2000" dirty="0" smtClean="0">
              <a:solidFill>
                <a:sysClr val="windowText" lastClr="000000"/>
              </a:solidFill>
            </a:endParaRPr>
          </a:p>
        </p:txBody>
      </p:sp>
    </p:spTree>
    <p:extLst>
      <p:ext uri="{BB962C8B-B14F-4D97-AF65-F5344CB8AC3E}">
        <p14:creationId xmlns:p14="http://schemas.microsoft.com/office/powerpoint/2010/main" val="2234436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4504189" y="1334618"/>
            <a:ext cx="4611687" cy="4700139"/>
          </a:xfrm>
        </p:spPr>
        <p:txBody>
          <a:bodyPr>
            <a:normAutofit lnSpcReduction="10000"/>
          </a:bodyPr>
          <a:lstStyle/>
          <a:p>
            <a:pPr marL="0" indent="0">
              <a:buNone/>
            </a:pPr>
            <a:r>
              <a:rPr lang="en-US" sz="1800" dirty="0" smtClean="0"/>
              <a:t>Focus – Discovery of </a:t>
            </a:r>
            <a:r>
              <a:rPr lang="en-US" sz="1800" dirty="0"/>
              <a:t>all significant </a:t>
            </a:r>
            <a:r>
              <a:rPr lang="en-US" sz="1800" dirty="0" smtClean="0"/>
              <a:t>state </a:t>
            </a:r>
            <a:r>
              <a:rPr lang="en-US" sz="1800" dirty="0" smtClean="0"/>
              <a:t>and </a:t>
            </a:r>
            <a:r>
              <a:rPr lang="en-US" sz="1800" dirty="0" smtClean="0"/>
              <a:t>partner geospatial resources to the Geospatial Commons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800" dirty="0" smtClean="0"/>
              <a:t>Published </a:t>
            </a:r>
            <a:r>
              <a:rPr lang="en-US" sz="1800" dirty="0"/>
              <a:t>resources </a:t>
            </a:r>
            <a:r>
              <a:rPr lang="en-US" sz="1800" dirty="0" smtClean="0"/>
              <a:t>accessible</a:t>
            </a:r>
          </a:p>
          <a:p>
            <a:pPr marL="685800" lvl="1">
              <a:buFont typeface="Arial" panose="020B0604020202020204" pitchFamily="34" charset="0"/>
              <a:buChar char="•"/>
            </a:pPr>
            <a:r>
              <a:rPr lang="en-US" b="1" dirty="0" smtClean="0">
                <a:solidFill>
                  <a:srgbClr val="FF0000"/>
                </a:solidFill>
              </a:rPr>
              <a:t>20 Organizations</a:t>
            </a:r>
          </a:p>
          <a:p>
            <a:pPr marL="685800" lvl="1">
              <a:buFont typeface="Arial" panose="020B0604020202020204" pitchFamily="34" charset="0"/>
              <a:buChar char="•"/>
            </a:pPr>
            <a:r>
              <a:rPr lang="en-US" b="1" dirty="0" smtClean="0">
                <a:solidFill>
                  <a:srgbClr val="FF0000"/>
                </a:solidFill>
              </a:rPr>
              <a:t>579 Resources (   36)</a:t>
            </a:r>
          </a:p>
          <a:p>
            <a:pPr marL="685800" lvl="1">
              <a:buFont typeface="Arial" panose="020B0604020202020204" pitchFamily="34" charset="0"/>
              <a:buChar char="•"/>
            </a:pPr>
            <a:endParaRPr lang="en-US" sz="800" b="1" dirty="0" smtClean="0">
              <a:solidFill>
                <a:srgbClr val="FF0000"/>
              </a:solidFill>
            </a:endParaRPr>
          </a:p>
          <a:p>
            <a:pPr marL="285750" indent="-285750">
              <a:buFont typeface="Arial" panose="020B0604020202020204" pitchFamily="34" charset="0"/>
              <a:buChar char="•"/>
            </a:pPr>
            <a:r>
              <a:rPr lang="en-US" sz="1800" dirty="0" smtClean="0"/>
              <a:t>The site is now open to broader participation</a:t>
            </a:r>
          </a:p>
          <a:p>
            <a:pPr marL="685800" lvl="1">
              <a:buFont typeface="Arial" panose="020B0604020202020204" pitchFamily="34" charset="0"/>
              <a:buChar char="•"/>
            </a:pPr>
            <a:r>
              <a:rPr lang="en-US" sz="1600" dirty="0" smtClean="0"/>
              <a:t>Integrating partners who want to represent their data via the Geospatial Commons</a:t>
            </a:r>
          </a:p>
          <a:p>
            <a:pPr marL="1085850" lvl="2"/>
            <a:r>
              <a:rPr lang="en-US" sz="1200" dirty="0" smtClean="0"/>
              <a:t>Ramsey and Waseca Counties added</a:t>
            </a:r>
          </a:p>
          <a:p>
            <a:pPr marL="1085850" lvl="2"/>
            <a:r>
              <a:rPr lang="en-US" sz="1200" dirty="0" smtClean="0"/>
              <a:t>Rice County coming</a:t>
            </a:r>
          </a:p>
          <a:p>
            <a:pPr marL="1085850" lvl="2"/>
            <a:endParaRPr lang="en-US" sz="800" dirty="0"/>
          </a:p>
          <a:p>
            <a:pPr marL="285750"/>
            <a:r>
              <a:rPr lang="en-US" sz="2000" dirty="0" smtClean="0"/>
              <a:t>Will undergo somewhat of a refresh in the coming months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6362339"/>
            <a:ext cx="411356" cy="287324"/>
          </a:xfrm>
          <a:prstGeom prst="rect">
            <a:avLst/>
          </a:prstGeom>
        </p:spPr>
      </p:pic>
      <p:pic>
        <p:nvPicPr>
          <p:cNvPr id="13" name="Picture 2" descr="us-mn-state-dn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111" y="6364898"/>
            <a:ext cx="277089" cy="2828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s-mn-state-d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6399915"/>
            <a:ext cx="831120" cy="2219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us-mn-state-met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0821" y="6381843"/>
            <a:ext cx="679979" cy="2533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s-mn-state-m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6333082"/>
            <a:ext cx="404084" cy="338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us-mn-state-pc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800" y="6310116"/>
            <a:ext cx="541522" cy="3782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cstate="print"/>
          <a:stretch>
            <a:fillRect/>
          </a:stretch>
        </p:blipFill>
        <p:spPr>
          <a:xfrm>
            <a:off x="741436" y="6339186"/>
            <a:ext cx="325364" cy="327632"/>
          </a:xfrm>
          <a:prstGeom prst="rect">
            <a:avLst/>
          </a:prstGeom>
        </p:spPr>
      </p:pic>
      <p:pic>
        <p:nvPicPr>
          <p:cNvPr id="1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49323" y="6319602"/>
            <a:ext cx="416577" cy="36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706708" y="732650"/>
            <a:ext cx="4337340" cy="800219"/>
          </a:xfrm>
          <a:prstGeom prst="rect">
            <a:avLst/>
          </a:prstGeom>
          <a:noFill/>
        </p:spPr>
        <p:txBody>
          <a:bodyPr wrap="square" rtlCol="0">
            <a:spAutoFit/>
          </a:bodyPr>
          <a:lstStyle/>
          <a:p>
            <a:r>
              <a:rPr lang="en-US" sz="2800" u="sng" dirty="0">
                <a:solidFill>
                  <a:prstClr val="black"/>
                </a:solidFill>
                <a:effectLst>
                  <a:outerShdw blurRad="38100" dist="38100" dir="2700000" algn="tl">
                    <a:srgbClr val="000000">
                      <a:alpha val="43137"/>
                    </a:srgbClr>
                  </a:outerShdw>
                </a:effectLst>
              </a:rPr>
              <a:t>Status</a:t>
            </a:r>
          </a:p>
          <a:p>
            <a:endParaRPr lang="en-US" dirty="0">
              <a:solidFill>
                <a:prstClr val="black"/>
              </a:solidFill>
            </a:endParaRPr>
          </a:p>
        </p:txBody>
      </p:sp>
      <p:cxnSp>
        <p:nvCxnSpPr>
          <p:cNvPr id="3" name="Straight Connector 2"/>
          <p:cNvCxnSpPr/>
          <p:nvPr/>
        </p:nvCxnSpPr>
        <p:spPr>
          <a:xfrm>
            <a:off x="362857" y="6154057"/>
            <a:ext cx="8440057" cy="7257"/>
          </a:xfrm>
          <a:prstGeom prst="line">
            <a:avLst/>
          </a:prstGeom>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6400" y="6399915"/>
            <a:ext cx="694218" cy="233539"/>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19600" y="6379115"/>
            <a:ext cx="548637" cy="250285"/>
          </a:xfrm>
          <a:prstGeom prst="rect">
            <a:avLst/>
          </a:prstGeom>
        </p:spPr>
      </p:pic>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39453" b="42085"/>
          <a:stretch/>
        </p:blipFill>
        <p:spPr>
          <a:xfrm>
            <a:off x="6477000" y="6440484"/>
            <a:ext cx="1206495" cy="152400"/>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3883" y="6341695"/>
            <a:ext cx="492917" cy="328611"/>
          </a:xfrm>
          <a:prstGeom prst="rect">
            <a:avLst/>
          </a:prstGeom>
        </p:spPr>
      </p:pic>
      <p:pic>
        <p:nvPicPr>
          <p:cNvPr id="10" name="Picture 9"/>
          <p:cNvPicPr>
            <a:picLocks noChangeAspect="1"/>
          </p:cNvPicPr>
          <p:nvPr/>
        </p:nvPicPr>
        <p:blipFill rotWithShape="1">
          <a:blip r:embed="rId15" cstate="print">
            <a:extLst>
              <a:ext uri="{28A0092B-C50C-407E-A947-70E740481C1C}">
                <a14:useLocalDpi xmlns:a14="http://schemas.microsoft.com/office/drawing/2010/main" val="0"/>
              </a:ext>
            </a:extLst>
          </a:blip>
          <a:srcRect l="24737" r="20395"/>
          <a:stretch/>
        </p:blipFill>
        <p:spPr>
          <a:xfrm>
            <a:off x="8720439" y="6318061"/>
            <a:ext cx="271161" cy="338138"/>
          </a:xfrm>
          <a:prstGeom prst="rect">
            <a:avLst/>
          </a:prstGeom>
        </p:spPr>
      </p:pic>
      <p:sp>
        <p:nvSpPr>
          <p:cNvPr id="2" name="Rectangle 1"/>
          <p:cNvSpPr/>
          <p:nvPr/>
        </p:nvSpPr>
        <p:spPr>
          <a:xfrm>
            <a:off x="362857" y="68817"/>
            <a:ext cx="8480955" cy="646331"/>
          </a:xfrm>
          <a:prstGeom prst="rect">
            <a:avLst/>
          </a:prstGeom>
        </p:spPr>
        <p:txBody>
          <a:bodyPr wrap="square">
            <a:spAutoFit/>
          </a:bodyPr>
          <a:lstStyle/>
          <a:p>
            <a:pPr algn="r"/>
            <a:r>
              <a:rPr lang="en-US" sz="3600" dirty="0" smtClean="0">
                <a:solidFill>
                  <a:prstClr val="black"/>
                </a:solidFill>
                <a:effectLst>
                  <a:outerShdw blurRad="38100" dist="38100" dir="2700000" algn="tl">
                    <a:srgbClr val="000000">
                      <a:alpha val="43137"/>
                    </a:srgbClr>
                  </a:outerShdw>
                </a:effectLst>
              </a:rPr>
              <a:t>MN Geospatial Commons</a:t>
            </a:r>
            <a:endParaRPr lang="en-US" sz="3600" dirty="0">
              <a:solidFill>
                <a:prstClr val="black"/>
              </a:solidFill>
              <a:effectLst>
                <a:outerShdw blurRad="38100" dist="38100" dir="2700000" algn="tl">
                  <a:srgbClr val="000000">
                    <a:alpha val="43137"/>
                  </a:srgbClr>
                </a:outerShdw>
              </a:effectLst>
            </a:endParaRPr>
          </a:p>
        </p:txBody>
      </p:sp>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38400" y="6381843"/>
            <a:ext cx="228600" cy="228600"/>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29200" y="6388607"/>
            <a:ext cx="438150" cy="275409"/>
          </a:xfrm>
          <a:prstGeom prst="rect">
            <a:avLst/>
          </a:prstGeom>
        </p:spPr>
      </p:pic>
      <p:grpSp>
        <p:nvGrpSpPr>
          <p:cNvPr id="25" name="Group 24"/>
          <p:cNvGrpSpPr/>
          <p:nvPr/>
        </p:nvGrpSpPr>
        <p:grpSpPr>
          <a:xfrm>
            <a:off x="6199668" y="6369557"/>
            <a:ext cx="364106" cy="421653"/>
            <a:chOff x="6199668" y="6369557"/>
            <a:chExt cx="364106" cy="421653"/>
          </a:xfrm>
        </p:grpSpPr>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99668" y="6369557"/>
              <a:ext cx="305819" cy="235481"/>
            </a:xfrm>
            <a:prstGeom prst="rect">
              <a:avLst/>
            </a:prstGeom>
          </p:spPr>
        </p:pic>
        <p:sp>
          <p:nvSpPr>
            <p:cNvPr id="24" name="TextBox 23"/>
            <p:cNvSpPr txBox="1"/>
            <p:nvPr/>
          </p:nvSpPr>
          <p:spPr>
            <a:xfrm>
              <a:off x="6230028" y="6575766"/>
              <a:ext cx="333746" cy="215444"/>
            </a:xfrm>
            <a:prstGeom prst="rect">
              <a:avLst/>
            </a:prstGeom>
            <a:noFill/>
          </p:spPr>
          <p:txBody>
            <a:bodyPr wrap="none" rtlCol="0">
              <a:spAutoFit/>
            </a:bodyPr>
            <a:lstStyle/>
            <a:p>
              <a:r>
                <a:rPr lang="en-US" sz="400" dirty="0" smtClean="0"/>
                <a:t>Itasca </a:t>
              </a:r>
            </a:p>
            <a:p>
              <a:r>
                <a:rPr lang="en-US" sz="400" dirty="0" smtClean="0"/>
                <a:t>County</a:t>
              </a:r>
              <a:endParaRPr lang="en-US" sz="400" dirty="0"/>
            </a:p>
          </p:txBody>
        </p:sp>
      </p:grpSp>
      <p:pic>
        <p:nvPicPr>
          <p:cNvPr id="26" name="Picture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0709" y="6398396"/>
            <a:ext cx="603277" cy="195494"/>
          </a:xfrm>
          <a:prstGeom prst="rect">
            <a:avLst/>
          </a:prstGeom>
        </p:spPr>
      </p:pic>
      <p:pic>
        <p:nvPicPr>
          <p:cNvPr id="7" name="Picture 6"/>
          <p:cNvPicPr>
            <a:picLocks noChangeAspect="1"/>
          </p:cNvPicPr>
          <p:nvPr/>
        </p:nvPicPr>
        <p:blipFill rotWithShape="1">
          <a:blip r:embed="rId20"/>
          <a:srcRect t="125"/>
          <a:stretch/>
        </p:blipFill>
        <p:spPr>
          <a:xfrm>
            <a:off x="457200" y="190231"/>
            <a:ext cx="3390028" cy="5844526"/>
          </a:xfrm>
          <a:prstGeom prst="rect">
            <a:avLst/>
          </a:prstGeom>
          <a:ln>
            <a:noFill/>
          </a:ln>
          <a:effectLst>
            <a:outerShdw blurRad="292100" dist="139700" dir="2700000" algn="tl" rotWithShape="0">
              <a:srgbClr val="333333">
                <a:alpha val="65000"/>
              </a:srgbClr>
            </a:outerShdw>
          </a:effectLst>
        </p:spPr>
      </p:pic>
      <p:cxnSp>
        <p:nvCxnSpPr>
          <p:cNvPr id="27" name="Straight Arrow Connector 26"/>
          <p:cNvCxnSpPr/>
          <p:nvPr/>
        </p:nvCxnSpPr>
        <p:spPr>
          <a:xfrm flipV="1">
            <a:off x="7683495" y="3112494"/>
            <a:ext cx="0" cy="30480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28" name="Picture 27"/>
          <p:cNvPicPr>
            <a:picLocks noChangeAspect="1"/>
          </p:cNvPicPr>
          <p:nvPr/>
        </p:nvPicPr>
        <p:blipFill rotWithShape="1">
          <a:blip r:embed="rId21" cstate="print">
            <a:extLst>
              <a:ext uri="{28A0092B-C50C-407E-A947-70E740481C1C}">
                <a14:useLocalDpi xmlns:a14="http://schemas.microsoft.com/office/drawing/2010/main" val="0"/>
              </a:ext>
            </a:extLst>
          </a:blip>
          <a:srcRect t="22300" b="22298"/>
          <a:stretch/>
        </p:blipFill>
        <p:spPr>
          <a:xfrm>
            <a:off x="7259934" y="5650045"/>
            <a:ext cx="1460505" cy="292101"/>
          </a:xfrm>
          <a:prstGeom prst="rect">
            <a:avLst/>
          </a:prstGeom>
        </p:spPr>
      </p:pic>
    </p:spTree>
    <p:extLst>
      <p:ext uri="{BB962C8B-B14F-4D97-AF65-F5344CB8AC3E}">
        <p14:creationId xmlns:p14="http://schemas.microsoft.com/office/powerpoint/2010/main" val="13203956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Master Contract for Aerial Imagery</a:t>
            </a:r>
            <a:endParaRPr lang="en-US" sz="3600" dirty="0"/>
          </a:p>
        </p:txBody>
      </p:sp>
      <p:sp>
        <p:nvSpPr>
          <p:cNvPr id="3" name="Text Placeholder 2"/>
          <p:cNvSpPr>
            <a:spLocks noGrp="1"/>
          </p:cNvSpPr>
          <p:nvPr>
            <p:ph type="body" sz="quarter" idx="12"/>
          </p:nvPr>
        </p:nvSpPr>
        <p:spPr>
          <a:xfrm>
            <a:off x="381000" y="1143000"/>
            <a:ext cx="6629400" cy="4953000"/>
          </a:xfrm>
        </p:spPr>
        <p:txBody>
          <a:bodyPr/>
          <a:lstStyle/>
          <a:p>
            <a:endParaRPr lang="en-US" sz="800" dirty="0"/>
          </a:p>
          <a:p>
            <a:r>
              <a:rPr lang="en-US" sz="1600" b="1" dirty="0"/>
              <a:t>Master Contract for Aerial Imagery</a:t>
            </a:r>
            <a:endParaRPr lang="en-US" sz="1600" dirty="0" smtClean="0"/>
          </a:p>
          <a:p>
            <a:pPr marL="285750" indent="-285750">
              <a:buFont typeface="Arial" panose="020B0604020202020204" pitchFamily="34" charset="0"/>
              <a:buChar char="•"/>
            </a:pPr>
            <a:r>
              <a:rPr lang="en-US" sz="1600" dirty="0" smtClean="0"/>
              <a:t>The </a:t>
            </a:r>
            <a:r>
              <a:rPr lang="en-US" sz="1600" dirty="0"/>
              <a:t>Metropolitan </a:t>
            </a:r>
            <a:r>
              <a:rPr lang="en-US" sz="1600" dirty="0" smtClean="0"/>
              <a:t>Council and  four Metro counties – </a:t>
            </a:r>
            <a:r>
              <a:rPr lang="en-US" sz="1600" dirty="0"/>
              <a:t>Anoka, Carver, Dakota and Scott – executed additional contracts through the program to buy-up to 15-cm (6-inch) imagery</a:t>
            </a:r>
            <a:r>
              <a:rPr lang="en-US" sz="1600" dirty="0" smtClean="0"/>
              <a:t>.</a:t>
            </a:r>
          </a:p>
          <a:p>
            <a:pPr marL="285750" indent="-285750">
              <a:buFont typeface="Arial" panose="020B0604020202020204" pitchFamily="34" charset="0"/>
              <a:buChar char="•"/>
            </a:pPr>
            <a:r>
              <a:rPr lang="en-US" sz="1600" dirty="0" smtClean="0"/>
              <a:t>Available in MnGeo image service before the end of the calendar year</a:t>
            </a:r>
            <a:endParaRPr lang="en-US" sz="1600" dirty="0"/>
          </a:p>
          <a:p>
            <a:pPr marL="285750" indent="-285750">
              <a:buFont typeface="Arial" panose="020B0604020202020204" pitchFamily="34" charset="0"/>
              <a:buChar char="•"/>
            </a:pPr>
            <a:endParaRPr lang="en-US" sz="1600" dirty="0" smtClean="0"/>
          </a:p>
          <a:p>
            <a:r>
              <a:rPr lang="en-US" sz="1600" b="1" dirty="0"/>
              <a:t>Drainage Records </a:t>
            </a:r>
            <a:r>
              <a:rPr lang="en-US" sz="1600" b="1" dirty="0" smtClean="0"/>
              <a:t>Modernization </a:t>
            </a:r>
          </a:p>
          <a:p>
            <a:pPr marL="285750" indent="-285750">
              <a:buFont typeface="Arial" panose="020B0604020202020204" pitchFamily="34" charset="0"/>
              <a:buChar char="•"/>
            </a:pPr>
            <a:r>
              <a:rPr lang="en-US" sz="1600" dirty="0" smtClean="0"/>
              <a:t>Data template, Guidelines, Map Viewer</a:t>
            </a:r>
          </a:p>
          <a:p>
            <a:pPr marL="285750" indent="-285750">
              <a:buFont typeface="Arial" panose="020B0604020202020204" pitchFamily="34" charset="0"/>
              <a:buChar char="•"/>
            </a:pPr>
            <a:r>
              <a:rPr lang="en-US" sz="1600" dirty="0" smtClean="0"/>
              <a:t>Complete </a:t>
            </a:r>
            <a:r>
              <a:rPr lang="en-US" sz="1600" dirty="0"/>
              <a:t>December </a:t>
            </a:r>
            <a:r>
              <a:rPr lang="en-US" sz="1600" dirty="0" smtClean="0"/>
              <a:t>2016</a:t>
            </a:r>
          </a:p>
          <a:p>
            <a:pPr marL="285750" indent="-285750">
              <a:buFont typeface="Arial" panose="020B0604020202020204" pitchFamily="34" charset="0"/>
              <a:buChar char="•"/>
            </a:pPr>
            <a:endParaRPr lang="en-US" sz="1600" dirty="0"/>
          </a:p>
          <a:p>
            <a:r>
              <a:rPr lang="en-US" sz="1600" b="1" dirty="0" smtClean="0"/>
              <a:t>State Archeologist Web Application </a:t>
            </a:r>
            <a:r>
              <a:rPr lang="en-US" sz="1600" dirty="0" smtClean="0"/>
              <a:t>– OSA, MNDOT, SHPO</a:t>
            </a:r>
            <a:endParaRPr lang="en-US" sz="1600" dirty="0"/>
          </a:p>
          <a:p>
            <a:pPr marL="285750" indent="-285750">
              <a:buFont typeface="Arial" panose="020B0604020202020204" pitchFamily="34" charset="0"/>
              <a:buChar char="•"/>
            </a:pPr>
            <a:r>
              <a:rPr lang="en-US" sz="1600" dirty="0" smtClean="0"/>
              <a:t>Digital</a:t>
            </a:r>
            <a:r>
              <a:rPr lang="en-US" sz="1600" dirty="0"/>
              <a:t>, </a:t>
            </a:r>
            <a:r>
              <a:rPr lang="en-US" sz="1600" dirty="0" smtClean="0"/>
              <a:t>secure system for managing inventory </a:t>
            </a:r>
            <a:r>
              <a:rPr lang="en-US" sz="1600" dirty="0"/>
              <a:t>of archaeological sites, surveys, and associated </a:t>
            </a:r>
            <a:r>
              <a:rPr lang="en-US" sz="1600" dirty="0" smtClean="0"/>
              <a:t>forms and documents</a:t>
            </a:r>
          </a:p>
          <a:p>
            <a:pPr marL="285750" indent="-285750">
              <a:buFont typeface="Arial" panose="020B0604020202020204" pitchFamily="34" charset="0"/>
              <a:buChar char="•"/>
            </a:pPr>
            <a:r>
              <a:rPr lang="en-US" sz="1600" dirty="0"/>
              <a:t>Complete December 2016</a:t>
            </a:r>
          </a:p>
          <a:p>
            <a:endParaRPr lang="en-US" sz="1600" dirty="0"/>
          </a:p>
          <a:p>
            <a:endParaRPr lang="en-US" sz="1600" dirty="0"/>
          </a:p>
        </p:txBody>
      </p:sp>
      <p:pic>
        <p:nvPicPr>
          <p:cNvPr id="4098" name="Picture 6" descr="image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1295400"/>
            <a:ext cx="1671638" cy="1366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4495800" y="3030279"/>
            <a:ext cx="1929727" cy="932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1"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3813" y="5022498"/>
            <a:ext cx="1390650" cy="1037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02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705850" cy="701675"/>
          </a:xfrm>
        </p:spPr>
        <p:txBody>
          <a:bodyPr/>
          <a:lstStyle/>
          <a:p>
            <a:r>
              <a:rPr lang="en-US" sz="3200" dirty="0" smtClean="0">
                <a:effectLst>
                  <a:outerShdw blurRad="38100" dist="38100" dir="2700000" algn="tl">
                    <a:srgbClr val="000000">
                      <a:alpha val="43137"/>
                    </a:srgbClr>
                  </a:outerShdw>
                </a:effectLst>
              </a:rPr>
              <a:t>Parcels - Status </a:t>
            </a:r>
            <a:r>
              <a:rPr lang="en-US" sz="3200" dirty="0">
                <a:effectLst>
                  <a:outerShdw blurRad="38100" dist="38100" dir="2700000" algn="tl">
                    <a:srgbClr val="000000">
                      <a:alpha val="43137"/>
                    </a:srgbClr>
                  </a:outerShdw>
                </a:effectLst>
              </a:rPr>
              <a:t>of current </a:t>
            </a:r>
            <a:r>
              <a:rPr lang="en-US" sz="3200" dirty="0" smtClean="0">
                <a:effectLst>
                  <a:outerShdw blurRad="38100" dist="38100" dir="2700000" algn="tl">
                    <a:srgbClr val="000000">
                      <a:alpha val="43137"/>
                    </a:srgbClr>
                  </a:outerShdw>
                </a:effectLst>
              </a:rPr>
              <a:t>effort</a:t>
            </a:r>
            <a:r>
              <a:rPr lang="en-US" sz="3200" dirty="0">
                <a:effectLst>
                  <a:outerShdw blurRad="38100" dist="38100" dir="2700000" algn="tl">
                    <a:srgbClr val="000000">
                      <a:alpha val="43137"/>
                    </a:srgbClr>
                  </a:outerShdw>
                </a:effectLst>
              </a:rPr>
              <a:t>….</a:t>
            </a:r>
            <a:br>
              <a:rPr lang="en-US" sz="32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a:xfrm>
            <a:off x="228600" y="990600"/>
            <a:ext cx="7391400" cy="4953000"/>
          </a:xfrm>
        </p:spPr>
        <p:txBody>
          <a:bodyPr/>
          <a:lstStyle/>
          <a:p>
            <a:r>
              <a:rPr lang="en-US" sz="2800" dirty="0" smtClean="0"/>
              <a:t>Parcels and Land Records Committee and State Agencies moving standard forward</a:t>
            </a:r>
          </a:p>
          <a:p>
            <a:endParaRPr lang="en-US" sz="800" dirty="0" smtClean="0"/>
          </a:p>
          <a:p>
            <a:pPr marL="739775" lvl="1" indent="-333375">
              <a:buFont typeface="Wingdings" panose="05000000000000000000" pitchFamily="2" charset="2"/>
              <a:buChar char="§"/>
            </a:pPr>
            <a:r>
              <a:rPr lang="en-US" sz="2000" dirty="0" smtClean="0"/>
              <a:t>DCDATS proposed standard with new ownership characteristics from NE MN work </a:t>
            </a:r>
            <a:r>
              <a:rPr lang="en-US" sz="2000" dirty="0" smtClean="0">
                <a:hlinkClick r:id="rId3"/>
              </a:rPr>
              <a:t>www.mngeo.state.mn.us/committee/cadastral/index.html</a:t>
            </a:r>
            <a:endParaRPr lang="en-US" sz="2000" dirty="0" smtClean="0"/>
          </a:p>
          <a:p>
            <a:pPr marL="739775" lvl="1" indent="-333375">
              <a:buFont typeface="Wingdings" panose="05000000000000000000" pitchFamily="2" charset="2"/>
              <a:buChar char="§"/>
            </a:pPr>
            <a:endParaRPr lang="en-US" sz="800" dirty="0"/>
          </a:p>
          <a:p>
            <a:r>
              <a:rPr lang="en-US" sz="2800" dirty="0" smtClean="0"/>
              <a:t>Collecting, standardizing, and aggregating</a:t>
            </a:r>
          </a:p>
          <a:p>
            <a:pPr lvl="1">
              <a:buFont typeface="Wingdings" panose="05000000000000000000" pitchFamily="2" charset="2"/>
              <a:buChar char="§"/>
            </a:pPr>
            <a:r>
              <a:rPr lang="en-US" sz="2000" dirty="0" smtClean="0"/>
              <a:t>84 counties so far</a:t>
            </a:r>
          </a:p>
          <a:p>
            <a:pPr lvl="1">
              <a:buFont typeface="Wingdings" panose="05000000000000000000" pitchFamily="2" charset="2"/>
              <a:buChar char="§"/>
            </a:pPr>
            <a:r>
              <a:rPr lang="en-US" sz="2000" dirty="0" smtClean="0"/>
              <a:t>Will be requesting updates</a:t>
            </a:r>
            <a:endParaRPr lang="en-US" dirty="0"/>
          </a:p>
          <a:p>
            <a:endParaRPr lang="en-US" sz="800" dirty="0"/>
          </a:p>
          <a:p>
            <a:r>
              <a:rPr lang="en-US" sz="1600" b="1" u="sng" dirty="0"/>
              <a:t>While the data will be available to government agencies many </a:t>
            </a:r>
            <a:r>
              <a:rPr lang="en-US" sz="1600" b="1" u="sng" dirty="0" smtClean="0"/>
              <a:t>                         counties </a:t>
            </a:r>
            <a:r>
              <a:rPr lang="en-US" sz="1600" b="1" u="sng" dirty="0"/>
              <a:t>have asked the state not to share parcels obtained for </a:t>
            </a:r>
            <a:r>
              <a:rPr lang="en-US" sz="1600" b="1" u="sng" dirty="0" smtClean="0"/>
              <a:t>                            their </a:t>
            </a:r>
            <a:r>
              <a:rPr lang="en-US" sz="1600" b="1" u="sng" dirty="0"/>
              <a:t>counties. With that approach it is likely we will never achieve </a:t>
            </a:r>
            <a:r>
              <a:rPr lang="en-US" sz="1600" b="1" u="sng" dirty="0" smtClean="0"/>
              <a:t>                             a </a:t>
            </a:r>
            <a:r>
              <a:rPr lang="en-US" sz="1600" b="1" u="sng" dirty="0"/>
              <a:t>statewide shared parcel layer.</a:t>
            </a:r>
            <a:endParaRPr lang="en-US" sz="1600" dirty="0"/>
          </a:p>
        </p:txBody>
      </p:sp>
      <p:graphicFrame>
        <p:nvGraphicFramePr>
          <p:cNvPr id="2" name="Object 1"/>
          <p:cNvGraphicFramePr>
            <a:graphicFrameLocks noChangeAspect="1"/>
          </p:cNvGraphicFramePr>
          <p:nvPr>
            <p:extLst>
              <p:ext uri="{D42A27DB-BD31-4B8C-83A1-F6EECF244321}">
                <p14:modId xmlns:p14="http://schemas.microsoft.com/office/powerpoint/2010/main" val="1380859898"/>
              </p:ext>
            </p:extLst>
          </p:nvPr>
        </p:nvGraphicFramePr>
        <p:xfrm>
          <a:off x="7596554" y="3048000"/>
          <a:ext cx="1318846" cy="1706898"/>
        </p:xfrm>
        <a:graphic>
          <a:graphicData uri="http://schemas.openxmlformats.org/presentationml/2006/ole">
            <mc:AlternateContent xmlns:mc="http://schemas.openxmlformats.org/markup-compatibility/2006">
              <mc:Choice xmlns:v="urn:schemas-microsoft-com:vml" Requires="v">
                <p:oleObj spid="_x0000_s1097" name="Acrobat Document" r:id="rId4" imgW="5829199" imgH="7543800" progId="AcroExch.Document.11">
                  <p:embed/>
                </p:oleObj>
              </mc:Choice>
              <mc:Fallback>
                <p:oleObj name="Acrobat Document" r:id="rId4" imgW="5829199" imgH="7543800" progId="AcroExch.Document.11">
                  <p:embed/>
                  <p:pic>
                    <p:nvPicPr>
                      <p:cNvPr id="0" name=""/>
                      <p:cNvPicPr/>
                      <p:nvPr/>
                    </p:nvPicPr>
                    <p:blipFill>
                      <a:blip r:embed="rId5"/>
                      <a:stretch>
                        <a:fillRect/>
                      </a:stretch>
                    </p:blipFill>
                    <p:spPr>
                      <a:xfrm>
                        <a:off x="7596554" y="3048000"/>
                        <a:ext cx="1318846" cy="170689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37208027"/>
              </p:ext>
            </p:extLst>
          </p:nvPr>
        </p:nvGraphicFramePr>
        <p:xfrm>
          <a:off x="7485185" y="1093782"/>
          <a:ext cx="1430215" cy="1851036"/>
        </p:xfrm>
        <a:graphic>
          <a:graphicData uri="http://schemas.openxmlformats.org/presentationml/2006/ole">
            <mc:AlternateContent xmlns:mc="http://schemas.openxmlformats.org/markup-compatibility/2006">
              <mc:Choice xmlns:v="urn:schemas-microsoft-com:vml" Requires="v">
                <p:oleObj spid="_x0000_s1098" name="Acrobat Document" r:id="rId6" imgW="5829199" imgH="7543800" progId="AcroExch.Document.11">
                  <p:embed/>
                </p:oleObj>
              </mc:Choice>
              <mc:Fallback>
                <p:oleObj name="Acrobat Document" r:id="rId6" imgW="5829199" imgH="7543800" progId="AcroExch.Document.11">
                  <p:embed/>
                  <p:pic>
                    <p:nvPicPr>
                      <p:cNvPr id="0" name=""/>
                      <p:cNvPicPr/>
                      <p:nvPr/>
                    </p:nvPicPr>
                    <p:blipFill>
                      <a:blip r:embed="rId7"/>
                      <a:stretch>
                        <a:fillRect/>
                      </a:stretch>
                    </p:blipFill>
                    <p:spPr>
                      <a:xfrm>
                        <a:off x="7485185" y="1093782"/>
                        <a:ext cx="1430215" cy="1851036"/>
                      </a:xfrm>
                      <a:prstGeom prst="rect">
                        <a:avLst/>
                      </a:prstGeom>
                    </p:spPr>
                  </p:pic>
                </p:oleObj>
              </mc:Fallback>
            </mc:AlternateContent>
          </a:graphicData>
        </a:graphic>
      </p:graphicFrame>
    </p:spTree>
    <p:extLst>
      <p:ext uri="{BB962C8B-B14F-4D97-AF65-F5344CB8AC3E}">
        <p14:creationId xmlns:p14="http://schemas.microsoft.com/office/powerpoint/2010/main" val="1269307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Arrow Connector 93"/>
          <p:cNvCxnSpPr>
            <a:stCxn id="66" idx="3"/>
            <a:endCxn id="84" idx="2"/>
          </p:cNvCxnSpPr>
          <p:nvPr/>
        </p:nvCxnSpPr>
        <p:spPr>
          <a:xfrm>
            <a:off x="3948975" y="6015968"/>
            <a:ext cx="1241046" cy="2601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Rectangle 15"/>
          <p:cNvSpPr/>
          <p:nvPr/>
        </p:nvSpPr>
        <p:spPr>
          <a:xfrm>
            <a:off x="1" y="0"/>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0" y="6705600"/>
            <a:ext cx="9144000" cy="152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0" y="12954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745210" y="-27285"/>
            <a:ext cx="5190590" cy="1446550"/>
          </a:xfrm>
          <a:prstGeom prst="rect">
            <a:avLst/>
          </a:prstGeom>
          <a:noFill/>
        </p:spPr>
        <p:txBody>
          <a:bodyPr wrap="square" rtlCol="0">
            <a:spAutoFit/>
          </a:bodyPr>
          <a:lstStyle/>
          <a:p>
            <a:r>
              <a:rPr lang="en-US" sz="4400" b="1" dirty="0">
                <a:solidFill>
                  <a:srgbClr val="9BBB59">
                    <a:lumMod val="50000"/>
                  </a:srgbClr>
                </a:solidFill>
              </a:rPr>
              <a:t>Statewide Centerline Initiative</a:t>
            </a:r>
          </a:p>
        </p:txBody>
      </p:sp>
      <p:pic>
        <p:nvPicPr>
          <p:cNvPr id="24" name="Picture 23" descr="FinalCenterlinesLogo.jpg"/>
          <p:cNvPicPr>
            <a:picLocks noChangeAspect="1"/>
          </p:cNvPicPr>
          <p:nvPr/>
        </p:nvPicPr>
        <p:blipFill>
          <a:blip r:embed="rId4" cstate="print"/>
          <a:stretch>
            <a:fillRect/>
          </a:stretch>
        </p:blipFill>
        <p:spPr>
          <a:xfrm>
            <a:off x="82716" y="288017"/>
            <a:ext cx="662494" cy="662494"/>
          </a:xfrm>
          <a:prstGeom prst="rect">
            <a:avLst/>
          </a:prstGeom>
        </p:spPr>
      </p:pic>
      <p:pic>
        <p:nvPicPr>
          <p:cNvPr id="25" name="Picture 24" descr="Picture1.png"/>
          <p:cNvPicPr>
            <a:picLocks noChangeAspect="1"/>
          </p:cNvPicPr>
          <p:nvPr/>
        </p:nvPicPr>
        <p:blipFill>
          <a:blip r:embed="rId5" cstate="print"/>
          <a:stretch>
            <a:fillRect/>
          </a:stretch>
        </p:blipFill>
        <p:spPr>
          <a:xfrm>
            <a:off x="3294253" y="742981"/>
            <a:ext cx="626442" cy="470040"/>
          </a:xfrm>
          <a:prstGeom prst="rect">
            <a:avLst/>
          </a:prstGeom>
        </p:spPr>
      </p:pic>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r="73077"/>
          <a:stretch/>
        </p:blipFill>
        <p:spPr>
          <a:xfrm>
            <a:off x="4849551" y="589364"/>
            <a:ext cx="675243" cy="65595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8027" y="633116"/>
            <a:ext cx="609600" cy="612198"/>
          </a:xfrm>
          <a:prstGeom prst="rect">
            <a:avLst/>
          </a:prstGeom>
        </p:spPr>
      </p:pic>
      <p:sp>
        <p:nvSpPr>
          <p:cNvPr id="59" name="Flowchart: Process 58"/>
          <p:cNvSpPr/>
          <p:nvPr/>
        </p:nvSpPr>
        <p:spPr>
          <a:xfrm>
            <a:off x="235738" y="2617785"/>
            <a:ext cx="1921675" cy="3468683"/>
          </a:xfrm>
          <a:prstGeom prst="flowChartProcess">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dirty="0" smtClean="0">
                <a:solidFill>
                  <a:prstClr val="black"/>
                </a:solidFill>
              </a:rPr>
              <a:t>Future Option</a:t>
            </a:r>
            <a:endParaRPr lang="en-US" dirty="0">
              <a:solidFill>
                <a:prstClr val="black"/>
              </a:solidFill>
            </a:endParaRPr>
          </a:p>
        </p:txBody>
      </p:sp>
      <p:sp>
        <p:nvSpPr>
          <p:cNvPr id="60" name="Can 59"/>
          <p:cNvSpPr/>
          <p:nvPr/>
        </p:nvSpPr>
        <p:spPr>
          <a:xfrm>
            <a:off x="555398" y="4448692"/>
            <a:ext cx="1322385" cy="1515762"/>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solidFill>
                  <a:prstClr val="white"/>
                </a:solidFill>
              </a:rPr>
              <a:t>R&amp;H </a:t>
            </a:r>
          </a:p>
          <a:p>
            <a:pPr algn="ctr"/>
            <a:r>
              <a:rPr lang="en-US" dirty="0" smtClean="0">
                <a:solidFill>
                  <a:prstClr val="white"/>
                </a:solidFill>
              </a:rPr>
              <a:t>MnDOT or </a:t>
            </a:r>
            <a:r>
              <a:rPr lang="en-US" dirty="0" err="1" smtClean="0">
                <a:solidFill>
                  <a:prstClr val="white"/>
                </a:solidFill>
              </a:rPr>
              <a:t>MnGEO</a:t>
            </a:r>
            <a:endParaRPr lang="en-US" dirty="0" smtClean="0">
              <a:solidFill>
                <a:prstClr val="white"/>
              </a:solidFill>
            </a:endParaRPr>
          </a:p>
        </p:txBody>
      </p:sp>
      <p:sp>
        <p:nvSpPr>
          <p:cNvPr id="61" name="Flowchart: Process 60"/>
          <p:cNvSpPr/>
          <p:nvPr/>
        </p:nvSpPr>
        <p:spPr>
          <a:xfrm>
            <a:off x="486433" y="3111325"/>
            <a:ext cx="1322385" cy="691978"/>
          </a:xfrm>
          <a:prstGeom prst="flowChart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solidFill>
                  <a:prstClr val="white"/>
                </a:solidFill>
              </a:rPr>
              <a:t>RCE</a:t>
            </a:r>
            <a:endParaRPr lang="en-US" dirty="0">
              <a:solidFill>
                <a:prstClr val="white"/>
              </a:solidFill>
            </a:endParaRPr>
          </a:p>
        </p:txBody>
      </p:sp>
      <p:cxnSp>
        <p:nvCxnSpPr>
          <p:cNvPr id="62" name="Straight Arrow Connector 61"/>
          <p:cNvCxnSpPr/>
          <p:nvPr/>
        </p:nvCxnSpPr>
        <p:spPr>
          <a:xfrm>
            <a:off x="1196575" y="3826156"/>
            <a:ext cx="3575" cy="602969"/>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63" name="Can 62"/>
          <p:cNvSpPr/>
          <p:nvPr/>
        </p:nvSpPr>
        <p:spPr>
          <a:xfrm>
            <a:off x="5858323" y="2717820"/>
            <a:ext cx="1268627" cy="1515762"/>
          </a:xfrm>
          <a:prstGeom prst="ca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prstClr val="white"/>
                </a:solidFill>
              </a:rPr>
              <a:t>R&amp;H</a:t>
            </a:r>
          </a:p>
          <a:p>
            <a:pPr algn="ctr"/>
            <a:r>
              <a:rPr lang="en-US" dirty="0" err="1" smtClean="0">
                <a:solidFill>
                  <a:prstClr val="white"/>
                </a:solidFill>
              </a:rPr>
              <a:t>MnDOT</a:t>
            </a:r>
            <a:endParaRPr lang="en-US" dirty="0" smtClean="0">
              <a:solidFill>
                <a:prstClr val="white"/>
              </a:solidFill>
            </a:endParaRPr>
          </a:p>
          <a:p>
            <a:pPr algn="ctr"/>
            <a:r>
              <a:rPr lang="en-US" dirty="0" smtClean="0">
                <a:solidFill>
                  <a:prstClr val="white"/>
                </a:solidFill>
              </a:rPr>
              <a:t>(</a:t>
            </a:r>
            <a:r>
              <a:rPr lang="en-US" dirty="0" err="1" smtClean="0">
                <a:solidFill>
                  <a:prstClr val="white"/>
                </a:solidFill>
              </a:rPr>
              <a:t>MnDOT</a:t>
            </a:r>
            <a:r>
              <a:rPr lang="en-US" dirty="0" smtClean="0">
                <a:solidFill>
                  <a:prstClr val="white"/>
                </a:solidFill>
              </a:rPr>
              <a:t> model)</a:t>
            </a:r>
            <a:endParaRPr lang="en-US" dirty="0">
              <a:solidFill>
                <a:prstClr val="white"/>
              </a:solidFill>
            </a:endParaRPr>
          </a:p>
        </p:txBody>
      </p:sp>
      <p:sp>
        <p:nvSpPr>
          <p:cNvPr id="64" name="Flowchart: Process 63"/>
          <p:cNvSpPr/>
          <p:nvPr/>
        </p:nvSpPr>
        <p:spPr>
          <a:xfrm>
            <a:off x="5812960" y="1604696"/>
            <a:ext cx="1268627" cy="691978"/>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prstClr val="white"/>
                </a:solidFill>
              </a:rPr>
              <a:t>RCE</a:t>
            </a:r>
          </a:p>
          <a:p>
            <a:pPr algn="ctr"/>
            <a:r>
              <a:rPr lang="en-US" dirty="0" smtClean="0">
                <a:solidFill>
                  <a:prstClr val="white"/>
                </a:solidFill>
              </a:rPr>
              <a:t>(</a:t>
            </a:r>
            <a:r>
              <a:rPr lang="en-US" dirty="0" err="1" smtClean="0">
                <a:solidFill>
                  <a:prstClr val="white"/>
                </a:solidFill>
              </a:rPr>
              <a:t>MnDOT</a:t>
            </a:r>
            <a:r>
              <a:rPr lang="en-US" dirty="0" smtClean="0">
                <a:solidFill>
                  <a:prstClr val="white"/>
                </a:solidFill>
              </a:rPr>
              <a:t>)</a:t>
            </a:r>
            <a:endParaRPr lang="en-US" dirty="0">
              <a:solidFill>
                <a:prstClr val="white"/>
              </a:solidFill>
            </a:endParaRPr>
          </a:p>
        </p:txBody>
      </p:sp>
      <p:sp>
        <p:nvSpPr>
          <p:cNvPr id="65" name="Rectangle 64"/>
          <p:cNvSpPr/>
          <p:nvPr/>
        </p:nvSpPr>
        <p:spPr>
          <a:xfrm>
            <a:off x="2997694" y="3388098"/>
            <a:ext cx="1955306" cy="88968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Can 65"/>
          <p:cNvSpPr/>
          <p:nvPr/>
        </p:nvSpPr>
        <p:spPr>
          <a:xfrm>
            <a:off x="3242127" y="4500206"/>
            <a:ext cx="1413695" cy="1515762"/>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prstClr val="white"/>
                </a:solidFill>
              </a:rPr>
              <a:t>Statewide</a:t>
            </a:r>
          </a:p>
          <a:p>
            <a:pPr algn="ctr"/>
            <a:r>
              <a:rPr lang="en-US" dirty="0" smtClean="0">
                <a:solidFill>
                  <a:prstClr val="white"/>
                </a:solidFill>
              </a:rPr>
              <a:t>GDB</a:t>
            </a:r>
          </a:p>
          <a:p>
            <a:pPr algn="ctr"/>
            <a:r>
              <a:rPr lang="en-US" dirty="0" smtClean="0">
                <a:solidFill>
                  <a:prstClr val="white"/>
                </a:solidFill>
              </a:rPr>
              <a:t>(Statewide Standard)</a:t>
            </a:r>
            <a:endParaRPr lang="en-US" dirty="0">
              <a:solidFill>
                <a:prstClr val="white"/>
              </a:solidFill>
            </a:endParaRPr>
          </a:p>
        </p:txBody>
      </p:sp>
      <p:sp>
        <p:nvSpPr>
          <p:cNvPr id="67" name="Can 66"/>
          <p:cNvSpPr/>
          <p:nvPr/>
        </p:nvSpPr>
        <p:spPr>
          <a:xfrm>
            <a:off x="6456069" y="4439730"/>
            <a:ext cx="1413695" cy="1515762"/>
          </a:xfrm>
          <a:prstGeom prst="ca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prstClr val="white"/>
                </a:solidFill>
              </a:rPr>
              <a:t>MN Geospatial Commons</a:t>
            </a:r>
          </a:p>
          <a:p>
            <a:pPr algn="ctr"/>
            <a:r>
              <a:rPr lang="en-US" sz="800" dirty="0" smtClean="0">
                <a:solidFill>
                  <a:prstClr val="white"/>
                </a:solidFill>
              </a:rPr>
              <a:t>Public Access</a:t>
            </a:r>
            <a:endParaRPr lang="en-US" sz="800" dirty="0">
              <a:solidFill>
                <a:prstClr val="white"/>
              </a:solidFill>
            </a:endParaRPr>
          </a:p>
        </p:txBody>
      </p:sp>
      <p:sp>
        <p:nvSpPr>
          <p:cNvPr id="68" name="Flowchart: Process 67"/>
          <p:cNvSpPr/>
          <p:nvPr/>
        </p:nvSpPr>
        <p:spPr>
          <a:xfrm>
            <a:off x="2290758" y="2613741"/>
            <a:ext cx="1413695" cy="69197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white"/>
                </a:solidFill>
              </a:rPr>
              <a:t>File GDB</a:t>
            </a:r>
          </a:p>
          <a:p>
            <a:pPr algn="ctr"/>
            <a:r>
              <a:rPr lang="en-US" sz="1200" dirty="0" smtClean="0">
                <a:solidFill>
                  <a:prstClr val="white"/>
                </a:solidFill>
              </a:rPr>
              <a:t>(change or full upload)</a:t>
            </a:r>
            <a:endParaRPr lang="en-US" sz="1200" dirty="0">
              <a:solidFill>
                <a:prstClr val="white"/>
              </a:solidFill>
            </a:endParaRPr>
          </a:p>
        </p:txBody>
      </p:sp>
      <p:sp>
        <p:nvSpPr>
          <p:cNvPr id="69" name="Flowchart: Process 68"/>
          <p:cNvSpPr/>
          <p:nvPr/>
        </p:nvSpPr>
        <p:spPr>
          <a:xfrm>
            <a:off x="4122135" y="2602692"/>
            <a:ext cx="1413695" cy="69197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white"/>
                </a:solidFill>
              </a:rPr>
              <a:t>Shapefile</a:t>
            </a:r>
          </a:p>
          <a:p>
            <a:pPr algn="ctr"/>
            <a:r>
              <a:rPr lang="en-US" sz="1200" dirty="0" smtClean="0">
                <a:solidFill>
                  <a:prstClr val="white"/>
                </a:solidFill>
              </a:rPr>
              <a:t>(change or full upload)</a:t>
            </a:r>
            <a:endParaRPr lang="en-US" sz="1200" dirty="0">
              <a:solidFill>
                <a:prstClr val="white"/>
              </a:solidFill>
            </a:endParaRPr>
          </a:p>
        </p:txBody>
      </p:sp>
      <p:cxnSp>
        <p:nvCxnSpPr>
          <p:cNvPr id="70" name="Straight Arrow Connector 69"/>
          <p:cNvCxnSpPr/>
          <p:nvPr/>
        </p:nvCxnSpPr>
        <p:spPr>
          <a:xfrm flipH="1" flipV="1">
            <a:off x="3949930" y="2064654"/>
            <a:ext cx="15396" cy="24026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1" name="Flowchart: Process 70"/>
          <p:cNvSpPr/>
          <p:nvPr/>
        </p:nvSpPr>
        <p:spPr>
          <a:xfrm>
            <a:off x="2214558" y="1600487"/>
            <a:ext cx="3392524" cy="436605"/>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prstClr val="white"/>
                </a:solidFill>
              </a:rPr>
              <a:t>Authoritative  Data</a:t>
            </a:r>
            <a:endParaRPr lang="en-US" dirty="0">
              <a:solidFill>
                <a:prstClr val="white"/>
              </a:solidFill>
            </a:endParaRPr>
          </a:p>
        </p:txBody>
      </p:sp>
      <p:cxnSp>
        <p:nvCxnSpPr>
          <p:cNvPr id="72" name="Straight Arrow Connector 71"/>
          <p:cNvCxnSpPr/>
          <p:nvPr/>
        </p:nvCxnSpPr>
        <p:spPr>
          <a:xfrm>
            <a:off x="2997605" y="2067642"/>
            <a:ext cx="1" cy="5460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3" name="Straight Arrow Connector 72"/>
          <p:cNvCxnSpPr/>
          <p:nvPr/>
        </p:nvCxnSpPr>
        <p:spPr>
          <a:xfrm>
            <a:off x="4859965" y="2067642"/>
            <a:ext cx="0" cy="5460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4" name="Straight Arrow Connector 73"/>
          <p:cNvCxnSpPr>
            <a:stCxn id="69" idx="2"/>
          </p:cNvCxnSpPr>
          <p:nvPr/>
        </p:nvCxnSpPr>
        <p:spPr>
          <a:xfrm flipH="1">
            <a:off x="4258522" y="3294670"/>
            <a:ext cx="570461" cy="121922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5" name="Straight Arrow Connector 74"/>
          <p:cNvCxnSpPr/>
          <p:nvPr/>
        </p:nvCxnSpPr>
        <p:spPr>
          <a:xfrm>
            <a:off x="2976558" y="3272767"/>
            <a:ext cx="727895" cy="12250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76" name="Group 75"/>
          <p:cNvGrpSpPr/>
          <p:nvPr/>
        </p:nvGrpSpPr>
        <p:grpSpPr>
          <a:xfrm>
            <a:off x="4805358" y="5070680"/>
            <a:ext cx="1549717" cy="656212"/>
            <a:chOff x="5638800" y="4906388"/>
            <a:chExt cx="1549717" cy="656212"/>
          </a:xfrm>
        </p:grpSpPr>
        <p:sp>
          <p:nvSpPr>
            <p:cNvPr id="77" name="Rectangle 76"/>
            <p:cNvSpPr/>
            <p:nvPr/>
          </p:nvSpPr>
          <p:spPr>
            <a:xfrm>
              <a:off x="5663594" y="4935044"/>
              <a:ext cx="1457997" cy="62160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TextBox 77"/>
            <p:cNvSpPr txBox="1"/>
            <p:nvPr/>
          </p:nvSpPr>
          <p:spPr>
            <a:xfrm>
              <a:off x="5638800" y="4906388"/>
              <a:ext cx="1549717" cy="369332"/>
            </a:xfrm>
            <a:prstGeom prst="rect">
              <a:avLst/>
            </a:prstGeom>
            <a:noFill/>
          </p:spPr>
          <p:txBody>
            <a:bodyPr wrap="square" rtlCol="0">
              <a:spAutoFit/>
            </a:bodyPr>
            <a:lstStyle/>
            <a:p>
              <a:r>
                <a:rPr lang="en-US" dirty="0" smtClean="0">
                  <a:solidFill>
                    <a:prstClr val="black"/>
                  </a:solidFill>
                </a:rPr>
                <a:t>Standardized</a:t>
              </a:r>
              <a:endParaRPr lang="en-US" dirty="0">
                <a:solidFill>
                  <a:prstClr val="black"/>
                </a:solidFill>
              </a:endParaRPr>
            </a:p>
          </p:txBody>
        </p:sp>
        <p:sp>
          <p:nvSpPr>
            <p:cNvPr id="79" name="TextBox 78"/>
            <p:cNvSpPr txBox="1"/>
            <p:nvPr/>
          </p:nvSpPr>
          <p:spPr>
            <a:xfrm>
              <a:off x="5715000" y="5193268"/>
              <a:ext cx="1367841" cy="369332"/>
            </a:xfrm>
            <a:prstGeom prst="rect">
              <a:avLst/>
            </a:prstGeom>
            <a:noFill/>
          </p:spPr>
          <p:txBody>
            <a:bodyPr wrap="square" rtlCol="0">
              <a:spAutoFit/>
            </a:bodyPr>
            <a:lstStyle/>
            <a:p>
              <a:r>
                <a:rPr lang="en-US" dirty="0" smtClean="0">
                  <a:solidFill>
                    <a:prstClr val="black"/>
                  </a:solidFill>
                </a:rPr>
                <a:t>Aggregated</a:t>
              </a:r>
            </a:p>
          </p:txBody>
        </p:sp>
      </p:grpSp>
      <p:cxnSp>
        <p:nvCxnSpPr>
          <p:cNvPr id="80" name="Straight Arrow Connector 79"/>
          <p:cNvCxnSpPr/>
          <p:nvPr/>
        </p:nvCxnSpPr>
        <p:spPr>
          <a:xfrm>
            <a:off x="4649645" y="5404202"/>
            <a:ext cx="1806424" cy="103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1" name="TextBox 80"/>
          <p:cNvSpPr txBox="1"/>
          <p:nvPr/>
        </p:nvSpPr>
        <p:spPr>
          <a:xfrm>
            <a:off x="3098867" y="3810000"/>
            <a:ext cx="768532"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000" dirty="0" smtClean="0">
                <a:solidFill>
                  <a:prstClr val="black"/>
                </a:solidFill>
              </a:rPr>
              <a:t>ETL Conflation</a:t>
            </a:r>
            <a:endParaRPr lang="en-US" sz="1000" dirty="0">
              <a:solidFill>
                <a:prstClr val="black"/>
              </a:solidFill>
            </a:endParaRPr>
          </a:p>
        </p:txBody>
      </p:sp>
      <p:sp>
        <p:nvSpPr>
          <p:cNvPr id="82" name="TextBox 81"/>
          <p:cNvSpPr txBox="1"/>
          <p:nvPr/>
        </p:nvSpPr>
        <p:spPr>
          <a:xfrm>
            <a:off x="3586158" y="3440892"/>
            <a:ext cx="713733"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smtClean="0">
                <a:solidFill>
                  <a:prstClr val="black"/>
                </a:solidFill>
              </a:rPr>
              <a:t>Alert</a:t>
            </a:r>
            <a:endParaRPr lang="en-US" sz="1600" dirty="0">
              <a:solidFill>
                <a:prstClr val="black"/>
              </a:solidFill>
            </a:endParaRPr>
          </a:p>
        </p:txBody>
      </p:sp>
      <p:sp>
        <p:nvSpPr>
          <p:cNvPr id="84" name="Can 83"/>
          <p:cNvSpPr/>
          <p:nvPr/>
        </p:nvSpPr>
        <p:spPr>
          <a:xfrm>
            <a:off x="5190021" y="5900341"/>
            <a:ext cx="905010" cy="751596"/>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prstClr val="white"/>
                </a:solidFill>
              </a:rPr>
              <a:t>GDRS</a:t>
            </a:r>
          </a:p>
          <a:p>
            <a:pPr algn="ctr"/>
            <a:r>
              <a:rPr lang="en-US" sz="800" dirty="0" smtClean="0">
                <a:solidFill>
                  <a:prstClr val="white"/>
                </a:solidFill>
              </a:rPr>
              <a:t>State Agencies</a:t>
            </a:r>
            <a:endParaRPr lang="en-US" sz="800" dirty="0">
              <a:solidFill>
                <a:prstClr val="white"/>
              </a:solidFill>
            </a:endParaRPr>
          </a:p>
        </p:txBody>
      </p:sp>
      <p:cxnSp>
        <p:nvCxnSpPr>
          <p:cNvPr id="85" name="Straight Arrow Connector 84"/>
          <p:cNvCxnSpPr/>
          <p:nvPr/>
        </p:nvCxnSpPr>
        <p:spPr>
          <a:xfrm flipV="1">
            <a:off x="4649645" y="4069790"/>
            <a:ext cx="1221623" cy="564821"/>
          </a:xfrm>
          <a:prstGeom prst="straightConnector1">
            <a:avLst/>
          </a:prstGeom>
          <a:ln>
            <a:solidFill>
              <a:schemeClr val="accent3">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86" name="Straight Arrow Connector 85"/>
          <p:cNvCxnSpPr/>
          <p:nvPr/>
        </p:nvCxnSpPr>
        <p:spPr>
          <a:xfrm>
            <a:off x="6456069" y="2296674"/>
            <a:ext cx="16169" cy="4179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0" name="Straight Arrow Connector 89"/>
          <p:cNvCxnSpPr/>
          <p:nvPr/>
        </p:nvCxnSpPr>
        <p:spPr>
          <a:xfrm flipH="1">
            <a:off x="4655823" y="4230342"/>
            <a:ext cx="1606568" cy="826043"/>
          </a:xfrm>
          <a:prstGeom prst="straightConnector1">
            <a:avLst/>
          </a:prstGeom>
          <a:ln>
            <a:solidFill>
              <a:schemeClr val="accent3">
                <a:lumMod val="7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88" name="TextBox 87"/>
          <p:cNvSpPr txBox="1"/>
          <p:nvPr/>
        </p:nvSpPr>
        <p:spPr>
          <a:xfrm>
            <a:off x="4981453" y="4198791"/>
            <a:ext cx="800524" cy="5539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000" dirty="0" smtClean="0">
                <a:solidFill>
                  <a:prstClr val="black"/>
                </a:solidFill>
              </a:rPr>
              <a:t>Alert</a:t>
            </a:r>
          </a:p>
          <a:p>
            <a:pPr algn="ctr"/>
            <a:r>
              <a:rPr lang="en-US" sz="1000" dirty="0" smtClean="0">
                <a:solidFill>
                  <a:prstClr val="black"/>
                </a:solidFill>
              </a:rPr>
              <a:t>ETL</a:t>
            </a:r>
          </a:p>
          <a:p>
            <a:pPr algn="ctr"/>
            <a:r>
              <a:rPr lang="en-US" sz="1000" dirty="0" smtClean="0">
                <a:solidFill>
                  <a:prstClr val="black"/>
                </a:solidFill>
              </a:rPr>
              <a:t>Conflation </a:t>
            </a:r>
            <a:endParaRPr lang="en-US" sz="1000" dirty="0">
              <a:solidFill>
                <a:prstClr val="black"/>
              </a:solidFill>
            </a:endParaRPr>
          </a:p>
        </p:txBody>
      </p:sp>
      <p:cxnSp>
        <p:nvCxnSpPr>
          <p:cNvPr id="99" name="Straight Arrow Connector 98"/>
          <p:cNvCxnSpPr/>
          <p:nvPr/>
        </p:nvCxnSpPr>
        <p:spPr>
          <a:xfrm>
            <a:off x="1866261" y="5208185"/>
            <a:ext cx="1355570" cy="675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02" name="Straight Arrow Connector 101"/>
          <p:cNvCxnSpPr/>
          <p:nvPr/>
        </p:nvCxnSpPr>
        <p:spPr>
          <a:xfrm flipH="1">
            <a:off x="1877783" y="5542226"/>
            <a:ext cx="1344048"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06" name="TextBox 105"/>
          <p:cNvSpPr txBox="1"/>
          <p:nvPr/>
        </p:nvSpPr>
        <p:spPr>
          <a:xfrm>
            <a:off x="2255746" y="5034394"/>
            <a:ext cx="668289"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smtClean="0">
                <a:solidFill>
                  <a:prstClr val="black"/>
                </a:solidFill>
              </a:rPr>
              <a:t>Alert</a:t>
            </a:r>
          </a:p>
          <a:p>
            <a:pPr algn="ctr"/>
            <a:r>
              <a:rPr lang="en-US" dirty="0" smtClean="0">
                <a:solidFill>
                  <a:prstClr val="black"/>
                </a:solidFill>
              </a:rPr>
              <a:t>ETL </a:t>
            </a:r>
            <a:endParaRPr lang="en-US" dirty="0">
              <a:solidFill>
                <a:prstClr val="black"/>
              </a:solidFill>
            </a:endParaRPr>
          </a:p>
        </p:txBody>
      </p:sp>
      <p:sp>
        <p:nvSpPr>
          <p:cNvPr id="44" name="TextBox 43"/>
          <p:cNvSpPr txBox="1"/>
          <p:nvPr/>
        </p:nvSpPr>
        <p:spPr>
          <a:xfrm>
            <a:off x="7157030" y="1441496"/>
            <a:ext cx="1896030" cy="3539430"/>
          </a:xfrm>
          <a:prstGeom prst="rect">
            <a:avLst/>
          </a:prstGeom>
          <a:noFill/>
        </p:spPr>
        <p:txBody>
          <a:bodyPr wrap="square" rtlCol="0">
            <a:spAutoFit/>
          </a:bodyPr>
          <a:lstStyle/>
          <a:p>
            <a:r>
              <a:rPr lang="en-US" sz="1400" u="sng" dirty="0" smtClean="0"/>
              <a:t>Provide:</a:t>
            </a:r>
          </a:p>
          <a:p>
            <a:pPr marL="285750" indent="-285750">
              <a:buFont typeface="Arial" panose="020B0604020202020204" pitchFamily="34" charset="0"/>
              <a:buChar char="•"/>
            </a:pPr>
            <a:r>
              <a:rPr lang="en-US" sz="1400" dirty="0" smtClean="0"/>
              <a:t>Common method for accepting data</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400" dirty="0" smtClean="0"/>
              <a:t>Common standards </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Common methods, tools for validating, standardizing, aggregating data</a:t>
            </a:r>
          </a:p>
          <a:p>
            <a:pPr marL="742950" lvl="1" indent="-285750">
              <a:buFont typeface="Arial" panose="020B0604020202020204" pitchFamily="34" charset="0"/>
              <a:buChar char="•"/>
            </a:pPr>
            <a:r>
              <a:rPr lang="en-US" sz="1000" dirty="0" smtClean="0"/>
              <a:t>RFI on the Street</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Consistent communications about status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45" name="TextBox 44"/>
          <p:cNvSpPr txBox="1"/>
          <p:nvPr/>
        </p:nvSpPr>
        <p:spPr>
          <a:xfrm>
            <a:off x="4095576" y="3813940"/>
            <a:ext cx="768532"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000" dirty="0" smtClean="0">
                <a:solidFill>
                  <a:prstClr val="black"/>
                </a:solidFill>
              </a:rPr>
              <a:t>ETL Conflation</a:t>
            </a:r>
            <a:endParaRPr lang="en-US" sz="1000" dirty="0">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29129926"/>
              </p:ext>
            </p:extLst>
          </p:nvPr>
        </p:nvGraphicFramePr>
        <p:xfrm>
          <a:off x="7081586" y="76200"/>
          <a:ext cx="918857" cy="1189218"/>
        </p:xfrm>
        <a:graphic>
          <a:graphicData uri="http://schemas.openxmlformats.org/presentationml/2006/ole">
            <mc:AlternateContent xmlns:mc="http://schemas.openxmlformats.org/markup-compatibility/2006">
              <mc:Choice xmlns:v="urn:schemas-microsoft-com:vml" Requires="v">
                <p:oleObj spid="_x0000_s4115" name="Acrobat Document" r:id="rId8" imgW="5829199" imgH="7543800" progId="AcroExch.Document.11">
                  <p:embed/>
                </p:oleObj>
              </mc:Choice>
              <mc:Fallback>
                <p:oleObj name="Acrobat Document" r:id="rId8" imgW="5829199" imgH="7543800" progId="AcroExch.Document.11">
                  <p:embed/>
                  <p:pic>
                    <p:nvPicPr>
                      <p:cNvPr id="0" name=""/>
                      <p:cNvPicPr/>
                      <p:nvPr/>
                    </p:nvPicPr>
                    <p:blipFill>
                      <a:blip r:embed="rId9"/>
                      <a:stretch>
                        <a:fillRect/>
                      </a:stretch>
                    </p:blipFill>
                    <p:spPr>
                      <a:xfrm>
                        <a:off x="7081586" y="76200"/>
                        <a:ext cx="918857" cy="1189218"/>
                      </a:xfrm>
                      <a:prstGeom prst="rect">
                        <a:avLst/>
                      </a:prstGeom>
                    </p:spPr>
                  </p:pic>
                </p:oleObj>
              </mc:Fallback>
            </mc:AlternateContent>
          </a:graphicData>
        </a:graphic>
      </p:graphicFrame>
    </p:spTree>
    <p:extLst>
      <p:ext uri="{BB962C8B-B14F-4D97-AF65-F5344CB8AC3E}">
        <p14:creationId xmlns:p14="http://schemas.microsoft.com/office/powerpoint/2010/main" val="36227570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Points</a:t>
            </a:r>
            <a:endParaRPr lang="en-US" dirty="0"/>
          </a:p>
        </p:txBody>
      </p:sp>
      <p:sp>
        <p:nvSpPr>
          <p:cNvPr id="3" name="Text Placeholder 2"/>
          <p:cNvSpPr>
            <a:spLocks noGrp="1"/>
          </p:cNvSpPr>
          <p:nvPr>
            <p:ph type="body" sz="quarter" idx="12"/>
          </p:nvPr>
        </p:nvSpPr>
        <p:spPr>
          <a:xfrm>
            <a:off x="381000" y="1143000"/>
            <a:ext cx="6781800" cy="4953000"/>
          </a:xfrm>
        </p:spPr>
        <p:txBody>
          <a:bodyPr/>
          <a:lstStyle/>
          <a:p>
            <a:r>
              <a:rPr lang="en-US" dirty="0" smtClean="0"/>
              <a:t>Multiple efforts going on…</a:t>
            </a:r>
          </a:p>
          <a:p>
            <a:r>
              <a:rPr lang="en-US" sz="2000" b="1" u="sng" dirty="0" err="1" smtClean="0">
                <a:solidFill>
                  <a:schemeClr val="accent1">
                    <a:lumMod val="75000"/>
                  </a:schemeClr>
                </a:solidFill>
              </a:rPr>
              <a:t>MetroGIS</a:t>
            </a:r>
            <a:r>
              <a:rPr lang="en-US" sz="2000" dirty="0" smtClean="0"/>
              <a:t> </a:t>
            </a:r>
            <a:r>
              <a:rPr lang="en-US" sz="2000" dirty="0"/>
              <a:t>– </a:t>
            </a:r>
            <a:r>
              <a:rPr lang="en-US" sz="2000" dirty="0" smtClean="0"/>
              <a:t>Developing </a:t>
            </a:r>
            <a:r>
              <a:rPr lang="en-US" sz="2000" dirty="0"/>
              <a:t>and </a:t>
            </a:r>
            <a:r>
              <a:rPr lang="en-US" sz="2000" dirty="0" smtClean="0"/>
              <a:t>implementing </a:t>
            </a:r>
            <a:r>
              <a:rPr lang="en-US" sz="2000" dirty="0"/>
              <a:t>a workflow and technical solution for gathering address point data from the seven metro counties, aggregating the data into one file and distributing the points, metadata and other supplementary information to the user community</a:t>
            </a:r>
            <a:r>
              <a:rPr lang="en-US" sz="2000" dirty="0" smtClean="0"/>
              <a:t>.</a:t>
            </a:r>
          </a:p>
          <a:p>
            <a:endParaRPr lang="en-US" sz="800" b="1" dirty="0">
              <a:solidFill>
                <a:schemeClr val="accent1">
                  <a:lumMod val="75000"/>
                </a:schemeClr>
              </a:solidFill>
            </a:endParaRPr>
          </a:p>
          <a:p>
            <a:r>
              <a:rPr lang="en-US" sz="2000" b="1" u="sng" dirty="0" smtClean="0">
                <a:solidFill>
                  <a:schemeClr val="accent1">
                    <a:lumMod val="75000"/>
                  </a:schemeClr>
                </a:solidFill>
              </a:rPr>
              <a:t>Next Generation 9-1-1</a:t>
            </a:r>
            <a:r>
              <a:rPr lang="en-US" sz="2000" dirty="0" smtClean="0"/>
              <a:t> </a:t>
            </a:r>
            <a:r>
              <a:rPr lang="en-US" sz="2000" dirty="0"/>
              <a:t>– </a:t>
            </a:r>
            <a:r>
              <a:rPr lang="en-US" sz="2000" dirty="0" smtClean="0"/>
              <a:t>Creating </a:t>
            </a:r>
            <a:r>
              <a:rPr lang="en-US" sz="2000" dirty="0"/>
              <a:t>and </a:t>
            </a:r>
            <a:r>
              <a:rPr lang="en-US" sz="2000" dirty="0" smtClean="0"/>
              <a:t>perpetuating </a:t>
            </a:r>
            <a:r>
              <a:rPr lang="en-US" sz="2000" dirty="0"/>
              <a:t>a </a:t>
            </a:r>
            <a:r>
              <a:rPr lang="en-US" sz="2000" u="sng" dirty="0" smtClean="0">
                <a:solidFill>
                  <a:schemeClr val="accent6">
                    <a:lumMod val="75000"/>
                  </a:schemeClr>
                </a:solidFill>
              </a:rPr>
              <a:t>standards-based </a:t>
            </a:r>
            <a:r>
              <a:rPr lang="en-US" sz="2000" dirty="0"/>
              <a:t>statewide </a:t>
            </a:r>
            <a:r>
              <a:rPr lang="en-US" sz="2000" dirty="0" smtClean="0"/>
              <a:t>address point file suitable for </a:t>
            </a:r>
            <a:r>
              <a:rPr lang="en-US" sz="2000" dirty="0"/>
              <a:t>meeting the needs of </a:t>
            </a:r>
            <a:r>
              <a:rPr lang="en-US" sz="2000" dirty="0" smtClean="0"/>
              <a:t>NextGen 9-1-1 and other purposes</a:t>
            </a:r>
          </a:p>
          <a:p>
            <a:endParaRPr lang="en-US" sz="800" u="sng" dirty="0" smtClean="0"/>
          </a:p>
          <a:p>
            <a:r>
              <a:rPr lang="en-US" sz="2000" b="1" u="sng" dirty="0" smtClean="0">
                <a:solidFill>
                  <a:schemeClr val="accent1">
                    <a:lumMod val="75000"/>
                  </a:schemeClr>
                </a:solidFill>
              </a:rPr>
              <a:t>Where we are at</a:t>
            </a:r>
            <a:r>
              <a:rPr lang="en-US" sz="2000" b="1" dirty="0" smtClean="0">
                <a:solidFill>
                  <a:schemeClr val="accent1">
                    <a:lumMod val="75000"/>
                  </a:schemeClr>
                </a:solidFill>
              </a:rPr>
              <a:t> </a:t>
            </a:r>
            <a:r>
              <a:rPr lang="en-US" sz="2000" dirty="0" smtClean="0"/>
              <a:t>– Assessing data received by counties, working on a draft standard </a:t>
            </a:r>
          </a:p>
          <a:p>
            <a:endParaRPr lang="en-US" sz="2000" dirty="0"/>
          </a:p>
          <a:p>
            <a:endParaRPr lang="en-US" sz="2000" u="sng" dirty="0"/>
          </a:p>
          <a:p>
            <a:endParaRPr lang="en-US" sz="2000" u="sng" dirty="0"/>
          </a:p>
          <a:p>
            <a:endParaRPr lang="en-US" sz="2400" b="1" u="sng"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9730" y="76200"/>
            <a:ext cx="2657475" cy="710634"/>
          </a:xfrm>
          <a:prstGeom prst="rect">
            <a:avLst/>
          </a:prstGeom>
          <a:ln>
            <a:noFill/>
          </a:ln>
          <a:effectLst>
            <a:softEdge rad="112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69718"/>
          <a:stretch/>
        </p:blipFill>
        <p:spPr>
          <a:xfrm>
            <a:off x="6705600" y="999559"/>
            <a:ext cx="1870129" cy="645908"/>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229600" y="3352800"/>
            <a:ext cx="609600" cy="4572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020673305"/>
              </p:ext>
            </p:extLst>
          </p:nvPr>
        </p:nvGraphicFramePr>
        <p:xfrm>
          <a:off x="6885154" y="2011363"/>
          <a:ext cx="2096921" cy="2713037"/>
        </p:xfrm>
        <a:graphic>
          <a:graphicData uri="http://schemas.openxmlformats.org/presentationml/2006/ole">
            <mc:AlternateContent xmlns:mc="http://schemas.openxmlformats.org/markup-compatibility/2006">
              <mc:Choice xmlns:v="urn:schemas-microsoft-com:vml" Requires="v">
                <p:oleObj spid="_x0000_s3117" name="Acrobat Document" r:id="rId5" imgW="5829199" imgH="7543800" progId="AcroExch.Document.11">
                  <p:embed/>
                </p:oleObj>
              </mc:Choice>
              <mc:Fallback>
                <p:oleObj name="Acrobat Document" r:id="rId5" imgW="5829199" imgH="7543800" progId="AcroExch.Document.11">
                  <p:embed/>
                  <p:pic>
                    <p:nvPicPr>
                      <p:cNvPr id="0" name=""/>
                      <p:cNvPicPr/>
                      <p:nvPr/>
                    </p:nvPicPr>
                    <p:blipFill>
                      <a:blip r:embed="rId6"/>
                      <a:stretch>
                        <a:fillRect/>
                      </a:stretch>
                    </p:blipFill>
                    <p:spPr>
                      <a:xfrm>
                        <a:off x="6885154" y="2011363"/>
                        <a:ext cx="2096921" cy="2713037"/>
                      </a:xfrm>
                      <a:prstGeom prst="rect">
                        <a:avLst/>
                      </a:prstGeom>
                    </p:spPr>
                  </p:pic>
                </p:oleObj>
              </mc:Fallback>
            </mc:AlternateContent>
          </a:graphicData>
        </a:graphic>
      </p:graphicFrame>
    </p:spTree>
    <p:extLst>
      <p:ext uri="{BB962C8B-B14F-4D97-AF65-F5344CB8AC3E}">
        <p14:creationId xmlns:p14="http://schemas.microsoft.com/office/powerpoint/2010/main" val="1249565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13</a:t>
            </a:r>
            <a:br>
              <a:rPr lang="en-US" sz="2400" dirty="0" smtClean="0"/>
            </a:br>
            <a:r>
              <a:rPr lang="en-US" sz="2400" dirty="0" smtClean="0"/>
              <a:t>Discussion</a:t>
            </a:r>
            <a:r>
              <a:rPr lang="en-US" sz="2400" dirty="0"/>
              <a:t/>
            </a:r>
            <a:br>
              <a:rPr lang="en-US" sz="2400" dirty="0"/>
            </a:br>
            <a:r>
              <a:rPr lang="en-US" dirty="0"/>
              <a:t/>
            </a:r>
            <a:br>
              <a:rPr lang="en-US" dirty="0"/>
            </a:br>
            <a:r>
              <a:rPr lang="en-US" dirty="0" smtClean="0"/>
              <a:t>Announcements or </a:t>
            </a:r>
            <a:br>
              <a:rPr lang="en-US" dirty="0" smtClean="0"/>
            </a:br>
            <a:r>
              <a:rPr lang="en-US" dirty="0" smtClean="0"/>
              <a:t>Other Business</a:t>
            </a:r>
            <a:endParaRPr lang="en-US" sz="2000" dirty="0"/>
          </a:p>
        </p:txBody>
      </p:sp>
    </p:spTree>
    <p:extLst>
      <p:ext uri="{BB962C8B-B14F-4D97-AF65-F5344CB8AC3E}">
        <p14:creationId xmlns:p14="http://schemas.microsoft.com/office/powerpoint/2010/main" val="361807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4767262"/>
          </a:xfrm>
        </p:spPr>
        <p:txBody>
          <a:bodyPr>
            <a:normAutofit lnSpcReduction="10000"/>
          </a:bodyPr>
          <a:lstStyle/>
          <a:p>
            <a:pPr marL="365760" indent="-256032" fontAlgn="auto">
              <a:spcAft>
                <a:spcPts val="0"/>
              </a:spcAft>
              <a:buFont typeface="Wingdings 3"/>
              <a:buChar char=""/>
              <a:defRPr/>
            </a:pPr>
            <a:r>
              <a:rPr lang="en-US" sz="2400" dirty="0"/>
              <a:t>Updates and New Topic Discussions on 3DEP, DEM Hydro-modification, Hydrography Development and the Need to Establish a New LiDAR </a:t>
            </a:r>
            <a:r>
              <a:rPr lang="en-US" sz="2400" dirty="0" smtClean="0"/>
              <a:t>Committee </a:t>
            </a:r>
            <a:r>
              <a:rPr lang="en-US" sz="2400" dirty="0"/>
              <a:t>for Minnesota</a:t>
            </a:r>
            <a:r>
              <a:rPr lang="en-US" sz="2400" dirty="0" smtClean="0"/>
              <a:t>.</a:t>
            </a:r>
          </a:p>
          <a:p>
            <a:pPr marL="365760" indent="-256032" fontAlgn="auto">
              <a:spcAft>
                <a:spcPts val="0"/>
              </a:spcAft>
              <a:buFont typeface="Wingdings 3"/>
              <a:buChar char=""/>
              <a:defRPr/>
            </a:pPr>
            <a:r>
              <a:rPr lang="en-US" sz="2400" dirty="0" smtClean="0"/>
              <a:t>Panel Schedule</a:t>
            </a:r>
          </a:p>
          <a:p>
            <a:pPr marL="621792" lvl="1" fontAlgn="auto">
              <a:spcBef>
                <a:spcPts val="324"/>
              </a:spcBef>
              <a:spcAft>
                <a:spcPts val="0"/>
              </a:spcAft>
              <a:buFont typeface="Verdana"/>
              <a:buChar char="◦"/>
              <a:defRPr/>
            </a:pPr>
            <a:r>
              <a:rPr lang="en-US" sz="2000" dirty="0" smtClean="0"/>
              <a:t>Intro</a:t>
            </a:r>
          </a:p>
          <a:p>
            <a:pPr marL="621792" lvl="1" fontAlgn="auto">
              <a:spcBef>
                <a:spcPts val="324"/>
              </a:spcBef>
              <a:spcAft>
                <a:spcPts val="0"/>
              </a:spcAft>
              <a:buFont typeface="Verdana"/>
              <a:buChar char="◦"/>
              <a:defRPr/>
            </a:pPr>
            <a:r>
              <a:rPr lang="en-US" sz="2000" dirty="0" smtClean="0"/>
              <a:t>3DEP- Overview (USIEI, </a:t>
            </a:r>
            <a:r>
              <a:rPr lang="en-US" sz="2000" dirty="0" err="1" smtClean="0"/>
              <a:t>SeaSketch</a:t>
            </a:r>
            <a:r>
              <a:rPr lang="en-US" sz="2000" dirty="0" smtClean="0"/>
              <a:t>, BAA)</a:t>
            </a:r>
          </a:p>
          <a:p>
            <a:pPr marL="621792" lvl="1" fontAlgn="auto">
              <a:spcBef>
                <a:spcPts val="324"/>
              </a:spcBef>
              <a:spcAft>
                <a:spcPts val="0"/>
              </a:spcAft>
              <a:buFont typeface="Verdana"/>
              <a:buChar char="◦"/>
              <a:defRPr/>
            </a:pPr>
            <a:r>
              <a:rPr lang="en-US" sz="2000" dirty="0" err="1" smtClean="0"/>
              <a:t>hDEM</a:t>
            </a:r>
            <a:r>
              <a:rPr lang="en-US" sz="2000" dirty="0" smtClean="0"/>
              <a:t>- Background (Standard, LOD/LOA, flow paths, NXG-Hydro, Funding)</a:t>
            </a:r>
          </a:p>
          <a:p>
            <a:pPr marL="621792" lvl="1" fontAlgn="auto">
              <a:spcBef>
                <a:spcPts val="324"/>
              </a:spcBef>
              <a:spcAft>
                <a:spcPts val="0"/>
              </a:spcAft>
              <a:buFont typeface="Verdana"/>
              <a:buChar char="◦"/>
              <a:defRPr/>
            </a:pPr>
            <a:r>
              <a:rPr lang="en-US" sz="2000" dirty="0" err="1" smtClean="0"/>
              <a:t>hDEM</a:t>
            </a:r>
            <a:r>
              <a:rPr lang="en-US" sz="2000" dirty="0" smtClean="0"/>
              <a:t> – Demonstration of Findings</a:t>
            </a:r>
          </a:p>
          <a:p>
            <a:pPr marL="621792" lvl="1" fontAlgn="auto">
              <a:spcBef>
                <a:spcPts val="324"/>
              </a:spcBef>
              <a:spcAft>
                <a:spcPts val="0"/>
              </a:spcAft>
              <a:buFont typeface="Verdana"/>
              <a:buChar char="◦"/>
              <a:defRPr/>
            </a:pPr>
            <a:r>
              <a:rPr lang="en-US" sz="2000" dirty="0" smtClean="0"/>
              <a:t>Committee- Elevation-Hydro Committee</a:t>
            </a:r>
          </a:p>
          <a:p>
            <a:pPr marL="621792" lvl="1" fontAlgn="auto">
              <a:spcBef>
                <a:spcPts val="324"/>
              </a:spcBef>
              <a:spcAft>
                <a:spcPts val="0"/>
              </a:spcAft>
              <a:buFont typeface="Verdana"/>
              <a:buChar char="◦"/>
              <a:defRPr/>
            </a:pPr>
            <a:r>
              <a:rPr lang="en-US" sz="2000" dirty="0" smtClean="0"/>
              <a:t>Wrap-up &amp; Prep for Panel</a:t>
            </a:r>
          </a:p>
          <a:p>
            <a:pPr marL="621792" lvl="1" fontAlgn="auto">
              <a:spcBef>
                <a:spcPts val="324"/>
              </a:spcBef>
              <a:spcAft>
                <a:spcPts val="0"/>
              </a:spcAft>
              <a:buFont typeface="Verdana"/>
              <a:buChar char="◦"/>
              <a:defRPr/>
            </a:pPr>
            <a:r>
              <a:rPr lang="en-US" sz="2000" dirty="0" smtClean="0"/>
              <a:t>Discussion of Open Topics</a:t>
            </a:r>
          </a:p>
          <a:p>
            <a:pPr marL="621792" lvl="1" fontAlgn="auto">
              <a:spcBef>
                <a:spcPts val="324"/>
              </a:spcBef>
              <a:spcAft>
                <a:spcPts val="0"/>
              </a:spcAft>
              <a:buFont typeface="Verdana"/>
              <a:buChar char="◦"/>
              <a:defRPr/>
            </a:pPr>
            <a:r>
              <a:rPr lang="en-US" sz="2000" dirty="0" smtClean="0"/>
              <a:t>Closing Remarks</a:t>
            </a:r>
            <a:endParaRPr lang="en-US" sz="2000" dirty="0"/>
          </a:p>
        </p:txBody>
      </p:sp>
      <p:sp>
        <p:nvSpPr>
          <p:cNvPr id="3" name="Title 2"/>
          <p:cNvSpPr>
            <a:spLocks noGrp="1"/>
          </p:cNvSpPr>
          <p:nvPr>
            <p:ph type="title"/>
          </p:nvPr>
        </p:nvSpPr>
        <p:spPr/>
        <p:txBody>
          <a:bodyPr/>
          <a:lstStyle/>
          <a:p>
            <a:pPr fontAlgn="auto">
              <a:spcAft>
                <a:spcPts val="0"/>
              </a:spcAft>
              <a:defRPr/>
            </a:pPr>
            <a:r>
              <a:rPr lang="en-US" sz="3600" dirty="0" smtClean="0"/>
              <a:t>LiDAR/Hydrology Panel</a:t>
            </a:r>
            <a:endParaRPr lang="en-US" sz="3600" dirty="0"/>
          </a:p>
        </p:txBody>
      </p:sp>
    </p:spTree>
    <p:extLst>
      <p:ext uri="{BB962C8B-B14F-4D97-AF65-F5344CB8AC3E}">
        <p14:creationId xmlns:p14="http://schemas.microsoft.com/office/powerpoint/2010/main" val="1616862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4</a:t>
            </a:r>
            <a:br>
              <a:rPr lang="en-US" sz="2400" dirty="0"/>
            </a:br>
            <a:r>
              <a:rPr lang="en-US" sz="2400" dirty="0"/>
              <a:t>Discussion</a:t>
            </a:r>
            <a:br>
              <a:rPr lang="en-US" sz="2400" dirty="0"/>
            </a:br>
            <a:r>
              <a:rPr lang="en-US" dirty="0"/>
              <a:t/>
            </a:r>
            <a:br>
              <a:rPr lang="en-US" dirty="0"/>
            </a:br>
            <a:r>
              <a:rPr lang="en-US" dirty="0" smtClean="0"/>
              <a:t>GIS/LIS Consortium Conference Update</a:t>
            </a:r>
            <a:endParaRPr lang="en-US" sz="2000" dirty="0"/>
          </a:p>
        </p:txBody>
      </p:sp>
      <p:sp>
        <p:nvSpPr>
          <p:cNvPr id="3" name="Text Placeholder 3"/>
          <p:cNvSpPr>
            <a:spLocks noGrp="1"/>
          </p:cNvSpPr>
          <p:nvPr>
            <p:ph type="body" sz="quarter" idx="11"/>
          </p:nvPr>
        </p:nvSpPr>
        <p:spPr>
          <a:xfrm>
            <a:off x="533400" y="4724400"/>
            <a:ext cx="5029200" cy="1752600"/>
          </a:xfrm>
        </p:spPr>
        <p:txBody>
          <a:bodyPr/>
          <a:lstStyle/>
          <a:p>
            <a:r>
              <a:rPr lang="en-US" dirty="0" smtClean="0"/>
              <a:t>Gerry Sjerven</a:t>
            </a:r>
            <a:endParaRPr lang="en-US" dirty="0"/>
          </a:p>
        </p:txBody>
      </p:sp>
    </p:spTree>
    <p:extLst>
      <p:ext uri="{BB962C8B-B14F-4D97-AF65-F5344CB8AC3E}">
        <p14:creationId xmlns:p14="http://schemas.microsoft.com/office/powerpoint/2010/main" val="3830968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830388"/>
          </a:xfrm>
        </p:spPr>
        <p:txBody>
          <a:bodyPr/>
          <a:lstStyle/>
          <a:p>
            <a:pPr fontAlgn="auto">
              <a:spcAft>
                <a:spcPts val="0"/>
              </a:spcAft>
              <a:defRPr/>
            </a:pPr>
            <a:endParaRPr lang="en-US"/>
          </a:p>
        </p:txBody>
      </p:sp>
      <p:pic>
        <p:nvPicPr>
          <p:cNvPr id="92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600200"/>
            <a:ext cx="8651875"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04800" y="304800"/>
            <a:ext cx="8530883" cy="1143000"/>
          </a:xfrm>
          <a:prstGeom prst="rect">
            <a:avLst/>
          </a:prstGeom>
        </p:spPr>
        <p:txBody>
          <a:bodyPr anchor="b">
            <a:normAutofit fontScale="52500" lnSpcReduction="20000"/>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defRPr/>
            </a:pPr>
            <a:r>
              <a:rPr lang="en-US" sz="6900" dirty="0" smtClean="0">
                <a:solidFill>
                  <a:srgbClr val="464646"/>
                </a:solidFill>
              </a:rPr>
              <a:t>26</a:t>
            </a:r>
            <a:r>
              <a:rPr lang="en-US" sz="6900" baseline="30000" dirty="0" smtClean="0">
                <a:solidFill>
                  <a:srgbClr val="464646"/>
                </a:solidFill>
              </a:rPr>
              <a:t>th</a:t>
            </a:r>
            <a:r>
              <a:rPr lang="en-US" sz="6900" dirty="0" smtClean="0">
                <a:solidFill>
                  <a:srgbClr val="464646"/>
                </a:solidFill>
              </a:rPr>
              <a:t> Annual Conference &amp; Workshops</a:t>
            </a:r>
          </a:p>
          <a:p>
            <a:pPr algn="ctr">
              <a:defRPr/>
            </a:pPr>
            <a:r>
              <a:rPr lang="en-US" i="1" dirty="0">
                <a:solidFill>
                  <a:srgbClr val="464646"/>
                </a:solidFill>
              </a:rPr>
              <a:t/>
            </a:r>
            <a:br>
              <a:rPr lang="en-US" i="1" dirty="0">
                <a:solidFill>
                  <a:srgbClr val="464646"/>
                </a:solidFill>
              </a:rPr>
            </a:br>
            <a:r>
              <a:rPr lang="en-US" i="1" dirty="0" smtClean="0">
                <a:solidFill>
                  <a:srgbClr val="464646"/>
                </a:solidFill>
              </a:rPr>
              <a:t>Your </a:t>
            </a:r>
            <a:r>
              <a:rPr lang="en-US" i="1" dirty="0">
                <a:solidFill>
                  <a:srgbClr val="464646"/>
                </a:solidFill>
              </a:rPr>
              <a:t>Geospatial Destiny</a:t>
            </a:r>
            <a:endParaRPr lang="en-US" dirty="0">
              <a:solidFill>
                <a:srgbClr val="464646"/>
              </a:solidFill>
            </a:endParaRPr>
          </a:p>
        </p:txBody>
      </p:sp>
    </p:spTree>
    <p:extLst>
      <p:ext uri="{BB962C8B-B14F-4D97-AF65-F5344CB8AC3E}">
        <p14:creationId xmlns:p14="http://schemas.microsoft.com/office/powerpoint/2010/main" val="3628930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533400" y="1600200"/>
            <a:ext cx="7521575" cy="4843463"/>
          </a:xfrm>
        </p:spPr>
        <p:txBody>
          <a:bodyPr/>
          <a:lstStyle/>
          <a:p>
            <a:r>
              <a:rPr lang="en-US" altLang="en-US" sz="2400" smtClean="0"/>
              <a:t>Thursday October 27, 2016 </a:t>
            </a:r>
          </a:p>
          <a:p>
            <a:pPr lvl="1"/>
            <a:r>
              <a:rPr lang="en-US" altLang="en-US" sz="2000" smtClean="0"/>
              <a:t>Carrie Sowden, Archaeological Director</a:t>
            </a:r>
            <a:br>
              <a:rPr lang="en-US" altLang="en-US" sz="2000" smtClean="0"/>
            </a:br>
            <a:r>
              <a:rPr lang="en-US" altLang="en-US" sz="2000" smtClean="0"/>
              <a:t>for the Peachman Lake Erie Shipwreck </a:t>
            </a:r>
            <a:br>
              <a:rPr lang="en-US" altLang="en-US" sz="2000" smtClean="0"/>
            </a:br>
            <a:r>
              <a:rPr lang="en-US" altLang="en-US" sz="2000" smtClean="0"/>
              <a:t>Research Center at the Great Lakes </a:t>
            </a:r>
            <a:br>
              <a:rPr lang="en-US" altLang="en-US" sz="2000" smtClean="0"/>
            </a:br>
            <a:r>
              <a:rPr lang="en-US" altLang="en-US" sz="2000" smtClean="0"/>
              <a:t>Historical Society</a:t>
            </a:r>
            <a:br>
              <a:rPr lang="en-US" altLang="en-US" sz="2000" smtClean="0"/>
            </a:br>
            <a:r>
              <a:rPr lang="en-US" altLang="en-US" sz="2000" smtClean="0">
                <a:hlinkClick r:id="rId2"/>
              </a:rPr>
              <a:t>www.inlandseas.org</a:t>
            </a:r>
            <a:endParaRPr lang="en-US" altLang="en-US" sz="2000" smtClean="0"/>
          </a:p>
          <a:p>
            <a:pPr lvl="1"/>
            <a:endParaRPr lang="en-US" altLang="en-US" sz="2000" smtClean="0"/>
          </a:p>
          <a:p>
            <a:pPr lvl="1"/>
            <a:endParaRPr lang="en-US" altLang="en-US" sz="2000" smtClean="0"/>
          </a:p>
          <a:p>
            <a:r>
              <a:rPr lang="en-US" altLang="en-US" sz="2400" smtClean="0"/>
              <a:t>Friday October 28, 2016</a:t>
            </a:r>
          </a:p>
          <a:p>
            <a:pPr lvl="1"/>
            <a:r>
              <a:rPr lang="en-US" altLang="en-US" sz="2000" smtClean="0"/>
              <a:t>Dana Starkell - Paddle to the Amazon</a:t>
            </a:r>
            <a:br>
              <a:rPr lang="en-US" altLang="en-US" sz="2000" smtClean="0"/>
            </a:br>
            <a:r>
              <a:rPr lang="en-US" altLang="en-US" sz="2000" smtClean="0">
                <a:hlinkClick r:id="rId3"/>
              </a:rPr>
              <a:t>www.paddletotheamazon.com</a:t>
            </a:r>
            <a:endParaRPr lang="en-US" altLang="en-US" sz="2000" smtClean="0"/>
          </a:p>
          <a:p>
            <a:endParaRPr lang="en-US" altLang="en-US" smtClean="0"/>
          </a:p>
        </p:txBody>
      </p:sp>
      <p:sp>
        <p:nvSpPr>
          <p:cNvPr id="2" name="Title 1"/>
          <p:cNvSpPr>
            <a:spLocks noGrp="1"/>
          </p:cNvSpPr>
          <p:nvPr>
            <p:ph type="title"/>
          </p:nvPr>
        </p:nvSpPr>
        <p:spPr>
          <a:xfrm>
            <a:off x="304800" y="274638"/>
            <a:ext cx="8382000" cy="1143000"/>
          </a:xfrm>
        </p:spPr>
        <p:txBody>
          <a:bodyPr>
            <a:noAutofit/>
          </a:bodyPr>
          <a:lstStyle/>
          <a:p>
            <a:pPr algn="ctr" fontAlgn="auto">
              <a:spcAft>
                <a:spcPts val="0"/>
              </a:spcAft>
              <a:defRPr/>
            </a:pPr>
            <a:r>
              <a:rPr lang="en-US" sz="3600" dirty="0" smtClean="0"/>
              <a:t>26</a:t>
            </a:r>
            <a:r>
              <a:rPr lang="en-US" sz="3600" baseline="30000" dirty="0" smtClean="0"/>
              <a:t>th</a:t>
            </a:r>
            <a:r>
              <a:rPr lang="en-US" sz="3600" dirty="0" smtClean="0"/>
              <a:t> Annual Conference &amp; Workshop Keynote Speakers</a:t>
            </a:r>
            <a:endParaRPr lang="en-US" sz="3600" dirty="0"/>
          </a:p>
        </p:txBody>
      </p:sp>
      <p:pic>
        <p:nvPicPr>
          <p:cNvPr id="102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1624013"/>
            <a:ext cx="179863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191000"/>
            <a:ext cx="2392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216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p:txBody>
          <a:bodyPr/>
          <a:lstStyle/>
          <a:p>
            <a:r>
              <a:rPr lang="en-US" altLang="en-US" sz="2400" smtClean="0"/>
              <a:t>October 7</a:t>
            </a:r>
            <a:r>
              <a:rPr lang="en-US" altLang="en-US" sz="2400" baseline="30000" smtClean="0"/>
              <a:t>th</a:t>
            </a:r>
            <a:r>
              <a:rPr lang="en-US" altLang="en-US" sz="2400" smtClean="0"/>
              <a:t> -Early Registration Closes </a:t>
            </a:r>
          </a:p>
          <a:p>
            <a:r>
              <a:rPr lang="en-US" altLang="en-US" sz="2400" smtClean="0"/>
              <a:t>October 25</a:t>
            </a:r>
            <a:r>
              <a:rPr lang="en-US" altLang="en-US" sz="2400" baseline="30000" smtClean="0"/>
              <a:t>th</a:t>
            </a:r>
            <a:r>
              <a:rPr lang="en-US" altLang="en-US" sz="2400" smtClean="0"/>
              <a:t> - Networking Event, 7 West Taphouse</a:t>
            </a:r>
          </a:p>
          <a:p>
            <a:r>
              <a:rPr lang="en-US" altLang="en-US" sz="2400" smtClean="0"/>
              <a:t>October 26</a:t>
            </a:r>
            <a:r>
              <a:rPr lang="en-US" altLang="en-US" sz="2400" baseline="30000" smtClean="0"/>
              <a:t>th</a:t>
            </a:r>
            <a:r>
              <a:rPr lang="en-US" altLang="en-US" sz="2400" smtClean="0"/>
              <a:t> - Second Annual Educator Day</a:t>
            </a:r>
          </a:p>
          <a:p>
            <a:r>
              <a:rPr lang="en-US" altLang="en-US" sz="2400" smtClean="0"/>
              <a:t>October 26</a:t>
            </a:r>
            <a:r>
              <a:rPr lang="en-US" altLang="en-US" sz="2400" baseline="30000" smtClean="0"/>
              <a:t>th</a:t>
            </a:r>
            <a:r>
              <a:rPr lang="en-US" altLang="en-US" sz="2400" smtClean="0"/>
              <a:t> - Reception in Geolounge followed by welcome event at Grandma’s Saloon</a:t>
            </a:r>
          </a:p>
          <a:p>
            <a:r>
              <a:rPr lang="en-US" altLang="en-US" sz="2400" smtClean="0"/>
              <a:t>October 27</a:t>
            </a:r>
            <a:r>
              <a:rPr lang="en-US" altLang="en-US" sz="2400" baseline="30000" smtClean="0"/>
              <a:t>th</a:t>
            </a:r>
            <a:r>
              <a:rPr lang="en-US" altLang="en-US" sz="2400" smtClean="0"/>
              <a:t> - Vendor reception at the DECC, followed by conference social at the Holiday Inn including local craft brews.</a:t>
            </a:r>
          </a:p>
          <a:p>
            <a:r>
              <a:rPr lang="en-US" altLang="en-US" sz="2400" smtClean="0"/>
              <a:t>October 28</a:t>
            </a:r>
            <a:r>
              <a:rPr lang="en-US" altLang="en-US" sz="2400" baseline="30000" smtClean="0"/>
              <a:t>th</a:t>
            </a:r>
            <a:r>
              <a:rPr lang="en-US" altLang="en-US" sz="2400" smtClean="0"/>
              <a:t> - Fun Run, </a:t>
            </a:r>
            <a:r>
              <a:rPr lang="en-US" altLang="en-US" sz="2400" u="sng" smtClean="0"/>
              <a:t>registration closes Sept. 30</a:t>
            </a:r>
          </a:p>
          <a:p>
            <a:r>
              <a:rPr lang="en-US" altLang="en-US" sz="2400" smtClean="0"/>
              <a:t>Tour the research vessel R/V Blue Heron</a:t>
            </a:r>
          </a:p>
          <a:p>
            <a:r>
              <a:rPr lang="en-US" altLang="en-US" sz="2400" smtClean="0"/>
              <a:t>Esri Hands-on Lab</a:t>
            </a:r>
          </a:p>
          <a:p>
            <a:endParaRPr lang="en-US" altLang="en-US" sz="2400" smtClean="0"/>
          </a:p>
        </p:txBody>
      </p:sp>
      <p:sp>
        <p:nvSpPr>
          <p:cNvPr id="3" name="Title 2"/>
          <p:cNvSpPr>
            <a:spLocks noGrp="1"/>
          </p:cNvSpPr>
          <p:nvPr>
            <p:ph type="title"/>
          </p:nvPr>
        </p:nvSpPr>
        <p:spPr>
          <a:xfrm>
            <a:off x="304800" y="274638"/>
            <a:ext cx="8382000" cy="1143000"/>
          </a:xfrm>
        </p:spPr>
        <p:txBody>
          <a:bodyPr>
            <a:noAutofit/>
          </a:bodyPr>
          <a:lstStyle/>
          <a:p>
            <a:pPr algn="ctr" fontAlgn="auto">
              <a:spcAft>
                <a:spcPts val="0"/>
              </a:spcAft>
              <a:defRPr/>
            </a:pPr>
            <a:r>
              <a:rPr lang="en-US" sz="3600" dirty="0"/>
              <a:t>26</a:t>
            </a:r>
            <a:r>
              <a:rPr lang="en-US" sz="3600" baseline="30000" dirty="0"/>
              <a:t>th</a:t>
            </a:r>
            <a:r>
              <a:rPr lang="en-US" sz="3600" dirty="0"/>
              <a:t> Annual Conference &amp; Workshop </a:t>
            </a:r>
            <a:r>
              <a:rPr lang="en-US" sz="3600" dirty="0" smtClean="0"/>
              <a:t>Important Dates</a:t>
            </a:r>
            <a:endParaRPr lang="en-US" sz="3600" dirty="0"/>
          </a:p>
        </p:txBody>
      </p:sp>
    </p:spTree>
    <p:extLst>
      <p:ext uri="{BB962C8B-B14F-4D97-AF65-F5344CB8AC3E}">
        <p14:creationId xmlns:p14="http://schemas.microsoft.com/office/powerpoint/2010/main" val="819464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idx="1"/>
          </p:nvPr>
        </p:nvSpPr>
        <p:spPr/>
        <p:txBody>
          <a:bodyPr/>
          <a:lstStyle/>
          <a:p>
            <a:r>
              <a:rPr lang="en-US" altLang="en-US" sz="2400" smtClean="0"/>
              <a:t>October 26</a:t>
            </a:r>
            <a:r>
              <a:rPr lang="en-US" altLang="en-US" sz="2400" baseline="30000" smtClean="0"/>
              <a:t>th</a:t>
            </a:r>
            <a:r>
              <a:rPr lang="en-US" altLang="en-US" sz="2400" smtClean="0"/>
              <a:t> and 27</a:t>
            </a:r>
            <a:r>
              <a:rPr lang="en-US" altLang="en-US" sz="2400" baseline="30000" smtClean="0"/>
              <a:t>th</a:t>
            </a:r>
            <a:endParaRPr lang="en-US" altLang="en-US" sz="2400" smtClean="0"/>
          </a:p>
          <a:p>
            <a:r>
              <a:rPr lang="en-US" altLang="en-US" sz="2400" smtClean="0"/>
              <a:t>Tours available from </a:t>
            </a:r>
            <a:br>
              <a:rPr lang="en-US" altLang="en-US" sz="2400" smtClean="0"/>
            </a:br>
            <a:r>
              <a:rPr lang="en-US" altLang="en-US" sz="2400" smtClean="0"/>
              <a:t>1:30-4:30pm </a:t>
            </a:r>
          </a:p>
          <a:p>
            <a:r>
              <a:rPr lang="en-US" altLang="en-US" sz="2400" smtClean="0"/>
              <a:t>Sign up for </a:t>
            </a:r>
            <a:r>
              <a:rPr lang="en-US" altLang="en-US" sz="2400" smtClean="0">
                <a:hlinkClick r:id="rId2"/>
              </a:rPr>
              <a:t>tours</a:t>
            </a:r>
            <a:r>
              <a:rPr lang="en-US" altLang="en-US" sz="2400" smtClean="0"/>
              <a:t>, </a:t>
            </a:r>
            <a:br>
              <a:rPr lang="en-US" altLang="en-US" sz="2400" smtClean="0"/>
            </a:br>
            <a:r>
              <a:rPr lang="en-US" altLang="en-US" sz="2400" smtClean="0"/>
              <a:t>weather permitting</a:t>
            </a:r>
          </a:p>
        </p:txBody>
      </p:sp>
      <p:sp>
        <p:nvSpPr>
          <p:cNvPr id="3" name="Title 2"/>
          <p:cNvSpPr>
            <a:spLocks noGrp="1"/>
          </p:cNvSpPr>
          <p:nvPr>
            <p:ph type="title"/>
          </p:nvPr>
        </p:nvSpPr>
        <p:spPr/>
        <p:txBody>
          <a:bodyPr/>
          <a:lstStyle/>
          <a:p>
            <a:pPr algn="ctr" fontAlgn="auto">
              <a:spcAft>
                <a:spcPts val="0"/>
              </a:spcAft>
              <a:defRPr/>
            </a:pPr>
            <a:r>
              <a:rPr lang="en-US" sz="3600" dirty="0" smtClean="0"/>
              <a:t>Tour the R/V Blue Heron</a:t>
            </a:r>
            <a:endParaRPr lang="en-US" sz="3600" dirty="0"/>
          </a:p>
        </p:txBody>
      </p:sp>
      <p:pic>
        <p:nvPicPr>
          <p:cNvPr id="122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3788" y="1752600"/>
            <a:ext cx="35512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291792"/>
      </p:ext>
    </p:extLst>
  </p:cSld>
  <p:clrMapOvr>
    <a:masterClrMapping/>
  </p:clrMapOvr>
  <p:timing>
    <p:tnLst>
      <p:par>
        <p:cTn id="1" dur="indefinite" restart="never" nodeType="tmRoot"/>
      </p:par>
    </p:tnLst>
  </p:timing>
</p:sld>
</file>

<file path=ppt/theme/_rels/theme21.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NIT_Slide_Presentation.potx" id="{00642806-9723-4AC9-8515-50644A43E067}" vid="{871BF57A-9123-4F65-A26C-FDFB8FD2B6B5}"/>
    </a:ext>
  </a:extLst>
</a:theme>
</file>

<file path=ppt/theme/theme17.xml><?xml version="1.0" encoding="utf-8"?>
<a:theme xmlns:a="http://schemas.openxmlformats.org/drawingml/2006/main" name="Questions slide">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extLst>
    <a:ext uri="{05A4C25C-085E-4340-85A3-A5531E510DB2}">
      <thm15:themeFamily xmlns:thm15="http://schemas.microsoft.com/office/thememl/2012/main" name="MNIT_Slide_Presentation.potx" id="{00642806-9723-4AC9-8515-50644A43E067}" vid="{5E147B26-DB44-45CA-8CBC-F5B7140B8B40}"/>
    </a:ext>
  </a:extLst>
</a:theme>
</file>

<file path=ppt/theme/theme18.xml><?xml version="1.0" encoding="utf-8"?>
<a:theme xmlns:a="http://schemas.openxmlformats.org/drawingml/2006/main" name="7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ection slides 6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2.xml><?xml version="1.0" encoding="utf-8"?>
<a:theme xmlns:a="http://schemas.openxmlformats.org/drawingml/2006/main" name="8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5.xml><?xml version="1.0" encoding="utf-8"?>
<a:theme xmlns:a="http://schemas.openxmlformats.org/drawingml/2006/main" name="1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ct:contentTypeSchema xmlns:ct="http://schemas.microsoft.com/office/2006/metadata/contentType" xmlns:ma="http://schemas.microsoft.com/office/2006/metadata/properties/metaAttributes" ct:_="" ma:_="" ma:contentTypeName="Document" ma:contentTypeID="0x010100030987E932602A489ECA084A1B4EE692" ma:contentTypeVersion="0" ma:contentTypeDescription="Create a new document." ma:contentTypeScope="" ma:versionID="0b9bd39ccce666f0b37ee341ee8e675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mso-contentType ?>
<FormTemplates xmlns="http://schemas.microsoft.com/sharepoint/v3/contenttype/forms">
  <Display>DocumentLibraryForm</Display>
  <Edit>DocumentLibraryForm</Edit>
  <New>DocumentLibraryForm</New>
</FormTemplates>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p:properties xmlns:p="http://schemas.microsoft.com/office/2006/metadata/properties" xmlns:xsi="http://www.w3.org/2001/XMLSchema-instance" xmlns:pc="http://schemas.microsoft.com/office/infopath/2007/PartnerControls">
  <documentManagement/>
</p:properties>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8C65C61-3D89-4254-9ECF-2E26928F4237}">
  <ds:schemaRefs>
    <ds:schemaRef ds:uri="ESRI.ArcGIS.Mapping.OfficeIntegration.PowerPointInfo"/>
  </ds:schemaRefs>
</ds:datastoreItem>
</file>

<file path=customXml/itemProps10.xml><?xml version="1.0" encoding="utf-8"?>
<ds:datastoreItem xmlns:ds="http://schemas.openxmlformats.org/officeDocument/2006/customXml" ds:itemID="{51596C7B-7D0B-4E34-ABF2-D344A925669E}">
  <ds:schemaRefs>
    <ds:schemaRef ds:uri="ESRI.ArcGIS.Mapping.OfficeIntegration.PowerPointInfo"/>
  </ds:schemaRefs>
</ds:datastoreItem>
</file>

<file path=customXml/itemProps100.xml><?xml version="1.0" encoding="utf-8"?>
<ds:datastoreItem xmlns:ds="http://schemas.openxmlformats.org/officeDocument/2006/customXml" ds:itemID="{B05B1103-98A5-491C-B8F8-98EA85FF42C9}">
  <ds:schemaRefs>
    <ds:schemaRef ds:uri="ESRI.ArcGIS.Mapping.OfficeIntegration.PowerPointInfo"/>
  </ds:schemaRefs>
</ds:datastoreItem>
</file>

<file path=customXml/itemProps101.xml><?xml version="1.0" encoding="utf-8"?>
<ds:datastoreItem xmlns:ds="http://schemas.openxmlformats.org/officeDocument/2006/customXml" ds:itemID="{44BBE52C-CD6B-4A9D-90EC-498B909F1EA7}">
  <ds:schemaRefs>
    <ds:schemaRef ds:uri="ESRI.ArcGIS.Mapping.OfficeIntegration.PowerPointInfo"/>
  </ds:schemaRefs>
</ds:datastoreItem>
</file>

<file path=customXml/itemProps102.xml><?xml version="1.0" encoding="utf-8"?>
<ds:datastoreItem xmlns:ds="http://schemas.openxmlformats.org/officeDocument/2006/customXml" ds:itemID="{A9CD54AF-0FB9-4826-9127-5CDF3A801DDA}">
  <ds:schemaRefs>
    <ds:schemaRef ds:uri="ESRI.ArcGIS.Mapping.OfficeIntegration.PowerPointInfo"/>
  </ds:schemaRefs>
</ds:datastoreItem>
</file>

<file path=customXml/itemProps103.xml><?xml version="1.0" encoding="utf-8"?>
<ds:datastoreItem xmlns:ds="http://schemas.openxmlformats.org/officeDocument/2006/customXml" ds:itemID="{330CE486-428A-4A52-A608-CC14DABC39F9}">
  <ds:schemaRefs>
    <ds:schemaRef ds:uri="ESRI.ArcGIS.Mapping.OfficeIntegration.PowerPointInfo"/>
  </ds:schemaRefs>
</ds:datastoreItem>
</file>

<file path=customXml/itemProps104.xml><?xml version="1.0" encoding="utf-8"?>
<ds:datastoreItem xmlns:ds="http://schemas.openxmlformats.org/officeDocument/2006/customXml" ds:itemID="{39851B7D-8201-4EE8-BB8F-47A5075DD5FA}">
  <ds:schemaRefs>
    <ds:schemaRef ds:uri="ESRI.ArcGIS.Mapping.OfficeIntegration.PowerPointInfo"/>
  </ds:schemaRefs>
</ds:datastoreItem>
</file>

<file path=customXml/itemProps105.xml><?xml version="1.0" encoding="utf-8"?>
<ds:datastoreItem xmlns:ds="http://schemas.openxmlformats.org/officeDocument/2006/customXml" ds:itemID="{45D17578-9BCB-4B9E-8099-0CEED1FAAC19}">
  <ds:schemaRefs>
    <ds:schemaRef ds:uri="ESRI.ArcGIS.Mapping.OfficeIntegration.PowerPointInfo"/>
  </ds:schemaRefs>
</ds:datastoreItem>
</file>

<file path=customXml/itemProps106.xml><?xml version="1.0" encoding="utf-8"?>
<ds:datastoreItem xmlns:ds="http://schemas.openxmlformats.org/officeDocument/2006/customXml" ds:itemID="{912ECB2C-17EF-4836-9ACE-1B531DEC0BCE}">
  <ds:schemaRefs>
    <ds:schemaRef ds:uri="ESRI.ArcGIS.Mapping.OfficeIntegration.PowerPointInfo"/>
  </ds:schemaRefs>
</ds:datastoreItem>
</file>

<file path=customXml/itemProps107.xml><?xml version="1.0" encoding="utf-8"?>
<ds:datastoreItem xmlns:ds="http://schemas.openxmlformats.org/officeDocument/2006/customXml" ds:itemID="{92C5CA5A-BB9B-45F1-AB57-8834BB89C1C9}">
  <ds:schemaRefs>
    <ds:schemaRef ds:uri="ESRI.ArcGIS.Mapping.OfficeIntegration.PowerPointInfo"/>
  </ds:schemaRefs>
</ds:datastoreItem>
</file>

<file path=customXml/itemProps108.xml><?xml version="1.0" encoding="utf-8"?>
<ds:datastoreItem xmlns:ds="http://schemas.openxmlformats.org/officeDocument/2006/customXml" ds:itemID="{ABD9D524-8F84-4139-85AF-19AE4DED3C9D}">
  <ds:schemaRefs>
    <ds:schemaRef ds:uri="ESRI.ArcGIS.Mapping.OfficeIntegration.PowerPointInfo"/>
  </ds:schemaRefs>
</ds:datastoreItem>
</file>

<file path=customXml/itemProps109.xml><?xml version="1.0" encoding="utf-8"?>
<ds:datastoreItem xmlns:ds="http://schemas.openxmlformats.org/officeDocument/2006/customXml" ds:itemID="{16E073AF-C515-472E-A570-661677D02323}">
  <ds:schemaRefs>
    <ds:schemaRef ds:uri="ESRI.ArcGIS.Mapping.OfficeIntegration.PowerPointInfo"/>
  </ds:schemaRefs>
</ds:datastoreItem>
</file>

<file path=customXml/itemProps11.xml><?xml version="1.0" encoding="utf-8"?>
<ds:datastoreItem xmlns:ds="http://schemas.openxmlformats.org/officeDocument/2006/customXml" ds:itemID="{C9AFA3B4-1E60-4B37-A620-B533CC36692A}">
  <ds:schemaRefs>
    <ds:schemaRef ds:uri="ESRI.ArcGIS.Mapping.OfficeIntegration.PowerPointInfo"/>
  </ds:schemaRefs>
</ds:datastoreItem>
</file>

<file path=customXml/itemProps110.xml><?xml version="1.0" encoding="utf-8"?>
<ds:datastoreItem xmlns:ds="http://schemas.openxmlformats.org/officeDocument/2006/customXml" ds:itemID="{3DEDA66C-B0E4-46C9-9549-67AD729242B6}">
  <ds:schemaRefs>
    <ds:schemaRef ds:uri="ESRI.ArcGIS.Mapping.OfficeIntegration.PowerPointInfo"/>
  </ds:schemaRefs>
</ds:datastoreItem>
</file>

<file path=customXml/itemProps111.xml><?xml version="1.0" encoding="utf-8"?>
<ds:datastoreItem xmlns:ds="http://schemas.openxmlformats.org/officeDocument/2006/customXml" ds:itemID="{185C188E-9710-4294-8EF9-61840502C054}">
  <ds:schemaRefs>
    <ds:schemaRef ds:uri="ESRI.ArcGIS.Mapping.OfficeIntegration.PowerPointInfo"/>
  </ds:schemaRefs>
</ds:datastoreItem>
</file>

<file path=customXml/itemProps112.xml><?xml version="1.0" encoding="utf-8"?>
<ds:datastoreItem xmlns:ds="http://schemas.openxmlformats.org/officeDocument/2006/customXml" ds:itemID="{CA8CED77-5639-49AD-95B0-7EAD23C6C92D}">
  <ds:schemaRefs>
    <ds:schemaRef ds:uri="ESRI.ArcGIS.Mapping.OfficeIntegration.PowerPointInfo"/>
  </ds:schemaRefs>
</ds:datastoreItem>
</file>

<file path=customXml/itemProps113.xml><?xml version="1.0" encoding="utf-8"?>
<ds:datastoreItem xmlns:ds="http://schemas.openxmlformats.org/officeDocument/2006/customXml" ds:itemID="{0F4FFE89-B597-4A5D-BBE2-95D8455EFAD1}">
  <ds:schemaRefs>
    <ds:schemaRef ds:uri="ESRI.ArcGIS.Mapping.OfficeIntegration.PowerPointInfo"/>
  </ds:schemaRefs>
</ds:datastoreItem>
</file>

<file path=customXml/itemProps12.xml><?xml version="1.0" encoding="utf-8"?>
<ds:datastoreItem xmlns:ds="http://schemas.openxmlformats.org/officeDocument/2006/customXml" ds:itemID="{26530EB9-E366-4997-B298-2547B39BEB45}">
  <ds:schemaRefs>
    <ds:schemaRef ds:uri="ESRI.ArcGIS.Mapping.OfficeIntegration.PowerPointInfo"/>
  </ds:schemaRefs>
</ds:datastoreItem>
</file>

<file path=customXml/itemProps13.xml><?xml version="1.0" encoding="utf-8"?>
<ds:datastoreItem xmlns:ds="http://schemas.openxmlformats.org/officeDocument/2006/customXml" ds:itemID="{4C875013-FC5A-409B-80D8-67E98604EA48}">
  <ds:schemaRefs>
    <ds:schemaRef ds:uri="ESRI.ArcGIS.Mapping.OfficeIntegration.PowerPointInfo"/>
  </ds:schemaRefs>
</ds:datastoreItem>
</file>

<file path=customXml/itemProps14.xml><?xml version="1.0" encoding="utf-8"?>
<ds:datastoreItem xmlns:ds="http://schemas.openxmlformats.org/officeDocument/2006/customXml" ds:itemID="{541FA1A4-C8FE-42AB-B0CF-DC4F8DE73375}">
  <ds:schemaRefs>
    <ds:schemaRef ds:uri="ESRI.ArcGIS.Mapping.OfficeIntegration.PowerPointInfo"/>
  </ds:schemaRefs>
</ds:datastoreItem>
</file>

<file path=customXml/itemProps15.xml><?xml version="1.0" encoding="utf-8"?>
<ds:datastoreItem xmlns:ds="http://schemas.openxmlformats.org/officeDocument/2006/customXml" ds:itemID="{8D91893F-CB8F-4989-BBA1-F4F7478E0846}">
  <ds:schemaRefs>
    <ds:schemaRef ds:uri="ESRI.ArcGIS.Mapping.OfficeIntegration.PowerPointInfo"/>
  </ds:schemaRefs>
</ds:datastoreItem>
</file>

<file path=customXml/itemProps16.xml><?xml version="1.0" encoding="utf-8"?>
<ds:datastoreItem xmlns:ds="http://schemas.openxmlformats.org/officeDocument/2006/customXml" ds:itemID="{41ABF497-8104-4485-86CD-E51501879166}">
  <ds:schemaRefs>
    <ds:schemaRef ds:uri="ESRI.ArcGIS.Mapping.OfficeIntegration.PowerPointInfo"/>
  </ds:schemaRefs>
</ds:datastoreItem>
</file>

<file path=customXml/itemProps17.xml><?xml version="1.0" encoding="utf-8"?>
<ds:datastoreItem xmlns:ds="http://schemas.openxmlformats.org/officeDocument/2006/customXml" ds:itemID="{2BD4F50C-2BDC-4BE0-B8BB-3A06ADE47100}">
  <ds:schemaRefs>
    <ds:schemaRef ds:uri="ESRI.ArcGIS.Mapping.OfficeIntegration.PowerPointInfo"/>
  </ds:schemaRefs>
</ds:datastoreItem>
</file>

<file path=customXml/itemProps18.xml><?xml version="1.0" encoding="utf-8"?>
<ds:datastoreItem xmlns:ds="http://schemas.openxmlformats.org/officeDocument/2006/customXml" ds:itemID="{5B6EF6DE-A4D1-4766-A19D-01A976442307}">
  <ds:schemaRefs>
    <ds:schemaRef ds:uri="ESRI.ArcGIS.Mapping.OfficeIntegration.PowerPointInfo"/>
  </ds:schemaRefs>
</ds:datastoreItem>
</file>

<file path=customXml/itemProps19.xml><?xml version="1.0" encoding="utf-8"?>
<ds:datastoreItem xmlns:ds="http://schemas.openxmlformats.org/officeDocument/2006/customXml" ds:itemID="{42758A35-7AF4-44F0-A565-291CE463E2A0}">
  <ds:schemaRefs>
    <ds:schemaRef ds:uri="ESRI.ArcGIS.Mapping.OfficeIntegration.PowerPointInfo"/>
  </ds:schemaRefs>
</ds:datastoreItem>
</file>

<file path=customXml/itemProps2.xml><?xml version="1.0" encoding="utf-8"?>
<ds:datastoreItem xmlns:ds="http://schemas.openxmlformats.org/officeDocument/2006/customXml" ds:itemID="{9F60C0BA-AF9F-4190-8F4D-8875A035D1FB}">
  <ds:schemaRefs>
    <ds:schemaRef ds:uri="ESRI.ArcGIS.Mapping.OfficeIntegration.PowerPointInfo"/>
  </ds:schemaRefs>
</ds:datastoreItem>
</file>

<file path=customXml/itemProps20.xml><?xml version="1.0" encoding="utf-8"?>
<ds:datastoreItem xmlns:ds="http://schemas.openxmlformats.org/officeDocument/2006/customXml" ds:itemID="{06E6A58C-DA49-4D60-8350-E3A26EB3038B}">
  <ds:schemaRefs>
    <ds:schemaRef ds:uri="ESRI.ArcGIS.Mapping.OfficeIntegration.PowerPointInfo"/>
  </ds:schemaRefs>
</ds:datastoreItem>
</file>

<file path=customXml/itemProps21.xml><?xml version="1.0" encoding="utf-8"?>
<ds:datastoreItem xmlns:ds="http://schemas.openxmlformats.org/officeDocument/2006/customXml" ds:itemID="{8D61CC9A-600A-43D0-95C0-76CD6DB154DC}">
  <ds:schemaRefs>
    <ds:schemaRef ds:uri="ESRI.ArcGIS.Mapping.OfficeIntegration.PowerPointInfo"/>
  </ds:schemaRefs>
</ds:datastoreItem>
</file>

<file path=customXml/itemProps22.xml><?xml version="1.0" encoding="utf-8"?>
<ds:datastoreItem xmlns:ds="http://schemas.openxmlformats.org/officeDocument/2006/customXml" ds:itemID="{7B39446E-9B4C-4437-B904-F3CE7C342400}">
  <ds:schemaRefs>
    <ds:schemaRef ds:uri="ESRI.ArcGIS.Mapping.OfficeIntegration.PowerPointInfo"/>
  </ds:schemaRefs>
</ds:datastoreItem>
</file>

<file path=customXml/itemProps23.xml><?xml version="1.0" encoding="utf-8"?>
<ds:datastoreItem xmlns:ds="http://schemas.openxmlformats.org/officeDocument/2006/customXml" ds:itemID="{372B600B-F195-4C0E-8239-80A74BF65AE2}">
  <ds:schemaRefs>
    <ds:schemaRef ds:uri="ESRI.ArcGIS.Mapping.OfficeIntegration.PowerPointInfo"/>
  </ds:schemaRefs>
</ds:datastoreItem>
</file>

<file path=customXml/itemProps24.xml><?xml version="1.0" encoding="utf-8"?>
<ds:datastoreItem xmlns:ds="http://schemas.openxmlformats.org/officeDocument/2006/customXml" ds:itemID="{7345AD3B-99AF-447A-8C38-CE0030CFCCC9}">
  <ds:schemaRefs>
    <ds:schemaRef ds:uri="ESRI.ArcGIS.Mapping.OfficeIntegration.PowerPointInfo"/>
  </ds:schemaRefs>
</ds:datastoreItem>
</file>

<file path=customXml/itemProps25.xml><?xml version="1.0" encoding="utf-8"?>
<ds:datastoreItem xmlns:ds="http://schemas.openxmlformats.org/officeDocument/2006/customXml" ds:itemID="{EC8030DC-38FC-41AE-B4B1-99910F5BFD01}">
  <ds:schemaRefs>
    <ds:schemaRef ds:uri="ESRI.ArcGIS.Mapping.OfficeIntegration.PowerPointInfo"/>
  </ds:schemaRefs>
</ds:datastoreItem>
</file>

<file path=customXml/itemProps26.xml><?xml version="1.0" encoding="utf-8"?>
<ds:datastoreItem xmlns:ds="http://schemas.openxmlformats.org/officeDocument/2006/customXml" ds:itemID="{5576D7F3-09CD-45F9-AC2A-A9A7B5DC80C4}">
  <ds:schemaRefs>
    <ds:schemaRef ds:uri="ESRI.ArcGIS.Mapping.OfficeIntegration.PowerPointInfo"/>
  </ds:schemaRefs>
</ds:datastoreItem>
</file>

<file path=customXml/itemProps27.xml><?xml version="1.0" encoding="utf-8"?>
<ds:datastoreItem xmlns:ds="http://schemas.openxmlformats.org/officeDocument/2006/customXml" ds:itemID="{0DA1954C-5CB8-4377-AE10-321EF1EC136D}">
  <ds:schemaRefs>
    <ds:schemaRef ds:uri="ESRI.ArcGIS.Mapping.OfficeIntegration.PowerPointInfo"/>
  </ds:schemaRefs>
</ds:datastoreItem>
</file>

<file path=customXml/itemProps28.xml><?xml version="1.0" encoding="utf-8"?>
<ds:datastoreItem xmlns:ds="http://schemas.openxmlformats.org/officeDocument/2006/customXml" ds:itemID="{BD5BA60E-E6EF-47F2-B723-256513644FBB}">
  <ds:schemaRefs>
    <ds:schemaRef ds:uri="ESRI.ArcGIS.Mapping.OfficeIntegration.PowerPointInfo"/>
  </ds:schemaRefs>
</ds:datastoreItem>
</file>

<file path=customXml/itemProps29.xml><?xml version="1.0" encoding="utf-8"?>
<ds:datastoreItem xmlns:ds="http://schemas.openxmlformats.org/officeDocument/2006/customXml" ds:itemID="{C86C2844-3AE4-4291-9B06-51447E224283}">
  <ds:schemaRefs>
    <ds:schemaRef ds:uri="ESRI.ArcGIS.Mapping.OfficeIntegration.PowerPointInfo"/>
  </ds:schemaRefs>
</ds:datastoreItem>
</file>

<file path=customXml/itemProps3.xml><?xml version="1.0" encoding="utf-8"?>
<ds:datastoreItem xmlns:ds="http://schemas.openxmlformats.org/officeDocument/2006/customXml" ds:itemID="{CFEE5B88-0127-403D-B779-E2341F53B73B}">
  <ds:schemaRefs>
    <ds:schemaRef ds:uri="ESRI.ArcGIS.Mapping.OfficeIntegration.PowerPointInfo"/>
  </ds:schemaRefs>
</ds:datastoreItem>
</file>

<file path=customXml/itemProps30.xml><?xml version="1.0" encoding="utf-8"?>
<ds:datastoreItem xmlns:ds="http://schemas.openxmlformats.org/officeDocument/2006/customXml" ds:itemID="{0EBA6B1C-7921-4C2E-8927-788E64963CDA}">
  <ds:schemaRefs>
    <ds:schemaRef ds:uri="ESRI.ArcGIS.Mapping.OfficeIntegration.PowerPointInfo"/>
  </ds:schemaRefs>
</ds:datastoreItem>
</file>

<file path=customXml/itemProps31.xml><?xml version="1.0" encoding="utf-8"?>
<ds:datastoreItem xmlns:ds="http://schemas.openxmlformats.org/officeDocument/2006/customXml" ds:itemID="{F2EEBF31-0F0A-4CD4-90D7-FA37F84DE33E}">
  <ds:schemaRefs>
    <ds:schemaRef ds:uri="ESRI.ArcGIS.Mapping.OfficeIntegration.PowerPointInfo"/>
  </ds:schemaRefs>
</ds:datastoreItem>
</file>

<file path=customXml/itemProps32.xml><?xml version="1.0" encoding="utf-8"?>
<ds:datastoreItem xmlns:ds="http://schemas.openxmlformats.org/officeDocument/2006/customXml" ds:itemID="{CD6ACAA0-A845-479C-B904-55D1FF7C48B9}">
  <ds:schemaRefs>
    <ds:schemaRef ds:uri="ESRI.ArcGIS.Mapping.OfficeIntegration.PowerPointInfo"/>
  </ds:schemaRefs>
</ds:datastoreItem>
</file>

<file path=customXml/itemProps33.xml><?xml version="1.0" encoding="utf-8"?>
<ds:datastoreItem xmlns:ds="http://schemas.openxmlformats.org/officeDocument/2006/customXml" ds:itemID="{5A6C4451-31FE-407A-B306-0DF8546309AE}">
  <ds:schemaRefs>
    <ds:schemaRef ds:uri="ESRI.ArcGIS.Mapping.OfficeIntegration.PowerPointInfo"/>
  </ds:schemaRefs>
</ds:datastoreItem>
</file>

<file path=customXml/itemProps34.xml><?xml version="1.0" encoding="utf-8"?>
<ds:datastoreItem xmlns:ds="http://schemas.openxmlformats.org/officeDocument/2006/customXml" ds:itemID="{DC4BD5B4-21A5-4C75-A641-BF080CD235F0}">
  <ds:schemaRefs>
    <ds:schemaRef ds:uri="ESRI.ArcGIS.Mapping.OfficeIntegration.PowerPointInfo"/>
  </ds:schemaRefs>
</ds:datastoreItem>
</file>

<file path=customXml/itemProps35.xml><?xml version="1.0" encoding="utf-8"?>
<ds:datastoreItem xmlns:ds="http://schemas.openxmlformats.org/officeDocument/2006/customXml" ds:itemID="{46A8F123-CFEC-47C9-ADF5-E8571772F28F}">
  <ds:schemaRefs>
    <ds:schemaRef ds:uri="ESRI.ArcGIS.Mapping.OfficeIntegration.PowerPointInfo"/>
  </ds:schemaRefs>
</ds:datastoreItem>
</file>

<file path=customXml/itemProps36.xml><?xml version="1.0" encoding="utf-8"?>
<ds:datastoreItem xmlns:ds="http://schemas.openxmlformats.org/officeDocument/2006/customXml" ds:itemID="{7F9E0521-28A6-4484-BA26-35BDB6E082E6}">
  <ds:schemaRefs>
    <ds:schemaRef ds:uri="ESRI.ArcGIS.Mapping.OfficeIntegration.PowerPointInfo"/>
  </ds:schemaRefs>
</ds:datastoreItem>
</file>

<file path=customXml/itemProps37.xml><?xml version="1.0" encoding="utf-8"?>
<ds:datastoreItem xmlns:ds="http://schemas.openxmlformats.org/officeDocument/2006/customXml" ds:itemID="{A1406E62-27E6-45F5-B828-B0D36F4AAD5D}">
  <ds:schemaRefs>
    <ds:schemaRef ds:uri="ESRI.ArcGIS.Mapping.OfficeIntegration.PowerPointInfo"/>
  </ds:schemaRefs>
</ds:datastoreItem>
</file>

<file path=customXml/itemProps38.xml><?xml version="1.0" encoding="utf-8"?>
<ds:datastoreItem xmlns:ds="http://schemas.openxmlformats.org/officeDocument/2006/customXml" ds:itemID="{136358FF-5835-4A9C-AE99-83466A0363CA}">
  <ds:schemaRefs>
    <ds:schemaRef ds:uri="ESRI.ArcGIS.Mapping.OfficeIntegration.PowerPointInfo"/>
  </ds:schemaRefs>
</ds:datastoreItem>
</file>

<file path=customXml/itemProps39.xml><?xml version="1.0" encoding="utf-8"?>
<ds:datastoreItem xmlns:ds="http://schemas.openxmlformats.org/officeDocument/2006/customXml" ds:itemID="{B59B36F5-CA40-46A7-B360-C4219A58DEF9}">
  <ds:schemaRefs>
    <ds:schemaRef ds:uri="ESRI.ArcGIS.Mapping.OfficeIntegration.PowerPointInfo"/>
  </ds:schemaRefs>
</ds:datastoreItem>
</file>

<file path=customXml/itemProps4.xml><?xml version="1.0" encoding="utf-8"?>
<ds:datastoreItem xmlns:ds="http://schemas.openxmlformats.org/officeDocument/2006/customXml" ds:itemID="{2266019E-0CEC-4D65-A665-950D89394623}">
  <ds:schemaRefs>
    <ds:schemaRef ds:uri="ESRI.ArcGIS.Mapping.OfficeIntegration.PowerPointInfo"/>
  </ds:schemaRefs>
</ds:datastoreItem>
</file>

<file path=customXml/itemProps40.xml><?xml version="1.0" encoding="utf-8"?>
<ds:datastoreItem xmlns:ds="http://schemas.openxmlformats.org/officeDocument/2006/customXml" ds:itemID="{92E9C914-9487-4C37-BD9D-4E04E6DF450F}">
  <ds:schemaRefs>
    <ds:schemaRef ds:uri="ESRI.ArcGIS.Mapping.OfficeIntegration.PowerPointInfo"/>
  </ds:schemaRefs>
</ds:datastoreItem>
</file>

<file path=customXml/itemProps41.xml><?xml version="1.0" encoding="utf-8"?>
<ds:datastoreItem xmlns:ds="http://schemas.openxmlformats.org/officeDocument/2006/customXml" ds:itemID="{48B2CACE-66E6-4CB5-9FF4-480F37D90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2.xml><?xml version="1.0" encoding="utf-8"?>
<ds:datastoreItem xmlns:ds="http://schemas.openxmlformats.org/officeDocument/2006/customXml" ds:itemID="{6ECD0B3A-7914-4392-80CC-F68B7C3D16DC}">
  <ds:schemaRefs>
    <ds:schemaRef ds:uri="ESRI.ArcGIS.Mapping.OfficeIntegration.PowerPointInfo"/>
  </ds:schemaRefs>
</ds:datastoreItem>
</file>

<file path=customXml/itemProps43.xml><?xml version="1.0" encoding="utf-8"?>
<ds:datastoreItem xmlns:ds="http://schemas.openxmlformats.org/officeDocument/2006/customXml" ds:itemID="{40F6A80C-C5E2-4F21-B533-40E88AE511D4}">
  <ds:schemaRefs>
    <ds:schemaRef ds:uri="ESRI.ArcGIS.Mapping.OfficeIntegration.PowerPointInfo"/>
  </ds:schemaRefs>
</ds:datastoreItem>
</file>

<file path=customXml/itemProps44.xml><?xml version="1.0" encoding="utf-8"?>
<ds:datastoreItem xmlns:ds="http://schemas.openxmlformats.org/officeDocument/2006/customXml" ds:itemID="{B0B7380C-1D58-41BE-8987-968E235253F5}">
  <ds:schemaRefs>
    <ds:schemaRef ds:uri="ESRI.ArcGIS.Mapping.OfficeIntegration.PowerPointInfo"/>
  </ds:schemaRefs>
</ds:datastoreItem>
</file>

<file path=customXml/itemProps45.xml><?xml version="1.0" encoding="utf-8"?>
<ds:datastoreItem xmlns:ds="http://schemas.openxmlformats.org/officeDocument/2006/customXml" ds:itemID="{6ED2AD88-0184-4492-BB27-84A59749F04B}">
  <ds:schemaRefs>
    <ds:schemaRef ds:uri="ESRI.ArcGIS.Mapping.OfficeIntegration.PowerPointInfo"/>
  </ds:schemaRefs>
</ds:datastoreItem>
</file>

<file path=customXml/itemProps46.xml><?xml version="1.0" encoding="utf-8"?>
<ds:datastoreItem xmlns:ds="http://schemas.openxmlformats.org/officeDocument/2006/customXml" ds:itemID="{5EEE379C-1E81-4EE0-8D80-CA5F1605FAEB}">
  <ds:schemaRefs>
    <ds:schemaRef ds:uri="ESRI.ArcGIS.Mapping.OfficeIntegration.PowerPointInfo"/>
  </ds:schemaRefs>
</ds:datastoreItem>
</file>

<file path=customXml/itemProps47.xml><?xml version="1.0" encoding="utf-8"?>
<ds:datastoreItem xmlns:ds="http://schemas.openxmlformats.org/officeDocument/2006/customXml" ds:itemID="{2BC81245-7AB2-4D6F-841B-4289145B2711}">
  <ds:schemaRefs>
    <ds:schemaRef ds:uri="ESRI.ArcGIS.Mapping.OfficeIntegration.PowerPointInfo"/>
  </ds:schemaRefs>
</ds:datastoreItem>
</file>

<file path=customXml/itemProps48.xml><?xml version="1.0" encoding="utf-8"?>
<ds:datastoreItem xmlns:ds="http://schemas.openxmlformats.org/officeDocument/2006/customXml" ds:itemID="{4CC5FD6B-47A0-4167-9772-93ED3D79ABEE}">
  <ds:schemaRefs>
    <ds:schemaRef ds:uri="ESRI.ArcGIS.Mapping.OfficeIntegration.PowerPointInfo"/>
  </ds:schemaRefs>
</ds:datastoreItem>
</file>

<file path=customXml/itemProps49.xml><?xml version="1.0" encoding="utf-8"?>
<ds:datastoreItem xmlns:ds="http://schemas.openxmlformats.org/officeDocument/2006/customXml" ds:itemID="{29CF9624-B61A-4536-BC1A-05B20947CDF7}">
  <ds:schemaRefs>
    <ds:schemaRef ds:uri="http://schemas.microsoft.com/sharepoint/v3/contenttype/forms"/>
  </ds:schemaRefs>
</ds:datastoreItem>
</file>

<file path=customXml/itemProps5.xml><?xml version="1.0" encoding="utf-8"?>
<ds:datastoreItem xmlns:ds="http://schemas.openxmlformats.org/officeDocument/2006/customXml" ds:itemID="{AE0D1605-8D91-4E52-B9F9-53EAFCFE30F7}">
  <ds:schemaRefs>
    <ds:schemaRef ds:uri="ESRI.ArcGIS.Mapping.OfficeIntegration.PowerPointInfo"/>
  </ds:schemaRefs>
</ds:datastoreItem>
</file>

<file path=customXml/itemProps50.xml><?xml version="1.0" encoding="utf-8"?>
<ds:datastoreItem xmlns:ds="http://schemas.openxmlformats.org/officeDocument/2006/customXml" ds:itemID="{7D502D86-3318-4BE7-ADD4-7B8A9DD4F788}">
  <ds:schemaRefs>
    <ds:schemaRef ds:uri="ESRI.ArcGIS.Mapping.OfficeIntegration.PowerPointInfo"/>
  </ds:schemaRefs>
</ds:datastoreItem>
</file>

<file path=customXml/itemProps51.xml><?xml version="1.0" encoding="utf-8"?>
<ds:datastoreItem xmlns:ds="http://schemas.openxmlformats.org/officeDocument/2006/customXml" ds:itemID="{968130F5-C2A0-43E1-BDCB-173A484F5C08}">
  <ds:schemaRefs>
    <ds:schemaRef ds:uri="ESRI.ArcGIS.Mapping.OfficeIntegration.PowerPointInfo"/>
  </ds:schemaRefs>
</ds:datastoreItem>
</file>

<file path=customXml/itemProps52.xml><?xml version="1.0" encoding="utf-8"?>
<ds:datastoreItem xmlns:ds="http://schemas.openxmlformats.org/officeDocument/2006/customXml" ds:itemID="{8090BD68-0553-4EAF-A148-F3830202D1B4}">
  <ds:schemaRefs>
    <ds:schemaRef ds:uri="ESRI.ArcGIS.Mapping.OfficeIntegration.PowerPointInfo"/>
  </ds:schemaRefs>
</ds:datastoreItem>
</file>

<file path=customXml/itemProps53.xml><?xml version="1.0" encoding="utf-8"?>
<ds:datastoreItem xmlns:ds="http://schemas.openxmlformats.org/officeDocument/2006/customXml" ds:itemID="{20E884C9-384A-4934-AF5D-13ADBD98426E}">
  <ds:schemaRefs>
    <ds:schemaRef ds:uri="ESRI.ArcGIS.Mapping.OfficeIntegration.PowerPointInfo"/>
  </ds:schemaRefs>
</ds:datastoreItem>
</file>

<file path=customXml/itemProps54.xml><?xml version="1.0" encoding="utf-8"?>
<ds:datastoreItem xmlns:ds="http://schemas.openxmlformats.org/officeDocument/2006/customXml" ds:itemID="{2C58187C-CC28-4F38-A4F0-DA75B34A8B14}">
  <ds:schemaRefs>
    <ds:schemaRef ds:uri="ESRI.ArcGIS.Mapping.OfficeIntegration.PowerPointInfo"/>
  </ds:schemaRefs>
</ds:datastoreItem>
</file>

<file path=customXml/itemProps55.xml><?xml version="1.0" encoding="utf-8"?>
<ds:datastoreItem xmlns:ds="http://schemas.openxmlformats.org/officeDocument/2006/customXml" ds:itemID="{679A6AD7-83AA-47E2-B836-4AF0DB4CBEDF}">
  <ds:schemaRefs>
    <ds:schemaRef ds:uri="ESRI.ArcGIS.Mapping.OfficeIntegration.PowerPointInfo"/>
  </ds:schemaRefs>
</ds:datastoreItem>
</file>

<file path=customXml/itemProps56.xml><?xml version="1.0" encoding="utf-8"?>
<ds:datastoreItem xmlns:ds="http://schemas.openxmlformats.org/officeDocument/2006/customXml" ds:itemID="{6F0AD1F8-513C-4D89-B6F5-50CD77BF4DCC}">
  <ds:schemaRefs>
    <ds:schemaRef ds:uri="ESRI.ArcGIS.Mapping.OfficeIntegration.PowerPointInfo"/>
  </ds:schemaRefs>
</ds:datastoreItem>
</file>

<file path=customXml/itemProps57.xml><?xml version="1.0" encoding="utf-8"?>
<ds:datastoreItem xmlns:ds="http://schemas.openxmlformats.org/officeDocument/2006/customXml" ds:itemID="{790E3DAC-2B45-413E-9A6D-4815A9FB5633}">
  <ds:schemaRefs>
    <ds:schemaRef ds:uri="ESRI.ArcGIS.Mapping.OfficeIntegration.PowerPointInfo"/>
  </ds:schemaRefs>
</ds:datastoreItem>
</file>

<file path=customXml/itemProps58.xml><?xml version="1.0" encoding="utf-8"?>
<ds:datastoreItem xmlns:ds="http://schemas.openxmlformats.org/officeDocument/2006/customXml" ds:itemID="{06304CD4-8B30-4FC1-9306-EBBE46D5097A}">
  <ds:schemaRefs>
    <ds:schemaRef ds:uri="ESRI.ArcGIS.Mapping.OfficeIntegration.PowerPointInfo"/>
  </ds:schemaRefs>
</ds:datastoreItem>
</file>

<file path=customXml/itemProps59.xml><?xml version="1.0" encoding="utf-8"?>
<ds:datastoreItem xmlns:ds="http://schemas.openxmlformats.org/officeDocument/2006/customXml" ds:itemID="{D764D507-24EC-4BAD-B5E4-28CED805F28B}">
  <ds:schemaRefs>
    <ds:schemaRef ds:uri="ESRI.ArcGIS.Mapping.OfficeIntegration.PowerPointInfo"/>
  </ds:schemaRefs>
</ds:datastoreItem>
</file>

<file path=customXml/itemProps6.xml><?xml version="1.0" encoding="utf-8"?>
<ds:datastoreItem xmlns:ds="http://schemas.openxmlformats.org/officeDocument/2006/customXml" ds:itemID="{91D0DA34-94DC-47C5-B2A3-F6AB5BAC2BEC}">
  <ds:schemaRefs>
    <ds:schemaRef ds:uri="ESRI.ArcGIS.Mapping.OfficeIntegration.PowerPointInfo"/>
  </ds:schemaRefs>
</ds:datastoreItem>
</file>

<file path=customXml/itemProps60.xml><?xml version="1.0" encoding="utf-8"?>
<ds:datastoreItem xmlns:ds="http://schemas.openxmlformats.org/officeDocument/2006/customXml" ds:itemID="{33709707-F14B-4A78-AB80-19BC32D673DF}">
  <ds:schemaRefs>
    <ds:schemaRef ds:uri="ESRI.ArcGIS.Mapping.OfficeIntegration.PowerPointInfo"/>
  </ds:schemaRefs>
</ds:datastoreItem>
</file>

<file path=customXml/itemProps61.xml><?xml version="1.0" encoding="utf-8"?>
<ds:datastoreItem xmlns:ds="http://schemas.openxmlformats.org/officeDocument/2006/customXml" ds:itemID="{F002D19D-920B-45E1-8E8B-764CCC3B09BC}">
  <ds:schemaRefs>
    <ds:schemaRef ds:uri="ESRI.ArcGIS.Mapping.OfficeIntegration.PowerPointInfo"/>
  </ds:schemaRefs>
</ds:datastoreItem>
</file>

<file path=customXml/itemProps62.xml><?xml version="1.0" encoding="utf-8"?>
<ds:datastoreItem xmlns:ds="http://schemas.openxmlformats.org/officeDocument/2006/customXml" ds:itemID="{D08BAC12-3C91-4854-B47F-7C873E924A57}">
  <ds:schemaRefs>
    <ds:schemaRef ds:uri="ESRI.ArcGIS.Mapping.OfficeIntegration.PowerPointInfo"/>
  </ds:schemaRefs>
</ds:datastoreItem>
</file>

<file path=customXml/itemProps63.xml><?xml version="1.0" encoding="utf-8"?>
<ds:datastoreItem xmlns:ds="http://schemas.openxmlformats.org/officeDocument/2006/customXml" ds:itemID="{5D2C7090-805B-431C-848B-616DC3C1D188}">
  <ds:schemaRefs>
    <ds:schemaRef ds:uri="ESRI.ArcGIS.Mapping.OfficeIntegration.PowerPointInfo"/>
  </ds:schemaRefs>
</ds:datastoreItem>
</file>

<file path=customXml/itemProps64.xml><?xml version="1.0" encoding="utf-8"?>
<ds:datastoreItem xmlns:ds="http://schemas.openxmlformats.org/officeDocument/2006/customXml" ds:itemID="{51A049E9-A92A-431F-98F5-056DAE1B4E09}">
  <ds:schemaRefs>
    <ds:schemaRef ds:uri="ESRI.ArcGIS.Mapping.OfficeIntegration.PowerPointInfo"/>
  </ds:schemaRefs>
</ds:datastoreItem>
</file>

<file path=customXml/itemProps65.xml><?xml version="1.0" encoding="utf-8"?>
<ds:datastoreItem xmlns:ds="http://schemas.openxmlformats.org/officeDocument/2006/customXml" ds:itemID="{748478BC-9A1D-4CC4-86EB-71699EB1A1FD}">
  <ds:schemaRefs>
    <ds:schemaRef ds:uri="ESRI.ArcGIS.Mapping.OfficeIntegration.PowerPointInfo"/>
  </ds:schemaRefs>
</ds:datastoreItem>
</file>

<file path=customXml/itemProps66.xml><?xml version="1.0" encoding="utf-8"?>
<ds:datastoreItem xmlns:ds="http://schemas.openxmlformats.org/officeDocument/2006/customXml" ds:itemID="{10579B17-16E8-43EB-B66D-00ECC82F9905}">
  <ds:schemaRefs>
    <ds:schemaRef ds:uri="ESRI.ArcGIS.Mapping.OfficeIntegration.PowerPointInfo"/>
  </ds:schemaRefs>
</ds:datastoreItem>
</file>

<file path=customXml/itemProps67.xml><?xml version="1.0" encoding="utf-8"?>
<ds:datastoreItem xmlns:ds="http://schemas.openxmlformats.org/officeDocument/2006/customXml" ds:itemID="{AE30A18E-6A1E-4B10-AFE8-BB61593C3362}">
  <ds:schemaRefs>
    <ds:schemaRef ds:uri="ESRI.ArcGIS.Mapping.OfficeIntegration.PowerPointInfo"/>
  </ds:schemaRefs>
</ds:datastoreItem>
</file>

<file path=customXml/itemProps68.xml><?xml version="1.0" encoding="utf-8"?>
<ds:datastoreItem xmlns:ds="http://schemas.openxmlformats.org/officeDocument/2006/customXml" ds:itemID="{064ABF89-AF86-4C86-AE97-AA5CE0054786}">
  <ds:schemaRefs>
    <ds:schemaRef ds:uri="ESRI.ArcGIS.Mapping.OfficeIntegration.PowerPointInfo"/>
  </ds:schemaRefs>
</ds:datastoreItem>
</file>

<file path=customXml/itemProps69.xml><?xml version="1.0" encoding="utf-8"?>
<ds:datastoreItem xmlns:ds="http://schemas.openxmlformats.org/officeDocument/2006/customXml" ds:itemID="{1102CF47-E309-4D6E-BE27-490CD866B51E}">
  <ds:schemaRefs>
    <ds:schemaRef ds:uri="ESRI.ArcGIS.Mapping.OfficeIntegration.PowerPointInfo"/>
  </ds:schemaRefs>
</ds:datastoreItem>
</file>

<file path=customXml/itemProps7.xml><?xml version="1.0" encoding="utf-8"?>
<ds:datastoreItem xmlns:ds="http://schemas.openxmlformats.org/officeDocument/2006/customXml" ds:itemID="{47F3F58D-6FFE-43F3-ADDD-C759C514672F}">
  <ds:schemaRefs>
    <ds:schemaRef ds:uri="ESRI.ArcGIS.Mapping.OfficeIntegration.PowerPointInfo"/>
  </ds:schemaRefs>
</ds:datastoreItem>
</file>

<file path=customXml/itemProps70.xml><?xml version="1.0" encoding="utf-8"?>
<ds:datastoreItem xmlns:ds="http://schemas.openxmlformats.org/officeDocument/2006/customXml" ds:itemID="{5082F281-91BA-4503-9741-D7C9347170F9}">
  <ds:schemaRefs>
    <ds:schemaRef ds:uri="ESRI.ArcGIS.Mapping.OfficeIntegration.PowerPointInfo"/>
  </ds:schemaRefs>
</ds:datastoreItem>
</file>

<file path=customXml/itemProps71.xml><?xml version="1.0" encoding="utf-8"?>
<ds:datastoreItem xmlns:ds="http://schemas.openxmlformats.org/officeDocument/2006/customXml" ds:itemID="{4C3DE384-9BB1-4F65-B10A-717DA8AE10C6}">
  <ds:schemaRefs>
    <ds:schemaRef ds:uri="ESRI.ArcGIS.Mapping.OfficeIntegration.PowerPointInfo"/>
  </ds:schemaRefs>
</ds:datastoreItem>
</file>

<file path=customXml/itemProps72.xml><?xml version="1.0" encoding="utf-8"?>
<ds:datastoreItem xmlns:ds="http://schemas.openxmlformats.org/officeDocument/2006/customXml" ds:itemID="{F105EE4E-CDB6-4AF6-AC12-96E4C08EC236}">
  <ds:schemaRefs>
    <ds:schemaRef ds:uri="ESRI.ArcGIS.Mapping.OfficeIntegration.PowerPointInfo"/>
  </ds:schemaRefs>
</ds:datastoreItem>
</file>

<file path=customXml/itemProps73.xml><?xml version="1.0" encoding="utf-8"?>
<ds:datastoreItem xmlns:ds="http://schemas.openxmlformats.org/officeDocument/2006/customXml" ds:itemID="{1A34F83F-1FBD-41A2-BCB6-6FB65BB339B5}">
  <ds:schemaRefs>
    <ds:schemaRef ds:uri="ESRI.ArcGIS.Mapping.OfficeIntegration.PowerPointInfo"/>
  </ds:schemaRefs>
</ds:datastoreItem>
</file>

<file path=customXml/itemProps74.xml><?xml version="1.0" encoding="utf-8"?>
<ds:datastoreItem xmlns:ds="http://schemas.openxmlformats.org/officeDocument/2006/customXml" ds:itemID="{798C8791-4D5D-4242-AC76-A42A177BFF8F}">
  <ds:schemaRefs>
    <ds:schemaRef ds:uri="ESRI.ArcGIS.Mapping.OfficeIntegration.PowerPointInfo"/>
  </ds:schemaRefs>
</ds:datastoreItem>
</file>

<file path=customXml/itemProps75.xml><?xml version="1.0" encoding="utf-8"?>
<ds:datastoreItem xmlns:ds="http://schemas.openxmlformats.org/officeDocument/2006/customXml" ds:itemID="{839C7A4E-CEDB-4F57-8B96-9BFA9A755CCC}">
  <ds:schemaRefs>
    <ds:schemaRef ds:uri="ESRI.ArcGIS.Mapping.OfficeIntegration.PowerPointInfo"/>
  </ds:schemaRefs>
</ds:datastoreItem>
</file>

<file path=customXml/itemProps76.xml><?xml version="1.0" encoding="utf-8"?>
<ds:datastoreItem xmlns:ds="http://schemas.openxmlformats.org/officeDocument/2006/customXml" ds:itemID="{DCA9935F-9DD3-43B0-B035-EA82862ED018}">
  <ds:schemaRefs>
    <ds:schemaRef ds:uri="ESRI.ArcGIS.Mapping.OfficeIntegration.PowerPointInfo"/>
  </ds:schemaRefs>
</ds:datastoreItem>
</file>

<file path=customXml/itemProps77.xml><?xml version="1.0" encoding="utf-8"?>
<ds:datastoreItem xmlns:ds="http://schemas.openxmlformats.org/officeDocument/2006/customXml" ds:itemID="{81DC65F1-45EA-4E93-B846-3A993CBE1592}">
  <ds:schemaRefs>
    <ds:schemaRef ds:uri="ESRI.ArcGIS.Mapping.OfficeIntegration.PowerPointInfo"/>
  </ds:schemaRefs>
</ds:datastoreItem>
</file>

<file path=customXml/itemProps78.xml><?xml version="1.0" encoding="utf-8"?>
<ds:datastoreItem xmlns:ds="http://schemas.openxmlformats.org/officeDocument/2006/customXml" ds:itemID="{52FE4576-A993-4BC9-A406-A0506882BC9D}">
  <ds:schemaRefs>
    <ds:schemaRef ds:uri="ESRI.ArcGIS.Mapping.OfficeIntegration.PowerPointInfo"/>
  </ds:schemaRefs>
</ds:datastoreItem>
</file>

<file path=customXml/itemProps79.xml><?xml version="1.0" encoding="utf-8"?>
<ds:datastoreItem xmlns:ds="http://schemas.openxmlformats.org/officeDocument/2006/customXml" ds:itemID="{9C833212-5286-4625-BDCF-9D25997C8BD3}">
  <ds:schemaRefs>
    <ds:schemaRef ds:uri="ESRI.ArcGIS.Mapping.OfficeIntegration.PowerPointInfo"/>
  </ds:schemaRefs>
</ds:datastoreItem>
</file>

<file path=customXml/itemProps8.xml><?xml version="1.0" encoding="utf-8"?>
<ds:datastoreItem xmlns:ds="http://schemas.openxmlformats.org/officeDocument/2006/customXml" ds:itemID="{62054A5B-8463-4A97-ABC5-DB0EF02F9530}">
  <ds:schemaRefs>
    <ds:schemaRef ds:uri="ESRI.ArcGIS.Mapping.OfficeIntegration.PowerPointInfo"/>
  </ds:schemaRefs>
</ds:datastoreItem>
</file>

<file path=customXml/itemProps80.xml><?xml version="1.0" encoding="utf-8"?>
<ds:datastoreItem xmlns:ds="http://schemas.openxmlformats.org/officeDocument/2006/customXml" ds:itemID="{E1ED6FB8-D4BB-482F-8229-05BF8DC38455}">
  <ds:schemaRefs>
    <ds:schemaRef ds:uri="ESRI.ArcGIS.Mapping.OfficeIntegration.PowerPointInfo"/>
  </ds:schemaRefs>
</ds:datastoreItem>
</file>

<file path=customXml/itemProps81.xml><?xml version="1.0" encoding="utf-8"?>
<ds:datastoreItem xmlns:ds="http://schemas.openxmlformats.org/officeDocument/2006/customXml" ds:itemID="{94768C4F-D925-461B-988A-8927F7F0B6F0}">
  <ds:schemaRefs>
    <ds:schemaRef ds:uri="ESRI.ArcGIS.Mapping.OfficeIntegration.PowerPointInfo"/>
  </ds:schemaRefs>
</ds:datastoreItem>
</file>

<file path=customXml/itemProps82.xml><?xml version="1.0" encoding="utf-8"?>
<ds:datastoreItem xmlns:ds="http://schemas.openxmlformats.org/officeDocument/2006/customXml" ds:itemID="{9D24804B-6F06-4455-8D89-4F65E3105C17}">
  <ds:schemaRefs>
    <ds:schemaRef ds:uri="ESRI.ArcGIS.Mapping.OfficeIntegration.PowerPointInfo"/>
  </ds:schemaRefs>
</ds:datastoreItem>
</file>

<file path=customXml/itemProps83.xml><?xml version="1.0" encoding="utf-8"?>
<ds:datastoreItem xmlns:ds="http://schemas.openxmlformats.org/officeDocument/2006/customXml" ds:itemID="{8F4F8F97-3E4D-4B81-9A54-224C6EBCF6FA}">
  <ds:schemaRefs>
    <ds:schemaRef ds:uri="ESRI.ArcGIS.Mapping.OfficeIntegration.PowerPointInfo"/>
  </ds:schemaRefs>
</ds:datastoreItem>
</file>

<file path=customXml/itemProps84.xml><?xml version="1.0" encoding="utf-8"?>
<ds:datastoreItem xmlns:ds="http://schemas.openxmlformats.org/officeDocument/2006/customXml" ds:itemID="{2F4977BD-97D3-4CB3-BCDA-83FCBBF0D293}">
  <ds:schemaRefs>
    <ds:schemaRef ds:uri="ESRI.ArcGIS.Mapping.OfficeIntegration.PowerPointInfo"/>
  </ds:schemaRefs>
</ds:datastoreItem>
</file>

<file path=customXml/itemProps85.xml><?xml version="1.0" encoding="utf-8"?>
<ds:datastoreItem xmlns:ds="http://schemas.openxmlformats.org/officeDocument/2006/customXml" ds:itemID="{32247FEC-ACE8-4183-80C1-4E67D1104C84}">
  <ds:schemaRefs>
    <ds:schemaRef ds:uri="ESRI.ArcGIS.Mapping.OfficeIntegration.PowerPointInfo"/>
  </ds:schemaRefs>
</ds:datastoreItem>
</file>

<file path=customXml/itemProps86.xml><?xml version="1.0" encoding="utf-8"?>
<ds:datastoreItem xmlns:ds="http://schemas.openxmlformats.org/officeDocument/2006/customXml" ds:itemID="{1FC8F00A-BB40-4486-A5D7-77045D6AD407}">
  <ds:schemaRefs>
    <ds:schemaRef ds:uri="ESRI.ArcGIS.Mapping.OfficeIntegration.PowerPointInfo"/>
  </ds:schemaRefs>
</ds:datastoreItem>
</file>

<file path=customXml/itemProps87.xml><?xml version="1.0" encoding="utf-8"?>
<ds:datastoreItem xmlns:ds="http://schemas.openxmlformats.org/officeDocument/2006/customXml" ds:itemID="{31ACF297-F79E-4CFD-9869-A9AFA51E2475}">
  <ds:schemaRefs>
    <ds:schemaRef ds:uri="ESRI.ArcGIS.Mapping.OfficeIntegration.PowerPointInfo"/>
  </ds:schemaRefs>
</ds:datastoreItem>
</file>

<file path=customXml/itemProps88.xml><?xml version="1.0" encoding="utf-8"?>
<ds:datastoreItem xmlns:ds="http://schemas.openxmlformats.org/officeDocument/2006/customXml" ds:itemID="{AD24ED8A-5E7C-43D4-91BA-E7E5AFBAC991}">
  <ds:schemaRefs>
    <ds:schemaRef ds:uri="ESRI.ArcGIS.Mapping.OfficeIntegration.PowerPointInfo"/>
  </ds:schemaRefs>
</ds:datastoreItem>
</file>

<file path=customXml/itemProps89.xml><?xml version="1.0" encoding="utf-8"?>
<ds:datastoreItem xmlns:ds="http://schemas.openxmlformats.org/officeDocument/2006/customXml" ds:itemID="{4EBEA17D-33DD-4D5E-8798-36900F9E499C}">
  <ds:schemaRefs>
    <ds:schemaRef ds:uri="ESRI.ArcGIS.Mapping.OfficeIntegration.PowerPointInfo"/>
  </ds:schemaRefs>
</ds:datastoreItem>
</file>

<file path=customXml/itemProps9.xml><?xml version="1.0" encoding="utf-8"?>
<ds:datastoreItem xmlns:ds="http://schemas.openxmlformats.org/officeDocument/2006/customXml" ds:itemID="{08DA29B8-18D0-4B51-A218-0CCD5D44EC34}">
  <ds:schemaRefs>
    <ds:schemaRef ds:uri="ESRI.ArcGIS.Mapping.OfficeIntegration.PowerPointInfo"/>
  </ds:schemaRefs>
</ds:datastoreItem>
</file>

<file path=customXml/itemProps90.xml><?xml version="1.0" encoding="utf-8"?>
<ds:datastoreItem xmlns:ds="http://schemas.openxmlformats.org/officeDocument/2006/customXml" ds:itemID="{39177D40-D384-4FB1-B435-2E4E45B14C58}">
  <ds:schemaRefs>
    <ds:schemaRef ds:uri="ESRI.ArcGIS.Mapping.OfficeIntegration.PowerPointInfo"/>
  </ds:schemaRefs>
</ds:datastoreItem>
</file>

<file path=customXml/itemProps91.xml><?xml version="1.0" encoding="utf-8"?>
<ds:datastoreItem xmlns:ds="http://schemas.openxmlformats.org/officeDocument/2006/customXml" ds:itemID="{C1934700-E2BE-4760-AD29-99AD7D164327}">
  <ds:schemaRefs>
    <ds:schemaRef ds:uri="ESRI.ArcGIS.Mapping.OfficeIntegration.PowerPointInfo"/>
  </ds:schemaRefs>
</ds:datastoreItem>
</file>

<file path=customXml/itemProps92.xml><?xml version="1.0" encoding="utf-8"?>
<ds:datastoreItem xmlns:ds="http://schemas.openxmlformats.org/officeDocument/2006/customXml" ds:itemID="{AB9532CF-7300-4B40-928C-1A4A87D4144D}">
  <ds:schemaRefs>
    <ds:schemaRef ds:uri="ESRI.ArcGIS.Mapping.OfficeIntegration.PowerPointInfo"/>
  </ds:schemaRefs>
</ds:datastoreItem>
</file>

<file path=customXml/itemProps93.xml><?xml version="1.0" encoding="utf-8"?>
<ds:datastoreItem xmlns:ds="http://schemas.openxmlformats.org/officeDocument/2006/customXml" ds:itemID="{1B559636-73EE-45DB-9B93-E70253B51E5C}">
  <ds:schemaRefs>
    <ds:schemaRef ds:uri="ESRI.ArcGIS.Mapping.OfficeIntegration.PowerPointInfo"/>
  </ds:schemaRefs>
</ds:datastoreItem>
</file>

<file path=customXml/itemProps94.xml><?xml version="1.0" encoding="utf-8"?>
<ds:datastoreItem xmlns:ds="http://schemas.openxmlformats.org/officeDocument/2006/customXml" ds:itemID="{E2AA0BC3-8E8C-475D-9396-091D81072549}">
  <ds:schemaRefs>
    <ds:schemaRef ds:uri="ESRI.ArcGIS.Mapping.OfficeIntegration.PowerPointInfo"/>
  </ds:schemaRefs>
</ds:datastoreItem>
</file>

<file path=customXml/itemProps95.xml><?xml version="1.0" encoding="utf-8"?>
<ds:datastoreItem xmlns:ds="http://schemas.openxmlformats.org/officeDocument/2006/customXml" ds:itemID="{61E3BB73-16C8-42AD-B399-1852229E83E4}">
  <ds:schemaRefs>
    <ds:schemaRef ds:uri="ESRI.ArcGIS.Mapping.OfficeIntegration.PowerPointInfo"/>
  </ds:schemaRefs>
</ds:datastoreItem>
</file>

<file path=customXml/itemProps96.xml><?xml version="1.0" encoding="utf-8"?>
<ds:datastoreItem xmlns:ds="http://schemas.openxmlformats.org/officeDocument/2006/customXml" ds:itemID="{14C496EB-119B-4523-8CEC-891DB488B924}">
  <ds:schemaRefs>
    <ds:schemaRef ds:uri="ESRI.ArcGIS.Mapping.OfficeIntegration.PowerPointInfo"/>
  </ds:schemaRefs>
</ds:datastoreItem>
</file>

<file path=customXml/itemProps97.xml><?xml version="1.0" encoding="utf-8"?>
<ds:datastoreItem xmlns:ds="http://schemas.openxmlformats.org/officeDocument/2006/customXml" ds:itemID="{AC7F22D0-5953-40F8-9530-E15CEF0178A0}">
  <ds:schemaRefs>
    <ds:schemaRef ds:uri="ESRI.ArcGIS.Mapping.OfficeIntegration.PowerPointInfo"/>
  </ds:schemaRefs>
</ds:datastoreItem>
</file>

<file path=customXml/itemProps98.xml><?xml version="1.0" encoding="utf-8"?>
<ds:datastoreItem xmlns:ds="http://schemas.openxmlformats.org/officeDocument/2006/customXml" ds:itemID="{5327F812-9E03-47C5-8B78-6B7ED4620238}">
  <ds:schemaRefs>
    <ds:schemaRef ds:uri="http://www.w3.org/XML/1998/namespace"/>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99.xml><?xml version="1.0" encoding="utf-8"?>
<ds:datastoreItem xmlns:ds="http://schemas.openxmlformats.org/officeDocument/2006/customXml" ds:itemID="{2445EFF5-9125-4586-9A17-C9D67367BD1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11855</TotalTime>
  <Words>1343</Words>
  <Application>Microsoft Office PowerPoint</Application>
  <PresentationFormat>On-screen Show (4:3)</PresentationFormat>
  <Paragraphs>253</Paragraphs>
  <Slides>36</Slides>
  <Notes>4</Notes>
  <HiddenSlides>0</HiddenSlides>
  <MMClips>0</MMClips>
  <ScaleCrop>false</ScaleCrop>
  <HeadingPairs>
    <vt:vector size="8" baseType="variant">
      <vt:variant>
        <vt:lpstr>Fonts Used</vt:lpstr>
      </vt:variant>
      <vt:variant>
        <vt:i4>9</vt:i4>
      </vt:variant>
      <vt:variant>
        <vt:lpstr>Theme</vt:lpstr>
      </vt:variant>
      <vt:variant>
        <vt:i4>22</vt:i4>
      </vt:variant>
      <vt:variant>
        <vt:lpstr>Embedded OLE Servers</vt:lpstr>
      </vt:variant>
      <vt:variant>
        <vt:i4>1</vt:i4>
      </vt:variant>
      <vt:variant>
        <vt:lpstr>Slide Titles</vt:lpstr>
      </vt:variant>
      <vt:variant>
        <vt:i4>36</vt:i4>
      </vt:variant>
    </vt:vector>
  </HeadingPairs>
  <TitlesOfParts>
    <vt:vector size="68" baseType="lpstr">
      <vt:lpstr>Arial</vt:lpstr>
      <vt:lpstr>Arial Black</vt:lpstr>
      <vt:lpstr>Calibri</vt:lpstr>
      <vt:lpstr>Franklin Gothic Book</vt:lpstr>
      <vt:lpstr>Lucida Sans Unicode</vt:lpstr>
      <vt:lpstr>Verdana</vt:lpstr>
      <vt:lpstr>Wingdings</vt:lpstr>
      <vt:lpstr>Wingdings 2</vt:lpstr>
      <vt:lpstr>Wingdings 3</vt:lpstr>
      <vt:lpstr>Section slides</vt:lpstr>
      <vt:lpstr>1_Section slides 60</vt:lpstr>
      <vt:lpstr>Content sections</vt:lpstr>
      <vt:lpstr>2_Content slides</vt:lpstr>
      <vt:lpstr>1_Section slides</vt:lpstr>
      <vt:lpstr>1_Content sections</vt:lpstr>
      <vt:lpstr>2_Section slides</vt:lpstr>
      <vt:lpstr>2_Content sections</vt:lpstr>
      <vt:lpstr>3_Section slides</vt:lpstr>
      <vt:lpstr>4_Section slides</vt:lpstr>
      <vt:lpstr>3_Content sections</vt:lpstr>
      <vt:lpstr>4_Content sections</vt:lpstr>
      <vt:lpstr>5_Content sections</vt:lpstr>
      <vt:lpstr>Office Theme</vt:lpstr>
      <vt:lpstr>6_Content sections</vt:lpstr>
      <vt:lpstr>5_Section slides</vt:lpstr>
      <vt:lpstr>Questions slide</vt:lpstr>
      <vt:lpstr>7_Content sections</vt:lpstr>
      <vt:lpstr>1_Office Theme</vt:lpstr>
      <vt:lpstr>2_Office Theme</vt:lpstr>
      <vt:lpstr>Concourse</vt:lpstr>
      <vt:lpstr>8_Content sections</vt:lpstr>
      <vt:lpstr>Acrobat Document</vt:lpstr>
      <vt:lpstr>Welcome   - Introductions   - Approve Agenda   - Approve June Minutes</vt:lpstr>
      <vt:lpstr>Agenda Item 2 Discussion &amp; Action  Review and Accept Committee and Workgroup Summaries</vt:lpstr>
      <vt:lpstr>Agenda Item 3 Discussion  Future of LiDAR/Hydro Panel at Conference</vt:lpstr>
      <vt:lpstr>LiDAR/Hydrology Panel</vt:lpstr>
      <vt:lpstr>Agenda Item 4 Discussion  GIS/LIS Consortium Conference Update</vt:lpstr>
      <vt:lpstr>PowerPoint Presentation</vt:lpstr>
      <vt:lpstr>26th Annual Conference &amp; Workshop Keynote Speakers</vt:lpstr>
      <vt:lpstr>26th Annual Conference &amp; Workshop Important Dates</vt:lpstr>
      <vt:lpstr>Tour the R/V Blue Heron</vt:lpstr>
      <vt:lpstr>26th Annual Conference Workshops</vt:lpstr>
      <vt:lpstr>26th Annual Conference Sessions</vt:lpstr>
      <vt:lpstr>Agenda Item 5 Discussion  Open Data Effort and Survey Update</vt:lpstr>
      <vt:lpstr>Break – Networking</vt:lpstr>
      <vt:lpstr>Agenda Item 7 Discussion  Sector Reports</vt:lpstr>
      <vt:lpstr>Minnesota Geospatial Advisory Council  Sector Report</vt:lpstr>
      <vt:lpstr>GAC Mission Benefits</vt:lpstr>
      <vt:lpstr>Communication Strategy</vt:lpstr>
      <vt:lpstr>Agenda Item 8 Discussion &amp; Action  Engaging and Coordinating with Regional User Groups</vt:lpstr>
      <vt:lpstr>PowerPoint Presentation</vt:lpstr>
      <vt:lpstr>Agenda Item 9 Discussion  Parcel Data Standard Update  </vt:lpstr>
      <vt:lpstr>Agenda Item 10 Discussion &amp; Action  Recognizing Accomplishments and Setting Goals for the Year</vt:lpstr>
      <vt:lpstr>PowerPoint Presentation</vt:lpstr>
      <vt:lpstr>Agenda Item 11 Discussion  Legislative Updates</vt:lpstr>
      <vt:lpstr>Clean Water Fund Language</vt:lpstr>
      <vt:lpstr>Parks and Trails</vt:lpstr>
      <vt:lpstr>Buffers Mapping</vt:lpstr>
      <vt:lpstr>PowerPoint Presentation</vt:lpstr>
      <vt:lpstr>Next Generation 9-1-1 GIS Project Status Update Adam Iten</vt:lpstr>
      <vt:lpstr>NG9-1-1 GIS Project Update</vt:lpstr>
      <vt:lpstr>MN NG9-1-1 GIS Standards</vt:lpstr>
      <vt:lpstr>PowerPoint Presentation</vt:lpstr>
      <vt:lpstr>Master Contract for Aerial Imagery</vt:lpstr>
      <vt:lpstr>Parcels - Status of current effort…. </vt:lpstr>
      <vt:lpstr>PowerPoint Presentation</vt:lpstr>
      <vt:lpstr>Address Points</vt:lpstr>
      <vt:lpstr>Agenda Item 13 Discussion  Announcements or  Other Business</vt:lpstr>
    </vt:vector>
  </TitlesOfParts>
  <Company>Office of Enterprise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Release 1 User Feedback Session slides</dc:title>
  <dc:creator>Daniel Ross</dc:creator>
  <cp:lastModifiedBy>Nancy Rader</cp:lastModifiedBy>
  <cp:revision>799</cp:revision>
  <cp:lastPrinted>2014-02-25T19:06:32Z</cp:lastPrinted>
  <dcterms:created xsi:type="dcterms:W3CDTF">2012-09-24T11:48:01Z</dcterms:created>
  <dcterms:modified xsi:type="dcterms:W3CDTF">2016-09-29T14:49:07Z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0x010100030987E932602A489ECA084A1B4EE692</vt:lpwstr>
  </property>
</Properties>
</file>