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23"/>
  </p:notesMasterIdLst>
  <p:handoutMasterIdLst>
    <p:handoutMasterId r:id="rId24"/>
  </p:handoutMasterIdLst>
  <p:sldIdLst>
    <p:sldId id="396" r:id="rId5"/>
    <p:sldId id="406" r:id="rId6"/>
    <p:sldId id="488" r:id="rId7"/>
    <p:sldId id="494" r:id="rId8"/>
    <p:sldId id="487" r:id="rId9"/>
    <p:sldId id="495" r:id="rId10"/>
    <p:sldId id="484" r:id="rId11"/>
    <p:sldId id="496" r:id="rId12"/>
    <p:sldId id="498" r:id="rId13"/>
    <p:sldId id="499" r:id="rId14"/>
    <p:sldId id="505" r:id="rId15"/>
    <p:sldId id="506" r:id="rId16"/>
    <p:sldId id="501" r:id="rId17"/>
    <p:sldId id="507" r:id="rId18"/>
    <p:sldId id="508" r:id="rId19"/>
    <p:sldId id="502" r:id="rId20"/>
    <p:sldId id="503" r:id="rId21"/>
    <p:sldId id="49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000000"/>
    <a:srgbClr val="78BE21"/>
    <a:srgbClr val="0D0D0D"/>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08" autoAdjust="0"/>
    <p:restoredTop sz="89889" autoAdjust="0"/>
  </p:normalViewPr>
  <p:slideViewPr>
    <p:cSldViewPr snapToGrid="0">
      <p:cViewPr varScale="1">
        <p:scale>
          <a:sx n="100" d="100"/>
          <a:sy n="100" d="100"/>
        </p:scale>
        <p:origin x="252" y="96"/>
      </p:cViewPr>
      <p:guideLst/>
    </p:cSldViewPr>
  </p:slideViewPr>
  <p:outlineViewPr>
    <p:cViewPr>
      <p:scale>
        <a:sx n="33" d="100"/>
        <a:sy n="33" d="100"/>
      </p:scale>
      <p:origin x="0" y="-2028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A04DE5-F1A9-4D45-BF54-BEFDBA739CA2}" type="datetimeFigureOut">
              <a:rPr lang="en-US" smtClean="0">
                <a:latin typeface="NeueHaasGroteskText Std" panose="020B0504020202020204" pitchFamily="34" charset="0"/>
              </a:rPr>
              <a:t>3/22/2017</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NeueHaasGroteskText Std" panose="020B0504020202020204" pitchFamily="34" charset="0"/>
              </a:defRPr>
            </a:lvl1pPr>
          </a:lstStyle>
          <a:p>
            <a:fld id="{A50CD39D-89B0-4C68-805A-35C75A7C20C8}" type="datetimeFigureOut">
              <a:rPr lang="en-US" smtClean="0"/>
              <a:pPr/>
              <a:t>3/22/2017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295935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10</a:t>
            </a:fld>
            <a:endParaRPr lang="en-US" dirty="0"/>
          </a:p>
        </p:txBody>
      </p:sp>
    </p:spTree>
    <p:extLst>
      <p:ext uri="{BB962C8B-B14F-4D97-AF65-F5344CB8AC3E}">
        <p14:creationId xmlns:p14="http://schemas.microsoft.com/office/powerpoint/2010/main" val="497185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13</a:t>
            </a:fld>
            <a:endParaRPr lang="en-US" dirty="0"/>
          </a:p>
        </p:txBody>
      </p:sp>
    </p:spTree>
    <p:extLst>
      <p:ext uri="{BB962C8B-B14F-4D97-AF65-F5344CB8AC3E}">
        <p14:creationId xmlns:p14="http://schemas.microsoft.com/office/powerpoint/2010/main" val="38769404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16</a:t>
            </a:fld>
            <a:endParaRPr lang="en-US" dirty="0"/>
          </a:p>
        </p:txBody>
      </p:sp>
    </p:spTree>
    <p:extLst>
      <p:ext uri="{BB962C8B-B14F-4D97-AF65-F5344CB8AC3E}">
        <p14:creationId xmlns:p14="http://schemas.microsoft.com/office/powerpoint/2010/main" val="16002815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17</a:t>
            </a:fld>
            <a:endParaRPr lang="en-US" dirty="0"/>
          </a:p>
        </p:txBody>
      </p:sp>
    </p:spTree>
    <p:extLst>
      <p:ext uri="{BB962C8B-B14F-4D97-AF65-F5344CB8AC3E}">
        <p14:creationId xmlns:p14="http://schemas.microsoft.com/office/powerpoint/2010/main" val="212972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18</a:t>
            </a:fld>
            <a:endParaRPr lang="en-US" dirty="0"/>
          </a:p>
        </p:txBody>
      </p:sp>
    </p:spTree>
    <p:extLst>
      <p:ext uri="{BB962C8B-B14F-4D97-AF65-F5344CB8AC3E}">
        <p14:creationId xmlns:p14="http://schemas.microsoft.com/office/powerpoint/2010/main" val="1664683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1195310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4207031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276773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1896171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6</a:t>
            </a:fld>
            <a:endParaRPr lang="en-US" dirty="0"/>
          </a:p>
        </p:txBody>
      </p:sp>
    </p:spTree>
    <p:extLst>
      <p:ext uri="{BB962C8B-B14F-4D97-AF65-F5344CB8AC3E}">
        <p14:creationId xmlns:p14="http://schemas.microsoft.com/office/powerpoint/2010/main" val="4282457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390413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2191696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3604809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5FCFA44A-D627-46D4-991B-9510B5E5467A}" type="datetime1">
              <a:rPr lang="en-US" smtClean="0"/>
              <a:t>3/22/2017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B5F2793E-E4BD-4E62-80CF-85729068BF19}" type="datetime1">
              <a:rPr lang="en-US" smtClean="0"/>
              <a:t>3/22/2017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4A3C099-5EC2-43F6-A7D0-182790C2B3E6}" type="datetime1">
              <a:rPr lang="en-US" smtClean="0"/>
              <a:t>3/22/2017</a:t>
            </a:fld>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9B8E2EA-4B89-4281-BBEF-7CD031D4ED69}" type="datetime1">
              <a:rPr lang="en-US" smtClean="0"/>
              <a:t>3/22/2017</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p>
            <a:fld id="{58590A64-B99D-4826-A0A2-1883B5FE8AB5}" type="datetime1">
              <a:rPr lang="en-US" smtClean="0"/>
              <a:t>3/22/2017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A5808DC4-8CD0-49C4-99EC-0090EA36A8FE}" type="datetime1">
              <a:rPr lang="en-US" smtClean="0"/>
              <a:t>3/22/2017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Information Technology for Minnesota Government | mn.gov/mnit</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BC6EC739-627D-4747-9F4D-A01AA6DA2848}" type="datetime1">
              <a:rPr lang="en-US" smtClean="0"/>
              <a:t>3/22/2017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Information Technology for Minnesota Government | mn.gov/mnit</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2456FDE5-C81F-49DA-AC3B-1B06CFC9F11F}" type="datetime1">
              <a:rPr lang="en-US" smtClean="0"/>
              <a:t>3/22/2017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A6DB5C8A-DC58-43D5-A615-B91809572D05}" type="datetime1">
              <a:rPr lang="en-US" smtClean="0"/>
              <a:t>3/22/2017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Information Technology for Minnesota Government | mn.gov/mnit</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E29E9444-0DBD-40D0-BF8B-2A4BC4BD514B}" type="datetime1">
              <a:rPr lang="en-US" smtClean="0"/>
              <a:t>3/22/2017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Information Technology for Minnesota Government | mn.gov/mnit</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7A37237E-8265-4ECF-8166-2A7D326A9351}" type="datetime1">
              <a:rPr lang="en-US" smtClean="0"/>
              <a:t>3/22/2017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pic>
        <p:nvPicPr>
          <p:cNvPr id="11" name="Picture 10" descr="Minnesota IT Services Geospatial Information Offic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97667" y="939886"/>
            <a:ext cx="7557100" cy="2728112"/>
          </a:xfrm>
          <a:prstGeom prst="rect">
            <a:avLst/>
          </a:prstGeom>
        </p:spPr>
      </p:pic>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fld id="{4D887E7C-A9F5-4E4A-96A4-14AB08F3E6E7}" type="datetime1">
              <a:rPr lang="en-US" smtClean="0"/>
              <a:t>3/22/2017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fld id="{973A510E-C043-49E3-89B2-A73C98AD7E5E}" type="datetime1">
              <a:rPr lang="en-US" smtClean="0"/>
              <a:t>3/22/2017</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fld id="{0288E1EC-B45D-40E0-830C-1ED4D259CC24}" type="datetime1">
              <a:rPr lang="en-US" smtClean="0"/>
              <a:t>3/22/2017</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fld id="{797ACE57-0508-4646-8C2F-50157A155FB8}" type="datetime1">
              <a:rPr lang="en-US" smtClean="0"/>
              <a:t>3/22/2017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fld id="{FEA02726-0B35-480F-93D8-7A49827EC818}" type="datetime1">
              <a:rPr lang="en-US" smtClean="0"/>
              <a:t>3/22/2017</a:t>
            </a:fld>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F6F1F1E0-319E-4785-8370-0D74CAB2E340}" type="datetime1">
              <a:rPr lang="en-US" smtClean="0"/>
              <a:t>3/22/2017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fld id="{42CB7C80-0A1E-45A4-89BE-3A468D08E6E8}" type="datetime1">
              <a:rPr lang="en-US" smtClean="0"/>
              <a:t>3/22/2017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4" name="Date Placeholder 3"/>
          <p:cNvSpPr>
            <a:spLocks noGrp="1"/>
          </p:cNvSpPr>
          <p:nvPr>
            <p:ph type="dt" sz="half" idx="10"/>
          </p:nvPr>
        </p:nvSpPr>
        <p:spPr/>
        <p:txBody>
          <a:bodyPr/>
          <a:lstStyle/>
          <a:p>
            <a:fld id="{69FF93A2-39D9-4426-AB1C-AF8C41BA3F37}" type="datetime1">
              <a:rPr lang="en-US" smtClean="0"/>
              <a:t>3/22/2017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5" name="Date Placeholder 3"/>
          <p:cNvSpPr>
            <a:spLocks noGrp="1"/>
          </p:cNvSpPr>
          <p:nvPr>
            <p:ph type="dt" sz="half" idx="11"/>
          </p:nvPr>
        </p:nvSpPr>
        <p:spPr>
          <a:xfrm>
            <a:off x="838200" y="6356350"/>
            <a:ext cx="1358590" cy="365125"/>
          </a:xfrm>
        </p:spPr>
        <p:txBody>
          <a:bodyPr/>
          <a:lstStyle/>
          <a:p>
            <a:fld id="{8E95CE56-05C9-4025-AC6B-6142D70E8839}" type="datetime1">
              <a:rPr lang="en-US" smtClean="0"/>
              <a:t>3/22/2017</a:t>
            </a:fld>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5"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fld id="{1DE691A6-7626-455C-A189-14B56DAC5A01}" type="datetime1">
              <a:rPr lang="en-US" smtClean="0"/>
              <a:t>3/22/2017</a:t>
            </a:fld>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Information Technology for Minnesota Government | mn.gov/mnit</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5" name="Date Placeholder 3"/>
          <p:cNvSpPr>
            <a:spLocks noGrp="1"/>
          </p:cNvSpPr>
          <p:nvPr>
            <p:ph type="dt" sz="half" idx="11"/>
          </p:nvPr>
        </p:nvSpPr>
        <p:spPr>
          <a:xfrm>
            <a:off x="838200" y="6356350"/>
            <a:ext cx="1358590" cy="365125"/>
          </a:xfrm>
        </p:spPr>
        <p:txBody>
          <a:bodyPr/>
          <a:lstStyle/>
          <a:p>
            <a:fld id="{FC6BD885-23BB-4683-A77C-2E67983619D5}" type="datetime1">
              <a:rPr lang="en-US" smtClean="0"/>
              <a:t>3/22/2017</a:t>
            </a:fld>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r>
              <a:rPr lang="en-US"/>
              <a:t>Information Technology for Minnesota Government | mn.gov/mnit</a:t>
            </a:r>
            <a:endParaRPr lang="en-US" dirty="0"/>
          </a:p>
        </p:txBody>
      </p:sp>
      <p:sp>
        <p:nvSpPr>
          <p:cNvPr id="6" name="Picture Placeholder 5"/>
          <p:cNvSpPr>
            <a:spLocks noGrp="1"/>
          </p:cNvSpPr>
          <p:nvPr>
            <p:ph type="pic" sz="quarter" idx="17"/>
          </p:nvPr>
        </p:nvSpPr>
        <p:spPr>
          <a:xfrm>
            <a:off x="0" y="0"/>
            <a:ext cx="12192000" cy="3380732"/>
          </a:xfrm>
        </p:spPr>
        <p:txBody>
          <a:bodyPr/>
          <a:lstStyle/>
          <a:p>
            <a:endParaRPr lang="en-US" dirty="0"/>
          </a:p>
        </p:txBody>
      </p:sp>
      <p:pic>
        <p:nvPicPr>
          <p:cNvPr id="8" name="Picture 7" descr="Minnesota IT Services Geospatial Information Offic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553" y="5327520"/>
            <a:ext cx="4492035" cy="1621624"/>
          </a:xfrm>
          <a:prstGeom prst="rect">
            <a:avLst/>
          </a:prstGeom>
        </p:spPr>
      </p:pic>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endParaRPr lang="en-US"/>
          </a:p>
        </p:txBody>
      </p:sp>
      <p:sp>
        <p:nvSpPr>
          <p:cNvPr id="8" name="Date Placeholder 4"/>
          <p:cNvSpPr>
            <a:spLocks noGrp="1"/>
          </p:cNvSpPr>
          <p:nvPr>
            <p:ph type="dt" sz="half" idx="11"/>
          </p:nvPr>
        </p:nvSpPr>
        <p:spPr>
          <a:xfrm>
            <a:off x="838200" y="6356350"/>
            <a:ext cx="1358590" cy="365125"/>
          </a:xfrm>
        </p:spPr>
        <p:txBody>
          <a:bodyPr/>
          <a:lstStyle/>
          <a:p>
            <a:fld id="{0B3153AF-295A-4FB9-8528-58ED0850F22B}" type="datetime1">
              <a:rPr lang="en-US" smtClean="0"/>
              <a:t>3/22/2017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C3B7C0DF-9E0A-412B-A0EA-1E2DFD91A686}" type="datetime1">
              <a:rPr lang="en-US" smtClean="0"/>
              <a:t>3/22/2017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Information Technology for Minnesota Government | mn.gov/mnit</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B8AFACB-25FA-4B5B-9996-259BFDA569A9}" type="datetime1">
              <a:rPr lang="en-US" smtClean="0"/>
              <a:t>3/22/2017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Information Technology for Minnesota Government | mn.gov/mnit</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1"/>
          </p:nvPr>
        </p:nvSpPr>
        <p:spPr>
          <a:xfrm>
            <a:off x="838200" y="6356350"/>
            <a:ext cx="1358590" cy="365125"/>
          </a:xfrm>
        </p:spPr>
        <p:txBody>
          <a:bodyPr/>
          <a:lstStyle/>
          <a:p>
            <a:fld id="{13DD7CE2-7AD7-427C-A7F8-EEEFB558B12D}" type="datetime1">
              <a:rPr lang="en-US" smtClean="0"/>
              <a:t>3/22/2017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fld id="{46828ED1-88F3-4280-A7D0-465ABE883FA5}" type="datetime1">
              <a:rPr lang="en-US" smtClean="0"/>
              <a:t>3/22/2017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9" name="Date Placeholder 3"/>
          <p:cNvSpPr>
            <a:spLocks noGrp="1"/>
          </p:cNvSpPr>
          <p:nvPr>
            <p:ph type="dt" sz="half" idx="12"/>
          </p:nvPr>
        </p:nvSpPr>
        <p:spPr>
          <a:xfrm>
            <a:off x="838200" y="6356350"/>
            <a:ext cx="1358590" cy="365125"/>
          </a:xfrm>
        </p:spPr>
        <p:txBody>
          <a:bodyPr/>
          <a:lstStyle/>
          <a:p>
            <a:fld id="{FECCB6FE-00A5-4902-9E5D-0DA0EED2532C}" type="datetime1">
              <a:rPr lang="en-US" smtClean="0"/>
              <a:t>3/22/2017</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9E744416-D2DA-4AC5-BA60-2A1FDA5628F5}" type="datetime1">
              <a:rPr lang="en-US" smtClean="0"/>
              <a:t>3/22/2017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Information Technology for Minnesota Government | mn.gov/mnit</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104247D4-1BBB-49E5-BE46-61BD52DE4378}" type="datetime1">
              <a:rPr lang="en-US" smtClean="0"/>
              <a:t>3/22/2017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Information Technology for Minnesota Government | mn.gov/mnit</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1"/>
          </p:nvPr>
        </p:nvSpPr>
        <p:spPr>
          <a:xfrm>
            <a:off x="838200" y="6356350"/>
            <a:ext cx="1358590" cy="365125"/>
          </a:xfrm>
        </p:spPr>
        <p:txBody>
          <a:bodyPr/>
          <a:lstStyle/>
          <a:p>
            <a:fld id="{AE1001DA-B129-4E6F-BB69-86685FF0E575}" type="datetime1">
              <a:rPr lang="en-US" smtClean="0"/>
              <a:t>3/22/2017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340284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821775AA-3E62-4945-8A4A-31D2A0705AC5}" type="datetime1">
              <a:rPr lang="en-US" smtClean="0"/>
              <a:t>3/22/2017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Information Technology for Minnesota Government | mn.gov/mnit</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a:xfrm>
            <a:off x="838200" y="1335088"/>
            <a:ext cx="10515600" cy="4841875"/>
          </a:xfrm>
        </p:spPr>
        <p:txBody>
          <a:bodyPr/>
          <a:lstStyle/>
          <a:p>
            <a:endParaRPr lang="en-US"/>
          </a:p>
        </p:txBody>
      </p:sp>
      <p:sp>
        <p:nvSpPr>
          <p:cNvPr id="4" name="Date Placeholder 3"/>
          <p:cNvSpPr>
            <a:spLocks noGrp="1"/>
          </p:cNvSpPr>
          <p:nvPr>
            <p:ph type="dt" sz="half" idx="10"/>
          </p:nvPr>
        </p:nvSpPr>
        <p:spPr/>
        <p:txBody>
          <a:bodyPr/>
          <a:lstStyle/>
          <a:p>
            <a:fld id="{F303117C-FA79-4EC7-898E-5A7B10A66A4B}" type="datetime1">
              <a:rPr lang="en-US" smtClean="0"/>
              <a:t>3/22/2017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A07B67BD-A18B-4856-B8CD-D60F039BF647}" type="datetime1">
              <a:rPr lang="en-US" smtClean="0"/>
              <a:t>3/22/2017</a:t>
            </a:fld>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Information Technology for Minnesota Government | mn.gov/mnit</a:t>
            </a:r>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fld id="{7A342E1D-C9B8-4345-8A74-997723AFD972}" type="datetime1">
              <a:rPr lang="en-US" smtClean="0"/>
              <a:t>3/22/2017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Information Technology for Minnesota Government | mn.gov/mnit</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chemeClr val="bg1"/>
                </a:solidFill>
              </a:defRPr>
            </a:lvl1pPr>
          </a:lstStyle>
          <a:p>
            <a:fld id="{0DE321BF-8250-4629-BD29-13AFE6776ABD}" type="datetime1">
              <a:rPr lang="en-US" smtClean="0"/>
              <a:t>3/22/2017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Information Technology for Minnesota Government | mn.gov/mnit</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2" name="Title 1"/>
          <p:cNvSpPr>
            <a:spLocks noGrp="1"/>
          </p:cNvSpPr>
          <p:nvPr>
            <p:ph type="title" hasCustomPrompt="1"/>
          </p:nvPr>
        </p:nvSpPr>
        <p:spPr>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chemeClr val="bg1"/>
                </a:solidFill>
              </a:defRPr>
            </a:lvl1pPr>
          </a:lstStyle>
          <a:p>
            <a:fld id="{5ACAFEA2-D33A-4BEB-A1D4-8A1590CBE1DE}" type="datetime1">
              <a:rPr lang="en-US" smtClean="0"/>
              <a:t>3/22/2017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Information Technology for Minnesota Government | mn.gov/mnit</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3B785D7F-94EE-4139-9C63-A16F762E4CE0}" type="datetime1">
              <a:rPr lang="en-US" smtClean="0"/>
              <a:t>3/22/2017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Information Technology for Minnesota Government | mn.gov/mnit</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fld id="{703BFA1A-2823-494A-A930-2F783A269CF3}" type="datetime1">
              <a:rPr lang="en-US" smtClean="0"/>
              <a:t>3/22/2017</a:t>
            </a:fld>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a:t>Information Technology for Minnesota Government | mn.gov/mnit</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25C2B3B2-DBBB-43B3-AFB4-201A29176B41}" type="datetime1">
              <a:rPr lang="en-US" smtClean="0"/>
              <a:t>3/22/2017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Information Technology for Minnesota Government | mn.gov/mnit</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endParaRPr lang="en-US"/>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752251A5-5EA6-4241-BDED-0A7B6E348337}" type="datetime1">
              <a:rPr lang="en-US" smtClean="0"/>
              <a:t>3/22/2017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Information Technology for Minnesota Government | mn.gov/mnit</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BB880C99-09FB-4EE5-96F9-B1FBC48C16C7}" type="datetime1">
              <a:rPr lang="en-US" smtClean="0"/>
              <a:t>3/22/2017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Information Technology for Minnesota Government | mn.gov/mnit</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fld id="{26AB9F33-43AC-4945-8B44-879CE431C805}" type="datetime1">
              <a:rPr lang="en-US" smtClean="0"/>
              <a:t>3/22/2017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Information Technology for Minnesota Government | mn.gov/mnit</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IT Services Geospatial Information Offic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9553" y="53188"/>
            <a:ext cx="4492035" cy="1621624"/>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pic>
        <p:nvPicPr>
          <p:cNvPr id="15" name="Picture 14" descr="Minnesota IT Services Geospatial Information Offic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9553" y="103988"/>
            <a:ext cx="4492035" cy="1621624"/>
          </a:xfrm>
          <a:prstGeom prst="rect">
            <a:avLst/>
          </a:prstGeom>
        </p:spPr>
      </p:pic>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fld id="{FC26F3AD-DFC5-491A-8781-317E0187EDE4}" type="datetime1">
              <a:rPr lang="en-US" smtClean="0"/>
              <a:t>3/22/2017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8225022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fld id="{76EC1505-B7D9-42CF-AF7A-DE0BC516D7D9}" type="datetime1">
              <a:rPr lang="en-US" smtClean="0"/>
              <a:t>3/22/2017</a:t>
            </a:fld>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a:solidFill>
                  <a:schemeClr val="tx2"/>
                </a:solidFill>
              </a:rPr>
              <a:t>Information Technology for Minnesota Government | mn.gov/mnit</a:t>
            </a:r>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1"/>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IT Services Geospatial Information Office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9553" y="53188"/>
            <a:ext cx="4492035" cy="1621624"/>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B1A4575-DDB9-4094-929B-6674B660F02D}" type="datetime1">
              <a:rPr lang="en-US" smtClean="0"/>
              <a:t>3/22/2017</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825625"/>
            <a:ext cx="7340600" cy="4351338"/>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1F98F37-6EA6-42C7-B49A-6A174BAA1F35}" type="datetime1">
              <a:rPr lang="en-US" smtClean="0"/>
              <a:t>3/22/2017</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8" descr="Decorative image of map and compass. " title="Decorative image of map and compass. "/>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53425" y="1329434"/>
            <a:ext cx="3838575" cy="4800600"/>
          </a:xfrm>
          <a:prstGeom prst="rect">
            <a:avLst/>
          </a:prstGeom>
        </p:spPr>
      </p:pic>
    </p:spTree>
    <p:extLst>
      <p:ext uri="{BB962C8B-B14F-4D97-AF65-F5344CB8AC3E}">
        <p14:creationId xmlns:p14="http://schemas.microsoft.com/office/powerpoint/2010/main" val="389803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A58E950-06C4-4DC8-B03C-4107DDC0AE76}" type="datetime1">
              <a:rPr lang="en-US" smtClean="0"/>
              <a:t>3/22/2017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09B6D40-80D2-4CAB-BFA5-8424ADD63056}" type="datetime1">
              <a:rPr lang="en-US" smtClean="0"/>
              <a:t>3/22/2017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87D8B48-CF1F-4BDC-BCA4-5A57DC9E0A63}" type="datetime1">
              <a:rPr lang="en-US" smtClean="0"/>
              <a:t>3/22/2017</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Information Technology for Minnesota Government | mn.gov/mnit</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820" r:id="rId7"/>
    <p:sldLayoutId id="2147483790" r:id="rId8"/>
    <p:sldLayoutId id="2147483789" r:id="rId9"/>
    <p:sldLayoutId id="2147483714" r:id="rId10"/>
    <p:sldLayoutId id="2147483738" r:id="rId11"/>
    <p:sldLayoutId id="2147483739" r:id="rId12"/>
    <p:sldLayoutId id="2147483780" r:id="rId13"/>
    <p:sldLayoutId id="2147483773" r:id="rId14"/>
    <p:sldLayoutId id="2147483800" r:id="rId15"/>
    <p:sldLayoutId id="2147483688" r:id="rId16"/>
    <p:sldLayoutId id="2147483801" r:id="rId17"/>
    <p:sldLayoutId id="2147483802" r:id="rId18"/>
    <p:sldLayoutId id="2147483803" r:id="rId19"/>
    <p:sldLayoutId id="2147483744" r:id="rId20"/>
    <p:sldLayoutId id="2147483793" r:id="rId21"/>
    <p:sldLayoutId id="2147483772" r:id="rId22"/>
    <p:sldLayoutId id="2147483767" r:id="rId23"/>
    <p:sldLayoutId id="2147483769" r:id="rId24"/>
    <p:sldLayoutId id="2147483771" r:id="rId25"/>
    <p:sldLayoutId id="2147483770" r:id="rId26"/>
    <p:sldLayoutId id="2147483732" r:id="rId27"/>
    <p:sldLayoutId id="2147483794" r:id="rId28"/>
    <p:sldLayoutId id="2147483733" r:id="rId29"/>
    <p:sldLayoutId id="2147483747" r:id="rId30"/>
    <p:sldLayoutId id="2147483818" r:id="rId31"/>
    <p:sldLayoutId id="2147483805" r:id="rId32"/>
    <p:sldLayoutId id="2147483806" r:id="rId33"/>
    <p:sldLayoutId id="2147483750" r:id="rId34"/>
    <p:sldLayoutId id="2147483765" r:id="rId35"/>
    <p:sldLayoutId id="2147483781" r:id="rId36"/>
    <p:sldLayoutId id="2147483809" r:id="rId37"/>
    <p:sldLayoutId id="2147483808" r:id="rId38"/>
    <p:sldLayoutId id="2147483807" r:id="rId39"/>
    <p:sldLayoutId id="2147483819" r:id="rId40"/>
    <p:sldLayoutId id="2147483754" r:id="rId41"/>
    <p:sldLayoutId id="2147483755" r:id="rId42"/>
    <p:sldLayoutId id="2147483759" r:id="rId43"/>
    <p:sldLayoutId id="2147483753" r:id="rId44"/>
    <p:sldLayoutId id="2147483763" r:id="rId45"/>
    <p:sldLayoutId id="2147483762" r:id="rId46"/>
    <p:sldLayoutId id="2147483758" r:id="rId47"/>
    <p:sldLayoutId id="2147483756" r:id="rId48"/>
    <p:sldLayoutId id="2147483798" r:id="rId49"/>
    <p:sldLayoutId id="2147483797" r:id="rId50"/>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mngeo.state.mn.us/awards/gov_commendations/"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commissionsandappointments.sos.state.mn.us/Agency/Details/144"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3477837"/>
            <a:ext cx="12192000" cy="1295182"/>
          </a:xfrm>
        </p:spPr>
        <p:txBody>
          <a:bodyPr/>
          <a:lstStyle/>
          <a:p>
            <a:r>
              <a:rPr lang="en-US" dirty="0"/>
              <a:t>Minnesota Geospatial Advisory Council</a:t>
            </a:r>
          </a:p>
        </p:txBody>
      </p:sp>
      <p:sp>
        <p:nvSpPr>
          <p:cNvPr id="3" name="Text Placeholder 2"/>
          <p:cNvSpPr>
            <a:spLocks noGrp="1"/>
          </p:cNvSpPr>
          <p:nvPr>
            <p:ph type="body" sz="quarter" idx="14"/>
          </p:nvPr>
        </p:nvSpPr>
        <p:spPr/>
        <p:txBody>
          <a:bodyPr>
            <a:normAutofit/>
          </a:bodyPr>
          <a:lstStyle/>
          <a:p>
            <a:pPr>
              <a:spcBef>
                <a:spcPts val="0"/>
              </a:spcBef>
            </a:pPr>
            <a:r>
              <a:rPr lang="en-US" dirty="0"/>
              <a:t>March 22, 2017</a:t>
            </a:r>
          </a:p>
        </p:txBody>
      </p:sp>
      <p:pic>
        <p:nvPicPr>
          <p:cNvPr id="6" name="Picture Placeholder 5"/>
          <p:cNvPicPr>
            <a:picLocks noGrp="1" noChangeAspect="1"/>
          </p:cNvPicPr>
          <p:nvPr>
            <p:ph type="pic" sz="quarter" idx="17"/>
          </p:nvPr>
        </p:nvPicPr>
        <p:blipFill>
          <a:blip r:embed="rId3">
            <a:extLst>
              <a:ext uri="{28A0092B-C50C-407E-A947-70E740481C1C}">
                <a14:useLocalDpi xmlns:a14="http://schemas.microsoft.com/office/drawing/2010/main" val="0"/>
              </a:ext>
            </a:extLst>
          </a:blip>
          <a:srcRect t="29199" b="29199"/>
          <a:stretch>
            <a:fillRect/>
          </a:stretch>
        </p:blipFill>
        <p:spPr/>
      </p:pic>
      <p:sp>
        <p:nvSpPr>
          <p:cNvPr id="5" name="Footer Placeholder 4"/>
          <p:cNvSpPr>
            <a:spLocks noGrp="1"/>
          </p:cNvSpPr>
          <p:nvPr>
            <p:ph type="ftr" sz="quarter" idx="3"/>
          </p:nvPr>
        </p:nvSpPr>
        <p:spPr/>
        <p:txBody>
          <a:bodyPr/>
          <a:lstStyle/>
          <a:p>
            <a:r>
              <a:rPr lang="en-US"/>
              <a:t>Information Technology for Minnesota Government | mn.gov/mnit</a:t>
            </a:r>
            <a:endParaRPr lang="en-US" dirty="0"/>
          </a:p>
        </p:txBody>
      </p:sp>
    </p:spTree>
    <p:extLst>
      <p:ext uri="{BB962C8B-B14F-4D97-AF65-F5344CB8AC3E}">
        <p14:creationId xmlns:p14="http://schemas.microsoft.com/office/powerpoint/2010/main" val="1665486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Legislative Update					Agenda </a:t>
            </a:r>
            <a:r>
              <a:rPr lang="en-US" dirty="0"/>
              <a:t>Item 8</a:t>
            </a:r>
          </a:p>
        </p:txBody>
      </p:sp>
      <p:sp>
        <p:nvSpPr>
          <p:cNvPr id="2" name="Text Placeholder 1"/>
          <p:cNvSpPr>
            <a:spLocks noGrp="1"/>
          </p:cNvSpPr>
          <p:nvPr>
            <p:ph idx="1"/>
          </p:nvPr>
        </p:nvSpPr>
        <p:spPr>
          <a:xfrm>
            <a:off x="838200" y="1415440"/>
            <a:ext cx="7340600" cy="5198301"/>
          </a:xfrm>
        </p:spPr>
        <p:txBody>
          <a:bodyPr>
            <a:normAutofit fontScale="70000" lnSpcReduction="20000"/>
          </a:bodyPr>
          <a:lstStyle/>
          <a:p>
            <a:pPr>
              <a:spcAft>
                <a:spcPts val="0"/>
              </a:spcAft>
            </a:pPr>
            <a:r>
              <a:rPr lang="en-US" sz="2800" dirty="0" smtClean="0"/>
              <a:t>Clean </a:t>
            </a:r>
            <a:r>
              <a:rPr lang="en-US" sz="2800" dirty="0"/>
              <a:t>Water Fund Language</a:t>
            </a:r>
          </a:p>
          <a:p>
            <a:pPr lvl="1">
              <a:spcAft>
                <a:spcPts val="0"/>
              </a:spcAft>
            </a:pPr>
            <a:r>
              <a:rPr lang="en-US" sz="2400" dirty="0"/>
              <a:t>Approved to move </a:t>
            </a:r>
            <a:r>
              <a:rPr lang="en-US" sz="2400" dirty="0" smtClean="0"/>
              <a:t>forward in House, not yet heard in Senate</a:t>
            </a:r>
          </a:p>
          <a:p>
            <a:pPr lvl="1">
              <a:spcAft>
                <a:spcPts val="0"/>
              </a:spcAft>
            </a:pPr>
            <a:r>
              <a:rPr lang="en-US" sz="2400" dirty="0" smtClean="0"/>
              <a:t>Similar language in Legacy Fund Parks and </a:t>
            </a:r>
            <a:r>
              <a:rPr lang="en-US" sz="2400" smtClean="0"/>
              <a:t>Trails statute</a:t>
            </a:r>
            <a:endParaRPr lang="en-US" sz="2400" dirty="0"/>
          </a:p>
          <a:p>
            <a:r>
              <a:rPr lang="en-US" sz="2800" dirty="0"/>
              <a:t>Minnesota Statutes </a:t>
            </a:r>
            <a:r>
              <a:rPr lang="en-US" sz="2800" dirty="0" smtClean="0"/>
              <a:t>2016 </a:t>
            </a:r>
            <a:r>
              <a:rPr lang="en-US" sz="2800" dirty="0"/>
              <a:t>- 114D.50 </a:t>
            </a:r>
          </a:p>
          <a:p>
            <a:pPr lvl="1"/>
            <a:r>
              <a:rPr lang="en-US" sz="2400" b="1" i="1" dirty="0" err="1"/>
              <a:t>Subd</a:t>
            </a:r>
            <a:r>
              <a:rPr lang="en-US" sz="2400" b="1" i="1" dirty="0"/>
              <a:t>. 5.</a:t>
            </a:r>
            <a:r>
              <a:rPr lang="en-US" sz="2400" i="1" dirty="0"/>
              <a:t> </a:t>
            </a:r>
            <a:r>
              <a:rPr lang="en-US" sz="2400" b="1" i="1" dirty="0"/>
              <a:t>Data availability.</a:t>
            </a:r>
            <a:r>
              <a:rPr lang="en-US" sz="2400" i="1" dirty="0"/>
              <a:t> </a:t>
            </a:r>
            <a:r>
              <a:rPr lang="en-US" sz="2400" dirty="0"/>
              <a:t>Data collected by the projects funded with money from the clean water fund that have value for planning and management of natural resources, emergency preparedness, and infrastructure investments must conform to the enterprise information architecture developed by the Office of MN.IT Services. Spatial data must conform to geographic information system guidelines and standards outlined in that architecture and adopted by the </a:t>
            </a:r>
            <a:r>
              <a:rPr lang="en-US" sz="2400" b="1" dirty="0">
                <a:solidFill>
                  <a:srgbClr val="FF0000"/>
                </a:solidFill>
              </a:rPr>
              <a:t>Minnesota Geospatial Commons</a:t>
            </a:r>
            <a:r>
              <a:rPr lang="en-US" sz="2400" dirty="0"/>
              <a:t> at the Minnesota Geospatial Information Office. A description </a:t>
            </a:r>
            <a:r>
              <a:rPr lang="en-US" sz="2400" b="1" dirty="0"/>
              <a:t>and a copy </a:t>
            </a:r>
            <a:r>
              <a:rPr lang="en-US" sz="2400" dirty="0"/>
              <a:t>of these data that adheres to the Office of MN.IT Services geographic metadata standards must be submitted to the Minnesota Geospatial Information Office to be made available online through the </a:t>
            </a:r>
            <a:r>
              <a:rPr lang="en-US" sz="2400" b="1" dirty="0">
                <a:solidFill>
                  <a:srgbClr val="FF0000"/>
                </a:solidFill>
              </a:rPr>
              <a:t>Minnesota Geospatial Commons </a:t>
            </a:r>
            <a:r>
              <a:rPr lang="en-US" sz="2400" dirty="0"/>
              <a:t>and the data must be accessible and free to the public unless made private under chapter 13. To the extent practicable, summary data and results of projects funded with money from the clean water fund should be readily accessible on the Internet and identified as a clean water fund project.</a:t>
            </a:r>
          </a:p>
          <a:p>
            <a:pPr marL="0" indent="0">
              <a:buNone/>
            </a:pPr>
            <a:endParaRPr lang="en-US" dirty="0"/>
          </a:p>
        </p:txBody>
      </p:sp>
    </p:spTree>
    <p:extLst>
      <p:ext uri="{BB962C8B-B14F-4D97-AF65-F5344CB8AC3E}">
        <p14:creationId xmlns:p14="http://schemas.microsoft.com/office/powerpoint/2010/main" val="2414293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Agenda Item 9</a:t>
            </a:r>
          </a:p>
        </p:txBody>
      </p:sp>
      <p:sp>
        <p:nvSpPr>
          <p:cNvPr id="5" name="Content Placeholder 4"/>
          <p:cNvSpPr>
            <a:spLocks noGrp="1"/>
          </p:cNvSpPr>
          <p:nvPr>
            <p:ph idx="1"/>
          </p:nvPr>
        </p:nvSpPr>
        <p:spPr>
          <a:xfrm>
            <a:off x="838200" y="1517280"/>
            <a:ext cx="7550888" cy="524170"/>
          </a:xfrm>
        </p:spPr>
        <p:txBody>
          <a:bodyPr>
            <a:normAutofit fontScale="70000" lnSpcReduction="20000"/>
          </a:bodyPr>
          <a:lstStyle/>
          <a:p>
            <a:pPr marL="0" indent="0">
              <a:buNone/>
            </a:pPr>
            <a:r>
              <a:rPr lang="en-US" sz="3600" b="1" dirty="0"/>
              <a:t>Updates on MN GAC priority projects and </a:t>
            </a:r>
            <a:r>
              <a:rPr lang="en-US" sz="3600" b="1" dirty="0" smtClean="0"/>
              <a:t>initiatives</a:t>
            </a:r>
            <a:endParaRPr lang="en-US" sz="3600" dirty="0"/>
          </a:p>
          <a:p>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414291333"/>
              </p:ext>
            </p:extLst>
          </p:nvPr>
        </p:nvGraphicFramePr>
        <p:xfrm>
          <a:off x="253409" y="1896680"/>
          <a:ext cx="11685182" cy="4846320"/>
        </p:xfrm>
        <a:graphic>
          <a:graphicData uri="http://schemas.openxmlformats.org/drawingml/2006/table">
            <a:tbl>
              <a:tblPr>
                <a:tableStyleId>{5C22544A-7EE6-4342-B048-85BDC9FD1C3A}</a:tableStyleId>
              </a:tblPr>
              <a:tblGrid>
                <a:gridCol w="848338">
                  <a:extLst>
                    <a:ext uri="{9D8B030D-6E8A-4147-A177-3AD203B41FA5}">
                      <a16:colId xmlns="" xmlns:a16="http://schemas.microsoft.com/office/drawing/2014/main" val="1837296339"/>
                    </a:ext>
                  </a:extLst>
                </a:gridCol>
                <a:gridCol w="1471332">
                  <a:extLst>
                    <a:ext uri="{9D8B030D-6E8A-4147-A177-3AD203B41FA5}">
                      <a16:colId xmlns="" xmlns:a16="http://schemas.microsoft.com/office/drawing/2014/main" val="2625243203"/>
                    </a:ext>
                  </a:extLst>
                </a:gridCol>
                <a:gridCol w="4603868">
                  <a:extLst>
                    <a:ext uri="{9D8B030D-6E8A-4147-A177-3AD203B41FA5}">
                      <a16:colId xmlns="" xmlns:a16="http://schemas.microsoft.com/office/drawing/2014/main" val="1836324951"/>
                    </a:ext>
                  </a:extLst>
                </a:gridCol>
                <a:gridCol w="1340923">
                  <a:extLst>
                    <a:ext uri="{9D8B030D-6E8A-4147-A177-3AD203B41FA5}">
                      <a16:colId xmlns="" xmlns:a16="http://schemas.microsoft.com/office/drawing/2014/main" val="2608705875"/>
                    </a:ext>
                  </a:extLst>
                </a:gridCol>
                <a:gridCol w="2346833">
                  <a:extLst>
                    <a:ext uri="{9D8B030D-6E8A-4147-A177-3AD203B41FA5}">
                      <a16:colId xmlns="" xmlns:a16="http://schemas.microsoft.com/office/drawing/2014/main" val="887950405"/>
                    </a:ext>
                  </a:extLst>
                </a:gridCol>
                <a:gridCol w="1073888">
                  <a:extLst>
                    <a:ext uri="{9D8B030D-6E8A-4147-A177-3AD203B41FA5}">
                      <a16:colId xmlns="" xmlns:a16="http://schemas.microsoft.com/office/drawing/2014/main" val="3554509381"/>
                    </a:ext>
                  </a:extLst>
                </a:gridCol>
              </a:tblGrid>
              <a:tr h="506279">
                <a:tc>
                  <a:txBody>
                    <a:bodyPr/>
                    <a:lstStyle/>
                    <a:p>
                      <a:pPr algn="ctr" fontAlgn="b"/>
                      <a:r>
                        <a:rPr lang="en-US" sz="2400" b="1" u="none" strike="noStrike" dirty="0">
                          <a:effectLst/>
                        </a:rPr>
                        <a:t>GAC Rank</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1" u="none" strike="noStrike" dirty="0">
                          <a:effectLst/>
                        </a:rPr>
                        <a:t>GAC Focus in 2017</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b="1" u="none" strike="noStrike" dirty="0">
                          <a:effectLst/>
                        </a:rPr>
                        <a:t>Project or Initiative Description</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1" u="none" strike="noStrike" dirty="0">
                          <a:effectLst/>
                        </a:rPr>
                        <a:t>Status</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1" u="none" strike="noStrike" dirty="0">
                          <a:effectLst/>
                        </a:rPr>
                        <a:t>Project Owner</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b="1" u="none" strike="noStrike" dirty="0">
                          <a:effectLst/>
                        </a:rPr>
                        <a:t>Champ</a:t>
                      </a:r>
                      <a:endParaRPr lang="en-US" sz="24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933252473"/>
                  </a:ext>
                </a:extLst>
              </a:tr>
              <a:tr h="251380">
                <a:tc>
                  <a:txBody>
                    <a:bodyPr/>
                    <a:lstStyle/>
                    <a:p>
                      <a:pPr algn="ctr" fontAlgn="b"/>
                      <a:r>
                        <a:rPr lang="en-US" sz="2400" u="none" strike="noStrike">
                          <a:effectLst/>
                        </a:rPr>
                        <a:t>1</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Y</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All Data Free and Open</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a:effectLst/>
                        </a:rPr>
                        <a:t>Active</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Len Kne</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Ross</a:t>
                      </a:r>
                      <a:endParaRPr lang="en-US"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2652842675"/>
                  </a:ext>
                </a:extLst>
              </a:tr>
              <a:tr h="251380">
                <a:tc>
                  <a:txBody>
                    <a:bodyPr/>
                    <a:lstStyle/>
                    <a:p>
                      <a:pPr algn="ctr" fontAlgn="b"/>
                      <a:r>
                        <a:rPr lang="en-US" sz="2400" u="none" strike="noStrike">
                          <a:effectLst/>
                        </a:rPr>
                        <a:t>2</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Y</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Image Service - Sustain</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a:effectLst/>
                        </a:rPr>
                        <a:t>Active</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Mike Dolbow</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Ross</a:t>
                      </a:r>
                      <a:endParaRPr lang="en-US"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2973844051"/>
                  </a:ext>
                </a:extLst>
              </a:tr>
              <a:tr h="251380">
                <a:tc>
                  <a:txBody>
                    <a:bodyPr/>
                    <a:lstStyle/>
                    <a:p>
                      <a:pPr algn="ctr" fontAlgn="b"/>
                      <a:r>
                        <a:rPr lang="en-US" sz="2400" u="none" strike="noStrike">
                          <a:effectLst/>
                        </a:rPr>
                        <a:t>3</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Y</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LiDAR Committee - Move Forward</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a:effectLst/>
                        </a:rPr>
                        <a:t>Proposed</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Sean Vaughn?</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 </a:t>
                      </a:r>
                      <a:endParaRPr lang="en-US"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3267190993"/>
                  </a:ext>
                </a:extLst>
              </a:tr>
              <a:tr h="251380">
                <a:tc>
                  <a:txBody>
                    <a:bodyPr/>
                    <a:lstStyle/>
                    <a:p>
                      <a:pPr algn="ctr" fontAlgn="b"/>
                      <a:r>
                        <a:rPr lang="en-US" sz="2400" u="none" strike="noStrike">
                          <a:effectLst/>
                        </a:rPr>
                        <a:t>4</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Y</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Image Service - HTTPS, Tiling, Etc.</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Active</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Mike Dolbow</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Ross</a:t>
                      </a:r>
                      <a:endParaRPr lang="en-US"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637472554"/>
                  </a:ext>
                </a:extLst>
              </a:tr>
              <a:tr h="251380">
                <a:tc>
                  <a:txBody>
                    <a:bodyPr/>
                    <a:lstStyle/>
                    <a:p>
                      <a:pPr algn="ctr" fontAlgn="b"/>
                      <a:r>
                        <a:rPr lang="en-US" sz="2400" u="none" strike="noStrike">
                          <a:effectLst/>
                        </a:rPr>
                        <a:t>5</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Y</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Parcel Data</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Active</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George Meyer</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 </a:t>
                      </a:r>
                      <a:endParaRPr lang="en-US"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3238369850"/>
                  </a:ext>
                </a:extLst>
              </a:tr>
              <a:tr h="251380">
                <a:tc>
                  <a:txBody>
                    <a:bodyPr/>
                    <a:lstStyle/>
                    <a:p>
                      <a:pPr algn="ctr" fontAlgn="b"/>
                      <a:r>
                        <a:rPr lang="en-US" sz="2400" u="none" strike="noStrike">
                          <a:effectLst/>
                        </a:rPr>
                        <a:t>6</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Y</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Address Points Data</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Active</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Adam Iten</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Ross</a:t>
                      </a:r>
                      <a:endParaRPr lang="en-US"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288398579"/>
                  </a:ext>
                </a:extLst>
              </a:tr>
              <a:tr h="251380">
                <a:tc>
                  <a:txBody>
                    <a:bodyPr/>
                    <a:lstStyle/>
                    <a:p>
                      <a:pPr algn="ctr" fontAlgn="b"/>
                      <a:r>
                        <a:rPr lang="en-US" sz="2400" u="none" strike="noStrike">
                          <a:effectLst/>
                        </a:rPr>
                        <a:t>7</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Y</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Street Centerline Data</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a:effectLst/>
                        </a:rPr>
                        <a:t>Active</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Adam Iten</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Ross</a:t>
                      </a:r>
                      <a:endParaRPr lang="en-US"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974934633"/>
                  </a:ext>
                </a:extLst>
              </a:tr>
              <a:tr h="251380">
                <a:tc>
                  <a:txBody>
                    <a:bodyPr/>
                    <a:lstStyle/>
                    <a:p>
                      <a:pPr algn="ctr" fontAlgn="b"/>
                      <a:r>
                        <a:rPr lang="en-US" sz="2400" u="none" strike="noStrike">
                          <a:effectLst/>
                        </a:rPr>
                        <a:t>8</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Y</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pt-BR" sz="2400" u="none" strike="noStrike">
                          <a:effectLst/>
                        </a:rPr>
                        <a:t>EM Damage Assess Data Standard</a:t>
                      </a:r>
                      <a:endParaRPr lang="pt-BR"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a:effectLst/>
                        </a:rPr>
                        <a:t>Idea</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 </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 </a:t>
                      </a:r>
                      <a:endParaRPr lang="en-US"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3265454513"/>
                  </a:ext>
                </a:extLst>
              </a:tr>
              <a:tr h="251380">
                <a:tc>
                  <a:txBody>
                    <a:bodyPr/>
                    <a:lstStyle/>
                    <a:p>
                      <a:pPr algn="ctr" fontAlgn="b"/>
                      <a:r>
                        <a:rPr lang="en-US" sz="2400" u="none" strike="noStrike">
                          <a:effectLst/>
                        </a:rPr>
                        <a:t>9</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Y</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Basemap Services</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a:effectLst/>
                        </a:rPr>
                        <a:t>Active</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Sonia Dickerson</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Ross</a:t>
                      </a:r>
                      <a:endParaRPr lang="en-US"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3869586922"/>
                  </a:ext>
                </a:extLst>
              </a:tr>
              <a:tr h="251380">
                <a:tc>
                  <a:txBody>
                    <a:bodyPr/>
                    <a:lstStyle/>
                    <a:p>
                      <a:pPr algn="ctr" fontAlgn="b"/>
                      <a:r>
                        <a:rPr lang="en-US" sz="2400" u="none" strike="noStrike">
                          <a:effectLst/>
                        </a:rPr>
                        <a:t>10</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Y</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Geocoding Service</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a:effectLst/>
                        </a:rPr>
                        <a:t>Active</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Mike Dolbow</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Ross</a:t>
                      </a:r>
                      <a:endParaRPr lang="en-US"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301172505"/>
                  </a:ext>
                </a:extLst>
              </a:tr>
              <a:tr h="251380">
                <a:tc>
                  <a:txBody>
                    <a:bodyPr/>
                    <a:lstStyle/>
                    <a:p>
                      <a:pPr algn="ctr" fontAlgn="b"/>
                      <a:r>
                        <a:rPr lang="en-US" sz="2400" u="none" strike="noStrike">
                          <a:effectLst/>
                        </a:rPr>
                        <a:t>11</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Y</a:t>
                      </a:r>
                      <a:endParaRPr lang="en-US"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Parks and Trails Data Standard</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a:effectLst/>
                        </a:rPr>
                        <a:t>Active</a:t>
                      </a:r>
                      <a:endParaRPr lang="en-US" sz="24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a:effectLst/>
                        </a:rPr>
                        <a:t>Jim Bunning</a:t>
                      </a:r>
                      <a:endParaRPr lang="en-US"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2400" u="none" strike="noStrike" dirty="0">
                          <a:effectLst/>
                        </a:rPr>
                        <a:t>Ross</a:t>
                      </a:r>
                      <a:endParaRPr lang="en-US"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111674270"/>
                  </a:ext>
                </a:extLst>
              </a:tr>
            </a:tbl>
          </a:graphicData>
        </a:graphic>
      </p:graphicFrame>
    </p:spTree>
    <p:extLst>
      <p:ext uri="{BB962C8B-B14F-4D97-AF65-F5344CB8AC3E}">
        <p14:creationId xmlns:p14="http://schemas.microsoft.com/office/powerpoint/2010/main" val="660385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 10</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Boundary Update Project </a:t>
            </a:r>
            <a:r>
              <a:rPr lang="en-US" dirty="0" smtClean="0"/>
              <a:t>(Wakefield)</a:t>
            </a:r>
          </a:p>
          <a:p>
            <a:r>
              <a:rPr lang="en-US" dirty="0" smtClean="0"/>
              <a:t>Background – MN boundary data layers are out of date and need to be updated.  More current and accurate authoritative information is available.</a:t>
            </a:r>
          </a:p>
          <a:p>
            <a:r>
              <a:rPr lang="en-US" dirty="0" smtClean="0"/>
              <a:t>MnGeo </a:t>
            </a:r>
            <a:r>
              <a:rPr lang="en-US" dirty="0"/>
              <a:t>will lead an effort to identify stakeholders, authoritative data stewards, and resources required to develop, document and evaluate a process for updating, aligning and maintaining statewide geospatial boundary data layers going forward. </a:t>
            </a:r>
            <a:endParaRPr lang="en-US" dirty="0" smtClean="0"/>
          </a:p>
          <a:p>
            <a:r>
              <a:rPr lang="en-US" dirty="0" smtClean="0"/>
              <a:t>Outcomes – stakeholders and authoritative data identified, process, updated PLSS, process for other related layers</a:t>
            </a:r>
          </a:p>
          <a:p>
            <a:r>
              <a:rPr lang="en-US" dirty="0" smtClean="0"/>
              <a:t>Discussion, questions and concerns</a:t>
            </a:r>
          </a:p>
          <a:p>
            <a:pPr lvl="1"/>
            <a:r>
              <a:rPr lang="en-US" dirty="0" smtClean="0"/>
              <a:t>Committee or Workgroup?</a:t>
            </a:r>
            <a:endParaRPr lang="en-US" dirty="0"/>
          </a:p>
        </p:txBody>
      </p:sp>
    </p:spTree>
    <p:extLst>
      <p:ext uri="{BB962C8B-B14F-4D97-AF65-F5344CB8AC3E}">
        <p14:creationId xmlns:p14="http://schemas.microsoft.com/office/powerpoint/2010/main" val="2275681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Agenda Item </a:t>
            </a:r>
            <a:r>
              <a:rPr lang="en-US" dirty="0" smtClean="0"/>
              <a:t>11</a:t>
            </a:r>
            <a:endParaRPr lang="en-US" dirty="0"/>
          </a:p>
        </p:txBody>
      </p:sp>
      <p:sp>
        <p:nvSpPr>
          <p:cNvPr id="2" name="Text Placeholder 1"/>
          <p:cNvSpPr>
            <a:spLocks noGrp="1"/>
          </p:cNvSpPr>
          <p:nvPr>
            <p:ph idx="1"/>
          </p:nvPr>
        </p:nvSpPr>
        <p:spPr/>
        <p:txBody>
          <a:bodyPr>
            <a:normAutofit/>
          </a:bodyPr>
          <a:lstStyle/>
          <a:p>
            <a:pPr marL="0" indent="0">
              <a:buNone/>
            </a:pPr>
            <a:r>
              <a:rPr lang="en-US" b="1" dirty="0"/>
              <a:t>Nominations for Governor’s </a:t>
            </a:r>
            <a:r>
              <a:rPr lang="en-US" b="1" dirty="0" smtClean="0"/>
              <a:t/>
            </a:r>
            <a:br>
              <a:rPr lang="en-US" b="1" dirty="0" smtClean="0"/>
            </a:br>
            <a:r>
              <a:rPr lang="en-US" b="1" dirty="0" smtClean="0"/>
              <a:t>Geospatial </a:t>
            </a:r>
            <a:r>
              <a:rPr lang="en-US" b="1" dirty="0"/>
              <a:t>Commendation </a:t>
            </a:r>
            <a:r>
              <a:rPr lang="en-US" b="1" dirty="0" smtClean="0"/>
              <a:t>awards</a:t>
            </a:r>
            <a:endParaRPr lang="en-US" dirty="0" smtClean="0"/>
          </a:p>
          <a:p>
            <a:pPr marL="0" indent="0">
              <a:buNone/>
            </a:pPr>
            <a:endParaRPr lang="en-US" sz="2800" dirty="0" smtClean="0">
              <a:solidFill>
                <a:prstClr val="black"/>
              </a:solidFill>
            </a:endParaRPr>
          </a:p>
          <a:p>
            <a:pPr marL="0" indent="0">
              <a:buNone/>
            </a:pPr>
            <a:r>
              <a:rPr lang="en-US" sz="2800" dirty="0" smtClean="0">
                <a:solidFill>
                  <a:prstClr val="black"/>
                </a:solidFill>
              </a:rPr>
              <a:t>Awards </a:t>
            </a:r>
            <a:r>
              <a:rPr lang="en-US" sz="2800" dirty="0">
                <a:solidFill>
                  <a:prstClr val="black"/>
                </a:solidFill>
              </a:rPr>
              <a:t>from the Governor’s office for </a:t>
            </a:r>
            <a:r>
              <a:rPr lang="en-US" sz="2800" dirty="0" smtClean="0">
                <a:solidFill>
                  <a:prstClr val="black"/>
                </a:solidFill>
              </a:rPr>
              <a:t/>
            </a:r>
            <a:br>
              <a:rPr lang="en-US" sz="2800" dirty="0" smtClean="0">
                <a:solidFill>
                  <a:prstClr val="black"/>
                </a:solidFill>
              </a:rPr>
            </a:br>
            <a:r>
              <a:rPr lang="en-US" sz="2800" dirty="0" smtClean="0">
                <a:solidFill>
                  <a:prstClr val="black"/>
                </a:solidFill>
              </a:rPr>
              <a:t>activities that exemplify the </a:t>
            </a:r>
            <a:r>
              <a:rPr lang="en-US" sz="2800" dirty="0">
                <a:solidFill>
                  <a:prstClr val="black"/>
                </a:solidFill>
              </a:rPr>
              <a:t>use of GIS </a:t>
            </a:r>
            <a:r>
              <a:rPr lang="en-US" sz="2800" dirty="0" smtClean="0">
                <a:solidFill>
                  <a:prstClr val="black"/>
                </a:solidFill>
              </a:rPr>
              <a:t/>
            </a:r>
            <a:br>
              <a:rPr lang="en-US" sz="2800" dirty="0" smtClean="0">
                <a:solidFill>
                  <a:prstClr val="black"/>
                </a:solidFill>
              </a:rPr>
            </a:br>
            <a:r>
              <a:rPr lang="en-US" sz="2800" dirty="0" smtClean="0">
                <a:solidFill>
                  <a:prstClr val="black"/>
                </a:solidFill>
              </a:rPr>
              <a:t>to </a:t>
            </a:r>
            <a:r>
              <a:rPr lang="en-US" sz="2800" dirty="0">
                <a:solidFill>
                  <a:prstClr val="black"/>
                </a:solidFill>
              </a:rPr>
              <a:t>improve services </a:t>
            </a:r>
            <a:r>
              <a:rPr lang="en-US" sz="2800" dirty="0" smtClean="0">
                <a:solidFill>
                  <a:prstClr val="black"/>
                </a:solidFill>
              </a:rPr>
              <a:t>within </a:t>
            </a:r>
            <a:r>
              <a:rPr lang="en-US" sz="2800" dirty="0">
                <a:solidFill>
                  <a:prstClr val="black"/>
                </a:solidFill>
              </a:rPr>
              <a:t>Minnesota.</a:t>
            </a:r>
          </a:p>
          <a:p>
            <a:pPr marL="0" indent="0">
              <a:buNone/>
            </a:pPr>
            <a:endParaRPr lang="en-US" dirty="0" smtClean="0"/>
          </a:p>
        </p:txBody>
      </p:sp>
      <p:pic>
        <p:nvPicPr>
          <p:cNvPr id="4" name="Picture 3"/>
          <p:cNvPicPr>
            <a:picLocks noChangeAspect="1"/>
          </p:cNvPicPr>
          <p:nvPr/>
        </p:nvPicPr>
        <p:blipFill>
          <a:blip r:embed="rId3"/>
          <a:stretch>
            <a:fillRect/>
          </a:stretch>
        </p:blipFill>
        <p:spPr>
          <a:xfrm>
            <a:off x="7638222" y="2636330"/>
            <a:ext cx="3544128" cy="2717165"/>
          </a:xfrm>
          <a:prstGeom prst="rect">
            <a:avLst/>
          </a:prstGeom>
        </p:spPr>
      </p:pic>
    </p:spTree>
    <p:extLst>
      <p:ext uri="{BB962C8B-B14F-4D97-AF65-F5344CB8AC3E}">
        <p14:creationId xmlns:p14="http://schemas.microsoft.com/office/powerpoint/2010/main" val="3713028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Governor’s Commendation Award</a:t>
            </a:r>
            <a:endParaRPr lang="en-US" dirty="0"/>
          </a:p>
        </p:txBody>
      </p:sp>
      <p:sp>
        <p:nvSpPr>
          <p:cNvPr id="5" name="Content Placeholder 4"/>
          <p:cNvSpPr>
            <a:spLocks noGrp="1"/>
          </p:cNvSpPr>
          <p:nvPr>
            <p:ph idx="1"/>
          </p:nvPr>
        </p:nvSpPr>
        <p:spPr>
          <a:xfrm>
            <a:off x="838200" y="1825625"/>
            <a:ext cx="10515600" cy="4622800"/>
          </a:xfrm>
        </p:spPr>
        <p:txBody>
          <a:bodyPr>
            <a:normAutofit fontScale="77500" lnSpcReduction="20000"/>
          </a:bodyPr>
          <a:lstStyle/>
          <a:p>
            <a:pPr marL="0" indent="0">
              <a:buNone/>
            </a:pPr>
            <a:r>
              <a:rPr lang="en-US" sz="3600" dirty="0" smtClean="0"/>
              <a:t>Criteria (same as the council’s guiding principles):</a:t>
            </a:r>
            <a:endParaRPr lang="en-US" sz="3600" dirty="0"/>
          </a:p>
          <a:p>
            <a:r>
              <a:rPr lang="en-US" sz="2800" dirty="0"/>
              <a:t>Promote effective investments in geospatial information</a:t>
            </a:r>
          </a:p>
          <a:p>
            <a:r>
              <a:rPr lang="en-US" sz="2800" dirty="0"/>
              <a:t>Promote geospatial information as a shared public resource</a:t>
            </a:r>
          </a:p>
          <a:p>
            <a:r>
              <a:rPr lang="en-US" sz="2800" dirty="0"/>
              <a:t>Support the establishment and use of geospatial standards and guidelines</a:t>
            </a:r>
          </a:p>
          <a:p>
            <a:r>
              <a:rPr lang="en-US" sz="2800" dirty="0"/>
              <a:t>Champion collaboration among geospatial practitioners and related stakeholders</a:t>
            </a:r>
          </a:p>
          <a:p>
            <a:r>
              <a:rPr lang="en-US" sz="2800" dirty="0"/>
              <a:t>Educate and inform policymakers related to the value </a:t>
            </a:r>
            <a:r>
              <a:rPr lang="en-US" sz="2800" dirty="0" smtClean="0"/>
              <a:t>and </a:t>
            </a:r>
            <a:r>
              <a:rPr lang="en-US" sz="2800" dirty="0"/>
              <a:t>use of geospatial technology</a:t>
            </a:r>
          </a:p>
          <a:p>
            <a:r>
              <a:rPr lang="en-US" sz="2800" dirty="0"/>
              <a:t>Provide a forum for ideas and issues to be shared </a:t>
            </a:r>
            <a:r>
              <a:rPr lang="en-US" sz="2800" dirty="0" smtClean="0"/>
              <a:t>and </a:t>
            </a:r>
            <a:r>
              <a:rPr lang="en-US" sz="2800" dirty="0"/>
              <a:t>acted upon by the geospatial community</a:t>
            </a:r>
          </a:p>
          <a:p>
            <a:r>
              <a:rPr lang="en-US" sz="2800" dirty="0"/>
              <a:t>Encourage geospatial education at all levels</a:t>
            </a:r>
          </a:p>
          <a:p>
            <a:endParaRPr lang="en-US" dirty="0"/>
          </a:p>
        </p:txBody>
      </p:sp>
    </p:spTree>
    <p:extLst>
      <p:ext uri="{BB962C8B-B14F-4D97-AF65-F5344CB8AC3E}">
        <p14:creationId xmlns:p14="http://schemas.microsoft.com/office/powerpoint/2010/main" val="2005395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Governor’s Commendation Award</a:t>
            </a:r>
            <a:endParaRPr lang="en-US" dirty="0"/>
          </a:p>
        </p:txBody>
      </p:sp>
      <p:sp>
        <p:nvSpPr>
          <p:cNvPr id="5" name="Content Placeholder 4"/>
          <p:cNvSpPr>
            <a:spLocks noGrp="1"/>
          </p:cNvSpPr>
          <p:nvPr>
            <p:ph idx="1"/>
          </p:nvPr>
        </p:nvSpPr>
        <p:spPr>
          <a:xfrm>
            <a:off x="838200" y="1825625"/>
            <a:ext cx="10515600" cy="4622800"/>
          </a:xfrm>
        </p:spPr>
        <p:txBody>
          <a:bodyPr>
            <a:normAutofit fontScale="92500"/>
          </a:bodyPr>
          <a:lstStyle/>
          <a:p>
            <a:pPr marL="342900" indent="-342900">
              <a:spcAft>
                <a:spcPts val="0"/>
              </a:spcAft>
            </a:pPr>
            <a:r>
              <a:rPr lang="en-US" sz="3000" dirty="0"/>
              <a:t>Standards are high; award is not always given</a:t>
            </a:r>
          </a:p>
          <a:p>
            <a:pPr marL="342900" indent="-342900"/>
            <a:r>
              <a:rPr lang="en-US" sz="3000" dirty="0"/>
              <a:t>Deadline for nominations:  </a:t>
            </a:r>
            <a:r>
              <a:rPr lang="en-US" sz="3000" b="1" dirty="0">
                <a:solidFill>
                  <a:srgbClr val="FF0000"/>
                </a:solidFill>
              </a:rPr>
              <a:t>May </a:t>
            </a:r>
            <a:r>
              <a:rPr lang="en-US" sz="3000" b="1" dirty="0" smtClean="0">
                <a:solidFill>
                  <a:srgbClr val="FF0000"/>
                </a:solidFill>
              </a:rPr>
              <a:t>31</a:t>
            </a:r>
            <a:endParaRPr lang="en-US" sz="3000" b="1" dirty="0" smtClean="0">
              <a:solidFill>
                <a:srgbClr val="FF0000"/>
              </a:solidFill>
            </a:endParaRPr>
          </a:p>
          <a:p>
            <a:pPr marL="342900" indent="-342900">
              <a:spcAft>
                <a:spcPts val="0"/>
              </a:spcAft>
            </a:pPr>
            <a:r>
              <a:rPr lang="en-US" sz="3000" dirty="0" smtClean="0"/>
              <a:t>Council </a:t>
            </a:r>
            <a:r>
              <a:rPr lang="en-US" sz="3000" dirty="0"/>
              <a:t>awards committee evaluates the nominations and makes </a:t>
            </a:r>
            <a:r>
              <a:rPr lang="en-US" sz="3000" dirty="0" smtClean="0"/>
              <a:t>recommendations </a:t>
            </a:r>
            <a:r>
              <a:rPr lang="en-US" sz="3000" dirty="0"/>
              <a:t>to advise the CGIO, </a:t>
            </a:r>
            <a:r>
              <a:rPr lang="en-US" sz="3000" dirty="0" smtClean="0"/>
              <a:t>CIO</a:t>
            </a:r>
            <a:r>
              <a:rPr lang="en-US" sz="3000" dirty="0"/>
              <a:t>, </a:t>
            </a:r>
            <a:r>
              <a:rPr lang="en-US" sz="3000" dirty="0" smtClean="0"/>
              <a:t>and </a:t>
            </a:r>
            <a:r>
              <a:rPr lang="en-US" sz="3000" dirty="0"/>
              <a:t>Governor’s Office</a:t>
            </a:r>
          </a:p>
          <a:p>
            <a:pPr marL="1085850" lvl="1" indent="-342900"/>
            <a:r>
              <a:rPr lang="en-US" sz="2200" dirty="0" smtClean="0"/>
              <a:t>Work done in June, mostly by email</a:t>
            </a:r>
          </a:p>
          <a:p>
            <a:pPr marL="1085850" lvl="1" indent="-342900">
              <a:spcAft>
                <a:spcPts val="0"/>
              </a:spcAft>
            </a:pPr>
            <a:r>
              <a:rPr lang="en-US" sz="2200" b="1" dirty="0" smtClean="0"/>
              <a:t>Volunteers </a:t>
            </a:r>
            <a:r>
              <a:rPr lang="en-US" sz="2200" b="1" dirty="0"/>
              <a:t>needed for this year’s committee</a:t>
            </a:r>
          </a:p>
          <a:p>
            <a:pPr marL="342900" indent="-342900">
              <a:spcAft>
                <a:spcPts val="0"/>
              </a:spcAft>
            </a:pPr>
            <a:r>
              <a:rPr lang="en-US" sz="3000" dirty="0" smtClean="0"/>
              <a:t>More info:  </a:t>
            </a:r>
            <a:r>
              <a:rPr lang="en-US" sz="2200" dirty="0" smtClean="0">
                <a:hlinkClick r:id="rId2"/>
              </a:rPr>
              <a:t>www.mngeo.state.mn.us/awards/gov_commendations</a:t>
            </a:r>
            <a:r>
              <a:rPr lang="en-US" sz="2200" dirty="0">
                <a:hlinkClick r:id="rId2"/>
              </a:rPr>
              <a:t>/</a:t>
            </a:r>
            <a:r>
              <a:rPr lang="en-US" sz="2200" dirty="0"/>
              <a:t> </a:t>
            </a:r>
          </a:p>
          <a:p>
            <a:pPr marL="1085850" lvl="1" indent="-342900">
              <a:spcAft>
                <a:spcPts val="0"/>
              </a:spcAft>
            </a:pPr>
            <a:r>
              <a:rPr lang="en-US" sz="2200" dirty="0"/>
              <a:t>How to nominate a project</a:t>
            </a:r>
          </a:p>
          <a:p>
            <a:pPr marL="1085850" lvl="1" indent="-342900">
              <a:spcAft>
                <a:spcPts val="0"/>
              </a:spcAft>
            </a:pPr>
            <a:r>
              <a:rPr lang="en-US" sz="2200" dirty="0"/>
              <a:t>Past winners</a:t>
            </a:r>
          </a:p>
          <a:p>
            <a:pPr marL="342900" indent="-342900"/>
            <a:endParaRPr lang="en-US" sz="5100" dirty="0">
              <a:solidFill>
                <a:prstClr val="black"/>
              </a:solidFill>
            </a:endParaRPr>
          </a:p>
        </p:txBody>
      </p:sp>
    </p:spTree>
    <p:extLst>
      <p:ext uri="{BB962C8B-B14F-4D97-AF65-F5344CB8AC3E}">
        <p14:creationId xmlns:p14="http://schemas.microsoft.com/office/powerpoint/2010/main" val="3971049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Council Appointment Process			Agenda </a:t>
            </a:r>
            <a:r>
              <a:rPr lang="en-US" dirty="0"/>
              <a:t>Item </a:t>
            </a:r>
            <a:r>
              <a:rPr lang="en-US" dirty="0" smtClean="0"/>
              <a:t>12</a:t>
            </a:r>
            <a:endParaRPr lang="en-US" dirty="0"/>
          </a:p>
        </p:txBody>
      </p:sp>
      <p:sp>
        <p:nvSpPr>
          <p:cNvPr id="2" name="Text Placeholder 1"/>
          <p:cNvSpPr>
            <a:spLocks noGrp="1"/>
          </p:cNvSpPr>
          <p:nvPr>
            <p:ph idx="1"/>
          </p:nvPr>
        </p:nvSpPr>
        <p:spPr/>
        <p:txBody>
          <a:bodyPr>
            <a:normAutofit/>
          </a:bodyPr>
          <a:lstStyle/>
          <a:p>
            <a:r>
              <a:rPr lang="en-US" dirty="0" smtClean="0"/>
              <a:t>Member </a:t>
            </a:r>
            <a:r>
              <a:rPr lang="en-US" dirty="0"/>
              <a:t>terms end June </a:t>
            </a:r>
            <a:r>
              <a:rPr lang="en-US" dirty="0" smtClean="0"/>
              <a:t>30</a:t>
            </a:r>
            <a:endParaRPr lang="en-US" dirty="0"/>
          </a:p>
          <a:p>
            <a:r>
              <a:rPr lang="en-US" dirty="0"/>
              <a:t>Next two-year </a:t>
            </a:r>
            <a:r>
              <a:rPr lang="en-US" dirty="0" smtClean="0"/>
              <a:t>term:  </a:t>
            </a:r>
            <a:r>
              <a:rPr lang="en-US" dirty="0"/>
              <a:t>July 1, 2017 – June 30, 2019</a:t>
            </a:r>
          </a:p>
          <a:p>
            <a:r>
              <a:rPr lang="en-US" dirty="0" smtClean="0"/>
              <a:t>Initial d</a:t>
            </a:r>
            <a:r>
              <a:rPr lang="en-US" dirty="0" smtClean="0"/>
              <a:t>eadline </a:t>
            </a:r>
            <a:r>
              <a:rPr lang="en-US" dirty="0"/>
              <a:t>to apply for next 2-year term is </a:t>
            </a:r>
            <a:r>
              <a:rPr lang="en-US" b="1" dirty="0" smtClean="0">
                <a:solidFill>
                  <a:srgbClr val="FF0000"/>
                </a:solidFill>
              </a:rPr>
              <a:t>May 5</a:t>
            </a:r>
            <a:r>
              <a:rPr lang="en-US" dirty="0" smtClean="0"/>
              <a:t/>
            </a:r>
            <a:br>
              <a:rPr lang="en-US" dirty="0" smtClean="0"/>
            </a:br>
            <a:r>
              <a:rPr lang="en-US" dirty="0" smtClean="0"/>
              <a:t>(we can accept applications after that date until positions are filled)</a:t>
            </a:r>
            <a:r>
              <a:rPr lang="en-US" dirty="0"/>
              <a:t/>
            </a:r>
            <a:br>
              <a:rPr lang="en-US" dirty="0"/>
            </a:br>
            <a:endParaRPr lang="en-US" dirty="0"/>
          </a:p>
          <a:p>
            <a:r>
              <a:rPr lang="en-US" dirty="0"/>
              <a:t>Website:  </a:t>
            </a:r>
            <a:r>
              <a:rPr lang="en-US" dirty="0">
                <a:hlinkClick r:id="rId3"/>
              </a:rPr>
              <a:t>https://</a:t>
            </a:r>
            <a:r>
              <a:rPr lang="en-US" dirty="0" smtClean="0">
                <a:hlinkClick r:id="rId3"/>
              </a:rPr>
              <a:t>commissionsandappointments.sos.state.mn.us/Agency/Details/144</a:t>
            </a: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146237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Agenda Item </a:t>
            </a:r>
            <a:r>
              <a:rPr lang="en-US" dirty="0" smtClean="0"/>
              <a:t>13</a:t>
            </a:r>
            <a:endParaRPr lang="en-US" dirty="0"/>
          </a:p>
        </p:txBody>
      </p:sp>
      <p:sp>
        <p:nvSpPr>
          <p:cNvPr id="2" name="Text Placeholder 1"/>
          <p:cNvSpPr>
            <a:spLocks noGrp="1"/>
          </p:cNvSpPr>
          <p:nvPr>
            <p:ph idx="1"/>
          </p:nvPr>
        </p:nvSpPr>
        <p:spPr/>
        <p:txBody>
          <a:bodyPr>
            <a:normAutofit/>
          </a:bodyPr>
          <a:lstStyle/>
          <a:p>
            <a:pPr marL="0" indent="0">
              <a:buNone/>
            </a:pPr>
            <a:r>
              <a:rPr lang="en-US" b="1" dirty="0"/>
              <a:t>Announcements or other business</a:t>
            </a:r>
          </a:p>
        </p:txBody>
      </p:sp>
    </p:spTree>
    <p:extLst>
      <p:ext uri="{BB962C8B-B14F-4D97-AF65-F5344CB8AC3E}">
        <p14:creationId xmlns:p14="http://schemas.microsoft.com/office/powerpoint/2010/main" val="3938206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Thank you!</a:t>
            </a:r>
          </a:p>
        </p:txBody>
      </p:sp>
      <p:sp>
        <p:nvSpPr>
          <p:cNvPr id="9" name="Content Placeholder 8"/>
          <p:cNvSpPr>
            <a:spLocks noGrp="1"/>
          </p:cNvSpPr>
          <p:nvPr>
            <p:ph idx="1"/>
          </p:nvPr>
        </p:nvSpPr>
        <p:spPr/>
        <p:txBody>
          <a:bodyPr/>
          <a:lstStyle/>
          <a:p>
            <a:pPr marL="0" indent="0">
              <a:buNone/>
            </a:pPr>
            <a:r>
              <a:rPr lang="en-US" sz="2400" b="1" dirty="0"/>
              <a:t>Next meeting is May 31, 2017</a:t>
            </a:r>
          </a:p>
        </p:txBody>
      </p:sp>
    </p:spTree>
    <p:extLst>
      <p:ext uri="{BB962C8B-B14F-4D97-AF65-F5344CB8AC3E}">
        <p14:creationId xmlns:p14="http://schemas.microsoft.com/office/powerpoint/2010/main" val="3000290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Welcome</a:t>
            </a:r>
          </a:p>
        </p:txBody>
      </p:sp>
      <p:sp>
        <p:nvSpPr>
          <p:cNvPr id="2" name="Text Placeholder 1"/>
          <p:cNvSpPr>
            <a:spLocks noGrp="1"/>
          </p:cNvSpPr>
          <p:nvPr>
            <p:ph idx="1"/>
          </p:nvPr>
        </p:nvSpPr>
        <p:spPr/>
        <p:txBody>
          <a:bodyPr>
            <a:normAutofit/>
          </a:bodyPr>
          <a:lstStyle/>
          <a:p>
            <a:r>
              <a:rPr lang="en-US" b="1" dirty="0"/>
              <a:t>Introductions</a:t>
            </a:r>
          </a:p>
          <a:p>
            <a:r>
              <a:rPr lang="en-US" b="1" dirty="0"/>
              <a:t>Approve agenda</a:t>
            </a:r>
          </a:p>
          <a:p>
            <a:r>
              <a:rPr lang="en-US" b="1" dirty="0"/>
              <a:t>Approve December minutes</a:t>
            </a:r>
          </a:p>
        </p:txBody>
      </p:sp>
    </p:spTree>
    <p:extLst>
      <p:ext uri="{BB962C8B-B14F-4D97-AF65-F5344CB8AC3E}">
        <p14:creationId xmlns:p14="http://schemas.microsoft.com/office/powerpoint/2010/main" val="883963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graphicFrame>
        <p:nvGraphicFramePr>
          <p:cNvPr id="7" name="Content Placeholder 6" descr="Agenda"/>
          <p:cNvGraphicFramePr>
            <a:graphicFrameLocks noGrp="1"/>
          </p:cNvGraphicFramePr>
          <p:nvPr>
            <p:ph type="tbl" sz="quarter" idx="13"/>
            <p:extLst>
              <p:ext uri="{D42A27DB-BD31-4B8C-83A1-F6EECF244321}">
                <p14:modId xmlns:p14="http://schemas.microsoft.com/office/powerpoint/2010/main" val="1945594589"/>
              </p:ext>
            </p:extLst>
          </p:nvPr>
        </p:nvGraphicFramePr>
        <p:xfrm>
          <a:off x="1351767" y="1392477"/>
          <a:ext cx="8391525" cy="5434585"/>
        </p:xfrm>
        <a:graphic>
          <a:graphicData uri="http://schemas.openxmlformats.org/drawingml/2006/table">
            <a:tbl>
              <a:tblPr firstRow="1" bandRow="1">
                <a:tableStyleId>{C083E6E3-FA7D-4D7B-A595-EF9225AFEA82}</a:tableStyleId>
              </a:tblPr>
              <a:tblGrid>
                <a:gridCol w="1365144">
                  <a:extLst>
                    <a:ext uri="{9D8B030D-6E8A-4147-A177-3AD203B41FA5}">
                      <a16:colId xmlns="" xmlns:a16="http://schemas.microsoft.com/office/drawing/2014/main" val="20000"/>
                    </a:ext>
                  </a:extLst>
                </a:gridCol>
                <a:gridCol w="7026381">
                  <a:extLst>
                    <a:ext uri="{9D8B030D-6E8A-4147-A177-3AD203B41FA5}">
                      <a16:colId xmlns="" xmlns:a16="http://schemas.microsoft.com/office/drawing/2014/main" val="20001"/>
                    </a:ext>
                  </a:extLst>
                </a:gridCol>
              </a:tblGrid>
              <a:tr h="336115">
                <a:tc>
                  <a:txBody>
                    <a:bodyPr/>
                    <a:lstStyle/>
                    <a:p>
                      <a:pPr algn="ctr"/>
                      <a:r>
                        <a:rPr lang="en-US" sz="1500" dirty="0"/>
                        <a:t>Time</a:t>
                      </a:r>
                    </a:p>
                  </a:txBody>
                  <a:tcPr marL="91439" marR="91439" anchor="ctr">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500" dirty="0"/>
                        <a:t>Topic</a:t>
                      </a:r>
                    </a:p>
                  </a:txBody>
                  <a:tcPr marL="182880" marR="91439" anchor="ctr">
                    <a:lnL>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10000"/>
                  </a:ext>
                </a:extLst>
              </a:tr>
              <a:tr h="422356">
                <a:tc>
                  <a:txBody>
                    <a:bodyPr/>
                    <a:lstStyle/>
                    <a:p>
                      <a:pPr algn="ctr"/>
                      <a:r>
                        <a:rPr lang="en-US" sz="1400" dirty="0"/>
                        <a:t>11:15</a:t>
                      </a:r>
                    </a:p>
                  </a:txBody>
                  <a:tcPr marL="91439" marR="91439" marT="91440" marB="9144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Accept committee summaries; approve EPC charter</a:t>
                      </a:r>
                    </a:p>
                  </a:txBody>
                  <a:tcPr marL="182880" marR="91439" marT="91440" marB="9144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1"/>
                  </a:ext>
                </a:extLst>
              </a:tr>
              <a:tr h="422356">
                <a:tc>
                  <a:txBody>
                    <a:bodyPr/>
                    <a:lstStyle/>
                    <a:p>
                      <a:pPr algn="ctr"/>
                      <a:r>
                        <a:rPr lang="en-US" sz="1400" dirty="0"/>
                        <a:t>11:25</a:t>
                      </a:r>
                    </a:p>
                  </a:txBody>
                  <a:tcPr marL="91439"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Discuss</a:t>
                      </a:r>
                      <a:r>
                        <a:rPr lang="en-US" sz="1400" baseline="0" dirty="0"/>
                        <a:t> committee and GAC work plans and accomplishments</a:t>
                      </a:r>
                      <a:endParaRPr lang="en-US" sz="1400" dirty="0"/>
                    </a:p>
                  </a:txBody>
                  <a:tcPr marL="182880"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2"/>
                  </a:ext>
                </a:extLst>
              </a:tr>
              <a:tr h="422356">
                <a:tc>
                  <a:txBody>
                    <a:bodyPr/>
                    <a:lstStyle/>
                    <a:p>
                      <a:pPr algn="ctr"/>
                      <a:r>
                        <a:rPr lang="en-US" sz="1400" dirty="0"/>
                        <a:t>11:55</a:t>
                      </a:r>
                    </a:p>
                  </a:txBody>
                  <a:tcPr marL="91439"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Sunset committees and workgroup</a:t>
                      </a:r>
                    </a:p>
                  </a:txBody>
                  <a:tcPr marL="182880"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3"/>
                  </a:ext>
                </a:extLst>
              </a:tr>
              <a:tr h="422356">
                <a:tc>
                  <a:txBody>
                    <a:bodyPr/>
                    <a:lstStyle/>
                    <a:p>
                      <a:pPr algn="ctr"/>
                      <a:r>
                        <a:rPr lang="en-US" sz="1400" dirty="0"/>
                        <a:t>12:05</a:t>
                      </a:r>
                    </a:p>
                  </a:txBody>
                  <a:tcPr marL="91439"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Break,</a:t>
                      </a:r>
                      <a:r>
                        <a:rPr lang="en-US" sz="1400" baseline="0" dirty="0"/>
                        <a:t> networking</a:t>
                      </a:r>
                      <a:endParaRPr lang="en-US" sz="1400" dirty="0"/>
                    </a:p>
                  </a:txBody>
                  <a:tcPr marL="182880"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4"/>
                  </a:ext>
                </a:extLst>
              </a:tr>
              <a:tr h="422356">
                <a:tc>
                  <a:txBody>
                    <a:bodyPr/>
                    <a:lstStyle/>
                    <a:p>
                      <a:pPr algn="ctr"/>
                      <a:r>
                        <a:rPr lang="en-US" sz="1400" dirty="0"/>
                        <a:t>12:35</a:t>
                      </a:r>
                    </a:p>
                  </a:txBody>
                  <a:tcPr marL="91439"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Geospatial</a:t>
                      </a:r>
                      <a:r>
                        <a:rPr lang="en-US" sz="1400" baseline="0" dirty="0"/>
                        <a:t> community calendar and discussion forum</a:t>
                      </a:r>
                      <a:endParaRPr lang="en-US" sz="1400" dirty="0"/>
                    </a:p>
                  </a:txBody>
                  <a:tcPr marL="182880"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5"/>
                  </a:ext>
                </a:extLst>
              </a:tr>
              <a:tr h="357288">
                <a:tc>
                  <a:txBody>
                    <a:bodyPr/>
                    <a:lstStyle/>
                    <a:p>
                      <a:pPr algn="ctr"/>
                      <a:r>
                        <a:rPr lang="en-US" sz="1400" dirty="0"/>
                        <a:t>12:45</a:t>
                      </a:r>
                    </a:p>
                  </a:txBody>
                  <a:tcPr marL="91439"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Sector </a:t>
                      </a:r>
                      <a:r>
                        <a:rPr lang="en-US" sz="1400" dirty="0" smtClean="0"/>
                        <a:t>report</a:t>
                      </a:r>
                      <a:endParaRPr lang="en-US" sz="1400" dirty="0"/>
                    </a:p>
                  </a:txBody>
                  <a:tcPr marL="182880"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6"/>
                  </a:ext>
                </a:extLst>
              </a:tr>
              <a:tr h="422356">
                <a:tc>
                  <a:txBody>
                    <a:bodyPr/>
                    <a:lstStyle/>
                    <a:p>
                      <a:pPr algn="ctr"/>
                      <a:r>
                        <a:rPr lang="en-US" sz="1400" dirty="0"/>
                        <a:t>12:55</a:t>
                      </a:r>
                    </a:p>
                  </a:txBody>
                  <a:tcPr marL="91439"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Legislative update</a:t>
                      </a:r>
                    </a:p>
                  </a:txBody>
                  <a:tcPr marL="182880"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7"/>
                  </a:ext>
                </a:extLst>
              </a:tr>
              <a:tr h="872869">
                <a:tc>
                  <a:txBody>
                    <a:bodyPr/>
                    <a:lstStyle/>
                    <a:p>
                      <a:pPr algn="ctr"/>
                      <a:r>
                        <a:rPr lang="en-US" sz="1400" dirty="0" smtClean="0"/>
                        <a:t>1:05</a:t>
                      </a:r>
                    </a:p>
                    <a:p>
                      <a:pPr algn="ctr"/>
                      <a:endParaRPr lang="en-US" sz="1400" dirty="0" smtClean="0"/>
                    </a:p>
                    <a:p>
                      <a:pPr algn="ctr"/>
                      <a:r>
                        <a:rPr lang="en-US" sz="1400" dirty="0" smtClean="0"/>
                        <a:t>1:25</a:t>
                      </a:r>
                      <a:endParaRPr lang="en-US" sz="1400" dirty="0"/>
                    </a:p>
                  </a:txBody>
                  <a:tcPr marL="91439"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MN GAC priority </a:t>
                      </a:r>
                      <a:r>
                        <a:rPr lang="en-US" sz="1400" dirty="0" smtClean="0"/>
                        <a:t>projects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Boundary Update Project</a:t>
                      </a:r>
                      <a:endParaRPr lang="en-US" sz="1400" dirty="0"/>
                    </a:p>
                  </a:txBody>
                  <a:tcPr marL="182880"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8"/>
                  </a:ext>
                </a:extLst>
              </a:tr>
              <a:tr h="422356">
                <a:tc>
                  <a:txBody>
                    <a:bodyPr/>
                    <a:lstStyle/>
                    <a:p>
                      <a:pPr algn="ctr"/>
                      <a:r>
                        <a:rPr lang="en-US" sz="1400" dirty="0" smtClean="0"/>
                        <a:t>1:35</a:t>
                      </a:r>
                      <a:endParaRPr lang="en-US" sz="1400" dirty="0"/>
                    </a:p>
                  </a:txBody>
                  <a:tcPr marL="91439"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Commendation </a:t>
                      </a:r>
                      <a:r>
                        <a:rPr lang="en-US" sz="1400" dirty="0"/>
                        <a:t>awards</a:t>
                      </a:r>
                    </a:p>
                  </a:txBody>
                  <a:tcPr marL="182880"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9"/>
                  </a:ext>
                </a:extLst>
              </a:tr>
              <a:tr h="422356">
                <a:tc>
                  <a:txBody>
                    <a:bodyPr/>
                    <a:lstStyle/>
                    <a:p>
                      <a:pPr algn="ctr"/>
                      <a:r>
                        <a:rPr lang="en-US" sz="1400" dirty="0" smtClean="0"/>
                        <a:t>1:40</a:t>
                      </a:r>
                      <a:endParaRPr lang="en-US" sz="1400" dirty="0"/>
                    </a:p>
                  </a:txBody>
                  <a:tcPr marL="91439"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GAC appointments</a:t>
                      </a:r>
                      <a:r>
                        <a:rPr lang="en-US" sz="1400" baseline="0" dirty="0"/>
                        <a:t> process</a:t>
                      </a:r>
                      <a:endParaRPr lang="en-US" sz="1400" dirty="0"/>
                    </a:p>
                  </a:txBody>
                  <a:tcPr marL="182880"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10"/>
                  </a:ext>
                </a:extLst>
              </a:tr>
              <a:tr h="450513">
                <a:tc>
                  <a:txBody>
                    <a:bodyPr/>
                    <a:lstStyle/>
                    <a:p>
                      <a:pPr algn="ctr"/>
                      <a:r>
                        <a:rPr lang="en-US" sz="1400" dirty="0" smtClean="0"/>
                        <a:t>1:45</a:t>
                      </a:r>
                      <a:endParaRPr lang="en-US" sz="1400" dirty="0"/>
                    </a:p>
                  </a:txBody>
                  <a:tcPr marL="91439"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Announcements</a:t>
                      </a:r>
                    </a:p>
                  </a:txBody>
                  <a:tcPr marL="182880" marR="91439" marT="91440" marB="91440" anchor="ct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2275084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Agenda Item 2</a:t>
            </a:r>
          </a:p>
        </p:txBody>
      </p:sp>
      <p:sp>
        <p:nvSpPr>
          <p:cNvPr id="2" name="Text Placeholder 1"/>
          <p:cNvSpPr>
            <a:spLocks noGrp="1"/>
          </p:cNvSpPr>
          <p:nvPr>
            <p:ph idx="1"/>
          </p:nvPr>
        </p:nvSpPr>
        <p:spPr/>
        <p:txBody>
          <a:bodyPr>
            <a:normAutofit/>
          </a:bodyPr>
          <a:lstStyle/>
          <a:p>
            <a:pPr marL="0" indent="0">
              <a:buNone/>
            </a:pPr>
            <a:r>
              <a:rPr lang="en-US" b="1" dirty="0"/>
              <a:t>Review and discuss and accept committee summaries</a:t>
            </a:r>
          </a:p>
          <a:p>
            <a:pPr marL="0" indent="0">
              <a:buNone/>
            </a:pPr>
            <a:r>
              <a:rPr lang="en-US" b="1" dirty="0"/>
              <a:t>Approve updated EPC charter</a:t>
            </a:r>
          </a:p>
          <a:p>
            <a:pPr marL="0" indent="0">
              <a:buNone/>
            </a:pPr>
            <a:endParaRPr lang="en-US" b="1" dirty="0"/>
          </a:p>
        </p:txBody>
      </p:sp>
    </p:spTree>
    <p:extLst>
      <p:ext uri="{BB962C8B-B14F-4D97-AF65-F5344CB8AC3E}">
        <p14:creationId xmlns:p14="http://schemas.microsoft.com/office/powerpoint/2010/main" val="399978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Agenda Item 3</a:t>
            </a:r>
          </a:p>
        </p:txBody>
      </p:sp>
      <p:sp>
        <p:nvSpPr>
          <p:cNvPr id="2" name="Text Placeholder 1"/>
          <p:cNvSpPr>
            <a:spLocks noGrp="1"/>
          </p:cNvSpPr>
          <p:nvPr>
            <p:ph idx="1"/>
          </p:nvPr>
        </p:nvSpPr>
        <p:spPr/>
        <p:txBody>
          <a:bodyPr>
            <a:normAutofit/>
          </a:bodyPr>
          <a:lstStyle/>
          <a:p>
            <a:pPr marL="0" indent="0">
              <a:buNone/>
            </a:pPr>
            <a:r>
              <a:rPr lang="en-US" b="1" dirty="0"/>
              <a:t>Review and approve </a:t>
            </a:r>
            <a:r>
              <a:rPr lang="en-US" b="1" u="sng" dirty="0"/>
              <a:t>committee</a:t>
            </a:r>
            <a:r>
              <a:rPr lang="en-US" b="1" dirty="0"/>
              <a:t> work plans and accomplishment reports</a:t>
            </a:r>
          </a:p>
          <a:p>
            <a:pPr marL="0" indent="0">
              <a:buNone/>
            </a:pPr>
            <a:r>
              <a:rPr lang="en-US" b="1" dirty="0"/>
              <a:t>Review, discuss and approve </a:t>
            </a:r>
            <a:r>
              <a:rPr lang="en-US" b="1" u="sng" dirty="0"/>
              <a:t>GAC</a:t>
            </a:r>
            <a:r>
              <a:rPr lang="en-US" b="1" dirty="0"/>
              <a:t> work plan and accomplishments report </a:t>
            </a:r>
            <a:r>
              <a:rPr lang="en-US" dirty="0"/>
              <a:t>(Kotz)</a:t>
            </a:r>
          </a:p>
        </p:txBody>
      </p:sp>
    </p:spTree>
    <p:extLst>
      <p:ext uri="{BB962C8B-B14F-4D97-AF65-F5344CB8AC3E}">
        <p14:creationId xmlns:p14="http://schemas.microsoft.com/office/powerpoint/2010/main" val="303405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Agenda Item 4</a:t>
            </a:r>
          </a:p>
        </p:txBody>
      </p:sp>
      <p:sp>
        <p:nvSpPr>
          <p:cNvPr id="2" name="Text Placeholder 1"/>
          <p:cNvSpPr>
            <a:spLocks noGrp="1"/>
          </p:cNvSpPr>
          <p:nvPr>
            <p:ph idx="1"/>
          </p:nvPr>
        </p:nvSpPr>
        <p:spPr/>
        <p:txBody>
          <a:bodyPr>
            <a:normAutofit/>
          </a:bodyPr>
          <a:lstStyle/>
          <a:p>
            <a:pPr marL="0" indent="0">
              <a:buNone/>
            </a:pPr>
            <a:r>
              <a:rPr lang="en-US" b="1" dirty="0"/>
              <a:t>Reports on sunsetting committees and workgroup</a:t>
            </a:r>
          </a:p>
          <a:p>
            <a:pPr lvl="1"/>
            <a:r>
              <a:rPr lang="en-US" dirty="0"/>
              <a:t>Digital Elevation Committee</a:t>
            </a:r>
          </a:p>
          <a:p>
            <a:pPr lvl="1"/>
            <a:r>
              <a:rPr lang="en-US" dirty="0"/>
              <a:t>Hydrography Committee</a:t>
            </a:r>
          </a:p>
          <a:p>
            <a:pPr lvl="1"/>
            <a:r>
              <a:rPr lang="en-US" dirty="0"/>
              <a:t>Metadata Workgroup</a:t>
            </a:r>
          </a:p>
        </p:txBody>
      </p:sp>
    </p:spTree>
    <p:extLst>
      <p:ext uri="{BB962C8B-B14F-4D97-AF65-F5344CB8AC3E}">
        <p14:creationId xmlns:p14="http://schemas.microsoft.com/office/powerpoint/2010/main" val="4193846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7813" b="7813"/>
          <a:stretch>
            <a:fillRect/>
          </a:stretch>
        </p:blipFill>
        <p:spPr/>
      </p:pic>
      <p:sp>
        <p:nvSpPr>
          <p:cNvPr id="10" name="Title 9"/>
          <p:cNvSpPr>
            <a:spLocks noGrp="1"/>
          </p:cNvSpPr>
          <p:nvPr>
            <p:ph type="title"/>
          </p:nvPr>
        </p:nvSpPr>
        <p:spPr/>
        <p:txBody>
          <a:bodyPr/>
          <a:lstStyle/>
          <a:p>
            <a:r>
              <a:rPr lang="en-US" dirty="0"/>
              <a:t>Break - Networking</a:t>
            </a:r>
          </a:p>
        </p:txBody>
      </p:sp>
    </p:spTree>
    <p:extLst>
      <p:ext uri="{BB962C8B-B14F-4D97-AF65-F5344CB8AC3E}">
        <p14:creationId xmlns:p14="http://schemas.microsoft.com/office/powerpoint/2010/main" val="2238684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Agenda Item 6</a:t>
            </a:r>
          </a:p>
        </p:txBody>
      </p:sp>
      <p:sp>
        <p:nvSpPr>
          <p:cNvPr id="2" name="Text Placeholder 1"/>
          <p:cNvSpPr>
            <a:spLocks noGrp="1"/>
          </p:cNvSpPr>
          <p:nvPr>
            <p:ph idx="1"/>
          </p:nvPr>
        </p:nvSpPr>
        <p:spPr/>
        <p:txBody>
          <a:bodyPr>
            <a:normAutofit/>
          </a:bodyPr>
          <a:lstStyle/>
          <a:p>
            <a:pPr marL="0" indent="0">
              <a:buNone/>
            </a:pPr>
            <a:r>
              <a:rPr lang="en-US" b="1" dirty="0"/>
              <a:t>Geospatial community calendar and discussion forum – GIS/LIS board feedback </a:t>
            </a:r>
            <a:r>
              <a:rPr lang="en-US" dirty="0"/>
              <a:t>(Sjerven)</a:t>
            </a:r>
          </a:p>
        </p:txBody>
      </p:sp>
    </p:spTree>
    <p:extLst>
      <p:ext uri="{BB962C8B-B14F-4D97-AF65-F5344CB8AC3E}">
        <p14:creationId xmlns:p14="http://schemas.microsoft.com/office/powerpoint/2010/main" val="573364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Agenda Item 7</a:t>
            </a:r>
          </a:p>
        </p:txBody>
      </p:sp>
      <p:sp>
        <p:nvSpPr>
          <p:cNvPr id="2" name="Text Placeholder 1"/>
          <p:cNvSpPr>
            <a:spLocks noGrp="1"/>
          </p:cNvSpPr>
          <p:nvPr>
            <p:ph idx="1"/>
          </p:nvPr>
        </p:nvSpPr>
        <p:spPr/>
        <p:txBody>
          <a:bodyPr>
            <a:normAutofit/>
          </a:bodyPr>
          <a:lstStyle/>
          <a:p>
            <a:pPr marL="0" indent="0">
              <a:buNone/>
            </a:pPr>
            <a:r>
              <a:rPr lang="en-US" b="1" dirty="0"/>
              <a:t>Sector report </a:t>
            </a:r>
            <a:r>
              <a:rPr lang="en-US" dirty="0"/>
              <a:t>(</a:t>
            </a:r>
            <a:r>
              <a:rPr lang="en-US" dirty="0" err="1"/>
              <a:t>Slaats</a:t>
            </a:r>
            <a:r>
              <a:rPr lang="en-US" dirty="0"/>
              <a:t>/Geurts)</a:t>
            </a:r>
          </a:p>
        </p:txBody>
      </p:sp>
    </p:spTree>
    <p:extLst>
      <p:ext uri="{BB962C8B-B14F-4D97-AF65-F5344CB8AC3E}">
        <p14:creationId xmlns:p14="http://schemas.microsoft.com/office/powerpoint/2010/main" val="662941891"/>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roject xmlns="59bdf81b-3292-4aa4-98cf-655ff1e94488">MnGeo Operations</Project>
    <Meeting_x0020_Date xmlns="59bdf81b-3292-4aa4-98cf-655ff1e94488" xsi:nil="true"/>
    <DocVer xmlns="59bdf81b-3292-4aa4-98cf-655ff1e94488" xsi:nil="true"/>
    <DocumentType xmlns="59bdf81b-3292-4aa4-98cf-655ff1e94488">Template</DocumentTyp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3B406818001124E931DB06F528AC53C" ma:contentTypeVersion="8" ma:contentTypeDescription="Create a new document." ma:contentTypeScope="" ma:versionID="892862b8ec303518c944787b2eadeae5">
  <xsd:schema xmlns:xsd="http://www.w3.org/2001/XMLSchema" xmlns:xs="http://www.w3.org/2001/XMLSchema" xmlns:p="http://schemas.microsoft.com/office/2006/metadata/properties" xmlns:ns2="59bdf81b-3292-4aa4-98cf-655ff1e94488" targetNamespace="http://schemas.microsoft.com/office/2006/metadata/properties" ma:root="true" ma:fieldsID="c3ce4fc1e88e3dfff1ce7623afcea5ae" ns2:_="">
    <xsd:import namespace="59bdf81b-3292-4aa4-98cf-655ff1e94488"/>
    <xsd:element name="properties">
      <xsd:complexType>
        <xsd:sequence>
          <xsd:element name="documentManagement">
            <xsd:complexType>
              <xsd:all>
                <xsd:element ref="ns2:DocumentType" minOccurs="0"/>
                <xsd:element ref="ns2:DocVer" minOccurs="0"/>
                <xsd:element ref="ns2:Project" minOccurs="0"/>
                <xsd:element ref="ns2:Meeting_x0020_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bdf81b-3292-4aa4-98cf-655ff1e94488" elementFormDefault="qualified">
    <xsd:import namespace="http://schemas.microsoft.com/office/2006/documentManagement/types"/>
    <xsd:import namespace="http://schemas.microsoft.com/office/infopath/2007/PartnerControls"/>
    <xsd:element name="DocumentType" ma:index="8" nillable="true" ma:displayName="DocumentType" ma:description="What type of document is this?" ma:format="Dropdown" ma:internalName="DocumentType">
      <xsd:simpleType>
        <xsd:restriction base="dms:Choice">
          <xsd:enumeration value="Directions"/>
          <xsd:enumeration value="Logo"/>
          <xsd:enumeration value="Meeting Notes"/>
          <xsd:enumeration value="Org Chart"/>
          <xsd:enumeration value="Portfolio"/>
          <xsd:enumeration value="Presentation"/>
          <xsd:enumeration value="Project Codes"/>
          <xsd:enumeration value="Project Initiation Request"/>
          <xsd:enumeration value="Project Summary"/>
          <xsd:enumeration value="RACI Matrix"/>
          <xsd:enumeration value="Requirements Document"/>
          <xsd:enumeration value="Security Plan"/>
          <xsd:enumeration value="Template"/>
          <xsd:enumeration value="Other"/>
        </xsd:restriction>
      </xsd:simpleType>
    </xsd:element>
    <xsd:element name="DocVer" ma:index="9" nillable="true" ma:displayName="DocVer" ma:description="What version is this document" ma:format="Dropdown" ma:internalName="DocVer">
      <xsd:simpleType>
        <xsd:restriction base="dms:Choice">
          <xsd:enumeration value="Draft - Working Copy"/>
          <xsd:enumeration value="Final Proposed"/>
          <xsd:enumeration value="Final Approved"/>
          <xsd:enumeration value="Old Version"/>
          <xsd:enumeration value="Template"/>
          <xsd:enumeration value="Other"/>
        </xsd:restriction>
      </xsd:simpleType>
    </xsd:element>
    <xsd:element name="Project" ma:index="10" nillable="true" ma:displayName="Project" ma:format="Dropdown" ma:internalName="Project">
      <xsd:simpleType>
        <xsd:restriction base="dms:Choice">
          <xsd:enumeration value="MnGeo All Staff Meeting"/>
          <xsd:enumeration value="MnGeo Operations"/>
          <xsd:enumeration value="MnGeo Outreach"/>
          <xsd:enumeration value="ESRI License Manager"/>
          <xsd:enumeration value="Geocoder"/>
          <xsd:enumeration value="ISRM Standards"/>
          <xsd:enumeration value="Metadata"/>
          <xsd:enumeration value="OSA"/>
          <xsd:enumeration value="Other"/>
          <xsd:enumeration value="Website Migration"/>
        </xsd:restriction>
      </xsd:simpleType>
    </xsd:element>
    <xsd:element name="Meeting_x0020_Date" ma:index="11" nillable="true" ma:displayName="Meeting Date" ma:format="DateOnly" ma:internalName="Meeting_x0020_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78B604-9059-4F1C-B8E2-C96A71A964D2}">
  <ds:schemaRefs>
    <ds:schemaRef ds:uri="http://purl.org/dc/elements/1.1/"/>
    <ds:schemaRef ds:uri="59bdf81b-3292-4aa4-98cf-655ff1e94488"/>
    <ds:schemaRef ds:uri="http://schemas.microsoft.com/office/2006/metadata/properties"/>
    <ds:schemaRef ds:uri="http://schemas.microsoft.com/office/infopath/2007/PartnerControls"/>
    <ds:schemaRef ds:uri="http://www.w3.org/XML/1998/namespace"/>
    <ds:schemaRef ds:uri="http://schemas.microsoft.com/office/2006/documentManagement/types"/>
    <ds:schemaRef ds:uri="http://purl.org/dc/term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C407B9D5-413F-4871-8550-75E2E4CC6E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bdf81b-3292-4aa4-98cf-655ff1e944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F4349A-22F7-4A2D-8CA5-43DDCD6795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MN.IT</Template>
  <TotalTime>14636</TotalTime>
  <Words>810</Words>
  <Application>Microsoft Office PowerPoint</Application>
  <PresentationFormat>Widescreen</PresentationFormat>
  <Paragraphs>184</Paragraphs>
  <Slides>18</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NeueHaasGroteskText Std</vt:lpstr>
      <vt:lpstr>MN.IT</vt:lpstr>
      <vt:lpstr>Minnesota Geospatial Advisory Council</vt:lpstr>
      <vt:lpstr>Welcome</vt:lpstr>
      <vt:lpstr>Agenda</vt:lpstr>
      <vt:lpstr>Agenda Item 2</vt:lpstr>
      <vt:lpstr>Agenda Item 3</vt:lpstr>
      <vt:lpstr>Agenda Item 4</vt:lpstr>
      <vt:lpstr>Break - Networking</vt:lpstr>
      <vt:lpstr>Agenda Item 6</vt:lpstr>
      <vt:lpstr>Agenda Item 7</vt:lpstr>
      <vt:lpstr>Legislative Update     Agenda Item 8</vt:lpstr>
      <vt:lpstr>Agenda Item 9</vt:lpstr>
      <vt:lpstr>Agenda Item 10</vt:lpstr>
      <vt:lpstr>Agenda Item 11</vt:lpstr>
      <vt:lpstr>Governor’s Commendation Award</vt:lpstr>
      <vt:lpstr>Governor’s Commendation Award</vt:lpstr>
      <vt:lpstr>Council Appointment Process   Agenda Item 12</vt:lpstr>
      <vt:lpstr>Agenda Item 13</vt:lpstr>
      <vt:lpstr>Thank you!</vt:lpstr>
    </vt:vector>
  </TitlesOfParts>
  <Company>State of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Rader, Nancy (MNIT)</cp:lastModifiedBy>
  <cp:revision>668</cp:revision>
  <dcterms:created xsi:type="dcterms:W3CDTF">2016-01-06T16:54:03Z</dcterms:created>
  <dcterms:modified xsi:type="dcterms:W3CDTF">2017-03-22T14:19:22Z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0x010100F3B406818001124E931DB06F528AC53C</vt:lpwstr>
  </property>
</Properties>
</file>