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1" r:id="rId5"/>
    <p:sldMasterId id="2147483833" r:id="rId6"/>
  </p:sldMasterIdLst>
  <p:notesMasterIdLst>
    <p:notesMasterId r:id="rId75"/>
  </p:notesMasterIdLst>
  <p:handoutMasterIdLst>
    <p:handoutMasterId r:id="rId76"/>
  </p:handoutMasterIdLst>
  <p:sldIdLst>
    <p:sldId id="396" r:id="rId7"/>
    <p:sldId id="406" r:id="rId8"/>
    <p:sldId id="488" r:id="rId9"/>
    <p:sldId id="494" r:id="rId10"/>
    <p:sldId id="487" r:id="rId11"/>
    <p:sldId id="506" r:id="rId12"/>
    <p:sldId id="484" r:id="rId13"/>
    <p:sldId id="498" r:id="rId14"/>
    <p:sldId id="509" r:id="rId15"/>
    <p:sldId id="510" r:id="rId16"/>
    <p:sldId id="511" r:id="rId17"/>
    <p:sldId id="512" r:id="rId18"/>
    <p:sldId id="513" r:id="rId19"/>
    <p:sldId id="514" r:id="rId20"/>
    <p:sldId id="515" r:id="rId21"/>
    <p:sldId id="516" r:id="rId22"/>
    <p:sldId id="518" r:id="rId23"/>
    <p:sldId id="496" r:id="rId24"/>
    <p:sldId id="524" r:id="rId25"/>
    <p:sldId id="525" r:id="rId26"/>
    <p:sldId id="526" r:id="rId27"/>
    <p:sldId id="527" r:id="rId28"/>
    <p:sldId id="528" r:id="rId29"/>
    <p:sldId id="529" r:id="rId30"/>
    <p:sldId id="530" r:id="rId31"/>
    <p:sldId id="531" r:id="rId32"/>
    <p:sldId id="532" r:id="rId33"/>
    <p:sldId id="533" r:id="rId34"/>
    <p:sldId id="534" r:id="rId35"/>
    <p:sldId id="535" r:id="rId36"/>
    <p:sldId id="536" r:id="rId37"/>
    <p:sldId id="537" r:id="rId38"/>
    <p:sldId id="538" r:id="rId39"/>
    <p:sldId id="539" r:id="rId40"/>
    <p:sldId id="540" r:id="rId41"/>
    <p:sldId id="541" r:id="rId42"/>
    <p:sldId id="542" r:id="rId43"/>
    <p:sldId id="543" r:id="rId44"/>
    <p:sldId id="544" r:id="rId45"/>
    <p:sldId id="545" r:id="rId46"/>
    <p:sldId id="546" r:id="rId47"/>
    <p:sldId id="547" r:id="rId48"/>
    <p:sldId id="548" r:id="rId49"/>
    <p:sldId id="549" r:id="rId50"/>
    <p:sldId id="550" r:id="rId51"/>
    <p:sldId id="551" r:id="rId52"/>
    <p:sldId id="552" r:id="rId53"/>
    <p:sldId id="553" r:id="rId54"/>
    <p:sldId id="554" r:id="rId55"/>
    <p:sldId id="555" r:id="rId56"/>
    <p:sldId id="556" r:id="rId57"/>
    <p:sldId id="557" r:id="rId58"/>
    <p:sldId id="558" r:id="rId59"/>
    <p:sldId id="559" r:id="rId60"/>
    <p:sldId id="560" r:id="rId61"/>
    <p:sldId id="561" r:id="rId62"/>
    <p:sldId id="562" r:id="rId63"/>
    <p:sldId id="563" r:id="rId64"/>
    <p:sldId id="507" r:id="rId65"/>
    <p:sldId id="519" r:id="rId66"/>
    <p:sldId id="520" r:id="rId67"/>
    <p:sldId id="521" r:id="rId68"/>
    <p:sldId id="522" r:id="rId69"/>
    <p:sldId id="523" r:id="rId70"/>
    <p:sldId id="505" r:id="rId71"/>
    <p:sldId id="508" r:id="rId72"/>
    <p:sldId id="503" r:id="rId73"/>
    <p:sldId id="49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8" autoAdjust="0"/>
    <p:restoredTop sz="64085" autoAdjust="0"/>
  </p:normalViewPr>
  <p:slideViewPr>
    <p:cSldViewPr snapToGrid="0">
      <p:cViewPr varScale="1">
        <p:scale>
          <a:sx n="71" d="100"/>
          <a:sy n="71" d="100"/>
        </p:scale>
        <p:origin x="1368" y="7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5/31/2017</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5/31/2017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6CE55-36A0-4C36-B6BF-AA3F14759D7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7101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6CE55-36A0-4C36-B6BF-AA3F14759D7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149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6CE55-36A0-4C36-B6BF-AA3F14759D7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7614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6CE55-36A0-4C36-B6BF-AA3F14759D7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8609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6CE55-36A0-4C36-B6BF-AA3F14759D7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6157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6CE55-36A0-4C36-B6BF-AA3F14759D7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3018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6CE55-36A0-4C36-B6BF-AA3F14759D7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0803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26842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19169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59</a:t>
            </a:fld>
            <a:endParaRPr lang="en-US" dirty="0"/>
          </a:p>
        </p:txBody>
      </p:sp>
    </p:spTree>
    <p:extLst>
      <p:ext uri="{BB962C8B-B14F-4D97-AF65-F5344CB8AC3E}">
        <p14:creationId xmlns:p14="http://schemas.microsoft.com/office/powerpoint/2010/main" val="320477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62</a:t>
            </a:fld>
            <a:endParaRPr lang="en-US" dirty="0"/>
          </a:p>
        </p:txBody>
      </p:sp>
    </p:spTree>
    <p:extLst>
      <p:ext uri="{BB962C8B-B14F-4D97-AF65-F5344CB8AC3E}">
        <p14:creationId xmlns:p14="http://schemas.microsoft.com/office/powerpoint/2010/main" val="2775306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64</a:t>
            </a:fld>
            <a:endParaRPr lang="en-US" dirty="0"/>
          </a:p>
        </p:txBody>
      </p:sp>
    </p:spTree>
    <p:extLst>
      <p:ext uri="{BB962C8B-B14F-4D97-AF65-F5344CB8AC3E}">
        <p14:creationId xmlns:p14="http://schemas.microsoft.com/office/powerpoint/2010/main" val="406149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65</a:t>
            </a:fld>
            <a:endParaRPr lang="en-US" dirty="0"/>
          </a:p>
        </p:txBody>
      </p:sp>
    </p:spTree>
    <p:extLst>
      <p:ext uri="{BB962C8B-B14F-4D97-AF65-F5344CB8AC3E}">
        <p14:creationId xmlns:p14="http://schemas.microsoft.com/office/powerpoint/2010/main" val="3169546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66</a:t>
            </a:fld>
            <a:endParaRPr lang="en-US" dirty="0"/>
          </a:p>
        </p:txBody>
      </p:sp>
    </p:spTree>
    <p:extLst>
      <p:ext uri="{BB962C8B-B14F-4D97-AF65-F5344CB8AC3E}">
        <p14:creationId xmlns:p14="http://schemas.microsoft.com/office/powerpoint/2010/main" val="2060199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67</a:t>
            </a:fld>
            <a:endParaRPr lang="en-US" dirty="0"/>
          </a:p>
        </p:txBody>
      </p:sp>
    </p:spTree>
    <p:extLst>
      <p:ext uri="{BB962C8B-B14F-4D97-AF65-F5344CB8AC3E}">
        <p14:creationId xmlns:p14="http://schemas.microsoft.com/office/powerpoint/2010/main" val="212972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68</a:t>
            </a:fld>
            <a:endParaRPr lang="en-US" dirty="0"/>
          </a:p>
        </p:txBody>
      </p:sp>
    </p:spTree>
    <p:extLst>
      <p:ext uri="{BB962C8B-B14F-4D97-AF65-F5344CB8AC3E}">
        <p14:creationId xmlns:p14="http://schemas.microsoft.com/office/powerpoint/2010/main" val="166468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420703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7677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89617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20996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9041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60480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6CE55-36A0-4C36-B6BF-AA3F14759D7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9077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5FCFA44A-D627-46D4-991B-9510B5E5467A}" type="datetime1">
              <a:rPr lang="en-US" smtClean="0"/>
              <a:t>5/31/2017</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5F2793E-E4BD-4E62-80CF-85729068BF19}" type="datetime1">
              <a:rPr lang="en-US" smtClean="0"/>
              <a:t>5/31/2017</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A3C099-5EC2-43F6-A7D0-182790C2B3E6}" type="datetime1">
              <a:rPr lang="en-US" smtClean="0"/>
              <a:t>5/31/2017</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B8E2EA-4B89-4281-BBEF-7CD031D4ED69}" type="datetime1">
              <a:rPr lang="en-US" smtClean="0"/>
              <a:t>5/31/2017</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58590A64-B99D-4826-A0A2-1883B5FE8AB5}"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5808DC4-8CD0-49C4-99EC-0090EA36A8FE}"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BC6EC739-627D-4747-9F4D-A01AA6DA2848}"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2456FDE5-C81F-49DA-AC3B-1B06CFC9F11F}" type="datetime1">
              <a:rPr lang="en-US" smtClean="0"/>
              <a:t>5/31/2017</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6DB5C8A-DC58-43D5-A615-B91809572D05}"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29E9444-0DBD-40D0-BF8B-2A4BC4BD514B}"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7A37237E-8265-4ECF-8166-2A7D326A9351}" type="datetime1">
              <a:rPr lang="en-US" smtClean="0"/>
              <a:t>5/31/2017</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pic>
        <p:nvPicPr>
          <p:cNvPr id="11" name="Picture 10"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7667" y="939886"/>
            <a:ext cx="7557100" cy="2728112"/>
          </a:xfrm>
          <a:prstGeom prst="rect">
            <a:avLst/>
          </a:prstGeom>
        </p:spPr>
      </p:pic>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4D887E7C-A9F5-4E4A-96A4-14AB08F3E6E7}" type="datetime1">
              <a:rPr lang="en-US" smtClean="0"/>
              <a:t>5/31/2017</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73A510E-C043-49E3-89B2-A73C98AD7E5E}" type="datetime1">
              <a:rPr lang="en-US" smtClean="0"/>
              <a:t>5/31/2017</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0288E1EC-B45D-40E0-830C-1ED4D259CC24}" type="datetime1">
              <a:rPr lang="en-US" smtClean="0"/>
              <a:t>5/31/2017</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97ACE57-0508-4646-8C2F-50157A155FB8}" type="datetime1">
              <a:rPr lang="en-US" smtClean="0"/>
              <a:t>5/31/2017</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EA02726-0B35-480F-93D8-7A49827EC818}" type="datetime1">
              <a:rPr lang="en-US" smtClean="0"/>
              <a:t>5/31/2017</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6F1F1E0-319E-4785-8370-0D74CAB2E340}" type="datetime1">
              <a:rPr lang="en-US" smtClean="0"/>
              <a:t>5/31/2017</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2CB7C80-0A1E-45A4-89BE-3A468D08E6E8}" type="datetime1">
              <a:rPr lang="en-US" smtClean="0"/>
              <a:t>5/31/2017</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69FF93A2-39D9-4426-AB1C-AF8C41BA3F37}" type="datetime1">
              <a:rPr lang="en-US" smtClean="0"/>
              <a:t>5/31/2017</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8E95CE56-05C9-4025-AC6B-6142D70E8839}" type="datetime1">
              <a:rPr lang="en-US" smtClean="0"/>
              <a:t>5/31/2017</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E691A6-7626-455C-A189-14B56DAC5A01}" type="datetime1">
              <a:rPr lang="en-US" smtClean="0"/>
              <a:t>5/31/2017</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FC6BD885-23BB-4683-A77C-2E67983619D5}" type="datetime1">
              <a:rPr lang="en-US" smtClean="0"/>
              <a:t>5/31/2017</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Information Technology for Minnesota Government | mn.gov/mnit</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pic>
        <p:nvPicPr>
          <p:cNvPr id="8" name="Picture 7"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327520"/>
            <a:ext cx="4492035" cy="1621624"/>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B3153AF-295A-4FB9-8528-58ED0850F22B}"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3B7C0DF-9E0A-412B-A0EA-1E2DFD91A686}"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B8AFACB-25FA-4B5B-9996-259BFDA569A9}"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13DD7CE2-7AD7-427C-A7F8-EEEFB558B12D}"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46828ED1-88F3-4280-A7D0-465ABE883FA5}"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FECCB6FE-00A5-4902-9E5D-0DA0EED2532C}" type="datetime1">
              <a:rPr lang="en-US" smtClean="0"/>
              <a:t>5/31/2017</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E744416-D2DA-4AC5-BA60-2A1FDA5628F5}" type="datetime1">
              <a:rPr lang="en-US" smtClean="0"/>
              <a:t>5/31/2017</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104247D4-1BBB-49E5-BE46-61BD52DE4378}" type="datetime1">
              <a:rPr lang="en-US" smtClean="0"/>
              <a:t>5/31/2017</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AE1001DA-B129-4E6F-BB69-86685FF0E575}" type="datetime1">
              <a:rPr lang="en-US" smtClean="0"/>
              <a:t>5/31/2017</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821775AA-3E62-4945-8A4A-31D2A0705AC5}" type="datetime1">
              <a:rPr lang="en-US" smtClean="0"/>
              <a:t>5/31/2017</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F303117C-FA79-4EC7-898E-5A7B10A66A4B}" type="datetime1">
              <a:rPr lang="en-US" smtClean="0"/>
              <a:t>5/31/2017</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07B67BD-A18B-4856-B8CD-D60F039BF647}" type="datetime1">
              <a:rPr lang="en-US" smtClean="0"/>
              <a:t>5/31/2017</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7A342E1D-C9B8-4345-8A74-997723AFD972}"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0DE321BF-8250-4629-BD29-13AFE6776ABD}"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5ACAFEA2-D33A-4BEB-A1D4-8A1590CBE1DE}"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3B785D7F-94EE-4139-9C63-A16F762E4CE0}"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703BFA1A-2823-494A-A930-2F783A269CF3}"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25C2B3B2-DBBB-43B3-AFB4-201A29176B41}"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752251A5-5EA6-4241-BDED-0A7B6E348337}"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BB880C99-09FB-4EE5-96F9-B1FBC48C16C7}"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26AB9F33-43AC-4945-8B44-879CE431C805}"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pic>
        <p:nvPicPr>
          <p:cNvPr id="15" name="Picture 14"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103988"/>
            <a:ext cx="4492035" cy="1621624"/>
          </a:xfrm>
          <a:prstGeom prst="rect">
            <a:avLst/>
          </a:prstGeom>
        </p:spPr>
      </p:pic>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FC26F3AD-DFC5-491A-8781-317E0187EDE4}" type="datetime1">
              <a:rPr lang="en-US" smtClean="0"/>
              <a:t>5/31/2017</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76EC1505-B7D9-42CF-AF7A-DE0BC516D7D9}" type="datetime1">
              <a:rPr lang="en-US" smtClean="0"/>
              <a:t>5/31/2017</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Information Technology for Minnesota Government | mn.gov/mnit</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153743-CACB-4600-A0CF-5AF16A00345F}" type="datetime1">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24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00799-C6D9-4598-8223-FC2D35C47C11}" type="datetime1">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595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67D8C-1F36-46C8-A6CD-351B2F220ECE}" type="datetime1">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301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81EBDC-BB1A-4836-B04B-766A56A59DAF}" type="datetime1">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50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DB02DE-50E1-4AFB-B63D-54FB461A6DB6}" type="datetime1">
              <a:rPr lang="en-US" smtClean="0">
                <a:solidFill>
                  <a:prstClr val="black">
                    <a:tint val="75000"/>
                  </a:prstClr>
                </a:solidFill>
              </a:rPr>
              <a:pPr/>
              <a:t>5/31/2017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0229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96CD8-FE57-49E8-B20F-9C85FAA0DA5A}" type="datetime1">
              <a:rPr lang="en-US" smtClean="0">
                <a:solidFill>
                  <a:prstClr val="black">
                    <a:tint val="75000"/>
                  </a:prstClr>
                </a:solidFill>
              </a:rPr>
              <a:pPr/>
              <a:t>5/31/2017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510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702AC-E423-45EC-BCC3-9F5BFCCDC429}" type="datetime1">
              <a:rPr lang="en-US" smtClean="0">
                <a:solidFill>
                  <a:prstClr val="black">
                    <a:tint val="75000"/>
                  </a:prstClr>
                </a:solidFill>
              </a:rPr>
              <a:pPr/>
              <a:t>5/31/2017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457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6C34B-045C-41EA-A59F-682A01497DD4}" type="datetime1">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85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95302-41E6-4D40-97ED-DBBC4351E09B}" type="datetime1">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2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1A4575-DDB9-4094-929B-6674B660F02D}" type="datetime1">
              <a:rPr lang="en-US" smtClean="0"/>
              <a:t>5/31/2017</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25776-D73A-49DA-903E-CCD035609734}" type="datetime1">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487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1E720-86CB-492F-A14C-9EB182EDE8F6}" type="datetime1">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0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906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280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126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34619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9122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6860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739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880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825625"/>
            <a:ext cx="7340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F98F37-6EA6-42C7-B49A-6A174BAA1F35}" type="datetime1">
              <a:rPr lang="en-US" smtClean="0"/>
              <a:t>5/31/2017</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Decorative image of map and compass. " title="Decorative image of map and compass.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3425" y="1329434"/>
            <a:ext cx="3838575" cy="4800600"/>
          </a:xfrm>
          <a:prstGeom prst="rect">
            <a:avLst/>
          </a:prstGeom>
        </p:spPr>
      </p:pic>
    </p:spTree>
    <p:extLst>
      <p:ext uri="{BB962C8B-B14F-4D97-AF65-F5344CB8AC3E}">
        <p14:creationId xmlns:p14="http://schemas.microsoft.com/office/powerpoint/2010/main" val="3898035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3585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1656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19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58E950-06C4-4DC8-B03C-4107DDC0AE76}" type="datetime1">
              <a:rPr lang="en-US" smtClean="0"/>
              <a:t>5/31/2017</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B6D40-80D2-4CAB-BFA5-8424ADD63056}" type="datetime1">
              <a:rPr lang="en-US" smtClean="0"/>
              <a:t>5/31/2017</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87D8B48-CF1F-4BDC-BCA4-5A57DC9E0A63}" type="datetime1">
              <a:rPr lang="en-US" smtClean="0"/>
              <a:t>5/31/2017</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820" r:id="rId7"/>
    <p:sldLayoutId id="2147483790" r:id="rId8"/>
    <p:sldLayoutId id="2147483789" r:id="rId9"/>
    <p:sldLayoutId id="2147483714" r:id="rId10"/>
    <p:sldLayoutId id="2147483738" r:id="rId11"/>
    <p:sldLayoutId id="2147483739" r:id="rId12"/>
    <p:sldLayoutId id="2147483780" r:id="rId13"/>
    <p:sldLayoutId id="2147483773" r:id="rId14"/>
    <p:sldLayoutId id="2147483800" r:id="rId15"/>
    <p:sldLayoutId id="2147483688" r:id="rId16"/>
    <p:sldLayoutId id="2147483801" r:id="rId17"/>
    <p:sldLayoutId id="2147483802" r:id="rId18"/>
    <p:sldLayoutId id="2147483803" r:id="rId19"/>
    <p:sldLayoutId id="2147483744" r:id="rId20"/>
    <p:sldLayoutId id="2147483793" r:id="rId21"/>
    <p:sldLayoutId id="2147483772" r:id="rId22"/>
    <p:sldLayoutId id="2147483767" r:id="rId23"/>
    <p:sldLayoutId id="2147483769" r:id="rId24"/>
    <p:sldLayoutId id="2147483771" r:id="rId25"/>
    <p:sldLayoutId id="2147483770" r:id="rId26"/>
    <p:sldLayoutId id="2147483732" r:id="rId27"/>
    <p:sldLayoutId id="2147483794" r:id="rId28"/>
    <p:sldLayoutId id="2147483733" r:id="rId29"/>
    <p:sldLayoutId id="2147483747" r:id="rId30"/>
    <p:sldLayoutId id="2147483818" r:id="rId31"/>
    <p:sldLayoutId id="2147483805" r:id="rId32"/>
    <p:sldLayoutId id="2147483806" r:id="rId33"/>
    <p:sldLayoutId id="2147483750" r:id="rId34"/>
    <p:sldLayoutId id="2147483765" r:id="rId35"/>
    <p:sldLayoutId id="2147483781" r:id="rId36"/>
    <p:sldLayoutId id="2147483809" r:id="rId37"/>
    <p:sldLayoutId id="2147483808" r:id="rId38"/>
    <p:sldLayoutId id="2147483807" r:id="rId39"/>
    <p:sldLayoutId id="2147483819" r:id="rId40"/>
    <p:sldLayoutId id="2147483754" r:id="rId41"/>
    <p:sldLayoutId id="2147483755" r:id="rId42"/>
    <p:sldLayoutId id="2147483759" r:id="rId43"/>
    <p:sldLayoutId id="2147483753" r:id="rId44"/>
    <p:sldLayoutId id="2147483763" r:id="rId45"/>
    <p:sldLayoutId id="2147483762" r:id="rId46"/>
    <p:sldLayoutId id="2147483758" r:id="rId47"/>
    <p:sldLayoutId id="2147483756" r:id="rId48"/>
    <p:sldLayoutId id="2147483798" r:id="rId49"/>
    <p:sldLayoutId id="2147483797"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150A8-AAE7-4BD2-A5C6-CF68256C7548}" type="datetime1">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FC205-3EFB-4FAF-811D-17A9E2739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90776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C28CA-8734-4548-A52A-3AAC92B56ED6}" type="datetimeFigureOut">
              <a:rPr lang="en-US" smtClean="0">
                <a:solidFill>
                  <a:prstClr val="black">
                    <a:tint val="75000"/>
                  </a:prstClr>
                </a:solidFill>
              </a:rPr>
              <a:pPr/>
              <a:t>5/31/2017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11D28-2B0A-4BD2-BF46-042FDDF98E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0190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3" Type="http://schemas.openxmlformats.org/officeDocument/2006/relationships/hyperlink" Target="mailto:Geoffrey.maas@metc.state.mn.us" TargetMode="External"/><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Minnesota Geospatial Advisory Council</a:t>
            </a:r>
          </a:p>
        </p:txBody>
      </p:sp>
      <p:sp>
        <p:nvSpPr>
          <p:cNvPr id="3" name="Text Placeholder 2"/>
          <p:cNvSpPr>
            <a:spLocks noGrp="1"/>
          </p:cNvSpPr>
          <p:nvPr>
            <p:ph type="body" sz="quarter" idx="14"/>
          </p:nvPr>
        </p:nvSpPr>
        <p:spPr/>
        <p:txBody>
          <a:bodyPr>
            <a:normAutofit/>
          </a:bodyPr>
          <a:lstStyle/>
          <a:p>
            <a:pPr>
              <a:spcBef>
                <a:spcPts val="0"/>
              </a:spcBef>
            </a:pPr>
            <a:r>
              <a:rPr lang="en-US" dirty="0"/>
              <a:t>May 31, 2017</a:t>
            </a:r>
          </a:p>
        </p:txBody>
      </p:sp>
      <p:pic>
        <p:nvPicPr>
          <p:cNvPr id="6" name="Picture Placeholder 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9199" b="29199"/>
          <a:stretch>
            <a:fillRect/>
          </a:stretch>
        </p:blipFill>
        <p:spPr/>
      </p:pic>
      <p:sp>
        <p:nvSpPr>
          <p:cNvPr id="5" name="Footer Placeholder 4"/>
          <p:cNvSpPr>
            <a:spLocks noGrp="1"/>
          </p:cNvSpPr>
          <p:nvPr>
            <p:ph type="ftr" sz="quarter" idx="3"/>
          </p:nvPr>
        </p:nvSpPr>
        <p:spPr/>
        <p:txBody>
          <a:bodyPr/>
          <a:lstStyle/>
          <a:p>
            <a:r>
              <a:rPr lang="en-US"/>
              <a:t>Information Technology for Minnesota Government | mn.gov/mnit</a:t>
            </a:r>
            <a:endParaRPr lang="en-US" dirty="0"/>
          </a:p>
        </p:txBody>
      </p:sp>
    </p:spTree>
    <p:extLst>
      <p:ext uri="{BB962C8B-B14F-4D97-AF65-F5344CB8AC3E}">
        <p14:creationId xmlns:p14="http://schemas.microsoft.com/office/powerpoint/2010/main" val="166548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0"/>
            <a:ext cx="9144000" cy="6858000"/>
          </a:xfrm>
        </p:spPr>
      </p:pic>
      <p:sp>
        <p:nvSpPr>
          <p:cNvPr id="3" name="Rectangle 2"/>
          <p:cNvSpPr/>
          <p:nvPr/>
        </p:nvSpPr>
        <p:spPr>
          <a:xfrm>
            <a:off x="2286000" y="676036"/>
            <a:ext cx="5029200" cy="1308050"/>
          </a:xfrm>
          <a:prstGeom prst="rect">
            <a:avLst/>
          </a:prstGeom>
        </p:spPr>
        <p:txBody>
          <a:bodyPr wrap="square">
            <a:spAutoFit/>
          </a:bodyPr>
          <a:lstStyle/>
          <a:p>
            <a:pPr algn="ctr">
              <a:spcBef>
                <a:spcPts val="600"/>
              </a:spcBef>
            </a:pPr>
            <a:r>
              <a:rPr lang="en-US" sz="3200" b="1" dirty="0">
                <a:solidFill>
                  <a:prstClr val="black"/>
                </a:solidFill>
              </a:rPr>
              <a:t>K12 GIS Education</a:t>
            </a:r>
          </a:p>
          <a:p>
            <a:pPr algn="ctr">
              <a:spcBef>
                <a:spcPts val="600"/>
              </a:spcBef>
            </a:pPr>
            <a:r>
              <a:rPr lang="en-US" sz="2400" dirty="0">
                <a:solidFill>
                  <a:prstClr val="black"/>
                </a:solidFill>
              </a:rPr>
              <a:t>Minnesota’s Undiscovered Resource</a:t>
            </a:r>
          </a:p>
          <a:p>
            <a:endParaRPr lang="en-US" dirty="0">
              <a:solidFill>
                <a:prstClr val="black"/>
              </a:solidFill>
            </a:endParaRPr>
          </a:p>
        </p:txBody>
      </p:sp>
      <p:sp>
        <p:nvSpPr>
          <p:cNvPr id="5" name="Rectangle 4"/>
          <p:cNvSpPr/>
          <p:nvPr/>
        </p:nvSpPr>
        <p:spPr>
          <a:xfrm>
            <a:off x="1484645" y="2209801"/>
            <a:ext cx="7114233" cy="3170099"/>
          </a:xfrm>
          <a:prstGeom prst="rect">
            <a:avLst/>
          </a:prstGeom>
        </p:spPr>
        <p:txBody>
          <a:bodyPr wrap="square">
            <a:spAutoFit/>
          </a:bodyPr>
          <a:lstStyle/>
          <a:p>
            <a:pPr>
              <a:spcBef>
                <a:spcPts val="600"/>
              </a:spcBef>
            </a:pPr>
            <a:r>
              <a:rPr lang="en-US" sz="2000" b="1" dirty="0">
                <a:solidFill>
                  <a:prstClr val="black"/>
                </a:solidFill>
              </a:rPr>
              <a:t>Q1: Does K12 even know what GIS is?</a:t>
            </a:r>
          </a:p>
          <a:p>
            <a:pPr>
              <a:spcBef>
                <a:spcPts val="600"/>
              </a:spcBef>
            </a:pPr>
            <a:r>
              <a:rPr lang="en-US" sz="2000" dirty="0">
                <a:solidFill>
                  <a:prstClr val="black"/>
                </a:solidFill>
              </a:rPr>
              <a:t>The K12 environment has many standards, different software types, various curriculum entities. GIS is just one more piece in an already large puzzle. How can we bring GIS to Teachers and students.</a:t>
            </a:r>
          </a:p>
          <a:p>
            <a:pPr>
              <a:spcBef>
                <a:spcPts val="600"/>
              </a:spcBef>
            </a:pPr>
            <a:endParaRPr lang="en-US" sz="2000" dirty="0">
              <a:solidFill>
                <a:prstClr val="black"/>
              </a:solidFill>
            </a:endParaRPr>
          </a:p>
          <a:p>
            <a:pPr>
              <a:spcBef>
                <a:spcPts val="600"/>
              </a:spcBef>
            </a:pPr>
            <a:r>
              <a:rPr lang="en-US" sz="2000" b="1" dirty="0">
                <a:solidFill>
                  <a:prstClr val="black"/>
                </a:solidFill>
              </a:rPr>
              <a:t>Q2: How best to communicate GIS and MN GAC?</a:t>
            </a:r>
          </a:p>
          <a:p>
            <a:pPr>
              <a:spcBef>
                <a:spcPts val="600"/>
              </a:spcBef>
            </a:pPr>
            <a:r>
              <a:rPr lang="en-US" sz="2000" dirty="0">
                <a:solidFill>
                  <a:prstClr val="black"/>
                </a:solidFill>
              </a:rPr>
              <a:t>Partnerships, </a:t>
            </a:r>
            <a:r>
              <a:rPr lang="en-US" sz="2000" dirty="0" err="1">
                <a:solidFill>
                  <a:prstClr val="black"/>
                </a:solidFill>
              </a:rPr>
              <a:t>listservs</a:t>
            </a:r>
            <a:r>
              <a:rPr lang="en-US" sz="2000" dirty="0">
                <a:solidFill>
                  <a:prstClr val="black"/>
                </a:solidFill>
              </a:rPr>
              <a:t>, MDE resources, Newsletters, Nonpublic and Charter communications, Social Media</a:t>
            </a:r>
          </a:p>
        </p:txBody>
      </p:sp>
    </p:spTree>
    <p:extLst>
      <p:ext uri="{BB962C8B-B14F-4D97-AF65-F5344CB8AC3E}">
        <p14:creationId xmlns:p14="http://schemas.microsoft.com/office/powerpoint/2010/main" val="50545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1343" y="0"/>
            <a:ext cx="9144000" cy="6858000"/>
          </a:xfrm>
        </p:spPr>
      </p:pic>
      <p:sp>
        <p:nvSpPr>
          <p:cNvPr id="7" name="Rectangle 6"/>
          <p:cNvSpPr/>
          <p:nvPr/>
        </p:nvSpPr>
        <p:spPr>
          <a:xfrm>
            <a:off x="1600200" y="838201"/>
            <a:ext cx="8382000" cy="5524589"/>
          </a:xfrm>
          <a:prstGeom prst="rect">
            <a:avLst/>
          </a:prstGeom>
        </p:spPr>
        <p:txBody>
          <a:bodyPr wrap="square">
            <a:spAutoFit/>
          </a:bodyPr>
          <a:lstStyle/>
          <a:p>
            <a:pPr>
              <a:spcBef>
                <a:spcPts val="600"/>
              </a:spcBef>
            </a:pPr>
            <a:r>
              <a:rPr lang="en-US" dirty="0">
                <a:solidFill>
                  <a:prstClr val="black"/>
                </a:solidFill>
              </a:rPr>
              <a:t>The approach that I am taking as MN GAC’s K12 representative is to collaborate with other agencies, education and partners to bring GIS to the classroom.</a:t>
            </a:r>
          </a:p>
          <a:p>
            <a:pPr>
              <a:spcBef>
                <a:spcPts val="600"/>
              </a:spcBef>
            </a:pPr>
            <a:endParaRPr lang="en-US" dirty="0">
              <a:solidFill>
                <a:prstClr val="black"/>
              </a:solidFill>
            </a:endParaRPr>
          </a:p>
          <a:p>
            <a:pPr algn="ctr">
              <a:spcBef>
                <a:spcPts val="600"/>
              </a:spcBef>
            </a:pPr>
            <a:r>
              <a:rPr lang="en-US" sz="3600" b="1" dirty="0">
                <a:solidFill>
                  <a:prstClr val="black"/>
                </a:solidFill>
              </a:rPr>
              <a:t>Collaboration / Communication</a:t>
            </a:r>
            <a:endParaRPr lang="en-US" sz="3600" dirty="0">
              <a:solidFill>
                <a:prstClr val="black"/>
              </a:solidFill>
            </a:endParaRPr>
          </a:p>
          <a:p>
            <a:pPr>
              <a:spcBef>
                <a:spcPts val="600"/>
              </a:spcBef>
            </a:pPr>
            <a:endParaRPr lang="en-US" dirty="0">
              <a:solidFill>
                <a:prstClr val="black"/>
              </a:solidFill>
            </a:endParaRPr>
          </a:p>
          <a:p>
            <a:pPr marL="800100" lvl="1" indent="-342900">
              <a:spcBef>
                <a:spcPts val="600"/>
              </a:spcBef>
              <a:buFontTx/>
              <a:buAutoNum type="arabicPeriod"/>
            </a:pPr>
            <a:r>
              <a:rPr lang="en-US" dirty="0">
                <a:solidFill>
                  <a:prstClr val="black"/>
                </a:solidFill>
              </a:rPr>
              <a:t>MN GIS/LIS Consortium Board of Directors</a:t>
            </a:r>
          </a:p>
          <a:p>
            <a:pPr marL="800100" lvl="1" indent="-342900">
              <a:spcBef>
                <a:spcPts val="600"/>
              </a:spcBef>
              <a:buFontTx/>
              <a:buAutoNum type="arabicPeriod"/>
            </a:pPr>
            <a:r>
              <a:rPr lang="en-US" dirty="0">
                <a:solidFill>
                  <a:prstClr val="black"/>
                </a:solidFill>
              </a:rPr>
              <a:t>MN Alliance for Geographic Education (MAGE)</a:t>
            </a:r>
          </a:p>
          <a:p>
            <a:pPr marL="800100" lvl="1" indent="-342900">
              <a:spcBef>
                <a:spcPts val="600"/>
              </a:spcBef>
              <a:buFontTx/>
              <a:buAutoNum type="arabicPeriod"/>
            </a:pPr>
            <a:r>
              <a:rPr lang="en-US" dirty="0" err="1">
                <a:solidFill>
                  <a:prstClr val="black"/>
                </a:solidFill>
              </a:rPr>
              <a:t>MnGeo</a:t>
            </a:r>
            <a:endParaRPr lang="en-US" dirty="0">
              <a:solidFill>
                <a:prstClr val="black"/>
              </a:solidFill>
            </a:endParaRPr>
          </a:p>
          <a:p>
            <a:pPr marL="800100" lvl="1" indent="-342900">
              <a:spcBef>
                <a:spcPts val="600"/>
              </a:spcBef>
              <a:buFontTx/>
              <a:buAutoNum type="arabicPeriod"/>
            </a:pPr>
            <a:r>
              <a:rPr lang="en-US" dirty="0">
                <a:solidFill>
                  <a:prstClr val="black"/>
                </a:solidFill>
              </a:rPr>
              <a:t>MN Dept. of Education</a:t>
            </a:r>
          </a:p>
          <a:p>
            <a:pPr marL="800100" lvl="1" indent="-342900">
              <a:spcBef>
                <a:spcPts val="600"/>
              </a:spcBef>
              <a:buFontTx/>
              <a:buAutoNum type="arabicPeriod"/>
            </a:pPr>
            <a:r>
              <a:rPr lang="en-US" dirty="0">
                <a:solidFill>
                  <a:prstClr val="black"/>
                </a:solidFill>
              </a:rPr>
              <a:t>Individual Partners, i.e. GIS professionals, geo-mentors</a:t>
            </a:r>
          </a:p>
          <a:p>
            <a:pPr marL="800100" lvl="1" indent="-342900">
              <a:spcBef>
                <a:spcPts val="600"/>
              </a:spcBef>
              <a:buFontTx/>
              <a:buAutoNum type="arabicPeriod"/>
            </a:pPr>
            <a:r>
              <a:rPr lang="en-US" dirty="0">
                <a:solidFill>
                  <a:prstClr val="black"/>
                </a:solidFill>
              </a:rPr>
              <a:t>Business Partners</a:t>
            </a:r>
          </a:p>
          <a:p>
            <a:pPr marL="800100" lvl="1" indent="-342900">
              <a:spcBef>
                <a:spcPts val="600"/>
              </a:spcBef>
              <a:buFontTx/>
              <a:buAutoNum type="arabicPeriod"/>
            </a:pPr>
            <a:r>
              <a:rPr lang="en-US" dirty="0">
                <a:solidFill>
                  <a:prstClr val="black"/>
                </a:solidFill>
              </a:rPr>
              <a:t>Nonpublic School Association</a:t>
            </a:r>
          </a:p>
          <a:p>
            <a:pPr marL="800100" lvl="1" indent="-342900">
              <a:spcBef>
                <a:spcPts val="600"/>
              </a:spcBef>
              <a:buFontTx/>
              <a:buAutoNum type="arabicPeriod"/>
            </a:pPr>
            <a:r>
              <a:rPr lang="en-US" dirty="0">
                <a:solidFill>
                  <a:prstClr val="black"/>
                </a:solidFill>
              </a:rPr>
              <a:t>MN Association of Charter Schools</a:t>
            </a:r>
          </a:p>
          <a:p>
            <a:pPr marL="800100" lvl="1" indent="-342900">
              <a:spcBef>
                <a:spcPts val="600"/>
              </a:spcBef>
              <a:buFontTx/>
              <a:buAutoNum type="arabicPeriod"/>
            </a:pPr>
            <a:r>
              <a:rPr lang="en-US" dirty="0">
                <a:solidFill>
                  <a:prstClr val="black"/>
                </a:solidFill>
              </a:rPr>
              <a:t>MN Home Schoolers Alliance</a:t>
            </a:r>
          </a:p>
          <a:p>
            <a:pPr marL="800100" lvl="1" indent="-342900">
              <a:spcBef>
                <a:spcPts val="600"/>
              </a:spcBef>
              <a:buFontTx/>
              <a:buAutoNum type="arabicPeriod"/>
            </a:pPr>
            <a:r>
              <a:rPr lang="en-US" dirty="0">
                <a:solidFill>
                  <a:prstClr val="black"/>
                </a:solidFill>
              </a:rPr>
              <a:t>Others . . .</a:t>
            </a:r>
          </a:p>
        </p:txBody>
      </p:sp>
    </p:spTree>
    <p:extLst>
      <p:ext uri="{BB962C8B-B14F-4D97-AF65-F5344CB8AC3E}">
        <p14:creationId xmlns:p14="http://schemas.microsoft.com/office/powerpoint/2010/main" val="4179323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1343" y="0"/>
            <a:ext cx="9144000" cy="6858000"/>
          </a:xfrm>
        </p:spPr>
      </p:pic>
      <p:sp>
        <p:nvSpPr>
          <p:cNvPr id="2" name="Title 1"/>
          <p:cNvSpPr>
            <a:spLocks noGrp="1"/>
          </p:cNvSpPr>
          <p:nvPr>
            <p:ph type="title"/>
          </p:nvPr>
        </p:nvSpPr>
        <p:spPr>
          <a:xfrm>
            <a:off x="1981200" y="304800"/>
            <a:ext cx="8229600" cy="1143000"/>
          </a:xfrm>
        </p:spPr>
        <p:txBody>
          <a:bodyPr>
            <a:normAutofit/>
          </a:bodyPr>
          <a:lstStyle/>
          <a:p>
            <a:pPr algn="l"/>
            <a:r>
              <a:rPr lang="en-US" sz="3200" dirty="0">
                <a:latin typeface="+mn-lt"/>
              </a:rPr>
              <a:t>Short History: </a:t>
            </a:r>
          </a:p>
        </p:txBody>
      </p:sp>
      <p:sp>
        <p:nvSpPr>
          <p:cNvPr id="3" name="Rectangle 2"/>
          <p:cNvSpPr/>
          <p:nvPr/>
        </p:nvSpPr>
        <p:spPr>
          <a:xfrm>
            <a:off x="1981200" y="1295400"/>
            <a:ext cx="8001000" cy="5093702"/>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dirty="0">
                <a:solidFill>
                  <a:prstClr val="black"/>
                </a:solidFill>
              </a:rPr>
              <a:t>Started as an MDE idea that has blossomed into a three year collaboration between local, county and state GIS professionals, individual school districts, several Counties, the Minnesota GIS/LIS Consortium and several secondary institutions.</a:t>
            </a:r>
          </a:p>
          <a:p>
            <a:pPr>
              <a:spcBef>
                <a:spcPts val="600"/>
              </a:spcBef>
            </a:pPr>
            <a:endParaRPr lang="en-US" sz="2000" dirty="0">
              <a:solidFill>
                <a:prstClr val="black"/>
              </a:solidFill>
            </a:endParaRPr>
          </a:p>
          <a:p>
            <a:pPr algn="ctr">
              <a:spcBef>
                <a:spcPts val="600"/>
              </a:spcBef>
            </a:pPr>
            <a:r>
              <a:rPr lang="en-US" sz="2000" b="1" dirty="0">
                <a:solidFill>
                  <a:prstClr val="black"/>
                </a:solidFill>
              </a:rPr>
              <a:t>Between 2014 and 2017 and continuing . . . .</a:t>
            </a:r>
          </a:p>
          <a:p>
            <a:pPr marL="342900" indent="-342900">
              <a:spcBef>
                <a:spcPts val="600"/>
              </a:spcBef>
              <a:buFont typeface="Arial" panose="020B0604020202020204" pitchFamily="34" charset="0"/>
              <a:buChar char="•"/>
            </a:pPr>
            <a:r>
              <a:rPr lang="en-US" sz="2000" dirty="0">
                <a:solidFill>
                  <a:prstClr val="black"/>
                </a:solidFill>
              </a:rPr>
              <a:t>&gt; 400 teachers received FREE GIS training to support their efforts to teach GIS in their classrooms.</a:t>
            </a:r>
          </a:p>
          <a:p>
            <a:pPr marL="342900" indent="-342900">
              <a:spcBef>
                <a:spcPts val="600"/>
              </a:spcBef>
              <a:buFont typeface="Arial" panose="020B0604020202020204" pitchFamily="34" charset="0"/>
              <a:buChar char="•"/>
            </a:pPr>
            <a:r>
              <a:rPr lang="en-US" sz="2000" dirty="0">
                <a:solidFill>
                  <a:prstClr val="black"/>
                </a:solidFill>
              </a:rPr>
              <a:t>55 separate half-day and full-day workshops</a:t>
            </a:r>
          </a:p>
          <a:p>
            <a:pPr marL="342900" indent="-342900">
              <a:spcBef>
                <a:spcPts val="600"/>
              </a:spcBef>
              <a:buFont typeface="Arial" panose="020B0604020202020204" pitchFamily="34" charset="0"/>
              <a:buChar char="•"/>
            </a:pPr>
            <a:r>
              <a:rPr lang="en-US" sz="2000" dirty="0">
                <a:solidFill>
                  <a:prstClr val="black"/>
                </a:solidFill>
              </a:rPr>
              <a:t>4 Grants totaling $20K for GIS Workshops</a:t>
            </a:r>
          </a:p>
          <a:p>
            <a:pPr marL="342900" indent="-342900">
              <a:spcBef>
                <a:spcPts val="600"/>
              </a:spcBef>
              <a:buFont typeface="Arial" panose="020B0604020202020204" pitchFamily="34" charset="0"/>
              <a:buChar char="•"/>
            </a:pPr>
            <a:r>
              <a:rPr lang="en-US" sz="2000" dirty="0">
                <a:solidFill>
                  <a:prstClr val="black"/>
                </a:solidFill>
              </a:rPr>
              <a:t>15 different Minnesota cities</a:t>
            </a:r>
          </a:p>
          <a:p>
            <a:pPr marL="342900" indent="-342900">
              <a:spcBef>
                <a:spcPts val="600"/>
              </a:spcBef>
              <a:buFont typeface="Arial" panose="020B0604020202020204" pitchFamily="34" charset="0"/>
              <a:buChar char="•"/>
            </a:pPr>
            <a:r>
              <a:rPr lang="en-US" sz="2000" dirty="0">
                <a:solidFill>
                  <a:prstClr val="black"/>
                </a:solidFill>
              </a:rPr>
              <a:t>&gt;25 GIS professionals volunteered time to teach these classes</a:t>
            </a:r>
          </a:p>
          <a:p>
            <a:pPr marL="342900" indent="-342900">
              <a:spcBef>
                <a:spcPts val="600"/>
              </a:spcBef>
              <a:buFont typeface="Arial" panose="020B0604020202020204" pitchFamily="34" charset="0"/>
              <a:buChar char="•"/>
            </a:pPr>
            <a:r>
              <a:rPr lang="en-US" sz="2000" dirty="0">
                <a:solidFill>
                  <a:prstClr val="black"/>
                </a:solidFill>
              </a:rPr>
              <a:t>Increase ArcGIS Licenses from 2 </a:t>
            </a:r>
            <a:r>
              <a:rPr lang="en-US" sz="2000">
                <a:solidFill>
                  <a:prstClr val="black"/>
                </a:solidFill>
              </a:rPr>
              <a:t>to </a:t>
            </a:r>
            <a:r>
              <a:rPr lang="en-US" sz="2000" smtClean="0">
                <a:solidFill>
                  <a:prstClr val="black"/>
                </a:solidFill>
              </a:rPr>
              <a:t>75</a:t>
            </a:r>
            <a:endParaRPr lang="en-US" sz="2000" dirty="0">
              <a:solidFill>
                <a:prstClr val="black"/>
              </a:solidFill>
            </a:endParaRPr>
          </a:p>
          <a:p>
            <a:pPr marL="342900" indent="-342900">
              <a:spcBef>
                <a:spcPts val="600"/>
              </a:spcBef>
              <a:buFont typeface="Arial" panose="020B0604020202020204" pitchFamily="34" charset="0"/>
              <a:buChar char="•"/>
            </a:pPr>
            <a:r>
              <a:rPr lang="en-US" sz="2000" dirty="0">
                <a:solidFill>
                  <a:prstClr val="black"/>
                </a:solidFill>
              </a:rPr>
              <a:t>Increase ArcGIS Online Licenses from 5 to 240…ALL FREE</a:t>
            </a:r>
          </a:p>
        </p:txBody>
      </p:sp>
    </p:spTree>
    <p:extLst>
      <p:ext uri="{BB962C8B-B14F-4D97-AF65-F5344CB8AC3E}">
        <p14:creationId xmlns:p14="http://schemas.microsoft.com/office/powerpoint/2010/main" val="213375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1343" y="0"/>
            <a:ext cx="9144000" cy="6858000"/>
          </a:xfrm>
        </p:spPr>
      </p:pic>
      <p:sp>
        <p:nvSpPr>
          <p:cNvPr id="2" name="Title 1"/>
          <p:cNvSpPr>
            <a:spLocks noGrp="1"/>
          </p:cNvSpPr>
          <p:nvPr>
            <p:ph type="title"/>
          </p:nvPr>
        </p:nvSpPr>
        <p:spPr>
          <a:xfrm>
            <a:off x="1981200" y="304800"/>
            <a:ext cx="8229600" cy="1143000"/>
          </a:xfrm>
        </p:spPr>
        <p:txBody>
          <a:bodyPr>
            <a:normAutofit/>
          </a:bodyPr>
          <a:lstStyle/>
          <a:p>
            <a:pPr algn="l"/>
            <a:r>
              <a:rPr lang="en-US" sz="3200" dirty="0">
                <a:latin typeface="Calibri" panose="020F0502020204030204" pitchFamily="34" charset="0"/>
              </a:rPr>
              <a:t>How we are doing it: </a:t>
            </a:r>
          </a:p>
        </p:txBody>
      </p:sp>
      <p:sp>
        <p:nvSpPr>
          <p:cNvPr id="3" name="Rectangle 2"/>
          <p:cNvSpPr/>
          <p:nvPr/>
        </p:nvSpPr>
        <p:spPr>
          <a:xfrm>
            <a:off x="1981200" y="1447801"/>
            <a:ext cx="8001000" cy="5186035"/>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b="1" dirty="0">
                <a:solidFill>
                  <a:prstClr val="black"/>
                </a:solidFill>
              </a:rPr>
              <a:t>Start with an idea </a:t>
            </a:r>
            <a:r>
              <a:rPr lang="en-US" sz="2000" dirty="0">
                <a:solidFill>
                  <a:prstClr val="black"/>
                </a:solidFill>
              </a:rPr>
              <a:t>– FREE GIS workshops to other GIS professionals. Engage and employ. MN-Esri ELA 2013.</a:t>
            </a:r>
          </a:p>
          <a:p>
            <a:pPr marL="342900" indent="-342900">
              <a:spcBef>
                <a:spcPts val="600"/>
              </a:spcBef>
              <a:buFont typeface="Arial" panose="020B0604020202020204" pitchFamily="34" charset="0"/>
              <a:buChar char="•"/>
            </a:pPr>
            <a:r>
              <a:rPr lang="en-US" sz="2000" b="1" dirty="0">
                <a:solidFill>
                  <a:prstClr val="black"/>
                </a:solidFill>
              </a:rPr>
              <a:t>Collaborate</a:t>
            </a:r>
            <a:r>
              <a:rPr lang="en-US" sz="2000" dirty="0">
                <a:solidFill>
                  <a:prstClr val="black"/>
                </a:solidFill>
              </a:rPr>
              <a:t> – Creating partnerships is key for a statewide employment of free workshops. We have engaged the following: statewide GIS professionals, MN GIS/LIS Consortium, public and private secondary institutions, several school districts and many private companies</a:t>
            </a:r>
          </a:p>
          <a:p>
            <a:pPr marL="342900" indent="-342900">
              <a:spcBef>
                <a:spcPts val="600"/>
              </a:spcBef>
              <a:buFont typeface="Arial" panose="020B0604020202020204" pitchFamily="34" charset="0"/>
              <a:buChar char="•"/>
            </a:pPr>
            <a:r>
              <a:rPr lang="en-US" sz="2000" b="1" dirty="0">
                <a:solidFill>
                  <a:prstClr val="black"/>
                </a:solidFill>
              </a:rPr>
              <a:t>Implementation</a:t>
            </a:r>
            <a:r>
              <a:rPr lang="en-US" sz="2000" dirty="0">
                <a:solidFill>
                  <a:prstClr val="black"/>
                </a:solidFill>
              </a:rPr>
              <a:t> – engage GIS professionals to teach workshops in their area of the State, for K12 teachers.</a:t>
            </a:r>
          </a:p>
          <a:p>
            <a:pPr marL="342900" indent="-342900">
              <a:spcBef>
                <a:spcPts val="600"/>
              </a:spcBef>
              <a:buFont typeface="Arial" panose="020B0604020202020204" pitchFamily="34" charset="0"/>
              <a:buChar char="•"/>
            </a:pPr>
            <a:r>
              <a:rPr lang="en-US" sz="2000" b="1" dirty="0">
                <a:solidFill>
                  <a:prstClr val="black"/>
                </a:solidFill>
              </a:rPr>
              <a:t>Funding</a:t>
            </a:r>
            <a:r>
              <a:rPr lang="en-US" sz="2000" dirty="0">
                <a:solidFill>
                  <a:prstClr val="black"/>
                </a:solidFill>
              </a:rPr>
              <a:t> – Support from MN GIS/LIS Consortium in the form of annual funding for K12 activities starting in 2017!</a:t>
            </a:r>
            <a:endParaRPr lang="en-US" sz="2000" b="1" dirty="0">
              <a:solidFill>
                <a:prstClr val="black"/>
              </a:solidFill>
            </a:endParaRPr>
          </a:p>
          <a:p>
            <a:pPr marL="342900" indent="-342900">
              <a:spcBef>
                <a:spcPts val="600"/>
              </a:spcBef>
              <a:buFont typeface="Arial" panose="020B0604020202020204" pitchFamily="34" charset="0"/>
              <a:buChar char="•"/>
            </a:pPr>
            <a:r>
              <a:rPr lang="en-US" sz="2000" b="1" dirty="0">
                <a:solidFill>
                  <a:prstClr val="black"/>
                </a:solidFill>
              </a:rPr>
              <a:t>Surveys</a:t>
            </a:r>
            <a:r>
              <a:rPr lang="en-US" sz="2000" dirty="0">
                <a:solidFill>
                  <a:prstClr val="black"/>
                </a:solidFill>
              </a:rPr>
              <a:t>…Make sure that we are meeting K12 </a:t>
            </a:r>
            <a:r>
              <a:rPr lang="en-US" sz="2000" dirty="0" smtClean="0">
                <a:solidFill>
                  <a:prstClr val="black"/>
                </a:solidFill>
              </a:rPr>
              <a:t>teachers’ </a:t>
            </a:r>
            <a:r>
              <a:rPr lang="en-US" sz="2000" dirty="0">
                <a:solidFill>
                  <a:prstClr val="black"/>
                </a:solidFill>
              </a:rPr>
              <a:t>needs</a:t>
            </a:r>
          </a:p>
          <a:p>
            <a:pPr marL="342900" indent="-342900">
              <a:spcBef>
                <a:spcPts val="600"/>
              </a:spcBef>
              <a:buFont typeface="Arial" panose="020B0604020202020204" pitchFamily="34" charset="0"/>
              <a:buChar char="•"/>
            </a:pPr>
            <a:r>
              <a:rPr lang="en-US" sz="2000" b="1" dirty="0">
                <a:solidFill>
                  <a:prstClr val="black"/>
                </a:solidFill>
              </a:rPr>
              <a:t>Face-to-Face –</a:t>
            </a:r>
            <a:r>
              <a:rPr lang="en-US" sz="2000" dirty="0">
                <a:solidFill>
                  <a:prstClr val="black"/>
                </a:solidFill>
              </a:rPr>
              <a:t> Hold annual FREE K12 Educator Day, bringing in educators for all-day hands-on instruction. Substitute pay included!</a:t>
            </a:r>
          </a:p>
          <a:p>
            <a:r>
              <a:rPr lang="en-US" dirty="0">
                <a:solidFill>
                  <a:prstClr val="black"/>
                </a:solidFill>
              </a:rPr>
              <a:t>	</a:t>
            </a:r>
          </a:p>
          <a:p>
            <a:endParaRPr lang="en-US" dirty="0">
              <a:solidFill>
                <a:prstClr val="black"/>
              </a:solidFill>
            </a:endParaRPr>
          </a:p>
        </p:txBody>
      </p:sp>
    </p:spTree>
    <p:extLst>
      <p:ext uri="{BB962C8B-B14F-4D97-AF65-F5344CB8AC3E}">
        <p14:creationId xmlns:p14="http://schemas.microsoft.com/office/powerpoint/2010/main" val="193692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1343" y="0"/>
            <a:ext cx="9144000" cy="6858000"/>
          </a:xfrm>
        </p:spPr>
      </p:pic>
      <p:sp>
        <p:nvSpPr>
          <p:cNvPr id="2" name="Title 1"/>
          <p:cNvSpPr>
            <a:spLocks noGrp="1"/>
          </p:cNvSpPr>
          <p:nvPr>
            <p:ph type="title"/>
          </p:nvPr>
        </p:nvSpPr>
        <p:spPr>
          <a:xfrm>
            <a:off x="1981200" y="304800"/>
            <a:ext cx="8229600" cy="1143000"/>
          </a:xfrm>
        </p:spPr>
        <p:txBody>
          <a:bodyPr>
            <a:normAutofit/>
          </a:bodyPr>
          <a:lstStyle/>
          <a:p>
            <a:pPr algn="l"/>
            <a:r>
              <a:rPr lang="en-US" sz="3200" dirty="0">
                <a:latin typeface="Calibri" panose="020F0502020204030204" pitchFamily="34" charset="0"/>
              </a:rPr>
              <a:t>Who did it: </a:t>
            </a:r>
          </a:p>
        </p:txBody>
      </p:sp>
      <p:sp>
        <p:nvSpPr>
          <p:cNvPr id="3" name="Rectangle 2"/>
          <p:cNvSpPr/>
          <p:nvPr/>
        </p:nvSpPr>
        <p:spPr>
          <a:xfrm>
            <a:off x="1981200" y="1447800"/>
            <a:ext cx="6858000" cy="3862596"/>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dirty="0">
                <a:solidFill>
                  <a:prstClr val="black"/>
                </a:solidFill>
              </a:rPr>
              <a:t>Collaborative Partners!!!</a:t>
            </a:r>
          </a:p>
          <a:p>
            <a:pPr marL="342900" indent="-342900">
              <a:spcBef>
                <a:spcPts val="600"/>
              </a:spcBef>
              <a:buFont typeface="Arial" panose="020B0604020202020204" pitchFamily="34" charset="0"/>
              <a:buChar char="•"/>
            </a:pPr>
            <a:r>
              <a:rPr lang="en-US" sz="2000" dirty="0">
                <a:solidFill>
                  <a:prstClr val="black"/>
                </a:solidFill>
              </a:rPr>
              <a:t>Scott Freburg, MN.IT @ Education</a:t>
            </a:r>
          </a:p>
          <a:p>
            <a:pPr marL="342900" indent="-342900">
              <a:spcBef>
                <a:spcPts val="600"/>
              </a:spcBef>
              <a:buFont typeface="Arial" panose="020B0604020202020204" pitchFamily="34" charset="0"/>
              <a:buChar char="•"/>
            </a:pPr>
            <a:r>
              <a:rPr lang="en-US" sz="2000" dirty="0">
                <a:solidFill>
                  <a:prstClr val="black"/>
                </a:solidFill>
              </a:rPr>
              <a:t>Doug Paulson, MDE Academic Standards</a:t>
            </a:r>
          </a:p>
          <a:p>
            <a:pPr marL="342900" indent="-342900">
              <a:spcBef>
                <a:spcPts val="600"/>
              </a:spcBef>
              <a:buFont typeface="Arial" panose="020B0604020202020204" pitchFamily="34" charset="0"/>
              <a:buChar char="•"/>
            </a:pPr>
            <a:r>
              <a:rPr lang="en-US" sz="2000" dirty="0">
                <a:solidFill>
                  <a:prstClr val="black"/>
                </a:solidFill>
              </a:rPr>
              <a:t>John C. Olson, MDE Academic Standards</a:t>
            </a:r>
          </a:p>
          <a:p>
            <a:pPr marL="342900" indent="-342900">
              <a:spcBef>
                <a:spcPts val="600"/>
              </a:spcBef>
              <a:buFont typeface="Arial" panose="020B0604020202020204" pitchFamily="34" charset="0"/>
              <a:buChar char="•"/>
            </a:pPr>
            <a:r>
              <a:rPr lang="en-US" sz="2000" dirty="0">
                <a:solidFill>
                  <a:prstClr val="black"/>
                </a:solidFill>
              </a:rPr>
              <a:t>Jessica Winkelaar, Minnesota Historical Society</a:t>
            </a:r>
          </a:p>
          <a:p>
            <a:pPr marL="342900" indent="-342900">
              <a:spcBef>
                <a:spcPts val="600"/>
              </a:spcBef>
              <a:buFont typeface="Arial" panose="020B0604020202020204" pitchFamily="34" charset="0"/>
              <a:buChar char="•"/>
            </a:pPr>
            <a:endParaRPr lang="en-US" sz="2000" dirty="0">
              <a:solidFill>
                <a:prstClr val="black"/>
              </a:solidFill>
            </a:endParaRPr>
          </a:p>
          <a:p>
            <a:pPr algn="ctr">
              <a:spcBef>
                <a:spcPts val="600"/>
              </a:spcBef>
            </a:pPr>
            <a:r>
              <a:rPr lang="en-US" sz="2000" dirty="0">
                <a:solidFill>
                  <a:prstClr val="black"/>
                </a:solidFill>
              </a:rPr>
              <a:t>Collaboration …</a:t>
            </a:r>
          </a:p>
          <a:p>
            <a:pPr algn="ctr">
              <a:spcBef>
                <a:spcPts val="600"/>
              </a:spcBef>
            </a:pPr>
            <a:r>
              <a:rPr lang="en-US" sz="2000" dirty="0">
                <a:solidFill>
                  <a:prstClr val="black"/>
                </a:solidFill>
              </a:rPr>
              <a:t>Volunteers …</a:t>
            </a:r>
          </a:p>
          <a:p>
            <a:pPr algn="ctr">
              <a:spcBef>
                <a:spcPts val="600"/>
              </a:spcBef>
            </a:pPr>
            <a:r>
              <a:rPr lang="en-US" sz="2000" dirty="0">
                <a:solidFill>
                  <a:prstClr val="black"/>
                </a:solidFill>
              </a:rPr>
              <a:t>Donations …</a:t>
            </a:r>
          </a:p>
          <a:p>
            <a:pPr algn="ctr">
              <a:spcBef>
                <a:spcPts val="600"/>
              </a:spcBef>
            </a:pPr>
            <a:r>
              <a:rPr lang="en-US" sz="2000" dirty="0">
                <a:solidFill>
                  <a:prstClr val="black"/>
                </a:solidFill>
              </a:rPr>
              <a:t>Students learning life skills … </a:t>
            </a:r>
            <a:r>
              <a:rPr lang="en-US" sz="2000" b="1" i="1" dirty="0">
                <a:solidFill>
                  <a:prstClr val="black"/>
                </a:solidFill>
              </a:rPr>
              <a:t>Priceless!</a:t>
            </a:r>
          </a:p>
        </p:txBody>
      </p:sp>
    </p:spTree>
    <p:extLst>
      <p:ext uri="{BB962C8B-B14F-4D97-AF65-F5344CB8AC3E}">
        <p14:creationId xmlns:p14="http://schemas.microsoft.com/office/powerpoint/2010/main" val="2843754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1343" y="0"/>
            <a:ext cx="9144000" cy="6858000"/>
          </a:xfrm>
        </p:spPr>
      </p:pic>
      <p:sp>
        <p:nvSpPr>
          <p:cNvPr id="2" name="Title 1"/>
          <p:cNvSpPr>
            <a:spLocks noGrp="1"/>
          </p:cNvSpPr>
          <p:nvPr>
            <p:ph type="title"/>
          </p:nvPr>
        </p:nvSpPr>
        <p:spPr>
          <a:xfrm>
            <a:off x="1981200" y="304800"/>
            <a:ext cx="8229600" cy="1143000"/>
          </a:xfrm>
        </p:spPr>
        <p:txBody>
          <a:bodyPr>
            <a:normAutofit/>
          </a:bodyPr>
          <a:lstStyle/>
          <a:p>
            <a:pPr algn="l"/>
            <a:r>
              <a:rPr lang="en-US" sz="3200" dirty="0">
                <a:latin typeface="Calibri" panose="020F0502020204030204" pitchFamily="34" charset="0"/>
              </a:rPr>
              <a:t>What difference did it make: </a:t>
            </a:r>
          </a:p>
        </p:txBody>
      </p:sp>
      <p:sp>
        <p:nvSpPr>
          <p:cNvPr id="3" name="Rectangle 2"/>
          <p:cNvSpPr/>
          <p:nvPr/>
        </p:nvSpPr>
        <p:spPr>
          <a:xfrm>
            <a:off x="1752600" y="1447800"/>
            <a:ext cx="8610600" cy="5062924"/>
          </a:xfrm>
          <a:prstGeom prst="rect">
            <a:avLst/>
          </a:prstGeom>
        </p:spPr>
        <p:txBody>
          <a:bodyPr wrap="square">
            <a:spAutoFit/>
          </a:bodyPr>
          <a:lstStyle/>
          <a:p>
            <a:pPr algn="ctr">
              <a:spcBef>
                <a:spcPts val="600"/>
              </a:spcBef>
            </a:pPr>
            <a:r>
              <a:rPr lang="en-US" dirty="0">
                <a:solidFill>
                  <a:prstClr val="black"/>
                </a:solidFill>
              </a:rPr>
              <a:t>Collaboration …Volunteers …Donations …</a:t>
            </a:r>
          </a:p>
          <a:p>
            <a:pPr algn="ctr">
              <a:spcBef>
                <a:spcPts val="600"/>
              </a:spcBef>
            </a:pPr>
            <a:r>
              <a:rPr lang="en-US" dirty="0">
                <a:solidFill>
                  <a:prstClr val="black"/>
                </a:solidFill>
              </a:rPr>
              <a:t>Students learning life skills … </a:t>
            </a:r>
            <a:r>
              <a:rPr lang="en-US" b="1" i="1" dirty="0">
                <a:solidFill>
                  <a:prstClr val="black"/>
                </a:solidFill>
              </a:rPr>
              <a:t>Priceless!</a:t>
            </a:r>
          </a:p>
          <a:p>
            <a:endParaRPr lang="en-US" dirty="0">
              <a:solidFill>
                <a:prstClr val="black"/>
              </a:solidFill>
            </a:endParaRPr>
          </a:p>
          <a:p>
            <a:r>
              <a:rPr lang="en-US" b="1" u="sng" dirty="0">
                <a:solidFill>
                  <a:prstClr val="black"/>
                </a:solidFill>
              </a:rPr>
              <a:t>Teacher Comments</a:t>
            </a:r>
            <a:r>
              <a:rPr lang="en-US" dirty="0">
                <a:solidFill>
                  <a:prstClr val="black"/>
                </a:solidFill>
              </a:rPr>
              <a:t>:</a:t>
            </a:r>
          </a:p>
          <a:p>
            <a:r>
              <a:rPr lang="en-US" dirty="0">
                <a:solidFill>
                  <a:prstClr val="black"/>
                </a:solidFill>
              </a:rPr>
              <a:t>- “</a:t>
            </a:r>
            <a:r>
              <a:rPr lang="en-US" i="1" dirty="0">
                <a:solidFill>
                  <a:prstClr val="black"/>
                </a:solidFill>
              </a:rPr>
              <a:t>I had a student struggling in all subjects … with GIS, she excelled…and loved it</a:t>
            </a:r>
            <a:r>
              <a:rPr lang="en-US" dirty="0">
                <a:solidFill>
                  <a:prstClr val="black"/>
                </a:solidFill>
              </a:rPr>
              <a:t>”</a:t>
            </a:r>
          </a:p>
          <a:p>
            <a:r>
              <a:rPr lang="en-US" dirty="0">
                <a:solidFill>
                  <a:prstClr val="black"/>
                </a:solidFill>
              </a:rPr>
              <a:t>- “</a:t>
            </a:r>
            <a:r>
              <a:rPr lang="en-US" i="1" dirty="0">
                <a:solidFill>
                  <a:prstClr val="black"/>
                </a:solidFill>
              </a:rPr>
              <a:t>Two students started but within a week, fifteen more came in to do after school GIS activities for the Contest</a:t>
            </a:r>
            <a:r>
              <a:rPr lang="en-US" dirty="0">
                <a:solidFill>
                  <a:prstClr val="black"/>
                </a:solidFill>
              </a:rPr>
              <a:t>”</a:t>
            </a:r>
          </a:p>
          <a:p>
            <a:r>
              <a:rPr lang="en-US" dirty="0">
                <a:solidFill>
                  <a:prstClr val="black"/>
                </a:solidFill>
              </a:rPr>
              <a:t>- “</a:t>
            </a:r>
            <a:r>
              <a:rPr lang="en-US" i="1" dirty="0">
                <a:solidFill>
                  <a:prstClr val="black"/>
                </a:solidFill>
              </a:rPr>
              <a:t>The students and I are learning together…amazing!</a:t>
            </a:r>
            <a:r>
              <a:rPr lang="en-US" dirty="0">
                <a:solidFill>
                  <a:prstClr val="black"/>
                </a:solidFill>
              </a:rPr>
              <a:t>”</a:t>
            </a:r>
          </a:p>
          <a:p>
            <a:endParaRPr lang="en-US" dirty="0">
              <a:solidFill>
                <a:prstClr val="black"/>
              </a:solidFill>
            </a:endParaRPr>
          </a:p>
          <a:p>
            <a:r>
              <a:rPr lang="en-US" b="1" u="sng" dirty="0">
                <a:solidFill>
                  <a:prstClr val="black"/>
                </a:solidFill>
              </a:rPr>
              <a:t>Student Comments</a:t>
            </a:r>
            <a:r>
              <a:rPr lang="en-US" dirty="0">
                <a:solidFill>
                  <a:prstClr val="black"/>
                </a:solidFill>
              </a:rPr>
              <a:t>:</a:t>
            </a:r>
          </a:p>
          <a:p>
            <a:r>
              <a:rPr lang="en-US" dirty="0">
                <a:solidFill>
                  <a:prstClr val="black"/>
                </a:solidFill>
              </a:rPr>
              <a:t>- “</a:t>
            </a:r>
            <a:r>
              <a:rPr lang="en-US" i="1" dirty="0">
                <a:solidFill>
                  <a:prstClr val="black"/>
                </a:solidFill>
              </a:rPr>
              <a:t>Best thing I did all year</a:t>
            </a:r>
            <a:r>
              <a:rPr lang="en-US" dirty="0">
                <a:solidFill>
                  <a:prstClr val="black"/>
                </a:solidFill>
              </a:rPr>
              <a:t>”</a:t>
            </a:r>
          </a:p>
          <a:p>
            <a:r>
              <a:rPr lang="en-US" dirty="0">
                <a:solidFill>
                  <a:prstClr val="black"/>
                </a:solidFill>
              </a:rPr>
              <a:t>- “</a:t>
            </a:r>
            <a:r>
              <a:rPr lang="en-US" i="1" dirty="0">
                <a:solidFill>
                  <a:prstClr val="black"/>
                </a:solidFill>
              </a:rPr>
              <a:t>Where else could I study, map Bigfoot sightings and win a cash prize</a:t>
            </a:r>
            <a:r>
              <a:rPr lang="en-US" dirty="0">
                <a:solidFill>
                  <a:prstClr val="black"/>
                </a:solidFill>
              </a:rPr>
              <a:t>”</a:t>
            </a:r>
          </a:p>
          <a:p>
            <a:r>
              <a:rPr lang="en-US" dirty="0">
                <a:solidFill>
                  <a:prstClr val="black"/>
                </a:solidFill>
              </a:rPr>
              <a:t>- “</a:t>
            </a:r>
            <a:r>
              <a:rPr lang="en-US" i="1" dirty="0">
                <a:solidFill>
                  <a:prstClr val="black"/>
                </a:solidFill>
              </a:rPr>
              <a:t>With my partner, We had FUN</a:t>
            </a:r>
            <a:r>
              <a:rPr lang="en-US" dirty="0">
                <a:solidFill>
                  <a:prstClr val="black"/>
                </a:solidFill>
              </a:rPr>
              <a:t>”</a:t>
            </a:r>
          </a:p>
          <a:p>
            <a:r>
              <a:rPr lang="en-US" dirty="0">
                <a:solidFill>
                  <a:prstClr val="black"/>
                </a:solidFill>
              </a:rPr>
              <a:t>- “</a:t>
            </a:r>
            <a:r>
              <a:rPr lang="en-US" i="1" dirty="0">
                <a:solidFill>
                  <a:prstClr val="black"/>
                </a:solidFill>
              </a:rPr>
              <a:t>I guess tugboats are cleaner than I thought</a:t>
            </a:r>
            <a:r>
              <a:rPr lang="en-US" dirty="0">
                <a:solidFill>
                  <a:prstClr val="black"/>
                </a:solidFill>
              </a:rPr>
              <a:t>”</a:t>
            </a:r>
          </a:p>
          <a:p>
            <a:r>
              <a:rPr lang="en-US" dirty="0">
                <a:solidFill>
                  <a:prstClr val="black"/>
                </a:solidFill>
              </a:rPr>
              <a:t>- “</a:t>
            </a:r>
            <a:r>
              <a:rPr lang="en-US" i="1" dirty="0">
                <a:solidFill>
                  <a:prstClr val="black"/>
                </a:solidFill>
              </a:rPr>
              <a:t>I can’t wait to tell my parents I came to the USA to research and map fast food restaurants</a:t>
            </a:r>
            <a:r>
              <a:rPr lang="en-US" dirty="0">
                <a:solidFill>
                  <a:prstClr val="black"/>
                </a:solidFill>
              </a:rPr>
              <a:t>”</a:t>
            </a:r>
          </a:p>
          <a:p>
            <a:r>
              <a:rPr lang="en-US" dirty="0">
                <a:solidFill>
                  <a:prstClr val="black"/>
                </a:solidFill>
              </a:rPr>
              <a:t>- “</a:t>
            </a:r>
            <a:r>
              <a:rPr lang="en-US" i="1" dirty="0">
                <a:solidFill>
                  <a:prstClr val="black"/>
                </a:solidFill>
              </a:rPr>
              <a:t>GIS Rocks</a:t>
            </a:r>
            <a:r>
              <a:rPr lang="en-US" dirty="0">
                <a:solidFill>
                  <a:prstClr val="black"/>
                </a:solidFill>
              </a:rPr>
              <a:t>”</a:t>
            </a:r>
          </a:p>
        </p:txBody>
      </p:sp>
    </p:spTree>
    <p:extLst>
      <p:ext uri="{BB962C8B-B14F-4D97-AF65-F5344CB8AC3E}">
        <p14:creationId xmlns:p14="http://schemas.microsoft.com/office/powerpoint/2010/main" val="2507204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1343" y="0"/>
            <a:ext cx="9144000" cy="6858000"/>
          </a:xfrm>
        </p:spPr>
      </p:pic>
      <p:sp>
        <p:nvSpPr>
          <p:cNvPr id="2" name="Title 1"/>
          <p:cNvSpPr>
            <a:spLocks noGrp="1"/>
          </p:cNvSpPr>
          <p:nvPr>
            <p:ph type="title"/>
          </p:nvPr>
        </p:nvSpPr>
        <p:spPr>
          <a:xfrm>
            <a:off x="1981200" y="304800"/>
            <a:ext cx="5257800" cy="762000"/>
          </a:xfrm>
        </p:spPr>
        <p:txBody>
          <a:bodyPr>
            <a:normAutofit/>
          </a:bodyPr>
          <a:lstStyle/>
          <a:p>
            <a:pPr algn="l"/>
            <a:r>
              <a:rPr lang="en-US" sz="3200" dirty="0">
                <a:latin typeface="Calibri Light" panose="020F0302020204030204" pitchFamily="34" charset="0"/>
              </a:rPr>
              <a:t>Where does MN-GAC Fit: </a:t>
            </a:r>
          </a:p>
        </p:txBody>
      </p:sp>
      <p:sp>
        <p:nvSpPr>
          <p:cNvPr id="3" name="Rectangle 2"/>
          <p:cNvSpPr/>
          <p:nvPr/>
        </p:nvSpPr>
        <p:spPr>
          <a:xfrm>
            <a:off x="1981200" y="1320732"/>
            <a:ext cx="8001000" cy="1431161"/>
          </a:xfrm>
          <a:prstGeom prst="rect">
            <a:avLst/>
          </a:prstGeom>
        </p:spPr>
        <p:txBody>
          <a:bodyPr wrap="square">
            <a:spAutoFit/>
          </a:bodyPr>
          <a:lstStyle/>
          <a:p>
            <a:pPr>
              <a:spcBef>
                <a:spcPts val="600"/>
              </a:spcBef>
            </a:pPr>
            <a:r>
              <a:rPr lang="en-US" dirty="0">
                <a:solidFill>
                  <a:prstClr val="black"/>
                </a:solidFill>
              </a:rPr>
              <a:t>Website and Minutes are communicated to:</a:t>
            </a:r>
          </a:p>
          <a:p>
            <a:pPr marL="457200" indent="-457200">
              <a:spcBef>
                <a:spcPts val="600"/>
              </a:spcBef>
              <a:buFont typeface="+mj-lt"/>
              <a:buAutoNum type="arabicParenR"/>
            </a:pPr>
            <a:r>
              <a:rPr lang="en-US" dirty="0">
                <a:solidFill>
                  <a:prstClr val="black"/>
                </a:solidFill>
              </a:rPr>
              <a:t>District Superintendents through MDE weekly email</a:t>
            </a:r>
          </a:p>
          <a:p>
            <a:pPr marL="457200" indent="-457200">
              <a:spcBef>
                <a:spcPts val="600"/>
              </a:spcBef>
              <a:buFont typeface="+mj-lt"/>
              <a:buAutoNum type="arabicParenR"/>
            </a:pPr>
            <a:r>
              <a:rPr lang="en-US" dirty="0">
                <a:solidFill>
                  <a:prstClr val="black"/>
                </a:solidFill>
              </a:rPr>
              <a:t>Non-publics and Charters</a:t>
            </a:r>
          </a:p>
          <a:p>
            <a:pPr marL="457200" indent="-457200">
              <a:spcBef>
                <a:spcPts val="600"/>
              </a:spcBef>
              <a:buFont typeface="+mj-lt"/>
              <a:buAutoNum type="arabicParenR"/>
            </a:pPr>
            <a:r>
              <a:rPr lang="en-US" dirty="0">
                <a:solidFill>
                  <a:prstClr val="black"/>
                </a:solidFill>
              </a:rPr>
              <a:t>ArcGIS Online ORG Admins</a:t>
            </a:r>
          </a:p>
        </p:txBody>
      </p:sp>
      <p:sp>
        <p:nvSpPr>
          <p:cNvPr id="6" name="Title 1"/>
          <p:cNvSpPr txBox="1">
            <a:spLocks/>
          </p:cNvSpPr>
          <p:nvPr/>
        </p:nvSpPr>
        <p:spPr>
          <a:xfrm>
            <a:off x="1981200" y="3301930"/>
            <a:ext cx="6781800" cy="271787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dirty="0">
                <a:solidFill>
                  <a:prstClr val="black"/>
                </a:solidFill>
                <a:latin typeface="Calibri Light" panose="020F0302020204030204" pitchFamily="34" charset="0"/>
              </a:rPr>
              <a:t>Is Communication Working?</a:t>
            </a:r>
          </a:p>
          <a:p>
            <a:pPr algn="l"/>
            <a:endParaRPr lang="en-US" sz="2000" dirty="0">
              <a:solidFill>
                <a:prstClr val="black"/>
              </a:solidFill>
              <a:latin typeface="Calibri Light" panose="020F0302020204030204" pitchFamily="34" charset="0"/>
            </a:endParaRPr>
          </a:p>
          <a:p>
            <a:pPr algn="l"/>
            <a:r>
              <a:rPr lang="en-US" sz="2200" dirty="0">
                <a:solidFill>
                  <a:prstClr val="black"/>
                </a:solidFill>
              </a:rPr>
              <a:t>To some degree .. “Yes” .. Some comments are received from the K12 level but mainly the word hasn’t spread yet. I believe it will as we continue to grow GIS at the K12 level….</a:t>
            </a:r>
          </a:p>
          <a:p>
            <a:pPr algn="l"/>
            <a:endParaRPr lang="en-US" sz="2000" dirty="0">
              <a:solidFill>
                <a:prstClr val="black"/>
              </a:solidFill>
              <a:latin typeface="Calibri Light" panose="020F0302020204030204" pitchFamily="34" charset="0"/>
            </a:endParaRPr>
          </a:p>
          <a:p>
            <a:pPr algn="l"/>
            <a:endParaRPr lang="en-US" sz="2000" dirty="0">
              <a:solidFill>
                <a:prstClr val="black"/>
              </a:solidFill>
              <a:latin typeface="Calibri Light" panose="020F0302020204030204" pitchFamily="34" charset="0"/>
            </a:endParaRPr>
          </a:p>
          <a:p>
            <a:r>
              <a:rPr lang="en-US" sz="3500" b="1" i="1" dirty="0">
                <a:solidFill>
                  <a:prstClr val="black"/>
                </a:solidFill>
                <a:latin typeface="Calibri Light" panose="020F0302020204030204" pitchFamily="34" charset="0"/>
              </a:rPr>
              <a:t>Questions??</a:t>
            </a:r>
          </a:p>
          <a:p>
            <a:pPr algn="l"/>
            <a:r>
              <a:rPr lang="en-US" sz="3200" dirty="0">
                <a:solidFill>
                  <a:prstClr val="black"/>
                </a:solidFill>
                <a:latin typeface="Calibri Light" panose="020F0302020204030204" pitchFamily="34" charset="0"/>
              </a:rPr>
              <a:t> </a:t>
            </a:r>
          </a:p>
        </p:txBody>
      </p:sp>
    </p:spTree>
    <p:extLst>
      <p:ext uri="{BB962C8B-B14F-4D97-AF65-F5344CB8AC3E}">
        <p14:creationId xmlns:p14="http://schemas.microsoft.com/office/powerpoint/2010/main" val="4179436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6</a:t>
            </a:r>
          </a:p>
        </p:txBody>
      </p:sp>
      <p:sp>
        <p:nvSpPr>
          <p:cNvPr id="2" name="Text Placeholder 1"/>
          <p:cNvSpPr>
            <a:spLocks noGrp="1"/>
          </p:cNvSpPr>
          <p:nvPr>
            <p:ph idx="1"/>
          </p:nvPr>
        </p:nvSpPr>
        <p:spPr>
          <a:xfrm>
            <a:off x="838200" y="1825624"/>
            <a:ext cx="7340600" cy="4727575"/>
          </a:xfrm>
        </p:spPr>
        <p:txBody>
          <a:bodyPr>
            <a:normAutofit fontScale="92500" lnSpcReduction="10000"/>
          </a:bodyPr>
          <a:lstStyle/>
          <a:p>
            <a:pPr marL="0" indent="0">
              <a:buNone/>
            </a:pPr>
            <a:r>
              <a:rPr lang="en-US" b="1" dirty="0"/>
              <a:t>Sector </a:t>
            </a:r>
            <a:r>
              <a:rPr lang="en-US" b="1" dirty="0" smtClean="0"/>
              <a:t>reports:  </a:t>
            </a:r>
            <a:r>
              <a:rPr lang="en-US" dirty="0" smtClean="0"/>
              <a:t>Hackett – Private Sector</a:t>
            </a:r>
          </a:p>
          <a:p>
            <a:r>
              <a:rPr lang="en-US" dirty="0" smtClean="0"/>
              <a:t>Sector Overview</a:t>
            </a:r>
          </a:p>
          <a:p>
            <a:pPr lvl="1"/>
            <a:r>
              <a:rPr lang="en-US" dirty="0" smtClean="0"/>
              <a:t>What is the “Private Sector” representative</a:t>
            </a:r>
          </a:p>
          <a:p>
            <a:pPr lvl="1"/>
            <a:r>
              <a:rPr lang="en-US" dirty="0" smtClean="0"/>
              <a:t>Represent clients or private business or both?</a:t>
            </a:r>
          </a:p>
          <a:p>
            <a:r>
              <a:rPr lang="en-US" dirty="0" smtClean="0"/>
              <a:t>How is GAC relevant to your sector?</a:t>
            </a:r>
          </a:p>
          <a:p>
            <a:pPr lvl="1"/>
            <a:r>
              <a:rPr lang="en-US" dirty="0" smtClean="0"/>
              <a:t>Projects to support clients’ needs, business needs</a:t>
            </a:r>
          </a:p>
          <a:p>
            <a:r>
              <a:rPr lang="en-US" dirty="0" smtClean="0"/>
              <a:t>What is your strategy for communicating?</a:t>
            </a:r>
          </a:p>
          <a:p>
            <a:pPr lvl="1"/>
            <a:r>
              <a:rPr lang="en-US" dirty="0" smtClean="0"/>
              <a:t>Everyday contact with clients</a:t>
            </a:r>
          </a:p>
          <a:p>
            <a:pPr lvl="1"/>
            <a:r>
              <a:rPr lang="en-US" dirty="0" smtClean="0"/>
              <a:t>Idea!  Meetup for just private sector geo-professionals</a:t>
            </a:r>
          </a:p>
          <a:p>
            <a:pPr lvl="1"/>
            <a:endParaRPr lang="en-US" dirty="0" smtClean="0"/>
          </a:p>
        </p:txBody>
      </p:sp>
    </p:spTree>
    <p:extLst>
      <p:ext uri="{BB962C8B-B14F-4D97-AF65-F5344CB8AC3E}">
        <p14:creationId xmlns:p14="http://schemas.microsoft.com/office/powerpoint/2010/main" val="3598685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7</a:t>
            </a:r>
          </a:p>
        </p:txBody>
      </p:sp>
      <p:sp>
        <p:nvSpPr>
          <p:cNvPr id="2" name="Text Placeholder 1"/>
          <p:cNvSpPr>
            <a:spLocks noGrp="1"/>
          </p:cNvSpPr>
          <p:nvPr>
            <p:ph idx="1"/>
          </p:nvPr>
        </p:nvSpPr>
        <p:spPr/>
        <p:txBody>
          <a:bodyPr>
            <a:normAutofit/>
          </a:bodyPr>
          <a:lstStyle/>
          <a:p>
            <a:pPr marL="0" indent="0">
              <a:buNone/>
            </a:pPr>
            <a:r>
              <a:rPr lang="en-US" b="1" dirty="0" smtClean="0"/>
              <a:t>Standards Committee Update </a:t>
            </a:r>
            <a:r>
              <a:rPr lang="en-US" dirty="0" smtClean="0"/>
              <a:t>(Maas</a:t>
            </a:r>
            <a:r>
              <a:rPr lang="en-US" dirty="0"/>
              <a:t>)</a:t>
            </a:r>
          </a:p>
        </p:txBody>
      </p:sp>
    </p:spTree>
    <p:extLst>
      <p:ext uri="{BB962C8B-B14F-4D97-AF65-F5344CB8AC3E}">
        <p14:creationId xmlns:p14="http://schemas.microsoft.com/office/powerpoint/2010/main" val="573364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2855894"/>
            <a:ext cx="6096000" cy="954107"/>
          </a:xfrm>
          <a:prstGeom prst="rect">
            <a:avLst/>
          </a:prstGeom>
        </p:spPr>
        <p:txBody>
          <a:bodyPr wrap="square">
            <a:spAutoFit/>
          </a:bodyPr>
          <a:lstStyle/>
          <a:p>
            <a:r>
              <a:rPr lang="en-US" sz="2000" b="1" dirty="0">
                <a:solidFill>
                  <a:srgbClr val="006600"/>
                </a:solidFill>
              </a:rPr>
              <a:t>Geospatial Advisory Committee</a:t>
            </a:r>
          </a:p>
          <a:p>
            <a:r>
              <a:rPr lang="en-US" sz="3600" b="1" dirty="0">
                <a:solidFill>
                  <a:srgbClr val="006600"/>
                </a:solidFill>
              </a:rPr>
              <a:t>Standards Committee Update</a:t>
            </a:r>
            <a:endParaRPr lang="en-US" sz="3600" dirty="0">
              <a:solidFill>
                <a:srgbClr val="006600"/>
              </a:solidFill>
            </a:endParaRP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163" y="2411832"/>
            <a:ext cx="1959782" cy="1855368"/>
          </a:xfrm>
          <a:prstGeom prst="rect">
            <a:avLst/>
          </a:prstGeom>
        </p:spPr>
      </p:pic>
      <p:sp>
        <p:nvSpPr>
          <p:cNvPr id="7" name="Rectangle 6"/>
          <p:cNvSpPr/>
          <p:nvPr/>
        </p:nvSpPr>
        <p:spPr>
          <a:xfrm>
            <a:off x="2667000" y="4426804"/>
            <a:ext cx="7467600" cy="830997"/>
          </a:xfrm>
          <a:prstGeom prst="rect">
            <a:avLst/>
          </a:prstGeom>
        </p:spPr>
        <p:txBody>
          <a:bodyPr wrap="square">
            <a:spAutoFit/>
          </a:bodyPr>
          <a:lstStyle/>
          <a:p>
            <a:r>
              <a:rPr lang="en-US" sz="1600" dirty="0">
                <a:solidFill>
                  <a:srgbClr val="006600"/>
                </a:solidFill>
              </a:rPr>
              <a:t>Geoff Maas, </a:t>
            </a:r>
            <a:r>
              <a:rPr lang="en-US" sz="1400" dirty="0">
                <a:solidFill>
                  <a:srgbClr val="006600"/>
                </a:solidFill>
              </a:rPr>
              <a:t>GISP</a:t>
            </a:r>
          </a:p>
          <a:p>
            <a:r>
              <a:rPr lang="en-US" sz="1600" dirty="0">
                <a:solidFill>
                  <a:srgbClr val="006600"/>
                </a:solidFill>
              </a:rPr>
              <a:t>MetroGIS Coordinator</a:t>
            </a:r>
          </a:p>
          <a:p>
            <a:r>
              <a:rPr lang="en-US" sz="1600" dirty="0">
                <a:solidFill>
                  <a:srgbClr val="006600"/>
                </a:solidFill>
              </a:rPr>
              <a:t>Chair, Standards Committee</a:t>
            </a:r>
          </a:p>
        </p:txBody>
      </p:sp>
    </p:spTree>
    <p:extLst>
      <p:ext uri="{BB962C8B-B14F-4D97-AF65-F5344CB8AC3E}">
        <p14:creationId xmlns:p14="http://schemas.microsoft.com/office/powerpoint/2010/main" val="2369857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Welcome</a:t>
            </a:r>
          </a:p>
        </p:txBody>
      </p:sp>
      <p:sp>
        <p:nvSpPr>
          <p:cNvPr id="2" name="Text Placeholder 1"/>
          <p:cNvSpPr>
            <a:spLocks noGrp="1"/>
          </p:cNvSpPr>
          <p:nvPr>
            <p:ph idx="1"/>
          </p:nvPr>
        </p:nvSpPr>
        <p:spPr/>
        <p:txBody>
          <a:bodyPr>
            <a:normAutofit/>
          </a:bodyPr>
          <a:lstStyle/>
          <a:p>
            <a:r>
              <a:rPr lang="en-US" b="1" dirty="0"/>
              <a:t>Introductions</a:t>
            </a:r>
          </a:p>
          <a:p>
            <a:r>
              <a:rPr lang="en-US" b="1" dirty="0"/>
              <a:t>Approve agenda</a:t>
            </a:r>
          </a:p>
          <a:p>
            <a:r>
              <a:rPr lang="en-US" b="1" dirty="0"/>
              <a:t>Approve March minutes</a:t>
            </a:r>
          </a:p>
        </p:txBody>
      </p:sp>
    </p:spTree>
    <p:extLst>
      <p:ext uri="{BB962C8B-B14F-4D97-AF65-F5344CB8AC3E}">
        <p14:creationId xmlns:p14="http://schemas.microsoft.com/office/powerpoint/2010/main" val="883963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752600"/>
            <a:ext cx="7467600" cy="3046988"/>
          </a:xfrm>
          <a:prstGeom prst="rect">
            <a:avLst/>
          </a:prstGeom>
        </p:spPr>
        <p:txBody>
          <a:bodyPr wrap="square">
            <a:spAutoFit/>
          </a:bodyPr>
          <a:lstStyle/>
          <a:p>
            <a:r>
              <a:rPr lang="en-US" sz="3200" b="1" dirty="0">
                <a:solidFill>
                  <a:srgbClr val="006600"/>
                </a:solidFill>
              </a:rPr>
              <a:t>Four things:</a:t>
            </a:r>
          </a:p>
          <a:p>
            <a:endParaRPr lang="en-US" sz="3200" b="1" dirty="0">
              <a:solidFill>
                <a:srgbClr val="006600"/>
              </a:solidFill>
            </a:endParaRPr>
          </a:p>
          <a:p>
            <a:r>
              <a:rPr lang="en-US" sz="3200" b="1" dirty="0">
                <a:solidFill>
                  <a:srgbClr val="006600"/>
                </a:solidFill>
              </a:rPr>
              <a:t>&gt;&gt; Purpose of the Standards Committee</a:t>
            </a:r>
          </a:p>
          <a:p>
            <a:r>
              <a:rPr lang="en-US" sz="3200" b="1" dirty="0">
                <a:solidFill>
                  <a:srgbClr val="006600"/>
                </a:solidFill>
              </a:rPr>
              <a:t>&gt;&gt; Current status of standards</a:t>
            </a:r>
          </a:p>
          <a:p>
            <a:r>
              <a:rPr lang="en-US" sz="3200" b="1" dirty="0">
                <a:solidFill>
                  <a:srgbClr val="006600"/>
                </a:solidFill>
              </a:rPr>
              <a:t>&gt;&gt; Quick re-cap of the standards process</a:t>
            </a:r>
          </a:p>
          <a:p>
            <a:r>
              <a:rPr lang="en-US" sz="3200" b="1" dirty="0">
                <a:solidFill>
                  <a:srgbClr val="006600"/>
                </a:solidFill>
              </a:rPr>
              <a:t>&gt;&gt; What’s on the horizon</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2834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295400"/>
            <a:ext cx="7467600" cy="1631216"/>
          </a:xfrm>
          <a:prstGeom prst="rect">
            <a:avLst/>
          </a:prstGeom>
        </p:spPr>
        <p:txBody>
          <a:bodyPr wrap="square">
            <a:spAutoFit/>
          </a:bodyPr>
          <a:lstStyle/>
          <a:p>
            <a:r>
              <a:rPr lang="en-US" sz="5000" b="1" dirty="0">
                <a:solidFill>
                  <a:srgbClr val="006600"/>
                </a:solidFill>
              </a:rPr>
              <a:t>Purpose of the</a:t>
            </a:r>
          </a:p>
          <a:p>
            <a:r>
              <a:rPr lang="en-US" sz="5000" b="1" dirty="0">
                <a:solidFill>
                  <a:srgbClr val="006600"/>
                </a:solidFill>
              </a:rPr>
              <a:t>Standards Committee</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895601"/>
            <a:ext cx="6324600" cy="3518059"/>
          </a:xfrm>
          <a:prstGeom prst="rect">
            <a:avLst/>
          </a:prstGeom>
        </p:spPr>
      </p:pic>
    </p:spTree>
    <p:extLst>
      <p:ext uri="{BB962C8B-B14F-4D97-AF65-F5344CB8AC3E}">
        <p14:creationId xmlns:p14="http://schemas.microsoft.com/office/powerpoint/2010/main" val="1144037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Purpose of the Standards Committee</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667000" y="1158420"/>
            <a:ext cx="7467600" cy="4708981"/>
          </a:xfrm>
          <a:prstGeom prst="rect">
            <a:avLst/>
          </a:prstGeom>
        </p:spPr>
        <p:txBody>
          <a:bodyPr wrap="square">
            <a:spAutoFit/>
          </a:bodyPr>
          <a:lstStyle/>
          <a:p>
            <a:r>
              <a:rPr lang="en-US" sz="2000" dirty="0">
                <a:solidFill>
                  <a:prstClr val="black"/>
                </a:solidFill>
              </a:rPr>
              <a:t>To provide a </a:t>
            </a:r>
            <a:r>
              <a:rPr lang="en-US" sz="2000" b="1" dirty="0">
                <a:solidFill>
                  <a:srgbClr val="006600"/>
                </a:solidFill>
              </a:rPr>
              <a:t>transparent and inclusive </a:t>
            </a:r>
            <a:r>
              <a:rPr lang="en-US" sz="2000" b="1" u="sng" dirty="0">
                <a:solidFill>
                  <a:srgbClr val="006600"/>
                </a:solidFill>
              </a:rPr>
              <a:t>process</a:t>
            </a:r>
            <a:r>
              <a:rPr lang="en-US" sz="2000" b="1" dirty="0">
                <a:solidFill>
                  <a:srgbClr val="006600"/>
                </a:solidFill>
              </a:rPr>
              <a:t> </a:t>
            </a:r>
            <a:r>
              <a:rPr lang="en-US" sz="2000" dirty="0">
                <a:solidFill>
                  <a:prstClr val="black"/>
                </a:solidFill>
              </a:rPr>
              <a:t>by which geospatial data standards can be proposed, discussed, refined, developed, communicated, adopted, and revised to the benefit of the geospatial profession in the State of Minnesota;</a:t>
            </a:r>
          </a:p>
          <a:p>
            <a:endParaRPr lang="en-US" sz="2000" dirty="0">
              <a:solidFill>
                <a:prstClr val="black"/>
              </a:solidFill>
            </a:endParaRPr>
          </a:p>
          <a:p>
            <a:r>
              <a:rPr lang="en-US" sz="2000" dirty="0">
                <a:solidFill>
                  <a:prstClr val="black"/>
                </a:solidFill>
              </a:rPr>
              <a:t>To </a:t>
            </a:r>
            <a:r>
              <a:rPr lang="en-US" sz="2000" b="1" dirty="0">
                <a:solidFill>
                  <a:srgbClr val="006600"/>
                </a:solidFill>
              </a:rPr>
              <a:t>develop materials, resources, and paths of </a:t>
            </a:r>
            <a:r>
              <a:rPr lang="en-US" sz="2000" b="1" u="sng" dirty="0">
                <a:solidFill>
                  <a:srgbClr val="006600"/>
                </a:solidFill>
              </a:rPr>
              <a:t>communication</a:t>
            </a:r>
            <a:r>
              <a:rPr lang="en-US" sz="2000" b="1" dirty="0">
                <a:solidFill>
                  <a:srgbClr val="006600"/>
                </a:solidFill>
              </a:rPr>
              <a:t> </a:t>
            </a:r>
            <a:r>
              <a:rPr lang="en-US" sz="2000" dirty="0">
                <a:solidFill>
                  <a:prstClr val="black"/>
                </a:solidFill>
              </a:rPr>
              <a:t>to promote the development, adoption and use of standards within the geospatial community of Minnesota;</a:t>
            </a:r>
          </a:p>
          <a:p>
            <a:endParaRPr lang="en-US" sz="2000" dirty="0">
              <a:solidFill>
                <a:prstClr val="black"/>
              </a:solidFill>
            </a:endParaRPr>
          </a:p>
          <a:p>
            <a:r>
              <a:rPr lang="en-US" sz="2000" dirty="0">
                <a:solidFill>
                  <a:prstClr val="black"/>
                </a:solidFill>
              </a:rPr>
              <a:t>To </a:t>
            </a:r>
            <a:r>
              <a:rPr lang="en-US" sz="2000" b="1" u="sng" dirty="0">
                <a:solidFill>
                  <a:srgbClr val="006600"/>
                </a:solidFill>
              </a:rPr>
              <a:t>advise</a:t>
            </a:r>
            <a:r>
              <a:rPr lang="en-US" sz="2000" dirty="0">
                <a:solidFill>
                  <a:prstClr val="black"/>
                </a:solidFill>
              </a:rPr>
              <a:t> the state geospatial community about relevant standards issues and </a:t>
            </a:r>
            <a:r>
              <a:rPr lang="en-US" sz="2000" b="1" dirty="0">
                <a:solidFill>
                  <a:srgbClr val="006600"/>
                </a:solidFill>
              </a:rPr>
              <a:t>facilitate the creation and adoption </a:t>
            </a:r>
            <a:r>
              <a:rPr lang="en-US" sz="2000" dirty="0">
                <a:solidFill>
                  <a:prstClr val="black"/>
                </a:solidFill>
              </a:rPr>
              <a:t>of such standards within Minnesota;</a:t>
            </a:r>
          </a:p>
          <a:p>
            <a:endParaRPr lang="en-US" sz="2000" dirty="0">
              <a:solidFill>
                <a:prstClr val="black"/>
              </a:solidFill>
            </a:endParaRPr>
          </a:p>
          <a:p>
            <a:r>
              <a:rPr lang="en-US" sz="2000" dirty="0">
                <a:solidFill>
                  <a:prstClr val="black"/>
                </a:solidFill>
              </a:rPr>
              <a:t>To serve as </a:t>
            </a:r>
            <a:r>
              <a:rPr lang="en-US" sz="2000" b="1" u="sng" dirty="0">
                <a:solidFill>
                  <a:srgbClr val="006600"/>
                </a:solidFill>
              </a:rPr>
              <a:t>liaisons</a:t>
            </a:r>
            <a:r>
              <a:rPr lang="en-US" sz="2000" b="1" dirty="0">
                <a:solidFill>
                  <a:srgbClr val="006600"/>
                </a:solidFill>
              </a:rPr>
              <a:t> </a:t>
            </a:r>
            <a:r>
              <a:rPr lang="en-US" sz="2000" dirty="0">
                <a:solidFill>
                  <a:prstClr val="black"/>
                </a:solidFill>
              </a:rPr>
              <a:t>to standards initiatives at the Federal government level; </a:t>
            </a:r>
            <a:endParaRPr lang="en-US" sz="2000" dirty="0">
              <a:solidFill>
                <a:srgbClr val="006600"/>
              </a:solidFill>
            </a:endParaRPr>
          </a:p>
        </p:txBody>
      </p:sp>
    </p:spTree>
    <p:extLst>
      <p:ext uri="{BB962C8B-B14F-4D97-AF65-F5344CB8AC3E}">
        <p14:creationId xmlns:p14="http://schemas.microsoft.com/office/powerpoint/2010/main" val="1390466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3"/>
            <a:ext cx="7467600" cy="769441"/>
          </a:xfrm>
          <a:prstGeom prst="rect">
            <a:avLst/>
          </a:prstGeom>
        </p:spPr>
        <p:txBody>
          <a:bodyPr wrap="square">
            <a:spAutoFit/>
          </a:bodyPr>
          <a:lstStyle/>
          <a:p>
            <a:r>
              <a:rPr lang="en-US" sz="4400" b="1" dirty="0">
                <a:solidFill>
                  <a:srgbClr val="006600"/>
                </a:solidFill>
              </a:rPr>
              <a:t>Standards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590800" y="1432441"/>
            <a:ext cx="8001000" cy="4462760"/>
          </a:xfrm>
          <a:prstGeom prst="rect">
            <a:avLst/>
          </a:prstGeom>
        </p:spPr>
        <p:txBody>
          <a:bodyPr wrap="square">
            <a:spAutoFit/>
          </a:bodyPr>
          <a:lstStyle/>
          <a:p>
            <a:r>
              <a:rPr lang="en-US" sz="3400" b="1" i="1" u="sng" dirty="0">
                <a:solidFill>
                  <a:srgbClr val="FF0000"/>
                </a:solidFill>
              </a:rPr>
              <a:t>Not</a:t>
            </a:r>
            <a:r>
              <a:rPr lang="en-US" sz="3400" b="1" i="1" dirty="0">
                <a:solidFill>
                  <a:srgbClr val="FF0000"/>
                </a:solidFill>
              </a:rPr>
              <a:t> </a:t>
            </a:r>
            <a:r>
              <a:rPr lang="en-US" sz="3400" b="1" dirty="0">
                <a:solidFill>
                  <a:prstClr val="black"/>
                </a:solidFill>
              </a:rPr>
              <a:t>a mandate (GAC Standards)</a:t>
            </a:r>
          </a:p>
          <a:p>
            <a:endParaRPr lang="en-US" sz="3400" dirty="0">
              <a:solidFill>
                <a:srgbClr val="006600"/>
              </a:solidFill>
            </a:endParaRPr>
          </a:p>
          <a:p>
            <a:r>
              <a:rPr lang="en-US" sz="3400" b="1" dirty="0">
                <a:solidFill>
                  <a:prstClr val="black"/>
                </a:solidFill>
              </a:rPr>
              <a:t>Standards are a </a:t>
            </a:r>
            <a:r>
              <a:rPr lang="en-US" sz="3400" b="1" i="1" u="sng" dirty="0">
                <a:solidFill>
                  <a:srgbClr val="006600"/>
                </a:solidFill>
              </a:rPr>
              <a:t>resource</a:t>
            </a:r>
            <a:r>
              <a:rPr lang="en-US" sz="3400" b="1" dirty="0">
                <a:solidFill>
                  <a:prstClr val="black"/>
                </a:solidFill>
              </a:rPr>
              <a:t>:</a:t>
            </a:r>
          </a:p>
          <a:p>
            <a:endParaRPr lang="en-US" sz="3400" dirty="0">
              <a:solidFill>
                <a:srgbClr val="006600"/>
              </a:solidFill>
            </a:endParaRPr>
          </a:p>
          <a:p>
            <a:r>
              <a:rPr lang="en-US" sz="3400" b="1" dirty="0">
                <a:solidFill>
                  <a:srgbClr val="006600"/>
                </a:solidFill>
              </a:rPr>
              <a:t>Importance of </a:t>
            </a:r>
            <a:r>
              <a:rPr lang="en-US" sz="3400" b="1" u="sng" dirty="0">
                <a:solidFill>
                  <a:srgbClr val="006600"/>
                </a:solidFill>
              </a:rPr>
              <a:t>stakeholder input</a:t>
            </a:r>
            <a:r>
              <a:rPr lang="en-US" sz="3400" b="1" dirty="0">
                <a:solidFill>
                  <a:srgbClr val="006600"/>
                </a:solidFill>
              </a:rPr>
              <a:t>:</a:t>
            </a:r>
          </a:p>
          <a:p>
            <a:r>
              <a:rPr lang="en-US" sz="2800" dirty="0">
                <a:solidFill>
                  <a:prstClr val="black"/>
                </a:solidFill>
              </a:rPr>
              <a:t>&gt;&gt; Able to meet range of business needs</a:t>
            </a:r>
          </a:p>
          <a:p>
            <a:r>
              <a:rPr lang="en-US" sz="2800" dirty="0">
                <a:solidFill>
                  <a:prstClr val="black"/>
                </a:solidFill>
              </a:rPr>
              <a:t>&gt;&gt; More-readily used by the stakeholder community</a:t>
            </a:r>
          </a:p>
          <a:p>
            <a:r>
              <a:rPr lang="en-US" sz="2800" dirty="0">
                <a:solidFill>
                  <a:prstClr val="black"/>
                </a:solidFill>
              </a:rPr>
              <a:t>&gt;&gt; Stakeholder ‘ownership’ </a:t>
            </a:r>
          </a:p>
          <a:p>
            <a:endParaRPr lang="en-US" sz="3000" dirty="0">
              <a:solidFill>
                <a:srgbClr val="006600"/>
              </a:solidFill>
            </a:endParaRPr>
          </a:p>
        </p:txBody>
      </p:sp>
    </p:spTree>
    <p:extLst>
      <p:ext uri="{BB962C8B-B14F-4D97-AF65-F5344CB8AC3E}">
        <p14:creationId xmlns:p14="http://schemas.microsoft.com/office/powerpoint/2010/main" val="1990712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3"/>
            <a:ext cx="7467600" cy="769441"/>
          </a:xfrm>
          <a:prstGeom prst="rect">
            <a:avLst/>
          </a:prstGeom>
        </p:spPr>
        <p:txBody>
          <a:bodyPr wrap="square">
            <a:spAutoFit/>
          </a:bodyPr>
          <a:lstStyle/>
          <a:p>
            <a:r>
              <a:rPr lang="en-US" sz="4400" b="1" dirty="0">
                <a:solidFill>
                  <a:srgbClr val="006600"/>
                </a:solidFill>
              </a:rPr>
              <a:t>Standards - Compliance</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590800" y="1295400"/>
            <a:ext cx="7467600" cy="1077218"/>
          </a:xfrm>
          <a:prstGeom prst="rect">
            <a:avLst/>
          </a:prstGeom>
        </p:spPr>
        <p:txBody>
          <a:bodyPr wrap="square">
            <a:spAutoFit/>
          </a:bodyPr>
          <a:lstStyle/>
          <a:p>
            <a:r>
              <a:rPr lang="en-US" sz="3400" b="1" dirty="0">
                <a:solidFill>
                  <a:prstClr val="black"/>
                </a:solidFill>
              </a:rPr>
              <a:t>Compliance Statement</a:t>
            </a:r>
          </a:p>
          <a:p>
            <a:r>
              <a:rPr lang="en-US" sz="3000" i="1" dirty="0">
                <a:solidFill>
                  <a:prstClr val="black"/>
                </a:solidFill>
              </a:rPr>
              <a:t>Specific to that standard</a:t>
            </a:r>
            <a:endParaRPr lang="en-US" sz="3000" i="1" dirty="0">
              <a:solidFill>
                <a:srgbClr val="006600"/>
              </a:solidFill>
            </a:endParaRPr>
          </a:p>
        </p:txBody>
      </p:sp>
    </p:spTree>
    <p:extLst>
      <p:ext uri="{BB962C8B-B14F-4D97-AF65-F5344CB8AC3E}">
        <p14:creationId xmlns:p14="http://schemas.microsoft.com/office/powerpoint/2010/main" val="1945676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163478"/>
            <a:ext cx="8996660" cy="1905000"/>
          </a:xfrm>
          <a:prstGeom prst="rect">
            <a:avLst/>
          </a:prstGeom>
        </p:spPr>
      </p:pic>
      <p:sp>
        <p:nvSpPr>
          <p:cNvPr id="2" name="Rectangle 1"/>
          <p:cNvSpPr/>
          <p:nvPr/>
        </p:nvSpPr>
        <p:spPr>
          <a:xfrm>
            <a:off x="2590800" y="360403"/>
            <a:ext cx="7467600" cy="769441"/>
          </a:xfrm>
          <a:prstGeom prst="rect">
            <a:avLst/>
          </a:prstGeom>
        </p:spPr>
        <p:txBody>
          <a:bodyPr wrap="square">
            <a:spAutoFit/>
          </a:bodyPr>
          <a:lstStyle/>
          <a:p>
            <a:r>
              <a:rPr lang="en-US" sz="4400" b="1" dirty="0">
                <a:solidFill>
                  <a:srgbClr val="006600"/>
                </a:solidFill>
              </a:rPr>
              <a:t>Standards - Compliance</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590800" y="1295400"/>
            <a:ext cx="7467600" cy="1077218"/>
          </a:xfrm>
          <a:prstGeom prst="rect">
            <a:avLst/>
          </a:prstGeom>
        </p:spPr>
        <p:txBody>
          <a:bodyPr wrap="square">
            <a:spAutoFit/>
          </a:bodyPr>
          <a:lstStyle/>
          <a:p>
            <a:r>
              <a:rPr lang="en-US" sz="3400" b="1" dirty="0">
                <a:solidFill>
                  <a:prstClr val="black"/>
                </a:solidFill>
              </a:rPr>
              <a:t>Compliance Statement</a:t>
            </a:r>
          </a:p>
          <a:p>
            <a:r>
              <a:rPr lang="en-US" sz="3000" i="1" dirty="0">
                <a:solidFill>
                  <a:prstClr val="black"/>
                </a:solidFill>
              </a:rPr>
              <a:t>Specific to that standard</a:t>
            </a:r>
            <a:endParaRPr lang="en-US" sz="3000" i="1" dirty="0">
              <a:solidFill>
                <a:srgbClr val="006600"/>
              </a:solidFill>
            </a:endParaRPr>
          </a:p>
        </p:txBody>
      </p:sp>
      <p:sp>
        <p:nvSpPr>
          <p:cNvPr id="8" name="Rectangle 7"/>
          <p:cNvSpPr/>
          <p:nvPr/>
        </p:nvSpPr>
        <p:spPr>
          <a:xfrm>
            <a:off x="2438400" y="2667000"/>
            <a:ext cx="7467600" cy="446276"/>
          </a:xfrm>
          <a:prstGeom prst="rect">
            <a:avLst/>
          </a:prstGeom>
        </p:spPr>
        <p:txBody>
          <a:bodyPr wrap="square">
            <a:spAutoFit/>
          </a:bodyPr>
          <a:lstStyle/>
          <a:p>
            <a:r>
              <a:rPr lang="en-US" sz="2300" i="1" dirty="0">
                <a:solidFill>
                  <a:prstClr val="black"/>
                </a:solidFill>
              </a:rPr>
              <a:t>Example from the </a:t>
            </a:r>
            <a:r>
              <a:rPr lang="en-US" sz="2300" b="1" i="1" dirty="0">
                <a:solidFill>
                  <a:prstClr val="black"/>
                </a:solidFill>
              </a:rPr>
              <a:t>Draft Parcel Data Transfer Standard</a:t>
            </a:r>
            <a:endParaRPr lang="en-US" sz="2300" b="1" i="1" dirty="0">
              <a:solidFill>
                <a:srgbClr val="006600"/>
              </a:solidFill>
            </a:endParaRPr>
          </a:p>
        </p:txBody>
      </p:sp>
      <p:cxnSp>
        <p:nvCxnSpPr>
          <p:cNvPr id="10" name="Straight Connector 9"/>
          <p:cNvCxnSpPr/>
          <p:nvPr/>
        </p:nvCxnSpPr>
        <p:spPr>
          <a:xfrm>
            <a:off x="8132234" y="3706284"/>
            <a:ext cx="1926166"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528728" y="3887560"/>
            <a:ext cx="6310473"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8217258" y="4243695"/>
            <a:ext cx="2145943" cy="0"/>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2507872" y="4405720"/>
            <a:ext cx="4578728" cy="0"/>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2187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1" y="118764"/>
            <a:ext cx="3971131" cy="2233762"/>
          </a:xfrm>
          <a:prstGeom prst="rect">
            <a:avLst/>
          </a:prstGeom>
        </p:spPr>
      </p:pic>
      <p:sp>
        <p:nvSpPr>
          <p:cNvPr id="2" name="Rectangle 1"/>
          <p:cNvSpPr/>
          <p:nvPr/>
        </p:nvSpPr>
        <p:spPr>
          <a:xfrm>
            <a:off x="2590800" y="360403"/>
            <a:ext cx="7467600" cy="769441"/>
          </a:xfrm>
          <a:prstGeom prst="rect">
            <a:avLst/>
          </a:prstGeom>
        </p:spPr>
        <p:txBody>
          <a:bodyPr wrap="square">
            <a:spAutoFit/>
          </a:bodyPr>
          <a:lstStyle/>
          <a:p>
            <a:r>
              <a:rPr lang="en-US" sz="4400" b="1" dirty="0">
                <a:solidFill>
                  <a:srgbClr val="006600"/>
                </a:solidFill>
              </a:rPr>
              <a:t>Standards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590800" y="1428452"/>
            <a:ext cx="7924800" cy="2000548"/>
          </a:xfrm>
          <a:prstGeom prst="rect">
            <a:avLst/>
          </a:prstGeom>
        </p:spPr>
        <p:txBody>
          <a:bodyPr wrap="square">
            <a:spAutoFit/>
          </a:bodyPr>
          <a:lstStyle/>
          <a:p>
            <a:r>
              <a:rPr lang="en-US" sz="3400" b="1" dirty="0">
                <a:solidFill>
                  <a:prstClr val="black"/>
                </a:solidFill>
              </a:rPr>
              <a:t>Development process:</a:t>
            </a:r>
          </a:p>
          <a:p>
            <a:r>
              <a:rPr lang="en-US" sz="3000" i="1" dirty="0">
                <a:solidFill>
                  <a:prstClr val="black"/>
                </a:solidFill>
              </a:rPr>
              <a:t>&gt;&gt; Transparent &amp; inclusive</a:t>
            </a:r>
          </a:p>
          <a:p>
            <a:r>
              <a:rPr lang="en-US" sz="3000" i="1" dirty="0">
                <a:solidFill>
                  <a:prstClr val="black"/>
                </a:solidFill>
              </a:rPr>
              <a:t>&gt;&gt; Build on the full range of use and experience</a:t>
            </a:r>
          </a:p>
          <a:p>
            <a:r>
              <a:rPr lang="en-US" sz="3000" i="1" dirty="0">
                <a:solidFill>
                  <a:prstClr val="black"/>
                </a:solidFill>
              </a:rPr>
              <a:t>&gt;&gt; Understand the full range of shared needs</a:t>
            </a:r>
            <a:endParaRPr lang="en-US" sz="3000" dirty="0">
              <a:solidFill>
                <a:srgbClr val="006600"/>
              </a:solidFill>
            </a:endParaRPr>
          </a:p>
        </p:txBody>
      </p:sp>
    </p:spTree>
    <p:extLst>
      <p:ext uri="{BB962C8B-B14F-4D97-AF65-F5344CB8AC3E}">
        <p14:creationId xmlns:p14="http://schemas.microsoft.com/office/powerpoint/2010/main" val="3223209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1" y="118764"/>
            <a:ext cx="3971131" cy="2233762"/>
          </a:xfrm>
          <a:prstGeom prst="rect">
            <a:avLst/>
          </a:prstGeom>
        </p:spPr>
      </p:pic>
      <p:sp>
        <p:nvSpPr>
          <p:cNvPr id="2" name="Rectangle 1"/>
          <p:cNvSpPr/>
          <p:nvPr/>
        </p:nvSpPr>
        <p:spPr>
          <a:xfrm>
            <a:off x="2590800" y="360403"/>
            <a:ext cx="7467600" cy="769441"/>
          </a:xfrm>
          <a:prstGeom prst="rect">
            <a:avLst/>
          </a:prstGeom>
        </p:spPr>
        <p:txBody>
          <a:bodyPr wrap="square">
            <a:spAutoFit/>
          </a:bodyPr>
          <a:lstStyle/>
          <a:p>
            <a:r>
              <a:rPr lang="en-US" sz="4400" b="1" dirty="0">
                <a:solidFill>
                  <a:srgbClr val="006600"/>
                </a:solidFill>
              </a:rPr>
              <a:t>Standards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590800" y="1428452"/>
            <a:ext cx="7924800" cy="2000548"/>
          </a:xfrm>
          <a:prstGeom prst="rect">
            <a:avLst/>
          </a:prstGeom>
        </p:spPr>
        <p:txBody>
          <a:bodyPr wrap="square">
            <a:spAutoFit/>
          </a:bodyPr>
          <a:lstStyle/>
          <a:p>
            <a:r>
              <a:rPr lang="en-US" sz="3400" b="1" dirty="0">
                <a:solidFill>
                  <a:prstClr val="black"/>
                </a:solidFill>
              </a:rPr>
              <a:t>Development process:</a:t>
            </a:r>
          </a:p>
          <a:p>
            <a:r>
              <a:rPr lang="en-US" sz="3000" i="1" dirty="0">
                <a:solidFill>
                  <a:prstClr val="black"/>
                </a:solidFill>
              </a:rPr>
              <a:t>&gt;&gt; Transparent &amp; inclusive</a:t>
            </a:r>
          </a:p>
          <a:p>
            <a:r>
              <a:rPr lang="en-US" sz="3000" i="1" dirty="0">
                <a:solidFill>
                  <a:prstClr val="black"/>
                </a:solidFill>
              </a:rPr>
              <a:t>&gt;&gt; Build on the full range of use and experience</a:t>
            </a:r>
          </a:p>
          <a:p>
            <a:r>
              <a:rPr lang="en-US" sz="3000" i="1" dirty="0">
                <a:solidFill>
                  <a:prstClr val="black"/>
                </a:solidFill>
              </a:rPr>
              <a:t>&gt;&gt; Understand the full range of shared needs</a:t>
            </a:r>
            <a:endParaRPr lang="en-US" sz="3000" dirty="0">
              <a:solidFill>
                <a:srgbClr val="006600"/>
              </a:solidFill>
            </a:endParaRPr>
          </a:p>
        </p:txBody>
      </p:sp>
      <p:sp>
        <p:nvSpPr>
          <p:cNvPr id="7" name="Rectangle 6"/>
          <p:cNvSpPr/>
          <p:nvPr/>
        </p:nvSpPr>
        <p:spPr>
          <a:xfrm>
            <a:off x="2597426" y="3581401"/>
            <a:ext cx="7467600" cy="2923877"/>
          </a:xfrm>
          <a:prstGeom prst="rect">
            <a:avLst/>
          </a:prstGeom>
        </p:spPr>
        <p:txBody>
          <a:bodyPr wrap="square">
            <a:spAutoFit/>
          </a:bodyPr>
          <a:lstStyle/>
          <a:p>
            <a:r>
              <a:rPr lang="en-US" sz="3400" b="1" dirty="0">
                <a:solidFill>
                  <a:prstClr val="black"/>
                </a:solidFill>
              </a:rPr>
              <a:t>Benefits:</a:t>
            </a:r>
          </a:p>
          <a:p>
            <a:r>
              <a:rPr lang="en-US" sz="3000" i="1" dirty="0">
                <a:solidFill>
                  <a:prstClr val="black"/>
                </a:solidFill>
              </a:rPr>
              <a:t>&gt;&gt; Efficiency/speed of use</a:t>
            </a:r>
          </a:p>
          <a:p>
            <a:r>
              <a:rPr lang="en-US" sz="3000" i="1" dirty="0">
                <a:solidFill>
                  <a:prstClr val="black"/>
                </a:solidFill>
              </a:rPr>
              <a:t>&gt;&gt; Time/effort/cost savings</a:t>
            </a:r>
          </a:p>
          <a:p>
            <a:r>
              <a:rPr lang="en-US" sz="3000" i="1" dirty="0">
                <a:solidFill>
                  <a:prstClr val="black"/>
                </a:solidFill>
              </a:rPr>
              <a:t>&gt;&gt; Communication</a:t>
            </a:r>
          </a:p>
          <a:p>
            <a:r>
              <a:rPr lang="en-US" sz="3000" i="1" dirty="0">
                <a:solidFill>
                  <a:prstClr val="black"/>
                </a:solidFill>
              </a:rPr>
              <a:t>&gt;&gt; Inter-operability</a:t>
            </a:r>
          </a:p>
          <a:p>
            <a:r>
              <a:rPr lang="en-US" sz="3000" i="1" dirty="0">
                <a:solidFill>
                  <a:prstClr val="black"/>
                </a:solidFill>
              </a:rPr>
              <a:t>&gt;&gt; Long-term consistency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328" y="4267201"/>
            <a:ext cx="3548673" cy="2085677"/>
          </a:xfrm>
          <a:prstGeom prst="rect">
            <a:avLst/>
          </a:prstGeom>
        </p:spPr>
      </p:pic>
    </p:spTree>
    <p:extLst>
      <p:ext uri="{BB962C8B-B14F-4D97-AF65-F5344CB8AC3E}">
        <p14:creationId xmlns:p14="http://schemas.microsoft.com/office/powerpoint/2010/main" val="3184600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524000"/>
            <a:ext cx="7467600" cy="1631216"/>
          </a:xfrm>
          <a:prstGeom prst="rect">
            <a:avLst/>
          </a:prstGeom>
        </p:spPr>
        <p:txBody>
          <a:bodyPr wrap="square">
            <a:spAutoFit/>
          </a:bodyPr>
          <a:lstStyle/>
          <a:p>
            <a:r>
              <a:rPr lang="en-US" sz="5000" b="1" dirty="0">
                <a:solidFill>
                  <a:srgbClr val="006600"/>
                </a:solidFill>
              </a:rPr>
              <a:t>Current status of</a:t>
            </a:r>
          </a:p>
          <a:p>
            <a:r>
              <a:rPr lang="en-US" sz="5000" b="1" dirty="0">
                <a:solidFill>
                  <a:srgbClr val="006600"/>
                </a:solidFill>
              </a:rPr>
              <a:t>Standards in Minnesota</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320868"/>
            <a:ext cx="6324600" cy="1990725"/>
          </a:xfrm>
          <a:prstGeom prst="rect">
            <a:avLst/>
          </a:prstGeom>
        </p:spPr>
      </p:pic>
    </p:spTree>
    <p:extLst>
      <p:ext uri="{BB962C8B-B14F-4D97-AF65-F5344CB8AC3E}">
        <p14:creationId xmlns:p14="http://schemas.microsoft.com/office/powerpoint/2010/main" val="3151531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590800" y="228600"/>
            <a:ext cx="7467600" cy="553998"/>
          </a:xfrm>
          <a:prstGeom prst="rect">
            <a:avLst/>
          </a:prstGeom>
        </p:spPr>
        <p:txBody>
          <a:bodyPr wrap="square">
            <a:spAutoFit/>
          </a:bodyPr>
          <a:lstStyle/>
          <a:p>
            <a:r>
              <a:rPr lang="en-US" sz="3000" b="1" dirty="0">
                <a:solidFill>
                  <a:srgbClr val="006600"/>
                </a:solidFill>
              </a:rPr>
              <a:t>Standards in Minnesota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10092"/>
            <a:ext cx="7706575" cy="5166908"/>
          </a:xfrm>
          <a:prstGeom prst="rect">
            <a:avLst/>
          </a:prstGeom>
        </p:spPr>
      </p:pic>
      <p:sp>
        <p:nvSpPr>
          <p:cNvPr id="9" name="Rectangle 8"/>
          <p:cNvSpPr/>
          <p:nvPr/>
        </p:nvSpPr>
        <p:spPr>
          <a:xfrm>
            <a:off x="2577548" y="782599"/>
            <a:ext cx="7467600" cy="323165"/>
          </a:xfrm>
          <a:prstGeom prst="rect">
            <a:avLst/>
          </a:prstGeom>
        </p:spPr>
        <p:txBody>
          <a:bodyPr wrap="square">
            <a:spAutoFit/>
          </a:bodyPr>
          <a:lstStyle/>
          <a:p>
            <a:r>
              <a:rPr lang="en-US" sz="1500" b="1" i="1" dirty="0">
                <a:solidFill>
                  <a:srgbClr val="0000FF"/>
                </a:solidFill>
              </a:rPr>
              <a:t>http://www.mngeo.state.mn.us/committee/standards/standards_adopted_devel.html</a:t>
            </a:r>
          </a:p>
        </p:txBody>
      </p:sp>
    </p:spTree>
    <p:extLst>
      <p:ext uri="{BB962C8B-B14F-4D97-AF65-F5344CB8AC3E}">
        <p14:creationId xmlns:p14="http://schemas.microsoft.com/office/powerpoint/2010/main" val="397125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7" name="Content Placeholder 6" descr="Agenda"/>
          <p:cNvGraphicFramePr>
            <a:graphicFrameLocks noGrp="1"/>
          </p:cNvGraphicFramePr>
          <p:nvPr>
            <p:ph type="tbl" sz="quarter" idx="13"/>
            <p:extLst>
              <p:ext uri="{D42A27DB-BD31-4B8C-83A1-F6EECF244321}">
                <p14:modId xmlns:p14="http://schemas.microsoft.com/office/powerpoint/2010/main" val="2434574452"/>
              </p:ext>
            </p:extLst>
          </p:nvPr>
        </p:nvGraphicFramePr>
        <p:xfrm>
          <a:off x="1351767" y="1518554"/>
          <a:ext cx="9833304" cy="5159832"/>
        </p:xfrm>
        <a:graphic>
          <a:graphicData uri="http://schemas.openxmlformats.org/drawingml/2006/table">
            <a:tbl>
              <a:tblPr firstRow="1" bandRow="1">
                <a:tableStyleId>{C083E6E3-FA7D-4D7B-A595-EF9225AFEA82}</a:tableStyleId>
              </a:tblPr>
              <a:tblGrid>
                <a:gridCol w="1599694">
                  <a:extLst>
                    <a:ext uri="{9D8B030D-6E8A-4147-A177-3AD203B41FA5}">
                      <a16:colId xmlns="" xmlns:a16="http://schemas.microsoft.com/office/drawing/2014/main" val="20000"/>
                    </a:ext>
                  </a:extLst>
                </a:gridCol>
                <a:gridCol w="8233610">
                  <a:extLst>
                    <a:ext uri="{9D8B030D-6E8A-4147-A177-3AD203B41FA5}">
                      <a16:colId xmlns="" xmlns:a16="http://schemas.microsoft.com/office/drawing/2014/main" val="20001"/>
                    </a:ext>
                  </a:extLst>
                </a:gridCol>
              </a:tblGrid>
              <a:tr h="380185">
                <a:tc>
                  <a:txBody>
                    <a:bodyPr/>
                    <a:lstStyle/>
                    <a:p>
                      <a:pPr algn="ctr"/>
                      <a:r>
                        <a:rPr lang="en-US" sz="1600" dirty="0"/>
                        <a:t>Time</a:t>
                      </a:r>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600" dirty="0"/>
                        <a:t>Topic</a:t>
                      </a:r>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0000"/>
                  </a:ext>
                </a:extLst>
              </a:tr>
              <a:tr h="477734">
                <a:tc>
                  <a:txBody>
                    <a:bodyPr/>
                    <a:lstStyle/>
                    <a:p>
                      <a:pPr algn="ctr"/>
                      <a:r>
                        <a:rPr lang="en-US" sz="1600" dirty="0"/>
                        <a:t>11:15</a:t>
                      </a:r>
                    </a:p>
                  </a:txBody>
                  <a:tcPr marL="91439"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Accept committee summaries; approve Parcels</a:t>
                      </a:r>
                      <a:r>
                        <a:rPr lang="en-US" sz="1600" baseline="0" dirty="0"/>
                        <a:t> and Land Records Committee work plan</a:t>
                      </a:r>
                      <a:endParaRPr lang="en-US" sz="1600" dirty="0"/>
                    </a:p>
                  </a:txBody>
                  <a:tcPr marL="182880"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77734">
                <a:tc>
                  <a:txBody>
                    <a:bodyPr/>
                    <a:lstStyle/>
                    <a:p>
                      <a:pPr algn="ctr"/>
                      <a:r>
                        <a:rPr lang="en-US" sz="1600" dirty="0"/>
                        <a:t>11:25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LiDAR funding</a:t>
                      </a:r>
                      <a:r>
                        <a:rPr lang="en-US" sz="1600" baseline="0" dirty="0"/>
                        <a:t> and update on emerging Hydro-Elevation Committee</a:t>
                      </a:r>
                      <a:endParaRPr lang="en-US" sz="16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477734">
                <a:tc>
                  <a:txBody>
                    <a:bodyPr/>
                    <a:lstStyle/>
                    <a:p>
                      <a:pPr algn="ctr"/>
                      <a:r>
                        <a:rPr lang="en-US" sz="1600" dirty="0"/>
                        <a:t>11:45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MnGeo</a:t>
                      </a:r>
                      <a:r>
                        <a:rPr lang="en-US" sz="1600" dirty="0"/>
                        <a:t> boundaries</a:t>
                      </a:r>
                      <a:r>
                        <a:rPr lang="en-US" sz="1600" baseline="0" dirty="0"/>
                        <a:t> project u</a:t>
                      </a:r>
                      <a:r>
                        <a:rPr lang="en-US" sz="1600" dirty="0"/>
                        <a:t>pdate and possible role of GAC</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77734">
                <a:tc>
                  <a:txBody>
                    <a:bodyPr/>
                    <a:lstStyle/>
                    <a:p>
                      <a:pPr algn="ctr"/>
                      <a:r>
                        <a:rPr lang="en-US" sz="1600" dirty="0"/>
                        <a:t>11:55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Break,</a:t>
                      </a:r>
                      <a:r>
                        <a:rPr lang="en-US" sz="1600" baseline="0" dirty="0"/>
                        <a:t> networking</a:t>
                      </a:r>
                      <a:endParaRPr lang="en-US" sz="16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477734">
                <a:tc>
                  <a:txBody>
                    <a:bodyPr/>
                    <a:lstStyle/>
                    <a:p>
                      <a:pPr algn="ctr"/>
                      <a:r>
                        <a:rPr lang="en-US" sz="1600" dirty="0"/>
                        <a:t>12:25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Sector</a:t>
                      </a:r>
                      <a:r>
                        <a:rPr lang="en-US" sz="1600" baseline="0" dirty="0"/>
                        <a:t> reports</a:t>
                      </a:r>
                      <a:endParaRPr lang="en-US" sz="16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448193">
                <a:tc>
                  <a:txBody>
                    <a:bodyPr/>
                    <a:lstStyle/>
                    <a:p>
                      <a:pPr algn="ctr"/>
                      <a:r>
                        <a:rPr lang="en-US" sz="1600" dirty="0"/>
                        <a:t>12:45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Standards update:  address points, parcels, etc.</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477734">
                <a:tc>
                  <a:txBody>
                    <a:bodyPr/>
                    <a:lstStyle/>
                    <a:p>
                      <a:pPr algn="ctr"/>
                      <a:r>
                        <a:rPr lang="en-US" sz="1600" dirty="0"/>
                        <a:t>1:05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Emergency management</a:t>
                      </a:r>
                      <a:r>
                        <a:rPr lang="en-US" sz="1600" baseline="0" dirty="0"/>
                        <a:t> damage assessment data standard</a:t>
                      </a:r>
                      <a:endParaRPr lang="en-US" sz="16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987316">
                <a:tc>
                  <a:txBody>
                    <a:bodyPr/>
                    <a:lstStyle/>
                    <a:p>
                      <a:pPr algn="ctr"/>
                      <a:r>
                        <a:rPr lang="en-US" sz="1600" dirty="0"/>
                        <a:t>1:15</a:t>
                      </a:r>
                    </a:p>
                    <a:p>
                      <a:pPr algn="ctr"/>
                      <a:endParaRPr lang="en-US" sz="1600" dirty="0"/>
                    </a:p>
                    <a:p>
                      <a:pPr algn="ctr"/>
                      <a:r>
                        <a:rPr lang="en-US" sz="1600" dirty="0"/>
                        <a:t>1:35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MN GAC priority projects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NSGIC with 2018 GIS/LIS conference</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477734">
                <a:tc>
                  <a:txBody>
                    <a:bodyPr/>
                    <a:lstStyle/>
                    <a:p>
                      <a:pPr algn="ctr"/>
                      <a:r>
                        <a:rPr lang="en-US" sz="1600" dirty="0"/>
                        <a:t>1:45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Announcements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275084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79920"/>
            <a:ext cx="9144000" cy="5298160"/>
          </a:xfrm>
          <a:prstGeom prst="rect">
            <a:avLst/>
          </a:prstGeom>
        </p:spPr>
      </p:pic>
    </p:spTree>
    <p:extLst>
      <p:ext uri="{BB962C8B-B14F-4D97-AF65-F5344CB8AC3E}">
        <p14:creationId xmlns:p14="http://schemas.microsoft.com/office/powerpoint/2010/main" val="1157820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1"/>
            <a:ext cx="9144000" cy="5269635"/>
          </a:xfrm>
          <a:prstGeom prst="rect">
            <a:avLst/>
          </a:prstGeom>
        </p:spPr>
      </p:pic>
    </p:spTree>
    <p:extLst>
      <p:ext uri="{BB962C8B-B14F-4D97-AF65-F5344CB8AC3E}">
        <p14:creationId xmlns:p14="http://schemas.microsoft.com/office/powerpoint/2010/main" val="2699769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0"/>
            <a:ext cx="9144000" cy="5218922"/>
          </a:xfrm>
          <a:prstGeom prst="rect">
            <a:avLst/>
          </a:prstGeom>
        </p:spPr>
      </p:pic>
    </p:spTree>
    <p:extLst>
      <p:ext uri="{BB962C8B-B14F-4D97-AF65-F5344CB8AC3E}">
        <p14:creationId xmlns:p14="http://schemas.microsoft.com/office/powerpoint/2010/main" val="838112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0"/>
            <a:ext cx="9144000" cy="5365488"/>
          </a:xfrm>
          <a:prstGeom prst="rect">
            <a:avLst/>
          </a:prstGeom>
        </p:spPr>
      </p:pic>
    </p:spTree>
    <p:extLst>
      <p:ext uri="{BB962C8B-B14F-4D97-AF65-F5344CB8AC3E}">
        <p14:creationId xmlns:p14="http://schemas.microsoft.com/office/powerpoint/2010/main" val="3164613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0"/>
            <a:ext cx="9144000" cy="5301508"/>
          </a:xfrm>
          <a:prstGeom prst="rect">
            <a:avLst/>
          </a:prstGeom>
        </p:spPr>
      </p:pic>
    </p:spTree>
    <p:extLst>
      <p:ext uri="{BB962C8B-B14F-4D97-AF65-F5344CB8AC3E}">
        <p14:creationId xmlns:p14="http://schemas.microsoft.com/office/powerpoint/2010/main" val="2377923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350" y="762000"/>
            <a:ext cx="9131300" cy="5378450"/>
          </a:xfrm>
          <a:prstGeom prst="rect">
            <a:avLst/>
          </a:prstGeom>
        </p:spPr>
      </p:pic>
    </p:spTree>
    <p:extLst>
      <p:ext uri="{BB962C8B-B14F-4D97-AF65-F5344CB8AC3E}">
        <p14:creationId xmlns:p14="http://schemas.microsoft.com/office/powerpoint/2010/main" val="4103896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1"/>
            <a:ext cx="9144000" cy="5357219"/>
          </a:xfrm>
          <a:prstGeom prst="rect">
            <a:avLst/>
          </a:prstGeom>
        </p:spPr>
      </p:pic>
    </p:spTree>
    <p:extLst>
      <p:ext uri="{BB962C8B-B14F-4D97-AF65-F5344CB8AC3E}">
        <p14:creationId xmlns:p14="http://schemas.microsoft.com/office/powerpoint/2010/main" val="2444279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52400"/>
            <a:ext cx="1524000" cy="1524000"/>
          </a:xfrm>
          <a:prstGeom prst="rect">
            <a:avLst/>
          </a:prstGeom>
        </p:spPr>
      </p:pic>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The Key to Standards Development</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590800" y="990601"/>
            <a:ext cx="7467600" cy="2108269"/>
          </a:xfrm>
          <a:prstGeom prst="rect">
            <a:avLst/>
          </a:prstGeom>
        </p:spPr>
        <p:txBody>
          <a:bodyPr wrap="square">
            <a:spAutoFit/>
          </a:bodyPr>
          <a:lstStyle/>
          <a:p>
            <a:r>
              <a:rPr lang="en-US" sz="3500" b="1" dirty="0">
                <a:solidFill>
                  <a:prstClr val="black"/>
                </a:solidFill>
              </a:rPr>
              <a:t>#1 - Clear </a:t>
            </a:r>
            <a:r>
              <a:rPr lang="en-US" sz="3500" b="1" dirty="0">
                <a:solidFill>
                  <a:srgbClr val="006600"/>
                </a:solidFill>
              </a:rPr>
              <a:t>purpose</a:t>
            </a:r>
            <a:r>
              <a:rPr lang="en-US" sz="3500" b="1" dirty="0">
                <a:solidFill>
                  <a:prstClr val="black"/>
                </a:solidFill>
              </a:rPr>
              <a:t> &amp; </a:t>
            </a:r>
            <a:r>
              <a:rPr lang="en-US" sz="3500" b="1" dirty="0">
                <a:solidFill>
                  <a:srgbClr val="006600"/>
                </a:solidFill>
              </a:rPr>
              <a:t>business need</a:t>
            </a:r>
          </a:p>
          <a:p>
            <a:r>
              <a:rPr lang="en-US" sz="3200" dirty="0">
                <a:solidFill>
                  <a:prstClr val="black"/>
                </a:solidFill>
              </a:rPr>
              <a:t>When a </a:t>
            </a:r>
            <a:r>
              <a:rPr lang="en-US" sz="3200" b="1" i="1" dirty="0">
                <a:solidFill>
                  <a:srgbClr val="006600"/>
                </a:solidFill>
              </a:rPr>
              <a:t>business need </a:t>
            </a:r>
            <a:r>
              <a:rPr lang="en-US" sz="3200" dirty="0">
                <a:solidFill>
                  <a:prstClr val="black"/>
                </a:solidFill>
              </a:rPr>
              <a:t>emerges…</a:t>
            </a:r>
          </a:p>
          <a:p>
            <a:r>
              <a:rPr lang="en-US" sz="3200" dirty="0">
                <a:solidFill>
                  <a:prstClr val="black"/>
                </a:solidFill>
              </a:rPr>
              <a:t>&gt;&gt; Who else shares that need?</a:t>
            </a:r>
          </a:p>
          <a:p>
            <a:r>
              <a:rPr lang="en-US" sz="3200" dirty="0">
                <a:solidFill>
                  <a:prstClr val="black"/>
                </a:solidFill>
              </a:rPr>
              <a:t>&gt;&gt; Shared definition of the need</a:t>
            </a:r>
            <a:endParaRPr lang="en-US" sz="2000" dirty="0">
              <a:solidFill>
                <a:srgbClr val="006600"/>
              </a:solidFill>
            </a:endParaRPr>
          </a:p>
        </p:txBody>
      </p:sp>
    </p:spTree>
    <p:extLst>
      <p:ext uri="{BB962C8B-B14F-4D97-AF65-F5344CB8AC3E}">
        <p14:creationId xmlns:p14="http://schemas.microsoft.com/office/powerpoint/2010/main" val="3226437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52400"/>
            <a:ext cx="1524000" cy="1524000"/>
          </a:xfrm>
          <a:prstGeom prst="rect">
            <a:avLst/>
          </a:prstGeom>
        </p:spPr>
      </p:pic>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The Key to Standards Development</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590800" y="990600"/>
            <a:ext cx="7467600" cy="4985980"/>
          </a:xfrm>
          <a:prstGeom prst="rect">
            <a:avLst/>
          </a:prstGeom>
        </p:spPr>
        <p:txBody>
          <a:bodyPr wrap="square">
            <a:spAutoFit/>
          </a:bodyPr>
          <a:lstStyle/>
          <a:p>
            <a:r>
              <a:rPr lang="en-US" sz="3500" b="1" dirty="0">
                <a:solidFill>
                  <a:prstClr val="white">
                    <a:lumMod val="75000"/>
                  </a:prstClr>
                </a:solidFill>
              </a:rPr>
              <a:t>#1 - Clear purpose &amp; business need</a:t>
            </a:r>
          </a:p>
          <a:p>
            <a:r>
              <a:rPr lang="en-US" sz="3200" dirty="0">
                <a:solidFill>
                  <a:prstClr val="white">
                    <a:lumMod val="75000"/>
                  </a:prstClr>
                </a:solidFill>
              </a:rPr>
              <a:t>When a </a:t>
            </a:r>
            <a:r>
              <a:rPr lang="en-US" sz="3200" b="1" i="1" dirty="0">
                <a:solidFill>
                  <a:prstClr val="white">
                    <a:lumMod val="75000"/>
                  </a:prstClr>
                </a:solidFill>
              </a:rPr>
              <a:t>business need </a:t>
            </a:r>
            <a:r>
              <a:rPr lang="en-US" sz="3200" dirty="0">
                <a:solidFill>
                  <a:prstClr val="white">
                    <a:lumMod val="75000"/>
                  </a:prstClr>
                </a:solidFill>
              </a:rPr>
              <a:t>emerges…</a:t>
            </a:r>
          </a:p>
          <a:p>
            <a:r>
              <a:rPr lang="en-US" sz="3200" dirty="0">
                <a:solidFill>
                  <a:prstClr val="white">
                    <a:lumMod val="75000"/>
                  </a:prstClr>
                </a:solidFill>
              </a:rPr>
              <a:t>&gt;&gt; Who else shares that need?</a:t>
            </a:r>
          </a:p>
          <a:p>
            <a:r>
              <a:rPr lang="en-US" sz="3200" dirty="0">
                <a:solidFill>
                  <a:prstClr val="white">
                    <a:lumMod val="75000"/>
                  </a:prstClr>
                </a:solidFill>
              </a:rPr>
              <a:t>&gt;&gt; Shared definition of the need;</a:t>
            </a:r>
          </a:p>
          <a:p>
            <a:endParaRPr lang="en-US" sz="3200" dirty="0">
              <a:solidFill>
                <a:prstClr val="black"/>
              </a:solidFill>
            </a:endParaRPr>
          </a:p>
          <a:p>
            <a:r>
              <a:rPr lang="en-US" sz="3500" b="1" dirty="0">
                <a:solidFill>
                  <a:prstClr val="black"/>
                </a:solidFill>
              </a:rPr>
              <a:t>#2 – Leverage existing work</a:t>
            </a:r>
            <a:endParaRPr lang="en-US" sz="3500" b="1" dirty="0">
              <a:solidFill>
                <a:srgbClr val="006600"/>
              </a:solidFill>
            </a:endParaRPr>
          </a:p>
          <a:p>
            <a:r>
              <a:rPr lang="en-US" sz="3200" dirty="0">
                <a:solidFill>
                  <a:prstClr val="black"/>
                </a:solidFill>
              </a:rPr>
              <a:t>Is there already a specification/standard?</a:t>
            </a:r>
          </a:p>
          <a:p>
            <a:r>
              <a:rPr lang="en-US" sz="2200" dirty="0">
                <a:solidFill>
                  <a:srgbClr val="0000FF"/>
                </a:solidFill>
              </a:rPr>
              <a:t>Federal Geographic Data Committee (FGDC);</a:t>
            </a:r>
          </a:p>
          <a:p>
            <a:r>
              <a:rPr lang="en-US" sz="2200" dirty="0">
                <a:solidFill>
                  <a:srgbClr val="C0504D">
                    <a:lumMod val="75000"/>
                  </a:srgbClr>
                </a:solidFill>
              </a:rPr>
              <a:t>National Emergency Numbering Association (NENA);</a:t>
            </a:r>
          </a:p>
          <a:p>
            <a:r>
              <a:rPr lang="en-US" sz="2200" dirty="0">
                <a:solidFill>
                  <a:srgbClr val="006600"/>
                </a:solidFill>
              </a:rPr>
              <a:t>Vendor-developed solution(s);</a:t>
            </a:r>
          </a:p>
          <a:p>
            <a:r>
              <a:rPr lang="en-US" sz="2200" dirty="0">
                <a:solidFill>
                  <a:srgbClr val="F79646">
                    <a:lumMod val="75000"/>
                  </a:srgbClr>
                </a:solidFill>
              </a:rPr>
              <a:t>Other states/jurisdictions have something we can use;</a:t>
            </a:r>
          </a:p>
        </p:txBody>
      </p:sp>
    </p:spTree>
    <p:extLst>
      <p:ext uri="{BB962C8B-B14F-4D97-AF65-F5344CB8AC3E}">
        <p14:creationId xmlns:p14="http://schemas.microsoft.com/office/powerpoint/2010/main" val="984178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524001"/>
            <a:ext cx="7162800" cy="4769335"/>
          </a:xfrm>
          <a:prstGeom prst="rect">
            <a:avLst/>
          </a:prstGeom>
        </p:spPr>
      </p:pic>
      <p:sp>
        <p:nvSpPr>
          <p:cNvPr id="2" name="Rectangle 1"/>
          <p:cNvSpPr/>
          <p:nvPr/>
        </p:nvSpPr>
        <p:spPr>
          <a:xfrm>
            <a:off x="3187148" y="838202"/>
            <a:ext cx="7467600" cy="861774"/>
          </a:xfrm>
          <a:prstGeom prst="rect">
            <a:avLst/>
          </a:prstGeom>
        </p:spPr>
        <p:txBody>
          <a:bodyPr wrap="square">
            <a:spAutoFit/>
          </a:bodyPr>
          <a:lstStyle/>
          <a:p>
            <a:r>
              <a:rPr lang="en-US" sz="5000" b="1" dirty="0">
                <a:solidFill>
                  <a:srgbClr val="006600"/>
                </a:solidFill>
              </a:rPr>
              <a:t>The Standards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0132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2</a:t>
            </a:r>
          </a:p>
        </p:txBody>
      </p:sp>
      <p:sp>
        <p:nvSpPr>
          <p:cNvPr id="2" name="Text Placeholder 1"/>
          <p:cNvSpPr>
            <a:spLocks noGrp="1"/>
          </p:cNvSpPr>
          <p:nvPr>
            <p:ph idx="1"/>
          </p:nvPr>
        </p:nvSpPr>
        <p:spPr/>
        <p:txBody>
          <a:bodyPr>
            <a:normAutofit/>
          </a:bodyPr>
          <a:lstStyle/>
          <a:p>
            <a:r>
              <a:rPr lang="en-US" b="1" dirty="0"/>
              <a:t>Review, discuss and accept committee summaries</a:t>
            </a:r>
          </a:p>
          <a:p>
            <a:r>
              <a:rPr lang="en-US" b="1" dirty="0"/>
              <a:t>Review, discuss and approve Parcels and Land Records Committee work plan</a:t>
            </a:r>
          </a:p>
        </p:txBody>
      </p:sp>
    </p:spTree>
    <p:extLst>
      <p:ext uri="{BB962C8B-B14F-4D97-AF65-F5344CB8AC3E}">
        <p14:creationId xmlns:p14="http://schemas.microsoft.com/office/powerpoint/2010/main" val="3999789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srgbClr val="006600"/>
                </a:solidFill>
              </a:rPr>
              <a:t>Business need for a standard</a:t>
            </a:r>
          </a:p>
          <a:p>
            <a:r>
              <a:rPr lang="en-US" sz="3500" b="1" dirty="0">
                <a:solidFill>
                  <a:prstClr val="white">
                    <a:lumMod val="95000"/>
                  </a:prstClr>
                </a:solidFill>
              </a:rPr>
              <a:t>Determine if others share the need</a:t>
            </a:r>
          </a:p>
          <a:p>
            <a:r>
              <a:rPr lang="en-US" sz="3500" b="1" dirty="0">
                <a:solidFill>
                  <a:prstClr val="white">
                    <a:lumMod val="95000"/>
                  </a:prstClr>
                </a:solidFill>
              </a:rPr>
              <a:t>Existing standards exist as resource?</a:t>
            </a:r>
          </a:p>
          <a:p>
            <a:r>
              <a:rPr lang="en-US" sz="3500" b="1" dirty="0">
                <a:solidFill>
                  <a:prstClr val="white">
                    <a:lumMod val="95000"/>
                  </a:prstClr>
                </a:solidFill>
              </a:rPr>
              <a:t>Develop a draft standard</a:t>
            </a:r>
          </a:p>
          <a:p>
            <a:r>
              <a:rPr lang="en-US" sz="3500" b="1" dirty="0">
                <a:solidFill>
                  <a:prstClr val="white">
                    <a:lumMod val="95000"/>
                  </a:prstClr>
                </a:solidFill>
              </a:rPr>
              <a:t>Stakeholder review + input</a:t>
            </a:r>
          </a:p>
          <a:p>
            <a:r>
              <a:rPr lang="en-US" sz="3500" b="1" dirty="0">
                <a:solidFill>
                  <a:prstClr val="white">
                    <a:lumMod val="95000"/>
                  </a:prstClr>
                </a:solidFill>
              </a:rPr>
              <a:t>Review of input by committee(s)</a:t>
            </a:r>
          </a:p>
          <a:p>
            <a:r>
              <a:rPr lang="en-US" sz="3500" b="1" dirty="0">
                <a:solidFill>
                  <a:prstClr val="white">
                    <a:lumMod val="95000"/>
                  </a:prstClr>
                </a:solidFill>
              </a:rPr>
              <a:t>Determination:</a:t>
            </a:r>
          </a:p>
          <a:p>
            <a:r>
              <a:rPr lang="en-US" sz="3500" b="1" dirty="0">
                <a:solidFill>
                  <a:prstClr val="white">
                    <a:lumMod val="95000"/>
                  </a:prstClr>
                </a:solidFill>
              </a:rPr>
              <a:t>	Approval</a:t>
            </a:r>
          </a:p>
          <a:p>
            <a:r>
              <a:rPr lang="en-US" sz="3500" b="1" dirty="0">
                <a:solidFill>
                  <a:prstClr val="white">
                    <a:lumMod val="95000"/>
                  </a:prstClr>
                </a:solidFill>
              </a:rPr>
              <a:t>	Revision and approval</a:t>
            </a:r>
          </a:p>
          <a:p>
            <a:r>
              <a:rPr lang="en-US" sz="3500" b="1" dirty="0">
                <a:solidFill>
                  <a:prstClr val="white">
                    <a:lumMod val="95000"/>
                  </a:prstClr>
                </a:solidFill>
              </a:rPr>
              <a:t>	Revision and more input</a:t>
            </a:r>
          </a:p>
        </p:txBody>
      </p:sp>
    </p:spTree>
    <p:extLst>
      <p:ext uri="{BB962C8B-B14F-4D97-AF65-F5344CB8AC3E}">
        <p14:creationId xmlns:p14="http://schemas.microsoft.com/office/powerpoint/2010/main" val="3303839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prstClr val="white">
                    <a:lumMod val="65000"/>
                  </a:prstClr>
                </a:solidFill>
              </a:rPr>
              <a:t>Business need for a standard</a:t>
            </a:r>
          </a:p>
          <a:p>
            <a:r>
              <a:rPr lang="en-US" sz="3500" b="1" dirty="0">
                <a:solidFill>
                  <a:srgbClr val="006600"/>
                </a:solidFill>
              </a:rPr>
              <a:t>Determine if others share the need</a:t>
            </a:r>
          </a:p>
          <a:p>
            <a:r>
              <a:rPr lang="en-US" sz="3500" b="1" dirty="0">
                <a:solidFill>
                  <a:prstClr val="white">
                    <a:lumMod val="95000"/>
                  </a:prstClr>
                </a:solidFill>
              </a:rPr>
              <a:t>Existing standards exist as resource?</a:t>
            </a:r>
          </a:p>
          <a:p>
            <a:r>
              <a:rPr lang="en-US" sz="3500" b="1" dirty="0">
                <a:solidFill>
                  <a:prstClr val="white">
                    <a:lumMod val="95000"/>
                  </a:prstClr>
                </a:solidFill>
              </a:rPr>
              <a:t>Develop a draft standard</a:t>
            </a:r>
          </a:p>
          <a:p>
            <a:r>
              <a:rPr lang="en-US" sz="3500" b="1" dirty="0">
                <a:solidFill>
                  <a:prstClr val="white">
                    <a:lumMod val="95000"/>
                  </a:prstClr>
                </a:solidFill>
              </a:rPr>
              <a:t>Stakeholder review + input</a:t>
            </a:r>
          </a:p>
          <a:p>
            <a:r>
              <a:rPr lang="en-US" sz="3500" b="1" dirty="0">
                <a:solidFill>
                  <a:prstClr val="white">
                    <a:lumMod val="95000"/>
                  </a:prstClr>
                </a:solidFill>
              </a:rPr>
              <a:t>Review of input by committee(s)</a:t>
            </a:r>
          </a:p>
          <a:p>
            <a:r>
              <a:rPr lang="en-US" sz="3500" b="1" dirty="0">
                <a:solidFill>
                  <a:prstClr val="white">
                    <a:lumMod val="95000"/>
                  </a:prstClr>
                </a:solidFill>
              </a:rPr>
              <a:t>Determination:</a:t>
            </a:r>
          </a:p>
          <a:p>
            <a:r>
              <a:rPr lang="en-US" sz="3500" b="1" dirty="0">
                <a:solidFill>
                  <a:prstClr val="white">
                    <a:lumMod val="95000"/>
                  </a:prstClr>
                </a:solidFill>
              </a:rPr>
              <a:t>	Approval</a:t>
            </a:r>
          </a:p>
          <a:p>
            <a:r>
              <a:rPr lang="en-US" sz="3500" b="1" dirty="0">
                <a:solidFill>
                  <a:prstClr val="white">
                    <a:lumMod val="95000"/>
                  </a:prstClr>
                </a:solidFill>
              </a:rPr>
              <a:t>	Revision and approval</a:t>
            </a:r>
          </a:p>
          <a:p>
            <a:r>
              <a:rPr lang="en-US" sz="3500" b="1" dirty="0">
                <a:solidFill>
                  <a:prstClr val="white">
                    <a:lumMod val="95000"/>
                  </a:prstClr>
                </a:solidFill>
              </a:rPr>
              <a:t>	Revision and more input</a:t>
            </a:r>
          </a:p>
        </p:txBody>
      </p:sp>
    </p:spTree>
    <p:extLst>
      <p:ext uri="{BB962C8B-B14F-4D97-AF65-F5344CB8AC3E}">
        <p14:creationId xmlns:p14="http://schemas.microsoft.com/office/powerpoint/2010/main" val="1475360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prstClr val="white">
                    <a:lumMod val="65000"/>
                  </a:prstClr>
                </a:solidFill>
              </a:rPr>
              <a:t>Business need for a standard</a:t>
            </a:r>
          </a:p>
          <a:p>
            <a:r>
              <a:rPr lang="en-US" sz="3500" b="1" dirty="0">
                <a:solidFill>
                  <a:prstClr val="white">
                    <a:lumMod val="65000"/>
                  </a:prstClr>
                </a:solidFill>
              </a:rPr>
              <a:t>Determine if others share the need</a:t>
            </a:r>
          </a:p>
          <a:p>
            <a:r>
              <a:rPr lang="en-US" sz="3500" b="1" dirty="0">
                <a:solidFill>
                  <a:srgbClr val="006600"/>
                </a:solidFill>
              </a:rPr>
              <a:t>Existing standards exist as resource?</a:t>
            </a:r>
          </a:p>
          <a:p>
            <a:r>
              <a:rPr lang="en-US" sz="3500" b="1" dirty="0">
                <a:solidFill>
                  <a:prstClr val="white">
                    <a:lumMod val="95000"/>
                  </a:prstClr>
                </a:solidFill>
              </a:rPr>
              <a:t>Develop a draft standard</a:t>
            </a:r>
          </a:p>
          <a:p>
            <a:r>
              <a:rPr lang="en-US" sz="3500" b="1" dirty="0">
                <a:solidFill>
                  <a:prstClr val="white">
                    <a:lumMod val="95000"/>
                  </a:prstClr>
                </a:solidFill>
              </a:rPr>
              <a:t>Stakeholder review + input</a:t>
            </a:r>
          </a:p>
          <a:p>
            <a:r>
              <a:rPr lang="en-US" sz="3500" b="1" dirty="0">
                <a:solidFill>
                  <a:prstClr val="white">
                    <a:lumMod val="95000"/>
                  </a:prstClr>
                </a:solidFill>
              </a:rPr>
              <a:t>Review of input by committee(s)</a:t>
            </a:r>
          </a:p>
          <a:p>
            <a:r>
              <a:rPr lang="en-US" sz="3500" b="1" dirty="0">
                <a:solidFill>
                  <a:prstClr val="white">
                    <a:lumMod val="95000"/>
                  </a:prstClr>
                </a:solidFill>
              </a:rPr>
              <a:t>Determination:</a:t>
            </a:r>
          </a:p>
          <a:p>
            <a:r>
              <a:rPr lang="en-US" sz="3500" b="1" dirty="0">
                <a:solidFill>
                  <a:prstClr val="white">
                    <a:lumMod val="95000"/>
                  </a:prstClr>
                </a:solidFill>
              </a:rPr>
              <a:t>	Approval</a:t>
            </a:r>
          </a:p>
          <a:p>
            <a:r>
              <a:rPr lang="en-US" sz="3500" b="1" dirty="0">
                <a:solidFill>
                  <a:prstClr val="white">
                    <a:lumMod val="95000"/>
                  </a:prstClr>
                </a:solidFill>
              </a:rPr>
              <a:t>	Revision and approval</a:t>
            </a:r>
          </a:p>
          <a:p>
            <a:r>
              <a:rPr lang="en-US" sz="3500" b="1" dirty="0">
                <a:solidFill>
                  <a:prstClr val="white">
                    <a:lumMod val="95000"/>
                  </a:prstClr>
                </a:solidFill>
              </a:rPr>
              <a:t>	Revision and more input</a:t>
            </a:r>
          </a:p>
        </p:txBody>
      </p:sp>
    </p:spTree>
    <p:extLst>
      <p:ext uri="{BB962C8B-B14F-4D97-AF65-F5344CB8AC3E}">
        <p14:creationId xmlns:p14="http://schemas.microsoft.com/office/powerpoint/2010/main" val="2289511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prstClr val="white">
                    <a:lumMod val="65000"/>
                  </a:prstClr>
                </a:solidFill>
              </a:rPr>
              <a:t>Business need for a standard</a:t>
            </a:r>
          </a:p>
          <a:p>
            <a:r>
              <a:rPr lang="en-US" sz="3500" b="1" dirty="0">
                <a:solidFill>
                  <a:prstClr val="white">
                    <a:lumMod val="65000"/>
                  </a:prstClr>
                </a:solidFill>
              </a:rPr>
              <a:t>Determine if others share the need</a:t>
            </a:r>
          </a:p>
          <a:p>
            <a:r>
              <a:rPr lang="en-US" sz="3500" b="1" dirty="0">
                <a:solidFill>
                  <a:prstClr val="white">
                    <a:lumMod val="65000"/>
                  </a:prstClr>
                </a:solidFill>
              </a:rPr>
              <a:t>Existing standards exist as resource?</a:t>
            </a:r>
          </a:p>
          <a:p>
            <a:r>
              <a:rPr lang="en-US" sz="3500" b="1" dirty="0">
                <a:solidFill>
                  <a:srgbClr val="006600"/>
                </a:solidFill>
              </a:rPr>
              <a:t>Develop a draft standard</a:t>
            </a:r>
          </a:p>
          <a:p>
            <a:r>
              <a:rPr lang="en-US" sz="3500" b="1" dirty="0">
                <a:solidFill>
                  <a:prstClr val="white">
                    <a:lumMod val="95000"/>
                  </a:prstClr>
                </a:solidFill>
              </a:rPr>
              <a:t>Stakeholder review + input</a:t>
            </a:r>
          </a:p>
          <a:p>
            <a:r>
              <a:rPr lang="en-US" sz="3500" b="1" dirty="0">
                <a:solidFill>
                  <a:prstClr val="white">
                    <a:lumMod val="95000"/>
                  </a:prstClr>
                </a:solidFill>
              </a:rPr>
              <a:t>Review of input by committee(s)</a:t>
            </a:r>
          </a:p>
          <a:p>
            <a:r>
              <a:rPr lang="en-US" sz="3500" b="1" dirty="0">
                <a:solidFill>
                  <a:prstClr val="white">
                    <a:lumMod val="95000"/>
                  </a:prstClr>
                </a:solidFill>
              </a:rPr>
              <a:t>Determination:</a:t>
            </a:r>
          </a:p>
          <a:p>
            <a:r>
              <a:rPr lang="en-US" sz="3500" b="1" dirty="0">
                <a:solidFill>
                  <a:prstClr val="white">
                    <a:lumMod val="95000"/>
                  </a:prstClr>
                </a:solidFill>
              </a:rPr>
              <a:t>	Approval</a:t>
            </a:r>
          </a:p>
          <a:p>
            <a:r>
              <a:rPr lang="en-US" sz="3500" b="1" dirty="0">
                <a:solidFill>
                  <a:prstClr val="white">
                    <a:lumMod val="95000"/>
                  </a:prstClr>
                </a:solidFill>
              </a:rPr>
              <a:t>	Revision and approval</a:t>
            </a:r>
          </a:p>
          <a:p>
            <a:r>
              <a:rPr lang="en-US" sz="3500" b="1" dirty="0">
                <a:solidFill>
                  <a:prstClr val="white">
                    <a:lumMod val="95000"/>
                  </a:prstClr>
                </a:solidFill>
              </a:rPr>
              <a:t>	Revision and more input</a:t>
            </a:r>
          </a:p>
        </p:txBody>
      </p:sp>
    </p:spTree>
    <p:extLst>
      <p:ext uri="{BB962C8B-B14F-4D97-AF65-F5344CB8AC3E}">
        <p14:creationId xmlns:p14="http://schemas.microsoft.com/office/powerpoint/2010/main" val="927009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prstClr val="white">
                    <a:lumMod val="65000"/>
                  </a:prstClr>
                </a:solidFill>
              </a:rPr>
              <a:t>Business need for a standard</a:t>
            </a:r>
          </a:p>
          <a:p>
            <a:r>
              <a:rPr lang="en-US" sz="3500" b="1" dirty="0">
                <a:solidFill>
                  <a:prstClr val="white">
                    <a:lumMod val="65000"/>
                  </a:prstClr>
                </a:solidFill>
              </a:rPr>
              <a:t>Determine if others share the need</a:t>
            </a:r>
          </a:p>
          <a:p>
            <a:r>
              <a:rPr lang="en-US" sz="3500" b="1" dirty="0">
                <a:solidFill>
                  <a:prstClr val="white">
                    <a:lumMod val="65000"/>
                  </a:prstClr>
                </a:solidFill>
              </a:rPr>
              <a:t>Existing standards exist as resource?</a:t>
            </a:r>
          </a:p>
          <a:p>
            <a:r>
              <a:rPr lang="en-US" sz="3500" b="1" dirty="0">
                <a:solidFill>
                  <a:prstClr val="white">
                    <a:lumMod val="65000"/>
                  </a:prstClr>
                </a:solidFill>
              </a:rPr>
              <a:t>Develop a draft standard</a:t>
            </a:r>
          </a:p>
          <a:p>
            <a:r>
              <a:rPr lang="en-US" sz="3500" b="1" dirty="0">
                <a:solidFill>
                  <a:srgbClr val="006600"/>
                </a:solidFill>
              </a:rPr>
              <a:t>Stakeholder review + input</a:t>
            </a:r>
          </a:p>
          <a:p>
            <a:r>
              <a:rPr lang="en-US" sz="3500" b="1" dirty="0">
                <a:solidFill>
                  <a:prstClr val="white">
                    <a:lumMod val="95000"/>
                  </a:prstClr>
                </a:solidFill>
              </a:rPr>
              <a:t>Review of input by committee(s)</a:t>
            </a:r>
          </a:p>
          <a:p>
            <a:r>
              <a:rPr lang="en-US" sz="3500" b="1" dirty="0">
                <a:solidFill>
                  <a:prstClr val="white">
                    <a:lumMod val="95000"/>
                  </a:prstClr>
                </a:solidFill>
              </a:rPr>
              <a:t>Determination:</a:t>
            </a:r>
          </a:p>
          <a:p>
            <a:r>
              <a:rPr lang="en-US" sz="3500" b="1" dirty="0">
                <a:solidFill>
                  <a:prstClr val="white">
                    <a:lumMod val="95000"/>
                  </a:prstClr>
                </a:solidFill>
              </a:rPr>
              <a:t>	Approval</a:t>
            </a:r>
          </a:p>
          <a:p>
            <a:r>
              <a:rPr lang="en-US" sz="3500" b="1" dirty="0">
                <a:solidFill>
                  <a:prstClr val="white">
                    <a:lumMod val="95000"/>
                  </a:prstClr>
                </a:solidFill>
              </a:rPr>
              <a:t>	Revision and approval</a:t>
            </a:r>
          </a:p>
          <a:p>
            <a:r>
              <a:rPr lang="en-US" sz="3500" b="1" dirty="0">
                <a:solidFill>
                  <a:prstClr val="white">
                    <a:lumMod val="95000"/>
                  </a:prstClr>
                </a:solidFill>
              </a:rPr>
              <a:t>	Revision and more input</a:t>
            </a:r>
          </a:p>
        </p:txBody>
      </p:sp>
    </p:spTree>
    <p:extLst>
      <p:ext uri="{BB962C8B-B14F-4D97-AF65-F5344CB8AC3E}">
        <p14:creationId xmlns:p14="http://schemas.microsoft.com/office/powerpoint/2010/main" val="288939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prstClr val="white">
                    <a:lumMod val="65000"/>
                  </a:prstClr>
                </a:solidFill>
              </a:rPr>
              <a:t>Business need for a standard</a:t>
            </a:r>
          </a:p>
          <a:p>
            <a:r>
              <a:rPr lang="en-US" sz="3500" b="1" dirty="0">
                <a:solidFill>
                  <a:prstClr val="white">
                    <a:lumMod val="65000"/>
                  </a:prstClr>
                </a:solidFill>
              </a:rPr>
              <a:t>Determine if others share the need</a:t>
            </a:r>
          </a:p>
          <a:p>
            <a:r>
              <a:rPr lang="en-US" sz="3500" b="1" dirty="0">
                <a:solidFill>
                  <a:prstClr val="white">
                    <a:lumMod val="65000"/>
                  </a:prstClr>
                </a:solidFill>
              </a:rPr>
              <a:t>Existing standards exist as resource?</a:t>
            </a:r>
          </a:p>
          <a:p>
            <a:r>
              <a:rPr lang="en-US" sz="3500" b="1" dirty="0">
                <a:solidFill>
                  <a:prstClr val="white">
                    <a:lumMod val="65000"/>
                  </a:prstClr>
                </a:solidFill>
              </a:rPr>
              <a:t>Develop a draft standard</a:t>
            </a:r>
          </a:p>
          <a:p>
            <a:r>
              <a:rPr lang="en-US" sz="3500" b="1" dirty="0">
                <a:solidFill>
                  <a:prstClr val="white">
                    <a:lumMod val="65000"/>
                  </a:prstClr>
                </a:solidFill>
              </a:rPr>
              <a:t>Stakeholder review + input</a:t>
            </a:r>
          </a:p>
          <a:p>
            <a:r>
              <a:rPr lang="en-US" sz="3500" b="1" dirty="0">
                <a:solidFill>
                  <a:srgbClr val="006600"/>
                </a:solidFill>
              </a:rPr>
              <a:t>Review of input by committee(s)</a:t>
            </a:r>
          </a:p>
          <a:p>
            <a:r>
              <a:rPr lang="en-US" sz="3500" b="1" dirty="0">
                <a:solidFill>
                  <a:prstClr val="white">
                    <a:lumMod val="95000"/>
                  </a:prstClr>
                </a:solidFill>
              </a:rPr>
              <a:t>Determination:</a:t>
            </a:r>
          </a:p>
          <a:p>
            <a:r>
              <a:rPr lang="en-US" sz="3500" b="1" dirty="0">
                <a:solidFill>
                  <a:prstClr val="white">
                    <a:lumMod val="95000"/>
                  </a:prstClr>
                </a:solidFill>
              </a:rPr>
              <a:t>	Approval</a:t>
            </a:r>
          </a:p>
          <a:p>
            <a:r>
              <a:rPr lang="en-US" sz="3500" b="1" dirty="0">
                <a:solidFill>
                  <a:prstClr val="white">
                    <a:lumMod val="95000"/>
                  </a:prstClr>
                </a:solidFill>
              </a:rPr>
              <a:t>	Revision and approval</a:t>
            </a:r>
          </a:p>
          <a:p>
            <a:r>
              <a:rPr lang="en-US" sz="3500" b="1" dirty="0">
                <a:solidFill>
                  <a:prstClr val="white">
                    <a:lumMod val="95000"/>
                  </a:prstClr>
                </a:solidFill>
              </a:rPr>
              <a:t>	Revision and more input</a:t>
            </a:r>
          </a:p>
        </p:txBody>
      </p:sp>
    </p:spTree>
    <p:extLst>
      <p:ext uri="{BB962C8B-B14F-4D97-AF65-F5344CB8AC3E}">
        <p14:creationId xmlns:p14="http://schemas.microsoft.com/office/powerpoint/2010/main" val="3078913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prstClr val="white">
                    <a:lumMod val="65000"/>
                  </a:prstClr>
                </a:solidFill>
              </a:rPr>
              <a:t>Business need for a standard</a:t>
            </a:r>
          </a:p>
          <a:p>
            <a:r>
              <a:rPr lang="en-US" sz="3500" b="1" dirty="0">
                <a:solidFill>
                  <a:prstClr val="white">
                    <a:lumMod val="65000"/>
                  </a:prstClr>
                </a:solidFill>
              </a:rPr>
              <a:t>Determine if others share the need</a:t>
            </a:r>
          </a:p>
          <a:p>
            <a:r>
              <a:rPr lang="en-US" sz="3500" b="1" dirty="0">
                <a:solidFill>
                  <a:prstClr val="white">
                    <a:lumMod val="65000"/>
                  </a:prstClr>
                </a:solidFill>
              </a:rPr>
              <a:t>Existing standards exist as resource?</a:t>
            </a:r>
          </a:p>
          <a:p>
            <a:r>
              <a:rPr lang="en-US" sz="3500" b="1" dirty="0">
                <a:solidFill>
                  <a:prstClr val="white">
                    <a:lumMod val="65000"/>
                  </a:prstClr>
                </a:solidFill>
              </a:rPr>
              <a:t>Develop a draft standard</a:t>
            </a:r>
          </a:p>
          <a:p>
            <a:r>
              <a:rPr lang="en-US" sz="3500" b="1" dirty="0">
                <a:solidFill>
                  <a:prstClr val="white">
                    <a:lumMod val="65000"/>
                  </a:prstClr>
                </a:solidFill>
              </a:rPr>
              <a:t>Stakeholder review + input</a:t>
            </a:r>
          </a:p>
          <a:p>
            <a:r>
              <a:rPr lang="en-US" sz="3500" b="1" dirty="0">
                <a:solidFill>
                  <a:prstClr val="white">
                    <a:lumMod val="65000"/>
                  </a:prstClr>
                </a:solidFill>
              </a:rPr>
              <a:t>Review of input by committee(s)</a:t>
            </a:r>
          </a:p>
          <a:p>
            <a:r>
              <a:rPr lang="en-US" sz="3500" b="1" dirty="0">
                <a:solidFill>
                  <a:srgbClr val="006600"/>
                </a:solidFill>
              </a:rPr>
              <a:t>Determination:</a:t>
            </a:r>
          </a:p>
          <a:p>
            <a:r>
              <a:rPr lang="en-US" sz="3500" b="1" dirty="0">
                <a:solidFill>
                  <a:prstClr val="white">
                    <a:lumMod val="95000"/>
                  </a:prstClr>
                </a:solidFill>
              </a:rPr>
              <a:t>	</a:t>
            </a:r>
            <a:r>
              <a:rPr lang="en-US" sz="3500" b="1" i="1" dirty="0">
                <a:solidFill>
                  <a:srgbClr val="006600"/>
                </a:solidFill>
              </a:rPr>
              <a:t>Approval (to GAC for approval)</a:t>
            </a:r>
          </a:p>
          <a:p>
            <a:r>
              <a:rPr lang="en-US" sz="3500" b="1" dirty="0">
                <a:solidFill>
                  <a:prstClr val="white">
                    <a:lumMod val="95000"/>
                  </a:prstClr>
                </a:solidFill>
              </a:rPr>
              <a:t>	Revision and approval</a:t>
            </a:r>
          </a:p>
          <a:p>
            <a:r>
              <a:rPr lang="en-US" sz="3500" b="1" dirty="0">
                <a:solidFill>
                  <a:prstClr val="white">
                    <a:lumMod val="95000"/>
                  </a:prstClr>
                </a:solidFill>
              </a:rPr>
              <a:t>	Revision and more input</a:t>
            </a:r>
          </a:p>
        </p:txBody>
      </p:sp>
    </p:spTree>
    <p:extLst>
      <p:ext uri="{BB962C8B-B14F-4D97-AF65-F5344CB8AC3E}">
        <p14:creationId xmlns:p14="http://schemas.microsoft.com/office/powerpoint/2010/main" val="2154242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prstClr val="white">
                    <a:lumMod val="65000"/>
                  </a:prstClr>
                </a:solidFill>
              </a:rPr>
              <a:t>Business need for a standard</a:t>
            </a:r>
          </a:p>
          <a:p>
            <a:r>
              <a:rPr lang="en-US" sz="3500" b="1" dirty="0">
                <a:solidFill>
                  <a:prstClr val="white">
                    <a:lumMod val="65000"/>
                  </a:prstClr>
                </a:solidFill>
              </a:rPr>
              <a:t>Determine if others share the need</a:t>
            </a:r>
          </a:p>
          <a:p>
            <a:r>
              <a:rPr lang="en-US" sz="3500" b="1" dirty="0">
                <a:solidFill>
                  <a:prstClr val="white">
                    <a:lumMod val="65000"/>
                  </a:prstClr>
                </a:solidFill>
              </a:rPr>
              <a:t>Existing standards exist as resource?</a:t>
            </a:r>
          </a:p>
          <a:p>
            <a:r>
              <a:rPr lang="en-US" sz="3500" b="1" dirty="0">
                <a:solidFill>
                  <a:prstClr val="white">
                    <a:lumMod val="65000"/>
                  </a:prstClr>
                </a:solidFill>
              </a:rPr>
              <a:t>Develop a draft standard</a:t>
            </a:r>
          </a:p>
          <a:p>
            <a:r>
              <a:rPr lang="en-US" sz="3500" b="1" dirty="0">
                <a:solidFill>
                  <a:prstClr val="white">
                    <a:lumMod val="65000"/>
                  </a:prstClr>
                </a:solidFill>
              </a:rPr>
              <a:t>Stakeholder review + input</a:t>
            </a:r>
          </a:p>
          <a:p>
            <a:r>
              <a:rPr lang="en-US" sz="3500" b="1" dirty="0">
                <a:solidFill>
                  <a:prstClr val="white">
                    <a:lumMod val="65000"/>
                  </a:prstClr>
                </a:solidFill>
              </a:rPr>
              <a:t>Review of input by committee(s)</a:t>
            </a:r>
          </a:p>
          <a:p>
            <a:r>
              <a:rPr lang="en-US" sz="3500" b="1" dirty="0">
                <a:solidFill>
                  <a:srgbClr val="006600"/>
                </a:solidFill>
              </a:rPr>
              <a:t>Determination:</a:t>
            </a:r>
          </a:p>
          <a:p>
            <a:r>
              <a:rPr lang="en-US" sz="3500" b="1" dirty="0">
                <a:solidFill>
                  <a:prstClr val="white">
                    <a:lumMod val="95000"/>
                  </a:prstClr>
                </a:solidFill>
              </a:rPr>
              <a:t>	</a:t>
            </a:r>
            <a:r>
              <a:rPr lang="en-US" sz="3500" b="1" i="1" dirty="0">
                <a:solidFill>
                  <a:srgbClr val="006600"/>
                </a:solidFill>
              </a:rPr>
              <a:t>Approval (to GAC for approval)</a:t>
            </a:r>
          </a:p>
          <a:p>
            <a:r>
              <a:rPr lang="en-US" sz="3500" b="1" i="1" dirty="0">
                <a:solidFill>
                  <a:srgbClr val="006600"/>
                </a:solidFill>
              </a:rPr>
              <a:t>	Revision and approval</a:t>
            </a:r>
          </a:p>
          <a:p>
            <a:r>
              <a:rPr lang="en-US" sz="3500" b="1" dirty="0">
                <a:solidFill>
                  <a:prstClr val="white">
                    <a:lumMod val="95000"/>
                  </a:prstClr>
                </a:solidFill>
              </a:rPr>
              <a:t>	Revision and more input</a:t>
            </a:r>
          </a:p>
        </p:txBody>
      </p:sp>
    </p:spTree>
    <p:extLst>
      <p:ext uri="{BB962C8B-B14F-4D97-AF65-F5344CB8AC3E}">
        <p14:creationId xmlns:p14="http://schemas.microsoft.com/office/powerpoint/2010/main" val="3744904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553998"/>
          </a:xfrm>
          <a:prstGeom prst="rect">
            <a:avLst/>
          </a:prstGeom>
        </p:spPr>
        <p:txBody>
          <a:bodyPr wrap="square">
            <a:spAutoFit/>
          </a:bodyPr>
          <a:lstStyle/>
          <a:p>
            <a:r>
              <a:rPr lang="en-US" sz="3000" b="1" dirty="0">
                <a:solidFill>
                  <a:srgbClr val="006600"/>
                </a:solidFill>
              </a:rPr>
              <a:t>Standards Development Process</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066801"/>
            <a:ext cx="7467600" cy="5478423"/>
          </a:xfrm>
          <a:prstGeom prst="rect">
            <a:avLst/>
          </a:prstGeom>
        </p:spPr>
        <p:txBody>
          <a:bodyPr wrap="square">
            <a:spAutoFit/>
          </a:bodyPr>
          <a:lstStyle/>
          <a:p>
            <a:r>
              <a:rPr lang="en-US" sz="3500" b="1" dirty="0">
                <a:solidFill>
                  <a:prstClr val="white">
                    <a:lumMod val="65000"/>
                  </a:prstClr>
                </a:solidFill>
              </a:rPr>
              <a:t>Business need for a standard</a:t>
            </a:r>
          </a:p>
          <a:p>
            <a:r>
              <a:rPr lang="en-US" sz="3500" b="1" dirty="0">
                <a:solidFill>
                  <a:prstClr val="white">
                    <a:lumMod val="65000"/>
                  </a:prstClr>
                </a:solidFill>
              </a:rPr>
              <a:t>Determine if others share the need</a:t>
            </a:r>
          </a:p>
          <a:p>
            <a:r>
              <a:rPr lang="en-US" sz="3500" b="1" dirty="0">
                <a:solidFill>
                  <a:prstClr val="white">
                    <a:lumMod val="65000"/>
                  </a:prstClr>
                </a:solidFill>
              </a:rPr>
              <a:t>Existing standards exist as resource?</a:t>
            </a:r>
          </a:p>
          <a:p>
            <a:r>
              <a:rPr lang="en-US" sz="3500" b="1" dirty="0">
                <a:solidFill>
                  <a:prstClr val="white">
                    <a:lumMod val="65000"/>
                  </a:prstClr>
                </a:solidFill>
              </a:rPr>
              <a:t>Develop a draft standard</a:t>
            </a:r>
          </a:p>
          <a:p>
            <a:r>
              <a:rPr lang="en-US" sz="3500" b="1" dirty="0">
                <a:solidFill>
                  <a:prstClr val="white">
                    <a:lumMod val="65000"/>
                  </a:prstClr>
                </a:solidFill>
              </a:rPr>
              <a:t>Stakeholder review + input</a:t>
            </a:r>
          </a:p>
          <a:p>
            <a:r>
              <a:rPr lang="en-US" sz="3500" b="1" dirty="0">
                <a:solidFill>
                  <a:prstClr val="white">
                    <a:lumMod val="65000"/>
                  </a:prstClr>
                </a:solidFill>
              </a:rPr>
              <a:t>Review of input by committee(s)</a:t>
            </a:r>
          </a:p>
          <a:p>
            <a:r>
              <a:rPr lang="en-US" sz="3500" b="1" dirty="0">
                <a:solidFill>
                  <a:srgbClr val="006600"/>
                </a:solidFill>
              </a:rPr>
              <a:t>Determination:</a:t>
            </a:r>
          </a:p>
          <a:p>
            <a:r>
              <a:rPr lang="en-US" sz="3500" b="1" dirty="0">
                <a:solidFill>
                  <a:prstClr val="white">
                    <a:lumMod val="95000"/>
                  </a:prstClr>
                </a:solidFill>
              </a:rPr>
              <a:t>	</a:t>
            </a:r>
            <a:r>
              <a:rPr lang="en-US" sz="3500" b="1" i="1" dirty="0">
                <a:solidFill>
                  <a:srgbClr val="006600"/>
                </a:solidFill>
              </a:rPr>
              <a:t>Approval (to GAC for approval)</a:t>
            </a:r>
          </a:p>
          <a:p>
            <a:r>
              <a:rPr lang="en-US" sz="3500" b="1" i="1" dirty="0">
                <a:solidFill>
                  <a:srgbClr val="006600"/>
                </a:solidFill>
              </a:rPr>
              <a:t>	Revision and approval</a:t>
            </a:r>
          </a:p>
          <a:p>
            <a:r>
              <a:rPr lang="en-US" sz="3500" b="1" i="1" dirty="0">
                <a:solidFill>
                  <a:srgbClr val="006600"/>
                </a:solidFill>
              </a:rPr>
              <a:t>	Revision and more input</a:t>
            </a:r>
          </a:p>
        </p:txBody>
      </p:sp>
    </p:spTree>
    <p:extLst>
      <p:ext uri="{BB962C8B-B14F-4D97-AF65-F5344CB8AC3E}">
        <p14:creationId xmlns:p14="http://schemas.microsoft.com/office/powerpoint/2010/main" val="36180637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158" y="0"/>
            <a:ext cx="4437529" cy="6858000"/>
          </a:xfrm>
          <a:prstGeom prst="rect">
            <a:avLst/>
          </a:prstGeom>
        </p:spPr>
      </p:pic>
      <p:sp>
        <p:nvSpPr>
          <p:cNvPr id="9" name="Rectangle 8"/>
          <p:cNvSpPr/>
          <p:nvPr/>
        </p:nvSpPr>
        <p:spPr>
          <a:xfrm>
            <a:off x="6951686" y="1666979"/>
            <a:ext cx="3716314" cy="3524042"/>
          </a:xfrm>
          <a:prstGeom prst="rect">
            <a:avLst/>
          </a:prstGeom>
        </p:spPr>
        <p:txBody>
          <a:bodyPr wrap="square">
            <a:spAutoFit/>
          </a:bodyPr>
          <a:lstStyle/>
          <a:p>
            <a:r>
              <a:rPr lang="en-US" sz="2700" b="1" dirty="0">
                <a:solidFill>
                  <a:srgbClr val="006600"/>
                </a:solidFill>
              </a:rPr>
              <a:t>Standards</a:t>
            </a:r>
          </a:p>
          <a:p>
            <a:r>
              <a:rPr lang="en-US" sz="2700" b="1" dirty="0">
                <a:solidFill>
                  <a:srgbClr val="006600"/>
                </a:solidFill>
              </a:rPr>
              <a:t>Development</a:t>
            </a:r>
          </a:p>
          <a:p>
            <a:r>
              <a:rPr lang="en-US" sz="2700" b="1" dirty="0">
                <a:solidFill>
                  <a:srgbClr val="006600"/>
                </a:solidFill>
              </a:rPr>
              <a:t>Process (V. 1.2)</a:t>
            </a:r>
          </a:p>
          <a:p>
            <a:endParaRPr lang="en-US" sz="2700" b="1" dirty="0">
              <a:solidFill>
                <a:srgbClr val="006600"/>
              </a:solidFill>
            </a:endParaRPr>
          </a:p>
          <a:p>
            <a:r>
              <a:rPr lang="en-US" sz="2700" b="1" dirty="0">
                <a:solidFill>
                  <a:srgbClr val="006600"/>
                </a:solidFill>
              </a:rPr>
              <a:t>Documentation:</a:t>
            </a:r>
          </a:p>
          <a:p>
            <a:pPr marL="457200" indent="-457200">
              <a:buFont typeface="Arial" panose="020B0604020202020204" pitchFamily="34" charset="0"/>
              <a:buChar char="•"/>
            </a:pPr>
            <a:r>
              <a:rPr lang="en-US" sz="2200" dirty="0">
                <a:solidFill>
                  <a:srgbClr val="006600"/>
                </a:solidFill>
              </a:rPr>
              <a:t>Excel (w/domains)</a:t>
            </a:r>
          </a:p>
          <a:p>
            <a:pPr marL="457200" indent="-457200">
              <a:buFont typeface="Arial" panose="020B0604020202020204" pitchFamily="34" charset="0"/>
              <a:buChar char="•"/>
            </a:pPr>
            <a:r>
              <a:rPr lang="en-US" sz="2200" dirty="0">
                <a:solidFill>
                  <a:srgbClr val="006600"/>
                </a:solidFill>
              </a:rPr>
              <a:t>FAQ document</a:t>
            </a:r>
          </a:p>
          <a:p>
            <a:pPr marL="457200" indent="-457200">
              <a:buFont typeface="Arial" panose="020B0604020202020204" pitchFamily="34" charset="0"/>
              <a:buChar char="•"/>
            </a:pPr>
            <a:r>
              <a:rPr lang="en-US" sz="2200" dirty="0">
                <a:solidFill>
                  <a:srgbClr val="006600"/>
                </a:solidFill>
              </a:rPr>
              <a:t>Sample dataset(s)</a:t>
            </a:r>
          </a:p>
          <a:p>
            <a:pPr marL="457200" indent="-457200">
              <a:buFont typeface="Arial" panose="020B0604020202020204" pitchFamily="34" charset="0"/>
              <a:buChar char="•"/>
            </a:pPr>
            <a:r>
              <a:rPr lang="en-US" sz="2200" dirty="0">
                <a:solidFill>
                  <a:srgbClr val="006600"/>
                </a:solidFill>
              </a:rPr>
              <a:t>Other supporting materials</a:t>
            </a:r>
          </a:p>
        </p:txBody>
      </p:sp>
    </p:spTree>
    <p:extLst>
      <p:ext uri="{BB962C8B-B14F-4D97-AF65-F5344CB8AC3E}">
        <p14:creationId xmlns:p14="http://schemas.microsoft.com/office/powerpoint/2010/main" val="217778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3</a:t>
            </a:r>
          </a:p>
        </p:txBody>
      </p:sp>
      <p:sp>
        <p:nvSpPr>
          <p:cNvPr id="2" name="Text Placeholder 1"/>
          <p:cNvSpPr>
            <a:spLocks noGrp="1"/>
          </p:cNvSpPr>
          <p:nvPr>
            <p:ph idx="1"/>
          </p:nvPr>
        </p:nvSpPr>
        <p:spPr/>
        <p:txBody>
          <a:bodyPr>
            <a:normAutofit/>
          </a:bodyPr>
          <a:lstStyle/>
          <a:p>
            <a:pPr marL="0" indent="0">
              <a:buNone/>
            </a:pPr>
            <a:r>
              <a:rPr lang="en-US" b="1" dirty="0"/>
              <a:t>LiDAR funding and emerging Hydro-Elevation Committee </a:t>
            </a:r>
            <a:r>
              <a:rPr lang="en-US" dirty="0"/>
              <a:t>(Sjerven, others)</a:t>
            </a:r>
          </a:p>
        </p:txBody>
      </p:sp>
    </p:spTree>
    <p:extLst>
      <p:ext uri="{BB962C8B-B14F-4D97-AF65-F5344CB8AC3E}">
        <p14:creationId xmlns:p14="http://schemas.microsoft.com/office/powerpoint/2010/main" val="303405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424226"/>
            <a:ext cx="7467600" cy="861774"/>
          </a:xfrm>
          <a:prstGeom prst="rect">
            <a:avLst/>
          </a:prstGeom>
        </p:spPr>
        <p:txBody>
          <a:bodyPr wrap="square">
            <a:spAutoFit/>
          </a:bodyPr>
          <a:lstStyle/>
          <a:p>
            <a:r>
              <a:rPr lang="en-US" sz="5000" b="1" dirty="0">
                <a:solidFill>
                  <a:srgbClr val="006600"/>
                </a:solidFill>
              </a:rPr>
              <a:t>What’s on the horizon…</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86000"/>
            <a:ext cx="7599680" cy="3352800"/>
          </a:xfrm>
          <a:prstGeom prst="rect">
            <a:avLst/>
          </a:prstGeom>
        </p:spPr>
      </p:pic>
    </p:spTree>
    <p:extLst>
      <p:ext uri="{BB962C8B-B14F-4D97-AF65-F5344CB8AC3E}">
        <p14:creationId xmlns:p14="http://schemas.microsoft.com/office/powerpoint/2010/main" val="1927275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85800" cy="6858000"/>
          </a:xfrm>
          <a:prstGeom prst="rect">
            <a:avLst/>
          </a:prstGeom>
          <a:gradFill flip="none" rotWithShape="1">
            <a:gsLst>
              <a:gs pos="0">
                <a:srgbClr val="CC9900"/>
              </a:gs>
              <a:gs pos="97000">
                <a:srgbClr val="6633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5" name="Rectangle 4"/>
          <p:cNvSpPr/>
          <p:nvPr/>
        </p:nvSpPr>
        <p:spPr>
          <a:xfrm>
            <a:off x="2286000" y="0"/>
            <a:ext cx="96520" cy="6858000"/>
          </a:xfrm>
          <a:prstGeom prst="rect">
            <a:avLst/>
          </a:prstGeom>
          <a:gradFill flip="none" rotWithShape="1">
            <a:gsLst>
              <a:gs pos="0">
                <a:srgbClr val="CC9900"/>
              </a:gs>
              <a:gs pos="97000">
                <a:srgbClr val="6633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7" name="Rectangle 6"/>
          <p:cNvSpPr/>
          <p:nvPr/>
        </p:nvSpPr>
        <p:spPr>
          <a:xfrm>
            <a:off x="2590800" y="360402"/>
            <a:ext cx="7467600" cy="553998"/>
          </a:xfrm>
          <a:prstGeom prst="rect">
            <a:avLst/>
          </a:prstGeom>
        </p:spPr>
        <p:txBody>
          <a:bodyPr wrap="square">
            <a:spAutoFit/>
          </a:bodyPr>
          <a:lstStyle/>
          <a:p>
            <a:r>
              <a:rPr lang="en-US" sz="3000" b="1" dirty="0">
                <a:solidFill>
                  <a:srgbClr val="663300"/>
                </a:solidFill>
              </a:rPr>
              <a:t>Parcel Data Transfer Standard</a:t>
            </a:r>
          </a:p>
        </p:txBody>
      </p:sp>
      <p:sp>
        <p:nvSpPr>
          <p:cNvPr id="8" name="Rectangle 7"/>
          <p:cNvSpPr/>
          <p:nvPr/>
        </p:nvSpPr>
        <p:spPr>
          <a:xfrm>
            <a:off x="2600739" y="1219200"/>
            <a:ext cx="7467600" cy="5170646"/>
          </a:xfrm>
          <a:prstGeom prst="rect">
            <a:avLst/>
          </a:prstGeom>
        </p:spPr>
        <p:txBody>
          <a:bodyPr wrap="square">
            <a:spAutoFit/>
          </a:bodyPr>
          <a:lstStyle/>
          <a:p>
            <a:r>
              <a:rPr lang="en-US" sz="3000" dirty="0">
                <a:solidFill>
                  <a:srgbClr val="663300"/>
                </a:solidFill>
              </a:rPr>
              <a:t>Oct 2016 – Jan 2017: Formal review</a:t>
            </a:r>
          </a:p>
          <a:p>
            <a:r>
              <a:rPr lang="en-US" sz="3000" dirty="0">
                <a:solidFill>
                  <a:srgbClr val="663300"/>
                </a:solidFill>
              </a:rPr>
              <a:t>Feb-Mar 2017: Publication of comments</a:t>
            </a:r>
          </a:p>
          <a:p>
            <a:endParaRPr lang="en-US" sz="3000" dirty="0">
              <a:solidFill>
                <a:srgbClr val="663300"/>
              </a:solidFill>
            </a:endParaRPr>
          </a:p>
          <a:p>
            <a:r>
              <a:rPr lang="en-US" sz="3000" b="1" u="sng" dirty="0">
                <a:solidFill>
                  <a:prstClr val="white">
                    <a:lumMod val="85000"/>
                  </a:prstClr>
                </a:solidFill>
              </a:rPr>
              <a:t>Significant public comment received:</a:t>
            </a:r>
          </a:p>
          <a:p>
            <a:r>
              <a:rPr lang="en-US" sz="3000" i="1" dirty="0">
                <a:solidFill>
                  <a:prstClr val="white">
                    <a:lumMod val="85000"/>
                  </a:prstClr>
                </a:solidFill>
              </a:rPr>
              <a:t>Re-arrangement/re-naming of attributes</a:t>
            </a:r>
          </a:p>
          <a:p>
            <a:r>
              <a:rPr lang="en-US" sz="3000" i="1" dirty="0">
                <a:solidFill>
                  <a:prstClr val="white">
                    <a:lumMod val="85000"/>
                  </a:prstClr>
                </a:solidFill>
              </a:rPr>
              <a:t>Addition of more attributes</a:t>
            </a:r>
          </a:p>
          <a:p>
            <a:r>
              <a:rPr lang="en-US" sz="3000" i="1" dirty="0">
                <a:solidFill>
                  <a:prstClr val="white">
                    <a:lumMod val="85000"/>
                  </a:prstClr>
                </a:solidFill>
              </a:rPr>
              <a:t>Question the need for so many attributes</a:t>
            </a:r>
          </a:p>
          <a:p>
            <a:r>
              <a:rPr lang="en-US" sz="3000" i="1" dirty="0">
                <a:solidFill>
                  <a:prstClr val="white">
                    <a:lumMod val="85000"/>
                  </a:prstClr>
                </a:solidFill>
              </a:rPr>
              <a:t>Align with other standards contents</a:t>
            </a:r>
          </a:p>
          <a:p>
            <a:endParaRPr lang="en-US" sz="3000" b="1" dirty="0">
              <a:solidFill>
                <a:prstClr val="white">
                  <a:lumMod val="85000"/>
                </a:prstClr>
              </a:solidFill>
            </a:endParaRPr>
          </a:p>
          <a:p>
            <a:r>
              <a:rPr lang="en-US" sz="3000" b="1" dirty="0">
                <a:solidFill>
                  <a:prstClr val="white">
                    <a:lumMod val="85000"/>
                  </a:prstClr>
                </a:solidFill>
              </a:rPr>
              <a:t>Parcel and Land Records Committee:</a:t>
            </a:r>
          </a:p>
          <a:p>
            <a:r>
              <a:rPr lang="en-US" sz="3000" b="1" dirty="0">
                <a:solidFill>
                  <a:prstClr val="white">
                    <a:lumMod val="85000"/>
                  </a:prstClr>
                </a:solidFill>
              </a:rPr>
              <a:t>ON HOLD pending the Address Point Standard</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260" y="181291"/>
            <a:ext cx="1386421" cy="1444927"/>
          </a:xfrm>
          <a:prstGeom prst="rect">
            <a:avLst/>
          </a:prstGeom>
        </p:spPr>
      </p:pic>
    </p:spTree>
    <p:extLst>
      <p:ext uri="{BB962C8B-B14F-4D97-AF65-F5344CB8AC3E}">
        <p14:creationId xmlns:p14="http://schemas.microsoft.com/office/powerpoint/2010/main" val="2846121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85800" cy="6858000"/>
          </a:xfrm>
          <a:prstGeom prst="rect">
            <a:avLst/>
          </a:prstGeom>
          <a:gradFill flip="none" rotWithShape="1">
            <a:gsLst>
              <a:gs pos="0">
                <a:srgbClr val="CC9900"/>
              </a:gs>
              <a:gs pos="97000">
                <a:srgbClr val="6633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5" name="Rectangle 4"/>
          <p:cNvSpPr/>
          <p:nvPr/>
        </p:nvSpPr>
        <p:spPr>
          <a:xfrm>
            <a:off x="2286000" y="0"/>
            <a:ext cx="96520" cy="6858000"/>
          </a:xfrm>
          <a:prstGeom prst="rect">
            <a:avLst/>
          </a:prstGeom>
          <a:gradFill flip="none" rotWithShape="1">
            <a:gsLst>
              <a:gs pos="0">
                <a:srgbClr val="CC9900"/>
              </a:gs>
              <a:gs pos="97000">
                <a:srgbClr val="6633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7" name="Rectangle 6"/>
          <p:cNvSpPr/>
          <p:nvPr/>
        </p:nvSpPr>
        <p:spPr>
          <a:xfrm>
            <a:off x="2590800" y="360402"/>
            <a:ext cx="7467600" cy="553998"/>
          </a:xfrm>
          <a:prstGeom prst="rect">
            <a:avLst/>
          </a:prstGeom>
        </p:spPr>
        <p:txBody>
          <a:bodyPr wrap="square">
            <a:spAutoFit/>
          </a:bodyPr>
          <a:lstStyle/>
          <a:p>
            <a:r>
              <a:rPr lang="en-US" sz="3000" b="1" dirty="0">
                <a:solidFill>
                  <a:srgbClr val="663300"/>
                </a:solidFill>
              </a:rPr>
              <a:t>Parcel Data Transfer Standard</a:t>
            </a:r>
          </a:p>
        </p:txBody>
      </p:sp>
      <p:sp>
        <p:nvSpPr>
          <p:cNvPr id="8" name="Rectangle 7"/>
          <p:cNvSpPr/>
          <p:nvPr/>
        </p:nvSpPr>
        <p:spPr>
          <a:xfrm>
            <a:off x="2600739" y="1219200"/>
            <a:ext cx="7838661" cy="5170646"/>
          </a:xfrm>
          <a:prstGeom prst="rect">
            <a:avLst/>
          </a:prstGeom>
        </p:spPr>
        <p:txBody>
          <a:bodyPr wrap="square">
            <a:spAutoFit/>
          </a:bodyPr>
          <a:lstStyle/>
          <a:p>
            <a:r>
              <a:rPr lang="en-US" sz="3000" dirty="0">
                <a:solidFill>
                  <a:srgbClr val="663300"/>
                </a:solidFill>
              </a:rPr>
              <a:t>Oct 2016 – Jan 2017: Formal review</a:t>
            </a:r>
          </a:p>
          <a:p>
            <a:r>
              <a:rPr lang="en-US" sz="3000" dirty="0">
                <a:solidFill>
                  <a:srgbClr val="663300"/>
                </a:solidFill>
              </a:rPr>
              <a:t>Feb-Mar 2017: Publication of comments</a:t>
            </a:r>
          </a:p>
          <a:p>
            <a:endParaRPr lang="en-US" sz="3000" dirty="0">
              <a:solidFill>
                <a:srgbClr val="663300"/>
              </a:solidFill>
            </a:endParaRPr>
          </a:p>
          <a:p>
            <a:r>
              <a:rPr lang="en-US" sz="3000" b="1" u="sng" dirty="0">
                <a:solidFill>
                  <a:srgbClr val="663300"/>
                </a:solidFill>
              </a:rPr>
              <a:t>Significant public comment received:</a:t>
            </a:r>
          </a:p>
          <a:p>
            <a:r>
              <a:rPr lang="en-US" sz="3000" i="1" dirty="0">
                <a:solidFill>
                  <a:srgbClr val="663300"/>
                </a:solidFill>
              </a:rPr>
              <a:t>Re-arrangement/re-naming of attributes</a:t>
            </a:r>
          </a:p>
          <a:p>
            <a:r>
              <a:rPr lang="en-US" sz="3000" i="1" dirty="0">
                <a:solidFill>
                  <a:srgbClr val="663300"/>
                </a:solidFill>
              </a:rPr>
              <a:t>Addition of more attributes</a:t>
            </a:r>
          </a:p>
          <a:p>
            <a:r>
              <a:rPr lang="en-US" sz="3000" i="1" dirty="0">
                <a:solidFill>
                  <a:srgbClr val="663300"/>
                </a:solidFill>
              </a:rPr>
              <a:t>Question the need for so many attributes</a:t>
            </a:r>
          </a:p>
          <a:p>
            <a:r>
              <a:rPr lang="en-US" sz="3000" i="1" dirty="0">
                <a:solidFill>
                  <a:srgbClr val="663300"/>
                </a:solidFill>
              </a:rPr>
              <a:t>Better align with other standards contents</a:t>
            </a:r>
          </a:p>
          <a:p>
            <a:endParaRPr lang="en-US" sz="3000" b="1" dirty="0">
              <a:solidFill>
                <a:srgbClr val="663300"/>
              </a:solidFill>
            </a:endParaRPr>
          </a:p>
          <a:p>
            <a:r>
              <a:rPr lang="en-US" sz="3000" b="1" u="sng" dirty="0">
                <a:solidFill>
                  <a:srgbClr val="663300"/>
                </a:solidFill>
              </a:rPr>
              <a:t>Parcel and Land Records Committee:</a:t>
            </a:r>
          </a:p>
          <a:p>
            <a:r>
              <a:rPr lang="en-US" sz="3000" b="1" dirty="0">
                <a:solidFill>
                  <a:srgbClr val="C00000"/>
                </a:solidFill>
              </a:rPr>
              <a:t>ON HOLD: </a:t>
            </a:r>
            <a:r>
              <a:rPr lang="en-US" sz="3000" b="1" dirty="0">
                <a:solidFill>
                  <a:srgbClr val="663300"/>
                </a:solidFill>
              </a:rPr>
              <a:t>pending the Address Point Standard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260" y="181291"/>
            <a:ext cx="1386421" cy="1444927"/>
          </a:xfrm>
          <a:prstGeom prst="rect">
            <a:avLst/>
          </a:prstGeom>
        </p:spPr>
      </p:pic>
    </p:spTree>
    <p:extLst>
      <p:ext uri="{BB962C8B-B14F-4D97-AF65-F5344CB8AC3E}">
        <p14:creationId xmlns:p14="http://schemas.microsoft.com/office/powerpoint/2010/main" val="1186423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85800" cy="6858000"/>
          </a:xfrm>
          <a:prstGeom prst="rect">
            <a:avLst/>
          </a:prstGeom>
          <a:gradFill flip="none" rotWithShape="1">
            <a:gsLst>
              <a:gs pos="0">
                <a:schemeClr val="tx2">
                  <a:lumMod val="20000"/>
                  <a:lumOff val="80000"/>
                </a:schemeClr>
              </a:gs>
              <a:gs pos="97000">
                <a:srgbClr val="00206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5" name="Rectangle 4"/>
          <p:cNvSpPr/>
          <p:nvPr/>
        </p:nvSpPr>
        <p:spPr>
          <a:xfrm>
            <a:off x="2286000" y="0"/>
            <a:ext cx="96520" cy="6858000"/>
          </a:xfrm>
          <a:prstGeom prst="rect">
            <a:avLst/>
          </a:prstGeom>
          <a:gradFill flip="none" rotWithShape="1">
            <a:gsLst>
              <a:gs pos="0">
                <a:schemeClr val="tx2">
                  <a:lumMod val="20000"/>
                  <a:lumOff val="80000"/>
                </a:schemeClr>
              </a:gs>
              <a:gs pos="97000">
                <a:srgbClr val="00206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7" name="Rectangle 6"/>
          <p:cNvSpPr/>
          <p:nvPr/>
        </p:nvSpPr>
        <p:spPr>
          <a:xfrm>
            <a:off x="2590800" y="360402"/>
            <a:ext cx="7467600" cy="553998"/>
          </a:xfrm>
          <a:prstGeom prst="rect">
            <a:avLst/>
          </a:prstGeom>
        </p:spPr>
        <p:txBody>
          <a:bodyPr wrap="square">
            <a:spAutoFit/>
          </a:bodyPr>
          <a:lstStyle/>
          <a:p>
            <a:r>
              <a:rPr lang="en-US" sz="3000" b="1" dirty="0">
                <a:solidFill>
                  <a:srgbClr val="002060"/>
                </a:solidFill>
              </a:rPr>
              <a:t>Address Point Standard</a:t>
            </a:r>
          </a:p>
        </p:txBody>
      </p:sp>
      <p:sp>
        <p:nvSpPr>
          <p:cNvPr id="8" name="Rectangle 7"/>
          <p:cNvSpPr/>
          <p:nvPr/>
        </p:nvSpPr>
        <p:spPr>
          <a:xfrm>
            <a:off x="2600739" y="924339"/>
            <a:ext cx="7467600" cy="615553"/>
          </a:xfrm>
          <a:prstGeom prst="rect">
            <a:avLst/>
          </a:prstGeom>
        </p:spPr>
        <p:txBody>
          <a:bodyPr wrap="square">
            <a:spAutoFit/>
          </a:bodyPr>
          <a:lstStyle/>
          <a:p>
            <a:r>
              <a:rPr lang="en-US" sz="1700" b="1" dirty="0">
                <a:solidFill>
                  <a:srgbClr val="002060"/>
                </a:solidFill>
              </a:rPr>
              <a:t>Existing Metro Address Point Standard </a:t>
            </a:r>
            <a:r>
              <a:rPr lang="en-US" sz="1600" dirty="0">
                <a:solidFill>
                  <a:srgbClr val="002060"/>
                </a:solidFill>
              </a:rPr>
              <a:t>(b. 2004 [2010 v.1] [2015, v.2] [2016, v.3])</a:t>
            </a:r>
          </a:p>
          <a:p>
            <a:r>
              <a:rPr lang="en-US" sz="1700" b="1" dirty="0">
                <a:solidFill>
                  <a:srgbClr val="002060"/>
                </a:solidFill>
              </a:rPr>
              <a:t>NextGen9-1-1 effort </a:t>
            </a:r>
            <a:r>
              <a:rPr lang="en-US" sz="1700" dirty="0">
                <a:solidFill>
                  <a:srgbClr val="002060"/>
                </a:solidFill>
              </a:rPr>
              <a:t>(b. 2015)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740" y="1720949"/>
            <a:ext cx="7685819" cy="4869277"/>
          </a:xfrm>
          <a:prstGeom prst="rect">
            <a:avLst/>
          </a:prstGeom>
        </p:spPr>
      </p:pic>
    </p:spTree>
    <p:extLst>
      <p:ext uri="{BB962C8B-B14F-4D97-AF65-F5344CB8AC3E}">
        <p14:creationId xmlns:p14="http://schemas.microsoft.com/office/powerpoint/2010/main" val="1627739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85800" cy="6858000"/>
          </a:xfrm>
          <a:prstGeom prst="rect">
            <a:avLst/>
          </a:prstGeom>
          <a:gradFill flip="none" rotWithShape="1">
            <a:gsLst>
              <a:gs pos="0">
                <a:schemeClr val="tx2">
                  <a:lumMod val="20000"/>
                  <a:lumOff val="80000"/>
                </a:schemeClr>
              </a:gs>
              <a:gs pos="97000">
                <a:srgbClr val="00206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5" name="Rectangle 4"/>
          <p:cNvSpPr/>
          <p:nvPr/>
        </p:nvSpPr>
        <p:spPr>
          <a:xfrm>
            <a:off x="2286000" y="0"/>
            <a:ext cx="96520" cy="6858000"/>
          </a:xfrm>
          <a:prstGeom prst="rect">
            <a:avLst/>
          </a:prstGeom>
          <a:gradFill flip="none" rotWithShape="1">
            <a:gsLst>
              <a:gs pos="0">
                <a:schemeClr val="tx2">
                  <a:lumMod val="20000"/>
                  <a:lumOff val="80000"/>
                </a:schemeClr>
              </a:gs>
              <a:gs pos="97000">
                <a:srgbClr val="00206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10" name="Rectangle 9"/>
          <p:cNvSpPr/>
          <p:nvPr/>
        </p:nvSpPr>
        <p:spPr>
          <a:xfrm>
            <a:off x="2590800" y="360403"/>
            <a:ext cx="7467600" cy="769441"/>
          </a:xfrm>
          <a:prstGeom prst="rect">
            <a:avLst/>
          </a:prstGeom>
        </p:spPr>
        <p:txBody>
          <a:bodyPr wrap="square">
            <a:spAutoFit/>
          </a:bodyPr>
          <a:lstStyle/>
          <a:p>
            <a:r>
              <a:rPr lang="en-US" sz="4400" b="1" dirty="0">
                <a:solidFill>
                  <a:srgbClr val="002060"/>
                </a:solidFill>
              </a:rPr>
              <a:t>Address Point Standard</a:t>
            </a:r>
          </a:p>
        </p:txBody>
      </p:sp>
      <p:sp>
        <p:nvSpPr>
          <p:cNvPr id="11" name="Rectangle 10"/>
          <p:cNvSpPr/>
          <p:nvPr/>
        </p:nvSpPr>
        <p:spPr>
          <a:xfrm>
            <a:off x="2600739" y="1205586"/>
            <a:ext cx="7838661" cy="5093702"/>
          </a:xfrm>
          <a:prstGeom prst="rect">
            <a:avLst/>
          </a:prstGeom>
        </p:spPr>
        <p:txBody>
          <a:bodyPr wrap="square">
            <a:spAutoFit/>
          </a:bodyPr>
          <a:lstStyle/>
          <a:p>
            <a:r>
              <a:rPr lang="en-US" sz="2500" b="1" u="sng" dirty="0">
                <a:solidFill>
                  <a:srgbClr val="002060"/>
                </a:solidFill>
              </a:rPr>
              <a:t>NextGen9-1-1:</a:t>
            </a:r>
          </a:p>
          <a:p>
            <a:r>
              <a:rPr lang="en-US" sz="2500" dirty="0">
                <a:solidFill>
                  <a:srgbClr val="002060"/>
                </a:solidFill>
              </a:rPr>
              <a:t>Current effort: Collection of input through June 2</a:t>
            </a:r>
          </a:p>
          <a:p>
            <a:endParaRPr lang="en-US" sz="2500" b="1" dirty="0">
              <a:solidFill>
                <a:srgbClr val="002060"/>
              </a:solidFill>
            </a:endParaRPr>
          </a:p>
          <a:p>
            <a:r>
              <a:rPr lang="en-US" sz="2500" b="1" u="sng" dirty="0">
                <a:solidFill>
                  <a:srgbClr val="002060"/>
                </a:solidFill>
              </a:rPr>
              <a:t>Metro Address Work Group:</a:t>
            </a:r>
          </a:p>
          <a:p>
            <a:endParaRPr lang="en-US" sz="2500" b="1" u="sng" dirty="0">
              <a:solidFill>
                <a:srgbClr val="002060"/>
              </a:solidFill>
            </a:endParaRPr>
          </a:p>
          <a:p>
            <a:r>
              <a:rPr lang="en-US" sz="2500" dirty="0">
                <a:solidFill>
                  <a:srgbClr val="002060"/>
                </a:solidFill>
              </a:rPr>
              <a:t>Modified existing metro standard to align with</a:t>
            </a:r>
          </a:p>
          <a:p>
            <a:r>
              <a:rPr lang="en-US" sz="2500" dirty="0">
                <a:solidFill>
                  <a:srgbClr val="002060"/>
                </a:solidFill>
              </a:rPr>
              <a:t>NextGen9-1-1 needs in Aug-Oct 2016</a:t>
            </a:r>
          </a:p>
          <a:p>
            <a:endParaRPr lang="en-US" sz="2500" dirty="0">
              <a:solidFill>
                <a:srgbClr val="002060"/>
              </a:solidFill>
            </a:endParaRPr>
          </a:p>
          <a:p>
            <a:r>
              <a:rPr lang="en-US" sz="2500" dirty="0">
                <a:solidFill>
                  <a:srgbClr val="002060"/>
                </a:solidFill>
              </a:rPr>
              <a:t>Advancing standard as a statewide candidate</a:t>
            </a:r>
          </a:p>
          <a:p>
            <a:endParaRPr lang="en-US" sz="2500" dirty="0">
              <a:solidFill>
                <a:srgbClr val="002060"/>
              </a:solidFill>
            </a:endParaRPr>
          </a:p>
          <a:p>
            <a:r>
              <a:rPr lang="en-US" sz="2500" dirty="0">
                <a:solidFill>
                  <a:srgbClr val="002060"/>
                </a:solidFill>
              </a:rPr>
              <a:t>June 21 – Standards Committee will decide</a:t>
            </a:r>
          </a:p>
          <a:p>
            <a:endParaRPr lang="en-US" sz="2500" dirty="0">
              <a:solidFill>
                <a:srgbClr val="002060"/>
              </a:solidFill>
            </a:endParaRPr>
          </a:p>
          <a:p>
            <a:r>
              <a:rPr lang="en-US" sz="2500" dirty="0">
                <a:solidFill>
                  <a:srgbClr val="002060"/>
                </a:solidFill>
              </a:rPr>
              <a:t>If green-lighted: publish and begin a 90-day review period</a:t>
            </a:r>
          </a:p>
        </p:txBody>
      </p:sp>
    </p:spTree>
    <p:extLst>
      <p:ext uri="{BB962C8B-B14F-4D97-AF65-F5344CB8AC3E}">
        <p14:creationId xmlns:p14="http://schemas.microsoft.com/office/powerpoint/2010/main" val="4175562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85800" cy="6858000"/>
          </a:xfrm>
          <a:prstGeom prst="rect">
            <a:avLst/>
          </a:prstGeom>
          <a:gradFill flip="none" rotWithShape="1">
            <a:gsLst>
              <a:gs pos="0">
                <a:schemeClr val="accent5">
                  <a:lumMod val="40000"/>
                  <a:lumOff val="60000"/>
                </a:schemeClr>
              </a:gs>
              <a:gs pos="97000">
                <a:schemeClr val="accent5">
                  <a:lumMod val="5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5" name="Rectangle 4"/>
          <p:cNvSpPr/>
          <p:nvPr/>
        </p:nvSpPr>
        <p:spPr>
          <a:xfrm>
            <a:off x="2286000" y="0"/>
            <a:ext cx="96520" cy="6858000"/>
          </a:xfrm>
          <a:prstGeom prst="rect">
            <a:avLst/>
          </a:prstGeom>
          <a:gradFill flip="none" rotWithShape="1">
            <a:gsLst>
              <a:gs pos="0">
                <a:schemeClr val="accent5">
                  <a:lumMod val="40000"/>
                  <a:lumOff val="60000"/>
                </a:schemeClr>
              </a:gs>
              <a:gs pos="97000">
                <a:schemeClr val="accent5">
                  <a:lumMod val="5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7" name="Rectangle 6"/>
          <p:cNvSpPr/>
          <p:nvPr/>
        </p:nvSpPr>
        <p:spPr>
          <a:xfrm>
            <a:off x="2590800" y="360403"/>
            <a:ext cx="7467600" cy="769441"/>
          </a:xfrm>
          <a:prstGeom prst="rect">
            <a:avLst/>
          </a:prstGeom>
        </p:spPr>
        <p:txBody>
          <a:bodyPr wrap="square">
            <a:spAutoFit/>
          </a:bodyPr>
          <a:lstStyle/>
          <a:p>
            <a:r>
              <a:rPr lang="en-US" sz="4400" b="1" dirty="0">
                <a:solidFill>
                  <a:srgbClr val="4BACC6">
                    <a:lumMod val="50000"/>
                  </a:srgbClr>
                </a:solidFill>
              </a:rPr>
              <a:t>Road centerlines</a:t>
            </a:r>
          </a:p>
        </p:txBody>
      </p:sp>
      <p:sp>
        <p:nvSpPr>
          <p:cNvPr id="8" name="Rectangle 7"/>
          <p:cNvSpPr/>
          <p:nvPr/>
        </p:nvSpPr>
        <p:spPr>
          <a:xfrm>
            <a:off x="2667000" y="1295400"/>
            <a:ext cx="7467600" cy="4570482"/>
          </a:xfrm>
          <a:prstGeom prst="rect">
            <a:avLst/>
          </a:prstGeom>
        </p:spPr>
        <p:txBody>
          <a:bodyPr wrap="square">
            <a:spAutoFit/>
          </a:bodyPr>
          <a:lstStyle/>
          <a:p>
            <a:r>
              <a:rPr lang="en-US" sz="3000" b="1" i="1" dirty="0">
                <a:solidFill>
                  <a:srgbClr val="4BACC6">
                    <a:lumMod val="50000"/>
                  </a:srgbClr>
                </a:solidFill>
              </a:rPr>
              <a:t>Two data specifications:</a:t>
            </a:r>
          </a:p>
          <a:p>
            <a:endParaRPr lang="en-US" sz="3000" b="1" u="sng" dirty="0">
              <a:solidFill>
                <a:srgbClr val="4BACC6">
                  <a:lumMod val="50000"/>
                </a:srgbClr>
              </a:solidFill>
            </a:endParaRPr>
          </a:p>
          <a:p>
            <a:r>
              <a:rPr lang="en-US" sz="2800" b="1" dirty="0">
                <a:solidFill>
                  <a:srgbClr val="4BACC6">
                    <a:lumMod val="50000"/>
                  </a:srgbClr>
                </a:solidFill>
              </a:rPr>
              <a:t>Metro Regional Centerlines Collaborative (MRCC)</a:t>
            </a:r>
          </a:p>
          <a:p>
            <a:r>
              <a:rPr lang="en-US" sz="2500" dirty="0">
                <a:solidFill>
                  <a:srgbClr val="4BACC6">
                    <a:lumMod val="50000"/>
                  </a:srgbClr>
                </a:solidFill>
              </a:rPr>
              <a:t>Began in May 2014</a:t>
            </a:r>
          </a:p>
          <a:p>
            <a:r>
              <a:rPr lang="en-US" sz="2500" dirty="0">
                <a:solidFill>
                  <a:srgbClr val="4BACC6">
                    <a:lumMod val="50000"/>
                  </a:srgbClr>
                </a:solidFill>
              </a:rPr>
              <a:t>MRCC “V. 1.5+” agreed upon in late 2016</a:t>
            </a:r>
          </a:p>
          <a:p>
            <a:r>
              <a:rPr lang="en-US" sz="2500" dirty="0">
                <a:solidFill>
                  <a:srgbClr val="4BACC6">
                    <a:lumMod val="50000"/>
                  </a:srgbClr>
                </a:solidFill>
              </a:rPr>
              <a:t>First dataset published on April 21, 2017</a:t>
            </a:r>
          </a:p>
          <a:p>
            <a:r>
              <a:rPr lang="en-US" sz="2500" dirty="0">
                <a:solidFill>
                  <a:srgbClr val="4BACC6">
                    <a:lumMod val="50000"/>
                  </a:srgbClr>
                </a:solidFill>
              </a:rPr>
              <a:t>911/CAD needs are a key part of the MRCC attributes</a:t>
            </a:r>
          </a:p>
          <a:p>
            <a:endParaRPr lang="en-US" sz="2500" b="1" dirty="0">
              <a:solidFill>
                <a:srgbClr val="4BACC6">
                  <a:lumMod val="50000"/>
                </a:srgbClr>
              </a:solidFill>
            </a:endParaRPr>
          </a:p>
          <a:p>
            <a:r>
              <a:rPr lang="en-US" sz="2800" b="1" dirty="0">
                <a:solidFill>
                  <a:srgbClr val="4BACC6">
                    <a:lumMod val="50000"/>
                  </a:srgbClr>
                </a:solidFill>
              </a:rPr>
              <a:t>NextGen9-1-1</a:t>
            </a:r>
          </a:p>
          <a:p>
            <a:r>
              <a:rPr lang="en-US" sz="2500" dirty="0">
                <a:solidFill>
                  <a:srgbClr val="4BACC6">
                    <a:lumMod val="50000"/>
                  </a:srgbClr>
                </a:solidFill>
              </a:rPr>
              <a:t>Began in 2015</a:t>
            </a:r>
          </a:p>
          <a:p>
            <a:r>
              <a:rPr lang="en-US" sz="2500" dirty="0">
                <a:solidFill>
                  <a:srgbClr val="4BACC6">
                    <a:lumMod val="50000"/>
                  </a:srgbClr>
                </a:solidFill>
              </a:rPr>
              <a:t>Under review until June 2</a:t>
            </a:r>
          </a:p>
        </p:txBody>
      </p:sp>
    </p:spTree>
    <p:extLst>
      <p:ext uri="{BB962C8B-B14F-4D97-AF65-F5344CB8AC3E}">
        <p14:creationId xmlns:p14="http://schemas.microsoft.com/office/powerpoint/2010/main" val="12986678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85800" cy="6858000"/>
          </a:xfrm>
          <a:prstGeom prst="rect">
            <a:avLst/>
          </a:prstGeom>
          <a:gradFill flip="none" rotWithShape="1">
            <a:gsLst>
              <a:gs pos="0">
                <a:schemeClr val="accent4">
                  <a:lumMod val="20000"/>
                  <a:lumOff val="80000"/>
                </a:schemeClr>
              </a:gs>
              <a:gs pos="97000">
                <a:srgbClr val="7030A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5" name="Rectangle 4"/>
          <p:cNvSpPr/>
          <p:nvPr/>
        </p:nvSpPr>
        <p:spPr>
          <a:xfrm>
            <a:off x="2286000" y="0"/>
            <a:ext cx="96520" cy="6858000"/>
          </a:xfrm>
          <a:prstGeom prst="rect">
            <a:avLst/>
          </a:prstGeom>
          <a:gradFill flip="none" rotWithShape="1">
            <a:gsLst>
              <a:gs pos="0">
                <a:schemeClr val="accent4">
                  <a:lumMod val="20000"/>
                  <a:lumOff val="80000"/>
                </a:schemeClr>
              </a:gs>
              <a:gs pos="97000">
                <a:srgbClr val="7030A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7" name="Rectangle 6"/>
          <p:cNvSpPr/>
          <p:nvPr/>
        </p:nvSpPr>
        <p:spPr>
          <a:xfrm>
            <a:off x="2590800" y="360403"/>
            <a:ext cx="7467600" cy="830997"/>
          </a:xfrm>
          <a:prstGeom prst="rect">
            <a:avLst/>
          </a:prstGeom>
        </p:spPr>
        <p:txBody>
          <a:bodyPr wrap="square">
            <a:spAutoFit/>
          </a:bodyPr>
          <a:lstStyle/>
          <a:p>
            <a:r>
              <a:rPr lang="en-US" sz="4800" b="1" dirty="0">
                <a:solidFill>
                  <a:srgbClr val="7030A0"/>
                </a:solidFill>
              </a:rPr>
              <a:t>Stormwater Data Standard</a:t>
            </a:r>
          </a:p>
        </p:txBody>
      </p:sp>
      <p:sp>
        <p:nvSpPr>
          <p:cNvPr id="8" name="Rectangle 7"/>
          <p:cNvSpPr/>
          <p:nvPr/>
        </p:nvSpPr>
        <p:spPr>
          <a:xfrm>
            <a:off x="2667000" y="1524001"/>
            <a:ext cx="7467600" cy="3170099"/>
          </a:xfrm>
          <a:prstGeom prst="rect">
            <a:avLst/>
          </a:prstGeom>
        </p:spPr>
        <p:txBody>
          <a:bodyPr wrap="square">
            <a:spAutoFit/>
          </a:bodyPr>
          <a:lstStyle/>
          <a:p>
            <a:r>
              <a:rPr lang="en-US" sz="2500" dirty="0">
                <a:solidFill>
                  <a:srgbClr val="7030A0"/>
                </a:solidFill>
              </a:rPr>
              <a:t>On-going, low-level metro effort; </a:t>
            </a:r>
            <a:r>
              <a:rPr lang="en-US" sz="2100" i="1" dirty="0">
                <a:solidFill>
                  <a:srgbClr val="7030A0"/>
                </a:solidFill>
              </a:rPr>
              <a:t>(#7 priority for MetroGIS)</a:t>
            </a:r>
          </a:p>
          <a:p>
            <a:endParaRPr lang="en-US" sz="2500" dirty="0">
              <a:solidFill>
                <a:srgbClr val="7030A0"/>
              </a:solidFill>
            </a:endParaRPr>
          </a:p>
          <a:p>
            <a:r>
              <a:rPr lang="en-US" sz="2500" dirty="0">
                <a:solidFill>
                  <a:srgbClr val="7030A0"/>
                </a:solidFill>
              </a:rPr>
              <a:t>Continuing to document business needs;</a:t>
            </a:r>
          </a:p>
          <a:p>
            <a:endParaRPr lang="en-US" sz="2500" dirty="0">
              <a:solidFill>
                <a:srgbClr val="7030A0"/>
              </a:solidFill>
            </a:endParaRPr>
          </a:p>
          <a:p>
            <a:r>
              <a:rPr lang="en-US" sz="2500" dirty="0">
                <a:solidFill>
                  <a:srgbClr val="7030A0"/>
                </a:solidFill>
              </a:rPr>
              <a:t>Possible stakeholder gathering this fall (mid/late Oct);</a:t>
            </a:r>
          </a:p>
          <a:p>
            <a:endParaRPr lang="en-US" sz="2500" dirty="0">
              <a:solidFill>
                <a:srgbClr val="7030A0"/>
              </a:solidFill>
            </a:endParaRPr>
          </a:p>
          <a:p>
            <a:r>
              <a:rPr lang="en-US" sz="2500" dirty="0">
                <a:solidFill>
                  <a:srgbClr val="7030A0"/>
                </a:solidFill>
              </a:rPr>
              <a:t>Make use of Existing Draft Exchange Standard (2010)</a:t>
            </a:r>
          </a:p>
          <a:p>
            <a:r>
              <a:rPr lang="en-US" sz="2500" dirty="0">
                <a:solidFill>
                  <a:srgbClr val="7030A0"/>
                </a:solidFill>
              </a:rPr>
              <a:t>Fit with documented business needs;</a:t>
            </a:r>
          </a:p>
        </p:txBody>
      </p:sp>
    </p:spTree>
    <p:extLst>
      <p:ext uri="{BB962C8B-B14F-4D97-AF65-F5344CB8AC3E}">
        <p14:creationId xmlns:p14="http://schemas.microsoft.com/office/powerpoint/2010/main" val="33966057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0402"/>
            <a:ext cx="7467600" cy="861774"/>
          </a:xfrm>
          <a:prstGeom prst="rect">
            <a:avLst/>
          </a:prstGeom>
        </p:spPr>
        <p:txBody>
          <a:bodyPr wrap="square">
            <a:spAutoFit/>
          </a:bodyPr>
          <a:lstStyle/>
          <a:p>
            <a:r>
              <a:rPr lang="en-US" sz="5000" b="1" dirty="0">
                <a:solidFill>
                  <a:srgbClr val="006600"/>
                </a:solidFill>
              </a:rPr>
              <a:t>Standards Committee</a:t>
            </a: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590800" y="1600200"/>
            <a:ext cx="7467600" cy="2785378"/>
          </a:xfrm>
          <a:prstGeom prst="rect">
            <a:avLst/>
          </a:prstGeom>
        </p:spPr>
        <p:txBody>
          <a:bodyPr wrap="square">
            <a:spAutoFit/>
          </a:bodyPr>
          <a:lstStyle/>
          <a:p>
            <a:r>
              <a:rPr lang="en-US" sz="3500" b="1" dirty="0">
                <a:solidFill>
                  <a:srgbClr val="006600"/>
                </a:solidFill>
              </a:rPr>
              <a:t>Next Meeting: June 21</a:t>
            </a:r>
            <a:r>
              <a:rPr lang="en-US" sz="3500" b="1" baseline="30000" dirty="0">
                <a:solidFill>
                  <a:srgbClr val="006600"/>
                </a:solidFill>
              </a:rPr>
              <a:t>st</a:t>
            </a:r>
            <a:endParaRPr lang="en-US" sz="3500" b="1" dirty="0">
              <a:solidFill>
                <a:srgbClr val="006600"/>
              </a:solidFill>
            </a:endParaRPr>
          </a:p>
          <a:p>
            <a:endParaRPr lang="en-US" sz="3500" b="1" i="1" dirty="0">
              <a:solidFill>
                <a:srgbClr val="006600"/>
              </a:solidFill>
            </a:endParaRPr>
          </a:p>
          <a:p>
            <a:r>
              <a:rPr lang="en-US" sz="3500" b="1" i="1" dirty="0">
                <a:solidFill>
                  <a:srgbClr val="006600"/>
                </a:solidFill>
              </a:rPr>
              <a:t>&gt; Address Point Standard </a:t>
            </a:r>
          </a:p>
          <a:p>
            <a:r>
              <a:rPr lang="en-US" sz="3500" b="1" i="1" dirty="0">
                <a:solidFill>
                  <a:srgbClr val="006600"/>
                </a:solidFill>
              </a:rPr>
              <a:t>&gt; Review the process</a:t>
            </a:r>
          </a:p>
          <a:p>
            <a:r>
              <a:rPr lang="en-US" sz="3500" b="1" i="1" dirty="0">
                <a:solidFill>
                  <a:srgbClr val="006600"/>
                </a:solidFill>
              </a:rPr>
              <a:t>&gt; Discuss any needs not being met</a:t>
            </a:r>
          </a:p>
        </p:txBody>
      </p:sp>
    </p:spTree>
    <p:extLst>
      <p:ext uri="{BB962C8B-B14F-4D97-AF65-F5344CB8AC3E}">
        <p14:creationId xmlns:p14="http://schemas.microsoft.com/office/powerpoint/2010/main" val="2351278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45" y="2600852"/>
            <a:ext cx="6096000" cy="1477328"/>
          </a:xfrm>
          <a:prstGeom prst="rect">
            <a:avLst/>
          </a:prstGeom>
        </p:spPr>
        <p:txBody>
          <a:bodyPr wrap="square">
            <a:spAutoFit/>
          </a:bodyPr>
          <a:lstStyle/>
          <a:p>
            <a:r>
              <a:rPr lang="en-US" sz="4500" b="1" dirty="0">
                <a:solidFill>
                  <a:srgbClr val="006600"/>
                </a:solidFill>
              </a:rPr>
              <a:t>Thanks!</a:t>
            </a:r>
          </a:p>
          <a:p>
            <a:r>
              <a:rPr lang="en-US" sz="4500" b="1" i="1" dirty="0">
                <a:solidFill>
                  <a:srgbClr val="006600"/>
                </a:solidFill>
              </a:rPr>
              <a:t>Questions?</a:t>
            </a:r>
            <a:endParaRPr lang="en-US" sz="4500" i="1" dirty="0">
              <a:solidFill>
                <a:srgbClr val="006600"/>
              </a:solidFill>
            </a:endParaRPr>
          </a:p>
        </p:txBody>
      </p:sp>
      <p:sp>
        <p:nvSpPr>
          <p:cNvPr id="3" name="Rectangle 2"/>
          <p:cNvSpPr/>
          <p:nvPr/>
        </p:nvSpPr>
        <p:spPr>
          <a:xfrm>
            <a:off x="1524000" y="0"/>
            <a:ext cx="68580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0" y="0"/>
            <a:ext cx="96520" cy="6858000"/>
          </a:xfrm>
          <a:prstGeom prst="rect">
            <a:avLst/>
          </a:prstGeom>
          <a:gradFill flip="none" rotWithShape="1">
            <a:gsLst>
              <a:gs pos="0">
                <a:schemeClr val="accent3">
                  <a:lumMod val="89000"/>
                </a:schemeClr>
              </a:gs>
              <a:gs pos="97000">
                <a:srgbClr val="0066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163" y="2411832"/>
            <a:ext cx="1959782" cy="1855368"/>
          </a:xfrm>
          <a:prstGeom prst="rect">
            <a:avLst/>
          </a:prstGeom>
        </p:spPr>
      </p:pic>
      <p:sp>
        <p:nvSpPr>
          <p:cNvPr id="7" name="Rectangle 6"/>
          <p:cNvSpPr/>
          <p:nvPr/>
        </p:nvSpPr>
        <p:spPr>
          <a:xfrm>
            <a:off x="2667000" y="4724401"/>
            <a:ext cx="7467600" cy="1323439"/>
          </a:xfrm>
          <a:prstGeom prst="rect">
            <a:avLst/>
          </a:prstGeom>
        </p:spPr>
        <p:txBody>
          <a:bodyPr wrap="square">
            <a:spAutoFit/>
          </a:bodyPr>
          <a:lstStyle/>
          <a:p>
            <a:r>
              <a:rPr lang="en-US" sz="2000" b="1" dirty="0">
                <a:solidFill>
                  <a:srgbClr val="006600"/>
                </a:solidFill>
              </a:rPr>
              <a:t>Geoffrey Maas, </a:t>
            </a:r>
            <a:r>
              <a:rPr lang="en-US" sz="1700" b="1" dirty="0">
                <a:solidFill>
                  <a:srgbClr val="006600"/>
                </a:solidFill>
              </a:rPr>
              <a:t>GISP</a:t>
            </a:r>
          </a:p>
          <a:p>
            <a:r>
              <a:rPr lang="en-US" sz="2000" b="1" dirty="0">
                <a:solidFill>
                  <a:srgbClr val="006600"/>
                </a:solidFill>
              </a:rPr>
              <a:t>MetroGIS Coordinator</a:t>
            </a:r>
          </a:p>
          <a:p>
            <a:r>
              <a:rPr lang="en-US" sz="2000" b="1" dirty="0">
                <a:solidFill>
                  <a:srgbClr val="006600"/>
                </a:solidFill>
                <a:hlinkClick r:id="rId3"/>
              </a:rPr>
              <a:t>geoffrey.maas@metc.state.mn.us</a:t>
            </a:r>
            <a:endParaRPr lang="en-US" sz="2000" b="1" dirty="0">
              <a:solidFill>
                <a:srgbClr val="006600"/>
              </a:solidFill>
            </a:endParaRPr>
          </a:p>
          <a:p>
            <a:r>
              <a:rPr lang="en-US" sz="2000" b="1" dirty="0">
                <a:solidFill>
                  <a:srgbClr val="006600"/>
                </a:solidFill>
              </a:rPr>
              <a:t>651.602.1638</a:t>
            </a:r>
          </a:p>
        </p:txBody>
      </p:sp>
    </p:spTree>
    <p:extLst>
      <p:ext uri="{BB962C8B-B14F-4D97-AF65-F5344CB8AC3E}">
        <p14:creationId xmlns:p14="http://schemas.microsoft.com/office/powerpoint/2010/main" val="39116093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8</a:t>
            </a:r>
          </a:p>
        </p:txBody>
      </p:sp>
      <p:sp>
        <p:nvSpPr>
          <p:cNvPr id="2" name="Text Placeholder 1"/>
          <p:cNvSpPr>
            <a:spLocks noGrp="1"/>
          </p:cNvSpPr>
          <p:nvPr>
            <p:ph idx="1"/>
          </p:nvPr>
        </p:nvSpPr>
        <p:spPr/>
        <p:txBody>
          <a:bodyPr>
            <a:normAutofit/>
          </a:bodyPr>
          <a:lstStyle/>
          <a:p>
            <a:pPr marL="0" indent="0">
              <a:buNone/>
            </a:pPr>
            <a:r>
              <a:rPr lang="en-US" b="1" dirty="0"/>
              <a:t>Emergency Management Damage Assessment Standard </a:t>
            </a:r>
            <a:r>
              <a:rPr lang="en-US" dirty="0"/>
              <a:t>(Anderson, Richter)</a:t>
            </a:r>
          </a:p>
        </p:txBody>
      </p:sp>
    </p:spTree>
    <p:extLst>
      <p:ext uri="{BB962C8B-B14F-4D97-AF65-F5344CB8AC3E}">
        <p14:creationId xmlns:p14="http://schemas.microsoft.com/office/powerpoint/2010/main" val="2053320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3" name="Content Placeholder 2"/>
          <p:cNvSpPr>
            <a:spLocks noGrp="1"/>
          </p:cNvSpPr>
          <p:nvPr>
            <p:ph idx="1"/>
          </p:nvPr>
        </p:nvSpPr>
        <p:spPr>
          <a:xfrm>
            <a:off x="382408" y="1499053"/>
            <a:ext cx="9726386" cy="4820104"/>
          </a:xfrm>
        </p:spPr>
        <p:txBody>
          <a:bodyPr>
            <a:normAutofit fontScale="92500" lnSpcReduction="10000"/>
          </a:bodyPr>
          <a:lstStyle/>
          <a:p>
            <a:pPr marL="0" indent="0">
              <a:buNone/>
            </a:pPr>
            <a:r>
              <a:rPr lang="en-US" b="1" dirty="0"/>
              <a:t>Boundary Update Project </a:t>
            </a:r>
            <a:r>
              <a:rPr lang="en-US" dirty="0"/>
              <a:t>(Ross)</a:t>
            </a:r>
          </a:p>
          <a:p>
            <a:r>
              <a:rPr lang="en-US" dirty="0"/>
              <a:t>Background – MN boundary data layers are out of date and need to be updated.  More current and accurate authoritative information is available.</a:t>
            </a:r>
          </a:p>
          <a:p>
            <a:r>
              <a:rPr lang="en-US" dirty="0"/>
              <a:t>MnGeo will lead an effort to identify stakeholders, authoritative data stewards, and resources required to develop, document and evaluate a process for updating, aligning and maintaining statewide geospatial boundary data layers going forward. </a:t>
            </a:r>
          </a:p>
          <a:p>
            <a:r>
              <a:rPr lang="en-US" dirty="0"/>
              <a:t>Outcomes – stakeholders and authoritative data identified, process, updated PLSS, process for other related layers</a:t>
            </a:r>
          </a:p>
          <a:p>
            <a:r>
              <a:rPr lang="en-US" dirty="0" smtClean="0"/>
              <a:t>Discussion - What role can the GAC play? </a:t>
            </a:r>
            <a:endParaRPr lang="en-US" dirty="0"/>
          </a:p>
          <a:p>
            <a:pPr lvl="1"/>
            <a:r>
              <a:rPr lang="en-US" dirty="0"/>
              <a:t>Committee or Workgroup?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794" y="1499053"/>
            <a:ext cx="2083206" cy="2294164"/>
          </a:xfrm>
          <a:prstGeom prst="rect">
            <a:avLst/>
          </a:prstGeom>
          <a:solidFill>
            <a:schemeClr val="accent2">
              <a:lumMod val="20000"/>
              <a:lumOff val="80000"/>
            </a:schemeClr>
          </a:solidFill>
        </p:spPr>
      </p:pic>
    </p:spTree>
    <p:extLst>
      <p:ext uri="{BB962C8B-B14F-4D97-AF65-F5344CB8AC3E}">
        <p14:creationId xmlns:p14="http://schemas.microsoft.com/office/powerpoint/2010/main" val="22756813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Damage Assessment Standards Workgroup</a:t>
            </a:r>
          </a:p>
        </p:txBody>
      </p:sp>
      <p:sp>
        <p:nvSpPr>
          <p:cNvPr id="3" name="Subtitle 2"/>
          <p:cNvSpPr>
            <a:spLocks noGrp="1"/>
          </p:cNvSpPr>
          <p:nvPr>
            <p:ph type="subTitle" idx="4294967295"/>
          </p:nvPr>
        </p:nvSpPr>
        <p:spPr>
          <a:xfrm>
            <a:off x="3720229" y="685800"/>
            <a:ext cx="8166971" cy="4953000"/>
          </a:xfrm>
        </p:spPr>
        <p:txBody>
          <a:bodyPr>
            <a:normAutofit/>
          </a:bodyPr>
          <a:lstStyle/>
          <a:p>
            <a:pPr algn="l"/>
            <a:r>
              <a:rPr lang="en-US" sz="2400" dirty="0">
                <a:solidFill>
                  <a:schemeClr val="tx1"/>
                </a:solidFill>
              </a:rPr>
              <a:t>The need for a data standard for collecting rapid ‘post-event’ damage assessment information was included in the GAC survey for </a:t>
            </a:r>
            <a:r>
              <a:rPr lang="en-US" sz="2400" dirty="0" err="1">
                <a:solidFill>
                  <a:schemeClr val="tx1"/>
                </a:solidFill>
              </a:rPr>
              <a:t>MnGeo</a:t>
            </a:r>
            <a:r>
              <a:rPr lang="en-US" sz="2400" dirty="0">
                <a:solidFill>
                  <a:schemeClr val="tx1"/>
                </a:solidFill>
              </a:rPr>
              <a:t> Priority Projects for 2017.</a:t>
            </a:r>
          </a:p>
          <a:p>
            <a:pPr algn="l"/>
            <a:r>
              <a:rPr lang="en-US" sz="2400" dirty="0" smtClean="0">
                <a:solidFill>
                  <a:schemeClr val="tx1"/>
                </a:solidFill>
              </a:rPr>
              <a:t>It </a:t>
            </a:r>
            <a:r>
              <a:rPr lang="en-US" sz="2400" dirty="0">
                <a:solidFill>
                  <a:schemeClr val="tx1"/>
                </a:solidFill>
              </a:rPr>
              <a:t>scored 8</a:t>
            </a:r>
            <a:r>
              <a:rPr lang="en-US" sz="2400" baseline="30000" dirty="0">
                <a:solidFill>
                  <a:schemeClr val="tx1"/>
                </a:solidFill>
              </a:rPr>
              <a:t>th</a:t>
            </a:r>
            <a:r>
              <a:rPr lang="en-US" sz="2400" dirty="0">
                <a:solidFill>
                  <a:schemeClr val="tx1"/>
                </a:solidFill>
              </a:rPr>
              <a:t> out of 17 projects in the survey. </a:t>
            </a:r>
          </a:p>
          <a:p>
            <a:pPr algn="l"/>
            <a:r>
              <a:rPr lang="en-US" sz="2400" dirty="0" smtClean="0">
                <a:solidFill>
                  <a:schemeClr val="tx1"/>
                </a:solidFill>
              </a:rPr>
              <a:t>Several </a:t>
            </a:r>
            <a:r>
              <a:rPr lang="en-US" sz="2400" dirty="0">
                <a:solidFill>
                  <a:schemeClr val="tx1"/>
                </a:solidFill>
              </a:rPr>
              <a:t>local government representatives on the Council expressed interest in this project,  there is definitely a need for a data standard that would help them to quickly deploy a mobile data collecting solution that would satisfy FEMA requirements.</a:t>
            </a:r>
          </a:p>
          <a:p>
            <a:pPr algn="l"/>
            <a:r>
              <a:rPr lang="en-US" sz="2400" dirty="0" smtClean="0">
                <a:solidFill>
                  <a:schemeClr val="tx1"/>
                </a:solidFill>
              </a:rPr>
              <a:t>An </a:t>
            </a:r>
            <a:r>
              <a:rPr lang="en-US" sz="2400" dirty="0">
                <a:solidFill>
                  <a:schemeClr val="tx1"/>
                </a:solidFill>
              </a:rPr>
              <a:t>initial Workgroup was formed early in January.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66" y="1741118"/>
            <a:ext cx="3310525" cy="2207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67781" y="3948134"/>
            <a:ext cx="1800493" cy="369332"/>
          </a:xfrm>
          <a:prstGeom prst="rect">
            <a:avLst/>
          </a:prstGeom>
          <a:noFill/>
        </p:spPr>
        <p:txBody>
          <a:bodyPr wrap="none" rtlCol="0">
            <a:spAutoFit/>
          </a:bodyPr>
          <a:lstStyle/>
          <a:p>
            <a:r>
              <a:rPr lang="en-US" dirty="0" smtClean="0"/>
              <a:t>Duluth, MN 2012</a:t>
            </a:r>
            <a:endParaRPr lang="en-US" dirty="0"/>
          </a:p>
        </p:txBody>
      </p:sp>
    </p:spTree>
    <p:extLst>
      <p:ext uri="{BB962C8B-B14F-4D97-AF65-F5344CB8AC3E}">
        <p14:creationId xmlns:p14="http://schemas.microsoft.com/office/powerpoint/2010/main" val="42063851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Damage Assessment Standards Workgroup</a:t>
            </a:r>
          </a:p>
        </p:txBody>
      </p:sp>
      <p:sp>
        <p:nvSpPr>
          <p:cNvPr id="3" name="Subtitle 2"/>
          <p:cNvSpPr>
            <a:spLocks noGrp="1"/>
          </p:cNvSpPr>
          <p:nvPr>
            <p:ph type="body" sz="quarter" idx="4294967295"/>
          </p:nvPr>
        </p:nvSpPr>
        <p:spPr>
          <a:xfrm>
            <a:off x="929772" y="107522"/>
            <a:ext cx="10597019" cy="1858962"/>
          </a:xfrm>
        </p:spPr>
        <p:txBody>
          <a:bodyPr>
            <a:normAutofit fontScale="25000" lnSpcReduction="20000"/>
          </a:bodyPr>
          <a:lstStyle/>
          <a:p>
            <a:pPr marL="0" indent="0" algn="ctr">
              <a:buNone/>
            </a:pPr>
            <a:r>
              <a:rPr lang="en-US" sz="9600" b="1" dirty="0">
                <a:solidFill>
                  <a:schemeClr val="accent3">
                    <a:lumMod val="50000"/>
                  </a:schemeClr>
                </a:solidFill>
              </a:rPr>
              <a:t>Workgroup Purpose:</a:t>
            </a:r>
          </a:p>
          <a:p>
            <a:pPr marL="0" indent="0">
              <a:buNone/>
            </a:pPr>
            <a:r>
              <a:rPr lang="en-US" sz="9600" b="1" dirty="0" smtClean="0">
                <a:solidFill>
                  <a:schemeClr val="accent2">
                    <a:lumMod val="75000"/>
                  </a:schemeClr>
                </a:solidFill>
              </a:rPr>
              <a:t>The </a:t>
            </a:r>
            <a:r>
              <a:rPr lang="en-US" sz="9600" b="1" dirty="0">
                <a:solidFill>
                  <a:schemeClr val="accent2">
                    <a:lumMod val="75000"/>
                  </a:schemeClr>
                </a:solidFill>
              </a:rPr>
              <a:t>workgroup’s purpose is to recommend and develop damage assessment data standards to guide local government entities in data collection that is required to support a request for State or Federal assistance in the event of a disaster. </a:t>
            </a:r>
            <a:endParaRPr lang="en-US" sz="9600" dirty="0">
              <a:solidFill>
                <a:schemeClr val="accent2">
                  <a:lumMod val="75000"/>
                </a:schemeClr>
              </a:solidFill>
            </a:endParaRPr>
          </a:p>
          <a:p>
            <a:pPr marL="0" indent="0" algn="l">
              <a:buNone/>
            </a:pPr>
            <a:r>
              <a:rPr lang="en-US" sz="8000" dirty="0" smtClean="0">
                <a:solidFill>
                  <a:schemeClr val="tx1"/>
                </a:solidFill>
              </a:rPr>
              <a:t>The </a:t>
            </a:r>
            <a:r>
              <a:rPr lang="en-US" sz="8000" dirty="0">
                <a:solidFill>
                  <a:schemeClr val="tx1"/>
                </a:solidFill>
              </a:rPr>
              <a:t>Damage Assessment Standards </a:t>
            </a:r>
            <a:r>
              <a:rPr lang="en-US" sz="8000" dirty="0" smtClean="0">
                <a:solidFill>
                  <a:schemeClr val="tx1"/>
                </a:solidFill>
              </a:rPr>
              <a:t>Workgroup:</a:t>
            </a:r>
            <a:endParaRPr lang="en-US" sz="8000" dirty="0">
              <a:solidFill>
                <a:schemeClr val="tx1"/>
              </a:solidFill>
            </a:endParaRPr>
          </a:p>
          <a:p>
            <a:pPr algn="l">
              <a:lnSpc>
                <a:spcPct val="120000"/>
              </a:lnSpc>
              <a:spcBef>
                <a:spcPts val="0"/>
              </a:spcBef>
              <a:spcAft>
                <a:spcPts val="600"/>
              </a:spcAft>
            </a:pPr>
            <a:r>
              <a:rPr lang="en-US" sz="8000" dirty="0" smtClean="0">
                <a:solidFill>
                  <a:schemeClr val="tx1"/>
                </a:solidFill>
              </a:rPr>
              <a:t>Brad </a:t>
            </a:r>
            <a:r>
              <a:rPr lang="en-US" sz="8000" dirty="0">
                <a:solidFill>
                  <a:schemeClr val="tx1"/>
                </a:solidFill>
              </a:rPr>
              <a:t>Anderson,  City of Moorhead		Project Owner</a:t>
            </a:r>
          </a:p>
          <a:p>
            <a:pPr algn="l">
              <a:lnSpc>
                <a:spcPct val="120000"/>
              </a:lnSpc>
              <a:spcBef>
                <a:spcPts val="0"/>
              </a:spcBef>
              <a:spcAft>
                <a:spcPts val="600"/>
              </a:spcAft>
            </a:pPr>
            <a:r>
              <a:rPr lang="en-US" sz="8000" dirty="0">
                <a:solidFill>
                  <a:schemeClr val="tx1"/>
                </a:solidFill>
              </a:rPr>
              <a:t>Cory Richter,  City of Blaine		</a:t>
            </a:r>
            <a:r>
              <a:rPr lang="en-US" sz="8000" dirty="0" smtClean="0">
                <a:solidFill>
                  <a:schemeClr val="tx1"/>
                </a:solidFill>
              </a:rPr>
              <a:t>	Project </a:t>
            </a:r>
            <a:r>
              <a:rPr lang="en-US" sz="8000" dirty="0">
                <a:solidFill>
                  <a:schemeClr val="tx1"/>
                </a:solidFill>
              </a:rPr>
              <a:t>Co-Chair</a:t>
            </a:r>
          </a:p>
          <a:p>
            <a:pPr algn="l">
              <a:lnSpc>
                <a:spcPct val="120000"/>
              </a:lnSpc>
              <a:spcBef>
                <a:spcPts val="0"/>
              </a:spcBef>
              <a:spcAft>
                <a:spcPts val="600"/>
              </a:spcAft>
            </a:pPr>
            <a:r>
              <a:rPr lang="en-US" sz="8000" dirty="0">
                <a:solidFill>
                  <a:schemeClr val="tx1"/>
                </a:solidFill>
              </a:rPr>
              <a:t>Todd Lusk,  Dakota County			Project Co-Chair, Champion</a:t>
            </a:r>
          </a:p>
          <a:p>
            <a:pPr algn="l">
              <a:lnSpc>
                <a:spcPct val="120000"/>
              </a:lnSpc>
              <a:spcBef>
                <a:spcPts val="0"/>
              </a:spcBef>
              <a:spcAft>
                <a:spcPts val="600"/>
              </a:spcAft>
            </a:pPr>
            <a:r>
              <a:rPr lang="en-US" sz="8000" dirty="0">
                <a:solidFill>
                  <a:schemeClr val="tx1"/>
                </a:solidFill>
              </a:rPr>
              <a:t>Adam Snegosky,  Washington County</a:t>
            </a:r>
          </a:p>
          <a:p>
            <a:pPr algn="l">
              <a:lnSpc>
                <a:spcPct val="120000"/>
              </a:lnSpc>
              <a:spcBef>
                <a:spcPts val="0"/>
              </a:spcBef>
              <a:spcAft>
                <a:spcPts val="600"/>
              </a:spcAft>
            </a:pPr>
            <a:r>
              <a:rPr lang="en-US" sz="8000" dirty="0">
                <a:solidFill>
                  <a:schemeClr val="tx1"/>
                </a:solidFill>
              </a:rPr>
              <a:t>John </a:t>
            </a:r>
            <a:r>
              <a:rPr lang="en-US" sz="8000" dirty="0" err="1">
                <a:solidFill>
                  <a:schemeClr val="tx1"/>
                </a:solidFill>
              </a:rPr>
              <a:t>Mackiewicz</a:t>
            </a:r>
            <a:r>
              <a:rPr lang="en-US" sz="8000" dirty="0">
                <a:solidFill>
                  <a:schemeClr val="tx1"/>
                </a:solidFill>
              </a:rPr>
              <a:t>,  WSB &amp; Associates</a:t>
            </a:r>
          </a:p>
          <a:p>
            <a:pPr algn="l">
              <a:lnSpc>
                <a:spcPct val="120000"/>
              </a:lnSpc>
              <a:spcBef>
                <a:spcPts val="0"/>
              </a:spcBef>
              <a:spcAft>
                <a:spcPts val="600"/>
              </a:spcAft>
            </a:pPr>
            <a:r>
              <a:rPr lang="en-US" sz="8000" dirty="0">
                <a:solidFill>
                  <a:schemeClr val="tx1"/>
                </a:solidFill>
              </a:rPr>
              <a:t>Matt </a:t>
            </a:r>
            <a:r>
              <a:rPr lang="en-US" sz="8000" dirty="0" err="1">
                <a:solidFill>
                  <a:schemeClr val="tx1"/>
                </a:solidFill>
              </a:rPr>
              <a:t>Taraldsen</a:t>
            </a:r>
            <a:r>
              <a:rPr lang="en-US" sz="8000" dirty="0">
                <a:solidFill>
                  <a:schemeClr val="tx1"/>
                </a:solidFill>
              </a:rPr>
              <a:t>,  ESRI</a:t>
            </a:r>
          </a:p>
          <a:p>
            <a:pPr algn="l">
              <a:lnSpc>
                <a:spcPct val="120000"/>
              </a:lnSpc>
              <a:spcBef>
                <a:spcPts val="0"/>
              </a:spcBef>
              <a:spcAft>
                <a:spcPts val="600"/>
              </a:spcAft>
            </a:pPr>
            <a:r>
              <a:rPr lang="en-US" sz="8000" dirty="0">
                <a:solidFill>
                  <a:schemeClr val="tx1"/>
                </a:solidFill>
              </a:rPr>
              <a:t>Philip Nagel,  City of Waseca</a:t>
            </a:r>
          </a:p>
          <a:p>
            <a:pPr algn="l">
              <a:lnSpc>
                <a:spcPct val="120000"/>
              </a:lnSpc>
              <a:spcBef>
                <a:spcPts val="0"/>
              </a:spcBef>
              <a:spcAft>
                <a:spcPts val="0"/>
              </a:spcAft>
            </a:pPr>
            <a:r>
              <a:rPr lang="en-US" sz="8000" dirty="0">
                <a:solidFill>
                  <a:schemeClr val="tx1"/>
                </a:solidFill>
              </a:rPr>
              <a:t>Steve </a:t>
            </a:r>
            <a:r>
              <a:rPr lang="en-US" sz="8000" dirty="0" err="1">
                <a:solidFill>
                  <a:schemeClr val="tx1"/>
                </a:solidFill>
              </a:rPr>
              <a:t>Swazee</a:t>
            </a:r>
            <a:r>
              <a:rPr lang="en-US" sz="8000" dirty="0">
                <a:solidFill>
                  <a:schemeClr val="tx1"/>
                </a:solidFill>
              </a:rPr>
              <a:t>, Emergency Preparedness Committee Chair</a:t>
            </a:r>
          </a:p>
          <a:p>
            <a:pPr algn="l">
              <a:lnSpc>
                <a:spcPct val="120000"/>
              </a:lnSpc>
              <a:spcAft>
                <a:spcPts val="0"/>
              </a:spcAft>
            </a:pPr>
            <a:r>
              <a:rPr lang="en-US" sz="8000" dirty="0">
                <a:solidFill>
                  <a:schemeClr val="tx1"/>
                </a:solidFill>
              </a:rPr>
              <a:t>Geoff Maas,   </a:t>
            </a:r>
            <a:r>
              <a:rPr lang="en-US" sz="8000" dirty="0" err="1">
                <a:solidFill>
                  <a:schemeClr val="tx1"/>
                </a:solidFill>
              </a:rPr>
              <a:t>MetroGIS</a:t>
            </a:r>
            <a:endParaRPr lang="en-US" sz="8000" dirty="0">
              <a:solidFill>
                <a:schemeClr val="tx1"/>
              </a:solidFill>
            </a:endParaRPr>
          </a:p>
        </p:txBody>
      </p:sp>
    </p:spTree>
    <p:extLst>
      <p:ext uri="{BB962C8B-B14F-4D97-AF65-F5344CB8AC3E}">
        <p14:creationId xmlns:p14="http://schemas.microsoft.com/office/powerpoint/2010/main" val="22445816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14400"/>
          </a:xfrm>
        </p:spPr>
        <p:txBody>
          <a:bodyPr>
            <a:normAutofit/>
          </a:bodyPr>
          <a:lstStyle/>
          <a:p>
            <a:r>
              <a:rPr lang="en-US" sz="3200" b="1" dirty="0"/>
              <a:t>Damage Assessment Standards Workgroup</a:t>
            </a:r>
          </a:p>
        </p:txBody>
      </p:sp>
      <p:sp>
        <p:nvSpPr>
          <p:cNvPr id="3" name="Subtitle 2"/>
          <p:cNvSpPr>
            <a:spLocks noGrp="1"/>
          </p:cNvSpPr>
          <p:nvPr>
            <p:ph sz="quarter" idx="10"/>
          </p:nvPr>
        </p:nvSpPr>
        <p:spPr/>
        <p:txBody>
          <a:bodyPr>
            <a:normAutofit/>
          </a:bodyPr>
          <a:lstStyle/>
          <a:p>
            <a:pPr algn="l"/>
            <a:endParaRPr lang="en-US" sz="2200" dirty="0">
              <a:solidFill>
                <a:schemeClr val="tx1"/>
              </a:solidFill>
            </a:endParaRPr>
          </a:p>
          <a:p>
            <a:pPr marL="0" indent="0" algn="l">
              <a:buNone/>
            </a:pPr>
            <a:r>
              <a:rPr lang="en-US" sz="2800" dirty="0">
                <a:solidFill>
                  <a:schemeClr val="tx1"/>
                </a:solidFill>
              </a:rPr>
              <a:t>Not in the Scope of this Workgroup:</a:t>
            </a:r>
          </a:p>
          <a:p>
            <a:pPr marL="342900" indent="-342900" algn="l">
              <a:buFont typeface="Arial" panose="020B0604020202020204" pitchFamily="34" charset="0"/>
              <a:buChar char="•"/>
            </a:pPr>
            <a:r>
              <a:rPr lang="en-US" sz="2800" dirty="0">
                <a:solidFill>
                  <a:schemeClr val="tx1"/>
                </a:solidFill>
              </a:rPr>
              <a:t>Applications for damage assessment</a:t>
            </a:r>
          </a:p>
          <a:p>
            <a:pPr marL="342900" indent="-342900" algn="l">
              <a:buFont typeface="Arial" panose="020B0604020202020204" pitchFamily="34" charset="0"/>
              <a:buChar char="•"/>
            </a:pPr>
            <a:r>
              <a:rPr lang="en-US" sz="2800" dirty="0">
                <a:solidFill>
                  <a:schemeClr val="tx1"/>
                </a:solidFill>
              </a:rPr>
              <a:t>Operating procedures and best practices</a:t>
            </a:r>
          </a:p>
          <a:p>
            <a:pPr marL="342900" indent="-342900" algn="l">
              <a:buFont typeface="Arial" panose="020B0604020202020204" pitchFamily="34" charset="0"/>
              <a:buChar char="•"/>
            </a:pPr>
            <a:r>
              <a:rPr lang="en-US" sz="2800" dirty="0">
                <a:solidFill>
                  <a:schemeClr val="tx1"/>
                </a:solidFill>
              </a:rPr>
              <a:t>Digital Forms</a:t>
            </a:r>
          </a:p>
          <a:p>
            <a:pPr marL="342900" indent="-342900" algn="l">
              <a:buFont typeface="Arial" panose="020B0604020202020204" pitchFamily="34" charset="0"/>
              <a:buChar char="•"/>
            </a:pPr>
            <a:r>
              <a:rPr lang="en-US" sz="2800" dirty="0">
                <a:solidFill>
                  <a:schemeClr val="tx1"/>
                </a:solidFill>
              </a:rPr>
              <a:t>Making datasets available</a:t>
            </a:r>
          </a:p>
          <a:p>
            <a:pPr marL="342900" indent="-342900" algn="l">
              <a:buFont typeface="Arial" panose="020B0604020202020204" pitchFamily="34" charset="0"/>
              <a:buChar char="•"/>
            </a:pPr>
            <a:endParaRPr lang="en-US" sz="2200" dirty="0">
              <a:solidFill>
                <a:schemeClr val="tx1"/>
              </a:solidFill>
            </a:endParaRPr>
          </a:p>
          <a:p>
            <a:pPr marL="342900" indent="-342900" algn="l">
              <a:buFont typeface="Arial" panose="020B0604020202020204" pitchFamily="34" charset="0"/>
              <a:buChar char="•"/>
            </a:pPr>
            <a:endParaRPr lang="en-US" sz="2200" dirty="0">
              <a:solidFill>
                <a:schemeClr val="tx1"/>
              </a:solidFill>
            </a:endParaRPr>
          </a:p>
        </p:txBody>
      </p:sp>
    </p:spTree>
    <p:extLst>
      <p:ext uri="{BB962C8B-B14F-4D97-AF65-F5344CB8AC3E}">
        <p14:creationId xmlns:p14="http://schemas.microsoft.com/office/powerpoint/2010/main" val="45146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914400"/>
          </a:xfrm>
        </p:spPr>
        <p:txBody>
          <a:bodyPr>
            <a:normAutofit/>
          </a:bodyPr>
          <a:lstStyle/>
          <a:p>
            <a:r>
              <a:rPr lang="en-US" sz="3200" b="1" dirty="0"/>
              <a:t>Damage Assessment Standards Workgroup</a:t>
            </a:r>
          </a:p>
        </p:txBody>
      </p:sp>
      <p:sp>
        <p:nvSpPr>
          <p:cNvPr id="3" name="Subtitle 2"/>
          <p:cNvSpPr>
            <a:spLocks noGrp="1"/>
          </p:cNvSpPr>
          <p:nvPr>
            <p:ph sz="quarter" idx="10"/>
          </p:nvPr>
        </p:nvSpPr>
        <p:spPr>
          <a:xfrm>
            <a:off x="838199" y="784454"/>
            <a:ext cx="11035145" cy="5699473"/>
          </a:xfrm>
        </p:spPr>
        <p:txBody>
          <a:bodyPr>
            <a:normAutofit fontScale="25000" lnSpcReduction="20000"/>
          </a:bodyPr>
          <a:lstStyle/>
          <a:p>
            <a:pPr marL="0" indent="0" algn="l">
              <a:lnSpc>
                <a:spcPct val="120000"/>
              </a:lnSpc>
              <a:spcBef>
                <a:spcPts val="0"/>
              </a:spcBef>
              <a:spcAft>
                <a:spcPts val="0"/>
              </a:spcAft>
              <a:buNone/>
            </a:pPr>
            <a:r>
              <a:rPr lang="en-US" sz="9600" dirty="0">
                <a:solidFill>
                  <a:schemeClr val="tx1"/>
                </a:solidFill>
              </a:rPr>
              <a:t>We have had four meetings:</a:t>
            </a:r>
          </a:p>
          <a:p>
            <a:pPr lvl="1">
              <a:lnSpc>
                <a:spcPct val="120000"/>
              </a:lnSpc>
              <a:spcBef>
                <a:spcPts val="0"/>
              </a:spcBef>
              <a:spcAft>
                <a:spcPts val="0"/>
              </a:spcAft>
            </a:pPr>
            <a:r>
              <a:rPr lang="en-US" sz="9200" dirty="0" smtClean="0">
                <a:solidFill>
                  <a:schemeClr val="tx1"/>
                </a:solidFill>
              </a:rPr>
              <a:t>January </a:t>
            </a:r>
            <a:r>
              <a:rPr lang="en-US" sz="9200" dirty="0">
                <a:solidFill>
                  <a:schemeClr val="tx1"/>
                </a:solidFill>
              </a:rPr>
              <a:t>10</a:t>
            </a:r>
            <a:r>
              <a:rPr lang="en-US" sz="9200" baseline="30000" dirty="0">
                <a:solidFill>
                  <a:schemeClr val="tx1"/>
                </a:solidFill>
              </a:rPr>
              <a:t>th</a:t>
            </a:r>
            <a:r>
              <a:rPr lang="en-US" sz="9200" dirty="0">
                <a:solidFill>
                  <a:schemeClr val="tx1"/>
                </a:solidFill>
              </a:rPr>
              <a:t> 2017</a:t>
            </a:r>
          </a:p>
          <a:p>
            <a:pPr lvl="1">
              <a:lnSpc>
                <a:spcPct val="120000"/>
              </a:lnSpc>
              <a:spcBef>
                <a:spcPts val="0"/>
              </a:spcBef>
              <a:spcAft>
                <a:spcPts val="0"/>
              </a:spcAft>
            </a:pPr>
            <a:r>
              <a:rPr lang="en-US" sz="9200" dirty="0">
                <a:solidFill>
                  <a:schemeClr val="tx1"/>
                </a:solidFill>
              </a:rPr>
              <a:t>February 13</a:t>
            </a:r>
            <a:r>
              <a:rPr lang="en-US" sz="9200" baseline="30000" dirty="0">
                <a:solidFill>
                  <a:schemeClr val="tx1"/>
                </a:solidFill>
              </a:rPr>
              <a:t>th</a:t>
            </a:r>
            <a:r>
              <a:rPr lang="en-US" sz="9200" dirty="0">
                <a:solidFill>
                  <a:schemeClr val="tx1"/>
                </a:solidFill>
              </a:rPr>
              <a:t> 2017</a:t>
            </a:r>
          </a:p>
          <a:p>
            <a:pPr lvl="1">
              <a:lnSpc>
                <a:spcPct val="120000"/>
              </a:lnSpc>
              <a:spcBef>
                <a:spcPts val="0"/>
              </a:spcBef>
              <a:spcAft>
                <a:spcPts val="0"/>
              </a:spcAft>
            </a:pPr>
            <a:r>
              <a:rPr lang="en-US" sz="9200" dirty="0">
                <a:solidFill>
                  <a:schemeClr val="tx1"/>
                </a:solidFill>
              </a:rPr>
              <a:t>March 7</a:t>
            </a:r>
            <a:r>
              <a:rPr lang="en-US" sz="9200" baseline="30000" dirty="0">
                <a:solidFill>
                  <a:schemeClr val="tx1"/>
                </a:solidFill>
              </a:rPr>
              <a:t>th</a:t>
            </a:r>
            <a:r>
              <a:rPr lang="en-US" sz="9200" dirty="0">
                <a:solidFill>
                  <a:schemeClr val="tx1"/>
                </a:solidFill>
              </a:rPr>
              <a:t> 2017</a:t>
            </a:r>
          </a:p>
          <a:p>
            <a:pPr lvl="1">
              <a:lnSpc>
                <a:spcPct val="120000"/>
              </a:lnSpc>
              <a:spcBef>
                <a:spcPts val="0"/>
              </a:spcBef>
              <a:spcAft>
                <a:spcPts val="0"/>
              </a:spcAft>
            </a:pPr>
            <a:r>
              <a:rPr lang="en-US" sz="9200" dirty="0">
                <a:solidFill>
                  <a:schemeClr val="tx1"/>
                </a:solidFill>
              </a:rPr>
              <a:t>May 25</a:t>
            </a:r>
            <a:r>
              <a:rPr lang="en-US" sz="9200" baseline="30000" dirty="0">
                <a:solidFill>
                  <a:schemeClr val="tx1"/>
                </a:solidFill>
              </a:rPr>
              <a:t>th</a:t>
            </a:r>
            <a:r>
              <a:rPr lang="en-US" sz="9200" dirty="0">
                <a:solidFill>
                  <a:schemeClr val="tx1"/>
                </a:solidFill>
              </a:rPr>
              <a:t> 2017</a:t>
            </a:r>
          </a:p>
          <a:p>
            <a:pPr algn="l">
              <a:lnSpc>
                <a:spcPct val="120000"/>
              </a:lnSpc>
              <a:spcBef>
                <a:spcPts val="0"/>
              </a:spcBef>
              <a:spcAft>
                <a:spcPts val="0"/>
              </a:spcAft>
            </a:pPr>
            <a:endParaRPr lang="en-US" sz="4800" dirty="0">
              <a:solidFill>
                <a:schemeClr val="tx1"/>
              </a:solidFill>
            </a:endParaRPr>
          </a:p>
          <a:p>
            <a:pPr algn="l">
              <a:lnSpc>
                <a:spcPct val="120000"/>
              </a:lnSpc>
              <a:spcBef>
                <a:spcPts val="0"/>
              </a:spcBef>
              <a:spcAft>
                <a:spcPts val="0"/>
              </a:spcAft>
            </a:pPr>
            <a:r>
              <a:rPr lang="en-US" sz="9600" dirty="0">
                <a:solidFill>
                  <a:schemeClr val="tx1"/>
                </a:solidFill>
              </a:rPr>
              <a:t>The </a:t>
            </a:r>
            <a:r>
              <a:rPr lang="en-US" sz="9600" dirty="0" smtClean="0">
                <a:solidFill>
                  <a:schemeClr val="tx1"/>
                </a:solidFill>
              </a:rPr>
              <a:t>group </a:t>
            </a:r>
            <a:r>
              <a:rPr lang="en-US" sz="9600" dirty="0">
                <a:solidFill>
                  <a:schemeClr val="tx1"/>
                </a:solidFill>
              </a:rPr>
              <a:t>has collected requirements, documents, and best practices from a variety of sources, such as FEMA, HSEM, AMEM, and NSGIC.</a:t>
            </a:r>
          </a:p>
          <a:p>
            <a:pPr algn="l">
              <a:lnSpc>
                <a:spcPct val="120000"/>
              </a:lnSpc>
              <a:spcBef>
                <a:spcPts val="0"/>
              </a:spcBef>
              <a:spcAft>
                <a:spcPts val="0"/>
              </a:spcAft>
            </a:pPr>
            <a:endParaRPr lang="en-US" sz="3200" dirty="0">
              <a:solidFill>
                <a:schemeClr val="tx1"/>
              </a:solidFill>
            </a:endParaRPr>
          </a:p>
          <a:p>
            <a:pPr algn="l">
              <a:lnSpc>
                <a:spcPct val="120000"/>
              </a:lnSpc>
              <a:spcBef>
                <a:spcPts val="0"/>
              </a:spcBef>
              <a:spcAft>
                <a:spcPts val="0"/>
              </a:spcAft>
            </a:pPr>
            <a:r>
              <a:rPr lang="en-US" sz="9600" dirty="0">
                <a:solidFill>
                  <a:schemeClr val="tx1"/>
                </a:solidFill>
              </a:rPr>
              <a:t>An a</a:t>
            </a:r>
            <a:r>
              <a:rPr lang="en-US" sz="9600" dirty="0" smtClean="0">
                <a:solidFill>
                  <a:schemeClr val="tx1"/>
                </a:solidFill>
              </a:rPr>
              <a:t>bstract </a:t>
            </a:r>
            <a:r>
              <a:rPr lang="en-US" sz="9600" dirty="0">
                <a:solidFill>
                  <a:schemeClr val="tx1"/>
                </a:solidFill>
              </a:rPr>
              <a:t>has been submitted for a p</a:t>
            </a:r>
            <a:r>
              <a:rPr lang="en-US" sz="9600" dirty="0" smtClean="0">
                <a:solidFill>
                  <a:schemeClr val="tx1"/>
                </a:solidFill>
              </a:rPr>
              <a:t>anel </a:t>
            </a:r>
            <a:r>
              <a:rPr lang="en-US" sz="9600" dirty="0">
                <a:solidFill>
                  <a:schemeClr val="tx1"/>
                </a:solidFill>
              </a:rPr>
              <a:t>d</a:t>
            </a:r>
            <a:r>
              <a:rPr lang="en-US" sz="9600" dirty="0" smtClean="0">
                <a:solidFill>
                  <a:schemeClr val="tx1"/>
                </a:solidFill>
              </a:rPr>
              <a:t>iscussion </a:t>
            </a:r>
            <a:r>
              <a:rPr lang="en-US" sz="9600" dirty="0">
                <a:solidFill>
                  <a:schemeClr val="tx1"/>
                </a:solidFill>
              </a:rPr>
              <a:t>at the Minnesota GIS\LIS Conference this fall in Bemidji.</a:t>
            </a:r>
          </a:p>
          <a:p>
            <a:pPr algn="l">
              <a:lnSpc>
                <a:spcPct val="120000"/>
              </a:lnSpc>
              <a:spcBef>
                <a:spcPts val="0"/>
              </a:spcBef>
              <a:spcAft>
                <a:spcPts val="0"/>
              </a:spcAft>
            </a:pPr>
            <a:endParaRPr lang="en-US" sz="3200" dirty="0">
              <a:solidFill>
                <a:schemeClr val="tx1"/>
              </a:solidFill>
            </a:endParaRPr>
          </a:p>
          <a:p>
            <a:pPr marL="457200" lvl="1" indent="0">
              <a:lnSpc>
                <a:spcPct val="120000"/>
              </a:lnSpc>
              <a:spcBef>
                <a:spcPts val="0"/>
              </a:spcBef>
              <a:spcAft>
                <a:spcPts val="0"/>
              </a:spcAft>
              <a:buNone/>
            </a:pPr>
            <a:r>
              <a:rPr lang="en-US" sz="9200" dirty="0">
                <a:solidFill>
                  <a:schemeClr val="tx1"/>
                </a:solidFill>
              </a:rPr>
              <a:t>Panelists:</a:t>
            </a:r>
          </a:p>
          <a:p>
            <a:pPr lvl="1">
              <a:lnSpc>
                <a:spcPct val="120000"/>
              </a:lnSpc>
              <a:spcBef>
                <a:spcPts val="0"/>
              </a:spcBef>
              <a:spcAft>
                <a:spcPts val="0"/>
              </a:spcAft>
            </a:pPr>
            <a:r>
              <a:rPr lang="en-US" sz="9200" dirty="0">
                <a:solidFill>
                  <a:schemeClr val="tx1"/>
                </a:solidFill>
              </a:rPr>
              <a:t>Brad Anderson, GIS Manager, City of Moorhead</a:t>
            </a:r>
          </a:p>
          <a:p>
            <a:pPr lvl="1">
              <a:lnSpc>
                <a:spcPct val="120000"/>
              </a:lnSpc>
              <a:spcBef>
                <a:spcPts val="0"/>
              </a:spcBef>
              <a:spcAft>
                <a:spcPts val="0"/>
              </a:spcAft>
            </a:pPr>
            <a:r>
              <a:rPr lang="en-US" sz="9200" dirty="0">
                <a:solidFill>
                  <a:schemeClr val="tx1"/>
                </a:solidFill>
              </a:rPr>
              <a:t>Cory Richter, GIS Coordinator, City of Blaine</a:t>
            </a:r>
          </a:p>
          <a:p>
            <a:pPr lvl="1">
              <a:lnSpc>
                <a:spcPct val="120000"/>
              </a:lnSpc>
              <a:spcBef>
                <a:spcPts val="0"/>
              </a:spcBef>
              <a:spcAft>
                <a:spcPts val="0"/>
              </a:spcAft>
            </a:pPr>
            <a:r>
              <a:rPr lang="en-US" sz="9200" dirty="0">
                <a:solidFill>
                  <a:schemeClr val="tx1"/>
                </a:solidFill>
              </a:rPr>
              <a:t>John </a:t>
            </a:r>
            <a:r>
              <a:rPr lang="en-US" sz="9200" dirty="0" err="1">
                <a:solidFill>
                  <a:schemeClr val="tx1"/>
                </a:solidFill>
              </a:rPr>
              <a:t>Mackiewicz</a:t>
            </a:r>
            <a:r>
              <a:rPr lang="en-US" sz="9200" dirty="0">
                <a:solidFill>
                  <a:schemeClr val="tx1"/>
                </a:solidFill>
              </a:rPr>
              <a:t>, IS Group Manager, Principal, WSB &amp; Associates</a:t>
            </a:r>
          </a:p>
          <a:p>
            <a:pPr lvl="1">
              <a:lnSpc>
                <a:spcPct val="120000"/>
              </a:lnSpc>
              <a:spcBef>
                <a:spcPts val="0"/>
              </a:spcBef>
              <a:spcAft>
                <a:spcPts val="0"/>
              </a:spcAft>
            </a:pPr>
            <a:r>
              <a:rPr lang="en-US" sz="9200" dirty="0">
                <a:solidFill>
                  <a:schemeClr val="tx1"/>
                </a:solidFill>
              </a:rPr>
              <a:t>Matt </a:t>
            </a:r>
            <a:r>
              <a:rPr lang="en-US" sz="9200" dirty="0" err="1">
                <a:solidFill>
                  <a:schemeClr val="tx1"/>
                </a:solidFill>
              </a:rPr>
              <a:t>Taraldsen</a:t>
            </a:r>
            <a:r>
              <a:rPr lang="en-US" sz="9200" dirty="0">
                <a:solidFill>
                  <a:schemeClr val="tx1"/>
                </a:solidFill>
              </a:rPr>
              <a:t>, Solutions Engineer, </a:t>
            </a:r>
            <a:r>
              <a:rPr lang="en-US" sz="9200" dirty="0" err="1" smtClean="0">
                <a:solidFill>
                  <a:schemeClr val="tx1"/>
                </a:solidFill>
              </a:rPr>
              <a:t>Esri</a:t>
            </a:r>
            <a:endParaRPr lang="en-US" sz="9200" dirty="0">
              <a:solidFill>
                <a:schemeClr val="tx1"/>
              </a:solidFill>
            </a:endParaRPr>
          </a:p>
          <a:p>
            <a:pPr lvl="1">
              <a:lnSpc>
                <a:spcPct val="120000"/>
              </a:lnSpc>
              <a:spcBef>
                <a:spcPts val="0"/>
              </a:spcBef>
              <a:spcAft>
                <a:spcPts val="0"/>
              </a:spcAft>
            </a:pPr>
            <a:r>
              <a:rPr lang="en-US" sz="9200" dirty="0">
                <a:solidFill>
                  <a:schemeClr val="tx1"/>
                </a:solidFill>
              </a:rPr>
              <a:t>Darryl Holman, Resource Information Specialist, US Forest Service</a:t>
            </a:r>
          </a:p>
          <a:p>
            <a:pPr algn="l"/>
            <a:endParaRPr lang="en-US" sz="2000"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val="9583959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Damage Assessment Standards Workgroup</a:t>
            </a:r>
          </a:p>
        </p:txBody>
      </p:sp>
      <p:sp>
        <p:nvSpPr>
          <p:cNvPr id="3" name="Subtitle 2"/>
          <p:cNvSpPr>
            <a:spLocks noGrp="1"/>
          </p:cNvSpPr>
          <p:nvPr>
            <p:ph idx="1"/>
          </p:nvPr>
        </p:nvSpPr>
        <p:spPr>
          <a:xfrm>
            <a:off x="838200" y="1335280"/>
            <a:ext cx="10515600" cy="5411883"/>
          </a:xfrm>
        </p:spPr>
        <p:txBody>
          <a:bodyPr tIns="91440">
            <a:normAutofit/>
          </a:bodyPr>
          <a:lstStyle/>
          <a:p>
            <a:pPr marL="0" indent="0" algn="l">
              <a:buNone/>
            </a:pPr>
            <a:r>
              <a:rPr lang="en-US" sz="2200" dirty="0">
                <a:solidFill>
                  <a:schemeClr val="tx1"/>
                </a:solidFill>
              </a:rPr>
              <a:t>Known existing data schemas and domain values for damage assessment collection programs were entered into a spreadsheet for comparison. These include </a:t>
            </a:r>
            <a:r>
              <a:rPr lang="en-US" sz="2200" dirty="0" smtClean="0">
                <a:solidFill>
                  <a:schemeClr val="tx1"/>
                </a:solidFill>
              </a:rPr>
              <a:t>Esri, </a:t>
            </a:r>
            <a:r>
              <a:rPr lang="en-US" sz="2200" dirty="0">
                <a:solidFill>
                  <a:schemeClr val="tx1"/>
                </a:solidFill>
              </a:rPr>
              <a:t>Dakota County, and Washington County (WSB &amp; Associates) </a:t>
            </a:r>
            <a:r>
              <a:rPr lang="en-US" sz="2200" dirty="0" smtClean="0">
                <a:solidFill>
                  <a:schemeClr val="tx1"/>
                </a:solidFill>
              </a:rPr>
              <a:t>schemas. The </a:t>
            </a:r>
            <a:r>
              <a:rPr lang="en-US" sz="2200" dirty="0">
                <a:solidFill>
                  <a:schemeClr val="tx1"/>
                </a:solidFill>
              </a:rPr>
              <a:t>very first draft of the Minnesota Damage Assessment Data Standard is currently being compiled in the spreadsheet.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391" y="3056929"/>
            <a:ext cx="7826980" cy="36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287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9</a:t>
            </a:r>
          </a:p>
        </p:txBody>
      </p:sp>
      <p:sp>
        <p:nvSpPr>
          <p:cNvPr id="5" name="Content Placeholder 4"/>
          <p:cNvSpPr>
            <a:spLocks noGrp="1"/>
          </p:cNvSpPr>
          <p:nvPr>
            <p:ph idx="1"/>
          </p:nvPr>
        </p:nvSpPr>
        <p:spPr>
          <a:xfrm>
            <a:off x="838200" y="1517280"/>
            <a:ext cx="7550888" cy="524170"/>
          </a:xfrm>
        </p:spPr>
        <p:txBody>
          <a:bodyPr>
            <a:normAutofit fontScale="70000" lnSpcReduction="20000"/>
          </a:bodyPr>
          <a:lstStyle/>
          <a:p>
            <a:pPr marL="0" indent="0">
              <a:buNone/>
            </a:pPr>
            <a:r>
              <a:rPr lang="en-US" sz="3600" b="1" dirty="0"/>
              <a:t>Updates on MN GAC priority projects and initiatives</a:t>
            </a:r>
            <a:endParaRPr lang="en-US" sz="3600"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54318793"/>
              </p:ext>
            </p:extLst>
          </p:nvPr>
        </p:nvGraphicFramePr>
        <p:xfrm>
          <a:off x="736431" y="1896680"/>
          <a:ext cx="10213850" cy="4846320"/>
        </p:xfrm>
        <a:graphic>
          <a:graphicData uri="http://schemas.openxmlformats.org/drawingml/2006/table">
            <a:tbl>
              <a:tblPr>
                <a:tableStyleId>{5C22544A-7EE6-4342-B048-85BDC9FD1C3A}</a:tableStyleId>
              </a:tblPr>
              <a:tblGrid>
                <a:gridCol w="848338">
                  <a:extLst>
                    <a:ext uri="{9D8B030D-6E8A-4147-A177-3AD203B41FA5}">
                      <a16:colId xmlns="" xmlns:a16="http://schemas.microsoft.com/office/drawing/2014/main" val="1837296339"/>
                    </a:ext>
                  </a:extLst>
                </a:gridCol>
                <a:gridCol w="4603868">
                  <a:extLst>
                    <a:ext uri="{9D8B030D-6E8A-4147-A177-3AD203B41FA5}">
                      <a16:colId xmlns="" xmlns:a16="http://schemas.microsoft.com/office/drawing/2014/main" val="1836324951"/>
                    </a:ext>
                  </a:extLst>
                </a:gridCol>
                <a:gridCol w="1340923">
                  <a:extLst>
                    <a:ext uri="{9D8B030D-6E8A-4147-A177-3AD203B41FA5}">
                      <a16:colId xmlns="" xmlns:a16="http://schemas.microsoft.com/office/drawing/2014/main" val="2608705875"/>
                    </a:ext>
                  </a:extLst>
                </a:gridCol>
                <a:gridCol w="2346833">
                  <a:extLst>
                    <a:ext uri="{9D8B030D-6E8A-4147-A177-3AD203B41FA5}">
                      <a16:colId xmlns="" xmlns:a16="http://schemas.microsoft.com/office/drawing/2014/main" val="887950405"/>
                    </a:ext>
                  </a:extLst>
                </a:gridCol>
                <a:gridCol w="1073888">
                  <a:extLst>
                    <a:ext uri="{9D8B030D-6E8A-4147-A177-3AD203B41FA5}">
                      <a16:colId xmlns="" xmlns:a16="http://schemas.microsoft.com/office/drawing/2014/main" val="3554509381"/>
                    </a:ext>
                  </a:extLst>
                </a:gridCol>
              </a:tblGrid>
              <a:tr h="506279">
                <a:tc>
                  <a:txBody>
                    <a:bodyPr/>
                    <a:lstStyle/>
                    <a:p>
                      <a:pPr algn="ctr" fontAlgn="b"/>
                      <a:r>
                        <a:rPr lang="en-US" sz="2400" b="1" u="none" strike="noStrike" dirty="0">
                          <a:effectLst/>
                        </a:rPr>
                        <a:t>GAC Rank</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b="1" u="none" strike="noStrike" dirty="0">
                          <a:effectLst/>
                        </a:rPr>
                        <a:t>Project or Initiative Description</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b="1" u="none" strike="noStrike" dirty="0">
                          <a:effectLst/>
                        </a:rPr>
                        <a:t>Status</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b="1" u="none" strike="noStrike" dirty="0">
                          <a:effectLst/>
                        </a:rPr>
                        <a:t>Project Owner</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b="1" u="none" strike="noStrike" dirty="0">
                          <a:effectLst/>
                        </a:rPr>
                        <a:t>Champ</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1933252473"/>
                  </a:ext>
                </a:extLst>
              </a:tr>
              <a:tr h="251380">
                <a:tc>
                  <a:txBody>
                    <a:bodyPr/>
                    <a:lstStyle/>
                    <a:p>
                      <a:pPr algn="ctr" fontAlgn="b"/>
                      <a:r>
                        <a:rPr lang="en-US" sz="2400" u="none" strike="noStrike">
                          <a:effectLst/>
                        </a:rPr>
                        <a:t>1</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All Data Free and Open</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a:effectLst/>
                        </a:rPr>
                        <a:t>Active</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Len Kne</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Ross</a:t>
                      </a:r>
                      <a:endParaRPr lang="en-US" sz="24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2652842675"/>
                  </a:ext>
                </a:extLst>
              </a:tr>
              <a:tr h="251380">
                <a:tc>
                  <a:txBody>
                    <a:bodyPr/>
                    <a:lstStyle/>
                    <a:p>
                      <a:pPr algn="ctr" fontAlgn="b"/>
                      <a:r>
                        <a:rPr lang="en-US" sz="2400" u="none" strike="noStrike">
                          <a:effectLst/>
                        </a:rPr>
                        <a:t>2</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Image Service - Sustain</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a:effectLst/>
                        </a:rPr>
                        <a:t>Active</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Mike Dolbow</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Ross</a:t>
                      </a:r>
                      <a:endParaRPr lang="en-US" sz="24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2973844051"/>
                  </a:ext>
                </a:extLst>
              </a:tr>
              <a:tr h="251380">
                <a:tc>
                  <a:txBody>
                    <a:bodyPr/>
                    <a:lstStyle/>
                    <a:p>
                      <a:pPr algn="ctr" fontAlgn="b"/>
                      <a:r>
                        <a:rPr lang="en-US" sz="2400" u="none" strike="noStrike">
                          <a:effectLst/>
                        </a:rPr>
                        <a:t>3</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LiDAR Committee - Move Forward</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dirty="0">
                          <a:effectLst/>
                        </a:rPr>
                        <a:t>Proposed</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Sean Vaughn?</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267190993"/>
                  </a:ext>
                </a:extLst>
              </a:tr>
              <a:tr h="251380">
                <a:tc>
                  <a:txBody>
                    <a:bodyPr/>
                    <a:lstStyle/>
                    <a:p>
                      <a:pPr algn="ctr" fontAlgn="b"/>
                      <a:r>
                        <a:rPr lang="en-US" sz="2400" u="none" strike="noStrike">
                          <a:effectLst/>
                        </a:rPr>
                        <a:t>4</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Image Service - HTTPS, Tiling, Etc.</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dirty="0">
                          <a:effectLst/>
                        </a:rPr>
                        <a:t>Active</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Mike Dolbow</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Ross</a:t>
                      </a:r>
                      <a:endParaRPr lang="en-US" sz="24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637472554"/>
                  </a:ext>
                </a:extLst>
              </a:tr>
              <a:tr h="251380">
                <a:tc>
                  <a:txBody>
                    <a:bodyPr/>
                    <a:lstStyle/>
                    <a:p>
                      <a:pPr algn="ctr" fontAlgn="b"/>
                      <a:r>
                        <a:rPr lang="en-US" sz="2400" u="none" strike="noStrike">
                          <a:effectLst/>
                        </a:rPr>
                        <a:t>5</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Parcel Data</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dirty="0">
                          <a:effectLst/>
                        </a:rPr>
                        <a:t>Active</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George Meyer</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238369850"/>
                  </a:ext>
                </a:extLst>
              </a:tr>
              <a:tr h="251380">
                <a:tc>
                  <a:txBody>
                    <a:bodyPr/>
                    <a:lstStyle/>
                    <a:p>
                      <a:pPr algn="ctr" fontAlgn="b"/>
                      <a:r>
                        <a:rPr lang="en-US" sz="2400" u="none" strike="noStrike">
                          <a:effectLst/>
                        </a:rPr>
                        <a:t>6</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Address Points Data</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dirty="0">
                          <a:effectLst/>
                        </a:rPr>
                        <a:t>Active</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Adam Iten</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Ross</a:t>
                      </a:r>
                      <a:endParaRPr lang="en-US" sz="24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1288398579"/>
                  </a:ext>
                </a:extLst>
              </a:tr>
              <a:tr h="251380">
                <a:tc>
                  <a:txBody>
                    <a:bodyPr/>
                    <a:lstStyle/>
                    <a:p>
                      <a:pPr algn="ctr" fontAlgn="b"/>
                      <a:r>
                        <a:rPr lang="en-US" sz="2400" u="none" strike="noStrike">
                          <a:effectLst/>
                        </a:rPr>
                        <a:t>7</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Street Centerline Data</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a:effectLst/>
                        </a:rPr>
                        <a:t>Active</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Adam Iten</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Ross</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974934633"/>
                  </a:ext>
                </a:extLst>
              </a:tr>
              <a:tr h="251380">
                <a:tc>
                  <a:txBody>
                    <a:bodyPr/>
                    <a:lstStyle/>
                    <a:p>
                      <a:pPr algn="ctr" fontAlgn="b"/>
                      <a:r>
                        <a:rPr lang="en-US" sz="2400" u="none" strike="noStrike">
                          <a:effectLst/>
                        </a:rPr>
                        <a:t>8</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pt-BR" sz="2400" u="none" strike="noStrike">
                          <a:effectLst/>
                        </a:rPr>
                        <a:t>EM Damage Assess Data Standard</a:t>
                      </a:r>
                      <a:endParaRPr lang="pt-BR"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b="0" i="0" u="none" strike="noStrike" dirty="0">
                          <a:solidFill>
                            <a:schemeClr val="dk1"/>
                          </a:solidFill>
                          <a:effectLst/>
                          <a:latin typeface="+mn-lt"/>
                        </a:rPr>
                        <a:t>Active</a:t>
                      </a:r>
                      <a:endParaRPr lang="en-US" sz="24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Brad</a:t>
                      </a:r>
                      <a:r>
                        <a:rPr lang="en-US" sz="2400" u="none" strike="noStrike" baseline="0" dirty="0">
                          <a:effectLst/>
                        </a:rPr>
                        <a:t> Anderson</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Lusk</a:t>
                      </a:r>
                      <a:endParaRPr lang="en-US" sz="24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265454513"/>
                  </a:ext>
                </a:extLst>
              </a:tr>
              <a:tr h="251380">
                <a:tc>
                  <a:txBody>
                    <a:bodyPr/>
                    <a:lstStyle/>
                    <a:p>
                      <a:pPr algn="ctr" fontAlgn="b"/>
                      <a:r>
                        <a:rPr lang="en-US" sz="2400" u="none" strike="noStrike">
                          <a:effectLst/>
                        </a:rPr>
                        <a:t>9</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Basemap Services</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a:effectLst/>
                        </a:rPr>
                        <a:t>Active</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Sonia Dickerson</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Ross</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869586922"/>
                  </a:ext>
                </a:extLst>
              </a:tr>
              <a:tr h="251380">
                <a:tc>
                  <a:txBody>
                    <a:bodyPr/>
                    <a:lstStyle/>
                    <a:p>
                      <a:pPr algn="ctr" fontAlgn="b"/>
                      <a:r>
                        <a:rPr lang="en-US" sz="2400" u="none" strike="noStrike">
                          <a:effectLst/>
                        </a:rPr>
                        <a:t>10</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Geocoding Service</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a:effectLst/>
                        </a:rPr>
                        <a:t>Active</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Mike Dolbow</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Ross</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01172505"/>
                  </a:ext>
                </a:extLst>
              </a:tr>
              <a:tr h="251380">
                <a:tc>
                  <a:txBody>
                    <a:bodyPr/>
                    <a:lstStyle/>
                    <a:p>
                      <a:pPr algn="ctr" fontAlgn="b"/>
                      <a:r>
                        <a:rPr lang="en-US" sz="2400" u="none" strike="noStrike">
                          <a:effectLst/>
                        </a:rPr>
                        <a:t>11</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Parks and Trails Data Standard</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400" u="none" strike="noStrike">
                          <a:effectLst/>
                        </a:rPr>
                        <a:t>Active</a:t>
                      </a:r>
                      <a:endParaRPr lang="en-US" sz="24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a:effectLst/>
                        </a:rPr>
                        <a:t>Jim Bunning</a:t>
                      </a:r>
                      <a:endParaRPr lang="en-US" sz="24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400" u="none" strike="noStrike" dirty="0">
                          <a:effectLst/>
                        </a:rPr>
                        <a:t>Ross</a:t>
                      </a:r>
                      <a:endParaRPr lang="en-US" sz="24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1111674270"/>
                  </a:ext>
                </a:extLst>
              </a:tr>
            </a:tbl>
          </a:graphicData>
        </a:graphic>
      </p:graphicFrame>
    </p:spTree>
    <p:extLst>
      <p:ext uri="{BB962C8B-B14F-4D97-AF65-F5344CB8AC3E}">
        <p14:creationId xmlns:p14="http://schemas.microsoft.com/office/powerpoint/2010/main" val="660385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10</a:t>
            </a:r>
          </a:p>
        </p:txBody>
      </p:sp>
      <p:sp>
        <p:nvSpPr>
          <p:cNvPr id="2" name="Text Placeholder 1"/>
          <p:cNvSpPr>
            <a:spLocks noGrp="1"/>
          </p:cNvSpPr>
          <p:nvPr>
            <p:ph idx="1"/>
          </p:nvPr>
        </p:nvSpPr>
        <p:spPr/>
        <p:txBody>
          <a:bodyPr>
            <a:normAutofit/>
          </a:bodyPr>
          <a:lstStyle/>
          <a:p>
            <a:pPr marL="0" indent="0">
              <a:buNone/>
            </a:pPr>
            <a:r>
              <a:rPr lang="en-US" b="1" dirty="0"/>
              <a:t>NSGIC with 2018 GIS/LIS conference </a:t>
            </a:r>
            <a:r>
              <a:rPr lang="en-US" dirty="0"/>
              <a:t>(Sjerven</a:t>
            </a:r>
            <a:r>
              <a:rPr lang="en-US" dirty="0" smtClean="0"/>
              <a:t>)</a:t>
            </a:r>
          </a:p>
          <a:p>
            <a:r>
              <a:rPr lang="en-US" dirty="0" smtClean="0"/>
              <a:t>NSGIC conference team visiting Duluth June 1-2</a:t>
            </a:r>
          </a:p>
          <a:p>
            <a:r>
              <a:rPr lang="en-US" dirty="0" smtClean="0"/>
              <a:t>Competing against New Orleans and San Antonio</a:t>
            </a:r>
          </a:p>
          <a:p>
            <a:r>
              <a:rPr lang="en-US" dirty="0" smtClean="0"/>
              <a:t>Decision to be made by end of summer</a:t>
            </a:r>
            <a:endParaRPr lang="en-US" dirty="0"/>
          </a:p>
        </p:txBody>
      </p:sp>
    </p:spTree>
    <p:extLst>
      <p:ext uri="{BB962C8B-B14F-4D97-AF65-F5344CB8AC3E}">
        <p14:creationId xmlns:p14="http://schemas.microsoft.com/office/powerpoint/2010/main" val="8636329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11</a:t>
            </a:r>
          </a:p>
        </p:txBody>
      </p:sp>
      <p:sp>
        <p:nvSpPr>
          <p:cNvPr id="2" name="Text Placeholder 1"/>
          <p:cNvSpPr>
            <a:spLocks noGrp="1"/>
          </p:cNvSpPr>
          <p:nvPr>
            <p:ph idx="1"/>
          </p:nvPr>
        </p:nvSpPr>
        <p:spPr/>
        <p:txBody>
          <a:bodyPr>
            <a:normAutofit/>
          </a:bodyPr>
          <a:lstStyle/>
          <a:p>
            <a:pPr marL="0" indent="0">
              <a:buNone/>
            </a:pPr>
            <a:r>
              <a:rPr lang="en-US" b="1" dirty="0"/>
              <a:t>Announcements or other business</a:t>
            </a:r>
          </a:p>
        </p:txBody>
      </p:sp>
    </p:spTree>
    <p:extLst>
      <p:ext uri="{BB962C8B-B14F-4D97-AF65-F5344CB8AC3E}">
        <p14:creationId xmlns:p14="http://schemas.microsoft.com/office/powerpoint/2010/main" val="39382066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9" name="Content Placeholder 8"/>
          <p:cNvSpPr>
            <a:spLocks noGrp="1"/>
          </p:cNvSpPr>
          <p:nvPr>
            <p:ph idx="1"/>
          </p:nvPr>
        </p:nvSpPr>
        <p:spPr/>
        <p:txBody>
          <a:bodyPr/>
          <a:lstStyle/>
          <a:p>
            <a:pPr marL="0" indent="0">
              <a:buNone/>
            </a:pPr>
            <a:r>
              <a:rPr lang="en-US" sz="2400" b="1" dirty="0"/>
              <a:t>Next meeting is </a:t>
            </a:r>
            <a:r>
              <a:rPr lang="en-US" sz="4000" b="1" dirty="0">
                <a:solidFill>
                  <a:srgbClr val="FF0000"/>
                </a:solidFill>
              </a:rPr>
              <a:t>TUESDAY</a:t>
            </a:r>
            <a:r>
              <a:rPr lang="en-US" sz="2400" b="1" dirty="0">
                <a:solidFill>
                  <a:srgbClr val="FF0000"/>
                </a:solidFill>
              </a:rPr>
              <a:t>,</a:t>
            </a:r>
            <a:r>
              <a:rPr lang="en-US" sz="2400" b="1" dirty="0"/>
              <a:t> September 19, 2017</a:t>
            </a:r>
          </a:p>
        </p:txBody>
      </p:sp>
    </p:spTree>
    <p:extLst>
      <p:ext uri="{BB962C8B-B14F-4D97-AF65-F5344CB8AC3E}">
        <p14:creationId xmlns:p14="http://schemas.microsoft.com/office/powerpoint/2010/main" val="3000290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p:pic>
      <p:sp>
        <p:nvSpPr>
          <p:cNvPr id="10" name="Title 9"/>
          <p:cNvSpPr>
            <a:spLocks noGrp="1"/>
          </p:cNvSpPr>
          <p:nvPr>
            <p:ph type="title"/>
          </p:nvPr>
        </p:nvSpPr>
        <p:spPr/>
        <p:txBody>
          <a:bodyPr/>
          <a:lstStyle/>
          <a:p>
            <a:r>
              <a:rPr lang="en-US" dirty="0"/>
              <a:t>Break - Networking</a:t>
            </a:r>
          </a:p>
        </p:txBody>
      </p:sp>
    </p:spTree>
    <p:extLst>
      <p:ext uri="{BB962C8B-B14F-4D97-AF65-F5344CB8AC3E}">
        <p14:creationId xmlns:p14="http://schemas.microsoft.com/office/powerpoint/2010/main" val="223868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6</a:t>
            </a:r>
          </a:p>
        </p:txBody>
      </p:sp>
      <p:sp>
        <p:nvSpPr>
          <p:cNvPr id="2" name="Text Placeholder 1"/>
          <p:cNvSpPr>
            <a:spLocks noGrp="1"/>
          </p:cNvSpPr>
          <p:nvPr>
            <p:ph idx="1"/>
          </p:nvPr>
        </p:nvSpPr>
        <p:spPr/>
        <p:txBody>
          <a:bodyPr>
            <a:normAutofit/>
          </a:bodyPr>
          <a:lstStyle/>
          <a:p>
            <a:pPr marL="0" indent="0">
              <a:buNone/>
            </a:pPr>
            <a:r>
              <a:rPr lang="en-US" b="1" dirty="0"/>
              <a:t>Sector </a:t>
            </a:r>
            <a:r>
              <a:rPr lang="en-US" b="1" dirty="0" smtClean="0"/>
              <a:t>reports</a:t>
            </a:r>
          </a:p>
          <a:p>
            <a:r>
              <a:rPr lang="en-US" b="1" dirty="0" smtClean="0"/>
              <a:t>K12 Education:  </a:t>
            </a:r>
            <a:r>
              <a:rPr lang="en-US" dirty="0" smtClean="0"/>
              <a:t>Freburg</a:t>
            </a:r>
          </a:p>
          <a:p>
            <a:r>
              <a:rPr lang="en-US" b="1" dirty="0" smtClean="0"/>
              <a:t>Private Sector:</a:t>
            </a:r>
            <a:r>
              <a:rPr lang="en-US" dirty="0" smtClean="0"/>
              <a:t>  Hackett</a:t>
            </a:r>
          </a:p>
          <a:p>
            <a:endParaRPr lang="en-US" dirty="0"/>
          </a:p>
        </p:txBody>
      </p:sp>
    </p:spTree>
    <p:extLst>
      <p:ext uri="{BB962C8B-B14F-4D97-AF65-F5344CB8AC3E}">
        <p14:creationId xmlns:p14="http://schemas.microsoft.com/office/powerpoint/2010/main" val="662941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0"/>
            <a:ext cx="9144000" cy="6858000"/>
          </a:xfrm>
        </p:spPr>
      </p:pic>
      <p:sp>
        <p:nvSpPr>
          <p:cNvPr id="2" name="Title 1"/>
          <p:cNvSpPr>
            <a:spLocks noGrp="1"/>
          </p:cNvSpPr>
          <p:nvPr>
            <p:ph type="title"/>
          </p:nvPr>
        </p:nvSpPr>
        <p:spPr>
          <a:xfrm>
            <a:off x="2453473" y="914400"/>
            <a:ext cx="5181600" cy="1447800"/>
          </a:xfrm>
        </p:spPr>
        <p:txBody>
          <a:bodyPr>
            <a:normAutofit/>
          </a:bodyPr>
          <a:lstStyle/>
          <a:p>
            <a:r>
              <a:rPr lang="en-US" sz="3200" b="1" dirty="0">
                <a:latin typeface="Calibri" panose="020F0502020204030204" pitchFamily="34" charset="0"/>
              </a:rPr>
              <a:t>MN GAC</a:t>
            </a:r>
            <a:br>
              <a:rPr lang="en-US" sz="3200" b="1" dirty="0">
                <a:latin typeface="Calibri" panose="020F0502020204030204" pitchFamily="34" charset="0"/>
              </a:rPr>
            </a:br>
            <a:r>
              <a:rPr lang="en-US" sz="3200" b="1" dirty="0">
                <a:latin typeface="Calibri" panose="020F0502020204030204" pitchFamily="34" charset="0"/>
              </a:rPr>
              <a:t>K12 Education Report</a:t>
            </a:r>
          </a:p>
        </p:txBody>
      </p:sp>
      <p:sp>
        <p:nvSpPr>
          <p:cNvPr id="3" name="Rectangle 2"/>
          <p:cNvSpPr/>
          <p:nvPr/>
        </p:nvSpPr>
        <p:spPr>
          <a:xfrm>
            <a:off x="2590800" y="2895600"/>
            <a:ext cx="5029200" cy="1308050"/>
          </a:xfrm>
          <a:prstGeom prst="rect">
            <a:avLst/>
          </a:prstGeom>
        </p:spPr>
        <p:txBody>
          <a:bodyPr wrap="square">
            <a:spAutoFit/>
          </a:bodyPr>
          <a:lstStyle/>
          <a:p>
            <a:pPr algn="ctr">
              <a:spcBef>
                <a:spcPts val="600"/>
              </a:spcBef>
            </a:pPr>
            <a:r>
              <a:rPr lang="en-US" sz="2800" dirty="0">
                <a:solidFill>
                  <a:prstClr val="black"/>
                </a:solidFill>
              </a:rPr>
              <a:t>Scott Freburg</a:t>
            </a:r>
          </a:p>
          <a:p>
            <a:pPr algn="ctr">
              <a:spcBef>
                <a:spcPts val="600"/>
              </a:spcBef>
            </a:pPr>
            <a:r>
              <a:rPr lang="en-US" sz="2800" dirty="0">
                <a:solidFill>
                  <a:prstClr val="black"/>
                </a:solidFill>
              </a:rPr>
              <a:t>K12 Education Sector</a:t>
            </a:r>
          </a:p>
          <a:p>
            <a:endParaRPr lang="en-US" dirty="0">
              <a:solidFill>
                <a:prstClr val="black"/>
              </a:solidFill>
            </a:endParaRPr>
          </a:p>
        </p:txBody>
      </p:sp>
    </p:spTree>
    <p:extLst>
      <p:ext uri="{BB962C8B-B14F-4D97-AF65-F5344CB8AC3E}">
        <p14:creationId xmlns:p14="http://schemas.microsoft.com/office/powerpoint/2010/main" val="4079213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 PPT template new.potm [Read-Only]" id="{C6082FA0-2D2D-45B4-99A4-16D650944F2B}" vid="{FC0C460D-8A65-4CA7-AD4A-6380F4F0B11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B406818001124E931DB06F528AC53C" ma:contentTypeVersion="8" ma:contentTypeDescription="Create a new document." ma:contentTypeScope="" ma:versionID="892862b8ec303518c944787b2eadeae5">
  <xsd:schema xmlns:xsd="http://www.w3.org/2001/XMLSchema" xmlns:xs="http://www.w3.org/2001/XMLSchema" xmlns:p="http://schemas.microsoft.com/office/2006/metadata/properties" xmlns:ns2="59bdf81b-3292-4aa4-98cf-655ff1e94488" targetNamespace="http://schemas.microsoft.com/office/2006/metadata/properties" ma:root="true" ma:fieldsID="c3ce4fc1e88e3dfff1ce7623afcea5ae" ns2:_="">
    <xsd:import namespace="59bdf81b-3292-4aa4-98cf-655ff1e94488"/>
    <xsd:element name="properties">
      <xsd:complexType>
        <xsd:sequence>
          <xsd:element name="documentManagement">
            <xsd:complexType>
              <xsd:all>
                <xsd:element ref="ns2:DocumentType" minOccurs="0"/>
                <xsd:element ref="ns2:DocVer" minOccurs="0"/>
                <xsd:element ref="ns2:Project" minOccurs="0"/>
                <xsd:element ref="ns2: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df81b-3292-4aa4-98cf-655ff1e94488" elementFormDefault="qualified">
    <xsd:import namespace="http://schemas.microsoft.com/office/2006/documentManagement/types"/>
    <xsd:import namespace="http://schemas.microsoft.com/office/infopath/2007/PartnerControls"/>
    <xsd:element name="DocumentType" ma:index="8" nillable="true" ma:displayName="DocumentType" ma:description="What type of document is this?" ma:format="Dropdown" ma:internalName="DocumentType">
      <xsd:simpleType>
        <xsd:restriction base="dms:Choice">
          <xsd:enumeration value="Directions"/>
          <xsd:enumeration value="Logo"/>
          <xsd:enumeration value="Meeting Notes"/>
          <xsd:enumeration value="Org Chart"/>
          <xsd:enumeration value="Portfolio"/>
          <xsd:enumeration value="Presentation"/>
          <xsd:enumeration value="Project Codes"/>
          <xsd:enumeration value="Project Initiation Request"/>
          <xsd:enumeration value="Project Summary"/>
          <xsd:enumeration value="RACI Matrix"/>
          <xsd:enumeration value="Requirements Document"/>
          <xsd:enumeration value="Security Plan"/>
          <xsd:enumeration value="Template"/>
          <xsd:enumeration value="Other"/>
        </xsd:restriction>
      </xsd:simpleType>
    </xsd:element>
    <xsd:element name="DocVer" ma:index="9" nillable="true" ma:displayName="DocVer" ma:description="What version is this document" ma:format="Dropdown" ma:internalName="DocVer">
      <xsd:simpleType>
        <xsd:restriction base="dms:Choice">
          <xsd:enumeration value="Draft - Working Copy"/>
          <xsd:enumeration value="Final Proposed"/>
          <xsd:enumeration value="Final Approved"/>
          <xsd:enumeration value="Old Version"/>
          <xsd:enumeration value="Template"/>
          <xsd:enumeration value="Other"/>
        </xsd:restriction>
      </xsd:simpleType>
    </xsd:element>
    <xsd:element name="Project" ma:index="10" nillable="true" ma:displayName="Project" ma:format="Dropdown" ma:internalName="Project">
      <xsd:simpleType>
        <xsd:restriction base="dms:Choice">
          <xsd:enumeration value="MnGeo All Staff Meeting"/>
          <xsd:enumeration value="MnGeo Operations"/>
          <xsd:enumeration value="MnGeo Outreach"/>
          <xsd:enumeration value="ESRI License Manager"/>
          <xsd:enumeration value="Geocoder"/>
          <xsd:enumeration value="ISRM Standards"/>
          <xsd:enumeration value="Metadata"/>
          <xsd:enumeration value="OSA"/>
          <xsd:enumeration value="Other"/>
          <xsd:enumeration value="Website Migration"/>
        </xsd:restriction>
      </xsd:simpleType>
    </xsd:element>
    <xsd:element name="Meeting_x0020_Date" ma:index="11" nillable="true" ma:displayName="Meeting Date" ma:format="DateOnly" ma:internalName="Meeting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 xmlns="59bdf81b-3292-4aa4-98cf-655ff1e94488">MnGeo Operations</Project>
    <Meeting_x0020_Date xmlns="59bdf81b-3292-4aa4-98cf-655ff1e94488" xsi:nil="true"/>
    <DocVer xmlns="59bdf81b-3292-4aa4-98cf-655ff1e94488" xsi:nil="true"/>
    <DocumentType xmlns="59bdf81b-3292-4aa4-98cf-655ff1e94488">Template</DocumentType>
  </documentManagement>
</p:properties>
</file>

<file path=customXml/itemProps1.xml><?xml version="1.0" encoding="utf-8"?>
<ds:datastoreItem xmlns:ds="http://schemas.openxmlformats.org/officeDocument/2006/customXml" ds:itemID="{C407B9D5-413F-4871-8550-75E2E4CC6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df81b-3292-4aa4-98cf-655ff1e94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www.w3.org/XML/1998/namespace"/>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59bdf81b-3292-4aa4-98cf-655ff1e9448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MN.IT</Template>
  <TotalTime>15001</TotalTime>
  <Words>2663</Words>
  <Application>Microsoft Office PowerPoint</Application>
  <PresentationFormat>Widescreen</PresentationFormat>
  <Paragraphs>544</Paragraphs>
  <Slides>68</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68</vt:i4>
      </vt:variant>
    </vt:vector>
  </HeadingPairs>
  <TitlesOfParts>
    <vt:vector size="75" baseType="lpstr">
      <vt:lpstr>Arial</vt:lpstr>
      <vt:lpstr>Calibri</vt:lpstr>
      <vt:lpstr>Calibri Light</vt:lpstr>
      <vt:lpstr>NeueHaasGroteskText Std</vt:lpstr>
      <vt:lpstr>MN.IT</vt:lpstr>
      <vt:lpstr>Office Theme</vt:lpstr>
      <vt:lpstr>1_Office Theme</vt:lpstr>
      <vt:lpstr>Minnesota Geospatial Advisory Council</vt:lpstr>
      <vt:lpstr>Welcome</vt:lpstr>
      <vt:lpstr>Agenda</vt:lpstr>
      <vt:lpstr>Agenda Item 2</vt:lpstr>
      <vt:lpstr>Agenda Item 3</vt:lpstr>
      <vt:lpstr>Agenda Item 4</vt:lpstr>
      <vt:lpstr>Break - Networking</vt:lpstr>
      <vt:lpstr>Agenda Item 6</vt:lpstr>
      <vt:lpstr>MN GAC K12 Education Report</vt:lpstr>
      <vt:lpstr>PowerPoint Presentation</vt:lpstr>
      <vt:lpstr>PowerPoint Presentation</vt:lpstr>
      <vt:lpstr>Short History: </vt:lpstr>
      <vt:lpstr>How we are doing it: </vt:lpstr>
      <vt:lpstr>Who did it: </vt:lpstr>
      <vt:lpstr>What difference did it make: </vt:lpstr>
      <vt:lpstr>Where does MN-GAC Fit: </vt:lpstr>
      <vt:lpstr>Agenda Item 6</vt:lpstr>
      <vt:lpstr>Agenda Item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Item 8</vt:lpstr>
      <vt:lpstr>Damage Assessment Standards Workgroup</vt:lpstr>
      <vt:lpstr>Damage Assessment Standards Workgroup</vt:lpstr>
      <vt:lpstr>Damage Assessment Standards Workgroup</vt:lpstr>
      <vt:lpstr>Damage Assessment Standards Workgroup</vt:lpstr>
      <vt:lpstr>Damage Assessment Standards Workgroup</vt:lpstr>
      <vt:lpstr>Agenda Item 9</vt:lpstr>
      <vt:lpstr>Agenda Item 10</vt:lpstr>
      <vt:lpstr>Agenda Item 11</vt:lpstr>
      <vt:lpstr>Thank you!</vt:lpstr>
    </vt:vector>
  </TitlesOfParts>
  <Company>State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Nancy Rader</cp:lastModifiedBy>
  <cp:revision>697</cp:revision>
  <dcterms:created xsi:type="dcterms:W3CDTF">2016-01-06T16:54:03Z</dcterms:created>
  <dcterms:modified xsi:type="dcterms:W3CDTF">2017-05-31T20:17:31Z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0x010100F3B406818001124E931DB06F528AC53C</vt:lpwstr>
  </property>
</Properties>
</file>