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 id="2147483821" r:id="rId5"/>
    <p:sldMasterId id="2147483833" r:id="rId6"/>
    <p:sldMasterId id="2147483883" r:id="rId7"/>
  </p:sldMasterIdLst>
  <p:notesMasterIdLst>
    <p:notesMasterId r:id="rId90"/>
  </p:notesMasterIdLst>
  <p:handoutMasterIdLst>
    <p:handoutMasterId r:id="rId91"/>
  </p:handoutMasterIdLst>
  <p:sldIdLst>
    <p:sldId id="396" r:id="rId8"/>
    <p:sldId id="406" r:id="rId9"/>
    <p:sldId id="488" r:id="rId10"/>
    <p:sldId id="494" r:id="rId11"/>
    <p:sldId id="506" r:id="rId12"/>
    <p:sldId id="581" r:id="rId13"/>
    <p:sldId id="564" r:id="rId14"/>
    <p:sldId id="582" r:id="rId15"/>
    <p:sldId id="583" r:id="rId16"/>
    <p:sldId id="584" r:id="rId17"/>
    <p:sldId id="585" r:id="rId18"/>
    <p:sldId id="586" r:id="rId19"/>
    <p:sldId id="587" r:id="rId20"/>
    <p:sldId id="588" r:id="rId21"/>
    <p:sldId id="487" r:id="rId22"/>
    <p:sldId id="622" r:id="rId23"/>
    <p:sldId id="623" r:id="rId24"/>
    <p:sldId id="624" r:id="rId25"/>
    <p:sldId id="625" r:id="rId26"/>
    <p:sldId id="626" r:id="rId27"/>
    <p:sldId id="627" r:id="rId28"/>
    <p:sldId id="628" r:id="rId29"/>
    <p:sldId id="629" r:id="rId30"/>
    <p:sldId id="630" r:id="rId31"/>
    <p:sldId id="631" r:id="rId32"/>
    <p:sldId id="632" r:id="rId33"/>
    <p:sldId id="496" r:id="rId34"/>
    <p:sldId id="590" r:id="rId35"/>
    <p:sldId id="591" r:id="rId36"/>
    <p:sldId id="592" r:id="rId37"/>
    <p:sldId id="484" r:id="rId38"/>
    <p:sldId id="589" r:id="rId39"/>
    <p:sldId id="593" r:id="rId40"/>
    <p:sldId id="594" r:id="rId41"/>
    <p:sldId id="595" r:id="rId42"/>
    <p:sldId id="596" r:id="rId43"/>
    <p:sldId id="597" r:id="rId44"/>
    <p:sldId id="598" r:id="rId45"/>
    <p:sldId id="599" r:id="rId46"/>
    <p:sldId id="600" r:id="rId47"/>
    <p:sldId id="601" r:id="rId48"/>
    <p:sldId id="602" r:id="rId49"/>
    <p:sldId id="603" r:id="rId50"/>
    <p:sldId id="604" r:id="rId51"/>
    <p:sldId id="605" r:id="rId52"/>
    <p:sldId id="606" r:id="rId53"/>
    <p:sldId id="607" r:id="rId54"/>
    <p:sldId id="498" r:id="rId55"/>
    <p:sldId id="565" r:id="rId56"/>
    <p:sldId id="566" r:id="rId57"/>
    <p:sldId id="567" r:id="rId58"/>
    <p:sldId id="568" r:id="rId59"/>
    <p:sldId id="569" r:id="rId60"/>
    <p:sldId id="570" r:id="rId61"/>
    <p:sldId id="571" r:id="rId62"/>
    <p:sldId id="572" r:id="rId63"/>
    <p:sldId id="573" r:id="rId64"/>
    <p:sldId id="574" r:id="rId65"/>
    <p:sldId id="575" r:id="rId66"/>
    <p:sldId id="576" r:id="rId67"/>
    <p:sldId id="577" r:id="rId68"/>
    <p:sldId id="578" r:id="rId69"/>
    <p:sldId id="579" r:id="rId70"/>
    <p:sldId id="580" r:id="rId71"/>
    <p:sldId id="507" r:id="rId72"/>
    <p:sldId id="608" r:id="rId73"/>
    <p:sldId id="609" r:id="rId74"/>
    <p:sldId id="610" r:id="rId75"/>
    <p:sldId id="611" r:id="rId76"/>
    <p:sldId id="612" r:id="rId77"/>
    <p:sldId id="613" r:id="rId78"/>
    <p:sldId id="614" r:id="rId79"/>
    <p:sldId id="615" r:id="rId80"/>
    <p:sldId id="616" r:id="rId81"/>
    <p:sldId id="617" r:id="rId82"/>
    <p:sldId id="618" r:id="rId83"/>
    <p:sldId id="619" r:id="rId84"/>
    <p:sldId id="620" r:id="rId85"/>
    <p:sldId id="505" r:id="rId86"/>
    <p:sldId id="508" r:id="rId87"/>
    <p:sldId id="503" r:id="rId88"/>
    <p:sldId id="493"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000000"/>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08" autoAdjust="0"/>
    <p:restoredTop sz="92216" autoAdjust="0"/>
  </p:normalViewPr>
  <p:slideViewPr>
    <p:cSldViewPr snapToGrid="0">
      <p:cViewPr varScale="1">
        <p:scale>
          <a:sx n="103" d="100"/>
          <a:sy n="103" d="100"/>
        </p:scale>
        <p:origin x="168" y="102"/>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9/18/2017</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9/18/2017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95935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670276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815688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F19EC6-34A3-4924-A009-999C7FB38A73}"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770169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2822665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48</a:t>
            </a:fld>
            <a:endParaRPr lang="en-US" dirty="0"/>
          </a:p>
        </p:txBody>
      </p:sp>
    </p:spTree>
    <p:extLst>
      <p:ext uri="{BB962C8B-B14F-4D97-AF65-F5344CB8AC3E}">
        <p14:creationId xmlns:p14="http://schemas.microsoft.com/office/powerpoint/2010/main" val="3604809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DFFDEBA4-08E9-4FC8-A3E2-AAB07F9D8898}" type="slidenum">
              <a:rPr lang="en-US" altLang="en-US" sz="1200">
                <a:solidFill>
                  <a:srgbClr val="000000"/>
                </a:solidFill>
              </a:rPr>
              <a:pPr/>
              <a:t>49</a:t>
            </a:fld>
            <a:endParaRPr lang="en-US" altLang="en-US" sz="1200">
              <a:solidFill>
                <a:srgbClr val="000000"/>
              </a:solidFill>
            </a:endParaRPr>
          </a:p>
        </p:txBody>
      </p:sp>
      <p:sp>
        <p:nvSpPr>
          <p:cNvPr id="15362" name="Rectangle 2"/>
          <p:cNvSpPr>
            <a:spLocks noGrp="1" noRot="1" noChangeAspect="1" noChangeArrowheads="1" noTextEdit="1"/>
          </p:cNvSpPr>
          <p:nvPr>
            <p:ph type="sldImg"/>
          </p:nvPr>
        </p:nvSpPr>
        <p:spPr>
          <a:xfrm>
            <a:off x="303213" y="609600"/>
            <a:ext cx="6197600" cy="3486150"/>
          </a:xfrm>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smtClean="0">
                <a:latin typeface="Times New Roman" panose="02020603050405020304" pitchFamily="18" charset="0"/>
              </a:rPr>
              <a:t>Hello, I</a:t>
            </a:r>
            <a:r>
              <a:rPr lang="ja-JP" altLang="en-US" sz="2000" smtClean="0">
                <a:latin typeface="Times New Roman" panose="02020603050405020304" pitchFamily="18" charset="0"/>
              </a:rPr>
              <a:t>’</a:t>
            </a:r>
            <a:r>
              <a:rPr lang="en-US" altLang="ja-JP" sz="2000" smtClean="0">
                <a:latin typeface="Times New Roman" panose="02020603050405020304" pitchFamily="18" charset="0"/>
              </a:rPr>
              <a:t>m Madeleine Kerr and this is an introduction to mapping and GIS.  </a:t>
            </a:r>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826610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xfrm>
            <a:off x="344488" y="698500"/>
            <a:ext cx="6192837" cy="3484563"/>
          </a:xfrm>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anose="02020603050405020304" pitchFamily="18" charset="0"/>
              </a:rPr>
              <a:t>Does where you live matter to your health? This billboard from the American Public Health Association conference hints at the answer. Your Zip Code shouldn</a:t>
            </a:r>
            <a:r>
              <a:rPr lang="ja-JP" altLang="en-US" smtClean="0">
                <a:latin typeface="Times New Roman" panose="02020603050405020304" pitchFamily="18" charset="0"/>
              </a:rPr>
              <a:t>’</a:t>
            </a:r>
            <a:r>
              <a:rPr lang="en-US" altLang="ja-JP" smtClean="0">
                <a:latin typeface="Times New Roman" panose="02020603050405020304" pitchFamily="18" charset="0"/>
              </a:rPr>
              <a:t>t predict how long you</a:t>
            </a:r>
            <a:r>
              <a:rPr lang="ja-JP" altLang="en-US" smtClean="0">
                <a:latin typeface="Times New Roman" panose="02020603050405020304" pitchFamily="18" charset="0"/>
              </a:rPr>
              <a:t>’</a:t>
            </a:r>
            <a:r>
              <a:rPr lang="en-US" altLang="ja-JP" smtClean="0">
                <a:latin typeface="Times New Roman" panose="02020603050405020304" pitchFamily="18" charset="0"/>
              </a:rPr>
              <a:t>ll live, but it does. Having health insurance and health care is important – but </a:t>
            </a:r>
            <a:r>
              <a:rPr lang="en-US" altLang="ja-JP" b="1" smtClean="0">
                <a:latin typeface="Times New Roman" panose="02020603050405020304" pitchFamily="18" charset="0"/>
              </a:rPr>
              <a:t>much</a:t>
            </a:r>
            <a:r>
              <a:rPr lang="en-US" altLang="ja-JP" smtClean="0">
                <a:latin typeface="Times New Roman" panose="02020603050405020304" pitchFamily="18" charset="0"/>
              </a:rPr>
              <a:t> of what affects our health occurs outside of hospitals and clinics. It</a:t>
            </a:r>
            <a:r>
              <a:rPr lang="ja-JP" altLang="en-US" smtClean="0">
                <a:latin typeface="Times New Roman" panose="02020603050405020304" pitchFamily="18" charset="0"/>
              </a:rPr>
              <a:t>’</a:t>
            </a:r>
            <a:r>
              <a:rPr lang="en-US" altLang="ja-JP" smtClean="0">
                <a:latin typeface="Times New Roman" panose="02020603050405020304" pitchFamily="18" charset="0"/>
              </a:rPr>
              <a:t>s hard to live a healthy life if you live in an unhealthy place. </a:t>
            </a:r>
          </a:p>
          <a:p>
            <a:endParaRPr lang="en-US" altLang="en-US" smtClean="0">
              <a:solidFill>
                <a:schemeClr val="tx2"/>
              </a:solidFill>
              <a:latin typeface="Times New Roman" panose="02020603050405020304" pitchFamily="18" charset="0"/>
            </a:endParaRPr>
          </a:p>
          <a:p>
            <a:endParaRPr lang="en-US" altLang="en-US" smtClean="0">
              <a:latin typeface="Times New Roman" panose="02020603050405020304" pitchFamily="18"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0C0E1A5B-4B71-44BF-967F-8CC43BF4DA00}" type="slidenum">
              <a:rPr lang="en-US" altLang="en-US" sz="1200">
                <a:solidFill>
                  <a:srgbClr val="000000"/>
                </a:solidFill>
                <a:latin typeface="Arial" panose="020B0604020202020204" pitchFamily="34" charset="0"/>
              </a:rPr>
              <a:pPr/>
              <a:t>50</a:t>
            </a:fld>
            <a:endParaRPr lang="en-US" altLang="en-US" sz="1200">
              <a:solidFill>
                <a:srgbClr val="000000"/>
              </a:solidFill>
              <a:latin typeface="Arial" panose="020B0604020202020204" pitchFamily="34" charset="0"/>
            </a:endParaRPr>
          </a:p>
        </p:txBody>
      </p:sp>
    </p:spTree>
    <p:extLst>
      <p:ext uri="{BB962C8B-B14F-4D97-AF65-F5344CB8AC3E}">
        <p14:creationId xmlns:p14="http://schemas.microsoft.com/office/powerpoint/2010/main" val="3568965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solidFill>
                  <a:srgbClr val="000000"/>
                </a:solidFill>
                <a:latin typeface="Times New Roman" panose="02020603050405020304" pitchFamily="18" charset="0"/>
              </a:rPr>
              <a:t>Here you see maps that provide insights about the health of Minnesotans. The </a:t>
            </a:r>
            <a:r>
              <a:rPr lang="en-US" altLang="en-US" i="1" smtClean="0">
                <a:solidFill>
                  <a:srgbClr val="000000"/>
                </a:solidFill>
                <a:latin typeface="Times New Roman" panose="02020603050405020304" pitchFamily="18" charset="0"/>
              </a:rPr>
              <a:t>County Health Rankings </a:t>
            </a:r>
            <a:r>
              <a:rPr lang="en-US" altLang="en-US" smtClean="0">
                <a:solidFill>
                  <a:srgbClr val="000000"/>
                </a:solidFill>
                <a:latin typeface="Times New Roman" panose="02020603050405020304" pitchFamily="18" charset="0"/>
              </a:rPr>
              <a:t>help us see </a:t>
            </a:r>
            <a:r>
              <a:rPr lang="en-US" altLang="en-US" b="1" smtClean="0">
                <a:solidFill>
                  <a:srgbClr val="000000"/>
                </a:solidFill>
                <a:latin typeface="Times New Roman" panose="02020603050405020304" pitchFamily="18" charset="0"/>
              </a:rPr>
              <a:t>how</a:t>
            </a:r>
            <a:r>
              <a:rPr lang="en-US" altLang="en-US" smtClean="0">
                <a:solidFill>
                  <a:srgbClr val="000000"/>
                </a:solidFill>
                <a:latin typeface="Times New Roman" panose="02020603050405020304" pitchFamily="18" charset="0"/>
              </a:rPr>
              <a:t> where we live, learn, work and play influences how healthy we are and how long we live. </a:t>
            </a:r>
          </a:p>
          <a:p>
            <a:r>
              <a:rPr lang="en-US" altLang="en-US" smtClean="0">
                <a:latin typeface="Times New Roman" panose="02020603050405020304" pitchFamily="18" charset="0"/>
              </a:rPr>
              <a:t>On the left, the green map shows the distribution of Minnesota</a:t>
            </a:r>
            <a:r>
              <a:rPr lang="ja-JP" altLang="en-US" smtClean="0">
                <a:latin typeface="Times New Roman" panose="02020603050405020304" pitchFamily="18" charset="0"/>
              </a:rPr>
              <a:t>’</a:t>
            </a:r>
            <a:r>
              <a:rPr lang="en-US" altLang="ja-JP" smtClean="0">
                <a:latin typeface="Times New Roman" panose="02020603050405020304" pitchFamily="18" charset="0"/>
              </a:rPr>
              <a:t>s health outcomes , based on an equal weighting of length and quality of life. Lighter shades indicate better performance in the summary rankings. </a:t>
            </a:r>
          </a:p>
          <a:p>
            <a:r>
              <a:rPr lang="en-US" altLang="en-US" smtClean="0">
                <a:latin typeface="Times New Roman" panose="02020603050405020304" pitchFamily="18" charset="0"/>
              </a:rPr>
              <a:t> On the right, the blue map displays Minnesota</a:t>
            </a:r>
            <a:r>
              <a:rPr lang="ja-JP" altLang="en-US" smtClean="0">
                <a:latin typeface="Times New Roman" panose="02020603050405020304" pitchFamily="18" charset="0"/>
              </a:rPr>
              <a:t>’</a:t>
            </a:r>
            <a:r>
              <a:rPr lang="en-US" altLang="ja-JP" smtClean="0">
                <a:latin typeface="Times New Roman" panose="02020603050405020304" pitchFamily="18" charset="0"/>
              </a:rPr>
              <a:t>s summary ranks for health factors , based on weighted scores for health behaviors, clinical care, social and economic factors, and the physical environment.</a:t>
            </a:r>
            <a:endParaRPr lang="en-US" altLang="en-US" smtClean="0">
              <a:latin typeface="Times New Roman" panose="02020603050405020304" pitchFamily="18"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70CB7310-09F3-4A9E-BC99-AC306836C93B}" type="slidenum">
              <a:rPr lang="en-US" altLang="en-US" sz="1200">
                <a:solidFill>
                  <a:srgbClr val="000000"/>
                </a:solidFill>
                <a:latin typeface="Arial" panose="020B0604020202020204" pitchFamily="34" charset="0"/>
              </a:rPr>
              <a:pPr/>
              <a:t>51</a:t>
            </a:fld>
            <a:endParaRPr lang="en-US" altLang="en-US" sz="1200">
              <a:solidFill>
                <a:srgbClr val="000000"/>
              </a:solidFill>
              <a:latin typeface="Arial" panose="020B0604020202020204" pitchFamily="34" charset="0"/>
            </a:endParaRPr>
          </a:p>
        </p:txBody>
      </p:sp>
    </p:spTree>
    <p:extLst>
      <p:ext uri="{BB962C8B-B14F-4D97-AF65-F5344CB8AC3E}">
        <p14:creationId xmlns:p14="http://schemas.microsoft.com/office/powerpoint/2010/main" val="4062462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E7F9B8BC-4DD8-44A7-95B3-DA8BF34A0D44}" type="slidenum">
              <a:rPr lang="en-US" altLang="en-US" sz="1200">
                <a:solidFill>
                  <a:srgbClr val="000000"/>
                </a:solidFill>
              </a:rPr>
              <a:pPr/>
              <a:t>52</a:t>
            </a:fld>
            <a:endParaRPr lang="en-US" altLang="en-US" sz="1200">
              <a:solidFill>
                <a:srgbClr val="000000"/>
              </a:solidFill>
            </a:endParaRPr>
          </a:p>
        </p:txBody>
      </p:sp>
      <p:sp>
        <p:nvSpPr>
          <p:cNvPr id="21506" name="Rectangle 1026"/>
          <p:cNvSpPr>
            <a:spLocks noGrp="1" noRot="1" noChangeAspect="1" noChangeArrowheads="1" noTextEdit="1"/>
          </p:cNvSpPr>
          <p:nvPr>
            <p:ph type="sldImg"/>
          </p:nvPr>
        </p:nvSpPr>
        <p:spPr>
          <a:ln/>
        </p:spPr>
      </p:sp>
      <p:sp>
        <p:nvSpPr>
          <p:cNvPr id="21507" name="Rectangle 1027"/>
          <p:cNvSpPr>
            <a:spLocks noGrp="1" noChangeArrowheads="1"/>
          </p:cNvSpPr>
          <p:nvPr>
            <p:ph type="body" idx="1"/>
          </p:nvPr>
        </p:nvSpPr>
        <p:spPr>
          <a:xfrm>
            <a:off x="620713" y="4419600"/>
            <a:ext cx="50482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smtClean="0">
              <a:latin typeface="Times New Roman" panose="02020603050405020304" pitchFamily="18" charset="0"/>
            </a:endParaRPr>
          </a:p>
        </p:txBody>
      </p:sp>
    </p:spTree>
    <p:extLst>
      <p:ext uri="{BB962C8B-B14F-4D97-AF65-F5344CB8AC3E}">
        <p14:creationId xmlns:p14="http://schemas.microsoft.com/office/powerpoint/2010/main" val="372580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latin typeface="Times New Roman" panose="02020603050405020304" pitchFamily="18" charset="0"/>
              </a:rPr>
              <a:t>To enter a data point, In the menu bar, </a:t>
            </a:r>
            <a:r>
              <a:rPr lang="en-US" altLang="en-US" b="1" smtClean="0">
                <a:latin typeface="Times New Roman" panose="02020603050405020304" pitchFamily="18" charset="0"/>
              </a:rPr>
              <a:t>click the edit button </a:t>
            </a:r>
            <a:r>
              <a:rPr lang="en-US" altLang="en-US" smtClean="0">
                <a:latin typeface="Times New Roman" panose="02020603050405020304" pitchFamily="18" charset="0"/>
              </a:rPr>
              <a:t>to reveal the legend of weaknesses and strengths </a:t>
            </a:r>
          </a:p>
          <a:p>
            <a:pPr>
              <a:spcBef>
                <a:spcPct val="0"/>
              </a:spcBef>
            </a:pPr>
            <a:r>
              <a:rPr lang="en-US" altLang="en-US" smtClean="0">
                <a:latin typeface="Times New Roman" panose="02020603050405020304" pitchFamily="18" charset="0"/>
              </a:rPr>
              <a:t>-In the legend, select the category you would like to record on the map.</a:t>
            </a:r>
          </a:p>
          <a:p>
            <a:pPr>
              <a:spcBef>
                <a:spcPct val="0"/>
              </a:spcBef>
            </a:pPr>
            <a:r>
              <a:rPr lang="en-US" altLang="en-US" smtClean="0">
                <a:latin typeface="Times New Roman" panose="02020603050405020304" pitchFamily="18" charset="0"/>
              </a:rPr>
              <a:t>-Click on the map at the location of your weakness or strength. </a:t>
            </a:r>
          </a:p>
          <a:p>
            <a:pPr>
              <a:spcBef>
                <a:spcPct val="0"/>
              </a:spcBef>
            </a:pPr>
            <a:r>
              <a:rPr lang="en-US" altLang="en-US" smtClean="0">
                <a:latin typeface="Times New Roman" panose="02020603050405020304" pitchFamily="18" charset="0"/>
              </a:rPr>
              <a:t>- In the pop-up box, you will see the category you chose at the top. </a:t>
            </a:r>
          </a:p>
          <a:p>
            <a:pPr>
              <a:spcBef>
                <a:spcPct val="0"/>
              </a:spcBef>
              <a:buFontTx/>
              <a:buChar char="-"/>
            </a:pPr>
            <a:r>
              <a:rPr lang="en-US" altLang="en-US" smtClean="0">
                <a:latin typeface="Times New Roman" panose="02020603050405020304" pitchFamily="18" charset="0"/>
              </a:rPr>
              <a:t>On the Sub-Type line, insert the number for the age-friendly feature that best matches what you observed. (see Code sheet) </a:t>
            </a:r>
          </a:p>
          <a:p>
            <a:pPr>
              <a:spcBef>
                <a:spcPct val="0"/>
              </a:spcBef>
              <a:buFontTx/>
              <a:buChar char="-"/>
            </a:pPr>
            <a:r>
              <a:rPr lang="en-US" altLang="en-US" smtClean="0">
                <a:latin typeface="Times New Roman" panose="02020603050405020304" pitchFamily="18" charset="0"/>
              </a:rPr>
              <a:t>e.g. Outdoor Spaces and buildings 2= Green spaces and outdoor seating are sufficient in number, well-maintained and safe.</a:t>
            </a: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B680F3EF-9509-40B9-8B37-BD415619E2DA}" type="slidenum">
              <a:rPr lang="en-US" altLang="en-US" sz="1200">
                <a:solidFill>
                  <a:srgbClr val="000000"/>
                </a:solidFill>
                <a:latin typeface="Arial" panose="020B0604020202020204" pitchFamily="34" charset="0"/>
              </a:rPr>
              <a:pPr/>
              <a:t>55</a:t>
            </a:fld>
            <a:endParaRPr lang="en-US" altLang="en-US" sz="1200">
              <a:solidFill>
                <a:srgbClr val="000000"/>
              </a:solidFill>
              <a:latin typeface="Arial" panose="020B0604020202020204" pitchFamily="34" charset="0"/>
            </a:endParaRPr>
          </a:p>
        </p:txBody>
      </p:sp>
    </p:spTree>
    <p:extLst>
      <p:ext uri="{BB962C8B-B14F-4D97-AF65-F5344CB8AC3E}">
        <p14:creationId xmlns:p14="http://schemas.microsoft.com/office/powerpoint/2010/main" val="1369343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Times New Roman" panose="02020603050405020304" pitchFamily="18" charset="0"/>
              </a:rPr>
              <a:t>Walking &amp; Paths</a:t>
            </a:r>
            <a:r>
              <a:rPr lang="en-US" altLang="en-US" smtClean="0">
                <a:latin typeface="Times New Roman" panose="02020603050405020304" pitchFamily="18" charset="0"/>
              </a:rPr>
              <a:t> </a:t>
            </a:r>
          </a:p>
          <a:p>
            <a:r>
              <a:rPr lang="en-US" altLang="en-US" smtClean="0">
                <a:latin typeface="Times New Roman" panose="02020603050405020304" pitchFamily="18" charset="0"/>
              </a:rPr>
              <a:t>-Average walk score for the city? </a:t>
            </a:r>
          </a:p>
          <a:p>
            <a:r>
              <a:rPr lang="en-US" altLang="en-US" smtClean="0">
                <a:latin typeface="Times New Roman" panose="02020603050405020304" pitchFamily="18" charset="0"/>
              </a:rPr>
              <a:t>--Does the city have walking or biking paths? How many miles? </a:t>
            </a:r>
          </a:p>
          <a:p>
            <a:r>
              <a:rPr lang="en-US" altLang="en-US" smtClean="0">
                <a:latin typeface="Times New Roman" panose="02020603050405020304" pitchFamily="18" charset="0"/>
              </a:rPr>
              <a:t> </a:t>
            </a:r>
            <a:r>
              <a:rPr lang="en-US" altLang="en-US" b="1" smtClean="0">
                <a:latin typeface="Times New Roman" panose="02020603050405020304" pitchFamily="18" charset="0"/>
              </a:rPr>
              <a:t>Parks</a:t>
            </a:r>
            <a:endParaRPr lang="en-US" altLang="en-US" smtClean="0">
              <a:latin typeface="Times New Roman" panose="02020603050405020304" pitchFamily="18" charset="0"/>
            </a:endParaRPr>
          </a:p>
          <a:p>
            <a:r>
              <a:rPr lang="en-US" altLang="en-US" smtClean="0">
                <a:latin typeface="Times New Roman" panose="02020603050405020304" pitchFamily="18" charset="0"/>
              </a:rPr>
              <a:t> -# of parks in the city? How many acres of parkland? </a:t>
            </a:r>
          </a:p>
          <a:p>
            <a:r>
              <a:rPr lang="en-US" altLang="en-US" smtClean="0">
                <a:latin typeface="Times New Roman" panose="02020603050405020304" pitchFamily="18" charset="0"/>
              </a:rPr>
              <a:t> -Adequate # of benches?  [go to the parks and count the benches?]</a:t>
            </a:r>
          </a:p>
          <a:p>
            <a:endParaRPr lang="en-US" altLang="en-US" smtClean="0">
              <a:latin typeface="Times New Roman" panose="02020603050405020304" pitchFamily="18" charset="0"/>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6307BF9F-98D7-4605-AD13-1D06643D5F4C}" type="slidenum">
              <a:rPr lang="en-US" altLang="en-US" sz="1200">
                <a:solidFill>
                  <a:srgbClr val="000000"/>
                </a:solidFill>
                <a:latin typeface="Arial" panose="020B0604020202020204" pitchFamily="34" charset="0"/>
              </a:rPr>
              <a:pPr/>
              <a:t>56</a:t>
            </a:fld>
            <a:endParaRPr lang="en-US" altLang="en-US" sz="1200">
              <a:solidFill>
                <a:srgbClr val="000000"/>
              </a:solidFill>
              <a:latin typeface="Arial" panose="020B0604020202020204" pitchFamily="34" charset="0"/>
            </a:endParaRPr>
          </a:p>
        </p:txBody>
      </p:sp>
    </p:spTree>
    <p:extLst>
      <p:ext uri="{BB962C8B-B14F-4D97-AF65-F5344CB8AC3E}">
        <p14:creationId xmlns:p14="http://schemas.microsoft.com/office/powerpoint/2010/main" val="2666556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latin typeface="Times New Roman" panose="02020603050405020304" pitchFamily="18" charset="0"/>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A33D7777-1229-4E3C-9A1A-7FC493B7CB27}" type="slidenum">
              <a:rPr lang="en-US" altLang="en-US" sz="1200">
                <a:solidFill>
                  <a:srgbClr val="000000"/>
                </a:solidFill>
                <a:latin typeface="Arial" panose="020B0604020202020204" pitchFamily="34" charset="0"/>
              </a:rPr>
              <a:pPr/>
              <a:t>57</a:t>
            </a:fld>
            <a:endParaRPr lang="en-US" altLang="en-US" sz="1200">
              <a:solidFill>
                <a:srgbClr val="000000"/>
              </a:solidFill>
              <a:latin typeface="Arial" panose="020B0604020202020204" pitchFamily="34" charset="0"/>
            </a:endParaRPr>
          </a:p>
        </p:txBody>
      </p:sp>
    </p:spTree>
    <p:extLst>
      <p:ext uri="{BB962C8B-B14F-4D97-AF65-F5344CB8AC3E}">
        <p14:creationId xmlns:p14="http://schemas.microsoft.com/office/powerpoint/2010/main" val="2094017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latin typeface="Times New Roman" panose="02020603050405020304" pitchFamily="18" charset="0"/>
            </a:endParaRP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A3A598FD-258B-4435-9A27-B2941629F49F}" type="slidenum">
              <a:rPr lang="en-US" altLang="en-US" sz="1200">
                <a:solidFill>
                  <a:srgbClr val="000000"/>
                </a:solidFill>
                <a:latin typeface="Arial" panose="020B0604020202020204" pitchFamily="34" charset="0"/>
              </a:rPr>
              <a:pPr/>
              <a:t>59</a:t>
            </a:fld>
            <a:endParaRPr lang="en-US" altLang="en-US" sz="1200">
              <a:solidFill>
                <a:srgbClr val="000000"/>
              </a:solidFill>
              <a:latin typeface="Arial" panose="020B0604020202020204" pitchFamily="34" charset="0"/>
            </a:endParaRPr>
          </a:p>
        </p:txBody>
      </p:sp>
    </p:spTree>
    <p:extLst>
      <p:ext uri="{BB962C8B-B14F-4D97-AF65-F5344CB8AC3E}">
        <p14:creationId xmlns:p14="http://schemas.microsoft.com/office/powerpoint/2010/main" val="2534791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27B031A9-EFE8-4D73-B100-F148CC74DF15}" type="slidenum">
              <a:rPr lang="en-US" altLang="en-US" sz="1200">
                <a:solidFill>
                  <a:srgbClr val="000000"/>
                </a:solidFill>
              </a:rPr>
              <a:pPr/>
              <a:t>61</a:t>
            </a:fld>
            <a:endParaRPr lang="en-US" altLang="en-US" sz="1200">
              <a:solidFill>
                <a:srgbClr val="000000"/>
              </a:solidFill>
            </a:endParaRPr>
          </a:p>
        </p:txBody>
      </p:sp>
      <p:sp>
        <p:nvSpPr>
          <p:cNvPr id="35842" name="Rectangle 1026"/>
          <p:cNvSpPr>
            <a:spLocks noGrp="1" noRot="1" noChangeAspect="1" noChangeArrowheads="1" noTextEdit="1"/>
          </p:cNvSpPr>
          <p:nvPr>
            <p:ph type="sldImg"/>
          </p:nvPr>
        </p:nvSpPr>
        <p:spPr>
          <a:ln/>
        </p:spPr>
      </p:sp>
      <p:sp>
        <p:nvSpPr>
          <p:cNvPr id="35843" name="Rectangle 1027"/>
          <p:cNvSpPr>
            <a:spLocks noGrp="1" noChangeArrowheads="1"/>
          </p:cNvSpPr>
          <p:nvPr>
            <p:ph type="body" idx="1"/>
          </p:nvPr>
        </p:nvSpPr>
        <p:spPr>
          <a:xfrm>
            <a:off x="917575" y="4416425"/>
            <a:ext cx="5046663" cy="4651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anose="02020603050405020304" pitchFamily="18" charset="0"/>
              </a:rPr>
              <a:t>Students in public health often perform a brief community assessment called a windshield survey during clinical experiences. </a:t>
            </a:r>
            <a:r>
              <a:rPr lang="en-US" altLang="en-US" sz="1600" smtClean="0">
                <a:latin typeface="Times New Roman" panose="02020603050405020304" pitchFamily="18" charset="0"/>
              </a:rPr>
              <a:t>As the name implies the windshield survey is</a:t>
            </a:r>
            <a:r>
              <a:rPr lang="en-US" altLang="ja-JP" sz="1600" smtClean="0">
                <a:latin typeface="Times New Roman" panose="02020603050405020304" pitchFamily="18" charset="0"/>
              </a:rPr>
              <a:t> a first look at a community through the car</a:t>
            </a:r>
            <a:r>
              <a:rPr lang="ja-JP" altLang="en-US" sz="1600" smtClean="0">
                <a:latin typeface="Times New Roman" panose="02020603050405020304" pitchFamily="18" charset="0"/>
              </a:rPr>
              <a:t>’</a:t>
            </a:r>
            <a:r>
              <a:rPr lang="en-US" altLang="ja-JP" sz="1600" smtClean="0">
                <a:latin typeface="Times New Roman" panose="02020603050405020304" pitchFamily="18" charset="0"/>
              </a:rPr>
              <a:t>s windshield. The student or group of students are asked to use their senses (sight, hearing, smell) to learn about a community as they drive, walk or use public transportation to get around the community. </a:t>
            </a:r>
          </a:p>
          <a:p>
            <a:r>
              <a:rPr lang="en-US" altLang="en-US" sz="1600" smtClean="0">
                <a:latin typeface="Times New Roman" panose="02020603050405020304" pitchFamily="18" charset="0"/>
              </a:rPr>
              <a:t>Windshield survey data includes observational data as well as some inferences based on these first hand observations. WS data are an initial descriptive assessment of the community. </a:t>
            </a:r>
          </a:p>
        </p:txBody>
      </p:sp>
    </p:spTree>
    <p:extLst>
      <p:ext uri="{BB962C8B-B14F-4D97-AF65-F5344CB8AC3E}">
        <p14:creationId xmlns:p14="http://schemas.microsoft.com/office/powerpoint/2010/main" val="2665763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82F834C-2FFC-4B61-93EF-F036469AA12D}" type="slidenum">
              <a:rPr lang="en-US" altLang="en-US" sz="1200">
                <a:solidFill>
                  <a:srgbClr val="000000"/>
                </a:solidFill>
              </a:rPr>
              <a:pPr/>
              <a:t>62</a:t>
            </a:fld>
            <a:endParaRPr lang="en-US" altLang="en-US" sz="1200">
              <a:solidFill>
                <a:srgbClr val="000000"/>
              </a:solidFill>
            </a:endParaRPr>
          </a:p>
        </p:txBody>
      </p:sp>
      <p:sp>
        <p:nvSpPr>
          <p:cNvPr id="37890" name="Rectangle 1026"/>
          <p:cNvSpPr>
            <a:spLocks noGrp="1" noRot="1" noChangeAspect="1" noChangeArrowheads="1" noTextEdit="1"/>
          </p:cNvSpPr>
          <p:nvPr>
            <p:ph type="sldImg"/>
          </p:nvPr>
        </p:nvSpPr>
        <p:spPr>
          <a:ln/>
        </p:spPr>
      </p:sp>
      <p:sp>
        <p:nvSpPr>
          <p:cNvPr id="37891" name="Rectangle 1027"/>
          <p:cNvSpPr>
            <a:spLocks noGrp="1" noChangeArrowheads="1"/>
          </p:cNvSpPr>
          <p:nvPr>
            <p:ph type="body" idx="1"/>
          </p:nvPr>
        </p:nvSpPr>
        <p:spPr>
          <a:xfrm>
            <a:off x="917575" y="4416425"/>
            <a:ext cx="5046663" cy="4651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smtClean="0">
              <a:latin typeface="Times New Roman" panose="02020603050405020304" pitchFamily="18" charset="0"/>
            </a:endParaRPr>
          </a:p>
        </p:txBody>
      </p:sp>
    </p:spTree>
    <p:extLst>
      <p:ext uri="{BB962C8B-B14F-4D97-AF65-F5344CB8AC3E}">
        <p14:creationId xmlns:p14="http://schemas.microsoft.com/office/powerpoint/2010/main" val="1777889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DBEEA79D-A4B1-40AB-9F37-DE5B24A49CD4}" type="slidenum">
              <a:rPr lang="en-US" altLang="en-US" sz="1200">
                <a:solidFill>
                  <a:srgbClr val="000000"/>
                </a:solidFill>
              </a:rPr>
              <a:pPr/>
              <a:t>63</a:t>
            </a:fld>
            <a:endParaRPr lang="en-US" altLang="en-US" sz="1200">
              <a:solidFill>
                <a:srgbClr val="000000"/>
              </a:solidFill>
            </a:endParaRPr>
          </a:p>
        </p:txBody>
      </p:sp>
      <p:sp>
        <p:nvSpPr>
          <p:cNvPr id="39938" name="Rectangle 1026"/>
          <p:cNvSpPr>
            <a:spLocks noGrp="1" noRot="1" noChangeAspect="1" noChangeArrowheads="1" noTextEdit="1"/>
          </p:cNvSpPr>
          <p:nvPr>
            <p:ph type="sldImg"/>
          </p:nvPr>
        </p:nvSpPr>
        <p:spPr>
          <a:ln/>
        </p:spPr>
      </p:sp>
      <p:sp>
        <p:nvSpPr>
          <p:cNvPr id="39939" name="Rectangle 1027"/>
          <p:cNvSpPr>
            <a:spLocks noGrp="1" noChangeArrowheads="1"/>
          </p:cNvSpPr>
          <p:nvPr>
            <p:ph type="body" idx="1"/>
          </p:nvPr>
        </p:nvSpPr>
        <p:spPr>
          <a:xfrm>
            <a:off x="917575" y="4416425"/>
            <a:ext cx="5046663" cy="4651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smtClean="0">
              <a:latin typeface="Times New Roman" panose="02020603050405020304" pitchFamily="18" charset="0"/>
            </a:endParaRPr>
          </a:p>
        </p:txBody>
      </p:sp>
    </p:spTree>
    <p:extLst>
      <p:ext uri="{BB962C8B-B14F-4D97-AF65-F5344CB8AC3E}">
        <p14:creationId xmlns:p14="http://schemas.microsoft.com/office/powerpoint/2010/main" val="1754024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07B79B91-904D-4AA5-A178-EECB0EAFDBBD}" type="slidenum">
              <a:rPr lang="en-US" altLang="en-US" sz="1200">
                <a:solidFill>
                  <a:srgbClr val="000000"/>
                </a:solidFill>
              </a:rPr>
              <a:pPr/>
              <a:t>64</a:t>
            </a:fld>
            <a:endParaRPr lang="en-US" altLang="en-US" sz="1200">
              <a:solidFill>
                <a:srgbClr val="000000"/>
              </a:solidFill>
            </a:endParaRPr>
          </a:p>
        </p:txBody>
      </p:sp>
    </p:spTree>
    <p:extLst>
      <p:ext uri="{BB962C8B-B14F-4D97-AF65-F5344CB8AC3E}">
        <p14:creationId xmlns:p14="http://schemas.microsoft.com/office/powerpoint/2010/main" val="3418753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65</a:t>
            </a:fld>
            <a:endParaRPr lang="en-US" dirty="0"/>
          </a:p>
        </p:txBody>
      </p:sp>
    </p:spTree>
    <p:extLst>
      <p:ext uri="{BB962C8B-B14F-4D97-AF65-F5344CB8AC3E}">
        <p14:creationId xmlns:p14="http://schemas.microsoft.com/office/powerpoint/2010/main" val="3204779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Times New Roman" pitchFamily="18" charset="0"/>
              </a:rPr>
              <a:t>Each page in the fire map book represents one of the squares on the larger maps.</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42858" indent="-285715" eaLnBrk="0" hangingPunct="0">
              <a:defRPr sz="2400" b="1">
                <a:solidFill>
                  <a:schemeClr val="tx1"/>
                </a:solidFill>
                <a:latin typeface="Arial" charset="0"/>
              </a:defRPr>
            </a:lvl2pPr>
            <a:lvl3pPr marL="1142858" indent="-228572" eaLnBrk="0" hangingPunct="0">
              <a:defRPr sz="2400" b="1">
                <a:solidFill>
                  <a:schemeClr val="tx1"/>
                </a:solidFill>
                <a:latin typeface="Arial" charset="0"/>
              </a:defRPr>
            </a:lvl3pPr>
            <a:lvl4pPr marL="1600001" indent="-228572" eaLnBrk="0" hangingPunct="0">
              <a:defRPr sz="2400" b="1">
                <a:solidFill>
                  <a:schemeClr val="tx1"/>
                </a:solidFill>
                <a:latin typeface="Arial" charset="0"/>
              </a:defRPr>
            </a:lvl4pPr>
            <a:lvl5pPr marL="2057145" indent="-228572" eaLnBrk="0" hangingPunct="0">
              <a:defRPr sz="2400" b="1">
                <a:solidFill>
                  <a:schemeClr val="tx1"/>
                </a:solidFill>
                <a:latin typeface="Arial" charset="0"/>
              </a:defRPr>
            </a:lvl5pPr>
            <a:lvl6pPr marL="2514288" indent="-228572" eaLnBrk="0" fontAlgn="base" hangingPunct="0">
              <a:spcBef>
                <a:spcPct val="0"/>
              </a:spcBef>
              <a:spcAft>
                <a:spcPct val="0"/>
              </a:spcAft>
              <a:defRPr sz="2400" b="1">
                <a:solidFill>
                  <a:schemeClr val="tx1"/>
                </a:solidFill>
                <a:latin typeface="Arial" charset="0"/>
              </a:defRPr>
            </a:lvl6pPr>
            <a:lvl7pPr marL="2971431" indent="-228572" eaLnBrk="0" fontAlgn="base" hangingPunct="0">
              <a:spcBef>
                <a:spcPct val="0"/>
              </a:spcBef>
              <a:spcAft>
                <a:spcPct val="0"/>
              </a:spcAft>
              <a:defRPr sz="2400" b="1">
                <a:solidFill>
                  <a:schemeClr val="tx1"/>
                </a:solidFill>
                <a:latin typeface="Arial" charset="0"/>
              </a:defRPr>
            </a:lvl7pPr>
            <a:lvl8pPr marL="3428574" indent="-228572" eaLnBrk="0" fontAlgn="base" hangingPunct="0">
              <a:spcBef>
                <a:spcPct val="0"/>
              </a:spcBef>
              <a:spcAft>
                <a:spcPct val="0"/>
              </a:spcAft>
              <a:defRPr sz="2400" b="1">
                <a:solidFill>
                  <a:schemeClr val="tx1"/>
                </a:solidFill>
                <a:latin typeface="Arial" charset="0"/>
              </a:defRPr>
            </a:lvl8pPr>
            <a:lvl9pPr marL="3885717" indent="-228572" eaLnBrk="0" fontAlgn="base" hangingPunct="0">
              <a:spcBef>
                <a:spcPct val="0"/>
              </a:spcBef>
              <a:spcAft>
                <a:spcPct val="0"/>
              </a:spcAft>
              <a:defRPr sz="2400" b="1">
                <a:solidFill>
                  <a:schemeClr val="tx1"/>
                </a:solidFill>
                <a:latin typeface="Arial" charset="0"/>
              </a:defRPr>
            </a:lvl9pPr>
          </a:lstStyle>
          <a:p>
            <a:fld id="{8E49868C-8984-4F5B-AAE0-AC37B6F1D81D}" type="slidenum">
              <a:rPr lang="en-US" sz="1200" b="0">
                <a:solidFill>
                  <a:srgbClr val="000000"/>
                </a:solidFill>
                <a:latin typeface="Times New Roman" pitchFamily="18" charset="0"/>
              </a:rPr>
              <a:pPr/>
              <a:t>68</a:t>
            </a:fld>
            <a:endParaRPr lang="en-US" sz="1200" b="0">
              <a:solidFill>
                <a:srgbClr val="000000"/>
              </a:solidFill>
              <a:latin typeface="Times New Roman" pitchFamily="18" charset="0"/>
            </a:endParaRPr>
          </a:p>
        </p:txBody>
      </p:sp>
    </p:spTree>
    <p:extLst>
      <p:ext uri="{BB962C8B-B14F-4D97-AF65-F5344CB8AC3E}">
        <p14:creationId xmlns:p14="http://schemas.microsoft.com/office/powerpoint/2010/main" val="938682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defRPr>
            </a:lvl1pPr>
            <a:lvl2pPr marL="757066" indent="-291179" eaLnBrk="0" hangingPunct="0">
              <a:defRPr sz="2400" b="1">
                <a:solidFill>
                  <a:schemeClr val="tx1"/>
                </a:solidFill>
                <a:latin typeface="Arial" charset="0"/>
              </a:defRPr>
            </a:lvl2pPr>
            <a:lvl3pPr marL="1164717" indent="-232943" eaLnBrk="0" hangingPunct="0">
              <a:defRPr sz="2400" b="1">
                <a:solidFill>
                  <a:schemeClr val="tx1"/>
                </a:solidFill>
                <a:latin typeface="Arial" charset="0"/>
              </a:defRPr>
            </a:lvl3pPr>
            <a:lvl4pPr marL="1630604" indent="-232943" eaLnBrk="0" hangingPunct="0">
              <a:defRPr sz="2400" b="1">
                <a:solidFill>
                  <a:schemeClr val="tx1"/>
                </a:solidFill>
                <a:latin typeface="Arial" charset="0"/>
              </a:defRPr>
            </a:lvl4pPr>
            <a:lvl5pPr marL="2096491" indent="-232943" eaLnBrk="0" hangingPunct="0">
              <a:defRPr sz="2400" b="1">
                <a:solidFill>
                  <a:schemeClr val="tx1"/>
                </a:solidFill>
                <a:latin typeface="Arial" charset="0"/>
              </a:defRPr>
            </a:lvl5pPr>
            <a:lvl6pPr marL="2562377" indent="-232943" eaLnBrk="0" fontAlgn="base" hangingPunct="0">
              <a:spcBef>
                <a:spcPct val="0"/>
              </a:spcBef>
              <a:spcAft>
                <a:spcPct val="0"/>
              </a:spcAft>
              <a:defRPr sz="2400" b="1">
                <a:solidFill>
                  <a:schemeClr val="tx1"/>
                </a:solidFill>
                <a:latin typeface="Arial" charset="0"/>
              </a:defRPr>
            </a:lvl6pPr>
            <a:lvl7pPr marL="3028264" indent="-232943" eaLnBrk="0" fontAlgn="base" hangingPunct="0">
              <a:spcBef>
                <a:spcPct val="0"/>
              </a:spcBef>
              <a:spcAft>
                <a:spcPct val="0"/>
              </a:spcAft>
              <a:defRPr sz="2400" b="1">
                <a:solidFill>
                  <a:schemeClr val="tx1"/>
                </a:solidFill>
                <a:latin typeface="Arial" charset="0"/>
              </a:defRPr>
            </a:lvl7pPr>
            <a:lvl8pPr marL="3494151" indent="-232943" eaLnBrk="0" fontAlgn="base" hangingPunct="0">
              <a:spcBef>
                <a:spcPct val="0"/>
              </a:spcBef>
              <a:spcAft>
                <a:spcPct val="0"/>
              </a:spcAft>
              <a:defRPr sz="2400" b="1">
                <a:solidFill>
                  <a:schemeClr val="tx1"/>
                </a:solidFill>
                <a:latin typeface="Arial" charset="0"/>
              </a:defRPr>
            </a:lvl8pPr>
            <a:lvl9pPr marL="3960038" indent="-232943" eaLnBrk="0" fontAlgn="base" hangingPunct="0">
              <a:spcBef>
                <a:spcPct val="0"/>
              </a:spcBef>
              <a:spcAft>
                <a:spcPct val="0"/>
              </a:spcAft>
              <a:defRPr sz="2400" b="1">
                <a:solidFill>
                  <a:schemeClr val="tx1"/>
                </a:solidFill>
                <a:latin typeface="Arial" charset="0"/>
              </a:defRPr>
            </a:lvl9pPr>
          </a:lstStyle>
          <a:p>
            <a:fld id="{F1C4E69C-8259-4424-B8AC-229617B44246}" type="slidenum">
              <a:rPr lang="en-US" sz="1200" b="0">
                <a:solidFill>
                  <a:prstClr val="black"/>
                </a:solidFill>
                <a:latin typeface="Times New Roman" pitchFamily="18" charset="0"/>
              </a:rPr>
              <a:pPr/>
              <a:t>70</a:t>
            </a:fld>
            <a:endParaRPr lang="en-US" sz="1200" b="0">
              <a:solidFill>
                <a:prstClr val="black"/>
              </a:solidFill>
              <a:latin typeface="Times New Roman" pitchFamily="18"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79404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4207031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79</a:t>
            </a:fld>
            <a:endParaRPr lang="en-US" dirty="0"/>
          </a:p>
        </p:txBody>
      </p:sp>
    </p:spTree>
    <p:extLst>
      <p:ext uri="{BB962C8B-B14F-4D97-AF65-F5344CB8AC3E}">
        <p14:creationId xmlns:p14="http://schemas.microsoft.com/office/powerpoint/2010/main" val="3169546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80</a:t>
            </a:fld>
            <a:endParaRPr lang="en-US" dirty="0"/>
          </a:p>
        </p:txBody>
      </p:sp>
    </p:spTree>
    <p:extLst>
      <p:ext uri="{BB962C8B-B14F-4D97-AF65-F5344CB8AC3E}">
        <p14:creationId xmlns:p14="http://schemas.microsoft.com/office/powerpoint/2010/main" val="2060199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81</a:t>
            </a:fld>
            <a:endParaRPr lang="en-US" dirty="0"/>
          </a:p>
        </p:txBody>
      </p:sp>
    </p:spTree>
    <p:extLst>
      <p:ext uri="{BB962C8B-B14F-4D97-AF65-F5344CB8AC3E}">
        <p14:creationId xmlns:p14="http://schemas.microsoft.com/office/powerpoint/2010/main" val="212972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82</a:t>
            </a:fld>
            <a:endParaRPr lang="en-US" dirty="0"/>
          </a:p>
        </p:txBody>
      </p:sp>
    </p:spTree>
    <p:extLst>
      <p:ext uri="{BB962C8B-B14F-4D97-AF65-F5344CB8AC3E}">
        <p14:creationId xmlns:p14="http://schemas.microsoft.com/office/powerpoint/2010/main" val="1664683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276773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1209969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186140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1896171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2191696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390413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9/18/2017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9/18/2017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9/18/2017</a:t>
            </a:fld>
            <a:endParaRPr lang="en-US" dirty="0">
              <a:solidFill>
                <a:srgbClr val="FFFFFF"/>
              </a:solidFill>
            </a:endParaRPr>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Minnesota Department of Administration </a:t>
            </a:r>
            <a:r>
              <a:rPr lang="en-US" dirty="0" smtClean="0">
                <a:solidFill>
                  <a:srgbClr val="78BE21"/>
                </a:solidFill>
              </a:rPr>
              <a:t>|</a:t>
            </a:r>
            <a:r>
              <a:rPr lang="en-US" dirty="0" smtClean="0">
                <a:solidFill>
                  <a:srgbClr val="FFFFFF"/>
                </a:solidFill>
              </a:rPr>
              <a:t> mn.gov/admin</a:t>
            </a:r>
            <a:endParaRPr lang="en-US" dirty="0">
              <a:solidFill>
                <a:srgbClr val="FFFFFF"/>
              </a:solidFill>
            </a:endParaRP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69878643"/>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rgbClr val="003865"/>
                </a:solidFill>
              </a:defRPr>
            </a:lvl1pPr>
          </a:lstStyle>
          <a:p>
            <a:fld id="{37C3B6E0-E413-4EA2-9B23-AF69A1623F89}" type="datetime1">
              <a:rPr lang="en-US" smtClean="0"/>
              <a:pPr/>
              <a:t>9/18/2017</a:t>
            </a:fld>
            <a:endParaRPr lang="en-US" dirty="0"/>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dirty="0" smtClean="0"/>
              <a:t>Minnesota Department of Administration | mn.gov/admin</a:t>
            </a:r>
            <a:endParaRPr lang="en-US" dirty="0"/>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39449993"/>
      </p:ext>
    </p:extLst>
  </p:cSld>
  <p:clrMapOvr>
    <a:masterClrMapping/>
  </p:clrMapOvr>
  <p:timing>
    <p:tnLst>
      <p:par>
        <p:cTn id="1" dur="indefinite" restart="never" nodeType="tmRoot"/>
      </p:par>
    </p:tnLst>
  </p:timing>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rgbClr val="003865"/>
                </a:solidFill>
              </a:defRPr>
            </a:lvl1pPr>
          </a:lstStyle>
          <a:p>
            <a:fld id="{438A7556-21FA-4204-9DD6-1F6FDEC2C796}" type="datetime1">
              <a:rPr lang="en-US" smtClean="0"/>
              <a:pPr/>
              <a:t>9/18/2017</a:t>
            </a:fld>
            <a:endParaRPr lang="en-US" dirty="0"/>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dirty="0" smtClean="0"/>
              <a:t>Optional Tagline Goes Here | mn.gov/</a:t>
            </a:r>
            <a:r>
              <a:rPr lang="en-US" dirty="0" err="1" smtClean="0"/>
              <a:t>websiteurl</a:t>
            </a:r>
            <a:endParaRPr lang="en-US" dirty="0"/>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7633761"/>
      </p:ext>
    </p:extLst>
  </p:cSld>
  <p:clrMapOvr>
    <a:masterClrMapping/>
  </p:clrMapOvr>
  <p:timing>
    <p:tnLst>
      <p:par>
        <p:cTn id="1" dur="indefinite" restart="never" nodeType="tmRoot"/>
      </p:par>
    </p:tnLst>
  </p:timing>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rgbClr val="003865"/>
                </a:solidFill>
              </a:defRPr>
            </a:lvl1pPr>
          </a:lstStyle>
          <a:p>
            <a:fld id="{0EB49D9C-C4C1-46A9-AED8-599F8B47287F}" type="datetime1">
              <a:rPr lang="en-US" smtClean="0"/>
              <a:pPr/>
              <a:t>9/18/2017</a:t>
            </a:fld>
            <a:endParaRPr lang="en-US" dirty="0"/>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dirty="0" smtClean="0"/>
              <a:t>Optional Tagline Goes Here | mn.gov/</a:t>
            </a:r>
            <a:r>
              <a:rPr lang="en-US" dirty="0" err="1" smtClean="0"/>
              <a:t>websiteurl</a:t>
            </a:r>
            <a:endParaRPr lang="en-US" dirty="0"/>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58282147"/>
      </p:ext>
    </p:extLst>
  </p:cSld>
  <p:clrMapOvr>
    <a:masterClrMapping/>
  </p:clrMapOvr>
  <p:timing>
    <p:tnLst>
      <p:par>
        <p:cTn id="1" dur="indefinite" restart="never" nodeType="tmRoot"/>
      </p:par>
    </p:tnLst>
  </p:timing>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solidFill>
                  <a:srgbClr val="FFFFFF"/>
                </a:solidFill>
              </a:rPr>
              <a:pPr/>
              <a:t>9/18/2017</a:t>
            </a:fld>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solidFill>
                  <a:srgbClr val="FFFFFF"/>
                </a:solidFill>
              </a:rPr>
              <a:t>Optional Tagline Goes Here </a:t>
            </a:r>
            <a:r>
              <a:rPr lang="en-US" dirty="0" smtClean="0">
                <a:solidFill>
                  <a:srgbClr val="78BE21"/>
                </a:solidFill>
              </a:rPr>
              <a:t>|</a:t>
            </a:r>
            <a:r>
              <a:rPr lang="en-US" dirty="0" smtClean="0">
                <a:solidFill>
                  <a:srgbClr val="FFFFFF"/>
                </a:solidFill>
              </a:rPr>
              <a:t> mn.gov/</a:t>
            </a:r>
            <a:r>
              <a:rPr lang="en-US" dirty="0" err="1" smtClean="0">
                <a:solidFill>
                  <a:srgbClr val="FFFFFF"/>
                </a:solidFill>
              </a:rPr>
              <a:t>websiteurl</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74738540"/>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466A75E6-E45B-4C5D-981E-7C8ED0C72F5D}" type="datetime1">
              <a:rPr lang="en-US" smtClean="0">
                <a:solidFill>
                  <a:srgbClr val="000000"/>
                </a:solidFill>
              </a:rPr>
              <a:pPr/>
              <a:t>9/18/2017</a:t>
            </a:fld>
            <a:endParaRPr lang="en-US" dirty="0">
              <a:solidFill>
                <a:srgbClr val="000000"/>
              </a:solidFill>
            </a:endParaRPr>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dirty="0" smtClean="0">
                <a:solidFill>
                  <a:srgbClr val="000000"/>
                </a:solidFill>
              </a:rPr>
              <a:t>Optional Tagline Goes Here | mn.gov/</a:t>
            </a:r>
            <a:r>
              <a:rPr lang="en-US" dirty="0" err="1" smtClean="0">
                <a:solidFill>
                  <a:srgbClr val="000000"/>
                </a:solidFill>
              </a:rPr>
              <a:t>websiteurl</a:t>
            </a:r>
            <a:endParaRPr lang="en-US" dirty="0">
              <a:solidFill>
                <a:srgbClr val="000000"/>
              </a:solidFill>
            </a:endParaRPr>
          </a:p>
        </p:txBody>
      </p:sp>
      <p:sp>
        <p:nvSpPr>
          <p:cNvPr id="4" name="Slide Number Placeholder 3"/>
          <p:cNvSpPr>
            <a:spLocks noGrp="1"/>
          </p:cNvSpPr>
          <p:nvPr>
            <p:ph type="sldNum" sz="quarter" idx="11"/>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947038"/>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rgbClr val="003865"/>
                </a:solidFill>
              </a:defRPr>
            </a:lvl1pPr>
          </a:lstStyle>
          <a:p>
            <a:fld id="{F8B25D9D-5365-41CD-BF43-4FFFCBF4BBDA}" type="datetime1">
              <a:rPr lang="en-US" smtClean="0"/>
              <a:pPr/>
              <a:t>9/18/2017</a:t>
            </a:fld>
            <a:endParaRPr lang="en-US" dirty="0"/>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dirty="0" smtClean="0"/>
              <a:t>Optional Tagline Goes Here | mn.gov/</a:t>
            </a:r>
            <a:r>
              <a:rPr lang="en-US" dirty="0" err="1" smtClean="0"/>
              <a:t>websiteurl</a:t>
            </a:r>
            <a:endParaRPr lang="en-US" dirty="0"/>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01185056"/>
      </p:ext>
    </p:extLst>
  </p:cSld>
  <p:clrMapOvr>
    <a:masterClrMapping/>
  </p:clrMapOvr>
  <p:timing>
    <p:tnLst>
      <p:par>
        <p:cTn id="1" dur="indefinite" restart="never" nodeType="tmRoot"/>
      </p:par>
    </p:tnLst>
  </p:timing>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rgbClr val="003865"/>
                </a:solidFill>
              </a:defRPr>
            </a:lvl1pPr>
          </a:lstStyle>
          <a:p>
            <a:fld id="{8CC894EF-7DC0-4B7C-83F8-29D989AA60F6}" type="datetime1">
              <a:rPr lang="en-US" smtClean="0"/>
              <a:pPr/>
              <a:t>9/18/2017</a:t>
            </a:fld>
            <a:endParaRPr lang="en-US" dirty="0"/>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dirty="0" smtClean="0"/>
              <a:t>Optional Tagline Goes Here | mn.gov/</a:t>
            </a:r>
            <a:r>
              <a:rPr lang="en-US" dirty="0" err="1" smtClean="0"/>
              <a:t>websiteurl</a:t>
            </a:r>
            <a:endParaRPr lang="en-US" dirty="0"/>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8598474"/>
      </p:ext>
    </p:extLst>
  </p:cSld>
  <p:clrMapOvr>
    <a:masterClrMapping/>
  </p:clrMapOvr>
  <p:timing>
    <p:tnLst>
      <p:par>
        <p:cTn id="1" dur="indefinite" restart="never" nodeType="tmRoot"/>
      </p:par>
    </p:tnLst>
  </p:timing>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solidFill>
                  <a:srgbClr val="FFFFFF"/>
                </a:solidFill>
              </a:rPr>
              <a:pPr/>
              <a:t>9/18/2017</a:t>
            </a:fld>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solidFill>
                  <a:srgbClr val="FFFFFF"/>
                </a:solidFill>
              </a:rPr>
              <a:t>Optional Tagline Goes Here </a:t>
            </a:r>
            <a:r>
              <a:rPr lang="en-US" dirty="0" smtClean="0">
                <a:solidFill>
                  <a:srgbClr val="78BE21"/>
                </a:solidFill>
              </a:rPr>
              <a:t>|</a:t>
            </a:r>
            <a:r>
              <a:rPr lang="en-US" dirty="0" smtClean="0">
                <a:solidFill>
                  <a:srgbClr val="FFFFFF"/>
                </a:solidFill>
              </a:rPr>
              <a:t> mn.gov/</a:t>
            </a:r>
            <a:r>
              <a:rPr lang="en-US" dirty="0" err="1" smtClean="0">
                <a:solidFill>
                  <a:srgbClr val="FFFFFF"/>
                </a:solidFill>
              </a:rPr>
              <a:t>websiteurl</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193880836"/>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solidFill>
                  <a:srgbClr val="FFFFFF"/>
                </a:solidFill>
              </a:rPr>
              <a:pPr/>
              <a:t>9/18/2017</a:t>
            </a:fld>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solidFill>
                  <a:srgbClr val="FFFFFF"/>
                </a:solidFill>
              </a:rPr>
              <a:t>Minnesota Department of Administration </a:t>
            </a:r>
            <a:r>
              <a:rPr lang="en-US" dirty="0" smtClean="0">
                <a:solidFill>
                  <a:srgbClr val="78BE21"/>
                </a:solidFill>
              </a:rPr>
              <a:t>|</a:t>
            </a:r>
            <a:r>
              <a:rPr lang="en-US" dirty="0" smtClean="0">
                <a:solidFill>
                  <a:srgbClr val="FFFFFF"/>
                </a:solidFill>
              </a:rPr>
              <a:t> mn.gov/admin</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7172" y="595565"/>
            <a:ext cx="3867920" cy="460249"/>
          </a:xfrm>
          <a:prstGeom prst="rect">
            <a:avLst/>
          </a:prstGeom>
        </p:spPr>
      </p:pic>
    </p:spTree>
    <p:extLst>
      <p:ext uri="{BB962C8B-B14F-4D97-AF65-F5344CB8AC3E}">
        <p14:creationId xmlns:p14="http://schemas.microsoft.com/office/powerpoint/2010/main" val="60126041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9/18/2017</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1651380"/>
            <a:ext cx="12192000" cy="1733266"/>
          </a:xfrm>
          <a:solidFill>
            <a:schemeClr val="tx1"/>
          </a:solidFill>
        </p:spPr>
        <p:txBody>
          <a:bodyPr>
            <a:noAutofit/>
          </a:bodyPr>
          <a:lstStyle>
            <a:lvl1pPr algn="ctr">
              <a:tabLst>
                <a:tab pos="3770313" algn="l"/>
              </a:tabLst>
              <a:defRPr sz="5400" baseline="0">
                <a:solidFill>
                  <a:schemeClr val="bg1"/>
                </a:solidFill>
              </a:defRPr>
            </a:lvl1pPr>
          </a:lstStyle>
          <a:p>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solidFill>
                  <a:srgbClr val="000000"/>
                </a:solidFill>
              </a:rPr>
              <a:pPr/>
              <a:t>9/18/2017</a:t>
            </a:fld>
            <a:endParaRPr lang="en-US" dirty="0">
              <a:solidFill>
                <a:srgbClr val="000000"/>
              </a:solidFill>
            </a:endParaRPr>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dirty="0" smtClean="0">
                <a:solidFill>
                  <a:srgbClr val="003865"/>
                </a:solidFill>
              </a:rPr>
              <a:t>Minnesota Department of Administration | mn.gov/admin</a:t>
            </a:r>
            <a:endParaRPr lang="en-US" dirty="0">
              <a:solidFill>
                <a:srgbClr val="003865"/>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41580" y="443155"/>
            <a:ext cx="4744768" cy="794518"/>
          </a:xfrm>
          <a:prstGeom prst="rect">
            <a:avLst/>
          </a:prstGeom>
        </p:spPr>
      </p:pic>
    </p:spTree>
    <p:extLst>
      <p:ext uri="{BB962C8B-B14F-4D97-AF65-F5344CB8AC3E}">
        <p14:creationId xmlns:p14="http://schemas.microsoft.com/office/powerpoint/2010/main" val="3106470816"/>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CC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CC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58ADE9-3995-4EB1-818E-003E052601A7}" type="slidenum">
              <a:rPr lang="en-US">
                <a:solidFill>
                  <a:srgbClr val="CCFFFF"/>
                </a:solidFill>
              </a:rPr>
              <a:pPr>
                <a:defRPr/>
              </a:pPr>
              <a:t>‹#›</a:t>
            </a:fld>
            <a:endParaRPr lang="en-US">
              <a:solidFill>
                <a:srgbClr val="CCFFFF"/>
              </a:solidFill>
            </a:endParaRPr>
          </a:p>
        </p:txBody>
      </p:sp>
    </p:spTree>
    <p:extLst>
      <p:ext uri="{BB962C8B-B14F-4D97-AF65-F5344CB8AC3E}">
        <p14:creationId xmlns:p14="http://schemas.microsoft.com/office/powerpoint/2010/main" val="55934826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CC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CC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C63DAB-A7AE-4FA4-8609-B2BB53EE495C}" type="slidenum">
              <a:rPr lang="en-US">
                <a:solidFill>
                  <a:srgbClr val="CCFFFF"/>
                </a:solidFill>
              </a:rPr>
              <a:pPr>
                <a:defRPr/>
              </a:pPr>
              <a:t>‹#›</a:t>
            </a:fld>
            <a:endParaRPr lang="en-US">
              <a:solidFill>
                <a:srgbClr val="CCFFFF"/>
              </a:solidFill>
            </a:endParaRPr>
          </a:p>
        </p:txBody>
      </p:sp>
    </p:spTree>
    <p:extLst>
      <p:ext uri="{BB962C8B-B14F-4D97-AF65-F5344CB8AC3E}">
        <p14:creationId xmlns:p14="http://schemas.microsoft.com/office/powerpoint/2010/main" val="316687495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CC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CC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CD1B04-409E-4B89-A377-4D13931F5963}" type="slidenum">
              <a:rPr lang="en-US">
                <a:solidFill>
                  <a:srgbClr val="CCFFFF"/>
                </a:solidFill>
              </a:rPr>
              <a:pPr>
                <a:defRPr/>
              </a:pPr>
              <a:t>‹#›</a:t>
            </a:fld>
            <a:endParaRPr lang="en-US">
              <a:solidFill>
                <a:srgbClr val="CCFFFF"/>
              </a:solidFill>
            </a:endParaRPr>
          </a:p>
        </p:txBody>
      </p:sp>
    </p:spTree>
    <p:extLst>
      <p:ext uri="{BB962C8B-B14F-4D97-AF65-F5344CB8AC3E}">
        <p14:creationId xmlns:p14="http://schemas.microsoft.com/office/powerpoint/2010/main" val="94076376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CC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CC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79178-EAF0-47A8-B237-536981E2C602}" type="slidenum">
              <a:rPr lang="en-US">
                <a:solidFill>
                  <a:srgbClr val="CCFFFF"/>
                </a:solidFill>
              </a:rPr>
              <a:pPr>
                <a:defRPr/>
              </a:pPr>
              <a:t>‹#›</a:t>
            </a:fld>
            <a:endParaRPr lang="en-US">
              <a:solidFill>
                <a:srgbClr val="CCFFFF"/>
              </a:solidFill>
            </a:endParaRPr>
          </a:p>
        </p:txBody>
      </p:sp>
    </p:spTree>
    <p:extLst>
      <p:ext uri="{BB962C8B-B14F-4D97-AF65-F5344CB8AC3E}">
        <p14:creationId xmlns:p14="http://schemas.microsoft.com/office/powerpoint/2010/main" val="151306620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CC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CC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FBD1BC5-FD47-42FE-83FD-A77155B25100}" type="slidenum">
              <a:rPr lang="en-US">
                <a:solidFill>
                  <a:srgbClr val="CCFFFF"/>
                </a:solidFill>
              </a:rPr>
              <a:pPr>
                <a:defRPr/>
              </a:pPr>
              <a:t>‹#›</a:t>
            </a:fld>
            <a:endParaRPr lang="en-US">
              <a:solidFill>
                <a:srgbClr val="CCFFFF"/>
              </a:solidFill>
            </a:endParaRPr>
          </a:p>
        </p:txBody>
      </p:sp>
    </p:spTree>
    <p:extLst>
      <p:ext uri="{BB962C8B-B14F-4D97-AF65-F5344CB8AC3E}">
        <p14:creationId xmlns:p14="http://schemas.microsoft.com/office/powerpoint/2010/main" val="130546511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CC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CC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B0116-EA2A-45A0-A4BE-2FF823F34DDC}" type="slidenum">
              <a:rPr lang="en-US">
                <a:solidFill>
                  <a:srgbClr val="CCFFFF"/>
                </a:solidFill>
              </a:rPr>
              <a:pPr>
                <a:defRPr/>
              </a:pPr>
              <a:t>‹#›</a:t>
            </a:fld>
            <a:endParaRPr lang="en-US">
              <a:solidFill>
                <a:srgbClr val="CCFFFF"/>
              </a:solidFill>
            </a:endParaRPr>
          </a:p>
        </p:txBody>
      </p:sp>
    </p:spTree>
    <p:extLst>
      <p:ext uri="{BB962C8B-B14F-4D97-AF65-F5344CB8AC3E}">
        <p14:creationId xmlns:p14="http://schemas.microsoft.com/office/powerpoint/2010/main" val="1151646705"/>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CC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CC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41BE1CF-403A-472C-94D7-3F1ACCC66058}" type="slidenum">
              <a:rPr lang="en-US">
                <a:solidFill>
                  <a:srgbClr val="CCFFFF"/>
                </a:solidFill>
              </a:rPr>
              <a:pPr>
                <a:defRPr/>
              </a:pPr>
              <a:t>‹#›</a:t>
            </a:fld>
            <a:endParaRPr lang="en-US">
              <a:solidFill>
                <a:srgbClr val="CCFFFF"/>
              </a:solidFill>
            </a:endParaRPr>
          </a:p>
        </p:txBody>
      </p:sp>
    </p:spTree>
    <p:extLst>
      <p:ext uri="{BB962C8B-B14F-4D97-AF65-F5344CB8AC3E}">
        <p14:creationId xmlns:p14="http://schemas.microsoft.com/office/powerpoint/2010/main" val="264954449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CC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CC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FCB8EB-D13F-409A-AFA1-64F4FEC816C1}" type="slidenum">
              <a:rPr lang="en-US">
                <a:solidFill>
                  <a:srgbClr val="CCFFFF"/>
                </a:solidFill>
              </a:rPr>
              <a:pPr>
                <a:defRPr/>
              </a:pPr>
              <a:t>‹#›</a:t>
            </a:fld>
            <a:endParaRPr lang="en-US">
              <a:solidFill>
                <a:srgbClr val="CCFFFF"/>
              </a:solidFill>
            </a:endParaRPr>
          </a:p>
        </p:txBody>
      </p:sp>
    </p:spTree>
    <p:extLst>
      <p:ext uri="{BB962C8B-B14F-4D97-AF65-F5344CB8AC3E}">
        <p14:creationId xmlns:p14="http://schemas.microsoft.com/office/powerpoint/2010/main" val="177057265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CC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CC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D97E2C-BF38-4827-89AD-A9E99BEBE321}" type="slidenum">
              <a:rPr lang="en-US">
                <a:solidFill>
                  <a:srgbClr val="CCFFFF"/>
                </a:solidFill>
              </a:rPr>
              <a:pPr>
                <a:defRPr/>
              </a:pPr>
              <a:t>‹#›</a:t>
            </a:fld>
            <a:endParaRPr lang="en-US">
              <a:solidFill>
                <a:srgbClr val="CCFFFF"/>
              </a:solidFill>
            </a:endParaRPr>
          </a:p>
        </p:txBody>
      </p:sp>
    </p:spTree>
    <p:extLst>
      <p:ext uri="{BB962C8B-B14F-4D97-AF65-F5344CB8AC3E}">
        <p14:creationId xmlns:p14="http://schemas.microsoft.com/office/powerpoint/2010/main" val="207955627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9/18/2017</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CC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CC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364D39-7264-4156-B426-2869DB1FC37D}" type="slidenum">
              <a:rPr lang="en-US">
                <a:solidFill>
                  <a:srgbClr val="CCFFFF"/>
                </a:solidFill>
              </a:rPr>
              <a:pPr>
                <a:defRPr/>
              </a:pPr>
              <a:t>‹#›</a:t>
            </a:fld>
            <a:endParaRPr lang="en-US">
              <a:solidFill>
                <a:srgbClr val="CCFFFF"/>
              </a:solidFill>
            </a:endParaRPr>
          </a:p>
        </p:txBody>
      </p:sp>
    </p:spTree>
    <p:extLst>
      <p:ext uri="{BB962C8B-B14F-4D97-AF65-F5344CB8AC3E}">
        <p14:creationId xmlns:p14="http://schemas.microsoft.com/office/powerpoint/2010/main" val="410670451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4685" y="590550"/>
            <a:ext cx="2592916" cy="5505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01700" y="590550"/>
            <a:ext cx="7579784" cy="5505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CC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CC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8BF55-EE58-4AD8-9E31-D66733489EC7}" type="slidenum">
              <a:rPr lang="en-US">
                <a:solidFill>
                  <a:srgbClr val="CCFFFF"/>
                </a:solidFill>
              </a:rPr>
              <a:pPr>
                <a:defRPr/>
              </a:pPr>
              <a:t>‹#›</a:t>
            </a:fld>
            <a:endParaRPr lang="en-US">
              <a:solidFill>
                <a:srgbClr val="CCFFFF"/>
              </a:solidFill>
            </a:endParaRPr>
          </a:p>
        </p:txBody>
      </p:sp>
    </p:spTree>
    <p:extLst>
      <p:ext uri="{BB962C8B-B14F-4D97-AF65-F5344CB8AC3E}">
        <p14:creationId xmlns:p14="http://schemas.microsoft.com/office/powerpoint/2010/main" val="14687323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9/18/2017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9/18/2017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9/18/2017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9/18/2017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9/18/2017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9/18/2017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9/18/2017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9/18/2017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9/18/2017</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9/18/2017</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9/18/2017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9/18/2017</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9/18/2017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9/18/2017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9/18/2017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9/18/2017</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9/18/2017</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9/18/2017</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Information Technology for Minnesota Government | mn.gov/mnit</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pic>
        <p:nvPicPr>
          <p:cNvPr id="8" name="Picture 7"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327520"/>
            <a:ext cx="4492035" cy="1621624"/>
          </a:xfrm>
          <a:prstGeom prst="rect">
            <a:avLst/>
          </a:prstGeom>
        </p:spPr>
      </p:pic>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9/18/2017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9/18/2017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9/18/2017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9/18/2017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9/18/2017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9/18/2017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9/18/2017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9/18/2017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9/18/2017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9/18/2017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9/18/2017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9/18/2017</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9/18/2017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9/18/2017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9/18/2017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9/18/2017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9/18/2017</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9/18/2017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9/18/2017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9/18/2017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9/18/2017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9/18/2017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9/18/2017</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964750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EEBCB69-D2EA-49B6-86DC-421EE2B8634F}" type="slidenum">
              <a:rPr lang="en-US" altLang="en-US" sz="2400" smtClean="0">
                <a:solidFill>
                  <a:prstClr val="black"/>
                </a:solidFill>
                <a:latin typeface="Times New Roman" panose="02020603050405020304" pitchFamily="18" charset="0"/>
                <a:ea typeface="MS PGothic" panose="020B0600070205080204" pitchFamily="34" charset="-128"/>
              </a:rPr>
              <a:pPr eaLnBrk="0" fontAlgn="base" hangingPunct="0">
                <a:spcBef>
                  <a:spcPct val="0"/>
                </a:spcBef>
                <a:spcAft>
                  <a:spcPct val="0"/>
                </a:spcAft>
              </a:pPr>
              <a:t>‹#›</a:t>
            </a:fld>
            <a:endParaRPr lang="en-US" altLang="en-US" sz="2400" smtClean="0">
              <a:solidFill>
                <a:prstClr val="black"/>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307230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F60D5A48-7E3E-43D4-88FF-3F7D0D33A6AD}" type="slidenum">
              <a:rPr lang="en-US" altLang="en-US" sz="2400" smtClean="0">
                <a:solidFill>
                  <a:prstClr val="black"/>
                </a:solidFill>
                <a:latin typeface="Times New Roman" panose="02020603050405020304" pitchFamily="18" charset="0"/>
                <a:ea typeface="MS PGothic" panose="020B0600070205080204" pitchFamily="34" charset="-128"/>
              </a:rPr>
              <a:pPr eaLnBrk="0" fontAlgn="base" hangingPunct="0">
                <a:spcBef>
                  <a:spcPct val="0"/>
                </a:spcBef>
                <a:spcAft>
                  <a:spcPct val="0"/>
                </a:spcAft>
              </a:pPr>
              <a:t>‹#›</a:t>
            </a:fld>
            <a:endParaRPr lang="en-US" altLang="en-US" sz="2400" smtClean="0">
              <a:solidFill>
                <a:prstClr val="black"/>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9125576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11B8CC5E-809E-4479-B90F-8899676C90E5}" type="slidenum">
              <a:rPr lang="en-US" altLang="en-US" sz="2400" smtClean="0">
                <a:solidFill>
                  <a:prstClr val="black"/>
                </a:solidFill>
                <a:latin typeface="Times New Roman" panose="02020603050405020304" pitchFamily="18" charset="0"/>
                <a:ea typeface="MS PGothic" panose="020B0600070205080204" pitchFamily="34" charset="-128"/>
              </a:rPr>
              <a:pPr eaLnBrk="0" fontAlgn="base" hangingPunct="0">
                <a:spcBef>
                  <a:spcPct val="0"/>
                </a:spcBef>
                <a:spcAft>
                  <a:spcPct val="0"/>
                </a:spcAft>
              </a:pPr>
              <a:t>‹#›</a:t>
            </a:fld>
            <a:endParaRPr lang="en-US" altLang="en-US" sz="2400" smtClean="0">
              <a:solidFill>
                <a:prstClr val="black"/>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1373208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467AC6C0-E838-459E-9163-A913C106BBCF}" type="slidenum">
              <a:rPr lang="en-US" altLang="en-US" sz="2400" smtClean="0">
                <a:solidFill>
                  <a:prstClr val="black"/>
                </a:solidFill>
                <a:latin typeface="Times New Roman" panose="02020603050405020304" pitchFamily="18" charset="0"/>
                <a:ea typeface="MS PGothic" panose="020B0600070205080204" pitchFamily="34" charset="-128"/>
              </a:rPr>
              <a:pPr eaLnBrk="0" fontAlgn="base" hangingPunct="0">
                <a:spcBef>
                  <a:spcPct val="0"/>
                </a:spcBef>
                <a:spcAft>
                  <a:spcPct val="0"/>
                </a:spcAft>
              </a:pPr>
              <a:t>‹#›</a:t>
            </a:fld>
            <a:endParaRPr lang="en-US" altLang="en-US" sz="2400" smtClean="0">
              <a:solidFill>
                <a:prstClr val="black"/>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14179990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5E4AE7C-D953-4FDD-B015-8057FA6A4DDC}" type="slidenum">
              <a:rPr lang="en-US" altLang="en-US" sz="2400" smtClean="0">
                <a:solidFill>
                  <a:prstClr val="black"/>
                </a:solidFill>
                <a:latin typeface="Times New Roman" panose="02020603050405020304" pitchFamily="18" charset="0"/>
                <a:ea typeface="MS PGothic" panose="020B0600070205080204" pitchFamily="34" charset="-128"/>
              </a:rPr>
              <a:pPr eaLnBrk="0" fontAlgn="base" hangingPunct="0">
                <a:spcBef>
                  <a:spcPct val="0"/>
                </a:spcBef>
                <a:spcAft>
                  <a:spcPct val="0"/>
                </a:spcAft>
              </a:pPr>
              <a:t>‹#›</a:t>
            </a:fld>
            <a:endParaRPr lang="en-US" altLang="en-US" sz="2400" smtClean="0">
              <a:solidFill>
                <a:prstClr val="black"/>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150019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9B6E68E2-F5EC-48EA-BACF-A064A1C3105B}" type="slidenum">
              <a:rPr lang="en-US" altLang="en-US" sz="2400" smtClean="0">
                <a:solidFill>
                  <a:prstClr val="black"/>
                </a:solidFill>
                <a:latin typeface="Times New Roman" panose="02020603050405020304" pitchFamily="18" charset="0"/>
                <a:ea typeface="MS PGothic" panose="020B0600070205080204" pitchFamily="34" charset="-128"/>
              </a:rPr>
              <a:pPr eaLnBrk="0" fontAlgn="base" hangingPunct="0">
                <a:spcBef>
                  <a:spcPct val="0"/>
                </a:spcBef>
                <a:spcAft>
                  <a:spcPct val="0"/>
                </a:spcAft>
              </a:pPr>
              <a:t>‹#›</a:t>
            </a:fld>
            <a:endParaRPr lang="en-US" altLang="en-US" sz="2400" smtClean="0">
              <a:solidFill>
                <a:prstClr val="black"/>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5122830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729C78CD-721D-40D0-86D5-CC7F077CE875}" type="slidenum">
              <a:rPr lang="en-US" altLang="en-US" sz="2400" smtClean="0">
                <a:solidFill>
                  <a:prstClr val="black"/>
                </a:solidFill>
                <a:latin typeface="Times New Roman" panose="02020603050405020304" pitchFamily="18" charset="0"/>
                <a:ea typeface="MS PGothic" panose="020B0600070205080204" pitchFamily="34" charset="-128"/>
              </a:rPr>
              <a:pPr eaLnBrk="0" fontAlgn="base" hangingPunct="0">
                <a:spcBef>
                  <a:spcPct val="0"/>
                </a:spcBef>
                <a:spcAft>
                  <a:spcPct val="0"/>
                </a:spcAft>
              </a:pPr>
              <a:t>‹#›</a:t>
            </a:fld>
            <a:endParaRPr lang="en-US" altLang="en-US" sz="2400" smtClean="0">
              <a:solidFill>
                <a:prstClr val="black"/>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363583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EE4D5457-A21A-40E4-81D0-551B0D983ABF}" type="slidenum">
              <a:rPr lang="en-US" altLang="en-US" sz="2400" smtClean="0">
                <a:solidFill>
                  <a:prstClr val="black"/>
                </a:solidFill>
                <a:latin typeface="Times New Roman" panose="02020603050405020304" pitchFamily="18" charset="0"/>
                <a:ea typeface="MS PGothic" panose="020B0600070205080204" pitchFamily="34" charset="-128"/>
              </a:rPr>
              <a:pPr eaLnBrk="0" fontAlgn="base" hangingPunct="0">
                <a:spcBef>
                  <a:spcPct val="0"/>
                </a:spcBef>
                <a:spcAft>
                  <a:spcPct val="0"/>
                </a:spcAft>
              </a:pPr>
              <a:t>‹#›</a:t>
            </a:fld>
            <a:endParaRPr lang="en-US" altLang="en-US" sz="2400" smtClean="0">
              <a:solidFill>
                <a:prstClr val="black"/>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1798132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9/18/2017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4D24A04A-B466-4657-BCD2-9A9F16336594}" type="slidenum">
              <a:rPr lang="en-US" altLang="en-US" sz="2400" smtClean="0">
                <a:solidFill>
                  <a:prstClr val="black"/>
                </a:solidFill>
                <a:latin typeface="Times New Roman" panose="02020603050405020304" pitchFamily="18" charset="0"/>
                <a:ea typeface="MS PGothic" panose="020B0600070205080204" pitchFamily="34" charset="-128"/>
              </a:rPr>
              <a:pPr eaLnBrk="0" fontAlgn="base" hangingPunct="0">
                <a:spcBef>
                  <a:spcPct val="0"/>
                </a:spcBef>
                <a:spcAft>
                  <a:spcPct val="0"/>
                </a:spcAft>
              </a:pPr>
              <a:t>‹#›</a:t>
            </a:fld>
            <a:endParaRPr lang="en-US" altLang="en-US" sz="2400" smtClean="0">
              <a:solidFill>
                <a:prstClr val="black"/>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577566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Times New Roman" pitchFamily="-109" charset="0"/>
                <a:ea typeface="ＭＳ Ｐゴシック" pitchFamily="-109" charset="-128"/>
                <a:cs typeface="ＭＳ Ｐゴシック" pitchFamily="-109" charset="-128"/>
              </a:defRPr>
            </a:lvl1pPr>
          </a:lstStyle>
          <a:p>
            <a:pPr eaLnBrk="0" fontAlgn="base" hangingPunct="0">
              <a:spcBef>
                <a:spcPct val="0"/>
              </a:spcBef>
              <a:spcAft>
                <a:spcPct val="0"/>
              </a:spcAft>
              <a:defRPr/>
            </a:pPr>
            <a:endParaRPr lang="en-US" sz="240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9820744C-6447-4EB8-88A6-3075AD5CE079}" type="slidenum">
              <a:rPr lang="en-US" altLang="en-US" sz="2400" smtClean="0">
                <a:solidFill>
                  <a:prstClr val="black"/>
                </a:solidFill>
                <a:latin typeface="Times New Roman" panose="02020603050405020304" pitchFamily="18" charset="0"/>
                <a:ea typeface="MS PGothic" panose="020B0600070205080204" pitchFamily="34" charset="-128"/>
              </a:rPr>
              <a:pPr eaLnBrk="0" fontAlgn="base" hangingPunct="0">
                <a:spcBef>
                  <a:spcPct val="0"/>
                </a:spcBef>
                <a:spcAft>
                  <a:spcPct val="0"/>
                </a:spcAft>
              </a:pPr>
              <a:t>‹#›</a:t>
            </a:fld>
            <a:endParaRPr lang="en-US" altLang="en-US" sz="2400" smtClean="0">
              <a:solidFill>
                <a:prstClr val="black"/>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12248749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tx2">
              <a:lumMod val="75000"/>
              <a:lumOff val="25000"/>
            </a:schemeClr>
          </a:solidFill>
          <a:ln>
            <a:solidFill>
              <a:schemeClr val="tx2">
                <a:lumMod val="75000"/>
                <a:lumOff val="25000"/>
              </a:schemeClr>
            </a:solidFill>
          </a:ln>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6" y="5503407"/>
            <a:ext cx="6587067" cy="903062"/>
          </a:xfrm>
        </p:spPr>
        <p:txBody>
          <a:bodyPr>
            <a:normAutofit/>
          </a:bodyPr>
          <a:lstStyle>
            <a:lvl1pPr marL="0" indent="0" algn="ctr">
              <a:spcBef>
                <a:spcPts val="0"/>
              </a:spcBef>
              <a:spcAft>
                <a:spcPts val="1000"/>
              </a:spcAft>
              <a:buNone/>
              <a:defRPr sz="1800" baseline="0"/>
            </a:lvl1pPr>
          </a:lstStyle>
          <a:p>
            <a:r>
              <a:rPr lang="en-US" sz="1800" dirty="0" smtClean="0"/>
              <a:t>Susan Brower| Minnesota State Demographer</a:t>
            </a:r>
          </a:p>
          <a:p>
            <a:r>
              <a:rPr lang="en-US" sz="1800" dirty="0" smtClean="0"/>
              <a:t>January 5, 2017</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9/18/2017</a:t>
            </a:fld>
            <a:endParaRPr lang="en-US" dirty="0">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10" name="Picture 9" descr="C:\Users\AEgbert\AppData\Local\Microsoft\Windows\Temporary Internet Files\Content.Outlook\513TLDPA\SDC - Invers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04088" y="1907601"/>
            <a:ext cx="7887044" cy="1312400"/>
          </a:xfrm>
          <a:prstGeom prst="rect">
            <a:avLst/>
          </a:prstGeom>
          <a:noFill/>
          <a:ln>
            <a:noFill/>
          </a:ln>
        </p:spPr>
      </p:pic>
    </p:spTree>
    <p:extLst>
      <p:ext uri="{BB962C8B-B14F-4D97-AF65-F5344CB8AC3E}">
        <p14:creationId xmlns:p14="http://schemas.microsoft.com/office/powerpoint/2010/main" val="273829867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188564"/>
            <a:ext cx="12192000" cy="1199223"/>
          </a:xfrm>
          <a:solidFill>
            <a:schemeClr val="tx2">
              <a:lumMod val="75000"/>
              <a:lumOff val="25000"/>
            </a:schemeClr>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p:nvPr>
        </p:nvSpPr>
        <p:spPr>
          <a:xfrm>
            <a:off x="2802466" y="5512601"/>
            <a:ext cx="6587067" cy="903062"/>
          </a:xfrm>
        </p:spPr>
        <p:txBody>
          <a:bodyPr>
            <a:normAutofit/>
          </a:bodyPr>
          <a:lstStyle>
            <a:lvl1pPr marL="0" indent="0" algn="ctr">
              <a:spcBef>
                <a:spcPts val="0"/>
              </a:spcBef>
              <a:spcAft>
                <a:spcPts val="1000"/>
              </a:spcAft>
              <a:buNone/>
              <a:defRPr sz="1800" baseline="0"/>
            </a:lvl1pPr>
          </a:lstStyle>
          <a:p>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9/18/2017</a:t>
            </a:fld>
            <a:endParaRPr lang="en-US" dirty="0">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State Demographic Center </a:t>
            </a:r>
            <a:r>
              <a:rPr lang="en-US" dirty="0" smtClean="0">
                <a:solidFill>
                  <a:srgbClr val="003865"/>
                </a:solidFill>
              </a:rPr>
              <a:t>|</a:t>
            </a:r>
            <a:r>
              <a:rPr lang="en-US" dirty="0" smtClean="0">
                <a:solidFill>
                  <a:srgbClr val="000000"/>
                </a:solidFill>
              </a:rPr>
              <a:t> mn.gov/demography</a:t>
            </a:r>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7567" y="1551518"/>
            <a:ext cx="8196864" cy="1372576"/>
          </a:xfrm>
          <a:prstGeom prst="rect">
            <a:avLst/>
          </a:prstGeom>
        </p:spPr>
      </p:pic>
    </p:spTree>
    <p:extLst>
      <p:ext uri="{BB962C8B-B14F-4D97-AF65-F5344CB8AC3E}">
        <p14:creationId xmlns:p14="http://schemas.microsoft.com/office/powerpoint/2010/main" val="139443054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274790542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865"/>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9/18/2017</a:t>
            </a:fld>
            <a:endParaRPr lang="en-US" dirty="0">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35460701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A8CA1A9B-139F-4606-AD0A-F3253110DAE5}" type="datetime1">
              <a:rPr lang="en-US" smtClean="0">
                <a:solidFill>
                  <a:srgbClr val="000000"/>
                </a:solidFill>
              </a:rPr>
              <a:pPr/>
              <a:t>9/18/2017</a:t>
            </a:fld>
            <a:endParaRPr lang="en-US" dirty="0">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7172" y="360301"/>
            <a:ext cx="3867920" cy="460249"/>
          </a:xfrm>
          <a:prstGeom prst="rect">
            <a:avLst/>
          </a:prstGeom>
        </p:spPr>
      </p:pic>
    </p:spTree>
    <p:extLst>
      <p:ext uri="{BB962C8B-B14F-4D97-AF65-F5344CB8AC3E}">
        <p14:creationId xmlns:p14="http://schemas.microsoft.com/office/powerpoint/2010/main" val="794810258"/>
      </p:ext>
    </p:extLst>
  </p:cSld>
  <p:clrMapOvr>
    <a:masterClrMapping/>
  </p:clrMapOvr>
  <p:timing>
    <p:tnLst>
      <p:par>
        <p:cTn id="1" dur="indefinite" restart="never" nodeType="tmRoot"/>
      </p:par>
    </p:tnLst>
  </p:timing>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r>
              <a:rPr lang="en-US" dirty="0" smtClean="0">
                <a:solidFill>
                  <a:srgbClr val="000000"/>
                </a:solidFill>
              </a:rPr>
              <a:t>Source:</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159572"/>
            <a:ext cx="12192000" cy="119256"/>
          </a:xfrm>
          <a:prstGeom prst="rect">
            <a:avLst/>
          </a:prstGeom>
          <a:solidFill>
            <a:schemeClr val="tx2">
              <a:lumMod val="50000"/>
              <a:lumOff val="5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3657849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solidFill>
                  <a:srgbClr val="000000"/>
                </a:solidFill>
              </a:rPr>
              <a:pPr/>
              <a:t>9/18/2017</a:t>
            </a:fld>
            <a:endParaRPr lang="en-US" dirty="0">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10" name="Rectangle 9"/>
          <p:cNvSpPr/>
          <p:nvPr userDrawn="1"/>
        </p:nvSpPr>
        <p:spPr>
          <a:xfrm>
            <a:off x="0" y="1216025"/>
            <a:ext cx="12192000" cy="119256"/>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3289862203"/>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9/18/2017</a:t>
            </a:fld>
            <a:endParaRPr lang="en-US" dirty="0">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330903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9/18/2017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solidFill>
                  <a:srgbClr val="000000"/>
                </a:solidFill>
              </a:rPr>
              <a:pPr/>
              <a:t>9/18/2017</a:t>
            </a:fld>
            <a:endParaRPr lang="en-US" dirty="0">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4109664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solidFill>
                  <a:srgbClr val="000000"/>
                </a:solidFill>
              </a:rPr>
              <a:pPr/>
              <a:t>9/18/2017</a:t>
            </a:fld>
            <a:endParaRPr lang="en-US" dirty="0">
              <a:solidFill>
                <a:srgbClr val="000000"/>
              </a:solidFill>
            </a:endParaRPr>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3324148"/>
      </p:ext>
    </p:extLst>
  </p:cSld>
  <p:clrMapOvr>
    <a:masterClrMapping/>
  </p:clrMapOvr>
  <p:timing>
    <p:tnLst>
      <p:par>
        <p:cTn id="1" dur="indefinite" restart="never" nodeType="tmRoot"/>
      </p:par>
    </p:tnLst>
  </p:timing>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solidFill>
                  <a:srgbClr val="000000"/>
                </a:solidFill>
              </a:rPr>
              <a:pPr/>
              <a:t>9/18/2017</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Tree>
    <p:extLst>
      <p:ext uri="{BB962C8B-B14F-4D97-AF65-F5344CB8AC3E}">
        <p14:creationId xmlns:p14="http://schemas.microsoft.com/office/powerpoint/2010/main" val="2329640878"/>
      </p:ext>
    </p:extLst>
  </p:cSld>
  <p:clrMapOvr>
    <a:masterClrMapping/>
  </p:clrMapOvr>
  <p:timing>
    <p:tnLst>
      <p:par>
        <p:cTn id="1" dur="indefinite" restart="never" nodeType="tmRoot"/>
      </p:par>
    </p:tnLst>
  </p:timing>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solidFill>
                  <a:srgbClr val="000000"/>
                </a:solidFill>
              </a:rPr>
              <a:pPr/>
              <a:t>9/18/2017</a:t>
            </a:fld>
            <a:endParaRPr lang="en-US" dirty="0">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4323792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9/18/2017</a:t>
            </a:fld>
            <a:endParaRPr lang="en-US" dirty="0">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Minnesota Department of Administration </a:t>
            </a:r>
            <a:r>
              <a:rPr lang="en-US" dirty="0" smtClean="0">
                <a:solidFill>
                  <a:srgbClr val="78BE21"/>
                </a:solidFill>
              </a:rPr>
              <a:t>|</a:t>
            </a:r>
            <a:r>
              <a:rPr lang="en-US" dirty="0" smtClean="0">
                <a:solidFill>
                  <a:srgbClr val="FFFFFF"/>
                </a:solidFill>
              </a:rPr>
              <a:t> mn.gov/admin</a:t>
            </a:r>
            <a:endParaRPr lang="en-US" dirty="0">
              <a:solidFill>
                <a:srgbClr val="FFFFFF"/>
              </a:solidFill>
            </a:endParaRP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100064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9/18/2017</a:t>
            </a:fld>
            <a:endParaRPr lang="en-US" dirty="0">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Minnesota Department of Administration </a:t>
            </a:r>
            <a:r>
              <a:rPr lang="en-US" dirty="0" smtClean="0">
                <a:solidFill>
                  <a:srgbClr val="78BE21"/>
                </a:solidFill>
              </a:rPr>
              <a:t>|</a:t>
            </a:r>
            <a:r>
              <a:rPr lang="en-US" dirty="0" smtClean="0">
                <a:solidFill>
                  <a:srgbClr val="FFFFFF"/>
                </a:solidFill>
              </a:rPr>
              <a:t> mn.gov/admin</a:t>
            </a:r>
            <a:endParaRPr lang="en-US" dirty="0">
              <a:solidFill>
                <a:srgbClr val="FFFFFF"/>
              </a:solidFill>
            </a:endParaRP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6422778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9/18/2017</a:t>
            </a:fld>
            <a:endParaRPr lang="en-US" dirty="0">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6252407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9/18/2017</a:t>
            </a:fld>
            <a:endParaRPr lang="en-US" dirty="0">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Minnesota Department of Administration </a:t>
            </a:r>
            <a:r>
              <a:rPr lang="en-US" dirty="0" smtClean="0">
                <a:solidFill>
                  <a:srgbClr val="78BE21"/>
                </a:solidFill>
              </a:rPr>
              <a:t>|</a:t>
            </a:r>
            <a:r>
              <a:rPr lang="en-US" dirty="0" smtClean="0">
                <a:solidFill>
                  <a:srgbClr val="FFFFFF"/>
                </a:solidFill>
              </a:rPr>
              <a:t> mn.gov/admin</a:t>
            </a:r>
            <a:endParaRPr lang="en-US" dirty="0">
              <a:solidFill>
                <a:srgbClr val="FFFFFF"/>
              </a:solidFill>
            </a:endParaRP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35210639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9/18/2017</a:t>
            </a:fld>
            <a:endParaRPr lang="en-US" dirty="0">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Optional Tagline Goes Here </a:t>
            </a:r>
            <a:r>
              <a:rPr lang="en-US" dirty="0" smtClean="0">
                <a:solidFill>
                  <a:srgbClr val="78BE21"/>
                </a:solidFill>
              </a:rPr>
              <a:t>|</a:t>
            </a:r>
            <a:r>
              <a:rPr lang="en-US" dirty="0" smtClean="0">
                <a:solidFill>
                  <a:srgbClr val="FFFFFF"/>
                </a:solidFill>
              </a:rPr>
              <a:t> mn.gov/</a:t>
            </a:r>
            <a:r>
              <a:rPr lang="en-US" dirty="0" err="1" smtClean="0">
                <a:solidFill>
                  <a:srgbClr val="FFFFFF"/>
                </a:solidFill>
              </a:rPr>
              <a:t>websiteurl</a:t>
            </a:r>
            <a:endParaRPr lang="en-US" dirty="0">
              <a:solidFill>
                <a:srgbClr val="FFFFFF"/>
              </a:solidFill>
            </a:endParaRP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2893127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9/18/2017</a:t>
            </a:fld>
            <a:endParaRPr lang="en-US" dirty="0">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91504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9/18/2017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6" name="Rectangle 15"/>
          <p:cNvSpPr/>
          <p:nvPr userDrawn="1"/>
        </p:nvSpPr>
        <p:spPr>
          <a:xfrm>
            <a:off x="0" y="1216025"/>
            <a:ext cx="12192000" cy="119256"/>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936DB2D6-5DF4-4264-A4A1-7D3EAF38D255}" type="datetime1">
              <a:rPr lang="en-US" smtClean="0">
                <a:solidFill>
                  <a:srgbClr val="000000"/>
                </a:solidFill>
              </a:rPr>
              <a:pPr/>
              <a:t>9/18/2017</a:t>
            </a:fld>
            <a:endParaRPr lang="en-US" dirty="0">
              <a:solidFill>
                <a:srgbClr val="000000"/>
              </a:solidFill>
            </a:endParaRPr>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11045954"/>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6" name="Rectangle 15"/>
          <p:cNvSpPr/>
          <p:nvPr userDrawn="1"/>
        </p:nvSpPr>
        <p:spPr>
          <a:xfrm>
            <a:off x="0" y="1216025"/>
            <a:ext cx="12192000" cy="119256"/>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936DB2D6-5DF4-4264-A4A1-7D3EAF38D255}" type="datetime1">
              <a:rPr lang="en-US" smtClean="0">
                <a:solidFill>
                  <a:srgbClr val="000000"/>
                </a:solidFill>
              </a:rPr>
              <a:pPr/>
              <a:t>9/18/2017</a:t>
            </a:fld>
            <a:endParaRPr lang="en-US" dirty="0">
              <a:solidFill>
                <a:srgbClr val="000000"/>
              </a:solidFill>
            </a:endParaRPr>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564939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4B4EEDC6-36CA-4209-B482-2ED76AA0BF08}" type="datetime1">
              <a:rPr lang="en-US" smtClean="0">
                <a:solidFill>
                  <a:srgbClr val="000000"/>
                </a:solidFill>
              </a:rPr>
              <a:pPr/>
              <a:t>9/18/2017</a:t>
            </a:fld>
            <a:endParaRPr lang="en-US" dirty="0">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106231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8DC79626-CE5A-4834-975C-E7305BA2E281}" type="datetime1">
              <a:rPr lang="en-US" smtClean="0">
                <a:solidFill>
                  <a:srgbClr val="000000"/>
                </a:solidFill>
              </a:rPr>
              <a:pPr/>
              <a:t>9/18/2017</a:t>
            </a:fld>
            <a:endParaRPr lang="en-US" dirty="0">
              <a:solidFill>
                <a:srgbClr val="000000"/>
              </a:solidFill>
            </a:endParaRPr>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959193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p:txBody>
          <a:bodyPr/>
          <a:lstStyle/>
          <a:p>
            <a:fld id="{1815FB38-58F3-410A-8DA4-4B706967601F}" type="datetime1">
              <a:rPr lang="en-US" smtClean="0">
                <a:solidFill>
                  <a:srgbClr val="000000"/>
                </a:solidFill>
              </a:rPr>
              <a:pPr/>
              <a:t>9/18/2017</a:t>
            </a:fld>
            <a:endParaRPr lang="en-US" dirty="0">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2094535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7F519661-29C3-4FE0-9FC3-375A85A42C46}" type="datetime1">
              <a:rPr lang="en-US" smtClean="0">
                <a:solidFill>
                  <a:srgbClr val="000000"/>
                </a:solidFill>
              </a:rPr>
              <a:pPr/>
              <a:t>9/18/2017</a:t>
            </a:fld>
            <a:endParaRPr lang="en-US" dirty="0">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5038672"/>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4" name="Date Placeholder 3"/>
          <p:cNvSpPr>
            <a:spLocks noGrp="1"/>
          </p:cNvSpPr>
          <p:nvPr>
            <p:ph type="dt" sz="half" idx="10"/>
          </p:nvPr>
        </p:nvSpPr>
        <p:spPr/>
        <p:txBody>
          <a:bodyPr/>
          <a:lstStyle/>
          <a:p>
            <a:fld id="{0366E0EA-2D80-452F-9963-33FA7A36BC09}" type="datetime1">
              <a:rPr lang="en-US" smtClean="0">
                <a:solidFill>
                  <a:srgbClr val="000000"/>
                </a:solidFill>
              </a:rPr>
              <a:pPr/>
              <a:t>9/18/2017</a:t>
            </a:fld>
            <a:endParaRPr lang="en-US" dirty="0">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456461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Tree>
    <p:extLst>
      <p:ext uri="{BB962C8B-B14F-4D97-AF65-F5344CB8AC3E}">
        <p14:creationId xmlns:p14="http://schemas.microsoft.com/office/powerpoint/2010/main" val="3715136157"/>
      </p:ext>
    </p:extLst>
  </p:cSld>
  <p:clrMapOvr>
    <a:masterClrMapping/>
  </p:clrMapOvr>
  <p:timing>
    <p:tnLst>
      <p:par>
        <p:cTn id="1" dur="indefinite" restart="never" nodeType="tmRoot"/>
      </p:par>
    </p:tnLst>
  </p:timing>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Tree>
    <p:extLst>
      <p:ext uri="{BB962C8B-B14F-4D97-AF65-F5344CB8AC3E}">
        <p14:creationId xmlns:p14="http://schemas.microsoft.com/office/powerpoint/2010/main" val="1851017539"/>
      </p:ext>
    </p:extLst>
  </p:cSld>
  <p:clrMapOvr>
    <a:masterClrMapping/>
  </p:clrMapOvr>
  <p:timing>
    <p:tnLst>
      <p:par>
        <p:cTn id="1" dur="indefinite" restart="never" nodeType="tmRoot"/>
      </p:par>
    </p:tnLst>
  </p:timing>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Tree>
    <p:extLst>
      <p:ext uri="{BB962C8B-B14F-4D97-AF65-F5344CB8AC3E}">
        <p14:creationId xmlns:p14="http://schemas.microsoft.com/office/powerpoint/2010/main" val="1144543796"/>
      </p:ext>
    </p:extLst>
  </p:cSld>
  <p:clrMapOvr>
    <a:masterClrMapping/>
  </p:clrMapOvr>
  <p:timing>
    <p:tnLst>
      <p:par>
        <p:cTn id="1" dur="indefinite" restart="never" nodeType="tmRoot"/>
      </p:par>
    </p:tnLst>
  </p:timing>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9/18/2017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Tree>
    <p:extLst>
      <p:ext uri="{BB962C8B-B14F-4D97-AF65-F5344CB8AC3E}">
        <p14:creationId xmlns:p14="http://schemas.microsoft.com/office/powerpoint/2010/main" val="398818011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9/18/2017</a:t>
            </a:fld>
            <a:endParaRPr lang="en-US" dirty="0">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Minnesota Department of Administration </a:t>
            </a:r>
            <a:r>
              <a:rPr lang="en-US" dirty="0" smtClean="0">
                <a:solidFill>
                  <a:srgbClr val="78BE21"/>
                </a:solidFill>
              </a:rPr>
              <a:t>|</a:t>
            </a:r>
            <a:r>
              <a:rPr lang="en-US" dirty="0" smtClean="0">
                <a:solidFill>
                  <a:srgbClr val="FFFFFF"/>
                </a:solidFill>
              </a:rPr>
              <a:t> mn.gov/admin</a:t>
            </a:r>
            <a:endParaRPr lang="en-US" dirty="0">
              <a:solidFill>
                <a:srgbClr val="FFFFFF"/>
              </a:solidFill>
            </a:endParaRP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8711341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9/18/2017</a:t>
            </a:fld>
            <a:endParaRPr lang="en-US" dirty="0">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Minnesota Department of Administration </a:t>
            </a:r>
            <a:r>
              <a:rPr lang="en-US" dirty="0" smtClean="0">
                <a:solidFill>
                  <a:srgbClr val="78BE21"/>
                </a:solidFill>
              </a:rPr>
              <a:t>|</a:t>
            </a:r>
            <a:r>
              <a:rPr lang="en-US" dirty="0" smtClean="0">
                <a:solidFill>
                  <a:srgbClr val="FFFFFF"/>
                </a:solidFill>
              </a:rPr>
              <a:t> mn.gov/admin</a:t>
            </a:r>
            <a:endParaRPr lang="en-US" dirty="0">
              <a:solidFill>
                <a:srgbClr val="FFFFFF"/>
              </a:solidFill>
            </a:endParaRP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0970176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295353384"/>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solidFill>
                  <a:srgbClr val="000000"/>
                </a:solidFill>
              </a:rPr>
              <a:pPr/>
              <a:t>9/18/2017</a:t>
            </a:fld>
            <a:endParaRPr lang="en-US" dirty="0">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78729723"/>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2679415481"/>
      </p:ext>
    </p:extLst>
  </p:cSld>
  <p:clrMapOvr>
    <a:masterClrMapping/>
  </p:clrMapOvr>
  <p:timing>
    <p:tnLst>
      <p:par>
        <p:cTn id="1" dur="indefinite" restart="never" nodeType="tmRoot"/>
      </p:par>
    </p:tnLst>
  </p:timing>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9/18/2017</a:t>
            </a:fld>
            <a:endParaRPr lang="en-US" dirty="0">
              <a:solidFill>
                <a:srgbClr val="FFFFFF"/>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Minnesota Department of Administration </a:t>
            </a:r>
            <a:r>
              <a:rPr lang="en-US" dirty="0" smtClean="0">
                <a:solidFill>
                  <a:srgbClr val="78BE21"/>
                </a:solidFill>
              </a:rPr>
              <a:t>|</a:t>
            </a:r>
            <a:r>
              <a:rPr lang="en-US" dirty="0" smtClean="0">
                <a:solidFill>
                  <a:srgbClr val="FFFFFF"/>
                </a:solidFill>
              </a:rPr>
              <a:t> mn.gov/admin</a:t>
            </a:r>
            <a:endParaRPr lang="en-US" dirty="0">
              <a:solidFill>
                <a:srgbClr val="FFFFFF"/>
              </a:solidFill>
            </a:endParaRP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90923368"/>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9/18/2017</a:t>
            </a:fld>
            <a:endParaRPr lang="en-US" dirty="0">
              <a:solidFill>
                <a:srgbClr val="FFFFFF"/>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Minnesota Department of Administration </a:t>
            </a:r>
            <a:r>
              <a:rPr lang="en-US" dirty="0" smtClean="0">
                <a:solidFill>
                  <a:srgbClr val="78BE21"/>
                </a:solidFill>
              </a:rPr>
              <a:t>|</a:t>
            </a:r>
            <a:r>
              <a:rPr lang="en-US" dirty="0" smtClean="0">
                <a:solidFill>
                  <a:srgbClr val="FFFFFF"/>
                </a:solidFill>
              </a:rPr>
              <a:t> mn.gov/admin</a:t>
            </a:r>
            <a:endParaRPr lang="en-US" dirty="0">
              <a:solidFill>
                <a:srgbClr val="FFFFFF"/>
              </a:solidFill>
            </a:endParaRP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755056264"/>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2985356601"/>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9/18/2017</a:t>
            </a:fld>
            <a:endParaRPr lang="en-US" dirty="0">
              <a:solidFill>
                <a:srgbClr val="FFFFFF"/>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Minnesota Department of Administration </a:t>
            </a:r>
            <a:r>
              <a:rPr lang="en-US" dirty="0" smtClean="0">
                <a:solidFill>
                  <a:srgbClr val="78BE21"/>
                </a:solidFill>
              </a:rPr>
              <a:t>|</a:t>
            </a:r>
            <a:r>
              <a:rPr lang="en-US" dirty="0" smtClean="0">
                <a:solidFill>
                  <a:srgbClr val="FFFFFF"/>
                </a:solidFill>
              </a:rPr>
              <a:t> mn.gov/admin</a:t>
            </a:r>
            <a:endParaRPr lang="en-US" dirty="0">
              <a:solidFill>
                <a:srgbClr val="FFFFFF"/>
              </a:solidFill>
            </a:endParaRP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416155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5.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theme" Target="../theme/theme3.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41" Type="http://schemas.openxmlformats.org/officeDocument/2006/relationships/slideLayout" Target="../slideLayouts/slideLayout102.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8"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4.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9/18/2017</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3"/>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42250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iming>
    <p:tnLst>
      <p:par>
        <p:cTn id="1" dur="indefinite" restart="never" nodeType="tmRoot"/>
      </p:par>
    </p:tnLst>
  </p:timing>
  <p:txStyles>
    <p:titleStyle>
      <a:lvl1pPr algn="ctr" rtl="0" eaLnBrk="0" fontAlgn="base" hangingPunct="0">
        <a:spcBef>
          <a:spcPct val="0"/>
        </a:spcBef>
        <a:spcAft>
          <a:spcPct val="0"/>
        </a:spcAft>
        <a:defRPr sz="4400" b="1" kern="1200">
          <a:solidFill>
            <a:schemeClr val="tx1"/>
          </a:solidFill>
          <a:latin typeface="+mj-lt"/>
          <a:ea typeface="MS PGothic" panose="020B0600070205080204" pitchFamily="34" charset="-128"/>
          <a:cs typeface="ＭＳ Ｐゴシック" pitchFamily="-109" charset="-128"/>
        </a:defRPr>
      </a:lvl1pPr>
      <a:lvl2pPr algn="ctr" rtl="0" eaLnBrk="0" fontAlgn="base" hangingPunct="0">
        <a:spcBef>
          <a:spcPct val="0"/>
        </a:spcBef>
        <a:spcAft>
          <a:spcPct val="0"/>
        </a:spcAft>
        <a:defRPr sz="4400" b="1">
          <a:solidFill>
            <a:schemeClr val="tx1"/>
          </a:solidFill>
          <a:latin typeface="Arial" pitchFamily="-109" charset="0"/>
          <a:ea typeface="MS PGothic" panose="020B0600070205080204" pitchFamily="34" charset="-128"/>
          <a:cs typeface="ＭＳ Ｐゴシック" pitchFamily="-109" charset="-128"/>
        </a:defRPr>
      </a:lvl2pPr>
      <a:lvl3pPr algn="ctr" rtl="0" eaLnBrk="0" fontAlgn="base" hangingPunct="0">
        <a:spcBef>
          <a:spcPct val="0"/>
        </a:spcBef>
        <a:spcAft>
          <a:spcPct val="0"/>
        </a:spcAft>
        <a:defRPr sz="4400" b="1">
          <a:solidFill>
            <a:schemeClr val="tx1"/>
          </a:solidFill>
          <a:latin typeface="Arial" pitchFamily="-109" charset="0"/>
          <a:ea typeface="MS PGothic" panose="020B0600070205080204" pitchFamily="34" charset="-128"/>
          <a:cs typeface="ＭＳ Ｐゴシック" pitchFamily="-109" charset="-128"/>
        </a:defRPr>
      </a:lvl3pPr>
      <a:lvl4pPr algn="ctr" rtl="0" eaLnBrk="0" fontAlgn="base" hangingPunct="0">
        <a:spcBef>
          <a:spcPct val="0"/>
        </a:spcBef>
        <a:spcAft>
          <a:spcPct val="0"/>
        </a:spcAft>
        <a:defRPr sz="4400" b="1">
          <a:solidFill>
            <a:schemeClr val="tx1"/>
          </a:solidFill>
          <a:latin typeface="Arial" pitchFamily="-109" charset="0"/>
          <a:ea typeface="MS PGothic" panose="020B0600070205080204" pitchFamily="34" charset="-128"/>
          <a:cs typeface="ＭＳ Ｐゴシック" pitchFamily="-109" charset="-128"/>
        </a:defRPr>
      </a:lvl4pPr>
      <a:lvl5pPr algn="ctr" rtl="0" eaLnBrk="0" fontAlgn="base" hangingPunct="0">
        <a:spcBef>
          <a:spcPct val="0"/>
        </a:spcBef>
        <a:spcAft>
          <a:spcPct val="0"/>
        </a:spcAft>
        <a:defRPr sz="4400" b="1">
          <a:solidFill>
            <a:schemeClr val="tx1"/>
          </a:solidFill>
          <a:latin typeface="Arial" pitchFamily="-109" charset="0"/>
          <a:ea typeface="MS PGothic" panose="020B0600070205080204" pitchFamily="34" charset="-128"/>
          <a:cs typeface="ＭＳ Ｐゴシック" pitchFamily="-109" charset="-128"/>
        </a:defRPr>
      </a:lvl5pPr>
      <a:lvl6pPr marL="457200" algn="ctr" rtl="0" fontAlgn="base">
        <a:spcBef>
          <a:spcPct val="0"/>
        </a:spcBef>
        <a:spcAft>
          <a:spcPct val="0"/>
        </a:spcAft>
        <a:defRPr sz="4400" b="1">
          <a:solidFill>
            <a:schemeClr val="tx1"/>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b="1">
          <a:solidFill>
            <a:schemeClr val="tx1"/>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b="1">
          <a:solidFill>
            <a:schemeClr val="tx1"/>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b="1">
          <a:solidFill>
            <a:schemeClr val="tx1"/>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109"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9/18/2017</a:t>
            </a:fld>
            <a:endParaRPr lang="en-US" dirty="0">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Minnesota Department of Administration </a:t>
            </a:r>
            <a:r>
              <a:rPr lang="en-US" dirty="0" smtClean="0">
                <a:solidFill>
                  <a:srgbClr val="003865"/>
                </a:solidFill>
              </a:rPr>
              <a:t>|</a:t>
            </a:r>
            <a:r>
              <a:rPr lang="en-US" dirty="0" smtClean="0">
                <a:solidFill>
                  <a:srgbClr val="000000"/>
                </a:solidFill>
              </a:rPr>
              <a:t> mn.gov/admin</a:t>
            </a:r>
            <a:endParaRPr lang="en-US" dirty="0">
              <a:solidFill>
                <a:srgbClr val="000000"/>
              </a:solidFill>
            </a:endParaRP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610195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 id="2147483879" r:id="rId46"/>
    <p:sldLayoutId id="2147483880" r:id="rId47"/>
    <p:sldLayoutId id="2147483881" r:id="rId48"/>
    <p:sldLayoutId id="2147483882" r:id="rId4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b="0" i="0" u="none"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CC"/>
            </a:gs>
            <a:gs pos="100000">
              <a:srgbClr val="00005E"/>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01700" y="59055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Times New Roman" charset="0"/>
              </a:defRPr>
            </a:lvl1pPr>
          </a:lstStyle>
          <a:p>
            <a:pPr fontAlgn="base">
              <a:spcBef>
                <a:spcPct val="0"/>
              </a:spcBef>
              <a:spcAft>
                <a:spcPct val="0"/>
              </a:spcAft>
              <a:defRPr/>
            </a:pPr>
            <a:endParaRPr lang="en-US">
              <a:solidFill>
                <a:srgbClr val="CCFFFF"/>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latin typeface="Times New Roman" charset="0"/>
              </a:defRPr>
            </a:lvl1pPr>
          </a:lstStyle>
          <a:p>
            <a:pPr fontAlgn="base">
              <a:spcBef>
                <a:spcPct val="0"/>
              </a:spcBef>
              <a:spcAft>
                <a:spcPct val="0"/>
              </a:spcAft>
              <a:defRPr/>
            </a:pPr>
            <a:endParaRPr lang="en-US">
              <a:solidFill>
                <a:srgbClr val="CCFFFF"/>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latin typeface="Times New Roman" charset="0"/>
              </a:defRPr>
            </a:lvl1pPr>
          </a:lstStyle>
          <a:p>
            <a:pPr fontAlgn="base">
              <a:spcBef>
                <a:spcPct val="0"/>
              </a:spcBef>
              <a:spcAft>
                <a:spcPct val="0"/>
              </a:spcAft>
              <a:defRPr/>
            </a:pPr>
            <a:fld id="{298A0C33-1268-445B-9755-3FB250C8E9DE}" type="slidenum">
              <a:rPr lang="en-US">
                <a:solidFill>
                  <a:srgbClr val="CCFFFF"/>
                </a:solidFill>
              </a:rPr>
              <a:pPr fontAlgn="base">
                <a:spcBef>
                  <a:spcPct val="0"/>
                </a:spcBef>
                <a:spcAft>
                  <a:spcPct val="0"/>
                </a:spcAft>
                <a:defRPr/>
              </a:pPr>
              <a:t>‹#›</a:t>
            </a:fld>
            <a:endParaRPr lang="en-US">
              <a:solidFill>
                <a:srgbClr val="CCFFFF"/>
              </a:solidFill>
            </a:endParaRPr>
          </a:p>
        </p:txBody>
      </p:sp>
    </p:spTree>
    <p:extLst>
      <p:ext uri="{BB962C8B-B14F-4D97-AF65-F5344CB8AC3E}">
        <p14:creationId xmlns:p14="http://schemas.microsoft.com/office/powerpoint/2010/main" val="3286559010"/>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cogo.pro/uploads/COGO-Report_Card_on_NSDI.pdf"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mailto:susan.brower@state.mn.us" TargetMode="Externa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1.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1.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hyperlink" Target="http://www.census.gov/geo/partnerships/luca.html" TargetMode="External"/><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01.xml"/><Relationship Id="rId5" Type="http://schemas.openxmlformats.org/officeDocument/2006/relationships/hyperlink" Target="https://www.census.gov/geo/partnerships/luca.html" TargetMode="External"/><Relationship Id="rId4" Type="http://schemas.openxmlformats.org/officeDocument/2006/relationships/hyperlink" Target="https://storymaps.geo.census.gov/arcgis/apps/MapTools/index.html?appid=bf0af1d97f30421caa1b5d51f80ff825"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2.xml"/><Relationship Id="rId1" Type="http://schemas.openxmlformats.org/officeDocument/2006/relationships/tags" Target="../tags/tag1.xml"/><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2.xml"/><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www.countyhealthrankings.org/app/minnesota/2012/rankings/outcomes/overal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52.xml"/><Relationship Id="rId4" Type="http://schemas.openxmlformats.org/officeDocument/2006/relationships/image" Target="../media/image54.jpeg"/></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11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29.xml"/><Relationship Id="rId7" Type="http://schemas.openxmlformats.org/officeDocument/2006/relationships/image" Target="../media/image70.png"/><Relationship Id="rId2" Type="http://schemas.openxmlformats.org/officeDocument/2006/relationships/slideLayout" Target="../slideLayouts/slideLayout117.xml"/><Relationship Id="rId1" Type="http://schemas.openxmlformats.org/officeDocument/2006/relationships/themeOverride" Target="../theme/themeOverride1.xm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72.png"/><Relationship Id="rId1" Type="http://schemas.openxmlformats.org/officeDocument/2006/relationships/slideLayout" Target="../slideLayouts/slideLayout112.xml"/><Relationship Id="rId5" Type="http://schemas.openxmlformats.org/officeDocument/2006/relationships/image" Target="../media/image74.png"/><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12.xml"/><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12.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11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12.xml"/><Relationship Id="rId5" Type="http://schemas.openxmlformats.org/officeDocument/2006/relationships/image" Target="../media/image97.png"/><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12.xml"/><Relationship Id="rId5" Type="http://schemas.openxmlformats.org/officeDocument/2006/relationships/image" Target="../media/image101.jpeg"/><Relationship Id="rId4" Type="http://schemas.openxmlformats.org/officeDocument/2006/relationships/image" Target="../media/image100.png"/></Relationships>
</file>

<file path=ppt/slides/_rels/slide7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sp>
        <p:nvSpPr>
          <p:cNvPr id="3" name="Text Placeholder 2"/>
          <p:cNvSpPr>
            <a:spLocks noGrp="1"/>
          </p:cNvSpPr>
          <p:nvPr>
            <p:ph type="body" sz="quarter" idx="14"/>
          </p:nvPr>
        </p:nvSpPr>
        <p:spPr/>
        <p:txBody>
          <a:bodyPr>
            <a:normAutofit/>
          </a:bodyPr>
          <a:lstStyle/>
          <a:p>
            <a:pPr>
              <a:spcBef>
                <a:spcPts val="0"/>
              </a:spcBef>
            </a:pPr>
            <a:r>
              <a:rPr lang="en-US" dirty="0" smtClean="0"/>
              <a:t>September 19, </a:t>
            </a:r>
            <a:r>
              <a:rPr lang="en-US" dirty="0"/>
              <a:t>2017</a:t>
            </a:r>
          </a:p>
        </p:txBody>
      </p:sp>
      <p:pic>
        <p:nvPicPr>
          <p:cNvPr id="6" name="Picture Placeholder 5"/>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29199" b="29199"/>
          <a:stretch>
            <a:fillRect/>
          </a:stretch>
        </p:blipFill>
        <p:spPr/>
      </p:pic>
      <p:sp>
        <p:nvSpPr>
          <p:cNvPr id="5" name="Footer Placeholder 4"/>
          <p:cNvSpPr>
            <a:spLocks noGrp="1"/>
          </p:cNvSpPr>
          <p:nvPr>
            <p:ph type="ftr" sz="quarter" idx="3"/>
          </p:nvPr>
        </p:nvSpPr>
        <p:spPr/>
        <p:txBody>
          <a:bodyPr/>
          <a:lstStyle/>
          <a:p>
            <a:r>
              <a:rPr lang="en-US"/>
              <a:t>Information Technology for Minnesota Government | mn.gov/mnit</a:t>
            </a:r>
            <a:endParaRPr lang="en-US" dirty="0"/>
          </a:p>
        </p:txBody>
      </p:sp>
    </p:spTree>
    <p:extLst>
      <p:ext uri="{BB962C8B-B14F-4D97-AF65-F5344CB8AC3E}">
        <p14:creationId xmlns:p14="http://schemas.microsoft.com/office/powerpoint/2010/main" val="1665486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GAC Priorities</a:t>
            </a:r>
            <a:endParaRPr lang="en-US" dirty="0"/>
          </a:p>
        </p:txBody>
      </p:sp>
      <p:pic>
        <p:nvPicPr>
          <p:cNvPr id="4" name="Picture 3"/>
          <p:cNvPicPr>
            <a:picLocks noChangeAspect="1"/>
          </p:cNvPicPr>
          <p:nvPr/>
        </p:nvPicPr>
        <p:blipFill>
          <a:blip r:embed="rId2"/>
          <a:stretch>
            <a:fillRect/>
          </a:stretch>
        </p:blipFill>
        <p:spPr>
          <a:xfrm>
            <a:off x="2211989" y="1045094"/>
            <a:ext cx="8327858" cy="5669771"/>
          </a:xfrm>
          <a:prstGeom prst="rect">
            <a:avLst/>
          </a:prstGeom>
        </p:spPr>
      </p:pic>
    </p:spTree>
    <p:extLst>
      <p:ext uri="{BB962C8B-B14F-4D97-AF65-F5344CB8AC3E}">
        <p14:creationId xmlns:p14="http://schemas.microsoft.com/office/powerpoint/2010/main" val="2620938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GAC Priorities Process</a:t>
            </a:r>
            <a:endParaRPr lang="en-US" dirty="0"/>
          </a:p>
        </p:txBody>
      </p:sp>
      <p:sp>
        <p:nvSpPr>
          <p:cNvPr id="3" name="Content Placeholder 2"/>
          <p:cNvSpPr>
            <a:spLocks noGrp="1"/>
          </p:cNvSpPr>
          <p:nvPr>
            <p:ph idx="1"/>
          </p:nvPr>
        </p:nvSpPr>
        <p:spPr/>
        <p:txBody>
          <a:bodyPr>
            <a:normAutofit lnSpcReduction="10000"/>
          </a:bodyPr>
          <a:lstStyle/>
          <a:p>
            <a:pPr marL="457200" indent="-457200"/>
            <a:r>
              <a:rPr lang="en-US" dirty="0"/>
              <a:t>Create a list of proposed </a:t>
            </a:r>
            <a:r>
              <a:rPr lang="en-US" dirty="0" smtClean="0"/>
              <a:t>projects and initiatives</a:t>
            </a:r>
            <a:endParaRPr lang="en-US" dirty="0"/>
          </a:p>
          <a:p>
            <a:pPr marL="1200150" lvl="1" indent="-457200"/>
            <a:r>
              <a:rPr lang="en-US" dirty="0"/>
              <a:t>Existing and new</a:t>
            </a:r>
          </a:p>
          <a:p>
            <a:pPr marL="457200" indent="-457200"/>
            <a:r>
              <a:rPr lang="en-US" dirty="0"/>
              <a:t>Assess the value of each</a:t>
            </a:r>
          </a:p>
          <a:p>
            <a:pPr marL="1200150" lvl="1" indent="-457200"/>
            <a:r>
              <a:rPr lang="en-US" dirty="0"/>
              <a:t>GAC members advocate for sectors</a:t>
            </a:r>
          </a:p>
          <a:p>
            <a:pPr marL="1200150" lvl="1" indent="-457200"/>
            <a:r>
              <a:rPr lang="en-US" dirty="0"/>
              <a:t>100% response!</a:t>
            </a:r>
          </a:p>
          <a:p>
            <a:pPr marL="457200" indent="-457200"/>
            <a:r>
              <a:rPr lang="en-US" dirty="0"/>
              <a:t>Assess likelihood of success</a:t>
            </a:r>
          </a:p>
          <a:p>
            <a:pPr marL="457200" indent="-457200"/>
            <a:r>
              <a:rPr lang="en-US" dirty="0"/>
              <a:t>Preliminary priority calculation</a:t>
            </a:r>
          </a:p>
          <a:p>
            <a:pPr marL="457200" indent="-457200"/>
            <a:r>
              <a:rPr lang="en-US" dirty="0"/>
              <a:t>GAC discusses and </a:t>
            </a:r>
            <a:r>
              <a:rPr lang="en-US" dirty="0" smtClean="0"/>
              <a:t>adjusts</a:t>
            </a:r>
            <a:endParaRPr lang="en-US" dirty="0"/>
          </a:p>
        </p:txBody>
      </p:sp>
    </p:spTree>
    <p:extLst>
      <p:ext uri="{BB962C8B-B14F-4D97-AF65-F5344CB8AC3E}">
        <p14:creationId xmlns:p14="http://schemas.microsoft.com/office/powerpoint/2010/main" val="2868480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Create Priorities?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To create a voice for the MN geospatial community</a:t>
            </a:r>
          </a:p>
          <a:p>
            <a:pPr marL="514350" indent="-514350">
              <a:buFont typeface="+mj-lt"/>
              <a:buAutoNum type="arabicPeriod"/>
            </a:pPr>
            <a:r>
              <a:rPr lang="en-US" dirty="0"/>
              <a:t>To direct work plans of the GAC and its committees</a:t>
            </a:r>
          </a:p>
          <a:p>
            <a:pPr marL="514350" indent="-514350">
              <a:buFont typeface="+mj-lt"/>
              <a:buAutoNum type="arabicPeriod"/>
            </a:pPr>
            <a:r>
              <a:rPr lang="en-US" dirty="0"/>
              <a:t>To recommend to </a:t>
            </a:r>
            <a:r>
              <a:rPr lang="en-US" dirty="0" err="1"/>
              <a:t>MnGeo</a:t>
            </a:r>
            <a:endParaRPr lang="en-US" dirty="0"/>
          </a:p>
          <a:p>
            <a:pPr marL="514350" indent="-514350">
              <a:buFont typeface="+mj-lt"/>
              <a:buAutoNum type="arabicPeriod"/>
            </a:pPr>
            <a:r>
              <a:rPr lang="en-US" dirty="0"/>
              <a:t>To allow other organizations to compare priorities and align efforts</a:t>
            </a:r>
          </a:p>
          <a:p>
            <a:pPr marL="514350" indent="-514350">
              <a:buFont typeface="+mj-lt"/>
              <a:buAutoNum type="arabicPeriod"/>
            </a:pPr>
            <a:r>
              <a:rPr lang="en-US" dirty="0"/>
              <a:t>To inform outreach and policy related efforts</a:t>
            </a:r>
          </a:p>
          <a:p>
            <a:endParaRPr lang="en-US" dirty="0"/>
          </a:p>
        </p:txBody>
      </p:sp>
    </p:spTree>
    <p:extLst>
      <p:ext uri="{BB962C8B-B14F-4D97-AF65-F5344CB8AC3E}">
        <p14:creationId xmlns:p14="http://schemas.microsoft.com/office/powerpoint/2010/main" val="4135155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Logistics</a:t>
            </a:r>
            <a:endParaRPr lang="en-US" dirty="0"/>
          </a:p>
        </p:txBody>
      </p:sp>
      <p:sp>
        <p:nvSpPr>
          <p:cNvPr id="3" name="Content Placeholder 2"/>
          <p:cNvSpPr>
            <a:spLocks noGrp="1"/>
          </p:cNvSpPr>
          <p:nvPr>
            <p:ph idx="1"/>
          </p:nvPr>
        </p:nvSpPr>
        <p:spPr/>
        <p:txBody>
          <a:bodyPr/>
          <a:lstStyle/>
          <a:p>
            <a:pPr marL="514350" indent="-514350"/>
            <a:r>
              <a:rPr lang="en-US" dirty="0"/>
              <a:t>Representing your “Sector”</a:t>
            </a:r>
          </a:p>
          <a:p>
            <a:pPr marL="514350" indent="-514350"/>
            <a:r>
              <a:rPr lang="en-US" dirty="0"/>
              <a:t>NSGIC </a:t>
            </a:r>
            <a:r>
              <a:rPr lang="en-US" dirty="0" smtClean="0"/>
              <a:t>membership</a:t>
            </a:r>
            <a:endParaRPr lang="en-US" dirty="0"/>
          </a:p>
        </p:txBody>
      </p:sp>
    </p:spTree>
    <p:extLst>
      <p:ext uri="{BB962C8B-B14F-4D97-AF65-F5344CB8AC3E}">
        <p14:creationId xmlns:p14="http://schemas.microsoft.com/office/powerpoint/2010/main" val="750720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GAC Process and Logistics</a:t>
            </a:r>
            <a:endParaRPr lang="en-US" dirty="0"/>
          </a:p>
        </p:txBody>
      </p:sp>
      <p:sp>
        <p:nvSpPr>
          <p:cNvPr id="3" name="Content Placeholder 2"/>
          <p:cNvSpPr>
            <a:spLocks noGrp="1"/>
          </p:cNvSpPr>
          <p:nvPr>
            <p:ph idx="1"/>
          </p:nvPr>
        </p:nvSpPr>
        <p:spPr/>
        <p:txBody>
          <a:bodyPr>
            <a:normAutofit/>
          </a:bodyPr>
          <a:lstStyle/>
          <a:p>
            <a:pPr marL="0" indent="0">
              <a:buNone/>
            </a:pPr>
            <a:r>
              <a:rPr lang="en-US" sz="4800" dirty="0" smtClean="0"/>
              <a:t>Questions?</a:t>
            </a:r>
            <a:endParaRPr lang="en-US" sz="4800" dirty="0"/>
          </a:p>
        </p:txBody>
      </p:sp>
    </p:spTree>
    <p:extLst>
      <p:ext uri="{BB962C8B-B14F-4D97-AF65-F5344CB8AC3E}">
        <p14:creationId xmlns:p14="http://schemas.microsoft.com/office/powerpoint/2010/main" val="1415121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5</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Approve </a:t>
            </a:r>
            <a:r>
              <a:rPr lang="en-US" b="1" dirty="0" smtClean="0"/>
              <a:t>new 3D </a:t>
            </a:r>
            <a:r>
              <a:rPr lang="en-US" b="1" dirty="0" smtClean="0"/>
              <a:t>Geomatics </a:t>
            </a:r>
            <a:r>
              <a:rPr lang="en-US" b="1" dirty="0" smtClean="0"/>
              <a:t>Committee</a:t>
            </a:r>
            <a:endParaRPr lang="en-US" b="1" dirty="0" smtClean="0"/>
          </a:p>
          <a:p>
            <a:pPr marL="0" indent="0">
              <a:buNone/>
            </a:pPr>
            <a:r>
              <a:rPr lang="en-US" dirty="0" smtClean="0"/>
              <a:t>Gerry Sjerven</a:t>
            </a:r>
            <a:r>
              <a:rPr lang="en-US" dirty="0"/>
              <a:t>, </a:t>
            </a:r>
            <a:r>
              <a:rPr lang="en-US" dirty="0" smtClean="0"/>
              <a:t>Sean Vaughn</a:t>
            </a:r>
            <a:endParaRPr lang="en-US" dirty="0"/>
          </a:p>
        </p:txBody>
      </p:sp>
    </p:spTree>
    <p:extLst>
      <p:ext uri="{BB962C8B-B14F-4D97-AF65-F5344CB8AC3E}">
        <p14:creationId xmlns:p14="http://schemas.microsoft.com/office/powerpoint/2010/main" val="303405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New </a:t>
            </a:r>
            <a:r>
              <a:rPr lang="en-US" dirty="0"/>
              <a:t>Committee </a:t>
            </a:r>
            <a:r>
              <a:rPr lang="en-US" b="1" dirty="0" smtClean="0">
                <a:solidFill>
                  <a:srgbClr val="78BE21"/>
                </a:solidFill>
              </a:rPr>
              <a:t>Formation</a:t>
            </a:r>
            <a:endParaRPr lang="en-US" dirty="0"/>
          </a:p>
        </p:txBody>
      </p:sp>
      <p:sp>
        <p:nvSpPr>
          <p:cNvPr id="6" name="Text Placeholder 1"/>
          <p:cNvSpPr>
            <a:spLocks noGrp="1"/>
          </p:cNvSpPr>
          <p:nvPr>
            <p:ph idx="1"/>
          </p:nvPr>
        </p:nvSpPr>
        <p:spPr>
          <a:xfrm>
            <a:off x="413994" y="1561674"/>
            <a:ext cx="7340600" cy="729242"/>
          </a:xfrm>
        </p:spPr>
        <p:txBody>
          <a:bodyPr>
            <a:normAutofit/>
          </a:bodyPr>
          <a:lstStyle/>
          <a:p>
            <a:pPr marL="0" indent="0">
              <a:buNone/>
            </a:pPr>
            <a:r>
              <a:rPr lang="en-US" sz="3000" b="1" dirty="0" smtClean="0"/>
              <a:t>New LiDAR/Elevation </a:t>
            </a:r>
            <a:r>
              <a:rPr lang="en-US" sz="3000" b="1" dirty="0"/>
              <a:t>Committee </a:t>
            </a:r>
            <a:r>
              <a:rPr lang="en-US" sz="3000" b="1" dirty="0" smtClean="0"/>
              <a:t>Direction</a:t>
            </a:r>
          </a:p>
        </p:txBody>
      </p:sp>
      <p:sp>
        <p:nvSpPr>
          <p:cNvPr id="7" name="Content Placeholder 4"/>
          <p:cNvSpPr txBox="1">
            <a:spLocks/>
          </p:cNvSpPr>
          <p:nvPr/>
        </p:nvSpPr>
        <p:spPr>
          <a:xfrm>
            <a:off x="541813" y="2290916"/>
            <a:ext cx="3319021" cy="153128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3865"/>
              </a:buClr>
            </a:pPr>
            <a:r>
              <a:rPr lang="en-US" sz="2400" b="1" dirty="0" smtClean="0">
                <a:solidFill>
                  <a:srgbClr val="003865"/>
                </a:solidFill>
              </a:rPr>
              <a:t>Co-Chairs</a:t>
            </a:r>
          </a:p>
          <a:p>
            <a:pPr lvl="1">
              <a:buClr>
                <a:srgbClr val="003865"/>
              </a:buClr>
              <a:buSzPct val="75000"/>
              <a:buFont typeface="Courier New" panose="02070309020205020404" pitchFamily="49" charset="0"/>
              <a:buChar char="o"/>
            </a:pPr>
            <a:r>
              <a:rPr lang="en-US" sz="1800" dirty="0" smtClean="0">
                <a:solidFill>
                  <a:srgbClr val="003865"/>
                </a:solidFill>
              </a:rPr>
              <a:t>Gerry Sjerven</a:t>
            </a:r>
          </a:p>
          <a:p>
            <a:pPr lvl="1">
              <a:buClr>
                <a:srgbClr val="003865"/>
              </a:buClr>
              <a:buSzPct val="75000"/>
              <a:buFont typeface="Courier New" panose="02070309020205020404" pitchFamily="49" charset="0"/>
              <a:buChar char="o"/>
            </a:pPr>
            <a:r>
              <a:rPr lang="en-US" sz="1800" dirty="0" smtClean="0">
                <a:solidFill>
                  <a:srgbClr val="003865"/>
                </a:solidFill>
              </a:rPr>
              <a:t>Sean Vaughn</a:t>
            </a:r>
          </a:p>
        </p:txBody>
      </p:sp>
      <p:sp>
        <p:nvSpPr>
          <p:cNvPr id="8" name="Content Placeholder 4"/>
          <p:cNvSpPr txBox="1">
            <a:spLocks/>
          </p:cNvSpPr>
          <p:nvPr/>
        </p:nvSpPr>
        <p:spPr>
          <a:xfrm>
            <a:off x="5686425" y="2290916"/>
            <a:ext cx="3582819" cy="50144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3865"/>
              </a:buClr>
            </a:pPr>
            <a:r>
              <a:rPr lang="en-US" sz="2400" b="1" dirty="0" smtClean="0">
                <a:solidFill>
                  <a:srgbClr val="003865"/>
                </a:solidFill>
              </a:rPr>
              <a:t>Steering Committee</a:t>
            </a:r>
          </a:p>
        </p:txBody>
      </p:sp>
      <p:pic>
        <p:nvPicPr>
          <p:cNvPr id="9" name="Picture 8"/>
          <p:cNvPicPr>
            <a:picLocks noChangeAspect="1"/>
          </p:cNvPicPr>
          <p:nvPr/>
        </p:nvPicPr>
        <p:blipFill rotWithShape="1">
          <a:blip r:embed="rId2"/>
          <a:srcRect l="1" t="-1" r="-212" b="-95"/>
          <a:stretch/>
        </p:blipFill>
        <p:spPr>
          <a:xfrm>
            <a:off x="5525729" y="2911624"/>
            <a:ext cx="5840361" cy="3902131"/>
          </a:xfrm>
          <a:prstGeom prst="rect">
            <a:avLst/>
          </a:prstGeom>
        </p:spPr>
      </p:pic>
    </p:spTree>
    <p:extLst>
      <p:ext uri="{BB962C8B-B14F-4D97-AF65-F5344CB8AC3E}">
        <p14:creationId xmlns:p14="http://schemas.microsoft.com/office/powerpoint/2010/main" val="1839682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New </a:t>
            </a:r>
            <a:r>
              <a:rPr lang="en-US" dirty="0"/>
              <a:t>Committee </a:t>
            </a:r>
            <a:r>
              <a:rPr lang="en-US" b="1" dirty="0" smtClean="0">
                <a:solidFill>
                  <a:srgbClr val="78BE21"/>
                </a:solidFill>
              </a:rPr>
              <a:t>Name</a:t>
            </a:r>
            <a:endParaRPr lang="en-US" dirty="0"/>
          </a:p>
        </p:txBody>
      </p:sp>
      <p:sp>
        <p:nvSpPr>
          <p:cNvPr id="8" name="Content Placeholder 4"/>
          <p:cNvSpPr txBox="1">
            <a:spLocks/>
          </p:cNvSpPr>
          <p:nvPr/>
        </p:nvSpPr>
        <p:spPr>
          <a:xfrm>
            <a:off x="1656883" y="1616718"/>
            <a:ext cx="2846292" cy="26924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3865"/>
              </a:buClr>
            </a:pPr>
            <a:r>
              <a:rPr lang="en-US" sz="2600" b="1" dirty="0" smtClean="0">
                <a:solidFill>
                  <a:srgbClr val="003865"/>
                </a:solidFill>
              </a:rPr>
              <a:t>Naming Design</a:t>
            </a:r>
          </a:p>
          <a:p>
            <a:pPr lvl="1">
              <a:buClr>
                <a:srgbClr val="003865"/>
              </a:buClr>
              <a:buSzPct val="75000"/>
              <a:buFont typeface="Courier New" panose="02070309020205020404" pitchFamily="49" charset="0"/>
              <a:buChar char="o"/>
            </a:pPr>
            <a:r>
              <a:rPr lang="en-US" sz="1900" dirty="0" smtClean="0">
                <a:solidFill>
                  <a:srgbClr val="003865"/>
                </a:solidFill>
              </a:rPr>
              <a:t>Progressive</a:t>
            </a:r>
          </a:p>
          <a:p>
            <a:pPr lvl="1">
              <a:buClr>
                <a:srgbClr val="003865"/>
              </a:buClr>
              <a:buSzPct val="75000"/>
              <a:buFont typeface="Courier New" panose="02070309020205020404" pitchFamily="49" charset="0"/>
              <a:buChar char="o"/>
            </a:pPr>
            <a:r>
              <a:rPr lang="en-US" sz="1900" dirty="0" smtClean="0">
                <a:solidFill>
                  <a:srgbClr val="003865"/>
                </a:solidFill>
              </a:rPr>
              <a:t>Keeps Pace with the Technologies</a:t>
            </a:r>
          </a:p>
          <a:p>
            <a:pPr lvl="1">
              <a:buClr>
                <a:srgbClr val="003865"/>
              </a:buClr>
              <a:buSzPct val="75000"/>
              <a:buFont typeface="Courier New" panose="02070309020205020404" pitchFamily="49" charset="0"/>
              <a:buChar char="o"/>
            </a:pPr>
            <a:r>
              <a:rPr lang="en-US" sz="1900" dirty="0" smtClean="0">
                <a:solidFill>
                  <a:srgbClr val="003865"/>
                </a:solidFill>
              </a:rPr>
              <a:t>Marketable</a:t>
            </a:r>
          </a:p>
          <a:p>
            <a:pPr lvl="1">
              <a:buClr>
                <a:srgbClr val="003865"/>
              </a:buClr>
              <a:buSzPct val="75000"/>
              <a:buFont typeface="Courier New" panose="02070309020205020404" pitchFamily="49" charset="0"/>
              <a:buChar char="o"/>
            </a:pPr>
            <a:r>
              <a:rPr lang="en-US" sz="1900" dirty="0" smtClean="0">
                <a:solidFill>
                  <a:srgbClr val="003865"/>
                </a:solidFill>
              </a:rPr>
              <a:t>Memorable</a:t>
            </a:r>
            <a:endParaRPr lang="en-US" sz="1900" dirty="0">
              <a:solidFill>
                <a:srgbClr val="003865"/>
              </a:solidFill>
            </a:endParaRPr>
          </a:p>
          <a:p>
            <a:pPr marL="0" indent="0">
              <a:buClr>
                <a:srgbClr val="003865"/>
              </a:buClr>
              <a:buFont typeface="Arial" panose="020B0604020202020204" pitchFamily="34" charset="0"/>
              <a:buNone/>
            </a:pPr>
            <a:endParaRPr lang="en-US" dirty="0" smtClean="0">
              <a:solidFill>
                <a:srgbClr val="003865"/>
              </a:solidFill>
            </a:endParaRPr>
          </a:p>
        </p:txBody>
      </p:sp>
      <p:sp>
        <p:nvSpPr>
          <p:cNvPr id="10" name="Content Placeholder 4"/>
          <p:cNvSpPr txBox="1">
            <a:spLocks/>
          </p:cNvSpPr>
          <p:nvPr/>
        </p:nvSpPr>
        <p:spPr>
          <a:xfrm>
            <a:off x="1656883" y="4114111"/>
            <a:ext cx="6626795" cy="22781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3865"/>
              </a:buClr>
            </a:pPr>
            <a:r>
              <a:rPr lang="en-US" sz="2600" b="1" dirty="0" smtClean="0">
                <a:solidFill>
                  <a:srgbClr val="003865"/>
                </a:solidFill>
              </a:rPr>
              <a:t>3D </a:t>
            </a:r>
          </a:p>
          <a:p>
            <a:pPr lvl="1">
              <a:buClr>
                <a:srgbClr val="003865"/>
              </a:buClr>
              <a:buSzPct val="75000"/>
              <a:buFont typeface="Courier New" panose="02070309020205020404" pitchFamily="49" charset="0"/>
              <a:buChar char="o"/>
            </a:pPr>
            <a:r>
              <a:rPr lang="en-US" sz="1900" b="1" dirty="0">
                <a:solidFill>
                  <a:srgbClr val="003865"/>
                </a:solidFill>
              </a:rPr>
              <a:t>3D mapping</a:t>
            </a:r>
            <a:r>
              <a:rPr lang="en-US" sz="1900" dirty="0">
                <a:solidFill>
                  <a:srgbClr val="003865"/>
                </a:solidFill>
              </a:rPr>
              <a:t> has taken hold as the phrase that encompasses all things mapped in a </a:t>
            </a:r>
            <a:r>
              <a:rPr lang="en-US" sz="1900" b="1" dirty="0">
                <a:solidFill>
                  <a:srgbClr val="003865"/>
                </a:solidFill>
              </a:rPr>
              <a:t>point cloud</a:t>
            </a:r>
            <a:r>
              <a:rPr lang="en-US" sz="1900" dirty="0">
                <a:solidFill>
                  <a:srgbClr val="003865"/>
                </a:solidFill>
              </a:rPr>
              <a:t>. </a:t>
            </a:r>
            <a:endParaRPr lang="en-US" sz="1900" dirty="0" smtClean="0">
              <a:solidFill>
                <a:srgbClr val="003865"/>
              </a:solidFill>
            </a:endParaRPr>
          </a:p>
          <a:p>
            <a:pPr lvl="1">
              <a:buClr>
                <a:srgbClr val="003865"/>
              </a:buClr>
              <a:buSzPct val="75000"/>
              <a:buFont typeface="Courier New" panose="02070309020205020404" pitchFamily="49" charset="0"/>
              <a:buChar char="o"/>
            </a:pPr>
            <a:r>
              <a:rPr lang="en-US" sz="1900" dirty="0">
                <a:solidFill>
                  <a:srgbClr val="003865"/>
                </a:solidFill>
              </a:rPr>
              <a:t>A </a:t>
            </a:r>
            <a:r>
              <a:rPr lang="en-US" sz="1900" b="1" dirty="0">
                <a:solidFill>
                  <a:srgbClr val="003865"/>
                </a:solidFill>
              </a:rPr>
              <a:t>3D Industry </a:t>
            </a:r>
            <a:r>
              <a:rPr lang="en-US" sz="1900" dirty="0">
                <a:solidFill>
                  <a:srgbClr val="003865"/>
                </a:solidFill>
              </a:rPr>
              <a:t>has formed that includes 3D Sensing, 3D Processing, and 3D </a:t>
            </a:r>
            <a:r>
              <a:rPr lang="en-US" sz="1900" dirty="0" smtClean="0">
                <a:solidFill>
                  <a:srgbClr val="003865"/>
                </a:solidFill>
              </a:rPr>
              <a:t>Visualization</a:t>
            </a:r>
          </a:p>
        </p:txBody>
      </p:sp>
      <p:pic>
        <p:nvPicPr>
          <p:cNvPr id="12" name="Picture 11" descr="http://antyweb.pl/wp-content/uploads/2015/03/LiDAR-Escaneo-Ejemplo.jpg"/>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5670"/>
          <a:stretch/>
        </p:blipFill>
        <p:spPr bwMode="auto">
          <a:xfrm>
            <a:off x="8043678" y="1508012"/>
            <a:ext cx="4148322" cy="2243189"/>
          </a:xfrm>
          <a:prstGeom prst="rect">
            <a:avLst/>
          </a:prstGeom>
          <a:solidFill>
            <a:srgbClr val="000000"/>
          </a:solidFill>
          <a:extLst/>
        </p:spPr>
      </p:pic>
      <p:pic>
        <p:nvPicPr>
          <p:cNvPr id="13" name="Picture 12"/>
          <p:cNvPicPr/>
          <p:nvPr/>
        </p:nvPicPr>
        <p:blipFill rotWithShape="1">
          <a:blip r:embed="rId3" cstate="print"/>
          <a:srcRect b="20396"/>
          <a:stretch/>
        </p:blipFill>
        <p:spPr bwMode="auto">
          <a:xfrm>
            <a:off x="8043678" y="4192414"/>
            <a:ext cx="4148322" cy="2473858"/>
          </a:xfrm>
          <a:prstGeom prst="rect">
            <a:avLst/>
          </a:prstGeom>
          <a:noFill/>
          <a:ln w="9525">
            <a:noFill/>
            <a:miter lim="800000"/>
            <a:headEnd/>
            <a:tailEnd/>
          </a:ln>
        </p:spPr>
      </p:pic>
    </p:spTree>
    <p:extLst>
      <p:ext uri="{BB962C8B-B14F-4D97-AF65-F5344CB8AC3E}">
        <p14:creationId xmlns:p14="http://schemas.microsoft.com/office/powerpoint/2010/main" val="2988202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New </a:t>
            </a:r>
            <a:r>
              <a:rPr lang="en-US" dirty="0"/>
              <a:t>Committee </a:t>
            </a:r>
            <a:r>
              <a:rPr lang="en-US" b="1" dirty="0" smtClean="0">
                <a:solidFill>
                  <a:srgbClr val="78BE21"/>
                </a:solidFill>
              </a:rPr>
              <a:t>Name</a:t>
            </a:r>
            <a:endParaRPr lang="en-US" dirty="0"/>
          </a:p>
        </p:txBody>
      </p:sp>
      <p:sp>
        <p:nvSpPr>
          <p:cNvPr id="9" name="Content Placeholder 4"/>
          <p:cNvSpPr txBox="1">
            <a:spLocks/>
          </p:cNvSpPr>
          <p:nvPr/>
        </p:nvSpPr>
        <p:spPr>
          <a:xfrm>
            <a:off x="548295" y="3234124"/>
            <a:ext cx="11309407" cy="306835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3865"/>
              </a:buClr>
            </a:pPr>
            <a:r>
              <a:rPr lang="en-US" sz="2600" b="1" dirty="0" smtClean="0">
                <a:solidFill>
                  <a:srgbClr val="003865"/>
                </a:solidFill>
              </a:rPr>
              <a:t>Naming Design – Definition Examples</a:t>
            </a:r>
          </a:p>
          <a:p>
            <a:pPr lvl="1">
              <a:buClr>
                <a:srgbClr val="003865"/>
              </a:buClr>
              <a:buSzPct val="75000"/>
              <a:buFont typeface="Courier New" panose="02070309020205020404" pitchFamily="49" charset="0"/>
              <a:buChar char="o"/>
            </a:pPr>
            <a:r>
              <a:rPr lang="en-US" sz="1900" b="1" i="1" u="sng" dirty="0">
                <a:solidFill>
                  <a:srgbClr val="003865"/>
                </a:solidFill>
              </a:rPr>
              <a:t>Dictionary.com</a:t>
            </a:r>
            <a:r>
              <a:rPr lang="en-US" sz="1900" dirty="0">
                <a:solidFill>
                  <a:srgbClr val="003865"/>
                </a:solidFill>
              </a:rPr>
              <a:t> - a science concerned with using mathematical methods on data about the earth's </a:t>
            </a:r>
            <a:r>
              <a:rPr lang="en-US" sz="1900" dirty="0" smtClean="0">
                <a:solidFill>
                  <a:srgbClr val="003865"/>
                </a:solidFill>
              </a:rPr>
              <a:t>surface.</a:t>
            </a:r>
          </a:p>
          <a:p>
            <a:pPr lvl="1">
              <a:buClr>
                <a:srgbClr val="003865"/>
              </a:buClr>
              <a:buSzPct val="75000"/>
              <a:buFont typeface="Courier New" panose="02070309020205020404" pitchFamily="49" charset="0"/>
              <a:buChar char="o"/>
            </a:pPr>
            <a:r>
              <a:rPr lang="en-US" sz="1900" dirty="0" smtClean="0">
                <a:solidFill>
                  <a:srgbClr val="003865"/>
                </a:solidFill>
              </a:rPr>
              <a:t> </a:t>
            </a:r>
            <a:r>
              <a:rPr lang="en-US" sz="1900" b="1" i="1" u="sng" dirty="0" smtClean="0">
                <a:solidFill>
                  <a:srgbClr val="003865"/>
                </a:solidFill>
              </a:rPr>
              <a:t>Wikipedia</a:t>
            </a:r>
            <a:r>
              <a:rPr lang="en-US" sz="1900" dirty="0" smtClean="0">
                <a:solidFill>
                  <a:srgbClr val="003865"/>
                </a:solidFill>
              </a:rPr>
              <a:t> </a:t>
            </a:r>
            <a:r>
              <a:rPr lang="en-US" sz="1900" dirty="0">
                <a:solidFill>
                  <a:srgbClr val="003865"/>
                </a:solidFill>
              </a:rPr>
              <a:t>- Geomatics (including geomatics engineering), also known as surveying engineering or geospatial science (including geospatial engineering and geospatial technology), is the discipline of gathering, storing, processing, and delivering geographic information or spatially referenced information. In other words, it "consists of products, services and tools involved in the collection, integration and management of geographic </a:t>
            </a:r>
            <a:r>
              <a:rPr lang="en-US" sz="1900" dirty="0" smtClean="0">
                <a:solidFill>
                  <a:srgbClr val="003865"/>
                </a:solidFill>
              </a:rPr>
              <a:t>data“.</a:t>
            </a:r>
            <a:endParaRPr lang="en-US" dirty="0" smtClean="0">
              <a:solidFill>
                <a:srgbClr val="003865"/>
              </a:solidFill>
            </a:endParaRPr>
          </a:p>
        </p:txBody>
      </p:sp>
      <p:sp>
        <p:nvSpPr>
          <p:cNvPr id="5" name="Content Placeholder 4"/>
          <p:cNvSpPr txBox="1">
            <a:spLocks/>
          </p:cNvSpPr>
          <p:nvPr/>
        </p:nvSpPr>
        <p:spPr>
          <a:xfrm>
            <a:off x="2533073" y="1919716"/>
            <a:ext cx="6830887" cy="736796"/>
          </a:xfrm>
          <a:prstGeom prst="rect">
            <a:avLst/>
          </a:prstGeom>
          <a:solidFill>
            <a:srgbClr val="003865"/>
          </a:solidFill>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4400" b="1" dirty="0" smtClean="0">
                <a:solidFill>
                  <a:srgbClr val="78BE21"/>
                </a:solidFill>
              </a:rPr>
              <a:t>Committee on 3D Geomatics</a:t>
            </a:r>
          </a:p>
        </p:txBody>
      </p:sp>
    </p:spTree>
    <p:extLst>
      <p:ext uri="{BB962C8B-B14F-4D97-AF65-F5344CB8AC3E}">
        <p14:creationId xmlns:p14="http://schemas.microsoft.com/office/powerpoint/2010/main" val="30529111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New </a:t>
            </a:r>
            <a:r>
              <a:rPr lang="en-US" dirty="0"/>
              <a:t>Committee </a:t>
            </a:r>
            <a:r>
              <a:rPr lang="en-US" b="1" dirty="0" smtClean="0">
                <a:solidFill>
                  <a:srgbClr val="78BE21"/>
                </a:solidFill>
              </a:rPr>
              <a:t>Name</a:t>
            </a:r>
            <a:endParaRPr lang="en-US" dirty="0"/>
          </a:p>
        </p:txBody>
      </p:sp>
      <p:sp>
        <p:nvSpPr>
          <p:cNvPr id="9" name="Content Placeholder 4"/>
          <p:cNvSpPr txBox="1">
            <a:spLocks/>
          </p:cNvSpPr>
          <p:nvPr/>
        </p:nvSpPr>
        <p:spPr>
          <a:xfrm>
            <a:off x="548295" y="3234124"/>
            <a:ext cx="11309407" cy="20654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3865"/>
              </a:buClr>
            </a:pPr>
            <a:r>
              <a:rPr lang="en-US" sz="2600" b="1" dirty="0" smtClean="0">
                <a:solidFill>
                  <a:srgbClr val="003865"/>
                </a:solidFill>
              </a:rPr>
              <a:t>Mission Statement</a:t>
            </a:r>
          </a:p>
          <a:p>
            <a:pPr marL="457200" lvl="1" indent="0">
              <a:buClr>
                <a:srgbClr val="003865"/>
              </a:buClr>
              <a:buSzPct val="75000"/>
              <a:buFont typeface="Arial" panose="020B0604020202020204" pitchFamily="34" charset="0"/>
              <a:buNone/>
            </a:pPr>
            <a:r>
              <a:rPr lang="en-US" sz="1900" dirty="0" smtClean="0">
                <a:solidFill>
                  <a:srgbClr val="003865"/>
                </a:solidFill>
              </a:rPr>
              <a:t>The </a:t>
            </a:r>
            <a:r>
              <a:rPr lang="en-US" sz="1900" dirty="0">
                <a:solidFill>
                  <a:srgbClr val="003865"/>
                </a:solidFill>
              </a:rPr>
              <a:t>Committee on 3D Geomatics (3DGeo) works to identify and promote the need for planning, funding, acquisition, and management of geomatic data and derived products. The committee engages multiple disciplines in Minnesota for the benefit of its resources and citizens; promoting the value, importance, and use of this complex and voluminous information</a:t>
            </a:r>
            <a:r>
              <a:rPr lang="en-US" sz="1900" dirty="0" smtClean="0">
                <a:solidFill>
                  <a:srgbClr val="003865"/>
                </a:solidFill>
              </a:rPr>
              <a:t>.</a:t>
            </a:r>
            <a:endParaRPr lang="en-US" sz="1900" dirty="0">
              <a:solidFill>
                <a:srgbClr val="003865"/>
              </a:solidFill>
            </a:endParaRPr>
          </a:p>
        </p:txBody>
      </p:sp>
      <p:sp>
        <p:nvSpPr>
          <p:cNvPr id="5" name="Content Placeholder 4"/>
          <p:cNvSpPr txBox="1">
            <a:spLocks/>
          </p:cNvSpPr>
          <p:nvPr/>
        </p:nvSpPr>
        <p:spPr>
          <a:xfrm>
            <a:off x="2533073" y="1919716"/>
            <a:ext cx="6830887" cy="736796"/>
          </a:xfrm>
          <a:prstGeom prst="rect">
            <a:avLst/>
          </a:prstGeom>
          <a:solidFill>
            <a:srgbClr val="003865"/>
          </a:solidFill>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4400" b="1" dirty="0" smtClean="0">
                <a:solidFill>
                  <a:srgbClr val="78BE21"/>
                </a:solidFill>
              </a:rPr>
              <a:t>Committee on 3D Geomatics</a:t>
            </a:r>
          </a:p>
        </p:txBody>
      </p:sp>
    </p:spTree>
    <p:extLst>
      <p:ext uri="{BB962C8B-B14F-4D97-AF65-F5344CB8AC3E}">
        <p14:creationId xmlns:p14="http://schemas.microsoft.com/office/powerpoint/2010/main" val="230499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a:normAutofit/>
          </a:bodyPr>
          <a:lstStyle/>
          <a:p>
            <a:r>
              <a:rPr lang="en-US" b="1" dirty="0"/>
              <a:t>Introductions</a:t>
            </a:r>
          </a:p>
          <a:p>
            <a:r>
              <a:rPr lang="en-US" b="1" dirty="0"/>
              <a:t>Approve agenda</a:t>
            </a:r>
          </a:p>
          <a:p>
            <a:r>
              <a:rPr lang="en-US" b="1" dirty="0"/>
              <a:t>Approve </a:t>
            </a:r>
            <a:r>
              <a:rPr lang="en-US" b="1" dirty="0" smtClean="0"/>
              <a:t>May </a:t>
            </a:r>
            <a:r>
              <a:rPr lang="en-US" b="1" dirty="0"/>
              <a:t>minutes</a:t>
            </a:r>
          </a:p>
        </p:txBody>
      </p:sp>
    </p:spTree>
    <p:extLst>
      <p:ext uri="{BB962C8B-B14F-4D97-AF65-F5344CB8AC3E}">
        <p14:creationId xmlns:p14="http://schemas.microsoft.com/office/powerpoint/2010/main" val="883963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482" y="171253"/>
            <a:ext cx="4770749" cy="914400"/>
          </a:xfrm>
        </p:spPr>
        <p:txBody>
          <a:bodyPr>
            <a:normAutofit fontScale="90000"/>
          </a:bodyPr>
          <a:lstStyle/>
          <a:p>
            <a:r>
              <a:rPr lang="en-US" dirty="0" smtClean="0"/>
              <a:t> 3DGeo Committee </a:t>
            </a:r>
            <a:r>
              <a:rPr lang="en-US" b="1" dirty="0" smtClean="0">
                <a:solidFill>
                  <a:srgbClr val="78BE21"/>
                </a:solidFill>
              </a:rPr>
              <a:t>Organization</a:t>
            </a:r>
            <a:endParaRPr lang="en-US" b="1" dirty="0">
              <a:solidFill>
                <a:srgbClr val="78BE21"/>
              </a:solidFill>
            </a:endParaRPr>
          </a:p>
        </p:txBody>
      </p:sp>
      <p:sp>
        <p:nvSpPr>
          <p:cNvPr id="5" name="Content Placeholder 4"/>
          <p:cNvSpPr>
            <a:spLocks noGrp="1"/>
          </p:cNvSpPr>
          <p:nvPr>
            <p:ph idx="1"/>
          </p:nvPr>
        </p:nvSpPr>
        <p:spPr>
          <a:xfrm>
            <a:off x="517689" y="1740784"/>
            <a:ext cx="4346542" cy="2755802"/>
          </a:xfrm>
        </p:spPr>
        <p:txBody>
          <a:bodyPr>
            <a:normAutofit lnSpcReduction="10000"/>
          </a:bodyPr>
          <a:lstStyle/>
          <a:p>
            <a:r>
              <a:rPr lang="en-US" b="1" dirty="0" smtClean="0"/>
              <a:t>Multidiscipline</a:t>
            </a:r>
            <a:r>
              <a:rPr lang="en-US" dirty="0" smtClean="0"/>
              <a:t> Committee</a:t>
            </a:r>
          </a:p>
          <a:p>
            <a:r>
              <a:rPr lang="en-US" dirty="0" smtClean="0"/>
              <a:t>Each Discipline Comprised of </a:t>
            </a:r>
            <a:r>
              <a:rPr lang="en-US" b="1" dirty="0" smtClean="0"/>
              <a:t>Subject </a:t>
            </a:r>
            <a:r>
              <a:rPr lang="en-US" b="1" dirty="0"/>
              <a:t>M</a:t>
            </a:r>
            <a:r>
              <a:rPr lang="en-US" b="1" dirty="0" smtClean="0"/>
              <a:t>atter Experts</a:t>
            </a:r>
          </a:p>
          <a:p>
            <a:r>
              <a:rPr lang="en-US" dirty="0" smtClean="0"/>
              <a:t>Discipline Approach Evolved </a:t>
            </a:r>
            <a:r>
              <a:rPr lang="en-US" dirty="0"/>
              <a:t>O</a:t>
            </a:r>
            <a:r>
              <a:rPr lang="en-US" dirty="0" smtClean="0"/>
              <a:t>ut of </a:t>
            </a:r>
            <a:r>
              <a:rPr lang="en-US" b="1" dirty="0" smtClean="0"/>
              <a:t>November 2015 </a:t>
            </a:r>
            <a:r>
              <a:rPr lang="en-US" dirty="0" smtClean="0"/>
              <a:t>Meeting</a:t>
            </a:r>
            <a:endParaRPr lang="en-US" dirty="0"/>
          </a:p>
        </p:txBody>
      </p:sp>
      <p:pic>
        <p:nvPicPr>
          <p:cNvPr id="6" name="Picture 5"/>
          <p:cNvPicPr>
            <a:picLocks noChangeAspect="1"/>
          </p:cNvPicPr>
          <p:nvPr/>
        </p:nvPicPr>
        <p:blipFill>
          <a:blip r:embed="rId2"/>
          <a:stretch>
            <a:fillRect/>
          </a:stretch>
        </p:blipFill>
        <p:spPr>
          <a:xfrm>
            <a:off x="5297864" y="167712"/>
            <a:ext cx="6462168" cy="6630986"/>
          </a:xfrm>
          <a:prstGeom prst="rect">
            <a:avLst/>
          </a:prstGeom>
        </p:spPr>
      </p:pic>
    </p:spTree>
    <p:extLst>
      <p:ext uri="{BB962C8B-B14F-4D97-AF65-F5344CB8AC3E}">
        <p14:creationId xmlns:p14="http://schemas.microsoft.com/office/powerpoint/2010/main" val="9289133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17688" y="2070722"/>
            <a:ext cx="3319021" cy="4594028"/>
          </a:xfrm>
        </p:spPr>
        <p:txBody>
          <a:bodyPr>
            <a:normAutofit/>
          </a:bodyPr>
          <a:lstStyle/>
          <a:p>
            <a:r>
              <a:rPr lang="en-US" sz="2400" b="1" dirty="0" smtClean="0"/>
              <a:t>Vegetation</a:t>
            </a:r>
          </a:p>
          <a:p>
            <a:pPr lvl="1">
              <a:buClr>
                <a:srgbClr val="003865"/>
              </a:buClr>
              <a:buSzPct val="75000"/>
              <a:buFont typeface="Courier New" panose="02070309020205020404" pitchFamily="49" charset="0"/>
              <a:buChar char="o"/>
            </a:pPr>
            <a:r>
              <a:rPr lang="en-US" sz="1800" dirty="0" smtClean="0">
                <a:solidFill>
                  <a:srgbClr val="003865"/>
                </a:solidFill>
              </a:rPr>
              <a:t>Forest Resources</a:t>
            </a:r>
          </a:p>
          <a:p>
            <a:pPr lvl="1">
              <a:buClr>
                <a:srgbClr val="003865"/>
              </a:buClr>
              <a:buSzPct val="75000"/>
              <a:buFont typeface="Courier New" panose="02070309020205020404" pitchFamily="49" charset="0"/>
              <a:buChar char="o"/>
            </a:pPr>
            <a:r>
              <a:rPr lang="en-US" sz="1800" dirty="0" smtClean="0">
                <a:solidFill>
                  <a:srgbClr val="003865"/>
                </a:solidFill>
              </a:rPr>
              <a:t>Wetland Mapping</a:t>
            </a:r>
          </a:p>
          <a:p>
            <a:endParaRPr lang="en-US" dirty="0" smtClean="0"/>
          </a:p>
          <a:p>
            <a:r>
              <a:rPr lang="en-US" sz="2400" b="1" dirty="0" smtClean="0"/>
              <a:t>Soils</a:t>
            </a:r>
          </a:p>
          <a:p>
            <a:pPr lvl="1">
              <a:buClr>
                <a:srgbClr val="003865"/>
              </a:buClr>
              <a:buSzPct val="75000"/>
              <a:buFont typeface="Courier New" panose="02070309020205020404" pitchFamily="49" charset="0"/>
              <a:buChar char="o"/>
            </a:pPr>
            <a:r>
              <a:rPr lang="en-US" sz="1800" dirty="0" smtClean="0">
                <a:solidFill>
                  <a:srgbClr val="003865"/>
                </a:solidFill>
              </a:rPr>
              <a:t>Slope</a:t>
            </a:r>
          </a:p>
          <a:p>
            <a:pPr lvl="1">
              <a:buClr>
                <a:srgbClr val="003865"/>
              </a:buClr>
              <a:buSzPct val="75000"/>
              <a:buFont typeface="Courier New" panose="02070309020205020404" pitchFamily="49" charset="0"/>
              <a:buChar char="o"/>
            </a:pPr>
            <a:r>
              <a:rPr lang="en-US" sz="1800" dirty="0" smtClean="0">
                <a:solidFill>
                  <a:srgbClr val="003865"/>
                </a:solidFill>
              </a:rPr>
              <a:t>Type Mapping</a:t>
            </a:r>
          </a:p>
          <a:p>
            <a:endParaRPr lang="en-US" dirty="0" smtClean="0"/>
          </a:p>
        </p:txBody>
      </p:sp>
      <p:pic>
        <p:nvPicPr>
          <p:cNvPr id="6" name="Picture 5"/>
          <p:cNvPicPr>
            <a:picLocks noChangeAspect="1"/>
          </p:cNvPicPr>
          <p:nvPr/>
        </p:nvPicPr>
        <p:blipFill>
          <a:blip r:embed="rId2"/>
          <a:stretch>
            <a:fillRect/>
          </a:stretch>
        </p:blipFill>
        <p:spPr>
          <a:xfrm>
            <a:off x="8295587" y="1740784"/>
            <a:ext cx="3341896" cy="3429200"/>
          </a:xfrm>
          <a:prstGeom prst="rect">
            <a:avLst/>
          </a:prstGeom>
        </p:spPr>
      </p:pic>
      <p:sp>
        <p:nvSpPr>
          <p:cNvPr id="7" name="Content Placeholder 4"/>
          <p:cNvSpPr txBox="1">
            <a:spLocks/>
          </p:cNvSpPr>
          <p:nvPr/>
        </p:nvSpPr>
        <p:spPr>
          <a:xfrm>
            <a:off x="4406637" y="1523967"/>
            <a:ext cx="3738121" cy="533403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3865"/>
              </a:buClr>
            </a:pPr>
            <a:r>
              <a:rPr lang="en-US" sz="2600" b="1" dirty="0" smtClean="0">
                <a:solidFill>
                  <a:srgbClr val="003865"/>
                </a:solidFill>
              </a:rPr>
              <a:t>Hydrography</a:t>
            </a:r>
          </a:p>
          <a:p>
            <a:pPr lvl="1">
              <a:buClr>
                <a:srgbClr val="003865"/>
              </a:buClr>
              <a:buSzPct val="75000"/>
              <a:buFont typeface="Courier New" panose="02070309020205020404" pitchFamily="49" charset="0"/>
              <a:buChar char="o"/>
            </a:pPr>
            <a:r>
              <a:rPr lang="en-US" sz="1900" dirty="0" smtClean="0">
                <a:solidFill>
                  <a:srgbClr val="003865"/>
                </a:solidFill>
              </a:rPr>
              <a:t>Hydro-modified DEM</a:t>
            </a:r>
          </a:p>
          <a:p>
            <a:pPr lvl="1">
              <a:buClr>
                <a:srgbClr val="003865"/>
              </a:buClr>
              <a:buSzPct val="75000"/>
              <a:buFont typeface="Courier New" panose="02070309020205020404" pitchFamily="49" charset="0"/>
              <a:buChar char="o"/>
            </a:pPr>
            <a:r>
              <a:rPr lang="en-US" sz="1900" dirty="0" smtClean="0">
                <a:solidFill>
                  <a:srgbClr val="003865"/>
                </a:solidFill>
              </a:rPr>
              <a:t>Water Quality Tools</a:t>
            </a:r>
          </a:p>
          <a:p>
            <a:pPr lvl="1">
              <a:buClr>
                <a:srgbClr val="003865"/>
              </a:buClr>
              <a:buSzPct val="75000"/>
              <a:buFont typeface="Courier New" panose="02070309020205020404" pitchFamily="49" charset="0"/>
              <a:buChar char="o"/>
            </a:pPr>
            <a:r>
              <a:rPr lang="en-US" sz="1900" dirty="0" smtClean="0">
                <a:solidFill>
                  <a:srgbClr val="003865"/>
                </a:solidFill>
              </a:rPr>
              <a:t>NXG-Watercourses</a:t>
            </a:r>
          </a:p>
          <a:p>
            <a:pPr lvl="1">
              <a:buClr>
                <a:srgbClr val="003865"/>
              </a:buClr>
              <a:buSzPct val="75000"/>
              <a:buFont typeface="Courier New" panose="02070309020205020404" pitchFamily="49" charset="0"/>
              <a:buChar char="o"/>
            </a:pPr>
            <a:r>
              <a:rPr lang="en-US" sz="1900" dirty="0" smtClean="0">
                <a:solidFill>
                  <a:srgbClr val="003865"/>
                </a:solidFill>
              </a:rPr>
              <a:t>NXG-Watersheds</a:t>
            </a:r>
            <a:endParaRPr lang="en-US" sz="1900" dirty="0">
              <a:solidFill>
                <a:srgbClr val="003865"/>
              </a:solidFill>
            </a:endParaRPr>
          </a:p>
          <a:p>
            <a:pPr marL="0" indent="0">
              <a:buClr>
                <a:srgbClr val="003865"/>
              </a:buClr>
              <a:buFont typeface="Arial" panose="020B0604020202020204" pitchFamily="34" charset="0"/>
              <a:buNone/>
            </a:pPr>
            <a:endParaRPr lang="en-US" dirty="0" smtClean="0">
              <a:solidFill>
                <a:srgbClr val="003865"/>
              </a:solidFill>
            </a:endParaRPr>
          </a:p>
          <a:p>
            <a:pPr>
              <a:buClr>
                <a:srgbClr val="003865"/>
              </a:buClr>
            </a:pPr>
            <a:r>
              <a:rPr lang="en-US" sz="2600" b="1" dirty="0" smtClean="0">
                <a:solidFill>
                  <a:srgbClr val="003865"/>
                </a:solidFill>
              </a:rPr>
              <a:t>Infrastructure</a:t>
            </a:r>
          </a:p>
          <a:p>
            <a:pPr lvl="1">
              <a:buClr>
                <a:srgbClr val="003865"/>
              </a:buClr>
              <a:buSzPct val="75000"/>
              <a:buFont typeface="Courier New" panose="02070309020205020404" pitchFamily="49" charset="0"/>
              <a:buChar char="o"/>
            </a:pPr>
            <a:r>
              <a:rPr lang="en-US" sz="1900" dirty="0" smtClean="0">
                <a:solidFill>
                  <a:srgbClr val="003865"/>
                </a:solidFill>
              </a:rPr>
              <a:t>Utilities/Power/Water</a:t>
            </a:r>
          </a:p>
          <a:p>
            <a:pPr lvl="1">
              <a:buClr>
                <a:srgbClr val="003865"/>
              </a:buClr>
              <a:buSzPct val="75000"/>
              <a:buFont typeface="Courier New" panose="02070309020205020404" pitchFamily="49" charset="0"/>
              <a:buChar char="o"/>
            </a:pPr>
            <a:r>
              <a:rPr lang="en-US" sz="1900" dirty="0" smtClean="0">
                <a:solidFill>
                  <a:srgbClr val="003865"/>
                </a:solidFill>
              </a:rPr>
              <a:t>Transportation</a:t>
            </a:r>
          </a:p>
          <a:p>
            <a:pPr lvl="1">
              <a:buClr>
                <a:srgbClr val="003865"/>
              </a:buClr>
              <a:buSzPct val="75000"/>
              <a:buFont typeface="Courier New" panose="02070309020205020404" pitchFamily="49" charset="0"/>
              <a:buChar char="o"/>
            </a:pPr>
            <a:r>
              <a:rPr lang="en-US" sz="1900" dirty="0" smtClean="0">
                <a:solidFill>
                  <a:srgbClr val="003865"/>
                </a:solidFill>
              </a:rPr>
              <a:t>Buildings/Solar Mapping</a:t>
            </a:r>
          </a:p>
          <a:p>
            <a:pPr lvl="1">
              <a:buClr>
                <a:srgbClr val="003865"/>
              </a:buClr>
              <a:buSzPct val="75000"/>
              <a:buFont typeface="Courier New" panose="02070309020205020404" pitchFamily="49" charset="0"/>
              <a:buChar char="o"/>
            </a:pPr>
            <a:r>
              <a:rPr lang="en-US" sz="1900" dirty="0" smtClean="0">
                <a:solidFill>
                  <a:srgbClr val="003865"/>
                </a:solidFill>
              </a:rPr>
              <a:t>Facilities</a:t>
            </a:r>
          </a:p>
          <a:p>
            <a:pPr lvl="1">
              <a:buClr>
                <a:srgbClr val="003865"/>
              </a:buClr>
              <a:buSzPct val="75000"/>
              <a:buFont typeface="Courier New" panose="02070309020205020404" pitchFamily="49" charset="0"/>
              <a:buChar char="o"/>
            </a:pPr>
            <a:r>
              <a:rPr lang="en-US" sz="1900" dirty="0" smtClean="0">
                <a:solidFill>
                  <a:srgbClr val="003865"/>
                </a:solidFill>
              </a:rPr>
              <a:t>Surveying</a:t>
            </a:r>
          </a:p>
        </p:txBody>
      </p:sp>
      <p:sp>
        <p:nvSpPr>
          <p:cNvPr id="8" name="Title 3"/>
          <p:cNvSpPr txBox="1">
            <a:spLocks/>
          </p:cNvSpPr>
          <p:nvPr/>
        </p:nvSpPr>
        <p:spPr>
          <a:xfrm>
            <a:off x="838200"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smtClean="0">
                <a:solidFill>
                  <a:srgbClr val="FFFFFF"/>
                </a:solidFill>
              </a:rPr>
              <a:t>New Committee </a:t>
            </a:r>
            <a:r>
              <a:rPr lang="en-US" b="1" dirty="0" smtClean="0">
                <a:solidFill>
                  <a:srgbClr val="78BE21"/>
                </a:solidFill>
              </a:rPr>
              <a:t>Organization</a:t>
            </a:r>
            <a:endParaRPr lang="en-US" dirty="0">
              <a:solidFill>
                <a:srgbClr val="FFFFFF"/>
              </a:solidFill>
            </a:endParaRPr>
          </a:p>
        </p:txBody>
      </p:sp>
    </p:spTree>
    <p:extLst>
      <p:ext uri="{BB962C8B-B14F-4D97-AF65-F5344CB8AC3E}">
        <p14:creationId xmlns:p14="http://schemas.microsoft.com/office/powerpoint/2010/main" val="1755534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17687" y="1485442"/>
            <a:ext cx="3922337" cy="4594028"/>
          </a:xfrm>
        </p:spPr>
        <p:txBody>
          <a:bodyPr>
            <a:normAutofit fontScale="92500" lnSpcReduction="10000"/>
          </a:bodyPr>
          <a:lstStyle/>
          <a:p>
            <a:r>
              <a:rPr lang="en-US" sz="2600" b="1" dirty="0" smtClean="0"/>
              <a:t>Technologies</a:t>
            </a:r>
          </a:p>
          <a:p>
            <a:pPr lvl="1">
              <a:buSzPct val="75000"/>
              <a:buFont typeface="Courier New" panose="02070309020205020404" pitchFamily="49" charset="0"/>
              <a:buChar char="o"/>
            </a:pPr>
            <a:r>
              <a:rPr lang="en-US" sz="1900" dirty="0" smtClean="0"/>
              <a:t>Procurement</a:t>
            </a:r>
          </a:p>
          <a:p>
            <a:pPr lvl="1">
              <a:buSzPct val="75000"/>
              <a:buFont typeface="Courier New" panose="02070309020205020404" pitchFamily="49" charset="0"/>
              <a:buChar char="o"/>
            </a:pPr>
            <a:r>
              <a:rPr lang="en-US" sz="1900" dirty="0" smtClean="0"/>
              <a:t>Servers/Dissemination</a:t>
            </a:r>
          </a:p>
          <a:p>
            <a:pPr lvl="1">
              <a:buSzPct val="75000"/>
              <a:buFont typeface="Courier New" panose="02070309020205020404" pitchFamily="49" charset="0"/>
              <a:buChar char="o"/>
            </a:pPr>
            <a:r>
              <a:rPr lang="en-US" sz="1900" dirty="0" smtClean="0"/>
              <a:t>3D Sensing/Laser Scanning/Mapping</a:t>
            </a:r>
          </a:p>
          <a:p>
            <a:pPr lvl="1">
              <a:buSzPct val="75000"/>
              <a:buFont typeface="Courier New" panose="02070309020205020404" pitchFamily="49" charset="0"/>
              <a:buChar char="o"/>
            </a:pPr>
            <a:r>
              <a:rPr lang="en-US" sz="1900" dirty="0" smtClean="0"/>
              <a:t>UAV/UAS/Drone</a:t>
            </a:r>
          </a:p>
          <a:p>
            <a:pPr lvl="1">
              <a:buSzPct val="75000"/>
              <a:buFont typeface="Courier New" panose="02070309020205020404" pitchFamily="49" charset="0"/>
              <a:buChar char="o"/>
            </a:pPr>
            <a:endParaRPr lang="en-US" dirty="0" smtClean="0"/>
          </a:p>
          <a:p>
            <a:r>
              <a:rPr lang="en-US" sz="2600" b="1" dirty="0" smtClean="0"/>
              <a:t>Emergency Management</a:t>
            </a:r>
          </a:p>
          <a:p>
            <a:pPr lvl="1">
              <a:buClr>
                <a:srgbClr val="003865"/>
              </a:buClr>
              <a:buSzPct val="75000"/>
              <a:buFont typeface="Courier New" panose="02070309020205020404" pitchFamily="49" charset="0"/>
              <a:buChar char="o"/>
            </a:pPr>
            <a:r>
              <a:rPr lang="en-US" sz="1900" dirty="0" smtClean="0">
                <a:solidFill>
                  <a:srgbClr val="003865"/>
                </a:solidFill>
              </a:rPr>
              <a:t>Emergency Response</a:t>
            </a:r>
          </a:p>
          <a:p>
            <a:pPr lvl="1">
              <a:buClr>
                <a:srgbClr val="003865"/>
              </a:buClr>
              <a:buSzPct val="75000"/>
              <a:buFont typeface="Courier New" panose="02070309020205020404" pitchFamily="49" charset="0"/>
              <a:buChar char="o"/>
            </a:pPr>
            <a:r>
              <a:rPr lang="en-US" sz="1900" dirty="0" smtClean="0">
                <a:solidFill>
                  <a:srgbClr val="003865"/>
                </a:solidFill>
              </a:rPr>
              <a:t>Law Enforcement</a:t>
            </a:r>
            <a:endParaRPr lang="en-US" sz="1900" dirty="0">
              <a:solidFill>
                <a:srgbClr val="003865"/>
              </a:solidFill>
            </a:endParaRPr>
          </a:p>
          <a:p>
            <a:endParaRPr lang="en-US" dirty="0" smtClean="0"/>
          </a:p>
        </p:txBody>
      </p:sp>
      <p:pic>
        <p:nvPicPr>
          <p:cNvPr id="6" name="Picture 5"/>
          <p:cNvPicPr>
            <a:picLocks noChangeAspect="1"/>
          </p:cNvPicPr>
          <p:nvPr/>
        </p:nvPicPr>
        <p:blipFill>
          <a:blip r:embed="rId2"/>
          <a:stretch>
            <a:fillRect/>
          </a:stretch>
        </p:blipFill>
        <p:spPr>
          <a:xfrm>
            <a:off x="8295587" y="1740784"/>
            <a:ext cx="3341896" cy="3429200"/>
          </a:xfrm>
          <a:prstGeom prst="rect">
            <a:avLst/>
          </a:prstGeom>
        </p:spPr>
      </p:pic>
      <p:sp>
        <p:nvSpPr>
          <p:cNvPr id="7" name="Content Placeholder 4"/>
          <p:cNvSpPr txBox="1">
            <a:spLocks/>
          </p:cNvSpPr>
          <p:nvPr/>
        </p:nvSpPr>
        <p:spPr>
          <a:xfrm>
            <a:off x="4252274" y="1479190"/>
            <a:ext cx="3922337" cy="511721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3865"/>
              </a:buClr>
            </a:pPr>
            <a:r>
              <a:rPr lang="en-US" sz="2400" b="1" dirty="0" smtClean="0">
                <a:solidFill>
                  <a:srgbClr val="003865"/>
                </a:solidFill>
              </a:rPr>
              <a:t>Managers / Stakeholders</a:t>
            </a:r>
          </a:p>
          <a:p>
            <a:pPr lvl="1">
              <a:buClr>
                <a:srgbClr val="003865"/>
              </a:buClr>
              <a:buSzPct val="75000"/>
              <a:buFont typeface="Courier New" panose="02070309020205020404" pitchFamily="49" charset="0"/>
              <a:buChar char="o"/>
            </a:pPr>
            <a:r>
              <a:rPr lang="en-US" sz="1800" dirty="0" smtClean="0">
                <a:solidFill>
                  <a:srgbClr val="003865"/>
                </a:solidFill>
              </a:rPr>
              <a:t>Non Subject Matter Expertise</a:t>
            </a:r>
          </a:p>
          <a:p>
            <a:pPr lvl="1">
              <a:buClr>
                <a:srgbClr val="003865"/>
              </a:buClr>
              <a:buSzPct val="75000"/>
              <a:buFont typeface="Courier New" panose="02070309020205020404" pitchFamily="49" charset="0"/>
              <a:buChar char="o"/>
            </a:pPr>
            <a:r>
              <a:rPr lang="en-US" sz="1800" dirty="0" smtClean="0">
                <a:solidFill>
                  <a:srgbClr val="003865"/>
                </a:solidFill>
              </a:rPr>
              <a:t>Agency Specific Managers</a:t>
            </a:r>
          </a:p>
          <a:p>
            <a:pPr lvl="1">
              <a:buClr>
                <a:srgbClr val="003865"/>
              </a:buClr>
              <a:buSzPct val="75000"/>
              <a:buFont typeface="Courier New" panose="02070309020205020404" pitchFamily="49" charset="0"/>
              <a:buChar char="o"/>
            </a:pPr>
            <a:r>
              <a:rPr lang="en-US" sz="1800" dirty="0" smtClean="0">
                <a:solidFill>
                  <a:srgbClr val="003865"/>
                </a:solidFill>
              </a:rPr>
              <a:t>Private Sector Leads</a:t>
            </a:r>
            <a:endParaRPr lang="en-US" sz="1800" dirty="0">
              <a:solidFill>
                <a:srgbClr val="003865"/>
              </a:solidFill>
            </a:endParaRPr>
          </a:p>
          <a:p>
            <a:pPr>
              <a:buClr>
                <a:srgbClr val="003865"/>
              </a:buClr>
            </a:pPr>
            <a:endParaRPr lang="en-US" b="1" dirty="0" smtClean="0">
              <a:solidFill>
                <a:srgbClr val="003865"/>
              </a:solidFill>
            </a:endParaRPr>
          </a:p>
          <a:p>
            <a:pPr>
              <a:buClr>
                <a:srgbClr val="003865"/>
              </a:buClr>
            </a:pPr>
            <a:r>
              <a:rPr lang="en-US" sz="2400" b="1" dirty="0" smtClean="0">
                <a:solidFill>
                  <a:srgbClr val="003865"/>
                </a:solidFill>
              </a:rPr>
              <a:t>Other Possibilities</a:t>
            </a:r>
          </a:p>
          <a:p>
            <a:pPr lvl="1">
              <a:buClr>
                <a:srgbClr val="003865"/>
              </a:buClr>
              <a:buSzPct val="75000"/>
              <a:buFont typeface="Courier New" panose="02070309020205020404" pitchFamily="49" charset="0"/>
              <a:buChar char="o"/>
            </a:pPr>
            <a:r>
              <a:rPr lang="en-US" sz="1800" dirty="0" smtClean="0">
                <a:solidFill>
                  <a:srgbClr val="003865"/>
                </a:solidFill>
              </a:rPr>
              <a:t>Cultural/Archaeology</a:t>
            </a:r>
          </a:p>
          <a:p>
            <a:pPr lvl="1">
              <a:buClr>
                <a:srgbClr val="003865"/>
              </a:buClr>
              <a:buSzPct val="75000"/>
              <a:buFont typeface="Courier New" panose="02070309020205020404" pitchFamily="49" charset="0"/>
              <a:buChar char="o"/>
            </a:pPr>
            <a:r>
              <a:rPr lang="en-US" sz="1800" dirty="0" smtClean="0">
                <a:solidFill>
                  <a:srgbClr val="003865"/>
                </a:solidFill>
              </a:rPr>
              <a:t>Mining</a:t>
            </a:r>
          </a:p>
          <a:p>
            <a:pPr lvl="1">
              <a:buClr>
                <a:srgbClr val="003865"/>
              </a:buClr>
              <a:buSzPct val="75000"/>
              <a:buFont typeface="Courier New" panose="02070309020205020404" pitchFamily="49" charset="0"/>
              <a:buChar char="o"/>
            </a:pPr>
            <a:r>
              <a:rPr lang="en-US" sz="1800" dirty="0" smtClean="0">
                <a:solidFill>
                  <a:srgbClr val="003865"/>
                </a:solidFill>
              </a:rPr>
              <a:t>Ground Penetrating Radar</a:t>
            </a:r>
          </a:p>
          <a:p>
            <a:pPr lvl="1">
              <a:buClr>
                <a:srgbClr val="003865"/>
              </a:buClr>
              <a:buSzPct val="75000"/>
              <a:buFont typeface="Courier New" panose="02070309020205020404" pitchFamily="49" charset="0"/>
              <a:buChar char="o"/>
            </a:pPr>
            <a:r>
              <a:rPr lang="en-US" sz="1800" dirty="0" smtClean="0">
                <a:solidFill>
                  <a:srgbClr val="003865"/>
                </a:solidFill>
              </a:rPr>
              <a:t>Outreach &amp; Education / Funding</a:t>
            </a:r>
          </a:p>
          <a:p>
            <a:pPr lvl="1">
              <a:buClr>
                <a:srgbClr val="003865"/>
              </a:buClr>
              <a:buSzPct val="75000"/>
              <a:buFont typeface="Courier New" panose="02070309020205020404" pitchFamily="49" charset="0"/>
              <a:buChar char="o"/>
            </a:pPr>
            <a:endParaRPr lang="en-US" sz="1900" dirty="0">
              <a:solidFill>
                <a:srgbClr val="003865"/>
              </a:solidFill>
            </a:endParaRPr>
          </a:p>
          <a:p>
            <a:pPr lvl="1">
              <a:buClr>
                <a:srgbClr val="003865"/>
              </a:buClr>
            </a:pPr>
            <a:endParaRPr lang="en-US" b="1" dirty="0" smtClean="0">
              <a:solidFill>
                <a:srgbClr val="003865"/>
              </a:solidFill>
            </a:endParaRPr>
          </a:p>
          <a:p>
            <a:pPr>
              <a:buClr>
                <a:srgbClr val="003865"/>
              </a:buClr>
            </a:pPr>
            <a:endParaRPr lang="en-US" b="1" dirty="0" smtClean="0">
              <a:solidFill>
                <a:srgbClr val="003865"/>
              </a:solidFill>
            </a:endParaRPr>
          </a:p>
          <a:p>
            <a:pPr>
              <a:buClr>
                <a:srgbClr val="003865"/>
              </a:buClr>
            </a:pPr>
            <a:endParaRPr lang="en-US" dirty="0">
              <a:solidFill>
                <a:srgbClr val="003865"/>
              </a:solidFill>
            </a:endParaRPr>
          </a:p>
        </p:txBody>
      </p:sp>
      <p:sp>
        <p:nvSpPr>
          <p:cNvPr id="8" name="Title 3"/>
          <p:cNvSpPr txBox="1">
            <a:spLocks/>
          </p:cNvSpPr>
          <p:nvPr/>
        </p:nvSpPr>
        <p:spPr>
          <a:xfrm>
            <a:off x="838200"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smtClean="0">
                <a:solidFill>
                  <a:srgbClr val="FFFFFF"/>
                </a:solidFill>
              </a:rPr>
              <a:t>New Committee </a:t>
            </a:r>
            <a:r>
              <a:rPr lang="en-US" b="1" dirty="0" smtClean="0">
                <a:solidFill>
                  <a:srgbClr val="78BE21"/>
                </a:solidFill>
              </a:rPr>
              <a:t>Organization</a:t>
            </a:r>
            <a:endParaRPr lang="en-US" dirty="0">
              <a:solidFill>
                <a:srgbClr val="FFFFFF"/>
              </a:solidFill>
            </a:endParaRPr>
          </a:p>
        </p:txBody>
      </p:sp>
    </p:spTree>
    <p:extLst>
      <p:ext uri="{BB962C8B-B14F-4D97-AF65-F5344CB8AC3E}">
        <p14:creationId xmlns:p14="http://schemas.microsoft.com/office/powerpoint/2010/main" val="2624821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3DGeo Committee </a:t>
            </a:r>
            <a:r>
              <a:rPr lang="en-US" b="1" dirty="0" smtClean="0">
                <a:solidFill>
                  <a:srgbClr val="78BE21"/>
                </a:solidFill>
              </a:rPr>
              <a:t>Charter</a:t>
            </a:r>
            <a:endParaRPr lang="en-US" dirty="0"/>
          </a:p>
        </p:txBody>
      </p:sp>
      <p:pic>
        <p:nvPicPr>
          <p:cNvPr id="3" name="Picture 2"/>
          <p:cNvPicPr>
            <a:picLocks noChangeAspect="1"/>
          </p:cNvPicPr>
          <p:nvPr/>
        </p:nvPicPr>
        <p:blipFill>
          <a:blip r:embed="rId2"/>
          <a:stretch>
            <a:fillRect/>
          </a:stretch>
        </p:blipFill>
        <p:spPr>
          <a:xfrm>
            <a:off x="1033003" y="1474839"/>
            <a:ext cx="4600266" cy="5304964"/>
          </a:xfrm>
          <a:prstGeom prst="rect">
            <a:avLst/>
          </a:prstGeom>
        </p:spPr>
      </p:pic>
      <p:pic>
        <p:nvPicPr>
          <p:cNvPr id="7" name="Picture 6"/>
          <p:cNvPicPr>
            <a:picLocks noChangeAspect="1"/>
          </p:cNvPicPr>
          <p:nvPr/>
        </p:nvPicPr>
        <p:blipFill>
          <a:blip r:embed="rId3"/>
          <a:stretch>
            <a:fillRect/>
          </a:stretch>
        </p:blipFill>
        <p:spPr>
          <a:xfrm>
            <a:off x="6580449" y="1474839"/>
            <a:ext cx="4373889" cy="5304964"/>
          </a:xfrm>
          <a:prstGeom prst="rect">
            <a:avLst/>
          </a:prstGeom>
        </p:spPr>
      </p:pic>
    </p:spTree>
    <p:extLst>
      <p:ext uri="{BB962C8B-B14F-4D97-AF65-F5344CB8AC3E}">
        <p14:creationId xmlns:p14="http://schemas.microsoft.com/office/powerpoint/2010/main" val="3615843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3DGeo Committee </a:t>
            </a:r>
            <a:r>
              <a:rPr lang="en-US" b="1" dirty="0" smtClean="0">
                <a:solidFill>
                  <a:srgbClr val="78BE21"/>
                </a:solidFill>
              </a:rPr>
              <a:t>Charter</a:t>
            </a:r>
            <a:endParaRPr lang="en-US" dirty="0"/>
          </a:p>
        </p:txBody>
      </p:sp>
      <p:pic>
        <p:nvPicPr>
          <p:cNvPr id="2" name="Picture 1"/>
          <p:cNvPicPr>
            <a:picLocks noChangeAspect="1"/>
          </p:cNvPicPr>
          <p:nvPr/>
        </p:nvPicPr>
        <p:blipFill>
          <a:blip r:embed="rId2"/>
          <a:stretch>
            <a:fillRect/>
          </a:stretch>
        </p:blipFill>
        <p:spPr>
          <a:xfrm>
            <a:off x="3927296" y="1524306"/>
            <a:ext cx="4337407" cy="5249981"/>
          </a:xfrm>
          <a:prstGeom prst="rect">
            <a:avLst/>
          </a:prstGeom>
        </p:spPr>
      </p:pic>
    </p:spTree>
    <p:extLst>
      <p:ext uri="{BB962C8B-B14F-4D97-AF65-F5344CB8AC3E}">
        <p14:creationId xmlns:p14="http://schemas.microsoft.com/office/powerpoint/2010/main" val="3440162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3DGeo Committee </a:t>
            </a:r>
            <a:r>
              <a:rPr lang="en-US" b="1" dirty="0" smtClean="0">
                <a:solidFill>
                  <a:srgbClr val="78BE21"/>
                </a:solidFill>
              </a:rPr>
              <a:t>Work </a:t>
            </a:r>
            <a:r>
              <a:rPr lang="en-US" b="1" dirty="0" smtClean="0">
                <a:solidFill>
                  <a:srgbClr val="78BE21"/>
                </a:solidFill>
              </a:rPr>
              <a:t>Plan</a:t>
            </a:r>
            <a:endParaRPr lang="en-US" dirty="0"/>
          </a:p>
        </p:txBody>
      </p:sp>
      <p:pic>
        <p:nvPicPr>
          <p:cNvPr id="3" name="Picture 2"/>
          <p:cNvPicPr>
            <a:picLocks noChangeAspect="1"/>
          </p:cNvPicPr>
          <p:nvPr/>
        </p:nvPicPr>
        <p:blipFill>
          <a:blip r:embed="rId2"/>
          <a:stretch>
            <a:fillRect/>
          </a:stretch>
        </p:blipFill>
        <p:spPr>
          <a:xfrm>
            <a:off x="1035187" y="1445342"/>
            <a:ext cx="4411115" cy="5315256"/>
          </a:xfrm>
          <a:prstGeom prst="rect">
            <a:avLst/>
          </a:prstGeom>
        </p:spPr>
      </p:pic>
      <p:pic>
        <p:nvPicPr>
          <p:cNvPr id="6" name="Picture 5"/>
          <p:cNvPicPr>
            <a:picLocks noChangeAspect="1"/>
          </p:cNvPicPr>
          <p:nvPr/>
        </p:nvPicPr>
        <p:blipFill>
          <a:blip r:embed="rId3"/>
          <a:stretch>
            <a:fillRect/>
          </a:stretch>
        </p:blipFill>
        <p:spPr>
          <a:xfrm>
            <a:off x="6725234" y="1445342"/>
            <a:ext cx="4431921" cy="5290062"/>
          </a:xfrm>
          <a:prstGeom prst="rect">
            <a:avLst/>
          </a:prstGeom>
        </p:spPr>
      </p:pic>
    </p:spTree>
    <p:extLst>
      <p:ext uri="{BB962C8B-B14F-4D97-AF65-F5344CB8AC3E}">
        <p14:creationId xmlns:p14="http://schemas.microsoft.com/office/powerpoint/2010/main" val="41143001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3DGeo Committee </a:t>
            </a:r>
            <a:r>
              <a:rPr lang="en-US" b="1" dirty="0" smtClean="0">
                <a:solidFill>
                  <a:srgbClr val="78BE21"/>
                </a:solidFill>
              </a:rPr>
              <a:t>Work </a:t>
            </a:r>
            <a:r>
              <a:rPr lang="en-US" b="1" dirty="0" smtClean="0">
                <a:solidFill>
                  <a:srgbClr val="78BE21"/>
                </a:solidFill>
              </a:rPr>
              <a:t>Plan</a:t>
            </a:r>
            <a:endParaRPr lang="en-US" dirty="0"/>
          </a:p>
        </p:txBody>
      </p:sp>
      <p:pic>
        <p:nvPicPr>
          <p:cNvPr id="3" name="Picture 2"/>
          <p:cNvPicPr>
            <a:picLocks noChangeAspect="1"/>
          </p:cNvPicPr>
          <p:nvPr/>
        </p:nvPicPr>
        <p:blipFill>
          <a:blip r:embed="rId2"/>
          <a:stretch>
            <a:fillRect/>
          </a:stretch>
        </p:blipFill>
        <p:spPr>
          <a:xfrm>
            <a:off x="3991897" y="1425677"/>
            <a:ext cx="4394148" cy="5312086"/>
          </a:xfrm>
          <a:prstGeom prst="rect">
            <a:avLst/>
          </a:prstGeom>
        </p:spPr>
      </p:pic>
    </p:spTree>
    <p:extLst>
      <p:ext uri="{BB962C8B-B14F-4D97-AF65-F5344CB8AC3E}">
        <p14:creationId xmlns:p14="http://schemas.microsoft.com/office/powerpoint/2010/main" val="26454723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6</a:t>
            </a:r>
          </a:p>
        </p:txBody>
      </p:sp>
      <p:sp>
        <p:nvSpPr>
          <p:cNvPr id="2" name="Text Placeholder 1"/>
          <p:cNvSpPr>
            <a:spLocks noGrp="1"/>
          </p:cNvSpPr>
          <p:nvPr>
            <p:ph idx="1"/>
          </p:nvPr>
        </p:nvSpPr>
        <p:spPr/>
        <p:txBody>
          <a:bodyPr>
            <a:normAutofit/>
          </a:bodyPr>
          <a:lstStyle/>
          <a:p>
            <a:pPr marL="0" indent="0">
              <a:buNone/>
            </a:pPr>
            <a:r>
              <a:rPr lang="en-US" b="1" dirty="0" smtClean="0"/>
              <a:t>Geospatial Data Act</a:t>
            </a:r>
            <a:endParaRPr lang="en-US" dirty="0" smtClean="0"/>
          </a:p>
          <a:p>
            <a:pPr marL="0" indent="0">
              <a:buNone/>
            </a:pPr>
            <a:r>
              <a:rPr lang="en-US" dirty="0" smtClean="0"/>
              <a:t>Mark Kotz</a:t>
            </a:r>
            <a:endParaRPr lang="en-US" dirty="0"/>
          </a:p>
        </p:txBody>
      </p:sp>
    </p:spTree>
    <p:extLst>
      <p:ext uri="{BB962C8B-B14F-4D97-AF65-F5344CB8AC3E}">
        <p14:creationId xmlns:p14="http://schemas.microsoft.com/office/powerpoint/2010/main" val="5733648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Geospatial Data Act</a:t>
            </a:r>
            <a:endParaRPr lang="en-US" dirty="0"/>
          </a:p>
        </p:txBody>
      </p:sp>
      <p:sp>
        <p:nvSpPr>
          <p:cNvPr id="5" name="Content Placeholder 4"/>
          <p:cNvSpPr>
            <a:spLocks noGrp="1"/>
          </p:cNvSpPr>
          <p:nvPr>
            <p:ph idx="1"/>
          </p:nvPr>
        </p:nvSpPr>
        <p:spPr>
          <a:xfrm>
            <a:off x="838200" y="1825624"/>
            <a:ext cx="10515600" cy="4659151"/>
          </a:xfrm>
        </p:spPr>
        <p:txBody>
          <a:bodyPr>
            <a:normAutofit fontScale="85000" lnSpcReduction="20000"/>
          </a:bodyPr>
          <a:lstStyle/>
          <a:p>
            <a:pPr marL="457200" indent="-457200"/>
            <a:r>
              <a:rPr lang="en-US" dirty="0"/>
              <a:t>NSDI Report Card, COGO</a:t>
            </a:r>
          </a:p>
          <a:p>
            <a:pPr marL="457200" indent="-457200"/>
            <a:endParaRPr lang="en-US" dirty="0"/>
          </a:p>
          <a:p>
            <a:pPr marL="457200" indent="-457200"/>
            <a:endParaRPr lang="en-US" dirty="0"/>
          </a:p>
          <a:p>
            <a:pPr marL="457200" indent="-457200"/>
            <a:endParaRPr lang="en-US" dirty="0"/>
          </a:p>
          <a:p>
            <a:pPr marL="457200" indent="-457200"/>
            <a:endParaRPr lang="en-US" dirty="0"/>
          </a:p>
          <a:p>
            <a:pPr marL="457200" indent="-457200"/>
            <a:endParaRPr lang="en-US" dirty="0"/>
          </a:p>
          <a:p>
            <a:pPr marL="457200" indent="-457200"/>
            <a:endParaRPr lang="en-US" dirty="0"/>
          </a:p>
          <a:p>
            <a:pPr marL="0" indent="0">
              <a:buNone/>
            </a:pPr>
            <a:endParaRPr lang="en-US" sz="1800" dirty="0" smtClean="0">
              <a:hlinkClick r:id="rId2"/>
            </a:endParaRPr>
          </a:p>
          <a:p>
            <a:pPr marL="457200" indent="-457200"/>
            <a:r>
              <a:rPr lang="en-US" sz="2400" dirty="0" smtClean="0">
                <a:hlinkClick r:id="rId2"/>
              </a:rPr>
              <a:t>Full report</a:t>
            </a:r>
            <a:r>
              <a:rPr lang="en-US" sz="2400" dirty="0" smtClean="0"/>
              <a:t> </a:t>
            </a:r>
            <a:endParaRPr lang="en-US" sz="2400" dirty="0"/>
          </a:p>
          <a:p>
            <a:endParaRPr lang="en-US" dirty="0"/>
          </a:p>
        </p:txBody>
      </p:sp>
      <p:pic>
        <p:nvPicPr>
          <p:cNvPr id="6" name="Picture 5"/>
          <p:cNvPicPr>
            <a:picLocks noChangeAspect="1"/>
          </p:cNvPicPr>
          <p:nvPr/>
        </p:nvPicPr>
        <p:blipFill>
          <a:blip r:embed="rId3"/>
          <a:stretch>
            <a:fillRect/>
          </a:stretch>
        </p:blipFill>
        <p:spPr>
          <a:xfrm>
            <a:off x="1966127" y="2161626"/>
            <a:ext cx="6169687" cy="3523793"/>
          </a:xfrm>
          <a:prstGeom prst="rect">
            <a:avLst/>
          </a:prstGeom>
        </p:spPr>
      </p:pic>
    </p:spTree>
    <p:extLst>
      <p:ext uri="{BB962C8B-B14F-4D97-AF65-F5344CB8AC3E}">
        <p14:creationId xmlns:p14="http://schemas.microsoft.com/office/powerpoint/2010/main" val="2600896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Geospatial Data Act</a:t>
            </a:r>
            <a:endParaRPr lang="en-US" dirty="0"/>
          </a:p>
        </p:txBody>
      </p:sp>
      <p:sp>
        <p:nvSpPr>
          <p:cNvPr id="5" name="Content Placeholder 4"/>
          <p:cNvSpPr>
            <a:spLocks noGrp="1"/>
          </p:cNvSpPr>
          <p:nvPr>
            <p:ph idx="1"/>
          </p:nvPr>
        </p:nvSpPr>
        <p:spPr/>
        <p:txBody>
          <a:bodyPr/>
          <a:lstStyle/>
          <a:p>
            <a:pPr marL="457200" indent="-457200"/>
            <a:r>
              <a:rPr lang="en-US" dirty="0"/>
              <a:t>2015 legislation stalled</a:t>
            </a:r>
          </a:p>
          <a:p>
            <a:pPr marL="457200" indent="-457200"/>
            <a:r>
              <a:rPr lang="en-US" dirty="0"/>
              <a:t>Reintroduced 2017 US House and Senate</a:t>
            </a:r>
          </a:p>
          <a:p>
            <a:pPr marL="457200" lvl="0" indent="-457200"/>
            <a:r>
              <a:rPr lang="en-US" dirty="0">
                <a:solidFill>
                  <a:prstClr val="black"/>
                </a:solidFill>
              </a:rPr>
              <a:t>“establishes a clear vision, assigns responsibility, provides authority and ensures oversight of Federal activities by Congress” (NSGIC</a:t>
            </a:r>
            <a:r>
              <a:rPr lang="en-US"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880548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2859631807"/>
              </p:ext>
            </p:extLst>
          </p:nvPr>
        </p:nvGraphicFramePr>
        <p:xfrm>
          <a:off x="1342437" y="1341120"/>
          <a:ext cx="8949229" cy="5516880"/>
        </p:xfrm>
        <a:graphic>
          <a:graphicData uri="http://schemas.openxmlformats.org/drawingml/2006/table">
            <a:tbl>
              <a:tblPr firstRow="1" bandRow="1">
                <a:tableStyleId>{C083E6E3-FA7D-4D7B-A595-EF9225AFEA82}</a:tableStyleId>
              </a:tblPr>
              <a:tblGrid>
                <a:gridCol w="1455872">
                  <a:extLst>
                    <a:ext uri="{9D8B030D-6E8A-4147-A177-3AD203B41FA5}">
                      <a16:colId xmlns:a16="http://schemas.microsoft.com/office/drawing/2014/main" xmlns="" val="20000"/>
                    </a:ext>
                  </a:extLst>
                </a:gridCol>
                <a:gridCol w="7493357">
                  <a:extLst>
                    <a:ext uri="{9D8B030D-6E8A-4147-A177-3AD203B41FA5}">
                      <a16:colId xmlns:a16="http://schemas.microsoft.com/office/drawing/2014/main" xmlns="" val="20001"/>
                    </a:ext>
                  </a:extLst>
                </a:gridCol>
              </a:tblGrid>
              <a:tr h="311604">
                <a:tc>
                  <a:txBody>
                    <a:bodyPr/>
                    <a:lstStyle/>
                    <a:p>
                      <a:pPr algn="ctr"/>
                      <a:r>
                        <a:rPr lang="en-US" sz="1600" dirty="0"/>
                        <a:t>Time</a:t>
                      </a:r>
                    </a:p>
                  </a:txBody>
                  <a:tcPr marL="91439"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600" dirty="0"/>
                        <a:t>Topic</a:t>
                      </a:r>
                    </a:p>
                  </a:txBody>
                  <a:tcPr marL="182880"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0"/>
                  </a:ext>
                </a:extLst>
              </a:tr>
              <a:tr h="391556">
                <a:tc>
                  <a:txBody>
                    <a:bodyPr/>
                    <a:lstStyle/>
                    <a:p>
                      <a:pPr algn="ctr"/>
                      <a:r>
                        <a:rPr lang="en-US" sz="1600" dirty="0" smtClean="0"/>
                        <a:t>11:20</a:t>
                      </a:r>
                      <a:endParaRPr lang="en-US" sz="1600" dirty="0"/>
                    </a:p>
                  </a:txBody>
                  <a:tcPr marL="91439"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Accept committee </a:t>
                      </a:r>
                      <a:r>
                        <a:rPr lang="en-US" sz="1600" dirty="0" smtClean="0"/>
                        <a:t>summaries</a:t>
                      </a:r>
                      <a:r>
                        <a:rPr lang="en-US" sz="1600" baseline="0" dirty="0" smtClean="0"/>
                        <a:t> and </a:t>
                      </a:r>
                      <a:r>
                        <a:rPr lang="en-US" sz="1600" dirty="0" smtClean="0"/>
                        <a:t>update to Standards</a:t>
                      </a:r>
                      <a:r>
                        <a:rPr lang="en-US" sz="1600" baseline="0" dirty="0" smtClean="0"/>
                        <a:t> </a:t>
                      </a:r>
                      <a:r>
                        <a:rPr lang="en-US" sz="1600" baseline="0" dirty="0"/>
                        <a:t>Committee work plan</a:t>
                      </a:r>
                      <a:endParaRPr lang="en-US" sz="1600" dirty="0"/>
                    </a:p>
                  </a:txBody>
                  <a:tcPr marL="182880"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91556">
                <a:tc>
                  <a:txBody>
                    <a:bodyPr/>
                    <a:lstStyle/>
                    <a:p>
                      <a:pPr algn="ctr"/>
                      <a:r>
                        <a:rPr lang="en-US" sz="1600" dirty="0"/>
                        <a:t>11:25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Update on letters</a:t>
                      </a:r>
                      <a:r>
                        <a:rPr lang="en-US" sz="1600" baseline="0" dirty="0" smtClean="0"/>
                        <a:t> of support</a:t>
                      </a:r>
                      <a:endParaRPr lang="en-US" sz="16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391556">
                <a:tc>
                  <a:txBody>
                    <a:bodyPr/>
                    <a:lstStyle/>
                    <a:p>
                      <a:pPr algn="ctr"/>
                      <a:r>
                        <a:rPr lang="en-US" sz="1600" dirty="0" smtClean="0"/>
                        <a:t>11:25</a:t>
                      </a:r>
                      <a:endParaRPr lang="en-US" sz="16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GAC annual process and logistics</a:t>
                      </a:r>
                      <a:endParaRPr lang="en-US" sz="16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391556">
                <a:tc>
                  <a:txBody>
                    <a:bodyPr/>
                    <a:lstStyle/>
                    <a:p>
                      <a:pPr algn="ctr"/>
                      <a:r>
                        <a:rPr lang="en-US" sz="1600" smtClean="0"/>
                        <a:t>11:35</a:t>
                      </a:r>
                      <a:endParaRPr lang="en-US" sz="16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Approve</a:t>
                      </a:r>
                      <a:r>
                        <a:rPr lang="en-US" sz="1600" baseline="0" dirty="0" smtClean="0"/>
                        <a:t> </a:t>
                      </a:r>
                      <a:r>
                        <a:rPr lang="en-US" sz="1600" baseline="0" smtClean="0"/>
                        <a:t>new </a:t>
                      </a:r>
                      <a:r>
                        <a:rPr lang="en-US" sz="1600" baseline="0" smtClean="0"/>
                        <a:t>3D Geomatics Committee</a:t>
                      </a:r>
                      <a:endParaRPr lang="en-US" sz="16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349745">
                <a:tc>
                  <a:txBody>
                    <a:bodyPr/>
                    <a:lstStyle/>
                    <a:p>
                      <a:pPr algn="ctr"/>
                      <a:r>
                        <a:rPr lang="en-US" sz="1600" dirty="0" smtClean="0"/>
                        <a:t>11:45</a:t>
                      </a:r>
                      <a:endParaRPr lang="en-US" sz="16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Geospatial Data Act</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3497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12:00</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Break,</a:t>
                      </a:r>
                      <a:r>
                        <a:rPr lang="en-US" sz="1600" baseline="0" dirty="0" smtClean="0"/>
                        <a:t> networking</a:t>
                      </a:r>
                      <a:endParaRPr lang="en-US" sz="16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r>
              <a:tr h="367344">
                <a:tc>
                  <a:txBody>
                    <a:bodyPr/>
                    <a:lstStyle/>
                    <a:p>
                      <a:pPr algn="ctr"/>
                      <a:r>
                        <a:rPr lang="en-US" sz="1600" dirty="0" smtClean="0"/>
                        <a:t>12:30</a:t>
                      </a:r>
                      <a:endParaRPr lang="en-US" sz="16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Local Update of Census Addresses (LUCA) program</a:t>
                      </a:r>
                      <a:endParaRPr lang="en-US" sz="16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349745">
                <a:tc>
                  <a:txBody>
                    <a:bodyPr/>
                    <a:lstStyle/>
                    <a:p>
                      <a:pPr algn="ctr"/>
                      <a:r>
                        <a:rPr lang="en-US" sz="1600" dirty="0" smtClean="0"/>
                        <a:t>12:50</a:t>
                      </a:r>
                      <a:endParaRPr lang="en-US" sz="16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Sector report (Kerr)</a:t>
                      </a:r>
                      <a:endParaRPr lang="en-US" sz="16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r h="349745">
                <a:tc>
                  <a:txBody>
                    <a:bodyPr/>
                    <a:lstStyle/>
                    <a:p>
                      <a:pPr algn="ctr"/>
                      <a:r>
                        <a:rPr lang="en-US" sz="1600" dirty="0" smtClean="0"/>
                        <a:t>1:00</a:t>
                      </a:r>
                      <a:endParaRPr lang="en-US" sz="16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EPC update on USNG</a:t>
                      </a:r>
                      <a:endParaRPr lang="en-US" sz="16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r>
              <a:tr h="809216">
                <a:tc>
                  <a:txBody>
                    <a:bodyPr/>
                    <a:lstStyle/>
                    <a:p>
                      <a:pPr algn="ctr"/>
                      <a:r>
                        <a:rPr lang="en-US" sz="1600" dirty="0" smtClean="0"/>
                        <a:t>1:10</a:t>
                      </a:r>
                    </a:p>
                    <a:p>
                      <a:pPr algn="ctr"/>
                      <a:endParaRPr lang="en-US" sz="1600" dirty="0" smtClean="0"/>
                    </a:p>
                    <a:p>
                      <a:pPr algn="ctr"/>
                      <a:r>
                        <a:rPr lang="en-US" sz="1600" dirty="0" smtClean="0"/>
                        <a:t>1:30</a:t>
                      </a:r>
                      <a:endParaRPr lang="en-US" sz="16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MN GAC priority </a:t>
                      </a:r>
                      <a:r>
                        <a:rPr lang="en-US" sz="1600" dirty="0" smtClean="0"/>
                        <a:t>projects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Elect chair, vice chair, leadership team</a:t>
                      </a:r>
                      <a:endParaRPr lang="en-US" sz="16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8"/>
                  </a:ext>
                </a:extLst>
              </a:tr>
              <a:tr h="391556">
                <a:tc>
                  <a:txBody>
                    <a:bodyPr/>
                    <a:lstStyle/>
                    <a:p>
                      <a:pPr algn="ctr"/>
                      <a:r>
                        <a:rPr lang="en-US" sz="1600" dirty="0" smtClean="0"/>
                        <a:t>1:40</a:t>
                      </a:r>
                      <a:endParaRPr lang="en-US" sz="16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Announcements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2750842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Geospatial Data Act</a:t>
            </a:r>
            <a:endParaRPr lang="en-US" dirty="0"/>
          </a:p>
        </p:txBody>
      </p:sp>
      <p:sp>
        <p:nvSpPr>
          <p:cNvPr id="5" name="Content Placeholder 4"/>
          <p:cNvSpPr>
            <a:spLocks noGrp="1"/>
          </p:cNvSpPr>
          <p:nvPr>
            <p:ph idx="1"/>
          </p:nvPr>
        </p:nvSpPr>
        <p:spPr/>
        <p:txBody>
          <a:bodyPr/>
          <a:lstStyle/>
          <a:p>
            <a:pPr marL="457200" indent="-457200"/>
            <a:r>
              <a:rPr lang="en-US" dirty="0"/>
              <a:t>Reaction from national geospatial organizations</a:t>
            </a:r>
          </a:p>
          <a:p>
            <a:pPr marL="1200150" lvl="1" indent="-457200"/>
            <a:r>
              <a:rPr lang="en-US" dirty="0"/>
              <a:t>Mostly good intent</a:t>
            </a:r>
          </a:p>
          <a:p>
            <a:pPr marL="1200150" lvl="1" indent="-457200"/>
            <a:r>
              <a:rPr lang="en-US" dirty="0"/>
              <a:t>Some problematic language</a:t>
            </a:r>
          </a:p>
          <a:p>
            <a:pPr marL="457200" indent="-457200"/>
            <a:r>
              <a:rPr lang="en-US" dirty="0"/>
              <a:t>Language may change</a:t>
            </a:r>
          </a:p>
          <a:p>
            <a:pPr marL="457200" indent="-457200"/>
            <a:r>
              <a:rPr lang="en-US" dirty="0"/>
              <a:t>GAC reaction options</a:t>
            </a:r>
          </a:p>
          <a:p>
            <a:pPr marL="1200150" lvl="1" indent="-457200"/>
            <a:r>
              <a:rPr lang="en-US" dirty="0"/>
              <a:t>Wait vs. letters </a:t>
            </a:r>
            <a:r>
              <a:rPr lang="en-US" dirty="0" smtClean="0"/>
              <a:t>support/oppose</a:t>
            </a:r>
            <a:endParaRPr lang="en-US" dirty="0"/>
          </a:p>
        </p:txBody>
      </p:sp>
    </p:spTree>
    <p:extLst>
      <p:ext uri="{BB962C8B-B14F-4D97-AF65-F5344CB8AC3E}">
        <p14:creationId xmlns:p14="http://schemas.microsoft.com/office/powerpoint/2010/main" val="3345692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p:pic>
      <p:sp>
        <p:nvSpPr>
          <p:cNvPr id="10" name="Title 9"/>
          <p:cNvSpPr>
            <a:spLocks noGrp="1"/>
          </p:cNvSpPr>
          <p:nvPr>
            <p:ph type="title"/>
          </p:nvPr>
        </p:nvSpPr>
        <p:spPr/>
        <p:txBody>
          <a:bodyPr/>
          <a:lstStyle/>
          <a:p>
            <a:r>
              <a:rPr lang="en-US" dirty="0"/>
              <a:t>Break - Networking</a:t>
            </a:r>
          </a:p>
        </p:txBody>
      </p:sp>
    </p:spTree>
    <p:extLst>
      <p:ext uri="{BB962C8B-B14F-4D97-AF65-F5344CB8AC3E}">
        <p14:creationId xmlns:p14="http://schemas.microsoft.com/office/powerpoint/2010/main" val="22386844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8</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Local Update of Census Addresses (LUCA) Program </a:t>
            </a:r>
            <a:r>
              <a:rPr lang="en-US" dirty="0" smtClean="0"/>
              <a:t>(Susan Brower, State Demographer)</a:t>
            </a:r>
            <a:endParaRPr lang="en-US" dirty="0"/>
          </a:p>
        </p:txBody>
      </p:sp>
    </p:spTree>
    <p:extLst>
      <p:ext uri="{BB962C8B-B14F-4D97-AF65-F5344CB8AC3E}">
        <p14:creationId xmlns:p14="http://schemas.microsoft.com/office/powerpoint/2010/main" val="27637186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122094"/>
            <a:ext cx="12192000" cy="1199223"/>
          </a:xfrm>
        </p:spPr>
        <p:txBody>
          <a:bodyPr>
            <a:normAutofit/>
          </a:bodyPr>
          <a:lstStyle/>
          <a:p>
            <a:r>
              <a:rPr lang="en-US" dirty="0" smtClean="0"/>
              <a:t>Minnesota Geospatial Advisory Committee – September 2017</a:t>
            </a:r>
            <a:endParaRPr lang="en-US" dirty="0"/>
          </a:p>
        </p:txBody>
      </p:sp>
      <p:sp>
        <p:nvSpPr>
          <p:cNvPr id="3" name="Text Placeholder 2"/>
          <p:cNvSpPr>
            <a:spLocks noGrp="1"/>
          </p:cNvSpPr>
          <p:nvPr>
            <p:ph type="body" sz="quarter" idx="14"/>
          </p:nvPr>
        </p:nvSpPr>
        <p:spPr>
          <a:xfrm>
            <a:off x="2802464" y="5695163"/>
            <a:ext cx="6587067" cy="903062"/>
          </a:xfrm>
        </p:spPr>
        <p:txBody>
          <a:bodyPr>
            <a:normAutofit/>
          </a:bodyPr>
          <a:lstStyle/>
          <a:p>
            <a:r>
              <a:rPr lang="en-US" sz="2400" dirty="0" smtClean="0">
                <a:solidFill>
                  <a:schemeClr val="tx2">
                    <a:lumMod val="75000"/>
                    <a:lumOff val="25000"/>
                  </a:schemeClr>
                </a:solidFill>
              </a:rPr>
              <a:t>Susan Brower</a:t>
            </a:r>
            <a:r>
              <a:rPr lang="en-US" sz="2400" dirty="0">
                <a:solidFill>
                  <a:schemeClr val="tx2">
                    <a:lumMod val="75000"/>
                    <a:lumOff val="25000"/>
                  </a:schemeClr>
                </a:solidFill>
              </a:rPr>
              <a:t> </a:t>
            </a:r>
            <a:r>
              <a:rPr lang="en-US" sz="2400" dirty="0" smtClean="0">
                <a:solidFill>
                  <a:schemeClr val="tx2">
                    <a:lumMod val="75000"/>
                    <a:lumOff val="25000"/>
                  </a:schemeClr>
                </a:solidFill>
              </a:rPr>
              <a:t>| </a:t>
            </a:r>
            <a:r>
              <a:rPr lang="en-US" sz="2400" dirty="0" smtClean="0">
                <a:solidFill>
                  <a:schemeClr val="tx2">
                    <a:lumMod val="75000"/>
                    <a:lumOff val="25000"/>
                  </a:schemeClr>
                </a:solidFill>
                <a:hlinkClick r:id="rId2"/>
              </a:rPr>
              <a:t>susan.brower@state.mn.us</a:t>
            </a:r>
            <a:endParaRPr lang="en-US" sz="2400" dirty="0" smtClean="0">
              <a:solidFill>
                <a:schemeClr val="tx2">
                  <a:lumMod val="75000"/>
                  <a:lumOff val="25000"/>
                </a:schemeClr>
              </a:solidFill>
            </a:endParaRPr>
          </a:p>
          <a:p>
            <a:endParaRPr lang="en-US" sz="2400" dirty="0" smtClean="0">
              <a:solidFill>
                <a:schemeClr val="tx2">
                  <a:lumMod val="75000"/>
                  <a:lumOff val="25000"/>
                </a:schemeClr>
              </a:solidFill>
            </a:endParaRPr>
          </a:p>
        </p:txBody>
      </p:sp>
      <p:sp>
        <p:nvSpPr>
          <p:cNvPr id="4" name="Footer Placeholder 3"/>
          <p:cNvSpPr>
            <a:spLocks noGrp="1"/>
          </p:cNvSpPr>
          <p:nvPr>
            <p:ph type="ftr" sz="quarter" idx="3"/>
          </p:nvPr>
        </p:nvSpPr>
        <p:spPr>
          <a:xfrm>
            <a:off x="3302173" y="6146694"/>
            <a:ext cx="5587647" cy="365125"/>
          </a:xfrm>
        </p:spPr>
        <p:txBody>
          <a:bodyPr/>
          <a:lstStyle/>
          <a:p>
            <a:r>
              <a:rPr lang="en-US" sz="2400" dirty="0" smtClean="0">
                <a:solidFill>
                  <a:srgbClr val="000000">
                    <a:lumMod val="75000"/>
                    <a:lumOff val="25000"/>
                  </a:srgbClr>
                </a:solidFill>
              </a:rPr>
              <a:t>mn.gov/demography</a:t>
            </a:r>
            <a:endParaRPr lang="en-US" sz="2400" dirty="0">
              <a:solidFill>
                <a:srgbClr val="000000">
                  <a:lumMod val="75000"/>
                  <a:lumOff val="25000"/>
                </a:srgbClr>
              </a:solidFill>
            </a:endParaRPr>
          </a:p>
        </p:txBody>
      </p:sp>
    </p:spTree>
    <p:extLst>
      <p:ext uri="{BB962C8B-B14F-4D97-AF65-F5344CB8AC3E}">
        <p14:creationId xmlns:p14="http://schemas.microsoft.com/office/powerpoint/2010/main" val="38129609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Content Placeholder 11"/>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3559277" y="1809699"/>
            <a:ext cx="4866968" cy="3026646"/>
          </a:xfrm>
        </p:spPr>
      </p:pic>
    </p:spTree>
    <p:extLst>
      <p:ext uri="{BB962C8B-B14F-4D97-AF65-F5344CB8AC3E}">
        <p14:creationId xmlns:p14="http://schemas.microsoft.com/office/powerpoint/2010/main" val="19188986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48F63A3B-78C7-47BE-AE5E-E10140E04643}" type="slidenum">
              <a:rPr lang="en-US" smtClean="0">
                <a:solidFill>
                  <a:srgbClr val="000000"/>
                </a:solidFill>
              </a:rPr>
              <a:pPr/>
              <a:t>35</a:t>
            </a:fld>
            <a:endParaRPr lang="en-US" dirty="0">
              <a:solidFill>
                <a:srgbClr val="000000"/>
              </a:solidFill>
            </a:endParaRPr>
          </a:p>
        </p:txBody>
      </p:sp>
      <p:pic>
        <p:nvPicPr>
          <p:cNvPr id="7" name="Picture 6"/>
          <p:cNvPicPr>
            <a:picLocks noChangeAspect="1"/>
          </p:cNvPicPr>
          <p:nvPr/>
        </p:nvPicPr>
        <p:blipFill rotWithShape="1">
          <a:blip r:embed="rId2"/>
          <a:srcRect l="15993" t="15473" r="28600" b="9008"/>
          <a:stretch/>
        </p:blipFill>
        <p:spPr>
          <a:xfrm>
            <a:off x="2472128" y="383457"/>
            <a:ext cx="7247744" cy="5576857"/>
          </a:xfrm>
          <a:prstGeom prst="rect">
            <a:avLst/>
          </a:prstGeom>
        </p:spPr>
      </p:pic>
    </p:spTree>
    <p:extLst>
      <p:ext uri="{BB962C8B-B14F-4D97-AF65-F5344CB8AC3E}">
        <p14:creationId xmlns:p14="http://schemas.microsoft.com/office/powerpoint/2010/main" val="7094817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l"/>
            <a:r>
              <a:rPr lang="en-US" dirty="0" smtClean="0"/>
              <a:t>The 2020 Census is about:</a:t>
            </a:r>
            <a:endParaRPr lang="en-US" dirty="0"/>
          </a:p>
        </p:txBody>
      </p:sp>
      <p:pic>
        <p:nvPicPr>
          <p:cNvPr id="5" name="Picture Placeholder 4"/>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0185" r="10185"/>
          <a:stretch>
            <a:fillRect/>
          </a:stretch>
        </p:blipFill>
        <p:spPr/>
      </p:pic>
      <p:sp>
        <p:nvSpPr>
          <p:cNvPr id="11" name="Content Placeholder 10"/>
          <p:cNvSpPr>
            <a:spLocks noGrp="1"/>
          </p:cNvSpPr>
          <p:nvPr>
            <p:ph type="body" sz="quarter" idx="15"/>
          </p:nvPr>
        </p:nvSpPr>
        <p:spPr/>
        <p:txBody>
          <a:bodyPr>
            <a:normAutofit/>
          </a:bodyPr>
          <a:lstStyle/>
          <a:p>
            <a:pPr marL="0" indent="0">
              <a:buNone/>
            </a:pPr>
            <a:r>
              <a:rPr lang="en-US" sz="3600" dirty="0" smtClean="0">
                <a:solidFill>
                  <a:schemeClr val="accent1"/>
                </a:solidFill>
              </a:rPr>
              <a:t>POWER</a:t>
            </a:r>
            <a:endParaRPr lang="en-US" sz="3600" dirty="0">
              <a:solidFill>
                <a:schemeClr val="accent1"/>
              </a:solidFill>
            </a:endParaRPr>
          </a:p>
        </p:txBody>
      </p:sp>
      <p:sp>
        <p:nvSpPr>
          <p:cNvPr id="15" name="Text Placeholder 14"/>
          <p:cNvSpPr>
            <a:spLocks noGrp="1"/>
          </p:cNvSpPr>
          <p:nvPr>
            <p:ph type="body" sz="quarter" idx="17"/>
          </p:nvPr>
        </p:nvSpPr>
        <p:spPr/>
        <p:txBody>
          <a:bodyPr vert="horz" lIns="91440" tIns="45720" rIns="91440" bIns="45720" rtlCol="0" anchor="ctr">
            <a:normAutofit/>
          </a:bodyPr>
          <a:lstStyle/>
          <a:p>
            <a:r>
              <a:rPr lang="en-US" sz="3600" dirty="0" smtClean="0">
                <a:solidFill>
                  <a:schemeClr val="accent1"/>
                </a:solidFill>
              </a:rPr>
              <a:t>MONEY</a:t>
            </a:r>
            <a:endParaRPr lang="en-US" sz="3600" dirty="0">
              <a:solidFill>
                <a:schemeClr val="accent1"/>
              </a:solidFill>
            </a:endParaRPr>
          </a:p>
        </p:txBody>
      </p:sp>
      <p:sp>
        <p:nvSpPr>
          <p:cNvPr id="7" name="Text Placeholder 6"/>
          <p:cNvSpPr>
            <a:spLocks noGrp="1"/>
          </p:cNvSpPr>
          <p:nvPr>
            <p:ph type="body" sz="quarter" idx="19"/>
          </p:nvPr>
        </p:nvSpPr>
        <p:spPr/>
        <p:txBody>
          <a:bodyPr vert="horz" lIns="91440" tIns="45720" rIns="91440" bIns="45720" rtlCol="0" anchor="ctr">
            <a:normAutofit/>
          </a:bodyPr>
          <a:lstStyle/>
          <a:p>
            <a:r>
              <a:rPr lang="en-US" sz="3600" dirty="0" smtClean="0">
                <a:solidFill>
                  <a:schemeClr val="accent1"/>
                </a:solidFill>
              </a:rPr>
              <a:t>DATA</a:t>
            </a:r>
            <a:endParaRPr lang="en-US" sz="3600" dirty="0">
              <a:solidFill>
                <a:schemeClr val="accent1"/>
              </a:solidFill>
            </a:endParaRPr>
          </a:p>
        </p:txBody>
      </p:sp>
      <p:pic>
        <p:nvPicPr>
          <p:cNvPr id="32" name="Picture Placeholder 31"/>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6685" r="16685"/>
          <a:stretch>
            <a:fillRect/>
          </a:stretch>
        </p:blipFill>
        <p:spPr/>
      </p:pic>
      <p:pic>
        <p:nvPicPr>
          <p:cNvPr id="8" name="Picture Placeholder 7"/>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6714469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019" y="-82700"/>
            <a:ext cx="8304335" cy="1325563"/>
          </a:xfrm>
        </p:spPr>
        <p:txBody>
          <a:bodyPr vert="horz" lIns="91440" tIns="45720" rIns="91440" bIns="45720" rtlCol="0" anchor="ctr">
            <a:normAutofit/>
          </a:bodyPr>
          <a:lstStyle/>
          <a:p>
            <a:pPr algn="l"/>
            <a:r>
              <a:rPr lang="en-US"/>
              <a:t>2010 Congressional Reapportionment</a:t>
            </a:r>
            <a:endParaRPr lang="en-US" dirty="0"/>
          </a:p>
        </p:txBody>
      </p:sp>
      <p:pic>
        <p:nvPicPr>
          <p:cNvPr id="4" name="Content Placeholder 3"/>
          <p:cNvPicPr>
            <a:picLocks noGrp="1" noChangeAspect="1"/>
          </p:cNvPicPr>
          <p:nvPr>
            <p:ph idx="1"/>
          </p:nvPr>
        </p:nvPicPr>
        <p:blipFill>
          <a:blip r:embed="rId2"/>
          <a:stretch>
            <a:fillRect/>
          </a:stretch>
        </p:blipFill>
        <p:spPr>
          <a:xfrm>
            <a:off x="2081048" y="1631746"/>
            <a:ext cx="9357851" cy="4937688"/>
          </a:xfrm>
          <a:prstGeom prst="rect">
            <a:avLst/>
          </a:prstGeom>
        </p:spPr>
      </p:pic>
    </p:spTree>
    <p:extLst>
      <p:ext uri="{BB962C8B-B14F-4D97-AF65-F5344CB8AC3E}">
        <p14:creationId xmlns:p14="http://schemas.microsoft.com/office/powerpoint/2010/main" val="13162628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pPr algn="ctr"/>
            <a:r>
              <a:rPr lang="en-US" dirty="0" smtClean="0"/>
              <a:t>How would MN Congressional Districts </a:t>
            </a:r>
            <a:br>
              <a:rPr lang="en-US" dirty="0" smtClean="0"/>
            </a:br>
            <a:r>
              <a:rPr lang="en-US" dirty="0" smtClean="0"/>
              <a:t>change if we were to lose a seat?</a:t>
            </a:r>
            <a:endParaRPr lang="en-US"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r="12590"/>
          <a:stretch/>
        </p:blipFill>
        <p:spPr>
          <a:xfrm>
            <a:off x="2028496" y="1500811"/>
            <a:ext cx="6957850" cy="5241685"/>
          </a:xfrm>
        </p:spPr>
      </p:pic>
    </p:spTree>
    <p:extLst>
      <p:ext uri="{BB962C8B-B14F-4D97-AF65-F5344CB8AC3E}">
        <p14:creationId xmlns:p14="http://schemas.microsoft.com/office/powerpoint/2010/main" val="2348833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32331" y="898633"/>
            <a:ext cx="4603532" cy="4146331"/>
          </a:xfrm>
        </p:spPr>
        <p:txBody>
          <a:bodyPr>
            <a:normAutofit/>
          </a:bodyPr>
          <a:lstStyle/>
          <a:p>
            <a:r>
              <a:rPr lang="en-US" dirty="0" smtClean="0"/>
              <a:t>Political representation at the </a:t>
            </a:r>
            <a:r>
              <a:rPr lang="en-US" b="1" dirty="0" smtClean="0"/>
              <a:t>state-level</a:t>
            </a:r>
            <a:r>
              <a:rPr lang="en-US" dirty="0" smtClean="0"/>
              <a:t>, also based on census counts</a:t>
            </a:r>
            <a:br>
              <a:rPr lang="en-US" dirty="0" smtClean="0"/>
            </a:br>
            <a:r>
              <a:rPr lang="en-US" dirty="0"/>
              <a:t/>
            </a:r>
            <a:br>
              <a:rPr lang="en-US" dirty="0"/>
            </a:br>
            <a:r>
              <a:rPr lang="en-US" dirty="0" smtClean="0"/>
              <a:t>Districts with lower counts </a:t>
            </a:r>
            <a:r>
              <a:rPr lang="en-US" dirty="0" smtClean="0">
                <a:solidFill>
                  <a:schemeClr val="accent2"/>
                </a:solidFill>
              </a:rPr>
              <a:t>expand</a:t>
            </a:r>
            <a:r>
              <a:rPr lang="en-US" dirty="0" smtClean="0"/>
              <a:t>; higher counts </a:t>
            </a:r>
            <a:r>
              <a:rPr lang="en-US" dirty="0" smtClean="0">
                <a:solidFill>
                  <a:schemeClr val="accent2"/>
                </a:solidFill>
              </a:rPr>
              <a:t>contract </a:t>
            </a:r>
            <a:r>
              <a:rPr lang="en-US" dirty="0" smtClean="0"/>
              <a:t>after redistricting</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39</a:t>
            </a:fld>
            <a:endParaRPr lang="en-US" dirty="0">
              <a:solidFill>
                <a:srgbClr val="000000"/>
              </a:solidFill>
            </a:endParaRPr>
          </a:p>
        </p:txBody>
      </p:sp>
      <p:pic>
        <p:nvPicPr>
          <p:cNvPr id="7" name="Picture 6"/>
          <p:cNvPicPr>
            <a:picLocks noChangeAspect="1"/>
          </p:cNvPicPr>
          <p:nvPr/>
        </p:nvPicPr>
        <p:blipFill>
          <a:blip r:embed="rId2"/>
          <a:stretch>
            <a:fillRect/>
          </a:stretch>
        </p:blipFill>
        <p:spPr>
          <a:xfrm>
            <a:off x="873049" y="238242"/>
            <a:ext cx="4886621" cy="6374242"/>
          </a:xfrm>
          <a:prstGeom prst="rect">
            <a:avLst/>
          </a:prstGeom>
        </p:spPr>
      </p:pic>
    </p:spTree>
    <p:extLst>
      <p:ext uri="{BB962C8B-B14F-4D97-AF65-F5344CB8AC3E}">
        <p14:creationId xmlns:p14="http://schemas.microsoft.com/office/powerpoint/2010/main" val="3659150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r>
              <a:rPr lang="en-US" b="1" dirty="0"/>
              <a:t>Review, discuss and accept committee summaries</a:t>
            </a:r>
          </a:p>
          <a:p>
            <a:r>
              <a:rPr lang="en-US" b="1" dirty="0" smtClean="0"/>
              <a:t>Review and accept updated Standards </a:t>
            </a:r>
            <a:r>
              <a:rPr lang="en-US" b="1" dirty="0"/>
              <a:t>Committee work plan</a:t>
            </a:r>
          </a:p>
        </p:txBody>
      </p:sp>
    </p:spTree>
    <p:extLst>
      <p:ext uri="{BB962C8B-B14F-4D97-AF65-F5344CB8AC3E}">
        <p14:creationId xmlns:p14="http://schemas.microsoft.com/office/powerpoint/2010/main" val="39997895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l"/>
            <a:r>
              <a:rPr lang="en-US" dirty="0" smtClean="0"/>
              <a:t>The 2020 Census is about:</a:t>
            </a:r>
            <a:endParaRPr lang="en-US" dirty="0"/>
          </a:p>
        </p:txBody>
      </p:sp>
      <p:pic>
        <p:nvPicPr>
          <p:cNvPr id="5" name="Picture Placeholder 4"/>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0185" r="10185"/>
          <a:stretch>
            <a:fillRect/>
          </a:stretch>
        </p:blipFill>
        <p:spPr/>
      </p:pic>
      <p:sp>
        <p:nvSpPr>
          <p:cNvPr id="11" name="Content Placeholder 10"/>
          <p:cNvSpPr>
            <a:spLocks noGrp="1"/>
          </p:cNvSpPr>
          <p:nvPr>
            <p:ph type="body" sz="quarter" idx="15"/>
          </p:nvPr>
        </p:nvSpPr>
        <p:spPr/>
        <p:txBody>
          <a:bodyPr>
            <a:normAutofit/>
          </a:bodyPr>
          <a:lstStyle/>
          <a:p>
            <a:pPr marL="0" indent="0">
              <a:buNone/>
            </a:pPr>
            <a:r>
              <a:rPr lang="en-US" sz="3600" dirty="0" smtClean="0">
                <a:solidFill>
                  <a:schemeClr val="accent1"/>
                </a:solidFill>
              </a:rPr>
              <a:t>POWER</a:t>
            </a:r>
            <a:endParaRPr lang="en-US" sz="3600" dirty="0">
              <a:solidFill>
                <a:schemeClr val="accent1"/>
              </a:solidFill>
            </a:endParaRPr>
          </a:p>
        </p:txBody>
      </p:sp>
      <p:sp>
        <p:nvSpPr>
          <p:cNvPr id="15" name="Text Placeholder 14"/>
          <p:cNvSpPr>
            <a:spLocks noGrp="1"/>
          </p:cNvSpPr>
          <p:nvPr>
            <p:ph type="body" sz="quarter" idx="17"/>
          </p:nvPr>
        </p:nvSpPr>
        <p:spPr/>
        <p:txBody>
          <a:bodyPr vert="horz" lIns="91440" tIns="45720" rIns="91440" bIns="45720" rtlCol="0" anchor="ctr">
            <a:normAutofit/>
          </a:bodyPr>
          <a:lstStyle/>
          <a:p>
            <a:r>
              <a:rPr lang="en-US" sz="3600" dirty="0" smtClean="0">
                <a:solidFill>
                  <a:schemeClr val="accent1"/>
                </a:solidFill>
              </a:rPr>
              <a:t>MONEY</a:t>
            </a:r>
            <a:endParaRPr lang="en-US" sz="3600" dirty="0">
              <a:solidFill>
                <a:schemeClr val="accent1"/>
              </a:solidFill>
            </a:endParaRPr>
          </a:p>
        </p:txBody>
      </p:sp>
      <p:sp>
        <p:nvSpPr>
          <p:cNvPr id="7" name="Text Placeholder 6"/>
          <p:cNvSpPr>
            <a:spLocks noGrp="1"/>
          </p:cNvSpPr>
          <p:nvPr>
            <p:ph type="body" sz="quarter" idx="19"/>
          </p:nvPr>
        </p:nvSpPr>
        <p:spPr/>
        <p:txBody>
          <a:bodyPr vert="horz" lIns="91440" tIns="45720" rIns="91440" bIns="45720" rtlCol="0" anchor="ctr">
            <a:normAutofit/>
          </a:bodyPr>
          <a:lstStyle/>
          <a:p>
            <a:r>
              <a:rPr lang="en-US" sz="3600" dirty="0" smtClean="0">
                <a:solidFill>
                  <a:schemeClr val="accent1"/>
                </a:solidFill>
              </a:rPr>
              <a:t>DATA</a:t>
            </a:r>
            <a:endParaRPr lang="en-US" sz="3600" dirty="0">
              <a:solidFill>
                <a:schemeClr val="accent1"/>
              </a:solidFill>
            </a:endParaRPr>
          </a:p>
        </p:txBody>
      </p:sp>
      <p:pic>
        <p:nvPicPr>
          <p:cNvPr id="32" name="Picture Placeholder 31"/>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6685" r="16685"/>
          <a:stretch>
            <a:fillRect/>
          </a:stretch>
        </p:blipFill>
        <p:spPr/>
      </p:pic>
      <p:pic>
        <p:nvPicPr>
          <p:cNvPr id="8" name="Picture Placeholder 7"/>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36291673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017986"/>
            <a:ext cx="4921469" cy="3594173"/>
          </a:xfrm>
        </p:spPr>
        <p:txBody>
          <a:bodyPr>
            <a:normAutofit lnSpcReduction="10000"/>
          </a:bodyPr>
          <a:lstStyle/>
          <a:p>
            <a:r>
              <a:rPr lang="en-US" dirty="0" smtClean="0"/>
              <a:t>More than </a:t>
            </a:r>
            <a:r>
              <a:rPr lang="en-US" b="1" dirty="0" smtClean="0">
                <a:solidFill>
                  <a:schemeClr val="accent2"/>
                </a:solidFill>
              </a:rPr>
              <a:t>400 billion </a:t>
            </a:r>
            <a:r>
              <a:rPr lang="en-US" dirty="0" smtClean="0"/>
              <a:t>federal dollars are distributed to state and local governments </a:t>
            </a:r>
            <a:r>
              <a:rPr lang="en-US" b="1" dirty="0" smtClean="0">
                <a:solidFill>
                  <a:schemeClr val="accent2"/>
                </a:solidFill>
              </a:rPr>
              <a:t>each year </a:t>
            </a:r>
            <a:r>
              <a:rPr lang="en-US" dirty="0" smtClean="0"/>
              <a:t>on the basis of census data</a:t>
            </a:r>
          </a:p>
          <a:p>
            <a:r>
              <a:rPr lang="en-US" dirty="0" smtClean="0"/>
              <a:t>At least </a:t>
            </a:r>
            <a:r>
              <a:rPr lang="en-US" b="1" dirty="0" smtClean="0">
                <a:solidFill>
                  <a:schemeClr val="accent2"/>
                </a:solidFill>
              </a:rPr>
              <a:t>$1,532</a:t>
            </a:r>
            <a:r>
              <a:rPr lang="en-US" dirty="0" smtClean="0"/>
              <a:t> per person is allocated by the federal government to Minnesota each year (that’s </a:t>
            </a:r>
            <a:r>
              <a:rPr lang="en-US" b="1" dirty="0" smtClean="0">
                <a:solidFill>
                  <a:schemeClr val="accent2"/>
                </a:solidFill>
              </a:rPr>
              <a:t>$15,320</a:t>
            </a:r>
            <a:r>
              <a:rPr lang="en-US" dirty="0" smtClean="0"/>
              <a:t> for the decade)</a:t>
            </a:r>
            <a:endParaRPr lang="en-US" dirty="0"/>
          </a:p>
        </p:txBody>
      </p:sp>
      <p:sp>
        <p:nvSpPr>
          <p:cNvPr id="8" name="Title 7"/>
          <p:cNvSpPr>
            <a:spLocks noGrp="1"/>
          </p:cNvSpPr>
          <p:nvPr>
            <p:ph type="title"/>
          </p:nvPr>
        </p:nvSpPr>
        <p:spPr/>
        <p:txBody>
          <a:bodyPr/>
          <a:lstStyle/>
          <a:p>
            <a:r>
              <a:rPr lang="en-US" dirty="0" smtClean="0"/>
              <a:t>Census counts guide the distribution of dollars</a:t>
            </a:r>
            <a:endParaRPr lang="en-US" dirty="0"/>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2158653"/>
            <a:ext cx="5181600" cy="3453506"/>
          </a:xfrm>
        </p:spPr>
      </p:pic>
    </p:spTree>
    <p:extLst>
      <p:ext uri="{BB962C8B-B14F-4D97-AF65-F5344CB8AC3E}">
        <p14:creationId xmlns:p14="http://schemas.microsoft.com/office/powerpoint/2010/main" val="27441813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2020 Local Update of Census Addresses (LUCA) program</a:t>
            </a:r>
            <a:endParaRPr lang="en-US" dirty="0"/>
          </a:p>
        </p:txBody>
      </p:sp>
      <p:sp>
        <p:nvSpPr>
          <p:cNvPr id="26" name="Text Placeholder 25"/>
          <p:cNvSpPr>
            <a:spLocks noGrp="1"/>
          </p:cNvSpPr>
          <p:nvPr>
            <p:ph sz="half" idx="1"/>
          </p:nvPr>
        </p:nvSpPr>
        <p:spPr>
          <a:xfrm>
            <a:off x="914400" y="2468880"/>
            <a:ext cx="5181600" cy="3045821"/>
          </a:xfrm>
        </p:spPr>
        <p:txBody>
          <a:bodyPr/>
          <a:lstStyle/>
          <a:p>
            <a:pPr marL="0" indent="0">
              <a:buNone/>
            </a:pPr>
            <a:r>
              <a:rPr lang="en-US" sz="2800" dirty="0" smtClean="0"/>
              <a:t>LUCA is the U.S. Census Bureau program that allows cities to review and comment on the addresses that will be used to conduct the 2020 Census.</a:t>
            </a:r>
          </a:p>
          <a:p>
            <a:pPr marL="0" indent="0">
              <a:buNone/>
            </a:pPr>
            <a:endParaRPr lang="en-US" dirty="0"/>
          </a:p>
        </p:txBody>
      </p:sp>
      <p:pic>
        <p:nvPicPr>
          <p:cNvPr id="36" name="Content Placeholder 3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13427"/>
          <a:stretch/>
        </p:blipFill>
        <p:spPr>
          <a:xfrm>
            <a:off x="6736146" y="2468880"/>
            <a:ext cx="3920770" cy="3045821"/>
          </a:xfrm>
        </p:spPr>
      </p:pic>
    </p:spTree>
    <p:extLst>
      <p:ext uri="{BB962C8B-B14F-4D97-AF65-F5344CB8AC3E}">
        <p14:creationId xmlns:p14="http://schemas.microsoft.com/office/powerpoint/2010/main" val="35360179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LUCA: A little work could pay big dividends</a:t>
            </a:r>
            <a:endParaRPr lang="en-US" dirty="0"/>
          </a:p>
        </p:txBody>
      </p:sp>
      <p:pic>
        <p:nvPicPr>
          <p:cNvPr id="6" name="Content Placeholder 5"/>
          <p:cNvPicPr>
            <a:picLocks noGrp="1" noChangeAspect="1"/>
          </p:cNvPicPr>
          <p:nvPr>
            <p:ph idx="1"/>
          </p:nvPr>
        </p:nvPicPr>
        <p:blipFill rotWithShape="1">
          <a:blip r:embed="rId2"/>
          <a:srcRect l="22074" t="19495" b="9184"/>
          <a:stretch/>
        </p:blipFill>
        <p:spPr>
          <a:xfrm>
            <a:off x="-27183" y="1313411"/>
            <a:ext cx="12219183" cy="6287663"/>
          </a:xfrm>
          <a:prstGeom prst="rect">
            <a:avLst/>
          </a:prstGeom>
        </p:spPr>
      </p:pic>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43</a:t>
            </a:fld>
            <a:endParaRPr lang="en-US" dirty="0">
              <a:solidFill>
                <a:srgbClr val="000000"/>
              </a:solidFill>
            </a:endParaRPr>
          </a:p>
        </p:txBody>
      </p:sp>
      <p:sp>
        <p:nvSpPr>
          <p:cNvPr id="7" name="TextBox 6"/>
          <p:cNvSpPr txBox="1"/>
          <p:nvPr/>
        </p:nvSpPr>
        <p:spPr>
          <a:xfrm>
            <a:off x="207816" y="2047475"/>
            <a:ext cx="10590415"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rgbClr val="003865"/>
                </a:solidFill>
              </a:rPr>
              <a:t>1 new housing development</a:t>
            </a:r>
            <a:r>
              <a:rPr lang="en-US" sz="2800" dirty="0">
                <a:solidFill>
                  <a:srgbClr val="003865"/>
                </a:solidFill>
              </a:rPr>
              <a:t> </a:t>
            </a:r>
            <a:r>
              <a:rPr lang="en-US" sz="2800" dirty="0" smtClean="0">
                <a:solidFill>
                  <a:srgbClr val="003865"/>
                </a:solidFill>
              </a:rPr>
              <a:t>with ~400 units and ~600 residents</a:t>
            </a:r>
          </a:p>
          <a:p>
            <a:pPr marL="457200" indent="-457200">
              <a:buFont typeface="Arial" panose="020B0604020202020204" pitchFamily="34" charset="0"/>
              <a:buChar char="•"/>
            </a:pPr>
            <a:r>
              <a:rPr lang="en-US" sz="2800" b="1" dirty="0" smtClean="0">
                <a:solidFill>
                  <a:srgbClr val="003865"/>
                </a:solidFill>
              </a:rPr>
              <a:t>= ~ $8.4 million in federal funds to state and local governments between 2020 and 2030</a:t>
            </a:r>
            <a:endParaRPr lang="en-US" sz="2800" b="1" dirty="0">
              <a:solidFill>
                <a:srgbClr val="003865"/>
              </a:solidFill>
            </a:endParaRPr>
          </a:p>
        </p:txBody>
      </p:sp>
    </p:spTree>
    <p:extLst>
      <p:ext uri="{BB962C8B-B14F-4D97-AF65-F5344CB8AC3E}">
        <p14:creationId xmlns:p14="http://schemas.microsoft.com/office/powerpoint/2010/main" val="19843485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LUCA: What do you need to do to participate?</a:t>
            </a:r>
            <a:endParaRPr lang="en-US" dirty="0"/>
          </a:p>
        </p:txBody>
      </p:sp>
      <p:sp>
        <p:nvSpPr>
          <p:cNvPr id="3" name="Content Placeholder 2"/>
          <p:cNvSpPr>
            <a:spLocks noGrp="1"/>
          </p:cNvSpPr>
          <p:nvPr>
            <p:ph idx="1"/>
          </p:nvPr>
        </p:nvSpPr>
        <p:spPr>
          <a:xfrm>
            <a:off x="685258" y="1535906"/>
            <a:ext cx="3319183" cy="4351338"/>
          </a:xfrm>
        </p:spPr>
        <p:txBody>
          <a:bodyPr>
            <a:normAutofit/>
          </a:bodyPr>
          <a:lstStyle/>
          <a:p>
            <a:r>
              <a:rPr lang="en-US" dirty="0" smtClean="0"/>
              <a:t>Make sure your city is registered with the Census Bureau for the LUCA. </a:t>
            </a:r>
          </a:p>
          <a:p>
            <a:r>
              <a:rPr lang="en-US" dirty="0" smtClean="0"/>
              <a:t>Prioritize the LUCA work within your city. It’s coming up quickly and has a brief review window. </a:t>
            </a:r>
            <a:r>
              <a:rPr lang="en-US" b="1" dirty="0" smtClean="0"/>
              <a:t>Blink and you will miss it.</a:t>
            </a:r>
          </a:p>
          <a:p>
            <a:pPr marL="0" indent="0">
              <a:buNone/>
            </a:pPr>
            <a:endParaRPr lang="en-US" dirty="0" smtClean="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44</a:t>
            </a:fld>
            <a:endParaRPr lang="en-US" dirty="0">
              <a:solidFill>
                <a:srgbClr val="000000"/>
              </a:solidFill>
            </a:endParaRPr>
          </a:p>
        </p:txBody>
      </p:sp>
      <p:pic>
        <p:nvPicPr>
          <p:cNvPr id="6" name="Picture 5"/>
          <p:cNvPicPr>
            <a:picLocks noChangeAspect="1"/>
          </p:cNvPicPr>
          <p:nvPr/>
        </p:nvPicPr>
        <p:blipFill rotWithShape="1">
          <a:blip r:embed="rId2"/>
          <a:srcRect l="401" t="1510" r="13476" b="-1510"/>
          <a:stretch/>
        </p:blipFill>
        <p:spPr>
          <a:xfrm rot="864383">
            <a:off x="7147710" y="2020240"/>
            <a:ext cx="4509130" cy="4871857"/>
          </a:xfrm>
          <a:prstGeom prst="rect">
            <a:avLst/>
          </a:prstGeom>
        </p:spPr>
      </p:pic>
      <p:pic>
        <p:nvPicPr>
          <p:cNvPr id="4" name="Picture 3"/>
          <p:cNvPicPr>
            <a:picLocks noChangeAspect="1"/>
          </p:cNvPicPr>
          <p:nvPr/>
        </p:nvPicPr>
        <p:blipFill>
          <a:blip r:embed="rId3"/>
          <a:stretch>
            <a:fillRect/>
          </a:stretch>
        </p:blipFill>
        <p:spPr>
          <a:xfrm rot="932405">
            <a:off x="4308373" y="1819712"/>
            <a:ext cx="4350393" cy="3783724"/>
          </a:xfrm>
          <a:prstGeom prst="rect">
            <a:avLst/>
          </a:prstGeom>
          <a:ln>
            <a:solidFill>
              <a:schemeClr val="bg2"/>
            </a:solidFill>
          </a:ln>
        </p:spPr>
      </p:pic>
    </p:spTree>
    <p:extLst>
      <p:ext uri="{BB962C8B-B14F-4D97-AF65-F5344CB8AC3E}">
        <p14:creationId xmlns:p14="http://schemas.microsoft.com/office/powerpoint/2010/main" val="16023717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4441"/>
            <a:ext cx="10515600" cy="914400"/>
          </a:xfrm>
        </p:spPr>
        <p:txBody>
          <a:bodyPr/>
          <a:lstStyle/>
          <a:p>
            <a:r>
              <a:rPr lang="en-US" dirty="0" smtClean="0"/>
              <a:t>LUCA: Important Dates</a:t>
            </a:r>
            <a:endParaRPr lang="en-US" dirty="0"/>
          </a:p>
        </p:txBody>
      </p:sp>
      <p:sp>
        <p:nvSpPr>
          <p:cNvPr id="3" name="Content Placeholder 2"/>
          <p:cNvSpPr>
            <a:spLocks noGrp="1"/>
          </p:cNvSpPr>
          <p:nvPr>
            <p:ph idx="1"/>
          </p:nvPr>
        </p:nvSpPr>
        <p:spPr/>
        <p:txBody>
          <a:bodyPr>
            <a:normAutofit/>
          </a:bodyPr>
          <a:lstStyle/>
          <a:p>
            <a:r>
              <a:rPr lang="en-US" dirty="0"/>
              <a:t>Registration packets mailed to highest elected </a:t>
            </a:r>
            <a:r>
              <a:rPr lang="en-US" dirty="0" smtClean="0"/>
              <a:t>officials (e.g. Board Chairs) this month, July 2017</a:t>
            </a:r>
          </a:p>
          <a:p>
            <a:r>
              <a:rPr lang="en-US" dirty="0" smtClean="0"/>
              <a:t>Deadline </a:t>
            </a:r>
            <a:r>
              <a:rPr lang="en-US" dirty="0"/>
              <a:t>to </a:t>
            </a:r>
            <a:r>
              <a:rPr lang="en-US" dirty="0" smtClean="0"/>
              <a:t>return register with the Census Bureau is December </a:t>
            </a:r>
            <a:r>
              <a:rPr lang="en-US" dirty="0"/>
              <a:t>15, 2017.</a:t>
            </a:r>
          </a:p>
          <a:p>
            <a:r>
              <a:rPr lang="en-US" dirty="0" smtClean="0"/>
              <a:t>Review period runs for 3 months; begins February </a:t>
            </a:r>
            <a:r>
              <a:rPr lang="en-US" dirty="0"/>
              <a:t>2018</a:t>
            </a:r>
            <a:r>
              <a:rPr lang="en-US" dirty="0" smtClean="0"/>
              <a:t>.</a:t>
            </a:r>
          </a:p>
          <a:p>
            <a:pPr marL="0" indent="0">
              <a:buNone/>
            </a:pPr>
            <a:endParaRPr lang="en-US" dirty="0" smtClean="0"/>
          </a:p>
          <a:p>
            <a:pPr marL="0" indent="0" algn="ctr">
              <a:buNone/>
            </a:pPr>
            <a:r>
              <a:rPr lang="en-US" dirty="0" smtClean="0"/>
              <a:t>More details about the LUCA can be found here: </a:t>
            </a:r>
            <a:r>
              <a:rPr lang="en-US" sz="2400" dirty="0">
                <a:hlinkClick r:id="rId2"/>
              </a:rPr>
              <a:t>www.census.gov/geo/partnerships/luca.html</a:t>
            </a:r>
            <a:endParaRPr lang="en-US" sz="24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525202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type="pic" sz="quarter" idx="13"/>
          </p:nvPr>
        </p:nvPicPr>
        <p:blipFill rotWithShape="1">
          <a:blip r:embed="rId3"/>
          <a:srcRect l="45000" t="24536" r="25625" b="21215"/>
          <a:stretch/>
        </p:blipFill>
        <p:spPr>
          <a:xfrm>
            <a:off x="553065" y="321703"/>
            <a:ext cx="5141550" cy="5360339"/>
          </a:xfrm>
          <a:prstGeom prst="rect">
            <a:avLst/>
          </a:prstGeom>
        </p:spPr>
      </p:pic>
      <p:sp>
        <p:nvSpPr>
          <p:cNvPr id="2" name="Title 1"/>
          <p:cNvSpPr>
            <a:spLocks noGrp="1"/>
          </p:cNvSpPr>
          <p:nvPr>
            <p:ph type="title"/>
          </p:nvPr>
        </p:nvSpPr>
        <p:spPr>
          <a:xfrm>
            <a:off x="6229350" y="321703"/>
            <a:ext cx="5486400" cy="5486400"/>
          </a:xfrm>
          <a:solidFill>
            <a:schemeClr val="tx1">
              <a:alpha val="87843"/>
            </a:schemeClr>
          </a:solidFill>
          <a:ln>
            <a:solidFill>
              <a:schemeClr val="tx1"/>
            </a:solidFill>
          </a:ln>
        </p:spPr>
        <p:txBody>
          <a:bodyPr>
            <a:normAutofit/>
          </a:bodyPr>
          <a:lstStyle/>
          <a:p>
            <a:r>
              <a:rPr lang="en-US" dirty="0" smtClean="0"/>
              <a:t>So far</a:t>
            </a:r>
            <a:br>
              <a:rPr lang="en-US" dirty="0" smtClean="0"/>
            </a:br>
            <a:r>
              <a:rPr lang="en-US" dirty="0" smtClean="0">
                <a:solidFill>
                  <a:schemeClr val="accent2"/>
                </a:solidFill>
              </a:rPr>
              <a:t>11 counties </a:t>
            </a:r>
            <a:r>
              <a:rPr lang="en-US" dirty="0" smtClean="0"/>
              <a:t>registered for the 2020 LUCA</a:t>
            </a:r>
            <a:endParaRPr lang="en-US" dirty="0"/>
          </a:p>
        </p:txBody>
      </p:sp>
      <p:sp>
        <p:nvSpPr>
          <p:cNvPr id="5" name="Rectangle 4"/>
          <p:cNvSpPr/>
          <p:nvPr/>
        </p:nvSpPr>
        <p:spPr>
          <a:xfrm>
            <a:off x="516194" y="6019800"/>
            <a:ext cx="11391900" cy="646331"/>
          </a:xfrm>
          <a:prstGeom prst="rect">
            <a:avLst/>
          </a:prstGeom>
        </p:spPr>
        <p:txBody>
          <a:bodyPr wrap="square">
            <a:spAutoFit/>
          </a:bodyPr>
          <a:lstStyle/>
          <a:p>
            <a:r>
              <a:rPr lang="en-US" dirty="0">
                <a:solidFill>
                  <a:srgbClr val="003865"/>
                </a:solidFill>
              </a:rPr>
              <a:t>To see which governments have registered for LUCA, view the </a:t>
            </a:r>
            <a:r>
              <a:rPr lang="en-US" dirty="0">
                <a:solidFill>
                  <a:srgbClr val="003865"/>
                </a:solidFill>
                <a:hlinkClick r:id="rId4"/>
              </a:rPr>
              <a:t>Registered LUCA Participants</a:t>
            </a:r>
            <a:r>
              <a:rPr lang="en-US" dirty="0">
                <a:solidFill>
                  <a:srgbClr val="003865"/>
                </a:solidFill>
              </a:rPr>
              <a:t> map on the </a:t>
            </a:r>
            <a:r>
              <a:rPr lang="en-US" dirty="0" smtClean="0">
                <a:solidFill>
                  <a:srgbClr val="003865"/>
                </a:solidFill>
                <a:hlinkClick r:id="rId5"/>
              </a:rPr>
              <a:t>Census Bureau's 2020 LUCA site</a:t>
            </a:r>
            <a:endParaRPr lang="en-US" dirty="0">
              <a:solidFill>
                <a:srgbClr val="003865"/>
              </a:solidFill>
            </a:endParaRPr>
          </a:p>
        </p:txBody>
      </p:sp>
    </p:spTree>
    <p:extLst>
      <p:ext uri="{BB962C8B-B14F-4D97-AF65-F5344CB8AC3E}">
        <p14:creationId xmlns:p14="http://schemas.microsoft.com/office/powerpoint/2010/main" val="37741506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you can’t participate in the LUCA, help us participate on your behalf</a:t>
            </a:r>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71220" y="1513763"/>
            <a:ext cx="3741449" cy="4841875"/>
          </a:xfrm>
        </p:spPr>
      </p:pic>
      <p:sp>
        <p:nvSpPr>
          <p:cNvPr id="8" name="TextBox 7"/>
          <p:cNvSpPr txBox="1"/>
          <p:nvPr/>
        </p:nvSpPr>
        <p:spPr>
          <a:xfrm>
            <a:off x="722586" y="2039006"/>
            <a:ext cx="5499538" cy="347787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003865"/>
                </a:solidFill>
              </a:rPr>
              <a:t>The State of Minnesota (State Demographic Center) also plans to participate in the LUCA using state administrative data sources</a:t>
            </a:r>
          </a:p>
          <a:p>
            <a:pPr marL="342900" indent="-342900">
              <a:buFont typeface="Arial" panose="020B0604020202020204" pitchFamily="34" charset="0"/>
              <a:buChar char="•"/>
            </a:pPr>
            <a:endParaRPr lang="en-US" sz="2400" dirty="0">
              <a:solidFill>
                <a:srgbClr val="003865"/>
              </a:solidFill>
            </a:endParaRPr>
          </a:p>
          <a:p>
            <a:pPr marL="342900" indent="-342900">
              <a:buFont typeface="Arial" panose="020B0604020202020204" pitchFamily="34" charset="0"/>
              <a:buChar char="•"/>
            </a:pPr>
            <a:r>
              <a:rPr lang="en-US" sz="2400" dirty="0" smtClean="0">
                <a:solidFill>
                  <a:srgbClr val="003865"/>
                </a:solidFill>
              </a:rPr>
              <a:t>NG911 data being compiled now</a:t>
            </a:r>
          </a:p>
          <a:p>
            <a:pPr marL="457200" indent="-457200">
              <a:buFont typeface="Arial" panose="020B0604020202020204" pitchFamily="34" charset="0"/>
              <a:buChar char="•"/>
            </a:pPr>
            <a:endParaRPr lang="en-US" sz="2800" dirty="0">
              <a:solidFill>
                <a:srgbClr val="003865"/>
              </a:solidFill>
            </a:endParaRPr>
          </a:p>
          <a:p>
            <a:pPr marL="342900" indent="-342900">
              <a:buFont typeface="Arial" panose="020B0604020202020204" pitchFamily="34" charset="0"/>
              <a:buChar char="•"/>
            </a:pPr>
            <a:r>
              <a:rPr lang="en-US" sz="2400" dirty="0" smtClean="0">
                <a:solidFill>
                  <a:srgbClr val="003865"/>
                </a:solidFill>
              </a:rPr>
              <a:t>Help us make </a:t>
            </a:r>
            <a:r>
              <a:rPr lang="en-US" sz="2400" dirty="0" smtClean="0">
                <a:solidFill>
                  <a:srgbClr val="003865"/>
                </a:solidFill>
              </a:rPr>
              <a:t>sure </a:t>
            </a:r>
            <a:r>
              <a:rPr lang="en-US" sz="2400" dirty="0" smtClean="0">
                <a:solidFill>
                  <a:srgbClr val="003865"/>
                </a:solidFill>
              </a:rPr>
              <a:t>that your data are included in the state-level database</a:t>
            </a:r>
            <a:endParaRPr lang="en-US" sz="2400" dirty="0">
              <a:solidFill>
                <a:srgbClr val="003865"/>
              </a:solidFill>
            </a:endParaRPr>
          </a:p>
        </p:txBody>
      </p:sp>
    </p:spTree>
    <p:extLst>
      <p:ext uri="{BB962C8B-B14F-4D97-AF65-F5344CB8AC3E}">
        <p14:creationId xmlns:p14="http://schemas.microsoft.com/office/powerpoint/2010/main" val="6140748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9</a:t>
            </a:r>
            <a:endParaRPr lang="en-US" dirty="0"/>
          </a:p>
        </p:txBody>
      </p:sp>
      <p:sp>
        <p:nvSpPr>
          <p:cNvPr id="2" name="Text Placeholder 1"/>
          <p:cNvSpPr>
            <a:spLocks noGrp="1"/>
          </p:cNvSpPr>
          <p:nvPr>
            <p:ph idx="1"/>
          </p:nvPr>
        </p:nvSpPr>
        <p:spPr/>
        <p:txBody>
          <a:bodyPr>
            <a:normAutofit/>
          </a:bodyPr>
          <a:lstStyle/>
          <a:p>
            <a:pPr marL="0" indent="0">
              <a:buNone/>
            </a:pPr>
            <a:r>
              <a:rPr lang="en-US" b="1" dirty="0"/>
              <a:t>Sector </a:t>
            </a:r>
            <a:r>
              <a:rPr lang="en-US" b="1" dirty="0" smtClean="0"/>
              <a:t>report</a:t>
            </a:r>
            <a:r>
              <a:rPr lang="en-US" dirty="0" smtClean="0"/>
              <a:t> (Kerr)</a:t>
            </a:r>
          </a:p>
          <a:p>
            <a:pPr marL="0" indent="0">
              <a:buNone/>
            </a:pPr>
            <a:r>
              <a:rPr lang="en-US" b="1" i="1" dirty="0" err="1" smtClean="0"/>
              <a:t>Healthography</a:t>
            </a:r>
            <a:r>
              <a:rPr lang="en-US" b="1" i="1" dirty="0"/>
              <a:t> </a:t>
            </a:r>
            <a:r>
              <a:rPr lang="en-US" b="1" i="1" dirty="0" smtClean="0"/>
              <a:t>- Introduction to Mapping and GIS</a:t>
            </a:r>
          </a:p>
        </p:txBody>
      </p:sp>
    </p:spTree>
    <p:extLst>
      <p:ext uri="{BB962C8B-B14F-4D97-AF65-F5344CB8AC3E}">
        <p14:creationId xmlns:p14="http://schemas.microsoft.com/office/powerpoint/2010/main" val="6629418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1524001" y="1676400"/>
            <a:ext cx="9128125" cy="1219200"/>
          </a:xfrm>
        </p:spPr>
        <p:txBody>
          <a:bodyPr/>
          <a:lstStyle/>
          <a:p>
            <a:pPr eaLnBrk="1" hangingPunct="1"/>
            <a:r>
              <a:rPr lang="en-US" altLang="en-US" sz="3600" dirty="0" err="1"/>
              <a:t>Healthography</a:t>
            </a:r>
            <a:r>
              <a:rPr lang="en-US" altLang="en-US" sz="3600" dirty="0"/>
              <a:t>:</a:t>
            </a:r>
            <a:br>
              <a:rPr lang="en-US" altLang="en-US" sz="3600" dirty="0"/>
            </a:br>
            <a:r>
              <a:rPr lang="en-US" altLang="en-US" sz="3600" dirty="0"/>
              <a:t>Introduction to Mapping and </a:t>
            </a:r>
            <a:br>
              <a:rPr lang="en-US" altLang="en-US" sz="3600" dirty="0"/>
            </a:br>
            <a:r>
              <a:rPr lang="en-US" altLang="en-US" sz="3600" dirty="0"/>
              <a:t>Geographic Information Systems</a:t>
            </a:r>
            <a:endParaRPr lang="en-US" altLang="en-US" sz="3600" dirty="0">
              <a:solidFill>
                <a:schemeClr val="hlink"/>
              </a:solidFill>
            </a:endParaRPr>
          </a:p>
        </p:txBody>
      </p:sp>
      <p:sp>
        <p:nvSpPr>
          <p:cNvPr id="14338" name="Rectangle 3"/>
          <p:cNvSpPr>
            <a:spLocks noGrp="1" noChangeArrowheads="1"/>
          </p:cNvSpPr>
          <p:nvPr>
            <p:ph type="subTitle" idx="1"/>
          </p:nvPr>
        </p:nvSpPr>
        <p:spPr>
          <a:xfrm>
            <a:off x="1981200" y="3429000"/>
            <a:ext cx="8686800" cy="1371600"/>
          </a:xfrm>
        </p:spPr>
        <p:txBody>
          <a:bodyPr/>
          <a:lstStyle/>
          <a:p>
            <a:pPr marL="285750" indent="-285750" eaLnBrk="1" hangingPunct="1"/>
            <a:r>
              <a:rPr lang="en-US" altLang="en-US" sz="2800">
                <a:solidFill>
                  <a:srgbClr val="000000"/>
                </a:solidFill>
              </a:rPr>
              <a:t>Madeleine J. Kerr, PhD, RN</a:t>
            </a:r>
          </a:p>
          <a:p>
            <a:pPr marL="285750" indent="-285750" eaLnBrk="1" hangingPunct="1"/>
            <a:r>
              <a:rPr lang="en-US" altLang="en-US" sz="2800">
                <a:solidFill>
                  <a:srgbClr val="000000"/>
                </a:solidFill>
              </a:rPr>
              <a:t>Associate Professor</a:t>
            </a:r>
          </a:p>
          <a:p>
            <a:pPr marL="285750" indent="-285750" eaLnBrk="1" hangingPunct="1"/>
            <a:r>
              <a:rPr lang="en-US" altLang="en-US" sz="2800">
                <a:solidFill>
                  <a:srgbClr val="000000"/>
                </a:solidFill>
              </a:rPr>
              <a:t>University of Minnesota School of Nursing</a:t>
            </a:r>
          </a:p>
          <a:p>
            <a:pPr marL="285750" indent="-285750" algn="l" eaLnBrk="1" hangingPunct="1"/>
            <a:endParaRPr lang="en-US" altLang="en-US" smtClean="0">
              <a:solidFill>
                <a:srgbClr val="000000"/>
              </a:solidFill>
            </a:endParaRPr>
          </a:p>
          <a:p>
            <a:pPr marL="285750" indent="-285750" algn="l" eaLnBrk="1" hangingPunct="1"/>
            <a:r>
              <a:rPr lang="en-US" altLang="en-US" sz="2800">
                <a:solidFill>
                  <a:srgbClr val="000000"/>
                </a:solidFill>
              </a:rPr>
              <a:t>Acknowledgement:</a:t>
            </a:r>
          </a:p>
          <a:p>
            <a:pPr marL="285750" indent="-285750" eaLnBrk="1" hangingPunct="1"/>
            <a:endParaRPr lang="en-US" altLang="en-US" smtClean="0">
              <a:solidFill>
                <a:srgbClr val="000000"/>
              </a:solidFill>
            </a:endParaRPr>
          </a:p>
        </p:txBody>
      </p:sp>
      <p:pic>
        <p:nvPicPr>
          <p:cNvPr id="14339" name="Picture 7" descr="C:\Users\betch038\Downloads\U-Spatial_GraphicAccent_R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105401"/>
            <a:ext cx="34417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110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a:t>
            </a:r>
            <a:r>
              <a:rPr lang="en-US" dirty="0" smtClean="0"/>
              <a:t>3</a:t>
            </a:r>
            <a:endParaRPr lang="en-US" dirty="0"/>
          </a:p>
        </p:txBody>
      </p:sp>
      <p:sp>
        <p:nvSpPr>
          <p:cNvPr id="6" name="Text Placeholder 1"/>
          <p:cNvSpPr txBox="1">
            <a:spLocks/>
          </p:cNvSpPr>
          <p:nvPr/>
        </p:nvSpPr>
        <p:spPr>
          <a:xfrm>
            <a:off x="838200" y="1825625"/>
            <a:ext cx="7340600"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t>Update on letters of support</a:t>
            </a:r>
          </a:p>
          <a:p>
            <a:pPr marL="0" indent="0">
              <a:buFont typeface="Arial" panose="020B0604020202020204" pitchFamily="34" charset="0"/>
              <a:buNone/>
            </a:pPr>
            <a:r>
              <a:rPr lang="en-US" dirty="0" smtClean="0"/>
              <a:t>Mark Kotz</a:t>
            </a:r>
            <a:endParaRPr lang="en-US" dirty="0"/>
          </a:p>
        </p:txBody>
      </p:sp>
    </p:spTree>
    <p:extLst>
      <p:ext uri="{BB962C8B-B14F-4D97-AF65-F5344CB8AC3E}">
        <p14:creationId xmlns:p14="http://schemas.microsoft.com/office/powerpoint/2010/main" val="22756813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ontent Placeholder 6"/>
          <p:cNvSpPr>
            <a:spLocks noGrp="1"/>
          </p:cNvSpPr>
          <p:nvPr>
            <p:ph idx="1"/>
          </p:nvPr>
        </p:nvSpPr>
        <p:spPr>
          <a:xfrm>
            <a:off x="6553200" y="1676401"/>
            <a:ext cx="3886200" cy="4525963"/>
          </a:xfrm>
        </p:spPr>
        <p:txBody>
          <a:bodyPr/>
          <a:lstStyle/>
          <a:p>
            <a:pPr>
              <a:buFontTx/>
              <a:buNone/>
            </a:pPr>
            <a:r>
              <a:rPr lang="ja-JP" altLang="en-US" sz="2800"/>
              <a:t>“</a:t>
            </a:r>
            <a:r>
              <a:rPr lang="en-US" altLang="ja-JP" sz="2800"/>
              <a:t>How where you live affects your health and well-being</a:t>
            </a:r>
            <a:r>
              <a:rPr lang="ja-JP" altLang="en-US" sz="2800"/>
              <a:t>”</a:t>
            </a:r>
            <a:r>
              <a:rPr lang="en-US" altLang="ja-JP" sz="2800"/>
              <a:t>. APHA, 2014.</a:t>
            </a:r>
          </a:p>
          <a:p>
            <a:pPr>
              <a:buFontTx/>
              <a:buNone/>
            </a:pPr>
            <a:r>
              <a:rPr lang="en-US" altLang="en-US" sz="2800"/>
              <a:t>Health is more than health care. Many factors contribute to health.</a:t>
            </a:r>
          </a:p>
          <a:p>
            <a:pPr>
              <a:buFont typeface="Arial" panose="020B0604020202020204" pitchFamily="34" charset="0"/>
              <a:buNone/>
            </a:pPr>
            <a:r>
              <a:rPr lang="en-US" altLang="en-US" sz="1600" baseline="30000"/>
              <a:t>1 </a:t>
            </a:r>
            <a:r>
              <a:rPr lang="en-US" altLang="en-US" sz="1600"/>
              <a:t>American Public Health Association theme for annual meeting, Nov. 15-19, 2014, New Orleans.</a:t>
            </a:r>
          </a:p>
          <a:p>
            <a:pPr>
              <a:buFontTx/>
              <a:buNone/>
            </a:pPr>
            <a:endParaRPr lang="en-US" altLang="en-US" sz="2800"/>
          </a:p>
        </p:txBody>
      </p:sp>
      <p:sp>
        <p:nvSpPr>
          <p:cNvPr id="16386" name="Title 1"/>
          <p:cNvSpPr>
            <a:spLocks noGrp="1"/>
          </p:cNvSpPr>
          <p:nvPr>
            <p:ph type="title"/>
          </p:nvPr>
        </p:nvSpPr>
        <p:spPr>
          <a:xfrm>
            <a:off x="1941514" y="381000"/>
            <a:ext cx="8345487" cy="762000"/>
          </a:xfrm>
        </p:spPr>
        <p:txBody>
          <a:bodyPr/>
          <a:lstStyle/>
          <a:p>
            <a:r>
              <a:rPr lang="en-US" altLang="en-US" smtClean="0"/>
              <a:t>Healthography Definition</a:t>
            </a:r>
            <a:r>
              <a:rPr lang="en-US" altLang="en-US" sz="3200" baseline="30000"/>
              <a:t>1</a:t>
            </a:r>
          </a:p>
        </p:txBody>
      </p:sp>
      <p:pic>
        <p:nvPicPr>
          <p:cNvPr id="16387" name="Picture 4" descr="Zip code billboar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1" y="1708150"/>
            <a:ext cx="4583113"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51369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tLang="en-US" smtClean="0"/>
              <a:t>Minnesota Health Outcomes</a:t>
            </a:r>
          </a:p>
        </p:txBody>
      </p:sp>
      <p:sp>
        <p:nvSpPr>
          <p:cNvPr id="18434" name="Rectangle 5"/>
          <p:cNvSpPr>
            <a:spLocks noChangeArrowheads="1"/>
          </p:cNvSpPr>
          <p:nvPr/>
        </p:nvSpPr>
        <p:spPr bwMode="auto">
          <a:xfrm>
            <a:off x="1905000" y="56388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0" fontAlgn="base" hangingPunct="0">
              <a:spcBef>
                <a:spcPct val="0"/>
              </a:spcBef>
              <a:spcAft>
                <a:spcPct val="0"/>
              </a:spcAft>
            </a:pPr>
            <a:r>
              <a:rPr lang="en-US" altLang="en-US" sz="2000">
                <a:solidFill>
                  <a:prstClr val="black"/>
                </a:solidFill>
              </a:rPr>
              <a:t>County Health Rankings &amp; Roadmaps. </a:t>
            </a:r>
            <a:r>
              <a:rPr lang="en-US" altLang="en-US" sz="2000" u="sng">
                <a:solidFill>
                  <a:prstClr val="black"/>
                </a:solidFill>
                <a:hlinkClick r:id="rId4"/>
              </a:rPr>
              <a:t>http://www.countyhealthrankings.org</a:t>
            </a:r>
            <a:r>
              <a:rPr lang="en-US" altLang="en-US" sz="2000">
                <a:solidFill>
                  <a:prstClr val="black"/>
                </a:solidFill>
              </a:rPr>
              <a:t> </a:t>
            </a:r>
          </a:p>
        </p:txBody>
      </p:sp>
      <p:pic>
        <p:nvPicPr>
          <p:cNvPr id="18435" name="Picture 7" descr="Screen Shot 2017-07-24 at 10.07.05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905000"/>
            <a:ext cx="32004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Screen Shot 2017-07-24 at 10.09.43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48401" y="1828800"/>
            <a:ext cx="3230563"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9"/>
          <p:cNvSpPr txBox="1">
            <a:spLocks noChangeArrowheads="1"/>
          </p:cNvSpPr>
          <p:nvPr/>
        </p:nvSpPr>
        <p:spPr bwMode="auto">
          <a:xfrm>
            <a:off x="6248400" y="1447801"/>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0" fontAlgn="base" hangingPunct="0">
              <a:spcBef>
                <a:spcPct val="0"/>
              </a:spcBef>
              <a:spcAft>
                <a:spcPct val="0"/>
              </a:spcAft>
            </a:pPr>
            <a:r>
              <a:rPr lang="en-US" altLang="en-US">
                <a:solidFill>
                  <a:prstClr val="black"/>
                </a:solidFill>
              </a:rPr>
              <a:t>Health Factors</a:t>
            </a:r>
          </a:p>
        </p:txBody>
      </p:sp>
      <p:sp>
        <p:nvSpPr>
          <p:cNvPr id="18438" name="TextBox 10"/>
          <p:cNvSpPr txBox="1">
            <a:spLocks noChangeArrowheads="1"/>
          </p:cNvSpPr>
          <p:nvPr/>
        </p:nvSpPr>
        <p:spPr bwMode="auto">
          <a:xfrm>
            <a:off x="2438400" y="1447801"/>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0" fontAlgn="base" hangingPunct="0">
              <a:spcBef>
                <a:spcPct val="0"/>
              </a:spcBef>
              <a:spcAft>
                <a:spcPct val="0"/>
              </a:spcAft>
            </a:pPr>
            <a:r>
              <a:rPr lang="en-US" altLang="en-US">
                <a:solidFill>
                  <a:prstClr val="black"/>
                </a:solidFill>
              </a:rPr>
              <a:t>Health Outcomes</a:t>
            </a:r>
          </a:p>
        </p:txBody>
      </p:sp>
    </p:spTree>
    <p:custDataLst>
      <p:tags r:id="rId1"/>
    </p:custDataLst>
    <p:extLst>
      <p:ext uri="{BB962C8B-B14F-4D97-AF65-F5344CB8AC3E}">
        <p14:creationId xmlns:p14="http://schemas.microsoft.com/office/powerpoint/2010/main" val="19041322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r>
              <a:rPr lang="en-US" altLang="en-US" sz="4000"/>
              <a:t>Geo-Spatial Activities with Undergraduate Nursing Students</a:t>
            </a:r>
            <a:endParaRPr lang="en-US" altLang="en-US" smtClean="0"/>
          </a:p>
        </p:txBody>
      </p:sp>
      <p:sp>
        <p:nvSpPr>
          <p:cNvPr id="20482" name="Rectangle 4"/>
          <p:cNvSpPr>
            <a:spLocks noGrp="1" noChangeArrowheads="1"/>
          </p:cNvSpPr>
          <p:nvPr>
            <p:ph type="body" idx="1"/>
          </p:nvPr>
        </p:nvSpPr>
        <p:spPr>
          <a:xfrm>
            <a:off x="1981200" y="1806575"/>
            <a:ext cx="8153400" cy="1614488"/>
          </a:xfrm>
        </p:spPr>
        <p:txBody>
          <a:bodyPr/>
          <a:lstStyle/>
          <a:p>
            <a:pPr marL="1085850" lvl="2" indent="-514350" eaLnBrk="1" hangingPunct="1">
              <a:buFont typeface="Arial" panose="020B0604020202020204" pitchFamily="34" charset="0"/>
              <a:buAutoNum type="arabicPeriod"/>
            </a:pPr>
            <a:r>
              <a:rPr lang="en-US" altLang="en-US" sz="3200"/>
              <a:t>Age-friendly Cities Checklist</a:t>
            </a:r>
          </a:p>
          <a:p>
            <a:pPr marL="1085850" lvl="2" indent="-514350" eaLnBrk="1" hangingPunct="1">
              <a:buFont typeface="Arial" panose="020B0604020202020204" pitchFamily="34" charset="0"/>
              <a:buAutoNum type="arabicPeriod"/>
            </a:pPr>
            <a:r>
              <a:rPr lang="en-US" altLang="en-US" sz="3200"/>
              <a:t>Omaha System Windshield Survey</a:t>
            </a:r>
          </a:p>
          <a:p>
            <a:pPr marL="1085850" lvl="2" indent="-514350" eaLnBrk="1" hangingPunct="1">
              <a:buFont typeface="Arial" panose="020B0604020202020204" pitchFamily="34" charset="0"/>
              <a:buAutoNum type="arabicPeriod"/>
            </a:pPr>
            <a:r>
              <a:rPr lang="en-US" altLang="en-US" sz="3200"/>
              <a:t>Crisis Mapping</a:t>
            </a:r>
          </a:p>
        </p:txBody>
      </p:sp>
      <p:pic>
        <p:nvPicPr>
          <p:cNvPr id="20483" name="Picture 4" descr="GIS Molly NURS43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1" y="2986088"/>
            <a:ext cx="272732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14600" y="4114800"/>
            <a:ext cx="5181600" cy="1570038"/>
          </a:xfrm>
          <a:prstGeom prst="rect">
            <a:avLst/>
          </a:prstGeom>
          <a:noFill/>
        </p:spPr>
        <p:txBody>
          <a:bodyPr>
            <a:spAutoFit/>
          </a:bodyPr>
          <a:lstStyle/>
          <a:p>
            <a:pPr eaLnBrk="0" fontAlgn="base" hangingPunct="0">
              <a:spcBef>
                <a:spcPct val="0"/>
              </a:spcBef>
              <a:spcAft>
                <a:spcPct val="0"/>
              </a:spcAft>
              <a:defRPr/>
            </a:pPr>
            <a:r>
              <a:rPr lang="en-US" sz="2400" dirty="0">
                <a:solidFill>
                  <a:srgbClr val="000000"/>
                </a:solidFill>
                <a:ea typeface="ＭＳ Ｐゴシック" pitchFamily="-65" charset="-128"/>
                <a:cs typeface="ＭＳ Ｐゴシック" pitchFamily="-65" charset="-128"/>
              </a:rPr>
              <a:t>Technical support was provided by </a:t>
            </a:r>
            <a:br>
              <a:rPr lang="en-US" sz="2400" dirty="0">
                <a:solidFill>
                  <a:srgbClr val="000000"/>
                </a:solidFill>
                <a:ea typeface="ＭＳ Ｐゴシック" pitchFamily="-65" charset="-128"/>
                <a:cs typeface="ＭＳ Ｐゴシック" pitchFamily="-65" charset="-128"/>
              </a:rPr>
            </a:br>
            <a:r>
              <a:rPr lang="en-US" sz="2400" dirty="0">
                <a:solidFill>
                  <a:srgbClr val="000000"/>
                </a:solidFill>
                <a:ea typeface="ＭＳ Ｐゴシック" pitchFamily="-65" charset="-128"/>
                <a:cs typeface="ＭＳ Ｐゴシック" pitchFamily="-65" charset="-128"/>
              </a:rPr>
              <a:t>U-Spatial at the University of Minnesota</a:t>
            </a:r>
          </a:p>
          <a:p>
            <a:pPr eaLnBrk="0" fontAlgn="base" hangingPunct="0">
              <a:spcBef>
                <a:spcPct val="0"/>
              </a:spcBef>
              <a:spcAft>
                <a:spcPct val="0"/>
              </a:spcAft>
              <a:defRPr/>
            </a:pPr>
            <a:endParaRPr lang="en-US" sz="2400" dirty="0">
              <a:solidFill>
                <a:prstClr val="black"/>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63075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3"/>
          <p:cNvSpPr>
            <a:spLocks noGrp="1"/>
          </p:cNvSpPr>
          <p:nvPr>
            <p:ph type="title"/>
          </p:nvPr>
        </p:nvSpPr>
        <p:spPr/>
        <p:txBody>
          <a:bodyPr/>
          <a:lstStyle/>
          <a:p>
            <a:r>
              <a:rPr lang="en-US" altLang="en-US" cap="none" smtClean="0"/>
              <a:t>AGE-FRIENDLY CITIES CHECKLIST</a:t>
            </a:r>
          </a:p>
        </p:txBody>
      </p:sp>
      <p:sp>
        <p:nvSpPr>
          <p:cNvPr id="29698" name="Text Placeholder 4"/>
          <p:cNvSpPr>
            <a:spLocks noGrp="1"/>
          </p:cNvSpPr>
          <p:nvPr>
            <p:ph type="body" idx="1"/>
          </p:nvPr>
        </p:nvSpPr>
        <p:spPr/>
        <p:txBody>
          <a:bodyPr/>
          <a:lstStyle/>
          <a:p>
            <a:pPr>
              <a:buFont typeface="Arial" charset="0"/>
              <a:buNone/>
              <a:defRPr/>
            </a:pPr>
            <a:r>
              <a:rPr lang="en-US" sz="2800" dirty="0">
                <a:ea typeface="ＭＳ Ｐゴシック" charset="0"/>
                <a:cs typeface="ＭＳ Ｐゴシック" charset="0"/>
              </a:rPr>
              <a:t>N3115: Health Informatics &amp; Information Technology</a:t>
            </a:r>
          </a:p>
          <a:p>
            <a:pPr>
              <a:buFont typeface="Arial" charset="0"/>
              <a:buNone/>
              <a:defRPr/>
            </a:pPr>
            <a:r>
              <a:rPr lang="en-US" sz="2800" dirty="0">
                <a:ea typeface="ＭＳ Ｐゴシック" charset="0"/>
                <a:cs typeface="ＭＳ Ｐゴシック" charset="0"/>
              </a:rPr>
              <a:t>N4305: Community-based care of families across the lifespan</a:t>
            </a:r>
          </a:p>
        </p:txBody>
      </p:sp>
    </p:spTree>
    <p:extLst>
      <p:ext uri="{BB962C8B-B14F-4D97-AF65-F5344CB8AC3E}">
        <p14:creationId xmlns:p14="http://schemas.microsoft.com/office/powerpoint/2010/main" val="41177348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114800" y="838201"/>
            <a:ext cx="6553200" cy="447675"/>
          </a:xfrm>
        </p:spPr>
        <p:txBody>
          <a:bodyPr/>
          <a:lstStyle/>
          <a:p>
            <a:r>
              <a:rPr lang="en-US" altLang="en-US" sz="4000"/>
              <a:t>Global Age-Friendly Cities</a:t>
            </a:r>
          </a:p>
        </p:txBody>
      </p:sp>
      <p:sp>
        <p:nvSpPr>
          <p:cNvPr id="23554" name="Rectangle 5"/>
          <p:cNvSpPr>
            <a:spLocks noGrp="1" noChangeArrowheads="1"/>
          </p:cNvSpPr>
          <p:nvPr>
            <p:ph idx="1"/>
          </p:nvPr>
        </p:nvSpPr>
        <p:spPr>
          <a:xfrm>
            <a:off x="1905000" y="1828800"/>
            <a:ext cx="4152900" cy="3429000"/>
          </a:xfrm>
        </p:spPr>
        <p:txBody>
          <a:bodyPr/>
          <a:lstStyle/>
          <a:p>
            <a:pPr marL="0" indent="0"/>
            <a:r>
              <a:rPr lang="en-US" altLang="en-US" sz="2800"/>
              <a:t>World Health Organization effort to address environmental &amp; social factors that contribute to active and healthy aging</a:t>
            </a:r>
          </a:p>
        </p:txBody>
      </p:sp>
      <p:sp>
        <p:nvSpPr>
          <p:cNvPr id="23555" name="TextBox 5"/>
          <p:cNvSpPr txBox="1">
            <a:spLocks noChangeArrowheads="1"/>
          </p:cNvSpPr>
          <p:nvPr/>
        </p:nvSpPr>
        <p:spPr bwMode="auto">
          <a:xfrm>
            <a:off x="2133600" y="5638801"/>
            <a:ext cx="792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0" fontAlgn="base" hangingPunct="0">
              <a:spcBef>
                <a:spcPct val="0"/>
              </a:spcBef>
              <a:spcAft>
                <a:spcPct val="0"/>
              </a:spcAft>
            </a:pPr>
            <a:r>
              <a:rPr lang="en-US" altLang="en-US">
                <a:solidFill>
                  <a:prstClr val="black"/>
                </a:solidFill>
              </a:rPr>
              <a:t>http://www.who.int/ageing/age_friendly_cities_guide</a:t>
            </a:r>
          </a:p>
          <a:p>
            <a:pPr eaLnBrk="0" fontAlgn="base" hangingPunct="0">
              <a:spcBef>
                <a:spcPct val="0"/>
              </a:spcBef>
              <a:spcAft>
                <a:spcPct val="0"/>
              </a:spcAft>
            </a:pPr>
            <a:endParaRPr lang="en-US" altLang="en-US">
              <a:solidFill>
                <a:prstClr val="black"/>
              </a:solidFill>
            </a:endParaRPr>
          </a:p>
        </p:txBody>
      </p:sp>
      <p:pic>
        <p:nvPicPr>
          <p:cNvPr id="23556" name="Picture 1" descr="age-friendly flower model.jpg"/>
          <p:cNvPicPr>
            <a:picLocks noChangeAspect="1"/>
          </p:cNvPicPr>
          <p:nvPr/>
        </p:nvPicPr>
        <p:blipFill>
          <a:blip r:embed="rId2">
            <a:extLst>
              <a:ext uri="{28A0092B-C50C-407E-A947-70E740481C1C}">
                <a14:useLocalDpi xmlns:a14="http://schemas.microsoft.com/office/drawing/2010/main" val="0"/>
              </a:ext>
            </a:extLst>
          </a:blip>
          <a:srcRect l="-13641" t="-16417" r="25519" b="14125"/>
          <a:stretch>
            <a:fillRect/>
          </a:stretch>
        </p:blipFill>
        <p:spPr bwMode="auto">
          <a:xfrm>
            <a:off x="5181600" y="990600"/>
            <a:ext cx="53340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1340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343400" y="609601"/>
            <a:ext cx="6116638" cy="447675"/>
          </a:xfrm>
        </p:spPr>
        <p:txBody>
          <a:bodyPr/>
          <a:lstStyle/>
          <a:p>
            <a:r>
              <a:rPr lang="en-US" altLang="en-US" sz="3200"/>
              <a:t>Age-Friendly Cities Mapping </a:t>
            </a:r>
          </a:p>
        </p:txBody>
      </p:sp>
      <p:pic>
        <p:nvPicPr>
          <p:cNvPr id="24578" name="Content Placeholder 6" descr="Screen Shot 2014-11-10 at 4.56.52 PM.png"/>
          <p:cNvPicPr>
            <a:picLocks noGrp="1" noChangeAspect="1"/>
          </p:cNvPicPr>
          <p:nvPr>
            <p:ph idx="1"/>
          </p:nvPr>
        </p:nvPicPr>
        <p:blipFill>
          <a:blip r:embed="rId3">
            <a:extLst>
              <a:ext uri="{28A0092B-C50C-407E-A947-70E740481C1C}">
                <a14:useLocalDpi xmlns:a14="http://schemas.microsoft.com/office/drawing/2010/main" val="0"/>
              </a:ext>
            </a:extLst>
          </a:blip>
          <a:srcRect t="-3105" b="-3105"/>
          <a:stretch>
            <a:fillRect/>
          </a:stretch>
        </p:blipFill>
        <p:spPr>
          <a:xfrm>
            <a:off x="2209801" y="1589088"/>
            <a:ext cx="7796213" cy="4914900"/>
          </a:xfrm>
        </p:spPr>
      </p:pic>
    </p:spTree>
    <p:extLst>
      <p:ext uri="{BB962C8B-B14F-4D97-AF65-F5344CB8AC3E}">
        <p14:creationId xmlns:p14="http://schemas.microsoft.com/office/powerpoint/2010/main" val="11337422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267200" y="914401"/>
            <a:ext cx="6116638" cy="447675"/>
          </a:xfrm>
        </p:spPr>
        <p:txBody>
          <a:bodyPr/>
          <a:lstStyle/>
          <a:p>
            <a:r>
              <a:rPr lang="en-US" altLang="en-US" sz="3200"/>
              <a:t>Age-Friendly Cities Planning:</a:t>
            </a:r>
            <a:br>
              <a:rPr lang="en-US" altLang="en-US" sz="3200"/>
            </a:br>
            <a:r>
              <a:rPr lang="en-US" altLang="en-US" sz="3200"/>
              <a:t>Practicum in Dakota County</a:t>
            </a:r>
          </a:p>
        </p:txBody>
      </p:sp>
      <p:sp>
        <p:nvSpPr>
          <p:cNvPr id="26626" name="TextBox 13"/>
          <p:cNvSpPr txBox="1">
            <a:spLocks noChangeArrowheads="1"/>
          </p:cNvSpPr>
          <p:nvPr/>
        </p:nvSpPr>
        <p:spPr bwMode="auto">
          <a:xfrm>
            <a:off x="1905000" y="2209801"/>
            <a:ext cx="2362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0" fontAlgn="base" hangingPunct="0">
              <a:spcBef>
                <a:spcPct val="0"/>
              </a:spcBef>
              <a:spcAft>
                <a:spcPct val="0"/>
              </a:spcAft>
            </a:pPr>
            <a:r>
              <a:rPr lang="en-US" altLang="en-US">
                <a:solidFill>
                  <a:srgbClr val="000000"/>
                </a:solidFill>
                <a:latin typeface="Arial" panose="020B0604020202020204" pitchFamily="34" charset="0"/>
              </a:rPr>
              <a:t>Questions:</a:t>
            </a:r>
          </a:p>
          <a:p>
            <a:pPr eaLnBrk="0" fontAlgn="base" hangingPunct="0">
              <a:spcBef>
                <a:spcPct val="0"/>
              </a:spcBef>
              <a:spcAft>
                <a:spcPct val="0"/>
              </a:spcAft>
            </a:pPr>
            <a:r>
              <a:rPr lang="en-US" altLang="en-US">
                <a:solidFill>
                  <a:srgbClr val="000000"/>
                </a:solidFill>
                <a:latin typeface="Arial" panose="020B0604020202020204" pitchFamily="34" charset="0"/>
              </a:rPr>
              <a:t>How many miles of walking paths?</a:t>
            </a:r>
          </a:p>
          <a:p>
            <a:pPr eaLnBrk="0" fontAlgn="base" hangingPunct="0">
              <a:spcBef>
                <a:spcPct val="0"/>
              </a:spcBef>
              <a:spcAft>
                <a:spcPct val="0"/>
              </a:spcAft>
            </a:pPr>
            <a:r>
              <a:rPr lang="en-US" altLang="en-US">
                <a:solidFill>
                  <a:srgbClr val="000000"/>
                </a:solidFill>
                <a:latin typeface="Arial" panose="020B0604020202020204" pitchFamily="34" charset="0"/>
              </a:rPr>
              <a:t>Are there sufficient park benches?</a:t>
            </a:r>
          </a:p>
        </p:txBody>
      </p:sp>
      <p:pic>
        <p:nvPicPr>
          <p:cNvPr id="26627" name="Content Placeholder 15" descr="Park bench 4some.jpg"/>
          <p:cNvPicPr>
            <a:picLocks noGrp="1" noChangeAspect="1"/>
          </p:cNvPicPr>
          <p:nvPr>
            <p:ph idx="1"/>
          </p:nvPr>
        </p:nvPicPr>
        <p:blipFill>
          <a:blip r:embed="rId3">
            <a:extLst>
              <a:ext uri="{28A0092B-C50C-407E-A947-70E740481C1C}">
                <a14:useLocalDpi xmlns:a14="http://schemas.microsoft.com/office/drawing/2010/main" val="0"/>
              </a:ext>
            </a:extLst>
          </a:blip>
          <a:srcRect l="-9482" r="-9482"/>
          <a:stretch>
            <a:fillRect/>
          </a:stretch>
        </p:blipFill>
        <p:spPr>
          <a:xfrm>
            <a:off x="3838576" y="1905000"/>
            <a:ext cx="6829425" cy="4305300"/>
          </a:xfrm>
        </p:spPr>
      </p:pic>
    </p:spTree>
    <p:extLst>
      <p:ext uri="{BB962C8B-B14F-4D97-AF65-F5344CB8AC3E}">
        <p14:creationId xmlns:p14="http://schemas.microsoft.com/office/powerpoint/2010/main" val="4982499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4267200" y="914401"/>
            <a:ext cx="6248400" cy="447675"/>
          </a:xfrm>
        </p:spPr>
        <p:txBody>
          <a:bodyPr/>
          <a:lstStyle/>
          <a:p>
            <a:r>
              <a:rPr lang="en-US" altLang="en-US" sz="3200"/>
              <a:t>Age-Friendly Cities Planning  with Dakota County </a:t>
            </a:r>
          </a:p>
        </p:txBody>
      </p:sp>
      <p:pic>
        <p:nvPicPr>
          <p:cNvPr id="28674" name="Content Placeholder 10" descr="APHA Measure miles.png"/>
          <p:cNvPicPr>
            <a:picLocks noGrp="1" noChangeAspect="1"/>
          </p:cNvPicPr>
          <p:nvPr>
            <p:ph idx="1"/>
          </p:nvPr>
        </p:nvPicPr>
        <p:blipFill>
          <a:blip r:embed="rId3">
            <a:extLst>
              <a:ext uri="{28A0092B-C50C-407E-A947-70E740481C1C}">
                <a14:useLocalDpi xmlns:a14="http://schemas.microsoft.com/office/drawing/2010/main" val="0"/>
              </a:ext>
            </a:extLst>
          </a:blip>
          <a:srcRect l="-14145" r="-14145"/>
          <a:stretch>
            <a:fillRect/>
          </a:stretch>
        </p:blipFill>
        <p:spPr>
          <a:xfrm>
            <a:off x="3200400" y="1676401"/>
            <a:ext cx="7239000" cy="4564063"/>
          </a:xfrm>
        </p:spPr>
      </p:pic>
      <p:sp>
        <p:nvSpPr>
          <p:cNvPr id="28675" name="TextBox 13"/>
          <p:cNvSpPr txBox="1">
            <a:spLocks noChangeArrowheads="1"/>
          </p:cNvSpPr>
          <p:nvPr/>
        </p:nvSpPr>
        <p:spPr bwMode="auto">
          <a:xfrm>
            <a:off x="1752600" y="2209800"/>
            <a:ext cx="2286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0" fontAlgn="base" hangingPunct="0">
              <a:spcBef>
                <a:spcPct val="0"/>
              </a:spcBef>
              <a:spcAft>
                <a:spcPct val="0"/>
              </a:spcAft>
            </a:pPr>
            <a:r>
              <a:rPr lang="en-US" altLang="en-US">
                <a:solidFill>
                  <a:srgbClr val="000000"/>
                </a:solidFill>
                <a:latin typeface="Arial" panose="020B0604020202020204" pitchFamily="34" charset="0"/>
              </a:rPr>
              <a:t>Orange polygon= senior housing</a:t>
            </a:r>
          </a:p>
          <a:p>
            <a:pPr eaLnBrk="0" fontAlgn="base" hangingPunct="0">
              <a:spcBef>
                <a:spcPct val="0"/>
              </a:spcBef>
              <a:spcAft>
                <a:spcPct val="0"/>
              </a:spcAft>
            </a:pPr>
            <a:r>
              <a:rPr lang="en-US" altLang="en-US">
                <a:solidFill>
                  <a:srgbClr val="000000"/>
                </a:solidFill>
                <a:latin typeface="Arial" panose="020B0604020202020204" pitchFamily="34" charset="0"/>
              </a:rPr>
              <a:t>Green point= </a:t>
            </a:r>
            <a:br>
              <a:rPr lang="en-US" altLang="en-US">
                <a:solidFill>
                  <a:srgbClr val="000000"/>
                </a:solidFill>
                <a:latin typeface="Arial" panose="020B0604020202020204" pitchFamily="34" charset="0"/>
              </a:rPr>
            </a:br>
            <a:r>
              <a:rPr lang="en-US" altLang="en-US">
                <a:solidFill>
                  <a:srgbClr val="000000"/>
                </a:solidFill>
                <a:latin typeface="Arial" panose="020B0604020202020204" pitchFamily="34" charset="0"/>
              </a:rPr>
              <a:t>park bench</a:t>
            </a:r>
          </a:p>
          <a:p>
            <a:pPr eaLnBrk="0" fontAlgn="base" hangingPunct="0">
              <a:spcBef>
                <a:spcPct val="0"/>
              </a:spcBef>
              <a:spcAft>
                <a:spcPct val="0"/>
              </a:spcAft>
            </a:pPr>
            <a:r>
              <a:rPr lang="en-US" altLang="en-US">
                <a:solidFill>
                  <a:srgbClr val="000000"/>
                </a:solidFill>
                <a:latin typeface="Arial" panose="020B0604020202020204" pitchFamily="34" charset="0"/>
              </a:rPr>
              <a:t>Red line= paved path</a:t>
            </a:r>
          </a:p>
          <a:p>
            <a:pPr eaLnBrk="0" fontAlgn="base" hangingPunct="0">
              <a:spcBef>
                <a:spcPct val="0"/>
              </a:spcBef>
              <a:spcAft>
                <a:spcPct val="0"/>
              </a:spcAft>
            </a:pPr>
            <a:r>
              <a:rPr lang="en-US" altLang="en-US">
                <a:solidFill>
                  <a:srgbClr val="000000"/>
                </a:solidFill>
                <a:latin typeface="Arial" panose="020B0604020202020204" pitchFamily="34" charset="0"/>
              </a:rPr>
              <a:t>Blue line= measurement</a:t>
            </a:r>
          </a:p>
        </p:txBody>
      </p:sp>
    </p:spTree>
    <p:extLst>
      <p:ext uri="{BB962C8B-B14F-4D97-AF65-F5344CB8AC3E}">
        <p14:creationId xmlns:p14="http://schemas.microsoft.com/office/powerpoint/2010/main" val="24139529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title"/>
          </p:nvPr>
        </p:nvSpPr>
        <p:spPr>
          <a:xfrm>
            <a:off x="2209800" y="3962401"/>
            <a:ext cx="7772400" cy="1362075"/>
          </a:xfrm>
        </p:spPr>
        <p:txBody>
          <a:bodyPr/>
          <a:lstStyle/>
          <a:p>
            <a:r>
              <a:rPr lang="en-US" altLang="en-US" cap="none" smtClean="0"/>
              <a:t>Crisis Mapping</a:t>
            </a:r>
          </a:p>
        </p:txBody>
      </p:sp>
      <p:sp>
        <p:nvSpPr>
          <p:cNvPr id="29698" name="Text Placeholder 4"/>
          <p:cNvSpPr>
            <a:spLocks noGrp="1"/>
          </p:cNvSpPr>
          <p:nvPr>
            <p:ph type="body" idx="1"/>
          </p:nvPr>
        </p:nvSpPr>
        <p:spPr>
          <a:xfrm>
            <a:off x="2209800" y="2362200"/>
            <a:ext cx="7772400" cy="1500188"/>
          </a:xfrm>
        </p:spPr>
        <p:txBody>
          <a:bodyPr/>
          <a:lstStyle/>
          <a:p>
            <a:pPr>
              <a:buFont typeface="Arial" charset="0"/>
              <a:buNone/>
              <a:defRPr/>
            </a:pPr>
            <a:r>
              <a:rPr lang="en-US" sz="2800" dirty="0">
                <a:ea typeface="ＭＳ Ｐゴシック" charset="0"/>
                <a:cs typeface="ＭＳ Ｐゴシック" charset="0"/>
              </a:rPr>
              <a:t>N3115: Health Informatics &amp; Information Technology</a:t>
            </a:r>
          </a:p>
        </p:txBody>
      </p:sp>
    </p:spTree>
    <p:extLst>
      <p:ext uri="{BB962C8B-B14F-4D97-AF65-F5344CB8AC3E}">
        <p14:creationId xmlns:p14="http://schemas.microsoft.com/office/powerpoint/2010/main" val="27495842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3124200" y="762001"/>
            <a:ext cx="6248400" cy="447675"/>
          </a:xfrm>
        </p:spPr>
        <p:txBody>
          <a:bodyPr/>
          <a:lstStyle/>
          <a:p>
            <a:r>
              <a:rPr lang="en-US" altLang="en-US" sz="3200"/>
              <a:t>Humanitarian OpenStreetMap Team Activity:</a:t>
            </a:r>
            <a:br>
              <a:rPr lang="en-US" altLang="en-US" sz="3200"/>
            </a:br>
            <a:r>
              <a:rPr lang="en-US" altLang="en-US" sz="3200"/>
              <a:t> </a:t>
            </a:r>
            <a:r>
              <a:rPr lang="en-US" altLang="en-US" sz="2400"/>
              <a:t>Example- US President’s Emergency Plan for AIDS Relief (PEPFAR)</a:t>
            </a:r>
          </a:p>
        </p:txBody>
      </p:sp>
      <p:pic>
        <p:nvPicPr>
          <p:cNvPr id="3174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0"/>
            <a:ext cx="59436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3"/>
          <p:cNvSpPr txBox="1">
            <a:spLocks noChangeArrowheads="1"/>
          </p:cNvSpPr>
          <p:nvPr/>
        </p:nvSpPr>
        <p:spPr bwMode="auto">
          <a:xfrm>
            <a:off x="2057400" y="2362201"/>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0" fontAlgn="base" hangingPunct="0">
              <a:spcBef>
                <a:spcPct val="0"/>
              </a:spcBef>
              <a:spcAft>
                <a:spcPct val="0"/>
              </a:spcAft>
            </a:pPr>
            <a:endParaRPr lang="en-US" altLang="en-US">
              <a:solidFill>
                <a:prstClr val="black"/>
              </a:solidFill>
            </a:endParaRPr>
          </a:p>
        </p:txBody>
      </p:sp>
      <p:sp>
        <p:nvSpPr>
          <p:cNvPr id="31748" name="Rectangle 4"/>
          <p:cNvSpPr>
            <a:spLocks noChangeArrowheads="1"/>
          </p:cNvSpPr>
          <p:nvPr/>
        </p:nvSpPr>
        <p:spPr bwMode="auto">
          <a:xfrm>
            <a:off x="1524000" y="2514601"/>
            <a:ext cx="2706688"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0" fontAlgn="base" hangingPunct="0">
              <a:spcBef>
                <a:spcPct val="0"/>
              </a:spcBef>
              <a:spcAft>
                <a:spcPct val="0"/>
              </a:spcAft>
            </a:pPr>
            <a:r>
              <a:rPr lang="en-US" altLang="en-US">
                <a:solidFill>
                  <a:prstClr val="black"/>
                </a:solidFill>
              </a:rPr>
              <a:t>“It meant a lot to me to be part of such a great cause. I felt proud knowing that I had helped …even with being over 8,000 miles away.”</a:t>
            </a:r>
          </a:p>
          <a:p>
            <a:pPr eaLnBrk="0" fontAlgn="base" hangingPunct="0">
              <a:spcBef>
                <a:spcPct val="0"/>
              </a:spcBef>
              <a:spcAft>
                <a:spcPct val="0"/>
              </a:spcAft>
            </a:pPr>
            <a:r>
              <a:rPr lang="en-US" altLang="en-US">
                <a:solidFill>
                  <a:prstClr val="black"/>
                </a:solidFill>
              </a:rPr>
              <a:t>BSN student</a:t>
            </a:r>
          </a:p>
        </p:txBody>
      </p:sp>
    </p:spTree>
    <p:extLst>
      <p:ext uri="{BB962C8B-B14F-4D97-AF65-F5344CB8AC3E}">
        <p14:creationId xmlns:p14="http://schemas.microsoft.com/office/powerpoint/2010/main" val="17283019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Letters of Support</a:t>
            </a:r>
            <a:endParaRPr lang="en-US" dirty="0"/>
          </a:p>
        </p:txBody>
      </p:sp>
      <p:sp>
        <p:nvSpPr>
          <p:cNvPr id="5" name="Content Placeholder 4"/>
          <p:cNvSpPr>
            <a:spLocks noGrp="1"/>
          </p:cNvSpPr>
          <p:nvPr>
            <p:ph idx="1"/>
          </p:nvPr>
        </p:nvSpPr>
        <p:spPr/>
        <p:txBody>
          <a:bodyPr/>
          <a:lstStyle/>
          <a:p>
            <a:pPr marL="514350" indent="-514350">
              <a:buFont typeface="+mj-lt"/>
              <a:buAutoNum type="arabicPeriod"/>
            </a:pPr>
            <a:r>
              <a:rPr lang="en-US" dirty="0"/>
              <a:t>NSGIC conference in Duluth 2018</a:t>
            </a:r>
          </a:p>
          <a:p>
            <a:pPr marL="514350" indent="-514350">
              <a:buFont typeface="+mj-lt"/>
              <a:buAutoNum type="arabicPeriod"/>
            </a:pPr>
            <a:r>
              <a:rPr lang="en-US" dirty="0"/>
              <a:t>LCCMR proposal “Improving Watershed Management by Modernizing Hydrography Data”</a:t>
            </a:r>
          </a:p>
          <a:p>
            <a:endParaRPr lang="en-US" dirty="0"/>
          </a:p>
        </p:txBody>
      </p:sp>
    </p:spTree>
    <p:extLst>
      <p:ext uri="{BB962C8B-B14F-4D97-AF65-F5344CB8AC3E}">
        <p14:creationId xmlns:p14="http://schemas.microsoft.com/office/powerpoint/2010/main" val="2710769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3"/>
          <p:cNvSpPr>
            <a:spLocks noGrp="1"/>
          </p:cNvSpPr>
          <p:nvPr>
            <p:ph type="title"/>
          </p:nvPr>
        </p:nvSpPr>
        <p:spPr>
          <a:xfrm>
            <a:off x="1981200" y="3276601"/>
            <a:ext cx="7772400" cy="1362075"/>
          </a:xfrm>
        </p:spPr>
        <p:txBody>
          <a:bodyPr/>
          <a:lstStyle/>
          <a:p>
            <a:r>
              <a:rPr lang="en-US" altLang="en-US" cap="none" smtClean="0"/>
              <a:t>OMAHA SYSTEM WINDSHIELD SURVEY PROJECT</a:t>
            </a:r>
          </a:p>
        </p:txBody>
      </p:sp>
      <p:sp>
        <p:nvSpPr>
          <p:cNvPr id="39938" name="Text Placeholder 4"/>
          <p:cNvSpPr>
            <a:spLocks noGrp="1"/>
          </p:cNvSpPr>
          <p:nvPr>
            <p:ph type="body" idx="1"/>
          </p:nvPr>
        </p:nvSpPr>
        <p:spPr>
          <a:xfrm>
            <a:off x="1981200" y="1600200"/>
            <a:ext cx="7772400" cy="1500188"/>
          </a:xfrm>
        </p:spPr>
        <p:txBody>
          <a:bodyPr/>
          <a:lstStyle/>
          <a:p>
            <a:pPr>
              <a:buFont typeface="Arial" charset="0"/>
              <a:buNone/>
              <a:defRPr/>
            </a:pPr>
            <a:r>
              <a:rPr lang="en-US" dirty="0">
                <a:ea typeface="ＭＳ Ｐゴシック" charset="0"/>
                <a:cs typeface="ＭＳ Ｐゴシック" charset="0"/>
              </a:rPr>
              <a:t>N4305: Community-based care of families across the lifespan</a:t>
            </a:r>
          </a:p>
          <a:p>
            <a:pPr>
              <a:buFont typeface="Arial" charset="0"/>
              <a:buNone/>
              <a:defRPr/>
            </a:pPr>
            <a:endParaRPr lang="en-US" dirty="0">
              <a:ea typeface="ＭＳ Ｐゴシック" charset="0"/>
              <a:cs typeface="ＭＳ Ｐゴシック" charset="0"/>
            </a:endParaRPr>
          </a:p>
        </p:txBody>
      </p:sp>
    </p:spTree>
    <p:extLst>
      <p:ext uri="{BB962C8B-B14F-4D97-AF65-F5344CB8AC3E}">
        <p14:creationId xmlns:p14="http://schemas.microsoft.com/office/powerpoint/2010/main" val="20133524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eaLnBrk="1" hangingPunct="1"/>
            <a:r>
              <a:rPr lang="en-US" altLang="en-US" sz="4000"/>
              <a:t>Background</a:t>
            </a:r>
            <a:endParaRPr lang="en-US" altLang="en-US" smtClean="0"/>
          </a:p>
        </p:txBody>
      </p:sp>
      <p:sp>
        <p:nvSpPr>
          <p:cNvPr id="34818" name="Rectangle 4"/>
          <p:cNvSpPr>
            <a:spLocks noGrp="1" noChangeArrowheads="1"/>
          </p:cNvSpPr>
          <p:nvPr>
            <p:ph type="body" idx="1"/>
          </p:nvPr>
        </p:nvSpPr>
        <p:spPr>
          <a:xfrm>
            <a:off x="2286000" y="1524000"/>
            <a:ext cx="6781800" cy="1538288"/>
          </a:xfrm>
        </p:spPr>
        <p:txBody>
          <a:bodyPr/>
          <a:lstStyle/>
          <a:p>
            <a:pPr marL="682625" indent="-682625" eaLnBrk="1" hangingPunct="1">
              <a:tabLst>
                <a:tab pos="635000" algn="l"/>
              </a:tabLst>
            </a:pPr>
            <a:r>
              <a:rPr lang="en-US" altLang="en-US" smtClean="0"/>
              <a:t>Windshield surveys are a practical brief community assessment tool in public health nursing practice</a:t>
            </a:r>
          </a:p>
        </p:txBody>
      </p:sp>
      <p:pic>
        <p:nvPicPr>
          <p:cNvPr id="34819" name="Picture 1" descr="Windshield pict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576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1319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en-US" altLang="en-US" sz="3200"/>
              <a:t>Windshield Survey Mapping:</a:t>
            </a:r>
            <a:br>
              <a:rPr lang="en-US" altLang="en-US" sz="3200"/>
            </a:br>
            <a:r>
              <a:rPr lang="en-US" altLang="en-US" sz="3200"/>
              <a:t>BSN clinical assignment</a:t>
            </a:r>
          </a:p>
        </p:txBody>
      </p:sp>
      <p:sp>
        <p:nvSpPr>
          <p:cNvPr id="36866" name="Rectangle 4"/>
          <p:cNvSpPr>
            <a:spLocks noGrp="1" noChangeArrowheads="1"/>
          </p:cNvSpPr>
          <p:nvPr>
            <p:ph type="body" idx="1"/>
          </p:nvPr>
        </p:nvSpPr>
        <p:spPr>
          <a:xfrm>
            <a:off x="2057400" y="2209800"/>
            <a:ext cx="1828800" cy="3886200"/>
          </a:xfrm>
        </p:spPr>
        <p:txBody>
          <a:bodyPr/>
          <a:lstStyle/>
          <a:p>
            <a:pPr marL="0" indent="0" eaLnBrk="1" hangingPunct="1"/>
            <a:r>
              <a:rPr lang="en-US" altLang="en-US" sz="2000"/>
              <a:t>Checklist of 11 problems from the Omaha System</a:t>
            </a:r>
          </a:p>
        </p:txBody>
      </p:sp>
      <p:pic>
        <p:nvPicPr>
          <p:cNvPr id="36867" name="Picture 4" descr="Screen Shot 2014-11-10 at 5.40.4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133601"/>
            <a:ext cx="6324600"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Screen shot 2012-03-04 a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886200"/>
            <a:ext cx="1295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8562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2590801" y="609600"/>
            <a:ext cx="7870825" cy="903288"/>
          </a:xfrm>
        </p:spPr>
        <p:txBody>
          <a:bodyPr/>
          <a:lstStyle/>
          <a:p>
            <a:pPr eaLnBrk="1" hangingPunct="1"/>
            <a:r>
              <a:rPr lang="en-US" altLang="en-US" smtClean="0"/>
              <a:t/>
            </a:r>
            <a:br>
              <a:rPr lang="en-US" altLang="en-US" smtClean="0"/>
            </a:br>
            <a:r>
              <a:rPr lang="en-US" altLang="en-US" smtClean="0"/>
              <a:t>Student practicum in Anoka County: </a:t>
            </a:r>
            <a:r>
              <a:rPr lang="en-US" altLang="en-US" sz="3200"/>
              <a:t>WIC Vendors vs. Fast Food Value Menus</a:t>
            </a:r>
            <a:endParaRPr lang="en-US" altLang="en-US" smtClean="0"/>
          </a:p>
        </p:txBody>
      </p:sp>
      <p:sp>
        <p:nvSpPr>
          <p:cNvPr id="38914" name="Rectangle 4"/>
          <p:cNvSpPr>
            <a:spLocks noGrp="1" noChangeArrowheads="1"/>
          </p:cNvSpPr>
          <p:nvPr>
            <p:ph type="body" idx="1"/>
          </p:nvPr>
        </p:nvSpPr>
        <p:spPr>
          <a:xfrm>
            <a:off x="1676400" y="3962400"/>
            <a:ext cx="1981200" cy="2362200"/>
          </a:xfrm>
        </p:spPr>
        <p:txBody>
          <a:bodyPr/>
          <a:lstStyle/>
          <a:p>
            <a:pPr marL="0" indent="0" eaLnBrk="1" hangingPunct="1"/>
            <a:endParaRPr lang="en-US" altLang="en-US" sz="2000"/>
          </a:p>
          <a:p>
            <a:pPr marL="0" indent="0" eaLnBrk="1" hangingPunct="1"/>
            <a:r>
              <a:rPr lang="en-US" altLang="en-US" sz="2000"/>
              <a:t>Purple point= restaurant with  value menu</a:t>
            </a:r>
          </a:p>
          <a:p>
            <a:pPr marL="0" indent="0" eaLnBrk="1" hangingPunct="1"/>
            <a:r>
              <a:rPr lang="en-US" altLang="en-US" sz="2000"/>
              <a:t>Green point= WIC nutrition program vendor</a:t>
            </a:r>
            <a:br>
              <a:rPr lang="en-US" altLang="en-US" sz="2000"/>
            </a:br>
            <a:endParaRPr lang="en-US" altLang="en-US" sz="2000"/>
          </a:p>
        </p:txBody>
      </p:sp>
      <p:pic>
        <p:nvPicPr>
          <p:cNvPr id="38915" name="Picture 6" descr="Screen Shot 2014-11-10 at 5.44.1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828800"/>
            <a:ext cx="694055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 descr="Photo_informatic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2362200"/>
            <a:ext cx="28956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8132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1524000" y="685800"/>
            <a:ext cx="8229600" cy="1143000"/>
          </a:xfrm>
        </p:spPr>
        <p:txBody>
          <a:bodyPr/>
          <a:lstStyle/>
          <a:p>
            <a:r>
              <a:rPr lang="en-US" altLang="en-US" smtClean="0"/>
              <a:t/>
            </a:r>
            <a:br>
              <a:rPr lang="en-US" altLang="en-US" smtClean="0"/>
            </a:br>
            <a:r>
              <a:rPr lang="en-US" altLang="en-US" smtClean="0"/>
              <a:t>Relevance of GAC? </a:t>
            </a:r>
            <a:r>
              <a:rPr lang="en-US" altLang="en-US" b="0" smtClean="0"/>
              <a:t>Connection to Minnesota communities</a:t>
            </a:r>
          </a:p>
        </p:txBody>
      </p:sp>
      <p:pic>
        <p:nvPicPr>
          <p:cNvPr id="40962" name="Picture 1" descr="PaulBunyanmirr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667001"/>
            <a:ext cx="45339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6276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10</a:t>
            </a:r>
            <a:endParaRPr lang="en-US" dirty="0"/>
          </a:p>
        </p:txBody>
      </p:sp>
      <p:sp>
        <p:nvSpPr>
          <p:cNvPr id="2" name="Text Placeholder 1"/>
          <p:cNvSpPr>
            <a:spLocks noGrp="1"/>
          </p:cNvSpPr>
          <p:nvPr>
            <p:ph idx="1"/>
          </p:nvPr>
        </p:nvSpPr>
        <p:spPr/>
        <p:txBody>
          <a:bodyPr>
            <a:normAutofit/>
          </a:bodyPr>
          <a:lstStyle/>
          <a:p>
            <a:pPr marL="0" indent="0">
              <a:buNone/>
            </a:pPr>
            <a:r>
              <a:rPr lang="en-US" b="1" dirty="0"/>
              <a:t>Emergency </a:t>
            </a:r>
            <a:r>
              <a:rPr lang="en-US" b="1" dirty="0" smtClean="0"/>
              <a:t>Preparedness Committee Update on U.S. National Grid </a:t>
            </a:r>
            <a:r>
              <a:rPr lang="en-US" dirty="0" smtClean="0"/>
              <a:t>(Knippel)</a:t>
            </a:r>
            <a:endParaRPr lang="en-US" dirty="0"/>
          </a:p>
        </p:txBody>
      </p:sp>
    </p:spTree>
    <p:extLst>
      <p:ext uri="{BB962C8B-B14F-4D97-AF65-F5344CB8AC3E}">
        <p14:creationId xmlns:p14="http://schemas.microsoft.com/office/powerpoint/2010/main" val="20533206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9462" y="914400"/>
            <a:ext cx="7772400" cy="3237035"/>
          </a:xfrm>
        </p:spPr>
        <p:txBody>
          <a:bodyPr/>
          <a:lstStyle/>
          <a:p>
            <a:r>
              <a:rPr lang="en-US" dirty="0"/>
              <a:t>Emergency Preparedness </a:t>
            </a:r>
            <a:r>
              <a:rPr lang="en-US" dirty="0" smtClean="0"/>
              <a:t>Committee</a:t>
            </a:r>
            <a:br>
              <a:rPr lang="en-US" dirty="0" smtClean="0"/>
            </a:br>
            <a:r>
              <a:rPr lang="en-US" dirty="0" smtClean="0"/>
              <a:t/>
            </a:r>
            <a:br>
              <a:rPr lang="en-US" dirty="0" smtClean="0"/>
            </a:br>
            <a:r>
              <a:rPr lang="en-US" dirty="0" smtClean="0"/>
              <a:t>Damage Assessment</a:t>
            </a:r>
            <a:r>
              <a:rPr lang="en-US" dirty="0"/>
              <a:t/>
            </a:r>
            <a:br>
              <a:rPr lang="en-US" dirty="0"/>
            </a:br>
            <a:r>
              <a:rPr lang="en-US" dirty="0"/>
              <a:t>U.S</a:t>
            </a:r>
            <a:r>
              <a:rPr lang="en-US" dirty="0" smtClean="0"/>
              <a:t>. National Grid</a:t>
            </a:r>
            <a:br>
              <a:rPr lang="en-US" dirty="0" smtClean="0"/>
            </a:br>
            <a:endParaRPr lang="en-US" dirty="0"/>
          </a:p>
        </p:txBody>
      </p:sp>
      <p:sp>
        <p:nvSpPr>
          <p:cNvPr id="3" name="Subtitle 2"/>
          <p:cNvSpPr>
            <a:spLocks noGrp="1"/>
          </p:cNvSpPr>
          <p:nvPr>
            <p:ph type="subTitle" idx="1"/>
          </p:nvPr>
        </p:nvSpPr>
        <p:spPr>
          <a:xfrm>
            <a:off x="2895600" y="4442784"/>
            <a:ext cx="6400800" cy="1752600"/>
          </a:xfrm>
        </p:spPr>
        <p:txBody>
          <a:bodyPr/>
          <a:lstStyle/>
          <a:p>
            <a:r>
              <a:rPr lang="en-US" dirty="0" smtClean="0"/>
              <a:t>Randy Knippel</a:t>
            </a:r>
          </a:p>
          <a:p>
            <a:r>
              <a:rPr lang="en-US" dirty="0" smtClean="0"/>
              <a:t>Dakota County GIS Manager</a:t>
            </a:r>
          </a:p>
          <a:p>
            <a:r>
              <a:rPr lang="en-US" dirty="0" smtClean="0"/>
              <a:t>EPC Co-Chair</a:t>
            </a:r>
            <a:endParaRPr lang="en-US" dirty="0"/>
          </a:p>
        </p:txBody>
      </p:sp>
    </p:spTree>
    <p:extLst>
      <p:ext uri="{BB962C8B-B14F-4D97-AF65-F5344CB8AC3E}">
        <p14:creationId xmlns:p14="http://schemas.microsoft.com/office/powerpoint/2010/main" val="324768252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srcRect/>
          <a:stretch>
            <a:fillRect/>
          </a:stretch>
        </p:blipFill>
        <p:spPr bwMode="auto">
          <a:xfrm>
            <a:off x="1647826" y="1887538"/>
            <a:ext cx="2549525" cy="3319462"/>
          </a:xfrm>
          <a:prstGeom prst="rect">
            <a:avLst/>
          </a:prstGeom>
          <a:ln>
            <a:solidFill>
              <a:srgbClr val="000036"/>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pPr>
              <a:defRPr/>
            </a:pPr>
            <a:endParaRPr lang="en-US" dirty="0" smtClean="0"/>
          </a:p>
        </p:txBody>
      </p:sp>
      <p:sp>
        <p:nvSpPr>
          <p:cNvPr id="3" name="Content Placeholder 2"/>
          <p:cNvSpPr>
            <a:spLocks noGrp="1"/>
          </p:cNvSpPr>
          <p:nvPr>
            <p:ph idx="1"/>
          </p:nvPr>
        </p:nvSpPr>
        <p:spPr/>
        <p:txBody>
          <a:bodyPr/>
          <a:lstStyle/>
          <a:p>
            <a:pPr>
              <a:defRPr/>
            </a:pPr>
            <a:endParaRPr lang="en-US" dirty="0" smtClean="0"/>
          </a:p>
        </p:txBody>
      </p:sp>
      <p:sp>
        <p:nvSpPr>
          <p:cNvPr id="6" name="Title 1"/>
          <p:cNvSpPr txBox="1">
            <a:spLocks/>
          </p:cNvSpPr>
          <p:nvPr/>
        </p:nvSpPr>
        <p:spPr bwMode="auto">
          <a:xfrm>
            <a:off x="1949450" y="574158"/>
            <a:ext cx="1936750" cy="765544"/>
          </a:xfrm>
          <a:prstGeom prst="rect">
            <a:avLst/>
          </a:prstGeom>
          <a:noFill/>
          <a:ln w="9525">
            <a:noFill/>
            <a:miter lim="800000"/>
            <a:headEnd/>
            <a:tailEnd/>
          </a:ln>
          <a:effectLst/>
        </p:spPr>
        <p:txBody>
          <a:bodyPr anchor="ctr"/>
          <a:lstStyle/>
          <a:p>
            <a:pPr algn="ctr" eaLnBrk="0" fontAlgn="base" hangingPunct="0">
              <a:spcBef>
                <a:spcPct val="0"/>
              </a:spcBef>
              <a:spcAft>
                <a:spcPct val="0"/>
              </a:spcAft>
              <a:defRPr/>
            </a:pPr>
            <a:r>
              <a:rPr lang="en-US" sz="4400" kern="0" dirty="0">
                <a:solidFill>
                  <a:srgbClr val="FFFF00"/>
                </a:solidFill>
                <a:effectLst>
                  <a:outerShdw blurRad="38100" dist="38100" dir="2700000" algn="tl">
                    <a:srgbClr val="000000"/>
                  </a:outerShdw>
                </a:effectLst>
              </a:rPr>
              <a:t>Maps!</a:t>
            </a:r>
          </a:p>
        </p:txBody>
      </p:sp>
      <p:pic>
        <p:nvPicPr>
          <p:cNvPr id="7" name="Picture 2"/>
          <p:cNvPicPr>
            <a:picLocks noChangeAspect="1" noChangeArrowheads="1"/>
          </p:cNvPicPr>
          <p:nvPr/>
        </p:nvPicPr>
        <p:blipFill>
          <a:blip r:embed="rId3"/>
          <a:srcRect/>
          <a:stretch>
            <a:fillRect/>
          </a:stretch>
        </p:blipFill>
        <p:spPr bwMode="auto">
          <a:xfrm>
            <a:off x="4406900" y="0"/>
            <a:ext cx="6261100" cy="6858000"/>
          </a:xfrm>
          <a:prstGeom prst="rect">
            <a:avLst/>
          </a:prstGeom>
          <a:ln>
            <a:solidFill>
              <a:srgbClr val="000036"/>
            </a:solidFill>
          </a:ln>
          <a:effectLst>
            <a:outerShdw blurRad="292100" dist="139700" dir="2700000" algn="tl" rotWithShape="0">
              <a:srgbClr val="333333">
                <a:alpha val="65000"/>
              </a:srgbClr>
            </a:outerShdw>
          </a:effectLst>
        </p:spPr>
      </p:pic>
      <p:pic>
        <p:nvPicPr>
          <p:cNvPr id="9" name="Picture 8" descr="E:\NSGIC\Garmin.gif"/>
          <p:cNvPicPr>
            <a:picLocks noChangeAspect="1" noChangeArrowheads="1"/>
          </p:cNvPicPr>
          <p:nvPr/>
        </p:nvPicPr>
        <p:blipFill>
          <a:blip r:embed="rId4"/>
          <a:srcRect/>
          <a:stretch>
            <a:fillRect/>
          </a:stretch>
        </p:blipFill>
        <p:spPr bwMode="auto">
          <a:xfrm>
            <a:off x="1774825" y="4119564"/>
            <a:ext cx="1143000" cy="2320925"/>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4753" y="1510870"/>
            <a:ext cx="2586799" cy="3299049"/>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Picture 6"/>
          <p:cNvPicPr>
            <a:picLocks noChangeAspect="1" noChangeArrowheads="1"/>
          </p:cNvPicPr>
          <p:nvPr/>
        </p:nvPicPr>
        <p:blipFill>
          <a:blip r:embed="rId6"/>
          <a:srcRect/>
          <a:stretch>
            <a:fillRect/>
          </a:stretch>
        </p:blipFill>
        <p:spPr bwMode="auto">
          <a:xfrm>
            <a:off x="5318537" y="4809918"/>
            <a:ext cx="2643188" cy="177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4343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02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3014804" y="0"/>
            <a:ext cx="6261100" cy="6858000"/>
          </a:xfrm>
          <a:prstGeom prst="rect">
            <a:avLst/>
          </a:prstGeom>
          <a:ln>
            <a:solidFill>
              <a:srgbClr val="000036"/>
            </a:solidFill>
          </a:ln>
          <a:effectLst>
            <a:outerShdw blurRad="292100" dist="139700" dir="2700000" algn="tl" rotWithShape="0">
              <a:srgbClr val="333333">
                <a:alpha val="65000"/>
              </a:srgbClr>
            </a:outerShdw>
          </a:effectLst>
        </p:spPr>
      </p:pic>
      <p:sp>
        <p:nvSpPr>
          <p:cNvPr id="9" name="TextBox 8"/>
          <p:cNvSpPr txBox="1"/>
          <p:nvPr/>
        </p:nvSpPr>
        <p:spPr>
          <a:xfrm>
            <a:off x="3518733" y="5880039"/>
            <a:ext cx="5665985" cy="400110"/>
          </a:xfrm>
          <a:prstGeom prst="rect">
            <a:avLst/>
          </a:prstGeom>
          <a:noFill/>
          <a:ln>
            <a:noFill/>
          </a:ln>
        </p:spPr>
        <p:txBody>
          <a:bodyPr wrap="square" rtlCol="0">
            <a:spAutoFit/>
          </a:bodyPr>
          <a:lstStyle/>
          <a:p>
            <a:pPr fontAlgn="base">
              <a:spcBef>
                <a:spcPct val="0"/>
              </a:spcBef>
              <a:spcAft>
                <a:spcPct val="0"/>
              </a:spcAft>
            </a:pPr>
            <a:r>
              <a:rPr lang="en-US" sz="2000" b="1" kern="0" dirty="0">
                <a:ln w="12700">
                  <a:noFill/>
                </a:ln>
                <a:solidFill>
                  <a:srgbClr val="000000"/>
                </a:solidFill>
                <a:effectLst>
                  <a:glow rad="774700">
                    <a:srgbClr val="FFFFFF">
                      <a:alpha val="69000"/>
                    </a:srgbClr>
                  </a:glow>
                </a:effectLst>
              </a:rPr>
              <a:t>70   71   72  73   74   75   76   77   78   79   80</a:t>
            </a:r>
          </a:p>
        </p:txBody>
      </p:sp>
      <p:sp>
        <p:nvSpPr>
          <p:cNvPr id="11" name="TextBox 10"/>
          <p:cNvSpPr txBox="1"/>
          <p:nvPr/>
        </p:nvSpPr>
        <p:spPr>
          <a:xfrm>
            <a:off x="2864329" y="542037"/>
            <a:ext cx="476386" cy="5209118"/>
          </a:xfrm>
          <a:prstGeom prst="rect">
            <a:avLst/>
          </a:prstGeom>
          <a:noFill/>
          <a:ln>
            <a:noFill/>
          </a:ln>
        </p:spPr>
        <p:txBody>
          <a:bodyPr wrap="square" rtlCol="0">
            <a:spAutoFit/>
          </a:bodyPr>
          <a:lstStyle/>
          <a:p>
            <a:pPr fontAlgn="base">
              <a:lnSpc>
                <a:spcPts val="1900"/>
              </a:lnSpc>
              <a:spcBef>
                <a:spcPct val="0"/>
              </a:spcBef>
              <a:spcAft>
                <a:spcPct val="0"/>
              </a:spcAft>
            </a:pPr>
            <a:r>
              <a:rPr lang="en-US" sz="2000" b="1" kern="0" dirty="0">
                <a:ln w="12700">
                  <a:noFill/>
                </a:ln>
                <a:solidFill>
                  <a:srgbClr val="000000"/>
                </a:solidFill>
                <a:effectLst>
                  <a:glow rad="774700">
                    <a:srgbClr val="FFFFFF">
                      <a:alpha val="69000"/>
                    </a:srgbClr>
                  </a:glow>
                </a:effectLst>
              </a:rPr>
              <a:t>60</a:t>
            </a:r>
          </a:p>
          <a:p>
            <a:pPr fontAlgn="base">
              <a:lnSpc>
                <a:spcPts val="1900"/>
              </a:lnSpc>
              <a:spcBef>
                <a:spcPct val="0"/>
              </a:spcBef>
              <a:spcAft>
                <a:spcPct val="0"/>
              </a:spcAft>
            </a:pPr>
            <a:endParaRPr lang="en-US" sz="2000" b="1" kern="0" dirty="0">
              <a:ln w="12700">
                <a:noFill/>
              </a:ln>
              <a:solidFill>
                <a:srgbClr val="000000"/>
              </a:solidFill>
              <a:effectLst>
                <a:glow rad="774700">
                  <a:srgbClr val="FFFFFF">
                    <a:alpha val="69000"/>
                  </a:srgbClr>
                </a:glow>
              </a:effectLst>
            </a:endParaRPr>
          </a:p>
          <a:p>
            <a:pPr fontAlgn="base">
              <a:lnSpc>
                <a:spcPts val="1900"/>
              </a:lnSpc>
              <a:spcBef>
                <a:spcPct val="0"/>
              </a:spcBef>
              <a:spcAft>
                <a:spcPct val="0"/>
              </a:spcAft>
            </a:pPr>
            <a:r>
              <a:rPr lang="en-US" sz="2000" b="1" kern="0" dirty="0">
                <a:ln w="12700">
                  <a:noFill/>
                </a:ln>
                <a:solidFill>
                  <a:srgbClr val="000000"/>
                </a:solidFill>
                <a:effectLst>
                  <a:glow rad="774700">
                    <a:srgbClr val="FFFFFF">
                      <a:alpha val="69000"/>
                    </a:srgbClr>
                  </a:glow>
                </a:effectLst>
              </a:rPr>
              <a:t>59</a:t>
            </a:r>
          </a:p>
          <a:p>
            <a:pPr fontAlgn="base">
              <a:lnSpc>
                <a:spcPts val="1900"/>
              </a:lnSpc>
              <a:spcBef>
                <a:spcPct val="0"/>
              </a:spcBef>
              <a:spcAft>
                <a:spcPct val="0"/>
              </a:spcAft>
            </a:pPr>
            <a:endParaRPr lang="en-US" sz="2000" b="1" kern="0" dirty="0">
              <a:ln w="12700">
                <a:noFill/>
              </a:ln>
              <a:solidFill>
                <a:srgbClr val="000000"/>
              </a:solidFill>
              <a:effectLst>
                <a:glow rad="774700">
                  <a:srgbClr val="FFFFFF">
                    <a:alpha val="69000"/>
                  </a:srgbClr>
                </a:glow>
              </a:effectLst>
            </a:endParaRPr>
          </a:p>
          <a:p>
            <a:pPr fontAlgn="base">
              <a:lnSpc>
                <a:spcPts val="1900"/>
              </a:lnSpc>
              <a:spcBef>
                <a:spcPct val="0"/>
              </a:spcBef>
              <a:spcAft>
                <a:spcPct val="0"/>
              </a:spcAft>
            </a:pPr>
            <a:r>
              <a:rPr lang="en-US" sz="2000" b="1" kern="0" dirty="0">
                <a:ln w="12700">
                  <a:noFill/>
                </a:ln>
                <a:solidFill>
                  <a:srgbClr val="000000"/>
                </a:solidFill>
                <a:effectLst>
                  <a:glow rad="774700">
                    <a:srgbClr val="FFFFFF">
                      <a:alpha val="69000"/>
                    </a:srgbClr>
                  </a:glow>
                </a:effectLst>
              </a:rPr>
              <a:t>58</a:t>
            </a:r>
          </a:p>
          <a:p>
            <a:pPr fontAlgn="base">
              <a:lnSpc>
                <a:spcPts val="1900"/>
              </a:lnSpc>
              <a:spcBef>
                <a:spcPct val="0"/>
              </a:spcBef>
              <a:spcAft>
                <a:spcPct val="0"/>
              </a:spcAft>
            </a:pPr>
            <a:endParaRPr lang="en-US" sz="2000" b="1" kern="0" dirty="0">
              <a:ln w="12700">
                <a:noFill/>
              </a:ln>
              <a:solidFill>
                <a:srgbClr val="000000"/>
              </a:solidFill>
              <a:effectLst>
                <a:glow rad="774700">
                  <a:srgbClr val="FFFFFF">
                    <a:alpha val="69000"/>
                  </a:srgbClr>
                </a:glow>
              </a:effectLst>
            </a:endParaRPr>
          </a:p>
          <a:p>
            <a:pPr fontAlgn="base">
              <a:lnSpc>
                <a:spcPts val="1900"/>
              </a:lnSpc>
              <a:spcBef>
                <a:spcPct val="0"/>
              </a:spcBef>
              <a:spcAft>
                <a:spcPct val="0"/>
              </a:spcAft>
            </a:pPr>
            <a:r>
              <a:rPr lang="en-US" sz="2000" b="1" kern="0" dirty="0">
                <a:ln w="12700">
                  <a:noFill/>
                </a:ln>
                <a:solidFill>
                  <a:srgbClr val="000000"/>
                </a:solidFill>
                <a:effectLst>
                  <a:glow rad="774700">
                    <a:srgbClr val="FFFFFF">
                      <a:alpha val="69000"/>
                    </a:srgbClr>
                  </a:glow>
                </a:effectLst>
              </a:rPr>
              <a:t>57</a:t>
            </a:r>
          </a:p>
          <a:p>
            <a:pPr fontAlgn="base">
              <a:lnSpc>
                <a:spcPts val="1900"/>
              </a:lnSpc>
              <a:spcBef>
                <a:spcPct val="0"/>
              </a:spcBef>
              <a:spcAft>
                <a:spcPct val="0"/>
              </a:spcAft>
            </a:pPr>
            <a:endParaRPr lang="en-US" sz="2000" b="1" kern="0" dirty="0">
              <a:ln w="12700">
                <a:noFill/>
              </a:ln>
              <a:solidFill>
                <a:srgbClr val="000000"/>
              </a:solidFill>
              <a:effectLst>
                <a:glow rad="774700">
                  <a:srgbClr val="FFFFFF">
                    <a:alpha val="69000"/>
                  </a:srgbClr>
                </a:glow>
              </a:effectLst>
            </a:endParaRPr>
          </a:p>
          <a:p>
            <a:pPr fontAlgn="base">
              <a:lnSpc>
                <a:spcPts val="1900"/>
              </a:lnSpc>
              <a:spcBef>
                <a:spcPct val="0"/>
              </a:spcBef>
              <a:spcAft>
                <a:spcPct val="0"/>
              </a:spcAft>
            </a:pPr>
            <a:r>
              <a:rPr lang="en-US" sz="2000" b="1" kern="0" dirty="0">
                <a:ln w="12700">
                  <a:noFill/>
                </a:ln>
                <a:solidFill>
                  <a:srgbClr val="000000"/>
                </a:solidFill>
                <a:effectLst>
                  <a:glow rad="774700">
                    <a:srgbClr val="FFFFFF">
                      <a:alpha val="69000"/>
                    </a:srgbClr>
                  </a:glow>
                </a:effectLst>
              </a:rPr>
              <a:t>56</a:t>
            </a:r>
          </a:p>
          <a:p>
            <a:pPr fontAlgn="base">
              <a:lnSpc>
                <a:spcPts val="1900"/>
              </a:lnSpc>
              <a:spcBef>
                <a:spcPct val="0"/>
              </a:spcBef>
              <a:spcAft>
                <a:spcPct val="0"/>
              </a:spcAft>
            </a:pPr>
            <a:endParaRPr lang="en-US" sz="2000" b="1" kern="0" dirty="0">
              <a:ln w="12700">
                <a:noFill/>
              </a:ln>
              <a:solidFill>
                <a:srgbClr val="000000"/>
              </a:solidFill>
              <a:effectLst>
                <a:glow rad="774700">
                  <a:srgbClr val="FFFFFF">
                    <a:alpha val="69000"/>
                  </a:srgbClr>
                </a:glow>
              </a:effectLst>
            </a:endParaRPr>
          </a:p>
          <a:p>
            <a:pPr fontAlgn="base">
              <a:lnSpc>
                <a:spcPts val="1900"/>
              </a:lnSpc>
              <a:spcBef>
                <a:spcPct val="0"/>
              </a:spcBef>
              <a:spcAft>
                <a:spcPct val="0"/>
              </a:spcAft>
            </a:pPr>
            <a:r>
              <a:rPr lang="en-US" sz="2000" b="1" kern="0" dirty="0">
                <a:ln w="12700">
                  <a:noFill/>
                </a:ln>
                <a:solidFill>
                  <a:srgbClr val="000000"/>
                </a:solidFill>
                <a:effectLst>
                  <a:glow rad="774700">
                    <a:srgbClr val="FFFFFF">
                      <a:alpha val="69000"/>
                    </a:srgbClr>
                  </a:glow>
                </a:effectLst>
              </a:rPr>
              <a:t>55</a:t>
            </a:r>
          </a:p>
          <a:p>
            <a:pPr fontAlgn="base">
              <a:lnSpc>
                <a:spcPts val="1900"/>
              </a:lnSpc>
              <a:spcBef>
                <a:spcPct val="0"/>
              </a:spcBef>
              <a:spcAft>
                <a:spcPct val="0"/>
              </a:spcAft>
            </a:pPr>
            <a:endParaRPr lang="en-US" sz="2000" b="1" kern="0" dirty="0">
              <a:ln w="12700">
                <a:noFill/>
              </a:ln>
              <a:solidFill>
                <a:srgbClr val="000000"/>
              </a:solidFill>
              <a:effectLst>
                <a:glow rad="774700">
                  <a:srgbClr val="FFFFFF">
                    <a:alpha val="69000"/>
                  </a:srgbClr>
                </a:glow>
              </a:effectLst>
            </a:endParaRPr>
          </a:p>
          <a:p>
            <a:pPr fontAlgn="base">
              <a:lnSpc>
                <a:spcPts val="1900"/>
              </a:lnSpc>
              <a:spcBef>
                <a:spcPct val="0"/>
              </a:spcBef>
              <a:spcAft>
                <a:spcPct val="0"/>
              </a:spcAft>
            </a:pPr>
            <a:r>
              <a:rPr lang="en-US" sz="2000" b="1" kern="0" dirty="0">
                <a:ln w="12700">
                  <a:noFill/>
                </a:ln>
                <a:solidFill>
                  <a:srgbClr val="000000"/>
                </a:solidFill>
                <a:effectLst>
                  <a:glow rad="774700">
                    <a:srgbClr val="FFFFFF">
                      <a:alpha val="69000"/>
                    </a:srgbClr>
                  </a:glow>
                </a:effectLst>
              </a:rPr>
              <a:t>54</a:t>
            </a:r>
          </a:p>
          <a:p>
            <a:pPr fontAlgn="base">
              <a:lnSpc>
                <a:spcPts val="1900"/>
              </a:lnSpc>
              <a:spcBef>
                <a:spcPct val="0"/>
              </a:spcBef>
              <a:spcAft>
                <a:spcPct val="0"/>
              </a:spcAft>
            </a:pPr>
            <a:endParaRPr lang="en-US" sz="2000" b="1" kern="0" dirty="0">
              <a:ln w="12700">
                <a:noFill/>
              </a:ln>
              <a:solidFill>
                <a:srgbClr val="000000"/>
              </a:solidFill>
              <a:effectLst>
                <a:glow rad="774700">
                  <a:srgbClr val="FFFFFF">
                    <a:alpha val="69000"/>
                  </a:srgbClr>
                </a:glow>
              </a:effectLst>
            </a:endParaRPr>
          </a:p>
          <a:p>
            <a:pPr fontAlgn="base">
              <a:lnSpc>
                <a:spcPts val="1900"/>
              </a:lnSpc>
              <a:spcBef>
                <a:spcPct val="0"/>
              </a:spcBef>
              <a:spcAft>
                <a:spcPct val="0"/>
              </a:spcAft>
            </a:pPr>
            <a:r>
              <a:rPr lang="en-US" sz="2000" b="1" kern="0" dirty="0">
                <a:ln w="12700">
                  <a:noFill/>
                </a:ln>
                <a:solidFill>
                  <a:srgbClr val="000000"/>
                </a:solidFill>
                <a:effectLst>
                  <a:glow rad="774700">
                    <a:srgbClr val="FFFFFF">
                      <a:alpha val="69000"/>
                    </a:srgbClr>
                  </a:glow>
                </a:effectLst>
              </a:rPr>
              <a:t>53</a:t>
            </a:r>
          </a:p>
          <a:p>
            <a:pPr fontAlgn="base">
              <a:lnSpc>
                <a:spcPts val="1900"/>
              </a:lnSpc>
              <a:spcBef>
                <a:spcPct val="0"/>
              </a:spcBef>
              <a:spcAft>
                <a:spcPct val="0"/>
              </a:spcAft>
            </a:pPr>
            <a:endParaRPr lang="en-US" sz="2000" b="1" kern="0" dirty="0">
              <a:ln w="12700">
                <a:noFill/>
              </a:ln>
              <a:solidFill>
                <a:srgbClr val="000000"/>
              </a:solidFill>
              <a:effectLst>
                <a:glow rad="774700">
                  <a:srgbClr val="FFFFFF">
                    <a:alpha val="69000"/>
                  </a:srgbClr>
                </a:glow>
              </a:effectLst>
            </a:endParaRPr>
          </a:p>
          <a:p>
            <a:pPr fontAlgn="base">
              <a:lnSpc>
                <a:spcPts val="1900"/>
              </a:lnSpc>
              <a:spcBef>
                <a:spcPct val="0"/>
              </a:spcBef>
              <a:spcAft>
                <a:spcPct val="0"/>
              </a:spcAft>
            </a:pPr>
            <a:r>
              <a:rPr lang="en-US" sz="2000" b="1" kern="0" dirty="0">
                <a:ln w="12700">
                  <a:noFill/>
                </a:ln>
                <a:solidFill>
                  <a:srgbClr val="000000"/>
                </a:solidFill>
                <a:effectLst>
                  <a:glow rad="774700">
                    <a:srgbClr val="FFFFFF">
                      <a:alpha val="69000"/>
                    </a:srgbClr>
                  </a:glow>
                </a:effectLst>
              </a:rPr>
              <a:t>52</a:t>
            </a:r>
          </a:p>
          <a:p>
            <a:pPr fontAlgn="base">
              <a:lnSpc>
                <a:spcPts val="1900"/>
              </a:lnSpc>
              <a:spcBef>
                <a:spcPct val="0"/>
              </a:spcBef>
              <a:spcAft>
                <a:spcPct val="0"/>
              </a:spcAft>
            </a:pPr>
            <a:endParaRPr lang="en-US" sz="2000" b="1" kern="0" dirty="0">
              <a:ln w="12700">
                <a:noFill/>
              </a:ln>
              <a:solidFill>
                <a:srgbClr val="000000"/>
              </a:solidFill>
              <a:effectLst>
                <a:glow rad="774700">
                  <a:srgbClr val="FFFFFF">
                    <a:alpha val="69000"/>
                  </a:srgbClr>
                </a:glow>
              </a:effectLst>
            </a:endParaRPr>
          </a:p>
          <a:p>
            <a:pPr fontAlgn="base">
              <a:lnSpc>
                <a:spcPts val="1900"/>
              </a:lnSpc>
              <a:spcBef>
                <a:spcPct val="0"/>
              </a:spcBef>
              <a:spcAft>
                <a:spcPct val="0"/>
              </a:spcAft>
            </a:pPr>
            <a:r>
              <a:rPr lang="en-US" sz="2000" b="1" kern="0" dirty="0">
                <a:ln w="12700">
                  <a:noFill/>
                </a:ln>
                <a:solidFill>
                  <a:srgbClr val="000000"/>
                </a:solidFill>
                <a:effectLst>
                  <a:glow rad="774700">
                    <a:srgbClr val="FFFFFF">
                      <a:alpha val="69000"/>
                    </a:srgbClr>
                  </a:glow>
                </a:effectLst>
              </a:rPr>
              <a:t>51</a:t>
            </a:r>
          </a:p>
          <a:p>
            <a:pPr fontAlgn="base">
              <a:lnSpc>
                <a:spcPts val="1900"/>
              </a:lnSpc>
              <a:spcBef>
                <a:spcPct val="0"/>
              </a:spcBef>
              <a:spcAft>
                <a:spcPct val="0"/>
              </a:spcAft>
            </a:pPr>
            <a:endParaRPr lang="en-US" sz="2000" b="1" kern="0" dirty="0">
              <a:ln w="12700">
                <a:noFill/>
              </a:ln>
              <a:solidFill>
                <a:srgbClr val="000000"/>
              </a:solidFill>
              <a:effectLst>
                <a:glow rad="774700">
                  <a:srgbClr val="FFFFFF">
                    <a:alpha val="69000"/>
                  </a:srgbClr>
                </a:glow>
              </a:effectLst>
            </a:endParaRPr>
          </a:p>
          <a:p>
            <a:pPr fontAlgn="base">
              <a:lnSpc>
                <a:spcPts val="1900"/>
              </a:lnSpc>
              <a:spcBef>
                <a:spcPct val="0"/>
              </a:spcBef>
              <a:spcAft>
                <a:spcPct val="0"/>
              </a:spcAft>
            </a:pPr>
            <a:r>
              <a:rPr lang="en-US" sz="2000" b="1" kern="0" dirty="0">
                <a:ln w="12700">
                  <a:noFill/>
                </a:ln>
                <a:solidFill>
                  <a:srgbClr val="000000"/>
                </a:solidFill>
                <a:effectLst>
                  <a:glow rad="774700">
                    <a:srgbClr val="FFFFFF">
                      <a:alpha val="69000"/>
                    </a:srgbClr>
                  </a:glow>
                </a:effectLst>
              </a:rPr>
              <a:t>50</a:t>
            </a:r>
          </a:p>
        </p:txBody>
      </p:sp>
      <p:sp>
        <p:nvSpPr>
          <p:cNvPr id="10" name="Left Arrow 9"/>
          <p:cNvSpPr/>
          <p:nvPr/>
        </p:nvSpPr>
        <p:spPr bwMode="auto">
          <a:xfrm rot="10800000">
            <a:off x="3424995" y="5972639"/>
            <a:ext cx="2560376" cy="270200"/>
          </a:xfrm>
          <a:prstGeom prst="leftArrow">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6000000" scaled="0"/>
            <a:tileRect/>
          </a:gradFill>
          <a:ln w="28575" cap="flat" cmpd="sng" algn="ctr">
            <a:solidFill>
              <a:srgbClr val="FF0000"/>
            </a:solidFill>
            <a:prstDash val="solid"/>
            <a:round/>
            <a:headEnd type="none" w="med" len="med"/>
            <a:tailEnd type="triangle" w="lg" len="lg"/>
          </a:ln>
          <a:effectLst>
            <a:outerShdw blurRad="50800" dist="38100" dir="2700000" algn="tl" rotWithShape="0">
              <a:prstClr val="black">
                <a:alpha val="40000"/>
              </a:prstClr>
            </a:outerShdw>
          </a:effectLst>
        </p:spPr>
        <p:txBody>
          <a:bodyPr wrap="none" anchor="ctr"/>
          <a:lstStyle/>
          <a:p>
            <a:pPr fontAlgn="base">
              <a:spcBef>
                <a:spcPct val="0"/>
              </a:spcBef>
              <a:spcAft>
                <a:spcPct val="0"/>
              </a:spcAft>
              <a:defRPr/>
            </a:pPr>
            <a:endParaRPr lang="en-US" sz="2400" b="1">
              <a:solidFill>
                <a:srgbClr val="CCFFFF"/>
              </a:solidFill>
            </a:endParaRPr>
          </a:p>
        </p:txBody>
      </p:sp>
      <p:sp>
        <p:nvSpPr>
          <p:cNvPr id="14" name="Title 1"/>
          <p:cNvSpPr txBox="1">
            <a:spLocks/>
          </p:cNvSpPr>
          <p:nvPr/>
        </p:nvSpPr>
        <p:spPr bwMode="auto">
          <a:xfrm>
            <a:off x="3107150" y="5125700"/>
            <a:ext cx="2979186" cy="712972"/>
          </a:xfrm>
          <a:prstGeom prst="rect">
            <a:avLst/>
          </a:prstGeom>
          <a:noFill/>
          <a:ln w="9525">
            <a:noFill/>
            <a:miter lim="800000"/>
            <a:headEnd/>
            <a:tailEnd/>
          </a:ln>
          <a:effectLst/>
        </p:spPr>
        <p:txBody>
          <a:bodyPr anchor="ctr"/>
          <a:lstStyle/>
          <a:p>
            <a:pPr algn="ctr" eaLnBrk="0" fontAlgn="base" hangingPunct="0">
              <a:spcBef>
                <a:spcPct val="0"/>
              </a:spcBef>
              <a:spcAft>
                <a:spcPct val="0"/>
              </a:spcAft>
              <a:defRPr/>
            </a:pPr>
            <a:r>
              <a:rPr lang="en-US" sz="4400" kern="0" dirty="0">
                <a:solidFill>
                  <a:srgbClr val="FFFF00"/>
                </a:solidFill>
                <a:effectLst>
                  <a:outerShdw blurRad="38100" dist="38100" dir="2700000" algn="tl">
                    <a:srgbClr val="000000"/>
                  </a:outerShdw>
                </a:effectLst>
              </a:rPr>
              <a:t>Read right,</a:t>
            </a:r>
            <a:endParaRPr lang="en-US" sz="2000" kern="0" dirty="0">
              <a:solidFill>
                <a:srgbClr val="FFFF00"/>
              </a:solidFill>
              <a:effectLst>
                <a:outerShdw blurRad="38100" dist="38100" dir="2700000" algn="tl">
                  <a:srgbClr val="000000"/>
                </a:outerShdw>
              </a:effectLst>
            </a:endParaRPr>
          </a:p>
        </p:txBody>
      </p:sp>
      <p:sp>
        <p:nvSpPr>
          <p:cNvPr id="15" name="Title 1"/>
          <p:cNvSpPr txBox="1">
            <a:spLocks/>
          </p:cNvSpPr>
          <p:nvPr/>
        </p:nvSpPr>
        <p:spPr bwMode="auto">
          <a:xfrm>
            <a:off x="6118249" y="3703767"/>
            <a:ext cx="2979186" cy="712972"/>
          </a:xfrm>
          <a:prstGeom prst="rect">
            <a:avLst/>
          </a:prstGeom>
          <a:noFill/>
          <a:ln w="9525">
            <a:noFill/>
            <a:miter lim="800000"/>
            <a:headEnd/>
            <a:tailEnd/>
          </a:ln>
          <a:effectLst/>
        </p:spPr>
        <p:txBody>
          <a:bodyPr anchor="ctr"/>
          <a:lstStyle/>
          <a:p>
            <a:pPr algn="ctr" eaLnBrk="0" fontAlgn="base" hangingPunct="0">
              <a:spcBef>
                <a:spcPct val="0"/>
              </a:spcBef>
              <a:spcAft>
                <a:spcPct val="0"/>
              </a:spcAft>
              <a:defRPr/>
            </a:pPr>
            <a:r>
              <a:rPr lang="en-US" sz="4400" kern="0" dirty="0">
                <a:solidFill>
                  <a:srgbClr val="FFFF00"/>
                </a:solidFill>
                <a:effectLst>
                  <a:outerShdw blurRad="38100" dist="38100" dir="2700000" algn="tl">
                    <a:srgbClr val="000000"/>
                  </a:outerShdw>
                </a:effectLst>
              </a:rPr>
              <a:t>Then up!</a:t>
            </a:r>
          </a:p>
        </p:txBody>
      </p:sp>
      <p:sp>
        <p:nvSpPr>
          <p:cNvPr id="5" name="Rectangle 4"/>
          <p:cNvSpPr/>
          <p:nvPr/>
        </p:nvSpPr>
        <p:spPr bwMode="auto">
          <a:xfrm>
            <a:off x="6135500" y="2147777"/>
            <a:ext cx="473887" cy="504788"/>
          </a:xfrm>
          <a:prstGeom prst="rect">
            <a:avLst/>
          </a:prstGeom>
          <a:noFill/>
          <a:ln w="57150" cap="flat" cmpd="sng" algn="ctr">
            <a:solidFill>
              <a:schemeClr val="tx2"/>
            </a:solidFill>
            <a:prstDash val="solid"/>
            <a:round/>
            <a:headEnd type="none" w="med" len="med"/>
            <a:tailEnd type="triangle" w="lg" len="lg"/>
          </a:ln>
          <a:effectLst>
            <a:outerShdw dist="35921" dir="2700000" algn="ctr" rotWithShape="0">
              <a:srgbClr val="000000"/>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b="1">
              <a:solidFill>
                <a:srgbClr val="CCFFFF"/>
              </a:solidFill>
            </a:endParaRPr>
          </a:p>
        </p:txBody>
      </p:sp>
      <p:sp>
        <p:nvSpPr>
          <p:cNvPr id="13" name="Left Arrow 12"/>
          <p:cNvSpPr/>
          <p:nvPr/>
        </p:nvSpPr>
        <p:spPr bwMode="auto">
          <a:xfrm rot="5400000">
            <a:off x="4479977" y="4172987"/>
            <a:ext cx="3311044" cy="270200"/>
          </a:xfrm>
          <a:prstGeom prst="leftArrow">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6000000" scaled="0"/>
            <a:tileRect/>
          </a:gradFill>
          <a:ln w="28575" cap="flat" cmpd="sng" algn="ctr">
            <a:solidFill>
              <a:srgbClr val="FF0000"/>
            </a:solidFill>
            <a:prstDash val="solid"/>
            <a:round/>
            <a:headEnd type="none" w="med" len="med"/>
            <a:tailEnd type="triangle" w="lg" len="lg"/>
          </a:ln>
          <a:effectLst>
            <a:outerShdw blurRad="50800" dist="38100" dir="2700000" algn="tl" rotWithShape="0">
              <a:prstClr val="black">
                <a:alpha val="40000"/>
              </a:prstClr>
            </a:outerShdw>
          </a:effectLst>
        </p:spPr>
        <p:txBody>
          <a:bodyPr wrap="none" anchor="ctr"/>
          <a:lstStyle/>
          <a:p>
            <a:pPr fontAlgn="base">
              <a:spcBef>
                <a:spcPct val="0"/>
              </a:spcBef>
              <a:spcAft>
                <a:spcPct val="0"/>
              </a:spcAft>
              <a:defRPr/>
            </a:pPr>
            <a:endParaRPr lang="en-US" sz="2400" b="1">
              <a:solidFill>
                <a:srgbClr val="CCFFFF"/>
              </a:solidFill>
            </a:endParaRPr>
          </a:p>
        </p:txBody>
      </p:sp>
      <p:sp>
        <p:nvSpPr>
          <p:cNvPr id="12" name="Title 1"/>
          <p:cNvSpPr txBox="1">
            <a:spLocks/>
          </p:cNvSpPr>
          <p:nvPr/>
        </p:nvSpPr>
        <p:spPr bwMode="auto">
          <a:xfrm>
            <a:off x="3972094" y="337610"/>
            <a:ext cx="4597011" cy="1040813"/>
          </a:xfrm>
          <a:prstGeom prst="rect">
            <a:avLst/>
          </a:prstGeom>
          <a:noFill/>
          <a:ln w="9525">
            <a:noFill/>
            <a:miter lim="800000"/>
            <a:headEnd/>
            <a:tailEnd/>
          </a:ln>
          <a:effectLst/>
        </p:spPr>
        <p:txBody>
          <a:bodyPr anchor="ctr"/>
          <a:lstStyle/>
          <a:p>
            <a:pPr algn="ctr" eaLnBrk="0" fontAlgn="base" hangingPunct="0">
              <a:spcBef>
                <a:spcPct val="0"/>
              </a:spcBef>
              <a:spcAft>
                <a:spcPct val="0"/>
              </a:spcAft>
              <a:defRPr/>
            </a:pPr>
            <a:r>
              <a:rPr lang="en-US" sz="4400" kern="0" dirty="0">
                <a:solidFill>
                  <a:srgbClr val="FFFF00"/>
                </a:solidFill>
                <a:effectLst>
                  <a:outerShdw blurRad="38100" dist="38100" dir="2700000" algn="tl">
                    <a:srgbClr val="000000"/>
                  </a:outerShdw>
                </a:effectLst>
              </a:rPr>
              <a:t>Use Maps!</a:t>
            </a:r>
            <a:endParaRPr lang="en-US" sz="2000" kern="0" dirty="0">
              <a:solidFill>
                <a:srgbClr val="FFFF00"/>
              </a:solidFill>
              <a:effectLst>
                <a:outerShdw blurRad="38100" dist="38100" dir="2700000" algn="tl">
                  <a:srgbClr val="000000"/>
                </a:outerShdw>
              </a:effectLst>
            </a:endParaRPr>
          </a:p>
        </p:txBody>
      </p:sp>
      <p:sp>
        <p:nvSpPr>
          <p:cNvPr id="16" name="Title 1"/>
          <p:cNvSpPr txBox="1">
            <a:spLocks/>
          </p:cNvSpPr>
          <p:nvPr/>
        </p:nvSpPr>
        <p:spPr bwMode="auto">
          <a:xfrm>
            <a:off x="6726419" y="1944955"/>
            <a:ext cx="1936750" cy="910432"/>
          </a:xfrm>
          <a:prstGeom prst="rect">
            <a:avLst/>
          </a:prstGeom>
          <a:noFill/>
          <a:ln w="9525">
            <a:noFill/>
            <a:miter lim="800000"/>
            <a:headEnd/>
            <a:tailEnd/>
          </a:ln>
          <a:effectLst/>
        </p:spPr>
        <p:txBody>
          <a:bodyPr anchor="ctr"/>
          <a:lstStyle/>
          <a:p>
            <a:pPr algn="ctr" eaLnBrk="0" fontAlgn="base" hangingPunct="0">
              <a:spcBef>
                <a:spcPct val="0"/>
              </a:spcBef>
              <a:spcAft>
                <a:spcPct val="0"/>
              </a:spcAft>
              <a:defRPr/>
            </a:pPr>
            <a:r>
              <a:rPr lang="en-US" sz="4400" kern="0" dirty="0">
                <a:solidFill>
                  <a:srgbClr val="FFFF00"/>
                </a:solidFill>
                <a:effectLst>
                  <a:outerShdw blurRad="38100" dist="38100" dir="2700000" algn="tl">
                    <a:srgbClr val="000000"/>
                  </a:outerShdw>
                </a:effectLst>
              </a:rPr>
              <a:t>Grid 75 56</a:t>
            </a:r>
            <a:endParaRPr lang="en-US" sz="2000" kern="0" dirty="0">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val="3788989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4"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3000"/>
                            </p:stCondLst>
                            <p:childTnLst>
                              <p:par>
                                <p:cTn id="17" presetID="1"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3000"/>
                            </p:stCondLst>
                            <p:childTnLst>
                              <p:par>
                                <p:cTn id="20" presetID="22" presetClass="entr" presetSubtype="4" fill="hold" grpId="0" nodeType="afterEffect">
                                  <p:stCondLst>
                                    <p:cond delay="50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par>
                          <p:cTn id="23" fill="hold">
                            <p:stCondLst>
                              <p:cond delay="4000"/>
                            </p:stCondLst>
                            <p:childTnLst>
                              <p:par>
                                <p:cTn id="24" presetID="1"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par>
                          <p:cTn id="26" fill="hold">
                            <p:stCondLst>
                              <p:cond delay="4000"/>
                            </p:stCondLst>
                            <p:childTnLst>
                              <p:par>
                                <p:cTn id="27" presetID="1" presetClass="entr" presetSubtype="0" fill="hold" grpId="0" nodeType="afterEffect">
                                  <p:stCondLst>
                                    <p:cond delay="500"/>
                                  </p:stCondLst>
                                  <p:childTnLst>
                                    <p:set>
                                      <p:cBhvr>
                                        <p:cTn id="28" dur="1" fill="hold">
                                          <p:stCondLst>
                                            <p:cond delay="0"/>
                                          </p:stCondLst>
                                        </p:cTn>
                                        <p:tgtEl>
                                          <p:spTgt spid="5"/>
                                        </p:tgtEl>
                                        <p:attrNameLst>
                                          <p:attrName>style.visibility</p:attrName>
                                        </p:attrNameLst>
                                      </p:cBhvr>
                                      <p:to>
                                        <p:strVal val="visible"/>
                                      </p:to>
                                    </p:set>
                                  </p:childTnLst>
                                </p:cTn>
                              </p:par>
                            </p:childTnLst>
                          </p:cTn>
                        </p:par>
                        <p:par>
                          <p:cTn id="29" fill="hold">
                            <p:stCondLst>
                              <p:cond delay="4500"/>
                            </p:stCondLst>
                            <p:childTnLst>
                              <p:par>
                                <p:cTn id="30" presetID="1" presetClass="entr" presetSubtype="0" fill="hold" grpId="0" nodeType="afterEffect">
                                  <p:stCondLst>
                                    <p:cond delay="30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animBg="1"/>
      <p:bldP spid="14" grpId="0"/>
      <p:bldP spid="15" grpId="0"/>
      <p:bldP spid="5" grpId="0" animBg="1"/>
      <p:bldP spid="13" grpId="0" animBg="1"/>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descr="C:\Users\rkhf4\AppData\Local\Microsoft\Windows\Temporary Internet Files\Content.Outlook\2ZHB20CW\Theodili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1149" y="231618"/>
            <a:ext cx="3217317" cy="2144877"/>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3" descr="C:\Users\rkhf4\AppData\Local\Microsoft\Windows\Temporary Internet Files\Content.Outlook\2ZHB20CW\milGP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6881" y="3444163"/>
            <a:ext cx="2202881" cy="3304322"/>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C:\Users\rkhf4\AppData\Local\Microsoft\Windows\Temporary Internet Files\Content.Outlook\2ZHB20CW\GPS-Toolbo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6927" y="3439379"/>
            <a:ext cx="2202881" cy="3304322"/>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437621" y="231617"/>
            <a:ext cx="3551436" cy="2132716"/>
            <a:chOff x="4913621" y="231617"/>
            <a:chExt cx="3551436" cy="2132716"/>
          </a:xfrm>
        </p:grpSpPr>
        <p:pic>
          <p:nvPicPr>
            <p:cNvPr id="8" name="Picture 8" descr="https://lh6.googleusercontent.com/THHLYupxw75xJ1MsEYoAGP6FK4sVqL1oqaF_l9TZi2klvhOeF1GmV9xTWjAncbIXXYkrAFW4UnElIPjxy47Rf2AZUwIxmX2_9TZN8aucoRbaQDJqvYASHWY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3622" y="231617"/>
              <a:ext cx="3551435" cy="2132716"/>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bwMode="auto">
            <a:xfrm>
              <a:off x="4913621" y="507733"/>
              <a:ext cx="957251" cy="3517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a:lstStyle>
            <a:p>
              <a:pPr marL="0" indent="0" algn="ctr">
                <a:buNone/>
              </a:pPr>
              <a:r>
                <a:rPr lang="en-US" sz="1400" b="1" dirty="0" err="1">
                  <a:solidFill>
                    <a:srgbClr val="FFFF00"/>
                  </a:solidFill>
                  <a:effectLst>
                    <a:outerShdw blurRad="38100" dist="38100" dir="2700000" algn="tl">
                      <a:srgbClr val="000000">
                        <a:alpha val="43137"/>
                      </a:srgbClr>
                    </a:outerShdw>
                  </a:effectLst>
                </a:rPr>
                <a:t>GeoCam</a:t>
              </a:r>
              <a:endParaRPr lang="en-US" sz="1400" b="1" dirty="0">
                <a:solidFill>
                  <a:srgbClr val="FFFF00"/>
                </a:solidFill>
                <a:effectLst>
                  <a:outerShdw blurRad="38100" dist="38100" dir="2700000" algn="tl">
                    <a:srgbClr val="000000">
                      <a:alpha val="43137"/>
                    </a:srgbClr>
                  </a:outerShdw>
                </a:effectLst>
              </a:endParaRPr>
            </a:p>
          </p:txBody>
        </p:sp>
      </p:grpSp>
      <p:grpSp>
        <p:nvGrpSpPr>
          <p:cNvPr id="10" name="Group 9"/>
          <p:cNvGrpSpPr/>
          <p:nvPr/>
        </p:nvGrpSpPr>
        <p:grpSpPr>
          <a:xfrm>
            <a:off x="4053246" y="3439379"/>
            <a:ext cx="1981302" cy="3304322"/>
            <a:chOff x="4929324" y="3439379"/>
            <a:chExt cx="1981302" cy="3304322"/>
          </a:xfrm>
        </p:grpSpPr>
        <p:pic>
          <p:nvPicPr>
            <p:cNvPr id="11" name="Picture 6" descr="https://lh6.googleusercontent.com/IsgJUVSuJcXMJslxNVyvLyD0Z20x6LxyigttwZ4SdJrGltjU78pxnW_C8qzaVkLUFnt28zUK43BVok-GQJx_W7kpX1jg4jcxVRorYUm04Ka8uAgRcxpXxyK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9324" y="3439379"/>
              <a:ext cx="1981302" cy="3304322"/>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Content Placeholder 2"/>
            <p:cNvSpPr txBox="1">
              <a:spLocks/>
            </p:cNvSpPr>
            <p:nvPr/>
          </p:nvSpPr>
          <p:spPr bwMode="auto">
            <a:xfrm>
              <a:off x="4929324" y="3727044"/>
              <a:ext cx="885876" cy="2463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a:lstStyle>
            <a:p>
              <a:pPr marL="0" indent="0" algn="ctr">
                <a:buNone/>
              </a:pPr>
              <a:r>
                <a:rPr lang="en-US" sz="1400" b="1" dirty="0" err="1">
                  <a:solidFill>
                    <a:srgbClr val="FFFF00"/>
                  </a:solidFill>
                  <a:effectLst>
                    <a:outerShdw blurRad="38100" dist="38100" dir="2700000" algn="tl">
                      <a:srgbClr val="000000">
                        <a:alpha val="43137"/>
                      </a:srgbClr>
                    </a:outerShdw>
                  </a:effectLst>
                </a:rPr>
                <a:t>GridNav</a:t>
              </a:r>
              <a:endParaRPr lang="en-US" sz="1400" b="1" dirty="0">
                <a:solidFill>
                  <a:srgbClr val="FFFF00"/>
                </a:solidFill>
                <a:effectLst>
                  <a:outerShdw blurRad="38100" dist="38100" dir="2700000" algn="tl">
                    <a:srgbClr val="000000">
                      <a:alpha val="43137"/>
                    </a:srgbClr>
                  </a:outerShdw>
                </a:effectLst>
              </a:endParaRPr>
            </a:p>
          </p:txBody>
        </p:sp>
      </p:grpSp>
      <p:grpSp>
        <p:nvGrpSpPr>
          <p:cNvPr id="13" name="Group 12"/>
          <p:cNvGrpSpPr/>
          <p:nvPr/>
        </p:nvGrpSpPr>
        <p:grpSpPr>
          <a:xfrm>
            <a:off x="8624859" y="3439379"/>
            <a:ext cx="1858681" cy="3304322"/>
            <a:chOff x="7065233" y="3439379"/>
            <a:chExt cx="1858681" cy="3304322"/>
          </a:xfrm>
        </p:grpSpPr>
        <p:pic>
          <p:nvPicPr>
            <p:cNvPr id="14" name="Picture 4" descr="https://lh3.googleusercontent.com/g8SbArNCbJ6EwFter7huwM1empkvkrp5jcbhSmcsogv3Q5HeChA9SCfQ9aeMatwYErTC1aXVtauHH8HzNP5eD3n-v6zOhc667HWmsCcG9FOj5ly9jjaH85p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5233" y="3439379"/>
              <a:ext cx="1858681" cy="3304322"/>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bwMode="auto">
            <a:xfrm>
              <a:off x="7065233" y="3839974"/>
              <a:ext cx="1078808" cy="26681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a:lstStyle>
            <a:p>
              <a:pPr marL="0" indent="0" algn="ctr">
                <a:buNone/>
              </a:pPr>
              <a:r>
                <a:rPr lang="en-US" sz="1400" b="1" dirty="0" err="1">
                  <a:solidFill>
                    <a:srgbClr val="FFFF00"/>
                  </a:solidFill>
                  <a:effectLst>
                    <a:outerShdw blurRad="38100" dist="38100" dir="2700000" algn="tl">
                      <a:srgbClr val="000000">
                        <a:alpha val="43137"/>
                      </a:srgbClr>
                    </a:outerShdw>
                  </a:effectLst>
                </a:rPr>
                <a:t>MyMGRS</a:t>
              </a:r>
              <a:endParaRPr lang="en-US" sz="1400" b="1" dirty="0">
                <a:solidFill>
                  <a:srgbClr val="FFFF00"/>
                </a:solidFill>
                <a:effectLst>
                  <a:outerShdw blurRad="38100" dist="38100" dir="2700000" algn="tl">
                    <a:srgbClr val="000000">
                      <a:alpha val="43137"/>
                    </a:srgbClr>
                  </a:outerShdw>
                </a:effectLst>
              </a:endParaRPr>
            </a:p>
          </p:txBody>
        </p:sp>
      </p:grpSp>
      <p:sp>
        <p:nvSpPr>
          <p:cNvPr id="16" name="Title 1"/>
          <p:cNvSpPr txBox="1">
            <a:spLocks/>
          </p:cNvSpPr>
          <p:nvPr/>
        </p:nvSpPr>
        <p:spPr>
          <a:xfrm>
            <a:off x="3803265" y="2554070"/>
            <a:ext cx="4410075" cy="769441"/>
          </a:xfrm>
          <a:prstGeom prst="rect">
            <a:avLst/>
          </a:prstGeom>
          <a:noFill/>
        </p:spPr>
        <p:txBody>
          <a:bodyPr wrap="square" rtlCol="0">
            <a:spAutoFit/>
          </a:bodyPr>
          <a:lstStyle>
            <a:defPPr>
              <a:defRPr lang="en-US"/>
            </a:defPPr>
            <a:lvl1pPr algn="ctr">
              <a:defRPr sz="3600" b="1">
                <a:solidFill>
                  <a:srgbClr val="002060"/>
                </a:solidFill>
              </a:defRPr>
            </a:lvl1pPr>
          </a:lstStyle>
          <a:p>
            <a:pPr fontAlgn="base">
              <a:spcBef>
                <a:spcPct val="0"/>
              </a:spcBef>
              <a:spcAft>
                <a:spcPct val="0"/>
              </a:spcAft>
            </a:pPr>
            <a:r>
              <a:rPr lang="en-US" sz="4400" b="0" dirty="0">
                <a:solidFill>
                  <a:srgbClr val="FFFF00"/>
                </a:solidFill>
                <a:effectLst>
                  <a:outerShdw blurRad="38100" dist="38100" dir="2700000" algn="tl">
                    <a:srgbClr val="000000"/>
                  </a:outerShdw>
                </a:effectLst>
              </a:rPr>
              <a:t>Mobile</a:t>
            </a:r>
            <a:r>
              <a:rPr lang="en-US" b="0" dirty="0"/>
              <a:t> </a:t>
            </a:r>
            <a:r>
              <a:rPr lang="en-US" sz="4400" b="0" dirty="0">
                <a:solidFill>
                  <a:srgbClr val="FFFF00"/>
                </a:solidFill>
                <a:effectLst>
                  <a:outerShdw blurRad="38100" dist="38100" dir="2700000" algn="tl">
                    <a:srgbClr val="000000"/>
                  </a:outerShdw>
                </a:effectLst>
              </a:rPr>
              <a:t>Apps</a:t>
            </a:r>
          </a:p>
        </p:txBody>
      </p:sp>
    </p:spTree>
    <p:extLst>
      <p:ext uri="{BB962C8B-B14F-4D97-AF65-F5344CB8AC3E}">
        <p14:creationId xmlns:p14="http://schemas.microsoft.com/office/powerpoint/2010/main" val="312258517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6" name="Text Placeholder 1"/>
          <p:cNvSpPr txBox="1">
            <a:spLocks/>
          </p:cNvSpPr>
          <p:nvPr/>
        </p:nvSpPr>
        <p:spPr>
          <a:xfrm>
            <a:off x="838199" y="1825625"/>
            <a:ext cx="6654283"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t>GAC annual process and logistics</a:t>
            </a:r>
          </a:p>
          <a:p>
            <a:pPr marL="0" indent="0">
              <a:buFont typeface="Arial" panose="020B0604020202020204" pitchFamily="34" charset="0"/>
              <a:buNone/>
            </a:pPr>
            <a:r>
              <a:rPr lang="en-US" dirty="0" smtClean="0"/>
              <a:t>Mark Kotz, Nancy Rader</a:t>
            </a:r>
            <a:endParaRPr lang="en-US" dirty="0"/>
          </a:p>
        </p:txBody>
      </p:sp>
    </p:spTree>
    <p:extLst>
      <p:ext uri="{BB962C8B-B14F-4D97-AF65-F5344CB8AC3E}">
        <p14:creationId xmlns:p14="http://schemas.microsoft.com/office/powerpoint/2010/main" val="1077967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CC"/>
            </a:gs>
            <a:gs pos="100000">
              <a:srgbClr val="00005E"/>
            </a:gs>
          </a:gsLst>
          <a:lin ang="2700000" scaled="1"/>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653"/>
          <a:stretch/>
        </p:blipFill>
        <p:spPr bwMode="auto">
          <a:xfrm>
            <a:off x="5981257" y="172083"/>
            <a:ext cx="4533900" cy="6562725"/>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2" name="Group 1"/>
          <p:cNvGrpSpPr/>
          <p:nvPr/>
        </p:nvGrpSpPr>
        <p:grpSpPr>
          <a:xfrm>
            <a:off x="2658559" y="2412403"/>
            <a:ext cx="2214698" cy="4322405"/>
            <a:chOff x="496604" y="850066"/>
            <a:chExt cx="2716929" cy="5302605"/>
          </a:xfrm>
        </p:grpSpPr>
        <p:pic>
          <p:nvPicPr>
            <p:cNvPr id="7" name="Picture 4" descr="C:\User\rdk\Conferences\2015 MNGISLIS\GalaxyS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604" y="850066"/>
              <a:ext cx="2716929" cy="5302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C:\Users\rkhf4\AppData\Local\Microsoft\Windows\Temporary Internet Files\Content.Outlook\2ZHB20CW\Screenshot_2014-08-27-14-25-1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329" y="1488559"/>
              <a:ext cx="2330877" cy="4143899"/>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3" name="Title 1"/>
          <p:cNvSpPr txBox="1">
            <a:spLocks/>
          </p:cNvSpPr>
          <p:nvPr/>
        </p:nvSpPr>
        <p:spPr>
          <a:xfrm>
            <a:off x="1609061" y="95694"/>
            <a:ext cx="4231759" cy="2316709"/>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kern="0" dirty="0">
                <a:solidFill>
                  <a:srgbClr val="FFFF00"/>
                </a:solidFill>
              </a:rPr>
              <a:t>Emergency Location Markers</a:t>
            </a:r>
          </a:p>
        </p:txBody>
      </p:sp>
      <p:grpSp>
        <p:nvGrpSpPr>
          <p:cNvPr id="12" name="Group 11"/>
          <p:cNvGrpSpPr/>
          <p:nvPr/>
        </p:nvGrpSpPr>
        <p:grpSpPr>
          <a:xfrm>
            <a:off x="5342181" y="743822"/>
            <a:ext cx="2248369" cy="4388119"/>
            <a:chOff x="911118" y="387796"/>
            <a:chExt cx="3034785" cy="5922961"/>
          </a:xfrm>
        </p:grpSpPr>
        <p:pic>
          <p:nvPicPr>
            <p:cNvPr id="14" name="Picture 4" descr="C:\User\rdk\Conferences\2015 MNGISLIS\GalaxyS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118" y="387796"/>
              <a:ext cx="3034785" cy="5922961"/>
            </a:xfrm>
            <a:prstGeom prst="rect">
              <a:avLst/>
            </a:prstGeom>
            <a:ln w="0">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3161" y="1097073"/>
              <a:ext cx="2550210" cy="4533706"/>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pic>
        <p:nvPicPr>
          <p:cNvPr id="10" name="Picture 8" descr="SharedGe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1523" y="5778577"/>
            <a:ext cx="2269027" cy="675306"/>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00862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550" y="120491"/>
            <a:ext cx="2420936" cy="952499"/>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err="1" smtClean="0"/>
              <a:t>MyUSNG</a:t>
            </a:r>
            <a:endParaRPr lang="en-US" dirty="0"/>
          </a:p>
        </p:txBody>
      </p:sp>
      <p:sp>
        <p:nvSpPr>
          <p:cNvPr id="3" name="Content Placeholder 2"/>
          <p:cNvSpPr>
            <a:spLocks noGrp="1"/>
          </p:cNvSpPr>
          <p:nvPr>
            <p:ph idx="1"/>
          </p:nvPr>
        </p:nvSpPr>
        <p:spPr/>
        <p:txBody>
          <a:bodyPr/>
          <a:lstStyle/>
          <a:p>
            <a:endParaRPr lang="en-US"/>
          </a:p>
        </p:txBody>
      </p:sp>
      <p:grpSp>
        <p:nvGrpSpPr>
          <p:cNvPr id="8" name="Group 7"/>
          <p:cNvGrpSpPr/>
          <p:nvPr/>
        </p:nvGrpSpPr>
        <p:grpSpPr>
          <a:xfrm>
            <a:off x="6163622" y="1684175"/>
            <a:ext cx="2434704" cy="4751789"/>
            <a:chOff x="782732" y="593934"/>
            <a:chExt cx="2434704" cy="4751789"/>
          </a:xfrm>
        </p:grpSpPr>
        <p:pic>
          <p:nvPicPr>
            <p:cNvPr id="5" name="Picture 4" descr="C:\User\rdk\Conferences\2015 MNGISLIS\GalaxyS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732" y="593934"/>
              <a:ext cx="2434704" cy="4751789"/>
            </a:xfrm>
            <a:prstGeom prst="rect">
              <a:avLst/>
            </a:prstGeom>
            <a:ln w="0">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C:\Users\rkhf4\AppData\Local\Microsoft\Windows\Temporary Internet Files\Content.Outlook\HU9G8TNW\Screenshot_20170918-11575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6787" y="1172307"/>
              <a:ext cx="2070589" cy="3681047"/>
            </a:xfrm>
            <a:prstGeom prst="rect">
              <a:avLst/>
            </a:prstGeom>
            <a:ln w="0">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3412544" y="1727176"/>
            <a:ext cx="2434704" cy="4751789"/>
            <a:chOff x="3369836" y="593933"/>
            <a:chExt cx="2434704" cy="4751789"/>
          </a:xfrm>
        </p:grpSpPr>
        <p:pic>
          <p:nvPicPr>
            <p:cNvPr id="10" name="Picture 9" descr="C:\User\rdk\Conferences\2015 MNGISLIS\GalaxyS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9836" y="593933"/>
              <a:ext cx="2434704" cy="4751789"/>
            </a:xfrm>
            <a:prstGeom prst="rect">
              <a:avLst/>
            </a:prstGeom>
            <a:ln w="0">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C:\Users\rkhf4\AppData\Local\Microsoft\Windows\Temporary Internet Files\Content.Outlook\HU9G8TNW\Screenshot_20170918-11574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2502" y="1172307"/>
              <a:ext cx="2070589" cy="3681047"/>
            </a:xfrm>
            <a:prstGeom prst="rect">
              <a:avLst/>
            </a:prstGeom>
            <a:ln w="0">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0082896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7950" y="5260168"/>
            <a:ext cx="4962525" cy="1219200"/>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759" y="3089204"/>
            <a:ext cx="3914775" cy="1009650"/>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9759" y="142875"/>
            <a:ext cx="5272515" cy="2368513"/>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2" name="Group 1"/>
          <p:cNvGrpSpPr/>
          <p:nvPr/>
        </p:nvGrpSpPr>
        <p:grpSpPr>
          <a:xfrm>
            <a:off x="5820230" y="2681481"/>
            <a:ext cx="4723875" cy="2121256"/>
            <a:chOff x="4296229" y="2681481"/>
            <a:chExt cx="4723875" cy="2121256"/>
          </a:xfrm>
        </p:grpSpPr>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6229" y="2681481"/>
              <a:ext cx="4723875" cy="2121256"/>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9170" y="4544318"/>
              <a:ext cx="1599101" cy="203967"/>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grpSp>
      <p:sp>
        <p:nvSpPr>
          <p:cNvPr id="12" name="Title 1"/>
          <p:cNvSpPr>
            <a:spLocks noGrp="1"/>
          </p:cNvSpPr>
          <p:nvPr>
            <p:ph type="title"/>
          </p:nvPr>
        </p:nvSpPr>
        <p:spPr>
          <a:xfrm>
            <a:off x="6962273" y="590550"/>
            <a:ext cx="3010402" cy="1218999"/>
          </a:xfrm>
        </p:spPr>
        <p:txBody>
          <a:bodyPr/>
          <a:lstStyle/>
          <a:p>
            <a:r>
              <a:rPr lang="en-US" dirty="0" err="1" smtClean="0"/>
              <a:t>Esri</a:t>
            </a:r>
            <a:endParaRPr lang="en-US" dirty="0"/>
          </a:p>
        </p:txBody>
      </p:sp>
    </p:spTree>
    <p:extLst>
      <p:ext uri="{BB962C8B-B14F-4D97-AF65-F5344CB8AC3E}">
        <p14:creationId xmlns:p14="http://schemas.microsoft.com/office/powerpoint/2010/main" val="391170226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Upper Midwest </a:t>
            </a:r>
            <a:br>
              <a:rPr lang="en-US" dirty="0" smtClean="0"/>
            </a:br>
            <a:r>
              <a:rPr lang="en-US" dirty="0" smtClean="0"/>
              <a:t>U.S. National Grid Summit</a:t>
            </a:r>
            <a:br>
              <a:rPr lang="en-US" dirty="0" smtClean="0"/>
            </a:br>
            <a:r>
              <a:rPr lang="en-US" dirty="0" smtClean="0"/>
              <a:t>UW </a:t>
            </a:r>
            <a:r>
              <a:rPr lang="en-US" dirty="0" err="1" smtClean="0"/>
              <a:t>LaCrosse</a:t>
            </a:r>
            <a:r>
              <a:rPr lang="en-US" dirty="0" smtClean="0"/>
              <a:t>, WI</a:t>
            </a:r>
            <a:endParaRPr lang="en-US" dirty="0"/>
          </a:p>
        </p:txBody>
      </p:sp>
      <p:sp>
        <p:nvSpPr>
          <p:cNvPr id="3" name="Content Placeholder 2"/>
          <p:cNvSpPr>
            <a:spLocks noGrp="1"/>
          </p:cNvSpPr>
          <p:nvPr>
            <p:ph idx="1"/>
          </p:nvPr>
        </p:nvSpPr>
        <p:spPr>
          <a:xfrm>
            <a:off x="2209800" y="2308450"/>
            <a:ext cx="7772400" cy="4114800"/>
          </a:xfrm>
        </p:spPr>
        <p:txBody>
          <a:bodyPr/>
          <a:lstStyle/>
          <a:p>
            <a:r>
              <a:rPr lang="en-US" dirty="0">
                <a:effectLst/>
              </a:rPr>
              <a:t>33 </a:t>
            </a:r>
            <a:r>
              <a:rPr lang="en-US" dirty="0" smtClean="0">
                <a:effectLst/>
              </a:rPr>
              <a:t>Registered attendees (MN, IA, WI)</a:t>
            </a:r>
            <a:endParaRPr lang="en-US" dirty="0">
              <a:effectLst/>
            </a:endParaRPr>
          </a:p>
          <a:p>
            <a:pPr lvl="1"/>
            <a:r>
              <a:rPr lang="en-US" dirty="0">
                <a:effectLst/>
              </a:rPr>
              <a:t>15 from emergency services sector</a:t>
            </a:r>
          </a:p>
          <a:p>
            <a:pPr lvl="1"/>
            <a:r>
              <a:rPr lang="en-US" dirty="0">
                <a:effectLst/>
              </a:rPr>
              <a:t>18 from GIS sector</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795" y="4141975"/>
            <a:ext cx="5362575" cy="1219200"/>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816" y="5561231"/>
            <a:ext cx="3078243" cy="1130429"/>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Picture 8" descr="SharedG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4809" y="5739160"/>
            <a:ext cx="3200400" cy="952500"/>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95569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http://usngcenter.org</a:t>
            </a:r>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3834" y="1828800"/>
            <a:ext cx="5784574" cy="4850235"/>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2" descr="http://nebula.wsimg.com/9aa11e9b9639789f0c56456fe8faa39c?AccessKeyId=425FCAD2BC896DB26CE9&amp;disposition=0&amp;alloworigi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418" y="3816418"/>
            <a:ext cx="3041583" cy="3041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8" descr="SharedG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9091" y="5790300"/>
            <a:ext cx="2269027" cy="675306"/>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823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69017" y="1849516"/>
            <a:ext cx="2939364" cy="3831658"/>
            <a:chOff x="188369" y="2021929"/>
            <a:chExt cx="2939364" cy="3831658"/>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48697" b="68432"/>
            <a:stretch/>
          </p:blipFill>
          <p:spPr bwMode="auto">
            <a:xfrm>
              <a:off x="188369" y="2021929"/>
              <a:ext cx="2939364" cy="480639"/>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69" y="2502568"/>
              <a:ext cx="2939364" cy="3351019"/>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sp>
        <p:nvSpPr>
          <p:cNvPr id="2" name="Title 1"/>
          <p:cNvSpPr>
            <a:spLocks noGrp="1"/>
          </p:cNvSpPr>
          <p:nvPr>
            <p:ph type="title"/>
          </p:nvPr>
        </p:nvSpPr>
        <p:spPr/>
        <p:txBody>
          <a:bodyPr/>
          <a:lstStyle/>
          <a:p>
            <a:r>
              <a:rPr lang="en-US" dirty="0" smtClean="0"/>
              <a:t>Momentum Building</a:t>
            </a:r>
            <a:br>
              <a:rPr lang="en-US" dirty="0" smtClean="0"/>
            </a:br>
            <a:r>
              <a:rPr lang="en-US" dirty="0" smtClean="0"/>
              <a:t>Locally &amp; Nationally</a:t>
            </a:r>
            <a:endParaRPr lang="en-US"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8519" y="2896565"/>
            <a:ext cx="3048000" cy="2724150"/>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6232027" y="5346029"/>
            <a:ext cx="4262989" cy="1182636"/>
            <a:chOff x="4708028" y="5384585"/>
            <a:chExt cx="4262989" cy="1182636"/>
          </a:xfrm>
        </p:grpSpPr>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8028" y="5384585"/>
              <a:ext cx="4262989" cy="1182636"/>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3553" y="6269555"/>
              <a:ext cx="2066925" cy="209550"/>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grpSp>
        <p:nvGrpSpPr>
          <p:cNvPr id="6" name="Group 5"/>
          <p:cNvGrpSpPr/>
          <p:nvPr/>
        </p:nvGrpSpPr>
        <p:grpSpPr>
          <a:xfrm>
            <a:off x="7377587" y="2559531"/>
            <a:ext cx="3175134" cy="2647815"/>
            <a:chOff x="5853587" y="2020516"/>
            <a:chExt cx="3175134" cy="2647815"/>
          </a:xfrm>
        </p:grpSpPr>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3587" y="2020516"/>
              <a:ext cx="3175133" cy="558265"/>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5312" y="2578781"/>
              <a:ext cx="3163409" cy="2089550"/>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grpSp>
        <p:nvGrpSpPr>
          <p:cNvPr id="7" name="Group 6"/>
          <p:cNvGrpSpPr/>
          <p:nvPr/>
        </p:nvGrpSpPr>
        <p:grpSpPr>
          <a:xfrm>
            <a:off x="2172301" y="4128389"/>
            <a:ext cx="3462345" cy="2583211"/>
            <a:chOff x="888932" y="4089888"/>
            <a:chExt cx="3462345" cy="2583211"/>
          </a:xfrm>
        </p:grpSpPr>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8932" y="4089888"/>
              <a:ext cx="3462345" cy="579518"/>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8932" y="4668331"/>
              <a:ext cx="3452061" cy="2004768"/>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pic>
        <p:nvPicPr>
          <p:cNvPr id="1031" name="Picture 7"/>
          <p:cNvPicPr>
            <a:picLocks noChangeAspect="1" noChangeArrowheads="1"/>
          </p:cNvPicPr>
          <p:nvPr/>
        </p:nvPicPr>
        <p:blipFill rotWithShape="1">
          <a:blip r:embed="rId11">
            <a:extLst>
              <a:ext uri="{28A0092B-C50C-407E-A947-70E740481C1C}">
                <a14:useLocalDpi xmlns:a14="http://schemas.microsoft.com/office/drawing/2010/main" val="0"/>
              </a:ext>
            </a:extLst>
          </a:blip>
          <a:srcRect l="668" t="1153"/>
          <a:stretch/>
        </p:blipFill>
        <p:spPr bwMode="auto">
          <a:xfrm>
            <a:off x="4648201" y="1981200"/>
            <a:ext cx="3794001" cy="706142"/>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37226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02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818"/>
            <a:ext cx="1052512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6" y="1470371"/>
            <a:ext cx="106680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111" y="2051396"/>
            <a:ext cx="7328627" cy="4806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856008"/>
            <a:ext cx="9401175" cy="61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626793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606" y="1924200"/>
            <a:ext cx="6419850" cy="4629150"/>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606" y="1924200"/>
            <a:ext cx="6419850"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606" y="1924200"/>
            <a:ext cx="6419850" cy="4629150"/>
          </a:xfrm>
          <a:prstGeom prst="rect">
            <a:avLst/>
          </a:prstGeom>
          <a:ln>
            <a:solidFill>
              <a:srgbClr val="000036"/>
            </a:solidFill>
          </a:ln>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However…</a:t>
            </a:r>
            <a:endParaRPr lang="en-US" dirty="0"/>
          </a:p>
        </p:txBody>
      </p:sp>
      <p:pic>
        <p:nvPicPr>
          <p:cNvPr id="4" name="Picture 2" descr="https://pbs.twimg.com/profile_images/795723573528772610/GvzBRLd3_400x4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6620" y="133525"/>
            <a:ext cx="1550503" cy="1550503"/>
          </a:xfrm>
          <a:prstGeom prst="rect">
            <a:avLst/>
          </a:prstGeom>
          <a:ln>
            <a:solidFill>
              <a:srgbClr val="00003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95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521289" y="0"/>
            <a:ext cx="4983710" cy="6858000"/>
          </a:xfrm>
          <a:prstGeom prst="rect">
            <a:avLst/>
          </a:prstGeom>
          <a:ln w="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38157080"/>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 Item </a:t>
            </a:r>
            <a:r>
              <a:rPr lang="en-US" dirty="0" smtClean="0"/>
              <a:t>11</a:t>
            </a:r>
            <a:endParaRPr lang="en-US" dirty="0"/>
          </a:p>
        </p:txBody>
      </p:sp>
      <p:sp>
        <p:nvSpPr>
          <p:cNvPr id="5" name="Content Placeholder 4"/>
          <p:cNvSpPr>
            <a:spLocks noGrp="1"/>
          </p:cNvSpPr>
          <p:nvPr>
            <p:ph idx="1"/>
          </p:nvPr>
        </p:nvSpPr>
        <p:spPr>
          <a:xfrm>
            <a:off x="838200" y="1517280"/>
            <a:ext cx="7550888" cy="524170"/>
          </a:xfrm>
        </p:spPr>
        <p:txBody>
          <a:bodyPr>
            <a:normAutofit fontScale="70000" lnSpcReduction="20000"/>
          </a:bodyPr>
          <a:lstStyle/>
          <a:p>
            <a:pPr marL="0" indent="0">
              <a:buNone/>
            </a:pPr>
            <a:r>
              <a:rPr lang="en-US" sz="3600" b="1" dirty="0"/>
              <a:t>Updates on MN GAC priority projects and initiatives</a:t>
            </a:r>
            <a:endParaRPr lang="en-US" sz="3600" dirty="0"/>
          </a:p>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4255316413"/>
              </p:ext>
            </p:extLst>
          </p:nvPr>
        </p:nvGraphicFramePr>
        <p:xfrm>
          <a:off x="736431" y="1896680"/>
          <a:ext cx="10609593" cy="4846320"/>
        </p:xfrm>
        <a:graphic>
          <a:graphicData uri="http://schemas.openxmlformats.org/drawingml/2006/table">
            <a:tbl>
              <a:tblPr>
                <a:tableStyleId>{5C22544A-7EE6-4342-B048-85BDC9FD1C3A}</a:tableStyleId>
              </a:tblPr>
              <a:tblGrid>
                <a:gridCol w="848338">
                  <a:extLst>
                    <a:ext uri="{9D8B030D-6E8A-4147-A177-3AD203B41FA5}">
                      <a16:colId xmlns:a16="http://schemas.microsoft.com/office/drawing/2014/main" xmlns="" val="1837296339"/>
                    </a:ext>
                  </a:extLst>
                </a:gridCol>
                <a:gridCol w="4603868">
                  <a:extLst>
                    <a:ext uri="{9D8B030D-6E8A-4147-A177-3AD203B41FA5}">
                      <a16:colId xmlns:a16="http://schemas.microsoft.com/office/drawing/2014/main" xmlns="" val="1836324951"/>
                    </a:ext>
                  </a:extLst>
                </a:gridCol>
                <a:gridCol w="1340923">
                  <a:extLst>
                    <a:ext uri="{9D8B030D-6E8A-4147-A177-3AD203B41FA5}">
                      <a16:colId xmlns:a16="http://schemas.microsoft.com/office/drawing/2014/main" xmlns="" val="2608705875"/>
                    </a:ext>
                  </a:extLst>
                </a:gridCol>
                <a:gridCol w="2346833">
                  <a:extLst>
                    <a:ext uri="{9D8B030D-6E8A-4147-A177-3AD203B41FA5}">
                      <a16:colId xmlns:a16="http://schemas.microsoft.com/office/drawing/2014/main" xmlns="" val="887950405"/>
                    </a:ext>
                  </a:extLst>
                </a:gridCol>
                <a:gridCol w="1469631">
                  <a:extLst>
                    <a:ext uri="{9D8B030D-6E8A-4147-A177-3AD203B41FA5}">
                      <a16:colId xmlns:a16="http://schemas.microsoft.com/office/drawing/2014/main" xmlns="" val="3554509381"/>
                    </a:ext>
                  </a:extLst>
                </a:gridCol>
              </a:tblGrid>
              <a:tr h="506279">
                <a:tc>
                  <a:txBody>
                    <a:bodyPr/>
                    <a:lstStyle/>
                    <a:p>
                      <a:pPr algn="ctr" fontAlgn="b"/>
                      <a:r>
                        <a:rPr lang="en-US" sz="2400" b="1" u="none" strike="noStrike" dirty="0">
                          <a:effectLst/>
                        </a:rPr>
                        <a:t>GAC Rank</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b="1" u="none" strike="noStrike" dirty="0">
                          <a:effectLst/>
                        </a:rPr>
                        <a:t>Project or Initiative Description</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b="1" u="none" strike="noStrike" dirty="0">
                          <a:effectLst/>
                        </a:rPr>
                        <a:t>Status</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b="1" u="none" strike="noStrike" dirty="0">
                          <a:effectLst/>
                        </a:rPr>
                        <a:t>Project Owner</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b="1" u="none" strike="noStrike" dirty="0" smtClean="0">
                          <a:effectLst/>
                        </a:rPr>
                        <a:t>Champion</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933252473"/>
                  </a:ext>
                </a:extLst>
              </a:tr>
              <a:tr h="251380">
                <a:tc>
                  <a:txBody>
                    <a:bodyPr/>
                    <a:lstStyle/>
                    <a:p>
                      <a:pPr algn="ctr" fontAlgn="b"/>
                      <a:r>
                        <a:rPr lang="en-US" sz="2400" u="none" strike="noStrike">
                          <a:effectLst/>
                        </a:rPr>
                        <a:t>1</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All Data Free and Open</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a:effectLst/>
                        </a:rPr>
                        <a:t>Active</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Len Kne</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Ross</a:t>
                      </a:r>
                      <a:endParaRPr lang="en-US" sz="24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2652842675"/>
                  </a:ext>
                </a:extLst>
              </a:tr>
              <a:tr h="251380">
                <a:tc>
                  <a:txBody>
                    <a:bodyPr/>
                    <a:lstStyle/>
                    <a:p>
                      <a:pPr algn="ctr" fontAlgn="b"/>
                      <a:r>
                        <a:rPr lang="en-US" sz="2400" u="none" strike="noStrike">
                          <a:effectLst/>
                        </a:rPr>
                        <a:t>2</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Image Service - Sustain</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a:effectLst/>
                        </a:rPr>
                        <a:t>Active</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Mike Dolbow</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Ross</a:t>
                      </a:r>
                      <a:endParaRPr lang="en-US" sz="24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2973844051"/>
                  </a:ext>
                </a:extLst>
              </a:tr>
              <a:tr h="251380">
                <a:tc>
                  <a:txBody>
                    <a:bodyPr/>
                    <a:lstStyle/>
                    <a:p>
                      <a:pPr algn="ctr" fontAlgn="b"/>
                      <a:r>
                        <a:rPr lang="en-US" sz="2400" u="none" strike="noStrike">
                          <a:effectLst/>
                        </a:rPr>
                        <a:t>3</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LiDAR Committee - Move Forward</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dirty="0">
                          <a:effectLst/>
                        </a:rPr>
                        <a:t>Proposed</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Sean </a:t>
                      </a:r>
                      <a:r>
                        <a:rPr lang="en-US" sz="2400" u="none" strike="noStrike" dirty="0" smtClean="0">
                          <a:effectLst/>
                        </a:rPr>
                        <a:t>Vaughn?</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 </a:t>
                      </a:r>
                      <a:endParaRPr lang="en-US" sz="24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267190993"/>
                  </a:ext>
                </a:extLst>
              </a:tr>
              <a:tr h="251380">
                <a:tc>
                  <a:txBody>
                    <a:bodyPr/>
                    <a:lstStyle/>
                    <a:p>
                      <a:pPr algn="ctr" fontAlgn="b"/>
                      <a:r>
                        <a:rPr lang="en-US" sz="2400" u="none" strike="noStrike">
                          <a:effectLst/>
                        </a:rPr>
                        <a:t>4</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Image Service - HTTPS, Tiling, Etc.</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dirty="0">
                          <a:effectLst/>
                        </a:rPr>
                        <a:t>Active</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Mike Dolbow</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Ross</a:t>
                      </a:r>
                      <a:endParaRPr lang="en-US" sz="24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637472554"/>
                  </a:ext>
                </a:extLst>
              </a:tr>
              <a:tr h="251380">
                <a:tc>
                  <a:txBody>
                    <a:bodyPr/>
                    <a:lstStyle/>
                    <a:p>
                      <a:pPr algn="ctr" fontAlgn="b"/>
                      <a:r>
                        <a:rPr lang="en-US" sz="2400" u="none" strike="noStrike">
                          <a:effectLst/>
                        </a:rPr>
                        <a:t>5</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Parcel Data</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dirty="0">
                          <a:effectLst/>
                        </a:rPr>
                        <a:t>Active</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George Meyer</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 </a:t>
                      </a:r>
                      <a:endParaRPr lang="en-US" sz="24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238369850"/>
                  </a:ext>
                </a:extLst>
              </a:tr>
              <a:tr h="251380">
                <a:tc>
                  <a:txBody>
                    <a:bodyPr/>
                    <a:lstStyle/>
                    <a:p>
                      <a:pPr algn="ctr" fontAlgn="b"/>
                      <a:r>
                        <a:rPr lang="en-US" sz="2400" u="none" strike="noStrike">
                          <a:effectLst/>
                        </a:rPr>
                        <a:t>6</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Address Points Data</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dirty="0">
                          <a:effectLst/>
                        </a:rPr>
                        <a:t>Active</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Adam Iten</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Ross</a:t>
                      </a:r>
                      <a:endParaRPr lang="en-US" sz="24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288398579"/>
                  </a:ext>
                </a:extLst>
              </a:tr>
              <a:tr h="251380">
                <a:tc>
                  <a:txBody>
                    <a:bodyPr/>
                    <a:lstStyle/>
                    <a:p>
                      <a:pPr algn="ctr" fontAlgn="b"/>
                      <a:r>
                        <a:rPr lang="en-US" sz="2400" u="none" strike="noStrike">
                          <a:effectLst/>
                        </a:rPr>
                        <a:t>7</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Street Centerline Data</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a:effectLst/>
                        </a:rPr>
                        <a:t>Active</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Adam Iten</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Ross</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974934633"/>
                  </a:ext>
                </a:extLst>
              </a:tr>
              <a:tr h="251380">
                <a:tc>
                  <a:txBody>
                    <a:bodyPr/>
                    <a:lstStyle/>
                    <a:p>
                      <a:pPr algn="ctr" fontAlgn="b"/>
                      <a:r>
                        <a:rPr lang="en-US" sz="2400" u="none" strike="noStrike">
                          <a:effectLst/>
                        </a:rPr>
                        <a:t>8</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pt-BR" sz="2400" u="none" strike="noStrike">
                          <a:effectLst/>
                        </a:rPr>
                        <a:t>EM Damage Assess Data Standard</a:t>
                      </a:r>
                      <a:endParaRPr lang="pt-BR"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b="0" i="0" u="none" strike="noStrike" dirty="0">
                          <a:solidFill>
                            <a:schemeClr val="dk1"/>
                          </a:solidFill>
                          <a:effectLst/>
                          <a:latin typeface="+mn-lt"/>
                        </a:rPr>
                        <a:t>Active</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Brad</a:t>
                      </a:r>
                      <a:r>
                        <a:rPr lang="en-US" sz="2400" u="none" strike="noStrike" baseline="0" dirty="0">
                          <a:effectLst/>
                        </a:rPr>
                        <a:t> Anderson</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Lusk</a:t>
                      </a:r>
                      <a:endParaRPr lang="en-US" sz="24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265454513"/>
                  </a:ext>
                </a:extLst>
              </a:tr>
              <a:tr h="251380">
                <a:tc>
                  <a:txBody>
                    <a:bodyPr/>
                    <a:lstStyle/>
                    <a:p>
                      <a:pPr algn="ctr" fontAlgn="b"/>
                      <a:r>
                        <a:rPr lang="en-US" sz="2400" u="none" strike="noStrike">
                          <a:effectLst/>
                        </a:rPr>
                        <a:t>9</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Basemap Services</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a:effectLst/>
                        </a:rPr>
                        <a:t>Active</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Sonia Dickerson</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Ross</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869586922"/>
                  </a:ext>
                </a:extLst>
              </a:tr>
              <a:tr h="251380">
                <a:tc>
                  <a:txBody>
                    <a:bodyPr/>
                    <a:lstStyle/>
                    <a:p>
                      <a:pPr algn="ctr" fontAlgn="b"/>
                      <a:r>
                        <a:rPr lang="en-US" sz="2400" u="none" strike="noStrike">
                          <a:effectLst/>
                        </a:rPr>
                        <a:t>10</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Geocoding Service</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a:effectLst/>
                        </a:rPr>
                        <a:t>Active</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Mike Dolbow</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Ross</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01172505"/>
                  </a:ext>
                </a:extLst>
              </a:tr>
              <a:tr h="251380">
                <a:tc>
                  <a:txBody>
                    <a:bodyPr/>
                    <a:lstStyle/>
                    <a:p>
                      <a:pPr algn="ctr" fontAlgn="b"/>
                      <a:r>
                        <a:rPr lang="en-US" sz="2400" u="none" strike="noStrike">
                          <a:effectLst/>
                        </a:rPr>
                        <a:t>11</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Parks and Trails Data Standard</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a:effectLst/>
                        </a:rPr>
                        <a:t>Active</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Jim Bunning</a:t>
                      </a:r>
                      <a:endParaRPr lang="en-US" sz="24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Ross</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111674270"/>
                  </a:ext>
                </a:extLst>
              </a:tr>
            </a:tbl>
          </a:graphicData>
        </a:graphic>
      </p:graphicFrame>
    </p:spTree>
    <p:extLst>
      <p:ext uri="{BB962C8B-B14F-4D97-AF65-F5344CB8AC3E}">
        <p14:creationId xmlns:p14="http://schemas.microsoft.com/office/powerpoint/2010/main" val="660385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Committees</a:t>
            </a:r>
            <a:endParaRPr lang="en-US" dirty="0"/>
          </a:p>
        </p:txBody>
      </p:sp>
      <p:sp>
        <p:nvSpPr>
          <p:cNvPr id="5" name="Content Placeholder 4"/>
          <p:cNvSpPr>
            <a:spLocks noGrp="1"/>
          </p:cNvSpPr>
          <p:nvPr>
            <p:ph idx="1"/>
          </p:nvPr>
        </p:nvSpPr>
        <p:spPr/>
        <p:txBody>
          <a:bodyPr/>
          <a:lstStyle/>
          <a:p>
            <a:pPr marL="514350" indent="-514350"/>
            <a:r>
              <a:rPr lang="en-US" dirty="0"/>
              <a:t>Emergency Preparedness</a:t>
            </a:r>
          </a:p>
          <a:p>
            <a:pPr marL="514350" indent="-514350"/>
            <a:r>
              <a:rPr lang="en-US" dirty="0"/>
              <a:t>Outreach</a:t>
            </a:r>
          </a:p>
          <a:p>
            <a:pPr marL="514350" indent="-514350"/>
            <a:r>
              <a:rPr lang="en-US" dirty="0"/>
              <a:t>Parcels and Land Records</a:t>
            </a:r>
          </a:p>
          <a:p>
            <a:pPr marL="514350" indent="-514350"/>
            <a:r>
              <a:rPr lang="en-US" dirty="0"/>
              <a:t>Standards</a:t>
            </a:r>
          </a:p>
          <a:p>
            <a:pPr marL="514350" indent="-514350"/>
            <a:r>
              <a:rPr lang="en-US" i="1" dirty="0"/>
              <a:t>3D Geomatics</a:t>
            </a:r>
          </a:p>
          <a:p>
            <a:endParaRPr lang="en-US" dirty="0"/>
          </a:p>
        </p:txBody>
      </p:sp>
    </p:spTree>
    <p:extLst>
      <p:ext uri="{BB962C8B-B14F-4D97-AF65-F5344CB8AC3E}">
        <p14:creationId xmlns:p14="http://schemas.microsoft.com/office/powerpoint/2010/main" val="42709152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12</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Elect Chair, Vice Chair, Leadership Team </a:t>
            </a:r>
            <a:r>
              <a:rPr lang="en-US" dirty="0" smtClean="0"/>
              <a:t>(Kotz)</a:t>
            </a:r>
          </a:p>
        </p:txBody>
      </p:sp>
    </p:spTree>
    <p:extLst>
      <p:ext uri="{BB962C8B-B14F-4D97-AF65-F5344CB8AC3E}">
        <p14:creationId xmlns:p14="http://schemas.microsoft.com/office/powerpoint/2010/main" val="8636329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13</a:t>
            </a:r>
            <a:endParaRPr lang="en-US" dirty="0"/>
          </a:p>
        </p:txBody>
      </p:sp>
      <p:sp>
        <p:nvSpPr>
          <p:cNvPr id="2" name="Text Placeholder 1"/>
          <p:cNvSpPr>
            <a:spLocks noGrp="1"/>
          </p:cNvSpPr>
          <p:nvPr>
            <p:ph idx="1"/>
          </p:nvPr>
        </p:nvSpPr>
        <p:spPr/>
        <p:txBody>
          <a:bodyPr>
            <a:normAutofit/>
          </a:bodyPr>
          <a:lstStyle/>
          <a:p>
            <a:pPr marL="0" indent="0">
              <a:buNone/>
            </a:pPr>
            <a:r>
              <a:rPr lang="en-US" b="1" dirty="0"/>
              <a:t>Announcements or other business</a:t>
            </a:r>
          </a:p>
        </p:txBody>
      </p:sp>
    </p:spTree>
    <p:extLst>
      <p:ext uri="{BB962C8B-B14F-4D97-AF65-F5344CB8AC3E}">
        <p14:creationId xmlns:p14="http://schemas.microsoft.com/office/powerpoint/2010/main" val="39382066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Thank you!</a:t>
            </a:r>
          </a:p>
        </p:txBody>
      </p:sp>
      <p:sp>
        <p:nvSpPr>
          <p:cNvPr id="9" name="Content Placeholder 8"/>
          <p:cNvSpPr>
            <a:spLocks noGrp="1"/>
          </p:cNvSpPr>
          <p:nvPr>
            <p:ph idx="1"/>
          </p:nvPr>
        </p:nvSpPr>
        <p:spPr/>
        <p:txBody>
          <a:bodyPr/>
          <a:lstStyle/>
          <a:p>
            <a:pPr marL="0" indent="0">
              <a:buNone/>
            </a:pPr>
            <a:r>
              <a:rPr lang="en-US" sz="2400" b="1" dirty="0"/>
              <a:t>Next meeting </a:t>
            </a:r>
            <a:r>
              <a:rPr lang="en-US" sz="2400" b="1" dirty="0" smtClean="0"/>
              <a:t>is Wednesday, December 6, </a:t>
            </a:r>
            <a:r>
              <a:rPr lang="en-US" sz="2400" b="1" dirty="0"/>
              <a:t>2017</a:t>
            </a:r>
          </a:p>
        </p:txBody>
      </p:sp>
    </p:spTree>
    <p:extLst>
      <p:ext uri="{BB962C8B-B14F-4D97-AF65-F5344CB8AC3E}">
        <p14:creationId xmlns:p14="http://schemas.microsoft.com/office/powerpoint/2010/main" val="3000290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Process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Identify statewide projects and initiatives</a:t>
            </a:r>
          </a:p>
          <a:p>
            <a:pPr marL="514350" indent="-514350">
              <a:buFont typeface="+mj-lt"/>
              <a:buAutoNum type="arabicPeriod"/>
            </a:pPr>
            <a:r>
              <a:rPr lang="en-US" dirty="0"/>
              <a:t>Get feedback from sectors</a:t>
            </a:r>
          </a:p>
          <a:p>
            <a:pPr marL="514350" indent="-514350">
              <a:buFont typeface="+mj-lt"/>
              <a:buAutoNum type="arabicPeriod"/>
            </a:pPr>
            <a:r>
              <a:rPr lang="en-US" dirty="0"/>
              <a:t>Prioritize</a:t>
            </a:r>
          </a:p>
          <a:p>
            <a:pPr marL="514350" indent="-514350">
              <a:buFont typeface="+mj-lt"/>
              <a:buAutoNum type="arabicPeriod"/>
            </a:pPr>
            <a:r>
              <a:rPr lang="en-US" dirty="0"/>
              <a:t>Annual reports - accomplishments and work plans</a:t>
            </a:r>
          </a:p>
          <a:p>
            <a:pPr marL="514350" indent="-514350">
              <a:buFont typeface="+mj-lt"/>
              <a:buAutoNum type="arabicPeriod"/>
            </a:pPr>
            <a:r>
              <a:rPr lang="en-US" dirty="0" smtClean="0"/>
              <a:t>Repeat</a:t>
            </a:r>
            <a:endParaRPr lang="en-US" dirty="0"/>
          </a:p>
        </p:txBody>
      </p:sp>
    </p:spTree>
    <p:extLst>
      <p:ext uri="{BB962C8B-B14F-4D97-AF65-F5344CB8AC3E}">
        <p14:creationId xmlns:p14="http://schemas.microsoft.com/office/powerpoint/2010/main" val="29250484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3,2111777752,C:\Documents and Settings\kerrx010\My Documents\Dropbox\Mad's work in progress\N3115 Spring 2013\GIS module\Final GIS #1\GIS Introduction 4-1-13.ppc"/>
</p:tagLst>
</file>

<file path=ppt/tags/tag2.xml><?xml version="1.0" encoding="utf-8"?>
<p:tagLst xmlns:a="http://schemas.openxmlformats.org/drawingml/2006/main" xmlns:r="http://schemas.openxmlformats.org/officeDocument/2006/relationships" xmlns:p="http://schemas.openxmlformats.org/presentationml/2006/main">
  <p:tag name="PPSNARRATION" val="4,2111777752,C:\Documents and Settings\kerrx010\My Documents\Dropbox\Mad's work in progress\N3115 Spring 2013\GIS module\Final GIS #1\GIS Introduction 4-1-13.ppc"/>
</p:tagLst>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School of Nursing_ppt_2017">
  <a:themeElements>
    <a:clrScheme name="School of Nursing">
      <a:dk1>
        <a:sysClr val="windowText" lastClr="000000"/>
      </a:dk1>
      <a:lt1>
        <a:sysClr val="window" lastClr="FFFFFF"/>
      </a:lt1>
      <a:dk2>
        <a:srgbClr val="7F7F7F"/>
      </a:dk2>
      <a:lt2>
        <a:srgbClr val="EEECE1"/>
      </a:lt2>
      <a:accent1>
        <a:srgbClr val="7A0019"/>
      </a:accent1>
      <a:accent2>
        <a:srgbClr val="FFCC33"/>
      </a:accent2>
      <a:accent3>
        <a:srgbClr val="003D4C"/>
      </a:accent3>
      <a:accent4>
        <a:srgbClr val="FFDE7A"/>
      </a:accent4>
      <a:accent5>
        <a:srgbClr val="726E20"/>
      </a:accent5>
      <a:accent6>
        <a:srgbClr val="616365"/>
      </a:accent6>
      <a:hlink>
        <a:srgbClr val="91785B"/>
      </a:hlink>
      <a:folHlink>
        <a:srgbClr val="7A001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4.xml><?xml version="1.0" encoding="utf-8"?>
<a:theme xmlns:a="http://schemas.openxmlformats.org/drawingml/2006/main" name="Default Design">
  <a:themeElements>
    <a:clrScheme name="">
      <a:dk1>
        <a:srgbClr val="CCFFFF"/>
      </a:dk1>
      <a:lt1>
        <a:srgbClr val="FFFFFF"/>
      </a:lt1>
      <a:dk2>
        <a:srgbClr val="FFFF00"/>
      </a:dk2>
      <a:lt2>
        <a:srgbClr val="808080"/>
      </a:lt2>
      <a:accent1>
        <a:srgbClr val="00CC99"/>
      </a:accent1>
      <a:accent2>
        <a:srgbClr val="3333CC"/>
      </a:accent2>
      <a:accent3>
        <a:srgbClr val="FFFFFF"/>
      </a:accent3>
      <a:accent4>
        <a:srgbClr val="AEDADA"/>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2"/>
          </a:solidFill>
          <a:prstDash val="solid"/>
          <a:round/>
          <a:headEnd type="none" w="med" len="med"/>
          <a:tailEnd type="triangle" w="lg" len="lg"/>
        </a:ln>
        <a:effectLst>
          <a:outerShdw dist="35921" dir="2700000" algn="ctr" rotWithShape="0">
            <a:srgbClr val="000000"/>
          </a:outerShdw>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2"/>
          </a:solidFill>
          <a:prstDash val="solid"/>
          <a:round/>
          <a:headEnd type="none" w="med" len="med"/>
          <a:tailEnd type="triangle" w="lg" len="lg"/>
        </a:ln>
        <a:effectLst>
          <a:outerShdw dist="35921" dir="2700000" algn="ctr" rotWithShape="0">
            <a:srgbClr val="000000"/>
          </a:outerShdw>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CCFFFF"/>
    </a:dk1>
    <a:lt1>
      <a:srgbClr val="FFFFFF"/>
    </a:lt1>
    <a:dk2>
      <a:srgbClr val="FFFF00"/>
    </a:dk2>
    <a:lt2>
      <a:srgbClr val="808080"/>
    </a:lt2>
    <a:accent1>
      <a:srgbClr val="00CC99"/>
    </a:accent1>
    <a:accent2>
      <a:srgbClr val="3333CC"/>
    </a:accent2>
    <a:accent3>
      <a:srgbClr val="FFFFFF"/>
    </a:accent3>
    <a:accent4>
      <a:srgbClr val="AEDADA"/>
    </a:accent4>
    <a:accent5>
      <a:srgbClr val="AAE2CA"/>
    </a:accent5>
    <a:accent6>
      <a:srgbClr val="2D2DB9"/>
    </a:accent6>
    <a:hlink>
      <a:srgbClr val="CCCCFF"/>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roject xmlns="59bdf81b-3292-4aa4-98cf-655ff1e94488">MnGeo Operations</Project>
    <Meeting_x0020_Date xmlns="59bdf81b-3292-4aa4-98cf-655ff1e94488" xsi:nil="true"/>
    <DocVer xmlns="59bdf81b-3292-4aa4-98cf-655ff1e94488" xsi:nil="true"/>
    <DocumentType xmlns="59bdf81b-3292-4aa4-98cf-655ff1e94488">Template</DocumentTyp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B406818001124E931DB06F528AC53C" ma:contentTypeVersion="8" ma:contentTypeDescription="Create a new document." ma:contentTypeScope="" ma:versionID="892862b8ec303518c944787b2eadeae5">
  <xsd:schema xmlns:xsd="http://www.w3.org/2001/XMLSchema" xmlns:xs="http://www.w3.org/2001/XMLSchema" xmlns:p="http://schemas.microsoft.com/office/2006/metadata/properties" xmlns:ns2="59bdf81b-3292-4aa4-98cf-655ff1e94488" targetNamespace="http://schemas.microsoft.com/office/2006/metadata/properties" ma:root="true" ma:fieldsID="c3ce4fc1e88e3dfff1ce7623afcea5ae" ns2:_="">
    <xsd:import namespace="59bdf81b-3292-4aa4-98cf-655ff1e94488"/>
    <xsd:element name="properties">
      <xsd:complexType>
        <xsd:sequence>
          <xsd:element name="documentManagement">
            <xsd:complexType>
              <xsd:all>
                <xsd:element ref="ns2:DocumentType" minOccurs="0"/>
                <xsd:element ref="ns2:DocVer" minOccurs="0"/>
                <xsd:element ref="ns2:Project" minOccurs="0"/>
                <xsd:element ref="ns2:Meeting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bdf81b-3292-4aa4-98cf-655ff1e94488" elementFormDefault="qualified">
    <xsd:import namespace="http://schemas.microsoft.com/office/2006/documentManagement/types"/>
    <xsd:import namespace="http://schemas.microsoft.com/office/infopath/2007/PartnerControls"/>
    <xsd:element name="DocumentType" ma:index="8" nillable="true" ma:displayName="DocumentType" ma:description="What type of document is this?" ma:format="Dropdown" ma:internalName="DocumentType">
      <xsd:simpleType>
        <xsd:restriction base="dms:Choice">
          <xsd:enumeration value="Directions"/>
          <xsd:enumeration value="Logo"/>
          <xsd:enumeration value="Meeting Notes"/>
          <xsd:enumeration value="Org Chart"/>
          <xsd:enumeration value="Portfolio"/>
          <xsd:enumeration value="Presentation"/>
          <xsd:enumeration value="Project Codes"/>
          <xsd:enumeration value="Project Initiation Request"/>
          <xsd:enumeration value="Project Summary"/>
          <xsd:enumeration value="RACI Matrix"/>
          <xsd:enumeration value="Requirements Document"/>
          <xsd:enumeration value="Security Plan"/>
          <xsd:enumeration value="Template"/>
          <xsd:enumeration value="Other"/>
        </xsd:restriction>
      </xsd:simpleType>
    </xsd:element>
    <xsd:element name="DocVer" ma:index="9" nillable="true" ma:displayName="DocVer" ma:description="What version is this document" ma:format="Dropdown" ma:internalName="DocVer">
      <xsd:simpleType>
        <xsd:restriction base="dms:Choice">
          <xsd:enumeration value="Draft - Working Copy"/>
          <xsd:enumeration value="Final Proposed"/>
          <xsd:enumeration value="Final Approved"/>
          <xsd:enumeration value="Old Version"/>
          <xsd:enumeration value="Template"/>
          <xsd:enumeration value="Other"/>
        </xsd:restriction>
      </xsd:simpleType>
    </xsd:element>
    <xsd:element name="Project" ma:index="10" nillable="true" ma:displayName="Project" ma:format="Dropdown" ma:internalName="Project">
      <xsd:simpleType>
        <xsd:restriction base="dms:Choice">
          <xsd:enumeration value="MnGeo All Staff Meeting"/>
          <xsd:enumeration value="MnGeo Operations"/>
          <xsd:enumeration value="MnGeo Outreach"/>
          <xsd:enumeration value="ESRI License Manager"/>
          <xsd:enumeration value="Geocoder"/>
          <xsd:enumeration value="ISRM Standards"/>
          <xsd:enumeration value="Metadata"/>
          <xsd:enumeration value="OSA"/>
          <xsd:enumeration value="Other"/>
          <xsd:enumeration value="Website Migration"/>
        </xsd:restriction>
      </xsd:simpleType>
    </xsd:element>
    <xsd:element name="Meeting_x0020_Date" ma:index="11" nillable="true" ma:displayName="Meeting Date" ma:format="DateOnly" ma:internalName="Meeting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2.xml><?xml version="1.0" encoding="utf-8"?>
<ds:datastoreItem xmlns:ds="http://schemas.openxmlformats.org/officeDocument/2006/customXml" ds:itemID="{9678B604-9059-4F1C-B8E2-C96A71A964D2}">
  <ds:schemaRefs>
    <ds:schemaRef ds:uri="http://www.w3.org/XML/1998/namespace"/>
    <ds:schemaRef ds:uri="http://purl.org/dc/elements/1.1/"/>
    <ds:schemaRef ds:uri="http://purl.org/dc/term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59bdf81b-3292-4aa4-98cf-655ff1e94488"/>
    <ds:schemaRef ds:uri="http://schemas.microsoft.com/office/2006/metadata/properties"/>
  </ds:schemaRefs>
</ds:datastoreItem>
</file>

<file path=customXml/itemProps3.xml><?xml version="1.0" encoding="utf-8"?>
<ds:datastoreItem xmlns:ds="http://schemas.openxmlformats.org/officeDocument/2006/customXml" ds:itemID="{C407B9D5-413F-4871-8550-75E2E4CC6E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bdf81b-3292-4aa4-98cf-655ff1e944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MN.IT</Template>
  <TotalTime>15338</TotalTime>
  <Words>2152</Words>
  <Application>Microsoft Office PowerPoint</Application>
  <PresentationFormat>Widescreen</PresentationFormat>
  <Paragraphs>450</Paragraphs>
  <Slides>82</Slides>
  <Notes>33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82</vt:i4>
      </vt:variant>
    </vt:vector>
  </HeadingPairs>
  <TitlesOfParts>
    <vt:vector size="93" baseType="lpstr">
      <vt:lpstr>MS PGothic</vt:lpstr>
      <vt:lpstr>MS PGothic</vt:lpstr>
      <vt:lpstr>Arial</vt:lpstr>
      <vt:lpstr>Calibri</vt:lpstr>
      <vt:lpstr>Courier New</vt:lpstr>
      <vt:lpstr>NeueHaasGroteskText Std</vt:lpstr>
      <vt:lpstr>Times New Roman</vt:lpstr>
      <vt:lpstr>MN.IT</vt:lpstr>
      <vt:lpstr>School of Nursing_ppt_2017</vt:lpstr>
      <vt:lpstr>1_MN.IT</vt:lpstr>
      <vt:lpstr>Default Design</vt:lpstr>
      <vt:lpstr>Minnesota Geospatial Advisory Council</vt:lpstr>
      <vt:lpstr>Welcome</vt:lpstr>
      <vt:lpstr>Agenda</vt:lpstr>
      <vt:lpstr>Agenda Item 2</vt:lpstr>
      <vt:lpstr>Agenda Item 3</vt:lpstr>
      <vt:lpstr>Letters of Support</vt:lpstr>
      <vt:lpstr>Agenda Item 4</vt:lpstr>
      <vt:lpstr>Committees</vt:lpstr>
      <vt:lpstr>Annual Process</vt:lpstr>
      <vt:lpstr>2017 GAC Priorities</vt:lpstr>
      <vt:lpstr>GAC Priorities Process</vt:lpstr>
      <vt:lpstr>Why Create Priorities?</vt:lpstr>
      <vt:lpstr>Logistics</vt:lpstr>
      <vt:lpstr>GAC Process and Logistics</vt:lpstr>
      <vt:lpstr>Agenda Item 5</vt:lpstr>
      <vt:lpstr>New Committee Formation</vt:lpstr>
      <vt:lpstr>New Committee Name</vt:lpstr>
      <vt:lpstr>New Committee Name</vt:lpstr>
      <vt:lpstr>New Committee Name</vt:lpstr>
      <vt:lpstr> 3DGeo Committee Organization</vt:lpstr>
      <vt:lpstr>PowerPoint Presentation</vt:lpstr>
      <vt:lpstr>PowerPoint Presentation</vt:lpstr>
      <vt:lpstr>3DGeo Committee Charter</vt:lpstr>
      <vt:lpstr>3DGeo Committee Charter</vt:lpstr>
      <vt:lpstr>3DGeo Committee Work Plan</vt:lpstr>
      <vt:lpstr>3DGeo Committee Work Plan</vt:lpstr>
      <vt:lpstr>Agenda Item 6</vt:lpstr>
      <vt:lpstr>Geospatial Data Act</vt:lpstr>
      <vt:lpstr>Geospatial Data Act</vt:lpstr>
      <vt:lpstr>Geospatial Data Act</vt:lpstr>
      <vt:lpstr>Break - Networking</vt:lpstr>
      <vt:lpstr>Agenda Item 8</vt:lpstr>
      <vt:lpstr>Minnesota Geospatial Advisory Committee – September 2017</vt:lpstr>
      <vt:lpstr>PowerPoint Presentation</vt:lpstr>
      <vt:lpstr>PowerPoint Presentation</vt:lpstr>
      <vt:lpstr>The 2020 Census is about:</vt:lpstr>
      <vt:lpstr>2010 Congressional Reapportionment</vt:lpstr>
      <vt:lpstr>How would MN Congressional Districts  change if we were to lose a seat?</vt:lpstr>
      <vt:lpstr>Political representation at the state-level, also based on census counts  Districts with lower counts expand; higher counts contract after redistricting</vt:lpstr>
      <vt:lpstr>The 2020 Census is about:</vt:lpstr>
      <vt:lpstr>Census counts guide the distribution of dollars</vt:lpstr>
      <vt:lpstr>The 2020 Local Update of Census Addresses (LUCA) program</vt:lpstr>
      <vt:lpstr>LUCA: A little work could pay big dividends</vt:lpstr>
      <vt:lpstr>LUCA: What do you need to do to participate?</vt:lpstr>
      <vt:lpstr>LUCA: Important Dates</vt:lpstr>
      <vt:lpstr>So far 11 counties registered for the 2020 LUCA</vt:lpstr>
      <vt:lpstr>If you can’t participate in the LUCA, help us participate on your behalf</vt:lpstr>
      <vt:lpstr>Agenda Item 9</vt:lpstr>
      <vt:lpstr>Healthography: Introduction to Mapping and  Geographic Information Systems</vt:lpstr>
      <vt:lpstr>Healthography Definition1</vt:lpstr>
      <vt:lpstr>Minnesota Health Outcomes</vt:lpstr>
      <vt:lpstr>Geo-Spatial Activities with Undergraduate Nursing Students</vt:lpstr>
      <vt:lpstr>AGE-FRIENDLY CITIES CHECKLIST</vt:lpstr>
      <vt:lpstr>Global Age-Friendly Cities</vt:lpstr>
      <vt:lpstr>Age-Friendly Cities Mapping </vt:lpstr>
      <vt:lpstr>Age-Friendly Cities Planning: Practicum in Dakota County</vt:lpstr>
      <vt:lpstr>Age-Friendly Cities Planning  with Dakota County </vt:lpstr>
      <vt:lpstr>Crisis Mapping</vt:lpstr>
      <vt:lpstr>Humanitarian OpenStreetMap Team Activity:  Example- US President’s Emergency Plan for AIDS Relief (PEPFAR)</vt:lpstr>
      <vt:lpstr>OMAHA SYSTEM WINDSHIELD SURVEY PROJECT</vt:lpstr>
      <vt:lpstr>Background</vt:lpstr>
      <vt:lpstr>Windshield Survey Mapping: BSN clinical assignment</vt:lpstr>
      <vt:lpstr> Student practicum in Anoka County: WIC Vendors vs. Fast Food Value Menus</vt:lpstr>
      <vt:lpstr> Relevance of GAC? Connection to Minnesota communities</vt:lpstr>
      <vt:lpstr>Agenda Item 10</vt:lpstr>
      <vt:lpstr>Emergency Preparedness Committee  Damage Assessment U.S. National Grid </vt:lpstr>
      <vt:lpstr>PowerPoint Presentation</vt:lpstr>
      <vt:lpstr>PowerPoint Presentation</vt:lpstr>
      <vt:lpstr>PowerPoint Presentation</vt:lpstr>
      <vt:lpstr>PowerPoint Presentation</vt:lpstr>
      <vt:lpstr>MyUSNG</vt:lpstr>
      <vt:lpstr>Esri</vt:lpstr>
      <vt:lpstr>Upper Midwest  U.S. National Grid Summit UW LaCrosse, WI</vt:lpstr>
      <vt:lpstr>http://usngcenter.org</vt:lpstr>
      <vt:lpstr>Momentum Building Locally &amp; Nationally</vt:lpstr>
      <vt:lpstr>PowerPoint Presentation</vt:lpstr>
      <vt:lpstr>However…</vt:lpstr>
      <vt:lpstr>PowerPoint Presentation</vt:lpstr>
      <vt:lpstr>Agenda Item 11</vt:lpstr>
      <vt:lpstr>Agenda Item 12</vt:lpstr>
      <vt:lpstr>Agenda Item 13</vt:lpstr>
      <vt:lpstr>Thank you!</vt:lpstr>
    </vt:vector>
  </TitlesOfParts>
  <Company>State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Minnesota Sample PowerPoint Template</dc:title>
  <dc:subject>PowerPoint Template</dc:subject>
  <dc:creator>MN.IT Services Communications</dc:creator>
  <cp:keywords>PowerPoint, Template</cp:keywords>
  <dc:description>Version 1.1, Released 8-2016</dc:description>
  <cp:lastModifiedBy>Nancy Rader</cp:lastModifiedBy>
  <cp:revision>729</cp:revision>
  <dcterms:created xsi:type="dcterms:W3CDTF">2016-01-06T16:54:03Z</dcterms:created>
  <dcterms:modified xsi:type="dcterms:W3CDTF">2017-09-18T19:40:09Z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0x010100F3B406818001124E931DB06F528AC53C</vt:lpwstr>
  </property>
</Properties>
</file>